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8" r:id="rId3"/>
    <p:sldId id="259" r:id="rId4"/>
    <p:sldId id="260" r:id="rId5"/>
    <p:sldId id="261" r:id="rId6"/>
    <p:sldId id="268" r:id="rId7"/>
    <p:sldId id="276" r:id="rId8"/>
    <p:sldId id="278" r:id="rId9"/>
    <p:sldId id="265" r:id="rId10"/>
    <p:sldId id="264" r:id="rId11"/>
    <p:sldId id="273" r:id="rId12"/>
    <p:sldId id="277" r:id="rId13"/>
    <p:sldId id="263" r:id="rId14"/>
    <p:sldId id="267" r:id="rId15"/>
    <p:sldId id="274" r:id="rId16"/>
    <p:sldId id="270" r:id="rId17"/>
    <p:sldId id="269" r:id="rId18"/>
    <p:sldId id="279" r:id="rId19"/>
    <p:sldId id="294" r:id="rId20"/>
    <p:sldId id="298" r:id="rId21"/>
    <p:sldId id="297" r:id="rId22"/>
    <p:sldId id="300" r:id="rId23"/>
    <p:sldId id="296" r:id="rId24"/>
    <p:sldId id="30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F70A-3036-4AFC-ADD2-5BF6F4223550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573-EFE6-4F2F-B9FB-7B769120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74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F70A-3036-4AFC-ADD2-5BF6F4223550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573-EFE6-4F2F-B9FB-7B769120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8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69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F70A-3036-4AFC-ADD2-5BF6F4223550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573-EFE6-4F2F-B9FB-7B769120036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9672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F70A-3036-4AFC-ADD2-5BF6F4223550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573-EFE6-4F2F-B9FB-7B769120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62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F70A-3036-4AFC-ADD2-5BF6F4223550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573-EFE6-4F2F-B9FB-7B769120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68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F70A-3036-4AFC-ADD2-5BF6F4223550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573-EFE6-4F2F-B9FB-7B769120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77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F70A-3036-4AFC-ADD2-5BF6F4223550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573-EFE6-4F2F-B9FB-7B769120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95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F70A-3036-4AFC-ADD2-5BF6F4223550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573-EFE6-4F2F-B9FB-7B769120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9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F70A-3036-4AFC-ADD2-5BF6F4223550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573-EFE6-4F2F-B9FB-7B769120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F70A-3036-4AFC-ADD2-5BF6F4223550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573-EFE6-4F2F-B9FB-7B769120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49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F70A-3036-4AFC-ADD2-5BF6F4223550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573-EFE6-4F2F-B9FB-7B769120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32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F70A-3036-4AFC-ADD2-5BF6F4223550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573-EFE6-4F2F-B9FB-7B769120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39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F70A-3036-4AFC-ADD2-5BF6F4223550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573-EFE6-4F2F-B9FB-7B769120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8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F70A-3036-4AFC-ADD2-5BF6F4223550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573-EFE6-4F2F-B9FB-7B769120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16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F70A-3036-4AFC-ADD2-5BF6F4223550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573-EFE6-4F2F-B9FB-7B769120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79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F70A-3036-4AFC-ADD2-5BF6F4223550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573-EFE6-4F2F-B9FB-7B769120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1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BB6F70A-3036-4AFC-ADD2-5BF6F4223550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90573-EFE6-4F2F-B9FB-7B769120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85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512612"/>
            <a:ext cx="8825658" cy="4977517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“The Iron Horse”</a:t>
            </a:r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The emergence of the transcontinental railroads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826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152939"/>
            <a:ext cx="8229600" cy="2885661"/>
          </a:xfrm>
        </p:spPr>
        <p:txBody>
          <a:bodyPr>
            <a:normAutofit fontScale="90000"/>
          </a:bodyPr>
          <a:lstStyle/>
          <a:p>
            <a:r>
              <a:rPr lang="en-US" dirty="0"/>
              <a:t>“The aid bred inefficiency; the inefficiency created consumer wrath; the consumer wrath led to government regulation; and the regulation closed the UP’s options and helped lead to bankruptcy.”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Folsom,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477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5E436-F2C7-4D54-B770-73B2C979A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dirty="0"/>
              <a:t>No subsidies? No problem!</a:t>
            </a:r>
            <a:br>
              <a:rPr lang="en-US" dirty="0"/>
            </a:br>
            <a:r>
              <a:rPr lang="en-US" dirty="0"/>
              <a:t>“The Hill Alternative”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2CF53B-B3D9-4127-890E-6CB5D11450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723" y="1756476"/>
            <a:ext cx="3771635" cy="4525963"/>
          </a:xfrm>
        </p:spPr>
      </p:pic>
    </p:spTree>
    <p:extLst>
      <p:ext uri="{BB962C8B-B14F-4D97-AF65-F5344CB8AC3E}">
        <p14:creationId xmlns:p14="http://schemas.microsoft.com/office/powerpoint/2010/main" val="2153780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2216A-EDEF-41D5-A0AD-2F2293463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Hill’s Business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BDEFC-9E5A-448D-A5D4-0D45C880E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Why</a:t>
            </a:r>
            <a:r>
              <a:rPr lang="en-US" sz="3200" dirty="0"/>
              <a:t> did Hill succeed in building profitable railroads without subsidies?</a:t>
            </a:r>
          </a:p>
          <a:p>
            <a:endParaRPr lang="en-US" sz="3200" dirty="0"/>
          </a:p>
          <a:p>
            <a:r>
              <a:rPr lang="en-US" sz="3200" dirty="0"/>
              <a:t>What made his approach to railroad building different?</a:t>
            </a:r>
          </a:p>
        </p:txBody>
      </p:sp>
    </p:spTree>
    <p:extLst>
      <p:ext uri="{BB962C8B-B14F-4D97-AF65-F5344CB8AC3E}">
        <p14:creationId xmlns:p14="http://schemas.microsoft.com/office/powerpoint/2010/main" val="355458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19201"/>
            <a:ext cx="7705476" cy="4351027"/>
          </a:xfrm>
        </p:spPr>
      </p:pic>
    </p:spTree>
    <p:extLst>
      <p:ext uri="{BB962C8B-B14F-4D97-AF65-F5344CB8AC3E}">
        <p14:creationId xmlns:p14="http://schemas.microsoft.com/office/powerpoint/2010/main" val="29795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62" y="2695575"/>
            <a:ext cx="3114675" cy="1466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40" y="1346712"/>
            <a:ext cx="9904923" cy="466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70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02A37-3BE4-499F-9AE2-6F93E3057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068" y="2130426"/>
            <a:ext cx="8973518" cy="2974975"/>
          </a:xfrm>
        </p:spPr>
        <p:txBody>
          <a:bodyPr>
            <a:noAutofit/>
          </a:bodyPr>
          <a:lstStyle/>
          <a:p>
            <a:r>
              <a:rPr lang="en-US" sz="4000" dirty="0"/>
              <a:t>Railroads and the…</a:t>
            </a:r>
            <a:br>
              <a:rPr lang="en-US" sz="4000" dirty="0"/>
            </a:br>
            <a:br>
              <a:rPr lang="en-US" sz="3200" dirty="0"/>
            </a:br>
            <a:r>
              <a:rPr lang="en-US" sz="3200" dirty="0"/>
              <a:t>1. Reorganization of Nature &amp;</a:t>
            </a:r>
            <a:br>
              <a:rPr lang="en-US" sz="3200" dirty="0"/>
            </a:br>
            <a:r>
              <a:rPr lang="en-US" sz="3200" dirty="0"/>
              <a:t>	 the Environment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2. Reorganization of Space &amp; Time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3. Reorganization of the Economy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3583D0-A579-4209-9D7A-C7275ED540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64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B4E52-FAF3-49ED-BC5E-EBAD5D256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Railroads and the Environment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575463-B660-4097-A307-F2CEA734F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101" y="2471092"/>
            <a:ext cx="7006922" cy="419576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FBD038-BD23-4CD4-B517-C52103EB8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7" y="1496878"/>
            <a:ext cx="4216522" cy="269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50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EE28D-FF55-4174-B596-736C78565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Railroads, Space, and Time:</a:t>
            </a:r>
            <a:br>
              <a:rPr lang="en-US" dirty="0"/>
            </a:br>
            <a:br>
              <a:rPr lang="en-US" sz="2400" dirty="0"/>
            </a:br>
            <a:r>
              <a:rPr lang="en-US" sz="2400" dirty="0"/>
              <a:t>- The “value” of time</a:t>
            </a:r>
            <a:br>
              <a:rPr lang="en-US" sz="2400" dirty="0"/>
            </a:br>
            <a:r>
              <a:rPr lang="en-US" sz="2400" dirty="0"/>
              <a:t>- The contraction of space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BF7DE-A272-4E0F-9662-4D83B30BD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748" y="2346274"/>
            <a:ext cx="609523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10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C6000-1515-4A7A-933B-0802104CE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Railroad as a Catalyst for Economic Expansion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BD4B57-A22E-4539-AA1F-B6CD69D24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62" y="2139966"/>
            <a:ext cx="7872842" cy="4195762"/>
          </a:xfrm>
        </p:spPr>
      </p:pic>
    </p:spTree>
    <p:extLst>
      <p:ext uri="{BB962C8B-B14F-4D97-AF65-F5344CB8AC3E}">
        <p14:creationId xmlns:p14="http://schemas.microsoft.com/office/powerpoint/2010/main" val="2761405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562D-DB02-4911-BAE2-ADEED3E9C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19</a:t>
            </a:r>
            <a:r>
              <a:rPr lang="en-US" baseline="30000" dirty="0"/>
              <a:t>th</a:t>
            </a:r>
            <a:r>
              <a:rPr lang="en-US" dirty="0"/>
              <a:t> Century Internet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B04931-2135-43E1-A796-56CB2E9DD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08" y="1385818"/>
            <a:ext cx="6160505" cy="4965328"/>
          </a:xfrm>
        </p:spPr>
      </p:pic>
    </p:spTree>
    <p:extLst>
      <p:ext uri="{BB962C8B-B14F-4D97-AF65-F5344CB8AC3E}">
        <p14:creationId xmlns:p14="http://schemas.microsoft.com/office/powerpoint/2010/main" val="1665360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457201"/>
            <a:ext cx="7538967" cy="5996683"/>
          </a:xfrm>
        </p:spPr>
      </p:pic>
    </p:spTree>
    <p:extLst>
      <p:ext uri="{BB962C8B-B14F-4D97-AF65-F5344CB8AC3E}">
        <p14:creationId xmlns:p14="http://schemas.microsoft.com/office/powerpoint/2010/main" val="3814471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2D964-4338-429E-B843-375C75692A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did the railroads monetize “latent resources”?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5B76AE-44A6-401A-8AC2-5F668672FB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60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60510-14C0-409F-BC7F-1719F03870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did the railroads create markets?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C6063-A67B-40ED-848D-C758DC65FF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95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2F8AB-FAEB-4127-93BC-A475338225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did the railroads promote migration to the West?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46399-7640-4B90-9093-43450DF43D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11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09D97-A61F-4A8B-A3D1-870B46299F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did the railroad create jobs?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253E80-439C-4550-B7CE-60F77C7A9F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978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8542A-E1BA-43E5-AFC3-B1480C1073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did the railroads change the way of “doing business”?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8549C7-9C6C-43EB-B1C3-110150EC75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27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143000"/>
            <a:ext cx="7322652" cy="4710906"/>
          </a:xfrm>
        </p:spPr>
      </p:pic>
    </p:spTree>
    <p:extLst>
      <p:ext uri="{BB962C8B-B14F-4D97-AF65-F5344CB8AC3E}">
        <p14:creationId xmlns:p14="http://schemas.microsoft.com/office/powerpoint/2010/main" val="3834680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533401"/>
            <a:ext cx="3791649" cy="6002613"/>
          </a:xfrm>
        </p:spPr>
      </p:pic>
    </p:spTree>
    <p:extLst>
      <p:ext uri="{BB962C8B-B14F-4D97-AF65-F5344CB8AC3E}">
        <p14:creationId xmlns:p14="http://schemas.microsoft.com/office/powerpoint/2010/main" val="2101490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375576"/>
            <a:ext cx="8229600" cy="2586824"/>
          </a:xfrm>
        </p:spPr>
        <p:txBody>
          <a:bodyPr>
            <a:normAutofit fontScale="90000"/>
          </a:bodyPr>
          <a:lstStyle/>
          <a:p>
            <a:r>
              <a:rPr lang="en-US" dirty="0"/>
              <a:t>The conventional Wisdom: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“Unless the government had been willing to build the transcontinental lines itself, some system of subsidy was essential.”</a:t>
            </a:r>
          </a:p>
        </p:txBody>
      </p:sp>
    </p:spTree>
    <p:extLst>
      <p:ext uri="{BB962C8B-B14F-4D97-AF65-F5344CB8AC3E}">
        <p14:creationId xmlns:p14="http://schemas.microsoft.com/office/powerpoint/2010/main" val="319376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J. Hill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0" b="4840"/>
          <a:stretch>
            <a:fillRect/>
          </a:stretch>
        </p:blipFill>
        <p:spPr>
          <a:xfrm>
            <a:off x="4206739" y="198829"/>
            <a:ext cx="4721995" cy="646034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81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B03EA-55D1-4431-817E-D878CA3BD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906" y="1854192"/>
            <a:ext cx="6455761" cy="2276106"/>
          </a:xfrm>
        </p:spPr>
        <p:txBody>
          <a:bodyPr>
            <a:noAutofit/>
          </a:bodyPr>
          <a:lstStyle/>
          <a:p>
            <a:r>
              <a:rPr lang="en-US" sz="4800" dirty="0"/>
              <a:t>Subsidies…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What went wrong and why?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D06F5F6-FC96-45A3-9586-7EDB158B42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" r="2394"/>
          <a:stretch>
            <a:fillRect/>
          </a:stretch>
        </p:blipFill>
        <p:spPr>
          <a:xfrm>
            <a:off x="7259513" y="1371600"/>
            <a:ext cx="3200400" cy="4572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5107C8-101A-4215-88F0-8B977B42C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05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31B6F-3217-4F69-B57E-5AB86AD71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5D0732-AB71-42BF-B67A-BE4CE3B3D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81" y="558201"/>
            <a:ext cx="5741597" cy="5741597"/>
          </a:xfrm>
        </p:spPr>
      </p:pic>
    </p:spTree>
    <p:extLst>
      <p:ext uri="{BB962C8B-B14F-4D97-AF65-F5344CB8AC3E}">
        <p14:creationId xmlns:p14="http://schemas.microsoft.com/office/powerpoint/2010/main" val="3377287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73078"/>
            <a:ext cx="8229600" cy="216072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“Those [railroad line builders] who got federal aid ended up being hung by the strings that were attached to it.”</a:t>
            </a:r>
            <a:br>
              <a:rPr lang="en-US" dirty="0"/>
            </a:br>
            <a:br>
              <a:rPr lang="en-US" dirty="0"/>
            </a:br>
            <a:r>
              <a:rPr lang="en-US" sz="1800" dirty="0"/>
              <a:t>Folsom,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705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106</TotalTime>
  <Words>277</Words>
  <Application>Microsoft Office PowerPoint</Application>
  <PresentationFormat>Widescreen</PresentationFormat>
  <Paragraphs>21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Century Gothic</vt:lpstr>
      <vt:lpstr>Wingdings 3</vt:lpstr>
      <vt:lpstr>Ion</vt:lpstr>
      <vt:lpstr>“The Iron Horse”  The emergence of the transcontinental railroads  </vt:lpstr>
      <vt:lpstr>PowerPoint Presentation</vt:lpstr>
      <vt:lpstr>PowerPoint Presentation</vt:lpstr>
      <vt:lpstr>PowerPoint Presentation</vt:lpstr>
      <vt:lpstr>The conventional Wisdom:  “Unless the government had been willing to build the transcontinental lines itself, some system of subsidy was essential.”</vt:lpstr>
      <vt:lpstr>James J. Hill</vt:lpstr>
      <vt:lpstr>Subsidies…  What went wrong and why?</vt:lpstr>
      <vt:lpstr>PowerPoint Presentation</vt:lpstr>
      <vt:lpstr>“Those [railroad line builders] who got federal aid ended up being hung by the strings that were attached to it.”  Folsom, 29</vt:lpstr>
      <vt:lpstr>“The aid bred inefficiency; the inefficiency created consumer wrath; the consumer wrath led to government regulation; and the regulation closed the UP’s options and helped lead to bankruptcy.”  Folsom, 22</vt:lpstr>
      <vt:lpstr>No subsidies? No problem! “The Hill Alternative”</vt:lpstr>
      <vt:lpstr>Hill’s Business Model</vt:lpstr>
      <vt:lpstr>PowerPoint Presentation</vt:lpstr>
      <vt:lpstr>PowerPoint Presentation</vt:lpstr>
      <vt:lpstr>Railroads and the…  1. Reorganization of Nature &amp;   the Environment  2. Reorganization of Space &amp; Time  3. Reorganization of the Economy</vt:lpstr>
      <vt:lpstr>Railroads and the Environment</vt:lpstr>
      <vt:lpstr>Railroads, Space, and Time:  - The “value” of time - The contraction of space  </vt:lpstr>
      <vt:lpstr>The Railroad as a Catalyst for Economic Expansion</vt:lpstr>
      <vt:lpstr>The 19th Century Internet</vt:lpstr>
      <vt:lpstr>How did the railroads monetize “latent resources”?</vt:lpstr>
      <vt:lpstr>How did the railroads create markets?</vt:lpstr>
      <vt:lpstr>How did the railroads promote migration to the West?</vt:lpstr>
      <vt:lpstr>How did the railroad create jobs?</vt:lpstr>
      <vt:lpstr>How did the railroads change the way of “doing business”?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Iron Horse”  The emergence of the transcontinental railroads</dc:title>
  <dc:creator>Tom Devine</dc:creator>
  <cp:lastModifiedBy>Devine, Thomas  W</cp:lastModifiedBy>
  <cp:revision>10</cp:revision>
  <dcterms:created xsi:type="dcterms:W3CDTF">2017-09-12T08:26:18Z</dcterms:created>
  <dcterms:modified xsi:type="dcterms:W3CDTF">2025-09-09T19:44:59Z</dcterms:modified>
</cp:coreProperties>
</file>