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355" r:id="rId2"/>
    <p:sldId id="589" r:id="rId3"/>
    <p:sldId id="401" r:id="rId4"/>
    <p:sldId id="590" r:id="rId5"/>
    <p:sldId id="555" r:id="rId6"/>
    <p:sldId id="556" r:id="rId7"/>
    <p:sldId id="557" r:id="rId8"/>
    <p:sldId id="558" r:id="rId9"/>
    <p:sldId id="559" r:id="rId10"/>
    <p:sldId id="560" r:id="rId11"/>
    <p:sldId id="561" r:id="rId12"/>
    <p:sldId id="562" r:id="rId13"/>
    <p:sldId id="563" r:id="rId14"/>
    <p:sldId id="564" r:id="rId15"/>
    <p:sldId id="565" r:id="rId16"/>
    <p:sldId id="566" r:id="rId17"/>
    <p:sldId id="567" r:id="rId18"/>
    <p:sldId id="568" r:id="rId19"/>
    <p:sldId id="569" r:id="rId20"/>
    <p:sldId id="570" r:id="rId21"/>
    <p:sldId id="571" r:id="rId22"/>
    <p:sldId id="572" r:id="rId23"/>
    <p:sldId id="573" r:id="rId24"/>
    <p:sldId id="574" r:id="rId25"/>
    <p:sldId id="575" r:id="rId26"/>
    <p:sldId id="576" r:id="rId27"/>
    <p:sldId id="577" r:id="rId28"/>
    <p:sldId id="578" r:id="rId29"/>
    <p:sldId id="579" r:id="rId30"/>
    <p:sldId id="580" r:id="rId31"/>
    <p:sldId id="581" r:id="rId32"/>
    <p:sldId id="582" r:id="rId33"/>
    <p:sldId id="583" r:id="rId34"/>
    <p:sldId id="584" r:id="rId35"/>
    <p:sldId id="585" r:id="rId36"/>
    <p:sldId id="586" r:id="rId37"/>
    <p:sldId id="587" r:id="rId38"/>
    <p:sldId id="588" r:id="rId3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44" autoAdjust="0"/>
    <p:restoredTop sz="94660"/>
  </p:normalViewPr>
  <p:slideViewPr>
    <p:cSldViewPr>
      <p:cViewPr varScale="1">
        <p:scale>
          <a:sx n="37" d="100"/>
          <a:sy n="37" d="100"/>
        </p:scale>
        <p:origin x="-471"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C1A96C46-D943-485C-8837-FC8DE7278E70}" type="datetimeFigureOut">
              <a:rPr lang="en-US" smtClean="0"/>
              <a:pPr/>
              <a:t>3/25/2011</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288EBF39-C709-4FD9-8B74-A6BFB3D3E20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726308F8-BDD4-4851-BC50-3A86CDC29018}" type="datetimeFigureOut">
              <a:rPr lang="en-US" smtClean="0"/>
              <a:pPr/>
              <a:t>3/25/2011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49CA2FCD-0160-4ACF-B809-8928703E775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en.wikipedia.org/wiki/Prior_probability" TargetMode="External"/><Relationship Id="rId7" Type="http://schemas.openxmlformats.org/officeDocument/2006/relationships/hyperlink" Target="http://en.wikipedia.org/wiki/Normalizing_constant" TargetMode="External"/><Relationship Id="rId2" Type="http://schemas.openxmlformats.org/officeDocument/2006/relationships/slide" Target="../slides/slide21.xml"/><Relationship Id="rId1" Type="http://schemas.openxmlformats.org/officeDocument/2006/relationships/notesMaster" Target="../notesMasters/notesMaster1.xml"/><Relationship Id="rId6" Type="http://schemas.openxmlformats.org/officeDocument/2006/relationships/hyperlink" Target="http://en.wikipedia.org/wiki/Posterior_probability" TargetMode="External"/><Relationship Id="rId5" Type="http://schemas.openxmlformats.org/officeDocument/2006/relationships/hyperlink" Target="http://en.wikipedia.org/wiki/Conditional_probability" TargetMode="External"/><Relationship Id="rId4" Type="http://schemas.openxmlformats.org/officeDocument/2006/relationships/hyperlink" Target="http://en.wikipedia.org/wiki/Marginal_probability"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78D848B-612B-47A3-A1E0-5F945895DA1B}" type="slidenum">
              <a:rPr lang="en-US"/>
              <a:pPr/>
              <a:t>5</a:t>
            </a:fld>
            <a:endParaRPr lang="en-US"/>
          </a:p>
        </p:txBody>
      </p:sp>
      <p:sp>
        <p:nvSpPr>
          <p:cNvPr id="1051650" name="Rectangle 2"/>
          <p:cNvSpPr>
            <a:spLocks noGrp="1" noChangeArrowheads="1"/>
          </p:cNvSpPr>
          <p:nvPr>
            <p:ph type="body" idx="1"/>
          </p:nvPr>
        </p:nvSpPr>
        <p:spPr/>
        <p:txBody>
          <a:bodyPr/>
          <a:lstStyle/>
          <a:p>
            <a:r>
              <a:rPr lang="en-US"/>
              <a:t>Conditionally independent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19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20</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339BC6-8FCC-4ADB-BE84-3205C57E3C87}" type="slidenum">
              <a:rPr lang="en-US"/>
              <a:pPr/>
              <a:t>21</a:t>
            </a:fld>
            <a:endParaRPr lang="en-US"/>
          </a:p>
        </p:txBody>
      </p:sp>
      <p:sp>
        <p:nvSpPr>
          <p:cNvPr id="1094658" name="Rectangle 2"/>
          <p:cNvSpPr>
            <a:spLocks noGrp="1" noRot="1" noChangeAspect="1" noChangeArrowheads="1" noTextEdit="1"/>
          </p:cNvSpPr>
          <p:nvPr>
            <p:ph type="sldImg"/>
          </p:nvPr>
        </p:nvSpPr>
        <p:spPr>
          <a:ln/>
        </p:spPr>
      </p:sp>
      <p:sp>
        <p:nvSpPr>
          <p:cNvPr id="1094659" name="Rectangle 3"/>
          <p:cNvSpPr>
            <a:spLocks noGrp="1" noChangeArrowheads="1"/>
          </p:cNvSpPr>
          <p:nvPr>
            <p:ph type="body" idx="1"/>
          </p:nvPr>
        </p:nvSpPr>
        <p:spPr/>
        <p:txBody>
          <a:bodyPr/>
          <a:lstStyle/>
          <a:p>
            <a:r>
              <a:rPr lang="en-US" dirty="0"/>
              <a:t>Pr(</a:t>
            </a:r>
            <a:r>
              <a:rPr lang="en-US" i="1" dirty="0"/>
              <a:t>A</a:t>
            </a:r>
            <a:r>
              <a:rPr lang="en-US" dirty="0"/>
              <a:t>) is the </a:t>
            </a:r>
            <a:r>
              <a:rPr lang="en-US" i="1" dirty="0">
                <a:hlinkClick r:id="rId3" tooltip="Prior probability"/>
              </a:rPr>
              <a:t>prior probability</a:t>
            </a:r>
            <a:r>
              <a:rPr lang="en-US" dirty="0"/>
              <a:t> or </a:t>
            </a:r>
            <a:r>
              <a:rPr lang="en-US" i="1" dirty="0">
                <a:hlinkClick r:id="rId4" tooltip="Marginal probability"/>
              </a:rPr>
              <a:t>marginal probability</a:t>
            </a:r>
            <a:r>
              <a:rPr lang="en-US" dirty="0"/>
              <a:t> of </a:t>
            </a:r>
            <a:r>
              <a:rPr lang="en-US" i="1" dirty="0"/>
              <a:t>A</a:t>
            </a:r>
            <a:r>
              <a:rPr lang="en-US" dirty="0"/>
              <a:t>. It is "prior" in the sense that it does not take into account any information about </a:t>
            </a:r>
            <a:r>
              <a:rPr lang="en-US" i="1" dirty="0"/>
              <a:t>B</a:t>
            </a:r>
            <a:r>
              <a:rPr lang="en-US" dirty="0"/>
              <a:t>. </a:t>
            </a:r>
          </a:p>
          <a:p>
            <a:r>
              <a:rPr lang="en-US" dirty="0"/>
              <a:t>Pr(</a:t>
            </a:r>
            <a:r>
              <a:rPr lang="en-US" i="1" dirty="0"/>
              <a:t>A</a:t>
            </a:r>
            <a:r>
              <a:rPr lang="en-US" dirty="0"/>
              <a:t>|</a:t>
            </a:r>
            <a:r>
              <a:rPr lang="en-US" i="1" dirty="0"/>
              <a:t>B</a:t>
            </a:r>
            <a:r>
              <a:rPr lang="en-US" dirty="0"/>
              <a:t>) is the </a:t>
            </a:r>
            <a:r>
              <a:rPr lang="en-US" i="1" dirty="0">
                <a:hlinkClick r:id="rId5" tooltip="Conditional probability"/>
              </a:rPr>
              <a:t>conditional probability</a:t>
            </a:r>
            <a:r>
              <a:rPr lang="en-US" dirty="0"/>
              <a:t> of </a:t>
            </a:r>
            <a:r>
              <a:rPr lang="en-US" i="1" dirty="0"/>
              <a:t>A</a:t>
            </a:r>
            <a:r>
              <a:rPr lang="en-US" dirty="0"/>
              <a:t>, given </a:t>
            </a:r>
            <a:r>
              <a:rPr lang="en-US" i="1" dirty="0"/>
              <a:t>B</a:t>
            </a:r>
            <a:r>
              <a:rPr lang="en-US" dirty="0"/>
              <a:t>. It is also called the </a:t>
            </a:r>
            <a:r>
              <a:rPr lang="en-US" dirty="0">
                <a:hlinkClick r:id="rId6" tooltip="Posterior probability"/>
              </a:rPr>
              <a:t>posterior probability</a:t>
            </a:r>
            <a:r>
              <a:rPr lang="en-US" dirty="0"/>
              <a:t> because it is derived from or depends upon the specified value of </a:t>
            </a:r>
            <a:r>
              <a:rPr lang="en-US" i="1" dirty="0"/>
              <a:t>B</a:t>
            </a:r>
            <a:r>
              <a:rPr lang="en-US" dirty="0"/>
              <a:t>. </a:t>
            </a:r>
          </a:p>
          <a:p>
            <a:r>
              <a:rPr lang="en-US" dirty="0"/>
              <a:t>Pr(</a:t>
            </a:r>
            <a:r>
              <a:rPr lang="en-US" i="1" dirty="0"/>
              <a:t>B</a:t>
            </a:r>
            <a:r>
              <a:rPr lang="en-US" dirty="0"/>
              <a:t>|</a:t>
            </a:r>
            <a:r>
              <a:rPr lang="en-US" i="1" dirty="0"/>
              <a:t>A</a:t>
            </a:r>
            <a:r>
              <a:rPr lang="en-US" dirty="0"/>
              <a:t>) is the conditional probability of </a:t>
            </a:r>
            <a:r>
              <a:rPr lang="en-US" i="1" dirty="0"/>
              <a:t>B</a:t>
            </a:r>
            <a:r>
              <a:rPr lang="en-US" dirty="0"/>
              <a:t> given </a:t>
            </a:r>
            <a:r>
              <a:rPr lang="en-US" i="1" dirty="0"/>
              <a:t>A</a:t>
            </a:r>
            <a:r>
              <a:rPr lang="en-US" dirty="0"/>
              <a:t>. </a:t>
            </a:r>
          </a:p>
          <a:p>
            <a:r>
              <a:rPr lang="en-US" dirty="0"/>
              <a:t>Pr(</a:t>
            </a:r>
            <a:r>
              <a:rPr lang="en-US" i="1" dirty="0"/>
              <a:t>B</a:t>
            </a:r>
            <a:r>
              <a:rPr lang="en-US" dirty="0"/>
              <a:t>) is the prior or marginal probability of </a:t>
            </a:r>
            <a:r>
              <a:rPr lang="en-US" i="1" dirty="0"/>
              <a:t>B</a:t>
            </a:r>
            <a:r>
              <a:rPr lang="en-US" dirty="0"/>
              <a:t>, and acts as a </a:t>
            </a:r>
            <a:r>
              <a:rPr lang="en-US" i="1" dirty="0">
                <a:hlinkClick r:id="rId7" tooltip="Normalizing constant"/>
              </a:rPr>
              <a:t>normalizing constant</a:t>
            </a:r>
            <a:r>
              <a:rPr lang="en-US" dirty="0"/>
              <a:t>. </a:t>
            </a:r>
          </a:p>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396A635-803F-48C8-A93C-176F56377BC1}" type="slidenum">
              <a:rPr lang="en-US" smtClean="0"/>
              <a:pPr/>
              <a:t>22</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396A635-803F-48C8-A93C-176F56377BC1}"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C0E9C8-B18B-47FE-A601-2CCC8BD336CE}" type="slidenum">
              <a:rPr lang="en-US"/>
              <a:pPr/>
              <a:t>6</a:t>
            </a:fld>
            <a:endParaRPr lang="en-US"/>
          </a:p>
        </p:txBody>
      </p:sp>
      <p:sp>
        <p:nvSpPr>
          <p:cNvPr id="1113090" name="Rectangle 2"/>
          <p:cNvSpPr>
            <a:spLocks noGrp="1" noRot="1" noChangeAspect="1" noChangeArrowheads="1" noTextEdit="1"/>
          </p:cNvSpPr>
          <p:nvPr>
            <p:ph type="sldImg"/>
          </p:nvPr>
        </p:nvSpPr>
        <p:spPr>
          <a:ln/>
        </p:spPr>
      </p:sp>
      <p:sp>
        <p:nvSpPr>
          <p:cNvPr id="1113091" name="Rectangle 3"/>
          <p:cNvSpPr>
            <a:spLocks noGrp="1" noChangeArrowheads="1"/>
          </p:cNvSpPr>
          <p:nvPr>
            <p:ph type="body" idx="1"/>
          </p:nvPr>
        </p:nvSpPr>
        <p:spPr/>
        <p:txBody>
          <a:bodyPr/>
          <a:lstStyle/>
          <a:p>
            <a:r>
              <a:rPr lang="en-US"/>
              <a:t>The simplest experiment is one with two possible outcome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A6B111-4B4C-4D7F-AB0B-FD9E6D357B7F}" type="slidenum">
              <a:rPr lang="en-US"/>
              <a:pPr/>
              <a:t>24</a:t>
            </a:fld>
            <a:endParaRPr lang="en-US"/>
          </a:p>
        </p:txBody>
      </p:sp>
      <p:sp>
        <p:nvSpPr>
          <p:cNvPr id="1131522" name="Rectangle 2"/>
          <p:cNvSpPr>
            <a:spLocks noGrp="1" noRot="1" noChangeAspect="1" noChangeArrowheads="1" noTextEdit="1"/>
          </p:cNvSpPr>
          <p:nvPr>
            <p:ph type="sldImg"/>
          </p:nvPr>
        </p:nvSpPr>
        <p:spPr>
          <a:ln/>
        </p:spPr>
      </p:sp>
      <p:sp>
        <p:nvSpPr>
          <p:cNvPr id="1131523" name="Rectangle 3"/>
          <p:cNvSpPr>
            <a:spLocks noGrp="1" noChangeArrowheads="1"/>
          </p:cNvSpPr>
          <p:nvPr>
            <p:ph type="body" idx="1"/>
          </p:nvPr>
        </p:nvSpPr>
        <p:spPr/>
        <p:txBody>
          <a:bodyPr/>
          <a:lstStyle/>
          <a:p>
            <a:pPr>
              <a:lnSpc>
                <a:spcPct val="115000"/>
              </a:lnSpc>
            </a:pPr>
            <a:r>
              <a:rPr lang="en-US"/>
              <a:t>Since P(</a:t>
            </a:r>
            <a:r>
              <a:rPr lang="en-US" b="1"/>
              <a:t>X</a:t>
            </a:r>
            <a:r>
              <a:rPr lang="en-US"/>
              <a:t>) is constant for all classes, only needs to be maximized</a:t>
            </a:r>
          </a:p>
          <a:p>
            <a:pPr>
              <a:lnSpc>
                <a:spcPct val="115000"/>
              </a:lnSpc>
            </a:pPr>
            <a:r>
              <a:rPr lang="en-US"/>
              <a:t>Maximum A Posteriori (MAP) Hypothesis</a:t>
            </a:r>
          </a:p>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26</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27</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28</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29</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30</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31</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32</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33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7</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34</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35</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36</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38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10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396A635-803F-48C8-A93C-176F56377BC1}"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258A1B-6570-495E-A142-FDAC8A329399}" type="slidenum">
              <a:rPr lang="en-US"/>
              <a:pPr/>
              <a:t>12</a:t>
            </a:fld>
            <a:endParaRPr lang="en-US"/>
          </a:p>
        </p:txBody>
      </p:sp>
      <p:sp>
        <p:nvSpPr>
          <p:cNvPr id="1110018" name="Rectangle 2"/>
          <p:cNvSpPr>
            <a:spLocks noGrp="1" noRot="1" noChangeAspect="1" noChangeArrowheads="1" noTextEdit="1"/>
          </p:cNvSpPr>
          <p:nvPr>
            <p:ph type="sldImg"/>
          </p:nvPr>
        </p:nvSpPr>
        <p:spPr>
          <a:ln/>
        </p:spPr>
      </p:sp>
      <p:sp>
        <p:nvSpPr>
          <p:cNvPr id="1110019" name="Rectangle 3"/>
          <p:cNvSpPr>
            <a:spLocks noGrp="1" noChangeArrowheads="1"/>
          </p:cNvSpPr>
          <p:nvPr>
            <p:ph type="body" idx="1"/>
          </p:nvPr>
        </p:nvSpPr>
        <p:spPr/>
        <p:txBody>
          <a:bodyPr/>
          <a:lstStyle/>
          <a:p>
            <a:r>
              <a:rPr lang="en-US"/>
              <a:t>Can you compute:</a:t>
            </a:r>
          </a:p>
          <a:p>
            <a:pPr lvl="1"/>
            <a:r>
              <a:rPr lang="en-US"/>
              <a:t>P(Mood=</a:t>
            </a:r>
            <a:r>
              <a:rPr lang="en-US" i="1"/>
              <a:t>happy</a:t>
            </a:r>
            <a:r>
              <a:rPr lang="en-US"/>
              <a:t>)?</a:t>
            </a:r>
          </a:p>
          <a:p>
            <a:pPr lvl="1"/>
            <a:r>
              <a:rPr lang="en-US"/>
              <a:t>P(Mood=</a:t>
            </a:r>
            <a:r>
              <a:rPr lang="en-US" i="1"/>
              <a:t>sad</a:t>
            </a:r>
            <a:r>
              <a:rPr lang="en-US"/>
              <a:t>)?</a:t>
            </a:r>
          </a:p>
          <a:p>
            <a:pPr lvl="1"/>
            <a:r>
              <a:rPr lang="en-US"/>
              <a:t>P(Weather=</a:t>
            </a:r>
            <a:r>
              <a:rPr lang="en-US" i="1"/>
              <a:t>rainy</a:t>
            </a:r>
            <a:r>
              <a:rPr lang="en-US"/>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11CA00-48E4-4FD8-9FFD-BEB8BB233A74}" type="slidenum">
              <a:rPr lang="en-US"/>
              <a:pPr/>
              <a:t>13</a:t>
            </a:fld>
            <a:endParaRPr lang="en-US"/>
          </a:p>
        </p:txBody>
      </p:sp>
      <p:sp>
        <p:nvSpPr>
          <p:cNvPr id="1108994" name="Rectangle 2"/>
          <p:cNvSpPr>
            <a:spLocks noGrp="1" noRot="1" noChangeAspect="1" noChangeArrowheads="1" noTextEdit="1"/>
          </p:cNvSpPr>
          <p:nvPr>
            <p:ph type="sldImg"/>
          </p:nvPr>
        </p:nvSpPr>
        <p:spPr>
          <a:ln/>
        </p:spPr>
      </p:sp>
      <p:sp>
        <p:nvSpPr>
          <p:cNvPr id="1108995" name="Rectangle 3"/>
          <p:cNvSpPr>
            <a:spLocks noGrp="1" noChangeArrowheads="1"/>
          </p:cNvSpPr>
          <p:nvPr>
            <p:ph type="body" idx="1"/>
          </p:nvPr>
        </p:nvSpPr>
        <p:spPr/>
        <p:txBody>
          <a:bodyPr/>
          <a:lstStyle/>
          <a:p>
            <a:r>
              <a:rPr lang="en-US"/>
              <a:t>0.05 0.1 0.15</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Myriad Pro"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yriad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A0BAC978-3364-4A99-85A8-C9C39AD4D90A}" type="datetime1">
              <a:rPr lang="en-US" smtClean="0"/>
              <a:pPr/>
              <a:t>3/25/2011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6446B5-A52E-41FD-A096-4B73BDAD4EE8}" type="datetime1">
              <a:rPr lang="en-US" smtClean="0"/>
              <a:pPr/>
              <a:t>3/25/2011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FF2860-8D4A-4EC9-B307-B2B77406B1D0}" type="datetime1">
              <a:rPr lang="en-US" smtClean="0"/>
              <a:pPr/>
              <a:t>3/25/2011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baseline="0">
                <a:latin typeface="Myriad Pro"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nchor="ctr"/>
          <a:lstStyle>
            <a:lvl1pPr>
              <a:defRPr sz="2400" baseline="0">
                <a:latin typeface="Calibri" pitchFamily="34" charset="0"/>
                <a:cs typeface="Calibri" pitchFamily="34" charset="0"/>
              </a:defRPr>
            </a:lvl1pPr>
            <a:lvl2pPr>
              <a:defRPr sz="2400" baseline="0">
                <a:latin typeface="Calibri" pitchFamily="34" charset="0"/>
              </a:defRPr>
            </a:lvl2pPr>
            <a:lvl3pPr>
              <a:defRPr sz="2400" baseline="0">
                <a:latin typeface="Calibri" pitchFamily="34" charset="0"/>
              </a:defRPr>
            </a:lvl3pPr>
            <a:lvl4pPr>
              <a:defRPr sz="2400" baseline="0">
                <a:latin typeface="Calibri" pitchFamily="34" charset="0"/>
              </a:defRPr>
            </a:lvl4pPr>
            <a:lvl5pPr>
              <a:defRPr sz="2400" baseline="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3A7C80F8-7A2A-4A42-8553-D28D5C640061}" type="datetime1">
              <a:rPr lang="en-US" smtClean="0"/>
              <a:pPr/>
              <a:t>3/25/2011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2C86A7-5F08-47B3-8981-7378AB1D64FE}" type="datetime1">
              <a:rPr lang="en-US" smtClean="0"/>
              <a:pPr/>
              <a:t>3/25/2011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FD681D-54CF-4438-8A22-35A53E6BA7CD}" type="datetime1">
              <a:rPr lang="en-US" smtClean="0"/>
              <a:pPr/>
              <a:t>3/25/2011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F52C7F-7AE4-4140-9BA2-8484BF672812}" type="datetime1">
              <a:rPr lang="en-US" smtClean="0"/>
              <a:pPr/>
              <a:t>3/25/2011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Century Gothic" pitchFamily="34"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BDF13FEF-3F51-49AE-B676-ECC70263265F}" type="datetime1">
              <a:rPr lang="en-US" smtClean="0"/>
              <a:pPr/>
              <a:t>3/25/2011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D24AD8-017B-418A-9DE5-9175B1C81DB5}" type="datetime1">
              <a:rPr lang="en-US" smtClean="0"/>
              <a:pPr/>
              <a:t>3/25/2011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6BB335-5A24-402D-9314-D3514CA9BEE3}" type="datetime1">
              <a:rPr lang="en-US" smtClean="0"/>
              <a:pPr/>
              <a:t>3/25/2011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9AADE6-C66C-4900-92C7-922942070EE8}" type="datetime1">
              <a:rPr lang="en-US" smtClean="0"/>
              <a:pPr/>
              <a:t>3/25/2011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C111A-D001-42D3-9E60-85F69CB7818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A5F17-BF1B-41FD-941B-D49DA0727DE7}" type="datetime1">
              <a:rPr lang="en-US" smtClean="0"/>
              <a:pPr/>
              <a:t>3/25/2011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3C111A-D001-42D3-9E60-85F69CB7818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4.bin"/><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7.bin"/></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oleObject" Target="../embeddings/oleObject11.bin"/><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1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oleObject" Target="../embeddings/oleObject13.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6.xml"/><Relationship Id="rId1" Type="http://schemas.openxmlformats.org/officeDocument/2006/relationships/vmlDrawing" Target="../drawings/vmlDrawing9.vml"/><Relationship Id="rId4" Type="http://schemas.openxmlformats.org/officeDocument/2006/relationships/oleObject" Target="../embeddings/oleObject14.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6.xml"/><Relationship Id="rId1" Type="http://schemas.openxmlformats.org/officeDocument/2006/relationships/vmlDrawing" Target="../drawings/vmlDrawing10.vml"/><Relationship Id="rId4" Type="http://schemas.openxmlformats.org/officeDocument/2006/relationships/oleObject" Target="../embeddings/oleObject15.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16.bin"/></Relationships>
</file>

<file path=ppt/slides/_rels/slide26.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www-ccs.ucsd.edu/matlab/toolbox/nnet/tabls1a1.gif" TargetMode="External"/><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20.jpe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Bayesian Classification</a:t>
            </a:r>
            <a:endParaRPr lang="en-US" dirty="0"/>
          </a:p>
        </p:txBody>
      </p:sp>
      <p:sp>
        <p:nvSpPr>
          <p:cNvPr id="3" name="Subtitle 2"/>
          <p:cNvSpPr>
            <a:spLocks noGrp="1"/>
          </p:cNvSpPr>
          <p:nvPr>
            <p:ph type="subTitle" idx="1"/>
          </p:nvPr>
        </p:nvSpPr>
        <p:spPr/>
        <p:txBody>
          <a:bodyPr/>
          <a:lstStyle/>
          <a:p>
            <a:r>
              <a:rPr lang="en-US" dirty="0" smtClean="0"/>
              <a:t>Week 9 and Week 10</a:t>
            </a:r>
            <a:endParaRPr lang="en-US" dirty="0"/>
          </a:p>
        </p:txBody>
      </p:sp>
      <p:sp>
        <p:nvSpPr>
          <p:cNvPr id="5" name="Slide Number Placeholder 4"/>
          <p:cNvSpPr>
            <a:spLocks noGrp="1"/>
          </p:cNvSpPr>
          <p:nvPr>
            <p:ph type="sldNum" sz="quarter" idx="12"/>
          </p:nvPr>
        </p:nvSpPr>
        <p:spPr/>
        <p:txBody>
          <a:bodyPr/>
          <a:lstStyle/>
          <a:p>
            <a:fld id="{533C111A-D001-42D3-9E60-85F69CB78187}"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6290" name="Rectangle 2"/>
          <p:cNvSpPr>
            <a:spLocks noGrp="1" noChangeArrowheads="1"/>
          </p:cNvSpPr>
          <p:nvPr>
            <p:ph type="title"/>
          </p:nvPr>
        </p:nvSpPr>
        <p:spPr/>
        <p:txBody>
          <a:bodyPr/>
          <a:lstStyle/>
          <a:p>
            <a:r>
              <a:rPr lang="en-US"/>
              <a:t>Random Variables</a:t>
            </a:r>
          </a:p>
        </p:txBody>
      </p:sp>
      <p:sp>
        <p:nvSpPr>
          <p:cNvPr id="1036291" name="Rectangle 3"/>
          <p:cNvSpPr>
            <a:spLocks noGrp="1" noChangeArrowheads="1"/>
          </p:cNvSpPr>
          <p:nvPr>
            <p:ph type="body" idx="1"/>
          </p:nvPr>
        </p:nvSpPr>
        <p:spPr/>
        <p:txBody>
          <a:bodyPr>
            <a:normAutofit/>
          </a:bodyPr>
          <a:lstStyle/>
          <a:p>
            <a:pPr>
              <a:lnSpc>
                <a:spcPct val="90000"/>
              </a:lnSpc>
            </a:pPr>
            <a:r>
              <a:rPr lang="en-US"/>
              <a:t>A </a:t>
            </a:r>
            <a:r>
              <a:rPr lang="en-US" b="1"/>
              <a:t>random variable </a:t>
            </a:r>
            <a:r>
              <a:rPr lang="en-US"/>
              <a:t>represents the outcome of a probabilistic experiment. Each random variable has a range of possible values (outcomes).</a:t>
            </a:r>
          </a:p>
          <a:p>
            <a:pPr>
              <a:lnSpc>
                <a:spcPct val="90000"/>
              </a:lnSpc>
            </a:pPr>
            <a:r>
              <a:rPr lang="en-US"/>
              <a:t>A random variable is said to be </a:t>
            </a:r>
            <a:r>
              <a:rPr lang="en-US" b="1"/>
              <a:t>discrete</a:t>
            </a:r>
            <a:r>
              <a:rPr lang="en-US"/>
              <a:t> if its set of possible values is discrete set.</a:t>
            </a:r>
          </a:p>
          <a:p>
            <a:pPr lvl="1">
              <a:lnSpc>
                <a:spcPct val="90000"/>
              </a:lnSpc>
            </a:pPr>
            <a:r>
              <a:rPr lang="en-US"/>
              <a:t>Possible outcomes of a random variable </a:t>
            </a:r>
            <a:r>
              <a:rPr lang="en-US">
                <a:latin typeface="Courier New" pitchFamily="49" charset="0"/>
              </a:rPr>
              <a:t>Mood</a:t>
            </a:r>
            <a:r>
              <a:rPr lang="en-US"/>
              <a:t>: </a:t>
            </a:r>
            <a:r>
              <a:rPr lang="en-US" i="1"/>
              <a:t>Happy </a:t>
            </a:r>
            <a:r>
              <a:rPr lang="en-US"/>
              <a:t>and </a:t>
            </a:r>
            <a:r>
              <a:rPr lang="en-US" i="1"/>
              <a:t>Sad</a:t>
            </a:r>
          </a:p>
          <a:p>
            <a:pPr lvl="1">
              <a:lnSpc>
                <a:spcPct val="90000"/>
              </a:lnSpc>
            </a:pPr>
            <a:r>
              <a:rPr lang="en-US"/>
              <a:t>Each outcome has a probability. The probabilities for all possible outcomes must sum to 1.</a:t>
            </a:r>
          </a:p>
          <a:p>
            <a:pPr lvl="1">
              <a:lnSpc>
                <a:spcPct val="90000"/>
              </a:lnSpc>
            </a:pPr>
            <a:r>
              <a:rPr lang="en-US"/>
              <a:t>For example:</a:t>
            </a:r>
          </a:p>
          <a:p>
            <a:pPr lvl="2">
              <a:lnSpc>
                <a:spcPct val="90000"/>
              </a:lnSpc>
            </a:pPr>
            <a:r>
              <a:rPr lang="en-US"/>
              <a:t>P(Mood=</a:t>
            </a:r>
            <a:r>
              <a:rPr lang="en-US" i="1"/>
              <a:t>Happy</a:t>
            </a:r>
            <a:r>
              <a:rPr lang="en-US"/>
              <a:t>) = 0.7</a:t>
            </a:r>
          </a:p>
          <a:p>
            <a:pPr lvl="2">
              <a:lnSpc>
                <a:spcPct val="90000"/>
              </a:lnSpc>
            </a:pPr>
            <a:r>
              <a:rPr lang="en-US"/>
              <a:t>P(Mood=</a:t>
            </a:r>
            <a:r>
              <a:rPr lang="en-US" i="1"/>
              <a:t>Sad</a:t>
            </a:r>
            <a:r>
              <a:rPr lang="en-US"/>
              <a:t>) = 0.3</a:t>
            </a:r>
          </a:p>
        </p:txBody>
      </p:sp>
      <p:sp>
        <p:nvSpPr>
          <p:cNvPr id="6" name="Slide Number Placeholder 5"/>
          <p:cNvSpPr>
            <a:spLocks noGrp="1"/>
          </p:cNvSpPr>
          <p:nvPr>
            <p:ph type="sldNum" sz="quarter" idx="12"/>
          </p:nvPr>
        </p:nvSpPr>
        <p:spPr/>
        <p:txBody>
          <a:bodyPr/>
          <a:lstStyle/>
          <a:p>
            <a:fld id="{533C111A-D001-42D3-9E60-85F69CB78187}" type="slidenum">
              <a:rPr lang="en-US" smtClean="0"/>
              <a:pPr/>
              <a:t>10</a:t>
            </a:fld>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338" name="Rectangle 2"/>
          <p:cNvSpPr>
            <a:spLocks noGrp="1" noChangeArrowheads="1"/>
          </p:cNvSpPr>
          <p:nvPr>
            <p:ph type="title"/>
          </p:nvPr>
        </p:nvSpPr>
        <p:spPr/>
        <p:txBody>
          <a:bodyPr>
            <a:normAutofit fontScale="90000"/>
          </a:bodyPr>
          <a:lstStyle/>
          <a:p>
            <a:r>
              <a:rPr lang="en-US"/>
              <a:t>Multiple Random Variables &amp; Joint Probability</a:t>
            </a:r>
            <a:endParaRPr lang="en-US" b="0"/>
          </a:p>
        </p:txBody>
      </p:sp>
      <p:sp>
        <p:nvSpPr>
          <p:cNvPr id="1038339" name="Rectangle 3"/>
          <p:cNvSpPr>
            <a:spLocks noGrp="1" noChangeArrowheads="1"/>
          </p:cNvSpPr>
          <p:nvPr>
            <p:ph type="body" idx="1"/>
          </p:nvPr>
        </p:nvSpPr>
        <p:spPr/>
        <p:txBody>
          <a:bodyPr/>
          <a:lstStyle/>
          <a:p>
            <a:r>
              <a:rPr lang="en-US"/>
              <a:t>Joint probabilities are probabilities which includes more than one random variable.</a:t>
            </a:r>
          </a:p>
          <a:p>
            <a:r>
              <a:rPr lang="en-US"/>
              <a:t>The </a:t>
            </a:r>
            <a:r>
              <a:rPr lang="en-US">
                <a:latin typeface="Courier New" pitchFamily="49" charset="0"/>
              </a:rPr>
              <a:t>Mood</a:t>
            </a:r>
            <a:r>
              <a:rPr lang="en-US"/>
              <a:t> can take 2 possible values: </a:t>
            </a:r>
            <a:r>
              <a:rPr lang="en-US" i="1"/>
              <a:t>happy, sad</a:t>
            </a:r>
            <a:r>
              <a:rPr lang="en-US"/>
              <a:t>. The </a:t>
            </a:r>
            <a:r>
              <a:rPr lang="en-US">
                <a:latin typeface="Courier New" pitchFamily="49" charset="0"/>
              </a:rPr>
              <a:t>Weather</a:t>
            </a:r>
            <a:r>
              <a:rPr lang="en-US"/>
              <a:t> can take 3 possible vales: </a:t>
            </a:r>
            <a:r>
              <a:rPr lang="en-US" i="1"/>
              <a:t>sunny, rainy, cloudy. </a:t>
            </a:r>
            <a:r>
              <a:rPr lang="en-US"/>
              <a:t>Lets say we know:</a:t>
            </a:r>
          </a:p>
          <a:p>
            <a:pPr lvl="1"/>
            <a:r>
              <a:rPr lang="en-US"/>
              <a:t>P(Mood=</a:t>
            </a:r>
            <a:r>
              <a:rPr lang="en-US" i="1"/>
              <a:t>happy </a:t>
            </a:r>
            <a:r>
              <a:rPr lang="en-US">
                <a:cs typeface="Arial" pitchFamily="34" charset="0"/>
              </a:rPr>
              <a:t>∩</a:t>
            </a:r>
            <a:r>
              <a:rPr lang="en-US"/>
              <a:t> Weather=</a:t>
            </a:r>
            <a:r>
              <a:rPr lang="en-US" i="1"/>
              <a:t>rainy</a:t>
            </a:r>
            <a:r>
              <a:rPr lang="en-US"/>
              <a:t>) = 0.25</a:t>
            </a:r>
          </a:p>
          <a:p>
            <a:pPr lvl="1"/>
            <a:r>
              <a:rPr lang="en-US"/>
              <a:t>P(Mood=</a:t>
            </a:r>
            <a:r>
              <a:rPr lang="en-US" i="1"/>
              <a:t>happy </a:t>
            </a:r>
            <a:r>
              <a:rPr lang="en-US">
                <a:cs typeface="Arial" pitchFamily="34" charset="0"/>
              </a:rPr>
              <a:t>∩</a:t>
            </a:r>
            <a:r>
              <a:rPr lang="en-US"/>
              <a:t> Weather=</a:t>
            </a:r>
            <a:r>
              <a:rPr lang="en-US" i="1"/>
              <a:t>sunny</a:t>
            </a:r>
            <a:r>
              <a:rPr lang="en-US"/>
              <a:t>) = 0.4</a:t>
            </a:r>
          </a:p>
          <a:p>
            <a:pPr lvl="1"/>
            <a:r>
              <a:rPr lang="en-US"/>
              <a:t>P(Mood=</a:t>
            </a:r>
            <a:r>
              <a:rPr lang="en-US" i="1"/>
              <a:t>happy </a:t>
            </a:r>
            <a:r>
              <a:rPr lang="en-US">
                <a:cs typeface="Arial" pitchFamily="34" charset="0"/>
              </a:rPr>
              <a:t>∩</a:t>
            </a:r>
            <a:r>
              <a:rPr lang="en-US"/>
              <a:t> Weather=</a:t>
            </a:r>
            <a:r>
              <a:rPr lang="en-US" i="1"/>
              <a:t>cloudy</a:t>
            </a:r>
            <a:r>
              <a:rPr lang="en-US"/>
              <a:t>) = 0.05</a:t>
            </a:r>
          </a:p>
        </p:txBody>
      </p:sp>
      <p:sp>
        <p:nvSpPr>
          <p:cNvPr id="6" name="Slide Number Placeholder 5"/>
          <p:cNvSpPr>
            <a:spLocks noGrp="1"/>
          </p:cNvSpPr>
          <p:nvPr>
            <p:ph type="sldNum" sz="quarter" idx="12"/>
          </p:nvPr>
        </p:nvSpPr>
        <p:spPr/>
        <p:txBody>
          <a:bodyPr/>
          <a:lstStyle/>
          <a:p>
            <a:fld id="{533C111A-D001-42D3-9E60-85F69CB78187}" type="slidenum">
              <a:rPr lang="en-US" smtClean="0"/>
              <a:pPr/>
              <a:t>11</a:t>
            </a:fld>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9362" name="Rectangle 2"/>
          <p:cNvSpPr>
            <a:spLocks noGrp="1" noChangeArrowheads="1"/>
          </p:cNvSpPr>
          <p:nvPr>
            <p:ph type="title"/>
          </p:nvPr>
        </p:nvSpPr>
        <p:spPr/>
        <p:txBody>
          <a:bodyPr/>
          <a:lstStyle/>
          <a:p>
            <a:r>
              <a:rPr lang="en-US" dirty="0"/>
              <a:t>Joint Probabilities</a:t>
            </a:r>
            <a:endParaRPr lang="en-US" b="0" dirty="0"/>
          </a:p>
        </p:txBody>
      </p:sp>
      <p:sp>
        <p:nvSpPr>
          <p:cNvPr id="1039363" name="Rectangle 3"/>
          <p:cNvSpPr>
            <a:spLocks noGrp="1" noChangeArrowheads="1"/>
          </p:cNvSpPr>
          <p:nvPr>
            <p:ph type="body" idx="1"/>
          </p:nvPr>
        </p:nvSpPr>
        <p:spPr>
          <a:xfrm>
            <a:off x="457200" y="2819399"/>
            <a:ext cx="8229600" cy="2460625"/>
          </a:xfrm>
        </p:spPr>
        <p:txBody>
          <a:bodyPr>
            <a:normAutofit/>
          </a:bodyPr>
          <a:lstStyle/>
          <a:p>
            <a:pPr>
              <a:lnSpc>
                <a:spcPct val="90000"/>
              </a:lnSpc>
            </a:pPr>
            <a:r>
              <a:rPr lang="en-US" sz="2400" dirty="0"/>
              <a:t>P(Mood=</a:t>
            </a:r>
            <a:r>
              <a:rPr lang="en-US" sz="2400" i="1" dirty="0"/>
              <a:t>Happy</a:t>
            </a:r>
            <a:r>
              <a:rPr lang="en-US" sz="2400" dirty="0"/>
              <a:t>) = 0.25 + 0.4 + 0.05 = 0.7</a:t>
            </a:r>
          </a:p>
          <a:p>
            <a:pPr>
              <a:lnSpc>
                <a:spcPct val="90000"/>
              </a:lnSpc>
            </a:pPr>
            <a:r>
              <a:rPr lang="en-US" sz="2400" dirty="0"/>
              <a:t>P(Mood=</a:t>
            </a:r>
            <a:r>
              <a:rPr lang="en-US" sz="2400" i="1" dirty="0"/>
              <a:t>Sad</a:t>
            </a:r>
            <a:r>
              <a:rPr lang="en-US" sz="2400" dirty="0"/>
              <a:t>) = ?</a:t>
            </a:r>
          </a:p>
          <a:p>
            <a:pPr>
              <a:lnSpc>
                <a:spcPct val="90000"/>
              </a:lnSpc>
            </a:pPr>
            <a:r>
              <a:rPr lang="en-US" sz="2400" dirty="0"/>
              <a:t>Two random variables </a:t>
            </a:r>
            <a:r>
              <a:rPr lang="en-US" sz="2400" i="1" dirty="0"/>
              <a:t>A</a:t>
            </a:r>
            <a:r>
              <a:rPr lang="en-US" sz="2400" dirty="0"/>
              <a:t> and </a:t>
            </a:r>
            <a:r>
              <a:rPr lang="en-US" sz="2400" i="1" dirty="0"/>
              <a:t>B</a:t>
            </a:r>
            <a:endParaRPr lang="en-US" sz="2400" dirty="0"/>
          </a:p>
          <a:p>
            <a:pPr lvl="1">
              <a:lnSpc>
                <a:spcPct val="90000"/>
              </a:lnSpc>
            </a:pPr>
            <a:r>
              <a:rPr lang="en-US" dirty="0"/>
              <a:t>A has </a:t>
            </a:r>
            <a:r>
              <a:rPr lang="en-US" i="1" dirty="0"/>
              <a:t>m</a:t>
            </a:r>
            <a:r>
              <a:rPr lang="en-US" dirty="0"/>
              <a:t> possible outcomes </a:t>
            </a:r>
            <a:r>
              <a:rPr lang="en-US" i="1" dirty="0"/>
              <a:t>A</a:t>
            </a:r>
            <a:r>
              <a:rPr lang="en-US" i="1" baseline="-25000" dirty="0"/>
              <a:t>1</a:t>
            </a:r>
            <a:r>
              <a:rPr lang="en-US" i="1" dirty="0"/>
              <a:t>, . . . ,A</a:t>
            </a:r>
            <a:r>
              <a:rPr lang="en-US" i="1" baseline="-25000" dirty="0"/>
              <a:t>m</a:t>
            </a:r>
            <a:endParaRPr lang="en-US" dirty="0"/>
          </a:p>
          <a:p>
            <a:pPr lvl="1">
              <a:lnSpc>
                <a:spcPct val="90000"/>
              </a:lnSpc>
            </a:pPr>
            <a:r>
              <a:rPr lang="en-US" dirty="0"/>
              <a:t>B has </a:t>
            </a:r>
            <a:r>
              <a:rPr lang="en-US" i="1" dirty="0"/>
              <a:t>n</a:t>
            </a:r>
            <a:r>
              <a:rPr lang="en-US" dirty="0"/>
              <a:t> possible outcomes </a:t>
            </a:r>
            <a:r>
              <a:rPr lang="en-US" i="1" dirty="0"/>
              <a:t>B</a:t>
            </a:r>
            <a:r>
              <a:rPr lang="en-US" i="1" baseline="-25000" dirty="0"/>
              <a:t>1</a:t>
            </a:r>
            <a:r>
              <a:rPr lang="en-US" i="1" dirty="0"/>
              <a:t>, . . . ,</a:t>
            </a:r>
            <a:r>
              <a:rPr lang="en-US" i="1" dirty="0" err="1"/>
              <a:t>B</a:t>
            </a:r>
            <a:r>
              <a:rPr lang="en-US" i="1" baseline="-25000" dirty="0" err="1"/>
              <a:t>n</a:t>
            </a:r>
            <a:endParaRPr lang="en-US" dirty="0"/>
          </a:p>
        </p:txBody>
      </p:sp>
      <p:graphicFrame>
        <p:nvGraphicFramePr>
          <p:cNvPr id="1039365" name="Object 5"/>
          <p:cNvGraphicFramePr>
            <a:graphicFrameLocks noChangeAspect="1"/>
          </p:cNvGraphicFramePr>
          <p:nvPr>
            <p:ph sz="half" idx="4294967295"/>
          </p:nvPr>
        </p:nvGraphicFramePr>
        <p:xfrm>
          <a:off x="1285875" y="5226050"/>
          <a:ext cx="6108700" cy="1155700"/>
        </p:xfrm>
        <a:graphic>
          <a:graphicData uri="http://schemas.openxmlformats.org/presentationml/2006/ole">
            <p:oleObj spid="_x0000_s78850" name="Equation" r:id="rId4" imgW="2349360" imgH="444240" progId="Equation.3">
              <p:embed/>
            </p:oleObj>
          </a:graphicData>
        </a:graphic>
      </p:graphicFrame>
      <p:pic>
        <p:nvPicPr>
          <p:cNvPr id="1039368" name="Picture 8"/>
          <p:cNvPicPr>
            <a:picLocks noChangeAspect="1" noChangeArrowheads="1"/>
          </p:cNvPicPr>
          <p:nvPr/>
        </p:nvPicPr>
        <p:blipFill>
          <a:blip r:embed="rId5" cstate="print"/>
          <a:srcRect t="10910" r="15508" b="23494"/>
          <a:stretch>
            <a:fillRect/>
          </a:stretch>
        </p:blipFill>
        <p:spPr bwMode="white">
          <a:xfrm>
            <a:off x="2057400" y="1447800"/>
            <a:ext cx="4773613" cy="1256284"/>
          </a:xfrm>
          <a:prstGeom prst="rect">
            <a:avLst/>
          </a:prstGeom>
          <a:noFill/>
          <a:ln w="9525" algn="ctr">
            <a:noFill/>
            <a:miter lim="800000"/>
            <a:headEnd/>
            <a:tailEnd/>
          </a:ln>
          <a:effectLst/>
        </p:spPr>
      </p:pic>
      <p:sp>
        <p:nvSpPr>
          <p:cNvPr id="8" name="Slide Number Placeholder 7"/>
          <p:cNvSpPr>
            <a:spLocks noGrp="1"/>
          </p:cNvSpPr>
          <p:nvPr>
            <p:ph type="sldNum" sz="quarter" idx="12"/>
          </p:nvPr>
        </p:nvSpPr>
        <p:spPr/>
        <p:txBody>
          <a:bodyPr/>
          <a:lstStyle/>
          <a:p>
            <a:fld id="{533C111A-D001-42D3-9E60-85F69CB78187}" type="slidenum">
              <a:rPr lang="en-US" smtClean="0"/>
              <a:pPr/>
              <a:t>12</a:t>
            </a:fld>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2434" name="Rectangle 2"/>
          <p:cNvSpPr>
            <a:spLocks noGrp="1" noChangeArrowheads="1"/>
          </p:cNvSpPr>
          <p:nvPr>
            <p:ph type="title"/>
          </p:nvPr>
        </p:nvSpPr>
        <p:spPr/>
        <p:txBody>
          <a:bodyPr/>
          <a:lstStyle/>
          <a:p>
            <a:r>
              <a:rPr lang="en-US"/>
              <a:t>Joint Probabilities</a:t>
            </a:r>
          </a:p>
        </p:txBody>
      </p:sp>
      <p:sp>
        <p:nvSpPr>
          <p:cNvPr id="1042435" name="Rectangle 3"/>
          <p:cNvSpPr>
            <a:spLocks noGrp="1" noChangeArrowheads="1"/>
          </p:cNvSpPr>
          <p:nvPr>
            <p:ph type="body" idx="1"/>
          </p:nvPr>
        </p:nvSpPr>
        <p:spPr>
          <a:xfrm>
            <a:off x="504825" y="2660650"/>
            <a:ext cx="8229600" cy="2303463"/>
          </a:xfrm>
        </p:spPr>
        <p:txBody>
          <a:bodyPr/>
          <a:lstStyle/>
          <a:p>
            <a:r>
              <a:rPr lang="en-US" dirty="0"/>
              <a:t>P(Weather=</a:t>
            </a:r>
            <a:r>
              <a:rPr lang="en-US" i="1" dirty="0"/>
              <a:t>Sunny</a:t>
            </a:r>
            <a:r>
              <a:rPr lang="en-US" dirty="0"/>
              <a:t>)=?</a:t>
            </a:r>
          </a:p>
          <a:p>
            <a:r>
              <a:rPr lang="en-US" dirty="0"/>
              <a:t>P(Weather=</a:t>
            </a:r>
            <a:r>
              <a:rPr lang="en-US" i="1" dirty="0"/>
              <a:t>Rainy</a:t>
            </a:r>
            <a:r>
              <a:rPr lang="en-US" dirty="0"/>
              <a:t>)=?</a:t>
            </a:r>
          </a:p>
          <a:p>
            <a:r>
              <a:rPr lang="en-US" dirty="0"/>
              <a:t>P(Weather=</a:t>
            </a:r>
            <a:r>
              <a:rPr lang="en-US" i="1" dirty="0"/>
              <a:t>Cloudy</a:t>
            </a:r>
            <a:r>
              <a:rPr lang="en-US" dirty="0"/>
              <a:t>)=?</a:t>
            </a:r>
          </a:p>
        </p:txBody>
      </p:sp>
      <p:pic>
        <p:nvPicPr>
          <p:cNvPr id="1042438" name="Picture 6"/>
          <p:cNvPicPr>
            <a:picLocks noChangeAspect="1" noChangeArrowheads="1"/>
          </p:cNvPicPr>
          <p:nvPr/>
        </p:nvPicPr>
        <p:blipFill>
          <a:blip r:embed="rId4" cstate="print"/>
          <a:srcRect t="13063" r="15508" b="23494"/>
          <a:stretch>
            <a:fillRect/>
          </a:stretch>
        </p:blipFill>
        <p:spPr bwMode="white">
          <a:xfrm>
            <a:off x="1981200" y="1447800"/>
            <a:ext cx="4973638" cy="1265941"/>
          </a:xfrm>
          <a:prstGeom prst="rect">
            <a:avLst/>
          </a:prstGeom>
          <a:noFill/>
          <a:ln w="9525" algn="ctr">
            <a:noFill/>
            <a:miter lim="800000"/>
            <a:headEnd/>
            <a:tailEnd/>
          </a:ln>
          <a:effectLst/>
        </p:spPr>
      </p:pic>
      <p:graphicFrame>
        <p:nvGraphicFramePr>
          <p:cNvPr id="1042439" name="Object 7"/>
          <p:cNvGraphicFramePr>
            <a:graphicFrameLocks noChangeAspect="1"/>
          </p:cNvGraphicFramePr>
          <p:nvPr>
            <p:ph sz="half" idx="4294967295"/>
          </p:nvPr>
        </p:nvGraphicFramePr>
        <p:xfrm>
          <a:off x="1616075" y="4867275"/>
          <a:ext cx="5416550" cy="1030288"/>
        </p:xfrm>
        <a:graphic>
          <a:graphicData uri="http://schemas.openxmlformats.org/presentationml/2006/ole">
            <p:oleObj spid="_x0000_s79874" name="Equation" r:id="rId5" imgW="2336760" imgH="444240" progId="Equation.3">
              <p:embed/>
            </p:oleObj>
          </a:graphicData>
        </a:graphic>
      </p:graphicFrame>
      <p:sp>
        <p:nvSpPr>
          <p:cNvPr id="8" name="Slide Number Placeholder 7"/>
          <p:cNvSpPr>
            <a:spLocks noGrp="1"/>
          </p:cNvSpPr>
          <p:nvPr>
            <p:ph type="sldNum" sz="quarter" idx="12"/>
          </p:nvPr>
        </p:nvSpPr>
        <p:spPr/>
        <p:txBody>
          <a:bodyPr/>
          <a:lstStyle/>
          <a:p>
            <a:fld id="{533C111A-D001-42D3-9E60-85F69CB78187}" type="slidenum">
              <a:rPr lang="en-US" smtClean="0"/>
              <a:pPr/>
              <a:t>13</a:t>
            </a:fld>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02" name="Rectangle 2"/>
          <p:cNvSpPr>
            <a:spLocks noGrp="1" noChangeArrowheads="1"/>
          </p:cNvSpPr>
          <p:nvPr>
            <p:ph type="title"/>
          </p:nvPr>
        </p:nvSpPr>
        <p:spPr/>
        <p:txBody>
          <a:bodyPr/>
          <a:lstStyle/>
          <a:p>
            <a:r>
              <a:rPr lang="en-US"/>
              <a:t>Conditional Probability</a:t>
            </a:r>
          </a:p>
        </p:txBody>
      </p:sp>
      <p:sp>
        <p:nvSpPr>
          <p:cNvPr id="1126403" name="Rectangle 3"/>
          <p:cNvSpPr>
            <a:spLocks noGrp="1" noChangeArrowheads="1"/>
          </p:cNvSpPr>
          <p:nvPr>
            <p:ph type="body" idx="1"/>
          </p:nvPr>
        </p:nvSpPr>
        <p:spPr/>
        <p:txBody>
          <a:bodyPr anchor="t"/>
          <a:lstStyle/>
          <a:p>
            <a:r>
              <a:rPr lang="en-US" dirty="0"/>
              <a:t>For any two events </a:t>
            </a:r>
            <a:r>
              <a:rPr lang="en-US" i="1" dirty="0"/>
              <a:t>A</a:t>
            </a:r>
            <a:r>
              <a:rPr lang="en-US" dirty="0"/>
              <a:t> and </a:t>
            </a:r>
            <a:r>
              <a:rPr lang="en-US" i="1" dirty="0"/>
              <a:t>B</a:t>
            </a:r>
            <a:r>
              <a:rPr lang="en-US" dirty="0"/>
              <a:t> with P(</a:t>
            </a:r>
            <a:r>
              <a:rPr lang="en-US" i="1" dirty="0"/>
              <a:t>B</a:t>
            </a:r>
            <a:r>
              <a:rPr lang="en-US" dirty="0"/>
              <a:t>) &gt; 0, the conditional probability of </a:t>
            </a:r>
            <a:r>
              <a:rPr lang="en-US" i="1" dirty="0"/>
              <a:t>A</a:t>
            </a:r>
            <a:r>
              <a:rPr lang="en-US" dirty="0"/>
              <a:t> given that </a:t>
            </a:r>
            <a:r>
              <a:rPr lang="en-US" i="1" dirty="0"/>
              <a:t>B</a:t>
            </a:r>
            <a:r>
              <a:rPr lang="en-US" dirty="0"/>
              <a:t> has occurred is defined by</a:t>
            </a:r>
          </a:p>
          <a:p>
            <a:endParaRPr lang="en-US" dirty="0"/>
          </a:p>
        </p:txBody>
      </p:sp>
      <p:graphicFrame>
        <p:nvGraphicFramePr>
          <p:cNvPr id="1126404" name="Object 4"/>
          <p:cNvGraphicFramePr>
            <a:graphicFrameLocks noChangeAspect="1"/>
          </p:cNvGraphicFramePr>
          <p:nvPr>
            <p:ph sz="half" idx="4294967295"/>
          </p:nvPr>
        </p:nvGraphicFramePr>
        <p:xfrm>
          <a:off x="2590800" y="3276600"/>
          <a:ext cx="2930525" cy="1028700"/>
        </p:xfrm>
        <a:graphic>
          <a:graphicData uri="http://schemas.openxmlformats.org/presentationml/2006/ole">
            <p:oleObj spid="_x0000_s80898" name="Equation" r:id="rId4" imgW="1193760" imgH="419040" progId="Equation.3">
              <p:embed/>
            </p:oleObj>
          </a:graphicData>
        </a:graphic>
      </p:graphicFrame>
      <p:graphicFrame>
        <p:nvGraphicFramePr>
          <p:cNvPr id="1126406" name="Object 6"/>
          <p:cNvGraphicFramePr>
            <a:graphicFrameLocks noChangeAspect="1"/>
          </p:cNvGraphicFramePr>
          <p:nvPr>
            <p:ph sz="half" idx="4294967295"/>
          </p:nvPr>
        </p:nvGraphicFramePr>
        <p:xfrm>
          <a:off x="2438400" y="5029200"/>
          <a:ext cx="3200400" cy="1036638"/>
        </p:xfrm>
        <a:graphic>
          <a:graphicData uri="http://schemas.openxmlformats.org/presentationml/2006/ole">
            <p:oleObj spid="_x0000_s80899" name="Equation" r:id="rId5" imgW="1295280" imgH="419040" progId="Equation.3">
              <p:embed/>
            </p:oleObj>
          </a:graphicData>
        </a:graphic>
      </p:graphicFrame>
      <p:sp>
        <p:nvSpPr>
          <p:cNvPr id="1126408" name="Text Box 8"/>
          <p:cNvSpPr txBox="1">
            <a:spLocks noChangeArrowheads="1"/>
          </p:cNvSpPr>
          <p:nvPr/>
        </p:nvSpPr>
        <p:spPr bwMode="white">
          <a:xfrm>
            <a:off x="4572000" y="4419600"/>
            <a:ext cx="419100" cy="366713"/>
          </a:xfrm>
          <a:prstGeom prst="rect">
            <a:avLst/>
          </a:prstGeom>
          <a:noFill/>
          <a:ln w="9525" algn="ctr">
            <a:noFill/>
            <a:miter lim="800000"/>
            <a:headEnd/>
            <a:tailEnd/>
          </a:ln>
          <a:effectLst/>
        </p:spPr>
        <p:txBody>
          <a:bodyPr wrap="none">
            <a:spAutoFit/>
          </a:bodyPr>
          <a:lstStyle/>
          <a:p>
            <a:r>
              <a:rPr lang="en-US" sz="1800" dirty="0"/>
              <a:t>or</a:t>
            </a:r>
          </a:p>
        </p:txBody>
      </p:sp>
      <p:sp>
        <p:nvSpPr>
          <p:cNvPr id="9" name="Slide Number Placeholder 8"/>
          <p:cNvSpPr>
            <a:spLocks noGrp="1"/>
          </p:cNvSpPr>
          <p:nvPr>
            <p:ph type="sldNum" sz="quarter" idx="12"/>
          </p:nvPr>
        </p:nvSpPr>
        <p:spPr/>
        <p:txBody>
          <a:bodyPr/>
          <a:lstStyle/>
          <a:p>
            <a:fld id="{533C111A-D001-42D3-9E60-85F69CB78187}" type="slidenum">
              <a:rPr lang="en-US" smtClean="0"/>
              <a:pPr/>
              <a:t>14</a:t>
            </a:fld>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3458" name="Rectangle 2"/>
          <p:cNvSpPr>
            <a:spLocks noGrp="1" noChangeArrowheads="1"/>
          </p:cNvSpPr>
          <p:nvPr>
            <p:ph type="title"/>
          </p:nvPr>
        </p:nvSpPr>
        <p:spPr/>
        <p:txBody>
          <a:bodyPr/>
          <a:lstStyle/>
          <a:p>
            <a:r>
              <a:rPr lang="en-US"/>
              <a:t>Conditional Probability</a:t>
            </a:r>
            <a:endParaRPr lang="en-US" b="0"/>
          </a:p>
        </p:txBody>
      </p:sp>
      <p:sp>
        <p:nvSpPr>
          <p:cNvPr id="1043459" name="Rectangle 3"/>
          <p:cNvSpPr>
            <a:spLocks noGrp="1" noChangeArrowheads="1"/>
          </p:cNvSpPr>
          <p:nvPr>
            <p:ph type="body" idx="1"/>
          </p:nvPr>
        </p:nvSpPr>
        <p:spPr/>
        <p:txBody>
          <a:bodyPr/>
          <a:lstStyle/>
          <a:p>
            <a:r>
              <a:rPr lang="en-US" i="1"/>
              <a:t>P(A = A</a:t>
            </a:r>
            <a:r>
              <a:rPr lang="en-US" i="1" baseline="-25000"/>
              <a:t>i</a:t>
            </a:r>
            <a:r>
              <a:rPr lang="en-US" i="1"/>
              <a:t> | B = B</a:t>
            </a:r>
            <a:r>
              <a:rPr lang="en-US" i="1" baseline="-25000"/>
              <a:t>j</a:t>
            </a:r>
            <a:r>
              <a:rPr lang="en-US"/>
              <a:t>) represents the probability of </a:t>
            </a:r>
            <a:r>
              <a:rPr lang="en-US" i="1"/>
              <a:t>A = A</a:t>
            </a:r>
            <a:r>
              <a:rPr lang="en-US" i="1" baseline="-25000"/>
              <a:t>i</a:t>
            </a:r>
            <a:r>
              <a:rPr lang="en-US"/>
              <a:t> given that we know </a:t>
            </a:r>
            <a:r>
              <a:rPr lang="en-US" i="1"/>
              <a:t>B = B</a:t>
            </a:r>
            <a:r>
              <a:rPr lang="en-US" i="1" baseline="-25000"/>
              <a:t>j</a:t>
            </a:r>
            <a:r>
              <a:rPr lang="en-US"/>
              <a:t>. This is called </a:t>
            </a:r>
            <a:r>
              <a:rPr lang="en-US" b="1"/>
              <a:t>conditional probability</a:t>
            </a:r>
            <a:r>
              <a:rPr lang="en-US"/>
              <a:t>.</a:t>
            </a:r>
          </a:p>
          <a:p>
            <a:endParaRPr lang="en-US"/>
          </a:p>
          <a:p>
            <a:endParaRPr lang="en-US"/>
          </a:p>
          <a:p>
            <a:endParaRPr lang="en-US"/>
          </a:p>
          <a:p>
            <a:endParaRPr lang="en-US"/>
          </a:p>
          <a:p>
            <a:endParaRPr lang="en-US"/>
          </a:p>
        </p:txBody>
      </p:sp>
      <p:graphicFrame>
        <p:nvGraphicFramePr>
          <p:cNvPr id="1043460" name="Object 4"/>
          <p:cNvGraphicFramePr>
            <a:graphicFrameLocks noChangeAspect="1"/>
          </p:cNvGraphicFramePr>
          <p:nvPr>
            <p:ph sz="half" idx="4294967295"/>
          </p:nvPr>
        </p:nvGraphicFramePr>
        <p:xfrm>
          <a:off x="533400" y="3733800"/>
          <a:ext cx="7334250" cy="1152525"/>
        </p:xfrm>
        <a:graphic>
          <a:graphicData uri="http://schemas.openxmlformats.org/presentationml/2006/ole">
            <p:oleObj spid="_x0000_s81922" name="Equation" r:id="rId4" imgW="2666880" imgH="419040" progId="Equation.3">
              <p:embed/>
            </p:oleObj>
          </a:graphicData>
        </a:graphic>
      </p:graphicFrame>
      <p:sp>
        <p:nvSpPr>
          <p:cNvPr id="7" name="Slide Number Placeholder 6"/>
          <p:cNvSpPr>
            <a:spLocks noGrp="1"/>
          </p:cNvSpPr>
          <p:nvPr>
            <p:ph type="sldNum" sz="quarter" idx="12"/>
          </p:nvPr>
        </p:nvSpPr>
        <p:spPr/>
        <p:txBody>
          <a:bodyPr/>
          <a:lstStyle/>
          <a:p>
            <a:fld id="{533C111A-D001-42D3-9E60-85F69CB78187}" type="slidenum">
              <a:rPr lang="en-US" smtClean="0"/>
              <a:pPr/>
              <a:t>15</a:t>
            </a:fld>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82" name="Rectangle 2"/>
          <p:cNvSpPr>
            <a:spLocks noGrp="1" noChangeArrowheads="1"/>
          </p:cNvSpPr>
          <p:nvPr>
            <p:ph type="title"/>
          </p:nvPr>
        </p:nvSpPr>
        <p:spPr/>
        <p:txBody>
          <a:bodyPr/>
          <a:lstStyle/>
          <a:p>
            <a:r>
              <a:rPr lang="en-US"/>
              <a:t>Conditional Probability</a:t>
            </a:r>
          </a:p>
        </p:txBody>
      </p:sp>
      <p:sp>
        <p:nvSpPr>
          <p:cNvPr id="1044483" name="Rectangle 3"/>
          <p:cNvSpPr>
            <a:spLocks noGrp="1" noChangeArrowheads="1"/>
          </p:cNvSpPr>
          <p:nvPr>
            <p:ph type="body" idx="1"/>
          </p:nvPr>
        </p:nvSpPr>
        <p:spPr/>
        <p:txBody>
          <a:bodyPr/>
          <a:lstStyle/>
          <a:p>
            <a:endParaRPr lang="en-US"/>
          </a:p>
          <a:p>
            <a:endParaRPr lang="en-US"/>
          </a:p>
          <a:p>
            <a:endParaRPr lang="en-US"/>
          </a:p>
          <a:p>
            <a:r>
              <a:rPr lang="en-US"/>
              <a:t>P(Happy|Sunny) = ?</a:t>
            </a:r>
          </a:p>
          <a:p>
            <a:r>
              <a:rPr lang="en-US"/>
              <a:t>P(Happy|Cloudy) = ?</a:t>
            </a:r>
          </a:p>
          <a:p>
            <a:r>
              <a:rPr lang="en-US"/>
              <a:t>P(Cloudy|Sad) = ?</a:t>
            </a:r>
          </a:p>
        </p:txBody>
      </p:sp>
      <p:pic>
        <p:nvPicPr>
          <p:cNvPr id="1044486" name="Picture 6"/>
          <p:cNvPicPr>
            <a:picLocks noChangeAspect="1" noChangeArrowheads="1"/>
          </p:cNvPicPr>
          <p:nvPr/>
        </p:nvPicPr>
        <p:blipFill>
          <a:blip r:embed="rId3" cstate="print"/>
          <a:srcRect/>
          <a:stretch>
            <a:fillRect/>
          </a:stretch>
        </p:blipFill>
        <p:spPr bwMode="white">
          <a:xfrm>
            <a:off x="1219200" y="1828800"/>
            <a:ext cx="5740400" cy="1946275"/>
          </a:xfrm>
          <a:prstGeom prst="rect">
            <a:avLst/>
          </a:prstGeom>
          <a:noFill/>
          <a:ln w="9525" algn="ctr">
            <a:noFill/>
            <a:miter lim="800000"/>
            <a:headEnd/>
            <a:tailEnd/>
          </a:ln>
          <a:effectLst/>
        </p:spPr>
      </p:pic>
      <p:sp>
        <p:nvSpPr>
          <p:cNvPr id="7" name="Slide Number Placeholder 6"/>
          <p:cNvSpPr>
            <a:spLocks noGrp="1"/>
          </p:cNvSpPr>
          <p:nvPr>
            <p:ph type="sldNum" sz="quarter" idx="12"/>
          </p:nvPr>
        </p:nvSpPr>
        <p:spPr/>
        <p:txBody>
          <a:bodyPr/>
          <a:lstStyle/>
          <a:p>
            <a:fld id="{533C111A-D001-42D3-9E60-85F69CB78187}" type="slidenum">
              <a:rPr lang="en-US" smtClean="0"/>
              <a:pPr/>
              <a:t>16</a:t>
            </a:fld>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2674" name="Rectangle 2"/>
          <p:cNvSpPr>
            <a:spLocks noGrp="1" noChangeArrowheads="1"/>
          </p:cNvSpPr>
          <p:nvPr>
            <p:ph type="title"/>
          </p:nvPr>
        </p:nvSpPr>
        <p:spPr/>
        <p:txBody>
          <a:bodyPr>
            <a:normAutofit fontScale="90000"/>
          </a:bodyPr>
          <a:lstStyle/>
          <a:p>
            <a:r>
              <a:rPr lang="en-US" dirty="0"/>
              <a:t>Basic Formulas for Probabilities</a:t>
            </a:r>
            <a:endParaRPr lang="en-US" b="0" dirty="0"/>
          </a:p>
        </p:txBody>
      </p:sp>
      <p:sp>
        <p:nvSpPr>
          <p:cNvPr id="1052675" name="Rectangle 3"/>
          <p:cNvSpPr>
            <a:spLocks noGrp="1" noChangeArrowheads="1"/>
          </p:cNvSpPr>
          <p:nvPr>
            <p:ph type="body" sz="half" idx="4294967295"/>
          </p:nvPr>
        </p:nvSpPr>
        <p:spPr>
          <a:xfrm>
            <a:off x="0" y="900113"/>
            <a:ext cx="4038600" cy="5248275"/>
          </a:xfrm>
        </p:spPr>
        <p:txBody>
          <a:bodyPr/>
          <a:lstStyle/>
          <a:p>
            <a:endParaRPr lang="en-US" sz="2000" dirty="0"/>
          </a:p>
          <a:p>
            <a:endParaRPr lang="en-US" sz="2000" dirty="0"/>
          </a:p>
          <a:p>
            <a:endParaRPr lang="en-US" sz="2000" dirty="0"/>
          </a:p>
        </p:txBody>
      </p:sp>
      <p:graphicFrame>
        <p:nvGraphicFramePr>
          <p:cNvPr id="1052682" name="Object 10"/>
          <p:cNvGraphicFramePr>
            <a:graphicFrameLocks noChangeAspect="1"/>
          </p:cNvGraphicFramePr>
          <p:nvPr>
            <p:ph sz="half" idx="4294967295"/>
          </p:nvPr>
        </p:nvGraphicFramePr>
        <p:xfrm>
          <a:off x="3276600" y="5029200"/>
          <a:ext cx="3263900" cy="882650"/>
        </p:xfrm>
        <a:graphic>
          <a:graphicData uri="http://schemas.openxmlformats.org/presentationml/2006/ole">
            <p:oleObj spid="_x0000_s82948" name="Equation" r:id="rId4" imgW="1549080" imgH="419040" progId="Equation.3">
              <p:embed/>
            </p:oleObj>
          </a:graphicData>
        </a:graphic>
      </p:graphicFrame>
      <p:graphicFrame>
        <p:nvGraphicFramePr>
          <p:cNvPr id="1052685" name="Object 13"/>
          <p:cNvGraphicFramePr>
            <a:graphicFrameLocks noChangeAspect="1"/>
          </p:cNvGraphicFramePr>
          <p:nvPr>
            <p:ph sz="half" idx="4294967295"/>
          </p:nvPr>
        </p:nvGraphicFramePr>
        <p:xfrm>
          <a:off x="2286000" y="5105400"/>
          <a:ext cx="777875" cy="622300"/>
        </p:xfrm>
        <a:graphic>
          <a:graphicData uri="http://schemas.openxmlformats.org/presentationml/2006/ole">
            <p:oleObj spid="_x0000_s82949" name="Equation" r:id="rId5" imgW="190440" imgH="152280" progId="Equation.3">
              <p:embed/>
            </p:oleObj>
          </a:graphicData>
        </a:graphic>
      </p:graphicFrame>
      <p:graphicFrame>
        <p:nvGraphicFramePr>
          <p:cNvPr id="1052676" name="Object 4"/>
          <p:cNvGraphicFramePr>
            <a:graphicFrameLocks noChangeAspect="1"/>
          </p:cNvGraphicFramePr>
          <p:nvPr>
            <p:ph sz="quarter" idx="4294967295"/>
          </p:nvPr>
        </p:nvGraphicFramePr>
        <p:xfrm>
          <a:off x="3352800" y="2438400"/>
          <a:ext cx="2681288" cy="866775"/>
        </p:xfrm>
        <a:graphic>
          <a:graphicData uri="http://schemas.openxmlformats.org/presentationml/2006/ole">
            <p:oleObj spid="_x0000_s82946" name="Equation" r:id="rId6" imgW="1295280" imgH="419040" progId="Equation.3">
              <p:embed/>
            </p:oleObj>
          </a:graphicData>
        </a:graphic>
      </p:graphicFrame>
      <p:graphicFrame>
        <p:nvGraphicFramePr>
          <p:cNvPr id="1052678" name="Object 6"/>
          <p:cNvGraphicFramePr>
            <a:graphicFrameLocks noChangeAspect="1"/>
          </p:cNvGraphicFramePr>
          <p:nvPr>
            <p:ph sz="quarter" idx="4294967295"/>
          </p:nvPr>
        </p:nvGraphicFramePr>
        <p:xfrm>
          <a:off x="1447800" y="4419600"/>
          <a:ext cx="5545137" cy="439738"/>
        </p:xfrm>
        <a:graphic>
          <a:graphicData uri="http://schemas.openxmlformats.org/presentationml/2006/ole">
            <p:oleObj spid="_x0000_s82947" name="Equation" r:id="rId7" imgW="2565360" imgH="203040" progId="Equation.3">
              <p:embed/>
            </p:oleObj>
          </a:graphicData>
        </a:graphic>
      </p:graphicFrame>
      <p:sp>
        <p:nvSpPr>
          <p:cNvPr id="1052684" name="Text Box 12"/>
          <p:cNvSpPr txBox="1">
            <a:spLocks noChangeArrowheads="1"/>
          </p:cNvSpPr>
          <p:nvPr/>
        </p:nvSpPr>
        <p:spPr bwMode="white">
          <a:xfrm>
            <a:off x="2043112" y="5202238"/>
            <a:ext cx="184150" cy="304800"/>
          </a:xfrm>
          <a:prstGeom prst="rect">
            <a:avLst/>
          </a:prstGeom>
          <a:noFill/>
          <a:ln w="9525" algn="ctr">
            <a:noFill/>
            <a:miter lim="800000"/>
            <a:headEnd/>
            <a:tailEnd/>
          </a:ln>
          <a:effectLst/>
        </p:spPr>
        <p:txBody>
          <a:bodyPr wrap="none">
            <a:spAutoFit/>
          </a:bodyPr>
          <a:lstStyle/>
          <a:p>
            <a:endParaRPr lang="en-US"/>
          </a:p>
        </p:txBody>
      </p:sp>
      <p:sp>
        <p:nvSpPr>
          <p:cNvPr id="12" name="Rectangle 11"/>
          <p:cNvSpPr/>
          <p:nvPr/>
        </p:nvSpPr>
        <p:spPr>
          <a:xfrm>
            <a:off x="533400" y="3733800"/>
            <a:ext cx="2353337" cy="584775"/>
          </a:xfrm>
          <a:prstGeom prst="rect">
            <a:avLst/>
          </a:prstGeom>
        </p:spPr>
        <p:txBody>
          <a:bodyPr wrap="none">
            <a:spAutoFit/>
          </a:bodyPr>
          <a:lstStyle/>
          <a:p>
            <a:r>
              <a:rPr lang="en-US" sz="3200" dirty="0" smtClean="0"/>
              <a:t>Product rule:</a:t>
            </a:r>
            <a:endParaRPr lang="en-US" sz="3200" dirty="0"/>
          </a:p>
        </p:txBody>
      </p:sp>
      <p:sp>
        <p:nvSpPr>
          <p:cNvPr id="13" name="Rectangle 12"/>
          <p:cNvSpPr/>
          <p:nvPr/>
        </p:nvSpPr>
        <p:spPr>
          <a:xfrm>
            <a:off x="457200" y="1676400"/>
            <a:ext cx="4115037" cy="584775"/>
          </a:xfrm>
          <a:prstGeom prst="rect">
            <a:avLst/>
          </a:prstGeom>
        </p:spPr>
        <p:txBody>
          <a:bodyPr wrap="none">
            <a:spAutoFit/>
          </a:bodyPr>
          <a:lstStyle/>
          <a:p>
            <a:r>
              <a:rPr lang="en-US" sz="3200" dirty="0" smtClean="0"/>
              <a:t>Conditional probability:</a:t>
            </a:r>
            <a:endParaRPr lang="en-US" sz="3200" dirty="0"/>
          </a:p>
        </p:txBody>
      </p:sp>
      <p:sp>
        <p:nvSpPr>
          <p:cNvPr id="14" name="Slide Number Placeholder 13"/>
          <p:cNvSpPr>
            <a:spLocks noGrp="1"/>
          </p:cNvSpPr>
          <p:nvPr>
            <p:ph type="sldNum" sz="quarter" idx="12"/>
          </p:nvPr>
        </p:nvSpPr>
        <p:spPr/>
        <p:txBody>
          <a:bodyPr/>
          <a:lstStyle/>
          <a:p>
            <a:fld id="{533C111A-D001-42D3-9E60-85F69CB78187}" type="slidenum">
              <a:rPr lang="en-US" smtClean="0"/>
              <a:pPr/>
              <a:t>17</a:t>
            </a:fld>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Rectangle 2"/>
          <p:cNvSpPr>
            <a:spLocks noGrp="1" noChangeArrowheads="1"/>
          </p:cNvSpPr>
          <p:nvPr>
            <p:ph type="title"/>
          </p:nvPr>
        </p:nvSpPr>
        <p:spPr/>
        <p:txBody>
          <a:bodyPr/>
          <a:lstStyle/>
          <a:p>
            <a:r>
              <a:rPr lang="en-US"/>
              <a:t>Conditional Probability</a:t>
            </a:r>
          </a:p>
        </p:txBody>
      </p:sp>
      <p:sp>
        <p:nvSpPr>
          <p:cNvPr id="1056771" name="Rectangle 3"/>
          <p:cNvSpPr>
            <a:spLocks noGrp="1" noChangeArrowheads="1"/>
          </p:cNvSpPr>
          <p:nvPr>
            <p:ph type="body" idx="1"/>
          </p:nvPr>
        </p:nvSpPr>
        <p:spPr/>
        <p:txBody>
          <a:bodyPr/>
          <a:lstStyle/>
          <a:p>
            <a:r>
              <a:rPr lang="en-US"/>
              <a:t>P(</a:t>
            </a:r>
            <a:r>
              <a:rPr lang="en-US" i="1"/>
              <a:t>A</a:t>
            </a:r>
            <a:r>
              <a:rPr lang="en-US"/>
              <a:t> | </a:t>
            </a:r>
            <a:r>
              <a:rPr lang="en-US" i="1"/>
              <a:t>B</a:t>
            </a:r>
            <a:r>
              <a:rPr lang="en-US"/>
              <a:t>) = 1 is equivalent to </a:t>
            </a:r>
            <a:r>
              <a:rPr lang="en-US" i="1"/>
              <a:t>B</a:t>
            </a:r>
            <a:r>
              <a:rPr lang="en-US"/>
              <a:t> ⇒ </a:t>
            </a:r>
            <a:r>
              <a:rPr lang="en-US" i="1"/>
              <a:t>A</a:t>
            </a:r>
            <a:r>
              <a:rPr lang="en-US"/>
              <a:t>.</a:t>
            </a:r>
          </a:p>
          <a:p>
            <a:pPr lvl="1"/>
            <a:r>
              <a:rPr lang="en-US"/>
              <a:t>Knowing the value of </a:t>
            </a:r>
            <a:r>
              <a:rPr lang="en-US" i="1"/>
              <a:t>B </a:t>
            </a:r>
            <a:r>
              <a:rPr lang="en-US"/>
              <a:t>exactly determines the value of </a:t>
            </a:r>
            <a:r>
              <a:rPr lang="en-US" i="1"/>
              <a:t>A</a:t>
            </a:r>
            <a:r>
              <a:rPr lang="en-US"/>
              <a:t>.</a:t>
            </a:r>
          </a:p>
          <a:p>
            <a:r>
              <a:rPr lang="en-US"/>
              <a:t>For example, suppose my dog rarely howls:</a:t>
            </a:r>
          </a:p>
          <a:p>
            <a:pPr lvl="1">
              <a:buFontTx/>
              <a:buNone/>
            </a:pPr>
            <a:r>
              <a:rPr lang="en-US"/>
              <a:t>			P(MyDogHowls) = 0.01</a:t>
            </a:r>
          </a:p>
          <a:p>
            <a:r>
              <a:rPr lang="en-US"/>
              <a:t>But when there is a full moon, he always howls:</a:t>
            </a:r>
          </a:p>
          <a:p>
            <a:pPr lvl="1">
              <a:buFontTx/>
              <a:buNone/>
            </a:pPr>
            <a:r>
              <a:rPr lang="en-US"/>
              <a:t>		P(MyDogHowls | FullMoon) = 1.0</a:t>
            </a:r>
          </a:p>
          <a:p>
            <a:endParaRPr lang="en-US"/>
          </a:p>
        </p:txBody>
      </p:sp>
      <p:sp>
        <p:nvSpPr>
          <p:cNvPr id="6" name="Slide Number Placeholder 5"/>
          <p:cNvSpPr>
            <a:spLocks noGrp="1"/>
          </p:cNvSpPr>
          <p:nvPr>
            <p:ph type="sldNum" sz="quarter" idx="12"/>
          </p:nvPr>
        </p:nvSpPr>
        <p:spPr/>
        <p:txBody>
          <a:bodyPr/>
          <a:lstStyle/>
          <a:p>
            <a:fld id="{533C111A-D001-42D3-9E60-85F69CB78187}" type="slidenum">
              <a:rPr lang="en-US" smtClean="0"/>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7794" name="Rectangle 2"/>
          <p:cNvSpPr>
            <a:spLocks noGrp="1" noChangeArrowheads="1"/>
          </p:cNvSpPr>
          <p:nvPr>
            <p:ph type="title"/>
          </p:nvPr>
        </p:nvSpPr>
        <p:spPr/>
        <p:txBody>
          <a:bodyPr/>
          <a:lstStyle/>
          <a:p>
            <a:r>
              <a:rPr lang="en-US"/>
              <a:t>Independent</a:t>
            </a:r>
          </a:p>
        </p:txBody>
      </p:sp>
      <p:sp>
        <p:nvSpPr>
          <p:cNvPr id="1057795" name="Rectangle 3"/>
          <p:cNvSpPr>
            <a:spLocks noGrp="1" noChangeArrowheads="1"/>
          </p:cNvSpPr>
          <p:nvPr>
            <p:ph type="body" idx="1"/>
          </p:nvPr>
        </p:nvSpPr>
        <p:spPr/>
        <p:txBody>
          <a:bodyPr>
            <a:normAutofit/>
          </a:bodyPr>
          <a:lstStyle/>
          <a:p>
            <a:r>
              <a:rPr lang="en-US" dirty="0"/>
              <a:t>Two random variables </a:t>
            </a:r>
            <a:r>
              <a:rPr lang="en-US" i="1" dirty="0"/>
              <a:t>A</a:t>
            </a:r>
            <a:r>
              <a:rPr lang="en-US" dirty="0"/>
              <a:t> and </a:t>
            </a:r>
            <a:r>
              <a:rPr lang="en-US" i="1" dirty="0"/>
              <a:t>B</a:t>
            </a:r>
            <a:r>
              <a:rPr lang="en-US" dirty="0"/>
              <a:t> are said to be </a:t>
            </a:r>
            <a:r>
              <a:rPr lang="en-US" b="1" dirty="0"/>
              <a:t>independent</a:t>
            </a:r>
            <a:r>
              <a:rPr lang="en-US" dirty="0"/>
              <a:t> if and only if P(</a:t>
            </a:r>
            <a:r>
              <a:rPr lang="en-US" i="1" dirty="0"/>
              <a:t>A </a:t>
            </a:r>
            <a:r>
              <a:rPr lang="en-US" dirty="0">
                <a:cs typeface="Arial" pitchFamily="34" charset="0"/>
              </a:rPr>
              <a:t>∩</a:t>
            </a:r>
            <a:r>
              <a:rPr lang="en-US" i="1" dirty="0"/>
              <a:t> B</a:t>
            </a:r>
            <a:r>
              <a:rPr lang="en-US" dirty="0"/>
              <a:t>) = P(</a:t>
            </a:r>
            <a:r>
              <a:rPr lang="en-US" i="1" dirty="0"/>
              <a:t>A</a:t>
            </a:r>
            <a:r>
              <a:rPr lang="en-US" dirty="0"/>
              <a:t>)P(</a:t>
            </a:r>
            <a:r>
              <a:rPr lang="en-US" i="1" dirty="0"/>
              <a:t>B</a:t>
            </a:r>
            <a:r>
              <a:rPr lang="en-US" dirty="0"/>
              <a:t>).</a:t>
            </a:r>
          </a:p>
          <a:p>
            <a:r>
              <a:rPr lang="en-US" dirty="0"/>
              <a:t>Conditional probabilities for independent A and B:</a:t>
            </a:r>
          </a:p>
          <a:p>
            <a:endParaRPr lang="en-US" dirty="0"/>
          </a:p>
          <a:p>
            <a:endParaRPr lang="en-US" dirty="0"/>
          </a:p>
          <a:p>
            <a:endParaRPr lang="en-US" dirty="0" smtClean="0"/>
          </a:p>
          <a:p>
            <a:r>
              <a:rPr lang="en-US" dirty="0" smtClean="0"/>
              <a:t>Knowing </a:t>
            </a:r>
            <a:r>
              <a:rPr lang="en-US" dirty="0"/>
              <a:t>the value of one random variable gives us no clue about the other independent random variable.</a:t>
            </a:r>
          </a:p>
          <a:p>
            <a:r>
              <a:rPr lang="en-US" dirty="0"/>
              <a:t>If I toss two coins A and B, the probability of getting heads for both is P(A = heads, B = heads) = P(A = heads)P(B = heads)</a:t>
            </a:r>
          </a:p>
        </p:txBody>
      </p:sp>
      <p:graphicFrame>
        <p:nvGraphicFramePr>
          <p:cNvPr id="1057796" name="Object 4"/>
          <p:cNvGraphicFramePr>
            <a:graphicFrameLocks noChangeAspect="1"/>
          </p:cNvGraphicFramePr>
          <p:nvPr>
            <p:ph sz="half" idx="4294967295"/>
          </p:nvPr>
        </p:nvGraphicFramePr>
        <p:xfrm>
          <a:off x="2057400" y="3048001"/>
          <a:ext cx="4467225" cy="1496506"/>
        </p:xfrm>
        <a:graphic>
          <a:graphicData uri="http://schemas.openxmlformats.org/presentationml/2006/ole">
            <p:oleObj spid="_x0000_s83970" name="Equation" r:id="rId4" imgW="2577960" imgH="863280" progId="Equation.3">
              <p:embed/>
            </p:oleObj>
          </a:graphicData>
        </a:graphic>
      </p:graphicFrame>
      <p:sp>
        <p:nvSpPr>
          <p:cNvPr id="7" name="Slide Number Placeholder 6"/>
          <p:cNvSpPr>
            <a:spLocks noGrp="1"/>
          </p:cNvSpPr>
          <p:nvPr>
            <p:ph type="sldNum" sz="quarter" idx="12"/>
          </p:nvPr>
        </p:nvSpPr>
        <p:spPr/>
        <p:txBody>
          <a:bodyPr/>
          <a:lstStyle/>
          <a:p>
            <a:fld id="{533C111A-D001-42D3-9E60-85F69CB78187}" type="slidenum">
              <a:rPr lang="en-US" smtClean="0"/>
              <a:pPr/>
              <a:t>19</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Announcement</a:t>
            </a:r>
            <a:endParaRPr lang="en-US" dirty="0"/>
          </a:p>
        </p:txBody>
      </p:sp>
      <p:sp>
        <p:nvSpPr>
          <p:cNvPr id="3" name="Content Placeholder 2"/>
          <p:cNvSpPr>
            <a:spLocks noGrp="1"/>
          </p:cNvSpPr>
          <p:nvPr>
            <p:ph idx="1"/>
          </p:nvPr>
        </p:nvSpPr>
        <p:spPr/>
        <p:txBody>
          <a:bodyPr/>
          <a:lstStyle/>
          <a:p>
            <a:r>
              <a:rPr lang="en-US" dirty="0" smtClean="0"/>
              <a:t>Midterm II</a:t>
            </a:r>
          </a:p>
          <a:p>
            <a:pPr lvl="1"/>
            <a:r>
              <a:rPr lang="en-US" dirty="0" smtClean="0"/>
              <a:t>4/15</a:t>
            </a:r>
          </a:p>
          <a:p>
            <a:pPr lvl="1"/>
            <a:r>
              <a:rPr lang="en-US" dirty="0" smtClean="0"/>
              <a:t>Scope</a:t>
            </a:r>
          </a:p>
          <a:p>
            <a:pPr lvl="2"/>
            <a:r>
              <a:rPr lang="en-US" dirty="0" smtClean="0"/>
              <a:t>Data </a:t>
            </a:r>
            <a:r>
              <a:rPr lang="en-US" dirty="0" smtClean="0"/>
              <a:t>warehousing and data cube</a:t>
            </a:r>
            <a:endParaRPr lang="en-US" dirty="0" smtClean="0"/>
          </a:p>
          <a:p>
            <a:pPr lvl="2"/>
            <a:r>
              <a:rPr lang="en-US" dirty="0" smtClean="0"/>
              <a:t>Neural </a:t>
            </a:r>
            <a:r>
              <a:rPr lang="en-US" dirty="0" smtClean="0"/>
              <a:t>network</a:t>
            </a:r>
          </a:p>
          <a:p>
            <a:pPr lvl="1"/>
            <a:r>
              <a:rPr lang="en-US" dirty="0" smtClean="0"/>
              <a:t>Open book</a:t>
            </a:r>
            <a:endParaRPr lang="en-US" dirty="0" smtClean="0"/>
          </a:p>
          <a:p>
            <a:r>
              <a:rPr lang="en-US" dirty="0" smtClean="0"/>
              <a:t>Project progress report</a:t>
            </a:r>
          </a:p>
          <a:p>
            <a:pPr lvl="1"/>
            <a:r>
              <a:rPr lang="en-US" dirty="0" smtClean="0"/>
              <a:t>4/22</a:t>
            </a:r>
          </a:p>
        </p:txBody>
      </p:sp>
      <p:sp>
        <p:nvSpPr>
          <p:cNvPr id="4" name="Slide Number Placeholder 3"/>
          <p:cNvSpPr>
            <a:spLocks noGrp="1"/>
          </p:cNvSpPr>
          <p:nvPr>
            <p:ph type="sldNum" sz="quarter" idx="12"/>
          </p:nvPr>
        </p:nvSpPr>
        <p:spPr/>
        <p:txBody>
          <a:bodyPr/>
          <a:lstStyle/>
          <a:p>
            <a:fld id="{533C111A-D001-42D3-9E60-85F69CB78187}"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6706" name="Rectangle 2"/>
          <p:cNvSpPr>
            <a:spLocks noGrp="1" noChangeArrowheads="1"/>
          </p:cNvSpPr>
          <p:nvPr>
            <p:ph type="title"/>
          </p:nvPr>
        </p:nvSpPr>
        <p:spPr/>
        <p:txBody>
          <a:bodyPr/>
          <a:lstStyle/>
          <a:p>
            <a:r>
              <a:rPr lang="en-US" dirty="0"/>
              <a:t>The Law of Total Probability</a:t>
            </a:r>
          </a:p>
        </p:txBody>
      </p:sp>
      <p:sp>
        <p:nvSpPr>
          <p:cNvPr id="1096707" name="Rectangle 3"/>
          <p:cNvSpPr>
            <a:spLocks noGrp="1" noChangeArrowheads="1"/>
          </p:cNvSpPr>
          <p:nvPr>
            <p:ph type="body" idx="1"/>
          </p:nvPr>
        </p:nvSpPr>
        <p:spPr>
          <a:xfrm>
            <a:off x="381000" y="2057400"/>
            <a:ext cx="8229600" cy="1393825"/>
          </a:xfrm>
        </p:spPr>
        <p:txBody>
          <a:bodyPr/>
          <a:lstStyle/>
          <a:p>
            <a:pPr>
              <a:buFont typeface="Wingdings" pitchFamily="2" charset="2"/>
              <a:buNone/>
            </a:pPr>
            <a:r>
              <a:rPr lang="en-US" dirty="0"/>
              <a:t>Let </a:t>
            </a:r>
            <a:r>
              <a:rPr lang="en-US" i="1" dirty="0"/>
              <a:t>A</a:t>
            </a:r>
            <a:r>
              <a:rPr lang="en-US" i="1" baseline="-25000" dirty="0"/>
              <a:t>1</a:t>
            </a:r>
            <a:r>
              <a:rPr lang="en-US" i="1" dirty="0"/>
              <a:t>, A</a:t>
            </a:r>
            <a:r>
              <a:rPr lang="en-US" i="1" baseline="-25000" dirty="0"/>
              <a:t>2</a:t>
            </a:r>
            <a:r>
              <a:rPr lang="en-US" i="1" dirty="0"/>
              <a:t>, …, A</a:t>
            </a:r>
            <a:r>
              <a:rPr lang="en-US" i="1" baseline="-25000" dirty="0"/>
              <a:t>n</a:t>
            </a:r>
            <a:r>
              <a:rPr lang="en-US" dirty="0"/>
              <a:t> be a collection of n mutually exclusive and exhaustive events with </a:t>
            </a:r>
            <a:r>
              <a:rPr lang="en-US" i="1" dirty="0"/>
              <a:t>P</a:t>
            </a:r>
            <a:r>
              <a:rPr lang="en-US" dirty="0"/>
              <a:t>(</a:t>
            </a:r>
            <a:r>
              <a:rPr lang="en-US" i="1" dirty="0"/>
              <a:t>A</a:t>
            </a:r>
            <a:r>
              <a:rPr lang="en-US" i="1" baseline="-25000" dirty="0"/>
              <a:t>i</a:t>
            </a:r>
            <a:r>
              <a:rPr lang="en-US" dirty="0"/>
              <a:t>) &gt; 0 for </a:t>
            </a:r>
            <a:r>
              <a:rPr lang="en-US" i="1" dirty="0" err="1"/>
              <a:t>i</a:t>
            </a:r>
            <a:r>
              <a:rPr lang="en-US" dirty="0"/>
              <a:t> = 1, … , </a:t>
            </a:r>
            <a:r>
              <a:rPr lang="en-US" i="1" dirty="0"/>
              <a:t>n</a:t>
            </a:r>
            <a:r>
              <a:rPr lang="en-US" dirty="0"/>
              <a:t>. Then for any other event </a:t>
            </a:r>
            <a:r>
              <a:rPr lang="en-US" i="1" dirty="0"/>
              <a:t>B</a:t>
            </a:r>
            <a:r>
              <a:rPr lang="en-US" dirty="0"/>
              <a:t> for which </a:t>
            </a:r>
            <a:r>
              <a:rPr lang="en-US" i="1" dirty="0"/>
              <a:t>P(B)</a:t>
            </a:r>
            <a:r>
              <a:rPr lang="en-US" dirty="0"/>
              <a:t> &gt; 0</a:t>
            </a:r>
          </a:p>
          <a:p>
            <a:endParaRPr lang="en-US" dirty="0"/>
          </a:p>
        </p:txBody>
      </p:sp>
      <p:graphicFrame>
        <p:nvGraphicFramePr>
          <p:cNvPr id="1096708" name="Object 4"/>
          <p:cNvGraphicFramePr>
            <a:graphicFrameLocks noChangeAspect="1"/>
          </p:cNvGraphicFramePr>
          <p:nvPr>
            <p:ph sz="half" idx="4294967295"/>
          </p:nvPr>
        </p:nvGraphicFramePr>
        <p:xfrm>
          <a:off x="1524000" y="3657600"/>
          <a:ext cx="6224588" cy="2305050"/>
        </p:xfrm>
        <a:graphic>
          <a:graphicData uri="http://schemas.openxmlformats.org/presentationml/2006/ole">
            <p:oleObj spid="_x0000_s84994" name="Equation" r:id="rId4" imgW="2400120" imgH="888840" progId="Equation.3">
              <p:embed/>
            </p:oleObj>
          </a:graphicData>
        </a:graphic>
      </p:graphicFrame>
      <p:sp>
        <p:nvSpPr>
          <p:cNvPr id="7" name="Slide Number Placeholder 6"/>
          <p:cNvSpPr>
            <a:spLocks noGrp="1"/>
          </p:cNvSpPr>
          <p:nvPr>
            <p:ph type="sldNum" sz="quarter" idx="12"/>
          </p:nvPr>
        </p:nvSpPr>
        <p:spPr/>
        <p:txBody>
          <a:bodyPr/>
          <a:lstStyle/>
          <a:p>
            <a:fld id="{533C111A-D001-42D3-9E60-85F69CB78187}" type="slidenum">
              <a:rPr lang="en-US" smtClean="0"/>
              <a:pPr/>
              <a:t>20</a:t>
            </a:fld>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3634" name="Rectangle 2"/>
          <p:cNvSpPr>
            <a:spLocks noGrp="1" noChangeArrowheads="1"/>
          </p:cNvSpPr>
          <p:nvPr>
            <p:ph type="title"/>
          </p:nvPr>
        </p:nvSpPr>
        <p:spPr/>
        <p:txBody>
          <a:bodyPr>
            <a:noAutofit/>
          </a:bodyPr>
          <a:lstStyle/>
          <a:p>
            <a:r>
              <a:rPr lang="en-US" dirty="0"/>
              <a:t>Conditional Probability and The Law of Total </a:t>
            </a:r>
            <a:r>
              <a:rPr lang="en-US" dirty="0" smtClean="0"/>
              <a:t>Probability</a:t>
            </a:r>
            <a:endParaRPr lang="en-US" dirty="0"/>
          </a:p>
        </p:txBody>
      </p:sp>
      <p:graphicFrame>
        <p:nvGraphicFramePr>
          <p:cNvPr id="1093638" name="Object 6"/>
          <p:cNvGraphicFramePr>
            <a:graphicFrameLocks noChangeAspect="1"/>
          </p:cNvGraphicFramePr>
          <p:nvPr>
            <p:ph sz="half" idx="4294967295"/>
          </p:nvPr>
        </p:nvGraphicFramePr>
        <p:xfrm>
          <a:off x="381000" y="4800600"/>
          <a:ext cx="8332788" cy="1438275"/>
        </p:xfrm>
        <a:graphic>
          <a:graphicData uri="http://schemas.openxmlformats.org/presentationml/2006/ole">
            <p:oleObj spid="_x0000_s86018" name="Equation" r:id="rId4" imgW="3606480" imgH="622080" progId="Equation.3">
              <p:embed/>
            </p:oleObj>
          </a:graphicData>
        </a:graphic>
      </p:graphicFrame>
      <p:sp>
        <p:nvSpPr>
          <p:cNvPr id="1093637" name="Rectangle 5"/>
          <p:cNvSpPr>
            <a:spLocks noChangeArrowheads="1"/>
          </p:cNvSpPr>
          <p:nvPr/>
        </p:nvSpPr>
        <p:spPr bwMode="auto">
          <a:xfrm>
            <a:off x="457200" y="2895600"/>
            <a:ext cx="8229600" cy="1312863"/>
          </a:xfrm>
          <a:prstGeom prst="rect">
            <a:avLst/>
          </a:prstGeom>
          <a:noFill/>
          <a:ln w="9525">
            <a:noFill/>
            <a:miter lim="800000"/>
            <a:headEnd/>
            <a:tailEnd/>
          </a:ln>
          <a:effectLst/>
        </p:spPr>
        <p:txBody>
          <a:bodyPr/>
          <a:lstStyle/>
          <a:p>
            <a:pPr marL="342900" indent="-342900">
              <a:spcBef>
                <a:spcPct val="100000"/>
              </a:spcBef>
              <a:buClr>
                <a:srgbClr val="003366"/>
              </a:buClr>
              <a:buFont typeface="Wingdings" pitchFamily="2" charset="2"/>
              <a:buNone/>
            </a:pPr>
            <a:r>
              <a:rPr lang="en-US" sz="2400" dirty="0">
                <a:latin typeface="Arial" pitchFamily="34" charset="0"/>
              </a:rPr>
              <a:t>Let </a:t>
            </a:r>
            <a:r>
              <a:rPr lang="en-US" sz="2400" i="1" dirty="0">
                <a:latin typeface="Arial" pitchFamily="34" charset="0"/>
              </a:rPr>
              <a:t>A</a:t>
            </a:r>
            <a:r>
              <a:rPr lang="en-US" sz="2400" i="1" baseline="-25000" dirty="0">
                <a:latin typeface="Arial" pitchFamily="34" charset="0"/>
              </a:rPr>
              <a:t>1</a:t>
            </a:r>
            <a:r>
              <a:rPr lang="en-US" sz="2400" i="1" dirty="0">
                <a:latin typeface="Arial" pitchFamily="34" charset="0"/>
              </a:rPr>
              <a:t>, A</a:t>
            </a:r>
            <a:r>
              <a:rPr lang="en-US" sz="2400" i="1" baseline="-25000" dirty="0">
                <a:latin typeface="Arial" pitchFamily="34" charset="0"/>
              </a:rPr>
              <a:t>2</a:t>
            </a:r>
            <a:r>
              <a:rPr lang="en-US" sz="2400" i="1" dirty="0">
                <a:latin typeface="Arial" pitchFamily="34" charset="0"/>
              </a:rPr>
              <a:t>, …, A</a:t>
            </a:r>
            <a:r>
              <a:rPr lang="en-US" sz="2400" i="1" baseline="-25000" dirty="0">
                <a:latin typeface="Arial" pitchFamily="34" charset="0"/>
              </a:rPr>
              <a:t>n</a:t>
            </a:r>
            <a:r>
              <a:rPr lang="en-US" sz="2400" dirty="0">
                <a:latin typeface="Arial" pitchFamily="34" charset="0"/>
              </a:rPr>
              <a:t> be a collection of </a:t>
            </a:r>
            <a:r>
              <a:rPr lang="en-US" sz="2400" i="1" dirty="0">
                <a:latin typeface="Arial" pitchFamily="34" charset="0"/>
              </a:rPr>
              <a:t>n</a:t>
            </a:r>
            <a:r>
              <a:rPr lang="en-US" sz="2400" dirty="0">
                <a:latin typeface="Arial" pitchFamily="34" charset="0"/>
              </a:rPr>
              <a:t> mutually exclusive and exhaustive events with </a:t>
            </a:r>
            <a:r>
              <a:rPr lang="en-US" sz="2400" i="1" dirty="0">
                <a:latin typeface="Arial" pitchFamily="34" charset="0"/>
              </a:rPr>
              <a:t>P</a:t>
            </a:r>
            <a:r>
              <a:rPr lang="en-US" sz="2400" dirty="0">
                <a:latin typeface="Arial" pitchFamily="34" charset="0"/>
              </a:rPr>
              <a:t>(</a:t>
            </a:r>
            <a:r>
              <a:rPr lang="en-US" sz="2400" i="1" dirty="0">
                <a:latin typeface="Arial" pitchFamily="34" charset="0"/>
              </a:rPr>
              <a:t>A</a:t>
            </a:r>
            <a:r>
              <a:rPr lang="en-US" sz="2400" i="1" baseline="-25000" dirty="0">
                <a:latin typeface="Arial" pitchFamily="34" charset="0"/>
              </a:rPr>
              <a:t>i</a:t>
            </a:r>
            <a:r>
              <a:rPr lang="en-US" sz="2400" dirty="0">
                <a:latin typeface="Arial" pitchFamily="34" charset="0"/>
              </a:rPr>
              <a:t>) &gt; 0 for </a:t>
            </a:r>
            <a:r>
              <a:rPr lang="en-US" sz="2400" i="1" dirty="0" err="1">
                <a:latin typeface="Arial" pitchFamily="34" charset="0"/>
              </a:rPr>
              <a:t>i</a:t>
            </a:r>
            <a:r>
              <a:rPr lang="en-US" sz="2400" dirty="0">
                <a:latin typeface="Arial" pitchFamily="34" charset="0"/>
              </a:rPr>
              <a:t> = 1, … , </a:t>
            </a:r>
            <a:r>
              <a:rPr lang="en-US" sz="2400" i="1" dirty="0">
                <a:latin typeface="Arial" pitchFamily="34" charset="0"/>
              </a:rPr>
              <a:t>n</a:t>
            </a:r>
            <a:r>
              <a:rPr lang="en-US" sz="2400" dirty="0">
                <a:latin typeface="Arial" pitchFamily="34" charset="0"/>
              </a:rPr>
              <a:t>. Then for any other event </a:t>
            </a:r>
            <a:r>
              <a:rPr lang="en-US" sz="2400" i="1" dirty="0">
                <a:latin typeface="Arial" pitchFamily="34" charset="0"/>
              </a:rPr>
              <a:t>B</a:t>
            </a:r>
            <a:r>
              <a:rPr lang="en-US" sz="2400" dirty="0">
                <a:latin typeface="Arial" pitchFamily="34" charset="0"/>
              </a:rPr>
              <a:t> for which </a:t>
            </a:r>
            <a:r>
              <a:rPr lang="en-US" sz="2400" i="1" dirty="0">
                <a:latin typeface="Arial" pitchFamily="34" charset="0"/>
              </a:rPr>
              <a:t>P(B)</a:t>
            </a:r>
            <a:r>
              <a:rPr lang="en-US" sz="2400" dirty="0">
                <a:latin typeface="Arial" pitchFamily="34" charset="0"/>
              </a:rPr>
              <a:t> &gt; 0</a:t>
            </a:r>
          </a:p>
          <a:p>
            <a:pPr marL="342900" indent="-342900">
              <a:spcBef>
                <a:spcPct val="100000"/>
              </a:spcBef>
              <a:buClr>
                <a:srgbClr val="003366"/>
              </a:buClr>
              <a:buFont typeface="Wingdings" pitchFamily="2" charset="2"/>
              <a:buChar char="§"/>
            </a:pPr>
            <a:endParaRPr lang="en-US" sz="2400" dirty="0">
              <a:latin typeface="Arial" pitchFamily="34" charset="0"/>
            </a:endParaRPr>
          </a:p>
          <a:p>
            <a:pPr marL="342900" indent="-342900">
              <a:spcBef>
                <a:spcPct val="100000"/>
              </a:spcBef>
              <a:buClr>
                <a:srgbClr val="003366"/>
              </a:buClr>
              <a:buFont typeface="Wingdings" pitchFamily="2" charset="2"/>
              <a:buChar char="§"/>
            </a:pPr>
            <a:endParaRPr lang="en-US" sz="2400" dirty="0">
              <a:latin typeface="Arial" pitchFamily="34" charset="0"/>
            </a:endParaRPr>
          </a:p>
        </p:txBody>
      </p:sp>
      <p:sp>
        <p:nvSpPr>
          <p:cNvPr id="7" name="TextBox 6"/>
          <p:cNvSpPr txBox="1"/>
          <p:nvPr/>
        </p:nvSpPr>
        <p:spPr>
          <a:xfrm>
            <a:off x="1143000" y="1828800"/>
            <a:ext cx="4598888" cy="769441"/>
          </a:xfrm>
          <a:prstGeom prst="rect">
            <a:avLst/>
          </a:prstGeom>
          <a:noFill/>
        </p:spPr>
        <p:txBody>
          <a:bodyPr wrap="none" rtlCol="0">
            <a:spAutoFit/>
          </a:bodyPr>
          <a:lstStyle/>
          <a:p>
            <a:r>
              <a:rPr lang="en-US" sz="4400" b="1" dirty="0" smtClean="0">
                <a:solidFill>
                  <a:srgbClr val="FF0000"/>
                </a:solidFill>
                <a:sym typeface="Wingdings" pitchFamily="2" charset="2"/>
              </a:rPr>
              <a:t> </a:t>
            </a:r>
            <a:r>
              <a:rPr lang="en-US" sz="4400" b="1" dirty="0" err="1" smtClean="0">
                <a:solidFill>
                  <a:srgbClr val="FF0000"/>
                </a:solidFill>
                <a:sym typeface="Wingdings" pitchFamily="2" charset="2"/>
              </a:rPr>
              <a:t>Bayes</a:t>
            </a:r>
            <a:r>
              <a:rPr lang="en-US" sz="4400" b="1" dirty="0" smtClean="0">
                <a:solidFill>
                  <a:srgbClr val="FF0000"/>
                </a:solidFill>
                <a:sym typeface="Wingdings" pitchFamily="2" charset="2"/>
              </a:rPr>
              <a:t>’ Theorem</a:t>
            </a:r>
            <a:endParaRPr lang="en-US" sz="4400" b="1" dirty="0">
              <a:solidFill>
                <a:srgbClr val="FF0000"/>
              </a:solidFill>
            </a:endParaRPr>
          </a:p>
        </p:txBody>
      </p:sp>
      <p:sp>
        <p:nvSpPr>
          <p:cNvPr id="8" name="Slide Number Placeholder 7"/>
          <p:cNvSpPr>
            <a:spLocks noGrp="1"/>
          </p:cNvSpPr>
          <p:nvPr>
            <p:ph type="sldNum" sz="quarter" idx="12"/>
          </p:nvPr>
        </p:nvSpPr>
        <p:spPr/>
        <p:txBody>
          <a:bodyPr/>
          <a:lstStyle/>
          <a:p>
            <a:fld id="{533C111A-D001-42D3-9E60-85F69CB78187}" type="slidenum">
              <a:rPr lang="en-US" smtClean="0"/>
              <a:pPr/>
              <a:t>21</a:t>
            </a:fld>
            <a:endParaRPr lang="en-US"/>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8754" name="Rectangle 2"/>
          <p:cNvSpPr>
            <a:spLocks noGrp="1" noChangeArrowheads="1"/>
          </p:cNvSpPr>
          <p:nvPr>
            <p:ph type="title"/>
          </p:nvPr>
        </p:nvSpPr>
        <p:spPr/>
        <p:txBody>
          <a:bodyPr/>
          <a:lstStyle/>
          <a:p>
            <a:r>
              <a:rPr lang="en-US"/>
              <a:t>Exercise 1</a:t>
            </a:r>
          </a:p>
        </p:txBody>
      </p:sp>
      <p:sp>
        <p:nvSpPr>
          <p:cNvPr id="1098755" name="Rectangle 3"/>
          <p:cNvSpPr>
            <a:spLocks noGrp="1" noChangeArrowheads="1"/>
          </p:cNvSpPr>
          <p:nvPr>
            <p:ph type="body" idx="1"/>
          </p:nvPr>
        </p:nvSpPr>
        <p:spPr/>
        <p:txBody>
          <a:bodyPr/>
          <a:lstStyle/>
          <a:p>
            <a:r>
              <a:rPr lang="en-US" dirty="0"/>
              <a:t>Only one in 1000 adults is afflicted with a rare disease for which a diagnostic test has been developed. The test is such that, when an individual actually has the disease, a positive result will occur 99% of the time, while an individual without the disease will show a positive test result only 2% of the time. If a randomly selected individual is tested and the result is positive, what is the probability that the individual has the disease?</a:t>
            </a:r>
          </a:p>
        </p:txBody>
      </p:sp>
      <p:sp>
        <p:nvSpPr>
          <p:cNvPr id="6" name="Slide Number Placeholder 5"/>
          <p:cNvSpPr>
            <a:spLocks noGrp="1"/>
          </p:cNvSpPr>
          <p:nvPr>
            <p:ph type="sldNum" sz="quarter" idx="12"/>
          </p:nvPr>
        </p:nvSpPr>
        <p:spPr/>
        <p:txBody>
          <a:bodyPr/>
          <a:lstStyle/>
          <a:p>
            <a:fld id="{533C111A-D001-42D3-9E60-85F69CB78187}" type="slidenum">
              <a:rPr lang="en-US" smtClean="0"/>
              <a:pPr/>
              <a:t>22</a:t>
            </a:fld>
            <a:endParaRPr lang="en-US"/>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7666" name="Rectangle 2"/>
          <p:cNvSpPr>
            <a:spLocks noGrp="1" noChangeArrowheads="1"/>
          </p:cNvSpPr>
          <p:nvPr>
            <p:ph type="title"/>
          </p:nvPr>
        </p:nvSpPr>
        <p:spPr/>
        <p:txBody>
          <a:bodyPr/>
          <a:lstStyle/>
          <a:p>
            <a:r>
              <a:rPr lang="en-US" dirty="0"/>
              <a:t>Exercise 2</a:t>
            </a:r>
          </a:p>
        </p:txBody>
      </p:sp>
      <p:sp>
        <p:nvSpPr>
          <p:cNvPr id="1137667" name="Rectangle 3"/>
          <p:cNvSpPr>
            <a:spLocks noGrp="1" noChangeArrowheads="1"/>
          </p:cNvSpPr>
          <p:nvPr>
            <p:ph type="body" idx="1"/>
          </p:nvPr>
        </p:nvSpPr>
        <p:spPr/>
        <p:txBody>
          <a:bodyPr>
            <a:normAutofit/>
          </a:bodyPr>
          <a:lstStyle/>
          <a:p>
            <a:r>
              <a:rPr lang="en-US" sz="2000" dirty="0"/>
              <a:t>Consider a medical diagnosis problem in which there are two alternative hypotheses: (1) that the patient has a particular form of cancer, and (2) that the patient does not. The available data is from a particular laboratory with two possible outcome: positive and negative. We have prior knowledge that over the entire population of people only .008 have this disease. Furthermore, the lab test is only an imperfect indicator of the disease. The test returns a correct positive result in only 98% of the case in which the disease is actually present and a correct negative result in only 97% of the cases in which the disease is not present. In other cases, the test returns the opposite result. Suppose we now observe a new patient for whom the lab test returns a positive result. Should we diagnose the patient as having cancer or not?</a:t>
            </a:r>
          </a:p>
        </p:txBody>
      </p:sp>
      <p:sp>
        <p:nvSpPr>
          <p:cNvPr id="6" name="Slide Number Placeholder 5"/>
          <p:cNvSpPr>
            <a:spLocks noGrp="1"/>
          </p:cNvSpPr>
          <p:nvPr>
            <p:ph type="sldNum" sz="quarter" idx="12"/>
          </p:nvPr>
        </p:nvSpPr>
        <p:spPr/>
        <p:txBody>
          <a:bodyPr/>
          <a:lstStyle/>
          <a:p>
            <a:fld id="{533C111A-D001-42D3-9E60-85F69CB78187}" type="slidenum">
              <a:rPr lang="en-US" smtClean="0"/>
              <a:pPr/>
              <a:t>23</a:t>
            </a:fld>
            <a:endParaRPr 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0930" name="Rectangle 2"/>
          <p:cNvSpPr>
            <a:spLocks noGrp="1" noChangeArrowheads="1"/>
          </p:cNvSpPr>
          <p:nvPr>
            <p:ph type="title"/>
          </p:nvPr>
        </p:nvSpPr>
        <p:spPr/>
        <p:txBody>
          <a:bodyPr>
            <a:normAutofit/>
          </a:bodyPr>
          <a:lstStyle/>
          <a:p>
            <a:r>
              <a:rPr lang="en-US" dirty="0"/>
              <a:t>Naïve Bayesian Classifier</a:t>
            </a:r>
          </a:p>
        </p:txBody>
      </p:sp>
      <p:sp>
        <p:nvSpPr>
          <p:cNvPr id="1020931" name="Rectangle 3"/>
          <p:cNvSpPr>
            <a:spLocks noGrp="1" noChangeArrowheads="1"/>
          </p:cNvSpPr>
          <p:nvPr>
            <p:ph type="body" sz="half" idx="4294967295"/>
          </p:nvPr>
        </p:nvSpPr>
        <p:spPr>
          <a:xfrm>
            <a:off x="533400" y="1524000"/>
            <a:ext cx="8229600" cy="4624388"/>
          </a:xfrm>
        </p:spPr>
        <p:txBody>
          <a:bodyPr/>
          <a:lstStyle/>
          <a:p>
            <a:pPr>
              <a:lnSpc>
                <a:spcPct val="115000"/>
              </a:lnSpc>
            </a:pPr>
            <a:r>
              <a:rPr lang="en-US" sz="2200" dirty="0"/>
              <a:t>Let </a:t>
            </a:r>
            <a:r>
              <a:rPr lang="en-US" sz="2200" i="1" dirty="0"/>
              <a:t>D</a:t>
            </a:r>
            <a:r>
              <a:rPr lang="en-US" sz="2200" dirty="0"/>
              <a:t> be a training set of </a:t>
            </a:r>
            <a:r>
              <a:rPr lang="en-US" sz="2200" dirty="0" err="1"/>
              <a:t>tuples</a:t>
            </a:r>
            <a:r>
              <a:rPr lang="en-US" sz="2200" dirty="0"/>
              <a:t> and their associated class labels, and each </a:t>
            </a:r>
            <a:r>
              <a:rPr lang="en-US" sz="2200" dirty="0" err="1"/>
              <a:t>tuple</a:t>
            </a:r>
            <a:r>
              <a:rPr lang="en-US" sz="2200" dirty="0"/>
              <a:t> is represented by an </a:t>
            </a:r>
            <a:r>
              <a:rPr lang="en-US" sz="2200" i="1" dirty="0"/>
              <a:t>n</a:t>
            </a:r>
            <a:r>
              <a:rPr lang="en-US" sz="2200" dirty="0"/>
              <a:t>-D attribute vector </a:t>
            </a:r>
            <a:r>
              <a:rPr lang="en-US" sz="2200" b="1" dirty="0"/>
              <a:t>X </a:t>
            </a:r>
            <a:r>
              <a:rPr lang="en-US" sz="2200" dirty="0"/>
              <a:t>= (x</a:t>
            </a:r>
            <a:r>
              <a:rPr lang="en-US" sz="2200" baseline="-25000" dirty="0"/>
              <a:t>1</a:t>
            </a:r>
            <a:r>
              <a:rPr lang="en-US" sz="2200" dirty="0"/>
              <a:t>, x</a:t>
            </a:r>
            <a:r>
              <a:rPr lang="en-US" sz="2200" baseline="-25000" dirty="0"/>
              <a:t>2</a:t>
            </a:r>
            <a:r>
              <a:rPr lang="en-US" sz="2200" dirty="0"/>
              <a:t>, …, </a:t>
            </a:r>
            <a:r>
              <a:rPr lang="en-US" sz="2200" dirty="0" err="1"/>
              <a:t>x</a:t>
            </a:r>
            <a:r>
              <a:rPr lang="en-US" sz="2200" baseline="-25000" dirty="0" err="1"/>
              <a:t>n</a:t>
            </a:r>
            <a:r>
              <a:rPr lang="en-US" sz="2200" dirty="0"/>
              <a:t>)</a:t>
            </a:r>
          </a:p>
          <a:p>
            <a:pPr>
              <a:lnSpc>
                <a:spcPct val="115000"/>
              </a:lnSpc>
            </a:pPr>
            <a:r>
              <a:rPr lang="en-US" sz="2200" dirty="0"/>
              <a:t>Suppose there are </a:t>
            </a:r>
            <a:r>
              <a:rPr lang="en-US" sz="2200" i="1" dirty="0"/>
              <a:t>m</a:t>
            </a:r>
            <a:r>
              <a:rPr lang="en-US" sz="2200" dirty="0"/>
              <a:t> classes </a:t>
            </a:r>
            <a:r>
              <a:rPr lang="en-US" sz="2200" i="1" dirty="0"/>
              <a:t>C</a:t>
            </a:r>
            <a:r>
              <a:rPr lang="en-US" sz="2200" baseline="-25000" dirty="0"/>
              <a:t>1</a:t>
            </a:r>
            <a:r>
              <a:rPr lang="en-US" sz="2200" dirty="0"/>
              <a:t>, </a:t>
            </a:r>
            <a:r>
              <a:rPr lang="en-US" sz="2200" i="1" dirty="0"/>
              <a:t>C</a:t>
            </a:r>
            <a:r>
              <a:rPr lang="en-US" sz="2200" baseline="-25000" dirty="0"/>
              <a:t>2</a:t>
            </a:r>
            <a:r>
              <a:rPr lang="en-US" sz="2200" dirty="0"/>
              <a:t>, …, </a:t>
            </a:r>
            <a:r>
              <a:rPr lang="en-US" sz="2200" i="1" dirty="0"/>
              <a:t>C</a:t>
            </a:r>
            <a:r>
              <a:rPr lang="en-US" sz="2200" baseline="-25000" dirty="0"/>
              <a:t>m</a:t>
            </a:r>
            <a:endParaRPr lang="en-US" sz="2200" dirty="0"/>
          </a:p>
          <a:p>
            <a:pPr>
              <a:lnSpc>
                <a:spcPct val="115000"/>
              </a:lnSpc>
            </a:pPr>
            <a:r>
              <a:rPr lang="en-US" sz="2200" dirty="0"/>
              <a:t>Classification is to derive the maximum posteriori, i.e., the maximal P(</a:t>
            </a:r>
            <a:r>
              <a:rPr lang="en-US" sz="2200" i="1" dirty="0" err="1"/>
              <a:t>C</a:t>
            </a:r>
            <a:r>
              <a:rPr lang="en-US" sz="2200" baseline="-25000" dirty="0" err="1"/>
              <a:t>i</a:t>
            </a:r>
            <a:r>
              <a:rPr lang="en-US" sz="2200" dirty="0" err="1"/>
              <a:t>|</a:t>
            </a:r>
            <a:r>
              <a:rPr lang="en-US" sz="2200" b="1" dirty="0" err="1"/>
              <a:t>X</a:t>
            </a:r>
            <a:r>
              <a:rPr lang="en-US" sz="2200" dirty="0"/>
              <a:t>)</a:t>
            </a:r>
          </a:p>
          <a:p>
            <a:pPr>
              <a:lnSpc>
                <a:spcPct val="115000"/>
              </a:lnSpc>
            </a:pPr>
            <a:endParaRPr lang="en-US" sz="2200" dirty="0"/>
          </a:p>
          <a:p>
            <a:pPr>
              <a:lnSpc>
                <a:spcPct val="115000"/>
              </a:lnSpc>
            </a:pPr>
            <a:endParaRPr lang="en-US" dirty="0"/>
          </a:p>
        </p:txBody>
      </p:sp>
      <p:graphicFrame>
        <p:nvGraphicFramePr>
          <p:cNvPr id="1020932" name="Object 4"/>
          <p:cNvGraphicFramePr>
            <a:graphicFrameLocks noChangeAspect="1"/>
          </p:cNvGraphicFramePr>
          <p:nvPr>
            <p:ph sz="quarter" idx="4294967295"/>
          </p:nvPr>
        </p:nvGraphicFramePr>
        <p:xfrm>
          <a:off x="914400" y="4800600"/>
          <a:ext cx="6931025" cy="1287463"/>
        </p:xfrm>
        <a:graphic>
          <a:graphicData uri="http://schemas.openxmlformats.org/presentationml/2006/ole">
            <p:oleObj spid="_x0000_s87042" name="Equation" r:id="rId4" imgW="3555720" imgH="660240" progId="Equation.3">
              <p:embed/>
            </p:oleObj>
          </a:graphicData>
        </a:graphic>
      </p:graphicFrame>
      <p:sp>
        <p:nvSpPr>
          <p:cNvPr id="7" name="Slide Number Placeholder 6"/>
          <p:cNvSpPr>
            <a:spLocks noGrp="1"/>
          </p:cNvSpPr>
          <p:nvPr>
            <p:ph type="sldNum" sz="quarter" idx="12"/>
          </p:nvPr>
        </p:nvSpPr>
        <p:spPr/>
        <p:txBody>
          <a:bodyPr/>
          <a:lstStyle/>
          <a:p>
            <a:fld id="{533C111A-D001-42D3-9E60-85F69CB78187}" type="slidenum">
              <a:rPr lang="en-US" smtClean="0"/>
              <a:pPr/>
              <a:t>24</a:t>
            </a:fld>
            <a:endParaRPr 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954" name="Rectangle 2"/>
          <p:cNvSpPr>
            <a:spLocks noGrp="1" noChangeArrowheads="1"/>
          </p:cNvSpPr>
          <p:nvPr>
            <p:ph type="title"/>
          </p:nvPr>
        </p:nvSpPr>
        <p:spPr/>
        <p:txBody>
          <a:bodyPr/>
          <a:lstStyle/>
          <a:p>
            <a:r>
              <a:rPr lang="en-US"/>
              <a:t>Naïve Bayesian Classifier</a:t>
            </a:r>
          </a:p>
        </p:txBody>
      </p:sp>
      <p:sp>
        <p:nvSpPr>
          <p:cNvPr id="1021955" name="Rectangle 3"/>
          <p:cNvSpPr>
            <a:spLocks noGrp="1" noChangeArrowheads="1"/>
          </p:cNvSpPr>
          <p:nvPr>
            <p:ph type="body" idx="1"/>
          </p:nvPr>
        </p:nvSpPr>
        <p:spPr/>
        <p:txBody>
          <a:bodyPr/>
          <a:lstStyle/>
          <a:p>
            <a:pPr>
              <a:lnSpc>
                <a:spcPct val="105000"/>
              </a:lnSpc>
            </a:pPr>
            <a:r>
              <a:rPr lang="en-US"/>
              <a:t>A simplified assumption: attributes are conditionally independent (i.e., no dependence relation between attributes):</a:t>
            </a:r>
          </a:p>
          <a:p>
            <a:pPr>
              <a:lnSpc>
                <a:spcPct val="105000"/>
              </a:lnSpc>
            </a:pPr>
            <a:endParaRPr lang="en-US"/>
          </a:p>
          <a:p>
            <a:pPr>
              <a:lnSpc>
                <a:spcPct val="105000"/>
              </a:lnSpc>
            </a:pPr>
            <a:r>
              <a:rPr lang="en-US"/>
              <a:t>This greatly reduces the computation cost.</a:t>
            </a:r>
          </a:p>
        </p:txBody>
      </p:sp>
      <p:graphicFrame>
        <p:nvGraphicFramePr>
          <p:cNvPr id="1021956" name="Object 4"/>
          <p:cNvGraphicFramePr>
            <a:graphicFrameLocks noGrp="1"/>
          </p:cNvGraphicFramePr>
          <p:nvPr>
            <p:ph sz="quarter" idx="4294967295"/>
          </p:nvPr>
        </p:nvGraphicFramePr>
        <p:xfrm>
          <a:off x="990600" y="3429000"/>
          <a:ext cx="7029450" cy="933450"/>
        </p:xfrm>
        <a:graphic>
          <a:graphicData uri="http://schemas.openxmlformats.org/presentationml/2006/ole">
            <p:oleObj spid="_x0000_s88066" name="Equation" r:id="rId4" imgW="3822480" imgH="507960" progId="Equation.3">
              <p:embed/>
            </p:oleObj>
          </a:graphicData>
        </a:graphic>
      </p:graphicFrame>
      <p:sp>
        <p:nvSpPr>
          <p:cNvPr id="7" name="Slide Number Placeholder 6"/>
          <p:cNvSpPr>
            <a:spLocks noGrp="1"/>
          </p:cNvSpPr>
          <p:nvPr>
            <p:ph type="sldNum" sz="quarter" idx="12"/>
          </p:nvPr>
        </p:nvSpPr>
        <p:spPr/>
        <p:txBody>
          <a:bodyPr/>
          <a:lstStyle/>
          <a:p>
            <a:fld id="{533C111A-D001-42D3-9E60-85F69CB78187}" type="slidenum">
              <a:rPr lang="en-US" smtClean="0"/>
              <a:pPr/>
              <a:t>25</a:t>
            </a:fld>
            <a:endParaRPr lang="en-US"/>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2978" name="Rectangle 2"/>
          <p:cNvSpPr>
            <a:spLocks noGrp="1" noChangeArrowheads="1"/>
          </p:cNvSpPr>
          <p:nvPr>
            <p:ph type="title"/>
          </p:nvPr>
        </p:nvSpPr>
        <p:spPr/>
        <p:txBody>
          <a:bodyPr>
            <a:normAutofit fontScale="90000"/>
          </a:bodyPr>
          <a:lstStyle/>
          <a:p>
            <a:r>
              <a:rPr lang="en-US"/>
              <a:t>Naïve Bayesian Classifier: Training Dataset</a:t>
            </a:r>
          </a:p>
        </p:txBody>
      </p:sp>
      <p:pic>
        <p:nvPicPr>
          <p:cNvPr id="1022979" name="Picture 3"/>
          <p:cNvPicPr>
            <a:picLocks noChangeAspect="1" noChangeArrowheads="1"/>
          </p:cNvPicPr>
          <p:nvPr/>
        </p:nvPicPr>
        <p:blipFill>
          <a:blip r:embed="rId3" cstate="print"/>
          <a:srcRect/>
          <a:stretch>
            <a:fillRect/>
          </a:stretch>
        </p:blipFill>
        <p:spPr bwMode="white">
          <a:xfrm>
            <a:off x="228600" y="1371600"/>
            <a:ext cx="8709025" cy="4784725"/>
          </a:xfrm>
          <a:prstGeom prst="rect">
            <a:avLst/>
          </a:prstGeom>
          <a:noFill/>
          <a:ln w="9525" algn="ctr">
            <a:noFill/>
            <a:miter lim="800000"/>
            <a:headEnd/>
            <a:tailEnd/>
          </a:ln>
          <a:effectLst/>
        </p:spPr>
      </p:pic>
      <p:sp>
        <p:nvSpPr>
          <p:cNvPr id="1022980" name="Text Box 4"/>
          <p:cNvSpPr txBox="1">
            <a:spLocks noChangeArrowheads="1"/>
          </p:cNvSpPr>
          <p:nvPr/>
        </p:nvSpPr>
        <p:spPr bwMode="white">
          <a:xfrm>
            <a:off x="609600" y="6096000"/>
            <a:ext cx="8080375" cy="369332"/>
          </a:xfrm>
          <a:prstGeom prst="rect">
            <a:avLst/>
          </a:prstGeom>
          <a:noFill/>
          <a:ln w="9525" algn="ctr">
            <a:noFill/>
            <a:miter lim="800000"/>
            <a:headEnd/>
            <a:tailEnd/>
          </a:ln>
          <a:effectLst/>
        </p:spPr>
        <p:txBody>
          <a:bodyPr wrap="square">
            <a:spAutoFit/>
          </a:bodyPr>
          <a:lstStyle/>
          <a:p>
            <a:r>
              <a:rPr lang="en-US" sz="1800" b="1" dirty="0"/>
              <a:t>Table 6.1 </a:t>
            </a:r>
            <a:r>
              <a:rPr lang="en-US" sz="1800" dirty="0"/>
              <a:t> Class-labeled training </a:t>
            </a:r>
            <a:r>
              <a:rPr lang="en-US" sz="1800" dirty="0" err="1"/>
              <a:t>tuples</a:t>
            </a:r>
            <a:r>
              <a:rPr lang="en-US" sz="1800" dirty="0"/>
              <a:t> from </a:t>
            </a:r>
            <a:r>
              <a:rPr lang="en-US" sz="1800" dirty="0" err="1"/>
              <a:t>AllElectronics</a:t>
            </a:r>
            <a:r>
              <a:rPr lang="en-US" sz="1800" dirty="0"/>
              <a:t> customer database.</a:t>
            </a:r>
            <a:endParaRPr lang="en-US" dirty="0"/>
          </a:p>
        </p:txBody>
      </p:sp>
      <p:sp>
        <p:nvSpPr>
          <p:cNvPr id="7" name="Slide Number Placeholder 6"/>
          <p:cNvSpPr>
            <a:spLocks noGrp="1"/>
          </p:cNvSpPr>
          <p:nvPr>
            <p:ph type="sldNum" sz="quarter" idx="12"/>
          </p:nvPr>
        </p:nvSpPr>
        <p:spPr/>
        <p:txBody>
          <a:bodyPr/>
          <a:lstStyle/>
          <a:p>
            <a:fld id="{533C111A-D001-42D3-9E60-85F69CB78187}" type="slidenum">
              <a:rPr lang="en-US" smtClean="0"/>
              <a:pPr/>
              <a:t>26</a:t>
            </a:fld>
            <a:endParaRPr lang="en-US"/>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02" name="Rectangle 2"/>
          <p:cNvSpPr>
            <a:spLocks noGrp="1" noChangeArrowheads="1"/>
          </p:cNvSpPr>
          <p:nvPr>
            <p:ph type="title"/>
          </p:nvPr>
        </p:nvSpPr>
        <p:spPr/>
        <p:txBody>
          <a:bodyPr>
            <a:normAutofit fontScale="90000"/>
          </a:bodyPr>
          <a:lstStyle/>
          <a:p>
            <a:r>
              <a:rPr lang="en-US"/>
              <a:t>Naïve Bayesian Classifier: Training Dataset</a:t>
            </a:r>
          </a:p>
        </p:txBody>
      </p:sp>
      <p:sp>
        <p:nvSpPr>
          <p:cNvPr id="1024003" name="Rectangle 3"/>
          <p:cNvSpPr>
            <a:spLocks noGrp="1" noChangeArrowheads="1"/>
          </p:cNvSpPr>
          <p:nvPr>
            <p:ph type="body" idx="1"/>
          </p:nvPr>
        </p:nvSpPr>
        <p:spPr/>
        <p:txBody>
          <a:bodyPr/>
          <a:lstStyle/>
          <a:p>
            <a:r>
              <a:rPr lang="en-US"/>
              <a:t>Class:</a:t>
            </a:r>
          </a:p>
          <a:p>
            <a:pPr>
              <a:spcBef>
                <a:spcPct val="50000"/>
              </a:spcBef>
              <a:buFont typeface="Wingdings" pitchFamily="2" charset="2"/>
              <a:buNone/>
            </a:pPr>
            <a:r>
              <a:rPr lang="en-US"/>
              <a:t>	C1:</a:t>
            </a:r>
            <a:r>
              <a:rPr lang="en-US" i="1"/>
              <a:t>buys_computer </a:t>
            </a:r>
            <a:r>
              <a:rPr lang="en-US"/>
              <a:t>= yes</a:t>
            </a:r>
          </a:p>
          <a:p>
            <a:pPr>
              <a:spcBef>
                <a:spcPct val="50000"/>
              </a:spcBef>
              <a:buFont typeface="Wingdings" pitchFamily="2" charset="2"/>
              <a:buNone/>
            </a:pPr>
            <a:r>
              <a:rPr lang="en-US"/>
              <a:t>	C2:</a:t>
            </a:r>
            <a:r>
              <a:rPr lang="en-US" i="1"/>
              <a:t>buys_computer </a:t>
            </a:r>
            <a:r>
              <a:rPr lang="en-US"/>
              <a:t>= no</a:t>
            </a:r>
          </a:p>
          <a:p>
            <a:r>
              <a:rPr lang="en-US"/>
              <a:t>Data sample </a:t>
            </a:r>
          </a:p>
          <a:p>
            <a:pPr>
              <a:spcBef>
                <a:spcPct val="50000"/>
              </a:spcBef>
              <a:buFont typeface="Wingdings" pitchFamily="2" charset="2"/>
              <a:buNone/>
            </a:pPr>
            <a:r>
              <a:rPr lang="en-US"/>
              <a:t>	</a:t>
            </a:r>
            <a:r>
              <a:rPr lang="en-US" b="1"/>
              <a:t>X</a:t>
            </a:r>
            <a:r>
              <a:rPr lang="en-US"/>
              <a:t> = (</a:t>
            </a:r>
            <a:r>
              <a:rPr lang="en-US" i="1"/>
              <a:t>age =youth, income = medium, student = yes, credit_rating = fair</a:t>
            </a:r>
            <a:r>
              <a:rPr lang="en-US"/>
              <a:t>)</a:t>
            </a:r>
          </a:p>
          <a:p>
            <a:endParaRPr lang="en-US"/>
          </a:p>
        </p:txBody>
      </p:sp>
      <p:sp>
        <p:nvSpPr>
          <p:cNvPr id="6" name="Slide Number Placeholder 5"/>
          <p:cNvSpPr>
            <a:spLocks noGrp="1"/>
          </p:cNvSpPr>
          <p:nvPr>
            <p:ph type="sldNum" sz="quarter" idx="12"/>
          </p:nvPr>
        </p:nvSpPr>
        <p:spPr/>
        <p:txBody>
          <a:bodyPr/>
          <a:lstStyle/>
          <a:p>
            <a:fld id="{533C111A-D001-42D3-9E60-85F69CB78187}" type="slidenum">
              <a:rPr lang="en-US" smtClean="0"/>
              <a:pPr/>
              <a:t>27</a:t>
            </a:fld>
            <a:endParaRPr lang="en-US"/>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026" name="Rectangle 2"/>
          <p:cNvSpPr>
            <a:spLocks noGrp="1" noChangeArrowheads="1"/>
          </p:cNvSpPr>
          <p:nvPr>
            <p:ph type="title"/>
          </p:nvPr>
        </p:nvSpPr>
        <p:spPr/>
        <p:txBody>
          <a:bodyPr>
            <a:normAutofit/>
          </a:bodyPr>
          <a:lstStyle/>
          <a:p>
            <a:r>
              <a:rPr lang="en-US"/>
              <a:t>Naïve Bayesian Classifier:  An Example</a:t>
            </a:r>
          </a:p>
        </p:txBody>
      </p:sp>
      <p:sp>
        <p:nvSpPr>
          <p:cNvPr id="1025027" name="Rectangle 3"/>
          <p:cNvSpPr>
            <a:spLocks noGrp="1" noChangeArrowheads="1"/>
          </p:cNvSpPr>
          <p:nvPr>
            <p:ph type="body" idx="1"/>
          </p:nvPr>
        </p:nvSpPr>
        <p:spPr/>
        <p:txBody>
          <a:bodyPr>
            <a:normAutofit lnSpcReduction="10000"/>
          </a:bodyPr>
          <a:lstStyle/>
          <a:p>
            <a:pPr>
              <a:lnSpc>
                <a:spcPct val="105000"/>
              </a:lnSpc>
              <a:spcBef>
                <a:spcPct val="35000"/>
              </a:spcBef>
            </a:pPr>
            <a:r>
              <a:rPr lang="en-US" dirty="0"/>
              <a:t>P(</a:t>
            </a:r>
            <a:r>
              <a:rPr lang="en-US" i="1" dirty="0" err="1"/>
              <a:t>C</a:t>
            </a:r>
            <a:r>
              <a:rPr lang="en-US" baseline="-25000" dirty="0" err="1"/>
              <a:t>i</a:t>
            </a:r>
            <a:r>
              <a:rPr lang="en-US" dirty="0"/>
              <a:t>):    	</a:t>
            </a:r>
            <a:r>
              <a:rPr lang="en-US" sz="2000" dirty="0"/>
              <a:t>P(</a:t>
            </a:r>
            <a:r>
              <a:rPr lang="en-US" sz="2000" i="1" dirty="0" err="1"/>
              <a:t>buys_computer</a:t>
            </a:r>
            <a:r>
              <a:rPr lang="en-US" sz="2000" dirty="0"/>
              <a:t> = yes)  = 9/14 = 0.643</a:t>
            </a:r>
          </a:p>
          <a:p>
            <a:pPr>
              <a:lnSpc>
                <a:spcPct val="105000"/>
              </a:lnSpc>
              <a:spcBef>
                <a:spcPct val="35000"/>
              </a:spcBef>
              <a:buFont typeface="Wingdings" pitchFamily="2" charset="2"/>
              <a:buNone/>
            </a:pPr>
            <a:r>
              <a:rPr lang="en-US" sz="2000" dirty="0"/>
              <a:t>                 	</a:t>
            </a:r>
            <a:r>
              <a:rPr lang="en-US" sz="2000" dirty="0" smtClean="0"/>
              <a:t>	P(</a:t>
            </a:r>
            <a:r>
              <a:rPr lang="en-US" sz="2000" i="1" dirty="0" err="1" smtClean="0"/>
              <a:t>buys_computer</a:t>
            </a:r>
            <a:r>
              <a:rPr lang="en-US" sz="2000" dirty="0" smtClean="0"/>
              <a:t> </a:t>
            </a:r>
            <a:r>
              <a:rPr lang="en-US" sz="2000" dirty="0"/>
              <a:t>= no) = 5/14= 0.357</a:t>
            </a:r>
          </a:p>
          <a:p>
            <a:pPr>
              <a:lnSpc>
                <a:spcPct val="105000"/>
              </a:lnSpc>
            </a:pPr>
            <a:r>
              <a:rPr lang="en-US" dirty="0"/>
              <a:t>Compute P(</a:t>
            </a:r>
            <a:r>
              <a:rPr lang="en-US" b="1" dirty="0" err="1"/>
              <a:t>X</a:t>
            </a:r>
            <a:r>
              <a:rPr lang="en-US" dirty="0" err="1"/>
              <a:t>|</a:t>
            </a:r>
            <a:r>
              <a:rPr lang="en-US" i="1" dirty="0" err="1"/>
              <a:t>C</a:t>
            </a:r>
            <a:r>
              <a:rPr lang="en-US" baseline="-25000" dirty="0" err="1"/>
              <a:t>i</a:t>
            </a:r>
            <a:r>
              <a:rPr lang="en-US" dirty="0"/>
              <a:t>) for each class</a:t>
            </a:r>
          </a:p>
          <a:p>
            <a:pPr>
              <a:lnSpc>
                <a:spcPct val="105000"/>
              </a:lnSpc>
              <a:spcBef>
                <a:spcPct val="30000"/>
              </a:spcBef>
              <a:buFont typeface="Wingdings" pitchFamily="2" charset="2"/>
              <a:buNone/>
            </a:pPr>
            <a:r>
              <a:rPr lang="en-US" dirty="0"/>
              <a:t>    </a:t>
            </a:r>
            <a:r>
              <a:rPr lang="en-US" dirty="0" smtClean="0"/>
              <a:t> </a:t>
            </a:r>
            <a:r>
              <a:rPr lang="en-US" sz="2000" dirty="0" smtClean="0"/>
              <a:t>P(</a:t>
            </a:r>
            <a:r>
              <a:rPr lang="en-US" sz="2000" i="1" dirty="0" smtClean="0"/>
              <a:t>age</a:t>
            </a:r>
            <a:r>
              <a:rPr lang="en-US" sz="2000" dirty="0" smtClean="0"/>
              <a:t> </a:t>
            </a:r>
            <a:r>
              <a:rPr lang="en-US" sz="2000" dirty="0"/>
              <a:t>= youth | </a:t>
            </a:r>
            <a:r>
              <a:rPr lang="en-US" sz="2000" i="1" dirty="0" err="1"/>
              <a:t>buys_computer</a:t>
            </a:r>
            <a:r>
              <a:rPr lang="en-US" sz="2000" i="1" dirty="0"/>
              <a:t> </a:t>
            </a:r>
            <a:r>
              <a:rPr lang="en-US" sz="2000" dirty="0"/>
              <a:t>= yes)  = 2/9 = 0.222</a:t>
            </a:r>
          </a:p>
          <a:p>
            <a:pPr>
              <a:lnSpc>
                <a:spcPct val="105000"/>
              </a:lnSpc>
              <a:spcBef>
                <a:spcPct val="30000"/>
              </a:spcBef>
              <a:buFont typeface="Wingdings" pitchFamily="2" charset="2"/>
              <a:buNone/>
            </a:pPr>
            <a:r>
              <a:rPr lang="en-US" sz="2000" dirty="0"/>
              <a:t>     </a:t>
            </a:r>
            <a:r>
              <a:rPr lang="en-US" sz="2000" dirty="0" smtClean="0"/>
              <a:t>  P(</a:t>
            </a:r>
            <a:r>
              <a:rPr lang="en-US" sz="2000" i="1" dirty="0" smtClean="0"/>
              <a:t>income</a:t>
            </a:r>
            <a:r>
              <a:rPr lang="en-US" sz="2000" dirty="0" smtClean="0"/>
              <a:t> </a:t>
            </a:r>
            <a:r>
              <a:rPr lang="en-US" sz="2000" dirty="0"/>
              <a:t>= medium | </a:t>
            </a:r>
            <a:r>
              <a:rPr lang="en-US" sz="2000" i="1" dirty="0" err="1"/>
              <a:t>buys_computer</a:t>
            </a:r>
            <a:r>
              <a:rPr lang="en-US" sz="2000" dirty="0"/>
              <a:t> = yes) = 4/9 = 0.444</a:t>
            </a:r>
          </a:p>
          <a:p>
            <a:pPr>
              <a:lnSpc>
                <a:spcPct val="105000"/>
              </a:lnSpc>
              <a:spcBef>
                <a:spcPct val="30000"/>
              </a:spcBef>
              <a:buFont typeface="Wingdings" pitchFamily="2" charset="2"/>
              <a:buNone/>
            </a:pPr>
            <a:r>
              <a:rPr lang="en-US" sz="2000" dirty="0"/>
              <a:t>	P(</a:t>
            </a:r>
            <a:r>
              <a:rPr lang="en-US" sz="2000" i="1" dirty="0"/>
              <a:t>student</a:t>
            </a:r>
            <a:r>
              <a:rPr lang="en-US" sz="2000" dirty="0"/>
              <a:t> = yes | </a:t>
            </a:r>
            <a:r>
              <a:rPr lang="en-US" sz="2000" i="1" dirty="0" err="1"/>
              <a:t>buys_computer</a:t>
            </a:r>
            <a:r>
              <a:rPr lang="en-US" sz="2000" dirty="0"/>
              <a:t> = yes) = 6/9 = 0.667</a:t>
            </a:r>
          </a:p>
          <a:p>
            <a:pPr>
              <a:lnSpc>
                <a:spcPct val="105000"/>
              </a:lnSpc>
              <a:spcBef>
                <a:spcPct val="30000"/>
              </a:spcBef>
              <a:buFont typeface="Wingdings" pitchFamily="2" charset="2"/>
              <a:buNone/>
            </a:pPr>
            <a:r>
              <a:rPr lang="en-US" sz="2000" dirty="0"/>
              <a:t>	P(</a:t>
            </a:r>
            <a:r>
              <a:rPr lang="en-US" sz="2000" i="1" dirty="0" err="1"/>
              <a:t>credit_rating</a:t>
            </a:r>
            <a:r>
              <a:rPr lang="en-US" sz="2000" dirty="0"/>
              <a:t> = fair | </a:t>
            </a:r>
            <a:r>
              <a:rPr lang="en-US" sz="2000" i="1" dirty="0" err="1"/>
              <a:t>buys_computer</a:t>
            </a:r>
            <a:r>
              <a:rPr lang="en-US" sz="2000" dirty="0"/>
              <a:t> = yes) = 6/9 = 0.667</a:t>
            </a:r>
          </a:p>
          <a:p>
            <a:pPr>
              <a:lnSpc>
                <a:spcPct val="105000"/>
              </a:lnSpc>
              <a:spcBef>
                <a:spcPct val="30000"/>
              </a:spcBef>
              <a:buFont typeface="Wingdings" pitchFamily="2" charset="2"/>
              <a:buNone/>
            </a:pPr>
            <a:r>
              <a:rPr lang="en-US" sz="2000" dirty="0"/>
              <a:t>	P(</a:t>
            </a:r>
            <a:r>
              <a:rPr lang="en-US" sz="2000" i="1" dirty="0"/>
              <a:t>age</a:t>
            </a:r>
            <a:r>
              <a:rPr lang="en-US" sz="2000" dirty="0"/>
              <a:t> = youth | </a:t>
            </a:r>
            <a:r>
              <a:rPr lang="en-US" sz="2000" i="1" dirty="0" err="1"/>
              <a:t>buys_computer</a:t>
            </a:r>
            <a:r>
              <a:rPr lang="en-US" sz="2000" dirty="0"/>
              <a:t> = no) = 3/5 = 0.6</a:t>
            </a:r>
          </a:p>
          <a:p>
            <a:pPr>
              <a:lnSpc>
                <a:spcPct val="105000"/>
              </a:lnSpc>
              <a:spcBef>
                <a:spcPct val="30000"/>
              </a:spcBef>
              <a:buFont typeface="Wingdings" pitchFamily="2" charset="2"/>
              <a:buNone/>
            </a:pPr>
            <a:r>
              <a:rPr lang="en-US" sz="2000" dirty="0"/>
              <a:t>	P(</a:t>
            </a:r>
            <a:r>
              <a:rPr lang="en-US" sz="2000" i="1" dirty="0"/>
              <a:t>income</a:t>
            </a:r>
            <a:r>
              <a:rPr lang="en-US" sz="2000" dirty="0"/>
              <a:t> = medium | </a:t>
            </a:r>
            <a:r>
              <a:rPr lang="en-US" sz="2000" i="1" dirty="0" err="1"/>
              <a:t>buys_computer</a:t>
            </a:r>
            <a:r>
              <a:rPr lang="en-US" sz="2000" dirty="0"/>
              <a:t> = no) = 2/5 = 0.4</a:t>
            </a:r>
          </a:p>
          <a:p>
            <a:pPr>
              <a:lnSpc>
                <a:spcPct val="105000"/>
              </a:lnSpc>
              <a:spcBef>
                <a:spcPct val="30000"/>
              </a:spcBef>
              <a:buFont typeface="Wingdings" pitchFamily="2" charset="2"/>
              <a:buNone/>
            </a:pPr>
            <a:r>
              <a:rPr lang="en-US" sz="2000" dirty="0"/>
              <a:t>	P(</a:t>
            </a:r>
            <a:r>
              <a:rPr lang="en-US" sz="2000" i="1" dirty="0"/>
              <a:t>student</a:t>
            </a:r>
            <a:r>
              <a:rPr lang="en-US" sz="2000" dirty="0"/>
              <a:t> = yes | </a:t>
            </a:r>
            <a:r>
              <a:rPr lang="en-US" sz="2000" i="1" dirty="0" err="1"/>
              <a:t>buys_computer</a:t>
            </a:r>
            <a:r>
              <a:rPr lang="en-US" sz="2000" dirty="0"/>
              <a:t> = no) = 1/5 = 0.2</a:t>
            </a:r>
          </a:p>
          <a:p>
            <a:pPr>
              <a:lnSpc>
                <a:spcPct val="105000"/>
              </a:lnSpc>
              <a:spcBef>
                <a:spcPct val="30000"/>
              </a:spcBef>
              <a:buFont typeface="Wingdings" pitchFamily="2" charset="2"/>
              <a:buNone/>
            </a:pPr>
            <a:r>
              <a:rPr lang="en-US" sz="2000" dirty="0"/>
              <a:t>	P(</a:t>
            </a:r>
            <a:r>
              <a:rPr lang="en-US" sz="2000" i="1" dirty="0" err="1"/>
              <a:t>credit_rating</a:t>
            </a:r>
            <a:r>
              <a:rPr lang="en-US" sz="2000" dirty="0"/>
              <a:t> = fair | </a:t>
            </a:r>
            <a:r>
              <a:rPr lang="en-US" sz="2000" i="1" dirty="0" err="1"/>
              <a:t>buys_computer</a:t>
            </a:r>
            <a:r>
              <a:rPr lang="en-US" sz="2000" dirty="0"/>
              <a:t> = no) = 2/5 = 0.4 </a:t>
            </a:r>
          </a:p>
        </p:txBody>
      </p:sp>
      <p:sp>
        <p:nvSpPr>
          <p:cNvPr id="6" name="Slide Number Placeholder 5"/>
          <p:cNvSpPr>
            <a:spLocks noGrp="1"/>
          </p:cNvSpPr>
          <p:nvPr>
            <p:ph type="sldNum" sz="quarter" idx="12"/>
          </p:nvPr>
        </p:nvSpPr>
        <p:spPr/>
        <p:txBody>
          <a:bodyPr/>
          <a:lstStyle/>
          <a:p>
            <a:fld id="{533C111A-D001-42D3-9E60-85F69CB78187}" type="slidenum">
              <a:rPr lang="en-US" smtClean="0"/>
              <a:pPr/>
              <a:t>28</a:t>
            </a:fld>
            <a:endParaRPr lang="en-US"/>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050" name="Rectangle 2"/>
          <p:cNvSpPr>
            <a:spLocks noGrp="1" noChangeArrowheads="1"/>
          </p:cNvSpPr>
          <p:nvPr>
            <p:ph type="title"/>
          </p:nvPr>
        </p:nvSpPr>
        <p:spPr/>
        <p:txBody>
          <a:bodyPr>
            <a:normAutofit/>
          </a:bodyPr>
          <a:lstStyle/>
          <a:p>
            <a:r>
              <a:rPr lang="en-US" dirty="0"/>
              <a:t>Naïve Bayesian Classifier:  An Example</a:t>
            </a:r>
          </a:p>
        </p:txBody>
      </p:sp>
      <p:sp>
        <p:nvSpPr>
          <p:cNvPr id="1026051" name="Rectangle 3"/>
          <p:cNvSpPr>
            <a:spLocks noGrp="1" noChangeArrowheads="1"/>
          </p:cNvSpPr>
          <p:nvPr>
            <p:ph idx="1"/>
          </p:nvPr>
        </p:nvSpPr>
        <p:spPr/>
        <p:txBody>
          <a:bodyPr/>
          <a:lstStyle/>
          <a:p>
            <a:pPr>
              <a:lnSpc>
                <a:spcPct val="110000"/>
              </a:lnSpc>
              <a:spcBef>
                <a:spcPct val="60000"/>
              </a:spcBef>
              <a:buFont typeface="Wingdings" pitchFamily="2" charset="2"/>
              <a:buNone/>
            </a:pPr>
            <a:r>
              <a:rPr lang="en-US" sz="2000" b="1" dirty="0"/>
              <a:t>X</a:t>
            </a:r>
            <a:r>
              <a:rPr lang="en-US" sz="2000" dirty="0"/>
              <a:t> = </a:t>
            </a:r>
            <a:r>
              <a:rPr lang="en-US" sz="2000" i="1" dirty="0"/>
              <a:t>(age = </a:t>
            </a:r>
            <a:r>
              <a:rPr lang="en-US" sz="2000" dirty="0"/>
              <a:t>youth</a:t>
            </a:r>
            <a:r>
              <a:rPr lang="en-US" sz="2000" i="1" dirty="0"/>
              <a:t>, income = </a:t>
            </a:r>
            <a:r>
              <a:rPr lang="en-US" sz="2000" dirty="0"/>
              <a:t>medium</a:t>
            </a:r>
            <a:r>
              <a:rPr lang="en-US" sz="2000" i="1" dirty="0"/>
              <a:t>, student = </a:t>
            </a:r>
            <a:r>
              <a:rPr lang="en-US" sz="2000" dirty="0"/>
              <a:t>yes</a:t>
            </a:r>
            <a:r>
              <a:rPr lang="en-US" sz="2000" i="1" dirty="0"/>
              <a:t>, </a:t>
            </a:r>
            <a:r>
              <a:rPr lang="en-US" sz="2000" i="1" dirty="0" err="1"/>
              <a:t>credit_rating</a:t>
            </a:r>
            <a:r>
              <a:rPr lang="en-US" sz="2000" i="1" dirty="0"/>
              <a:t> = </a:t>
            </a:r>
            <a:r>
              <a:rPr lang="en-US" sz="2000" dirty="0"/>
              <a:t>fair)</a:t>
            </a:r>
          </a:p>
          <a:p>
            <a:pPr>
              <a:lnSpc>
                <a:spcPct val="110000"/>
              </a:lnSpc>
              <a:spcBef>
                <a:spcPct val="60000"/>
              </a:spcBef>
              <a:buFont typeface="Wingdings" pitchFamily="2" charset="2"/>
              <a:buNone/>
            </a:pPr>
            <a:r>
              <a:rPr lang="en-US" sz="2000" dirty="0"/>
              <a:t>P(</a:t>
            </a:r>
            <a:r>
              <a:rPr lang="en-US" sz="2000" b="1" dirty="0" err="1"/>
              <a:t>X</a:t>
            </a:r>
            <a:r>
              <a:rPr lang="en-US" sz="2000" dirty="0" err="1"/>
              <a:t>|</a:t>
            </a:r>
            <a:r>
              <a:rPr lang="en-US" sz="2000" i="1" dirty="0" err="1"/>
              <a:t>C</a:t>
            </a:r>
            <a:r>
              <a:rPr lang="en-US" sz="2000" baseline="-25000" dirty="0" err="1"/>
              <a:t>i</a:t>
            </a:r>
            <a:r>
              <a:rPr lang="en-US" sz="2000" dirty="0"/>
              <a:t>) : P(</a:t>
            </a:r>
            <a:r>
              <a:rPr lang="en-US" sz="2000" b="1" dirty="0" err="1"/>
              <a:t>X</a:t>
            </a:r>
            <a:r>
              <a:rPr lang="en-US" sz="2000" dirty="0" err="1"/>
              <a:t>|</a:t>
            </a:r>
            <a:r>
              <a:rPr lang="en-US" sz="2000" i="1" dirty="0" err="1"/>
              <a:t>buys_computer</a:t>
            </a:r>
            <a:r>
              <a:rPr lang="en-US" sz="2000" dirty="0"/>
              <a:t> = yes) = 0.222 x 0.444 x 0.667 x 0.667 = 0.044</a:t>
            </a:r>
          </a:p>
          <a:p>
            <a:pPr>
              <a:lnSpc>
                <a:spcPct val="110000"/>
              </a:lnSpc>
              <a:spcBef>
                <a:spcPct val="60000"/>
              </a:spcBef>
              <a:buFont typeface="Wingdings" pitchFamily="2" charset="2"/>
              <a:buNone/>
            </a:pPr>
            <a:r>
              <a:rPr lang="en-US" sz="2000" dirty="0"/>
              <a:t>P(</a:t>
            </a:r>
            <a:r>
              <a:rPr lang="en-US" sz="2000" b="1" dirty="0" err="1"/>
              <a:t>X</a:t>
            </a:r>
            <a:r>
              <a:rPr lang="en-US" sz="2000" dirty="0" err="1"/>
              <a:t>|</a:t>
            </a:r>
            <a:r>
              <a:rPr lang="en-US" sz="2000" i="1" dirty="0" err="1"/>
              <a:t>buys_computer</a:t>
            </a:r>
            <a:r>
              <a:rPr lang="en-US" sz="2000" dirty="0"/>
              <a:t> = no) = 0.6 x 0.4 x 0.2 x 0.4 = 0.019</a:t>
            </a:r>
          </a:p>
          <a:p>
            <a:pPr>
              <a:lnSpc>
                <a:spcPct val="110000"/>
              </a:lnSpc>
              <a:spcBef>
                <a:spcPct val="60000"/>
              </a:spcBef>
              <a:buFont typeface="Wingdings" pitchFamily="2" charset="2"/>
              <a:buNone/>
            </a:pPr>
            <a:r>
              <a:rPr lang="en-US" sz="2000" dirty="0"/>
              <a:t>P(</a:t>
            </a:r>
            <a:r>
              <a:rPr lang="en-US" sz="2000" b="1" dirty="0" err="1"/>
              <a:t>X</a:t>
            </a:r>
            <a:r>
              <a:rPr lang="en-US" sz="2000" dirty="0" err="1"/>
              <a:t>|</a:t>
            </a:r>
            <a:r>
              <a:rPr lang="en-US" sz="2000" i="1" dirty="0" err="1"/>
              <a:t>C</a:t>
            </a:r>
            <a:r>
              <a:rPr lang="en-US" sz="2000" baseline="-25000" dirty="0" err="1"/>
              <a:t>i</a:t>
            </a:r>
            <a:r>
              <a:rPr lang="en-US" sz="2000" dirty="0"/>
              <a:t>)</a:t>
            </a:r>
            <a:r>
              <a:rPr lang="en-US" sz="2000" dirty="0" err="1"/>
              <a:t>xP</a:t>
            </a:r>
            <a:r>
              <a:rPr lang="en-US" sz="2000" dirty="0"/>
              <a:t>(</a:t>
            </a:r>
            <a:r>
              <a:rPr lang="en-US" sz="2000" i="1" dirty="0" err="1"/>
              <a:t>C</a:t>
            </a:r>
            <a:r>
              <a:rPr lang="en-US" sz="2000" baseline="-25000" dirty="0" err="1"/>
              <a:t>i</a:t>
            </a:r>
            <a:r>
              <a:rPr lang="en-US" sz="2000" dirty="0"/>
              <a:t>) : </a:t>
            </a:r>
          </a:p>
          <a:p>
            <a:pPr>
              <a:lnSpc>
                <a:spcPct val="110000"/>
              </a:lnSpc>
              <a:spcBef>
                <a:spcPct val="60000"/>
              </a:spcBef>
              <a:buFont typeface="Wingdings" pitchFamily="2" charset="2"/>
              <a:buNone/>
            </a:pPr>
            <a:r>
              <a:rPr lang="en-US" sz="2000" dirty="0"/>
              <a:t>	P(</a:t>
            </a:r>
            <a:r>
              <a:rPr lang="en-US" sz="2000" b="1" dirty="0" err="1"/>
              <a:t>X</a:t>
            </a:r>
            <a:r>
              <a:rPr lang="en-US" sz="2000" dirty="0" err="1"/>
              <a:t>|</a:t>
            </a:r>
            <a:r>
              <a:rPr lang="en-US" sz="2000" i="1" dirty="0" err="1"/>
              <a:t>buys_computer</a:t>
            </a:r>
            <a:r>
              <a:rPr lang="en-US" sz="2000" dirty="0"/>
              <a:t> = yes) x P(</a:t>
            </a:r>
            <a:r>
              <a:rPr lang="en-US" sz="2000" i="1" dirty="0" err="1"/>
              <a:t>buys_computer</a:t>
            </a:r>
            <a:r>
              <a:rPr lang="en-US" sz="2000" dirty="0"/>
              <a:t> = yes) = 0.044 x 0.643 = 0.028</a:t>
            </a:r>
          </a:p>
          <a:p>
            <a:pPr>
              <a:lnSpc>
                <a:spcPct val="110000"/>
              </a:lnSpc>
              <a:spcBef>
                <a:spcPct val="60000"/>
              </a:spcBef>
              <a:buFont typeface="Wingdings" pitchFamily="2" charset="2"/>
              <a:buNone/>
            </a:pPr>
            <a:r>
              <a:rPr lang="en-US" sz="2000" dirty="0"/>
              <a:t>	P(</a:t>
            </a:r>
            <a:r>
              <a:rPr lang="en-US" sz="2000" b="1" dirty="0" err="1"/>
              <a:t>X</a:t>
            </a:r>
            <a:r>
              <a:rPr lang="en-US" sz="2000" dirty="0" err="1"/>
              <a:t>|</a:t>
            </a:r>
            <a:r>
              <a:rPr lang="en-US" sz="2000" i="1" dirty="0" err="1"/>
              <a:t>buys_computer</a:t>
            </a:r>
            <a:r>
              <a:rPr lang="en-US" sz="2000" dirty="0"/>
              <a:t> = no) x P(</a:t>
            </a:r>
            <a:r>
              <a:rPr lang="en-US" sz="2000" i="1" dirty="0" err="1"/>
              <a:t>buys_computer</a:t>
            </a:r>
            <a:r>
              <a:rPr lang="en-US" sz="2000" dirty="0"/>
              <a:t> = no) = 0.019 x 0.357 = 0.007</a:t>
            </a:r>
          </a:p>
          <a:p>
            <a:pPr>
              <a:lnSpc>
                <a:spcPct val="110000"/>
              </a:lnSpc>
              <a:spcBef>
                <a:spcPct val="60000"/>
              </a:spcBef>
              <a:buFont typeface="Wingdings" pitchFamily="2" charset="2"/>
              <a:buNone/>
            </a:pPr>
            <a:r>
              <a:rPr lang="en-US" sz="2000" u="sng" dirty="0">
                <a:solidFill>
                  <a:srgbClr val="FF3300"/>
                </a:solidFill>
              </a:rPr>
              <a:t>Therefore, </a:t>
            </a:r>
            <a:r>
              <a:rPr lang="en-US" sz="2000" b="1" u="sng" dirty="0">
                <a:solidFill>
                  <a:srgbClr val="FF3300"/>
                </a:solidFill>
              </a:rPr>
              <a:t>X</a:t>
            </a:r>
            <a:r>
              <a:rPr lang="en-US" sz="2000" u="sng" dirty="0">
                <a:solidFill>
                  <a:srgbClr val="FF3300"/>
                </a:solidFill>
              </a:rPr>
              <a:t> belongs to class (</a:t>
            </a:r>
            <a:r>
              <a:rPr lang="en-US" sz="2000" i="1" u="sng" dirty="0" err="1">
                <a:solidFill>
                  <a:srgbClr val="FF3300"/>
                </a:solidFill>
              </a:rPr>
              <a:t>buys_computer</a:t>
            </a:r>
            <a:r>
              <a:rPr lang="en-US" sz="2000" u="sng" dirty="0">
                <a:solidFill>
                  <a:srgbClr val="FF3300"/>
                </a:solidFill>
              </a:rPr>
              <a:t> = yes) !!	</a:t>
            </a:r>
          </a:p>
        </p:txBody>
      </p:sp>
      <p:sp>
        <p:nvSpPr>
          <p:cNvPr id="6" name="Slide Number Placeholder 5"/>
          <p:cNvSpPr>
            <a:spLocks noGrp="1"/>
          </p:cNvSpPr>
          <p:nvPr>
            <p:ph type="sldNum" sz="quarter" idx="12"/>
          </p:nvPr>
        </p:nvSpPr>
        <p:spPr/>
        <p:txBody>
          <a:bodyPr/>
          <a:lstStyle/>
          <a:p>
            <a:fld id="{533C111A-D001-42D3-9E60-85F69CB78187}" type="slidenum">
              <a:rPr lang="en-US" smtClean="0"/>
              <a:pPr/>
              <a:t>29</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Team Homework Assignment #11</a:t>
            </a:r>
            <a:endParaRPr lang="en-US" dirty="0"/>
          </a:p>
        </p:txBody>
      </p:sp>
      <p:sp>
        <p:nvSpPr>
          <p:cNvPr id="3" name="Content Placeholder 2"/>
          <p:cNvSpPr>
            <a:spLocks noGrp="1"/>
          </p:cNvSpPr>
          <p:nvPr>
            <p:ph idx="1"/>
          </p:nvPr>
        </p:nvSpPr>
        <p:spPr/>
        <p:txBody>
          <a:bodyPr>
            <a:normAutofit/>
          </a:bodyPr>
          <a:lstStyle/>
          <a:p>
            <a:r>
              <a:rPr lang="en-US" dirty="0" smtClean="0"/>
              <a:t>Read pp. 311 – 314.</a:t>
            </a:r>
            <a:endParaRPr lang="en-US" sz="2400" dirty="0" smtClean="0">
              <a:latin typeface="Calibri" pitchFamily="34" charset="0"/>
              <a:cs typeface="Calibri" pitchFamily="34" charset="0"/>
            </a:endParaRPr>
          </a:p>
          <a:p>
            <a:r>
              <a:rPr lang="en-US" sz="2400" dirty="0" smtClean="0">
                <a:latin typeface="Calibri" pitchFamily="34" charset="0"/>
                <a:cs typeface="Calibri" pitchFamily="34" charset="0"/>
              </a:rPr>
              <a:t>Example </a:t>
            </a:r>
            <a:r>
              <a:rPr lang="en-US" sz="2400" dirty="0" smtClean="0">
                <a:latin typeface="Calibri" pitchFamily="34" charset="0"/>
                <a:cs typeface="Calibri" pitchFamily="34" charset="0"/>
              </a:rPr>
              <a:t>6.4.</a:t>
            </a:r>
            <a:endParaRPr lang="en-US" sz="2400" dirty="0" smtClean="0">
              <a:latin typeface="Calibri" pitchFamily="34" charset="0"/>
              <a:cs typeface="Calibri" pitchFamily="34" charset="0"/>
            </a:endParaRPr>
          </a:p>
          <a:p>
            <a:r>
              <a:rPr lang="en-US" dirty="0" smtClean="0"/>
              <a:t>Exercise 1 and 2 (page 22 and 23 in this slide)</a:t>
            </a:r>
            <a:endParaRPr lang="en-US" sz="2400" dirty="0" smtClean="0">
              <a:latin typeface="Calibri" pitchFamily="34" charset="0"/>
              <a:cs typeface="Calibri" pitchFamily="34" charset="0"/>
            </a:endParaRPr>
          </a:p>
          <a:p>
            <a:r>
              <a:rPr lang="en-US" sz="2400" dirty="0" smtClean="0">
                <a:latin typeface="Calibri" pitchFamily="34" charset="0"/>
                <a:cs typeface="Calibri" pitchFamily="34" charset="0"/>
              </a:rPr>
              <a:t>Friday </a:t>
            </a:r>
            <a:r>
              <a:rPr lang="en-US" dirty="0" smtClean="0"/>
              <a:t> April 8</a:t>
            </a:r>
            <a:r>
              <a:rPr lang="en-US" baseline="30000" dirty="0" smtClean="0"/>
              <a:t>th</a:t>
            </a:r>
            <a:r>
              <a:rPr lang="en-US" dirty="0" smtClean="0"/>
              <a:t> by email</a:t>
            </a:r>
            <a:endParaRPr lang="en-US" sz="2400" baseline="30000" dirty="0" smtClean="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533C111A-D001-42D3-9E60-85F69CB78187}"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5620" name="Picture 4"/>
          <p:cNvPicPr>
            <a:picLocks noChangeAspect="1" noChangeArrowheads="1"/>
          </p:cNvPicPr>
          <p:nvPr/>
        </p:nvPicPr>
        <p:blipFill>
          <a:blip r:embed="rId3" cstate="print"/>
          <a:srcRect/>
          <a:stretch>
            <a:fillRect/>
          </a:stretch>
        </p:blipFill>
        <p:spPr bwMode="white">
          <a:xfrm>
            <a:off x="511175" y="514350"/>
            <a:ext cx="7910513" cy="4391025"/>
          </a:xfrm>
          <a:prstGeom prst="rect">
            <a:avLst/>
          </a:prstGeom>
          <a:noFill/>
          <a:ln w="9525" algn="ctr">
            <a:noFill/>
            <a:miter lim="800000"/>
            <a:headEnd/>
            <a:tailEnd/>
          </a:ln>
          <a:effectLst/>
        </p:spPr>
      </p:pic>
      <p:sp>
        <p:nvSpPr>
          <p:cNvPr id="1135621" name="Text Box 5"/>
          <p:cNvSpPr txBox="1">
            <a:spLocks noChangeArrowheads="1"/>
          </p:cNvSpPr>
          <p:nvPr/>
        </p:nvSpPr>
        <p:spPr bwMode="white">
          <a:xfrm>
            <a:off x="866775" y="5200650"/>
            <a:ext cx="7593013" cy="366713"/>
          </a:xfrm>
          <a:prstGeom prst="rect">
            <a:avLst/>
          </a:prstGeom>
          <a:noFill/>
          <a:ln w="9525" algn="ctr">
            <a:noFill/>
            <a:miter lim="800000"/>
            <a:headEnd/>
            <a:tailEnd/>
          </a:ln>
          <a:effectLst/>
        </p:spPr>
        <p:txBody>
          <a:bodyPr>
            <a:spAutoFit/>
          </a:bodyPr>
          <a:lstStyle/>
          <a:p>
            <a:pPr algn="ctr"/>
            <a:r>
              <a:rPr lang="en-US" sz="1800"/>
              <a:t>A decision tree for the concept </a:t>
            </a:r>
            <a:r>
              <a:rPr lang="en-US" sz="1800" i="1"/>
              <a:t>buys_computer</a:t>
            </a:r>
            <a:endParaRPr lang="en-US"/>
          </a:p>
        </p:txBody>
      </p:sp>
      <p:sp>
        <p:nvSpPr>
          <p:cNvPr id="5" name="Slide Number Placeholder 4"/>
          <p:cNvSpPr>
            <a:spLocks noGrp="1"/>
          </p:cNvSpPr>
          <p:nvPr>
            <p:ph type="sldNum" sz="quarter" idx="12"/>
          </p:nvPr>
        </p:nvSpPr>
        <p:spPr/>
        <p:txBody>
          <a:bodyPr/>
          <a:lstStyle/>
          <a:p>
            <a:fld id="{533C111A-D001-42D3-9E60-85F69CB78187}" type="slidenum">
              <a:rPr lang="en-US" smtClean="0"/>
              <a:pPr/>
              <a:t>30</a:t>
            </a:fld>
            <a:endParaRPr 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44" name="Oval 4"/>
          <p:cNvSpPr>
            <a:spLocks noChangeArrowheads="1"/>
          </p:cNvSpPr>
          <p:nvPr/>
        </p:nvSpPr>
        <p:spPr bwMode="white">
          <a:xfrm>
            <a:off x="4052888" y="3543300"/>
            <a:ext cx="682625" cy="728663"/>
          </a:xfrm>
          <a:prstGeom prst="ellipse">
            <a:avLst/>
          </a:prstGeom>
          <a:noFill/>
          <a:ln w="28575" algn="ctr">
            <a:solidFill>
              <a:srgbClr val="000000"/>
            </a:solidFill>
            <a:round/>
            <a:headEnd/>
            <a:tailEnd/>
          </a:ln>
          <a:effectLst/>
        </p:spPr>
        <p:txBody>
          <a:bodyPr wrap="none" anchor="ctr"/>
          <a:lstStyle/>
          <a:p>
            <a:endParaRPr lang="en-US"/>
          </a:p>
        </p:txBody>
      </p:sp>
      <p:sp>
        <p:nvSpPr>
          <p:cNvPr id="1136645" name="Oval 5"/>
          <p:cNvSpPr>
            <a:spLocks noChangeArrowheads="1"/>
          </p:cNvSpPr>
          <p:nvPr/>
        </p:nvSpPr>
        <p:spPr bwMode="white">
          <a:xfrm>
            <a:off x="6524625" y="2681288"/>
            <a:ext cx="682625" cy="728662"/>
          </a:xfrm>
          <a:prstGeom prst="ellipse">
            <a:avLst/>
          </a:prstGeom>
          <a:noFill/>
          <a:ln w="28575" algn="ctr">
            <a:solidFill>
              <a:srgbClr val="000000"/>
            </a:solidFill>
            <a:round/>
            <a:headEnd/>
            <a:tailEnd/>
          </a:ln>
          <a:effectLst/>
        </p:spPr>
        <p:txBody>
          <a:bodyPr wrap="none" anchor="ctr"/>
          <a:lstStyle/>
          <a:p>
            <a:endParaRPr lang="en-US"/>
          </a:p>
        </p:txBody>
      </p:sp>
      <p:sp>
        <p:nvSpPr>
          <p:cNvPr id="1136646" name="Line 6"/>
          <p:cNvSpPr>
            <a:spLocks noChangeShapeType="1"/>
          </p:cNvSpPr>
          <p:nvPr/>
        </p:nvSpPr>
        <p:spPr bwMode="white">
          <a:xfrm>
            <a:off x="7215188" y="3048000"/>
            <a:ext cx="579437" cy="0"/>
          </a:xfrm>
          <a:prstGeom prst="line">
            <a:avLst/>
          </a:prstGeom>
          <a:noFill/>
          <a:ln w="9525">
            <a:solidFill>
              <a:schemeClr val="tx1"/>
            </a:solidFill>
            <a:round/>
            <a:headEnd/>
            <a:tailEnd type="triangle" w="med" len="med"/>
          </a:ln>
          <a:effectLst/>
        </p:spPr>
        <p:txBody>
          <a:bodyPr/>
          <a:lstStyle/>
          <a:p>
            <a:endParaRPr lang="en-US"/>
          </a:p>
        </p:txBody>
      </p:sp>
      <p:pic>
        <p:nvPicPr>
          <p:cNvPr id="1136647" name="Picture 7" descr="tabls1a1">
            <a:hlinkClick r:id="rId3"/>
          </p:cNvPr>
          <p:cNvPicPr>
            <a:picLocks noChangeAspect="1" noChangeArrowheads="1"/>
          </p:cNvPicPr>
          <p:nvPr/>
        </p:nvPicPr>
        <p:blipFill>
          <a:blip r:embed="rId4" cstate="print"/>
          <a:srcRect/>
          <a:stretch>
            <a:fillRect/>
          </a:stretch>
        </p:blipFill>
        <p:spPr bwMode="auto">
          <a:xfrm>
            <a:off x="4217988" y="3725863"/>
            <a:ext cx="390525" cy="374650"/>
          </a:xfrm>
          <a:prstGeom prst="rect">
            <a:avLst/>
          </a:prstGeom>
          <a:noFill/>
        </p:spPr>
      </p:pic>
      <p:pic>
        <p:nvPicPr>
          <p:cNvPr id="1136648" name="Picture 8" descr="tabls1a1">
            <a:hlinkClick r:id="rId3"/>
          </p:cNvPr>
          <p:cNvPicPr>
            <a:picLocks noChangeAspect="1" noChangeArrowheads="1"/>
          </p:cNvPicPr>
          <p:nvPr/>
        </p:nvPicPr>
        <p:blipFill>
          <a:blip r:embed="rId4" cstate="print"/>
          <a:srcRect/>
          <a:stretch>
            <a:fillRect/>
          </a:stretch>
        </p:blipFill>
        <p:spPr bwMode="auto">
          <a:xfrm>
            <a:off x="6677025" y="2854325"/>
            <a:ext cx="390525" cy="374650"/>
          </a:xfrm>
          <a:prstGeom prst="rect">
            <a:avLst/>
          </a:prstGeom>
          <a:noFill/>
        </p:spPr>
      </p:pic>
      <p:sp>
        <p:nvSpPr>
          <p:cNvPr id="1136649" name="Line 9"/>
          <p:cNvSpPr>
            <a:spLocks noChangeShapeType="1"/>
          </p:cNvSpPr>
          <p:nvPr/>
        </p:nvSpPr>
        <p:spPr bwMode="white">
          <a:xfrm flipV="1">
            <a:off x="4414838" y="4276725"/>
            <a:ext cx="0" cy="222250"/>
          </a:xfrm>
          <a:prstGeom prst="line">
            <a:avLst/>
          </a:prstGeom>
          <a:noFill/>
          <a:ln w="9525">
            <a:solidFill>
              <a:schemeClr val="tx1"/>
            </a:solidFill>
            <a:round/>
            <a:headEnd/>
            <a:tailEnd type="triangle" w="med" len="med"/>
          </a:ln>
          <a:effectLst/>
        </p:spPr>
        <p:txBody>
          <a:bodyPr/>
          <a:lstStyle/>
          <a:p>
            <a:endParaRPr lang="en-US"/>
          </a:p>
        </p:txBody>
      </p:sp>
      <p:sp>
        <p:nvSpPr>
          <p:cNvPr id="1136650" name="Line 10"/>
          <p:cNvSpPr>
            <a:spLocks noChangeShapeType="1"/>
          </p:cNvSpPr>
          <p:nvPr/>
        </p:nvSpPr>
        <p:spPr bwMode="white">
          <a:xfrm flipV="1">
            <a:off x="6892925" y="3392488"/>
            <a:ext cx="0" cy="222250"/>
          </a:xfrm>
          <a:prstGeom prst="line">
            <a:avLst/>
          </a:prstGeom>
          <a:noFill/>
          <a:ln w="9525">
            <a:solidFill>
              <a:schemeClr val="tx1"/>
            </a:solidFill>
            <a:round/>
            <a:headEnd/>
            <a:tailEnd type="triangle" w="med" len="med"/>
          </a:ln>
          <a:effectLst/>
        </p:spPr>
        <p:txBody>
          <a:bodyPr/>
          <a:lstStyle/>
          <a:p>
            <a:endParaRPr lang="en-US"/>
          </a:p>
        </p:txBody>
      </p:sp>
      <p:sp>
        <p:nvSpPr>
          <p:cNvPr id="1136651" name="Oval 11"/>
          <p:cNvSpPr>
            <a:spLocks noChangeArrowheads="1"/>
          </p:cNvSpPr>
          <p:nvPr/>
        </p:nvSpPr>
        <p:spPr bwMode="white">
          <a:xfrm>
            <a:off x="4002088" y="1808163"/>
            <a:ext cx="682625" cy="728662"/>
          </a:xfrm>
          <a:prstGeom prst="ellipse">
            <a:avLst/>
          </a:prstGeom>
          <a:noFill/>
          <a:ln w="28575" algn="ctr">
            <a:solidFill>
              <a:srgbClr val="000000"/>
            </a:solidFill>
            <a:round/>
            <a:headEnd/>
            <a:tailEnd/>
          </a:ln>
          <a:effectLst/>
        </p:spPr>
        <p:txBody>
          <a:bodyPr wrap="none" anchor="ctr"/>
          <a:lstStyle/>
          <a:p>
            <a:endParaRPr lang="en-US"/>
          </a:p>
        </p:txBody>
      </p:sp>
      <p:pic>
        <p:nvPicPr>
          <p:cNvPr id="1136652" name="Picture 12" descr="tabls1a1">
            <a:hlinkClick r:id="rId3"/>
          </p:cNvPr>
          <p:cNvPicPr>
            <a:picLocks noChangeAspect="1" noChangeArrowheads="1"/>
          </p:cNvPicPr>
          <p:nvPr/>
        </p:nvPicPr>
        <p:blipFill>
          <a:blip r:embed="rId4" cstate="print"/>
          <a:srcRect/>
          <a:stretch>
            <a:fillRect/>
          </a:stretch>
        </p:blipFill>
        <p:spPr bwMode="auto">
          <a:xfrm>
            <a:off x="4186238" y="2028825"/>
            <a:ext cx="390525" cy="374650"/>
          </a:xfrm>
          <a:prstGeom prst="rect">
            <a:avLst/>
          </a:prstGeom>
          <a:noFill/>
        </p:spPr>
      </p:pic>
      <p:sp>
        <p:nvSpPr>
          <p:cNvPr id="1136653" name="Line 13"/>
          <p:cNvSpPr>
            <a:spLocks noChangeShapeType="1"/>
          </p:cNvSpPr>
          <p:nvPr/>
        </p:nvSpPr>
        <p:spPr bwMode="white">
          <a:xfrm flipV="1">
            <a:off x="4364038" y="2519363"/>
            <a:ext cx="0" cy="222250"/>
          </a:xfrm>
          <a:prstGeom prst="line">
            <a:avLst/>
          </a:prstGeom>
          <a:noFill/>
          <a:ln w="9525">
            <a:solidFill>
              <a:schemeClr val="tx1"/>
            </a:solidFill>
            <a:round/>
            <a:headEnd/>
            <a:tailEnd type="triangle" w="med" len="med"/>
          </a:ln>
          <a:effectLst/>
        </p:spPr>
        <p:txBody>
          <a:bodyPr/>
          <a:lstStyle/>
          <a:p>
            <a:endParaRPr lang="en-US"/>
          </a:p>
        </p:txBody>
      </p:sp>
      <p:cxnSp>
        <p:nvCxnSpPr>
          <p:cNvPr id="1136654" name="AutoShape 14"/>
          <p:cNvCxnSpPr>
            <a:cxnSpLocks noChangeShapeType="1"/>
            <a:stCxn id="1136651" idx="6"/>
            <a:endCxn id="1136645" idx="2"/>
          </p:cNvCxnSpPr>
          <p:nvPr/>
        </p:nvCxnSpPr>
        <p:spPr bwMode="white">
          <a:xfrm>
            <a:off x="4699000" y="2173288"/>
            <a:ext cx="1811338" cy="873125"/>
          </a:xfrm>
          <a:prstGeom prst="straightConnector1">
            <a:avLst/>
          </a:prstGeom>
          <a:noFill/>
          <a:ln w="9525">
            <a:solidFill>
              <a:srgbClr val="000000"/>
            </a:solidFill>
            <a:round/>
            <a:headEnd/>
            <a:tailEnd type="triangle" w="med" len="med"/>
          </a:ln>
          <a:effectLst/>
        </p:spPr>
      </p:cxnSp>
      <p:cxnSp>
        <p:nvCxnSpPr>
          <p:cNvPr id="1136655" name="AutoShape 15"/>
          <p:cNvCxnSpPr>
            <a:cxnSpLocks noChangeShapeType="1"/>
            <a:stCxn id="1136644" idx="6"/>
            <a:endCxn id="1136645" idx="2"/>
          </p:cNvCxnSpPr>
          <p:nvPr/>
        </p:nvCxnSpPr>
        <p:spPr bwMode="white">
          <a:xfrm flipV="1">
            <a:off x="4749800" y="3046413"/>
            <a:ext cx="1760538" cy="862012"/>
          </a:xfrm>
          <a:prstGeom prst="straightConnector1">
            <a:avLst/>
          </a:prstGeom>
          <a:noFill/>
          <a:ln w="9525">
            <a:solidFill>
              <a:srgbClr val="000000"/>
            </a:solidFill>
            <a:round/>
            <a:headEnd/>
            <a:tailEnd type="triangle" w="med" len="med"/>
          </a:ln>
          <a:effectLst/>
        </p:spPr>
      </p:cxnSp>
      <p:sp>
        <p:nvSpPr>
          <p:cNvPr id="1136656" name="Text Box 16"/>
          <p:cNvSpPr txBox="1">
            <a:spLocks noChangeArrowheads="1"/>
          </p:cNvSpPr>
          <p:nvPr/>
        </p:nvSpPr>
        <p:spPr bwMode="white">
          <a:xfrm>
            <a:off x="1114425" y="2290763"/>
            <a:ext cx="1212850" cy="396875"/>
          </a:xfrm>
          <a:prstGeom prst="rect">
            <a:avLst/>
          </a:prstGeom>
          <a:noFill/>
          <a:ln w="9525" algn="ctr">
            <a:noFill/>
            <a:miter lim="800000"/>
            <a:headEnd/>
            <a:tailEnd/>
          </a:ln>
          <a:effectLst/>
        </p:spPr>
        <p:txBody>
          <a:bodyPr wrap="none">
            <a:spAutoFit/>
          </a:bodyPr>
          <a:lstStyle/>
          <a:p>
            <a:r>
              <a:rPr lang="en-US" sz="2000">
                <a:solidFill>
                  <a:srgbClr val="000000"/>
                </a:solidFill>
              </a:rPr>
              <a:t>a</a:t>
            </a:r>
            <a:r>
              <a:rPr lang="en-US" sz="2000" baseline="-25000">
                <a:solidFill>
                  <a:srgbClr val="000000"/>
                </a:solidFill>
              </a:rPr>
              <a:t>2 </a:t>
            </a:r>
            <a:r>
              <a:rPr lang="en-US" sz="2000">
                <a:solidFill>
                  <a:srgbClr val="000000"/>
                </a:solidFill>
              </a:rPr>
              <a:t>= 0.5</a:t>
            </a:r>
          </a:p>
        </p:txBody>
      </p:sp>
      <p:sp>
        <p:nvSpPr>
          <p:cNvPr id="1136657" name="Text Box 17"/>
          <p:cNvSpPr txBox="1">
            <a:spLocks noChangeArrowheads="1"/>
          </p:cNvSpPr>
          <p:nvPr/>
        </p:nvSpPr>
        <p:spPr bwMode="white">
          <a:xfrm>
            <a:off x="3111500" y="1589088"/>
            <a:ext cx="901700" cy="336550"/>
          </a:xfrm>
          <a:prstGeom prst="rect">
            <a:avLst/>
          </a:prstGeom>
          <a:noFill/>
          <a:ln w="9525" algn="ctr">
            <a:noFill/>
            <a:miter lim="800000"/>
            <a:headEnd/>
            <a:tailEnd/>
          </a:ln>
          <a:effectLst/>
        </p:spPr>
        <p:txBody>
          <a:bodyPr wrap="none">
            <a:spAutoFit/>
          </a:bodyPr>
          <a:lstStyle/>
          <a:p>
            <a:r>
              <a:rPr lang="en-US" sz="1600">
                <a:solidFill>
                  <a:srgbClr val="000000"/>
                </a:solidFill>
              </a:rPr>
              <a:t>0.0945</a:t>
            </a:r>
            <a:endParaRPr lang="en-US" sz="1600" baseline="-25000">
              <a:solidFill>
                <a:srgbClr val="000000"/>
              </a:solidFill>
            </a:endParaRPr>
          </a:p>
        </p:txBody>
      </p:sp>
      <p:sp>
        <p:nvSpPr>
          <p:cNvPr id="1136658" name="Text Box 18"/>
          <p:cNvSpPr txBox="1">
            <a:spLocks noChangeArrowheads="1"/>
          </p:cNvSpPr>
          <p:nvPr/>
        </p:nvSpPr>
        <p:spPr bwMode="white">
          <a:xfrm>
            <a:off x="1308100" y="1277938"/>
            <a:ext cx="869950" cy="396875"/>
          </a:xfrm>
          <a:prstGeom prst="rect">
            <a:avLst/>
          </a:prstGeom>
          <a:noFill/>
          <a:ln w="9525" algn="ctr">
            <a:noFill/>
            <a:miter lim="800000"/>
            <a:headEnd/>
            <a:tailEnd/>
          </a:ln>
          <a:effectLst/>
        </p:spPr>
        <p:txBody>
          <a:bodyPr wrap="none">
            <a:spAutoFit/>
          </a:bodyPr>
          <a:lstStyle/>
          <a:p>
            <a:r>
              <a:rPr lang="en-US" sz="2000">
                <a:solidFill>
                  <a:srgbClr val="000000"/>
                </a:solidFill>
              </a:rPr>
              <a:t>a</a:t>
            </a:r>
            <a:r>
              <a:rPr lang="en-US" sz="2000" baseline="-25000">
                <a:solidFill>
                  <a:srgbClr val="000000"/>
                </a:solidFill>
              </a:rPr>
              <a:t>1</a:t>
            </a:r>
            <a:r>
              <a:rPr lang="en-US" sz="2000">
                <a:solidFill>
                  <a:srgbClr val="000000"/>
                </a:solidFill>
              </a:rPr>
              <a:t>=</a:t>
            </a:r>
            <a:r>
              <a:rPr lang="en-US" sz="2000" baseline="-25000">
                <a:solidFill>
                  <a:srgbClr val="000000"/>
                </a:solidFill>
              </a:rPr>
              <a:t> </a:t>
            </a:r>
            <a:r>
              <a:rPr lang="en-US" sz="2000">
                <a:solidFill>
                  <a:srgbClr val="000000"/>
                </a:solidFill>
              </a:rPr>
              <a:t>0</a:t>
            </a:r>
          </a:p>
        </p:txBody>
      </p:sp>
      <p:sp>
        <p:nvSpPr>
          <p:cNvPr id="1136659" name="Text Box 19"/>
          <p:cNvSpPr txBox="1">
            <a:spLocks noChangeArrowheads="1"/>
          </p:cNvSpPr>
          <p:nvPr/>
        </p:nvSpPr>
        <p:spPr bwMode="white">
          <a:xfrm>
            <a:off x="1162050" y="3297238"/>
            <a:ext cx="958850" cy="396875"/>
          </a:xfrm>
          <a:prstGeom prst="rect">
            <a:avLst/>
          </a:prstGeom>
          <a:noFill/>
          <a:ln w="9525" algn="ctr">
            <a:noFill/>
            <a:miter lim="800000"/>
            <a:headEnd/>
            <a:tailEnd/>
          </a:ln>
          <a:effectLst/>
        </p:spPr>
        <p:txBody>
          <a:bodyPr>
            <a:spAutoFit/>
          </a:bodyPr>
          <a:lstStyle/>
          <a:p>
            <a:r>
              <a:rPr lang="en-US" sz="2000">
                <a:solidFill>
                  <a:srgbClr val="000000"/>
                </a:solidFill>
              </a:rPr>
              <a:t>a</a:t>
            </a:r>
            <a:r>
              <a:rPr lang="en-US" sz="2000" baseline="-25000">
                <a:solidFill>
                  <a:srgbClr val="000000"/>
                </a:solidFill>
              </a:rPr>
              <a:t>3 </a:t>
            </a:r>
            <a:r>
              <a:rPr lang="en-US" sz="2000">
                <a:solidFill>
                  <a:srgbClr val="000000"/>
                </a:solidFill>
              </a:rPr>
              <a:t>= 1</a:t>
            </a:r>
          </a:p>
        </p:txBody>
      </p:sp>
      <p:sp>
        <p:nvSpPr>
          <p:cNvPr id="1136660" name="Text Box 20"/>
          <p:cNvSpPr txBox="1">
            <a:spLocks noChangeArrowheads="1"/>
          </p:cNvSpPr>
          <p:nvPr/>
        </p:nvSpPr>
        <p:spPr bwMode="white">
          <a:xfrm>
            <a:off x="1206500" y="4308475"/>
            <a:ext cx="958850" cy="396875"/>
          </a:xfrm>
          <a:prstGeom prst="rect">
            <a:avLst/>
          </a:prstGeom>
          <a:noFill/>
          <a:ln w="9525" algn="ctr">
            <a:noFill/>
            <a:miter lim="800000"/>
            <a:headEnd/>
            <a:tailEnd/>
          </a:ln>
          <a:effectLst/>
        </p:spPr>
        <p:txBody>
          <a:bodyPr wrap="none">
            <a:spAutoFit/>
          </a:bodyPr>
          <a:lstStyle/>
          <a:p>
            <a:r>
              <a:rPr lang="en-US" sz="2000">
                <a:solidFill>
                  <a:srgbClr val="000000"/>
                </a:solidFill>
              </a:rPr>
              <a:t>a</a:t>
            </a:r>
            <a:r>
              <a:rPr lang="en-US" sz="2000" baseline="-25000">
                <a:solidFill>
                  <a:srgbClr val="000000"/>
                </a:solidFill>
              </a:rPr>
              <a:t>4 </a:t>
            </a:r>
            <a:r>
              <a:rPr lang="en-US" sz="2000">
                <a:solidFill>
                  <a:srgbClr val="000000"/>
                </a:solidFill>
              </a:rPr>
              <a:t>= 0</a:t>
            </a:r>
          </a:p>
        </p:txBody>
      </p:sp>
      <p:cxnSp>
        <p:nvCxnSpPr>
          <p:cNvPr id="1136661" name="AutoShape 21"/>
          <p:cNvCxnSpPr>
            <a:cxnSpLocks noChangeShapeType="1"/>
            <a:stCxn id="1136658" idx="3"/>
            <a:endCxn id="1136651" idx="2"/>
          </p:cNvCxnSpPr>
          <p:nvPr/>
        </p:nvCxnSpPr>
        <p:spPr bwMode="white">
          <a:xfrm>
            <a:off x="2178050" y="1476375"/>
            <a:ext cx="1809750" cy="696913"/>
          </a:xfrm>
          <a:prstGeom prst="straightConnector1">
            <a:avLst/>
          </a:prstGeom>
          <a:noFill/>
          <a:ln w="9525">
            <a:solidFill>
              <a:srgbClr val="000000"/>
            </a:solidFill>
            <a:round/>
            <a:headEnd/>
            <a:tailEnd type="triangle" w="med" len="med"/>
          </a:ln>
          <a:effectLst/>
        </p:spPr>
      </p:cxnSp>
      <p:cxnSp>
        <p:nvCxnSpPr>
          <p:cNvPr id="1136662" name="AutoShape 22"/>
          <p:cNvCxnSpPr>
            <a:cxnSpLocks noChangeShapeType="1"/>
            <a:stCxn id="1136656" idx="3"/>
            <a:endCxn id="1136651" idx="2"/>
          </p:cNvCxnSpPr>
          <p:nvPr/>
        </p:nvCxnSpPr>
        <p:spPr bwMode="white">
          <a:xfrm flipV="1">
            <a:off x="2327275" y="2173288"/>
            <a:ext cx="1660525" cy="315912"/>
          </a:xfrm>
          <a:prstGeom prst="straightConnector1">
            <a:avLst/>
          </a:prstGeom>
          <a:noFill/>
          <a:ln w="9525">
            <a:solidFill>
              <a:srgbClr val="000000"/>
            </a:solidFill>
            <a:round/>
            <a:headEnd/>
            <a:tailEnd type="triangle" w="med" len="med"/>
          </a:ln>
          <a:effectLst/>
        </p:spPr>
      </p:cxnSp>
      <p:cxnSp>
        <p:nvCxnSpPr>
          <p:cNvPr id="1136663" name="AutoShape 23"/>
          <p:cNvCxnSpPr>
            <a:cxnSpLocks noChangeShapeType="1"/>
            <a:stCxn id="1136659" idx="3"/>
            <a:endCxn id="1136651" idx="2"/>
          </p:cNvCxnSpPr>
          <p:nvPr/>
        </p:nvCxnSpPr>
        <p:spPr bwMode="white">
          <a:xfrm flipV="1">
            <a:off x="2120900" y="2173288"/>
            <a:ext cx="1866900" cy="1322387"/>
          </a:xfrm>
          <a:prstGeom prst="straightConnector1">
            <a:avLst/>
          </a:prstGeom>
          <a:noFill/>
          <a:ln w="9525">
            <a:solidFill>
              <a:srgbClr val="000000"/>
            </a:solidFill>
            <a:round/>
            <a:headEnd/>
            <a:tailEnd type="triangle" w="med" len="med"/>
          </a:ln>
          <a:effectLst/>
        </p:spPr>
      </p:cxnSp>
      <p:cxnSp>
        <p:nvCxnSpPr>
          <p:cNvPr id="1136664" name="AutoShape 24"/>
          <p:cNvCxnSpPr>
            <a:cxnSpLocks noChangeShapeType="1"/>
            <a:stCxn id="1136660" idx="3"/>
            <a:endCxn id="1136651" idx="2"/>
          </p:cNvCxnSpPr>
          <p:nvPr/>
        </p:nvCxnSpPr>
        <p:spPr bwMode="white">
          <a:xfrm flipV="1">
            <a:off x="2165350" y="2173288"/>
            <a:ext cx="1822450" cy="2333625"/>
          </a:xfrm>
          <a:prstGeom prst="straightConnector1">
            <a:avLst/>
          </a:prstGeom>
          <a:noFill/>
          <a:ln w="9525">
            <a:solidFill>
              <a:srgbClr val="000000"/>
            </a:solidFill>
            <a:round/>
            <a:headEnd/>
            <a:tailEnd type="triangle" w="med" len="med"/>
          </a:ln>
          <a:effectLst/>
        </p:spPr>
      </p:cxnSp>
      <p:cxnSp>
        <p:nvCxnSpPr>
          <p:cNvPr id="1136665" name="AutoShape 25"/>
          <p:cNvCxnSpPr>
            <a:cxnSpLocks noChangeShapeType="1"/>
            <a:stCxn id="1136658" idx="3"/>
            <a:endCxn id="1136644" idx="2"/>
          </p:cNvCxnSpPr>
          <p:nvPr/>
        </p:nvCxnSpPr>
        <p:spPr bwMode="white">
          <a:xfrm>
            <a:off x="2178050" y="1476375"/>
            <a:ext cx="1860550" cy="2432050"/>
          </a:xfrm>
          <a:prstGeom prst="straightConnector1">
            <a:avLst/>
          </a:prstGeom>
          <a:noFill/>
          <a:ln w="9525">
            <a:solidFill>
              <a:srgbClr val="000000"/>
            </a:solidFill>
            <a:round/>
            <a:headEnd/>
            <a:tailEnd type="triangle" w="med" len="med"/>
          </a:ln>
          <a:effectLst/>
        </p:spPr>
      </p:cxnSp>
      <p:cxnSp>
        <p:nvCxnSpPr>
          <p:cNvPr id="1136666" name="AutoShape 26"/>
          <p:cNvCxnSpPr>
            <a:cxnSpLocks noChangeShapeType="1"/>
            <a:stCxn id="1136656" idx="3"/>
            <a:endCxn id="1136644" idx="2"/>
          </p:cNvCxnSpPr>
          <p:nvPr/>
        </p:nvCxnSpPr>
        <p:spPr bwMode="white">
          <a:xfrm>
            <a:off x="2327275" y="2489200"/>
            <a:ext cx="1711325" cy="1419225"/>
          </a:xfrm>
          <a:prstGeom prst="straightConnector1">
            <a:avLst/>
          </a:prstGeom>
          <a:noFill/>
          <a:ln w="9525">
            <a:solidFill>
              <a:srgbClr val="000000"/>
            </a:solidFill>
            <a:round/>
            <a:headEnd/>
            <a:tailEnd type="triangle" w="med" len="med"/>
          </a:ln>
          <a:effectLst/>
        </p:spPr>
      </p:cxnSp>
      <p:cxnSp>
        <p:nvCxnSpPr>
          <p:cNvPr id="1136667" name="AutoShape 27"/>
          <p:cNvCxnSpPr>
            <a:cxnSpLocks noChangeShapeType="1"/>
            <a:stCxn id="1136659" idx="3"/>
            <a:endCxn id="1136644" idx="2"/>
          </p:cNvCxnSpPr>
          <p:nvPr/>
        </p:nvCxnSpPr>
        <p:spPr bwMode="white">
          <a:xfrm>
            <a:off x="2120900" y="3495675"/>
            <a:ext cx="1917700" cy="412750"/>
          </a:xfrm>
          <a:prstGeom prst="straightConnector1">
            <a:avLst/>
          </a:prstGeom>
          <a:noFill/>
          <a:ln w="9525">
            <a:solidFill>
              <a:srgbClr val="000000"/>
            </a:solidFill>
            <a:round/>
            <a:headEnd/>
            <a:tailEnd type="triangle" w="med" len="med"/>
          </a:ln>
          <a:effectLst/>
        </p:spPr>
      </p:cxnSp>
      <p:cxnSp>
        <p:nvCxnSpPr>
          <p:cNvPr id="1136668" name="AutoShape 28"/>
          <p:cNvCxnSpPr>
            <a:cxnSpLocks noChangeShapeType="1"/>
            <a:stCxn id="1136660" idx="3"/>
            <a:endCxn id="1136644" idx="2"/>
          </p:cNvCxnSpPr>
          <p:nvPr/>
        </p:nvCxnSpPr>
        <p:spPr bwMode="white">
          <a:xfrm flipV="1">
            <a:off x="2165350" y="3908425"/>
            <a:ext cx="1873250" cy="598488"/>
          </a:xfrm>
          <a:prstGeom prst="straightConnector1">
            <a:avLst/>
          </a:prstGeom>
          <a:noFill/>
          <a:ln w="9525">
            <a:solidFill>
              <a:srgbClr val="000000"/>
            </a:solidFill>
            <a:round/>
            <a:headEnd/>
            <a:tailEnd type="triangle" w="med" len="med"/>
          </a:ln>
          <a:effectLst/>
        </p:spPr>
      </p:cxnSp>
      <p:sp>
        <p:nvSpPr>
          <p:cNvPr id="1136669" name="Text Box 29"/>
          <p:cNvSpPr txBox="1">
            <a:spLocks noChangeArrowheads="1"/>
          </p:cNvSpPr>
          <p:nvPr/>
        </p:nvSpPr>
        <p:spPr bwMode="white">
          <a:xfrm>
            <a:off x="3011488" y="1955800"/>
            <a:ext cx="901700" cy="336550"/>
          </a:xfrm>
          <a:prstGeom prst="rect">
            <a:avLst/>
          </a:prstGeom>
          <a:noFill/>
          <a:ln w="9525" algn="ctr">
            <a:noFill/>
            <a:miter lim="800000"/>
            <a:headEnd/>
            <a:tailEnd/>
          </a:ln>
          <a:effectLst/>
        </p:spPr>
        <p:txBody>
          <a:bodyPr wrap="none">
            <a:spAutoFit/>
          </a:bodyPr>
          <a:lstStyle/>
          <a:p>
            <a:r>
              <a:rPr lang="en-US" sz="1600">
                <a:solidFill>
                  <a:srgbClr val="000000"/>
                </a:solidFill>
              </a:rPr>
              <a:t>0.1945</a:t>
            </a:r>
            <a:endParaRPr lang="en-US" sz="1600" baseline="-25000">
              <a:solidFill>
                <a:srgbClr val="000000"/>
              </a:solidFill>
            </a:endParaRPr>
          </a:p>
        </p:txBody>
      </p:sp>
      <p:sp>
        <p:nvSpPr>
          <p:cNvPr id="1136670" name="Text Box 30"/>
          <p:cNvSpPr txBox="1">
            <a:spLocks noChangeArrowheads="1"/>
          </p:cNvSpPr>
          <p:nvPr/>
        </p:nvSpPr>
        <p:spPr bwMode="white">
          <a:xfrm>
            <a:off x="3187700" y="2214563"/>
            <a:ext cx="515938" cy="336550"/>
          </a:xfrm>
          <a:prstGeom prst="rect">
            <a:avLst/>
          </a:prstGeom>
          <a:noFill/>
          <a:ln w="9525" algn="ctr">
            <a:noFill/>
            <a:miter lim="800000"/>
            <a:headEnd/>
            <a:tailEnd/>
          </a:ln>
          <a:effectLst/>
        </p:spPr>
        <p:txBody>
          <a:bodyPr wrap="none">
            <a:spAutoFit/>
          </a:bodyPr>
          <a:lstStyle/>
          <a:p>
            <a:r>
              <a:rPr lang="en-US" sz="1600">
                <a:solidFill>
                  <a:srgbClr val="000000"/>
                </a:solidFill>
              </a:rPr>
              <a:t>0.5</a:t>
            </a:r>
            <a:endParaRPr lang="en-US" sz="1600" baseline="-25000">
              <a:solidFill>
                <a:srgbClr val="000000"/>
              </a:solidFill>
            </a:endParaRPr>
          </a:p>
        </p:txBody>
      </p:sp>
      <p:sp>
        <p:nvSpPr>
          <p:cNvPr id="1136671" name="Text Box 31"/>
          <p:cNvSpPr txBox="1">
            <a:spLocks noChangeArrowheads="1"/>
          </p:cNvSpPr>
          <p:nvPr/>
        </p:nvSpPr>
        <p:spPr bwMode="white">
          <a:xfrm>
            <a:off x="3200400" y="2519363"/>
            <a:ext cx="644525" cy="336550"/>
          </a:xfrm>
          <a:prstGeom prst="rect">
            <a:avLst/>
          </a:prstGeom>
          <a:noFill/>
          <a:ln w="9525" algn="ctr">
            <a:noFill/>
            <a:miter lim="800000"/>
            <a:headEnd/>
            <a:tailEnd/>
          </a:ln>
          <a:effectLst/>
        </p:spPr>
        <p:txBody>
          <a:bodyPr wrap="none">
            <a:spAutoFit/>
          </a:bodyPr>
          <a:lstStyle/>
          <a:p>
            <a:r>
              <a:rPr lang="en-US" sz="1600">
                <a:solidFill>
                  <a:srgbClr val="000000"/>
                </a:solidFill>
              </a:rPr>
              <a:t>0.56</a:t>
            </a:r>
            <a:endParaRPr lang="en-US" sz="1600" baseline="-25000">
              <a:solidFill>
                <a:srgbClr val="000000"/>
              </a:solidFill>
            </a:endParaRPr>
          </a:p>
        </p:txBody>
      </p:sp>
      <p:sp>
        <p:nvSpPr>
          <p:cNvPr id="1136672" name="Text Box 32"/>
          <p:cNvSpPr txBox="1">
            <a:spLocks noChangeArrowheads="1"/>
          </p:cNvSpPr>
          <p:nvPr/>
        </p:nvSpPr>
        <p:spPr bwMode="white">
          <a:xfrm>
            <a:off x="3182938" y="3100388"/>
            <a:ext cx="736600" cy="336550"/>
          </a:xfrm>
          <a:prstGeom prst="rect">
            <a:avLst/>
          </a:prstGeom>
          <a:noFill/>
          <a:ln w="9525" algn="ctr">
            <a:noFill/>
            <a:miter lim="800000"/>
            <a:headEnd/>
            <a:tailEnd/>
          </a:ln>
          <a:effectLst/>
        </p:spPr>
        <p:txBody>
          <a:bodyPr wrap="none">
            <a:spAutoFit/>
          </a:bodyPr>
          <a:lstStyle/>
          <a:p>
            <a:r>
              <a:rPr lang="en-US" sz="1600">
                <a:solidFill>
                  <a:srgbClr val="000000"/>
                </a:solidFill>
              </a:rPr>
              <a:t>-0.55</a:t>
            </a:r>
            <a:endParaRPr lang="en-US" sz="1600" baseline="-25000">
              <a:solidFill>
                <a:srgbClr val="000000"/>
              </a:solidFill>
            </a:endParaRPr>
          </a:p>
        </p:txBody>
      </p:sp>
      <p:sp>
        <p:nvSpPr>
          <p:cNvPr id="1136673" name="Text Box 33"/>
          <p:cNvSpPr txBox="1">
            <a:spLocks noChangeArrowheads="1"/>
          </p:cNvSpPr>
          <p:nvPr/>
        </p:nvSpPr>
        <p:spPr bwMode="white">
          <a:xfrm>
            <a:off x="3173413" y="3406775"/>
            <a:ext cx="901700" cy="336550"/>
          </a:xfrm>
          <a:prstGeom prst="rect">
            <a:avLst/>
          </a:prstGeom>
          <a:noFill/>
          <a:ln w="9525" algn="ctr">
            <a:noFill/>
            <a:miter lim="800000"/>
            <a:headEnd/>
            <a:tailEnd/>
          </a:ln>
          <a:effectLst/>
        </p:spPr>
        <p:txBody>
          <a:bodyPr wrap="none">
            <a:spAutoFit/>
          </a:bodyPr>
          <a:lstStyle/>
          <a:p>
            <a:r>
              <a:rPr lang="en-US" sz="1600">
                <a:solidFill>
                  <a:srgbClr val="000000"/>
                </a:solidFill>
              </a:rPr>
              <a:t>0.1645</a:t>
            </a:r>
            <a:endParaRPr lang="en-US" sz="1600" baseline="-25000">
              <a:solidFill>
                <a:srgbClr val="000000"/>
              </a:solidFill>
            </a:endParaRPr>
          </a:p>
        </p:txBody>
      </p:sp>
      <p:sp>
        <p:nvSpPr>
          <p:cNvPr id="1136674" name="Text Box 34"/>
          <p:cNvSpPr txBox="1">
            <a:spLocks noChangeArrowheads="1"/>
          </p:cNvSpPr>
          <p:nvPr/>
        </p:nvSpPr>
        <p:spPr bwMode="white">
          <a:xfrm>
            <a:off x="3167063" y="3665538"/>
            <a:ext cx="515937" cy="336550"/>
          </a:xfrm>
          <a:prstGeom prst="rect">
            <a:avLst/>
          </a:prstGeom>
          <a:noFill/>
          <a:ln w="9525" algn="ctr">
            <a:noFill/>
            <a:miter lim="800000"/>
            <a:headEnd/>
            <a:tailEnd/>
          </a:ln>
          <a:effectLst/>
        </p:spPr>
        <p:txBody>
          <a:bodyPr wrap="none">
            <a:spAutoFit/>
          </a:bodyPr>
          <a:lstStyle/>
          <a:p>
            <a:r>
              <a:rPr lang="en-US" sz="1600">
                <a:solidFill>
                  <a:srgbClr val="000000"/>
                </a:solidFill>
              </a:rPr>
              <a:t>0.5</a:t>
            </a:r>
            <a:endParaRPr lang="en-US" sz="1600" baseline="-25000">
              <a:solidFill>
                <a:srgbClr val="000000"/>
              </a:solidFill>
            </a:endParaRPr>
          </a:p>
        </p:txBody>
      </p:sp>
      <p:sp>
        <p:nvSpPr>
          <p:cNvPr id="1136675" name="Text Box 35"/>
          <p:cNvSpPr txBox="1">
            <a:spLocks noChangeArrowheads="1"/>
          </p:cNvSpPr>
          <p:nvPr/>
        </p:nvSpPr>
        <p:spPr bwMode="white">
          <a:xfrm>
            <a:off x="3179763" y="3970338"/>
            <a:ext cx="644525" cy="336550"/>
          </a:xfrm>
          <a:prstGeom prst="rect">
            <a:avLst/>
          </a:prstGeom>
          <a:noFill/>
          <a:ln w="9525" algn="ctr">
            <a:noFill/>
            <a:miter lim="800000"/>
            <a:headEnd/>
            <a:tailEnd/>
          </a:ln>
          <a:effectLst/>
        </p:spPr>
        <p:txBody>
          <a:bodyPr wrap="none">
            <a:spAutoFit/>
          </a:bodyPr>
          <a:lstStyle/>
          <a:p>
            <a:r>
              <a:rPr lang="en-US" sz="1600">
                <a:solidFill>
                  <a:srgbClr val="000000"/>
                </a:solidFill>
              </a:rPr>
              <a:t>0.56</a:t>
            </a:r>
            <a:endParaRPr lang="en-US" sz="1600" baseline="-25000">
              <a:solidFill>
                <a:srgbClr val="000000"/>
              </a:solidFill>
            </a:endParaRPr>
          </a:p>
        </p:txBody>
      </p:sp>
      <p:sp>
        <p:nvSpPr>
          <p:cNvPr id="1136676" name="Text Box 36"/>
          <p:cNvSpPr txBox="1">
            <a:spLocks noChangeArrowheads="1"/>
          </p:cNvSpPr>
          <p:nvPr/>
        </p:nvSpPr>
        <p:spPr bwMode="white">
          <a:xfrm>
            <a:off x="4324350" y="2447925"/>
            <a:ext cx="608013" cy="336550"/>
          </a:xfrm>
          <a:prstGeom prst="rect">
            <a:avLst/>
          </a:prstGeom>
          <a:noFill/>
          <a:ln w="9525" algn="ctr">
            <a:noFill/>
            <a:miter lim="800000"/>
            <a:headEnd/>
            <a:tailEnd/>
          </a:ln>
          <a:effectLst/>
        </p:spPr>
        <p:txBody>
          <a:bodyPr wrap="none">
            <a:spAutoFit/>
          </a:bodyPr>
          <a:lstStyle/>
          <a:p>
            <a:r>
              <a:rPr lang="en-US" sz="1600">
                <a:solidFill>
                  <a:srgbClr val="000000"/>
                </a:solidFill>
              </a:rPr>
              <a:t>-0.7</a:t>
            </a:r>
            <a:endParaRPr lang="en-US" sz="1600" baseline="-25000">
              <a:solidFill>
                <a:srgbClr val="000000"/>
              </a:solidFill>
            </a:endParaRPr>
          </a:p>
        </p:txBody>
      </p:sp>
      <p:sp>
        <p:nvSpPr>
          <p:cNvPr id="1136677" name="Text Box 37"/>
          <p:cNvSpPr txBox="1">
            <a:spLocks noChangeArrowheads="1"/>
          </p:cNvSpPr>
          <p:nvPr/>
        </p:nvSpPr>
        <p:spPr bwMode="white">
          <a:xfrm>
            <a:off x="4351338" y="4313238"/>
            <a:ext cx="608012" cy="336550"/>
          </a:xfrm>
          <a:prstGeom prst="rect">
            <a:avLst/>
          </a:prstGeom>
          <a:noFill/>
          <a:ln w="9525" algn="ctr">
            <a:noFill/>
            <a:miter lim="800000"/>
            <a:headEnd/>
            <a:tailEnd/>
          </a:ln>
          <a:effectLst/>
        </p:spPr>
        <p:txBody>
          <a:bodyPr wrap="none">
            <a:spAutoFit/>
          </a:bodyPr>
          <a:lstStyle/>
          <a:p>
            <a:r>
              <a:rPr lang="en-US" sz="1600">
                <a:solidFill>
                  <a:srgbClr val="000000"/>
                </a:solidFill>
              </a:rPr>
              <a:t>-0.5</a:t>
            </a:r>
            <a:endParaRPr lang="en-US" sz="1600" baseline="-25000">
              <a:solidFill>
                <a:srgbClr val="000000"/>
              </a:solidFill>
            </a:endParaRPr>
          </a:p>
        </p:txBody>
      </p:sp>
      <p:sp>
        <p:nvSpPr>
          <p:cNvPr id="1136678" name="Text Box 38"/>
          <p:cNvSpPr txBox="1">
            <a:spLocks noChangeArrowheads="1"/>
          </p:cNvSpPr>
          <p:nvPr/>
        </p:nvSpPr>
        <p:spPr bwMode="white">
          <a:xfrm>
            <a:off x="6889750" y="3465513"/>
            <a:ext cx="515938" cy="336550"/>
          </a:xfrm>
          <a:prstGeom prst="rect">
            <a:avLst/>
          </a:prstGeom>
          <a:noFill/>
          <a:ln w="9525" algn="ctr">
            <a:noFill/>
            <a:miter lim="800000"/>
            <a:headEnd/>
            <a:tailEnd/>
          </a:ln>
          <a:effectLst/>
        </p:spPr>
        <p:txBody>
          <a:bodyPr wrap="none">
            <a:spAutoFit/>
          </a:bodyPr>
          <a:lstStyle/>
          <a:p>
            <a:r>
              <a:rPr lang="en-US" sz="1600">
                <a:solidFill>
                  <a:srgbClr val="000000"/>
                </a:solidFill>
              </a:rPr>
              <a:t>0.5</a:t>
            </a:r>
            <a:endParaRPr lang="en-US" sz="1600" baseline="-25000">
              <a:solidFill>
                <a:srgbClr val="000000"/>
              </a:solidFill>
            </a:endParaRPr>
          </a:p>
        </p:txBody>
      </p:sp>
      <p:sp>
        <p:nvSpPr>
          <p:cNvPr id="1136679" name="Text Box 39"/>
          <p:cNvSpPr txBox="1">
            <a:spLocks noChangeArrowheads="1"/>
          </p:cNvSpPr>
          <p:nvPr/>
        </p:nvSpPr>
        <p:spPr bwMode="white">
          <a:xfrm>
            <a:off x="5846763" y="2524125"/>
            <a:ext cx="608012" cy="336550"/>
          </a:xfrm>
          <a:prstGeom prst="rect">
            <a:avLst/>
          </a:prstGeom>
          <a:noFill/>
          <a:ln w="9525" algn="ctr">
            <a:noFill/>
            <a:miter lim="800000"/>
            <a:headEnd/>
            <a:tailEnd/>
          </a:ln>
          <a:effectLst/>
        </p:spPr>
        <p:txBody>
          <a:bodyPr wrap="none">
            <a:spAutoFit/>
          </a:bodyPr>
          <a:lstStyle/>
          <a:p>
            <a:r>
              <a:rPr lang="en-US" sz="1600">
                <a:solidFill>
                  <a:srgbClr val="000000"/>
                </a:solidFill>
              </a:rPr>
              <a:t>-0.6</a:t>
            </a:r>
            <a:endParaRPr lang="en-US" sz="1600" baseline="-25000">
              <a:solidFill>
                <a:srgbClr val="000000"/>
              </a:solidFill>
            </a:endParaRPr>
          </a:p>
        </p:txBody>
      </p:sp>
      <p:sp>
        <p:nvSpPr>
          <p:cNvPr id="1136680" name="Text Box 40"/>
          <p:cNvSpPr txBox="1">
            <a:spLocks noChangeArrowheads="1"/>
          </p:cNvSpPr>
          <p:nvPr/>
        </p:nvSpPr>
        <p:spPr bwMode="white">
          <a:xfrm>
            <a:off x="5926138" y="3200400"/>
            <a:ext cx="528637" cy="336550"/>
          </a:xfrm>
          <a:prstGeom prst="rect">
            <a:avLst/>
          </a:prstGeom>
          <a:noFill/>
          <a:ln w="9525" algn="ctr">
            <a:noFill/>
            <a:miter lim="800000"/>
            <a:headEnd/>
            <a:tailEnd/>
          </a:ln>
          <a:effectLst/>
        </p:spPr>
        <p:txBody>
          <a:bodyPr>
            <a:spAutoFit/>
          </a:bodyPr>
          <a:lstStyle/>
          <a:p>
            <a:r>
              <a:rPr lang="en-US" sz="1600">
                <a:solidFill>
                  <a:srgbClr val="000000"/>
                </a:solidFill>
              </a:rPr>
              <a:t>0.4</a:t>
            </a:r>
            <a:endParaRPr lang="en-US" sz="1600" baseline="-25000">
              <a:solidFill>
                <a:srgbClr val="000000"/>
              </a:solidFill>
            </a:endParaRPr>
          </a:p>
        </p:txBody>
      </p:sp>
      <p:sp>
        <p:nvSpPr>
          <p:cNvPr id="1136681" name="Text Box 41"/>
          <p:cNvSpPr txBox="1">
            <a:spLocks noChangeArrowheads="1"/>
          </p:cNvSpPr>
          <p:nvPr/>
        </p:nvSpPr>
        <p:spPr bwMode="white">
          <a:xfrm>
            <a:off x="923925" y="4949825"/>
            <a:ext cx="7593013" cy="366713"/>
          </a:xfrm>
          <a:prstGeom prst="rect">
            <a:avLst/>
          </a:prstGeom>
          <a:noFill/>
          <a:ln w="9525" algn="ctr">
            <a:noFill/>
            <a:miter lim="800000"/>
            <a:headEnd/>
            <a:tailEnd/>
          </a:ln>
          <a:effectLst/>
        </p:spPr>
        <p:txBody>
          <a:bodyPr>
            <a:spAutoFit/>
          </a:bodyPr>
          <a:lstStyle/>
          <a:p>
            <a:pPr algn="ctr"/>
            <a:r>
              <a:rPr lang="en-US" sz="1800"/>
              <a:t>A neural network for the concept </a:t>
            </a:r>
            <a:r>
              <a:rPr lang="en-US" sz="1800" i="1"/>
              <a:t>buys_computer</a:t>
            </a:r>
            <a:endParaRPr lang="en-US"/>
          </a:p>
        </p:txBody>
      </p:sp>
      <p:sp>
        <p:nvSpPr>
          <p:cNvPr id="41" name="Slide Number Placeholder 40"/>
          <p:cNvSpPr>
            <a:spLocks noGrp="1"/>
          </p:cNvSpPr>
          <p:nvPr>
            <p:ph type="sldNum" sz="quarter" idx="12"/>
          </p:nvPr>
        </p:nvSpPr>
        <p:spPr/>
        <p:txBody>
          <a:bodyPr/>
          <a:lstStyle/>
          <a:p>
            <a:fld id="{533C111A-D001-42D3-9E60-85F69CB78187}" type="slidenum">
              <a:rPr lang="en-US" smtClean="0"/>
              <a:pPr/>
              <a:t>31</a:t>
            </a:fld>
            <a:endParaRPr 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098" name="Rectangle 2"/>
          <p:cNvSpPr>
            <a:spLocks noGrp="1" noChangeArrowheads="1"/>
          </p:cNvSpPr>
          <p:nvPr>
            <p:ph type="title"/>
          </p:nvPr>
        </p:nvSpPr>
        <p:spPr/>
        <p:txBody>
          <a:bodyPr>
            <a:normAutofit/>
          </a:bodyPr>
          <a:lstStyle/>
          <a:p>
            <a:r>
              <a:rPr lang="en-US"/>
              <a:t>Naïve Bayesian Classifier: Comments</a:t>
            </a:r>
          </a:p>
        </p:txBody>
      </p:sp>
      <p:sp>
        <p:nvSpPr>
          <p:cNvPr id="1028099" name="Rectangle 3"/>
          <p:cNvSpPr>
            <a:spLocks noGrp="1" noChangeArrowheads="1"/>
          </p:cNvSpPr>
          <p:nvPr>
            <p:ph type="body" idx="1"/>
          </p:nvPr>
        </p:nvSpPr>
        <p:spPr/>
        <p:txBody>
          <a:bodyPr/>
          <a:lstStyle/>
          <a:p>
            <a:r>
              <a:rPr lang="en-US"/>
              <a:t>Advantages </a:t>
            </a:r>
          </a:p>
          <a:p>
            <a:pPr lvl="1"/>
            <a:r>
              <a:rPr lang="en-US"/>
              <a:t>Easy to implement </a:t>
            </a:r>
          </a:p>
          <a:p>
            <a:pPr lvl="1"/>
            <a:r>
              <a:rPr lang="en-US"/>
              <a:t>Good results obtained in most of the cases</a:t>
            </a:r>
          </a:p>
        </p:txBody>
      </p:sp>
      <p:sp>
        <p:nvSpPr>
          <p:cNvPr id="6" name="Slide Number Placeholder 5"/>
          <p:cNvSpPr>
            <a:spLocks noGrp="1"/>
          </p:cNvSpPr>
          <p:nvPr>
            <p:ph type="sldNum" sz="quarter" idx="12"/>
          </p:nvPr>
        </p:nvSpPr>
        <p:spPr/>
        <p:txBody>
          <a:bodyPr/>
          <a:lstStyle/>
          <a:p>
            <a:fld id="{533C111A-D001-42D3-9E60-85F69CB78187}" type="slidenum">
              <a:rPr lang="en-US" smtClean="0"/>
              <a:pPr/>
              <a:t>32</a:t>
            </a:fld>
            <a:endParaRPr lang="en-US"/>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2370" name="Rectangle 2"/>
          <p:cNvSpPr>
            <a:spLocks noGrp="1" noChangeArrowheads="1"/>
          </p:cNvSpPr>
          <p:nvPr>
            <p:ph type="title"/>
          </p:nvPr>
        </p:nvSpPr>
        <p:spPr/>
        <p:txBody>
          <a:bodyPr>
            <a:normAutofit/>
          </a:bodyPr>
          <a:lstStyle/>
          <a:p>
            <a:r>
              <a:rPr lang="en-US"/>
              <a:t>Naïve Bayesian Classifier: Comments</a:t>
            </a:r>
          </a:p>
        </p:txBody>
      </p:sp>
      <p:sp>
        <p:nvSpPr>
          <p:cNvPr id="1082371" name="Rectangle 3"/>
          <p:cNvSpPr>
            <a:spLocks noGrp="1" noChangeArrowheads="1"/>
          </p:cNvSpPr>
          <p:nvPr>
            <p:ph type="body" idx="1"/>
          </p:nvPr>
        </p:nvSpPr>
        <p:spPr/>
        <p:txBody>
          <a:bodyPr>
            <a:normAutofit/>
          </a:bodyPr>
          <a:lstStyle/>
          <a:p>
            <a:r>
              <a:rPr lang="en-US"/>
              <a:t>Disadvantages</a:t>
            </a:r>
          </a:p>
          <a:p>
            <a:pPr lvl="1"/>
            <a:r>
              <a:rPr lang="en-US"/>
              <a:t>Assumption: class conditional independence, therefore loss of accuracy</a:t>
            </a:r>
          </a:p>
          <a:p>
            <a:pPr lvl="1"/>
            <a:r>
              <a:rPr lang="en-US"/>
              <a:t>Practically, dependencies exist among variables </a:t>
            </a:r>
          </a:p>
          <a:p>
            <a:pPr lvl="2"/>
            <a:r>
              <a:rPr lang="en-US" sz="2000"/>
              <a:t>patients profile: age, family history, etc. </a:t>
            </a:r>
          </a:p>
          <a:p>
            <a:pPr lvl="2"/>
            <a:r>
              <a:rPr lang="en-US" sz="2000"/>
              <a:t>symptoms: fever, cough etc.</a:t>
            </a:r>
          </a:p>
          <a:p>
            <a:pPr lvl="2"/>
            <a:r>
              <a:rPr lang="en-US" sz="2000"/>
              <a:t>disease: lung cancer, diabetes, etc. </a:t>
            </a:r>
          </a:p>
          <a:p>
            <a:pPr lvl="1"/>
            <a:r>
              <a:rPr lang="en-US" sz="2500"/>
              <a:t>Dependencies among these cannot be modeled by Naïve Bayesian Classifier</a:t>
            </a:r>
          </a:p>
          <a:p>
            <a:r>
              <a:rPr lang="en-US"/>
              <a:t>How to deal with these dependencies?</a:t>
            </a:r>
          </a:p>
          <a:p>
            <a:pPr lvl="1"/>
            <a:r>
              <a:rPr lang="en-US" sz="2000"/>
              <a:t>Bayesian Belief Networks</a:t>
            </a:r>
            <a:r>
              <a:rPr lang="en-US"/>
              <a:t> </a:t>
            </a:r>
          </a:p>
        </p:txBody>
      </p:sp>
      <p:sp>
        <p:nvSpPr>
          <p:cNvPr id="6" name="Slide Number Placeholder 5"/>
          <p:cNvSpPr>
            <a:spLocks noGrp="1"/>
          </p:cNvSpPr>
          <p:nvPr>
            <p:ph type="sldNum" sz="quarter" idx="12"/>
          </p:nvPr>
        </p:nvSpPr>
        <p:spPr/>
        <p:txBody>
          <a:bodyPr/>
          <a:lstStyle/>
          <a:p>
            <a:fld id="{533C111A-D001-42D3-9E60-85F69CB78187}" type="slidenum">
              <a:rPr lang="en-US" smtClean="0"/>
              <a:pPr/>
              <a:t>33</a:t>
            </a:fld>
            <a:endParaRPr lang="en-US"/>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122" name="Rectangle 2"/>
          <p:cNvSpPr>
            <a:spLocks noGrp="1" noChangeArrowheads="1"/>
          </p:cNvSpPr>
          <p:nvPr>
            <p:ph type="title"/>
          </p:nvPr>
        </p:nvSpPr>
        <p:spPr/>
        <p:txBody>
          <a:bodyPr/>
          <a:lstStyle/>
          <a:p>
            <a:r>
              <a:rPr lang="en-US"/>
              <a:t>Bayesian Belief Network</a:t>
            </a:r>
          </a:p>
        </p:txBody>
      </p:sp>
      <p:sp>
        <p:nvSpPr>
          <p:cNvPr id="1029123" name="Rectangle 3"/>
          <p:cNvSpPr>
            <a:spLocks noGrp="1" noChangeArrowheads="1"/>
          </p:cNvSpPr>
          <p:nvPr>
            <p:ph type="body" idx="1"/>
          </p:nvPr>
        </p:nvSpPr>
        <p:spPr/>
        <p:txBody>
          <a:bodyPr>
            <a:normAutofit/>
          </a:bodyPr>
          <a:lstStyle/>
          <a:p>
            <a:pPr>
              <a:lnSpc>
                <a:spcPct val="130000"/>
              </a:lnSpc>
            </a:pPr>
            <a:r>
              <a:rPr lang="en-US"/>
              <a:t>In contrast to the naïve Bayes classifier, which assumes that all the variables are conditional independent given the value of the variables, Bayesian belief network allows a </a:t>
            </a:r>
            <a:r>
              <a:rPr lang="en-US" i="1"/>
              <a:t>subset</a:t>
            </a:r>
            <a:r>
              <a:rPr lang="en-US"/>
              <a:t> of the variables conditionally independent</a:t>
            </a:r>
          </a:p>
          <a:p>
            <a:pPr>
              <a:lnSpc>
                <a:spcPct val="130000"/>
              </a:lnSpc>
            </a:pPr>
            <a:r>
              <a:rPr lang="en-US"/>
              <a:t>A graphical model of causal relationships</a:t>
            </a:r>
          </a:p>
          <a:p>
            <a:pPr lvl="1"/>
            <a:r>
              <a:rPr lang="en-US"/>
              <a:t>Represents </a:t>
            </a:r>
            <a:r>
              <a:rPr lang="en-US" u="sng"/>
              <a:t>dependency</a:t>
            </a:r>
            <a:r>
              <a:rPr lang="en-US"/>
              <a:t> among the variables </a:t>
            </a:r>
          </a:p>
          <a:p>
            <a:pPr lvl="1"/>
            <a:r>
              <a:rPr lang="en-US"/>
              <a:t>Gives a specification of joint probability distribution </a:t>
            </a:r>
          </a:p>
        </p:txBody>
      </p:sp>
      <p:sp>
        <p:nvSpPr>
          <p:cNvPr id="1029134" name="Text Box 14"/>
          <p:cNvSpPr txBox="1">
            <a:spLocks noChangeArrowheads="1"/>
          </p:cNvSpPr>
          <p:nvPr/>
        </p:nvSpPr>
        <p:spPr bwMode="auto">
          <a:xfrm>
            <a:off x="3868738" y="3341688"/>
            <a:ext cx="4938712" cy="488950"/>
          </a:xfrm>
          <a:prstGeom prst="rect">
            <a:avLst/>
          </a:prstGeom>
          <a:noFill/>
          <a:ln w="9525">
            <a:noFill/>
            <a:miter lim="800000"/>
            <a:headEnd/>
            <a:tailEnd/>
          </a:ln>
          <a:effectLst/>
        </p:spPr>
        <p:txBody>
          <a:bodyPr>
            <a:spAutoFit/>
          </a:bodyPr>
          <a:lstStyle/>
          <a:p>
            <a:pPr>
              <a:lnSpc>
                <a:spcPct val="130000"/>
              </a:lnSpc>
              <a:buFont typeface="Wingdings" pitchFamily="2" charset="2"/>
              <a:buChar char="§"/>
            </a:pPr>
            <a:endParaRPr lang="en-US" sz="2000">
              <a:latin typeface="Tahoma" pitchFamily="34" charset="0"/>
            </a:endParaRPr>
          </a:p>
        </p:txBody>
      </p:sp>
      <p:sp>
        <p:nvSpPr>
          <p:cNvPr id="7" name="Slide Number Placeholder 6"/>
          <p:cNvSpPr>
            <a:spLocks noGrp="1"/>
          </p:cNvSpPr>
          <p:nvPr>
            <p:ph type="sldNum" sz="quarter" idx="12"/>
          </p:nvPr>
        </p:nvSpPr>
        <p:spPr/>
        <p:txBody>
          <a:bodyPr/>
          <a:lstStyle/>
          <a:p>
            <a:fld id="{533C111A-D001-42D3-9E60-85F69CB78187}" type="slidenum">
              <a:rPr lang="en-US" smtClean="0"/>
              <a:pPr/>
              <a:t>34</a:t>
            </a:fld>
            <a:endParaRPr lang="en-US"/>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394" name="Rectangle 2"/>
          <p:cNvSpPr>
            <a:spLocks noGrp="1" noChangeArrowheads="1"/>
          </p:cNvSpPr>
          <p:nvPr>
            <p:ph type="title"/>
          </p:nvPr>
        </p:nvSpPr>
        <p:spPr/>
        <p:txBody>
          <a:bodyPr>
            <a:normAutofit/>
          </a:bodyPr>
          <a:lstStyle/>
          <a:p>
            <a:r>
              <a:rPr lang="en-US"/>
              <a:t>Bayesian Belief Networks</a:t>
            </a:r>
          </a:p>
        </p:txBody>
      </p:sp>
      <p:sp>
        <p:nvSpPr>
          <p:cNvPr id="1083396" name="Rectangle 4"/>
          <p:cNvSpPr>
            <a:spLocks noGrp="1" noChangeArrowheads="1"/>
          </p:cNvSpPr>
          <p:nvPr>
            <p:ph type="body" sz="half" idx="4294967295"/>
          </p:nvPr>
        </p:nvSpPr>
        <p:spPr>
          <a:xfrm>
            <a:off x="5105400" y="1981200"/>
            <a:ext cx="4038600" cy="4167188"/>
          </a:xfrm>
        </p:spPr>
        <p:txBody>
          <a:bodyPr>
            <a:normAutofit/>
          </a:bodyPr>
          <a:lstStyle/>
          <a:p>
            <a:r>
              <a:rPr lang="en-US" sz="2600" dirty="0"/>
              <a:t> Nodes: random variables</a:t>
            </a:r>
          </a:p>
          <a:p>
            <a:r>
              <a:rPr lang="en-US" sz="2600" dirty="0"/>
              <a:t> Links: dependency</a:t>
            </a:r>
          </a:p>
          <a:p>
            <a:r>
              <a:rPr lang="en-US" sz="2600" dirty="0"/>
              <a:t> </a:t>
            </a:r>
            <a:r>
              <a:rPr lang="en-US" sz="2600" i="1" dirty="0"/>
              <a:t>X</a:t>
            </a:r>
            <a:r>
              <a:rPr lang="en-US" sz="2600" dirty="0"/>
              <a:t> and </a:t>
            </a:r>
            <a:r>
              <a:rPr lang="en-US" sz="2600" i="1" dirty="0"/>
              <a:t>Y</a:t>
            </a:r>
            <a:r>
              <a:rPr lang="en-US" sz="2600" dirty="0"/>
              <a:t> are the parents of </a:t>
            </a:r>
            <a:r>
              <a:rPr lang="en-US" sz="2600" i="1" dirty="0"/>
              <a:t>Z</a:t>
            </a:r>
            <a:r>
              <a:rPr lang="en-US" sz="2600" dirty="0"/>
              <a:t>, and </a:t>
            </a:r>
            <a:r>
              <a:rPr lang="en-US" sz="2600" i="1" dirty="0"/>
              <a:t>Y</a:t>
            </a:r>
            <a:r>
              <a:rPr lang="en-US" sz="2600" dirty="0"/>
              <a:t> is the parent of </a:t>
            </a:r>
            <a:r>
              <a:rPr lang="en-US" sz="2600" i="1" dirty="0"/>
              <a:t>P</a:t>
            </a:r>
          </a:p>
          <a:p>
            <a:r>
              <a:rPr lang="en-US" sz="2600" dirty="0"/>
              <a:t> No dependency between </a:t>
            </a:r>
            <a:r>
              <a:rPr lang="en-US" sz="2600" i="1" dirty="0"/>
              <a:t>Z</a:t>
            </a:r>
            <a:r>
              <a:rPr lang="en-US" sz="2600" dirty="0"/>
              <a:t> and </a:t>
            </a:r>
            <a:r>
              <a:rPr lang="en-US" sz="2600" i="1" dirty="0"/>
              <a:t>P</a:t>
            </a:r>
          </a:p>
          <a:p>
            <a:r>
              <a:rPr lang="en-US" sz="2600" dirty="0"/>
              <a:t> Has no loops or cycles</a:t>
            </a:r>
          </a:p>
          <a:p>
            <a:endParaRPr lang="en-US" sz="2000" dirty="0"/>
          </a:p>
        </p:txBody>
      </p:sp>
      <p:sp>
        <p:nvSpPr>
          <p:cNvPr id="1083399" name="AutoShape 7"/>
          <p:cNvSpPr>
            <a:spLocks noChangeArrowheads="1"/>
          </p:cNvSpPr>
          <p:nvPr/>
        </p:nvSpPr>
        <p:spPr bwMode="auto">
          <a:xfrm>
            <a:off x="957263" y="2503488"/>
            <a:ext cx="741362" cy="739775"/>
          </a:xfrm>
          <a:prstGeom prst="flowChartConnector">
            <a:avLst/>
          </a:prstGeom>
          <a:solidFill>
            <a:srgbClr val="CCFFFF"/>
          </a:solidFill>
          <a:ln w="28575" algn="ctr">
            <a:solidFill>
              <a:srgbClr val="000000"/>
            </a:solidFill>
            <a:miter lim="800000"/>
            <a:headEnd/>
            <a:tailEnd/>
          </a:ln>
          <a:effectLst/>
        </p:spPr>
        <p:txBody>
          <a:bodyPr wrap="none" anchor="ctr"/>
          <a:lstStyle/>
          <a:p>
            <a:pPr algn="ctr"/>
            <a:r>
              <a:rPr lang="en-US" sz="2400" b="1">
                <a:latin typeface="Tahoma" pitchFamily="34" charset="0"/>
              </a:rPr>
              <a:t>X</a:t>
            </a:r>
          </a:p>
        </p:txBody>
      </p:sp>
      <p:sp>
        <p:nvSpPr>
          <p:cNvPr id="1083401" name="AutoShape 9"/>
          <p:cNvSpPr>
            <a:spLocks noChangeArrowheads="1"/>
          </p:cNvSpPr>
          <p:nvPr/>
        </p:nvSpPr>
        <p:spPr bwMode="auto">
          <a:xfrm>
            <a:off x="2946400" y="2484438"/>
            <a:ext cx="741363" cy="739775"/>
          </a:xfrm>
          <a:prstGeom prst="flowChartConnector">
            <a:avLst/>
          </a:prstGeom>
          <a:solidFill>
            <a:srgbClr val="CCFFFF"/>
          </a:solidFill>
          <a:ln w="28575">
            <a:solidFill>
              <a:srgbClr val="000000"/>
            </a:solidFill>
            <a:miter lim="800000"/>
            <a:headEnd/>
            <a:tailEnd/>
          </a:ln>
          <a:effectLst/>
        </p:spPr>
        <p:txBody>
          <a:bodyPr wrap="none" anchor="ctr"/>
          <a:lstStyle/>
          <a:p>
            <a:pPr algn="ctr"/>
            <a:r>
              <a:rPr lang="en-US" sz="2400" b="1">
                <a:latin typeface="Tahoma" pitchFamily="34" charset="0"/>
              </a:rPr>
              <a:t>Y</a:t>
            </a:r>
          </a:p>
        </p:txBody>
      </p:sp>
      <p:sp>
        <p:nvSpPr>
          <p:cNvPr id="1083402" name="AutoShape 10"/>
          <p:cNvSpPr>
            <a:spLocks noChangeArrowheads="1"/>
          </p:cNvSpPr>
          <p:nvPr/>
        </p:nvSpPr>
        <p:spPr bwMode="auto">
          <a:xfrm>
            <a:off x="1876425" y="3910013"/>
            <a:ext cx="739775" cy="741362"/>
          </a:xfrm>
          <a:prstGeom prst="flowChartConnector">
            <a:avLst/>
          </a:prstGeom>
          <a:solidFill>
            <a:srgbClr val="CCFFFF"/>
          </a:solidFill>
          <a:ln w="28575" algn="ctr">
            <a:solidFill>
              <a:srgbClr val="000000"/>
            </a:solidFill>
            <a:miter lim="800000"/>
            <a:headEnd/>
            <a:tailEnd/>
          </a:ln>
          <a:effectLst/>
        </p:spPr>
        <p:txBody>
          <a:bodyPr wrap="none" anchor="ctr"/>
          <a:lstStyle/>
          <a:p>
            <a:pPr algn="ctr"/>
            <a:r>
              <a:rPr lang="en-US" sz="2400" b="1">
                <a:latin typeface="Tahoma" pitchFamily="34" charset="0"/>
              </a:rPr>
              <a:t>Z</a:t>
            </a:r>
          </a:p>
        </p:txBody>
      </p:sp>
      <p:sp>
        <p:nvSpPr>
          <p:cNvPr id="1083403" name="Line 11"/>
          <p:cNvSpPr>
            <a:spLocks noChangeShapeType="1"/>
          </p:cNvSpPr>
          <p:nvPr/>
        </p:nvSpPr>
        <p:spPr bwMode="auto">
          <a:xfrm>
            <a:off x="1550988" y="3165475"/>
            <a:ext cx="539750" cy="800100"/>
          </a:xfrm>
          <a:prstGeom prst="line">
            <a:avLst/>
          </a:prstGeom>
          <a:noFill/>
          <a:ln w="9525">
            <a:solidFill>
              <a:schemeClr val="tx1"/>
            </a:solidFill>
            <a:miter lim="800000"/>
            <a:headEnd/>
            <a:tailEnd type="triangle" w="med" len="med"/>
          </a:ln>
          <a:effectLst/>
        </p:spPr>
        <p:txBody>
          <a:bodyPr wrap="none"/>
          <a:lstStyle/>
          <a:p>
            <a:endParaRPr lang="en-US"/>
          </a:p>
        </p:txBody>
      </p:sp>
      <p:sp>
        <p:nvSpPr>
          <p:cNvPr id="1083404" name="Line 12"/>
          <p:cNvSpPr>
            <a:spLocks noChangeShapeType="1"/>
          </p:cNvSpPr>
          <p:nvPr/>
        </p:nvSpPr>
        <p:spPr bwMode="auto">
          <a:xfrm flipH="1">
            <a:off x="2460625" y="3114675"/>
            <a:ext cx="609600" cy="863600"/>
          </a:xfrm>
          <a:prstGeom prst="line">
            <a:avLst/>
          </a:prstGeom>
          <a:noFill/>
          <a:ln w="9525">
            <a:solidFill>
              <a:schemeClr val="tx1"/>
            </a:solidFill>
            <a:miter lim="800000"/>
            <a:headEnd/>
            <a:tailEnd type="triangle" w="med" len="med"/>
          </a:ln>
          <a:effectLst/>
        </p:spPr>
        <p:txBody>
          <a:bodyPr wrap="none"/>
          <a:lstStyle/>
          <a:p>
            <a:endParaRPr lang="en-US"/>
          </a:p>
        </p:txBody>
      </p:sp>
      <p:sp>
        <p:nvSpPr>
          <p:cNvPr id="1083405" name="AutoShape 13"/>
          <p:cNvSpPr>
            <a:spLocks noChangeArrowheads="1"/>
          </p:cNvSpPr>
          <p:nvPr/>
        </p:nvSpPr>
        <p:spPr bwMode="auto">
          <a:xfrm>
            <a:off x="2954338" y="4905375"/>
            <a:ext cx="741362" cy="741363"/>
          </a:xfrm>
          <a:prstGeom prst="flowChartConnector">
            <a:avLst/>
          </a:prstGeom>
          <a:solidFill>
            <a:srgbClr val="CCFFFF"/>
          </a:solidFill>
          <a:ln w="28575" algn="ctr">
            <a:solidFill>
              <a:srgbClr val="000000"/>
            </a:solidFill>
            <a:miter lim="800000"/>
            <a:headEnd/>
            <a:tailEnd/>
          </a:ln>
          <a:effectLst/>
        </p:spPr>
        <p:txBody>
          <a:bodyPr wrap="none" anchor="ctr"/>
          <a:lstStyle/>
          <a:p>
            <a:pPr algn="ctr"/>
            <a:r>
              <a:rPr lang="en-US" sz="2400" b="1">
                <a:latin typeface="Tahoma" pitchFamily="34" charset="0"/>
              </a:rPr>
              <a:t>P</a:t>
            </a:r>
          </a:p>
        </p:txBody>
      </p:sp>
      <p:sp>
        <p:nvSpPr>
          <p:cNvPr id="1083407" name="Line 15"/>
          <p:cNvSpPr>
            <a:spLocks noChangeShapeType="1"/>
          </p:cNvSpPr>
          <p:nvPr/>
        </p:nvSpPr>
        <p:spPr bwMode="auto">
          <a:xfrm>
            <a:off x="1350963" y="1763713"/>
            <a:ext cx="0" cy="741362"/>
          </a:xfrm>
          <a:prstGeom prst="line">
            <a:avLst/>
          </a:prstGeom>
          <a:noFill/>
          <a:ln w="9525">
            <a:solidFill>
              <a:schemeClr val="tx1"/>
            </a:solidFill>
            <a:miter lim="800000"/>
            <a:headEnd/>
            <a:tailEnd type="triangle" w="med" len="med"/>
          </a:ln>
          <a:effectLst/>
        </p:spPr>
        <p:txBody>
          <a:bodyPr wrap="none"/>
          <a:lstStyle/>
          <a:p>
            <a:endParaRPr lang="en-US"/>
          </a:p>
        </p:txBody>
      </p:sp>
      <p:sp>
        <p:nvSpPr>
          <p:cNvPr id="1083413" name="Line 21"/>
          <p:cNvSpPr>
            <a:spLocks noChangeShapeType="1"/>
          </p:cNvSpPr>
          <p:nvPr/>
        </p:nvSpPr>
        <p:spPr bwMode="auto">
          <a:xfrm>
            <a:off x="3332163" y="1730375"/>
            <a:ext cx="0" cy="741363"/>
          </a:xfrm>
          <a:prstGeom prst="line">
            <a:avLst/>
          </a:prstGeom>
          <a:noFill/>
          <a:ln w="9525">
            <a:solidFill>
              <a:schemeClr val="tx1"/>
            </a:solidFill>
            <a:miter lim="800000"/>
            <a:headEnd/>
            <a:tailEnd type="triangle" w="med" len="med"/>
          </a:ln>
          <a:effectLst/>
        </p:spPr>
        <p:txBody>
          <a:bodyPr wrap="none"/>
          <a:lstStyle/>
          <a:p>
            <a:endParaRPr lang="en-US"/>
          </a:p>
        </p:txBody>
      </p:sp>
      <p:cxnSp>
        <p:nvCxnSpPr>
          <p:cNvPr id="1083414" name="AutoShape 22"/>
          <p:cNvCxnSpPr>
            <a:cxnSpLocks noChangeShapeType="1"/>
            <a:stCxn id="1083401" idx="4"/>
            <a:endCxn id="1083405" idx="0"/>
          </p:cNvCxnSpPr>
          <p:nvPr/>
        </p:nvCxnSpPr>
        <p:spPr bwMode="white">
          <a:xfrm>
            <a:off x="3317875" y="3238500"/>
            <a:ext cx="7938" cy="1652588"/>
          </a:xfrm>
          <a:prstGeom prst="straightConnector1">
            <a:avLst/>
          </a:prstGeom>
          <a:noFill/>
          <a:ln w="9525">
            <a:solidFill>
              <a:schemeClr val="tx1"/>
            </a:solidFill>
            <a:round/>
            <a:headEnd/>
            <a:tailEnd type="triangle" w="med" len="med"/>
          </a:ln>
          <a:effectLst/>
        </p:spPr>
      </p:cxnSp>
      <p:sp>
        <p:nvSpPr>
          <p:cNvPr id="15" name="Slide Number Placeholder 14"/>
          <p:cNvSpPr>
            <a:spLocks noGrp="1"/>
          </p:cNvSpPr>
          <p:nvPr>
            <p:ph type="sldNum" sz="quarter" idx="12"/>
          </p:nvPr>
        </p:nvSpPr>
        <p:spPr/>
        <p:txBody>
          <a:bodyPr/>
          <a:lstStyle/>
          <a:p>
            <a:fld id="{533C111A-D001-42D3-9E60-85F69CB78187}" type="slidenum">
              <a:rPr lang="en-US" smtClean="0"/>
              <a:pPr/>
              <a:t>35</a:t>
            </a:fld>
            <a:endParaRPr lang="en-US"/>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146" name="Rectangle 2"/>
          <p:cNvSpPr>
            <a:spLocks noGrp="1" noChangeArrowheads="1"/>
          </p:cNvSpPr>
          <p:nvPr>
            <p:ph type="title"/>
          </p:nvPr>
        </p:nvSpPr>
        <p:spPr/>
        <p:txBody>
          <a:bodyPr>
            <a:normAutofit fontScale="90000"/>
          </a:bodyPr>
          <a:lstStyle/>
          <a:p>
            <a:r>
              <a:rPr lang="en-US"/>
              <a:t>Bayesian Belief Network: An Example</a:t>
            </a:r>
          </a:p>
        </p:txBody>
      </p:sp>
      <p:sp>
        <p:nvSpPr>
          <p:cNvPr id="1030160" name="AutoShape 16"/>
          <p:cNvSpPr>
            <a:spLocks noChangeArrowheads="1"/>
          </p:cNvSpPr>
          <p:nvPr/>
        </p:nvSpPr>
        <p:spPr bwMode="auto">
          <a:xfrm>
            <a:off x="2743200" y="990600"/>
            <a:ext cx="1250950" cy="1247775"/>
          </a:xfrm>
          <a:prstGeom prst="flowChartConnector">
            <a:avLst/>
          </a:prstGeom>
          <a:solidFill>
            <a:srgbClr val="CCFFFF"/>
          </a:solidFill>
          <a:ln w="28575" algn="ctr">
            <a:solidFill>
              <a:srgbClr val="000000"/>
            </a:solidFill>
            <a:miter lim="800000"/>
            <a:headEnd/>
            <a:tailEnd/>
          </a:ln>
          <a:effectLst/>
        </p:spPr>
        <p:txBody>
          <a:bodyPr wrap="none" anchor="ctr"/>
          <a:lstStyle/>
          <a:p>
            <a:pPr algn="ctr"/>
            <a:r>
              <a:rPr lang="en-US" sz="1600" b="1">
                <a:solidFill>
                  <a:srgbClr val="000000"/>
                </a:solidFill>
              </a:rPr>
              <a:t>Family</a:t>
            </a:r>
          </a:p>
          <a:p>
            <a:pPr algn="ctr"/>
            <a:r>
              <a:rPr lang="en-US" sz="1600" b="1">
                <a:solidFill>
                  <a:srgbClr val="000000"/>
                </a:solidFill>
              </a:rPr>
              <a:t>History</a:t>
            </a:r>
            <a:endParaRPr lang="en-US" sz="1600" b="1">
              <a:latin typeface="Tahoma" pitchFamily="34" charset="0"/>
            </a:endParaRPr>
          </a:p>
        </p:txBody>
      </p:sp>
      <p:sp>
        <p:nvSpPr>
          <p:cNvPr id="1030161" name="AutoShape 17"/>
          <p:cNvSpPr>
            <a:spLocks noChangeArrowheads="1"/>
          </p:cNvSpPr>
          <p:nvPr/>
        </p:nvSpPr>
        <p:spPr bwMode="auto">
          <a:xfrm>
            <a:off x="5486400" y="990600"/>
            <a:ext cx="1250950" cy="1247775"/>
          </a:xfrm>
          <a:prstGeom prst="flowChartConnector">
            <a:avLst/>
          </a:prstGeom>
          <a:solidFill>
            <a:srgbClr val="CCFFFF"/>
          </a:solidFill>
          <a:ln w="28575" algn="ctr">
            <a:solidFill>
              <a:srgbClr val="000000"/>
            </a:solidFill>
            <a:miter lim="800000"/>
            <a:headEnd/>
            <a:tailEnd/>
          </a:ln>
          <a:effectLst/>
        </p:spPr>
        <p:txBody>
          <a:bodyPr wrap="none" anchor="ctr"/>
          <a:lstStyle/>
          <a:p>
            <a:pPr algn="ctr"/>
            <a:r>
              <a:rPr lang="en-US" sz="1600" b="1">
                <a:solidFill>
                  <a:srgbClr val="000000"/>
                </a:solidFill>
              </a:rPr>
              <a:t>Smoker</a:t>
            </a:r>
            <a:endParaRPr lang="en-US" sz="1600" b="1">
              <a:latin typeface="Tahoma" pitchFamily="34" charset="0"/>
            </a:endParaRPr>
          </a:p>
        </p:txBody>
      </p:sp>
      <p:sp>
        <p:nvSpPr>
          <p:cNvPr id="1030162" name="AutoShape 18"/>
          <p:cNvSpPr>
            <a:spLocks noChangeArrowheads="1"/>
          </p:cNvSpPr>
          <p:nvPr/>
        </p:nvSpPr>
        <p:spPr bwMode="auto">
          <a:xfrm>
            <a:off x="2743200" y="2667000"/>
            <a:ext cx="1250950" cy="1247775"/>
          </a:xfrm>
          <a:prstGeom prst="flowChartConnector">
            <a:avLst/>
          </a:prstGeom>
          <a:solidFill>
            <a:srgbClr val="CCFFFF"/>
          </a:solidFill>
          <a:ln w="28575" algn="ctr">
            <a:solidFill>
              <a:srgbClr val="000000"/>
            </a:solidFill>
            <a:miter lim="800000"/>
            <a:headEnd/>
            <a:tailEnd/>
          </a:ln>
          <a:effectLst/>
        </p:spPr>
        <p:txBody>
          <a:bodyPr wrap="none" anchor="ctr"/>
          <a:lstStyle/>
          <a:p>
            <a:pPr algn="ctr"/>
            <a:r>
              <a:rPr lang="en-US" sz="1600" b="1">
                <a:solidFill>
                  <a:srgbClr val="000000"/>
                </a:solidFill>
              </a:rPr>
              <a:t>Lung</a:t>
            </a:r>
          </a:p>
          <a:p>
            <a:pPr algn="ctr"/>
            <a:r>
              <a:rPr lang="en-US" sz="1600" b="1">
                <a:solidFill>
                  <a:srgbClr val="000000"/>
                </a:solidFill>
              </a:rPr>
              <a:t>Cancer</a:t>
            </a:r>
            <a:endParaRPr lang="en-US" sz="1600" b="1">
              <a:latin typeface="Tahoma" pitchFamily="34" charset="0"/>
            </a:endParaRPr>
          </a:p>
        </p:txBody>
      </p:sp>
      <p:sp>
        <p:nvSpPr>
          <p:cNvPr id="1030163" name="AutoShape 19"/>
          <p:cNvSpPr>
            <a:spLocks noChangeArrowheads="1"/>
          </p:cNvSpPr>
          <p:nvPr/>
        </p:nvSpPr>
        <p:spPr bwMode="auto">
          <a:xfrm>
            <a:off x="5486400" y="4495800"/>
            <a:ext cx="1250950" cy="1247775"/>
          </a:xfrm>
          <a:prstGeom prst="flowChartConnector">
            <a:avLst/>
          </a:prstGeom>
          <a:solidFill>
            <a:srgbClr val="CCFFFF"/>
          </a:solidFill>
          <a:ln w="28575" algn="ctr">
            <a:solidFill>
              <a:srgbClr val="000000"/>
            </a:solidFill>
            <a:miter lim="800000"/>
            <a:headEnd/>
            <a:tailEnd/>
          </a:ln>
          <a:effectLst/>
        </p:spPr>
        <p:txBody>
          <a:bodyPr wrap="none" anchor="ctr"/>
          <a:lstStyle/>
          <a:p>
            <a:pPr algn="ctr"/>
            <a:r>
              <a:rPr lang="en-US" sz="1600" b="1">
                <a:solidFill>
                  <a:srgbClr val="000000"/>
                </a:solidFill>
              </a:rPr>
              <a:t>Dyspnea</a:t>
            </a:r>
            <a:endParaRPr lang="en-US" sz="1600" b="1">
              <a:latin typeface="Tahoma" pitchFamily="34" charset="0"/>
            </a:endParaRPr>
          </a:p>
        </p:txBody>
      </p:sp>
      <p:sp>
        <p:nvSpPr>
          <p:cNvPr id="1030164" name="AutoShape 20"/>
          <p:cNvSpPr>
            <a:spLocks noChangeArrowheads="1"/>
          </p:cNvSpPr>
          <p:nvPr/>
        </p:nvSpPr>
        <p:spPr bwMode="auto">
          <a:xfrm>
            <a:off x="5486400" y="2667000"/>
            <a:ext cx="1250950" cy="1247775"/>
          </a:xfrm>
          <a:prstGeom prst="flowChartConnector">
            <a:avLst/>
          </a:prstGeom>
          <a:solidFill>
            <a:srgbClr val="CCFFFF"/>
          </a:solidFill>
          <a:ln w="28575" algn="ctr">
            <a:solidFill>
              <a:srgbClr val="000000"/>
            </a:solidFill>
            <a:miter lim="800000"/>
            <a:headEnd/>
            <a:tailEnd/>
          </a:ln>
          <a:effectLst/>
        </p:spPr>
        <p:txBody>
          <a:bodyPr wrap="none" anchor="ctr"/>
          <a:lstStyle/>
          <a:p>
            <a:pPr algn="ctr"/>
            <a:r>
              <a:rPr lang="en-US" b="1">
                <a:solidFill>
                  <a:srgbClr val="000000"/>
                </a:solidFill>
              </a:rPr>
              <a:t>Emphysema</a:t>
            </a:r>
            <a:endParaRPr lang="en-US" b="1">
              <a:latin typeface="Tahoma" pitchFamily="34" charset="0"/>
            </a:endParaRPr>
          </a:p>
        </p:txBody>
      </p:sp>
      <p:sp>
        <p:nvSpPr>
          <p:cNvPr id="1030165" name="AutoShape 21"/>
          <p:cNvSpPr>
            <a:spLocks noChangeArrowheads="1"/>
          </p:cNvSpPr>
          <p:nvPr/>
        </p:nvSpPr>
        <p:spPr bwMode="auto">
          <a:xfrm>
            <a:off x="2743200" y="4495800"/>
            <a:ext cx="1250950" cy="1247775"/>
          </a:xfrm>
          <a:prstGeom prst="flowChartConnector">
            <a:avLst/>
          </a:prstGeom>
          <a:solidFill>
            <a:srgbClr val="CCFFFF"/>
          </a:solidFill>
          <a:ln w="28575" algn="ctr">
            <a:solidFill>
              <a:srgbClr val="000000"/>
            </a:solidFill>
            <a:miter lim="800000"/>
            <a:headEnd/>
            <a:tailEnd/>
          </a:ln>
          <a:effectLst/>
        </p:spPr>
        <p:txBody>
          <a:bodyPr wrap="none" anchor="ctr"/>
          <a:lstStyle/>
          <a:p>
            <a:pPr algn="ctr"/>
            <a:r>
              <a:rPr lang="en-US" sz="1600" b="1">
                <a:solidFill>
                  <a:srgbClr val="000000"/>
                </a:solidFill>
              </a:rPr>
              <a:t>Positive</a:t>
            </a:r>
          </a:p>
          <a:p>
            <a:pPr algn="ctr"/>
            <a:r>
              <a:rPr lang="en-US" sz="1600" b="1">
                <a:solidFill>
                  <a:srgbClr val="000000"/>
                </a:solidFill>
              </a:rPr>
              <a:t>XRay</a:t>
            </a:r>
            <a:endParaRPr lang="en-US" sz="1600" b="1">
              <a:latin typeface="Tahoma" pitchFamily="34" charset="0"/>
            </a:endParaRPr>
          </a:p>
        </p:txBody>
      </p:sp>
      <p:cxnSp>
        <p:nvCxnSpPr>
          <p:cNvPr id="1030169" name="AutoShape 25"/>
          <p:cNvCxnSpPr>
            <a:cxnSpLocks noChangeShapeType="1"/>
            <a:stCxn id="1030160" idx="4"/>
            <a:endCxn id="1030162" idx="0"/>
          </p:cNvCxnSpPr>
          <p:nvPr/>
        </p:nvCxnSpPr>
        <p:spPr bwMode="white">
          <a:xfrm>
            <a:off x="3368675" y="2252663"/>
            <a:ext cx="0" cy="400050"/>
          </a:xfrm>
          <a:prstGeom prst="straightConnector1">
            <a:avLst/>
          </a:prstGeom>
          <a:noFill/>
          <a:ln w="31750">
            <a:solidFill>
              <a:srgbClr val="FF3300"/>
            </a:solidFill>
            <a:round/>
            <a:headEnd/>
            <a:tailEnd type="stealth" w="lg" len="lg"/>
          </a:ln>
          <a:effectLst/>
        </p:spPr>
      </p:cxnSp>
      <p:cxnSp>
        <p:nvCxnSpPr>
          <p:cNvPr id="1030171" name="AutoShape 27"/>
          <p:cNvCxnSpPr>
            <a:cxnSpLocks noChangeShapeType="1"/>
            <a:stCxn id="1030162" idx="4"/>
            <a:endCxn id="1030165" idx="0"/>
          </p:cNvCxnSpPr>
          <p:nvPr/>
        </p:nvCxnSpPr>
        <p:spPr bwMode="white">
          <a:xfrm>
            <a:off x="3368675" y="3929063"/>
            <a:ext cx="0" cy="552450"/>
          </a:xfrm>
          <a:prstGeom prst="straightConnector1">
            <a:avLst/>
          </a:prstGeom>
          <a:noFill/>
          <a:ln w="31750">
            <a:solidFill>
              <a:srgbClr val="FF3300"/>
            </a:solidFill>
            <a:round/>
            <a:headEnd/>
            <a:tailEnd type="stealth" w="lg" len="lg"/>
          </a:ln>
          <a:effectLst/>
        </p:spPr>
      </p:cxnSp>
      <p:cxnSp>
        <p:nvCxnSpPr>
          <p:cNvPr id="1030172" name="AutoShape 28"/>
          <p:cNvCxnSpPr>
            <a:cxnSpLocks noChangeShapeType="1"/>
            <a:stCxn id="1030161" idx="3"/>
            <a:endCxn id="1030162" idx="7"/>
          </p:cNvCxnSpPr>
          <p:nvPr/>
        </p:nvCxnSpPr>
        <p:spPr bwMode="white">
          <a:xfrm flipH="1">
            <a:off x="3811588" y="2070100"/>
            <a:ext cx="1857375" cy="765175"/>
          </a:xfrm>
          <a:prstGeom prst="straightConnector1">
            <a:avLst/>
          </a:prstGeom>
          <a:noFill/>
          <a:ln w="31750">
            <a:solidFill>
              <a:srgbClr val="FF3300"/>
            </a:solidFill>
            <a:round/>
            <a:headEnd/>
            <a:tailEnd type="stealth" w="lg" len="lg"/>
          </a:ln>
          <a:effectLst/>
        </p:spPr>
      </p:cxnSp>
      <p:cxnSp>
        <p:nvCxnSpPr>
          <p:cNvPr id="1030173" name="AutoShape 29"/>
          <p:cNvCxnSpPr>
            <a:cxnSpLocks noChangeShapeType="1"/>
            <a:stCxn id="1030161" idx="4"/>
            <a:endCxn id="1030164" idx="0"/>
          </p:cNvCxnSpPr>
          <p:nvPr/>
        </p:nvCxnSpPr>
        <p:spPr bwMode="white">
          <a:xfrm>
            <a:off x="6111875" y="2252663"/>
            <a:ext cx="0" cy="400050"/>
          </a:xfrm>
          <a:prstGeom prst="straightConnector1">
            <a:avLst/>
          </a:prstGeom>
          <a:noFill/>
          <a:ln w="31750">
            <a:solidFill>
              <a:srgbClr val="FF3300"/>
            </a:solidFill>
            <a:round/>
            <a:headEnd/>
            <a:tailEnd type="stealth" w="lg" len="lg"/>
          </a:ln>
          <a:effectLst/>
        </p:spPr>
      </p:cxnSp>
      <p:cxnSp>
        <p:nvCxnSpPr>
          <p:cNvPr id="1030174" name="AutoShape 30"/>
          <p:cNvCxnSpPr>
            <a:cxnSpLocks noChangeShapeType="1"/>
            <a:stCxn id="1030164" idx="4"/>
            <a:endCxn id="1030163" idx="0"/>
          </p:cNvCxnSpPr>
          <p:nvPr/>
        </p:nvCxnSpPr>
        <p:spPr bwMode="white">
          <a:xfrm>
            <a:off x="6111875" y="3929063"/>
            <a:ext cx="0" cy="552450"/>
          </a:xfrm>
          <a:prstGeom prst="straightConnector1">
            <a:avLst/>
          </a:prstGeom>
          <a:noFill/>
          <a:ln w="31750">
            <a:solidFill>
              <a:srgbClr val="FF3300"/>
            </a:solidFill>
            <a:round/>
            <a:headEnd/>
            <a:tailEnd type="stealth" w="lg" len="lg"/>
          </a:ln>
          <a:effectLst/>
        </p:spPr>
      </p:cxnSp>
      <p:cxnSp>
        <p:nvCxnSpPr>
          <p:cNvPr id="1030175" name="AutoShape 31"/>
          <p:cNvCxnSpPr>
            <a:cxnSpLocks noChangeShapeType="1"/>
            <a:stCxn id="1030162" idx="5"/>
            <a:endCxn id="1030163" idx="1"/>
          </p:cNvCxnSpPr>
          <p:nvPr/>
        </p:nvCxnSpPr>
        <p:spPr bwMode="white">
          <a:xfrm>
            <a:off x="3811588" y="3746500"/>
            <a:ext cx="1857375" cy="917575"/>
          </a:xfrm>
          <a:prstGeom prst="straightConnector1">
            <a:avLst/>
          </a:prstGeom>
          <a:noFill/>
          <a:ln w="31750">
            <a:solidFill>
              <a:srgbClr val="FF3300"/>
            </a:solidFill>
            <a:round/>
            <a:headEnd/>
            <a:tailEnd type="stealth" w="lg" len="lg"/>
          </a:ln>
          <a:effectLst/>
        </p:spPr>
      </p:cxnSp>
      <p:sp>
        <p:nvSpPr>
          <p:cNvPr id="17" name="Slide Number Placeholder 16"/>
          <p:cNvSpPr>
            <a:spLocks noGrp="1"/>
          </p:cNvSpPr>
          <p:nvPr>
            <p:ph type="sldNum" sz="quarter" idx="12"/>
          </p:nvPr>
        </p:nvSpPr>
        <p:spPr/>
        <p:txBody>
          <a:bodyPr/>
          <a:lstStyle/>
          <a:p>
            <a:fld id="{533C111A-D001-42D3-9E60-85F69CB78187}" type="slidenum">
              <a:rPr lang="en-US" smtClean="0"/>
              <a:pPr/>
              <a:t>36</a:t>
            </a:fld>
            <a:endParaRPr lang="en-US"/>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0562" name="Rectangle 2"/>
          <p:cNvSpPr>
            <a:spLocks noGrp="1" noChangeArrowheads="1"/>
          </p:cNvSpPr>
          <p:nvPr>
            <p:ph type="title"/>
          </p:nvPr>
        </p:nvSpPr>
        <p:spPr/>
        <p:txBody>
          <a:bodyPr>
            <a:normAutofit/>
          </a:bodyPr>
          <a:lstStyle/>
          <a:p>
            <a:r>
              <a:rPr lang="en-US"/>
              <a:t>Bayesian Belief Network: An Example</a:t>
            </a:r>
          </a:p>
        </p:txBody>
      </p:sp>
      <p:sp>
        <p:nvSpPr>
          <p:cNvPr id="1090563" name="Rectangle 3"/>
          <p:cNvSpPr>
            <a:spLocks noGrp="1" noChangeArrowheads="1"/>
          </p:cNvSpPr>
          <p:nvPr>
            <p:ph type="body" idx="1"/>
          </p:nvPr>
        </p:nvSpPr>
        <p:spPr/>
        <p:txBody>
          <a:bodyPr>
            <a:normAutofit/>
          </a:bodyPr>
          <a:lstStyle/>
          <a:p>
            <a:pPr>
              <a:spcBef>
                <a:spcPct val="50000"/>
              </a:spcBef>
              <a:buClrTx/>
            </a:pPr>
            <a:r>
              <a:rPr lang="en-US" dirty="0"/>
              <a:t>The conditional probability table (CPT) for variable </a:t>
            </a:r>
            <a:r>
              <a:rPr lang="en-US" i="1" dirty="0" err="1"/>
              <a:t>LungCancer</a:t>
            </a:r>
            <a:r>
              <a:rPr lang="en-US" dirty="0"/>
              <a:t>:</a:t>
            </a:r>
          </a:p>
          <a:p>
            <a:pPr>
              <a:lnSpc>
                <a:spcPct val="130000"/>
              </a:lnSpc>
            </a:pPr>
            <a:endParaRPr lang="en-US" dirty="0"/>
          </a:p>
          <a:p>
            <a:pPr>
              <a:lnSpc>
                <a:spcPct val="130000"/>
              </a:lnSpc>
            </a:pPr>
            <a:endParaRPr lang="en-US" dirty="0"/>
          </a:p>
          <a:p>
            <a:pPr>
              <a:spcBef>
                <a:spcPct val="50000"/>
              </a:spcBef>
            </a:pPr>
            <a:endParaRPr lang="en-US" dirty="0" smtClean="0"/>
          </a:p>
          <a:p>
            <a:pPr>
              <a:spcBef>
                <a:spcPct val="50000"/>
              </a:spcBef>
            </a:pPr>
            <a:r>
              <a:rPr lang="en-US" dirty="0" smtClean="0"/>
              <a:t>CPT </a:t>
            </a:r>
            <a:r>
              <a:rPr lang="en-US" dirty="0"/>
              <a:t>shows the conditional probability for each possible combination of its parents</a:t>
            </a:r>
          </a:p>
          <a:p>
            <a:pPr>
              <a:spcBef>
                <a:spcPct val="50000"/>
              </a:spcBef>
            </a:pPr>
            <a:r>
              <a:rPr lang="en-US" dirty="0"/>
              <a:t>Derivation of the probability of a particular combination of values of </a:t>
            </a:r>
            <a:r>
              <a:rPr lang="en-US" b="1" dirty="0"/>
              <a:t>X</a:t>
            </a:r>
            <a:r>
              <a:rPr lang="en-US" dirty="0"/>
              <a:t>, from CPT:</a:t>
            </a:r>
          </a:p>
        </p:txBody>
      </p:sp>
      <p:sp>
        <p:nvSpPr>
          <p:cNvPr id="1090564" name="Text Box 4"/>
          <p:cNvSpPr txBox="1">
            <a:spLocks noChangeArrowheads="1"/>
          </p:cNvSpPr>
          <p:nvPr/>
        </p:nvSpPr>
        <p:spPr bwMode="auto">
          <a:xfrm>
            <a:off x="3868738" y="3341688"/>
            <a:ext cx="4938712" cy="488950"/>
          </a:xfrm>
          <a:prstGeom prst="rect">
            <a:avLst/>
          </a:prstGeom>
          <a:noFill/>
          <a:ln w="9525">
            <a:noFill/>
            <a:miter lim="800000"/>
            <a:headEnd/>
            <a:tailEnd/>
          </a:ln>
          <a:effectLst/>
        </p:spPr>
        <p:txBody>
          <a:bodyPr>
            <a:spAutoFit/>
          </a:bodyPr>
          <a:lstStyle/>
          <a:p>
            <a:pPr>
              <a:lnSpc>
                <a:spcPct val="130000"/>
              </a:lnSpc>
              <a:buFont typeface="Wingdings" pitchFamily="2" charset="2"/>
              <a:buChar char="§"/>
            </a:pPr>
            <a:endParaRPr lang="en-US" sz="2000">
              <a:latin typeface="Tahoma" pitchFamily="34" charset="0"/>
            </a:endParaRPr>
          </a:p>
        </p:txBody>
      </p:sp>
      <p:grpSp>
        <p:nvGrpSpPr>
          <p:cNvPr id="2" name="Group 5"/>
          <p:cNvGrpSpPr>
            <a:grpSpLocks/>
          </p:cNvGrpSpPr>
          <p:nvPr/>
        </p:nvGrpSpPr>
        <p:grpSpPr bwMode="auto">
          <a:xfrm>
            <a:off x="2209800" y="2667000"/>
            <a:ext cx="4416425" cy="1604963"/>
            <a:chOff x="1292" y="1094"/>
            <a:chExt cx="2782" cy="1011"/>
          </a:xfrm>
        </p:grpSpPr>
        <p:sp>
          <p:nvSpPr>
            <p:cNvPr id="1090566" name="Rectangle 6"/>
            <p:cNvSpPr>
              <a:spLocks noChangeArrowheads="1"/>
            </p:cNvSpPr>
            <p:nvPr/>
          </p:nvSpPr>
          <p:spPr bwMode="auto">
            <a:xfrm>
              <a:off x="1292" y="1337"/>
              <a:ext cx="2762" cy="768"/>
            </a:xfrm>
            <a:prstGeom prst="rect">
              <a:avLst/>
            </a:prstGeom>
            <a:noFill/>
            <a:ln w="12700">
              <a:solidFill>
                <a:schemeClr val="tx1"/>
              </a:solidFill>
              <a:miter lim="800000"/>
              <a:headEnd type="none" w="sm" len="sm"/>
              <a:tailEnd type="none" w="sm" len="sm"/>
            </a:ln>
            <a:effectLst/>
          </p:spPr>
          <p:txBody>
            <a:bodyPr wrap="none" anchor="ctr"/>
            <a:lstStyle/>
            <a:p>
              <a:pPr algn="ctr" eaLnBrk="0" hangingPunct="0"/>
              <a:endParaRPr lang="en-US" sz="1800">
                <a:latin typeface="Arial" pitchFamily="34" charset="0"/>
              </a:endParaRPr>
            </a:p>
          </p:txBody>
        </p:sp>
        <p:sp>
          <p:nvSpPr>
            <p:cNvPr id="1090567" name="Line 7"/>
            <p:cNvSpPr>
              <a:spLocks noChangeShapeType="1"/>
            </p:cNvSpPr>
            <p:nvPr/>
          </p:nvSpPr>
          <p:spPr bwMode="auto">
            <a:xfrm>
              <a:off x="1293" y="1715"/>
              <a:ext cx="2767"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090568" name="Line 8"/>
            <p:cNvSpPr>
              <a:spLocks noChangeShapeType="1"/>
            </p:cNvSpPr>
            <p:nvPr/>
          </p:nvSpPr>
          <p:spPr bwMode="auto">
            <a:xfrm>
              <a:off x="1660" y="1331"/>
              <a:ext cx="0"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090569" name="Line 9"/>
            <p:cNvSpPr>
              <a:spLocks noChangeShapeType="1"/>
            </p:cNvSpPr>
            <p:nvPr/>
          </p:nvSpPr>
          <p:spPr bwMode="auto">
            <a:xfrm>
              <a:off x="1900" y="1331"/>
              <a:ext cx="0" cy="768"/>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090570" name="Line 10"/>
            <p:cNvSpPr>
              <a:spLocks noChangeShapeType="1"/>
            </p:cNvSpPr>
            <p:nvPr/>
          </p:nvSpPr>
          <p:spPr bwMode="auto">
            <a:xfrm>
              <a:off x="2956" y="1331"/>
              <a:ext cx="0" cy="768"/>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090571" name="Line 11"/>
            <p:cNvSpPr>
              <a:spLocks noChangeShapeType="1"/>
            </p:cNvSpPr>
            <p:nvPr/>
          </p:nvSpPr>
          <p:spPr bwMode="auto">
            <a:xfrm>
              <a:off x="2380" y="1331"/>
              <a:ext cx="0" cy="768"/>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090572" name="Line 12"/>
            <p:cNvSpPr>
              <a:spLocks noChangeShapeType="1"/>
            </p:cNvSpPr>
            <p:nvPr/>
          </p:nvSpPr>
          <p:spPr bwMode="auto">
            <a:xfrm>
              <a:off x="3484" y="1331"/>
              <a:ext cx="0" cy="768"/>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090573" name="Text Box 13"/>
            <p:cNvSpPr txBox="1">
              <a:spLocks noChangeArrowheads="1"/>
            </p:cNvSpPr>
            <p:nvPr/>
          </p:nvSpPr>
          <p:spPr bwMode="auto">
            <a:xfrm>
              <a:off x="1438" y="1416"/>
              <a:ext cx="330"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LC</a:t>
              </a:r>
              <a:endParaRPr lang="en-US" sz="1800">
                <a:latin typeface="Arial" pitchFamily="34" charset="0"/>
              </a:endParaRPr>
            </a:p>
          </p:txBody>
        </p:sp>
        <p:sp>
          <p:nvSpPr>
            <p:cNvPr id="1090574" name="Text Box 14"/>
            <p:cNvSpPr txBox="1">
              <a:spLocks noChangeArrowheads="1"/>
            </p:cNvSpPr>
            <p:nvPr/>
          </p:nvSpPr>
          <p:spPr bwMode="auto">
            <a:xfrm>
              <a:off x="1339" y="1794"/>
              <a:ext cx="423"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~LC</a:t>
              </a:r>
              <a:endParaRPr lang="en-US" sz="1800">
                <a:latin typeface="Arial" pitchFamily="34" charset="0"/>
              </a:endParaRPr>
            </a:p>
          </p:txBody>
        </p:sp>
        <p:sp>
          <p:nvSpPr>
            <p:cNvPr id="1090575" name="Text Box 15"/>
            <p:cNvSpPr txBox="1">
              <a:spLocks noChangeArrowheads="1"/>
            </p:cNvSpPr>
            <p:nvPr/>
          </p:nvSpPr>
          <p:spPr bwMode="auto">
            <a:xfrm>
              <a:off x="1827" y="1094"/>
              <a:ext cx="529" cy="212"/>
            </a:xfrm>
            <a:prstGeom prst="rect">
              <a:avLst/>
            </a:prstGeom>
            <a:noFill/>
            <a:ln w="12700">
              <a:noFill/>
              <a:miter lim="800000"/>
              <a:headEnd type="none" w="sm" len="sm"/>
              <a:tailEnd type="none" w="sm" len="sm"/>
            </a:ln>
            <a:effectLst/>
          </p:spPr>
          <p:txBody>
            <a:bodyPr wrap="none">
              <a:spAutoFit/>
            </a:bodyPr>
            <a:lstStyle/>
            <a:p>
              <a:pPr algn="r" eaLnBrk="0" hangingPunct="0"/>
              <a:r>
                <a:rPr lang="en-US" sz="1600" b="1">
                  <a:solidFill>
                    <a:schemeClr val="tx2"/>
                  </a:solidFill>
                  <a:latin typeface="Arial" pitchFamily="34" charset="0"/>
                </a:rPr>
                <a:t>(FH, S)</a:t>
              </a:r>
              <a:endParaRPr lang="en-US" sz="1800" b="1">
                <a:solidFill>
                  <a:schemeClr val="tx2"/>
                </a:solidFill>
                <a:latin typeface="Arial" pitchFamily="34" charset="0"/>
              </a:endParaRPr>
            </a:p>
          </p:txBody>
        </p:sp>
        <p:sp>
          <p:nvSpPr>
            <p:cNvPr id="1090576" name="Text Box 16"/>
            <p:cNvSpPr txBox="1">
              <a:spLocks noChangeArrowheads="1"/>
            </p:cNvSpPr>
            <p:nvPr/>
          </p:nvSpPr>
          <p:spPr bwMode="auto">
            <a:xfrm>
              <a:off x="2341" y="1094"/>
              <a:ext cx="604" cy="212"/>
            </a:xfrm>
            <a:prstGeom prst="rect">
              <a:avLst/>
            </a:prstGeom>
            <a:noFill/>
            <a:ln w="12700">
              <a:noFill/>
              <a:miter lim="800000"/>
              <a:headEnd type="none" w="sm" len="sm"/>
              <a:tailEnd type="none" w="sm" len="sm"/>
            </a:ln>
            <a:effectLst/>
          </p:spPr>
          <p:txBody>
            <a:bodyPr wrap="none">
              <a:spAutoFit/>
            </a:bodyPr>
            <a:lstStyle/>
            <a:p>
              <a:pPr algn="r" eaLnBrk="0" hangingPunct="0"/>
              <a:r>
                <a:rPr lang="en-US" sz="1600" b="1">
                  <a:solidFill>
                    <a:schemeClr val="tx2"/>
                  </a:solidFill>
                  <a:latin typeface="Arial" pitchFamily="34" charset="0"/>
                </a:rPr>
                <a:t>(FH, ~S)</a:t>
              </a:r>
              <a:endParaRPr lang="en-US" sz="1600">
                <a:solidFill>
                  <a:schemeClr val="tx2"/>
                </a:solidFill>
                <a:latin typeface="Arial" pitchFamily="34" charset="0"/>
              </a:endParaRPr>
            </a:p>
          </p:txBody>
        </p:sp>
        <p:sp>
          <p:nvSpPr>
            <p:cNvPr id="1090577" name="Text Box 17"/>
            <p:cNvSpPr txBox="1">
              <a:spLocks noChangeArrowheads="1"/>
            </p:cNvSpPr>
            <p:nvPr/>
          </p:nvSpPr>
          <p:spPr bwMode="auto">
            <a:xfrm>
              <a:off x="2875" y="1094"/>
              <a:ext cx="604" cy="212"/>
            </a:xfrm>
            <a:prstGeom prst="rect">
              <a:avLst/>
            </a:prstGeom>
            <a:noFill/>
            <a:ln w="12700">
              <a:noFill/>
              <a:miter lim="800000"/>
              <a:headEnd type="none" w="sm" len="sm"/>
              <a:tailEnd type="none" w="sm" len="sm"/>
            </a:ln>
            <a:effectLst/>
          </p:spPr>
          <p:txBody>
            <a:bodyPr wrap="none">
              <a:spAutoFit/>
            </a:bodyPr>
            <a:lstStyle/>
            <a:p>
              <a:pPr algn="r" eaLnBrk="0" hangingPunct="0"/>
              <a:r>
                <a:rPr lang="en-US" sz="1600" b="1">
                  <a:solidFill>
                    <a:schemeClr val="tx2"/>
                  </a:solidFill>
                  <a:latin typeface="Arial" pitchFamily="34" charset="0"/>
                </a:rPr>
                <a:t>(~FH, S)</a:t>
              </a:r>
              <a:endParaRPr lang="en-US" sz="1600">
                <a:solidFill>
                  <a:schemeClr val="tx2"/>
                </a:solidFill>
                <a:latin typeface="Arial" pitchFamily="34" charset="0"/>
              </a:endParaRPr>
            </a:p>
          </p:txBody>
        </p:sp>
        <p:sp>
          <p:nvSpPr>
            <p:cNvPr id="1090578" name="Text Box 18"/>
            <p:cNvSpPr txBox="1">
              <a:spLocks noChangeArrowheads="1"/>
            </p:cNvSpPr>
            <p:nvPr/>
          </p:nvSpPr>
          <p:spPr bwMode="auto">
            <a:xfrm>
              <a:off x="3395" y="1094"/>
              <a:ext cx="679" cy="212"/>
            </a:xfrm>
            <a:prstGeom prst="rect">
              <a:avLst/>
            </a:prstGeom>
            <a:noFill/>
            <a:ln w="12700">
              <a:noFill/>
              <a:miter lim="800000"/>
              <a:headEnd type="none" w="sm" len="sm"/>
              <a:tailEnd type="none" w="sm" len="sm"/>
            </a:ln>
            <a:effectLst/>
          </p:spPr>
          <p:txBody>
            <a:bodyPr wrap="none">
              <a:spAutoFit/>
            </a:bodyPr>
            <a:lstStyle/>
            <a:p>
              <a:pPr algn="r" eaLnBrk="0" hangingPunct="0"/>
              <a:r>
                <a:rPr lang="en-US" sz="1600" b="1">
                  <a:solidFill>
                    <a:schemeClr val="tx2"/>
                  </a:solidFill>
                  <a:latin typeface="Arial" pitchFamily="34" charset="0"/>
                </a:rPr>
                <a:t>(~FH, ~S)</a:t>
              </a:r>
              <a:endParaRPr lang="en-US" sz="1600">
                <a:solidFill>
                  <a:schemeClr val="tx2"/>
                </a:solidFill>
                <a:latin typeface="Arial" pitchFamily="34" charset="0"/>
              </a:endParaRPr>
            </a:p>
          </p:txBody>
        </p:sp>
        <p:sp>
          <p:nvSpPr>
            <p:cNvPr id="1090579" name="Text Box 19"/>
            <p:cNvSpPr txBox="1">
              <a:spLocks noChangeArrowheads="1"/>
            </p:cNvSpPr>
            <p:nvPr/>
          </p:nvSpPr>
          <p:spPr bwMode="auto">
            <a:xfrm>
              <a:off x="1974" y="1425"/>
              <a:ext cx="338"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0.8</a:t>
              </a:r>
              <a:endParaRPr lang="en-US" sz="1800">
                <a:latin typeface="Arial" pitchFamily="34" charset="0"/>
              </a:endParaRPr>
            </a:p>
          </p:txBody>
        </p:sp>
        <p:sp>
          <p:nvSpPr>
            <p:cNvPr id="1090580" name="Text Box 20"/>
            <p:cNvSpPr txBox="1">
              <a:spLocks noChangeArrowheads="1"/>
            </p:cNvSpPr>
            <p:nvPr/>
          </p:nvSpPr>
          <p:spPr bwMode="auto">
            <a:xfrm>
              <a:off x="1994" y="1796"/>
              <a:ext cx="338"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0.2</a:t>
              </a:r>
              <a:endParaRPr lang="en-US" sz="1800">
                <a:latin typeface="Arial" pitchFamily="34" charset="0"/>
              </a:endParaRPr>
            </a:p>
          </p:txBody>
        </p:sp>
        <p:sp>
          <p:nvSpPr>
            <p:cNvPr id="1090581" name="Text Box 21"/>
            <p:cNvSpPr txBox="1">
              <a:spLocks noChangeArrowheads="1"/>
            </p:cNvSpPr>
            <p:nvPr/>
          </p:nvSpPr>
          <p:spPr bwMode="auto">
            <a:xfrm>
              <a:off x="2502" y="1422"/>
              <a:ext cx="338"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0.5</a:t>
              </a:r>
              <a:endParaRPr lang="en-US" sz="1800">
                <a:latin typeface="Arial" pitchFamily="34" charset="0"/>
              </a:endParaRPr>
            </a:p>
          </p:txBody>
        </p:sp>
        <p:sp>
          <p:nvSpPr>
            <p:cNvPr id="1090582" name="Text Box 22"/>
            <p:cNvSpPr txBox="1">
              <a:spLocks noChangeArrowheads="1"/>
            </p:cNvSpPr>
            <p:nvPr/>
          </p:nvSpPr>
          <p:spPr bwMode="auto">
            <a:xfrm>
              <a:off x="2522" y="1790"/>
              <a:ext cx="338"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0.5</a:t>
              </a:r>
              <a:endParaRPr lang="en-US" sz="1800">
                <a:latin typeface="Arial" pitchFamily="34" charset="0"/>
              </a:endParaRPr>
            </a:p>
          </p:txBody>
        </p:sp>
        <p:sp>
          <p:nvSpPr>
            <p:cNvPr id="1090583" name="Text Box 23"/>
            <p:cNvSpPr txBox="1">
              <a:spLocks noChangeArrowheads="1"/>
            </p:cNvSpPr>
            <p:nvPr/>
          </p:nvSpPr>
          <p:spPr bwMode="auto">
            <a:xfrm>
              <a:off x="3048" y="1419"/>
              <a:ext cx="338"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0.7</a:t>
              </a:r>
              <a:endParaRPr lang="en-US" sz="1800">
                <a:latin typeface="Arial" pitchFamily="34" charset="0"/>
              </a:endParaRPr>
            </a:p>
          </p:txBody>
        </p:sp>
        <p:sp>
          <p:nvSpPr>
            <p:cNvPr id="1090584" name="Text Box 24"/>
            <p:cNvSpPr txBox="1">
              <a:spLocks noChangeArrowheads="1"/>
            </p:cNvSpPr>
            <p:nvPr/>
          </p:nvSpPr>
          <p:spPr bwMode="auto">
            <a:xfrm>
              <a:off x="3030" y="1790"/>
              <a:ext cx="338"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0.3</a:t>
              </a:r>
              <a:endParaRPr lang="en-US" sz="1800">
                <a:latin typeface="Arial" pitchFamily="34" charset="0"/>
              </a:endParaRPr>
            </a:p>
          </p:txBody>
        </p:sp>
        <p:sp>
          <p:nvSpPr>
            <p:cNvPr id="1090585" name="Text Box 25"/>
            <p:cNvSpPr txBox="1">
              <a:spLocks noChangeArrowheads="1"/>
            </p:cNvSpPr>
            <p:nvPr/>
          </p:nvSpPr>
          <p:spPr bwMode="auto">
            <a:xfrm>
              <a:off x="3566" y="1416"/>
              <a:ext cx="338"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0.1</a:t>
              </a:r>
              <a:endParaRPr lang="en-US" sz="1800">
                <a:latin typeface="Arial" pitchFamily="34" charset="0"/>
              </a:endParaRPr>
            </a:p>
          </p:txBody>
        </p:sp>
        <p:sp>
          <p:nvSpPr>
            <p:cNvPr id="1090586" name="Text Box 26"/>
            <p:cNvSpPr txBox="1">
              <a:spLocks noChangeArrowheads="1"/>
            </p:cNvSpPr>
            <p:nvPr/>
          </p:nvSpPr>
          <p:spPr bwMode="auto">
            <a:xfrm>
              <a:off x="3558" y="1790"/>
              <a:ext cx="338" cy="250"/>
            </a:xfrm>
            <a:prstGeom prst="rect">
              <a:avLst/>
            </a:prstGeom>
            <a:noFill/>
            <a:ln w="12700">
              <a:noFill/>
              <a:miter lim="800000"/>
              <a:headEnd type="none" w="sm" len="sm"/>
              <a:tailEnd type="none" w="sm" len="sm"/>
            </a:ln>
            <a:effectLst/>
          </p:spPr>
          <p:txBody>
            <a:bodyPr wrap="none">
              <a:spAutoFit/>
            </a:bodyPr>
            <a:lstStyle/>
            <a:p>
              <a:pPr algn="r" eaLnBrk="0" hangingPunct="0"/>
              <a:r>
                <a:rPr lang="en-US" sz="2000" b="1">
                  <a:solidFill>
                    <a:srgbClr val="000000"/>
                  </a:solidFill>
                  <a:latin typeface="Arial" pitchFamily="34" charset="0"/>
                </a:rPr>
                <a:t>0.9</a:t>
              </a:r>
              <a:endParaRPr lang="en-US" sz="1800">
                <a:latin typeface="Arial" pitchFamily="34" charset="0"/>
              </a:endParaRPr>
            </a:p>
          </p:txBody>
        </p:sp>
      </p:grpSp>
      <p:graphicFrame>
        <p:nvGraphicFramePr>
          <p:cNvPr id="1090587" name="Object 27"/>
          <p:cNvGraphicFramePr>
            <a:graphicFrameLocks noChangeAspect="1"/>
          </p:cNvGraphicFramePr>
          <p:nvPr>
            <p:ph sz="half" idx="4294967295"/>
          </p:nvPr>
        </p:nvGraphicFramePr>
        <p:xfrm>
          <a:off x="1828800" y="5767387"/>
          <a:ext cx="5043488" cy="1090613"/>
        </p:xfrm>
        <a:graphic>
          <a:graphicData uri="http://schemas.openxmlformats.org/presentationml/2006/ole">
            <p:oleObj spid="_x0000_s89090" name="Equation" r:id="rId3" imgW="2349360" imgH="507960" progId="Equation.3">
              <p:embed/>
            </p:oleObj>
          </a:graphicData>
        </a:graphic>
      </p:graphicFrame>
      <p:sp>
        <p:nvSpPr>
          <p:cNvPr id="30" name="Slide Number Placeholder 29"/>
          <p:cNvSpPr>
            <a:spLocks noGrp="1"/>
          </p:cNvSpPr>
          <p:nvPr>
            <p:ph type="sldNum" sz="quarter" idx="12"/>
          </p:nvPr>
        </p:nvSpPr>
        <p:spPr/>
        <p:txBody>
          <a:bodyPr/>
          <a:lstStyle/>
          <a:p>
            <a:fld id="{533C111A-D001-42D3-9E60-85F69CB78187}" type="slidenum">
              <a:rPr lang="en-US" smtClean="0"/>
              <a:pPr/>
              <a:t>37</a:t>
            </a:fld>
            <a:endParaRPr lang="en-US"/>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194" name="Rectangle 2"/>
          <p:cNvSpPr>
            <a:spLocks noGrp="1" noChangeArrowheads="1"/>
          </p:cNvSpPr>
          <p:nvPr>
            <p:ph type="title"/>
          </p:nvPr>
        </p:nvSpPr>
        <p:spPr/>
        <p:txBody>
          <a:bodyPr/>
          <a:lstStyle/>
          <a:p>
            <a:r>
              <a:rPr lang="en-US"/>
              <a:t>Training Bayesian Networks</a:t>
            </a:r>
          </a:p>
        </p:txBody>
      </p:sp>
      <p:sp>
        <p:nvSpPr>
          <p:cNvPr id="1032195" name="Rectangle 3"/>
          <p:cNvSpPr>
            <a:spLocks noGrp="1" noChangeArrowheads="1"/>
          </p:cNvSpPr>
          <p:nvPr>
            <p:ph type="body" idx="1"/>
          </p:nvPr>
        </p:nvSpPr>
        <p:spPr/>
        <p:txBody>
          <a:bodyPr>
            <a:normAutofit/>
          </a:bodyPr>
          <a:lstStyle/>
          <a:p>
            <a:r>
              <a:rPr lang="en-US" b="1"/>
              <a:t>Several scenarios:</a:t>
            </a:r>
          </a:p>
          <a:p>
            <a:pPr lvl="1"/>
            <a:r>
              <a:rPr lang="en-US"/>
              <a:t>Given both the network structure and all variables observable: </a:t>
            </a:r>
            <a:r>
              <a:rPr lang="en-US" i="1"/>
              <a:t>learn only the CPTs</a:t>
            </a:r>
          </a:p>
          <a:p>
            <a:pPr lvl="1"/>
            <a:r>
              <a:rPr lang="en-US"/>
              <a:t>Network structure known, some hidden variables: </a:t>
            </a:r>
            <a:r>
              <a:rPr lang="en-US" i="1"/>
              <a:t>gradient descent</a:t>
            </a:r>
            <a:r>
              <a:rPr lang="en-US"/>
              <a:t> (greedy hill-climbing) method, analogous to neural network learning</a:t>
            </a:r>
          </a:p>
          <a:p>
            <a:pPr lvl="1"/>
            <a:r>
              <a:rPr lang="en-US"/>
              <a:t>Network structure unknown, all variables observable: search through the model space to </a:t>
            </a:r>
            <a:r>
              <a:rPr lang="en-US" i="1"/>
              <a:t>reconstruct network topology </a:t>
            </a:r>
          </a:p>
          <a:p>
            <a:pPr lvl="1"/>
            <a:r>
              <a:rPr lang="en-US"/>
              <a:t>Unknown structure, all hidden variables: No good algorithms known for this purpose</a:t>
            </a:r>
          </a:p>
        </p:txBody>
      </p:sp>
      <p:sp>
        <p:nvSpPr>
          <p:cNvPr id="6" name="Slide Number Placeholder 5"/>
          <p:cNvSpPr>
            <a:spLocks noGrp="1"/>
          </p:cNvSpPr>
          <p:nvPr>
            <p:ph type="sldNum" sz="quarter" idx="12"/>
          </p:nvPr>
        </p:nvSpPr>
        <p:spPr/>
        <p:txBody>
          <a:bodyPr/>
          <a:lstStyle/>
          <a:p>
            <a:fld id="{533C111A-D001-42D3-9E60-85F69CB78187}" type="slidenum">
              <a:rPr lang="en-US" smtClean="0"/>
              <a:pPr/>
              <a:t>38</a:t>
            </a:fld>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Team Homework Assignment #12</a:t>
            </a:r>
            <a:endParaRPr lang="en-US" dirty="0"/>
          </a:p>
        </p:txBody>
      </p:sp>
      <p:sp>
        <p:nvSpPr>
          <p:cNvPr id="3" name="Content Placeholder 2"/>
          <p:cNvSpPr>
            <a:spLocks noGrp="1"/>
          </p:cNvSpPr>
          <p:nvPr>
            <p:ph idx="1"/>
          </p:nvPr>
        </p:nvSpPr>
        <p:spPr/>
        <p:txBody>
          <a:bodyPr>
            <a:normAutofit/>
          </a:bodyPr>
          <a:lstStyle/>
          <a:p>
            <a:r>
              <a:rPr lang="en-US" sz="2400" dirty="0" smtClean="0">
                <a:latin typeface="Calibri" pitchFamily="34" charset="0"/>
                <a:cs typeface="Calibri" pitchFamily="34" charset="0"/>
              </a:rPr>
              <a:t>Exercise 6.11</a:t>
            </a:r>
            <a:endParaRPr lang="en-US" sz="2400" dirty="0" smtClean="0">
              <a:latin typeface="Calibri" pitchFamily="34" charset="0"/>
              <a:cs typeface="Calibri" pitchFamily="34" charset="0"/>
            </a:endParaRPr>
          </a:p>
          <a:p>
            <a:r>
              <a:rPr lang="en-US" sz="2400" dirty="0" smtClean="0">
                <a:latin typeface="Calibri" pitchFamily="34" charset="0"/>
                <a:cs typeface="Calibri" pitchFamily="34" charset="0"/>
              </a:rPr>
              <a:t>beginning of the lecture on Friday April 22</a:t>
            </a:r>
            <a:r>
              <a:rPr lang="en-US" sz="2400" baseline="30000" dirty="0" smtClean="0">
                <a:latin typeface="Calibri" pitchFamily="34" charset="0"/>
                <a:cs typeface="Calibri" pitchFamily="34" charset="0"/>
              </a:rPr>
              <a:t>nd</a:t>
            </a:r>
            <a:r>
              <a:rPr lang="en-US" sz="2400" dirty="0" smtClean="0">
                <a:latin typeface="Calibri" pitchFamily="34" charset="0"/>
                <a:cs typeface="Calibri" pitchFamily="34" charset="0"/>
              </a:rPr>
              <a:t>. </a:t>
            </a:r>
            <a:endParaRPr lang="en-US" sz="2400" baseline="30000" dirty="0" smtClean="0">
              <a:latin typeface="Calibri" pitchFamily="34" charset="0"/>
              <a:cs typeface="Calibri" pitchFamily="34" charset="0"/>
            </a:endParaRPr>
          </a:p>
        </p:txBody>
      </p:sp>
      <p:sp>
        <p:nvSpPr>
          <p:cNvPr id="4" name="Slide Number Placeholder 3"/>
          <p:cNvSpPr>
            <a:spLocks noGrp="1"/>
          </p:cNvSpPr>
          <p:nvPr>
            <p:ph type="sldNum" sz="quarter" idx="12"/>
          </p:nvPr>
        </p:nvSpPr>
        <p:spPr/>
        <p:txBody>
          <a:bodyPr/>
          <a:lstStyle/>
          <a:p>
            <a:fld id="{533C111A-D001-42D3-9E60-85F69CB78187}"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7858" name="Rectangle 2"/>
          <p:cNvSpPr>
            <a:spLocks noGrp="1" noChangeArrowheads="1"/>
          </p:cNvSpPr>
          <p:nvPr>
            <p:ph type="title"/>
          </p:nvPr>
        </p:nvSpPr>
        <p:spPr>
          <a:noFill/>
          <a:ln/>
        </p:spPr>
        <p:txBody>
          <a:bodyPr lIns="92075" tIns="46038" rIns="92075" bIns="46038"/>
          <a:lstStyle/>
          <a:p>
            <a:r>
              <a:rPr lang="en-US"/>
              <a:t>Bayesian Classification</a:t>
            </a:r>
            <a:endParaRPr lang="en-US" sz="1800"/>
          </a:p>
        </p:txBody>
      </p:sp>
      <p:sp>
        <p:nvSpPr>
          <p:cNvPr id="1017859" name="Rectangle 3"/>
          <p:cNvSpPr>
            <a:spLocks noGrp="1" noChangeArrowheads="1"/>
          </p:cNvSpPr>
          <p:nvPr>
            <p:ph idx="1"/>
          </p:nvPr>
        </p:nvSpPr>
        <p:spPr>
          <a:noFill/>
          <a:ln/>
        </p:spPr>
        <p:txBody>
          <a:bodyPr lIns="92075" tIns="46038" rIns="92075" bIns="46038"/>
          <a:lstStyle/>
          <a:p>
            <a:pPr>
              <a:lnSpc>
                <a:spcPct val="105000"/>
              </a:lnSpc>
            </a:pPr>
            <a:r>
              <a:rPr lang="en-US" dirty="0"/>
              <a:t>Naïve </a:t>
            </a:r>
            <a:r>
              <a:rPr lang="en-US" dirty="0" err="1"/>
              <a:t>Bayes</a:t>
            </a:r>
            <a:r>
              <a:rPr lang="en-US" dirty="0"/>
              <a:t> Classifier</a:t>
            </a:r>
          </a:p>
          <a:p>
            <a:pPr>
              <a:lnSpc>
                <a:spcPct val="105000"/>
              </a:lnSpc>
            </a:pPr>
            <a:r>
              <a:rPr lang="en-US" dirty="0"/>
              <a:t>Bayesian Belief Network</a:t>
            </a:r>
          </a:p>
        </p:txBody>
      </p:sp>
      <p:sp>
        <p:nvSpPr>
          <p:cNvPr id="6" name="Slide Number Placeholder 5"/>
          <p:cNvSpPr>
            <a:spLocks noGrp="1"/>
          </p:cNvSpPr>
          <p:nvPr>
            <p:ph type="sldNum" sz="quarter" idx="12"/>
          </p:nvPr>
        </p:nvSpPr>
        <p:spPr/>
        <p:txBody>
          <a:bodyPr/>
          <a:lstStyle/>
          <a:p>
            <a:fld id="{533C111A-D001-42D3-9E60-85F69CB78187}" type="slidenum">
              <a:rPr lang="en-US" smtClean="0"/>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2066" name="Rectangle 2"/>
          <p:cNvSpPr>
            <a:spLocks noGrp="1" noChangeArrowheads="1"/>
          </p:cNvSpPr>
          <p:nvPr>
            <p:ph type="title"/>
          </p:nvPr>
        </p:nvSpPr>
        <p:spPr/>
        <p:txBody>
          <a:bodyPr/>
          <a:lstStyle/>
          <a:p>
            <a:r>
              <a:rPr lang="en-US"/>
              <a:t>Background Knowledge</a:t>
            </a:r>
          </a:p>
        </p:txBody>
      </p:sp>
      <p:sp>
        <p:nvSpPr>
          <p:cNvPr id="1112067" name="Rectangle 3"/>
          <p:cNvSpPr>
            <a:spLocks noGrp="1" noChangeArrowheads="1"/>
          </p:cNvSpPr>
          <p:nvPr>
            <p:ph type="body" idx="1"/>
          </p:nvPr>
        </p:nvSpPr>
        <p:spPr/>
        <p:txBody>
          <a:bodyPr>
            <a:normAutofit/>
          </a:bodyPr>
          <a:lstStyle/>
          <a:p>
            <a:r>
              <a:rPr lang="en-US"/>
              <a:t>An </a:t>
            </a:r>
            <a:r>
              <a:rPr lang="en-US" b="1"/>
              <a:t>experiment</a:t>
            </a:r>
            <a:r>
              <a:rPr lang="en-US"/>
              <a:t> is any action or process that generates observations.</a:t>
            </a:r>
          </a:p>
          <a:p>
            <a:r>
              <a:rPr lang="en-US"/>
              <a:t>The </a:t>
            </a:r>
            <a:r>
              <a:rPr lang="en-US" b="1"/>
              <a:t>sample space</a:t>
            </a:r>
            <a:r>
              <a:rPr lang="en-US"/>
              <a:t> of an experiment, denoted by </a:t>
            </a:r>
            <a:r>
              <a:rPr lang="en-US" i="1"/>
              <a:t>S</a:t>
            </a:r>
            <a:r>
              <a:rPr lang="en-US"/>
              <a:t>, is the set of all possible outcomes of that experiment.</a:t>
            </a:r>
          </a:p>
          <a:p>
            <a:r>
              <a:rPr lang="en-US"/>
              <a:t>An </a:t>
            </a:r>
            <a:r>
              <a:rPr lang="en-US" b="1"/>
              <a:t>event</a:t>
            </a:r>
            <a:r>
              <a:rPr lang="en-US"/>
              <a:t> is any subset of outcomes contained in the sample space </a:t>
            </a:r>
            <a:r>
              <a:rPr lang="en-US" i="1"/>
              <a:t>S</a:t>
            </a:r>
            <a:r>
              <a:rPr lang="en-US"/>
              <a:t>. </a:t>
            </a:r>
          </a:p>
          <a:p>
            <a:r>
              <a:rPr lang="en-US"/>
              <a:t>Given an experiment and a sample space </a:t>
            </a:r>
            <a:r>
              <a:rPr lang="en-US" i="1"/>
              <a:t>S</a:t>
            </a:r>
            <a:r>
              <a:rPr lang="en-US"/>
              <a:t>, </a:t>
            </a:r>
            <a:r>
              <a:rPr lang="en-US" b="1"/>
              <a:t>probability</a:t>
            </a:r>
            <a:r>
              <a:rPr lang="en-US"/>
              <a:t> is a measurement of the chance that an event will occur. The probability of the event </a:t>
            </a:r>
            <a:r>
              <a:rPr lang="en-US" i="1"/>
              <a:t>A</a:t>
            </a:r>
            <a:r>
              <a:rPr lang="en-US"/>
              <a:t> is denoted by P(</a:t>
            </a:r>
            <a:r>
              <a:rPr lang="en-US" i="1"/>
              <a:t>A</a:t>
            </a:r>
            <a:r>
              <a:rPr lang="en-US"/>
              <a:t>).</a:t>
            </a:r>
          </a:p>
        </p:txBody>
      </p:sp>
      <p:sp>
        <p:nvSpPr>
          <p:cNvPr id="6" name="Slide Number Placeholder 5"/>
          <p:cNvSpPr>
            <a:spLocks noGrp="1"/>
          </p:cNvSpPr>
          <p:nvPr>
            <p:ph type="sldNum" sz="quarter" idx="12"/>
          </p:nvPr>
        </p:nvSpPr>
        <p:spPr/>
        <p:txBody>
          <a:bodyPr/>
          <a:lstStyle/>
          <a:p>
            <a:fld id="{533C111A-D001-42D3-9E60-85F69CB78187}" type="slidenum">
              <a:rPr lang="en-US" smtClean="0"/>
              <a:pPr/>
              <a:t>6</a:t>
            </a:fld>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1282" name="Rectangle 2"/>
          <p:cNvSpPr>
            <a:spLocks noGrp="1" noChangeArrowheads="1"/>
          </p:cNvSpPr>
          <p:nvPr>
            <p:ph type="title"/>
          </p:nvPr>
        </p:nvSpPr>
        <p:spPr/>
        <p:txBody>
          <a:bodyPr/>
          <a:lstStyle/>
          <a:p>
            <a:r>
              <a:rPr lang="en-US"/>
              <a:t>Background Knowledge</a:t>
            </a:r>
          </a:p>
        </p:txBody>
      </p:sp>
      <p:sp>
        <p:nvSpPr>
          <p:cNvPr id="1121283" name="Rectangle 3"/>
          <p:cNvSpPr>
            <a:spLocks noGrp="1" noChangeArrowheads="1"/>
          </p:cNvSpPr>
          <p:nvPr>
            <p:ph type="body" idx="1"/>
          </p:nvPr>
        </p:nvSpPr>
        <p:spPr/>
        <p:txBody>
          <a:bodyPr>
            <a:normAutofit/>
          </a:bodyPr>
          <a:lstStyle/>
          <a:p>
            <a:r>
              <a:rPr lang="en-US"/>
              <a:t>The </a:t>
            </a:r>
            <a:r>
              <a:rPr lang="en-US" b="1"/>
              <a:t>union</a:t>
            </a:r>
            <a:r>
              <a:rPr lang="en-US"/>
              <a:t> of two events </a:t>
            </a:r>
            <a:r>
              <a:rPr lang="en-US" i="1"/>
              <a:t>A</a:t>
            </a:r>
            <a:r>
              <a:rPr lang="en-US"/>
              <a:t> and </a:t>
            </a:r>
            <a:r>
              <a:rPr lang="en-US" i="1"/>
              <a:t>B</a:t>
            </a:r>
            <a:r>
              <a:rPr lang="en-US"/>
              <a:t>, denoted by </a:t>
            </a:r>
            <a:r>
              <a:rPr lang="en-US" i="1"/>
              <a:t>A</a:t>
            </a:r>
            <a:r>
              <a:rPr lang="en-US"/>
              <a:t> </a:t>
            </a:r>
            <a:r>
              <a:rPr lang="en-US">
                <a:cs typeface="Arial" pitchFamily="34" charset="0"/>
              </a:rPr>
              <a:t>U </a:t>
            </a:r>
            <a:r>
              <a:rPr lang="en-US" i="1">
                <a:cs typeface="Arial" pitchFamily="34" charset="0"/>
              </a:rPr>
              <a:t>B</a:t>
            </a:r>
            <a:r>
              <a:rPr lang="en-US">
                <a:cs typeface="Arial" pitchFamily="34" charset="0"/>
              </a:rPr>
              <a:t> is the event consisting of all outcomes that either in </a:t>
            </a:r>
            <a:r>
              <a:rPr lang="en-US" i="1">
                <a:cs typeface="Arial" pitchFamily="34" charset="0"/>
              </a:rPr>
              <a:t>A</a:t>
            </a:r>
            <a:r>
              <a:rPr lang="en-US">
                <a:cs typeface="Arial" pitchFamily="34" charset="0"/>
              </a:rPr>
              <a:t> or in </a:t>
            </a:r>
            <a:r>
              <a:rPr lang="en-US" i="1">
                <a:cs typeface="Arial" pitchFamily="34" charset="0"/>
              </a:rPr>
              <a:t>B</a:t>
            </a:r>
            <a:r>
              <a:rPr lang="en-US">
                <a:cs typeface="Arial" pitchFamily="34" charset="0"/>
              </a:rPr>
              <a:t> or in both events.</a:t>
            </a:r>
          </a:p>
          <a:p>
            <a:r>
              <a:rPr lang="en-US">
                <a:cs typeface="Arial" pitchFamily="34" charset="0"/>
              </a:rPr>
              <a:t>The </a:t>
            </a:r>
            <a:r>
              <a:rPr lang="en-US" b="1">
                <a:cs typeface="Arial" pitchFamily="34" charset="0"/>
              </a:rPr>
              <a:t>intersection</a:t>
            </a:r>
            <a:r>
              <a:rPr lang="en-US">
                <a:cs typeface="Arial" pitchFamily="34" charset="0"/>
              </a:rPr>
              <a:t> of two events </a:t>
            </a:r>
            <a:r>
              <a:rPr lang="en-US" i="1">
                <a:cs typeface="Arial" pitchFamily="34" charset="0"/>
              </a:rPr>
              <a:t>A</a:t>
            </a:r>
            <a:r>
              <a:rPr lang="en-US">
                <a:cs typeface="Arial" pitchFamily="34" charset="0"/>
              </a:rPr>
              <a:t> and </a:t>
            </a:r>
            <a:r>
              <a:rPr lang="en-US" i="1">
                <a:cs typeface="Arial" pitchFamily="34" charset="0"/>
              </a:rPr>
              <a:t>B</a:t>
            </a:r>
            <a:r>
              <a:rPr lang="en-US">
                <a:cs typeface="Arial" pitchFamily="34" charset="0"/>
              </a:rPr>
              <a:t>, denoted by </a:t>
            </a:r>
            <a:r>
              <a:rPr lang="en-US" i="1">
                <a:cs typeface="Arial" pitchFamily="34" charset="0"/>
              </a:rPr>
              <a:t>A</a:t>
            </a:r>
            <a:r>
              <a:rPr lang="en-US">
                <a:cs typeface="Arial" pitchFamily="34" charset="0"/>
              </a:rPr>
              <a:t> ∩ </a:t>
            </a:r>
            <a:r>
              <a:rPr lang="en-US" i="1">
                <a:cs typeface="Arial" pitchFamily="34" charset="0"/>
              </a:rPr>
              <a:t>B</a:t>
            </a:r>
            <a:r>
              <a:rPr lang="en-US">
                <a:cs typeface="Arial" pitchFamily="34" charset="0"/>
              </a:rPr>
              <a:t> is the event consisting of all outcomes that are in both </a:t>
            </a:r>
            <a:r>
              <a:rPr lang="en-US" i="1">
                <a:cs typeface="Arial" pitchFamily="34" charset="0"/>
              </a:rPr>
              <a:t>A</a:t>
            </a:r>
            <a:r>
              <a:rPr lang="en-US">
                <a:cs typeface="Arial" pitchFamily="34" charset="0"/>
              </a:rPr>
              <a:t> and </a:t>
            </a:r>
            <a:r>
              <a:rPr lang="en-US" i="1">
                <a:cs typeface="Arial" pitchFamily="34" charset="0"/>
              </a:rPr>
              <a:t>B</a:t>
            </a:r>
            <a:r>
              <a:rPr lang="en-US">
                <a:cs typeface="Arial" pitchFamily="34" charset="0"/>
              </a:rPr>
              <a:t>.</a:t>
            </a:r>
          </a:p>
          <a:p>
            <a:r>
              <a:rPr lang="en-US">
                <a:cs typeface="Arial" pitchFamily="34" charset="0"/>
              </a:rPr>
              <a:t>The </a:t>
            </a:r>
            <a:r>
              <a:rPr lang="en-US" b="1">
                <a:cs typeface="Arial" pitchFamily="34" charset="0"/>
              </a:rPr>
              <a:t>complement</a:t>
            </a:r>
            <a:r>
              <a:rPr lang="en-US">
                <a:cs typeface="Arial" pitchFamily="34" charset="0"/>
              </a:rPr>
              <a:t> of an event, denoted by </a:t>
            </a:r>
            <a:r>
              <a:rPr lang="en-US" i="1">
                <a:cs typeface="Arial" pitchFamily="34" charset="0"/>
              </a:rPr>
              <a:t>A′</a:t>
            </a:r>
            <a:r>
              <a:rPr lang="en-US">
                <a:cs typeface="Arial" pitchFamily="34" charset="0"/>
              </a:rPr>
              <a:t>, is the set of all outcomes in </a:t>
            </a:r>
            <a:r>
              <a:rPr lang="en-US" i="1">
                <a:cs typeface="Arial" pitchFamily="34" charset="0"/>
              </a:rPr>
              <a:t>S</a:t>
            </a:r>
            <a:r>
              <a:rPr lang="en-US">
                <a:cs typeface="Arial" pitchFamily="34" charset="0"/>
              </a:rPr>
              <a:t> that are not contained in </a:t>
            </a:r>
            <a:r>
              <a:rPr lang="en-US" i="1">
                <a:cs typeface="Arial" pitchFamily="34" charset="0"/>
              </a:rPr>
              <a:t>A</a:t>
            </a:r>
            <a:r>
              <a:rPr lang="en-US">
                <a:cs typeface="Arial" pitchFamily="34" charset="0"/>
              </a:rPr>
              <a:t>.</a:t>
            </a:r>
          </a:p>
          <a:p>
            <a:r>
              <a:rPr lang="en-US">
                <a:cs typeface="Arial" pitchFamily="34" charset="0"/>
              </a:rPr>
              <a:t>When </a:t>
            </a:r>
            <a:r>
              <a:rPr lang="en-US" i="1">
                <a:cs typeface="Arial" pitchFamily="34" charset="0"/>
              </a:rPr>
              <a:t>A</a:t>
            </a:r>
            <a:r>
              <a:rPr lang="en-US">
                <a:cs typeface="Arial" pitchFamily="34" charset="0"/>
              </a:rPr>
              <a:t> and </a:t>
            </a:r>
            <a:r>
              <a:rPr lang="en-US" i="1">
                <a:cs typeface="Arial" pitchFamily="34" charset="0"/>
              </a:rPr>
              <a:t>B</a:t>
            </a:r>
            <a:r>
              <a:rPr lang="en-US">
                <a:cs typeface="Arial" pitchFamily="34" charset="0"/>
              </a:rPr>
              <a:t> have no outcomes in common, they are said to be </a:t>
            </a:r>
            <a:r>
              <a:rPr lang="en-US" b="1">
                <a:cs typeface="Arial" pitchFamily="34" charset="0"/>
              </a:rPr>
              <a:t>mutually exclusive</a:t>
            </a:r>
            <a:r>
              <a:rPr lang="en-US">
                <a:cs typeface="Arial" pitchFamily="34" charset="0"/>
              </a:rPr>
              <a:t> or </a:t>
            </a:r>
            <a:r>
              <a:rPr lang="en-US" b="1">
                <a:cs typeface="Arial" pitchFamily="34" charset="0"/>
              </a:rPr>
              <a:t>disjoint</a:t>
            </a:r>
            <a:r>
              <a:rPr lang="en-US">
                <a:cs typeface="Arial" pitchFamily="34" charset="0"/>
              </a:rPr>
              <a:t> events.</a:t>
            </a:r>
          </a:p>
        </p:txBody>
      </p:sp>
      <p:sp>
        <p:nvSpPr>
          <p:cNvPr id="6" name="Slide Number Placeholder 5"/>
          <p:cNvSpPr>
            <a:spLocks noGrp="1"/>
          </p:cNvSpPr>
          <p:nvPr>
            <p:ph type="sldNum" sz="quarter" idx="12"/>
          </p:nvPr>
        </p:nvSpPr>
        <p:spPr/>
        <p:txBody>
          <a:bodyPr/>
          <a:lstStyle/>
          <a:p>
            <a:fld id="{533C111A-D001-42D3-9E60-85F69CB78187}" type="slidenum">
              <a:rPr lang="en-US" smtClean="0"/>
              <a:pPr/>
              <a:t>7</a:t>
            </a:fld>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4114" name="Rectangle 2"/>
          <p:cNvSpPr>
            <a:spLocks noGrp="1" noChangeArrowheads="1"/>
          </p:cNvSpPr>
          <p:nvPr>
            <p:ph type="title"/>
          </p:nvPr>
        </p:nvSpPr>
        <p:spPr/>
        <p:txBody>
          <a:bodyPr/>
          <a:lstStyle/>
          <a:p>
            <a:r>
              <a:rPr lang="en-US"/>
              <a:t>Probability Axioms</a:t>
            </a:r>
          </a:p>
        </p:txBody>
      </p:sp>
      <p:sp>
        <p:nvSpPr>
          <p:cNvPr id="1114115" name="Rectangle 3"/>
          <p:cNvSpPr>
            <a:spLocks noGrp="1" noChangeArrowheads="1"/>
          </p:cNvSpPr>
          <p:nvPr>
            <p:ph type="body" idx="1"/>
          </p:nvPr>
        </p:nvSpPr>
        <p:spPr/>
        <p:txBody>
          <a:bodyPr>
            <a:normAutofit/>
          </a:bodyPr>
          <a:lstStyle/>
          <a:p>
            <a:r>
              <a:rPr lang="en-US"/>
              <a:t>All probability should satisfy the following axioms:</a:t>
            </a:r>
          </a:p>
          <a:p>
            <a:r>
              <a:rPr lang="en-US"/>
              <a:t>For any event </a:t>
            </a:r>
            <a:r>
              <a:rPr lang="en-US" i="1"/>
              <a:t>A</a:t>
            </a:r>
            <a:r>
              <a:rPr lang="en-US"/>
              <a:t>, P(</a:t>
            </a:r>
            <a:r>
              <a:rPr lang="en-US" i="1"/>
              <a:t>A</a:t>
            </a:r>
            <a:r>
              <a:rPr lang="en-US"/>
              <a:t>) </a:t>
            </a:r>
            <a:r>
              <a:rPr lang="en-US">
                <a:cs typeface="Arial" pitchFamily="34" charset="0"/>
              </a:rPr>
              <a:t>≥ 0 and P(</a:t>
            </a:r>
            <a:r>
              <a:rPr lang="en-US" i="1">
                <a:cs typeface="Arial" pitchFamily="34" charset="0"/>
              </a:rPr>
              <a:t>S</a:t>
            </a:r>
            <a:r>
              <a:rPr lang="en-US">
                <a:cs typeface="Arial" pitchFamily="34" charset="0"/>
              </a:rPr>
              <a:t>) = 1</a:t>
            </a:r>
          </a:p>
          <a:p>
            <a:r>
              <a:rPr lang="en-US">
                <a:cs typeface="Arial" pitchFamily="34" charset="0"/>
              </a:rPr>
              <a:t>If </a:t>
            </a:r>
            <a:r>
              <a:rPr lang="en-US" i="1">
                <a:cs typeface="Arial" pitchFamily="34" charset="0"/>
              </a:rPr>
              <a:t>A</a:t>
            </a:r>
            <a:r>
              <a:rPr lang="en-US" baseline="-25000">
                <a:cs typeface="Arial" pitchFamily="34" charset="0"/>
              </a:rPr>
              <a:t>1</a:t>
            </a:r>
            <a:r>
              <a:rPr lang="en-US">
                <a:cs typeface="Arial" pitchFamily="34" charset="0"/>
              </a:rPr>
              <a:t>, </a:t>
            </a:r>
            <a:r>
              <a:rPr lang="en-US" i="1">
                <a:cs typeface="Arial" pitchFamily="34" charset="0"/>
              </a:rPr>
              <a:t>A</a:t>
            </a:r>
            <a:r>
              <a:rPr lang="en-US" baseline="-25000">
                <a:cs typeface="Arial" pitchFamily="34" charset="0"/>
              </a:rPr>
              <a:t>2</a:t>
            </a:r>
            <a:r>
              <a:rPr lang="en-US">
                <a:cs typeface="Arial" pitchFamily="34" charset="0"/>
              </a:rPr>
              <a:t>, …. , </a:t>
            </a:r>
            <a:r>
              <a:rPr lang="en-US" i="1">
                <a:cs typeface="Arial" pitchFamily="34" charset="0"/>
              </a:rPr>
              <a:t>A</a:t>
            </a:r>
            <a:r>
              <a:rPr lang="en-US" baseline="-25000">
                <a:cs typeface="Arial" pitchFamily="34" charset="0"/>
              </a:rPr>
              <a:t>n</a:t>
            </a:r>
            <a:r>
              <a:rPr lang="en-US">
                <a:cs typeface="Arial" pitchFamily="34" charset="0"/>
              </a:rPr>
              <a:t> is a finite collection of mutually exclusive events, then</a:t>
            </a:r>
          </a:p>
          <a:p>
            <a:endParaRPr lang="en-US">
              <a:cs typeface="Arial" pitchFamily="34" charset="0"/>
            </a:endParaRPr>
          </a:p>
          <a:p>
            <a:r>
              <a:rPr lang="en-US">
                <a:cs typeface="Arial" pitchFamily="34" charset="0"/>
              </a:rPr>
              <a:t>If </a:t>
            </a:r>
            <a:r>
              <a:rPr lang="en-US" i="1">
                <a:cs typeface="Arial" pitchFamily="34" charset="0"/>
              </a:rPr>
              <a:t>A</a:t>
            </a:r>
            <a:r>
              <a:rPr lang="en-US" baseline="-25000">
                <a:cs typeface="Arial" pitchFamily="34" charset="0"/>
              </a:rPr>
              <a:t>1</a:t>
            </a:r>
            <a:r>
              <a:rPr lang="en-US">
                <a:cs typeface="Arial" pitchFamily="34" charset="0"/>
              </a:rPr>
              <a:t>, </a:t>
            </a:r>
            <a:r>
              <a:rPr lang="en-US" i="1">
                <a:cs typeface="Arial" pitchFamily="34" charset="0"/>
              </a:rPr>
              <a:t>A</a:t>
            </a:r>
            <a:r>
              <a:rPr lang="en-US" baseline="-25000">
                <a:cs typeface="Arial" pitchFamily="34" charset="0"/>
              </a:rPr>
              <a:t>2</a:t>
            </a:r>
            <a:r>
              <a:rPr lang="en-US">
                <a:cs typeface="Arial" pitchFamily="34" charset="0"/>
              </a:rPr>
              <a:t>, </a:t>
            </a:r>
            <a:r>
              <a:rPr lang="en-US" i="1">
                <a:cs typeface="Arial" pitchFamily="34" charset="0"/>
              </a:rPr>
              <a:t>A</a:t>
            </a:r>
            <a:r>
              <a:rPr lang="en-US" baseline="-25000">
                <a:cs typeface="Arial" pitchFamily="34" charset="0"/>
              </a:rPr>
              <a:t>3</a:t>
            </a:r>
            <a:r>
              <a:rPr lang="en-US">
                <a:cs typeface="Arial" pitchFamily="34" charset="0"/>
              </a:rPr>
              <a:t>, ….  is a infinite collection of mutually exclusive events, then</a:t>
            </a:r>
          </a:p>
          <a:p>
            <a:endParaRPr lang="en-US">
              <a:cs typeface="Arial" pitchFamily="34" charset="0"/>
            </a:endParaRPr>
          </a:p>
        </p:txBody>
      </p:sp>
      <p:graphicFrame>
        <p:nvGraphicFramePr>
          <p:cNvPr id="1114116" name="Object 4"/>
          <p:cNvGraphicFramePr>
            <a:graphicFrameLocks noChangeAspect="1"/>
          </p:cNvGraphicFramePr>
          <p:nvPr>
            <p:ph sz="half" idx="4294967295"/>
          </p:nvPr>
        </p:nvGraphicFramePr>
        <p:xfrm>
          <a:off x="2133600" y="3733800"/>
          <a:ext cx="4224337" cy="920750"/>
        </p:xfrm>
        <a:graphic>
          <a:graphicData uri="http://schemas.openxmlformats.org/presentationml/2006/ole">
            <p:oleObj spid="_x0000_s77826" name="Equation" r:id="rId4" imgW="1981080" imgH="431640" progId="Equation.3">
              <p:embed/>
            </p:oleObj>
          </a:graphicData>
        </a:graphic>
      </p:graphicFrame>
      <p:graphicFrame>
        <p:nvGraphicFramePr>
          <p:cNvPr id="1114118" name="Object 6"/>
          <p:cNvGraphicFramePr>
            <a:graphicFrameLocks noChangeAspect="1"/>
          </p:cNvGraphicFramePr>
          <p:nvPr>
            <p:ph sz="half" idx="4294967295"/>
          </p:nvPr>
        </p:nvGraphicFramePr>
        <p:xfrm>
          <a:off x="2133600" y="5257800"/>
          <a:ext cx="3913187" cy="923925"/>
        </p:xfrm>
        <a:graphic>
          <a:graphicData uri="http://schemas.openxmlformats.org/presentationml/2006/ole">
            <p:oleObj spid="_x0000_s77827" name="Equation" r:id="rId5" imgW="1828800" imgH="431640" progId="Equation.3">
              <p:embed/>
            </p:oleObj>
          </a:graphicData>
        </a:graphic>
      </p:graphicFrame>
      <p:sp>
        <p:nvSpPr>
          <p:cNvPr id="8" name="Slide Number Placeholder 7"/>
          <p:cNvSpPr>
            <a:spLocks noGrp="1"/>
          </p:cNvSpPr>
          <p:nvPr>
            <p:ph type="sldNum" sz="quarter" idx="12"/>
          </p:nvPr>
        </p:nvSpPr>
        <p:spPr/>
        <p:txBody>
          <a:bodyPr/>
          <a:lstStyle/>
          <a:p>
            <a:fld id="{533C111A-D001-42D3-9E60-85F69CB78187}" type="slidenum">
              <a:rPr lang="en-US" smtClean="0"/>
              <a:pPr/>
              <a:t>8</a:t>
            </a:fld>
            <a:endParaRPr lang="en-US"/>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330" name="Rectangle 2"/>
          <p:cNvSpPr>
            <a:spLocks noGrp="1" noChangeArrowheads="1"/>
          </p:cNvSpPr>
          <p:nvPr>
            <p:ph type="title"/>
          </p:nvPr>
        </p:nvSpPr>
        <p:spPr/>
        <p:txBody>
          <a:bodyPr/>
          <a:lstStyle/>
          <a:p>
            <a:r>
              <a:rPr lang="en-US"/>
              <a:t>Properties of Probability</a:t>
            </a:r>
          </a:p>
        </p:txBody>
      </p:sp>
      <p:sp>
        <p:nvSpPr>
          <p:cNvPr id="1123331" name="Rectangle 3"/>
          <p:cNvSpPr>
            <a:spLocks noGrp="1" noChangeArrowheads="1"/>
          </p:cNvSpPr>
          <p:nvPr>
            <p:ph type="body" idx="1"/>
          </p:nvPr>
        </p:nvSpPr>
        <p:spPr/>
        <p:txBody>
          <a:bodyPr/>
          <a:lstStyle/>
          <a:p>
            <a:r>
              <a:rPr lang="en-US"/>
              <a:t>For any event </a:t>
            </a:r>
            <a:r>
              <a:rPr lang="en-US" i="1"/>
              <a:t>A</a:t>
            </a:r>
            <a:r>
              <a:rPr lang="en-US"/>
              <a:t>, P(</a:t>
            </a:r>
            <a:r>
              <a:rPr lang="en-US" i="1"/>
              <a:t>A</a:t>
            </a:r>
            <a:r>
              <a:rPr lang="en-US"/>
              <a:t>) = 1 – P(</a:t>
            </a:r>
            <a:r>
              <a:rPr lang="en-US" i="1"/>
              <a:t>A</a:t>
            </a:r>
            <a:r>
              <a:rPr lang="en-US" i="1">
                <a:cs typeface="Arial" pitchFamily="34" charset="0"/>
              </a:rPr>
              <a:t>′</a:t>
            </a:r>
            <a:r>
              <a:rPr lang="en-US">
                <a:cs typeface="Arial" pitchFamily="34" charset="0"/>
              </a:rPr>
              <a:t>)</a:t>
            </a:r>
          </a:p>
          <a:p>
            <a:r>
              <a:rPr lang="en-US">
                <a:cs typeface="Arial" pitchFamily="34" charset="0"/>
              </a:rPr>
              <a:t>If </a:t>
            </a:r>
            <a:r>
              <a:rPr lang="en-US" i="1">
                <a:cs typeface="Arial" pitchFamily="34" charset="0"/>
              </a:rPr>
              <a:t>A</a:t>
            </a:r>
            <a:r>
              <a:rPr lang="en-US">
                <a:cs typeface="Arial" pitchFamily="34" charset="0"/>
              </a:rPr>
              <a:t> and </a:t>
            </a:r>
            <a:r>
              <a:rPr lang="en-US" i="1">
                <a:cs typeface="Arial" pitchFamily="34" charset="0"/>
              </a:rPr>
              <a:t>B</a:t>
            </a:r>
            <a:r>
              <a:rPr lang="en-US">
                <a:cs typeface="Arial" pitchFamily="34" charset="0"/>
              </a:rPr>
              <a:t> are mutually exclusive, then P(</a:t>
            </a:r>
            <a:r>
              <a:rPr lang="en-US" i="1">
                <a:cs typeface="Arial" pitchFamily="34" charset="0"/>
              </a:rPr>
              <a:t>A</a:t>
            </a:r>
            <a:r>
              <a:rPr lang="en-US">
                <a:cs typeface="Arial" pitchFamily="34" charset="0"/>
              </a:rPr>
              <a:t> ∩ </a:t>
            </a:r>
            <a:r>
              <a:rPr lang="en-US" i="1">
                <a:cs typeface="Arial" pitchFamily="34" charset="0"/>
              </a:rPr>
              <a:t>B</a:t>
            </a:r>
            <a:r>
              <a:rPr lang="en-US">
                <a:cs typeface="Arial" pitchFamily="34" charset="0"/>
              </a:rPr>
              <a:t>) = 0</a:t>
            </a:r>
          </a:p>
          <a:p>
            <a:r>
              <a:rPr lang="en-US">
                <a:cs typeface="Arial" pitchFamily="34" charset="0"/>
              </a:rPr>
              <a:t>For any two events </a:t>
            </a:r>
            <a:r>
              <a:rPr lang="en-US" i="1">
                <a:cs typeface="Arial" pitchFamily="34" charset="0"/>
              </a:rPr>
              <a:t>A</a:t>
            </a:r>
            <a:r>
              <a:rPr lang="en-US">
                <a:cs typeface="Arial" pitchFamily="34" charset="0"/>
              </a:rPr>
              <a:t> and </a:t>
            </a:r>
            <a:r>
              <a:rPr lang="en-US" i="1">
                <a:cs typeface="Arial" pitchFamily="34" charset="0"/>
              </a:rPr>
              <a:t>B</a:t>
            </a:r>
            <a:r>
              <a:rPr lang="en-US">
                <a:cs typeface="Arial" pitchFamily="34" charset="0"/>
              </a:rPr>
              <a:t>,</a:t>
            </a:r>
          </a:p>
          <a:p>
            <a:pPr lvl="1">
              <a:buFontTx/>
              <a:buNone/>
            </a:pPr>
            <a:r>
              <a:rPr lang="en-US">
                <a:cs typeface="Arial" pitchFamily="34" charset="0"/>
              </a:rPr>
              <a:t>P(</a:t>
            </a:r>
            <a:r>
              <a:rPr lang="en-US" i="1">
                <a:cs typeface="Arial" pitchFamily="34" charset="0"/>
              </a:rPr>
              <a:t>A</a:t>
            </a:r>
            <a:r>
              <a:rPr lang="en-US">
                <a:cs typeface="Arial" pitchFamily="34" charset="0"/>
              </a:rPr>
              <a:t> U </a:t>
            </a:r>
            <a:r>
              <a:rPr lang="en-US" i="1">
                <a:cs typeface="Arial" pitchFamily="34" charset="0"/>
              </a:rPr>
              <a:t>B</a:t>
            </a:r>
            <a:r>
              <a:rPr lang="en-US">
                <a:cs typeface="Arial" pitchFamily="34" charset="0"/>
              </a:rPr>
              <a:t>) = P(</a:t>
            </a:r>
            <a:r>
              <a:rPr lang="en-US" i="1">
                <a:cs typeface="Arial" pitchFamily="34" charset="0"/>
              </a:rPr>
              <a:t>A</a:t>
            </a:r>
            <a:r>
              <a:rPr lang="en-US">
                <a:cs typeface="Arial" pitchFamily="34" charset="0"/>
              </a:rPr>
              <a:t>) + P(</a:t>
            </a:r>
            <a:r>
              <a:rPr lang="en-US" i="1">
                <a:cs typeface="Arial" pitchFamily="34" charset="0"/>
              </a:rPr>
              <a:t>B</a:t>
            </a:r>
            <a:r>
              <a:rPr lang="en-US">
                <a:cs typeface="Arial" pitchFamily="34" charset="0"/>
              </a:rPr>
              <a:t>) - P(</a:t>
            </a:r>
            <a:r>
              <a:rPr lang="en-US" i="1">
                <a:cs typeface="Arial" pitchFamily="34" charset="0"/>
              </a:rPr>
              <a:t>A</a:t>
            </a:r>
            <a:r>
              <a:rPr lang="en-US">
                <a:cs typeface="Arial" pitchFamily="34" charset="0"/>
              </a:rPr>
              <a:t> ∩ </a:t>
            </a:r>
            <a:r>
              <a:rPr lang="en-US" i="1">
                <a:cs typeface="Arial" pitchFamily="34" charset="0"/>
              </a:rPr>
              <a:t>B</a:t>
            </a:r>
            <a:r>
              <a:rPr lang="en-US">
                <a:cs typeface="Arial" pitchFamily="34" charset="0"/>
              </a:rPr>
              <a:t>) </a:t>
            </a:r>
          </a:p>
          <a:p>
            <a:r>
              <a:rPr lang="en-US">
                <a:cs typeface="Arial" pitchFamily="34" charset="0"/>
              </a:rPr>
              <a:t>P(</a:t>
            </a:r>
            <a:r>
              <a:rPr lang="en-US" i="1">
                <a:cs typeface="Arial" pitchFamily="34" charset="0"/>
              </a:rPr>
              <a:t>A</a:t>
            </a:r>
            <a:r>
              <a:rPr lang="en-US">
                <a:cs typeface="Arial" pitchFamily="34" charset="0"/>
              </a:rPr>
              <a:t> U </a:t>
            </a:r>
            <a:r>
              <a:rPr lang="en-US" i="1">
                <a:cs typeface="Arial" pitchFamily="34" charset="0"/>
              </a:rPr>
              <a:t>B</a:t>
            </a:r>
            <a:r>
              <a:rPr lang="en-US">
                <a:cs typeface="Arial" pitchFamily="34" charset="0"/>
              </a:rPr>
              <a:t> U </a:t>
            </a:r>
            <a:r>
              <a:rPr lang="en-US" i="1">
                <a:cs typeface="Arial" pitchFamily="34" charset="0"/>
              </a:rPr>
              <a:t>C</a:t>
            </a:r>
            <a:r>
              <a:rPr lang="en-US">
                <a:cs typeface="Arial" pitchFamily="34" charset="0"/>
              </a:rPr>
              <a:t>) = ???</a:t>
            </a:r>
          </a:p>
        </p:txBody>
      </p:sp>
      <p:sp>
        <p:nvSpPr>
          <p:cNvPr id="6" name="Slide Number Placeholder 5"/>
          <p:cNvSpPr>
            <a:spLocks noGrp="1"/>
          </p:cNvSpPr>
          <p:nvPr>
            <p:ph type="sldNum" sz="quarter" idx="12"/>
          </p:nvPr>
        </p:nvSpPr>
        <p:spPr/>
        <p:txBody>
          <a:bodyPr/>
          <a:lstStyle/>
          <a:p>
            <a:fld id="{533C111A-D001-42D3-9E60-85F69CB78187}" type="slidenum">
              <a:rPr lang="en-US" smtClean="0"/>
              <a:pPr/>
              <a:t>9</a:t>
            </a:fld>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6667</TotalTime>
  <Words>1944</Words>
  <Application>Microsoft Office PowerPoint</Application>
  <PresentationFormat>On-screen Show (4:3)</PresentationFormat>
  <Paragraphs>316</Paragraphs>
  <Slides>38</Slides>
  <Notes>33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0" baseType="lpstr">
      <vt:lpstr>Office Theme</vt:lpstr>
      <vt:lpstr>Equation</vt:lpstr>
      <vt:lpstr>Bayesian Classification</vt:lpstr>
      <vt:lpstr>Announcement</vt:lpstr>
      <vt:lpstr>Team Homework Assignment #11</vt:lpstr>
      <vt:lpstr>Team Homework Assignment #12</vt:lpstr>
      <vt:lpstr>Bayesian Classification</vt:lpstr>
      <vt:lpstr>Background Knowledge</vt:lpstr>
      <vt:lpstr>Background Knowledge</vt:lpstr>
      <vt:lpstr>Probability Axioms</vt:lpstr>
      <vt:lpstr>Properties of Probability</vt:lpstr>
      <vt:lpstr>Random Variables</vt:lpstr>
      <vt:lpstr>Multiple Random Variables &amp; Joint Probability</vt:lpstr>
      <vt:lpstr>Joint Probabilities</vt:lpstr>
      <vt:lpstr>Joint Probabilities</vt:lpstr>
      <vt:lpstr>Conditional Probability</vt:lpstr>
      <vt:lpstr>Conditional Probability</vt:lpstr>
      <vt:lpstr>Conditional Probability</vt:lpstr>
      <vt:lpstr>Basic Formulas for Probabilities</vt:lpstr>
      <vt:lpstr>Conditional Probability</vt:lpstr>
      <vt:lpstr>Independent</vt:lpstr>
      <vt:lpstr>The Law of Total Probability</vt:lpstr>
      <vt:lpstr>Conditional Probability and The Law of Total Probability</vt:lpstr>
      <vt:lpstr>Exercise 1</vt:lpstr>
      <vt:lpstr>Exercise 2</vt:lpstr>
      <vt:lpstr>Naïve Bayesian Classifier</vt:lpstr>
      <vt:lpstr>Naïve Bayesian Classifier</vt:lpstr>
      <vt:lpstr>Naïve Bayesian Classifier: Training Dataset</vt:lpstr>
      <vt:lpstr>Naïve Bayesian Classifier: Training Dataset</vt:lpstr>
      <vt:lpstr>Naïve Bayesian Classifier:  An Example</vt:lpstr>
      <vt:lpstr>Naïve Bayesian Classifier:  An Example</vt:lpstr>
      <vt:lpstr>Slide 30</vt:lpstr>
      <vt:lpstr>Slide 31</vt:lpstr>
      <vt:lpstr>Naïve Bayesian Classifier: Comments</vt:lpstr>
      <vt:lpstr>Naïve Bayesian Classifier: Comments</vt:lpstr>
      <vt:lpstr>Bayesian Belief Network</vt:lpstr>
      <vt:lpstr>Bayesian Belief Networks</vt:lpstr>
      <vt:lpstr>Bayesian Belief Network: An Example</vt:lpstr>
      <vt:lpstr>Bayesian Belief Network: An Example</vt:lpstr>
      <vt:lpstr>Training Bayesian Networks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Types and Data Repositories</dc:title>
  <dc:creator>George</dc:creator>
  <cp:lastModifiedBy>georgewang</cp:lastModifiedBy>
  <cp:revision>115</cp:revision>
  <dcterms:created xsi:type="dcterms:W3CDTF">2009-08-28T15:23:48Z</dcterms:created>
  <dcterms:modified xsi:type="dcterms:W3CDTF">2011-03-25T18:31:58Z</dcterms:modified>
</cp:coreProperties>
</file>