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Default Extension="vml" ContentType="application/vnd.openxmlformats-officedocument.vmlDrawing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355" r:id="rId2"/>
    <p:sldId id="401" r:id="rId3"/>
    <p:sldId id="480" r:id="rId4"/>
    <p:sldId id="481" r:id="rId5"/>
    <p:sldId id="482" r:id="rId6"/>
    <p:sldId id="483" r:id="rId7"/>
    <p:sldId id="484" r:id="rId8"/>
    <p:sldId id="485" r:id="rId9"/>
    <p:sldId id="486" r:id="rId10"/>
    <p:sldId id="487" r:id="rId11"/>
    <p:sldId id="488" r:id="rId12"/>
    <p:sldId id="489" r:id="rId13"/>
    <p:sldId id="490" r:id="rId14"/>
    <p:sldId id="491" r:id="rId15"/>
    <p:sldId id="492" r:id="rId16"/>
    <p:sldId id="493" r:id="rId17"/>
    <p:sldId id="494" r:id="rId18"/>
    <p:sldId id="495" r:id="rId19"/>
    <p:sldId id="496" r:id="rId20"/>
    <p:sldId id="497" r:id="rId21"/>
    <p:sldId id="498" r:id="rId22"/>
    <p:sldId id="499" r:id="rId23"/>
    <p:sldId id="500" r:id="rId24"/>
    <p:sldId id="501" r:id="rId25"/>
    <p:sldId id="502" r:id="rId26"/>
    <p:sldId id="503" r:id="rId27"/>
    <p:sldId id="504" r:id="rId28"/>
    <p:sldId id="505" r:id="rId29"/>
    <p:sldId id="506" r:id="rId30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44" autoAdjust="0"/>
    <p:restoredTop sz="94660"/>
  </p:normalViewPr>
  <p:slideViewPr>
    <p:cSldViewPr>
      <p:cViewPr varScale="1">
        <p:scale>
          <a:sx n="74" d="100"/>
          <a:sy n="74" d="100"/>
        </p:scale>
        <p:origin x="-812" y="-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C1A96C46-D943-485C-8837-FC8DE7278E70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288EBF39-C709-4FD9-8B74-A6BFB3D3E20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726308F8-BDD4-4851-BC50-3A86CDC29018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49CA2FCD-0160-4ACF-B809-8928703E775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Brain is highly complex, nonlinear, and parallel processing.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4BABD-0E01-499C-8A78-DF973A76129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3CBA7D-E2D2-4293-B4FA-3211EDE7C068}" type="slidenum">
              <a:rPr lang="en-US"/>
              <a:pPr/>
              <a:t>12</a:t>
            </a:fld>
            <a:endParaRPr lang="en-US"/>
          </a:p>
        </p:txBody>
      </p:sp>
      <p:sp>
        <p:nvSpPr>
          <p:cNvPr id="1026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6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model of an artificial neuron (perceptron)</a:t>
            </a:r>
          </a:p>
          <a:p>
            <a:pPr lvl="1"/>
            <a:r>
              <a:rPr lang="en-US"/>
              <a:t>A set of connecting links</a:t>
            </a:r>
          </a:p>
          <a:p>
            <a:pPr lvl="1"/>
            <a:r>
              <a:rPr lang="en-US"/>
              <a:t>An adder</a:t>
            </a:r>
          </a:p>
          <a:p>
            <a:pPr lvl="1"/>
            <a:r>
              <a:rPr lang="en-US"/>
              <a:t>An activation function</a:t>
            </a:r>
          </a:p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4BABD-0E01-499C-8A78-DF973A76129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5BB568-E562-442B-9EF9-F5F9144674E6}" type="slidenum">
              <a:rPr lang="en-US"/>
              <a:pPr/>
              <a:t>14</a:t>
            </a:fld>
            <a:endParaRPr lang="en-US"/>
          </a:p>
        </p:txBody>
      </p:sp>
      <p:sp>
        <p:nvSpPr>
          <p:cNvPr id="971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19138"/>
            <a:ext cx="4799012" cy="3600450"/>
          </a:xfrm>
          <a:ln/>
        </p:spPr>
      </p:sp>
      <p:sp>
        <p:nvSpPr>
          <p:cNvPr id="971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763" y="4560988"/>
            <a:ext cx="5851676" cy="4321373"/>
          </a:xfrm>
        </p:spPr>
        <p:txBody>
          <a:bodyPr/>
          <a:lstStyle/>
          <a:p>
            <a:r>
              <a:rPr lang="en-US"/>
              <a:t>Log-sigmoid (sigmoid, squashing function): note that output ranges between 0 and 1, increasing monotonically with its input. Because it maps a very large input domain to a small range of output, it is often referred to as the squashing function of the unit.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F06E66-254A-4D6F-9783-0655C79B1261}" type="slidenum">
              <a:rPr lang="en-US"/>
              <a:pPr/>
              <a:t>15</a:t>
            </a:fld>
            <a:endParaRPr lang="en-US"/>
          </a:p>
        </p:txBody>
      </p:sp>
      <p:sp>
        <p:nvSpPr>
          <p:cNvPr id="1029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9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model of an artificial neuron (perceptron)</a:t>
            </a:r>
          </a:p>
          <a:p>
            <a:pPr lvl="1"/>
            <a:r>
              <a:rPr lang="en-US"/>
              <a:t>A set of connecting links</a:t>
            </a:r>
          </a:p>
          <a:p>
            <a:pPr lvl="1"/>
            <a:r>
              <a:rPr lang="en-US"/>
              <a:t>An adder</a:t>
            </a:r>
          </a:p>
          <a:p>
            <a:pPr lvl="1"/>
            <a:r>
              <a:rPr lang="en-US"/>
              <a:t>An activation function</a:t>
            </a:r>
          </a:p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1413BF-E993-45DC-B43E-BA5284460B04}" type="slidenum">
              <a:rPr lang="en-US"/>
              <a:pPr/>
              <a:t>16</a:t>
            </a:fld>
            <a:endParaRPr lang="en-US"/>
          </a:p>
        </p:txBody>
      </p:sp>
      <p:sp>
        <p:nvSpPr>
          <p:cNvPr id="1112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2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model of an artificial neuron (perceptron)</a:t>
            </a:r>
          </a:p>
          <a:p>
            <a:pPr lvl="1"/>
            <a:r>
              <a:rPr lang="en-US"/>
              <a:t>A set of connecting links</a:t>
            </a:r>
          </a:p>
          <a:p>
            <a:pPr lvl="1"/>
            <a:r>
              <a:rPr lang="en-US"/>
              <a:t>An adder</a:t>
            </a:r>
          </a:p>
          <a:p>
            <a:pPr lvl="1"/>
            <a:r>
              <a:rPr lang="en-US"/>
              <a:t>An activation function</a:t>
            </a:r>
          </a:p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D1FBC0-7A75-491A-8104-7217CED422A7}" type="slidenum">
              <a:rPr lang="en-US"/>
              <a:pPr/>
              <a:t>17</a:t>
            </a:fld>
            <a:endParaRPr lang="en-US"/>
          </a:p>
        </p:txBody>
      </p:sp>
      <p:sp>
        <p:nvSpPr>
          <p:cNvPr id="1117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7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model of an artificial neuron (perceptron)</a:t>
            </a:r>
          </a:p>
          <a:p>
            <a:pPr lvl="1"/>
            <a:r>
              <a:rPr lang="en-US"/>
              <a:t>A set of connecting links</a:t>
            </a:r>
          </a:p>
          <a:p>
            <a:pPr lvl="1"/>
            <a:r>
              <a:rPr lang="en-US"/>
              <a:t>An adder</a:t>
            </a:r>
          </a:p>
          <a:p>
            <a:pPr lvl="1"/>
            <a:r>
              <a:rPr lang="en-US"/>
              <a:t>An activation function</a:t>
            </a:r>
          </a:p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4BABD-0E01-499C-8A78-DF973A76129B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4BABD-0E01-499C-8A78-DF973A76129B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C1CD84-91B3-40A3-AC1D-E40E0A88EB50}" type="slidenum">
              <a:rPr lang="en-US"/>
              <a:pPr/>
              <a:t>20</a:t>
            </a:fld>
            <a:endParaRPr lang="en-US"/>
          </a:p>
        </p:txBody>
      </p:sp>
      <p:sp>
        <p:nvSpPr>
          <p:cNvPr id="1040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0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model of an artificial neuron (perceptron)</a:t>
            </a:r>
          </a:p>
          <a:p>
            <a:pPr lvl="1"/>
            <a:r>
              <a:rPr lang="en-US"/>
              <a:t>A set of connecting links</a:t>
            </a:r>
          </a:p>
          <a:p>
            <a:pPr lvl="1"/>
            <a:r>
              <a:rPr lang="en-US"/>
              <a:t>An adder</a:t>
            </a:r>
          </a:p>
          <a:p>
            <a:pPr lvl="1"/>
            <a:r>
              <a:rPr lang="en-US"/>
              <a:t>An activation function</a:t>
            </a:r>
          </a:p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4BABD-0E01-499C-8A78-DF973A76129B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4BABD-0E01-499C-8A78-DF973A76129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4BABD-0E01-499C-8A78-DF973A76129B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4BABD-0E01-499C-8A78-DF973A76129B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W1 = 0.3 w2= 0.3 b = -0.5</a:t>
            </a:r>
            <a:endParaRPr 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W1 = 0.3 w2= 0.3 b = -0.2</a:t>
            </a: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4BABD-0E01-499C-8A78-DF973A76129B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4BABD-0E01-499C-8A78-DF973A76129B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4BABD-0E01-499C-8A78-DF973A76129B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4BABD-0E01-499C-8A78-DF973A76129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EF954A-E53B-494E-BBCA-E1D06D4F12D7}" type="slidenum">
              <a:rPr lang="en-US"/>
              <a:pPr/>
              <a:t>6</a:t>
            </a:fld>
            <a:endParaRPr lang="en-US"/>
          </a:p>
        </p:txBody>
      </p:sp>
      <p:sp>
        <p:nvSpPr>
          <p:cNvPr id="1019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9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Human brain has approximately 10</a:t>
            </a:r>
            <a:r>
              <a:rPr lang="en-US" baseline="30000"/>
              <a:t>11</a:t>
            </a:r>
            <a:r>
              <a:rPr lang="en-US"/>
              <a:t> neurons each connected on average to 10</a:t>
            </a:r>
            <a:r>
              <a:rPr lang="en-US" baseline="30000"/>
              <a:t>4</a:t>
            </a:r>
            <a:r>
              <a:rPr lang="en-US"/>
              <a:t> others; it exploits massive parallelism.</a:t>
            </a:r>
          </a:p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BC53D0-92EA-4771-B89C-CBF6894C5CDC}" type="slidenum">
              <a:rPr lang="en-US"/>
              <a:pPr/>
              <a:t>8</a:t>
            </a:fld>
            <a:endParaRPr lang="en-US"/>
          </a:p>
        </p:txBody>
      </p:sp>
      <p:sp>
        <p:nvSpPr>
          <p:cNvPr id="1020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0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study of ANNs has been inspired in part by the observation that human brain is build of very complex webs of interconnected neurons [Mitchell]</a:t>
            </a:r>
          </a:p>
          <a:p>
            <a:r>
              <a:rPr lang="en-US"/>
              <a:t>In rough analogy, artificial neural networks are build out of a densely interconnected set of simple units, where each unit takes a number of real-valued inputs and produces a single real-valued output [Mitchell]</a:t>
            </a:r>
          </a:p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4BABD-0E01-499C-8A78-DF973A76129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4BABD-0E01-499C-8A78-DF973A76129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4BABD-0E01-499C-8A78-DF973A76129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Myriad Pro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Myriad Pro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318A-655B-405C-940A-EC55B8F29AB1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111A-D001-42D3-9E60-85F69CB781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318A-655B-405C-940A-EC55B8F29AB1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111A-D001-42D3-9E60-85F69CB781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318A-655B-405C-940A-EC55B8F29AB1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111A-D001-42D3-9E60-85F69CB781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 baseline="0">
                <a:latin typeface="Myriad Pro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defRPr sz="2400" baseline="0">
                <a:latin typeface="Calibri" pitchFamily="34" charset="0"/>
                <a:cs typeface="Calibri" pitchFamily="34" charset="0"/>
              </a:defRPr>
            </a:lvl1pPr>
            <a:lvl2pPr>
              <a:defRPr sz="2400" baseline="0">
                <a:latin typeface="Calibri" pitchFamily="34" charset="0"/>
              </a:defRPr>
            </a:lvl2pPr>
            <a:lvl3pPr>
              <a:defRPr sz="2400" baseline="0">
                <a:latin typeface="Calibri" pitchFamily="34" charset="0"/>
              </a:defRPr>
            </a:lvl3pPr>
            <a:lvl4pPr>
              <a:defRPr sz="2400" baseline="0">
                <a:latin typeface="Calibri" pitchFamily="34" charset="0"/>
              </a:defRPr>
            </a:lvl4pPr>
            <a:lvl5pPr>
              <a:defRPr sz="2400" baseline="0"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318A-655B-405C-940A-EC55B8F29AB1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111A-D001-42D3-9E60-85F69CB781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318A-655B-405C-940A-EC55B8F29AB1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111A-D001-42D3-9E60-85F69CB781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318A-655B-405C-940A-EC55B8F29AB1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111A-D001-42D3-9E60-85F69CB781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318A-655B-405C-940A-EC55B8F29AB1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111A-D001-42D3-9E60-85F69CB781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Century Gothi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318A-655B-405C-940A-EC55B8F29AB1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111A-D001-42D3-9E60-85F69CB781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318A-655B-405C-940A-EC55B8F29AB1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111A-D001-42D3-9E60-85F69CB781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318A-655B-405C-940A-EC55B8F29AB1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111A-D001-42D3-9E60-85F69CB781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318A-655B-405C-940A-EC55B8F29AB1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111A-D001-42D3-9E60-85F69CB781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8E318A-655B-405C-940A-EC55B8F29AB1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C111A-D001-42D3-9E60-85F69CB781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4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5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Neural Network 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Week 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111A-D001-42D3-9E60-85F69CB7818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9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ANN General </a:t>
            </a:r>
            <a:r>
              <a:rPr lang="en-US" dirty="0" smtClean="0"/>
              <a:t>Approach (2)</a:t>
            </a:r>
            <a:endParaRPr lang="en-US" dirty="0"/>
          </a:p>
        </p:txBody>
      </p:sp>
      <p:sp>
        <p:nvSpPr>
          <p:cNvPr id="1021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Real: </a:t>
            </a:r>
            <a:r>
              <a:rPr lang="en-US" dirty="0"/>
              <a:t>Each neuron is connected to many others. Signals are transmitted between neurons using connecting links.</a:t>
            </a:r>
          </a:p>
          <a:p>
            <a:pPr>
              <a:spcBef>
                <a:spcPct val="10000"/>
              </a:spcBef>
              <a:buNone/>
            </a:pPr>
            <a:r>
              <a:rPr lang="en-US" b="1" dirty="0" smtClean="0"/>
              <a:t>	ANN</a:t>
            </a:r>
            <a:r>
              <a:rPr lang="en-US" b="1" dirty="0"/>
              <a:t>: </a:t>
            </a:r>
            <a:r>
              <a:rPr lang="en-US" dirty="0"/>
              <a:t>We will use </a:t>
            </a:r>
            <a:r>
              <a:rPr lang="en-US" b="1" dirty="0"/>
              <a:t>multiple layers</a:t>
            </a:r>
            <a:r>
              <a:rPr lang="en-US" dirty="0"/>
              <a:t> of neurons, i.e. the outputs of some neurons will be the input to others.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C5CD38-5850-4CDE-B31F-73C8CAE08DE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Characteristics of ANN</a:t>
            </a:r>
          </a:p>
        </p:txBody>
      </p:sp>
      <p:sp>
        <p:nvSpPr>
          <p:cNvPr id="1128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Nonlinearity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Learning from examples</a:t>
            </a:r>
          </a:p>
          <a:p>
            <a:pPr>
              <a:lnSpc>
                <a:spcPct val="90000"/>
              </a:lnSpc>
            </a:pPr>
            <a:r>
              <a:rPr lang="en-US" dirty="0" err="1" smtClean="0"/>
              <a:t>Adaptivity</a:t>
            </a: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Fault tolerance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Uniformity of analysis and design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C5CD38-5850-4CDE-B31F-73C8CAE08DE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0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Model of an Artificial Neuron</a:t>
            </a:r>
          </a:p>
        </p:txBody>
      </p:sp>
      <p:sp>
        <p:nvSpPr>
          <p:cNvPr id="1024005" name="Oval 5"/>
          <p:cNvSpPr>
            <a:spLocks noChangeArrowheads="1"/>
          </p:cNvSpPr>
          <p:nvPr/>
        </p:nvSpPr>
        <p:spPr bwMode="white">
          <a:xfrm>
            <a:off x="2886075" y="2271712"/>
            <a:ext cx="1401762" cy="1401763"/>
          </a:xfrm>
          <a:prstGeom prst="ellipse">
            <a:avLst/>
          </a:prstGeom>
          <a:solidFill>
            <a:srgbClr val="0000FF">
              <a:alpha val="14000"/>
            </a:srgbClr>
          </a:solidFill>
          <a:ln w="25400" algn="ctr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5400"/>
              <a:t>∑</a:t>
            </a:r>
          </a:p>
        </p:txBody>
      </p:sp>
      <p:sp>
        <p:nvSpPr>
          <p:cNvPr id="1024006" name="Oval 6"/>
          <p:cNvSpPr>
            <a:spLocks noChangeArrowheads="1"/>
          </p:cNvSpPr>
          <p:nvPr/>
        </p:nvSpPr>
        <p:spPr bwMode="white">
          <a:xfrm>
            <a:off x="5132387" y="2262187"/>
            <a:ext cx="1401763" cy="1401763"/>
          </a:xfrm>
          <a:prstGeom prst="ellipse">
            <a:avLst/>
          </a:prstGeom>
          <a:solidFill>
            <a:srgbClr val="008000">
              <a:alpha val="24001"/>
            </a:srgbClr>
          </a:solidFill>
          <a:ln w="25400" algn="ctr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/>
              <a:t>f(net</a:t>
            </a:r>
            <a:r>
              <a:rPr lang="en-US"/>
              <a:t>k</a:t>
            </a:r>
            <a:r>
              <a:rPr lang="en-US" sz="2800"/>
              <a:t>)</a:t>
            </a:r>
          </a:p>
        </p:txBody>
      </p:sp>
      <p:sp>
        <p:nvSpPr>
          <p:cNvPr id="1024009" name="Line 9"/>
          <p:cNvSpPr>
            <a:spLocks noChangeShapeType="1"/>
          </p:cNvSpPr>
          <p:nvPr/>
        </p:nvSpPr>
        <p:spPr bwMode="white">
          <a:xfrm>
            <a:off x="1462087" y="2376487"/>
            <a:ext cx="1504950" cy="266700"/>
          </a:xfrm>
          <a:prstGeom prst="line">
            <a:avLst/>
          </a:prstGeom>
          <a:noFill/>
          <a:ln w="25400">
            <a:solidFill>
              <a:srgbClr val="333399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011" name="Line 11"/>
          <p:cNvSpPr>
            <a:spLocks noChangeShapeType="1"/>
          </p:cNvSpPr>
          <p:nvPr/>
        </p:nvSpPr>
        <p:spPr bwMode="white">
          <a:xfrm>
            <a:off x="1463675" y="2665412"/>
            <a:ext cx="1446212" cy="255588"/>
          </a:xfrm>
          <a:prstGeom prst="line">
            <a:avLst/>
          </a:prstGeom>
          <a:noFill/>
          <a:ln w="25400">
            <a:solidFill>
              <a:srgbClr val="333399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012" name="Line 12"/>
          <p:cNvSpPr>
            <a:spLocks noChangeShapeType="1"/>
          </p:cNvSpPr>
          <p:nvPr/>
        </p:nvSpPr>
        <p:spPr bwMode="white">
          <a:xfrm flipV="1">
            <a:off x="1462087" y="3371850"/>
            <a:ext cx="1539875" cy="207962"/>
          </a:xfrm>
          <a:prstGeom prst="line">
            <a:avLst/>
          </a:prstGeom>
          <a:noFill/>
          <a:ln w="25400">
            <a:solidFill>
              <a:srgbClr val="333399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013" name="Line 13"/>
          <p:cNvSpPr>
            <a:spLocks noChangeShapeType="1"/>
          </p:cNvSpPr>
          <p:nvPr/>
        </p:nvSpPr>
        <p:spPr bwMode="white">
          <a:xfrm>
            <a:off x="4286250" y="2955925"/>
            <a:ext cx="846137" cy="0"/>
          </a:xfrm>
          <a:prstGeom prst="line">
            <a:avLst/>
          </a:prstGeom>
          <a:noFill/>
          <a:ln w="25400">
            <a:solidFill>
              <a:srgbClr val="3399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014" name="Line 14"/>
          <p:cNvSpPr>
            <a:spLocks noChangeShapeType="1"/>
          </p:cNvSpPr>
          <p:nvPr/>
        </p:nvSpPr>
        <p:spPr bwMode="white">
          <a:xfrm>
            <a:off x="6534150" y="2957512"/>
            <a:ext cx="846137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017" name="Text Box 17"/>
          <p:cNvSpPr txBox="1">
            <a:spLocks noChangeArrowheads="1"/>
          </p:cNvSpPr>
          <p:nvPr/>
        </p:nvSpPr>
        <p:spPr bwMode="white">
          <a:xfrm>
            <a:off x="4241800" y="2347912"/>
            <a:ext cx="903287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/>
              <a:t>net</a:t>
            </a:r>
            <a:r>
              <a:rPr lang="en-US" sz="2800" baseline="-25000"/>
              <a:t>k</a:t>
            </a:r>
          </a:p>
        </p:txBody>
      </p:sp>
      <p:sp>
        <p:nvSpPr>
          <p:cNvPr id="1024018" name="Text Box 18"/>
          <p:cNvSpPr txBox="1">
            <a:spLocks noChangeArrowheads="1"/>
          </p:cNvSpPr>
          <p:nvPr/>
        </p:nvSpPr>
        <p:spPr bwMode="white">
          <a:xfrm>
            <a:off x="1001712" y="2097087"/>
            <a:ext cx="5318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2"/>
                </a:solidFill>
              </a:rPr>
              <a:t>x</a:t>
            </a:r>
            <a:r>
              <a:rPr lang="en-US" sz="2400" b="1" baseline="-25000">
                <a:solidFill>
                  <a:schemeClr val="tx2"/>
                </a:solidFill>
              </a:rPr>
              <a:t>1</a:t>
            </a:r>
          </a:p>
        </p:txBody>
      </p:sp>
      <p:sp>
        <p:nvSpPr>
          <p:cNvPr id="1024019" name="Text Box 19"/>
          <p:cNvSpPr txBox="1">
            <a:spLocks noChangeArrowheads="1"/>
          </p:cNvSpPr>
          <p:nvPr/>
        </p:nvSpPr>
        <p:spPr bwMode="white">
          <a:xfrm>
            <a:off x="992187" y="2413000"/>
            <a:ext cx="5318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2"/>
                </a:solidFill>
              </a:rPr>
              <a:t>x</a:t>
            </a:r>
            <a:r>
              <a:rPr lang="en-US" sz="2400" b="1" baseline="-25000">
                <a:solidFill>
                  <a:schemeClr val="tx2"/>
                </a:solidFill>
              </a:rPr>
              <a:t>2</a:t>
            </a:r>
          </a:p>
        </p:txBody>
      </p:sp>
      <p:sp>
        <p:nvSpPr>
          <p:cNvPr id="1024020" name="Text Box 20"/>
          <p:cNvSpPr txBox="1">
            <a:spLocks noChangeArrowheads="1"/>
          </p:cNvSpPr>
          <p:nvPr/>
        </p:nvSpPr>
        <p:spPr bwMode="white">
          <a:xfrm>
            <a:off x="1003300" y="3325812"/>
            <a:ext cx="60166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2"/>
                </a:solidFill>
              </a:rPr>
              <a:t>x</a:t>
            </a:r>
            <a:r>
              <a:rPr lang="en-US" sz="2400" b="1" baseline="-25000">
                <a:solidFill>
                  <a:schemeClr val="tx2"/>
                </a:solidFill>
              </a:rPr>
              <a:t>m</a:t>
            </a:r>
          </a:p>
        </p:txBody>
      </p:sp>
      <p:sp>
        <p:nvSpPr>
          <p:cNvPr id="1024021" name="Text Box 21"/>
          <p:cNvSpPr txBox="1">
            <a:spLocks noChangeArrowheads="1"/>
          </p:cNvSpPr>
          <p:nvPr/>
        </p:nvSpPr>
        <p:spPr bwMode="white">
          <a:xfrm>
            <a:off x="7381875" y="2700337"/>
            <a:ext cx="5191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y</a:t>
            </a:r>
            <a:r>
              <a:rPr lang="en-US" sz="2400" b="1" baseline="-25000">
                <a:solidFill>
                  <a:srgbClr val="FF3300"/>
                </a:solidFill>
              </a:rPr>
              <a:t>k</a:t>
            </a:r>
          </a:p>
        </p:txBody>
      </p:sp>
      <p:sp>
        <p:nvSpPr>
          <p:cNvPr id="1024023" name="Text Box 23"/>
          <p:cNvSpPr txBox="1">
            <a:spLocks noChangeArrowheads="1"/>
          </p:cNvSpPr>
          <p:nvPr/>
        </p:nvSpPr>
        <p:spPr bwMode="white">
          <a:xfrm>
            <a:off x="1906587" y="2068512"/>
            <a:ext cx="59531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w</a:t>
            </a:r>
            <a:r>
              <a:rPr lang="en-US" sz="2000" baseline="-25000"/>
              <a:t>k1</a:t>
            </a:r>
          </a:p>
        </p:txBody>
      </p:sp>
      <p:sp>
        <p:nvSpPr>
          <p:cNvPr id="1024024" name="Text Box 24"/>
          <p:cNvSpPr txBox="1">
            <a:spLocks noChangeArrowheads="1"/>
          </p:cNvSpPr>
          <p:nvPr/>
        </p:nvSpPr>
        <p:spPr bwMode="white">
          <a:xfrm>
            <a:off x="1895475" y="3435350"/>
            <a:ext cx="65087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w</a:t>
            </a:r>
            <a:r>
              <a:rPr lang="en-US" sz="2000" baseline="-25000"/>
              <a:t>km</a:t>
            </a:r>
          </a:p>
        </p:txBody>
      </p:sp>
      <p:sp>
        <p:nvSpPr>
          <p:cNvPr id="1024025" name="Text Box 25"/>
          <p:cNvSpPr txBox="1">
            <a:spLocks noChangeArrowheads="1"/>
          </p:cNvSpPr>
          <p:nvPr/>
        </p:nvSpPr>
        <p:spPr bwMode="white">
          <a:xfrm>
            <a:off x="1897062" y="2428875"/>
            <a:ext cx="59531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w</a:t>
            </a:r>
            <a:r>
              <a:rPr lang="en-US" sz="2000" baseline="-25000"/>
              <a:t>k2</a:t>
            </a:r>
          </a:p>
        </p:txBody>
      </p:sp>
      <p:sp>
        <p:nvSpPr>
          <p:cNvPr id="1024026" name="Rectangle 26"/>
          <p:cNvSpPr>
            <a:spLocks noChangeArrowheads="1"/>
          </p:cNvSpPr>
          <p:nvPr/>
        </p:nvSpPr>
        <p:spPr bwMode="white">
          <a:xfrm>
            <a:off x="2573337" y="1912937"/>
            <a:ext cx="4248150" cy="2106613"/>
          </a:xfrm>
          <a:prstGeom prst="rect">
            <a:avLst/>
          </a:prstGeom>
          <a:noFill/>
          <a:ln w="19050" algn="ctr">
            <a:solidFill>
              <a:srgbClr val="000000"/>
            </a:solidFill>
            <a:prstDash val="lg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027" name="Text Box 27"/>
          <p:cNvSpPr txBox="1">
            <a:spLocks noChangeArrowheads="1"/>
          </p:cNvSpPr>
          <p:nvPr/>
        </p:nvSpPr>
        <p:spPr bwMode="white">
          <a:xfrm>
            <a:off x="3048000" y="1295400"/>
            <a:ext cx="3565525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i="1" dirty="0" err="1"/>
              <a:t>k</a:t>
            </a:r>
            <a:r>
              <a:rPr lang="en-US" sz="2800" i="1" baseline="-25000" dirty="0" err="1"/>
              <a:t>th</a:t>
            </a:r>
            <a:r>
              <a:rPr lang="en-US" sz="2800" dirty="0"/>
              <a:t> artificial neuron</a:t>
            </a:r>
          </a:p>
        </p:txBody>
      </p:sp>
      <p:sp>
        <p:nvSpPr>
          <p:cNvPr id="1024028" name="Line 28"/>
          <p:cNvSpPr>
            <a:spLocks noChangeShapeType="1"/>
          </p:cNvSpPr>
          <p:nvPr/>
        </p:nvSpPr>
        <p:spPr bwMode="white">
          <a:xfrm flipV="1">
            <a:off x="3581400" y="3684587"/>
            <a:ext cx="0" cy="857250"/>
          </a:xfrm>
          <a:prstGeom prst="line">
            <a:avLst/>
          </a:prstGeom>
          <a:noFill/>
          <a:ln w="25400">
            <a:solidFill>
              <a:srgbClr val="333399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029" name="Text Box 29"/>
          <p:cNvSpPr txBox="1">
            <a:spLocks noChangeArrowheads="1"/>
          </p:cNvSpPr>
          <p:nvPr/>
        </p:nvSpPr>
        <p:spPr bwMode="white">
          <a:xfrm>
            <a:off x="3581400" y="4038600"/>
            <a:ext cx="288607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 err="1">
                <a:solidFill>
                  <a:schemeClr val="tx2"/>
                </a:solidFill>
              </a:rPr>
              <a:t>b</a:t>
            </a:r>
            <a:r>
              <a:rPr lang="en-US" sz="2000" baseline="-25000" dirty="0" err="1">
                <a:solidFill>
                  <a:schemeClr val="tx2"/>
                </a:solidFill>
              </a:rPr>
              <a:t>k</a:t>
            </a:r>
            <a:r>
              <a:rPr lang="en-US" sz="2000" dirty="0">
                <a:solidFill>
                  <a:schemeClr val="tx2"/>
                </a:solidFill>
              </a:rPr>
              <a:t>(=w</a:t>
            </a:r>
            <a:r>
              <a:rPr lang="en-US" sz="2000" baseline="-25000" dirty="0">
                <a:solidFill>
                  <a:schemeClr val="tx2"/>
                </a:solidFill>
              </a:rPr>
              <a:t>k0  </a:t>
            </a:r>
            <a:r>
              <a:rPr lang="en-US" sz="2000" dirty="0">
                <a:solidFill>
                  <a:schemeClr val="tx2"/>
                </a:solidFill>
              </a:rPr>
              <a:t>&amp;</a:t>
            </a:r>
            <a:r>
              <a:rPr lang="en-US" sz="2000" baseline="-25000" dirty="0">
                <a:solidFill>
                  <a:schemeClr val="tx2"/>
                </a:solidFill>
              </a:rPr>
              <a:t> </a:t>
            </a:r>
            <a:r>
              <a:rPr lang="en-US" sz="2000" dirty="0">
                <a:solidFill>
                  <a:schemeClr val="tx2"/>
                </a:solidFill>
              </a:rPr>
              <a:t>x</a:t>
            </a:r>
            <a:r>
              <a:rPr lang="en-US" sz="2000" baseline="-25000" dirty="0">
                <a:solidFill>
                  <a:schemeClr val="tx2"/>
                </a:solidFill>
              </a:rPr>
              <a:t>0</a:t>
            </a:r>
            <a:r>
              <a:rPr lang="en-US" sz="2000" dirty="0">
                <a:solidFill>
                  <a:schemeClr val="tx2"/>
                </a:solidFill>
              </a:rPr>
              <a:t>=1)</a:t>
            </a:r>
          </a:p>
        </p:txBody>
      </p:sp>
      <p:sp>
        <p:nvSpPr>
          <p:cNvPr id="1024036" name="Text Box 36"/>
          <p:cNvSpPr txBox="1">
            <a:spLocks noChangeArrowheads="1"/>
          </p:cNvSpPr>
          <p:nvPr/>
        </p:nvSpPr>
        <p:spPr bwMode="white">
          <a:xfrm>
            <a:off x="1092200" y="2770187"/>
            <a:ext cx="284162" cy="5873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60000"/>
              </a:lnSpc>
            </a:pPr>
            <a:r>
              <a:rPr lang="en-US" sz="1800" b="1"/>
              <a:t>.</a:t>
            </a:r>
          </a:p>
          <a:p>
            <a:pPr>
              <a:lnSpc>
                <a:spcPct val="60000"/>
              </a:lnSpc>
            </a:pPr>
            <a:r>
              <a:rPr lang="en-US" sz="1800" b="1"/>
              <a:t>.</a:t>
            </a:r>
          </a:p>
          <a:p>
            <a:pPr>
              <a:lnSpc>
                <a:spcPct val="60000"/>
              </a:lnSpc>
            </a:pPr>
            <a:r>
              <a:rPr lang="en-US" sz="1800" b="1"/>
              <a:t>.</a:t>
            </a:r>
          </a:p>
        </p:txBody>
      </p:sp>
      <p:sp>
        <p:nvSpPr>
          <p:cNvPr id="1024037" name="Text Box 37"/>
          <p:cNvSpPr txBox="1">
            <a:spLocks noChangeArrowheads="1"/>
          </p:cNvSpPr>
          <p:nvPr/>
        </p:nvSpPr>
        <p:spPr bwMode="white">
          <a:xfrm>
            <a:off x="1963737" y="2852737"/>
            <a:ext cx="284163" cy="5873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60000"/>
              </a:lnSpc>
            </a:pPr>
            <a:r>
              <a:rPr lang="en-US" sz="1800" b="1"/>
              <a:t>.</a:t>
            </a:r>
          </a:p>
          <a:p>
            <a:pPr>
              <a:lnSpc>
                <a:spcPct val="60000"/>
              </a:lnSpc>
            </a:pPr>
            <a:r>
              <a:rPr lang="en-US" sz="1800" b="1"/>
              <a:t>.</a:t>
            </a:r>
          </a:p>
          <a:p>
            <a:pPr>
              <a:lnSpc>
                <a:spcPct val="60000"/>
              </a:lnSpc>
            </a:pPr>
            <a:r>
              <a:rPr lang="en-US" sz="1800" b="1"/>
              <a:t>.</a:t>
            </a:r>
          </a:p>
        </p:txBody>
      </p:sp>
      <p:sp>
        <p:nvSpPr>
          <p:cNvPr id="1024038" name="Text Box 38"/>
          <p:cNvSpPr txBox="1">
            <a:spLocks noChangeArrowheads="1"/>
          </p:cNvSpPr>
          <p:nvPr/>
        </p:nvSpPr>
        <p:spPr bwMode="white">
          <a:xfrm>
            <a:off x="2054225" y="4629150"/>
            <a:ext cx="5803900" cy="1368425"/>
          </a:xfrm>
          <a:prstGeom prst="rect">
            <a:avLst/>
          </a:prstGeom>
          <a:noFill/>
          <a:ln w="57150" cmpd="thinThick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A model of an artificial neuron (perceptron)</a:t>
            </a:r>
          </a:p>
          <a:p>
            <a:pPr lvl="1">
              <a:buFontTx/>
              <a:buChar char="•"/>
            </a:pPr>
            <a:r>
              <a:rPr lang="en-US" sz="2000"/>
              <a:t> A set of connecting links</a:t>
            </a:r>
          </a:p>
          <a:p>
            <a:pPr lvl="1">
              <a:buFontTx/>
              <a:buChar char="•"/>
            </a:pPr>
            <a:r>
              <a:rPr lang="en-US" sz="2000"/>
              <a:t> An adder</a:t>
            </a:r>
          </a:p>
          <a:p>
            <a:pPr lvl="1">
              <a:buFontTx/>
              <a:buChar char="•"/>
            </a:pPr>
            <a:r>
              <a:rPr lang="en-US" sz="2000"/>
              <a:t> An activation function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C5CD38-5850-4CDE-B31F-73C8CAE08DE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31173" name="Object 5"/>
          <p:cNvGraphicFramePr>
            <a:graphicFrameLocks noChangeAspect="1"/>
          </p:cNvGraphicFramePr>
          <p:nvPr>
            <p:ph idx="4294967295"/>
          </p:nvPr>
        </p:nvGraphicFramePr>
        <p:xfrm>
          <a:off x="1597025" y="0"/>
          <a:ext cx="6664325" cy="6858000"/>
        </p:xfrm>
        <a:graphic>
          <a:graphicData uri="http://schemas.openxmlformats.org/presentationml/2006/ole">
            <p:oleObj spid="_x0000_s1026" name="Equation" r:id="rId4" imgW="2171520" imgH="2234880" progId="Equation.3">
              <p:embed/>
            </p:oleObj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5CD38-5850-4CDE-B31F-73C8CAE08DE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0754" name="Picture 2"/>
          <p:cNvPicPr>
            <a:picLocks noChangeAspect="1" noChangeArrowheads="1"/>
          </p:cNvPicPr>
          <p:nvPr/>
        </p:nvPicPr>
        <p:blipFill>
          <a:blip r:embed="rId3" cstate="print"/>
          <a:srcRect b="3223"/>
          <a:stretch>
            <a:fillRect/>
          </a:stretch>
        </p:blipFill>
        <p:spPr bwMode="white">
          <a:xfrm>
            <a:off x="1590675" y="0"/>
            <a:ext cx="6067425" cy="65913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970755" name="Text Box 3"/>
          <p:cNvSpPr txBox="1">
            <a:spLocks noChangeArrowheads="1"/>
          </p:cNvSpPr>
          <p:nvPr/>
        </p:nvSpPr>
        <p:spPr bwMode="white">
          <a:xfrm rot="5400000">
            <a:off x="-2082006" y="3242469"/>
            <a:ext cx="5815013" cy="5175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Data Mining: Concepts, Models, Methods, And Algorithms [Kantardzic, 2003]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5CD38-5850-4CDE-B31F-73C8CAE08DE2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Single Node</a:t>
            </a:r>
          </a:p>
        </p:txBody>
      </p:sp>
      <p:sp>
        <p:nvSpPr>
          <p:cNvPr id="1028099" name="Oval 3"/>
          <p:cNvSpPr>
            <a:spLocks noChangeArrowheads="1"/>
          </p:cNvSpPr>
          <p:nvPr/>
        </p:nvSpPr>
        <p:spPr bwMode="white">
          <a:xfrm>
            <a:off x="2905125" y="2082800"/>
            <a:ext cx="1401763" cy="1401763"/>
          </a:xfrm>
          <a:prstGeom prst="ellipse">
            <a:avLst/>
          </a:prstGeom>
          <a:solidFill>
            <a:srgbClr val="0000FF">
              <a:alpha val="14000"/>
            </a:srgbClr>
          </a:solidFill>
          <a:ln w="25400" algn="ctr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5400" dirty="0"/>
              <a:t>∑</a:t>
            </a:r>
          </a:p>
        </p:txBody>
      </p:sp>
      <p:sp>
        <p:nvSpPr>
          <p:cNvPr id="1028100" name="Oval 4"/>
          <p:cNvSpPr>
            <a:spLocks noChangeArrowheads="1"/>
          </p:cNvSpPr>
          <p:nvPr/>
        </p:nvSpPr>
        <p:spPr bwMode="white">
          <a:xfrm>
            <a:off x="5151438" y="2073275"/>
            <a:ext cx="1401762" cy="1401763"/>
          </a:xfrm>
          <a:prstGeom prst="ellipse">
            <a:avLst/>
          </a:prstGeom>
          <a:solidFill>
            <a:srgbClr val="008000">
              <a:alpha val="24001"/>
            </a:srgbClr>
          </a:solidFill>
          <a:ln w="25400" algn="ctr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/>
              <a:t>f(net</a:t>
            </a:r>
            <a:r>
              <a:rPr lang="en-US"/>
              <a:t>1</a:t>
            </a:r>
            <a:r>
              <a:rPr lang="en-US" sz="2800"/>
              <a:t>)</a:t>
            </a:r>
          </a:p>
        </p:txBody>
      </p:sp>
      <p:sp>
        <p:nvSpPr>
          <p:cNvPr id="1028101" name="Line 5"/>
          <p:cNvSpPr>
            <a:spLocks noChangeShapeType="1"/>
          </p:cNvSpPr>
          <p:nvPr/>
        </p:nvSpPr>
        <p:spPr bwMode="white">
          <a:xfrm>
            <a:off x="1481138" y="2187575"/>
            <a:ext cx="1504950" cy="266700"/>
          </a:xfrm>
          <a:prstGeom prst="line">
            <a:avLst/>
          </a:prstGeom>
          <a:noFill/>
          <a:ln w="25400">
            <a:solidFill>
              <a:srgbClr val="333399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102" name="Line 6"/>
          <p:cNvSpPr>
            <a:spLocks noChangeShapeType="1"/>
          </p:cNvSpPr>
          <p:nvPr/>
        </p:nvSpPr>
        <p:spPr bwMode="white">
          <a:xfrm>
            <a:off x="1482725" y="2813050"/>
            <a:ext cx="1446213" cy="0"/>
          </a:xfrm>
          <a:prstGeom prst="line">
            <a:avLst/>
          </a:prstGeom>
          <a:noFill/>
          <a:ln w="25400">
            <a:solidFill>
              <a:srgbClr val="333399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103" name="Line 7"/>
          <p:cNvSpPr>
            <a:spLocks noChangeShapeType="1"/>
          </p:cNvSpPr>
          <p:nvPr/>
        </p:nvSpPr>
        <p:spPr bwMode="white">
          <a:xfrm flipV="1">
            <a:off x="1481138" y="3182938"/>
            <a:ext cx="1539875" cy="207962"/>
          </a:xfrm>
          <a:prstGeom prst="line">
            <a:avLst/>
          </a:prstGeom>
          <a:noFill/>
          <a:ln w="25400">
            <a:solidFill>
              <a:srgbClr val="333399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104" name="Line 8"/>
          <p:cNvSpPr>
            <a:spLocks noChangeShapeType="1"/>
          </p:cNvSpPr>
          <p:nvPr/>
        </p:nvSpPr>
        <p:spPr bwMode="white">
          <a:xfrm>
            <a:off x="4305300" y="2767013"/>
            <a:ext cx="846138" cy="0"/>
          </a:xfrm>
          <a:prstGeom prst="line">
            <a:avLst/>
          </a:prstGeom>
          <a:noFill/>
          <a:ln w="25400">
            <a:solidFill>
              <a:srgbClr val="3399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105" name="Line 9"/>
          <p:cNvSpPr>
            <a:spLocks noChangeShapeType="1"/>
          </p:cNvSpPr>
          <p:nvPr/>
        </p:nvSpPr>
        <p:spPr bwMode="white">
          <a:xfrm>
            <a:off x="6553200" y="2768600"/>
            <a:ext cx="846138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106" name="Text Box 10"/>
          <p:cNvSpPr txBox="1">
            <a:spLocks noChangeArrowheads="1"/>
          </p:cNvSpPr>
          <p:nvPr/>
        </p:nvSpPr>
        <p:spPr bwMode="white">
          <a:xfrm>
            <a:off x="4260850" y="2159000"/>
            <a:ext cx="9144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/>
              <a:t>net</a:t>
            </a:r>
            <a:r>
              <a:rPr lang="en-US" sz="2800" baseline="-25000"/>
              <a:t>1</a:t>
            </a:r>
          </a:p>
        </p:txBody>
      </p:sp>
      <p:sp>
        <p:nvSpPr>
          <p:cNvPr id="1028107" name="Text Box 11"/>
          <p:cNvSpPr txBox="1">
            <a:spLocks noChangeArrowheads="1"/>
          </p:cNvSpPr>
          <p:nvPr/>
        </p:nvSpPr>
        <p:spPr bwMode="white">
          <a:xfrm>
            <a:off x="439738" y="1960563"/>
            <a:ext cx="1081087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tx2"/>
                </a:solidFill>
              </a:rPr>
              <a:t>X</a:t>
            </a:r>
            <a:r>
              <a:rPr lang="en-US" sz="1800" baseline="-25000">
                <a:solidFill>
                  <a:schemeClr val="tx2"/>
                </a:solidFill>
              </a:rPr>
              <a:t>1</a:t>
            </a:r>
            <a:r>
              <a:rPr lang="en-US" sz="1800">
                <a:solidFill>
                  <a:schemeClr val="tx2"/>
                </a:solidFill>
              </a:rPr>
              <a:t> =0.5</a:t>
            </a:r>
            <a:endParaRPr lang="en-US" sz="1800" baseline="-25000">
              <a:solidFill>
                <a:schemeClr val="tx2"/>
              </a:solidFill>
            </a:endParaRPr>
          </a:p>
        </p:txBody>
      </p:sp>
      <p:sp>
        <p:nvSpPr>
          <p:cNvPr id="1028110" name="Text Box 14"/>
          <p:cNvSpPr txBox="1">
            <a:spLocks noChangeArrowheads="1"/>
          </p:cNvSpPr>
          <p:nvPr/>
        </p:nvSpPr>
        <p:spPr bwMode="white">
          <a:xfrm>
            <a:off x="7400925" y="2511425"/>
            <a:ext cx="5270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y</a:t>
            </a:r>
            <a:r>
              <a:rPr lang="en-US" sz="2400" b="1" baseline="-25000">
                <a:solidFill>
                  <a:srgbClr val="FF3300"/>
                </a:solidFill>
              </a:rPr>
              <a:t>1</a:t>
            </a:r>
            <a:endParaRPr lang="en-US" sz="2400" b="1">
              <a:solidFill>
                <a:srgbClr val="FF3300"/>
              </a:solidFill>
            </a:endParaRPr>
          </a:p>
        </p:txBody>
      </p:sp>
      <p:sp>
        <p:nvSpPr>
          <p:cNvPr id="1028111" name="Text Box 15"/>
          <p:cNvSpPr txBox="1">
            <a:spLocks noChangeArrowheads="1"/>
          </p:cNvSpPr>
          <p:nvPr/>
        </p:nvSpPr>
        <p:spPr bwMode="white">
          <a:xfrm>
            <a:off x="1925638" y="1879600"/>
            <a:ext cx="60007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0.3</a:t>
            </a:r>
            <a:endParaRPr lang="en-US" sz="2000" baseline="-25000"/>
          </a:p>
        </p:txBody>
      </p:sp>
      <p:sp>
        <p:nvSpPr>
          <p:cNvPr id="1028112" name="Text Box 16"/>
          <p:cNvSpPr txBox="1">
            <a:spLocks noChangeArrowheads="1"/>
          </p:cNvSpPr>
          <p:nvPr/>
        </p:nvSpPr>
        <p:spPr bwMode="white">
          <a:xfrm>
            <a:off x="1925638" y="2900363"/>
            <a:ext cx="60007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0.5</a:t>
            </a:r>
            <a:endParaRPr lang="en-US" sz="2000" baseline="-25000"/>
          </a:p>
        </p:txBody>
      </p:sp>
      <p:sp>
        <p:nvSpPr>
          <p:cNvPr id="1028113" name="Text Box 17"/>
          <p:cNvSpPr txBox="1">
            <a:spLocks noChangeArrowheads="1"/>
          </p:cNvSpPr>
          <p:nvPr/>
        </p:nvSpPr>
        <p:spPr bwMode="white">
          <a:xfrm>
            <a:off x="1916113" y="2366963"/>
            <a:ext cx="60007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0.2</a:t>
            </a:r>
            <a:endParaRPr lang="en-US" sz="2000" baseline="-25000"/>
          </a:p>
        </p:txBody>
      </p:sp>
      <p:sp>
        <p:nvSpPr>
          <p:cNvPr id="1028114" name="Rectangle 18"/>
          <p:cNvSpPr>
            <a:spLocks noChangeArrowheads="1"/>
          </p:cNvSpPr>
          <p:nvPr/>
        </p:nvSpPr>
        <p:spPr bwMode="white">
          <a:xfrm>
            <a:off x="2592388" y="1724025"/>
            <a:ext cx="4248150" cy="2106613"/>
          </a:xfrm>
          <a:prstGeom prst="rect">
            <a:avLst/>
          </a:prstGeom>
          <a:noFill/>
          <a:ln w="19050" algn="ctr">
            <a:solidFill>
              <a:srgbClr val="000000"/>
            </a:solidFill>
            <a:prstDash val="lg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116" name="Line 20"/>
          <p:cNvSpPr>
            <a:spLocks noChangeShapeType="1"/>
          </p:cNvSpPr>
          <p:nvPr/>
        </p:nvSpPr>
        <p:spPr bwMode="white">
          <a:xfrm flipV="1">
            <a:off x="3600450" y="3495675"/>
            <a:ext cx="0" cy="857250"/>
          </a:xfrm>
          <a:prstGeom prst="line">
            <a:avLst/>
          </a:prstGeom>
          <a:noFill/>
          <a:ln w="25400">
            <a:solidFill>
              <a:srgbClr val="333399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117" name="Text Box 21"/>
          <p:cNvSpPr txBox="1">
            <a:spLocks noChangeArrowheads="1"/>
          </p:cNvSpPr>
          <p:nvPr/>
        </p:nvSpPr>
        <p:spPr bwMode="white">
          <a:xfrm>
            <a:off x="3762375" y="3908425"/>
            <a:ext cx="661988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tx2"/>
                </a:solidFill>
              </a:rPr>
              <a:t>-0.2</a:t>
            </a:r>
            <a:endParaRPr lang="en-US" sz="1800" baseline="-25000">
              <a:solidFill>
                <a:schemeClr val="tx2"/>
              </a:solidFill>
            </a:endParaRPr>
          </a:p>
        </p:txBody>
      </p:sp>
      <p:graphicFrame>
        <p:nvGraphicFramePr>
          <p:cNvPr id="1028118" name="Rectangle 22"/>
          <p:cNvGraphicFramePr>
            <a:graphicFrameLocks/>
          </p:cNvGraphicFramePr>
          <p:nvPr>
            <p:ph idx="1"/>
          </p:nvPr>
        </p:nvGraphicFramePr>
        <p:xfrm>
          <a:off x="1524000" y="1492250"/>
          <a:ext cx="6096000" cy="4064000"/>
        </p:xfrm>
        <a:graphic>
          <a:graphicData uri="http://schemas.openxmlformats.org/presentationml/2006/ole">
            <p:oleObj spid="_x0000_s2050" name="Equation" r:id="rId4" imgW="0" imgH="0" progId="Equation.3">
              <p:embed/>
            </p:oleObj>
          </a:graphicData>
        </a:graphic>
      </p:graphicFrame>
      <p:sp>
        <p:nvSpPr>
          <p:cNvPr id="1028119" name="Text Box 23"/>
          <p:cNvSpPr txBox="1">
            <a:spLocks noChangeArrowheads="1"/>
          </p:cNvSpPr>
          <p:nvPr/>
        </p:nvSpPr>
        <p:spPr bwMode="white">
          <a:xfrm>
            <a:off x="349250" y="2589213"/>
            <a:ext cx="1081088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tx2"/>
                </a:solidFill>
              </a:rPr>
              <a:t>X</a:t>
            </a:r>
            <a:r>
              <a:rPr lang="en-US" sz="1800" baseline="-25000">
                <a:solidFill>
                  <a:schemeClr val="tx2"/>
                </a:solidFill>
              </a:rPr>
              <a:t>2</a:t>
            </a:r>
            <a:r>
              <a:rPr lang="en-US" sz="1800">
                <a:solidFill>
                  <a:schemeClr val="tx2"/>
                </a:solidFill>
              </a:rPr>
              <a:t> =0.5</a:t>
            </a:r>
            <a:endParaRPr lang="en-US" sz="1800" baseline="-25000">
              <a:solidFill>
                <a:schemeClr val="tx2"/>
              </a:solidFill>
            </a:endParaRPr>
          </a:p>
        </p:txBody>
      </p:sp>
      <p:sp>
        <p:nvSpPr>
          <p:cNvPr id="1028120" name="Text Box 24"/>
          <p:cNvSpPr txBox="1">
            <a:spLocks noChangeArrowheads="1"/>
          </p:cNvSpPr>
          <p:nvPr/>
        </p:nvSpPr>
        <p:spPr bwMode="white">
          <a:xfrm>
            <a:off x="376238" y="3201988"/>
            <a:ext cx="1081087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tx2"/>
                </a:solidFill>
              </a:rPr>
              <a:t>X</a:t>
            </a:r>
            <a:r>
              <a:rPr lang="en-US" sz="1800" baseline="-25000">
                <a:solidFill>
                  <a:schemeClr val="tx2"/>
                </a:solidFill>
              </a:rPr>
              <a:t>3</a:t>
            </a:r>
            <a:r>
              <a:rPr lang="en-US" sz="1800">
                <a:solidFill>
                  <a:schemeClr val="tx2"/>
                </a:solidFill>
              </a:rPr>
              <a:t> =0.5</a:t>
            </a:r>
            <a:endParaRPr lang="en-US" sz="1800" baseline="-25000">
              <a:solidFill>
                <a:schemeClr val="tx2"/>
              </a:solidFill>
            </a:endParaRPr>
          </a:p>
        </p:txBody>
      </p:sp>
      <p:sp>
        <p:nvSpPr>
          <p:cNvPr id="1028121" name="Text Box 25"/>
          <p:cNvSpPr txBox="1">
            <a:spLocks noChangeArrowheads="1"/>
          </p:cNvSpPr>
          <p:nvPr/>
        </p:nvSpPr>
        <p:spPr bwMode="white">
          <a:xfrm>
            <a:off x="3881438" y="4267200"/>
            <a:ext cx="3433056" cy="2400657"/>
          </a:xfrm>
          <a:prstGeom prst="rect">
            <a:avLst/>
          </a:prstGeom>
          <a:noFill/>
          <a:ln w="38100" cmpd="dbl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en-US" sz="2400" dirty="0"/>
              <a:t>f(net</a:t>
            </a:r>
            <a:r>
              <a:rPr lang="en-US" dirty="0"/>
              <a:t>1</a:t>
            </a:r>
            <a:r>
              <a:rPr lang="en-US" sz="2400" dirty="0"/>
              <a:t>):</a:t>
            </a:r>
          </a:p>
          <a:p>
            <a:pPr marL="342900" indent="-342900">
              <a:buFontTx/>
              <a:buAutoNum type="arabicPeriod"/>
            </a:pPr>
            <a:r>
              <a:rPr lang="en-US" sz="1800" dirty="0" smtClean="0"/>
              <a:t>(</a:t>
            </a:r>
            <a:r>
              <a:rPr lang="en-US" sz="1800" dirty="0"/>
              <a:t>Log-)sigmoid</a:t>
            </a:r>
          </a:p>
          <a:p>
            <a:pPr marL="342900" indent="-342900">
              <a:buFontTx/>
              <a:buAutoNum type="arabicPeriod"/>
            </a:pPr>
            <a:r>
              <a:rPr lang="en-US" sz="1800" dirty="0" smtClean="0"/>
              <a:t>Hyperbolic </a:t>
            </a:r>
            <a:r>
              <a:rPr lang="en-US" sz="1800" dirty="0"/>
              <a:t>tangent sigmoid</a:t>
            </a:r>
          </a:p>
          <a:p>
            <a:pPr marL="342900" indent="-342900">
              <a:buFontTx/>
              <a:buAutoNum type="arabicPeriod"/>
            </a:pPr>
            <a:r>
              <a:rPr lang="en-US" sz="1800" dirty="0" smtClean="0"/>
              <a:t>Hard </a:t>
            </a:r>
            <a:r>
              <a:rPr lang="en-US" sz="1800" dirty="0"/>
              <a:t>limit transfer (threshold)</a:t>
            </a:r>
          </a:p>
          <a:p>
            <a:pPr marL="342900" indent="-342900">
              <a:buFontTx/>
              <a:buAutoNum type="arabicPeriod"/>
            </a:pPr>
            <a:r>
              <a:rPr lang="en-US" sz="1800" dirty="0" smtClean="0"/>
              <a:t>Symmetrical </a:t>
            </a:r>
            <a:r>
              <a:rPr lang="en-US" sz="1800" dirty="0"/>
              <a:t>hard limit transfer</a:t>
            </a:r>
          </a:p>
          <a:p>
            <a:pPr marL="342900" indent="-342900">
              <a:buFontTx/>
              <a:buAutoNum type="arabicPeriod"/>
            </a:pPr>
            <a:r>
              <a:rPr lang="en-US" sz="1800" dirty="0"/>
              <a:t>Saturating linear</a:t>
            </a:r>
          </a:p>
          <a:p>
            <a:pPr marL="342900" indent="-342900">
              <a:buFontTx/>
              <a:buAutoNum type="arabicPeriod"/>
            </a:pPr>
            <a:r>
              <a:rPr lang="en-US" sz="1800" dirty="0"/>
              <a:t>Linear</a:t>
            </a:r>
          </a:p>
          <a:p>
            <a:pPr marL="342900" indent="-342900"/>
            <a:r>
              <a:rPr lang="en-US" sz="1800" dirty="0"/>
              <a:t>…….</a:t>
            </a:r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C5CD38-5850-4CDE-B31F-73C8CAE08DE2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1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Single Node</a:t>
            </a:r>
          </a:p>
        </p:txBody>
      </p:sp>
      <p:sp>
        <p:nvSpPr>
          <p:cNvPr id="1111043" name="Oval 3"/>
          <p:cNvSpPr>
            <a:spLocks noChangeArrowheads="1"/>
          </p:cNvSpPr>
          <p:nvPr/>
        </p:nvSpPr>
        <p:spPr bwMode="white">
          <a:xfrm>
            <a:off x="3665538" y="1882775"/>
            <a:ext cx="1401762" cy="1401763"/>
          </a:xfrm>
          <a:prstGeom prst="ellipse">
            <a:avLst/>
          </a:prstGeom>
          <a:solidFill>
            <a:srgbClr val="0000FF">
              <a:alpha val="14000"/>
            </a:srgbClr>
          </a:solidFill>
          <a:ln w="25400" algn="ctr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dirty="0" smtClean="0"/>
              <a:t>∑|f(net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sp>
        <p:nvSpPr>
          <p:cNvPr id="1111045" name="Line 5"/>
          <p:cNvSpPr>
            <a:spLocks noChangeShapeType="1"/>
          </p:cNvSpPr>
          <p:nvPr/>
        </p:nvSpPr>
        <p:spPr bwMode="white">
          <a:xfrm>
            <a:off x="2241550" y="1987550"/>
            <a:ext cx="1504950" cy="266700"/>
          </a:xfrm>
          <a:prstGeom prst="line">
            <a:avLst/>
          </a:prstGeom>
          <a:noFill/>
          <a:ln w="25400">
            <a:solidFill>
              <a:srgbClr val="333399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1046" name="Line 6"/>
          <p:cNvSpPr>
            <a:spLocks noChangeShapeType="1"/>
          </p:cNvSpPr>
          <p:nvPr/>
        </p:nvSpPr>
        <p:spPr bwMode="white">
          <a:xfrm>
            <a:off x="2243138" y="2613025"/>
            <a:ext cx="1446212" cy="0"/>
          </a:xfrm>
          <a:prstGeom prst="line">
            <a:avLst/>
          </a:prstGeom>
          <a:noFill/>
          <a:ln w="25400">
            <a:solidFill>
              <a:srgbClr val="333399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1047" name="Line 7"/>
          <p:cNvSpPr>
            <a:spLocks noChangeShapeType="1"/>
          </p:cNvSpPr>
          <p:nvPr/>
        </p:nvSpPr>
        <p:spPr bwMode="white">
          <a:xfrm flipV="1">
            <a:off x="2241550" y="2982913"/>
            <a:ext cx="1539875" cy="207962"/>
          </a:xfrm>
          <a:prstGeom prst="line">
            <a:avLst/>
          </a:prstGeom>
          <a:noFill/>
          <a:ln w="25400">
            <a:solidFill>
              <a:srgbClr val="333399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1049" name="Line 9"/>
          <p:cNvSpPr>
            <a:spLocks noChangeShapeType="1"/>
          </p:cNvSpPr>
          <p:nvPr/>
        </p:nvSpPr>
        <p:spPr bwMode="white">
          <a:xfrm>
            <a:off x="5089525" y="2568575"/>
            <a:ext cx="1336675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1051" name="Text Box 11"/>
          <p:cNvSpPr txBox="1">
            <a:spLocks noChangeArrowheads="1"/>
          </p:cNvSpPr>
          <p:nvPr/>
        </p:nvSpPr>
        <p:spPr bwMode="white">
          <a:xfrm>
            <a:off x="1200150" y="1760538"/>
            <a:ext cx="1081088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tx2"/>
                </a:solidFill>
              </a:rPr>
              <a:t>X</a:t>
            </a:r>
            <a:r>
              <a:rPr lang="en-US" sz="1800" baseline="-25000">
                <a:solidFill>
                  <a:schemeClr val="tx2"/>
                </a:solidFill>
              </a:rPr>
              <a:t>1</a:t>
            </a:r>
            <a:r>
              <a:rPr lang="en-US" sz="1800">
                <a:solidFill>
                  <a:schemeClr val="tx2"/>
                </a:solidFill>
              </a:rPr>
              <a:t> =0.5</a:t>
            </a:r>
            <a:endParaRPr lang="en-US" sz="1800" baseline="-25000">
              <a:solidFill>
                <a:schemeClr val="tx2"/>
              </a:solidFill>
            </a:endParaRPr>
          </a:p>
        </p:txBody>
      </p:sp>
      <p:sp>
        <p:nvSpPr>
          <p:cNvPr id="1111052" name="Text Box 12"/>
          <p:cNvSpPr txBox="1">
            <a:spLocks noChangeArrowheads="1"/>
          </p:cNvSpPr>
          <p:nvPr/>
        </p:nvSpPr>
        <p:spPr bwMode="white">
          <a:xfrm>
            <a:off x="6467475" y="2332038"/>
            <a:ext cx="5270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y</a:t>
            </a:r>
            <a:r>
              <a:rPr lang="en-US" sz="2400" b="1" baseline="-25000">
                <a:solidFill>
                  <a:srgbClr val="FF3300"/>
                </a:solidFill>
              </a:rPr>
              <a:t>1</a:t>
            </a:r>
            <a:endParaRPr lang="en-US" sz="2400" b="1">
              <a:solidFill>
                <a:srgbClr val="FF3300"/>
              </a:solidFill>
            </a:endParaRPr>
          </a:p>
        </p:txBody>
      </p:sp>
      <p:sp>
        <p:nvSpPr>
          <p:cNvPr id="1111053" name="Text Box 13"/>
          <p:cNvSpPr txBox="1">
            <a:spLocks noChangeArrowheads="1"/>
          </p:cNvSpPr>
          <p:nvPr/>
        </p:nvSpPr>
        <p:spPr bwMode="white">
          <a:xfrm>
            <a:off x="2686050" y="1679575"/>
            <a:ext cx="60007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0.3</a:t>
            </a:r>
            <a:endParaRPr lang="en-US" sz="2000" baseline="-25000"/>
          </a:p>
        </p:txBody>
      </p:sp>
      <p:sp>
        <p:nvSpPr>
          <p:cNvPr id="1111054" name="Text Box 14"/>
          <p:cNvSpPr txBox="1">
            <a:spLocks noChangeArrowheads="1"/>
          </p:cNvSpPr>
          <p:nvPr/>
        </p:nvSpPr>
        <p:spPr bwMode="white">
          <a:xfrm>
            <a:off x="2686050" y="2700338"/>
            <a:ext cx="60007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0.5</a:t>
            </a:r>
            <a:endParaRPr lang="en-US" sz="2000" baseline="-25000"/>
          </a:p>
        </p:txBody>
      </p:sp>
      <p:sp>
        <p:nvSpPr>
          <p:cNvPr id="1111055" name="Text Box 15"/>
          <p:cNvSpPr txBox="1">
            <a:spLocks noChangeArrowheads="1"/>
          </p:cNvSpPr>
          <p:nvPr/>
        </p:nvSpPr>
        <p:spPr bwMode="white">
          <a:xfrm>
            <a:off x="2676525" y="2166938"/>
            <a:ext cx="60007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0.2</a:t>
            </a:r>
            <a:endParaRPr lang="en-US" sz="2000" baseline="-25000"/>
          </a:p>
        </p:txBody>
      </p:sp>
      <p:sp>
        <p:nvSpPr>
          <p:cNvPr id="1111056" name="Rectangle 16"/>
          <p:cNvSpPr>
            <a:spLocks noChangeArrowheads="1"/>
          </p:cNvSpPr>
          <p:nvPr/>
        </p:nvSpPr>
        <p:spPr bwMode="white">
          <a:xfrm>
            <a:off x="3352800" y="1524000"/>
            <a:ext cx="2063750" cy="2106613"/>
          </a:xfrm>
          <a:prstGeom prst="rect">
            <a:avLst/>
          </a:prstGeom>
          <a:noFill/>
          <a:ln w="19050" algn="ctr">
            <a:solidFill>
              <a:srgbClr val="000000"/>
            </a:solidFill>
            <a:prstDash val="lg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11057" name="Line 17"/>
          <p:cNvSpPr>
            <a:spLocks noChangeShapeType="1"/>
          </p:cNvSpPr>
          <p:nvPr/>
        </p:nvSpPr>
        <p:spPr bwMode="white">
          <a:xfrm flipV="1">
            <a:off x="4360863" y="3295650"/>
            <a:ext cx="0" cy="857250"/>
          </a:xfrm>
          <a:prstGeom prst="line">
            <a:avLst/>
          </a:prstGeom>
          <a:noFill/>
          <a:ln w="25400">
            <a:solidFill>
              <a:srgbClr val="333399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1058" name="Text Box 18"/>
          <p:cNvSpPr txBox="1">
            <a:spLocks noChangeArrowheads="1"/>
          </p:cNvSpPr>
          <p:nvPr/>
        </p:nvSpPr>
        <p:spPr bwMode="white">
          <a:xfrm>
            <a:off x="4416425" y="3765550"/>
            <a:ext cx="661988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tx2"/>
                </a:solidFill>
              </a:rPr>
              <a:t>-0.2</a:t>
            </a:r>
            <a:endParaRPr lang="en-US" sz="1800" baseline="-25000">
              <a:solidFill>
                <a:schemeClr val="tx2"/>
              </a:solidFill>
            </a:endParaRPr>
          </a:p>
        </p:txBody>
      </p:sp>
      <p:graphicFrame>
        <p:nvGraphicFramePr>
          <p:cNvPr id="1111059" name="Rectangle 19"/>
          <p:cNvGraphicFramePr>
            <a:graphicFrameLocks/>
          </p:cNvGraphicFramePr>
          <p:nvPr>
            <p:ph idx="1"/>
          </p:nvPr>
        </p:nvGraphicFramePr>
        <p:xfrm>
          <a:off x="1524000" y="1492250"/>
          <a:ext cx="6096000" cy="4064000"/>
        </p:xfrm>
        <a:graphic>
          <a:graphicData uri="http://schemas.openxmlformats.org/presentationml/2006/ole">
            <p:oleObj spid="_x0000_s3074" name="Equation" r:id="rId4" imgW="0" imgH="0" progId="Equation.3">
              <p:embed/>
            </p:oleObj>
          </a:graphicData>
        </a:graphic>
      </p:graphicFrame>
      <p:sp>
        <p:nvSpPr>
          <p:cNvPr id="1111060" name="Text Box 20"/>
          <p:cNvSpPr txBox="1">
            <a:spLocks noChangeArrowheads="1"/>
          </p:cNvSpPr>
          <p:nvPr/>
        </p:nvSpPr>
        <p:spPr bwMode="white">
          <a:xfrm>
            <a:off x="1109663" y="2389188"/>
            <a:ext cx="1081087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tx2"/>
                </a:solidFill>
              </a:rPr>
              <a:t>X</a:t>
            </a:r>
            <a:r>
              <a:rPr lang="en-US" sz="1800" baseline="-25000">
                <a:solidFill>
                  <a:schemeClr val="tx2"/>
                </a:solidFill>
              </a:rPr>
              <a:t>2</a:t>
            </a:r>
            <a:r>
              <a:rPr lang="en-US" sz="1800">
                <a:solidFill>
                  <a:schemeClr val="tx2"/>
                </a:solidFill>
              </a:rPr>
              <a:t> =0.5</a:t>
            </a:r>
            <a:endParaRPr lang="en-US" sz="1800" baseline="-25000">
              <a:solidFill>
                <a:schemeClr val="tx2"/>
              </a:solidFill>
            </a:endParaRPr>
          </a:p>
        </p:txBody>
      </p:sp>
      <p:sp>
        <p:nvSpPr>
          <p:cNvPr id="1111061" name="Text Box 21"/>
          <p:cNvSpPr txBox="1">
            <a:spLocks noChangeArrowheads="1"/>
          </p:cNvSpPr>
          <p:nvPr/>
        </p:nvSpPr>
        <p:spPr bwMode="white">
          <a:xfrm>
            <a:off x="1136650" y="3001963"/>
            <a:ext cx="1081088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tx2"/>
                </a:solidFill>
              </a:rPr>
              <a:t>X</a:t>
            </a:r>
            <a:r>
              <a:rPr lang="en-US" sz="1800" baseline="-25000">
                <a:solidFill>
                  <a:schemeClr val="tx2"/>
                </a:solidFill>
              </a:rPr>
              <a:t>3</a:t>
            </a:r>
            <a:r>
              <a:rPr lang="en-US" sz="1800">
                <a:solidFill>
                  <a:schemeClr val="tx2"/>
                </a:solidFill>
              </a:rPr>
              <a:t> =0.5</a:t>
            </a:r>
            <a:endParaRPr lang="en-US" sz="1800" baseline="-25000">
              <a:solidFill>
                <a:schemeClr val="tx2"/>
              </a:solidFill>
            </a:endParaRPr>
          </a:p>
        </p:txBody>
      </p:sp>
      <p:sp>
        <p:nvSpPr>
          <p:cNvPr id="1111064" name="Text Box 24"/>
          <p:cNvSpPr txBox="1">
            <a:spLocks noChangeArrowheads="1"/>
          </p:cNvSpPr>
          <p:nvPr/>
        </p:nvSpPr>
        <p:spPr bwMode="white">
          <a:xfrm>
            <a:off x="3886200" y="4267200"/>
            <a:ext cx="3433056" cy="2400657"/>
          </a:xfrm>
          <a:prstGeom prst="rect">
            <a:avLst/>
          </a:prstGeom>
          <a:noFill/>
          <a:ln w="38100" cmpd="dbl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en-US" sz="2400" dirty="0"/>
              <a:t>f(net</a:t>
            </a:r>
            <a:r>
              <a:rPr lang="en-US" dirty="0"/>
              <a:t>1</a:t>
            </a:r>
            <a:r>
              <a:rPr lang="en-US" sz="2400" dirty="0"/>
              <a:t>):</a:t>
            </a:r>
          </a:p>
          <a:p>
            <a:pPr marL="342900" indent="-342900">
              <a:buFontTx/>
              <a:buAutoNum type="arabicPeriod"/>
            </a:pPr>
            <a:r>
              <a:rPr lang="en-US" sz="1800" dirty="0" smtClean="0"/>
              <a:t>(</a:t>
            </a:r>
            <a:r>
              <a:rPr lang="en-US" sz="1800" dirty="0"/>
              <a:t>Log-)sigmoid</a:t>
            </a:r>
          </a:p>
          <a:p>
            <a:pPr marL="342900" indent="-342900">
              <a:buFontTx/>
              <a:buAutoNum type="arabicPeriod"/>
            </a:pPr>
            <a:r>
              <a:rPr lang="en-US" sz="1800" dirty="0" smtClean="0"/>
              <a:t>Hyperbolic </a:t>
            </a:r>
            <a:r>
              <a:rPr lang="en-US" sz="1800" dirty="0"/>
              <a:t>tangent sigmoid</a:t>
            </a:r>
          </a:p>
          <a:p>
            <a:pPr marL="342900" indent="-342900">
              <a:buFontTx/>
              <a:buAutoNum type="arabicPeriod"/>
            </a:pPr>
            <a:r>
              <a:rPr lang="en-US" sz="1800" dirty="0" smtClean="0"/>
              <a:t>Hard </a:t>
            </a:r>
            <a:r>
              <a:rPr lang="en-US" sz="1800" dirty="0"/>
              <a:t>limit transfer (threshold)</a:t>
            </a:r>
          </a:p>
          <a:p>
            <a:pPr marL="342900" indent="-342900">
              <a:buFontTx/>
              <a:buAutoNum type="arabicPeriod"/>
            </a:pPr>
            <a:r>
              <a:rPr lang="en-US" sz="1800" dirty="0" smtClean="0"/>
              <a:t>Symmetrical </a:t>
            </a:r>
            <a:r>
              <a:rPr lang="en-US" sz="1800" dirty="0"/>
              <a:t>hard limit transfer</a:t>
            </a:r>
          </a:p>
          <a:p>
            <a:pPr marL="342900" indent="-342900">
              <a:buFontTx/>
              <a:buAutoNum type="arabicPeriod"/>
            </a:pPr>
            <a:r>
              <a:rPr lang="en-US" sz="1800" dirty="0"/>
              <a:t>Saturating linear</a:t>
            </a:r>
          </a:p>
          <a:p>
            <a:pPr marL="342900" indent="-342900">
              <a:buFontTx/>
              <a:buAutoNum type="arabicPeriod"/>
            </a:pPr>
            <a:r>
              <a:rPr lang="en-US" sz="1800" dirty="0"/>
              <a:t>Linear</a:t>
            </a:r>
          </a:p>
          <a:p>
            <a:pPr marL="342900" indent="-342900"/>
            <a:r>
              <a:rPr lang="en-US" sz="1800" dirty="0"/>
              <a:t>…….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C5CD38-5850-4CDE-B31F-73C8CAE08DE2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Perceptron</a:t>
            </a:r>
            <a:r>
              <a:rPr lang="en-US" dirty="0" smtClean="0"/>
              <a:t> with Hard Limit Activation Function</a:t>
            </a:r>
            <a:endParaRPr lang="en-US" dirty="0"/>
          </a:p>
        </p:txBody>
      </p:sp>
      <p:sp>
        <p:nvSpPr>
          <p:cNvPr id="1116167" name="Line 7"/>
          <p:cNvSpPr>
            <a:spLocks noChangeShapeType="1"/>
          </p:cNvSpPr>
          <p:nvPr/>
        </p:nvSpPr>
        <p:spPr bwMode="white">
          <a:xfrm>
            <a:off x="5165725" y="3330575"/>
            <a:ext cx="1336675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6169" name="Text Box 9"/>
          <p:cNvSpPr txBox="1">
            <a:spLocks noChangeArrowheads="1"/>
          </p:cNvSpPr>
          <p:nvPr/>
        </p:nvSpPr>
        <p:spPr bwMode="white">
          <a:xfrm>
            <a:off x="6543675" y="3094037"/>
            <a:ext cx="5270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y</a:t>
            </a:r>
            <a:r>
              <a:rPr lang="en-US" sz="2400" b="1" baseline="-25000">
                <a:solidFill>
                  <a:srgbClr val="FF3300"/>
                </a:solidFill>
              </a:rPr>
              <a:t>1</a:t>
            </a:r>
            <a:endParaRPr lang="en-US" sz="2400" b="1">
              <a:solidFill>
                <a:srgbClr val="FF3300"/>
              </a:solidFill>
            </a:endParaRPr>
          </a:p>
        </p:txBody>
      </p:sp>
      <p:sp>
        <p:nvSpPr>
          <p:cNvPr id="1116173" name="Rectangle 13"/>
          <p:cNvSpPr>
            <a:spLocks noChangeArrowheads="1"/>
          </p:cNvSpPr>
          <p:nvPr/>
        </p:nvSpPr>
        <p:spPr bwMode="white">
          <a:xfrm>
            <a:off x="3429000" y="2286000"/>
            <a:ext cx="2063750" cy="2106612"/>
          </a:xfrm>
          <a:prstGeom prst="rect">
            <a:avLst/>
          </a:prstGeom>
          <a:noFill/>
          <a:ln w="19050" algn="ctr">
            <a:solidFill>
              <a:srgbClr val="000000"/>
            </a:solidFill>
            <a:prstDash val="lg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116176" name="Rectangle 16"/>
          <p:cNvGraphicFramePr>
            <a:graphicFrameLocks/>
          </p:cNvGraphicFramePr>
          <p:nvPr>
            <p:ph idx="1"/>
          </p:nvPr>
        </p:nvGraphicFramePr>
        <p:xfrm>
          <a:off x="1524000" y="1492250"/>
          <a:ext cx="6096000" cy="4064000"/>
        </p:xfrm>
        <a:graphic>
          <a:graphicData uri="http://schemas.openxmlformats.org/presentationml/2006/ole">
            <p:oleObj spid="_x0000_s4098" name="Equation" r:id="rId4" imgW="0" imgH="0" progId="Equation.3">
              <p:embed/>
            </p:oleObj>
          </a:graphicData>
        </a:graphic>
      </p:graphicFrame>
      <p:grpSp>
        <p:nvGrpSpPr>
          <p:cNvPr id="2" name="Group 24"/>
          <p:cNvGrpSpPr/>
          <p:nvPr/>
        </p:nvGrpSpPr>
        <p:grpSpPr>
          <a:xfrm>
            <a:off x="3741737" y="2644775"/>
            <a:ext cx="1401763" cy="1401762"/>
            <a:chOff x="3741737" y="2644775"/>
            <a:chExt cx="1401763" cy="1401762"/>
          </a:xfrm>
        </p:grpSpPr>
        <p:sp>
          <p:nvSpPr>
            <p:cNvPr id="1116163" name="Oval 3"/>
            <p:cNvSpPr>
              <a:spLocks noChangeArrowheads="1"/>
            </p:cNvSpPr>
            <p:nvPr/>
          </p:nvSpPr>
          <p:spPr bwMode="white">
            <a:xfrm>
              <a:off x="3741737" y="2644775"/>
              <a:ext cx="1401763" cy="1401762"/>
            </a:xfrm>
            <a:prstGeom prst="ellipse">
              <a:avLst/>
            </a:prstGeom>
            <a:solidFill>
              <a:srgbClr val="0000FF">
                <a:alpha val="14000"/>
              </a:srgbClr>
            </a:solidFill>
            <a:ln w="25400" algn="ctr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200"/>
            </a:p>
          </p:txBody>
        </p:sp>
        <p:sp>
          <p:nvSpPr>
            <p:cNvPr id="1116180" name="Line 20"/>
            <p:cNvSpPr>
              <a:spLocks noChangeShapeType="1"/>
            </p:cNvSpPr>
            <p:nvPr/>
          </p:nvSpPr>
          <p:spPr bwMode="white">
            <a:xfrm>
              <a:off x="4056062" y="3603625"/>
              <a:ext cx="814388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16181" name="Line 21"/>
            <p:cNvSpPr>
              <a:spLocks noChangeShapeType="1"/>
            </p:cNvSpPr>
            <p:nvPr/>
          </p:nvSpPr>
          <p:spPr bwMode="white">
            <a:xfrm flipV="1">
              <a:off x="4321175" y="3090862"/>
              <a:ext cx="0" cy="511175"/>
            </a:xfrm>
            <a:prstGeom prst="line">
              <a:avLst/>
            </a:prstGeom>
            <a:noFill/>
            <a:ln w="57150">
              <a:solidFill>
                <a:srgbClr val="99336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16182" name="Line 22"/>
            <p:cNvSpPr>
              <a:spLocks noChangeShapeType="1"/>
            </p:cNvSpPr>
            <p:nvPr/>
          </p:nvSpPr>
          <p:spPr bwMode="white">
            <a:xfrm>
              <a:off x="4292600" y="3111500"/>
              <a:ext cx="452437" cy="0"/>
            </a:xfrm>
            <a:prstGeom prst="line">
              <a:avLst/>
            </a:prstGeom>
            <a:noFill/>
            <a:ln w="57150">
              <a:solidFill>
                <a:srgbClr val="99336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16183" name="Line 23"/>
          <p:cNvSpPr>
            <a:spLocks noChangeShapeType="1"/>
          </p:cNvSpPr>
          <p:nvPr/>
        </p:nvSpPr>
        <p:spPr bwMode="white">
          <a:xfrm>
            <a:off x="2303462" y="2717800"/>
            <a:ext cx="1504950" cy="266700"/>
          </a:xfrm>
          <a:prstGeom prst="line">
            <a:avLst/>
          </a:prstGeom>
          <a:noFill/>
          <a:ln w="25400">
            <a:solidFill>
              <a:srgbClr val="333399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6184" name="Line 24"/>
          <p:cNvSpPr>
            <a:spLocks noChangeShapeType="1"/>
          </p:cNvSpPr>
          <p:nvPr/>
        </p:nvSpPr>
        <p:spPr bwMode="white">
          <a:xfrm>
            <a:off x="2305050" y="3006725"/>
            <a:ext cx="1446212" cy="255587"/>
          </a:xfrm>
          <a:prstGeom prst="line">
            <a:avLst/>
          </a:prstGeom>
          <a:noFill/>
          <a:ln w="25400">
            <a:solidFill>
              <a:srgbClr val="333399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6185" name="Line 25"/>
          <p:cNvSpPr>
            <a:spLocks noChangeShapeType="1"/>
          </p:cNvSpPr>
          <p:nvPr/>
        </p:nvSpPr>
        <p:spPr bwMode="white">
          <a:xfrm flipV="1">
            <a:off x="2303462" y="3713162"/>
            <a:ext cx="1539875" cy="207963"/>
          </a:xfrm>
          <a:prstGeom prst="line">
            <a:avLst/>
          </a:prstGeom>
          <a:noFill/>
          <a:ln w="25400">
            <a:solidFill>
              <a:srgbClr val="333399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6186" name="Text Box 26"/>
          <p:cNvSpPr txBox="1">
            <a:spLocks noChangeArrowheads="1"/>
          </p:cNvSpPr>
          <p:nvPr/>
        </p:nvSpPr>
        <p:spPr bwMode="white">
          <a:xfrm>
            <a:off x="1843087" y="2438400"/>
            <a:ext cx="5318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2"/>
                </a:solidFill>
              </a:rPr>
              <a:t>x</a:t>
            </a:r>
            <a:r>
              <a:rPr lang="en-US" sz="2400" b="1" baseline="-25000">
                <a:solidFill>
                  <a:schemeClr val="tx2"/>
                </a:solidFill>
              </a:rPr>
              <a:t>1</a:t>
            </a:r>
          </a:p>
        </p:txBody>
      </p:sp>
      <p:sp>
        <p:nvSpPr>
          <p:cNvPr id="1116187" name="Text Box 27"/>
          <p:cNvSpPr txBox="1">
            <a:spLocks noChangeArrowheads="1"/>
          </p:cNvSpPr>
          <p:nvPr/>
        </p:nvSpPr>
        <p:spPr bwMode="white">
          <a:xfrm>
            <a:off x="1833562" y="2754312"/>
            <a:ext cx="5318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2"/>
                </a:solidFill>
              </a:rPr>
              <a:t>x</a:t>
            </a:r>
            <a:r>
              <a:rPr lang="en-US" sz="2400" b="1" baseline="-25000">
                <a:solidFill>
                  <a:schemeClr val="tx2"/>
                </a:solidFill>
              </a:rPr>
              <a:t>2</a:t>
            </a:r>
          </a:p>
        </p:txBody>
      </p:sp>
      <p:sp>
        <p:nvSpPr>
          <p:cNvPr id="1116188" name="Text Box 28"/>
          <p:cNvSpPr txBox="1">
            <a:spLocks noChangeArrowheads="1"/>
          </p:cNvSpPr>
          <p:nvPr/>
        </p:nvSpPr>
        <p:spPr bwMode="white">
          <a:xfrm>
            <a:off x="1844675" y="3667125"/>
            <a:ext cx="60166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2"/>
                </a:solidFill>
              </a:rPr>
              <a:t>x</a:t>
            </a:r>
            <a:r>
              <a:rPr lang="en-US" sz="2400" b="1" baseline="-25000">
                <a:solidFill>
                  <a:schemeClr val="tx2"/>
                </a:solidFill>
              </a:rPr>
              <a:t>m</a:t>
            </a:r>
          </a:p>
        </p:txBody>
      </p:sp>
      <p:sp>
        <p:nvSpPr>
          <p:cNvPr id="1116189" name="Text Box 29"/>
          <p:cNvSpPr txBox="1">
            <a:spLocks noChangeArrowheads="1"/>
          </p:cNvSpPr>
          <p:nvPr/>
        </p:nvSpPr>
        <p:spPr bwMode="white">
          <a:xfrm>
            <a:off x="2747962" y="2409825"/>
            <a:ext cx="59531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w</a:t>
            </a:r>
            <a:r>
              <a:rPr lang="en-US" sz="2000" baseline="-25000"/>
              <a:t>k1</a:t>
            </a:r>
          </a:p>
        </p:txBody>
      </p:sp>
      <p:sp>
        <p:nvSpPr>
          <p:cNvPr id="1116190" name="Text Box 30"/>
          <p:cNvSpPr txBox="1">
            <a:spLocks noChangeArrowheads="1"/>
          </p:cNvSpPr>
          <p:nvPr/>
        </p:nvSpPr>
        <p:spPr bwMode="white">
          <a:xfrm>
            <a:off x="2728912" y="3749675"/>
            <a:ext cx="65087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w</a:t>
            </a:r>
            <a:r>
              <a:rPr lang="en-US" sz="2000" baseline="-25000"/>
              <a:t>km</a:t>
            </a:r>
          </a:p>
        </p:txBody>
      </p:sp>
      <p:sp>
        <p:nvSpPr>
          <p:cNvPr id="1116191" name="Text Box 31"/>
          <p:cNvSpPr txBox="1">
            <a:spLocks noChangeArrowheads="1"/>
          </p:cNvSpPr>
          <p:nvPr/>
        </p:nvSpPr>
        <p:spPr bwMode="white">
          <a:xfrm>
            <a:off x="2784475" y="2770187"/>
            <a:ext cx="595312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w</a:t>
            </a:r>
            <a:r>
              <a:rPr lang="en-US" sz="2000" baseline="-25000"/>
              <a:t>k2</a:t>
            </a:r>
          </a:p>
        </p:txBody>
      </p:sp>
      <p:sp>
        <p:nvSpPr>
          <p:cNvPr id="1116192" name="Line 32"/>
          <p:cNvSpPr>
            <a:spLocks noChangeShapeType="1"/>
          </p:cNvSpPr>
          <p:nvPr/>
        </p:nvSpPr>
        <p:spPr bwMode="white">
          <a:xfrm flipV="1">
            <a:off x="4422775" y="4025900"/>
            <a:ext cx="0" cy="857250"/>
          </a:xfrm>
          <a:prstGeom prst="line">
            <a:avLst/>
          </a:prstGeom>
          <a:noFill/>
          <a:ln w="25400">
            <a:solidFill>
              <a:srgbClr val="333399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6193" name="Text Box 33"/>
          <p:cNvSpPr txBox="1">
            <a:spLocks noChangeArrowheads="1"/>
          </p:cNvSpPr>
          <p:nvPr/>
        </p:nvSpPr>
        <p:spPr bwMode="white">
          <a:xfrm>
            <a:off x="4527550" y="4494212"/>
            <a:ext cx="439737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2"/>
                </a:solidFill>
              </a:rPr>
              <a:t>b</a:t>
            </a:r>
            <a:r>
              <a:rPr lang="en-US" sz="2000" baseline="-25000">
                <a:solidFill>
                  <a:schemeClr val="tx2"/>
                </a:solidFill>
              </a:rPr>
              <a:t>k</a:t>
            </a:r>
          </a:p>
        </p:txBody>
      </p:sp>
      <p:sp>
        <p:nvSpPr>
          <p:cNvPr id="1116195" name="Text Box 35"/>
          <p:cNvSpPr txBox="1">
            <a:spLocks noChangeArrowheads="1"/>
          </p:cNvSpPr>
          <p:nvPr/>
        </p:nvSpPr>
        <p:spPr bwMode="white">
          <a:xfrm>
            <a:off x="1897062" y="3167062"/>
            <a:ext cx="284163" cy="5873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60000"/>
              </a:lnSpc>
            </a:pPr>
            <a:r>
              <a:rPr lang="en-US" sz="1800" b="1"/>
              <a:t>.</a:t>
            </a:r>
          </a:p>
          <a:p>
            <a:pPr>
              <a:lnSpc>
                <a:spcPct val="60000"/>
              </a:lnSpc>
            </a:pPr>
            <a:r>
              <a:rPr lang="en-US" sz="1800" b="1"/>
              <a:t>.</a:t>
            </a:r>
          </a:p>
          <a:p>
            <a:pPr>
              <a:lnSpc>
                <a:spcPct val="60000"/>
              </a:lnSpc>
            </a:pPr>
            <a:r>
              <a:rPr lang="en-US" sz="1800" b="1"/>
              <a:t>.</a:t>
            </a:r>
          </a:p>
        </p:txBody>
      </p:sp>
      <p:sp>
        <p:nvSpPr>
          <p:cNvPr id="1116196" name="Text Box 36"/>
          <p:cNvSpPr txBox="1">
            <a:spLocks noChangeArrowheads="1"/>
          </p:cNvSpPr>
          <p:nvPr/>
        </p:nvSpPr>
        <p:spPr bwMode="white">
          <a:xfrm>
            <a:off x="2801937" y="3149600"/>
            <a:ext cx="284163" cy="5873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60000"/>
              </a:lnSpc>
            </a:pPr>
            <a:r>
              <a:rPr lang="en-US" sz="1800" b="1"/>
              <a:t>.</a:t>
            </a:r>
          </a:p>
          <a:p>
            <a:pPr>
              <a:lnSpc>
                <a:spcPct val="60000"/>
              </a:lnSpc>
            </a:pPr>
            <a:r>
              <a:rPr lang="en-US" sz="1800" b="1"/>
              <a:t>.</a:t>
            </a:r>
          </a:p>
          <a:p>
            <a:pPr>
              <a:lnSpc>
                <a:spcPct val="60000"/>
              </a:lnSpc>
            </a:pPr>
            <a:r>
              <a:rPr lang="en-US" sz="1800" b="1"/>
              <a:t>.</a:t>
            </a:r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C5CD38-5850-4CDE-B31F-73C8CAE08DE2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Perceptron</a:t>
            </a:r>
            <a:r>
              <a:rPr lang="en-US" dirty="0"/>
              <a:t> Learning </a:t>
            </a:r>
            <a:r>
              <a:rPr lang="en-US" dirty="0" smtClean="0"/>
              <a:t>Process </a:t>
            </a:r>
            <a:endParaRPr lang="en-US" dirty="0"/>
          </a:p>
        </p:txBody>
      </p:sp>
      <p:sp>
        <p:nvSpPr>
          <p:cNvPr id="1035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/>
              <a:t>learning process is based on the training data from the real world, adjusting a weight vector of inputs to a </a:t>
            </a:r>
            <a:r>
              <a:rPr lang="en-US" dirty="0" err="1"/>
              <a:t>perceptron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other words, the learning process is to begin with random weighs, then iteratively apply the </a:t>
            </a:r>
            <a:r>
              <a:rPr lang="en-US" dirty="0" err="1"/>
              <a:t>perceptron</a:t>
            </a:r>
            <a:r>
              <a:rPr lang="en-US" dirty="0"/>
              <a:t> to each training example, modifying the </a:t>
            </a:r>
            <a:r>
              <a:rPr lang="en-US" dirty="0" err="1"/>
              <a:t>perceptron</a:t>
            </a:r>
            <a:r>
              <a:rPr lang="en-US" dirty="0"/>
              <a:t> weights whenever it misclassifies a training data. 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C5CD38-5850-4CDE-B31F-73C8CAE08DE2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sym typeface="Wingdings" pitchFamily="2" charset="2"/>
              </a:rPr>
              <a:t>Backpropagation</a:t>
            </a:r>
            <a:endParaRPr lang="en-US" dirty="0"/>
          </a:p>
        </p:txBody>
      </p:sp>
      <p:sp>
        <p:nvSpPr>
          <p:cNvPr id="1035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major task of an ANN is to learn a </a:t>
            </a:r>
            <a:r>
              <a:rPr lang="en-US" b="1" dirty="0"/>
              <a:t>model</a:t>
            </a:r>
            <a:r>
              <a:rPr lang="en-US" dirty="0"/>
              <a:t> of the world (environment) </a:t>
            </a:r>
            <a:r>
              <a:rPr lang="en-US" dirty="0" smtClean="0"/>
              <a:t>to </a:t>
            </a:r>
            <a:r>
              <a:rPr lang="en-US" dirty="0"/>
              <a:t>maintain the model sufficiently consistent with the real world so as to achieve the target goals of the application.</a:t>
            </a:r>
          </a:p>
          <a:p>
            <a:r>
              <a:rPr lang="en-US" dirty="0" err="1" smtClean="0"/>
              <a:t>Backpropagation</a:t>
            </a:r>
            <a:r>
              <a:rPr lang="en-US" dirty="0" smtClean="0"/>
              <a:t> is a neural network learning algorithm.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C5CD38-5850-4CDE-B31F-73C8CAE08DE2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Team Homework Assignment #9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Read pp. 327 – 334 and the Week 7 slide.</a:t>
            </a:r>
            <a:endParaRPr lang="en-US" sz="24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/>
              <a:t>Design a neural network for XOR (Exclusive OR)</a:t>
            </a:r>
            <a:endParaRPr lang="en-US" sz="24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/>
              <a:t>Explore neural network tools.</a:t>
            </a:r>
          </a:p>
          <a:p>
            <a:r>
              <a:rPr lang="en-US" sz="2400" dirty="0" smtClean="0">
                <a:latin typeface="Calibri" pitchFamily="34" charset="0"/>
                <a:cs typeface="Calibri" pitchFamily="34" charset="0"/>
              </a:rPr>
              <a:t>beginning of the lecture on Friday 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March18</a:t>
            </a:r>
            <a:r>
              <a:rPr lang="en-US" sz="2400" baseline="30000" dirty="0" smtClean="0">
                <a:latin typeface="Calibri" pitchFamily="34" charset="0"/>
                <a:cs typeface="Calibri" pitchFamily="34" charset="0"/>
              </a:rPr>
              <a:t>th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. </a:t>
            </a:r>
            <a:endParaRPr lang="en-US" sz="2400" baseline="30000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364" name="Oval 4"/>
          <p:cNvSpPr>
            <a:spLocks noChangeArrowheads="1"/>
          </p:cNvSpPr>
          <p:nvPr/>
        </p:nvSpPr>
        <p:spPr bwMode="white">
          <a:xfrm>
            <a:off x="4381500" y="2884488"/>
            <a:ext cx="1401762" cy="1401762"/>
          </a:xfrm>
          <a:prstGeom prst="ellipse">
            <a:avLst/>
          </a:prstGeom>
          <a:solidFill>
            <a:srgbClr val="008000">
              <a:alpha val="24001"/>
            </a:srgbClr>
          </a:solidFill>
          <a:ln w="25400" algn="ctr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800"/>
          </a:p>
        </p:txBody>
      </p:sp>
      <p:sp>
        <p:nvSpPr>
          <p:cNvPr id="1039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Learning Performed </a:t>
            </a:r>
            <a:r>
              <a:rPr lang="en-US" dirty="0" smtClean="0"/>
              <a:t>through </a:t>
            </a:r>
            <a:r>
              <a:rPr lang="en-US" dirty="0"/>
              <a:t>Weights Adjustments</a:t>
            </a:r>
          </a:p>
        </p:txBody>
      </p:sp>
      <p:sp>
        <p:nvSpPr>
          <p:cNvPr id="1039363" name="Oval 3"/>
          <p:cNvSpPr>
            <a:spLocks noChangeArrowheads="1"/>
          </p:cNvSpPr>
          <p:nvPr/>
        </p:nvSpPr>
        <p:spPr bwMode="white">
          <a:xfrm>
            <a:off x="2135187" y="2894013"/>
            <a:ext cx="1401763" cy="1401762"/>
          </a:xfrm>
          <a:prstGeom prst="ellipse">
            <a:avLst/>
          </a:prstGeom>
          <a:solidFill>
            <a:srgbClr val="0000FF">
              <a:alpha val="14000"/>
            </a:srgbClr>
          </a:solidFill>
          <a:ln w="25400" algn="ctr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5400" dirty="0"/>
              <a:t>∑</a:t>
            </a:r>
          </a:p>
        </p:txBody>
      </p:sp>
      <p:sp>
        <p:nvSpPr>
          <p:cNvPr id="1039365" name="Line 5"/>
          <p:cNvSpPr>
            <a:spLocks noChangeShapeType="1"/>
          </p:cNvSpPr>
          <p:nvPr/>
        </p:nvSpPr>
        <p:spPr bwMode="white">
          <a:xfrm>
            <a:off x="711200" y="2998788"/>
            <a:ext cx="1504950" cy="266700"/>
          </a:xfrm>
          <a:prstGeom prst="line">
            <a:avLst/>
          </a:prstGeom>
          <a:noFill/>
          <a:ln w="25400">
            <a:solidFill>
              <a:srgbClr val="333399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9366" name="Line 6"/>
          <p:cNvSpPr>
            <a:spLocks noChangeShapeType="1"/>
          </p:cNvSpPr>
          <p:nvPr/>
        </p:nvSpPr>
        <p:spPr bwMode="white">
          <a:xfrm>
            <a:off x="712787" y="3287713"/>
            <a:ext cx="1446213" cy="255587"/>
          </a:xfrm>
          <a:prstGeom prst="line">
            <a:avLst/>
          </a:prstGeom>
          <a:noFill/>
          <a:ln w="25400">
            <a:solidFill>
              <a:srgbClr val="333399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9367" name="Line 7"/>
          <p:cNvSpPr>
            <a:spLocks noChangeShapeType="1"/>
          </p:cNvSpPr>
          <p:nvPr/>
        </p:nvSpPr>
        <p:spPr bwMode="white">
          <a:xfrm flipV="1">
            <a:off x="711200" y="3994150"/>
            <a:ext cx="1539875" cy="207963"/>
          </a:xfrm>
          <a:prstGeom prst="line">
            <a:avLst/>
          </a:prstGeom>
          <a:noFill/>
          <a:ln w="25400">
            <a:solidFill>
              <a:srgbClr val="333399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9368" name="Line 8"/>
          <p:cNvSpPr>
            <a:spLocks noChangeShapeType="1"/>
          </p:cNvSpPr>
          <p:nvPr/>
        </p:nvSpPr>
        <p:spPr bwMode="white">
          <a:xfrm>
            <a:off x="3535362" y="3578225"/>
            <a:ext cx="846138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9369" name="Line 9"/>
          <p:cNvSpPr>
            <a:spLocks noChangeShapeType="1"/>
          </p:cNvSpPr>
          <p:nvPr/>
        </p:nvSpPr>
        <p:spPr bwMode="white">
          <a:xfrm>
            <a:off x="5783262" y="3579813"/>
            <a:ext cx="846138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9370" name="Text Box 10"/>
          <p:cNvSpPr txBox="1">
            <a:spLocks noChangeArrowheads="1"/>
          </p:cNvSpPr>
          <p:nvPr/>
        </p:nvSpPr>
        <p:spPr bwMode="white">
          <a:xfrm>
            <a:off x="3490912" y="2970213"/>
            <a:ext cx="903288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/>
              <a:t>net</a:t>
            </a:r>
            <a:r>
              <a:rPr lang="en-US" sz="2800" baseline="-25000"/>
              <a:t>k</a:t>
            </a:r>
          </a:p>
        </p:txBody>
      </p:sp>
      <p:sp>
        <p:nvSpPr>
          <p:cNvPr id="1039371" name="Text Box 11"/>
          <p:cNvSpPr txBox="1">
            <a:spLocks noChangeArrowheads="1"/>
          </p:cNvSpPr>
          <p:nvPr/>
        </p:nvSpPr>
        <p:spPr bwMode="white">
          <a:xfrm>
            <a:off x="250825" y="2719388"/>
            <a:ext cx="5318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2"/>
                </a:solidFill>
              </a:rPr>
              <a:t>x</a:t>
            </a:r>
            <a:r>
              <a:rPr lang="en-US" sz="2400" b="1" baseline="-25000">
                <a:solidFill>
                  <a:schemeClr val="tx2"/>
                </a:solidFill>
              </a:rPr>
              <a:t>1</a:t>
            </a:r>
          </a:p>
        </p:txBody>
      </p:sp>
      <p:sp>
        <p:nvSpPr>
          <p:cNvPr id="1039372" name="Text Box 12"/>
          <p:cNvSpPr txBox="1">
            <a:spLocks noChangeArrowheads="1"/>
          </p:cNvSpPr>
          <p:nvPr/>
        </p:nvSpPr>
        <p:spPr bwMode="white">
          <a:xfrm>
            <a:off x="241300" y="3035300"/>
            <a:ext cx="5318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2"/>
                </a:solidFill>
              </a:rPr>
              <a:t>x</a:t>
            </a:r>
            <a:r>
              <a:rPr lang="en-US" sz="2400" b="1" baseline="-25000">
                <a:solidFill>
                  <a:schemeClr val="tx2"/>
                </a:solidFill>
              </a:rPr>
              <a:t>2</a:t>
            </a:r>
          </a:p>
        </p:txBody>
      </p:sp>
      <p:sp>
        <p:nvSpPr>
          <p:cNvPr id="1039373" name="Text Box 13"/>
          <p:cNvSpPr txBox="1">
            <a:spLocks noChangeArrowheads="1"/>
          </p:cNvSpPr>
          <p:nvPr/>
        </p:nvSpPr>
        <p:spPr bwMode="white">
          <a:xfrm>
            <a:off x="252412" y="3948113"/>
            <a:ext cx="60166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2"/>
                </a:solidFill>
              </a:rPr>
              <a:t>x</a:t>
            </a:r>
            <a:r>
              <a:rPr lang="en-US" sz="2400" b="1" baseline="-25000">
                <a:solidFill>
                  <a:schemeClr val="tx2"/>
                </a:solidFill>
              </a:rPr>
              <a:t>m</a:t>
            </a:r>
          </a:p>
        </p:txBody>
      </p:sp>
      <p:sp>
        <p:nvSpPr>
          <p:cNvPr id="1039374" name="Text Box 14"/>
          <p:cNvSpPr txBox="1">
            <a:spLocks noChangeArrowheads="1"/>
          </p:cNvSpPr>
          <p:nvPr/>
        </p:nvSpPr>
        <p:spPr bwMode="white">
          <a:xfrm>
            <a:off x="6007100" y="3729038"/>
            <a:ext cx="5191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8000"/>
                </a:solidFill>
              </a:rPr>
              <a:t>y</a:t>
            </a:r>
            <a:r>
              <a:rPr lang="en-US" sz="2400" b="1" baseline="-25000">
                <a:solidFill>
                  <a:srgbClr val="008000"/>
                </a:solidFill>
              </a:rPr>
              <a:t>k</a:t>
            </a:r>
          </a:p>
        </p:txBody>
      </p:sp>
      <p:sp>
        <p:nvSpPr>
          <p:cNvPr id="1039375" name="Text Box 15"/>
          <p:cNvSpPr txBox="1">
            <a:spLocks noChangeArrowheads="1"/>
          </p:cNvSpPr>
          <p:nvPr/>
        </p:nvSpPr>
        <p:spPr bwMode="white">
          <a:xfrm>
            <a:off x="1155700" y="2690813"/>
            <a:ext cx="595312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w</a:t>
            </a:r>
            <a:r>
              <a:rPr lang="en-US" sz="2000" baseline="-25000"/>
              <a:t>k1</a:t>
            </a:r>
          </a:p>
        </p:txBody>
      </p:sp>
      <p:sp>
        <p:nvSpPr>
          <p:cNvPr id="1039376" name="Text Box 16"/>
          <p:cNvSpPr txBox="1">
            <a:spLocks noChangeArrowheads="1"/>
          </p:cNvSpPr>
          <p:nvPr/>
        </p:nvSpPr>
        <p:spPr bwMode="white">
          <a:xfrm>
            <a:off x="1125537" y="4011613"/>
            <a:ext cx="65087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w</a:t>
            </a:r>
            <a:r>
              <a:rPr lang="en-US" sz="2000" baseline="-25000"/>
              <a:t>km</a:t>
            </a:r>
          </a:p>
        </p:txBody>
      </p:sp>
      <p:sp>
        <p:nvSpPr>
          <p:cNvPr id="1039377" name="Text Box 17"/>
          <p:cNvSpPr txBox="1">
            <a:spLocks noChangeArrowheads="1"/>
          </p:cNvSpPr>
          <p:nvPr/>
        </p:nvSpPr>
        <p:spPr bwMode="white">
          <a:xfrm>
            <a:off x="1144587" y="3041650"/>
            <a:ext cx="59531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w</a:t>
            </a:r>
            <a:r>
              <a:rPr lang="en-US" sz="2000" baseline="-25000"/>
              <a:t>k2</a:t>
            </a:r>
          </a:p>
        </p:txBody>
      </p:sp>
      <p:sp>
        <p:nvSpPr>
          <p:cNvPr id="1039378" name="Rectangle 18"/>
          <p:cNvSpPr>
            <a:spLocks noChangeArrowheads="1"/>
          </p:cNvSpPr>
          <p:nvPr/>
        </p:nvSpPr>
        <p:spPr bwMode="white">
          <a:xfrm>
            <a:off x="1822450" y="2535238"/>
            <a:ext cx="4248150" cy="2106612"/>
          </a:xfrm>
          <a:prstGeom prst="rect">
            <a:avLst/>
          </a:prstGeom>
          <a:noFill/>
          <a:ln w="19050" algn="ctr">
            <a:solidFill>
              <a:srgbClr val="000000"/>
            </a:solidFill>
            <a:prstDash val="lg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9379" name="Text Box 19"/>
          <p:cNvSpPr txBox="1">
            <a:spLocks noChangeArrowheads="1"/>
          </p:cNvSpPr>
          <p:nvPr/>
        </p:nvSpPr>
        <p:spPr bwMode="white">
          <a:xfrm>
            <a:off x="2655887" y="1789113"/>
            <a:ext cx="2703513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i="1" dirty="0" err="1"/>
              <a:t>k</a:t>
            </a:r>
            <a:r>
              <a:rPr lang="en-US" sz="2800" i="1" baseline="-25000" dirty="0" err="1"/>
              <a:t>th</a:t>
            </a:r>
            <a:r>
              <a:rPr lang="en-US" sz="2800" dirty="0"/>
              <a:t> </a:t>
            </a:r>
            <a:r>
              <a:rPr lang="en-US" sz="2800" dirty="0" err="1"/>
              <a:t>perceptron</a:t>
            </a:r>
            <a:endParaRPr lang="en-US" sz="2800" dirty="0"/>
          </a:p>
        </p:txBody>
      </p:sp>
      <p:sp>
        <p:nvSpPr>
          <p:cNvPr id="1039380" name="Line 20"/>
          <p:cNvSpPr>
            <a:spLocks noChangeShapeType="1"/>
          </p:cNvSpPr>
          <p:nvPr/>
        </p:nvSpPr>
        <p:spPr bwMode="white">
          <a:xfrm flipV="1">
            <a:off x="2830512" y="4306888"/>
            <a:ext cx="0" cy="857250"/>
          </a:xfrm>
          <a:prstGeom prst="line">
            <a:avLst/>
          </a:prstGeom>
          <a:noFill/>
          <a:ln w="25400">
            <a:solidFill>
              <a:srgbClr val="333399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9381" name="Text Box 21"/>
          <p:cNvSpPr txBox="1">
            <a:spLocks noChangeArrowheads="1"/>
          </p:cNvSpPr>
          <p:nvPr/>
        </p:nvSpPr>
        <p:spPr bwMode="white">
          <a:xfrm>
            <a:off x="2840037" y="4754563"/>
            <a:ext cx="44132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b</a:t>
            </a:r>
            <a:r>
              <a:rPr lang="en-US" sz="2000" baseline="-25000"/>
              <a:t>k</a:t>
            </a:r>
          </a:p>
        </p:txBody>
      </p:sp>
      <p:sp>
        <p:nvSpPr>
          <p:cNvPr id="1039383" name="Oval 23"/>
          <p:cNvSpPr>
            <a:spLocks noChangeArrowheads="1"/>
          </p:cNvSpPr>
          <p:nvPr/>
        </p:nvSpPr>
        <p:spPr bwMode="white">
          <a:xfrm>
            <a:off x="6629400" y="2895600"/>
            <a:ext cx="1401762" cy="1401763"/>
          </a:xfrm>
          <a:prstGeom prst="ellipse">
            <a:avLst/>
          </a:prstGeom>
          <a:solidFill>
            <a:srgbClr val="FF0000">
              <a:alpha val="14000"/>
            </a:srgbClr>
          </a:solidFill>
          <a:ln w="25400" algn="ctr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5400"/>
              <a:t>∑</a:t>
            </a:r>
          </a:p>
        </p:txBody>
      </p:sp>
      <p:sp>
        <p:nvSpPr>
          <p:cNvPr id="1039385" name="Line 25"/>
          <p:cNvSpPr>
            <a:spLocks noChangeShapeType="1"/>
          </p:cNvSpPr>
          <p:nvPr/>
        </p:nvSpPr>
        <p:spPr bwMode="white">
          <a:xfrm flipH="1" flipV="1">
            <a:off x="8018462" y="3581400"/>
            <a:ext cx="846138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9386" name="Text Box 26"/>
          <p:cNvSpPr txBox="1">
            <a:spLocks noChangeArrowheads="1"/>
          </p:cNvSpPr>
          <p:nvPr/>
        </p:nvSpPr>
        <p:spPr bwMode="white">
          <a:xfrm>
            <a:off x="8253412" y="3719513"/>
            <a:ext cx="45878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t</a:t>
            </a:r>
            <a:r>
              <a:rPr lang="en-US" sz="2400" b="1" baseline="-25000">
                <a:solidFill>
                  <a:srgbClr val="FF3300"/>
                </a:solidFill>
              </a:rPr>
              <a:t>k</a:t>
            </a:r>
          </a:p>
        </p:txBody>
      </p:sp>
      <p:cxnSp>
        <p:nvCxnSpPr>
          <p:cNvPr id="1039390" name="AutoShape 30"/>
          <p:cNvCxnSpPr>
            <a:cxnSpLocks noChangeShapeType="1"/>
            <a:stCxn id="1039383" idx="4"/>
          </p:cNvCxnSpPr>
          <p:nvPr/>
        </p:nvCxnSpPr>
        <p:spPr bwMode="white">
          <a:xfrm rot="16200000" flipV="1">
            <a:off x="3324224" y="303213"/>
            <a:ext cx="1687513" cy="6326188"/>
          </a:xfrm>
          <a:prstGeom prst="curvedConnector4">
            <a:avLst>
              <a:gd name="adj1" fmla="val -111759"/>
              <a:gd name="adj2" fmla="val 100301"/>
            </a:avLst>
          </a:prstGeom>
          <a:noFill/>
          <a:ln w="41275" cap="rnd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</p:spPr>
      </p:cxnSp>
      <p:sp>
        <p:nvSpPr>
          <p:cNvPr id="1039392" name="Text Box 32"/>
          <p:cNvSpPr txBox="1">
            <a:spLocks noChangeArrowheads="1"/>
          </p:cNvSpPr>
          <p:nvPr/>
        </p:nvSpPr>
        <p:spPr bwMode="white">
          <a:xfrm>
            <a:off x="2889250" y="5605463"/>
            <a:ext cx="2744787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3300"/>
                </a:solidFill>
              </a:rPr>
              <a:t>Weights adjustment</a:t>
            </a:r>
          </a:p>
        </p:txBody>
      </p:sp>
      <p:sp>
        <p:nvSpPr>
          <p:cNvPr id="1039393" name="Text Box 33"/>
          <p:cNvSpPr txBox="1">
            <a:spLocks noChangeArrowheads="1"/>
          </p:cNvSpPr>
          <p:nvPr/>
        </p:nvSpPr>
        <p:spPr bwMode="white">
          <a:xfrm>
            <a:off x="6454775" y="2597150"/>
            <a:ext cx="452437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400" b="1"/>
              <a:t>-</a:t>
            </a:r>
          </a:p>
        </p:txBody>
      </p:sp>
      <p:sp>
        <p:nvSpPr>
          <p:cNvPr id="1039394" name="Text Box 34"/>
          <p:cNvSpPr txBox="1">
            <a:spLocks noChangeArrowheads="1"/>
          </p:cNvSpPr>
          <p:nvPr/>
        </p:nvSpPr>
        <p:spPr bwMode="white">
          <a:xfrm>
            <a:off x="7832725" y="2686050"/>
            <a:ext cx="536575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/>
              <a:t>+</a:t>
            </a:r>
          </a:p>
        </p:txBody>
      </p:sp>
      <p:sp>
        <p:nvSpPr>
          <p:cNvPr id="1039396" name="Line 36"/>
          <p:cNvSpPr>
            <a:spLocks noChangeShapeType="1"/>
          </p:cNvSpPr>
          <p:nvPr/>
        </p:nvSpPr>
        <p:spPr bwMode="white">
          <a:xfrm>
            <a:off x="4697412" y="3838575"/>
            <a:ext cx="814388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9397" name="Line 37"/>
          <p:cNvSpPr>
            <a:spLocks noChangeShapeType="1"/>
          </p:cNvSpPr>
          <p:nvPr/>
        </p:nvSpPr>
        <p:spPr bwMode="white">
          <a:xfrm flipV="1">
            <a:off x="4962525" y="3325813"/>
            <a:ext cx="0" cy="511175"/>
          </a:xfrm>
          <a:prstGeom prst="line">
            <a:avLst/>
          </a:prstGeom>
          <a:noFill/>
          <a:ln w="57150">
            <a:solidFill>
              <a:srgbClr val="9933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9398" name="Line 38"/>
          <p:cNvSpPr>
            <a:spLocks noChangeShapeType="1"/>
          </p:cNvSpPr>
          <p:nvPr/>
        </p:nvSpPr>
        <p:spPr bwMode="white">
          <a:xfrm>
            <a:off x="4933950" y="3346450"/>
            <a:ext cx="452437" cy="0"/>
          </a:xfrm>
          <a:prstGeom prst="line">
            <a:avLst/>
          </a:prstGeom>
          <a:noFill/>
          <a:ln w="57150">
            <a:solidFill>
              <a:srgbClr val="9933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9400" name="Text Box 40"/>
          <p:cNvSpPr txBox="1">
            <a:spLocks noChangeArrowheads="1"/>
          </p:cNvSpPr>
          <p:nvPr/>
        </p:nvSpPr>
        <p:spPr bwMode="white">
          <a:xfrm>
            <a:off x="333375" y="3478213"/>
            <a:ext cx="284162" cy="5873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60000"/>
              </a:lnSpc>
            </a:pPr>
            <a:r>
              <a:rPr lang="en-US" sz="1800" b="1"/>
              <a:t>.</a:t>
            </a:r>
          </a:p>
          <a:p>
            <a:pPr>
              <a:lnSpc>
                <a:spcPct val="60000"/>
              </a:lnSpc>
            </a:pPr>
            <a:r>
              <a:rPr lang="en-US" sz="1800" b="1"/>
              <a:t>.</a:t>
            </a:r>
          </a:p>
          <a:p>
            <a:pPr>
              <a:lnSpc>
                <a:spcPct val="60000"/>
              </a:lnSpc>
            </a:pPr>
            <a:r>
              <a:rPr lang="en-US" sz="1800" b="1"/>
              <a:t>.</a:t>
            </a:r>
          </a:p>
        </p:txBody>
      </p:sp>
      <p:sp>
        <p:nvSpPr>
          <p:cNvPr id="1039401" name="Text Box 41"/>
          <p:cNvSpPr txBox="1">
            <a:spLocks noChangeArrowheads="1"/>
          </p:cNvSpPr>
          <p:nvPr/>
        </p:nvSpPr>
        <p:spPr bwMode="white">
          <a:xfrm>
            <a:off x="1228725" y="3467100"/>
            <a:ext cx="284162" cy="5873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60000"/>
              </a:lnSpc>
            </a:pPr>
            <a:r>
              <a:rPr lang="en-US" sz="1800" b="1"/>
              <a:t>.</a:t>
            </a:r>
          </a:p>
          <a:p>
            <a:pPr>
              <a:lnSpc>
                <a:spcPct val="60000"/>
              </a:lnSpc>
            </a:pPr>
            <a:r>
              <a:rPr lang="en-US" sz="1800" b="1"/>
              <a:t>.</a:t>
            </a:r>
          </a:p>
          <a:p>
            <a:pPr>
              <a:lnSpc>
                <a:spcPct val="60000"/>
              </a:lnSpc>
            </a:pPr>
            <a:r>
              <a:rPr lang="en-US" sz="1800" b="1"/>
              <a:t>.</a:t>
            </a:r>
          </a:p>
        </p:txBody>
      </p:sp>
      <p:sp>
        <p:nvSpPr>
          <p:cNvPr id="36" name="Slide Number Placeholder 3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C5CD38-5850-4CDE-B31F-73C8CAE08DE2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Perceptron</a:t>
            </a:r>
            <a:r>
              <a:rPr lang="en-US" dirty="0"/>
              <a:t> Learning Rule</a:t>
            </a:r>
          </a:p>
        </p:txBody>
      </p:sp>
      <p:sp>
        <p:nvSpPr>
          <p:cNvPr id="1036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9850" y="1503363"/>
            <a:ext cx="6280150" cy="86201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en-US" dirty="0"/>
              <a:t>			input			output</a:t>
            </a:r>
          </a:p>
          <a:p>
            <a:pPr>
              <a:spcBef>
                <a:spcPct val="10000"/>
              </a:spcBef>
              <a:buFont typeface="Wingdings" pitchFamily="2" charset="2"/>
              <a:buNone/>
            </a:pPr>
            <a:r>
              <a:rPr lang="en-US" dirty="0" err="1"/>
              <a:t>Sample</a:t>
            </a:r>
            <a:r>
              <a:rPr lang="en-US" baseline="-25000" dirty="0" err="1"/>
              <a:t>k</a:t>
            </a:r>
            <a:r>
              <a:rPr lang="en-US" dirty="0"/>
              <a:t>	</a:t>
            </a:r>
            <a:r>
              <a:rPr lang="en-US" i="1" dirty="0"/>
              <a:t>x</a:t>
            </a:r>
            <a:r>
              <a:rPr lang="en-US" i="1" baseline="-25000" dirty="0"/>
              <a:t>k0</a:t>
            </a:r>
            <a:r>
              <a:rPr lang="en-US" i="1" dirty="0"/>
              <a:t>,x</a:t>
            </a:r>
            <a:r>
              <a:rPr lang="en-US" i="1" baseline="-25000" dirty="0"/>
              <a:t>k1</a:t>
            </a:r>
            <a:r>
              <a:rPr lang="en-US" i="1" dirty="0"/>
              <a:t>, …, </a:t>
            </a:r>
            <a:r>
              <a:rPr lang="en-US" i="1" dirty="0" err="1"/>
              <a:t>x</a:t>
            </a:r>
            <a:r>
              <a:rPr lang="en-US" i="1" baseline="-25000" dirty="0" err="1"/>
              <a:t>km</a:t>
            </a:r>
            <a:r>
              <a:rPr lang="en-US" i="1" dirty="0"/>
              <a:t>	</a:t>
            </a:r>
            <a:r>
              <a:rPr lang="en-US" i="1" dirty="0" smtClean="0"/>
              <a:t>	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k</a:t>
            </a:r>
            <a:endParaRPr lang="en-US" i="1" baseline="-25000" dirty="0"/>
          </a:p>
        </p:txBody>
      </p:sp>
      <p:graphicFrame>
        <p:nvGraphicFramePr>
          <p:cNvPr id="1036292" name="Object 4"/>
          <p:cNvGraphicFramePr>
            <a:graphicFrameLocks noChangeAspect="1"/>
          </p:cNvGraphicFramePr>
          <p:nvPr>
            <p:ph sz="half" idx="4294967295"/>
          </p:nvPr>
        </p:nvGraphicFramePr>
        <p:xfrm>
          <a:off x="2362200" y="2743200"/>
          <a:ext cx="4160838" cy="3792538"/>
        </p:xfrm>
        <a:graphic>
          <a:graphicData uri="http://schemas.openxmlformats.org/presentationml/2006/ole">
            <p:oleObj spid="_x0000_s5122" name="Equation" r:id="rId4" imgW="1726920" imgH="1574640" progId="Equation.3">
              <p:embed/>
            </p:oleObj>
          </a:graphicData>
        </a:graphic>
      </p:graphicFrame>
      <p:sp>
        <p:nvSpPr>
          <p:cNvPr id="1036294" name="Rectangle 6"/>
          <p:cNvSpPr>
            <a:spLocks noChangeArrowheads="1"/>
          </p:cNvSpPr>
          <p:nvPr/>
        </p:nvSpPr>
        <p:spPr bwMode="white">
          <a:xfrm>
            <a:off x="2149475" y="2770188"/>
            <a:ext cx="4518025" cy="433387"/>
          </a:xfrm>
          <a:prstGeom prst="rect">
            <a:avLst/>
          </a:prstGeom>
          <a:solidFill>
            <a:srgbClr val="FF3300">
              <a:alpha val="28000"/>
            </a:srgbClr>
          </a:solidFill>
          <a:ln w="57150" cmpd="thinThick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6295" name="Text Box 7"/>
          <p:cNvSpPr txBox="1">
            <a:spLocks noChangeArrowheads="1"/>
          </p:cNvSpPr>
          <p:nvPr/>
        </p:nvSpPr>
        <p:spPr bwMode="white">
          <a:xfrm>
            <a:off x="7010400" y="3505200"/>
            <a:ext cx="1970088" cy="739775"/>
          </a:xfrm>
          <a:prstGeom prst="rect">
            <a:avLst/>
          </a:prstGeom>
          <a:solidFill>
            <a:srgbClr val="FF3300">
              <a:alpha val="28000"/>
            </a:srgbClr>
          </a:solidFill>
          <a:ln w="57150" cmpd="thinThick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/>
              <a:t>Perceptron</a:t>
            </a:r>
          </a:p>
          <a:p>
            <a:r>
              <a:rPr lang="en-US" sz="2000"/>
              <a:t>Learning Rule</a:t>
            </a:r>
          </a:p>
        </p:txBody>
      </p:sp>
      <p:cxnSp>
        <p:nvCxnSpPr>
          <p:cNvPr id="1036298" name="AutoShape 10"/>
          <p:cNvCxnSpPr>
            <a:cxnSpLocks noChangeShapeType="1"/>
            <a:stCxn id="1036295" idx="0"/>
            <a:endCxn id="1036294" idx="3"/>
          </p:cNvCxnSpPr>
          <p:nvPr/>
        </p:nvCxnSpPr>
        <p:spPr bwMode="white">
          <a:xfrm rot="16200000" flipV="1">
            <a:off x="7072313" y="2582069"/>
            <a:ext cx="518318" cy="1327944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C5CD38-5850-4CDE-B31F-73C8CAE08DE2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1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Perceptron</a:t>
            </a:r>
            <a:r>
              <a:rPr lang="en-US" dirty="0"/>
              <a:t> Learning Process</a:t>
            </a:r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6CEB5B4-75F3-44CF-81D2-243F76694FC0}" type="slidenum">
              <a:rPr lang="en-US" smtClean="0"/>
              <a:pPr/>
              <a:t>22</a:t>
            </a:fld>
            <a:r>
              <a:rPr lang="en-US" smtClean="0"/>
              <a:t>/32</a:t>
            </a:r>
            <a:endParaRPr lang="en-US"/>
          </a:p>
        </p:txBody>
      </p:sp>
      <p:graphicFrame>
        <p:nvGraphicFramePr>
          <p:cNvPr id="1041527" name="Group 119"/>
          <p:cNvGraphicFramePr>
            <a:graphicFrameLocks noGrp="1"/>
          </p:cNvGraphicFramePr>
          <p:nvPr>
            <p:ph idx="4294967295"/>
          </p:nvPr>
        </p:nvGraphicFramePr>
        <p:xfrm>
          <a:off x="2362200" y="4267200"/>
          <a:ext cx="4668837" cy="1684339"/>
        </p:xfrm>
        <a:graphic>
          <a:graphicData uri="http://schemas.openxmlformats.org/drawingml/2006/table">
            <a:tbl>
              <a:tblPr/>
              <a:tblGrid>
                <a:gridCol w="2151062"/>
                <a:gridCol w="619125"/>
                <a:gridCol w="657225"/>
                <a:gridCol w="654050"/>
                <a:gridCol w="587375"/>
              </a:tblGrid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(training data)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x</a:t>
                      </a:r>
                      <a:r>
                        <a:rPr kumimoji="0" lang="en-US" sz="18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x</a:t>
                      </a:r>
                      <a:r>
                        <a:rPr kumimoji="0" lang="en-US" sz="18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x</a:t>
                      </a:r>
                      <a:r>
                        <a:rPr kumimoji="0" lang="en-US" sz="18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1" dirty="0" err="1" smtClean="0">
                          <a:solidFill>
                            <a:schemeClr val="tx1"/>
                          </a:solidFill>
                        </a:rPr>
                        <a:t>t</a:t>
                      </a:r>
                      <a:r>
                        <a:rPr lang="en-US" sz="1800" b="1" i="1" baseline="-25000" dirty="0" err="1" smtClean="0">
                          <a:solidFill>
                            <a:schemeClr val="tx1"/>
                          </a:solidFill>
                        </a:rPr>
                        <a:t>k</a:t>
                      </a:r>
                      <a:endParaRPr lang="en-US" sz="1800" b="1" i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-0.5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-0.3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41412" name="Oval 4"/>
          <p:cNvSpPr>
            <a:spLocks noChangeArrowheads="1"/>
          </p:cNvSpPr>
          <p:nvPr/>
        </p:nvSpPr>
        <p:spPr bwMode="white">
          <a:xfrm>
            <a:off x="2466975" y="1611312"/>
            <a:ext cx="1401762" cy="1401763"/>
          </a:xfrm>
          <a:prstGeom prst="ellipse">
            <a:avLst/>
          </a:prstGeom>
          <a:solidFill>
            <a:srgbClr val="0000FF">
              <a:alpha val="14000"/>
            </a:srgbClr>
          </a:solidFill>
          <a:ln w="25400" algn="ctr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dirty="0" smtClean="0"/>
              <a:t>∑|</a:t>
            </a:r>
            <a:r>
              <a:rPr lang="en-US" sz="3200" dirty="0" smtClean="0"/>
              <a:t>       </a:t>
            </a:r>
            <a:endParaRPr lang="en-US" sz="3200" dirty="0"/>
          </a:p>
        </p:txBody>
      </p:sp>
      <p:sp>
        <p:nvSpPr>
          <p:cNvPr id="1041414" name="Line 6"/>
          <p:cNvSpPr>
            <a:spLocks noChangeShapeType="1"/>
          </p:cNvSpPr>
          <p:nvPr/>
        </p:nvSpPr>
        <p:spPr bwMode="white">
          <a:xfrm>
            <a:off x="1042987" y="1716087"/>
            <a:ext cx="1504950" cy="266700"/>
          </a:xfrm>
          <a:prstGeom prst="line">
            <a:avLst/>
          </a:prstGeom>
          <a:noFill/>
          <a:ln w="25400">
            <a:solidFill>
              <a:srgbClr val="333399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1415" name="Line 7"/>
          <p:cNvSpPr>
            <a:spLocks noChangeShapeType="1"/>
          </p:cNvSpPr>
          <p:nvPr/>
        </p:nvSpPr>
        <p:spPr bwMode="white">
          <a:xfrm>
            <a:off x="1044575" y="2341562"/>
            <a:ext cx="1446212" cy="0"/>
          </a:xfrm>
          <a:prstGeom prst="line">
            <a:avLst/>
          </a:prstGeom>
          <a:noFill/>
          <a:ln w="25400">
            <a:solidFill>
              <a:srgbClr val="333399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1416" name="Line 8"/>
          <p:cNvSpPr>
            <a:spLocks noChangeShapeType="1"/>
          </p:cNvSpPr>
          <p:nvPr/>
        </p:nvSpPr>
        <p:spPr bwMode="white">
          <a:xfrm flipV="1">
            <a:off x="1042987" y="2711450"/>
            <a:ext cx="1539875" cy="207962"/>
          </a:xfrm>
          <a:prstGeom prst="line">
            <a:avLst/>
          </a:prstGeom>
          <a:noFill/>
          <a:ln w="25400">
            <a:solidFill>
              <a:srgbClr val="333399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1417" name="Line 9"/>
          <p:cNvSpPr>
            <a:spLocks noChangeShapeType="1"/>
          </p:cNvSpPr>
          <p:nvPr/>
        </p:nvSpPr>
        <p:spPr bwMode="white">
          <a:xfrm>
            <a:off x="3867150" y="2295525"/>
            <a:ext cx="186690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1420" name="Text Box 12"/>
          <p:cNvSpPr txBox="1">
            <a:spLocks noChangeArrowheads="1"/>
          </p:cNvSpPr>
          <p:nvPr/>
        </p:nvSpPr>
        <p:spPr bwMode="white">
          <a:xfrm>
            <a:off x="568325" y="1489075"/>
            <a:ext cx="4381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tx2"/>
                </a:solidFill>
              </a:rPr>
              <a:t>X</a:t>
            </a:r>
            <a:r>
              <a:rPr lang="en-US" sz="1800" baseline="-25000">
                <a:solidFill>
                  <a:schemeClr val="tx2"/>
                </a:solidFill>
              </a:rPr>
              <a:t>1</a:t>
            </a:r>
          </a:p>
        </p:txBody>
      </p:sp>
      <p:sp>
        <p:nvSpPr>
          <p:cNvPr id="1041422" name="Text Box 14"/>
          <p:cNvSpPr txBox="1">
            <a:spLocks noChangeArrowheads="1"/>
          </p:cNvSpPr>
          <p:nvPr/>
        </p:nvSpPr>
        <p:spPr bwMode="white">
          <a:xfrm>
            <a:off x="1487487" y="1408112"/>
            <a:ext cx="60007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0.5</a:t>
            </a:r>
            <a:endParaRPr lang="en-US" sz="2000" baseline="-25000"/>
          </a:p>
        </p:txBody>
      </p:sp>
      <p:sp>
        <p:nvSpPr>
          <p:cNvPr id="1041423" name="Text Box 15"/>
          <p:cNvSpPr txBox="1">
            <a:spLocks noChangeArrowheads="1"/>
          </p:cNvSpPr>
          <p:nvPr/>
        </p:nvSpPr>
        <p:spPr bwMode="white">
          <a:xfrm>
            <a:off x="1487487" y="2428875"/>
            <a:ext cx="60007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0.8</a:t>
            </a:r>
            <a:endParaRPr lang="en-US" sz="2000" baseline="-25000"/>
          </a:p>
        </p:txBody>
      </p:sp>
      <p:sp>
        <p:nvSpPr>
          <p:cNvPr id="1041424" name="Text Box 16"/>
          <p:cNvSpPr txBox="1">
            <a:spLocks noChangeArrowheads="1"/>
          </p:cNvSpPr>
          <p:nvPr/>
        </p:nvSpPr>
        <p:spPr bwMode="white">
          <a:xfrm>
            <a:off x="1477962" y="1895475"/>
            <a:ext cx="7159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-0.3</a:t>
            </a:r>
            <a:endParaRPr lang="en-US" sz="2000" baseline="-25000"/>
          </a:p>
        </p:txBody>
      </p:sp>
      <p:sp>
        <p:nvSpPr>
          <p:cNvPr id="1041425" name="Rectangle 17"/>
          <p:cNvSpPr>
            <a:spLocks noChangeArrowheads="1"/>
          </p:cNvSpPr>
          <p:nvPr/>
        </p:nvSpPr>
        <p:spPr bwMode="white">
          <a:xfrm>
            <a:off x="2057401" y="1252537"/>
            <a:ext cx="2285999" cy="2106613"/>
          </a:xfrm>
          <a:prstGeom prst="rect">
            <a:avLst/>
          </a:prstGeom>
          <a:noFill/>
          <a:ln w="19050" algn="ctr">
            <a:solidFill>
              <a:srgbClr val="000000"/>
            </a:solidFill>
            <a:prstDash val="lg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41426" name="Line 18"/>
          <p:cNvSpPr>
            <a:spLocks noChangeShapeType="1"/>
          </p:cNvSpPr>
          <p:nvPr/>
        </p:nvSpPr>
        <p:spPr bwMode="white">
          <a:xfrm flipV="1">
            <a:off x="3162300" y="3024187"/>
            <a:ext cx="0" cy="857250"/>
          </a:xfrm>
          <a:prstGeom prst="line">
            <a:avLst/>
          </a:prstGeom>
          <a:noFill/>
          <a:ln w="25400">
            <a:solidFill>
              <a:srgbClr val="333399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1427" name="Text Box 19"/>
          <p:cNvSpPr txBox="1">
            <a:spLocks noChangeArrowheads="1"/>
          </p:cNvSpPr>
          <p:nvPr/>
        </p:nvSpPr>
        <p:spPr bwMode="white">
          <a:xfrm>
            <a:off x="3267075" y="2978150"/>
            <a:ext cx="66040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tx2"/>
                </a:solidFill>
              </a:rPr>
              <a:t>b=0</a:t>
            </a:r>
            <a:endParaRPr lang="en-US" sz="1800" baseline="-25000">
              <a:solidFill>
                <a:schemeClr val="tx2"/>
              </a:solidFill>
            </a:endParaRPr>
          </a:p>
        </p:txBody>
      </p:sp>
      <p:sp>
        <p:nvSpPr>
          <p:cNvPr id="1041428" name="Text Box 20"/>
          <p:cNvSpPr txBox="1">
            <a:spLocks noChangeArrowheads="1"/>
          </p:cNvSpPr>
          <p:nvPr/>
        </p:nvSpPr>
        <p:spPr bwMode="white">
          <a:xfrm>
            <a:off x="536575" y="2128837"/>
            <a:ext cx="4381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tx2"/>
                </a:solidFill>
              </a:rPr>
              <a:t>X</a:t>
            </a:r>
            <a:r>
              <a:rPr lang="en-US" sz="1800" baseline="-25000">
                <a:solidFill>
                  <a:schemeClr val="tx2"/>
                </a:solidFill>
              </a:rPr>
              <a:t>2</a:t>
            </a:r>
          </a:p>
        </p:txBody>
      </p:sp>
      <p:sp>
        <p:nvSpPr>
          <p:cNvPr id="1041429" name="Text Box 21"/>
          <p:cNvSpPr txBox="1">
            <a:spLocks noChangeArrowheads="1"/>
          </p:cNvSpPr>
          <p:nvPr/>
        </p:nvSpPr>
        <p:spPr bwMode="white">
          <a:xfrm>
            <a:off x="539750" y="2741612"/>
            <a:ext cx="4381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tx2"/>
                </a:solidFill>
              </a:rPr>
              <a:t>X</a:t>
            </a:r>
            <a:r>
              <a:rPr lang="en-US" sz="1800" baseline="-25000">
                <a:solidFill>
                  <a:schemeClr val="tx2"/>
                </a:solidFill>
              </a:rPr>
              <a:t>3</a:t>
            </a:r>
          </a:p>
        </p:txBody>
      </p:sp>
      <p:sp>
        <p:nvSpPr>
          <p:cNvPr id="1041430" name="Oval 22"/>
          <p:cNvSpPr>
            <a:spLocks noChangeArrowheads="1"/>
          </p:cNvSpPr>
          <p:nvPr/>
        </p:nvSpPr>
        <p:spPr bwMode="white">
          <a:xfrm>
            <a:off x="5715000" y="1600200"/>
            <a:ext cx="1401762" cy="1401762"/>
          </a:xfrm>
          <a:prstGeom prst="ellipse">
            <a:avLst/>
          </a:prstGeom>
          <a:solidFill>
            <a:srgbClr val="FF0000">
              <a:alpha val="14000"/>
            </a:srgbClr>
          </a:solidFill>
          <a:ln w="25400" algn="ctr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5400"/>
              <a:t>∑</a:t>
            </a:r>
          </a:p>
        </p:txBody>
      </p:sp>
      <p:sp>
        <p:nvSpPr>
          <p:cNvPr id="1041431" name="Line 23"/>
          <p:cNvSpPr>
            <a:spLocks noChangeShapeType="1"/>
          </p:cNvSpPr>
          <p:nvPr/>
        </p:nvSpPr>
        <p:spPr bwMode="white">
          <a:xfrm flipH="1" flipV="1">
            <a:off x="7116762" y="2314575"/>
            <a:ext cx="846138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1432" name="Text Box 24"/>
          <p:cNvSpPr txBox="1">
            <a:spLocks noChangeArrowheads="1"/>
          </p:cNvSpPr>
          <p:nvPr/>
        </p:nvSpPr>
        <p:spPr bwMode="white">
          <a:xfrm>
            <a:off x="7143750" y="2430462"/>
            <a:ext cx="458787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 err="1" smtClean="0">
                <a:solidFill>
                  <a:srgbClr val="FF3300"/>
                </a:solidFill>
              </a:rPr>
              <a:t>t</a:t>
            </a:r>
            <a:r>
              <a:rPr lang="en-US" sz="2400" b="1" baseline="-25000" dirty="0" err="1" smtClean="0">
                <a:solidFill>
                  <a:srgbClr val="FF3300"/>
                </a:solidFill>
              </a:rPr>
              <a:t>k</a:t>
            </a:r>
            <a:endParaRPr lang="en-US" sz="2400" b="1" baseline="-25000" dirty="0">
              <a:solidFill>
                <a:srgbClr val="FF3300"/>
              </a:solidFill>
            </a:endParaRPr>
          </a:p>
        </p:txBody>
      </p:sp>
      <p:sp>
        <p:nvSpPr>
          <p:cNvPr id="1041528" name="Text Box 120"/>
          <p:cNvSpPr txBox="1">
            <a:spLocks noChangeArrowheads="1"/>
          </p:cNvSpPr>
          <p:nvPr/>
        </p:nvSpPr>
        <p:spPr bwMode="white">
          <a:xfrm>
            <a:off x="3200400" y="5943600"/>
            <a:ext cx="349726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/>
              <a:t>Learning rate </a:t>
            </a:r>
            <a:r>
              <a:rPr lang="en-US" altLang="ko-KR" sz="2400" i="1" dirty="0">
                <a:ea typeface="Gulim" pitchFamily="34" charset="-127"/>
              </a:rPr>
              <a:t>η = 0.1</a:t>
            </a:r>
            <a:endParaRPr lang="en-US" sz="2400" i="1" dirty="0"/>
          </a:p>
        </p:txBody>
      </p:sp>
      <p:grpSp>
        <p:nvGrpSpPr>
          <p:cNvPr id="2" name="Group 125"/>
          <p:cNvGrpSpPr>
            <a:grpSpLocks/>
          </p:cNvGrpSpPr>
          <p:nvPr/>
        </p:nvGrpSpPr>
        <p:grpSpPr bwMode="auto">
          <a:xfrm>
            <a:off x="3124200" y="2057400"/>
            <a:ext cx="609600" cy="533400"/>
            <a:chOff x="2999" y="1030"/>
            <a:chExt cx="513" cy="323"/>
          </a:xfrm>
        </p:grpSpPr>
        <p:sp>
          <p:nvSpPr>
            <p:cNvPr id="1041530" name="Line 122"/>
            <p:cNvSpPr>
              <a:spLocks noChangeShapeType="1"/>
            </p:cNvSpPr>
            <p:nvPr/>
          </p:nvSpPr>
          <p:spPr bwMode="white">
            <a:xfrm>
              <a:off x="2999" y="1353"/>
              <a:ext cx="513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1531" name="Line 123"/>
            <p:cNvSpPr>
              <a:spLocks noChangeShapeType="1"/>
            </p:cNvSpPr>
            <p:nvPr/>
          </p:nvSpPr>
          <p:spPr bwMode="white">
            <a:xfrm flipV="1">
              <a:off x="3166" y="1030"/>
              <a:ext cx="0" cy="322"/>
            </a:xfrm>
            <a:prstGeom prst="line">
              <a:avLst/>
            </a:prstGeom>
            <a:noFill/>
            <a:ln w="57150">
              <a:solidFill>
                <a:srgbClr val="99336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1532" name="Line 124"/>
            <p:cNvSpPr>
              <a:spLocks noChangeShapeType="1"/>
            </p:cNvSpPr>
            <p:nvPr/>
          </p:nvSpPr>
          <p:spPr bwMode="white">
            <a:xfrm>
              <a:off x="3148" y="1043"/>
              <a:ext cx="285" cy="0"/>
            </a:xfrm>
            <a:prstGeom prst="line">
              <a:avLst/>
            </a:prstGeom>
            <a:noFill/>
            <a:ln w="57150">
              <a:solidFill>
                <a:srgbClr val="99336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41535" name="Text Box 127"/>
          <p:cNvSpPr txBox="1">
            <a:spLocks noChangeArrowheads="1"/>
          </p:cNvSpPr>
          <p:nvPr/>
        </p:nvSpPr>
        <p:spPr bwMode="white">
          <a:xfrm>
            <a:off x="5046662" y="2414587"/>
            <a:ext cx="441146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 err="1" smtClean="0">
                <a:solidFill>
                  <a:schemeClr val="tx2"/>
                </a:solidFill>
              </a:rPr>
              <a:t>y</a:t>
            </a:r>
            <a:r>
              <a:rPr lang="en-US" sz="2400" b="1" baseline="-25000" dirty="0" err="1" smtClean="0">
                <a:solidFill>
                  <a:schemeClr val="tx2"/>
                </a:solidFill>
              </a:rPr>
              <a:t>k</a:t>
            </a:r>
            <a:endParaRPr lang="en-US" sz="2400" b="1" baseline="-25000" dirty="0">
              <a:solidFill>
                <a:schemeClr val="tx2"/>
              </a:solidFill>
            </a:endParaRPr>
          </a:p>
        </p:txBody>
      </p:sp>
      <p:sp>
        <p:nvSpPr>
          <p:cNvPr id="1041538" name="Text Box 130"/>
          <p:cNvSpPr txBox="1">
            <a:spLocks noChangeArrowheads="1"/>
          </p:cNvSpPr>
          <p:nvPr/>
        </p:nvSpPr>
        <p:spPr bwMode="white">
          <a:xfrm>
            <a:off x="5367337" y="1358900"/>
            <a:ext cx="452438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400" b="1"/>
              <a:t>-</a:t>
            </a:r>
          </a:p>
        </p:txBody>
      </p:sp>
      <p:sp>
        <p:nvSpPr>
          <p:cNvPr id="1041539" name="Text Box 131"/>
          <p:cNvSpPr txBox="1">
            <a:spLocks noChangeArrowheads="1"/>
          </p:cNvSpPr>
          <p:nvPr/>
        </p:nvSpPr>
        <p:spPr bwMode="white">
          <a:xfrm>
            <a:off x="6996112" y="1449387"/>
            <a:ext cx="536575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/>
              <a:t>+</a:t>
            </a:r>
          </a:p>
        </p:txBody>
      </p:sp>
      <p:cxnSp>
        <p:nvCxnSpPr>
          <p:cNvPr id="1041541" name="AutoShape 133"/>
          <p:cNvCxnSpPr>
            <a:cxnSpLocks noChangeShapeType="1"/>
            <a:stCxn id="1041430" idx="4"/>
          </p:cNvCxnSpPr>
          <p:nvPr/>
        </p:nvCxnSpPr>
        <p:spPr bwMode="white">
          <a:xfrm rot="16200000" flipV="1">
            <a:off x="3159125" y="-242888"/>
            <a:ext cx="1335087" cy="5180013"/>
          </a:xfrm>
          <a:prstGeom prst="curvedConnector4">
            <a:avLst>
              <a:gd name="adj1" fmla="val -59338"/>
              <a:gd name="adj2" fmla="val 95861"/>
            </a:avLst>
          </a:prstGeom>
          <a:noFill/>
          <a:ln w="41275" cap="rnd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</p:spPr>
      </p:cxnSp>
      <p:sp>
        <p:nvSpPr>
          <p:cNvPr id="1041542" name="Text Box 134"/>
          <p:cNvSpPr txBox="1">
            <a:spLocks noChangeArrowheads="1"/>
          </p:cNvSpPr>
          <p:nvPr/>
        </p:nvSpPr>
        <p:spPr bwMode="white">
          <a:xfrm>
            <a:off x="3986212" y="3705225"/>
            <a:ext cx="2744788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3300"/>
                </a:solidFill>
              </a:rPr>
              <a:t>Weights adjustment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Adjustment of Weight Factors</a:t>
            </a:r>
            <a:br>
              <a:rPr lang="en-US" dirty="0" smtClean="0"/>
            </a:br>
            <a:r>
              <a:rPr lang="en-US" dirty="0" smtClean="0"/>
              <a:t>with the Previous Slide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C5CD38-5850-4CDE-B31F-73C8CAE08DE2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82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Implementing Primitive Boolean Functions Using A </a:t>
            </a:r>
            <a:r>
              <a:rPr lang="en-US" sz="4000" dirty="0" err="1"/>
              <a:t>Perceptron</a:t>
            </a:r>
            <a:endParaRPr lang="en-US" sz="4000" dirty="0"/>
          </a:p>
        </p:txBody>
      </p:sp>
      <p:sp>
        <p:nvSpPr>
          <p:cNvPr id="1118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AND</a:t>
            </a:r>
          </a:p>
          <a:p>
            <a:r>
              <a:rPr lang="en-US" dirty="0"/>
              <a:t>OR</a:t>
            </a:r>
          </a:p>
          <a:p>
            <a:r>
              <a:rPr lang="en-US" dirty="0" smtClean="0"/>
              <a:t>XOR (￢OR)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C5CD38-5850-4CDE-B31F-73C8CAE08DE2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 Boolean Function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C5CD38-5850-4CDE-B31F-73C8CAE08DE2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4" name="Oval 4"/>
          <p:cNvSpPr>
            <a:spLocks noChangeArrowheads="1"/>
          </p:cNvSpPr>
          <p:nvPr/>
        </p:nvSpPr>
        <p:spPr bwMode="white">
          <a:xfrm>
            <a:off x="3762374" y="2416175"/>
            <a:ext cx="1401762" cy="1401763"/>
          </a:xfrm>
          <a:prstGeom prst="ellipse">
            <a:avLst/>
          </a:prstGeom>
          <a:solidFill>
            <a:srgbClr val="0000FF">
              <a:alpha val="14000"/>
            </a:srgbClr>
          </a:solidFill>
          <a:ln w="25400" algn="ctr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dirty="0" smtClean="0"/>
              <a:t>∑|</a:t>
            </a:r>
            <a:r>
              <a:rPr lang="en-US" sz="3200" dirty="0" smtClean="0"/>
              <a:t>       </a:t>
            </a:r>
            <a:endParaRPr lang="en-US" sz="3200" dirty="0"/>
          </a:p>
        </p:txBody>
      </p:sp>
      <p:sp>
        <p:nvSpPr>
          <p:cNvPr id="5" name="Line 6"/>
          <p:cNvSpPr>
            <a:spLocks noChangeShapeType="1"/>
          </p:cNvSpPr>
          <p:nvPr/>
        </p:nvSpPr>
        <p:spPr bwMode="white">
          <a:xfrm>
            <a:off x="2338386" y="2520950"/>
            <a:ext cx="1504950" cy="266700"/>
          </a:xfrm>
          <a:prstGeom prst="line">
            <a:avLst/>
          </a:prstGeom>
          <a:noFill/>
          <a:ln w="25400">
            <a:solidFill>
              <a:srgbClr val="333399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white">
          <a:xfrm flipV="1">
            <a:off x="2338386" y="3516313"/>
            <a:ext cx="1539875" cy="207962"/>
          </a:xfrm>
          <a:prstGeom prst="line">
            <a:avLst/>
          </a:prstGeom>
          <a:noFill/>
          <a:ln w="25400">
            <a:solidFill>
              <a:srgbClr val="333399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white">
          <a:xfrm>
            <a:off x="1863724" y="2293938"/>
            <a:ext cx="4381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chemeClr val="tx2"/>
                </a:solidFill>
              </a:rPr>
              <a:t>X</a:t>
            </a:r>
            <a:r>
              <a:rPr lang="en-US" sz="1800" baseline="-25000" dirty="0">
                <a:solidFill>
                  <a:schemeClr val="tx2"/>
                </a:solidFill>
              </a:rPr>
              <a:t>1</a:t>
            </a:r>
          </a:p>
        </p:txBody>
      </p:sp>
      <p:sp>
        <p:nvSpPr>
          <p:cNvPr id="13" name="Text Box 19"/>
          <p:cNvSpPr txBox="1">
            <a:spLocks noChangeArrowheads="1"/>
          </p:cNvSpPr>
          <p:nvPr/>
        </p:nvSpPr>
        <p:spPr bwMode="white">
          <a:xfrm>
            <a:off x="4495800" y="4191000"/>
            <a:ext cx="91440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800" b="1" dirty="0" smtClean="0">
                <a:solidFill>
                  <a:schemeClr val="tx2"/>
                </a:solidFill>
              </a:rPr>
              <a:t>b</a:t>
            </a:r>
            <a:r>
              <a:rPr lang="en-US" dirty="0" smtClean="0">
                <a:solidFill>
                  <a:schemeClr val="tx2"/>
                </a:solidFill>
              </a:rPr>
              <a:t>=X</a:t>
            </a:r>
            <a:r>
              <a:rPr lang="en-US" baseline="-25000" dirty="0" smtClean="0">
                <a:solidFill>
                  <a:schemeClr val="tx2"/>
                </a:solidFill>
              </a:rPr>
              <a:t>0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sz="1800" b="1" dirty="0" smtClean="0">
                <a:solidFill>
                  <a:schemeClr val="tx2"/>
                </a:solidFill>
              </a:rPr>
              <a:t> </a:t>
            </a:r>
            <a:endParaRPr lang="en-US" sz="1800" b="1" baseline="-25000" dirty="0">
              <a:solidFill>
                <a:schemeClr val="tx2"/>
              </a:solidFill>
            </a:endParaRPr>
          </a:p>
        </p:txBody>
      </p:sp>
      <p:sp>
        <p:nvSpPr>
          <p:cNvPr id="14" name="Text Box 20"/>
          <p:cNvSpPr txBox="1">
            <a:spLocks noChangeArrowheads="1"/>
          </p:cNvSpPr>
          <p:nvPr/>
        </p:nvSpPr>
        <p:spPr bwMode="white">
          <a:xfrm>
            <a:off x="1828800" y="3581400"/>
            <a:ext cx="4381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chemeClr val="tx2"/>
                </a:solidFill>
              </a:rPr>
              <a:t>X</a:t>
            </a:r>
            <a:r>
              <a:rPr lang="en-US" sz="1800" baseline="-25000" dirty="0">
                <a:solidFill>
                  <a:schemeClr val="tx2"/>
                </a:solidFill>
              </a:rPr>
              <a:t>2</a:t>
            </a:r>
          </a:p>
        </p:txBody>
      </p:sp>
      <p:grpSp>
        <p:nvGrpSpPr>
          <p:cNvPr id="6" name="Group 125"/>
          <p:cNvGrpSpPr>
            <a:grpSpLocks/>
          </p:cNvGrpSpPr>
          <p:nvPr/>
        </p:nvGrpSpPr>
        <p:grpSpPr bwMode="auto">
          <a:xfrm>
            <a:off x="4419599" y="2862263"/>
            <a:ext cx="609600" cy="533400"/>
            <a:chOff x="2999" y="1030"/>
            <a:chExt cx="513" cy="323"/>
          </a:xfrm>
        </p:grpSpPr>
        <p:sp>
          <p:nvSpPr>
            <p:cNvPr id="17" name="Line 122"/>
            <p:cNvSpPr>
              <a:spLocks noChangeShapeType="1"/>
            </p:cNvSpPr>
            <p:nvPr/>
          </p:nvSpPr>
          <p:spPr bwMode="white">
            <a:xfrm>
              <a:off x="2999" y="1353"/>
              <a:ext cx="513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123"/>
            <p:cNvSpPr>
              <a:spLocks noChangeShapeType="1"/>
            </p:cNvSpPr>
            <p:nvPr/>
          </p:nvSpPr>
          <p:spPr bwMode="white">
            <a:xfrm flipV="1">
              <a:off x="3166" y="1030"/>
              <a:ext cx="0" cy="322"/>
            </a:xfrm>
            <a:prstGeom prst="line">
              <a:avLst/>
            </a:prstGeom>
            <a:noFill/>
            <a:ln w="57150">
              <a:solidFill>
                <a:srgbClr val="99336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124"/>
            <p:cNvSpPr>
              <a:spLocks noChangeShapeType="1"/>
            </p:cNvSpPr>
            <p:nvPr/>
          </p:nvSpPr>
          <p:spPr bwMode="white">
            <a:xfrm>
              <a:off x="3148" y="1043"/>
              <a:ext cx="285" cy="0"/>
            </a:xfrm>
            <a:prstGeom prst="line">
              <a:avLst/>
            </a:prstGeom>
            <a:noFill/>
            <a:ln w="57150">
              <a:solidFill>
                <a:srgbClr val="99336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" name="Line 18"/>
          <p:cNvSpPr>
            <a:spLocks noChangeShapeType="1"/>
          </p:cNvSpPr>
          <p:nvPr/>
        </p:nvSpPr>
        <p:spPr bwMode="white">
          <a:xfrm flipV="1">
            <a:off x="4419600" y="3810000"/>
            <a:ext cx="0" cy="857250"/>
          </a:xfrm>
          <a:prstGeom prst="line">
            <a:avLst/>
          </a:prstGeom>
          <a:noFill/>
          <a:ln w="25400">
            <a:solidFill>
              <a:srgbClr val="333399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" name="Line 9"/>
          <p:cNvSpPr>
            <a:spLocks noChangeShapeType="1"/>
          </p:cNvSpPr>
          <p:nvPr/>
        </p:nvSpPr>
        <p:spPr bwMode="white">
          <a:xfrm>
            <a:off x="5181600" y="3124200"/>
            <a:ext cx="186690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" name="Text Box 127"/>
          <p:cNvSpPr txBox="1">
            <a:spLocks noChangeArrowheads="1"/>
          </p:cNvSpPr>
          <p:nvPr/>
        </p:nvSpPr>
        <p:spPr bwMode="white">
          <a:xfrm>
            <a:off x="6248400" y="3200400"/>
            <a:ext cx="441146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 err="1" smtClean="0">
                <a:solidFill>
                  <a:schemeClr val="tx2"/>
                </a:solidFill>
              </a:rPr>
              <a:t>y</a:t>
            </a:r>
            <a:r>
              <a:rPr lang="en-US" sz="2400" b="1" baseline="-25000" dirty="0" err="1" smtClean="0">
                <a:solidFill>
                  <a:schemeClr val="tx2"/>
                </a:solidFill>
              </a:rPr>
              <a:t>k</a:t>
            </a:r>
            <a:endParaRPr lang="en-US" sz="2400" b="1" baseline="-25000" dirty="0">
              <a:solidFill>
                <a:schemeClr val="tx2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600200" y="4568142"/>
            <a:ext cx="2871299" cy="22898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x</a:t>
            </a:r>
            <a:r>
              <a:rPr lang="en-US" sz="2400" i="1" baseline="-25000" dirty="0" smtClean="0"/>
              <a:t>1</a:t>
            </a:r>
            <a:r>
              <a:rPr lang="en-US" sz="2400" i="1" dirty="0" smtClean="0"/>
              <a:t> 	x</a:t>
            </a:r>
            <a:r>
              <a:rPr lang="en-US" sz="2400" i="1" baseline="-25000" dirty="0" smtClean="0"/>
              <a:t>2</a:t>
            </a:r>
            <a:r>
              <a:rPr lang="en-US" sz="2400" i="1" dirty="0" smtClean="0"/>
              <a:t> 	output</a:t>
            </a:r>
          </a:p>
          <a:p>
            <a:pPr>
              <a:spcBef>
                <a:spcPct val="5000"/>
              </a:spcBef>
              <a:buFont typeface="Wingdings" pitchFamily="2" charset="2"/>
              <a:buNone/>
            </a:pPr>
            <a:r>
              <a:rPr lang="en-US" sz="2400" dirty="0" smtClean="0"/>
              <a:t>0 	0 	0</a:t>
            </a:r>
          </a:p>
          <a:p>
            <a:pPr>
              <a:spcBef>
                <a:spcPct val="5000"/>
              </a:spcBef>
              <a:buFont typeface="Wingdings" pitchFamily="2" charset="2"/>
              <a:buNone/>
            </a:pPr>
            <a:r>
              <a:rPr lang="en-US" sz="2400" dirty="0" smtClean="0"/>
              <a:t>0 	1 	0</a:t>
            </a:r>
          </a:p>
          <a:p>
            <a:pPr>
              <a:spcBef>
                <a:spcPct val="5000"/>
              </a:spcBef>
              <a:buFont typeface="Wingdings" pitchFamily="2" charset="2"/>
              <a:buNone/>
            </a:pPr>
            <a:r>
              <a:rPr lang="en-US" sz="2400" dirty="0" smtClean="0"/>
              <a:t>1 	0 	0</a:t>
            </a:r>
          </a:p>
          <a:p>
            <a:pPr>
              <a:spcBef>
                <a:spcPct val="5000"/>
              </a:spcBef>
              <a:buFont typeface="Wingdings" pitchFamily="2" charset="2"/>
              <a:buNone/>
            </a:pPr>
            <a:r>
              <a:rPr lang="en-US" sz="2400" dirty="0" smtClean="0"/>
              <a:t>1 	1 	1</a:t>
            </a:r>
          </a:p>
          <a:p>
            <a:endParaRPr lang="en-US" dirty="0"/>
          </a:p>
        </p:txBody>
      </p:sp>
      <p:sp>
        <p:nvSpPr>
          <p:cNvPr id="25" name="Text Box 120"/>
          <p:cNvSpPr txBox="1">
            <a:spLocks noChangeArrowheads="1"/>
          </p:cNvSpPr>
          <p:nvPr/>
        </p:nvSpPr>
        <p:spPr bwMode="white">
          <a:xfrm>
            <a:off x="4800600" y="4724400"/>
            <a:ext cx="2895664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/>
              <a:t>Learning rate </a:t>
            </a:r>
            <a:r>
              <a:rPr lang="en-US" altLang="ko-KR" sz="2400" i="1" dirty="0">
                <a:ea typeface="Gulim" pitchFamily="34" charset="-127"/>
              </a:rPr>
              <a:t>η = </a:t>
            </a:r>
            <a:r>
              <a:rPr lang="en-US" altLang="ko-KR" sz="2400" i="1" dirty="0" smtClean="0">
                <a:ea typeface="Gulim" pitchFamily="34" charset="-127"/>
              </a:rPr>
              <a:t>0.05</a:t>
            </a:r>
            <a:endParaRPr lang="en-US" sz="2400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 Boolean Function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C5CD38-5850-4CDE-B31F-73C8CAE08DE2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4" name="Oval 4"/>
          <p:cNvSpPr>
            <a:spLocks noChangeArrowheads="1"/>
          </p:cNvSpPr>
          <p:nvPr/>
        </p:nvSpPr>
        <p:spPr bwMode="white">
          <a:xfrm>
            <a:off x="3762374" y="2416175"/>
            <a:ext cx="1401762" cy="1401763"/>
          </a:xfrm>
          <a:prstGeom prst="ellipse">
            <a:avLst/>
          </a:prstGeom>
          <a:solidFill>
            <a:srgbClr val="0000FF">
              <a:alpha val="14000"/>
            </a:srgbClr>
          </a:solidFill>
          <a:ln w="25400" algn="ctr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dirty="0" smtClean="0"/>
              <a:t>∑|</a:t>
            </a:r>
            <a:r>
              <a:rPr lang="en-US" sz="3200" dirty="0" smtClean="0"/>
              <a:t>       </a:t>
            </a:r>
            <a:endParaRPr lang="en-US" sz="3200" dirty="0"/>
          </a:p>
        </p:txBody>
      </p:sp>
      <p:sp>
        <p:nvSpPr>
          <p:cNvPr id="5" name="Line 6"/>
          <p:cNvSpPr>
            <a:spLocks noChangeShapeType="1"/>
          </p:cNvSpPr>
          <p:nvPr/>
        </p:nvSpPr>
        <p:spPr bwMode="white">
          <a:xfrm>
            <a:off x="2338386" y="2520950"/>
            <a:ext cx="1504950" cy="266700"/>
          </a:xfrm>
          <a:prstGeom prst="line">
            <a:avLst/>
          </a:prstGeom>
          <a:noFill/>
          <a:ln w="25400">
            <a:solidFill>
              <a:srgbClr val="333399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white">
          <a:xfrm flipV="1">
            <a:off x="2338386" y="3516313"/>
            <a:ext cx="1539875" cy="207962"/>
          </a:xfrm>
          <a:prstGeom prst="line">
            <a:avLst/>
          </a:prstGeom>
          <a:noFill/>
          <a:ln w="25400">
            <a:solidFill>
              <a:srgbClr val="333399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white">
          <a:xfrm>
            <a:off x="1863724" y="2293938"/>
            <a:ext cx="4381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tx2"/>
                </a:solidFill>
              </a:rPr>
              <a:t>X</a:t>
            </a:r>
            <a:r>
              <a:rPr lang="en-US" sz="1800" baseline="-25000">
                <a:solidFill>
                  <a:schemeClr val="tx2"/>
                </a:solidFill>
              </a:rPr>
              <a:t>1</a:t>
            </a:r>
          </a:p>
        </p:txBody>
      </p:sp>
      <p:sp>
        <p:nvSpPr>
          <p:cNvPr id="13" name="Text Box 19"/>
          <p:cNvSpPr txBox="1">
            <a:spLocks noChangeArrowheads="1"/>
          </p:cNvSpPr>
          <p:nvPr/>
        </p:nvSpPr>
        <p:spPr bwMode="white">
          <a:xfrm>
            <a:off x="4495800" y="4191000"/>
            <a:ext cx="308098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b</a:t>
            </a:r>
            <a:endParaRPr lang="en-US" sz="1800" b="1" baseline="-25000" dirty="0">
              <a:solidFill>
                <a:schemeClr val="tx2"/>
              </a:solidFill>
            </a:endParaRPr>
          </a:p>
        </p:txBody>
      </p:sp>
      <p:sp>
        <p:nvSpPr>
          <p:cNvPr id="14" name="Text Box 20"/>
          <p:cNvSpPr txBox="1">
            <a:spLocks noChangeArrowheads="1"/>
          </p:cNvSpPr>
          <p:nvPr/>
        </p:nvSpPr>
        <p:spPr bwMode="white">
          <a:xfrm>
            <a:off x="1828800" y="3581400"/>
            <a:ext cx="4381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chemeClr val="tx2"/>
                </a:solidFill>
              </a:rPr>
              <a:t>X</a:t>
            </a:r>
            <a:r>
              <a:rPr lang="en-US" sz="1800" baseline="-25000" dirty="0">
                <a:solidFill>
                  <a:schemeClr val="tx2"/>
                </a:solidFill>
              </a:rPr>
              <a:t>2</a:t>
            </a:r>
          </a:p>
        </p:txBody>
      </p:sp>
      <p:grpSp>
        <p:nvGrpSpPr>
          <p:cNvPr id="6" name="Group 125"/>
          <p:cNvGrpSpPr>
            <a:grpSpLocks/>
          </p:cNvGrpSpPr>
          <p:nvPr/>
        </p:nvGrpSpPr>
        <p:grpSpPr bwMode="auto">
          <a:xfrm>
            <a:off x="4419599" y="2862263"/>
            <a:ext cx="609600" cy="533400"/>
            <a:chOff x="2999" y="1030"/>
            <a:chExt cx="513" cy="323"/>
          </a:xfrm>
        </p:grpSpPr>
        <p:sp>
          <p:nvSpPr>
            <p:cNvPr id="17" name="Line 122"/>
            <p:cNvSpPr>
              <a:spLocks noChangeShapeType="1"/>
            </p:cNvSpPr>
            <p:nvPr/>
          </p:nvSpPr>
          <p:spPr bwMode="white">
            <a:xfrm>
              <a:off x="2999" y="1353"/>
              <a:ext cx="513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123"/>
            <p:cNvSpPr>
              <a:spLocks noChangeShapeType="1"/>
            </p:cNvSpPr>
            <p:nvPr/>
          </p:nvSpPr>
          <p:spPr bwMode="white">
            <a:xfrm flipV="1">
              <a:off x="3166" y="1030"/>
              <a:ext cx="0" cy="322"/>
            </a:xfrm>
            <a:prstGeom prst="line">
              <a:avLst/>
            </a:prstGeom>
            <a:noFill/>
            <a:ln w="57150">
              <a:solidFill>
                <a:srgbClr val="99336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124"/>
            <p:cNvSpPr>
              <a:spLocks noChangeShapeType="1"/>
            </p:cNvSpPr>
            <p:nvPr/>
          </p:nvSpPr>
          <p:spPr bwMode="white">
            <a:xfrm>
              <a:off x="3148" y="1043"/>
              <a:ext cx="285" cy="0"/>
            </a:xfrm>
            <a:prstGeom prst="line">
              <a:avLst/>
            </a:prstGeom>
            <a:noFill/>
            <a:ln w="57150">
              <a:solidFill>
                <a:srgbClr val="99336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" name="Line 18"/>
          <p:cNvSpPr>
            <a:spLocks noChangeShapeType="1"/>
          </p:cNvSpPr>
          <p:nvPr/>
        </p:nvSpPr>
        <p:spPr bwMode="white">
          <a:xfrm flipV="1">
            <a:off x="4419600" y="3810000"/>
            <a:ext cx="0" cy="857250"/>
          </a:xfrm>
          <a:prstGeom prst="line">
            <a:avLst/>
          </a:prstGeom>
          <a:noFill/>
          <a:ln w="25400">
            <a:solidFill>
              <a:srgbClr val="333399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" name="Line 9"/>
          <p:cNvSpPr>
            <a:spLocks noChangeShapeType="1"/>
          </p:cNvSpPr>
          <p:nvPr/>
        </p:nvSpPr>
        <p:spPr bwMode="white">
          <a:xfrm>
            <a:off x="5181600" y="3124200"/>
            <a:ext cx="186690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" name="Text Box 127"/>
          <p:cNvSpPr txBox="1">
            <a:spLocks noChangeArrowheads="1"/>
          </p:cNvSpPr>
          <p:nvPr/>
        </p:nvSpPr>
        <p:spPr bwMode="white">
          <a:xfrm>
            <a:off x="6248400" y="3200400"/>
            <a:ext cx="441146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 err="1" smtClean="0">
                <a:solidFill>
                  <a:schemeClr val="tx2"/>
                </a:solidFill>
              </a:rPr>
              <a:t>y</a:t>
            </a:r>
            <a:r>
              <a:rPr lang="en-US" sz="2400" b="1" baseline="-25000" dirty="0" err="1" smtClean="0">
                <a:solidFill>
                  <a:schemeClr val="tx2"/>
                </a:solidFill>
              </a:rPr>
              <a:t>k</a:t>
            </a:r>
            <a:endParaRPr lang="en-US" sz="2400" b="1" baseline="-25000" dirty="0">
              <a:solidFill>
                <a:schemeClr val="tx2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462701" y="4648200"/>
            <a:ext cx="2871299" cy="20128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x</a:t>
            </a:r>
            <a:r>
              <a:rPr lang="en-US" sz="2400" i="1" baseline="-25000" dirty="0" smtClean="0"/>
              <a:t>1</a:t>
            </a:r>
            <a:r>
              <a:rPr lang="en-US" sz="2400" i="1" dirty="0" smtClean="0"/>
              <a:t> 	x</a:t>
            </a:r>
            <a:r>
              <a:rPr lang="en-US" sz="2400" i="1" baseline="-25000" dirty="0" smtClean="0"/>
              <a:t>2</a:t>
            </a:r>
            <a:r>
              <a:rPr lang="en-US" sz="2400" i="1" dirty="0" smtClean="0"/>
              <a:t> 	output</a:t>
            </a:r>
          </a:p>
          <a:p>
            <a:pPr>
              <a:spcBef>
                <a:spcPct val="5000"/>
              </a:spcBef>
              <a:buFont typeface="Wingdings" pitchFamily="2" charset="2"/>
              <a:buNone/>
            </a:pPr>
            <a:r>
              <a:rPr lang="en-US" sz="2400" dirty="0" smtClean="0"/>
              <a:t>0 	0 	0</a:t>
            </a:r>
          </a:p>
          <a:p>
            <a:pPr>
              <a:spcBef>
                <a:spcPct val="5000"/>
              </a:spcBef>
              <a:buFont typeface="Wingdings" pitchFamily="2" charset="2"/>
              <a:buNone/>
            </a:pPr>
            <a:r>
              <a:rPr lang="en-US" sz="2400" dirty="0" smtClean="0"/>
              <a:t>0 	1 	1</a:t>
            </a:r>
          </a:p>
          <a:p>
            <a:pPr>
              <a:spcBef>
                <a:spcPct val="5000"/>
              </a:spcBef>
              <a:buFont typeface="Wingdings" pitchFamily="2" charset="2"/>
              <a:buNone/>
            </a:pPr>
            <a:r>
              <a:rPr lang="en-US" sz="2400" dirty="0" smtClean="0"/>
              <a:t>1 	0 	1</a:t>
            </a:r>
          </a:p>
          <a:p>
            <a:pPr>
              <a:spcBef>
                <a:spcPct val="5000"/>
              </a:spcBef>
              <a:buFont typeface="Wingdings" pitchFamily="2" charset="2"/>
              <a:buNone/>
            </a:pPr>
            <a:r>
              <a:rPr lang="en-US" sz="2400" dirty="0" smtClean="0"/>
              <a:t>1 	1 	1</a:t>
            </a:r>
            <a:endParaRPr lang="en-US" sz="2400" dirty="0"/>
          </a:p>
        </p:txBody>
      </p:sp>
      <p:sp>
        <p:nvSpPr>
          <p:cNvPr id="24" name="Text Box 120"/>
          <p:cNvSpPr txBox="1">
            <a:spLocks noChangeArrowheads="1"/>
          </p:cNvSpPr>
          <p:nvPr/>
        </p:nvSpPr>
        <p:spPr bwMode="white">
          <a:xfrm>
            <a:off x="5410136" y="4724400"/>
            <a:ext cx="2895664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/>
              <a:t>Learning rate </a:t>
            </a:r>
            <a:r>
              <a:rPr lang="en-US" altLang="ko-KR" sz="2400" i="1" dirty="0">
                <a:ea typeface="Gulim" pitchFamily="34" charset="-127"/>
              </a:rPr>
              <a:t>η = </a:t>
            </a:r>
            <a:r>
              <a:rPr lang="en-US" altLang="ko-KR" sz="2400" i="1" dirty="0" smtClean="0">
                <a:ea typeface="Gulim" pitchFamily="34" charset="-127"/>
              </a:rPr>
              <a:t>0.05</a:t>
            </a:r>
            <a:endParaRPr lang="en-US" sz="2400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4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Exclusive OR (XOR) </a:t>
            </a:r>
            <a:r>
              <a:rPr lang="en-US" dirty="0" smtClean="0"/>
              <a:t>Function</a:t>
            </a:r>
            <a:endParaRPr lang="en-US" b="0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C5CD38-5850-4CDE-B31F-73C8CAE08DE2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19" name="Oval 4"/>
          <p:cNvSpPr>
            <a:spLocks noChangeArrowheads="1"/>
          </p:cNvSpPr>
          <p:nvPr/>
        </p:nvSpPr>
        <p:spPr bwMode="white">
          <a:xfrm>
            <a:off x="3762374" y="2416175"/>
            <a:ext cx="1401762" cy="1401763"/>
          </a:xfrm>
          <a:prstGeom prst="ellipse">
            <a:avLst/>
          </a:prstGeom>
          <a:solidFill>
            <a:srgbClr val="0000FF">
              <a:alpha val="14000"/>
            </a:srgbClr>
          </a:solidFill>
          <a:ln w="25400" algn="ctr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dirty="0" smtClean="0"/>
              <a:t>∑|</a:t>
            </a:r>
            <a:r>
              <a:rPr lang="en-US" sz="3200" dirty="0" smtClean="0"/>
              <a:t>       </a:t>
            </a:r>
            <a:endParaRPr lang="en-US" sz="3200" dirty="0"/>
          </a:p>
        </p:txBody>
      </p:sp>
      <p:sp>
        <p:nvSpPr>
          <p:cNvPr id="20" name="Line 6"/>
          <p:cNvSpPr>
            <a:spLocks noChangeShapeType="1"/>
          </p:cNvSpPr>
          <p:nvPr/>
        </p:nvSpPr>
        <p:spPr bwMode="white">
          <a:xfrm>
            <a:off x="2338386" y="2520950"/>
            <a:ext cx="1504950" cy="266700"/>
          </a:xfrm>
          <a:prstGeom prst="line">
            <a:avLst/>
          </a:prstGeom>
          <a:noFill/>
          <a:ln w="25400">
            <a:solidFill>
              <a:srgbClr val="333399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" name="Line 8"/>
          <p:cNvSpPr>
            <a:spLocks noChangeShapeType="1"/>
          </p:cNvSpPr>
          <p:nvPr/>
        </p:nvSpPr>
        <p:spPr bwMode="white">
          <a:xfrm flipV="1">
            <a:off x="2338386" y="3516313"/>
            <a:ext cx="1539875" cy="207962"/>
          </a:xfrm>
          <a:prstGeom prst="line">
            <a:avLst/>
          </a:prstGeom>
          <a:noFill/>
          <a:ln w="25400">
            <a:solidFill>
              <a:srgbClr val="333399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" name="Text Box 12"/>
          <p:cNvSpPr txBox="1">
            <a:spLocks noChangeArrowheads="1"/>
          </p:cNvSpPr>
          <p:nvPr/>
        </p:nvSpPr>
        <p:spPr bwMode="white">
          <a:xfrm>
            <a:off x="1863724" y="2293938"/>
            <a:ext cx="4381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tx2"/>
                </a:solidFill>
              </a:rPr>
              <a:t>X</a:t>
            </a:r>
            <a:r>
              <a:rPr lang="en-US" sz="1800" baseline="-25000">
                <a:solidFill>
                  <a:schemeClr val="tx2"/>
                </a:solidFill>
              </a:rPr>
              <a:t>1</a:t>
            </a:r>
          </a:p>
        </p:txBody>
      </p:sp>
      <p:sp>
        <p:nvSpPr>
          <p:cNvPr id="23" name="Text Box 19"/>
          <p:cNvSpPr txBox="1">
            <a:spLocks noChangeArrowheads="1"/>
          </p:cNvSpPr>
          <p:nvPr/>
        </p:nvSpPr>
        <p:spPr bwMode="white">
          <a:xfrm>
            <a:off x="4495800" y="4191000"/>
            <a:ext cx="308098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b</a:t>
            </a:r>
            <a:endParaRPr lang="en-US" sz="1800" b="1" baseline="-25000" dirty="0">
              <a:solidFill>
                <a:schemeClr val="tx2"/>
              </a:solidFill>
            </a:endParaRPr>
          </a:p>
        </p:txBody>
      </p:sp>
      <p:sp>
        <p:nvSpPr>
          <p:cNvPr id="24" name="Text Box 20"/>
          <p:cNvSpPr txBox="1">
            <a:spLocks noChangeArrowheads="1"/>
          </p:cNvSpPr>
          <p:nvPr/>
        </p:nvSpPr>
        <p:spPr bwMode="white">
          <a:xfrm>
            <a:off x="1828800" y="3581400"/>
            <a:ext cx="4381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chemeClr val="tx2"/>
                </a:solidFill>
              </a:rPr>
              <a:t>X</a:t>
            </a:r>
            <a:r>
              <a:rPr lang="en-US" sz="1800" baseline="-25000" dirty="0">
                <a:solidFill>
                  <a:schemeClr val="tx2"/>
                </a:solidFill>
              </a:rPr>
              <a:t>2</a:t>
            </a:r>
          </a:p>
        </p:txBody>
      </p:sp>
      <p:grpSp>
        <p:nvGrpSpPr>
          <p:cNvPr id="2" name="Group 125"/>
          <p:cNvGrpSpPr>
            <a:grpSpLocks/>
          </p:cNvGrpSpPr>
          <p:nvPr/>
        </p:nvGrpSpPr>
        <p:grpSpPr bwMode="auto">
          <a:xfrm>
            <a:off x="4419599" y="2862263"/>
            <a:ext cx="609600" cy="533400"/>
            <a:chOff x="2999" y="1030"/>
            <a:chExt cx="513" cy="323"/>
          </a:xfrm>
        </p:grpSpPr>
        <p:sp>
          <p:nvSpPr>
            <p:cNvPr id="26" name="Line 122"/>
            <p:cNvSpPr>
              <a:spLocks noChangeShapeType="1"/>
            </p:cNvSpPr>
            <p:nvPr/>
          </p:nvSpPr>
          <p:spPr bwMode="white">
            <a:xfrm>
              <a:off x="2999" y="1353"/>
              <a:ext cx="513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123"/>
            <p:cNvSpPr>
              <a:spLocks noChangeShapeType="1"/>
            </p:cNvSpPr>
            <p:nvPr/>
          </p:nvSpPr>
          <p:spPr bwMode="white">
            <a:xfrm flipV="1">
              <a:off x="3166" y="1030"/>
              <a:ext cx="0" cy="322"/>
            </a:xfrm>
            <a:prstGeom prst="line">
              <a:avLst/>
            </a:prstGeom>
            <a:noFill/>
            <a:ln w="57150">
              <a:solidFill>
                <a:srgbClr val="99336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124"/>
            <p:cNvSpPr>
              <a:spLocks noChangeShapeType="1"/>
            </p:cNvSpPr>
            <p:nvPr/>
          </p:nvSpPr>
          <p:spPr bwMode="white">
            <a:xfrm>
              <a:off x="3148" y="1043"/>
              <a:ext cx="285" cy="0"/>
            </a:xfrm>
            <a:prstGeom prst="line">
              <a:avLst/>
            </a:prstGeom>
            <a:noFill/>
            <a:ln w="57150">
              <a:solidFill>
                <a:srgbClr val="99336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9" name="Line 18"/>
          <p:cNvSpPr>
            <a:spLocks noChangeShapeType="1"/>
          </p:cNvSpPr>
          <p:nvPr/>
        </p:nvSpPr>
        <p:spPr bwMode="white">
          <a:xfrm flipV="1">
            <a:off x="4419600" y="3810000"/>
            <a:ext cx="0" cy="857250"/>
          </a:xfrm>
          <a:prstGeom prst="line">
            <a:avLst/>
          </a:prstGeom>
          <a:noFill/>
          <a:ln w="25400">
            <a:solidFill>
              <a:srgbClr val="333399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" name="Line 9"/>
          <p:cNvSpPr>
            <a:spLocks noChangeShapeType="1"/>
          </p:cNvSpPr>
          <p:nvPr/>
        </p:nvSpPr>
        <p:spPr bwMode="white">
          <a:xfrm>
            <a:off x="5181600" y="3124200"/>
            <a:ext cx="186690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" name="Text Box 127"/>
          <p:cNvSpPr txBox="1">
            <a:spLocks noChangeArrowheads="1"/>
          </p:cNvSpPr>
          <p:nvPr/>
        </p:nvSpPr>
        <p:spPr bwMode="white">
          <a:xfrm>
            <a:off x="6248400" y="3200400"/>
            <a:ext cx="441146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 err="1" smtClean="0">
                <a:solidFill>
                  <a:schemeClr val="tx2"/>
                </a:solidFill>
              </a:rPr>
              <a:t>y</a:t>
            </a:r>
            <a:r>
              <a:rPr lang="en-US" sz="2400" b="1" baseline="-25000" dirty="0" err="1" smtClean="0">
                <a:solidFill>
                  <a:schemeClr val="tx2"/>
                </a:solidFill>
              </a:rPr>
              <a:t>k</a:t>
            </a:r>
            <a:endParaRPr lang="en-US" sz="2400" b="1" baseline="-25000" dirty="0">
              <a:solidFill>
                <a:schemeClr val="tx2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538901" y="4724400"/>
            <a:ext cx="2871299" cy="20128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x</a:t>
            </a:r>
            <a:r>
              <a:rPr lang="en-US" sz="2400" i="1" baseline="-25000" dirty="0" smtClean="0"/>
              <a:t>1</a:t>
            </a:r>
            <a:r>
              <a:rPr lang="en-US" sz="2400" i="1" dirty="0" smtClean="0"/>
              <a:t> 	x</a:t>
            </a:r>
            <a:r>
              <a:rPr lang="en-US" sz="2400" i="1" baseline="-25000" dirty="0" smtClean="0"/>
              <a:t>2</a:t>
            </a:r>
            <a:r>
              <a:rPr lang="en-US" sz="2400" i="1" dirty="0" smtClean="0"/>
              <a:t> 	output</a:t>
            </a:r>
          </a:p>
          <a:p>
            <a:pPr>
              <a:spcBef>
                <a:spcPct val="5000"/>
              </a:spcBef>
              <a:buFont typeface="Wingdings" pitchFamily="2" charset="2"/>
              <a:buNone/>
            </a:pPr>
            <a:r>
              <a:rPr lang="en-US" sz="2400" dirty="0" smtClean="0"/>
              <a:t>0 	0 	0</a:t>
            </a:r>
          </a:p>
          <a:p>
            <a:pPr>
              <a:spcBef>
                <a:spcPct val="5000"/>
              </a:spcBef>
              <a:buFont typeface="Wingdings" pitchFamily="2" charset="2"/>
              <a:buNone/>
            </a:pPr>
            <a:r>
              <a:rPr lang="en-US" sz="2400" dirty="0" smtClean="0"/>
              <a:t>0 	1 	1</a:t>
            </a:r>
          </a:p>
          <a:p>
            <a:pPr>
              <a:spcBef>
                <a:spcPct val="5000"/>
              </a:spcBef>
              <a:buFont typeface="Wingdings" pitchFamily="2" charset="2"/>
              <a:buNone/>
            </a:pPr>
            <a:r>
              <a:rPr lang="en-US" sz="2400" dirty="0" smtClean="0"/>
              <a:t>1 	0 	1</a:t>
            </a:r>
          </a:p>
          <a:p>
            <a:pPr>
              <a:spcBef>
                <a:spcPct val="5000"/>
              </a:spcBef>
              <a:buFont typeface="Wingdings" pitchFamily="2" charset="2"/>
              <a:buNone/>
            </a:pPr>
            <a:r>
              <a:rPr lang="en-US" sz="2400" dirty="0" smtClean="0"/>
              <a:t>1 	1 	0</a:t>
            </a:r>
            <a:endParaRPr lang="en-US" sz="2400" dirty="0"/>
          </a:p>
        </p:txBody>
      </p:sp>
      <p:sp>
        <p:nvSpPr>
          <p:cNvPr id="33" name="Text Box 120"/>
          <p:cNvSpPr txBox="1">
            <a:spLocks noChangeArrowheads="1"/>
          </p:cNvSpPr>
          <p:nvPr/>
        </p:nvSpPr>
        <p:spPr bwMode="white">
          <a:xfrm>
            <a:off x="5486336" y="4800600"/>
            <a:ext cx="2895664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/>
              <a:t>Learning rate </a:t>
            </a:r>
            <a:r>
              <a:rPr lang="en-US" altLang="ko-KR" sz="2400" i="1" dirty="0">
                <a:ea typeface="Gulim" pitchFamily="34" charset="-127"/>
              </a:rPr>
              <a:t>η = </a:t>
            </a:r>
            <a:r>
              <a:rPr lang="en-US" altLang="ko-KR" sz="2400" i="1" dirty="0" smtClean="0">
                <a:ea typeface="Gulim" pitchFamily="34" charset="-127"/>
              </a:rPr>
              <a:t>0.05</a:t>
            </a:r>
            <a:endParaRPr lang="en-US" sz="2400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4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Exclusive OR (XOR) Problem</a:t>
            </a:r>
            <a:endParaRPr lang="en-US" b="0"/>
          </a:p>
        </p:txBody>
      </p:sp>
      <p:sp>
        <p:nvSpPr>
          <p:cNvPr id="10844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single “linear” </a:t>
            </a:r>
            <a:r>
              <a:rPr lang="en-US" dirty="0" err="1" smtClean="0"/>
              <a:t>perceptron</a:t>
            </a:r>
            <a:r>
              <a:rPr lang="en-US" dirty="0" smtClean="0"/>
              <a:t> cannot represent </a:t>
            </a:r>
            <a:r>
              <a:rPr lang="en-US" i="1" dirty="0" smtClean="0"/>
              <a:t>XOR(x</a:t>
            </a:r>
            <a:r>
              <a:rPr lang="en-US" i="1" baseline="-25000" dirty="0" smtClean="0"/>
              <a:t>1</a:t>
            </a:r>
            <a:r>
              <a:rPr lang="en-US" i="1" dirty="0" smtClean="0"/>
              <a:t>, x</a:t>
            </a:r>
            <a:r>
              <a:rPr lang="en-US" i="1" baseline="-25000" dirty="0" smtClean="0"/>
              <a:t>2</a:t>
            </a:r>
            <a:r>
              <a:rPr lang="en-US" i="1" dirty="0" smtClean="0"/>
              <a:t>) </a:t>
            </a:r>
          </a:p>
          <a:p>
            <a:r>
              <a:rPr lang="en-US" dirty="0" smtClean="0"/>
              <a:t>Solutions</a:t>
            </a:r>
          </a:p>
          <a:p>
            <a:pPr lvl="1"/>
            <a:r>
              <a:rPr lang="en-US" dirty="0" smtClean="0"/>
              <a:t>Multiple linear units</a:t>
            </a:r>
          </a:p>
          <a:p>
            <a:pPr lvl="2"/>
            <a:r>
              <a:rPr lang="en-US" i="1" dirty="0" smtClean="0"/>
              <a:t>Notice XOR(x</a:t>
            </a:r>
            <a:r>
              <a:rPr lang="en-US" i="1" baseline="-25000" dirty="0" smtClean="0"/>
              <a:t>1</a:t>
            </a:r>
            <a:r>
              <a:rPr lang="en-US" i="1" dirty="0" smtClean="0"/>
              <a:t>, x</a:t>
            </a:r>
            <a:r>
              <a:rPr lang="en-US" i="1" baseline="-25000" dirty="0" smtClean="0"/>
              <a:t>2</a:t>
            </a:r>
            <a:r>
              <a:rPr lang="en-US" i="1" dirty="0" smtClean="0"/>
              <a:t>) = (x</a:t>
            </a:r>
            <a:r>
              <a:rPr lang="en-US" i="1" baseline="-25000" dirty="0" smtClean="0"/>
              <a:t>1</a:t>
            </a:r>
            <a:r>
              <a:rPr lang="en-US" dirty="0" smtClean="0"/>
              <a:t>∧￢</a:t>
            </a:r>
            <a:r>
              <a:rPr lang="en-US" i="1" dirty="0" smtClean="0"/>
              <a:t>x</a:t>
            </a:r>
            <a:r>
              <a:rPr lang="en-US" i="1" baseline="-25000" dirty="0" smtClean="0"/>
              <a:t>2</a:t>
            </a:r>
            <a:r>
              <a:rPr lang="en-US" i="1" dirty="0" smtClean="0"/>
              <a:t>) </a:t>
            </a:r>
            <a:r>
              <a:rPr lang="en-US" dirty="0" smtClean="0"/>
              <a:t>∨</a:t>
            </a:r>
            <a:r>
              <a:rPr lang="en-US" i="1" dirty="0" smtClean="0"/>
              <a:t> (</a:t>
            </a:r>
            <a:r>
              <a:rPr lang="en-US" dirty="0" smtClean="0"/>
              <a:t>￢</a:t>
            </a:r>
            <a:r>
              <a:rPr lang="en-US" i="1" dirty="0" smtClean="0"/>
              <a:t>x</a:t>
            </a:r>
            <a:r>
              <a:rPr lang="en-US" i="1" baseline="-25000" dirty="0" smtClean="0"/>
              <a:t>1</a:t>
            </a:r>
            <a:r>
              <a:rPr lang="en-US" dirty="0" smtClean="0"/>
              <a:t>∧</a:t>
            </a:r>
            <a:r>
              <a:rPr lang="en-US" i="1" dirty="0" smtClean="0"/>
              <a:t> x</a:t>
            </a:r>
            <a:r>
              <a:rPr lang="en-US" i="1" baseline="-25000" dirty="0" smtClean="0"/>
              <a:t>2</a:t>
            </a:r>
            <a:r>
              <a:rPr lang="en-US" i="1" dirty="0" smtClean="0"/>
              <a:t>).</a:t>
            </a:r>
          </a:p>
          <a:p>
            <a:pPr lvl="1"/>
            <a:r>
              <a:rPr lang="en-US" dirty="0" smtClean="0"/>
              <a:t>Differentiable non-linear threshold units</a:t>
            </a:r>
            <a:r>
              <a:rPr lang="en-US" dirty="0"/>
              <a:t>	</a:t>
            </a: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C5CD38-5850-4CDE-B31F-73C8CAE08DE2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0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Exclusive OR (XOR) Problem</a:t>
            </a:r>
          </a:p>
        </p:txBody>
      </p:sp>
      <p:sp>
        <p:nvSpPr>
          <p:cNvPr id="1120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Solutions</a:t>
            </a:r>
          </a:p>
          <a:p>
            <a:pPr lvl="1"/>
            <a:r>
              <a:rPr lang="en-US" dirty="0"/>
              <a:t>Multiple </a:t>
            </a:r>
            <a:r>
              <a:rPr lang="en-US" dirty="0" smtClean="0"/>
              <a:t>linear units</a:t>
            </a:r>
            <a:endParaRPr lang="en-US" dirty="0"/>
          </a:p>
          <a:p>
            <a:pPr lvl="2"/>
            <a:r>
              <a:rPr lang="en-US" i="1" dirty="0"/>
              <a:t>Notice XOR(x</a:t>
            </a:r>
            <a:r>
              <a:rPr lang="en-US" i="1" baseline="-25000" dirty="0"/>
              <a:t>1</a:t>
            </a:r>
            <a:r>
              <a:rPr lang="en-US" i="1" dirty="0"/>
              <a:t>, x</a:t>
            </a:r>
            <a:r>
              <a:rPr lang="en-US" i="1" baseline="-25000" dirty="0"/>
              <a:t>2</a:t>
            </a:r>
            <a:r>
              <a:rPr lang="en-US" i="1" dirty="0"/>
              <a:t>) = (x</a:t>
            </a:r>
            <a:r>
              <a:rPr lang="en-US" i="1" baseline="-25000" dirty="0"/>
              <a:t>1</a:t>
            </a:r>
            <a:r>
              <a:rPr lang="en-US" dirty="0"/>
              <a:t>∧￢</a:t>
            </a:r>
            <a:r>
              <a:rPr lang="en-US" i="1" dirty="0"/>
              <a:t>x</a:t>
            </a:r>
            <a:r>
              <a:rPr lang="en-US" i="1" baseline="-25000" dirty="0"/>
              <a:t>2</a:t>
            </a:r>
            <a:r>
              <a:rPr lang="en-US" i="1" dirty="0"/>
              <a:t>) </a:t>
            </a:r>
            <a:r>
              <a:rPr lang="en-US" dirty="0"/>
              <a:t>∨</a:t>
            </a:r>
            <a:r>
              <a:rPr lang="en-US" i="1" dirty="0"/>
              <a:t> (</a:t>
            </a:r>
            <a:r>
              <a:rPr lang="en-US" dirty="0"/>
              <a:t>￢</a:t>
            </a:r>
            <a:r>
              <a:rPr lang="en-US" i="1" dirty="0"/>
              <a:t>x</a:t>
            </a:r>
            <a:r>
              <a:rPr lang="en-US" i="1" baseline="-25000" dirty="0"/>
              <a:t>1</a:t>
            </a:r>
            <a:r>
              <a:rPr lang="en-US" dirty="0"/>
              <a:t>∧</a:t>
            </a:r>
            <a:r>
              <a:rPr lang="en-US" i="1" dirty="0"/>
              <a:t> x</a:t>
            </a:r>
            <a:r>
              <a:rPr lang="en-US" i="1" baseline="-25000" dirty="0"/>
              <a:t>2</a:t>
            </a:r>
            <a:r>
              <a:rPr lang="en-US" i="1" dirty="0"/>
              <a:t>).</a:t>
            </a:r>
          </a:p>
          <a:p>
            <a:pPr lvl="1"/>
            <a:r>
              <a:rPr lang="en-US" dirty="0"/>
              <a:t>Differentiable non-linear threshold </a:t>
            </a:r>
            <a:r>
              <a:rPr lang="en-US" dirty="0" smtClean="0"/>
              <a:t>units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C5CD38-5850-4CDE-B31F-73C8CAE08DE2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6658" name="Picture 2" descr="neur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2209800"/>
            <a:ext cx="5810250" cy="4067175"/>
          </a:xfrm>
          <a:prstGeom prst="rect">
            <a:avLst/>
          </a:prstGeom>
          <a:noFill/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5CD38-5850-4CDE-B31F-73C8CAE08DE2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4" name="Picture 4" descr="050219_brain_vmed_1p"/>
          <p:cNvPicPr>
            <a:picLocks noChangeAspect="1" noChangeArrowheads="1"/>
          </p:cNvPicPr>
          <p:nvPr/>
        </p:nvPicPr>
        <p:blipFill>
          <a:blip r:embed="rId4" cstate="print"/>
          <a:srcRect t="35838"/>
          <a:stretch>
            <a:fillRect/>
          </a:stretch>
        </p:blipFill>
        <p:spPr bwMode="auto">
          <a:xfrm>
            <a:off x="381000" y="457200"/>
            <a:ext cx="4157713" cy="32766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7682" name="Picture 2" descr="neuron_part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14550" y="269875"/>
            <a:ext cx="4686300" cy="6264275"/>
          </a:xfrm>
          <a:prstGeom prst="rect">
            <a:avLst/>
          </a:prstGeom>
          <a:noFill/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5CD38-5850-4CDE-B31F-73C8CAE08DE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2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Neurons</a:t>
            </a:r>
          </a:p>
        </p:txBody>
      </p:sp>
      <p:sp>
        <p:nvSpPr>
          <p:cNvPr id="1022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Components of a neuron: cell body, dendrites, axon, synaptic terminals.</a:t>
            </a:r>
          </a:p>
          <a:p>
            <a:r>
              <a:rPr lang="en-US" dirty="0"/>
              <a:t>The electrical potential across the cell membrane exhibits spikes called action potentials.</a:t>
            </a:r>
          </a:p>
          <a:p>
            <a:r>
              <a:rPr lang="en-US" dirty="0"/>
              <a:t>Originating in the cell body, this spike travels down the axon and causes chemical neurotransmitters to be released at synaptic terminals.</a:t>
            </a:r>
          </a:p>
          <a:p>
            <a:r>
              <a:rPr lang="en-US" dirty="0"/>
              <a:t>This chemical diffuses across the synapse into dendrites of neighboring cells.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C5CD38-5850-4CDE-B31F-73C8CAE08DE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Neural Speed</a:t>
            </a:r>
          </a:p>
        </p:txBody>
      </p:sp>
      <p:sp>
        <p:nvSpPr>
          <p:cNvPr id="1018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Real neuron “switching time” is on the order of milliseconds (10</a:t>
            </a:r>
            <a:r>
              <a:rPr lang="en-US" baseline="30000" dirty="0"/>
              <a:t>−3</a:t>
            </a:r>
            <a:r>
              <a:rPr lang="en-US" dirty="0"/>
              <a:t> sec)</a:t>
            </a:r>
          </a:p>
          <a:p>
            <a:pPr lvl="1"/>
            <a:r>
              <a:rPr lang="en-US" dirty="0"/>
              <a:t>compare to nanoseconds (10</a:t>
            </a:r>
            <a:r>
              <a:rPr lang="en-US" baseline="30000" dirty="0"/>
              <a:t>−10</a:t>
            </a:r>
            <a:r>
              <a:rPr lang="en-US" dirty="0"/>
              <a:t> sec) for current transistors</a:t>
            </a:r>
          </a:p>
          <a:p>
            <a:pPr lvl="1"/>
            <a:r>
              <a:rPr lang="en-US" dirty="0"/>
              <a:t>transistors are a million times faster!</a:t>
            </a:r>
          </a:p>
          <a:p>
            <a:r>
              <a:rPr lang="en-US" dirty="0"/>
              <a:t>But:</a:t>
            </a:r>
          </a:p>
          <a:p>
            <a:pPr lvl="1"/>
            <a:r>
              <a:rPr lang="en-US" dirty="0"/>
              <a:t>Biological systems can perform significant </a:t>
            </a:r>
            <a:r>
              <a:rPr lang="en-US" b="1" dirty="0"/>
              <a:t>cognitive</a:t>
            </a:r>
            <a:r>
              <a:rPr lang="en-US" dirty="0"/>
              <a:t> tasks (vision, language understanding) in approximately 10</a:t>
            </a:r>
            <a:r>
              <a:rPr lang="en-US" baseline="30000" dirty="0"/>
              <a:t>−1</a:t>
            </a:r>
            <a:r>
              <a:rPr lang="en-US" dirty="0"/>
              <a:t> </a:t>
            </a:r>
            <a:r>
              <a:rPr lang="en-US" dirty="0" smtClean="0"/>
              <a:t>second. </a:t>
            </a:r>
            <a:r>
              <a:rPr lang="en-US" dirty="0"/>
              <a:t>There is only time for about 100 serial steps to perform such tasks.</a:t>
            </a:r>
          </a:p>
          <a:p>
            <a:pPr lvl="1"/>
            <a:r>
              <a:rPr lang="en-US" dirty="0"/>
              <a:t>Even with limited abilities, current machine learning systems require orders of magnitude more serial steps.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C5CD38-5850-4CDE-B31F-73C8CAE08DE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 (1)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Rosenblatt first applied the single-layer </a:t>
            </a:r>
            <a:r>
              <a:rPr lang="en-US" dirty="0" err="1" smtClean="0"/>
              <a:t>perceptrons</a:t>
            </a:r>
            <a:r>
              <a:rPr lang="en-US" dirty="0" smtClean="0"/>
              <a:t> to pattern-classification learning in the late 1950s</a:t>
            </a:r>
          </a:p>
          <a:p>
            <a:r>
              <a:rPr lang="en-US" dirty="0" smtClean="0"/>
              <a:t>ANN is an abstract computational model of the human brain</a:t>
            </a:r>
          </a:p>
          <a:p>
            <a:r>
              <a:rPr lang="en-US" dirty="0" smtClean="0"/>
              <a:t>The brain is the best example we have of a robust learning system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C5CD38-5850-4CDE-B31F-73C8CAE08DE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78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ANN (2)</a:t>
            </a:r>
            <a:endParaRPr lang="en-US" dirty="0"/>
          </a:p>
        </p:txBody>
      </p:sp>
      <p:sp>
        <p:nvSpPr>
          <p:cNvPr id="1017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human brain has an estimated 10</a:t>
            </a:r>
            <a:r>
              <a:rPr lang="en-US" baseline="30000" dirty="0" smtClean="0"/>
              <a:t>11</a:t>
            </a:r>
            <a:r>
              <a:rPr lang="en-US" dirty="0" smtClean="0"/>
              <a:t> tiny units called neurons</a:t>
            </a:r>
          </a:p>
          <a:p>
            <a:r>
              <a:rPr lang="en-US" dirty="0" smtClean="0"/>
              <a:t>These neurons are interconnected with an estimated 10</a:t>
            </a:r>
            <a:r>
              <a:rPr lang="en-US" baseline="30000" dirty="0" smtClean="0"/>
              <a:t>15</a:t>
            </a:r>
            <a:r>
              <a:rPr lang="en-US" dirty="0" smtClean="0"/>
              <a:t> links (</a:t>
            </a:r>
            <a:r>
              <a:rPr lang="en-US" dirty="0"/>
              <a:t>each neuron makes synapses with approximately 10</a:t>
            </a:r>
            <a:r>
              <a:rPr lang="en-US" baseline="30000" dirty="0"/>
              <a:t>4</a:t>
            </a:r>
            <a:r>
              <a:rPr lang="en-US" dirty="0"/>
              <a:t> other neurons).</a:t>
            </a:r>
          </a:p>
          <a:p>
            <a:r>
              <a:rPr lang="en-US" dirty="0"/>
              <a:t>Massive parallelism allows for computational </a:t>
            </a:r>
            <a:r>
              <a:rPr lang="en-US" dirty="0" smtClean="0"/>
              <a:t>efficiency</a:t>
            </a:r>
            <a:endParaRPr lang="en-US" dirty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C5CD38-5850-4CDE-B31F-73C8CAE08DE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35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ANN General </a:t>
            </a:r>
            <a:r>
              <a:rPr lang="en-US" dirty="0" smtClean="0"/>
              <a:t>Approach (1)</a:t>
            </a:r>
            <a:endParaRPr lang="en-US" dirty="0"/>
          </a:p>
        </p:txBody>
      </p:sp>
      <p:sp>
        <p:nvSpPr>
          <p:cNvPr id="963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en-US" dirty="0"/>
              <a:t>Neural networks are loosely modeled after the biological processes involved in cognition:</a:t>
            </a:r>
          </a:p>
          <a:p>
            <a:r>
              <a:rPr lang="en-US" b="1" dirty="0"/>
              <a:t>Real: </a:t>
            </a:r>
            <a:r>
              <a:rPr lang="en-US" dirty="0"/>
              <a:t>Information processing involves a large number of </a:t>
            </a:r>
            <a:r>
              <a:rPr lang="en-US" i="1" dirty="0"/>
              <a:t>neurons</a:t>
            </a:r>
            <a:r>
              <a:rPr lang="en-US" dirty="0"/>
              <a:t>.</a:t>
            </a:r>
          </a:p>
          <a:p>
            <a:pPr>
              <a:spcBef>
                <a:spcPct val="10000"/>
              </a:spcBef>
              <a:buFont typeface="Wingdings" pitchFamily="2" charset="2"/>
              <a:buNone/>
            </a:pPr>
            <a:r>
              <a:rPr lang="en-US" b="1" dirty="0"/>
              <a:t>	ANN: </a:t>
            </a:r>
            <a:r>
              <a:rPr lang="en-US" dirty="0" smtClean="0"/>
              <a:t>A </a:t>
            </a:r>
            <a:r>
              <a:rPr lang="en-US" dirty="0" err="1" smtClean="0"/>
              <a:t>perceptron</a:t>
            </a:r>
            <a:r>
              <a:rPr lang="en-US" dirty="0" smtClean="0"/>
              <a:t> is used as </a:t>
            </a:r>
            <a:r>
              <a:rPr lang="en-US" dirty="0"/>
              <a:t>the artificial neuron.</a:t>
            </a:r>
          </a:p>
          <a:p>
            <a:r>
              <a:rPr lang="en-US" b="1" dirty="0"/>
              <a:t>Real: </a:t>
            </a:r>
            <a:r>
              <a:rPr lang="en-US" dirty="0"/>
              <a:t>Each neuron applies an activation function to the input it receives from other neurons, which determines its output.</a:t>
            </a:r>
          </a:p>
          <a:p>
            <a:pPr>
              <a:spcBef>
                <a:spcPct val="10000"/>
              </a:spcBef>
              <a:buFont typeface="Wingdings" pitchFamily="2" charset="2"/>
              <a:buNone/>
            </a:pPr>
            <a:r>
              <a:rPr lang="en-US" b="1" dirty="0"/>
              <a:t>	ANN: </a:t>
            </a:r>
            <a:r>
              <a:rPr lang="en-US" dirty="0"/>
              <a:t>The </a:t>
            </a:r>
            <a:r>
              <a:rPr lang="en-US" dirty="0" err="1"/>
              <a:t>perceptron</a:t>
            </a:r>
            <a:r>
              <a:rPr lang="en-US" dirty="0"/>
              <a:t> </a:t>
            </a:r>
            <a:r>
              <a:rPr lang="en-US" dirty="0" smtClean="0"/>
              <a:t>uses an mathematically modeled activation function.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C5CD38-5850-4CDE-B31F-73C8CAE08DE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6580</TotalTime>
  <Words>1179</Words>
  <Application>Microsoft Office PowerPoint</Application>
  <PresentationFormat>On-screen Show (4:3)</PresentationFormat>
  <Paragraphs>319</Paragraphs>
  <Slides>29</Slides>
  <Notes>27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1" baseType="lpstr">
      <vt:lpstr>Office Theme</vt:lpstr>
      <vt:lpstr>Equation</vt:lpstr>
      <vt:lpstr>Neural Network I</vt:lpstr>
      <vt:lpstr>Team Homework Assignment #9</vt:lpstr>
      <vt:lpstr>Slide 3</vt:lpstr>
      <vt:lpstr>Slide 4</vt:lpstr>
      <vt:lpstr>Neurons</vt:lpstr>
      <vt:lpstr>Neural Speed</vt:lpstr>
      <vt:lpstr>ANN (1)</vt:lpstr>
      <vt:lpstr>ANN (2)</vt:lpstr>
      <vt:lpstr>ANN General Approach (1)</vt:lpstr>
      <vt:lpstr>ANN General Approach (2)</vt:lpstr>
      <vt:lpstr>Characteristics of ANN</vt:lpstr>
      <vt:lpstr>Model of an Artificial Neuron</vt:lpstr>
      <vt:lpstr>Slide 13</vt:lpstr>
      <vt:lpstr>Slide 14</vt:lpstr>
      <vt:lpstr>A Single Node</vt:lpstr>
      <vt:lpstr>A Single Node</vt:lpstr>
      <vt:lpstr>Perceptron with Hard Limit Activation Function</vt:lpstr>
      <vt:lpstr>Perceptron Learning Process </vt:lpstr>
      <vt:lpstr>Backpropagation</vt:lpstr>
      <vt:lpstr>Learning Performed through Weights Adjustments</vt:lpstr>
      <vt:lpstr>Perceptron Learning Rule</vt:lpstr>
      <vt:lpstr>Perceptron Learning Process</vt:lpstr>
      <vt:lpstr>Adjustment of Weight Factors with the Previous Slide</vt:lpstr>
      <vt:lpstr>Implementing Primitive Boolean Functions Using A Perceptron</vt:lpstr>
      <vt:lpstr>AND Boolean Function</vt:lpstr>
      <vt:lpstr>OR Boolean Function</vt:lpstr>
      <vt:lpstr>Exclusive OR (XOR) Function</vt:lpstr>
      <vt:lpstr>Exclusive OR (XOR) Problem</vt:lpstr>
      <vt:lpstr>Exclusive OR (XOR) Problem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Types and Data Repositories</dc:title>
  <dc:creator>George</dc:creator>
  <cp:lastModifiedBy>georgewang</cp:lastModifiedBy>
  <cp:revision>109</cp:revision>
  <dcterms:created xsi:type="dcterms:W3CDTF">2009-08-28T15:23:48Z</dcterms:created>
  <dcterms:modified xsi:type="dcterms:W3CDTF">2011-03-11T20:36:18Z</dcterms:modified>
</cp:coreProperties>
</file>