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256" r:id="rId2"/>
    <p:sldId id="282" r:id="rId3"/>
    <p:sldId id="367" r:id="rId4"/>
    <p:sldId id="330" r:id="rId5"/>
    <p:sldId id="369" r:id="rId6"/>
    <p:sldId id="331" r:id="rId7"/>
    <p:sldId id="370" r:id="rId8"/>
    <p:sldId id="371" r:id="rId9"/>
    <p:sldId id="373" r:id="rId10"/>
    <p:sldId id="368" r:id="rId11"/>
    <p:sldId id="372" r:id="rId12"/>
    <p:sldId id="374" r:id="rId13"/>
    <p:sldId id="375" r:id="rId14"/>
    <p:sldId id="356" r:id="rId15"/>
    <p:sldId id="358" r:id="rId16"/>
    <p:sldId id="359" r:id="rId17"/>
    <p:sldId id="364" r:id="rId18"/>
    <p:sldId id="360" r:id="rId19"/>
    <p:sldId id="361" r:id="rId20"/>
    <p:sldId id="365" r:id="rId21"/>
    <p:sldId id="366" r:id="rId2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Comic Sans MS" charset="0"/>
        <a:ea typeface="+mn-ea"/>
        <a:cs typeface="+mn-cs"/>
      </a:defRPr>
    </a:lvl1pPr>
    <a:lvl2pPr marL="457200" algn="l" rtl="0" fontAlgn="base">
      <a:spcBef>
        <a:spcPct val="0"/>
      </a:spcBef>
      <a:spcAft>
        <a:spcPct val="0"/>
      </a:spcAft>
      <a:defRPr sz="2400" kern="1200">
        <a:solidFill>
          <a:schemeClr val="tx1"/>
        </a:solidFill>
        <a:latin typeface="Comic Sans MS" charset="0"/>
        <a:ea typeface="+mn-ea"/>
        <a:cs typeface="+mn-cs"/>
      </a:defRPr>
    </a:lvl2pPr>
    <a:lvl3pPr marL="914400" algn="l" rtl="0" fontAlgn="base">
      <a:spcBef>
        <a:spcPct val="0"/>
      </a:spcBef>
      <a:spcAft>
        <a:spcPct val="0"/>
      </a:spcAft>
      <a:defRPr sz="2400" kern="1200">
        <a:solidFill>
          <a:schemeClr val="tx1"/>
        </a:solidFill>
        <a:latin typeface="Comic Sans MS" charset="0"/>
        <a:ea typeface="+mn-ea"/>
        <a:cs typeface="+mn-cs"/>
      </a:defRPr>
    </a:lvl3pPr>
    <a:lvl4pPr marL="1371600" algn="l" rtl="0" fontAlgn="base">
      <a:spcBef>
        <a:spcPct val="0"/>
      </a:spcBef>
      <a:spcAft>
        <a:spcPct val="0"/>
      </a:spcAft>
      <a:defRPr sz="2400" kern="1200">
        <a:solidFill>
          <a:schemeClr val="tx1"/>
        </a:solidFill>
        <a:latin typeface="Comic Sans MS" charset="0"/>
        <a:ea typeface="+mn-ea"/>
        <a:cs typeface="+mn-cs"/>
      </a:defRPr>
    </a:lvl4pPr>
    <a:lvl5pPr marL="1828800" algn="l" rtl="0" fontAlgn="base">
      <a:spcBef>
        <a:spcPct val="0"/>
      </a:spcBef>
      <a:spcAft>
        <a:spcPct val="0"/>
      </a:spcAft>
      <a:defRPr sz="2400" kern="1200">
        <a:solidFill>
          <a:schemeClr val="tx1"/>
        </a:solidFill>
        <a:latin typeface="Comic Sans MS" charset="0"/>
        <a:ea typeface="+mn-ea"/>
        <a:cs typeface="+mn-cs"/>
      </a:defRPr>
    </a:lvl5pPr>
    <a:lvl6pPr marL="2286000" algn="l" defTabSz="457200" rtl="0" eaLnBrk="1" latinLnBrk="0" hangingPunct="1">
      <a:defRPr sz="2400" kern="1200">
        <a:solidFill>
          <a:schemeClr val="tx1"/>
        </a:solidFill>
        <a:latin typeface="Comic Sans MS" charset="0"/>
        <a:ea typeface="+mn-ea"/>
        <a:cs typeface="+mn-cs"/>
      </a:defRPr>
    </a:lvl6pPr>
    <a:lvl7pPr marL="2743200" algn="l" defTabSz="457200" rtl="0" eaLnBrk="1" latinLnBrk="0" hangingPunct="1">
      <a:defRPr sz="2400" kern="1200">
        <a:solidFill>
          <a:schemeClr val="tx1"/>
        </a:solidFill>
        <a:latin typeface="Comic Sans MS" charset="0"/>
        <a:ea typeface="+mn-ea"/>
        <a:cs typeface="+mn-cs"/>
      </a:defRPr>
    </a:lvl7pPr>
    <a:lvl8pPr marL="3200400" algn="l" defTabSz="457200" rtl="0" eaLnBrk="1" latinLnBrk="0" hangingPunct="1">
      <a:defRPr sz="2400" kern="1200">
        <a:solidFill>
          <a:schemeClr val="tx1"/>
        </a:solidFill>
        <a:latin typeface="Comic Sans MS" charset="0"/>
        <a:ea typeface="+mn-ea"/>
        <a:cs typeface="+mn-cs"/>
      </a:defRPr>
    </a:lvl8pPr>
    <a:lvl9pPr marL="3657600" algn="l" defTabSz="457200" rtl="0" eaLnBrk="1" latinLnBrk="0" hangingPunct="1">
      <a:defRPr sz="2400" kern="1200">
        <a:solidFill>
          <a:schemeClr val="tx1"/>
        </a:solidFill>
        <a:latin typeface="Comic Sans M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400"/>
    <a:srgbClr val="FF0000"/>
    <a:srgbClr val="000000"/>
    <a:srgbClr val="F8F8F8"/>
    <a:srgbClr val="66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32787"/>
    <p:restoredTop sz="90929"/>
  </p:normalViewPr>
  <p:slideViewPr>
    <p:cSldViewPr showGuides="1">
      <p:cViewPr>
        <p:scale>
          <a:sx n="70" d="100"/>
          <a:sy n="70" d="100"/>
        </p:scale>
        <p:origin x="-930" y="-132"/>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101" d="100"/>
          <a:sy n="101" d="100"/>
        </p:scale>
        <p:origin x="-3480" y="-10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a:lvl1pPr>
          </a:lstStyle>
          <a:p>
            <a:pPr>
              <a:defRPr/>
            </a:pPr>
            <a:endParaRPr lang="en-US"/>
          </a:p>
        </p:txBody>
      </p:sp>
      <p:sp>
        <p:nvSpPr>
          <p:cNvPr id="51203"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a:lvl1pPr>
          </a:lstStyle>
          <a:p>
            <a:pPr>
              <a:defRPr/>
            </a:pPr>
            <a:fld id="{A028BFE2-069A-824B-91BE-9AB01F5BAB28}" type="datetime1">
              <a:rPr lang="en-US"/>
              <a:pPr>
                <a:defRPr/>
              </a:pPr>
              <a:t>3/18/2015</a:t>
            </a:fld>
            <a:endParaRPr lang="en-US"/>
          </a:p>
        </p:txBody>
      </p:sp>
      <p:sp>
        <p:nvSpPr>
          <p:cNvPr id="6148"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05"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06"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vl1pPr>
          </a:lstStyle>
          <a:p>
            <a:pPr>
              <a:defRPr/>
            </a:pPr>
            <a:endParaRPr lang="en-US"/>
          </a:p>
        </p:txBody>
      </p:sp>
      <p:sp>
        <p:nvSpPr>
          <p:cNvPr id="51207"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pPr>
              <a:defRPr/>
            </a:pPr>
            <a:fld id="{8CEAC4C0-F004-BB41-86E4-A5C9EFA0832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Calibri"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Calibri"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Calibri"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Calibri"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Rot="1" noChangeAspect="1" noChangeArrowheads="1" noTextEdit="1"/>
          </p:cNvSpPr>
          <p:nvPr>
            <p:ph type="sldImg"/>
          </p:nvPr>
        </p:nvSpPr>
        <p:spPr>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p:cNvSpPr>
          <p:nvPr>
            <p:ph type="sldImg"/>
          </p:nvPr>
        </p:nvSpPr>
        <p:spPr>
          <a:solidFill>
            <a:srgbClr val="FFFFFF"/>
          </a:solidFill>
          <a:ln/>
        </p:spPr>
      </p:sp>
      <p:sp>
        <p:nvSpPr>
          <p:cNvPr id="2867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p:cNvSpPr>
          <p:nvPr>
            <p:ph type="sldImg"/>
          </p:nvPr>
        </p:nvSpPr>
        <p:spPr>
          <a:solidFill>
            <a:srgbClr val="FFFFFF"/>
          </a:solidFill>
          <a:ln/>
        </p:spPr>
      </p:sp>
      <p:sp>
        <p:nvSpPr>
          <p:cNvPr id="3072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p:cNvSpPr>
          <p:nvPr>
            <p:ph type="sldImg"/>
          </p:nvPr>
        </p:nvSpPr>
        <p:spPr>
          <a:solidFill>
            <a:srgbClr val="FFFFFF"/>
          </a:solidFill>
          <a:ln/>
        </p:spPr>
      </p:sp>
      <p:sp>
        <p:nvSpPr>
          <p:cNvPr id="32771"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p:cNvSpPr>
          <p:nvPr>
            <p:ph type="sldImg"/>
          </p:nvPr>
        </p:nvSpPr>
        <p:spPr>
          <a:solidFill>
            <a:srgbClr val="FFFFFF"/>
          </a:solidFill>
          <a:ln/>
        </p:spPr>
      </p:sp>
      <p:sp>
        <p:nvSpPr>
          <p:cNvPr id="34819"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p:cNvSpPr>
          <p:nvPr>
            <p:ph type="sldImg"/>
          </p:nvPr>
        </p:nvSpPr>
        <p:spPr>
          <a:solidFill>
            <a:srgbClr val="FFFFFF"/>
          </a:solidFill>
          <a:ln/>
        </p:spPr>
      </p:sp>
      <p:sp>
        <p:nvSpPr>
          <p:cNvPr id="40963" name="Rectangle 3"/>
          <p:cNvSpPr>
            <a:spLocks noGrp="1" noChangeArrowheads="1"/>
          </p:cNvSpPr>
          <p:nvPr>
            <p:ph type="body" idx="3"/>
          </p:nvPr>
        </p:nvSpPr>
        <p:spPr>
          <a:solidFill>
            <a:srgbClr val="FFFFFF"/>
          </a:solidFill>
          <a:ln>
            <a:solidFill>
              <a:srgbClr val="000000"/>
            </a:solidFill>
          </a:ln>
        </p:spPr>
        <p:txBody>
          <a:bodyPr wrap="square"/>
          <a:lstStyle/>
          <a:p>
            <a:pPr eaLnBrk="1" hangingPunct="1"/>
            <a:r>
              <a:rPr lang="en-US" smtClean="0">
                <a:latin typeface="Arial Rounded MT Bold" charset="0"/>
                <a:ea typeface="Arial Rounded MT Bold" charset="0"/>
                <a:cs typeface="Arial Rounded MT Bold" charset="0"/>
              </a:rPr>
              <a:t>Show Steven Johnson’s video “Where Good Ideas Come From”</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p:cNvSpPr>
          <p:nvPr>
            <p:ph type="sldImg"/>
          </p:nvPr>
        </p:nvSpPr>
        <p:spPr>
          <a:solidFill>
            <a:srgbClr val="FFFFFF"/>
          </a:solidFill>
          <a:ln/>
        </p:spPr>
      </p:sp>
      <p:sp>
        <p:nvSpPr>
          <p:cNvPr id="45059" name="Rectangle 3"/>
          <p:cNvSpPr>
            <a:spLocks noGrp="1" noChangeArrowheads="1"/>
          </p:cNvSpPr>
          <p:nvPr>
            <p:ph type="body" idx="3"/>
          </p:nvPr>
        </p:nvSpPr>
        <p:spPr>
          <a:solidFill>
            <a:srgbClr val="FFFFFF"/>
          </a:solidFill>
          <a:ln>
            <a:solidFill>
              <a:srgbClr val="000000"/>
            </a:solidFill>
          </a:ln>
        </p:spPr>
        <p:txBody>
          <a:bodyPr wrap="square"/>
          <a:lstStyle/>
          <a:p>
            <a:pPr eaLnBrk="1" hangingPunct="1"/>
            <a:r>
              <a:rPr lang="en-US" b="1" i="1" smtClean="0">
                <a:latin typeface="Arial Rounded MT Bold" charset="0"/>
                <a:ea typeface="Arial Rounded MT Bold" charset="0"/>
                <a:cs typeface="Arial Rounded MT Bold" charset="0"/>
              </a:rPr>
              <a:t>How do we help teachers use their ideas and experiences to help generate new lessons?  How do we brainstorm along side with them?  How do we co-construct new ideas with teachers?  (This requires both brainstorming and sharing expertise based on insights drawn from student work samples and teachers' own reflections of what occurred in the classroom).</a:t>
            </a:r>
            <a:endParaRPr lang="en-US" smtClean="0">
              <a:latin typeface="Arial Rounded MT Bold" charset="0"/>
              <a:ea typeface="Arial Rounded MT Bold" charset="0"/>
              <a:cs typeface="Arial Rounded MT Bold" charset="0"/>
            </a:endParaRPr>
          </a:p>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p:cNvSpPr>
          <p:nvPr>
            <p:ph type="sldImg"/>
          </p:nvPr>
        </p:nvSpPr>
        <p:spPr>
          <a:solidFill>
            <a:srgbClr val="FFFFFF"/>
          </a:solidFill>
          <a:ln/>
        </p:spPr>
      </p:sp>
      <p:sp>
        <p:nvSpPr>
          <p:cNvPr id="47107" name="Rectangle 3"/>
          <p:cNvSpPr>
            <a:spLocks noGrp="1" noChangeArrowheads="1"/>
          </p:cNvSpPr>
          <p:nvPr>
            <p:ph type="body" idx="3"/>
          </p:nvPr>
        </p:nvSpPr>
        <p:spPr>
          <a:solidFill>
            <a:srgbClr val="FFFFFF"/>
          </a:solidFill>
          <a:ln>
            <a:solidFill>
              <a:srgbClr val="000000"/>
            </a:solidFill>
          </a:ln>
        </p:spPr>
        <p:txBody>
          <a:bodyPr wrap="square"/>
          <a:lstStyle/>
          <a:p>
            <a:pPr eaLnBrk="1" hangingPunct="1"/>
            <a:r>
              <a:rPr lang="en-US" b="1" i="1" smtClean="0">
                <a:latin typeface="Arial Rounded MT Bold" charset="0"/>
                <a:ea typeface="Arial Rounded MT Bold" charset="0"/>
                <a:cs typeface="Arial Rounded MT Bold" charset="0"/>
              </a:rPr>
              <a:t>How do we help teachers use their ideas and experiences to help generate new lessons?  How do we brainstorm along side with them?  How do we co-construct new ideas with teachers?  (This requires both brainstorming and sharing expertise based on insights drawn from student work samples and teachers' own reflections of what occurred in the classroom).</a:t>
            </a:r>
            <a:endParaRPr lang="en-US" smtClean="0">
              <a:latin typeface="Arial Rounded MT Bold" charset="0"/>
              <a:ea typeface="Arial Rounded MT Bold" charset="0"/>
              <a:cs typeface="Arial Rounded MT Bold"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p:cNvSpPr>
          <p:nvPr>
            <p:ph type="sldImg"/>
          </p:nvPr>
        </p:nvSpPr>
        <p:spPr>
          <a:solidFill>
            <a:srgbClr val="FFFFFF"/>
          </a:solidFill>
          <a:ln/>
        </p:spPr>
      </p:sp>
      <p:sp>
        <p:nvSpPr>
          <p:cNvPr id="49155" name="Rectangle 3"/>
          <p:cNvSpPr>
            <a:spLocks noGrp="1" noChangeArrowheads="1"/>
          </p:cNvSpPr>
          <p:nvPr>
            <p:ph type="body" idx="3"/>
          </p:nvPr>
        </p:nvSpPr>
        <p:spPr>
          <a:solidFill>
            <a:srgbClr val="FFFFFF"/>
          </a:solidFill>
          <a:ln>
            <a:solidFill>
              <a:srgbClr val="000000"/>
            </a:solidFill>
          </a:ln>
        </p:spPr>
        <p:txBody>
          <a:bodyPr wrap="square"/>
          <a:lstStyle/>
          <a:p>
            <a:pPr eaLnBrk="1" hangingPunct="1"/>
            <a:r>
              <a:rPr lang="en-US" b="1" i="1" smtClean="0">
                <a:latin typeface="Arial Rounded MT Bold" charset="0"/>
                <a:ea typeface="Arial Rounded MT Bold" charset="0"/>
                <a:cs typeface="Arial Rounded MT Bold" charset="0"/>
              </a:rPr>
              <a:t>How do we help teachers use their ideas and experiences to help generate new lessons?  How do we brainstorm along side with them?  How do we co-construct new ideas with teachers?  (This requires both brainstorming and sharing expertise based on insights drawn from student work samples and teachers' own reflections of what occurred in the classroom).</a:t>
            </a:r>
            <a:endParaRPr lang="en-US" smtClean="0">
              <a:latin typeface="Arial Rounded MT Bold" charset="0"/>
              <a:ea typeface="Arial Rounded MT Bold" charset="0"/>
              <a:cs typeface="Arial Rounded MT Bold"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p:cNvSpPr>
          <p:nvPr>
            <p:ph type="sldImg"/>
          </p:nvPr>
        </p:nvSpPr>
        <p:spPr>
          <a:solidFill>
            <a:srgbClr val="FFFFFF"/>
          </a:solidFill>
          <a:ln/>
        </p:spPr>
      </p:sp>
      <p:sp>
        <p:nvSpPr>
          <p:cNvPr id="51203" name="Rectangle 3"/>
          <p:cNvSpPr>
            <a:spLocks noGrp="1" noChangeArrowheads="1"/>
          </p:cNvSpPr>
          <p:nvPr>
            <p:ph type="body" idx="3"/>
          </p:nvPr>
        </p:nvSpPr>
        <p:spPr>
          <a:solidFill>
            <a:srgbClr val="FFFFFF"/>
          </a:solidFill>
          <a:ln>
            <a:solidFill>
              <a:srgbClr val="000000"/>
            </a:solidFill>
          </a:ln>
        </p:spPr>
        <p:txBody>
          <a:bodyPr wrap="square"/>
          <a:lstStyle/>
          <a:p>
            <a:pPr eaLnBrk="1" hangingPunct="1"/>
            <a:r>
              <a:rPr lang="en-US" b="1" i="1" smtClean="0">
                <a:latin typeface="Arial Rounded MT Bold" charset="0"/>
                <a:ea typeface="Arial Rounded MT Bold" charset="0"/>
                <a:cs typeface="Arial Rounded MT Bold" charset="0"/>
              </a:rPr>
              <a:t>How do we help teachers use their ideas and experiences to help generate new lessons?  How do we brainstorm along side with them?  How do we co-construct new ideas with teachers?  (This requires both brainstorming and sharing expertise based on insights drawn from student work samples and teachers' own reflections of what occurred in the classroom).</a:t>
            </a:r>
            <a:endParaRPr lang="en-US" smtClean="0">
              <a:latin typeface="Arial Rounded MT Bold" charset="0"/>
              <a:ea typeface="Arial Rounded MT Bold" charset="0"/>
              <a:cs typeface="Arial Rounded MT Bold"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p:cNvSpPr>
          <p:nvPr>
            <p:ph type="sldImg"/>
          </p:nvPr>
        </p:nvSpPr>
        <p:spPr>
          <a:solidFill>
            <a:srgbClr val="FFFFFF"/>
          </a:solidFill>
          <a:ln/>
        </p:spPr>
      </p:sp>
      <p:sp>
        <p:nvSpPr>
          <p:cNvPr id="53251" name="Rectangle 3"/>
          <p:cNvSpPr>
            <a:spLocks noGrp="1" noChangeArrowheads="1"/>
          </p:cNvSpPr>
          <p:nvPr>
            <p:ph type="body" idx="3"/>
          </p:nvPr>
        </p:nvSpPr>
        <p:spPr>
          <a:solidFill>
            <a:srgbClr val="FFFFFF"/>
          </a:solidFill>
          <a:ln>
            <a:solidFill>
              <a:srgbClr val="000000"/>
            </a:solidFill>
          </a:ln>
        </p:spPr>
        <p:txBody>
          <a:bodyPr wrap="square"/>
          <a:lstStyle/>
          <a:p>
            <a:pPr eaLnBrk="1" hangingPunct="1"/>
            <a:r>
              <a:rPr lang="en-US" b="1" i="1" smtClean="0">
                <a:latin typeface="Arial Rounded MT Bold" charset="0"/>
                <a:ea typeface="Arial Rounded MT Bold" charset="0"/>
                <a:cs typeface="Arial Rounded MT Bold" charset="0"/>
              </a:rPr>
              <a:t>How do we help teachers use their ideas and experiences to help generate new lessons?  How do we brainstorm along side with them?  How do we co-construct new ideas with teachers?  (This requires both brainstorming and sharing expertise based on insights drawn from student work samples and teachers' own reflections of what occurred in the classroom).</a:t>
            </a:r>
            <a:endParaRPr lang="en-US" smtClean="0">
              <a:latin typeface="Arial Rounded MT Bold" charset="0"/>
              <a:ea typeface="Arial Rounded MT Bold" charset="0"/>
              <a:cs typeface="Arial Rounded MT Bold"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p:cNvSpPr>
          <p:nvPr>
            <p:ph type="sldImg"/>
          </p:nvPr>
        </p:nvSpPr>
        <p:spPr>
          <a:solidFill>
            <a:srgbClr val="FFFFFF"/>
          </a:solidFill>
          <a:ln/>
        </p:spPr>
      </p:sp>
      <p:sp>
        <p:nvSpPr>
          <p:cNvPr id="10243" name="Rectangle 3"/>
          <p:cNvSpPr>
            <a:spLocks noGrp="1" noChangeArrowheads="1"/>
          </p:cNvSpPr>
          <p:nvPr>
            <p:ph type="body" idx="3"/>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p:cNvSpPr>
          <p:nvPr>
            <p:ph type="sldImg"/>
          </p:nvPr>
        </p:nvSpPr>
        <p:spPr>
          <a:solidFill>
            <a:srgbClr val="FFFFFF"/>
          </a:solidFill>
          <a:ln/>
        </p:spPr>
      </p:sp>
      <p:sp>
        <p:nvSpPr>
          <p:cNvPr id="59395" name="Rectangle 3"/>
          <p:cNvSpPr>
            <a:spLocks noGrp="1" noChangeArrowheads="1"/>
          </p:cNvSpPr>
          <p:nvPr>
            <p:ph type="body" idx="3"/>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p:cNvSpPr>
          <p:nvPr>
            <p:ph type="sldImg"/>
          </p:nvPr>
        </p:nvSpPr>
        <p:spPr>
          <a:solidFill>
            <a:srgbClr val="FFFFFF"/>
          </a:solidFill>
          <a:ln/>
        </p:spPr>
      </p:sp>
      <p:sp>
        <p:nvSpPr>
          <p:cNvPr id="61443" name="Rectangle 3"/>
          <p:cNvSpPr>
            <a:spLocks noGrp="1" noChangeArrowheads="1"/>
          </p:cNvSpPr>
          <p:nvPr>
            <p:ph type="body" idx="3"/>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p:cNvSpPr>
          <p:nvPr>
            <p:ph type="sldImg"/>
          </p:nvPr>
        </p:nvSpPr>
        <p:spPr>
          <a:solidFill>
            <a:srgbClr val="FFFFFF"/>
          </a:solidFill>
          <a:ln/>
        </p:spPr>
      </p:sp>
      <p:sp>
        <p:nvSpPr>
          <p:cNvPr id="12291"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p:cNvSpPr>
          <p:nvPr>
            <p:ph type="sldImg"/>
          </p:nvPr>
        </p:nvSpPr>
        <p:spPr>
          <a:solidFill>
            <a:srgbClr val="FFFFFF"/>
          </a:solidFill>
          <a:ln/>
        </p:spPr>
      </p:sp>
      <p:sp>
        <p:nvSpPr>
          <p:cNvPr id="14339" name="Rectangle 3"/>
          <p:cNvSpPr>
            <a:spLocks noGrp="1" noChangeArrowheads="1"/>
          </p:cNvSpPr>
          <p:nvPr>
            <p:ph type="body" idx="3"/>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p:cNvSpPr>
          <p:nvPr>
            <p:ph type="sldImg"/>
          </p:nvPr>
        </p:nvSpPr>
        <p:spPr>
          <a:solidFill>
            <a:srgbClr val="FFFFFF"/>
          </a:solidFill>
          <a:ln/>
        </p:spPr>
      </p:sp>
      <p:sp>
        <p:nvSpPr>
          <p:cNvPr id="1843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p:cNvSpPr>
          <p:nvPr>
            <p:ph type="sldImg"/>
          </p:nvPr>
        </p:nvSpPr>
        <p:spPr>
          <a:solidFill>
            <a:srgbClr val="FFFFFF"/>
          </a:solidFill>
          <a:ln/>
        </p:spPr>
      </p:sp>
      <p:sp>
        <p:nvSpPr>
          <p:cNvPr id="20483" name="Rectangle 3"/>
          <p:cNvSpPr>
            <a:spLocks noGrp="1" noChangeArrowheads="1"/>
          </p:cNvSpPr>
          <p:nvPr>
            <p:ph type="body" idx="3"/>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p:cNvSpPr>
          <p:nvPr>
            <p:ph type="sldImg"/>
          </p:nvPr>
        </p:nvSpPr>
        <p:spPr>
          <a:solidFill>
            <a:srgbClr val="FFFFFF"/>
          </a:solidFill>
          <a:ln/>
        </p:spPr>
      </p:sp>
      <p:sp>
        <p:nvSpPr>
          <p:cNvPr id="22531"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p:cNvSpPr>
          <p:nvPr>
            <p:ph type="sldImg"/>
          </p:nvPr>
        </p:nvSpPr>
        <p:spPr>
          <a:solidFill>
            <a:srgbClr val="FFFFFF"/>
          </a:solidFill>
          <a:ln/>
        </p:spPr>
      </p:sp>
      <p:sp>
        <p:nvSpPr>
          <p:cNvPr id="24579"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p:cNvSpPr>
          <p:nvPr>
            <p:ph type="sldImg"/>
          </p:nvPr>
        </p:nvSpPr>
        <p:spPr>
          <a:solidFill>
            <a:srgbClr val="FFFFFF"/>
          </a:solidFill>
          <a:ln/>
        </p:spPr>
      </p:sp>
      <p:sp>
        <p:nvSpPr>
          <p:cNvPr id="26627"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defRPr/>
                </a:pPr>
                <a:endParaRPr lang="en-US">
                  <a:latin typeface="Comic Sans MS" pitchFamily="-128" charset="0"/>
                </a:endParaRP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grpSp>
      </p:grpSp>
      <p:sp>
        <p:nvSpPr>
          <p:cNvPr id="1952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1952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128" charset="2"/>
              <a:buNone/>
              <a:defRPr/>
            </a:lvl1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lvl1pPr>
              <a:buNone/>
              <a:defRPr/>
            </a:lvl1pPr>
          </a:lstStyle>
          <a:p>
            <a:pPr lvl="0"/>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27" name="Group 3"/>
            <p:cNvGrpSpPr>
              <a:grpSpLocks/>
            </p:cNvGrpSpPr>
            <p:nvPr/>
          </p:nvGrpSpPr>
          <p:grpSpPr bwMode="auto">
            <a:xfrm>
              <a:off x="0" y="0"/>
              <a:ext cx="5760" cy="4320"/>
              <a:chOff x="0" y="0"/>
              <a:chExt cx="5760" cy="4320"/>
            </a:xfrm>
          </p:grpSpPr>
          <p:grpSp>
            <p:nvGrpSpPr>
              <p:cNvPr id="1034" name="Group 4"/>
              <p:cNvGrpSpPr>
                <a:grpSpLocks/>
              </p:cNvGrpSpPr>
              <p:nvPr/>
            </p:nvGrpSpPr>
            <p:grpSpPr bwMode="auto">
              <a:xfrm>
                <a:off x="0" y="192"/>
                <a:ext cx="5760" cy="4032"/>
                <a:chOff x="0" y="192"/>
                <a:chExt cx="5760" cy="4032"/>
              </a:xfrm>
            </p:grpSpPr>
            <p:sp>
              <p:nvSpPr>
                <p:cNvPr id="18437"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38"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39"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0"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1"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2"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3"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4"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5"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6"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7"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8"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49"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0"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1"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2"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3"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4"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5"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6"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7"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58"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grpSp>
          <p:grpSp>
            <p:nvGrpSpPr>
              <p:cNvPr id="1035" name="Group 27"/>
              <p:cNvGrpSpPr>
                <a:grpSpLocks/>
              </p:cNvGrpSpPr>
              <p:nvPr/>
            </p:nvGrpSpPr>
            <p:grpSpPr bwMode="auto">
              <a:xfrm>
                <a:off x="192" y="0"/>
                <a:ext cx="5376" cy="4320"/>
                <a:chOff x="192" y="0"/>
                <a:chExt cx="5376" cy="4320"/>
              </a:xfrm>
            </p:grpSpPr>
            <p:sp>
              <p:nvSpPr>
                <p:cNvPr id="1846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6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7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sp>
              <p:nvSpPr>
                <p:cNvPr id="1848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Comic Sans MS" pitchFamily="-128" charset="0"/>
                  </a:endParaRPr>
                </a:p>
              </p:txBody>
            </p:sp>
          </p:grpSp>
        </p:grpSp>
        <p:sp>
          <p:nvSpPr>
            <p:cNvPr id="18489"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defRPr/>
              </a:pPr>
              <a:endParaRPr lang="en-US">
                <a:latin typeface="Comic Sans MS" pitchFamily="-128" charset="0"/>
              </a:endParaRPr>
            </a:p>
          </p:txBody>
        </p:sp>
        <p:sp>
          <p:nvSpPr>
            <p:cNvPr id="18490"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grpSp>
          <p:nvGrpSpPr>
            <p:cNvPr id="1030" name="Group 59"/>
            <p:cNvGrpSpPr>
              <a:grpSpLocks/>
            </p:cNvGrpSpPr>
            <p:nvPr/>
          </p:nvGrpSpPr>
          <p:grpSpPr bwMode="auto">
            <a:xfrm>
              <a:off x="261" y="892"/>
              <a:ext cx="1124" cy="1464"/>
              <a:chOff x="96" y="916"/>
              <a:chExt cx="2208" cy="2876"/>
            </a:xfrm>
          </p:grpSpPr>
          <p:sp>
            <p:nvSpPr>
              <p:cNvPr id="18492"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sp>
            <p:nvSpPr>
              <p:cNvPr id="18493"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sp>
            <p:nvSpPr>
              <p:cNvPr id="18494"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latin typeface="Comic Sans MS" pitchFamily="-128" charset="0"/>
                </a:endParaRPr>
              </a:p>
            </p:txBody>
          </p:sp>
        </p:grpSp>
      </p:grpSp>
    </p:spTree>
  </p:cSld>
  <p:clrMap bg1="lt1" tx1="dk1" bg2="lt2" tx2="dk2" accent1="accent1" accent2="accent2" accent3="accent3" accent4="accent4" accent5="accent5" accent6="accent6" hlink="hlink" folHlink="folHlink"/>
  <p:sldLayoutIdLst>
    <p:sldLayoutId id="2147483804" r:id="rId1"/>
    <p:sldLayoutId id="2147483801" r:id="rId2"/>
    <p:sldLayoutId id="2147483802" r:id="rId3"/>
    <p:sldLayoutId id="2147483803" r:id="rId4"/>
  </p:sldLayoutIdLst>
  <p:transition/>
  <p:txStyles>
    <p:titleStyle>
      <a:lvl1pPr algn="ctr" rtl="0" eaLnBrk="0" fontAlgn="base" hangingPunct="0">
        <a:spcBef>
          <a:spcPct val="0"/>
        </a:spcBef>
        <a:spcAft>
          <a:spcPct val="0"/>
        </a:spcAft>
        <a:defRPr sz="4400" b="1">
          <a:solidFill>
            <a:srgbClr val="FF0000"/>
          </a:solidFill>
          <a:effectLst>
            <a:outerShdw blurRad="38100" dist="38100" dir="2700000" algn="tl">
              <a:srgbClr val="DDDDDD"/>
            </a:outerShdw>
          </a:effectLst>
          <a:latin typeface="Graphite Light" pitchFamily="84" charset="0"/>
          <a:ea typeface="ＭＳ Ｐゴシック" charset="-128"/>
          <a:cs typeface="ＭＳ Ｐゴシック" charset="-128"/>
        </a:defRPr>
      </a:lvl1pPr>
      <a:lvl2pPr algn="ctr" rtl="0" eaLnBrk="0" fontAlgn="base" hangingPunct="0">
        <a:spcBef>
          <a:spcPct val="0"/>
        </a:spcBef>
        <a:spcAft>
          <a:spcPct val="0"/>
        </a:spcAft>
        <a:defRPr sz="4400" b="1">
          <a:solidFill>
            <a:srgbClr val="FF0000"/>
          </a:solidFill>
          <a:effectLst>
            <a:outerShdw blurRad="38100" dist="38100" dir="2700000" algn="tl">
              <a:srgbClr val="DDDDDD"/>
            </a:outerShdw>
          </a:effectLst>
          <a:latin typeface="Graphite Light" pitchFamily="84" charset="0"/>
          <a:ea typeface="ＭＳ Ｐゴシック" charset="-128"/>
          <a:cs typeface="ＭＳ Ｐゴシック" charset="-128"/>
        </a:defRPr>
      </a:lvl2pPr>
      <a:lvl3pPr algn="ctr" rtl="0" eaLnBrk="0" fontAlgn="base" hangingPunct="0">
        <a:spcBef>
          <a:spcPct val="0"/>
        </a:spcBef>
        <a:spcAft>
          <a:spcPct val="0"/>
        </a:spcAft>
        <a:defRPr sz="4400" b="1">
          <a:solidFill>
            <a:srgbClr val="FF0000"/>
          </a:solidFill>
          <a:effectLst>
            <a:outerShdw blurRad="38100" dist="38100" dir="2700000" algn="tl">
              <a:srgbClr val="DDDDDD"/>
            </a:outerShdw>
          </a:effectLst>
          <a:latin typeface="Graphite Light" pitchFamily="84" charset="0"/>
          <a:ea typeface="ＭＳ Ｐゴシック" charset="-128"/>
          <a:cs typeface="ＭＳ Ｐゴシック" charset="-128"/>
        </a:defRPr>
      </a:lvl3pPr>
      <a:lvl4pPr algn="ctr" rtl="0" eaLnBrk="0" fontAlgn="base" hangingPunct="0">
        <a:spcBef>
          <a:spcPct val="0"/>
        </a:spcBef>
        <a:spcAft>
          <a:spcPct val="0"/>
        </a:spcAft>
        <a:defRPr sz="4400" b="1">
          <a:solidFill>
            <a:srgbClr val="FF0000"/>
          </a:solidFill>
          <a:effectLst>
            <a:outerShdw blurRad="38100" dist="38100" dir="2700000" algn="tl">
              <a:srgbClr val="DDDDDD"/>
            </a:outerShdw>
          </a:effectLst>
          <a:latin typeface="Graphite Light" pitchFamily="84" charset="0"/>
          <a:ea typeface="ＭＳ Ｐゴシック" charset="-128"/>
          <a:cs typeface="ＭＳ Ｐゴシック" charset="-128"/>
        </a:defRPr>
      </a:lvl4pPr>
      <a:lvl5pPr algn="ctr" rtl="0" eaLnBrk="0" fontAlgn="base" hangingPunct="0">
        <a:spcBef>
          <a:spcPct val="0"/>
        </a:spcBef>
        <a:spcAft>
          <a:spcPct val="0"/>
        </a:spcAft>
        <a:defRPr sz="4400" b="1">
          <a:solidFill>
            <a:srgbClr val="FF0000"/>
          </a:solidFill>
          <a:effectLst>
            <a:outerShdw blurRad="38100" dist="38100" dir="2700000" algn="tl">
              <a:srgbClr val="DDDDDD"/>
            </a:outerShdw>
          </a:effectLst>
          <a:latin typeface="Graphite Light" pitchFamily="84" charset="0"/>
          <a:ea typeface="ＭＳ Ｐゴシック" charset="-128"/>
          <a:cs typeface="ＭＳ Ｐゴシック" charset="-128"/>
        </a:defRPr>
      </a:lvl5pPr>
      <a:lvl6pPr marL="457200" algn="l" rtl="0" fontAlgn="base">
        <a:spcBef>
          <a:spcPct val="0"/>
        </a:spcBef>
        <a:spcAft>
          <a:spcPct val="0"/>
        </a:spcAft>
        <a:defRPr sz="4400">
          <a:solidFill>
            <a:schemeClr val="tx2"/>
          </a:solidFill>
          <a:latin typeface="Tahoma" pitchFamily="-128" charset="0"/>
        </a:defRPr>
      </a:lvl6pPr>
      <a:lvl7pPr marL="914400" algn="l" rtl="0" fontAlgn="base">
        <a:spcBef>
          <a:spcPct val="0"/>
        </a:spcBef>
        <a:spcAft>
          <a:spcPct val="0"/>
        </a:spcAft>
        <a:defRPr sz="4400">
          <a:solidFill>
            <a:schemeClr val="tx2"/>
          </a:solidFill>
          <a:latin typeface="Tahoma" pitchFamily="-128" charset="0"/>
        </a:defRPr>
      </a:lvl7pPr>
      <a:lvl8pPr marL="1371600" algn="l" rtl="0" fontAlgn="base">
        <a:spcBef>
          <a:spcPct val="0"/>
        </a:spcBef>
        <a:spcAft>
          <a:spcPct val="0"/>
        </a:spcAft>
        <a:defRPr sz="4400">
          <a:solidFill>
            <a:schemeClr val="tx2"/>
          </a:solidFill>
          <a:latin typeface="Tahoma" pitchFamily="-128" charset="0"/>
        </a:defRPr>
      </a:lvl8pPr>
      <a:lvl9pPr marL="1828800" algn="l" rtl="0" fontAlgn="base">
        <a:spcBef>
          <a:spcPct val="0"/>
        </a:spcBef>
        <a:spcAft>
          <a:spcPct val="0"/>
        </a:spcAft>
        <a:defRPr sz="4400">
          <a:solidFill>
            <a:schemeClr val="tx2"/>
          </a:solidFill>
          <a:latin typeface="Tahoma" pitchFamily="-128" charset="0"/>
        </a:defRPr>
      </a:lvl9pPr>
    </p:titleStyle>
    <p:bodyStyle>
      <a:lvl1pPr marL="342900" indent="-342900" algn="l" rtl="0" eaLnBrk="0" fontAlgn="base" hangingPunct="0">
        <a:spcBef>
          <a:spcPct val="20000"/>
        </a:spcBef>
        <a:spcAft>
          <a:spcPct val="0"/>
        </a:spcAft>
        <a:buClr>
          <a:schemeClr val="hlink"/>
        </a:buClr>
        <a:buSzPct val="110000"/>
        <a:buFont typeface="Wingdings" charset="2"/>
        <a:buBlip>
          <a:blip r:embed="rId6"/>
        </a:buBlip>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60000"/>
        <a:buFont typeface="Wingdings" charset="2"/>
        <a:buChar char="n"/>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hlink"/>
        </a:buClr>
        <a:buSzPct val="95000"/>
        <a:buFont typeface="Wingdings" charset="2"/>
        <a:buChar char="w"/>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65000"/>
        <a:buFont typeface="Wingdings" charset="2"/>
        <a:buChar char="n"/>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hlink"/>
        </a:buClr>
        <a:buSzPct val="60000"/>
        <a:buFont typeface="Wingdings" charset="2"/>
        <a:buChar char="n"/>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hlink"/>
        </a:buClr>
        <a:buSzPct val="60000"/>
        <a:buFont typeface="Wingdings" pitchFamily="-128"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128"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128"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128"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ChangeArrowheads="1"/>
          </p:cNvSpPr>
          <p:nvPr/>
        </p:nvSpPr>
        <p:spPr bwMode="auto">
          <a:xfrm>
            <a:off x="228600" y="1600200"/>
            <a:ext cx="8686800" cy="2324100"/>
          </a:xfrm>
          <a:prstGeom prst="rect">
            <a:avLst/>
          </a:prstGeom>
          <a:noFill/>
          <a:ln w="9525">
            <a:noFill/>
            <a:miter lim="800000"/>
            <a:headEnd/>
            <a:tailEnd/>
          </a:ln>
          <a:effectLst/>
        </p:spPr>
        <p:txBody>
          <a:bodyPr>
            <a:prstTxWarp prst="textNoShape">
              <a:avLst/>
            </a:prstTxWarp>
          </a:bodyPr>
          <a:lstStyle/>
          <a:p>
            <a:pPr algn="ctr" eaLnBrk="0" hangingPunct="0">
              <a:defRPr/>
            </a:pPr>
            <a:r>
              <a:rPr lang="en-US" sz="4400" b="1">
                <a:solidFill>
                  <a:srgbClr val="FF0000"/>
                </a:solidFill>
                <a:effectLst>
                  <a:outerShdw blurRad="38100" dist="38100" dir="2700000" algn="tl">
                    <a:srgbClr val="DDDDDD"/>
                  </a:outerShdw>
                </a:effectLst>
                <a:latin typeface="Arial Rounded MT Bold" charset="0"/>
                <a:ea typeface="Arial Rounded MT Bold" charset="0"/>
                <a:cs typeface="Arial Rounded MT Bold" charset="0"/>
              </a:rPr>
              <a:t>CSUN/CSUDH</a:t>
            </a:r>
          </a:p>
          <a:p>
            <a:pPr algn="ctr" eaLnBrk="0" hangingPunct="0">
              <a:defRPr/>
            </a:pPr>
            <a:r>
              <a:rPr lang="en-US" sz="4400" b="1" i="1">
                <a:solidFill>
                  <a:srgbClr val="FF0000"/>
                </a:solidFill>
                <a:effectLst>
                  <a:outerShdw blurRad="38100" dist="38100" dir="2700000" algn="tl">
                    <a:srgbClr val="DDDDDD"/>
                  </a:outerShdw>
                </a:effectLst>
                <a:latin typeface="Arial Rounded MT Bold" charset="0"/>
                <a:ea typeface="Arial Rounded MT Bold" charset="0"/>
                <a:cs typeface="Arial Rounded MT Bold" charset="0"/>
              </a:rPr>
              <a:t>Induction Support Provider</a:t>
            </a:r>
          </a:p>
          <a:p>
            <a:pPr algn="ctr" eaLnBrk="0" hangingPunct="0">
              <a:defRPr/>
            </a:pPr>
            <a:r>
              <a:rPr lang="en-US" sz="4400" b="1" i="1">
                <a:solidFill>
                  <a:srgbClr val="FF0000"/>
                </a:solidFill>
                <a:effectLst>
                  <a:outerShdw blurRad="38100" dist="38100" dir="2700000" algn="tl">
                    <a:srgbClr val="DDDDDD"/>
                  </a:outerShdw>
                </a:effectLst>
                <a:latin typeface="Arial Rounded MT Bold" charset="0"/>
                <a:ea typeface="Arial Rounded MT Bold" charset="0"/>
                <a:cs typeface="Arial Rounded MT Bold" charset="0"/>
              </a:rPr>
              <a:t>Orientation</a:t>
            </a:r>
            <a:endParaRPr lang="en-US" sz="3600" b="1" i="1">
              <a:solidFill>
                <a:srgbClr val="0000FF"/>
              </a:solidFill>
              <a:effectLst>
                <a:outerShdw blurRad="38100" dist="38100" dir="2700000" algn="tl">
                  <a:srgbClr val="DDDDDD"/>
                </a:outerShdw>
              </a:effectLst>
              <a:latin typeface="Arial Rounded MT Bold" charset="0"/>
              <a:ea typeface="Arial Rounded MT Bold" charset="0"/>
              <a:cs typeface="Arial Rounded MT Bold" charset="0"/>
            </a:endParaRPr>
          </a:p>
        </p:txBody>
      </p:sp>
      <p:sp>
        <p:nvSpPr>
          <p:cNvPr id="7171" name="TextBox 2"/>
          <p:cNvSpPr txBox="1">
            <a:spLocks noChangeArrowheads="1"/>
          </p:cNvSpPr>
          <p:nvPr/>
        </p:nvSpPr>
        <p:spPr bwMode="auto">
          <a:xfrm>
            <a:off x="2773363" y="4749800"/>
            <a:ext cx="3208337" cy="579438"/>
          </a:xfrm>
          <a:prstGeom prst="rect">
            <a:avLst/>
          </a:prstGeom>
          <a:noFill/>
          <a:ln w="9525">
            <a:noFill/>
            <a:miter lim="800000"/>
            <a:headEnd/>
            <a:tailEnd/>
          </a:ln>
        </p:spPr>
        <p:txBody>
          <a:bodyPr wrap="none">
            <a:prstTxWarp prst="textNoShape">
              <a:avLst/>
            </a:prstTxWarp>
            <a:spAutoFit/>
          </a:bodyPr>
          <a:lstStyle/>
          <a:p>
            <a:r>
              <a:rPr lang="en-US" sz="3200">
                <a:solidFill>
                  <a:srgbClr val="000000"/>
                </a:solidFill>
                <a:latin typeface="Arial Rounded MT Bold" charset="0"/>
                <a:ea typeface="Arial Rounded MT Bold" charset="0"/>
                <a:cs typeface="Arial Rounded MT Bold" charset="0"/>
              </a:rPr>
              <a:t>March 18, 2015</a:t>
            </a:r>
          </a:p>
        </p:txBody>
      </p:sp>
      <p:pic>
        <p:nvPicPr>
          <p:cNvPr id="7172" name="Picture 990"/>
          <p:cNvPicPr>
            <a:picLocks noChangeAspect="1" noChangeArrowheads="1"/>
          </p:cNvPicPr>
          <p:nvPr/>
        </p:nvPicPr>
        <p:blipFill>
          <a:blip r:embed="rId3" cstate="print"/>
          <a:srcRect/>
          <a:stretch>
            <a:fillRect/>
          </a:stretch>
        </p:blipFill>
        <p:spPr bwMode="auto">
          <a:xfrm>
            <a:off x="6934200" y="533400"/>
            <a:ext cx="817563" cy="1035050"/>
          </a:xfrm>
          <a:prstGeom prst="rect">
            <a:avLst/>
          </a:prstGeom>
          <a:noFill/>
          <a:ln w="9525">
            <a:noFill/>
            <a:miter lim="800000"/>
            <a:headEnd/>
            <a:tailEnd/>
          </a:ln>
        </p:spPr>
      </p:pic>
      <p:pic>
        <p:nvPicPr>
          <p:cNvPr id="7173" name="Picture 1" descr="mdecoe_header"/>
          <p:cNvPicPr>
            <a:picLocks noChangeAspect="1" noChangeArrowheads="1"/>
          </p:cNvPicPr>
          <p:nvPr/>
        </p:nvPicPr>
        <p:blipFill>
          <a:blip r:embed="rId4" cstate="print"/>
          <a:srcRect/>
          <a:stretch>
            <a:fillRect/>
          </a:stretch>
        </p:blipFill>
        <p:spPr bwMode="auto">
          <a:xfrm>
            <a:off x="762000" y="685800"/>
            <a:ext cx="4381500" cy="6842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1166813" y="2309813"/>
            <a:ext cx="6791325" cy="3686175"/>
          </a:xfrm>
          <a:prstGeom prst="rect">
            <a:avLst/>
          </a:prstGeom>
          <a:solidFill>
            <a:srgbClr val="FFFFFF"/>
          </a:solidFill>
          <a:ln>
            <a:solidFill>
              <a:srgbClr val="000000"/>
            </a:solidFill>
            <a:miter lim="800000"/>
            <a:headEnd/>
            <a:tailEnd/>
          </a:ln>
        </p:spPr>
        <p:txBody>
          <a:bodyPr>
            <a:prstTxWarp prst="textNoShape">
              <a:avLst/>
            </a:prstTxWarp>
          </a:bodyPr>
          <a:lstStyle/>
          <a:p>
            <a:pPr marL="342900" indent="-342900">
              <a:lnSpc>
                <a:spcPct val="90000"/>
              </a:lnSpc>
              <a:spcBef>
                <a:spcPct val="20000"/>
              </a:spcBef>
              <a:buClr>
                <a:schemeClr val="accent1"/>
              </a:buClr>
              <a:defRPr/>
            </a:pPr>
            <a:endParaRPr lang="en-US" sz="1200" kern="0" dirty="0">
              <a:latin typeface="Eterna" charset="0"/>
              <a:ea typeface="ＭＳ Ｐゴシック" charset="-128"/>
              <a:cs typeface="ＭＳ Ｐゴシック" charset="-128"/>
            </a:endParaRPr>
          </a:p>
          <a:p>
            <a:pPr marL="342900" indent="-342900" algn="ctr">
              <a:lnSpc>
                <a:spcPct val="90000"/>
              </a:lnSpc>
              <a:spcBef>
                <a:spcPct val="20000"/>
              </a:spcBef>
              <a:buClr>
                <a:schemeClr val="accent1"/>
              </a:buClr>
              <a:defRPr/>
            </a:pPr>
            <a:r>
              <a:rPr lang="en-US" sz="3200" b="1" kern="0" dirty="0">
                <a:solidFill>
                  <a:srgbClr val="FF0000"/>
                </a:solidFill>
                <a:latin typeface="Arial Rounded MT Bold"/>
                <a:ea typeface="ＭＳ Ｐゴシック" charset="-128"/>
                <a:cs typeface="Arial Rounded MT Bold"/>
              </a:rPr>
              <a:t>Plan</a:t>
            </a:r>
            <a:endParaRPr lang="en-US" sz="2000" b="1" kern="0" dirty="0">
              <a:solidFill>
                <a:srgbClr val="FF0000"/>
              </a:solidFill>
              <a:latin typeface="Arial Rounded MT Bold"/>
              <a:ea typeface="ＭＳ Ｐゴシック" charset="-128"/>
              <a:cs typeface="Arial Rounded MT Bold"/>
            </a:endParaRPr>
          </a:p>
          <a:p>
            <a:pPr marL="342900" indent="-342900" algn="ctr">
              <a:lnSpc>
                <a:spcPct val="90000"/>
              </a:lnSpc>
              <a:spcBef>
                <a:spcPct val="20000"/>
              </a:spcBef>
              <a:buClr>
                <a:schemeClr val="accent1"/>
              </a:buClr>
              <a:defRPr/>
            </a:pPr>
            <a:endParaRPr lang="en-US" sz="2100" b="1" kern="0" dirty="0">
              <a:solidFill>
                <a:srgbClr val="FF0000"/>
              </a:solidFill>
              <a:latin typeface="Arial Rounded MT Bold"/>
              <a:ea typeface="ＭＳ Ｐゴシック" charset="-128"/>
              <a:cs typeface="Arial Rounded MT Bold"/>
            </a:endParaRPr>
          </a:p>
          <a:p>
            <a:pPr marL="342900" indent="-342900" algn="ctr">
              <a:lnSpc>
                <a:spcPct val="90000"/>
              </a:lnSpc>
              <a:spcBef>
                <a:spcPct val="20000"/>
              </a:spcBef>
              <a:buClr>
                <a:schemeClr val="accent1"/>
              </a:buClr>
              <a:defRPr/>
            </a:pPr>
            <a:endParaRPr lang="en-US" sz="2100" b="1" kern="0" dirty="0">
              <a:solidFill>
                <a:srgbClr val="FF0000"/>
              </a:solidFill>
              <a:latin typeface="Arial Rounded MT Bold"/>
              <a:ea typeface="ＭＳ Ｐゴシック" charset="-128"/>
              <a:cs typeface="Arial Rounded MT Bold"/>
            </a:endParaRPr>
          </a:p>
          <a:p>
            <a:pPr marL="342900" indent="-342900" algn="ctr">
              <a:lnSpc>
                <a:spcPct val="90000"/>
              </a:lnSpc>
              <a:spcBef>
                <a:spcPct val="20000"/>
              </a:spcBef>
              <a:buClr>
                <a:schemeClr val="accent1"/>
              </a:buClr>
              <a:defRPr/>
            </a:pPr>
            <a:r>
              <a:rPr lang="en-US" sz="3200" b="1" kern="0" dirty="0">
                <a:solidFill>
                  <a:srgbClr val="FF0000"/>
                </a:solidFill>
                <a:latin typeface="Arial Rounded MT Bold"/>
                <a:ea typeface="ＭＳ Ｐゴシック" charset="-128"/>
                <a:cs typeface="Arial Rounded MT Bold"/>
              </a:rPr>
              <a:t>Apply				Teach</a:t>
            </a:r>
            <a:endParaRPr lang="en-US" sz="2000" b="1" kern="0" dirty="0">
              <a:solidFill>
                <a:srgbClr val="FF0000"/>
              </a:solidFill>
              <a:latin typeface="Arial Rounded MT Bold"/>
              <a:ea typeface="ＭＳ Ｐゴシック" charset="-128"/>
              <a:cs typeface="Arial Rounded MT Bold"/>
            </a:endParaRPr>
          </a:p>
          <a:p>
            <a:pPr marL="342900" indent="-342900" algn="ctr">
              <a:lnSpc>
                <a:spcPct val="90000"/>
              </a:lnSpc>
              <a:spcBef>
                <a:spcPct val="20000"/>
              </a:spcBef>
              <a:buClr>
                <a:schemeClr val="accent1"/>
              </a:buClr>
              <a:defRPr/>
            </a:pPr>
            <a:endParaRPr lang="en-US" sz="2100" b="1" kern="0" dirty="0">
              <a:solidFill>
                <a:srgbClr val="FF0000"/>
              </a:solidFill>
              <a:latin typeface="Arial Rounded MT Bold"/>
              <a:ea typeface="ＭＳ Ｐゴシック" charset="-128"/>
              <a:cs typeface="Arial Rounded MT Bold"/>
            </a:endParaRPr>
          </a:p>
          <a:p>
            <a:pPr marL="342900" indent="-342900" algn="ctr">
              <a:lnSpc>
                <a:spcPct val="90000"/>
              </a:lnSpc>
              <a:spcBef>
                <a:spcPct val="20000"/>
              </a:spcBef>
              <a:buClr>
                <a:schemeClr val="accent1"/>
              </a:buClr>
              <a:defRPr/>
            </a:pPr>
            <a:endParaRPr lang="en-US" sz="2100" b="1" kern="0" dirty="0">
              <a:solidFill>
                <a:srgbClr val="FF0000"/>
              </a:solidFill>
              <a:latin typeface="Arial Rounded MT Bold"/>
              <a:ea typeface="ＭＳ Ｐゴシック" charset="-128"/>
              <a:cs typeface="Arial Rounded MT Bold"/>
            </a:endParaRPr>
          </a:p>
          <a:p>
            <a:pPr marL="342900" indent="-342900" algn="ctr">
              <a:lnSpc>
                <a:spcPct val="90000"/>
              </a:lnSpc>
              <a:spcBef>
                <a:spcPct val="20000"/>
              </a:spcBef>
              <a:buClr>
                <a:schemeClr val="accent1"/>
              </a:buClr>
              <a:defRPr/>
            </a:pPr>
            <a:r>
              <a:rPr lang="en-US" sz="3200" b="1" kern="0" dirty="0">
                <a:solidFill>
                  <a:srgbClr val="FF0000"/>
                </a:solidFill>
                <a:latin typeface="Arial Rounded MT Bold"/>
                <a:ea typeface="ＭＳ Ｐゴシック" charset="-128"/>
                <a:cs typeface="Arial Rounded MT Bold"/>
              </a:rPr>
              <a:t>Reflect</a:t>
            </a:r>
            <a:endParaRPr lang="en-US" sz="3200" kern="0" dirty="0">
              <a:solidFill>
                <a:srgbClr val="FF0000"/>
              </a:solidFill>
              <a:latin typeface="Arial Rounded MT Bold"/>
              <a:ea typeface="ＭＳ Ｐゴシック" charset="-128"/>
              <a:cs typeface="Arial Rounded MT Bold"/>
            </a:endParaRPr>
          </a:p>
        </p:txBody>
      </p:sp>
      <p:grpSp>
        <p:nvGrpSpPr>
          <p:cNvPr id="27651" name="Group 9"/>
          <p:cNvGrpSpPr>
            <a:grpSpLocks/>
          </p:cNvGrpSpPr>
          <p:nvPr/>
        </p:nvGrpSpPr>
        <p:grpSpPr bwMode="auto">
          <a:xfrm>
            <a:off x="2249488" y="2819400"/>
            <a:ext cx="4645025" cy="2590800"/>
            <a:chOff x="2590800" y="3124200"/>
            <a:chExt cx="3962400" cy="2209800"/>
          </a:xfrm>
        </p:grpSpPr>
        <p:sp>
          <p:nvSpPr>
            <p:cNvPr id="27654" name="AutoShape 4"/>
            <p:cNvSpPr>
              <a:spLocks noChangeArrowheads="1"/>
            </p:cNvSpPr>
            <p:nvPr/>
          </p:nvSpPr>
          <p:spPr bwMode="auto">
            <a:xfrm>
              <a:off x="3657600" y="3124200"/>
              <a:ext cx="2819400" cy="12954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9388" y="9853"/>
                  </a:moveTo>
                  <a:cubicBezTo>
                    <a:pt x="18915" y="5560"/>
                    <a:pt x="15345" y="2275"/>
                    <a:pt x="11027" y="2162"/>
                  </a:cubicBezTo>
                  <a:lnTo>
                    <a:pt x="11084" y="3"/>
                  </a:lnTo>
                  <a:cubicBezTo>
                    <a:pt x="16481" y="146"/>
                    <a:pt x="20943" y="4250"/>
                    <a:pt x="21534" y="9616"/>
                  </a:cubicBezTo>
                  <a:lnTo>
                    <a:pt x="24218" y="9320"/>
                  </a:lnTo>
                  <a:lnTo>
                    <a:pt x="20876" y="13491"/>
                  </a:lnTo>
                  <a:lnTo>
                    <a:pt x="16705" y="10148"/>
                  </a:lnTo>
                  <a:lnTo>
                    <a:pt x="19388" y="9853"/>
                  </a:lnTo>
                  <a:close/>
                </a:path>
              </a:pathLst>
            </a:custGeom>
            <a:solidFill>
              <a:srgbClr val="0000FF"/>
            </a:solidFill>
            <a:ln w="25400">
              <a:solidFill>
                <a:srgbClr val="FF0000"/>
              </a:solidFill>
              <a:miter lim="800000"/>
              <a:headEnd/>
              <a:tailEnd/>
            </a:ln>
          </p:spPr>
          <p:txBody>
            <a:bodyPr wrap="none" anchor="ctr">
              <a:prstTxWarp prst="textNoShape">
                <a:avLst/>
              </a:prstTxWarp>
            </a:bodyPr>
            <a:lstStyle/>
            <a:p>
              <a:endParaRPr lang="en-US"/>
            </a:p>
          </p:txBody>
        </p:sp>
        <p:sp>
          <p:nvSpPr>
            <p:cNvPr id="27655" name="AutoShape 5"/>
            <p:cNvSpPr>
              <a:spLocks noChangeArrowheads="1"/>
            </p:cNvSpPr>
            <p:nvPr/>
          </p:nvSpPr>
          <p:spPr bwMode="auto">
            <a:xfrm flipH="1" flipV="1">
              <a:off x="2590800" y="4038600"/>
              <a:ext cx="2590800" cy="12954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9388" y="9853"/>
                  </a:moveTo>
                  <a:cubicBezTo>
                    <a:pt x="18915" y="5560"/>
                    <a:pt x="15345" y="2275"/>
                    <a:pt x="11027" y="2162"/>
                  </a:cubicBezTo>
                  <a:lnTo>
                    <a:pt x="11084" y="3"/>
                  </a:lnTo>
                  <a:cubicBezTo>
                    <a:pt x="16481" y="146"/>
                    <a:pt x="20943" y="4250"/>
                    <a:pt x="21534" y="9616"/>
                  </a:cubicBezTo>
                  <a:lnTo>
                    <a:pt x="24218" y="9320"/>
                  </a:lnTo>
                  <a:lnTo>
                    <a:pt x="20876" y="13491"/>
                  </a:lnTo>
                  <a:lnTo>
                    <a:pt x="16705" y="10148"/>
                  </a:lnTo>
                  <a:lnTo>
                    <a:pt x="19388" y="9853"/>
                  </a:lnTo>
                  <a:close/>
                </a:path>
              </a:pathLst>
            </a:custGeom>
            <a:solidFill>
              <a:srgbClr val="0000FF"/>
            </a:solidFill>
            <a:ln w="25400">
              <a:solidFill>
                <a:srgbClr val="FF0000"/>
              </a:solidFill>
              <a:miter lim="800000"/>
              <a:headEnd/>
              <a:tailEnd/>
            </a:ln>
          </p:spPr>
          <p:txBody>
            <a:bodyPr wrap="none" anchor="ctr">
              <a:prstTxWarp prst="textNoShape">
                <a:avLst/>
              </a:prstTxWarp>
            </a:bodyPr>
            <a:lstStyle/>
            <a:p>
              <a:endParaRPr lang="en-US"/>
            </a:p>
          </p:txBody>
        </p:sp>
        <p:sp>
          <p:nvSpPr>
            <p:cNvPr id="27656" name="AutoShape 6"/>
            <p:cNvSpPr>
              <a:spLocks noChangeArrowheads="1"/>
            </p:cNvSpPr>
            <p:nvPr/>
          </p:nvSpPr>
          <p:spPr bwMode="auto">
            <a:xfrm rot="-5400000">
              <a:off x="2971800" y="2743200"/>
              <a:ext cx="1524000" cy="22860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9372" y="10213"/>
                  </a:moveTo>
                  <a:cubicBezTo>
                    <a:pt x="19064" y="5706"/>
                    <a:pt x="15318" y="2206"/>
                    <a:pt x="10800" y="2206"/>
                  </a:cubicBezTo>
                  <a:cubicBezTo>
                    <a:pt x="10754" y="2206"/>
                    <a:pt x="10708" y="2207"/>
                    <a:pt x="10662" y="2208"/>
                  </a:cubicBezTo>
                  <a:lnTo>
                    <a:pt x="10626" y="1"/>
                  </a:lnTo>
                  <a:cubicBezTo>
                    <a:pt x="10684" y="0"/>
                    <a:pt x="10742" y="-1"/>
                    <a:pt x="10800" y="-1"/>
                  </a:cubicBezTo>
                  <a:cubicBezTo>
                    <a:pt x="16478" y="-1"/>
                    <a:pt x="21187" y="4397"/>
                    <a:pt x="21574" y="10063"/>
                  </a:cubicBezTo>
                  <a:lnTo>
                    <a:pt x="24268" y="9879"/>
                  </a:lnTo>
                  <a:lnTo>
                    <a:pt x="20734" y="13933"/>
                  </a:lnTo>
                  <a:lnTo>
                    <a:pt x="16679" y="10398"/>
                  </a:lnTo>
                  <a:lnTo>
                    <a:pt x="19372" y="10213"/>
                  </a:lnTo>
                  <a:close/>
                </a:path>
              </a:pathLst>
            </a:custGeom>
            <a:solidFill>
              <a:srgbClr val="0000FF"/>
            </a:solidFill>
            <a:ln w="25400">
              <a:solidFill>
                <a:srgbClr val="FF0000"/>
              </a:solidFill>
              <a:miter lim="800000"/>
              <a:headEnd/>
              <a:tailEnd/>
            </a:ln>
          </p:spPr>
          <p:txBody>
            <a:bodyPr wrap="none" anchor="ctr">
              <a:prstTxWarp prst="textNoShape">
                <a:avLst/>
              </a:prstTxWarp>
            </a:bodyPr>
            <a:lstStyle/>
            <a:p>
              <a:endParaRPr lang="en-US"/>
            </a:p>
          </p:txBody>
        </p:sp>
        <p:sp>
          <p:nvSpPr>
            <p:cNvPr id="27657" name="AutoShape 7"/>
            <p:cNvSpPr>
              <a:spLocks noChangeArrowheads="1"/>
            </p:cNvSpPr>
            <p:nvPr/>
          </p:nvSpPr>
          <p:spPr bwMode="auto">
            <a:xfrm rot="-5400000" flipH="1" flipV="1">
              <a:off x="4762500" y="3543300"/>
              <a:ext cx="1524000" cy="20574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9372" y="10213"/>
                  </a:moveTo>
                  <a:cubicBezTo>
                    <a:pt x="19064" y="5706"/>
                    <a:pt x="15318" y="2206"/>
                    <a:pt x="10800" y="2206"/>
                  </a:cubicBezTo>
                  <a:cubicBezTo>
                    <a:pt x="10754" y="2206"/>
                    <a:pt x="10708" y="2207"/>
                    <a:pt x="10662" y="2208"/>
                  </a:cubicBezTo>
                  <a:lnTo>
                    <a:pt x="10626" y="1"/>
                  </a:lnTo>
                  <a:cubicBezTo>
                    <a:pt x="10684" y="0"/>
                    <a:pt x="10742" y="-1"/>
                    <a:pt x="10800" y="-1"/>
                  </a:cubicBezTo>
                  <a:cubicBezTo>
                    <a:pt x="16478" y="-1"/>
                    <a:pt x="21187" y="4397"/>
                    <a:pt x="21574" y="10063"/>
                  </a:cubicBezTo>
                  <a:lnTo>
                    <a:pt x="24268" y="9879"/>
                  </a:lnTo>
                  <a:lnTo>
                    <a:pt x="20734" y="13933"/>
                  </a:lnTo>
                  <a:lnTo>
                    <a:pt x="16679" y="10398"/>
                  </a:lnTo>
                  <a:lnTo>
                    <a:pt x="19372" y="10213"/>
                  </a:lnTo>
                  <a:close/>
                </a:path>
              </a:pathLst>
            </a:custGeom>
            <a:solidFill>
              <a:srgbClr val="0000FF"/>
            </a:solidFill>
            <a:ln w="25400">
              <a:solidFill>
                <a:srgbClr val="FF0000"/>
              </a:solidFill>
              <a:miter lim="800000"/>
              <a:headEnd/>
              <a:tailEnd/>
            </a:ln>
          </p:spPr>
          <p:txBody>
            <a:bodyPr wrap="none" anchor="ctr">
              <a:prstTxWarp prst="textNoShape">
                <a:avLst/>
              </a:prstTxWarp>
            </a:bodyPr>
            <a:lstStyle/>
            <a:p>
              <a:endParaRPr lang="en-US"/>
            </a:p>
          </p:txBody>
        </p:sp>
      </p:grpSp>
      <p:sp>
        <p:nvSpPr>
          <p:cNvPr id="9" name="Rectangle 2"/>
          <p:cNvSpPr txBox="1">
            <a:spLocks noChangeArrowheads="1"/>
          </p:cNvSpPr>
          <p:nvPr/>
        </p:nvSpPr>
        <p:spPr bwMode="auto">
          <a:xfrm>
            <a:off x="684213" y="1676400"/>
            <a:ext cx="8154987" cy="4572000"/>
          </a:xfrm>
          <a:prstGeom prst="rect">
            <a:avLst/>
          </a:prstGeom>
          <a:ln>
            <a:miter lim="800000"/>
            <a:headEnd/>
            <a:tailEnd/>
          </a:ln>
        </p:spPr>
        <p:txBody>
          <a:bodyPr lIns="0" rIns="0">
            <a:prstTxWarp prst="textNoShape">
              <a:avLst/>
            </a:prstTxWarp>
          </a:bodyPr>
          <a:lstStyle/>
          <a:p>
            <a:pPr marL="404813" indent="-404813" eaLnBrk="0" hangingPunct="0">
              <a:spcBef>
                <a:spcPct val="20000"/>
              </a:spcBef>
              <a:spcAft>
                <a:spcPct val="20000"/>
              </a:spcAft>
              <a:buClr>
                <a:srgbClr val="000000"/>
              </a:buClr>
              <a:buSzPct val="110000"/>
              <a:buFont typeface="Wingdings" charset="2"/>
              <a:buChar char=""/>
              <a:defRPr/>
            </a:pPr>
            <a:r>
              <a:rPr lang="en-US" sz="2800" kern="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PTRA Cycle</a:t>
            </a:r>
          </a:p>
        </p:txBody>
      </p:sp>
      <p:sp>
        <p:nvSpPr>
          <p:cNvPr id="27653"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4294967295"/>
          </p:nvPr>
        </p:nvSpPr>
        <p:spPr bwMode="auto">
          <a:xfrm>
            <a:off x="684213" y="1676400"/>
            <a:ext cx="8412162" cy="4572000"/>
          </a:xfrm>
          <a:prstGeom prst="rect">
            <a:avLst/>
          </a:prstGeom>
          <a:ln>
            <a:miter lim="800000"/>
            <a:headEnd/>
            <a:tailEnd/>
          </a:ln>
        </p:spPr>
        <p:txBody>
          <a:bodyPr lIns="0" rIns="0">
            <a:prstTxWarp prst="textNoShape">
              <a:avLst/>
            </a:prstTxWarp>
          </a:bodyPr>
          <a:lstStyle/>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Examining student work</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Guide the candidate to plan and teach with a focus on students’ achievement</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Engage with the candidate following observation in an examination and analysis of student work</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Support the candidate in gaining a greater understanding of differentiation and modification of instruction</a:t>
            </a:r>
            <a:endPar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endParaRPr>
          </a:p>
        </p:txBody>
      </p:sp>
      <p:sp>
        <p:nvSpPr>
          <p:cNvPr id="29699"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017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4294967295"/>
          </p:nvPr>
        </p:nvSpPr>
        <p:spPr bwMode="auto">
          <a:xfrm>
            <a:off x="684213" y="1676400"/>
            <a:ext cx="8412162" cy="4572000"/>
          </a:xfrm>
          <a:prstGeom prst="rect">
            <a:avLst/>
          </a:prstGeom>
          <a:ln>
            <a:miter lim="800000"/>
            <a:headEnd/>
            <a:tailEnd/>
          </a:ln>
        </p:spPr>
        <p:txBody>
          <a:bodyPr lIns="0" rIns="0">
            <a:prstTxWarp prst="textNoShape">
              <a:avLst/>
            </a:prstTxWarp>
          </a:bodyPr>
          <a:lstStyle/>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Reflective conversations</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Assist the candidate in stepping back from their practice to “thoughtfully examine what they do, how they do it, and how this affects student learning”</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Support the candidate in gaining a greater understanding of the need for differentiation and modification of instruction</a:t>
            </a:r>
          </a:p>
        </p:txBody>
      </p:sp>
      <p:sp>
        <p:nvSpPr>
          <p:cNvPr id="31747"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4294967295"/>
          </p:nvPr>
        </p:nvSpPr>
        <p:spPr bwMode="auto">
          <a:xfrm>
            <a:off x="684213" y="1676400"/>
            <a:ext cx="8412162" cy="4572000"/>
          </a:xfrm>
          <a:prstGeom prst="rect">
            <a:avLst/>
          </a:prstGeom>
          <a:ln>
            <a:miter lim="800000"/>
            <a:headEnd/>
            <a:tailEnd/>
          </a:ln>
        </p:spPr>
        <p:txBody>
          <a:bodyPr lIns="0" rIns="0">
            <a:prstTxWarp prst="textNoShape">
              <a:avLst/>
            </a:prstTxWarp>
          </a:bodyPr>
          <a:lstStyle/>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Facilitate candidates’ self-assessment</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Use the CSTP as a “roadmap for candidates’ professional growth”</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Focus on areas for improvement in instructional practice</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Offer support in continuing reflection and self-assessment of progress</a:t>
            </a:r>
          </a:p>
        </p:txBody>
      </p:sp>
      <p:sp>
        <p:nvSpPr>
          <p:cNvPr id="33795"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ln>
            <a:miter lim="800000"/>
            <a:headEnd/>
            <a:tailEnd/>
          </a:ln>
        </p:spPr>
        <p:txBody>
          <a:bodyPr vert="horz" wrap="square" lIns="0" tIns="45720" rIns="0" bIns="45720" numCol="1" anchor="t" anchorCtr="0" compatLnSpc="1">
            <a:prstTxWarp prst="textNoShape">
              <a:avLst/>
            </a:prstTxWarp>
          </a:bodyPr>
          <a:lstStyle/>
          <a:p>
            <a:pPr marL="346075" indent="-346075">
              <a:spcAft>
                <a:spcPct val="20000"/>
              </a:spcAft>
              <a:buClr>
                <a:srgbClr val="000000"/>
              </a:buClr>
              <a:buFont typeface="Wingdings" charset="2"/>
              <a:buChar char=""/>
              <a:tabLst>
                <a:tab pos="346075" algn="l"/>
              </a:tabLst>
              <a:defRPr/>
            </a:pPr>
            <a:r>
              <a:rPr lang="en-US" sz="2800" dirty="0" smtClean="0">
                <a:solidFill>
                  <a:srgbClr val="000000"/>
                </a:solidFill>
                <a:latin typeface="Arial Rounded MT Bold"/>
                <a:cs typeface="Arial Rounded MT Bold"/>
              </a:rPr>
              <a:t>Where good ideas come from</a:t>
            </a:r>
          </a:p>
          <a:p>
            <a:pPr marL="338138" indent="1588">
              <a:spcAft>
                <a:spcPct val="30000"/>
              </a:spcAft>
              <a:buClr>
                <a:srgbClr val="000000"/>
              </a:buClr>
              <a:defRPr/>
            </a:pPr>
            <a:r>
              <a:rPr lang="en-US" sz="2400" i="1" u="sng" dirty="0" smtClean="0">
                <a:solidFill>
                  <a:srgbClr val="FF0000"/>
                </a:solidFill>
                <a:latin typeface="Arial Rounded MT Bold"/>
                <a:cs typeface="Arial Rounded MT Bold"/>
              </a:rPr>
              <a:t>We need others</a:t>
            </a:r>
            <a:r>
              <a:rPr lang="en-US" sz="2400" dirty="0" smtClean="0">
                <a:solidFill>
                  <a:srgbClr val="000000"/>
                </a:solidFill>
                <a:latin typeface="Arial Rounded MT Bold"/>
                <a:cs typeface="Arial Rounded MT Bold"/>
              </a:rPr>
              <a:t> to identify our ideal self or find our real self, to discover our strengths and gaps, to develop an agenda for the future, and to experiment and practice. ...  Others help us see things we are missing, affirm whatever progress we have made, test our perceptions, let us know how we are doing. They provide the context for experimentation and practice. Without others’ involvement, lasting change can’t occur.</a:t>
            </a:r>
            <a:endParaRPr lang="en-US" sz="2400" dirty="0">
              <a:solidFill>
                <a:srgbClr val="000000"/>
              </a:solidFill>
              <a:latin typeface="Arial Rounded MT Bold"/>
              <a:cs typeface="Arial Rounded MT Bold"/>
            </a:endParaRPr>
          </a:p>
        </p:txBody>
      </p:sp>
      <p:sp>
        <p:nvSpPr>
          <p:cNvPr id="39940" name="Rectangle 16"/>
          <p:cNvSpPr>
            <a:spLocks noChangeArrowheads="1"/>
          </p:cNvSpPr>
          <p:nvPr/>
        </p:nvSpPr>
        <p:spPr bwMode="auto">
          <a:xfrm>
            <a:off x="3981450" y="6145213"/>
            <a:ext cx="4006850" cy="307975"/>
          </a:xfrm>
          <a:prstGeom prst="rect">
            <a:avLst/>
          </a:prstGeom>
          <a:noFill/>
          <a:ln w="9525">
            <a:noFill/>
            <a:miter lim="800000"/>
            <a:headEnd/>
            <a:tailEnd/>
          </a:ln>
        </p:spPr>
        <p:txBody>
          <a:bodyPr wrap="none">
            <a:prstTxWarp prst="textNoShape">
              <a:avLst/>
            </a:prstTxWarp>
            <a:spAutoFit/>
          </a:bodyPr>
          <a:lstStyle/>
          <a:p>
            <a:r>
              <a:rPr lang="en-US" sz="1400">
                <a:solidFill>
                  <a:srgbClr val="000000"/>
                </a:solidFill>
                <a:latin typeface="Arial Rounded MT Bold" charset="0"/>
                <a:ea typeface="Arial" charset="0"/>
                <a:cs typeface="Arial" charset="0"/>
              </a:rPr>
              <a:t>From </a:t>
            </a:r>
            <a:r>
              <a:rPr lang="en-US" sz="1400" i="1">
                <a:solidFill>
                  <a:srgbClr val="000000"/>
                </a:solidFill>
                <a:latin typeface="Arial Rounded MT Bold" charset="0"/>
                <a:ea typeface="Arial" charset="0"/>
                <a:cs typeface="Arial" charset="0"/>
              </a:rPr>
              <a:t>Boyatzis (2002), “Positive Resonance”</a:t>
            </a:r>
            <a:endParaRPr lang="en-US" sz="1600">
              <a:solidFill>
                <a:srgbClr val="000000"/>
              </a:solidFill>
              <a:latin typeface="Arial Rounded MT Bold" charset="0"/>
              <a:ea typeface="Arial" charset="0"/>
              <a:cs typeface="Arial" charset="0"/>
            </a:endParaRPr>
          </a:p>
        </p:txBody>
      </p:sp>
      <p:sp>
        <p:nvSpPr>
          <p:cNvPr id="5"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dirty="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ln>
            <a:miter lim="800000"/>
            <a:headEnd/>
            <a:tailEnd/>
          </a:ln>
        </p:spPr>
        <p:txBody>
          <a:bodyPr vert="horz" wrap="square" lIns="0" tIns="45720" rIns="0" bIns="45720" numCol="1" anchor="t" anchorCtr="0" compatLnSpc="1">
            <a:prstTxWarp prst="textNoShape">
              <a:avLst/>
            </a:prstTxWarp>
          </a:bodyPr>
          <a:lstStyle/>
          <a:p>
            <a:pPr marL="346075" indent="-346075">
              <a:spcAft>
                <a:spcPct val="20000"/>
              </a:spcAft>
              <a:buClr>
                <a:srgbClr val="000000"/>
              </a:buClr>
              <a:buFont typeface="Wingdings" charset="2"/>
              <a:buChar char=""/>
              <a:tabLst>
                <a:tab pos="346075" algn="l"/>
              </a:tabLst>
              <a:defRPr/>
            </a:pPr>
            <a:r>
              <a:rPr lang="en-US" sz="2800" dirty="0" smtClean="0">
                <a:solidFill>
                  <a:srgbClr val="000000"/>
                </a:solidFill>
                <a:latin typeface="Arial Rounded MT Bold"/>
                <a:cs typeface="Arial Rounded MT Bold"/>
              </a:rPr>
              <a:t>Coaching conversation in planning a lesson: </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What will the students learn (</a:t>
            </a:r>
            <a:r>
              <a:rPr lang="en-US" sz="2400" i="1" dirty="0" smtClean="0">
                <a:solidFill>
                  <a:srgbClr val="0000FF"/>
                </a:solidFill>
                <a:latin typeface="Arial Rounded MT Bold"/>
                <a:cs typeface="Arial Rounded MT Bold"/>
              </a:rPr>
              <a:t>the ideal</a:t>
            </a:r>
            <a:r>
              <a:rPr lang="en-US" sz="2400" dirty="0" smtClean="0">
                <a:solidFill>
                  <a:srgbClr val="000000"/>
                </a:solidFill>
                <a:latin typeface="Arial Rounded MT Bold"/>
                <a:cs typeface="Arial Rounded MT Bold"/>
              </a:rPr>
              <a:t>)?</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Where are the students right now (</a:t>
            </a:r>
            <a:r>
              <a:rPr lang="en-US" sz="2400" i="1" dirty="0" smtClean="0">
                <a:solidFill>
                  <a:srgbClr val="0000FF"/>
                </a:solidFill>
                <a:latin typeface="Arial Rounded MT Bold"/>
                <a:cs typeface="Arial Rounded MT Bold"/>
              </a:rPr>
              <a:t>the real</a:t>
            </a:r>
            <a:r>
              <a:rPr lang="en-US" sz="2400" dirty="0" smtClean="0">
                <a:solidFill>
                  <a:srgbClr val="000000"/>
                </a:solidFill>
                <a:latin typeface="Arial Rounded MT Bold"/>
                <a:cs typeface="Arial Rounded MT Bold"/>
              </a:rPr>
              <a:t>)?</a:t>
            </a:r>
          </a:p>
          <a:p>
            <a:pPr marL="1025525" lvl="1">
              <a:spcAft>
                <a:spcPct val="30000"/>
              </a:spcAft>
              <a:buClr>
                <a:srgbClr val="000000"/>
              </a:buClr>
              <a:buSzPct val="100000"/>
              <a:buFont typeface="Arial"/>
              <a:buChar char="•"/>
              <a:defRPr/>
            </a:pPr>
            <a:r>
              <a:rPr lang="en-US" sz="2400" dirty="0" smtClean="0">
                <a:solidFill>
                  <a:srgbClr val="000000"/>
                </a:solidFill>
                <a:latin typeface="Arial Rounded MT Bold"/>
                <a:cs typeface="Arial Rounded MT Bold"/>
              </a:rPr>
              <a:t>What are their strengths and abilities?</a:t>
            </a:r>
          </a:p>
          <a:p>
            <a:pPr marL="1025525" lvl="1">
              <a:spcAft>
                <a:spcPct val="30000"/>
              </a:spcAft>
              <a:buClr>
                <a:srgbClr val="000000"/>
              </a:buClr>
              <a:buSzPct val="100000"/>
              <a:buFont typeface="Arial"/>
              <a:buChar char="•"/>
              <a:defRPr/>
            </a:pPr>
            <a:r>
              <a:rPr lang="en-US" sz="2400" dirty="0" smtClean="0">
                <a:solidFill>
                  <a:srgbClr val="000000"/>
                </a:solidFill>
                <a:latin typeface="Arial Rounded MT Bold"/>
                <a:cs typeface="Arial Rounded MT Bold"/>
              </a:rPr>
              <a:t>What are their gaps or struggles?</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How might we use their strengths to bridge their gaps (</a:t>
            </a:r>
            <a:r>
              <a:rPr lang="en-US" sz="2400" i="1" dirty="0" smtClean="0">
                <a:solidFill>
                  <a:srgbClr val="0000FF"/>
                </a:solidFill>
                <a:latin typeface="Arial Rounded MT Bold"/>
                <a:cs typeface="Arial Rounded MT Bold"/>
              </a:rPr>
              <a:t>plan of action</a:t>
            </a:r>
            <a:r>
              <a:rPr lang="en-US" sz="2400" dirty="0" smtClean="0">
                <a:solidFill>
                  <a:srgbClr val="000000"/>
                </a:solidFill>
                <a:latin typeface="Arial Rounded MT Bold"/>
                <a:cs typeface="Arial Rounded MT Bold"/>
              </a:rPr>
              <a:t>)?</a:t>
            </a:r>
          </a:p>
        </p:txBody>
      </p:sp>
      <p:sp>
        <p:nvSpPr>
          <p:cNvPr id="4"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dirty="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5017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017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ln>
            <a:miter lim="800000"/>
            <a:headEnd/>
            <a:tailEnd/>
          </a:ln>
        </p:spPr>
        <p:txBody>
          <a:bodyPr vert="horz" wrap="square" lIns="0" tIns="45720" rIns="0" bIns="45720" numCol="1" anchor="t" anchorCtr="0" compatLnSpc="1">
            <a:prstTxWarp prst="textNoShape">
              <a:avLst/>
            </a:prstTxWarp>
          </a:bodyPr>
          <a:lstStyle/>
          <a:p>
            <a:pPr marL="346075" indent="-346075">
              <a:spcAft>
                <a:spcPct val="20000"/>
              </a:spcAft>
              <a:buClr>
                <a:srgbClr val="000000"/>
              </a:buClr>
              <a:buFont typeface="Wingdings" charset="2"/>
              <a:buChar char=""/>
              <a:tabLst>
                <a:tab pos="346075" algn="l"/>
              </a:tabLst>
              <a:defRPr/>
            </a:pPr>
            <a:r>
              <a:rPr lang="en-US" sz="2800" dirty="0" smtClean="0">
                <a:solidFill>
                  <a:srgbClr val="000000"/>
                </a:solidFill>
                <a:latin typeface="Arial Rounded MT Bold"/>
                <a:cs typeface="Arial Rounded MT Bold"/>
              </a:rPr>
              <a:t>Analyzing a lesson: </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What was the goal of the lesson (</a:t>
            </a:r>
            <a:r>
              <a:rPr lang="en-US" sz="2400" i="1" dirty="0" smtClean="0">
                <a:solidFill>
                  <a:srgbClr val="0000FF"/>
                </a:solidFill>
                <a:latin typeface="Arial Rounded MT Bold"/>
                <a:cs typeface="Arial Rounded MT Bold"/>
              </a:rPr>
              <a:t>the ideal</a:t>
            </a:r>
            <a:r>
              <a:rPr lang="en-US" sz="2400" dirty="0" smtClean="0">
                <a:solidFill>
                  <a:srgbClr val="000000"/>
                </a:solidFill>
                <a:latin typeface="Arial Rounded MT Bold"/>
                <a:cs typeface="Arial Rounded MT Bold"/>
              </a:rPr>
              <a:t>)?</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How did the lesson go (</a:t>
            </a:r>
            <a:r>
              <a:rPr lang="en-US" sz="2400" i="1" dirty="0" smtClean="0">
                <a:solidFill>
                  <a:srgbClr val="0000FF"/>
                </a:solidFill>
                <a:latin typeface="Arial Rounded MT Bold"/>
                <a:cs typeface="Arial Rounded MT Bold"/>
              </a:rPr>
              <a:t>the real</a:t>
            </a:r>
            <a:r>
              <a:rPr lang="en-US" sz="2400" dirty="0" smtClean="0">
                <a:solidFill>
                  <a:srgbClr val="000000"/>
                </a:solidFill>
                <a:latin typeface="Arial Rounded MT Bold"/>
                <a:cs typeface="Arial Rounded MT Bold"/>
              </a:rPr>
              <a:t>)?</a:t>
            </a:r>
          </a:p>
          <a:p>
            <a:pPr marL="1025525" lvl="1">
              <a:spcAft>
                <a:spcPct val="30000"/>
              </a:spcAft>
              <a:buClr>
                <a:srgbClr val="000000"/>
              </a:buClr>
              <a:buSzPct val="100000"/>
              <a:buFont typeface="Arial"/>
              <a:buChar char="•"/>
              <a:defRPr/>
            </a:pPr>
            <a:r>
              <a:rPr lang="en-US" sz="2400" dirty="0" smtClean="0">
                <a:solidFill>
                  <a:srgbClr val="000000"/>
                </a:solidFill>
                <a:latin typeface="Arial Rounded MT Bold"/>
                <a:cs typeface="Arial Rounded MT Bold"/>
              </a:rPr>
              <a:t>What worked in the lesson? What did you like about the lesson?</a:t>
            </a:r>
          </a:p>
          <a:p>
            <a:pPr marL="1025525" lvl="1">
              <a:spcAft>
                <a:spcPct val="30000"/>
              </a:spcAft>
              <a:buClr>
                <a:srgbClr val="000000"/>
              </a:buClr>
              <a:buSzPct val="100000"/>
              <a:buFont typeface="Arial"/>
              <a:buChar char="•"/>
              <a:defRPr/>
            </a:pPr>
            <a:r>
              <a:rPr lang="en-US" sz="2400" dirty="0" smtClean="0">
                <a:solidFill>
                  <a:srgbClr val="000000"/>
                </a:solidFill>
                <a:latin typeface="Arial Rounded MT Bold"/>
                <a:cs typeface="Arial Rounded MT Bold"/>
              </a:rPr>
              <a:t>What didn’t work in the lesson? What didn’t you like about the lesson?</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How would you make the lesson better </a:t>
            </a:r>
            <a:br>
              <a:rPr lang="en-US" sz="2400" dirty="0" smtClean="0">
                <a:solidFill>
                  <a:srgbClr val="000000"/>
                </a:solidFill>
                <a:latin typeface="Arial Rounded MT Bold"/>
                <a:cs typeface="Arial Rounded MT Bold"/>
              </a:rPr>
            </a:br>
            <a:r>
              <a:rPr lang="en-US" sz="2400" dirty="0" smtClean="0">
                <a:solidFill>
                  <a:srgbClr val="000000"/>
                </a:solidFill>
                <a:latin typeface="Arial Rounded MT Bold"/>
                <a:cs typeface="Arial Rounded MT Bold"/>
              </a:rPr>
              <a:t>(</a:t>
            </a:r>
            <a:r>
              <a:rPr lang="en-US" sz="2400" i="1" dirty="0" smtClean="0">
                <a:solidFill>
                  <a:srgbClr val="0000FF"/>
                </a:solidFill>
                <a:latin typeface="Arial Rounded MT Bold"/>
                <a:cs typeface="Arial Rounded MT Bold"/>
              </a:rPr>
              <a:t>plan of action</a:t>
            </a:r>
            <a:r>
              <a:rPr lang="en-US" sz="2400" dirty="0" smtClean="0">
                <a:solidFill>
                  <a:srgbClr val="000000"/>
                </a:solidFill>
                <a:latin typeface="Arial Rounded MT Bold"/>
                <a:cs typeface="Arial Rounded MT Bold"/>
              </a:rPr>
              <a:t>)?</a:t>
            </a:r>
          </a:p>
        </p:txBody>
      </p:sp>
      <p:sp>
        <p:nvSpPr>
          <p:cNvPr id="4"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dirty="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0178">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017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ln>
            <a:miter lim="800000"/>
            <a:headEnd/>
            <a:tailEnd/>
          </a:ln>
        </p:spPr>
        <p:txBody>
          <a:bodyPr vert="horz" wrap="square" lIns="0" tIns="45720" rIns="0" bIns="45720" numCol="1" anchor="t" anchorCtr="0" compatLnSpc="1">
            <a:prstTxWarp prst="textNoShape">
              <a:avLst/>
            </a:prstTxWarp>
          </a:bodyPr>
          <a:lstStyle/>
          <a:p>
            <a:pPr marL="346075" indent="-346075">
              <a:spcAft>
                <a:spcPct val="20000"/>
              </a:spcAft>
              <a:buClr>
                <a:srgbClr val="000000"/>
              </a:buClr>
              <a:buFont typeface="Wingdings" charset="2"/>
              <a:buChar char=""/>
              <a:tabLst>
                <a:tab pos="346075" algn="l"/>
              </a:tabLst>
              <a:defRPr/>
            </a:pPr>
            <a:r>
              <a:rPr lang="en-US" sz="2800" dirty="0" smtClean="0">
                <a:solidFill>
                  <a:srgbClr val="000000"/>
                </a:solidFill>
                <a:latin typeface="Arial Rounded MT Bold"/>
                <a:cs typeface="Arial Rounded MT Bold"/>
              </a:rPr>
              <a:t>Analyzing student thinking: </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What was being assessed (</a:t>
            </a:r>
            <a:r>
              <a:rPr lang="en-US" sz="2400" i="1" dirty="0" smtClean="0">
                <a:solidFill>
                  <a:srgbClr val="0000FF"/>
                </a:solidFill>
                <a:latin typeface="Arial Rounded MT Bold"/>
                <a:cs typeface="Arial Rounded MT Bold"/>
              </a:rPr>
              <a:t>the ideal</a:t>
            </a:r>
            <a:r>
              <a:rPr lang="en-US" sz="2400" dirty="0" smtClean="0">
                <a:solidFill>
                  <a:srgbClr val="000000"/>
                </a:solidFill>
                <a:latin typeface="Arial Rounded MT Bold"/>
                <a:cs typeface="Arial Rounded MT Bold"/>
              </a:rPr>
              <a:t>)?</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How did the students perform (</a:t>
            </a:r>
            <a:r>
              <a:rPr lang="en-US" sz="2400" i="1" dirty="0" smtClean="0">
                <a:solidFill>
                  <a:srgbClr val="0000FF"/>
                </a:solidFill>
                <a:latin typeface="Arial Rounded MT Bold"/>
                <a:cs typeface="Arial Rounded MT Bold"/>
              </a:rPr>
              <a:t>the real</a:t>
            </a:r>
            <a:r>
              <a:rPr lang="en-US" sz="2400" dirty="0" smtClean="0">
                <a:solidFill>
                  <a:srgbClr val="000000"/>
                </a:solidFill>
                <a:latin typeface="Arial Rounded MT Bold"/>
                <a:cs typeface="Arial Rounded MT Bold"/>
              </a:rPr>
              <a:t>)?</a:t>
            </a:r>
          </a:p>
          <a:p>
            <a:pPr marL="1025525" lvl="1">
              <a:spcAft>
                <a:spcPct val="30000"/>
              </a:spcAft>
              <a:buClr>
                <a:srgbClr val="000000"/>
              </a:buClr>
              <a:buSzPct val="100000"/>
              <a:buFont typeface="Arial"/>
              <a:buChar char="•"/>
              <a:defRPr/>
            </a:pPr>
            <a:r>
              <a:rPr lang="en-US" sz="2400" dirty="0" smtClean="0">
                <a:solidFill>
                  <a:srgbClr val="000000"/>
                </a:solidFill>
                <a:latin typeface="Arial Rounded MT Bold"/>
                <a:cs typeface="Arial Rounded MT Bold"/>
              </a:rPr>
              <a:t>What did they do well?</a:t>
            </a:r>
          </a:p>
          <a:p>
            <a:pPr marL="1025525" lvl="1">
              <a:spcAft>
                <a:spcPct val="30000"/>
              </a:spcAft>
              <a:buClr>
                <a:srgbClr val="000000"/>
              </a:buClr>
              <a:buSzPct val="100000"/>
              <a:buFont typeface="Arial"/>
              <a:buChar char="•"/>
              <a:defRPr/>
            </a:pPr>
            <a:r>
              <a:rPr lang="en-US" sz="2400" dirty="0" smtClean="0">
                <a:solidFill>
                  <a:srgbClr val="000000"/>
                </a:solidFill>
                <a:latin typeface="Arial Rounded MT Bold"/>
                <a:cs typeface="Arial Rounded MT Bold"/>
              </a:rPr>
              <a:t>What didn’t they do well? Why?</a:t>
            </a:r>
          </a:p>
          <a:p>
            <a:pPr marL="796925" indent="-457200">
              <a:spcAft>
                <a:spcPct val="30000"/>
              </a:spcAft>
              <a:buClr>
                <a:srgbClr val="000000"/>
              </a:buClr>
              <a:buSzPct val="100000"/>
              <a:buFont typeface="+mj-lt"/>
              <a:buAutoNum type="arabicPeriod"/>
              <a:defRPr/>
            </a:pPr>
            <a:r>
              <a:rPr lang="en-US" sz="2400" dirty="0" smtClean="0">
                <a:solidFill>
                  <a:srgbClr val="000000"/>
                </a:solidFill>
                <a:latin typeface="Arial Rounded MT Bold"/>
                <a:cs typeface="Arial Rounded MT Bold"/>
              </a:rPr>
              <a:t>What needs to be done in the next lesson</a:t>
            </a:r>
            <a:br>
              <a:rPr lang="en-US" sz="2400" dirty="0" smtClean="0">
                <a:solidFill>
                  <a:srgbClr val="000000"/>
                </a:solidFill>
                <a:latin typeface="Arial Rounded MT Bold"/>
                <a:cs typeface="Arial Rounded MT Bold"/>
              </a:rPr>
            </a:br>
            <a:r>
              <a:rPr lang="en-US" sz="2400" dirty="0" smtClean="0">
                <a:solidFill>
                  <a:srgbClr val="000000"/>
                </a:solidFill>
                <a:latin typeface="Arial Rounded MT Bold"/>
                <a:cs typeface="Arial Rounded MT Bold"/>
              </a:rPr>
              <a:t>(</a:t>
            </a:r>
            <a:r>
              <a:rPr lang="en-US" sz="2400" i="1" dirty="0" smtClean="0">
                <a:solidFill>
                  <a:srgbClr val="0000FF"/>
                </a:solidFill>
                <a:latin typeface="Arial Rounded MT Bold"/>
                <a:cs typeface="Arial Rounded MT Bold"/>
              </a:rPr>
              <a:t>plan of action</a:t>
            </a:r>
            <a:r>
              <a:rPr lang="en-US" sz="2400" dirty="0" smtClean="0">
                <a:solidFill>
                  <a:srgbClr val="000000"/>
                </a:solidFill>
                <a:latin typeface="Arial Rounded MT Bold"/>
                <a:cs typeface="Arial Rounded MT Bold"/>
              </a:rPr>
              <a:t>)?</a:t>
            </a:r>
          </a:p>
        </p:txBody>
      </p:sp>
      <p:sp>
        <p:nvSpPr>
          <p:cNvPr id="4"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dirty="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0178">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017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noFill/>
          <a:ln>
            <a:miter lim="800000"/>
            <a:headEnd/>
            <a:tailEnd/>
          </a:ln>
        </p:spPr>
        <p:txBody>
          <a:bodyPr vert="horz" wrap="square" lIns="0" tIns="45720" rIns="0" bIns="45720" numCol="1" anchor="t" anchorCtr="0" compatLnSpc="1">
            <a:prstTxWarp prst="textNoShape">
              <a:avLst/>
            </a:prstTxWarp>
          </a:bodyPr>
          <a:lstStyle/>
          <a:p>
            <a:pPr marL="346075" indent="-346075">
              <a:spcAft>
                <a:spcPct val="20000"/>
              </a:spcAft>
              <a:buClr>
                <a:srgbClr val="000000"/>
              </a:buClr>
              <a:buFont typeface="Wingdings" charset="2"/>
              <a:buChar char=""/>
              <a:tabLst>
                <a:tab pos="346075" algn="l"/>
              </a:tabLst>
            </a:pPr>
            <a:r>
              <a:rPr lang="en-US" sz="2800" smtClean="0">
                <a:solidFill>
                  <a:srgbClr val="000000"/>
                </a:solidFill>
                <a:latin typeface="Arial Rounded MT Bold" charset="0"/>
                <a:ea typeface="Arial Rounded MT Bold" charset="0"/>
                <a:cs typeface="Arial Rounded MT Bold" charset="0"/>
              </a:rPr>
              <a:t>Questions to promote experimenting: </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I wonder what would happen if … ?</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What is another way you might … ?</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What might explain … ?</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How did you decide to … ?</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In your planning, did you consider … ?</a:t>
            </a:r>
          </a:p>
        </p:txBody>
      </p:sp>
      <p:sp>
        <p:nvSpPr>
          <p:cNvPr id="4"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dirty="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0178">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50178">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50178">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5017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noFill/>
          <a:ln>
            <a:miter lim="800000"/>
            <a:headEnd/>
            <a:tailEnd/>
          </a:ln>
        </p:spPr>
        <p:txBody>
          <a:bodyPr vert="horz" wrap="square" lIns="0" tIns="45720" rIns="0" bIns="45720" numCol="1" anchor="t" anchorCtr="0" compatLnSpc="1">
            <a:prstTxWarp prst="textNoShape">
              <a:avLst/>
            </a:prstTxWarp>
          </a:bodyPr>
          <a:lstStyle/>
          <a:p>
            <a:pPr marL="346075" indent="-346075">
              <a:spcAft>
                <a:spcPct val="20000"/>
              </a:spcAft>
              <a:buClr>
                <a:srgbClr val="000000"/>
              </a:buClr>
              <a:buFont typeface="Wingdings" charset="2"/>
              <a:buChar char=""/>
              <a:tabLst>
                <a:tab pos="346075" algn="l"/>
              </a:tabLst>
            </a:pPr>
            <a:r>
              <a:rPr lang="en-US" sz="2800" smtClean="0">
                <a:solidFill>
                  <a:srgbClr val="000000"/>
                </a:solidFill>
                <a:latin typeface="Arial Rounded MT Bold" charset="0"/>
                <a:ea typeface="Arial Rounded MT Bold" charset="0"/>
                <a:cs typeface="Arial Rounded MT Bold" charset="0"/>
              </a:rPr>
              <a:t>Coaching moves: </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Help teachers clarify goals &amp; remind them of guiding principles</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Ask questions that focus on student learning</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Invite teachers to share their ideas</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Share ideas, but make them accessible</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Be responsive to teachers’ concerns</a:t>
            </a:r>
          </a:p>
          <a:p>
            <a:pPr marL="573088" lvl="1" indent="-234950">
              <a:spcAft>
                <a:spcPct val="30000"/>
              </a:spcAft>
              <a:buClr>
                <a:srgbClr val="000000"/>
              </a:buClr>
              <a:buSzPct val="100000"/>
              <a:buFont typeface="Arial" charset="0"/>
              <a:buChar char="•"/>
              <a:tabLst>
                <a:tab pos="346075" algn="l"/>
              </a:tabLst>
            </a:pPr>
            <a:r>
              <a:rPr lang="en-US" sz="2400" smtClean="0">
                <a:solidFill>
                  <a:srgbClr val="000000"/>
                </a:solidFill>
                <a:latin typeface="Arial Rounded MT Bold" charset="0"/>
                <a:ea typeface="Arial Rounded MT Bold" charset="0"/>
                <a:cs typeface="Arial Rounded MT Bold" charset="0"/>
              </a:rPr>
              <a:t>Refocus the conversation when the discussion gets off track</a:t>
            </a:r>
          </a:p>
        </p:txBody>
      </p:sp>
      <p:sp>
        <p:nvSpPr>
          <p:cNvPr id="4"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dirty="0">
                <a:solidFill>
                  <a:srgbClr val="FF0000"/>
                </a:solidFill>
                <a:latin typeface="Arial Rounded MT Bold" charset="0"/>
                <a:ea typeface="Arial Rounded MT Bold" charset="0"/>
                <a:cs typeface="Arial Rounded MT Bold" charset="0"/>
              </a:rPr>
              <a:t>Providing Support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017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017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017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307387" cy="5029200"/>
          </a:xfrm>
          <a:prstGeom prst="rect">
            <a:avLst/>
          </a:prstGeom>
          <a:ln>
            <a:miter lim="800000"/>
            <a:headEnd/>
            <a:tailEnd/>
          </a:ln>
        </p:spPr>
        <p:txBody>
          <a:bodyPr vert="horz" wrap="square" lIns="0" tIns="45720" rIns="0" bIns="45720" numCol="1" anchor="t" anchorCtr="0" compatLnSpc="1">
            <a:prstTxWarp prst="textNoShape">
              <a:avLst/>
            </a:prstTxWarp>
          </a:bodyPr>
          <a:lstStyle/>
          <a:p>
            <a:pPr marL="404813" indent="-404813">
              <a:lnSpc>
                <a:spcPct val="90000"/>
              </a:lnSpc>
              <a:spcAft>
                <a:spcPct val="20000"/>
              </a:spcAft>
              <a:buClr>
                <a:srgbClr val="000000"/>
              </a:buClr>
              <a:buFont typeface="Wingdings" charset="2"/>
              <a:buChar char=""/>
              <a:tabLst>
                <a:tab pos="3427413" algn="l"/>
              </a:tabLst>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Dr. Beverly Cabello</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r>
            <a:b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Associate Dean of Education</a:t>
            </a:r>
          </a:p>
          <a:p>
            <a:pPr marL="404813" indent="-404813">
              <a:lnSpc>
                <a:spcPct val="90000"/>
              </a:lnSpc>
              <a:spcAft>
                <a:spcPct val="20000"/>
              </a:spcAft>
              <a:buClr>
                <a:srgbClr val="000000"/>
              </a:buClr>
              <a:buFont typeface="Wingdings" charset="2"/>
              <a:buChar char=""/>
              <a:tabLst>
                <a:tab pos="3427413" algn="l"/>
              </a:tabLst>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Tina Torres</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r>
              <a:rPr lang="en-US" sz="2400" dirty="0" err="1">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tina.torres@csun.edu</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b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Director, Credential Office</a:t>
            </a:r>
          </a:p>
          <a:p>
            <a:pPr marL="404813" indent="-404813">
              <a:lnSpc>
                <a:spcPct val="90000"/>
              </a:lnSpc>
              <a:spcAft>
                <a:spcPct val="20000"/>
              </a:spcAft>
              <a:buClr>
                <a:srgbClr val="000000"/>
              </a:buClr>
              <a:buFont typeface="Wingdings" charset="2"/>
              <a:buChar char=""/>
              <a:tabLst>
                <a:tab pos="3427413" algn="l"/>
              </a:tabLst>
              <a:defRPr/>
            </a:pPr>
            <a:r>
              <a:rPr lang="en-US" sz="28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Estela Chacon</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r>
              <a:rPr lang="en-US" sz="2400" dirty="0" err="1">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echacon@csun.edu</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b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Assistant Director, Credential Office</a:t>
            </a:r>
          </a:p>
          <a:p>
            <a:pPr marL="404813" indent="-404813">
              <a:lnSpc>
                <a:spcPct val="90000"/>
              </a:lnSpc>
              <a:spcAft>
                <a:spcPct val="20000"/>
              </a:spcAft>
              <a:buClr>
                <a:srgbClr val="000000"/>
              </a:buClr>
              <a:buFont typeface="Wingdings" charset="2"/>
              <a:buChar char=""/>
              <a:tabLst>
                <a:tab pos="3427413" algn="l"/>
              </a:tabLst>
              <a:defRPr/>
            </a:pPr>
            <a:r>
              <a:rPr lang="en-US" sz="28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Dr. Susan </a:t>
            </a:r>
            <a:r>
              <a:rPr lang="en-US" sz="2800" dirty="0" err="1">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Belgrad</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r>
              <a:rPr lang="en-US" sz="2400" dirty="0" err="1">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susan.belgrad@csun.edu</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b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Professor, E ED 595J</a:t>
            </a:r>
          </a:p>
          <a:p>
            <a:pPr marL="404813" indent="-404813">
              <a:lnSpc>
                <a:spcPct val="90000"/>
              </a:lnSpc>
              <a:spcAft>
                <a:spcPct val="20000"/>
              </a:spcAft>
              <a:buClr>
                <a:srgbClr val="000000"/>
              </a:buClr>
              <a:buFont typeface="Wingdings" charset="2"/>
              <a:buChar char=""/>
              <a:tabLst>
                <a:tab pos="3427413" algn="l"/>
              </a:tabLst>
              <a:defRPr/>
            </a:pPr>
            <a:r>
              <a:rPr lang="en-US" sz="28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Pam Sierra</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r>
              <a:rPr lang="en-US" sz="2400" dirty="0" err="1">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pamela.scherban-sierra@csun.edu</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endParaRPr lang="en-US" sz="2400" dirty="0" smtClean="0">
              <a:solidFill>
                <a:srgbClr val="000000"/>
              </a:solidFill>
              <a:latin typeface="Arial Rounded MT Bold" charset="0"/>
              <a:ea typeface="Arial Rounded MT Bold" charset="0"/>
              <a:cs typeface="Arial Rounded MT Bold" charset="0"/>
            </a:endParaRPr>
          </a:p>
          <a:p>
            <a:pPr marL="338138" indent="-338138">
              <a:lnSpc>
                <a:spcPct val="90000"/>
              </a:lnSpc>
              <a:spcAft>
                <a:spcPct val="20000"/>
              </a:spcAft>
              <a:buClr>
                <a:srgbClr val="000000"/>
              </a:buClr>
              <a:tabLst>
                <a:tab pos="3427413"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and </a:t>
            </a:r>
            <a:r>
              <a:rPr lang="en-US" sz="28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Dr. Ivan Cheng</a:t>
            </a: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(icheng@csun.edu)</a:t>
            </a:r>
          </a:p>
          <a:p>
            <a:pPr marL="404813" indent="-404813" algn="ctr">
              <a:lnSpc>
                <a:spcPct val="90000"/>
              </a:lnSpc>
              <a:spcAft>
                <a:spcPct val="20000"/>
              </a:spcAft>
              <a:buClr>
                <a:srgbClr val="000000"/>
              </a:buClr>
              <a:tabLst>
                <a:tab pos="3427413" algn="l"/>
              </a:tabLst>
              <a:defRPr/>
            </a:pPr>
            <a:r>
              <a:rPr lang="en-US" sz="240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CSUN Induction Coordinators</a:t>
            </a:r>
          </a:p>
        </p:txBody>
      </p:sp>
      <p:sp>
        <p:nvSpPr>
          <p:cNvPr id="9219" name="TextBox 5"/>
          <p:cNvSpPr txBox="1">
            <a:spLocks noChangeArrowheads="1"/>
          </p:cNvSpPr>
          <p:nvPr/>
        </p:nvSpPr>
        <p:spPr bwMode="auto">
          <a:xfrm>
            <a:off x="609600" y="533400"/>
            <a:ext cx="81534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Introductions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017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017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0178">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50178">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5017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953000"/>
          </a:xfrm>
          <a:prstGeom prst="rect">
            <a:avLst/>
          </a:prstGeom>
          <a:ln>
            <a:miter lim="800000"/>
            <a:headEnd/>
            <a:tailEnd/>
          </a:ln>
        </p:spPr>
        <p:txBody>
          <a:bodyPr vert="horz" wrap="square" lIns="0" tIns="45720" rIns="0" bIns="45720" numCol="1" anchor="t" anchorCtr="0" compatLnSpc="1">
            <a:prstTxWarp prst="textNoShape">
              <a:avLst/>
            </a:prstTxWarp>
          </a:bodyPr>
          <a:lstStyle/>
          <a:p>
            <a:pPr marL="404813" indent="-404813">
              <a:spcAft>
                <a:spcPct val="20000"/>
              </a:spcAft>
              <a:buClr>
                <a:srgbClr val="000000"/>
              </a:buClr>
              <a:buFont typeface="Wingdings" charset="2"/>
              <a:buChar char=""/>
              <a:tabLst>
                <a:tab pos="3427413"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Tina Torres </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r>
              <a:rPr lang="en-US" sz="2400" dirty="0" err="1"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tina.torres@csun.edu</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b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Director, Credential Office</a:t>
            </a:r>
          </a:p>
          <a:p>
            <a:pPr marL="404813" indent="-404813">
              <a:spcAft>
                <a:spcPct val="20000"/>
              </a:spcAft>
              <a:buClr>
                <a:srgbClr val="000000"/>
              </a:buClr>
              <a:buFont typeface="Wingdings" charset="2"/>
              <a:buChar char=""/>
              <a:tabLst>
                <a:tab pos="3427413"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Estela Chacon </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r>
              <a:rPr lang="en-US" sz="2400" dirty="0" err="1"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echacon@csun.edu</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r>
            <a:b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Assistant Director, Credential Office</a:t>
            </a:r>
          </a:p>
          <a:p>
            <a:pPr marL="404813" indent="-404813">
              <a:spcAft>
                <a:spcPct val="20000"/>
              </a:spcAft>
              <a:buClr>
                <a:srgbClr val="000000"/>
              </a:buClr>
              <a:buFont typeface="Wingdings" charset="2"/>
              <a:buChar char=""/>
              <a:tabLst>
                <a:tab pos="3427413"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Dr. Susan </a:t>
            </a:r>
            <a:r>
              <a:rPr lang="en-US" dirty="0" err="1"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Belgrad</a:t>
            </a: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r>
              <a:rPr lang="en-US" sz="2400" dirty="0" err="1"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susan.belgrad@csun.edu</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b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Professor, E ED 595J</a:t>
            </a:r>
          </a:p>
          <a:p>
            <a:pPr marL="404813" indent="-404813">
              <a:spcAft>
                <a:spcPct val="20000"/>
              </a:spcAft>
              <a:buClr>
                <a:srgbClr val="000000"/>
              </a:buClr>
              <a:buFont typeface="Wingdings" charset="2"/>
              <a:buChar char=""/>
              <a:tabLst>
                <a:tab pos="3427413"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Pam Sierra </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r>
              <a:rPr lang="en-US" sz="2400" dirty="0" err="1"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ps-sierra@sbcglobal.net</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t>
            </a:r>
            <a:endParaRPr lang="en-US" dirty="0" smtClean="0">
              <a:solidFill>
                <a:srgbClr val="000000"/>
              </a:solidFill>
              <a:latin typeface="Arial Rounded MT Bold" charset="0"/>
              <a:ea typeface="Arial Rounded MT Bold" charset="0"/>
              <a:cs typeface="Arial Rounded MT Bold" charset="0"/>
            </a:endParaRPr>
          </a:p>
          <a:p>
            <a:pPr marL="404813" indent="0">
              <a:spcAft>
                <a:spcPct val="20000"/>
              </a:spcAft>
              <a:buClr>
                <a:srgbClr val="000000"/>
              </a:buClr>
              <a:tabLst>
                <a:tab pos="3427413"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and Dr. Ivan Cheng </a:t>
            </a: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(icheng@csun.edu)</a:t>
            </a:r>
            <a:endPar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endParaRPr>
          </a:p>
          <a:p>
            <a:pPr marL="404813" indent="-404813" algn="ctr">
              <a:spcAft>
                <a:spcPct val="20000"/>
              </a:spcAft>
              <a:buClr>
                <a:srgbClr val="000000"/>
              </a:buClr>
              <a:tabLst>
                <a:tab pos="3427413"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CSUN Induction Coordinators</a:t>
            </a:r>
          </a:p>
        </p:txBody>
      </p:sp>
      <p:sp>
        <p:nvSpPr>
          <p:cNvPr id="58371" name="TextBox 5"/>
          <p:cNvSpPr txBox="1">
            <a:spLocks noChangeArrowheads="1"/>
          </p:cNvSpPr>
          <p:nvPr/>
        </p:nvSpPr>
        <p:spPr bwMode="auto">
          <a:xfrm>
            <a:off x="609600" y="533400"/>
            <a:ext cx="82296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Questions?</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Box 5"/>
          <p:cNvSpPr txBox="1">
            <a:spLocks noChangeArrowheads="1"/>
          </p:cNvSpPr>
          <p:nvPr/>
        </p:nvSpPr>
        <p:spPr bwMode="auto">
          <a:xfrm>
            <a:off x="609600" y="533400"/>
            <a:ext cx="82296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Thank You</a:t>
            </a:r>
          </a:p>
        </p:txBody>
      </p:sp>
      <p:sp>
        <p:nvSpPr>
          <p:cNvPr id="6" name="Rectangle 2"/>
          <p:cNvSpPr txBox="1">
            <a:spLocks noChangeArrowheads="1"/>
          </p:cNvSpPr>
          <p:nvPr/>
        </p:nvSpPr>
        <p:spPr bwMode="auto">
          <a:xfrm>
            <a:off x="684213" y="1676400"/>
            <a:ext cx="8154987" cy="4953000"/>
          </a:xfrm>
          <a:prstGeom prst="rect">
            <a:avLst/>
          </a:prstGeom>
          <a:ln>
            <a:miter lim="800000"/>
            <a:headEnd/>
            <a:tailEnd/>
          </a:ln>
        </p:spPr>
        <p:txBody>
          <a:bodyPr lIns="0" rIns="0">
            <a:prstTxWarp prst="textNoShape">
              <a:avLst/>
            </a:prstTxWarp>
          </a:bodyPr>
          <a:lstStyle/>
          <a:p>
            <a:pPr marL="404813" indent="-404813" eaLnBrk="0" hangingPunct="0">
              <a:spcBef>
                <a:spcPct val="20000"/>
              </a:spcBef>
              <a:spcAft>
                <a:spcPct val="20000"/>
              </a:spcAft>
              <a:buClr>
                <a:srgbClr val="000000"/>
              </a:buClr>
              <a:buSzPct val="110000"/>
              <a:buFont typeface="Wingdings" charset="2"/>
              <a:buChar char=""/>
              <a:tabLst>
                <a:tab pos="3427413" algn="l"/>
              </a:tabLst>
              <a:defRPr/>
            </a:pPr>
            <a: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Tina Torres </a:t>
            </a: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(tina.torres@csun.edu)</a:t>
            </a:r>
            <a: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b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Director, Credential Office</a:t>
            </a:r>
          </a:p>
          <a:p>
            <a:pPr marL="404813" indent="-404813" eaLnBrk="0" hangingPunct="0">
              <a:spcBef>
                <a:spcPct val="20000"/>
              </a:spcBef>
              <a:spcAft>
                <a:spcPct val="20000"/>
              </a:spcAft>
              <a:buClr>
                <a:srgbClr val="000000"/>
              </a:buClr>
              <a:buSzPct val="110000"/>
              <a:buFont typeface="Wingdings" charset="2"/>
              <a:buChar char=""/>
              <a:tabLst>
                <a:tab pos="3427413" algn="l"/>
              </a:tabLst>
              <a:defRPr/>
            </a:pPr>
            <a: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Estela Chacon </a:t>
            </a: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(echacon@csun.edu)</a:t>
            </a:r>
            <a: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r>
            <a:b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Assistant Director, Credential Office</a:t>
            </a:r>
          </a:p>
          <a:p>
            <a:pPr marL="404813" indent="-404813" eaLnBrk="0" hangingPunct="0">
              <a:spcBef>
                <a:spcPct val="20000"/>
              </a:spcBef>
              <a:spcAft>
                <a:spcPct val="20000"/>
              </a:spcAft>
              <a:buClr>
                <a:srgbClr val="000000"/>
              </a:buClr>
              <a:buSzPct val="110000"/>
              <a:buFont typeface="Wingdings" charset="2"/>
              <a:buChar char=""/>
              <a:tabLst>
                <a:tab pos="3427413" algn="l"/>
              </a:tabLst>
              <a:defRPr/>
            </a:pPr>
            <a: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Dr. Susan Belgrad </a:t>
            </a: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(susan.belgrad@csun.edu)</a:t>
            </a:r>
            <a:b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b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Professor, E ED 595J</a:t>
            </a:r>
          </a:p>
          <a:p>
            <a:pPr marL="404813" indent="-404813" eaLnBrk="0" hangingPunct="0">
              <a:spcBef>
                <a:spcPct val="20000"/>
              </a:spcBef>
              <a:spcAft>
                <a:spcPct val="20000"/>
              </a:spcAft>
              <a:buClr>
                <a:srgbClr val="000000"/>
              </a:buClr>
              <a:buSzPct val="110000"/>
              <a:buFont typeface="Wingdings" charset="2"/>
              <a:buChar char=""/>
              <a:tabLst>
                <a:tab pos="3427413" algn="l"/>
              </a:tabLst>
              <a:defRPr/>
            </a:pPr>
            <a: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Pam Sierra </a:t>
            </a: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(ps-sierra@sbcglobal.net)</a:t>
            </a:r>
            <a:endParaRPr lang="en-US" sz="3200" kern="0">
              <a:solidFill>
                <a:srgbClr val="000000"/>
              </a:solidFill>
              <a:latin typeface="Arial Rounded MT Bold" charset="0"/>
              <a:ea typeface="Arial Rounded MT Bold" charset="0"/>
              <a:cs typeface="Arial Rounded MT Bold" charset="0"/>
            </a:endParaRPr>
          </a:p>
          <a:p>
            <a:pPr marL="404813" eaLnBrk="0" hangingPunct="0">
              <a:spcBef>
                <a:spcPct val="20000"/>
              </a:spcBef>
              <a:spcAft>
                <a:spcPct val="20000"/>
              </a:spcAft>
              <a:buClr>
                <a:srgbClr val="000000"/>
              </a:buClr>
              <a:buSzPct val="110000"/>
              <a:buFont typeface="Wingdings" charset="2"/>
              <a:buNone/>
              <a:tabLst>
                <a:tab pos="3427413" algn="l"/>
              </a:tabLst>
              <a:defRPr/>
            </a:pPr>
            <a:r>
              <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and Dr. Ivan Cheng </a:t>
            </a: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(icheng@csun.edu)</a:t>
            </a:r>
            <a:endParaRPr lang="en-US" sz="3200"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endParaRPr>
          </a:p>
          <a:p>
            <a:pPr marL="404813" indent="-404813" algn="ctr" eaLnBrk="0" hangingPunct="0">
              <a:spcBef>
                <a:spcPct val="20000"/>
              </a:spcBef>
              <a:spcAft>
                <a:spcPct val="20000"/>
              </a:spcAft>
              <a:buClr>
                <a:srgbClr val="000000"/>
              </a:buClr>
              <a:buSzPct val="110000"/>
              <a:buFont typeface="Wingdings" charset="2"/>
              <a:buNone/>
              <a:tabLst>
                <a:tab pos="3427413" algn="l"/>
              </a:tabLst>
              <a:defRPr/>
            </a:pPr>
            <a:r>
              <a:rPr lang="en-US" ker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CSUN Induction Coordinators</a:t>
            </a:r>
            <a:endParaRPr lang="en-US" kern="0" dirty="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dirty="0" smtClean="0">
                <a:solidFill>
                  <a:srgbClr val="FF0000"/>
                </a:solidFill>
                <a:latin typeface="Arial Rounded MT Bold" charset="0"/>
                <a:ea typeface="Arial Rounded MT Bold" charset="0"/>
                <a:cs typeface="Arial Rounded MT Bold" charset="0"/>
              </a:rPr>
              <a:t>The Big Picture</a:t>
            </a:r>
            <a:endParaRPr lang="en-US" sz="4400" dirty="0">
              <a:solidFill>
                <a:srgbClr val="FF0000"/>
              </a:solidFill>
              <a:latin typeface="Arial Rounded MT Bold" charset="0"/>
              <a:ea typeface="Arial Rounded MT Bold" charset="0"/>
              <a:cs typeface="Arial Rounded MT Bold" charset="0"/>
            </a:endParaRPr>
          </a:p>
        </p:txBody>
      </p:sp>
      <p:pic>
        <p:nvPicPr>
          <p:cNvPr id="11267" name="Picture 4" descr="B.1 Teacher PrepInduction Alighment.pdf"/>
          <p:cNvPicPr>
            <a:picLocks noChangeAspect="1"/>
          </p:cNvPicPr>
          <p:nvPr/>
        </p:nvPicPr>
        <p:blipFill>
          <a:blip r:embed="rId3" cstate="print"/>
          <a:srcRect b="2353"/>
          <a:stretch>
            <a:fillRect/>
          </a:stretch>
        </p:blipFill>
        <p:spPr bwMode="auto">
          <a:xfrm>
            <a:off x="912813" y="1258888"/>
            <a:ext cx="7318375" cy="55229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ln>
            <a:miter lim="800000"/>
            <a:headEnd/>
            <a:tailEnd/>
          </a:ln>
        </p:spPr>
        <p:txBody>
          <a:bodyPr vert="horz" wrap="square" lIns="0" tIns="45720" rIns="0" bIns="45720" numCol="1" anchor="t" anchorCtr="0" compatLnSpc="1">
            <a:prstTxWarp prst="textNoShape">
              <a:avLst/>
            </a:prstTxWarp>
          </a:bodyPr>
          <a:lstStyle/>
          <a:p>
            <a:pPr marL="346075" indent="-346075">
              <a:spcAft>
                <a:spcPct val="20000"/>
              </a:spcAft>
              <a:buClr>
                <a:srgbClr val="000000"/>
              </a:buClr>
              <a:buFont typeface="Wingdings" charset="2"/>
              <a:buChar char=""/>
              <a:tabLst>
                <a:tab pos="346075"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4 Courses</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 ED 595J (“Course 1”)</a:t>
            </a:r>
          </a:p>
          <a:p>
            <a:pPr marL="685800" indent="-346075">
              <a:spcAft>
                <a:spcPct val="20000"/>
              </a:spcAft>
              <a:buClr>
                <a:srgbClr val="000000"/>
              </a:buClr>
              <a:buFont typeface="Wingdings" charset="2"/>
              <a:buChar char=""/>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Elective 1</a:t>
            </a:r>
          </a:p>
          <a:p>
            <a:pPr marL="685800" indent="-346075">
              <a:spcAft>
                <a:spcPct val="20000"/>
              </a:spcAft>
              <a:buClr>
                <a:srgbClr val="000000"/>
              </a:buClr>
              <a:buFont typeface="Wingdings" charset="2"/>
              <a:buChar char=""/>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Elective 2</a:t>
            </a:r>
          </a:p>
          <a:p>
            <a:pPr marL="685800" indent="-346075">
              <a:spcAft>
                <a:spcPct val="20000"/>
              </a:spcAft>
              <a:buClr>
                <a:srgbClr val="000000"/>
              </a:buClr>
              <a:buFont typeface="Wingdings" charset="2"/>
              <a:buChar char=""/>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S ED 595JG (“Course 4”)</a:t>
            </a:r>
          </a:p>
          <a:p>
            <a:pPr marL="346075" indent="-346075">
              <a:spcAft>
                <a:spcPct val="20000"/>
              </a:spcAft>
              <a:buClr>
                <a:srgbClr val="000000"/>
              </a:buClr>
              <a:buFont typeface="Wingdings" charset="2"/>
              <a:buChar char=""/>
              <a:tabLst>
                <a:tab pos="346075"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Fieldwork component</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Support Provider from school of employment</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Assignments from Course 1</a:t>
            </a:r>
          </a:p>
        </p:txBody>
      </p:sp>
      <p:sp>
        <p:nvSpPr>
          <p:cNvPr id="13315" name="TextBox 5"/>
          <p:cNvSpPr txBox="1">
            <a:spLocks noChangeArrowheads="1"/>
          </p:cNvSpPr>
          <p:nvPr/>
        </p:nvSpPr>
        <p:spPr bwMode="auto">
          <a:xfrm>
            <a:off x="609600" y="533400"/>
            <a:ext cx="60960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Overview of Program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50178">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5017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017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0178">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5017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4294967295"/>
          </p:nvPr>
        </p:nvSpPr>
        <p:spPr bwMode="auto">
          <a:xfrm>
            <a:off x="684213" y="1676400"/>
            <a:ext cx="8307387" cy="5029200"/>
          </a:xfrm>
          <a:prstGeom prst="rect">
            <a:avLst/>
          </a:prstGeom>
          <a:ln>
            <a:miter lim="800000"/>
            <a:headEnd/>
            <a:tailEnd/>
          </a:ln>
        </p:spPr>
        <p:txBody>
          <a:bodyPr lIns="0" rIns="0">
            <a:prstTxWarp prst="textNoShape">
              <a:avLst/>
            </a:prstTxWarp>
          </a:bodyPr>
          <a:lstStyle/>
          <a:p>
            <a:pPr marL="346075" indent="-346075">
              <a:spcAft>
                <a:spcPct val="20000"/>
              </a:spcAft>
              <a:buClr>
                <a:srgbClr val="000000"/>
              </a:buClr>
              <a:buFont typeface="Wingdings" charset="2"/>
              <a:buChar char=""/>
              <a:tabLst>
                <a:tab pos="346075"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Introduces BTSA–FACT</a:t>
            </a:r>
          </a:p>
          <a:p>
            <a:pPr marL="346075" indent="-346075">
              <a:spcAft>
                <a:spcPct val="20000"/>
              </a:spcAft>
              <a:buClr>
                <a:srgbClr val="000000"/>
              </a:buClr>
              <a:buFont typeface="Wingdings" charset="2"/>
              <a:buChar char=""/>
              <a:tabLst>
                <a:tab pos="346075"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Begins induction process</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Candidate works with Induction Coordinator to create Program Plan</a:t>
            </a:r>
          </a:p>
          <a:p>
            <a:pPr marL="685800" indent="-346075">
              <a:spcAft>
                <a:spcPct val="20000"/>
              </a:spcAft>
              <a:buClr>
                <a:srgbClr val="000000"/>
              </a:buClr>
              <a:buFont typeface="Wingdings" charset="2"/>
              <a:buChar char=""/>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Candidate drafts and completes IIP (C-1 Form)</a:t>
            </a:r>
          </a:p>
          <a:p>
            <a:pPr marL="346075" indent="-346075">
              <a:spcAft>
                <a:spcPct val="20000"/>
              </a:spcAft>
              <a:buClr>
                <a:srgbClr val="000000"/>
              </a:buClr>
              <a:buFont typeface="Wingdings" charset="2"/>
              <a:buChar char=""/>
              <a:tabLst>
                <a:tab pos="346075" algn="l"/>
              </a:tabLst>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Fieldwork component</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Candidate identifies Support Provider</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Candidate works with Support Provider to complete course assignments</a:t>
            </a:r>
          </a:p>
        </p:txBody>
      </p:sp>
      <p:sp>
        <p:nvSpPr>
          <p:cNvPr id="17411" name="TextBox 5"/>
          <p:cNvSpPr txBox="1">
            <a:spLocks noChangeArrowheads="1"/>
          </p:cNvSpPr>
          <p:nvPr/>
        </p:nvSpPr>
        <p:spPr bwMode="auto">
          <a:xfrm>
            <a:off x="609600" y="533400"/>
            <a:ext cx="8458200" cy="762000"/>
          </a:xfrm>
          <a:prstGeom prst="rect">
            <a:avLst/>
          </a:prstGeom>
          <a:noFill/>
          <a:ln w="9525">
            <a:noFill/>
            <a:miter lim="800000"/>
            <a:headEnd/>
            <a:tailEnd/>
          </a:ln>
        </p:spPr>
        <p:txBody>
          <a:bodyPr>
            <a:prstTxWarp prst="textNoShape">
              <a:avLst/>
            </a:prstTxWarp>
            <a:spAutoFit/>
          </a:bodyPr>
          <a:lstStyle/>
          <a:p>
            <a:r>
              <a:rPr lang="en-US" sz="4400">
                <a:solidFill>
                  <a:srgbClr val="FF0000"/>
                </a:solidFill>
                <a:latin typeface="Arial Rounded MT Bold" charset="0"/>
                <a:ea typeface="Arial Rounded MT Bold" charset="0"/>
                <a:cs typeface="Arial Rounded MT Bold" charset="0"/>
              </a:rPr>
              <a:t>E ED 595J (“Course 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5017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50178">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5017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bwMode="auto">
          <a:xfrm>
            <a:off x="684213" y="1676400"/>
            <a:ext cx="8154987" cy="4572000"/>
          </a:xfrm>
          <a:prstGeom prst="rect">
            <a:avLst/>
          </a:prstGeom>
          <a:ln>
            <a:miter lim="800000"/>
            <a:headEnd/>
            <a:tailEnd/>
          </a:ln>
        </p:spPr>
        <p:txBody>
          <a:bodyPr vert="horz" wrap="square" lIns="0" tIns="45720" rIns="0" bIns="45720" numCol="1" anchor="t" anchorCtr="0" compatLnSpc="1">
            <a:prstTxWarp prst="textNoShape">
              <a:avLst/>
            </a:prstTxWarp>
          </a:bodyPr>
          <a:lstStyle/>
          <a:p>
            <a:pPr marL="404813" indent="-404813">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a:ea typeface="+mn-ea"/>
                <a:cs typeface="Arial Rounded MT Bold"/>
              </a:rPr>
              <a:t>Valid CA Clear Credential in the same subject area as the candidate</a:t>
            </a:r>
          </a:p>
          <a:p>
            <a:pPr marL="346075" indent="-346075">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a:ea typeface="+mn-ea"/>
                <a:cs typeface="Arial Rounded MT Bold"/>
              </a:rPr>
              <a:t>Recommended by administrator</a:t>
            </a:r>
          </a:p>
          <a:p>
            <a:pPr marL="685800" indent="-346075">
              <a:spcAft>
                <a:spcPct val="20000"/>
              </a:spcAft>
              <a:buClr>
                <a:srgbClr val="000000"/>
              </a:buClr>
              <a:buFont typeface="Wingdings" charset="2"/>
              <a:buChar char=""/>
              <a:defRPr/>
            </a:pPr>
            <a:r>
              <a:rPr lang="en-US" sz="2400" dirty="0" smtClean="0">
                <a:solidFill>
                  <a:srgbClr val="000000"/>
                </a:solidFill>
                <a:effectLst>
                  <a:outerShdw blurRad="38100" dist="38100" dir="2700000" algn="tl">
                    <a:srgbClr val="DDDDDD"/>
                  </a:outerShdw>
                </a:effectLst>
                <a:latin typeface="Arial Rounded MT Bold"/>
                <a:ea typeface="+mn-ea"/>
                <a:cs typeface="Arial Rounded MT Bold"/>
              </a:rPr>
              <a:t>Cannot be a supervisor or principal</a:t>
            </a:r>
          </a:p>
          <a:p>
            <a:pPr marL="346075" indent="-346075">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a:ea typeface="+mn-ea"/>
                <a:cs typeface="Arial Rounded MT Bold"/>
              </a:rPr>
              <a:t>Familiar with CSTP</a:t>
            </a:r>
          </a:p>
          <a:p>
            <a:pPr marL="346075" indent="-346075">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a:ea typeface="+mn-ea"/>
                <a:cs typeface="Arial Rounded MT Bold"/>
              </a:rPr>
              <a:t>Has strong interpersonal skills</a:t>
            </a:r>
          </a:p>
          <a:p>
            <a:pPr marL="346075" indent="-346075">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a:ea typeface="+mn-ea"/>
                <a:cs typeface="Arial Rounded MT Bold"/>
              </a:rPr>
              <a:t>Attends training</a:t>
            </a:r>
          </a:p>
        </p:txBody>
      </p:sp>
      <p:sp>
        <p:nvSpPr>
          <p:cNvPr id="13315" name="TextBox 5"/>
          <p:cNvSpPr txBox="1">
            <a:spLocks noChangeArrowheads="1"/>
          </p:cNvSpPr>
          <p:nvPr/>
        </p:nvSpPr>
        <p:spPr bwMode="auto">
          <a:xfrm>
            <a:off x="609600" y="533400"/>
            <a:ext cx="8458200" cy="769938"/>
          </a:xfrm>
          <a:prstGeom prst="rect">
            <a:avLst/>
          </a:prstGeom>
          <a:noFill/>
          <a:ln w="9525">
            <a:noFill/>
            <a:miter lim="800000"/>
            <a:headEnd/>
            <a:tailEnd/>
          </a:ln>
        </p:spPr>
        <p:txBody>
          <a:bodyPr lIns="0" rIns="0">
            <a:prstTxWarp prst="textNoShape">
              <a:avLst/>
            </a:prstTxWarp>
            <a:spAutoFit/>
          </a:bodyPr>
          <a:lstStyle/>
          <a:p>
            <a:pPr>
              <a:defRPr/>
            </a:pPr>
            <a:r>
              <a:rPr lang="en-US" sz="4400" dirty="0">
                <a:solidFill>
                  <a:srgbClr val="FF0000"/>
                </a:solidFill>
                <a:latin typeface="Arial Rounded MT Bold" charset="0"/>
                <a:ea typeface="Arial Rounded MT Bold" charset="0"/>
                <a:cs typeface="Arial Rounded MT Bold" charset="0"/>
              </a:rPr>
              <a:t>Support Provider </a:t>
            </a:r>
            <a:r>
              <a:rPr lang="en-US" sz="4400" spc="-50" dirty="0">
                <a:solidFill>
                  <a:srgbClr val="FF0000"/>
                </a:solidFill>
                <a:latin typeface="Arial Rounded MT Bold" charset="0"/>
                <a:ea typeface="Arial Rounded MT Bold" charset="0"/>
                <a:cs typeface="Arial Rounded MT Bold" charset="0"/>
              </a:rPr>
              <a:t>Qualifications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50178">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50178">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5017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4294967295"/>
          </p:nvPr>
        </p:nvSpPr>
        <p:spPr bwMode="auto">
          <a:xfrm>
            <a:off x="684213" y="1676400"/>
            <a:ext cx="8412162" cy="4572000"/>
          </a:xfrm>
          <a:prstGeom prst="rect">
            <a:avLst/>
          </a:prstGeom>
          <a:ln>
            <a:miter lim="800000"/>
            <a:headEnd/>
            <a:tailEnd/>
          </a:ln>
        </p:spPr>
        <p:txBody>
          <a:bodyPr lIns="0" rIns="0">
            <a:prstTxWarp prst="textNoShape">
              <a:avLst/>
            </a:prstTxWarp>
          </a:bodyPr>
          <a:lstStyle/>
          <a:p>
            <a:pPr marL="404813" indent="-404813">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Practitioner</a:t>
            </a:r>
          </a:p>
          <a:p>
            <a:pPr marL="404813" indent="-404813">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Mentor</a:t>
            </a:r>
          </a:p>
          <a:p>
            <a:pPr marL="404813" indent="-404813">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Collaborator</a:t>
            </a:r>
          </a:p>
          <a:p>
            <a:pPr marL="404813" indent="-404813">
              <a:spcAft>
                <a:spcPct val="20000"/>
              </a:spcAft>
              <a:buClr>
                <a:srgbClr val="000000"/>
              </a:buClr>
              <a:buFont typeface="Wingdings" charset="2"/>
              <a:buChar char=""/>
              <a:defRPr/>
            </a:pPr>
            <a:r>
              <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Professional</a:t>
            </a:r>
          </a:p>
          <a:p>
            <a:pPr marL="404813" indent="0">
              <a:spcAft>
                <a:spcPct val="20000"/>
              </a:spcAft>
              <a:buClr>
                <a:srgbClr val="000000"/>
              </a:buClr>
              <a:buFont typeface="Wingdings" charset="2"/>
              <a:buNone/>
              <a:defRPr/>
            </a:pPr>
            <a:r>
              <a:rPr lang="en-US" i="1" dirty="0" smtClean="0">
                <a:solidFill>
                  <a:srgbClr val="FF0000"/>
                </a:solidFill>
                <a:effectLst>
                  <a:outerShdw blurRad="38100" dist="38100" dir="2700000" algn="tl">
                    <a:srgbClr val="DDDDDD"/>
                  </a:outerShdw>
                </a:effectLst>
                <a:latin typeface="Arial Rounded MT Bold" charset="0"/>
                <a:ea typeface="Arial Rounded MT Bold" charset="0"/>
                <a:cs typeface="Arial Rounded MT Bold" charset="0"/>
              </a:rPr>
              <a:t>Brainstorm and discuss what each of these might mean for you</a:t>
            </a:r>
          </a:p>
        </p:txBody>
      </p:sp>
      <p:sp>
        <p:nvSpPr>
          <p:cNvPr id="4" name="TextBox 5"/>
          <p:cNvSpPr txBox="1">
            <a:spLocks noChangeArrowheads="1"/>
          </p:cNvSpPr>
          <p:nvPr/>
        </p:nvSpPr>
        <p:spPr bwMode="auto">
          <a:xfrm>
            <a:off x="609600" y="533400"/>
            <a:ext cx="8458200" cy="769938"/>
          </a:xfrm>
          <a:prstGeom prst="rect">
            <a:avLst/>
          </a:prstGeom>
          <a:noFill/>
          <a:ln w="9525">
            <a:noFill/>
            <a:miter lim="800000"/>
            <a:headEnd/>
            <a:tailEnd/>
          </a:ln>
        </p:spPr>
        <p:txBody>
          <a:bodyPr lIns="0" rIns="0">
            <a:prstTxWarp prst="textNoShape">
              <a:avLst/>
            </a:prstTxWarp>
            <a:spAutoFit/>
          </a:bodyPr>
          <a:lstStyle/>
          <a:p>
            <a:pPr>
              <a:defRPr/>
            </a:pPr>
            <a:r>
              <a:rPr lang="en-US" sz="4400" dirty="0">
                <a:solidFill>
                  <a:srgbClr val="FF0000"/>
                </a:solidFill>
                <a:latin typeface="Arial Rounded MT Bold" charset="0"/>
                <a:ea typeface="Arial Rounded MT Bold" charset="0"/>
                <a:cs typeface="Arial Rounded MT Bold" charset="0"/>
              </a:rPr>
              <a:t>Support Provider Roles</a:t>
            </a:r>
            <a:endParaRPr lang="en-US" sz="4400" spc="-50" dirty="0">
              <a:solidFill>
                <a:srgbClr val="FF0000"/>
              </a:solidFill>
              <a:latin typeface="Arial Rounded MT Bold" charset="0"/>
              <a:ea typeface="Arial Rounded MT Bold" charset="0"/>
              <a:cs typeface="Arial Rounded MT Bold"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4294967295"/>
          </p:nvPr>
        </p:nvSpPr>
        <p:spPr bwMode="auto">
          <a:xfrm>
            <a:off x="684213" y="1676400"/>
            <a:ext cx="8412162" cy="5029200"/>
          </a:xfrm>
          <a:prstGeom prst="rect">
            <a:avLst/>
          </a:prstGeom>
          <a:ln>
            <a:miter lim="800000"/>
            <a:headEnd/>
            <a:tailEnd/>
          </a:ln>
        </p:spPr>
        <p:txBody>
          <a:bodyPr lIns="0" rIns="0">
            <a:prstTxWarp prst="textNoShape">
              <a:avLst/>
            </a:prstTxWarp>
          </a:bodyPr>
          <a:lstStyle/>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Use the skills of </a:t>
            </a:r>
            <a:r>
              <a:rPr lang="en-US" sz="2800" u="sng"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cognitive coaching</a:t>
            </a: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t>
            </a:r>
            <a:r>
              <a:rPr lang="en-US" sz="2800" u="sng"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mentoring</a:t>
            </a: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and </a:t>
            </a:r>
            <a:r>
              <a:rPr lang="en-US" sz="2800" u="sng"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modeling</a:t>
            </a: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 to support candidates’ professional growth</a:t>
            </a:r>
          </a:p>
          <a:p>
            <a:pPr marL="346075" indent="-346075">
              <a:spcAft>
                <a:spcPct val="20000"/>
              </a:spcAft>
              <a:buClr>
                <a:srgbClr val="000000"/>
              </a:buClr>
              <a:buFont typeface="Wingdings" charset="2"/>
              <a:buChar char=""/>
              <a:tabLst>
                <a:tab pos="346075" algn="l"/>
              </a:tabLst>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Encourage candidates to visit the classrooms of other skilled veterans</a:t>
            </a:r>
          </a:p>
          <a:p>
            <a:pPr marL="346075" indent="-346075">
              <a:spcAft>
                <a:spcPct val="20000"/>
              </a:spcAft>
              <a:buClr>
                <a:srgbClr val="000000"/>
              </a:buClr>
              <a:buFont typeface="Wingdings" charset="2"/>
              <a:buChar char=""/>
              <a:tabLst>
                <a:tab pos="346075" algn="l"/>
              </a:tabLst>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Conduct 2 or more observations </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Work with candidates on lesson planning</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Conference together, share observation evidence, examine other classroom data (e.g., student work samples, lesson plans, etc.)</a:t>
            </a:r>
          </a:p>
        </p:txBody>
      </p:sp>
      <p:sp>
        <p:nvSpPr>
          <p:cNvPr id="4" name="TextBox 5"/>
          <p:cNvSpPr txBox="1">
            <a:spLocks noChangeArrowheads="1"/>
          </p:cNvSpPr>
          <p:nvPr/>
        </p:nvSpPr>
        <p:spPr bwMode="auto">
          <a:xfrm>
            <a:off x="609600" y="533400"/>
            <a:ext cx="8458200" cy="769938"/>
          </a:xfrm>
          <a:prstGeom prst="rect">
            <a:avLst/>
          </a:prstGeom>
          <a:noFill/>
          <a:ln w="9525">
            <a:noFill/>
            <a:miter lim="800000"/>
            <a:headEnd/>
            <a:tailEnd/>
          </a:ln>
        </p:spPr>
        <p:txBody>
          <a:bodyPr lIns="0" rIns="0">
            <a:prstTxWarp prst="textNoShape">
              <a:avLst/>
            </a:prstTxWarp>
            <a:spAutoFit/>
          </a:bodyPr>
          <a:lstStyle/>
          <a:p>
            <a:pPr>
              <a:defRPr/>
            </a:pPr>
            <a:r>
              <a:rPr lang="en-US" sz="4400" dirty="0">
                <a:solidFill>
                  <a:srgbClr val="FF0000"/>
                </a:solidFill>
                <a:latin typeface="Arial Rounded MT Bold" charset="0"/>
                <a:ea typeface="Arial Rounded MT Bold" charset="0"/>
                <a:cs typeface="Arial Rounded MT Bold" charset="0"/>
              </a:rPr>
              <a:t>Support Provider Roles</a:t>
            </a:r>
            <a:endParaRPr lang="en-US" sz="4400" spc="-50" dirty="0">
              <a:solidFill>
                <a:srgbClr val="FF0000"/>
              </a:solidFill>
              <a:latin typeface="Arial Rounded MT Bold" charset="0"/>
              <a:ea typeface="Arial Rounded MT Bold" charset="0"/>
              <a:cs typeface="Arial Rounded MT Bold"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017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5017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5017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4294967295"/>
          </p:nvPr>
        </p:nvSpPr>
        <p:spPr bwMode="auto">
          <a:xfrm>
            <a:off x="684213" y="1676400"/>
            <a:ext cx="8412162" cy="4572000"/>
          </a:xfrm>
          <a:prstGeom prst="rect">
            <a:avLst/>
          </a:prstGeom>
          <a:ln>
            <a:miter lim="800000"/>
            <a:headEnd/>
            <a:tailEnd/>
          </a:ln>
        </p:spPr>
        <p:txBody>
          <a:bodyPr lIns="0" rIns="0">
            <a:prstTxWarp prst="textNoShape">
              <a:avLst/>
            </a:prstTxWarp>
          </a:bodyPr>
          <a:lstStyle/>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Recommend resources</a:t>
            </a:r>
          </a:p>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Provide mentoring and modeling</a:t>
            </a:r>
          </a:p>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Provide feedback for candidates</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Individual Induction Plan (IIP)</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Lesson plans</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Observations</a:t>
            </a:r>
            <a:endParaRPr lang="en-US"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endParaRPr>
          </a:p>
          <a:p>
            <a:pPr marL="404813" indent="-404813">
              <a:spcAft>
                <a:spcPct val="20000"/>
              </a:spcAft>
              <a:buClr>
                <a:srgbClr val="000000"/>
              </a:buClr>
              <a:buFont typeface="Wingdings" charset="2"/>
              <a:buChar char=""/>
              <a:defRPr/>
            </a:pPr>
            <a:r>
              <a:rPr lang="en-US" sz="28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Promote the FACT Plan</a:t>
            </a:r>
          </a:p>
          <a:p>
            <a:pPr marL="685800" indent="-346075">
              <a:spcAft>
                <a:spcPct val="20000"/>
              </a:spcAft>
              <a:buClr>
                <a:srgbClr val="000000"/>
              </a:buClr>
              <a:buFont typeface="Wingdings" charset="2"/>
              <a:buChar char=""/>
              <a:tabLst>
                <a:tab pos="346075" algn="l"/>
              </a:tabLst>
              <a:defRPr/>
            </a:pPr>
            <a:r>
              <a:rPr lang="en-US" sz="2400" dirty="0" smtClean="0">
                <a:solidFill>
                  <a:srgbClr val="000000"/>
                </a:solidFill>
                <a:effectLst>
                  <a:outerShdw blurRad="38100" dist="38100" dir="2700000" algn="tl">
                    <a:srgbClr val="DDDDDD"/>
                  </a:outerShdw>
                </a:effectLst>
                <a:latin typeface="Arial Rounded MT Bold" charset="0"/>
                <a:ea typeface="Arial Rounded MT Bold" charset="0"/>
                <a:cs typeface="Arial Rounded MT Bold" charset="0"/>
              </a:rPr>
              <a:t>Plan, Teach, Reflect, Apply (PTRA) Cycle</a:t>
            </a:r>
          </a:p>
        </p:txBody>
      </p:sp>
      <p:sp>
        <p:nvSpPr>
          <p:cNvPr id="4" name="TextBox 5"/>
          <p:cNvSpPr txBox="1">
            <a:spLocks noChangeArrowheads="1"/>
          </p:cNvSpPr>
          <p:nvPr/>
        </p:nvSpPr>
        <p:spPr bwMode="auto">
          <a:xfrm>
            <a:off x="609600" y="533400"/>
            <a:ext cx="8458200" cy="769938"/>
          </a:xfrm>
          <a:prstGeom prst="rect">
            <a:avLst/>
          </a:prstGeom>
          <a:noFill/>
          <a:ln w="9525">
            <a:noFill/>
            <a:miter lim="800000"/>
            <a:headEnd/>
            <a:tailEnd/>
          </a:ln>
        </p:spPr>
        <p:txBody>
          <a:bodyPr lIns="0" rIns="0">
            <a:prstTxWarp prst="textNoShape">
              <a:avLst/>
            </a:prstTxWarp>
            <a:spAutoFit/>
          </a:bodyPr>
          <a:lstStyle/>
          <a:p>
            <a:pPr>
              <a:defRPr/>
            </a:pPr>
            <a:r>
              <a:rPr lang="en-US" sz="4400" dirty="0">
                <a:solidFill>
                  <a:srgbClr val="FF0000"/>
                </a:solidFill>
                <a:latin typeface="Arial Rounded MT Bold" charset="0"/>
                <a:ea typeface="Arial Rounded MT Bold" charset="0"/>
                <a:cs typeface="Arial Rounded MT Bold" charset="0"/>
              </a:rPr>
              <a:t>Support Provider Roles</a:t>
            </a:r>
            <a:endParaRPr lang="en-US" sz="4400" spc="-50" dirty="0">
              <a:solidFill>
                <a:srgbClr val="FF0000"/>
              </a:solidFill>
              <a:latin typeface="Arial Rounded MT Bold" charset="0"/>
              <a:ea typeface="Arial Rounded MT Bold" charset="0"/>
              <a:cs typeface="Arial Rounded MT Bold"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12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128"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27126</TotalTime>
  <Words>1081</Words>
  <Application>Microsoft Office PowerPoint</Application>
  <PresentationFormat>On-screen Show (4:3)</PresentationFormat>
  <Paragraphs>142</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Blueprint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CSUN</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Ivan Cheng</dc:creator>
  <cp:lastModifiedBy>Susan Belgrad</cp:lastModifiedBy>
  <cp:revision>87</cp:revision>
  <dcterms:created xsi:type="dcterms:W3CDTF">2015-03-18T23:30:18Z</dcterms:created>
  <dcterms:modified xsi:type="dcterms:W3CDTF">2015-03-18T17:53:30Z</dcterms:modified>
</cp:coreProperties>
</file>