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9" r:id="rId3"/>
    <p:sldId id="261" r:id="rId4"/>
    <p:sldId id="260" r:id="rId5"/>
    <p:sldId id="263" r:id="rId6"/>
    <p:sldId id="264" r:id="rId7"/>
    <p:sldId id="265" r:id="rId8"/>
    <p:sldId id="262" r:id="rId9"/>
    <p:sldId id="266" r:id="rId10"/>
    <p:sldId id="268" r:id="rId11"/>
    <p:sldId id="267" r:id="rId12"/>
    <p:sldId id="272" r:id="rId13"/>
    <p:sldId id="271" r:id="rId14"/>
    <p:sldId id="269" r:id="rId15"/>
    <p:sldId id="270" r:id="rId16"/>
    <p:sldId id="277" r:id="rId17"/>
    <p:sldId id="276" r:id="rId18"/>
    <p:sldId id="274" r:id="rId19"/>
    <p:sldId id="275" r:id="rId20"/>
    <p:sldId id="273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3984A1-B69C-44F2-B7BA-BC9CE4FB6F51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4419EA-94E3-4ABE-BBEC-572C94760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214440-C8CD-4E33-A702-66C11EBF12E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4D082D-936C-45B6-9C00-1F7D8F4BCCB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D1B1BB-C8F3-4288-9717-20F622957D3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E52CAB-7E00-4019-B622-010054A45FF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C08313-C400-486A-9FB1-11F15466D4D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16A157-67AF-4D6E-8955-E79A769EA78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1DAF35-D88B-406A-8645-DE041B26383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E43BF-E9B9-4CDD-ADD9-1F3B31A9820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E43BF-E9B9-4CDD-ADD9-1F3B31A9820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2F28C2-59E8-4A37-B182-F6A36F2F7DE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47E55B-2447-46EC-B3D6-1265914FE56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24A514-78FC-4293-939C-31C5130E6D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494054-CC93-42E3-B088-DAC01805A02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9BE24E-67B9-43A3-AC97-E0D0DED1B41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C9ABA7-A3B4-4BFB-B5A3-3EF0A0771B9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A3B51B-DF8B-4251-949A-BB03A5F0A53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952E29-15C8-46EF-8207-84B2E712B32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20BC5E-795C-4D38-A881-40BBD6F10E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B98DCC-884E-4DB7-A480-201BC6F1074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F57CD9-621A-42DC-BBBC-A54C762582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CB12E53A-C357-4745-BFB9-D540E99C7557}" type="datetime1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BB32043-82FF-445A-83E3-AB45EF46F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 Susan Belgrad   California State University Northridge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Susan Belgrad   California State University Northridge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CE14D-CE97-4D6C-8F60-817143E248DB}" type="datetime1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CB80F-E011-4AA5-89AE-3531C7E87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Susan Belgrad   California State University Northridge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B4A52-94B9-4608-8D27-2FE17988A012}" type="datetime1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90918-A578-44C0-8BC9-73AA43753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8F618B-FA99-4F59-B51C-18AC6D180C6E}" type="datetime1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 Susan Belgrad   California State University Northridge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9BC211-EBAC-475D-A312-E4C588FCF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CBF76840-C2DC-48B6-9249-D53123955B71}" type="datetime1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DED3340-34F6-4C4D-A13D-12DCD4301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 Susan Belgrad   California State University Northridge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3BF959-8E59-4CA0-A869-2F29772D58A0}" type="datetime1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 Susan Belgrad   California State University Northridge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E139F3-A912-4F5C-9056-21C1AEB2C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F18B37-6235-4B29-ABF5-7D24B34C79F9}" type="datetime1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 Susan Belgrad   California State University Northridge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74B403-332C-4659-8F55-E762054A2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A87C7E-D6B1-4EF7-9ACF-7AF5B474C56A}" type="datetime1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 Susan Belgrad   California State University Northridge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57AB64-1CCD-493F-955A-23B334FCF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Susan Belgrad   California State University Northridge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ED000-CB62-4BA2-B1D5-2147C8A131C1}" type="datetime1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11713-0913-4AB5-9118-066AF42CE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2018C0B7-97D4-4C52-8C26-42627CEC7B53}" type="datetime1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071E456-299E-40D5-A02F-F504DB603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 Susan Belgrad   California State University Northridge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9A591549-E90F-4118-B90C-9A2B6E2D9320}" type="datetime1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9B7D97A-75DF-4225-9B58-76A4D7349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 Susan Belgrad   California State University Northridge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Dr. Susan Belgrad   California State University Northridge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F8E9E4C-5848-479D-9CD8-1416E9D4C575}" type="datetime1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A09B332-091B-416C-A00C-866817A34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18" r:id="rId7"/>
    <p:sldLayoutId id="2147483727" r:id="rId8"/>
    <p:sldLayoutId id="2147483728" r:id="rId9"/>
    <p:sldLayoutId id="2147483719" r:id="rId10"/>
    <p:sldLayoutId id="2147483720" r:id="rId11"/>
  </p:sldLayoutIdLst>
  <p:hf sldNum="0" hdr="0" dt="0"/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zanoresearch.com/products/catalog.aspx?product=16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assets.aarp.org/www.aarp.org_/articles/NRTA/Harvard_report.pdf" TargetMode="External"/><Relationship Id="rId4" Type="http://schemas.openxmlformats.org/officeDocument/2006/relationships/hyperlink" Target="http://www.sas.com/govedu/edu/hunt_summary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source.org/pub11-teacher-evaluation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source.org/pub11-teacher-evaluation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source.org/pub11-teacher-evaluation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source.org/pub11-teacher-evaluation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source.org/pub11-teacher-evaluation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229600" cy="1447801"/>
          </a:xfrm>
        </p:spPr>
        <p:txBody>
          <a:bodyPr/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Showing Evidence: Using Standards to Promote Excellence in Teaching </a:t>
            </a:r>
            <a:endParaRPr lang="en-US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1295400" y="2971800"/>
            <a:ext cx="655955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Enhancing Professional Practice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2800" dirty="0" smtClean="0"/>
              <a:t>Looking at the work of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2800" dirty="0" smtClean="0"/>
              <a:t>Charlotte Danielson and Bob Marzano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600200" y="6477000"/>
            <a:ext cx="5257800" cy="306388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Dr. Susan Belgrad   California State University Northridge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Teacher Evaluation Current Reality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9459" name="Diagram 7"/>
          <p:cNvPicPr>
            <a:picLocks noChangeArrowheads="1"/>
          </p:cNvPicPr>
          <p:nvPr/>
        </p:nvPicPr>
        <p:blipFill>
          <a:blip r:embed="rId3" cstate="print"/>
          <a:srcRect l="-14313" t="-7317" r="-9814" b="-8537"/>
          <a:stretch>
            <a:fillRect/>
          </a:stretch>
        </p:blipFill>
        <p:spPr bwMode="auto">
          <a:xfrm>
            <a:off x="304800" y="1600200"/>
            <a:ext cx="3810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Diagram 2"/>
          <p:cNvPicPr>
            <a:picLocks noChangeArrowheads="1"/>
          </p:cNvPicPr>
          <p:nvPr/>
        </p:nvPicPr>
        <p:blipFill>
          <a:blip r:embed="rId4" cstate="print"/>
          <a:srcRect l="-9639" t="-4694" b="-705"/>
          <a:stretch>
            <a:fillRect/>
          </a:stretch>
        </p:blipFill>
        <p:spPr bwMode="auto">
          <a:xfrm>
            <a:off x="3276600" y="1524000"/>
            <a:ext cx="342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Diagram 1"/>
          <p:cNvPicPr>
            <a:picLocks noChangeArrowheads="1"/>
          </p:cNvPicPr>
          <p:nvPr/>
        </p:nvPicPr>
        <p:blipFill>
          <a:blip r:embed="rId5" cstate="print"/>
          <a:srcRect l="-14799" t="-4532" r="-1273" b="-970"/>
          <a:stretch>
            <a:fillRect/>
          </a:stretch>
        </p:blipFill>
        <p:spPr bwMode="auto">
          <a:xfrm>
            <a:off x="5410200" y="3886200"/>
            <a:ext cx="31051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14"/>
          <p:cNvSpPr txBox="1">
            <a:spLocks noChangeArrowheads="1"/>
          </p:cNvSpPr>
          <p:nvPr/>
        </p:nvSpPr>
        <p:spPr bwMode="auto">
          <a:xfrm>
            <a:off x="533400" y="6248400"/>
            <a:ext cx="434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Rockwell" pitchFamily="18" charset="0"/>
              </a:rPr>
              <a:t>From C. Danielson Webinar Series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Susan Belgrad   California State University Northridge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13582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Teacher Evaluation – Desired Result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0483" name="Diagram 2"/>
          <p:cNvPicPr>
            <a:picLocks noChangeArrowheads="1"/>
          </p:cNvPicPr>
          <p:nvPr/>
        </p:nvPicPr>
        <p:blipFill>
          <a:blip r:embed="rId3" cstate="print"/>
          <a:srcRect l="-22147" t="-6145" r="-21362"/>
          <a:stretch>
            <a:fillRect/>
          </a:stretch>
        </p:blipFill>
        <p:spPr bwMode="auto">
          <a:xfrm>
            <a:off x="685800" y="914400"/>
            <a:ext cx="7772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533400" y="6248400"/>
            <a:ext cx="434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Rockwell" pitchFamily="18" charset="0"/>
              </a:rPr>
              <a:t>From C. Danielson Webinar Series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Susan Belgrad   California State University Northridge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Importance of Effective Teaching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990600" y="1828800"/>
            <a:ext cx="73152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000">
                <a:latin typeface="Rockwell" pitchFamily="18" charset="0"/>
              </a:rPr>
              <a:t>Research tells us that the role of the </a:t>
            </a:r>
            <a:r>
              <a:rPr lang="en-US" sz="2000">
                <a:solidFill>
                  <a:srgbClr val="FF0000"/>
                </a:solidFill>
                <a:latin typeface="Rockwell" pitchFamily="18" charset="0"/>
              </a:rPr>
              <a:t>teacher</a:t>
            </a:r>
            <a:r>
              <a:rPr lang="en-US" sz="2000">
                <a:latin typeface="Rockwell" pitchFamily="18" charset="0"/>
              </a:rPr>
              <a:t> is the single greatest factor on student learning.(Sanders &amp; Horn, 1998) 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000">
                <a:latin typeface="Rockwell" pitchFamily="18" charset="0"/>
              </a:rPr>
              <a:t>Research also tells that one of the greatest factors central office [</a:t>
            </a:r>
            <a:r>
              <a:rPr lang="en-US" sz="2000">
                <a:solidFill>
                  <a:srgbClr val="FF0000"/>
                </a:solidFill>
                <a:latin typeface="Rockwell" pitchFamily="18" charset="0"/>
              </a:rPr>
              <a:t>administrators</a:t>
            </a:r>
            <a:r>
              <a:rPr lang="en-US" sz="2000">
                <a:latin typeface="Rockwell" pitchFamily="18" charset="0"/>
              </a:rPr>
              <a:t>] can contribute is to maintain a singular focus on improving instruction. (Marzano and Waters, 2009)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000">
                <a:latin typeface="Rockwell" pitchFamily="18" charset="0"/>
              </a:rPr>
              <a:t>Research tells us that an improved focus on teacher evaluation and professional development will improve retention of teachers </a:t>
            </a:r>
            <a:r>
              <a:rPr lang="en-US" sz="2000"/>
              <a:t>S.M. Johnson, J.H. Berg, M.L. Donaldson. (2005)</a:t>
            </a:r>
            <a:r>
              <a:rPr lang="en-US" sz="2000">
                <a:latin typeface="Rockwell" pitchFamily="18" charset="0"/>
              </a:rPr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Susan Belgrad   California State University Northridge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32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Here’s What We Know about the Importance of Effective Teaching</a:t>
            </a:r>
            <a:endParaRPr lang="en-US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914400" y="1444625"/>
            <a:ext cx="7620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sz="2000">
                <a:latin typeface="Rockwell" pitchFamily="18" charset="0"/>
              </a:rPr>
              <a:t>Student achievement will not improve unless teaching improves.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sz="2000">
                <a:latin typeface="Rockwell" pitchFamily="18" charset="0"/>
              </a:rPr>
              <a:t>Teachers working alone without feedback will not be able to improve no matter how much professional development they receive.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sz="2000">
                <a:latin typeface="Rockwell" pitchFamily="18" charset="0"/>
              </a:rPr>
              <a:t>The challenge is to create a system of continuous improvement of instruction, supervision and instructional leadership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sz="2000">
                <a:latin typeface="Rockwell" pitchFamily="18" charset="0"/>
              </a:rPr>
              <a:t>Supervision needs to be frequent and focused on the improvement of instruction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838200" y="6019800"/>
            <a:ext cx="350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Rockwell" pitchFamily="18" charset="0"/>
              </a:rPr>
              <a:t>Marzano Evaluation Model Implementation Services </a:t>
            </a:r>
            <a:endParaRPr lang="en-US">
              <a:latin typeface="Rockwell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Susan Belgrad   California State University Northridge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Marzano</a:t>
            </a:r>
            <a:r>
              <a:rPr lang="en-US" sz="28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Causal Teacher Evaluation Model</a:t>
            </a:r>
            <a:endParaRPr lang="en-US" sz="28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685800" y="1858963"/>
            <a:ext cx="79248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sz="2200">
                <a:latin typeface="Rockwell" pitchFamily="18" charset="0"/>
              </a:rPr>
              <a:t>Communicate the common language  of teaching efficiently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sz="2200">
                <a:latin typeface="Rockwell" pitchFamily="18" charset="0"/>
              </a:rPr>
              <a:t>Facilitate the observation and feedback cycle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sz="2200">
                <a:latin typeface="Rockwell" pitchFamily="18" charset="0"/>
              </a:rPr>
              <a:t>Promote teacher reflection and collaboration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sz="2200">
                <a:latin typeface="Rockwell" pitchFamily="18" charset="0"/>
              </a:rPr>
              <a:t>Offer targeted &amp; aligned professional development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sz="2200">
                <a:latin typeface="Rockwell" pitchFamily="18" charset="0"/>
              </a:rPr>
              <a:t>Provide conditions for </a:t>
            </a:r>
            <a:r>
              <a:rPr lang="en-US" sz="2200" i="1">
                <a:latin typeface="Rockwell" pitchFamily="18" charset="0"/>
              </a:rPr>
              <a:t>deliberate</a:t>
            </a:r>
            <a:r>
              <a:rPr lang="en-US" sz="2200">
                <a:latin typeface="Rockwell" pitchFamily="18" charset="0"/>
              </a:rPr>
              <a:t> practice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sz="2200">
                <a:latin typeface="Rockwell" pitchFamily="18" charset="0"/>
              </a:rPr>
              <a:t>Connect growth, development and performance management 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4724400" y="5257800"/>
            <a:ext cx="3886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Rockwell" pitchFamily="18" charset="0"/>
            </a:endParaRPr>
          </a:p>
          <a:p>
            <a:r>
              <a:rPr lang="en-US">
                <a:latin typeface="Rockwell" pitchFamily="18" charset="0"/>
              </a:rPr>
              <a:t>www.MarzanoEvaluation.com</a:t>
            </a:r>
          </a:p>
          <a:p>
            <a:endParaRPr lang="en-US">
              <a:latin typeface="Rockwell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Susan Belgrad   California State University Northridge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3218"/>
            <a:ext cx="7848600" cy="889782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Common </a:t>
            </a:r>
            <a:r>
              <a:rPr lang="en-US" sz="24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Language/Framework </a:t>
            </a:r>
            <a:br>
              <a:rPr lang="en-US" sz="24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24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Based Upon Decades of Research</a:t>
            </a:r>
            <a:endParaRPr lang="en-US" sz="24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12863"/>
            <a:ext cx="6581775" cy="529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Susan Belgrad   California State University Northridge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1784" y="10287000"/>
            <a:ext cx="5892315" cy="95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0"/>
            <a:ext cx="4207124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296400" cy="586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229600" cy="1447801"/>
          </a:xfrm>
        </p:spPr>
        <p:txBody>
          <a:bodyPr>
            <a:normAutofit fontScale="90000"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Showing Evidence: Using Standards to Promote Excellence in Your Teaching </a:t>
            </a:r>
            <a:endParaRPr lang="en-US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971800"/>
            <a:ext cx="8153400" cy="3581400"/>
          </a:xfrm>
        </p:spPr>
        <p:txBody>
          <a:bodyPr>
            <a:normAutofit fontScale="850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Looking at the “Desired Results of  Effective Teacher Evaluation “ as advanced by Danielson and Marzano, what do you see as important in showing evidence of your professional craft as a teacher?</a:t>
            </a:r>
            <a:br>
              <a:rPr lang="en-US" sz="2800" dirty="0" smtClean="0"/>
            </a:br>
            <a:endParaRPr lang="en-US" sz="2800" dirty="0" smtClean="0"/>
          </a:p>
          <a:p>
            <a:pPr algn="l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800" dirty="0" smtClean="0"/>
              <a:t>Accountability	</a:t>
            </a:r>
          </a:p>
          <a:p>
            <a:pPr algn="l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800" dirty="0" smtClean="0"/>
              <a:t>Growth</a:t>
            </a:r>
          </a:p>
          <a:p>
            <a:pPr algn="l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800" dirty="0" smtClean="0"/>
              <a:t>A Culture of Learning</a:t>
            </a:r>
          </a:p>
          <a:p>
            <a:pPr algn="l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800" dirty="0" smtClean="0"/>
              <a:t>Skilled Observation and Evaluation</a:t>
            </a:r>
          </a:p>
          <a:p>
            <a:pPr algn="l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800" dirty="0" smtClean="0"/>
              <a:t>Involvement of  Teachers in the Design of the Process</a:t>
            </a:r>
          </a:p>
          <a:p>
            <a:pPr algn="l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800" dirty="0" smtClean="0"/>
              <a:t>Link To Student Learning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Susan Belgrad   California State University Northridge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229600" cy="1447801"/>
          </a:xfrm>
        </p:spPr>
        <p:txBody>
          <a:bodyPr>
            <a:normAutofit fontScale="90000"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Showing Evidence: Using Standards to Promote Excellence in Your Teaching </a:t>
            </a:r>
            <a:endParaRPr lang="en-US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971800"/>
            <a:ext cx="8153400" cy="3581400"/>
          </a:xfrm>
        </p:spPr>
        <p:txBody>
          <a:bodyPr>
            <a:normAutofit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/>
              <a:t>Looking at the “Desired Results of  Effective Teacher Evaluation “ as advanced by Danielson and Marzano, what do you see as important in showing evidence of your professional craft as a teacher?</a:t>
            </a:r>
          </a:p>
          <a:p>
            <a:pPr algn="l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Self Report of Practice </a:t>
            </a:r>
          </a:p>
          <a:p>
            <a:pPr algn="l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Observation</a:t>
            </a:r>
          </a:p>
          <a:p>
            <a:pPr algn="l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Evidence Binder/Portfolio</a:t>
            </a:r>
          </a:p>
          <a:p>
            <a:pPr algn="l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Student Survey </a:t>
            </a:r>
          </a:p>
          <a:p>
            <a:pPr algn="l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Artifact Analysis </a:t>
            </a:r>
          </a:p>
          <a:p>
            <a:pPr algn="l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Video Evidence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Susan Belgrad   California State University Northridge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Key Sources of Evidence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559550" cy="1752600"/>
          </a:xfrm>
        </p:spPr>
        <p:txBody>
          <a:bodyPr>
            <a:normAutofit fontScale="92500"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Observation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Artifacts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State-Mandated Test Scores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Student and Parent Surveys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Susan Belgrad   California State University Northridge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12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References</a:t>
            </a:r>
            <a:endParaRPr lang="en-US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685800" y="1143000"/>
            <a:ext cx="80772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Rockwell" pitchFamily="18" charset="0"/>
              </a:rPr>
              <a:t>Danielson, C. (2007)  Handbook  on the Framework for Professional Development. Arlington VA: ASCD.</a:t>
            </a:r>
          </a:p>
          <a:p>
            <a:endParaRPr lang="en-US" sz="1600">
              <a:latin typeface="Rockwell" pitchFamily="18" charset="0"/>
            </a:endParaRPr>
          </a:p>
          <a:p>
            <a:r>
              <a:rPr lang="en-US" sz="1600">
                <a:latin typeface="Rockwell" pitchFamily="18" charset="0"/>
              </a:rPr>
              <a:t>Marzano , R. and Waters,  T. (2009) </a:t>
            </a:r>
            <a:r>
              <a:rPr lang="en-US" sz="1600" b="1">
                <a:hlinkClick r:id="rId3"/>
              </a:rPr>
              <a:t>District Leadership That Works: Striking the Right Balance</a:t>
            </a:r>
            <a:r>
              <a:rPr lang="en-US" sz="1600"/>
              <a:t>. Bloomington, IN: Solution Tree.</a:t>
            </a:r>
          </a:p>
          <a:p>
            <a:endParaRPr lang="en-US" sz="1600"/>
          </a:p>
          <a:p>
            <a:r>
              <a:rPr lang="sv-SE" sz="1600"/>
              <a:t>Sanders, W.L. &amp; Horn, S.P. (1998). </a:t>
            </a:r>
            <a:r>
              <a:rPr lang="en-US" sz="1600"/>
              <a:t>Research Findings from the Tennessee Value-Added Assessment System (TVAAS) Database:</a:t>
            </a:r>
          </a:p>
          <a:p>
            <a:r>
              <a:rPr lang="en-US" sz="1600"/>
              <a:t>Implications for Educational Evaluation and Research. Journal of Personnel Evaluation in Education,12(3),247-256.</a:t>
            </a:r>
          </a:p>
          <a:p>
            <a:endParaRPr lang="en-US" sz="1600"/>
          </a:p>
          <a:p>
            <a:r>
              <a:rPr lang="en-US" sz="1600"/>
              <a:t>SandersW. L, (2004) </a:t>
            </a:r>
            <a:r>
              <a:rPr lang="en-US" sz="1600" i="1"/>
              <a:t>A summary of conclusions drawn from longitudinal analysis of student achievement data over the past 22 years.</a:t>
            </a:r>
            <a:r>
              <a:rPr lang="en-US" sz="1600"/>
              <a:t>  Paper presented to Governors Education Symposium, Ashville, NC.</a:t>
            </a:r>
            <a:r>
              <a:rPr lang="en-US" sz="1600">
                <a:hlinkClick r:id="rId4"/>
              </a:rPr>
              <a:t>http://www.sas.com/govedu/edu/hunt_summary.pdf</a:t>
            </a:r>
            <a:r>
              <a:rPr lang="en-US" sz="1600"/>
              <a:t> </a:t>
            </a:r>
          </a:p>
          <a:p>
            <a:endParaRPr lang="en-US" sz="1600"/>
          </a:p>
          <a:p>
            <a:r>
              <a:rPr lang="en-US" sz="1600"/>
              <a:t>S.M. Johnson, J.H. Berg, M.L. Donaldson. (2005, January). </a:t>
            </a:r>
          </a:p>
          <a:p>
            <a:r>
              <a:rPr lang="en-US" sz="1600" i="1"/>
              <a:t>Who Stays in Teaching and Why: A Review of the Literature on Teacher Retention</a:t>
            </a:r>
            <a:r>
              <a:rPr lang="en-US" sz="1600"/>
              <a:t>. The Project on the Next Generation of Teachers, Harvard Graduate School of Education. </a:t>
            </a:r>
            <a:r>
              <a:rPr lang="en-US" sz="1600">
                <a:hlinkClick r:id="rId5"/>
              </a:rPr>
              <a:t>http://assets.aarp.org/www.aarp.org_/articles/NRTA/Harvard_report.pdf</a:t>
            </a:r>
            <a:endParaRPr lang="en-US" sz="1600"/>
          </a:p>
          <a:p>
            <a:endParaRPr lang="en-US"/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Susan Belgrad   California State University Northridge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236634" cy="1981201"/>
          </a:xfrm>
        </p:spPr>
        <p:txBody>
          <a:bodyPr>
            <a:normAutofit fontScale="90000"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Strengths and Limitations of Potential Teacher Evaluation Tools 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2895600"/>
          <a:ext cx="8534400" cy="3389503"/>
        </p:xfrm>
        <a:graphic>
          <a:graphicData uri="http://schemas.openxmlformats.org/drawingml/2006/table">
            <a:tbl>
              <a:tblPr/>
              <a:tblGrid>
                <a:gridCol w="2844800"/>
                <a:gridCol w="2844800"/>
                <a:gridCol w="2844800"/>
              </a:tblGrid>
              <a:tr h="371475">
                <a:tc>
                  <a:txBody>
                    <a:bodyPr/>
                    <a:lstStyle/>
                    <a:p>
                      <a:pPr marL="476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Evaluation Tool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47625" marB="47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Strengths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47625" marB="47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Limitations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47625" marB="47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</a:rPr>
                        <a:t>Review Teachers’ Lesson Plans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</a:rPr>
                        <a:t>Adapted from EdSource's      </a:t>
                      </a:r>
                      <a:r>
                        <a:rPr kumimoji="0" lang="en-US" sz="1100" b="0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  <a:hlinkClick r:id="rId3"/>
                        </a:rPr>
                        <a:t>Envisioning New Directions in Teacher Evaluation.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</a:rPr>
                        <a:t>   EdSource  June 2011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</a:rPr>
                        <a:t>Lesson plans show how well prepared teachers are to deliver content, develop student skills, and manage the classroom.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</a:rPr>
                        <a:t>The level of planning has been shown to correlate with student learning.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</a:rPr>
                        <a:t>Lesson plans are often adjusted as the lesson is taught; thus, the effectiveness of a lesson cannot be evaluated simply by looking at the plan.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Susan Belgrad   California State University Northridge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236634" cy="1981201"/>
          </a:xfrm>
        </p:spPr>
        <p:txBody>
          <a:bodyPr>
            <a:normAutofit fontScale="90000"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Strengths and Limitations of Potential Teacher Evaluation Tools 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905000"/>
          <a:ext cx="8534400" cy="4541520"/>
        </p:xfrm>
        <a:graphic>
          <a:graphicData uri="http://schemas.openxmlformats.org/drawingml/2006/table">
            <a:tbl>
              <a:tblPr/>
              <a:tblGrid>
                <a:gridCol w="2667000"/>
                <a:gridCol w="3022600"/>
                <a:gridCol w="2844800"/>
              </a:tblGrid>
              <a:tr h="533400">
                <a:tc>
                  <a:txBody>
                    <a:bodyPr/>
                    <a:lstStyle/>
                    <a:p>
                      <a:pPr marL="476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Evaluation Tool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47625" marB="47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Strengths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47625" marB="47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Limitations </a:t>
                      </a:r>
                    </a:p>
                  </a:txBody>
                  <a:tcPr marL="47625" marR="47625" marT="47625" marB="47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</a:rPr>
                        <a:t>Classroom Observations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</a:rPr>
                        <a:t>Adapted from EdSource's      </a:t>
                      </a:r>
                      <a:r>
                        <a:rPr kumimoji="0" lang="en-US" sz="1100" b="0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  <a:hlinkClick r:id="rId3"/>
                        </a:rPr>
                        <a:t>Envisioning New Directions in Teacher Evaluation.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</a:rPr>
                        <a:t>   EdSource  June 2011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</a:rPr>
                        <a:t>This is the most commonly used tool because it is able to capture information about instructional practices.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</a:rPr>
                        <a:t>This can be used as both a formative and as a summative assessment tool. When used in formative evaluations, the observer can track a teacher’s growth and suggest needed professional development and then later observe whether changes in teaching have been made.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</a:rPr>
                        <a:t>Poorly trained observers and/or inconsistent, brief observations can lead to biased or inaccurate results. However, when observations occur more frequently, their reliability improves.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</a:rPr>
                        <a:t>Observers often are not aware of the teacher’s lesson plan. If, for example, the plan requires student accommodations, it would be difficult for the evaluator to know if the accommo-dations were implemented appropriately.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Susan Belgrad   California State University Northridge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236634" cy="1981201"/>
          </a:xfrm>
        </p:spPr>
        <p:txBody>
          <a:bodyPr>
            <a:normAutofit fontScale="90000"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Strengths and Limitations of Potential Teacher Evaluation Tools 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2667000"/>
          <a:ext cx="8534400" cy="3794760"/>
        </p:xfrm>
        <a:graphic>
          <a:graphicData uri="http://schemas.openxmlformats.org/drawingml/2006/table">
            <a:tbl>
              <a:tblPr/>
              <a:tblGrid>
                <a:gridCol w="2667000"/>
                <a:gridCol w="3022600"/>
                <a:gridCol w="2844800"/>
              </a:tblGrid>
              <a:tr h="685800">
                <a:tc>
                  <a:txBody>
                    <a:bodyPr/>
                    <a:lstStyle/>
                    <a:p>
                      <a:pPr marL="476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Evaluation Tool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47625" marB="47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Strengths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47625" marB="47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Limitations </a:t>
                      </a:r>
                    </a:p>
                  </a:txBody>
                  <a:tcPr marL="47625" marR="47625" marT="47625" marB="47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</a:rPr>
                        <a:t>Self-Assessments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</a:rPr>
                        <a:t>Adapted from EdSource's      </a:t>
                      </a:r>
                      <a:r>
                        <a:rPr kumimoji="0" lang="en-US" sz="1100" b="0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  <a:hlinkClick r:id="rId3"/>
                        </a:rPr>
                        <a:t>Envisioning New Directions in Teacher Evaluation.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</a:rPr>
                        <a:t>   EdSource  June 2011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</a:rPr>
                        <a:t>Self-reflection during grade- or subject-area meetings, debriefings, or developing a portfolio or individual professional development plan may encourage teachers to continue to learn and grow. Videotaping class sessions allows teachers to review their performance.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</a:rPr>
                        <a:t>Requires large amounts of time from the teacher.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Susan Belgrad   California State University Northridge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236634" cy="1981201"/>
          </a:xfrm>
        </p:spPr>
        <p:txBody>
          <a:bodyPr>
            <a:normAutofit fontScale="90000"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Strengths and Limitations of Potential Teacher Evaluation Tools 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2133600"/>
          <a:ext cx="8534400" cy="4421188"/>
        </p:xfrm>
        <a:graphic>
          <a:graphicData uri="http://schemas.openxmlformats.org/drawingml/2006/table">
            <a:tbl>
              <a:tblPr/>
              <a:tblGrid>
                <a:gridCol w="2667000"/>
                <a:gridCol w="3022600"/>
                <a:gridCol w="2844800"/>
              </a:tblGrid>
              <a:tr h="371475">
                <a:tc>
                  <a:txBody>
                    <a:bodyPr/>
                    <a:lstStyle/>
                    <a:p>
                      <a:pPr marL="476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Evaluation Tool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47625" marB="47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Strengths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47625" marB="47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Limitations </a:t>
                      </a:r>
                    </a:p>
                  </a:txBody>
                  <a:tcPr marL="47625" marR="47625" marT="47625" marB="47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</a:rPr>
                        <a:t>Portfolio Assessments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</a:rPr>
                        <a:t>Adapted from EdSource's      </a:t>
                      </a:r>
                      <a:r>
                        <a:rPr kumimoji="0" lang="en-US" sz="1100" b="0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  <a:hlinkClick r:id="rId3"/>
                        </a:rPr>
                        <a:t>Envisioning New Directions in Teacher Evaluation.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</a:rPr>
                        <a:t>   EdSource  June 2011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</a:rPr>
                        <a:t>Combines the usefulness of a variety of other evaluative tools, such as review of lesson plans, a video of classroom teaching, reflection, and examples of student work and teacher feedback.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</a:rPr>
                        <a:t>Promotes the active participation of teachers in the evaluation process.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</a:rPr>
                        <a:t>Allows evaluators to review non-classroom aspects of instruction.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</a:rPr>
                        <a:t>No conclusive findings exist on the reliability of portfolios as part of an objective evaluation system. 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</a:rPr>
                      </a:b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</a:rPr>
                        <a:t>Time consuming for both teachers and administrators.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Susan Belgrad   California State University Northridge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236634" cy="1981201"/>
          </a:xfrm>
        </p:spPr>
        <p:txBody>
          <a:bodyPr>
            <a:normAutofit fontScale="90000"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Strengths and Limitations of Potential Teacher Evaluation Tools 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862138"/>
          <a:ext cx="8534400" cy="4725988"/>
        </p:xfrm>
        <a:graphic>
          <a:graphicData uri="http://schemas.openxmlformats.org/drawingml/2006/table">
            <a:tbl>
              <a:tblPr/>
              <a:tblGrid>
                <a:gridCol w="2667000"/>
                <a:gridCol w="3022600"/>
                <a:gridCol w="2844800"/>
              </a:tblGrid>
              <a:tr h="371475">
                <a:tc>
                  <a:txBody>
                    <a:bodyPr/>
                    <a:lstStyle/>
                    <a:p>
                      <a:pPr marL="476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Evaluation Tool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47625" marB="47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Strengths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47625" marB="47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Limitations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</a:rPr>
                        <a:t> </a:t>
                      </a:r>
                    </a:p>
                  </a:txBody>
                  <a:tcPr marL="47625" marR="47625" marT="47625" marB="47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</a:rPr>
                        <a:t>Student Work-Sample Reviews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</a:rPr>
                        <a:t>Adapted from EdSource's      </a:t>
                      </a:r>
                      <a:r>
                        <a:rPr kumimoji="0" lang="en-US" sz="1100" b="0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  <a:hlinkClick r:id="rId3"/>
                        </a:rPr>
                        <a:t>Envisioning New Directions in Teacher Evaluation.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</a:rPr>
                        <a:t>   EdSource  June 2011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</a:rPr>
                        <a:t>May be able to identify which elements of teaching have a positive effect on learning better than standardized test scores.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</a:rPr>
                        <a:t>Reviewing samples can be time consuming.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pitchFamily="18" charset="0"/>
                        </a:rPr>
                        <a:t>More prone to issues of validity and reliability than test items that have been validated for similar comparisons across different students in different schools answering similar test items. However, a way to reduce such subjectivity would be to develop a research-informed scoring rubric and train those who use it.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Susan Belgrad   California State University Northridge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236634" cy="1981201"/>
          </a:xfrm>
        </p:spPr>
        <p:txBody>
          <a:bodyPr>
            <a:normAutofit fontScale="90000"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Challenges of Using Data from State-Mandated Tests for Teacher Evaluation 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7411" name="Subtitle 4"/>
          <p:cNvSpPr>
            <a:spLocks noGrp="1"/>
          </p:cNvSpPr>
          <p:nvPr>
            <p:ph type="subTitle" idx="1"/>
          </p:nvPr>
        </p:nvSpPr>
        <p:spPr>
          <a:xfrm>
            <a:off x="0" y="2743200"/>
            <a:ext cx="8388350" cy="35814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en-US" dirty="0" smtClean="0"/>
              <a:t>What are four difficulties of test scores as sources of teacher evaluation?</a:t>
            </a:r>
          </a:p>
          <a:p>
            <a:pPr algn="l" eaLnBrk="1" hangingPunct="1">
              <a:spcBef>
                <a:spcPct val="0"/>
              </a:spcBef>
            </a:pPr>
            <a:r>
              <a:rPr lang="en-US" dirty="0" smtClean="0"/>
              <a:t>1.  </a:t>
            </a:r>
          </a:p>
          <a:p>
            <a:pPr algn="l" eaLnBrk="1" hangingPunct="1">
              <a:spcBef>
                <a:spcPct val="0"/>
              </a:spcBef>
            </a:pPr>
            <a:r>
              <a:rPr lang="en-US" dirty="0" smtClean="0"/>
              <a:t>2.</a:t>
            </a:r>
          </a:p>
          <a:p>
            <a:pPr algn="l" eaLnBrk="1" hangingPunct="1">
              <a:spcBef>
                <a:spcPct val="0"/>
              </a:spcBef>
            </a:pPr>
            <a:r>
              <a:rPr lang="en-US" dirty="0" smtClean="0"/>
              <a:t>3.</a:t>
            </a:r>
          </a:p>
          <a:p>
            <a:pPr algn="l" eaLnBrk="1" hangingPunct="1">
              <a:spcBef>
                <a:spcPct val="0"/>
              </a:spcBef>
            </a:pPr>
            <a:r>
              <a:rPr lang="en-US" dirty="0" smtClean="0"/>
              <a:t>4.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Susan Belgrad   California State University Northridge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indent="0"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What are the issues to be considered in the collection and use of evidence?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2819400"/>
            <a:ext cx="8159750" cy="3505200"/>
          </a:xfrm>
        </p:spPr>
        <p:txBody>
          <a:bodyPr>
            <a:normAutofit fontScale="62500" lnSpcReduction="20000"/>
          </a:bodyPr>
          <a:lstStyle/>
          <a:p>
            <a:pPr marL="514350" indent="-514350" algn="l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4000" dirty="0" smtClean="0"/>
              <a:t>Formal vs.   informal</a:t>
            </a:r>
          </a:p>
          <a:p>
            <a:pPr marL="514350" indent="-514350" algn="l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4000" dirty="0" smtClean="0"/>
              <a:t>Announced vs. unannounced observations</a:t>
            </a:r>
          </a:p>
          <a:p>
            <a:pPr marL="514350" indent="-514350" algn="l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4000" dirty="0" smtClean="0"/>
              <a:t>Collectors and providers of evidence</a:t>
            </a:r>
          </a:p>
          <a:p>
            <a:pPr marL="514350" indent="-514350" algn="l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4000" dirty="0" smtClean="0"/>
              <a:t>Consistency of scoring</a:t>
            </a:r>
          </a:p>
          <a:p>
            <a:pPr marL="514350" indent="-514350" algn="l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4000" dirty="0" smtClean="0"/>
              <a:t>Use of forms in a systematic or random manner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Susan Belgrad   California State University Northridge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10187</TotalTime>
  <Words>1215</Words>
  <Application>Microsoft Office PowerPoint</Application>
  <PresentationFormat>On-screen Show (4:3)</PresentationFormat>
  <Paragraphs>198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Rockwell</vt:lpstr>
      <vt:lpstr>Wingdings 2</vt:lpstr>
      <vt:lpstr>Calibri</vt:lpstr>
      <vt:lpstr>Times New Roman</vt:lpstr>
      <vt:lpstr>Wingdings</vt:lpstr>
      <vt:lpstr>Foundry</vt:lpstr>
      <vt:lpstr>Showing Evidence: Using Standards to Promote Excellence in Teaching </vt:lpstr>
      <vt:lpstr>Key Sources of Evidence</vt:lpstr>
      <vt:lpstr>Strengths and Limitations of Potential Teacher Evaluation Tools  </vt:lpstr>
      <vt:lpstr>Strengths and Limitations of Potential Teacher Evaluation Tools  </vt:lpstr>
      <vt:lpstr>Strengths and Limitations of Potential Teacher Evaluation Tools  </vt:lpstr>
      <vt:lpstr>Strengths and Limitations of Potential Teacher Evaluation Tools  </vt:lpstr>
      <vt:lpstr>Strengths and Limitations of Potential Teacher Evaluation Tools  </vt:lpstr>
      <vt:lpstr>Challenges of Using Data from State-Mandated Tests for Teacher Evaluation  </vt:lpstr>
      <vt:lpstr>What are the issues to be considered in the collection and use of evidence?</vt:lpstr>
      <vt:lpstr>Teacher Evaluation Current Reality</vt:lpstr>
      <vt:lpstr> Teacher Evaluation – Desired Result</vt:lpstr>
      <vt:lpstr>The Importance of Effective Teaching</vt:lpstr>
      <vt:lpstr> Here’s What We Know about the Importance of Effective Teaching</vt:lpstr>
      <vt:lpstr>Marzano Causal Teacher Evaluation Model</vt:lpstr>
      <vt:lpstr>Common Language/Framework  Based Upon Decades of Research</vt:lpstr>
      <vt:lpstr>Slide 16</vt:lpstr>
      <vt:lpstr>Slide 17</vt:lpstr>
      <vt:lpstr>Showing Evidence: Using Standards to Promote Excellence in Your Teaching </vt:lpstr>
      <vt:lpstr>Showing Evidence: Using Standards to Promote Excellence in Your Teaching 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Showing Evidence: Using a Framework for Teaching</dc:title>
  <dc:creator>Susan Belgrad</dc:creator>
  <cp:lastModifiedBy>Susan Belgrad</cp:lastModifiedBy>
  <cp:revision>50</cp:revision>
  <dcterms:created xsi:type="dcterms:W3CDTF">2011-06-28T19:19:06Z</dcterms:created>
  <dcterms:modified xsi:type="dcterms:W3CDTF">2015-08-25T17:04:44Z</dcterms:modified>
</cp:coreProperties>
</file>