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1" r:id="rId5"/>
    <p:sldId id="262" r:id="rId6"/>
    <p:sldId id="264" r:id="rId7"/>
    <p:sldId id="259" r:id="rId8"/>
    <p:sldId id="265" r:id="rId9"/>
    <p:sldId id="266" r:id="rId10"/>
    <p:sldId id="263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6116C-A7C7-4A3F-88B6-E6547C68EB5E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8A9E4-8FCF-4109-8F9A-153143386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D082D-936C-45B6-9C00-1F7D8F4BCCB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D1B1BB-C8F3-4288-9717-20F622957D3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08313-C400-486A-9FB1-11F15466D4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16A157-67AF-4D6E-8955-E79A769EA78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E52CAB-7E00-4019-B622-010054A45F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2F28C2-59E8-4A37-B182-F6A36F2F7D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494054-CC93-42E3-B088-DAC01805A0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36D6AD-4E9E-4DF6-BEEC-5FF60D99DD45}" type="datetimeFigureOut">
              <a:rPr lang="en-US" smtClean="0"/>
              <a:pPr/>
              <a:t>10/27/2015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zanoresearch.com/products/catalog.aspx?product=16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assets.aarp.org/www.aarp.org_/articles/NRTA/Harvard_report.pdf" TargetMode="External"/><Relationship Id="rId4" Type="http://schemas.openxmlformats.org/officeDocument/2006/relationships/hyperlink" Target="http://www.sas.com/govedu/edu/hunt_summary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DESIGN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42036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ALIGNING LESSON STUDY WITH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TEACHER –DRIVEN PROFESSIONAL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GROWTH AND DEVELOPMENT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362200" y="838200"/>
            <a:ext cx="6278880" cy="670560"/>
          </a:xfrm>
        </p:spPr>
        <p:txBody>
          <a:bodyPr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Teacher Evaluation Current Reality</a:t>
            </a:r>
            <a:endParaRPr lang="en-US" sz="2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096000"/>
            <a:ext cx="3886200" cy="2889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Dr. Susan Belgrad   California State University Northridge</a:t>
            </a:r>
          </a:p>
        </p:txBody>
      </p:sp>
      <p:pic>
        <p:nvPicPr>
          <p:cNvPr id="19459" name="Diagram 7"/>
          <p:cNvPicPr>
            <a:picLocks noChangeArrowheads="1"/>
          </p:cNvPicPr>
          <p:nvPr/>
        </p:nvPicPr>
        <p:blipFill>
          <a:blip r:embed="rId3" cstate="print"/>
          <a:srcRect l="-14313" t="-7317" r="-9814" b="-8537"/>
          <a:stretch>
            <a:fillRect/>
          </a:stretch>
        </p:blipFill>
        <p:spPr bwMode="auto">
          <a:xfrm>
            <a:off x="304800" y="1600200"/>
            <a:ext cx="3810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Diagram 2"/>
          <p:cNvPicPr>
            <a:picLocks noChangeArrowheads="1"/>
          </p:cNvPicPr>
          <p:nvPr/>
        </p:nvPicPr>
        <p:blipFill>
          <a:blip r:embed="rId4" cstate="print"/>
          <a:srcRect l="-9639" t="-4694" b="-705"/>
          <a:stretch>
            <a:fillRect/>
          </a:stretch>
        </p:blipFill>
        <p:spPr bwMode="auto">
          <a:xfrm>
            <a:off x="3276600" y="1524000"/>
            <a:ext cx="3429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Diagram 1"/>
          <p:cNvPicPr>
            <a:picLocks noChangeArrowheads="1"/>
          </p:cNvPicPr>
          <p:nvPr/>
        </p:nvPicPr>
        <p:blipFill>
          <a:blip r:embed="rId5" cstate="print"/>
          <a:srcRect l="-14799" t="-4532" r="-1273" b="-970"/>
          <a:stretch>
            <a:fillRect/>
          </a:stretch>
        </p:blipFill>
        <p:spPr bwMode="auto">
          <a:xfrm>
            <a:off x="5410200" y="3886200"/>
            <a:ext cx="31051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TextBox 14"/>
          <p:cNvSpPr txBox="1">
            <a:spLocks noChangeArrowheads="1"/>
          </p:cNvSpPr>
          <p:nvPr/>
        </p:nvSpPr>
        <p:spPr bwMode="auto">
          <a:xfrm>
            <a:off x="533400" y="5486400"/>
            <a:ext cx="2971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latin typeface="Rockwell" pitchFamily="18" charset="0"/>
              </a:rPr>
              <a:t>From C. Danielson Webinar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813582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4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Lesson Study– Desired Result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11875"/>
            <a:ext cx="3048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Dr. Susan Belgrad   California State University Northridge</a:t>
            </a:r>
          </a:p>
        </p:txBody>
      </p:sp>
      <p:pic>
        <p:nvPicPr>
          <p:cNvPr id="20483" name="Diagram 2"/>
          <p:cNvPicPr>
            <a:picLocks noChangeArrowheads="1"/>
          </p:cNvPicPr>
          <p:nvPr/>
        </p:nvPicPr>
        <p:blipFill>
          <a:blip r:embed="rId3" cstate="print">
            <a:lum bright="-20000"/>
          </a:blip>
          <a:srcRect l="-22147" t="-6145" r="-21362"/>
          <a:stretch>
            <a:fillRect/>
          </a:stretch>
        </p:blipFill>
        <p:spPr bwMode="auto">
          <a:xfrm>
            <a:off x="685800" y="685800"/>
            <a:ext cx="7772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533400" y="6248400"/>
            <a:ext cx="434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Rockwell" pitchFamily="18" charset="0"/>
              </a:rPr>
              <a:t>From C. Danielson Webinar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83880" cy="89916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Here’s What We Know about the </a:t>
            </a:r>
            <a:b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Importance of Effective Teaching</a:t>
            </a: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019800"/>
            <a:ext cx="4191000" cy="365125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</a:rPr>
              <a:t>Dr. Susan Belgrad  Cal State University Northridge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914400" y="1444625"/>
            <a:ext cx="76962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Student achievement will not improve unless teaching </a:t>
            </a:r>
            <a:r>
              <a:rPr lang="en-US" sz="2000" dirty="0" smtClean="0">
                <a:latin typeface="Rockwell" pitchFamily="18" charset="0"/>
              </a:rPr>
              <a:t/>
            </a:r>
            <a:br>
              <a:rPr lang="en-US" sz="2000" dirty="0" smtClean="0">
                <a:latin typeface="Rockwell" pitchFamily="18" charset="0"/>
              </a:rPr>
            </a:br>
            <a:r>
              <a:rPr lang="en-US" sz="2000" dirty="0" smtClean="0">
                <a:latin typeface="Rockwell" pitchFamily="18" charset="0"/>
              </a:rPr>
              <a:t>   improves</a:t>
            </a:r>
            <a:r>
              <a:rPr lang="en-US" sz="2000" dirty="0">
                <a:latin typeface="Rockwell" pitchFamily="18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Teachers working alone without feedback will not be able to improve no matter how much professional development they receive.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The challenge is to create a system of continuous improvement of instruction, supervision and instructional leadership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 smtClean="0">
                <a:latin typeface="Rockwell" pitchFamily="18" charset="0"/>
              </a:rPr>
              <a:t>Collaboration/Supervision </a:t>
            </a:r>
            <a:r>
              <a:rPr lang="en-US" sz="2000" dirty="0">
                <a:latin typeface="Rockwell" pitchFamily="18" charset="0"/>
              </a:rPr>
              <a:t>needs to be frequent and focused on </a:t>
            </a:r>
            <a:r>
              <a:rPr lang="en-US" sz="2000" dirty="0" smtClean="0">
                <a:latin typeface="Rockwell" pitchFamily="18" charset="0"/>
              </a:rPr>
              <a:t>the teacher’s goals for </a:t>
            </a:r>
            <a:r>
              <a:rPr lang="en-US" sz="2000" dirty="0">
                <a:latin typeface="Rockwell" pitchFamily="18" charset="0"/>
              </a:rPr>
              <a:t>improvement of </a:t>
            </a:r>
            <a:r>
              <a:rPr lang="en-US" sz="2000" dirty="0" smtClean="0">
                <a:latin typeface="Rockwell" pitchFamily="18" charset="0"/>
              </a:rPr>
              <a:t>instruction.</a:t>
            </a:r>
            <a:endParaRPr lang="en-US" sz="2000" dirty="0">
              <a:latin typeface="Rockwell" pitchFamily="18" charset="0"/>
            </a:endParaRP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838200" y="6019800"/>
            <a:ext cx="320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 err="1">
                <a:latin typeface="Rockwell" pitchFamily="18" charset="0"/>
              </a:rPr>
              <a:t>Marzano</a:t>
            </a:r>
            <a:r>
              <a:rPr lang="fr-FR" dirty="0">
                <a:latin typeface="Rockwell" pitchFamily="18" charset="0"/>
              </a:rPr>
              <a:t> Evaluation Model </a:t>
            </a:r>
            <a:r>
              <a:rPr lang="fr-FR" dirty="0" smtClean="0">
                <a:latin typeface="Rockwell" pitchFamily="18" charset="0"/>
              </a:rPr>
              <a:t> </a:t>
            </a:r>
            <a:endParaRPr lang="en-US" dirty="0"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183880" cy="67056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Lesson Design Study’s Potential</a:t>
            </a:r>
            <a:endParaRPr lang="en-US" sz="2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111875"/>
            <a:ext cx="4038600" cy="365125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Dr. Susan Belgrad   </a:t>
            </a:r>
            <a:r>
              <a:rPr lang="en-US" b="1" dirty="0" smtClean="0">
                <a:solidFill>
                  <a:schemeClr val="tx1"/>
                </a:solidFill>
              </a:rPr>
              <a:t>Cal State </a:t>
            </a:r>
            <a:r>
              <a:rPr lang="en-US" b="1" dirty="0">
                <a:solidFill>
                  <a:schemeClr val="tx1"/>
                </a:solidFill>
              </a:rPr>
              <a:t>University Northridge</a:t>
            </a: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457200" y="1600200"/>
            <a:ext cx="8229600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Communicates </a:t>
            </a:r>
            <a:r>
              <a:rPr lang="en-US" sz="2200" dirty="0">
                <a:latin typeface="Rockwell" pitchFamily="18" charset="0"/>
              </a:rPr>
              <a:t>the </a:t>
            </a:r>
            <a:r>
              <a:rPr lang="en-US" sz="2200" u="sng" dirty="0">
                <a:latin typeface="Rockwell" pitchFamily="18" charset="0"/>
              </a:rPr>
              <a:t>common language  </a:t>
            </a:r>
            <a:r>
              <a:rPr lang="en-US" sz="2200" dirty="0">
                <a:latin typeface="Rockwell" pitchFamily="18" charset="0"/>
              </a:rPr>
              <a:t>of teaching efficiently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Facilitates </a:t>
            </a:r>
            <a:r>
              <a:rPr lang="en-US" sz="2200" dirty="0">
                <a:latin typeface="Rockwell" pitchFamily="18" charset="0"/>
              </a:rPr>
              <a:t>the observation and feedback cycle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Promotes </a:t>
            </a:r>
            <a:r>
              <a:rPr lang="en-US" sz="2200" dirty="0">
                <a:latin typeface="Rockwell" pitchFamily="18" charset="0"/>
              </a:rPr>
              <a:t>teacher reflection and </a:t>
            </a:r>
            <a:r>
              <a:rPr lang="en-US" sz="2200" u="sng" dirty="0">
                <a:latin typeface="Rockwell" pitchFamily="18" charset="0"/>
              </a:rPr>
              <a:t>collaboration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Offers </a:t>
            </a:r>
            <a:r>
              <a:rPr lang="en-US" sz="2200" dirty="0">
                <a:latin typeface="Rockwell" pitchFamily="18" charset="0"/>
              </a:rPr>
              <a:t>targeted &amp; aligned professional development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Provides </a:t>
            </a:r>
            <a:r>
              <a:rPr lang="en-US" sz="2200" dirty="0">
                <a:latin typeface="Rockwell" pitchFamily="18" charset="0"/>
              </a:rPr>
              <a:t>conditions for </a:t>
            </a:r>
            <a:r>
              <a:rPr lang="en-US" sz="2200" u="sng" dirty="0">
                <a:latin typeface="Rockwell" pitchFamily="18" charset="0"/>
              </a:rPr>
              <a:t>deliberate</a:t>
            </a:r>
            <a:r>
              <a:rPr lang="en-US" sz="2200" dirty="0">
                <a:latin typeface="Rockwell" pitchFamily="18" charset="0"/>
              </a:rPr>
              <a:t> practice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Connects </a:t>
            </a:r>
            <a:r>
              <a:rPr lang="en-US" sz="2200" dirty="0">
                <a:latin typeface="Rockwell" pitchFamily="18" charset="0"/>
              </a:rPr>
              <a:t>growth, development and performance </a:t>
            </a:r>
            <a:r>
              <a:rPr lang="en-US" sz="2200" dirty="0" smtClean="0">
                <a:latin typeface="Rockwell" pitchFamily="18" charset="0"/>
              </a:rPr>
              <a:t/>
            </a:r>
            <a:br>
              <a:rPr lang="en-US" sz="2200" dirty="0" smtClean="0">
                <a:latin typeface="Rockwell" pitchFamily="18" charset="0"/>
              </a:rPr>
            </a:br>
            <a:r>
              <a:rPr lang="en-US" sz="2200" dirty="0" smtClean="0">
                <a:latin typeface="Rockwell" pitchFamily="18" charset="0"/>
              </a:rPr>
              <a:t>      management  for the individual practitioner.</a:t>
            </a:r>
            <a:endParaRPr lang="en-US" sz="2200" dirty="0">
              <a:latin typeface="Rockwell" pitchFamily="18" charset="0"/>
            </a:endParaRP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762000" y="5638801"/>
            <a:ext cx="3886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dirty="0">
              <a:latin typeface="Rockwell" pitchFamily="18" charset="0"/>
            </a:endParaRPr>
          </a:p>
          <a:p>
            <a:r>
              <a:rPr lang="en-US" sz="14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Marzano</a:t>
            </a:r>
            <a:r>
              <a:rPr lang="en-US" sz="1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Causal Teacher Evaluation Model </a:t>
            </a:r>
            <a:r>
              <a:rPr lang="en-US" dirty="0" smtClean="0">
                <a:latin typeface="Rockwell" pitchFamily="18" charset="0"/>
              </a:rPr>
              <a:t> </a:t>
            </a:r>
            <a:r>
              <a:rPr lang="en-US" sz="1400" dirty="0" smtClean="0">
                <a:latin typeface="Rockwell" pitchFamily="18" charset="0"/>
              </a:rPr>
              <a:t>MarzanoEvaluation.com</a:t>
            </a:r>
            <a:endParaRPr lang="en-US" dirty="0">
              <a:latin typeface="Rockwell" pitchFamily="18" charset="0"/>
            </a:endParaRPr>
          </a:p>
          <a:p>
            <a:endParaRPr lang="en-US" dirty="0"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9296400" cy="5868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The Importance of Effective Teaching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990600" y="1828800"/>
            <a:ext cx="73152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000">
                <a:latin typeface="Rockwell" pitchFamily="18" charset="0"/>
              </a:rPr>
              <a:t>Research tells us that the role of the </a:t>
            </a:r>
            <a:r>
              <a:rPr lang="en-US" sz="2000">
                <a:solidFill>
                  <a:srgbClr val="FF0000"/>
                </a:solidFill>
                <a:latin typeface="Rockwell" pitchFamily="18" charset="0"/>
              </a:rPr>
              <a:t>teacher</a:t>
            </a:r>
            <a:r>
              <a:rPr lang="en-US" sz="2000">
                <a:latin typeface="Rockwell" pitchFamily="18" charset="0"/>
              </a:rPr>
              <a:t> is the single greatest factor on student learning.(Sanders &amp; Horn, 1998) 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000">
                <a:latin typeface="Rockwell" pitchFamily="18" charset="0"/>
              </a:rPr>
              <a:t>Research also tells that one of the greatest factors central office [</a:t>
            </a:r>
            <a:r>
              <a:rPr lang="en-US" sz="2000">
                <a:solidFill>
                  <a:srgbClr val="FF0000"/>
                </a:solidFill>
                <a:latin typeface="Rockwell" pitchFamily="18" charset="0"/>
              </a:rPr>
              <a:t>administrators</a:t>
            </a:r>
            <a:r>
              <a:rPr lang="en-US" sz="2000">
                <a:latin typeface="Rockwell" pitchFamily="18" charset="0"/>
              </a:rPr>
              <a:t>] can contribute is to maintain a singular focus on improving instruction. (Marzano and Waters, 2009)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000">
                <a:latin typeface="Rockwell" pitchFamily="18" charset="0"/>
              </a:rPr>
              <a:t>Research tells us that an improved focus on teacher evaluation and professional development will improve retention of teachers </a:t>
            </a:r>
            <a:r>
              <a:rPr lang="en-US" sz="2000"/>
              <a:t>S.M. Johnson, J.H. Berg, M.L. Donaldson. (2005)</a:t>
            </a:r>
            <a:r>
              <a:rPr lang="en-US" sz="2000">
                <a:latin typeface="Rockwell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229600" cy="1447801"/>
          </a:xfrm>
        </p:spPr>
        <p:txBody>
          <a:bodyPr>
            <a:normAutofit fontScale="90000"/>
          </a:bodyPr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Showing Evidence: Using Standards to Promote Excellence in Your Teaching </a:t>
            </a: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971800"/>
            <a:ext cx="8153400" cy="3581400"/>
          </a:xfrm>
        </p:spPr>
        <p:txBody>
          <a:bodyPr>
            <a:normAutofit fontScale="775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Looking at the “Desired Results of  Effective Teacher Evaluation “ as advanced by Danielson and Marzano, what do you see as important in showing evidence of your professional craft as a teacher?</a:t>
            </a:r>
            <a:br>
              <a:rPr lang="en-US" sz="2800" dirty="0" smtClean="0"/>
            </a:br>
            <a:endParaRPr lang="en-US" sz="2800" dirty="0" smtClean="0"/>
          </a:p>
          <a:p>
            <a:pPr algn="l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800" dirty="0" smtClean="0"/>
              <a:t>Accountability	</a:t>
            </a:r>
          </a:p>
          <a:p>
            <a:pPr algn="l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800" dirty="0" smtClean="0"/>
              <a:t>Growth</a:t>
            </a:r>
          </a:p>
          <a:p>
            <a:pPr algn="l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800" dirty="0" smtClean="0"/>
              <a:t>A Culture of Learning</a:t>
            </a:r>
          </a:p>
          <a:p>
            <a:pPr algn="l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800" dirty="0" smtClean="0"/>
              <a:t>Skilled Observation and Evaluation</a:t>
            </a:r>
          </a:p>
          <a:p>
            <a:pPr algn="l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800" dirty="0" smtClean="0"/>
              <a:t>Involvement of  Teachers in the Design of the Process</a:t>
            </a:r>
          </a:p>
          <a:p>
            <a:pPr algn="l" eaLnBrk="1" fontAlgn="auto" hangingPunct="1"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2800" dirty="0" smtClean="0"/>
              <a:t>Link To Student Learning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1200"/>
          </a:xfrm>
        </p:spPr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References</a:t>
            </a: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685800" y="1143000"/>
            <a:ext cx="80772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Rockwell" pitchFamily="18" charset="0"/>
              </a:rPr>
              <a:t>Danielson, C. (2007)  Handbook  on the Framework for Professional Development. Arlington VA: ASCD.</a:t>
            </a:r>
          </a:p>
          <a:p>
            <a:endParaRPr lang="en-US" sz="1600">
              <a:latin typeface="Rockwell" pitchFamily="18" charset="0"/>
            </a:endParaRPr>
          </a:p>
          <a:p>
            <a:r>
              <a:rPr lang="en-US" sz="1600">
                <a:latin typeface="Rockwell" pitchFamily="18" charset="0"/>
              </a:rPr>
              <a:t>Marzano , R. and Waters,  T. (2009) </a:t>
            </a:r>
            <a:r>
              <a:rPr lang="en-US" sz="1600" b="1">
                <a:hlinkClick r:id="rId3"/>
              </a:rPr>
              <a:t>District Leadership That Works: Striking the Right Balance</a:t>
            </a:r>
            <a:r>
              <a:rPr lang="en-US" sz="1600"/>
              <a:t>. Bloomington, IN: Solution Tree.</a:t>
            </a:r>
          </a:p>
          <a:p>
            <a:endParaRPr lang="en-US" sz="1600"/>
          </a:p>
          <a:p>
            <a:r>
              <a:rPr lang="sv-SE" sz="1600"/>
              <a:t>Sanders, W.L. &amp; Horn, S.P. (1998). </a:t>
            </a:r>
            <a:r>
              <a:rPr lang="en-US" sz="1600"/>
              <a:t>Research Findings from the Tennessee Value-Added Assessment System (TVAAS) Database:</a:t>
            </a:r>
          </a:p>
          <a:p>
            <a:r>
              <a:rPr lang="en-US" sz="1600"/>
              <a:t>Implications for Educational Evaluation and Research. Journal of Personnel Evaluation in Education,12(3),247-256.</a:t>
            </a:r>
          </a:p>
          <a:p>
            <a:endParaRPr lang="en-US" sz="1600"/>
          </a:p>
          <a:p>
            <a:r>
              <a:rPr lang="en-US" sz="1600"/>
              <a:t>SandersW. L, (2004) </a:t>
            </a:r>
            <a:r>
              <a:rPr lang="en-US" sz="1600" i="1"/>
              <a:t>A summary of conclusions drawn from longitudinal analysis of student achievement data over the past 22 years.</a:t>
            </a:r>
            <a:r>
              <a:rPr lang="en-US" sz="1600"/>
              <a:t>  Paper presented to Governors Education Symposium, Ashville, NC.</a:t>
            </a:r>
            <a:r>
              <a:rPr lang="en-US" sz="1600">
                <a:hlinkClick r:id="rId4"/>
              </a:rPr>
              <a:t>http://www.sas.com/govedu/edu/hunt_summary.pdf</a:t>
            </a:r>
            <a:r>
              <a:rPr lang="en-US" sz="1600"/>
              <a:t> </a:t>
            </a:r>
          </a:p>
          <a:p>
            <a:endParaRPr lang="en-US" sz="1600"/>
          </a:p>
          <a:p>
            <a:r>
              <a:rPr lang="en-US" sz="1600"/>
              <a:t>S.M. Johnson, J.H. Berg, M.L. Donaldson. (2005, January). </a:t>
            </a:r>
          </a:p>
          <a:p>
            <a:r>
              <a:rPr lang="en-US" sz="1600" i="1"/>
              <a:t>Who Stays in Teaching and Why: A Review of the Literature on Teacher Retention</a:t>
            </a:r>
            <a:r>
              <a:rPr lang="en-US" sz="1600"/>
              <a:t>. The Project on the Next Generation of Teachers, Harvard Graduate School of Education. </a:t>
            </a:r>
            <a:r>
              <a:rPr lang="en-US" sz="1600">
                <a:hlinkClick r:id="rId5"/>
              </a:rPr>
              <a:t>http://assets.aarp.org/www.aarp.org_/articles/NRTA/Harvard_report.pdf</a:t>
            </a:r>
            <a:endParaRPr lang="en-US" sz="1600"/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</TotalTime>
  <Words>410</Words>
  <Application>Microsoft Office PowerPoint</Application>
  <PresentationFormat>On-screen Show (4:3)</PresentationFormat>
  <Paragraphs>65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Aspect</vt:lpstr>
      <vt:lpstr>LESSON DESIGN STUDY</vt:lpstr>
      <vt:lpstr>Teacher Evaluation Current Reality</vt:lpstr>
      <vt:lpstr> Lesson Study– Desired Result</vt:lpstr>
      <vt:lpstr> Here’s What We Know about the  Importance of Effective Teaching</vt:lpstr>
      <vt:lpstr>Lesson Design Study’s Potential</vt:lpstr>
      <vt:lpstr>Slide 6</vt:lpstr>
      <vt:lpstr>The Importance of Effective Teaching</vt:lpstr>
      <vt:lpstr>Showing Evidence: Using Standards to Promote Excellence in Your Teaching </vt:lpstr>
      <vt:lpstr>References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Study– Desired Result</dc:title>
  <dc:creator>Susan</dc:creator>
  <cp:lastModifiedBy>Susan Belgrad</cp:lastModifiedBy>
  <cp:revision>2</cp:revision>
  <dcterms:created xsi:type="dcterms:W3CDTF">2015-10-27T15:28:00Z</dcterms:created>
  <dcterms:modified xsi:type="dcterms:W3CDTF">2015-10-27T16:41:32Z</dcterms:modified>
</cp:coreProperties>
</file>