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7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rbel" pitchFamily="34" charset="0"/>
              </a:defRPr>
            </a:lvl1pPr>
          </a:lstStyle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rbel" pitchFamily="34" charset="0"/>
              </a:defRPr>
            </a:lvl1pPr>
          </a:lstStyle>
          <a:p>
            <a:fld id="{A841BDE2-12B5-4ACE-BF71-AD6156356A83}" type="datetimeFigureOut">
              <a:rPr lang="en-US"/>
              <a:pPr/>
              <a:t>5/15/2011</a:t>
            </a:fld>
            <a:endParaRPr lang="en-US"/>
          </a:p>
        </p:txBody>
      </p:sp>
      <p:sp>
        <p:nvSpPr>
          <p:cNvPr id="2662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rbel" pitchFamily="34" charset="0"/>
              </a:defRPr>
            </a:lvl1pPr>
          </a:lstStyle>
          <a:p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rbel" pitchFamily="34" charset="0"/>
              </a:defRPr>
            </a:lvl1pPr>
          </a:lstStyle>
          <a:p>
            <a:fld id="{ADE62E2C-2413-422D-A45B-AD6C6937C96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1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8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39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40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41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55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64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65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66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F3B23F6-4956-4400-A446-695B51F95579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52D6CA4-D81B-4DF2-B7CE-A496031910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41A8E-8997-4E0F-85CA-06EECF3F3021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2E01E-4EAE-4079-96F2-0D6D395457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FD4AE-84D1-42AB-8D55-90A57647932B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55541-BE35-4CCC-9AC7-B7881EFF45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D6BC7-AA83-4069-B6B4-45DBD8F78952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77F90-9B19-491C-8525-6C4649A01D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1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12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Freeform 24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7" name="Freeform 25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Rectangle 6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Rectangle 7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Rectangle 8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Rectangle 9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10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Rectangle 11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C5BF90A-EDBE-4666-8F8E-9D41EDDB84C0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5145679-4984-4AB1-8095-01F2204403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66582C5-083D-4898-9D01-0FFB89FF8702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969C9C-C59E-4D79-A07A-4998D47A6E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4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5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16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17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8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9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20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21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28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29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F33283A-EA7B-4F02-88FE-663ADD0F214A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F9FFDCB-F273-4ABC-A675-DD7D544D2A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F5AAA-7541-4C77-B57B-396DAB7ADE14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5023F-22FF-4F05-BCE7-740FF0F11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DAA0D78-B87F-4420-A9DC-15B690D1A0FF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ECB9434-A81E-4E2E-97FF-D6DA286FE2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ADEE9-3582-44E4-8C23-79F84EE7B1AF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D989E-E92D-4104-8963-2CCD79B04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8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14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5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6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3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0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1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2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7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8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9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20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31182C1-1895-4216-84AA-45C601A4FAF2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24A28BF-5350-4241-8A6A-A359C2C43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C77EAE9-542D-49AC-B2E1-6798C2C3049D}" type="datetimeFigureOut">
              <a:rPr lang="en-US"/>
              <a:pPr>
                <a:defRPr/>
              </a:pPr>
              <a:t>5/15/2011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AD5F0A0-7115-46E7-834E-EDA5177D8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5" r:id="rId3"/>
    <p:sldLayoutId id="2147483686" r:id="rId4"/>
    <p:sldLayoutId id="2147483687" r:id="rId5"/>
    <p:sldLayoutId id="2147483682" r:id="rId6"/>
    <p:sldLayoutId id="2147483688" r:id="rId7"/>
    <p:sldLayoutId id="2147483681" r:id="rId8"/>
    <p:sldLayoutId id="2147483689" r:id="rId9"/>
    <p:sldLayoutId id="2147483680" r:id="rId10"/>
    <p:sldLayoutId id="214748367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The Olmec Civilization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914400" y="2835275"/>
            <a:ext cx="7772400" cy="1508125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First Civilization of the Americas; The Olmecs</a:t>
            </a:r>
            <a:br>
              <a:rPr lang="en-US" dirty="0" smtClean="0">
                <a:solidFill>
                  <a:schemeClr val="tx2">
                    <a:satMod val="200000"/>
                  </a:schemeClr>
                </a:solidFill>
              </a:rPr>
            </a:b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4338" name="Text Placeholder 1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53975">
              <a:buFont typeface="Arial" charset="0"/>
              <a:buChar char="•"/>
            </a:pPr>
            <a:r>
              <a:rPr lang="en-US" sz="2000" smtClean="0"/>
              <a:t>The first Civilization was established in Mesoamerica</a:t>
            </a:r>
          </a:p>
          <a:p>
            <a:pPr marL="53975">
              <a:buFont typeface="Arial" charset="0"/>
              <a:buChar char="•"/>
            </a:pPr>
            <a:r>
              <a:rPr lang="en-US" sz="2000" smtClean="0"/>
              <a:t>Approximately between 1200-400 B.C.E</a:t>
            </a:r>
          </a:p>
          <a:p>
            <a:pPr marL="53975">
              <a:buFont typeface="Arial" charset="0"/>
              <a:buChar char="•"/>
            </a:pPr>
            <a:r>
              <a:rPr lang="en-US" sz="2000" smtClean="0"/>
              <a:t>The Olmec influence the Mayan people</a:t>
            </a:r>
          </a:p>
          <a:p>
            <a:pPr marL="53975">
              <a:buFont typeface="Arial" charset="0"/>
              <a:buChar char="•"/>
            </a:pPr>
            <a:r>
              <a:rPr lang="en-US" sz="2000" smtClean="0"/>
              <a:t>Produce high quality crafts</a:t>
            </a:r>
          </a:p>
          <a:p>
            <a:pPr marL="53975">
              <a:buFont typeface="Arial" charset="0"/>
              <a:buChar char="•"/>
            </a:pPr>
            <a:endParaRPr lang="en-US" sz="2000" smtClean="0"/>
          </a:p>
          <a:p>
            <a:pPr marL="53975">
              <a:buFont typeface="Arial" charset="0"/>
              <a:buChar char="•"/>
            </a:pPr>
            <a:endParaRPr lang="en-US" smtClean="0"/>
          </a:p>
        </p:txBody>
      </p:sp>
      <p:pic>
        <p:nvPicPr>
          <p:cNvPr id="14339" name="Content Placeholder 4" descr="olmec.jpg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394200" y="1435100"/>
            <a:ext cx="3556000" cy="4572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           Mesoamerica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5362" name="Text Placeholder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53975">
              <a:buFont typeface="Arial" charset="0"/>
              <a:buChar char="•"/>
            </a:pPr>
            <a:r>
              <a:rPr lang="en-US" smtClean="0"/>
              <a:t>Located  between central Mexico</a:t>
            </a:r>
          </a:p>
          <a:p>
            <a:pPr marL="53975">
              <a:buFont typeface="Arial" charset="0"/>
              <a:buChar char="•"/>
            </a:pPr>
            <a:r>
              <a:rPr lang="en-US" smtClean="0"/>
              <a:t>The center of Olmec civilization was between what is now the states of  Veracruz and Tabasco</a:t>
            </a:r>
          </a:p>
          <a:p>
            <a:pPr marL="53975">
              <a:buFont typeface="Arial" charset="0"/>
              <a:buChar char="•"/>
            </a:pPr>
            <a:r>
              <a:rPr lang="en-US" smtClean="0"/>
              <a:t>Earthquakes and volcanoes eruptions</a:t>
            </a:r>
          </a:p>
          <a:p>
            <a:pPr marL="53975">
              <a:buFont typeface="Arial" charset="0"/>
              <a:buChar char="•"/>
            </a:pPr>
            <a:r>
              <a:rPr lang="en-US" smtClean="0"/>
              <a:t>Tropical weather</a:t>
            </a:r>
          </a:p>
          <a:p>
            <a:pPr marL="53975">
              <a:buFont typeface="Arial" charset="0"/>
              <a:buChar char="•"/>
            </a:pPr>
            <a:r>
              <a:rPr lang="en-US" smtClean="0"/>
              <a:t>Very hot and humid</a:t>
            </a:r>
          </a:p>
          <a:p>
            <a:pPr marL="53975">
              <a:buFont typeface="Arial" charset="0"/>
              <a:buChar char="•"/>
            </a:pPr>
            <a:r>
              <a:rPr lang="en-US" smtClean="0"/>
              <a:t>Rich in minerals such as jade, obsidian and  quartz</a:t>
            </a:r>
          </a:p>
          <a:p>
            <a:pPr marL="53975">
              <a:buFont typeface="Arial" charset="0"/>
              <a:buChar char="•"/>
            </a:pPr>
            <a:endParaRPr lang="en-US" smtClean="0"/>
          </a:p>
        </p:txBody>
      </p:sp>
      <p:pic>
        <p:nvPicPr>
          <p:cNvPr id="15363" name="Content Placeholder 6" descr="olmec-site-map.jpg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124200" y="1435100"/>
            <a:ext cx="6019800" cy="54229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              Diet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6386" name="Text Placeholder 6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53975">
              <a:buFont typeface="Arial" charset="0"/>
              <a:buChar char="•"/>
            </a:pPr>
            <a:r>
              <a:rPr lang="en-US" sz="2000" smtClean="0"/>
              <a:t>Corn (maiz)</a:t>
            </a:r>
          </a:p>
          <a:p>
            <a:pPr marL="53975">
              <a:buFont typeface="Arial" charset="0"/>
              <a:buChar char="•"/>
            </a:pPr>
            <a:r>
              <a:rPr lang="en-US" sz="2000" smtClean="0"/>
              <a:t>Beans</a:t>
            </a:r>
          </a:p>
          <a:p>
            <a:pPr marL="53975">
              <a:buFont typeface="Arial" charset="0"/>
              <a:buChar char="•"/>
            </a:pPr>
            <a:r>
              <a:rPr lang="en-US" sz="2000" smtClean="0"/>
              <a:t>Squash</a:t>
            </a:r>
          </a:p>
          <a:p>
            <a:pPr marL="53975">
              <a:buFont typeface="Arial" charset="0"/>
              <a:buChar char="•"/>
            </a:pPr>
            <a:r>
              <a:rPr lang="en-US" sz="2000" smtClean="0"/>
              <a:t>Fishing</a:t>
            </a:r>
          </a:p>
          <a:p>
            <a:pPr marL="53975">
              <a:buFont typeface="Arial" charset="0"/>
              <a:buChar char="•"/>
            </a:pPr>
            <a:r>
              <a:rPr lang="en-US" sz="2000" smtClean="0"/>
              <a:t>Manioc (a calorie rich crop)</a:t>
            </a:r>
          </a:p>
          <a:p>
            <a:pPr marL="53975"/>
            <a:endParaRPr lang="en-US" smtClean="0"/>
          </a:p>
          <a:p>
            <a:pPr marL="53975">
              <a:buFont typeface="Arial" charset="0"/>
              <a:buChar char="•"/>
            </a:pPr>
            <a:endParaRPr lang="en-US" smtClean="0"/>
          </a:p>
          <a:p>
            <a:pPr marL="53975">
              <a:buFont typeface="Arial" charset="0"/>
              <a:buChar char="•"/>
            </a:pPr>
            <a:endParaRPr lang="en-US" smtClean="0"/>
          </a:p>
          <a:p>
            <a:pPr marL="53975"/>
            <a:endParaRPr lang="en-US" smtClean="0"/>
          </a:p>
        </p:txBody>
      </p:sp>
      <p:pic>
        <p:nvPicPr>
          <p:cNvPr id="16387" name="Content Placeholder 7" descr="manioc.jpg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200400" y="1447800"/>
            <a:ext cx="5715000" cy="304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            RELIGION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895600" cy="4572000"/>
          </a:xfrm>
        </p:spPr>
        <p:txBody>
          <a:bodyPr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Polytheistic – the belief in more than one deity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Most of their deities had both male and female natures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Human and animal characteristics were also blended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The believed that humans had the ability to transform into an animal such as jaguars, snakes and crocodiles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Rulers were especially associated with Jaguars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The elite used many </a:t>
            </a:r>
            <a:r>
              <a:rPr lang="en-US" sz="2000" dirty="0" err="1" smtClean="0"/>
              <a:t>crituals</a:t>
            </a:r>
            <a:r>
              <a:rPr lang="en-US" sz="2000" dirty="0" smtClean="0"/>
              <a:t> to control this </a:t>
            </a:r>
            <a:r>
              <a:rPr lang="en-US" sz="2000" dirty="0" err="1" smtClean="0"/>
              <a:t>scociety</a:t>
            </a:r>
            <a:endParaRPr lang="en-US" sz="2000" dirty="0" smtClean="0"/>
          </a:p>
          <a:p>
            <a:pPr marL="740664" lvl="1" fontAlgn="auto">
              <a:spcAft>
                <a:spcPts val="0"/>
              </a:spcAft>
              <a:buFont typeface="Wingdings"/>
              <a:buNone/>
              <a:defRPr/>
            </a:pPr>
            <a:endParaRPr lang="en-US" sz="2000" dirty="0" smtClean="0"/>
          </a:p>
          <a:p>
            <a:pPr marL="740664" lvl="1" fontAlgn="auto">
              <a:spcAft>
                <a:spcPts val="0"/>
              </a:spcAft>
              <a:buFont typeface="Wingdings"/>
              <a:buNone/>
              <a:defRPr/>
            </a:pPr>
            <a:endParaRPr lang="en-US" sz="2000" dirty="0"/>
          </a:p>
        </p:txBody>
      </p:sp>
      <p:pic>
        <p:nvPicPr>
          <p:cNvPr id="17411" name="Content Placeholder 4" descr="olmec-birdman.jpg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800600" y="1371600"/>
            <a:ext cx="3048000" cy="4495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             Shamans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895600" cy="4572000"/>
          </a:xfrm>
        </p:spPr>
        <p:txBody>
          <a:bodyPr>
            <a:normAutofit fontScale="92500" lnSpcReduction="10000"/>
          </a:bodyPr>
          <a:lstStyle/>
          <a:p>
            <a:pPr marL="54864" lvl="1" indent="0" fontAlgn="auto"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Arial" pitchFamily="34" charset="0"/>
              <a:buChar char="•"/>
              <a:defRPr/>
            </a:pPr>
            <a:r>
              <a:rPr lang="en-US" sz="2000" dirty="0" smtClean="0"/>
              <a:t>Shamans-Individuals who claim the ability  to make direct contact with supernatural powers </a:t>
            </a:r>
          </a:p>
          <a:p>
            <a:pPr marL="54864" lvl="1" indent="0" fontAlgn="auto"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Arial" pitchFamily="34" charset="0"/>
              <a:buChar char="•"/>
              <a:defRPr/>
            </a:pPr>
            <a:r>
              <a:rPr lang="en-US" sz="2000" dirty="0" smtClean="0"/>
              <a:t>They were attach to the elite </a:t>
            </a:r>
          </a:p>
          <a:p>
            <a:pPr marL="54864" lvl="1" indent="0" fontAlgn="auto"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Arial" pitchFamily="34" charset="0"/>
              <a:buChar char="•"/>
              <a:defRPr/>
            </a:pPr>
            <a:r>
              <a:rPr lang="en-US" sz="2000" dirty="0" smtClean="0"/>
              <a:t> organize religious life </a:t>
            </a:r>
          </a:p>
          <a:p>
            <a:pPr marL="54864" lvl="1" indent="0" fontAlgn="auto"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Arial" pitchFamily="34" charset="0"/>
              <a:buChar char="•"/>
              <a:defRPr/>
            </a:pPr>
            <a:r>
              <a:rPr lang="en-US" sz="2000" dirty="0" smtClean="0"/>
              <a:t>Provided advice about the rain(for agriculture purpose)</a:t>
            </a:r>
          </a:p>
          <a:p>
            <a:pPr marL="54864" lvl="1" indent="0" fontAlgn="auto"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Arial" pitchFamily="34" charset="0"/>
              <a:buChar char="•"/>
              <a:defRPr/>
            </a:pPr>
            <a:r>
              <a:rPr lang="en-US" sz="2000" dirty="0" smtClean="0"/>
              <a:t>Used the stars to guide them</a:t>
            </a:r>
          </a:p>
          <a:p>
            <a:pPr marL="54864" lvl="1" indent="0" fontAlgn="auto"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Arial" pitchFamily="34" charset="0"/>
              <a:buChar char="•"/>
              <a:defRPr/>
            </a:pPr>
            <a:r>
              <a:rPr lang="en-US" sz="2000" dirty="0" smtClean="0"/>
              <a:t>They were probably responsible for developing a form of writing</a:t>
            </a:r>
          </a:p>
          <a:p>
            <a:pPr marL="54864" lvl="1" indent="0" fontAlgn="auto"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Arial" pitchFamily="34" charset="0"/>
              <a:buChar char="•"/>
              <a:defRPr/>
            </a:pPr>
            <a:endParaRPr lang="en-US" sz="2000" dirty="0" smtClean="0"/>
          </a:p>
          <a:p>
            <a:pPr marL="54864" lvl="1" indent="0" fontAlgn="auto"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Arial" pitchFamily="34" charset="0"/>
              <a:buChar char="•"/>
              <a:defRPr/>
            </a:pPr>
            <a:endParaRPr lang="en-US" sz="2000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n-US" dirty="0"/>
          </a:p>
        </p:txBody>
      </p:sp>
      <p:pic>
        <p:nvPicPr>
          <p:cNvPr id="18435" name="Content Placeholder 4" descr="shaman.gif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886200" y="1600200"/>
            <a:ext cx="4800600" cy="4267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          Olmec Heads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9458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743200" cy="4572000"/>
          </a:xfrm>
        </p:spPr>
        <p:txBody>
          <a:bodyPr/>
          <a:lstStyle/>
          <a:p>
            <a:pPr marL="53975">
              <a:buFont typeface="Arial" charset="0"/>
              <a:buChar char="•"/>
            </a:pPr>
            <a:r>
              <a:rPr lang="en-US" sz="2000" smtClean="0"/>
              <a:t>Olmec society were probably ruled by kings</a:t>
            </a:r>
          </a:p>
          <a:p>
            <a:pPr marL="53975">
              <a:buFont typeface="Arial" charset="0"/>
              <a:buChar char="•"/>
            </a:pPr>
            <a:r>
              <a:rPr lang="en-US" sz="2000" smtClean="0"/>
              <a:t>It is believed that the heads represent individual rulers, warriors or ball players</a:t>
            </a:r>
          </a:p>
          <a:p>
            <a:pPr marL="53975">
              <a:buFont typeface="Arial" charset="0"/>
              <a:buChar char="•"/>
            </a:pPr>
            <a:r>
              <a:rPr lang="en-US" sz="2000" smtClean="0"/>
              <a:t>Sixteen heads have been found</a:t>
            </a:r>
          </a:p>
          <a:p>
            <a:pPr marL="53975">
              <a:buFont typeface="Arial" charset="0"/>
              <a:buChar char="•"/>
            </a:pPr>
            <a:r>
              <a:rPr lang="en-US" sz="2000" smtClean="0"/>
              <a:t>The largest one that has been found is 11 feet tall</a:t>
            </a:r>
          </a:p>
          <a:p>
            <a:pPr marL="53975">
              <a:buFont typeface="Arial" charset="0"/>
              <a:buChar char="•"/>
            </a:pPr>
            <a:endParaRPr lang="en-US" sz="2000" smtClean="0"/>
          </a:p>
        </p:txBody>
      </p:sp>
      <p:pic>
        <p:nvPicPr>
          <p:cNvPr id="19459" name="Content Placeholder 4" descr="olmec head.jpg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657600" y="1600200"/>
            <a:ext cx="5029200" cy="4267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165</TotalTime>
  <Words>221</Words>
  <Application>Microsoft Office PowerPoint</Application>
  <PresentationFormat>On-screen Show (4:3)</PresentationFormat>
  <Paragraphs>40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7</vt:i4>
      </vt:variant>
      <vt:variant>
        <vt:lpstr>Slide Titles</vt:lpstr>
      </vt:variant>
      <vt:variant>
        <vt:i4>7</vt:i4>
      </vt:variant>
    </vt:vector>
  </HeadingPairs>
  <TitlesOfParts>
    <vt:vector size="21" baseType="lpstr">
      <vt:lpstr>Corbel</vt:lpstr>
      <vt:lpstr>Arial</vt:lpstr>
      <vt:lpstr>Consolas</vt:lpstr>
      <vt:lpstr>Wingdings</vt:lpstr>
      <vt:lpstr>Wingdings 2</vt:lpstr>
      <vt:lpstr>Wingdings 3</vt:lpstr>
      <vt:lpstr>Calibri</vt:lpstr>
      <vt:lpstr>Metro</vt:lpstr>
      <vt:lpstr>Metro</vt:lpstr>
      <vt:lpstr>Metro</vt:lpstr>
      <vt:lpstr>Metro</vt:lpstr>
      <vt:lpstr>Metro</vt:lpstr>
      <vt:lpstr>Metro</vt:lpstr>
      <vt:lpstr>Metro</vt:lpstr>
      <vt:lpstr>Slide 1</vt:lpstr>
      <vt:lpstr>First Civilization of the Americas; The Olmecs </vt:lpstr>
      <vt:lpstr>           Mesoamerica</vt:lpstr>
      <vt:lpstr>              Diet</vt:lpstr>
      <vt:lpstr>            RELIGION</vt:lpstr>
      <vt:lpstr>             Shamans</vt:lpstr>
      <vt:lpstr>          Olmec Heads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Olmec Civilization</dc:title>
  <dc:creator>JESSICA</dc:creator>
  <cp:lastModifiedBy>Kathleen Addison</cp:lastModifiedBy>
  <cp:revision>1</cp:revision>
  <dcterms:created xsi:type="dcterms:W3CDTF">2011-04-04T04:05:30Z</dcterms:created>
  <dcterms:modified xsi:type="dcterms:W3CDTF">2011-05-16T02:40:58Z</dcterms:modified>
</cp:coreProperties>
</file>