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Lst>
  <p:notesMasterIdLst>
    <p:notesMasterId r:id="rId67"/>
  </p:notesMasterIdLst>
  <p:handoutMasterIdLst>
    <p:handoutMasterId r:id="rId68"/>
  </p:handoutMasterIdLst>
  <p:sldIdLst>
    <p:sldId id="414" r:id="rId2"/>
    <p:sldId id="257" r:id="rId3"/>
    <p:sldId id="367" r:id="rId4"/>
    <p:sldId id="285" r:id="rId5"/>
    <p:sldId id="286" r:id="rId6"/>
    <p:sldId id="287" r:id="rId7"/>
    <p:sldId id="288" r:id="rId8"/>
    <p:sldId id="259" r:id="rId9"/>
    <p:sldId id="294" r:id="rId10"/>
    <p:sldId id="295" r:id="rId11"/>
    <p:sldId id="296" r:id="rId12"/>
    <p:sldId id="297" r:id="rId13"/>
    <p:sldId id="312" r:id="rId14"/>
    <p:sldId id="313" r:id="rId15"/>
    <p:sldId id="316" r:id="rId16"/>
    <p:sldId id="348" r:id="rId17"/>
    <p:sldId id="349" r:id="rId18"/>
    <p:sldId id="319" r:id="rId19"/>
    <p:sldId id="327" r:id="rId20"/>
    <p:sldId id="350" r:id="rId21"/>
    <p:sldId id="370" r:id="rId22"/>
    <p:sldId id="326" r:id="rId23"/>
    <p:sldId id="347" r:id="rId24"/>
    <p:sldId id="351" r:id="rId25"/>
    <p:sldId id="352" r:id="rId26"/>
    <p:sldId id="353" r:id="rId27"/>
    <p:sldId id="354" r:id="rId28"/>
    <p:sldId id="355" r:id="rId29"/>
    <p:sldId id="324" r:id="rId30"/>
    <p:sldId id="356" r:id="rId31"/>
    <p:sldId id="357" r:id="rId32"/>
    <p:sldId id="346" r:id="rId33"/>
    <p:sldId id="387" r:id="rId34"/>
    <p:sldId id="390" r:id="rId35"/>
    <p:sldId id="303" r:id="rId36"/>
    <p:sldId id="344" r:id="rId37"/>
    <p:sldId id="345" r:id="rId38"/>
    <p:sldId id="342" r:id="rId39"/>
    <p:sldId id="343" r:id="rId40"/>
    <p:sldId id="398" r:id="rId41"/>
    <p:sldId id="399" r:id="rId42"/>
    <p:sldId id="400" r:id="rId43"/>
    <p:sldId id="401" r:id="rId44"/>
    <p:sldId id="341" r:id="rId45"/>
    <p:sldId id="276" r:id="rId46"/>
    <p:sldId id="358" r:id="rId47"/>
    <p:sldId id="278" r:id="rId48"/>
    <p:sldId id="388" r:id="rId49"/>
    <p:sldId id="389" r:id="rId50"/>
    <p:sldId id="337" r:id="rId51"/>
    <p:sldId id="338" r:id="rId52"/>
    <p:sldId id="362"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283" r:id="rId66"/>
  </p:sldIdLst>
  <p:sldSz cx="12161838" cy="6858000"/>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pos="6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SK" lastIdx="6" clrIdx="0">
    <p:extLst>
      <p:ext uri="{19B8F6BF-5375-455C-9EA6-DF929625EA0E}">
        <p15:presenceInfo xmlns:p15="http://schemas.microsoft.com/office/powerpoint/2012/main" userId="426981563e065a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9EA9"/>
    <a:srgbClr val="000000"/>
    <a:srgbClr val="98AC00"/>
    <a:srgbClr val="69B800"/>
    <a:srgbClr val="054F7D"/>
    <a:srgbClr val="006699"/>
    <a:srgbClr val="A2B301"/>
    <a:srgbClr val="B7D30F"/>
    <a:srgbClr val="A5E20C"/>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6" autoAdjust="0"/>
    <p:restoredTop sz="90925" autoAdjust="0"/>
  </p:normalViewPr>
  <p:slideViewPr>
    <p:cSldViewPr snapToGrid="0">
      <p:cViewPr varScale="1">
        <p:scale>
          <a:sx n="111" d="100"/>
          <a:sy n="111" d="100"/>
        </p:scale>
        <p:origin x="168" y="102"/>
      </p:cViewPr>
      <p:guideLst>
        <p:guide orient="horz" pos="617"/>
        <p:guide pos="64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4.xml"/><Relationship Id="rId18" Type="http://schemas.openxmlformats.org/officeDocument/2006/relationships/slide" Target="slides/slide31.xml"/><Relationship Id="rId3" Type="http://schemas.openxmlformats.org/officeDocument/2006/relationships/slide" Target="slides/slide6.xml"/><Relationship Id="rId21" Type="http://schemas.openxmlformats.org/officeDocument/2006/relationships/slide" Target="slides/slide45.xml"/><Relationship Id="rId7" Type="http://schemas.openxmlformats.org/officeDocument/2006/relationships/slide" Target="slides/slide11.xml"/><Relationship Id="rId12" Type="http://schemas.openxmlformats.org/officeDocument/2006/relationships/slide" Target="slides/slide18.xml"/><Relationship Id="rId17" Type="http://schemas.openxmlformats.org/officeDocument/2006/relationships/slide" Target="slides/slide29.xml"/><Relationship Id="rId2" Type="http://schemas.openxmlformats.org/officeDocument/2006/relationships/slide" Target="slides/slide5.xml"/><Relationship Id="rId16" Type="http://schemas.openxmlformats.org/officeDocument/2006/relationships/slide" Target="slides/slide27.xml"/><Relationship Id="rId20" Type="http://schemas.openxmlformats.org/officeDocument/2006/relationships/slide" Target="slides/slide44.xml"/><Relationship Id="rId1" Type="http://schemas.openxmlformats.org/officeDocument/2006/relationships/slide" Target="slides/slide2.xml"/><Relationship Id="rId6" Type="http://schemas.openxmlformats.org/officeDocument/2006/relationships/slide" Target="slides/slide10.xml"/><Relationship Id="rId11" Type="http://schemas.openxmlformats.org/officeDocument/2006/relationships/slide" Target="slides/slide16.xml"/><Relationship Id="rId24" Type="http://schemas.openxmlformats.org/officeDocument/2006/relationships/slide" Target="slides/slide65.xml"/><Relationship Id="rId5" Type="http://schemas.openxmlformats.org/officeDocument/2006/relationships/slide" Target="slides/slide9.xml"/><Relationship Id="rId15" Type="http://schemas.openxmlformats.org/officeDocument/2006/relationships/slide" Target="slides/slide26.xml"/><Relationship Id="rId23" Type="http://schemas.openxmlformats.org/officeDocument/2006/relationships/slide" Target="slides/slide52.xml"/><Relationship Id="rId10" Type="http://schemas.openxmlformats.org/officeDocument/2006/relationships/slide" Target="slides/slide14.xml"/><Relationship Id="rId19" Type="http://schemas.openxmlformats.org/officeDocument/2006/relationships/slide" Target="slides/slide35.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25.xml"/><Relationship Id="rId22" Type="http://schemas.openxmlformats.org/officeDocument/2006/relationships/slide" Target="slides/slide4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21T23:42:11.300" idx="2">
    <p:pos x="10" y="10"/>
    <p:text>In modeling curvilinear relationships from slide 52, some of the concepts are discussed in the chapter while some of them are not available.Like some aspects of excel are covered in the appendix while some are not discussed as mentioned in the slide.</p:text>
    <p:extLst>
      <p:ext uri="{C676402C-5697-4E1C-873F-D02D1690AC5C}">
        <p15:threadingInfo xmlns:p15="http://schemas.microsoft.com/office/powerpoint/2012/main" timeZoneBias="-330"/>
      </p:ext>
    </p:extLst>
  </p:cm>
  <p:cm authorId="1" dt="2015-12-21T23:42:11.300" idx="5">
    <p:pos x="10" y="10"/>
    <p:text>In modeling curvilinear relationships from slide 52, some of the concepts are discussed in the chapter while some of them are not available.Like some aspects of excel are covered in the appendix while some are not discussed as mentioned in the slide.</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2-21T23:32:42.087" idx="3">
    <p:pos x="10" y="10"/>
    <p:text>Logistic regression is not discussed in the PPT.</p:text>
    <p:extLst>
      <p:ext uri="{C676402C-5697-4E1C-873F-D02D1690AC5C}">
        <p15:threadingInfo xmlns:p15="http://schemas.microsoft.com/office/powerpoint/2012/main" timeZoneBias="-330"/>
      </p:ext>
    </p:extLst>
  </p:cm>
  <p:cm authorId="1" dt="2015-12-21T23:32:42.087" idx="6">
    <p:pos x="10" y="10"/>
    <p:text>Logistic regression is not discussed in the PPT.</p:text>
    <p:extLst>
      <p:ext uri="{C676402C-5697-4E1C-873F-D02D1690AC5C}">
        <p15:threadingInfo xmlns:p15="http://schemas.microsoft.com/office/powerpoint/2012/main" timeZoneBias="-33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CEEF1399-D1D2-40E9-A3DA-A9A077C5D17C}"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262867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400050" y="692150"/>
            <a:ext cx="60579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1750" y="8750300"/>
            <a:ext cx="406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3B14B318-A585-467B-AA32-A0DF2B083602}"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3247089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400050" y="692150"/>
            <a:ext cx="6057900" cy="3416300"/>
          </a:xfrm>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400050" y="692150"/>
            <a:ext cx="6057900" cy="3416300"/>
          </a:xfrm>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400050" y="692150"/>
            <a:ext cx="6057900" cy="34163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0050" y="692150"/>
            <a:ext cx="6057900" cy="3416300"/>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00050" y="692150"/>
            <a:ext cx="6057900" cy="341630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400050" y="692150"/>
            <a:ext cx="6057900" cy="3416300"/>
          </a:xfrm>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400050" y="692150"/>
            <a:ext cx="6057900" cy="3416300"/>
          </a:xfrm>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400050" y="692150"/>
            <a:ext cx="6057900" cy="3416300"/>
          </a:xfrm>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400050" y="692150"/>
            <a:ext cx="6057900" cy="3416300"/>
          </a:xfrm>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400050" y="692150"/>
            <a:ext cx="6057900" cy="3416300"/>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400050" y="692150"/>
            <a:ext cx="6057900" cy="3416300"/>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00050" y="692150"/>
            <a:ext cx="6057900" cy="3416300"/>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400050" y="692150"/>
            <a:ext cx="6057900" cy="3416300"/>
          </a:xfrm>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0050" y="692150"/>
            <a:ext cx="6057900" cy="3416300"/>
          </a:xfrm>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00050" y="692150"/>
            <a:ext cx="6057900" cy="3416300"/>
          </a:xfrm>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400050" y="692150"/>
            <a:ext cx="6057900" cy="3416300"/>
          </a:xfrm>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400050" y="692150"/>
            <a:ext cx="6057900" cy="3416300"/>
          </a:xfrm>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400050" y="692150"/>
            <a:ext cx="6057900" cy="3416300"/>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400050" y="692150"/>
            <a:ext cx="6057900" cy="3416300"/>
          </a:xfrm>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400050" y="692150"/>
            <a:ext cx="6057900" cy="3416300"/>
          </a:xfrm>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400050" y="692150"/>
            <a:ext cx="6057900" cy="3416300"/>
          </a:xfrm>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400050" y="692150"/>
            <a:ext cx="6057900" cy="3416300"/>
          </a:xfrm>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400050" y="692150"/>
            <a:ext cx="6057900" cy="3416300"/>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00050" y="692150"/>
            <a:ext cx="6057900" cy="3416300"/>
          </a:xfrm>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400050" y="692150"/>
            <a:ext cx="6057900" cy="3416300"/>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400050" y="692150"/>
            <a:ext cx="6057900" cy="3416300"/>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400050" y="692150"/>
            <a:ext cx="6057900" cy="34163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400050" y="692150"/>
            <a:ext cx="6057900"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400050" y="692150"/>
            <a:ext cx="6057900" cy="34163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0050" y="692150"/>
            <a:ext cx="6057900" cy="3416300"/>
          </a:xfrm>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400050" y="692150"/>
            <a:ext cx="6057900" cy="3416300"/>
          </a:xfrm>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00050" y="692150"/>
            <a:ext cx="6057900" cy="3416300"/>
          </a:xfrm>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400050" y="692150"/>
            <a:ext cx="6057900" cy="3416300"/>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400050" y="692150"/>
            <a:ext cx="6057900" cy="3416300"/>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400050" y="692150"/>
            <a:ext cx="6057900" cy="3416300"/>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400050" y="692150"/>
            <a:ext cx="6057900" cy="3416300"/>
          </a:xfrm>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2150"/>
            <a:ext cx="6057900"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73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400050" y="692150"/>
            <a:ext cx="6057900" cy="3416300"/>
          </a:xfrm>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400050" y="692150"/>
            <a:ext cx="6057900" cy="3416300"/>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400050" y="692150"/>
            <a:ext cx="6057900" cy="3416300"/>
          </a:xfrm>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0050" y="692150"/>
            <a:ext cx="6057900" cy="3416300"/>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400050" y="692150"/>
            <a:ext cx="6057900" cy="3416300"/>
          </a:xfrm>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400050" y="692150"/>
            <a:ext cx="6057900" cy="34163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2"/>
            <a:ext cx="10489585" cy="727075"/>
          </a:xfr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640079"/>
            <a:ext cx="2622396"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7" y="640079"/>
            <a:ext cx="7715166"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5"/>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2"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2" y="2298811"/>
            <a:ext cx="514502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2"/>
            <a:ext cx="10489585" cy="727075"/>
          </a:xfr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2"/>
            <a:ext cx="392250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2"/>
            <a:ext cx="3922509"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9"/>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 y="1"/>
            <a:ext cx="12191996" cy="464388"/>
          </a:xfrm>
          <a:prstGeom prst="rect">
            <a:avLst/>
          </a:prstGeom>
          <a:solidFill>
            <a:srgbClr val="729EA9">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2"/>
            <a:ext cx="10489585" cy="727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99773" y="6448510"/>
            <a:ext cx="625938" cy="272967"/>
          </a:xfrm>
          <a:prstGeom prst="rect">
            <a:avLst/>
          </a:prstGeom>
        </p:spPr>
        <p:txBody>
          <a:bodyPr vert="horz" lIns="91440" tIns="45720" rIns="91440" bIns="45720" rtlCol="0" anchor="ctr"/>
          <a:lstStyle>
            <a:lvl1pPr algn="r">
              <a:defRPr sz="1200">
                <a:solidFill>
                  <a:schemeClr val="tx1">
                    <a:tint val="75000"/>
                  </a:schemeClr>
                </a:solidFill>
                <a:effectLst/>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90"/>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3"/>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6" y="6448510"/>
            <a:ext cx="9419477"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2018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6098055" y="48578"/>
            <a:ext cx="5227657" cy="369332"/>
          </a:xfrm>
          <a:prstGeom prst="rect">
            <a:avLst/>
          </a:prstGeom>
        </p:spPr>
        <p:txBody>
          <a:bodyPr wrap="square">
            <a:spAutoFit/>
          </a:bodyPr>
          <a:lstStyle/>
          <a:p>
            <a:pPr algn="r"/>
            <a:r>
              <a:rPr lang="en-US" sz="1800" dirty="0">
                <a:solidFill>
                  <a:schemeClr val="bg1"/>
                </a:solidFill>
                <a:effectLst/>
                <a:latin typeface="+mn-lt"/>
              </a:rPr>
              <a:t>Essentials</a:t>
            </a:r>
            <a:r>
              <a:rPr lang="en-US" sz="1800" baseline="0" dirty="0">
                <a:solidFill>
                  <a:schemeClr val="bg1"/>
                </a:solidFill>
                <a:effectLst/>
                <a:latin typeface="+mn-lt"/>
              </a:rPr>
              <a:t> of </a:t>
            </a:r>
            <a:r>
              <a:rPr lang="en-US" sz="1800" dirty="0">
                <a:solidFill>
                  <a:schemeClr val="bg1"/>
                </a:solidFill>
                <a:effectLst/>
                <a:latin typeface="+mn-lt"/>
              </a:rPr>
              <a:t>Statistics for Business and Economics (8e)</a:t>
            </a:r>
          </a:p>
        </p:txBody>
      </p:sp>
      <p:sp>
        <p:nvSpPr>
          <p:cNvPr id="14" name="Rectangle 13"/>
          <p:cNvSpPr/>
          <p:nvPr userDrawn="1"/>
        </p:nvSpPr>
        <p:spPr>
          <a:xfrm flipV="1">
            <a:off x="0" y="6175652"/>
            <a:ext cx="12191997" cy="79652"/>
          </a:xfrm>
          <a:prstGeom prst="rect">
            <a:avLst/>
          </a:prstGeom>
          <a:solidFill>
            <a:srgbClr val="72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microsoft.com/office/2007/relationships/hdphoto" Target="../media/hdphoto6.wdp"/></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711" y="319176"/>
            <a:ext cx="5606816" cy="2991247"/>
          </a:xfrm>
        </p:spPr>
        <p:txBody>
          <a:bodyPr>
            <a:normAutofit/>
          </a:bodyPr>
          <a:lstStyle/>
          <a:p>
            <a:r>
              <a:rPr lang="en-US" dirty="0"/>
              <a:t>Essentials of Statistics for Business and Economics </a:t>
            </a:r>
            <a:r>
              <a:rPr lang="en-US" sz="3192" dirty="0"/>
              <a:t>(8e)</a:t>
            </a:r>
          </a:p>
        </p:txBody>
      </p:sp>
      <p:sp>
        <p:nvSpPr>
          <p:cNvPr id="6" name="Text Placeholder 5"/>
          <p:cNvSpPr>
            <a:spLocks noGrp="1"/>
          </p:cNvSpPr>
          <p:nvPr>
            <p:ph type="body" sz="half" idx="2"/>
          </p:nvPr>
        </p:nvSpPr>
        <p:spPr>
          <a:xfrm>
            <a:off x="837711" y="3788683"/>
            <a:ext cx="5606816" cy="733472"/>
          </a:xfrm>
        </p:spPr>
        <p:txBody>
          <a:bodyPr/>
          <a:lstStyle/>
          <a:p>
            <a:r>
              <a:rPr lang="en-US" dirty="0"/>
              <a:t>Anderson, Sweeney, Williams, </a:t>
            </a:r>
            <a:r>
              <a:rPr lang="en-US" dirty="0" err="1"/>
              <a:t>Camm</a:t>
            </a:r>
            <a:r>
              <a:rPr lang="en-US" dirty="0"/>
              <a:t>, Cochran</a:t>
            </a:r>
          </a:p>
          <a:p>
            <a:r>
              <a:rPr lang="en-US" dirty="0"/>
              <a:t>© 2018 Cengage Learning</a:t>
            </a:r>
          </a:p>
        </p:txBody>
      </p:sp>
      <p:sp>
        <p:nvSpPr>
          <p:cNvPr id="9" name="Slide Number Placeholder 8"/>
          <p:cNvSpPr>
            <a:spLocks noGrp="1"/>
          </p:cNvSpPr>
          <p:nvPr>
            <p:ph type="sldNum" sz="quarter" idx="12"/>
          </p:nvPr>
        </p:nvSpPr>
        <p:spPr>
          <a:xfrm>
            <a:off x="8589298" y="6349108"/>
            <a:ext cx="2736413" cy="364222"/>
          </a:xfrm>
        </p:spPr>
        <p:txBody>
          <a:bodyPr/>
          <a:lstStyle/>
          <a:p>
            <a:fld id="{949EBC64-41CB-41B8-B6DF-9B1367312BD4}" type="slidenum">
              <a:rPr lang="en-US" smtClean="0"/>
              <a:t>1</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4750" y="687331"/>
            <a:ext cx="4009901" cy="5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5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11300" y="1193800"/>
            <a:ext cx="9004300" cy="4779963"/>
            <a:chOff x="1511300" y="1193800"/>
            <a:chExt cx="9004300" cy="4779963"/>
          </a:xfrm>
        </p:grpSpPr>
        <p:sp>
          <p:nvSpPr>
            <p:cNvPr id="2" name="Rectangle 1"/>
            <p:cNvSpPr/>
            <p:nvPr/>
          </p:nvSpPr>
          <p:spPr>
            <a:xfrm>
              <a:off x="1511300" y="1193800"/>
              <a:ext cx="9004300" cy="47799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686147" y="1306513"/>
              <a:ext cx="8662984" cy="4667250"/>
              <a:chOff x="1686147" y="1306513"/>
              <a:chExt cx="8662984" cy="4667250"/>
            </a:xfrm>
          </p:grpSpPr>
          <p:sp>
            <p:nvSpPr>
              <p:cNvPr id="82949" name="Line 5"/>
              <p:cNvSpPr>
                <a:spLocks noChangeShapeType="1"/>
              </p:cNvSpPr>
              <p:nvPr/>
            </p:nvSpPr>
            <p:spPr bwMode="auto">
              <a:xfrm>
                <a:off x="5988016" y="1306513"/>
                <a:ext cx="0" cy="4573587"/>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sz="2400">
                  <a:latin typeface="+mn-lt"/>
                </a:endParaRPr>
              </a:p>
            </p:txBody>
          </p:sp>
          <p:sp>
            <p:nvSpPr>
              <p:cNvPr id="82950" name="Rectangle 6"/>
              <p:cNvSpPr>
                <a:spLocks noChangeArrowheads="1"/>
              </p:cNvSpPr>
              <p:nvPr/>
            </p:nvSpPr>
            <p:spPr bwMode="auto">
              <a:xfrm>
                <a:off x="1990193" y="2165350"/>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4</a:t>
                </a:r>
              </a:p>
              <a:p>
                <a:r>
                  <a:rPr lang="en-US" sz="2400" dirty="0">
                    <a:solidFill>
                      <a:srgbClr val="000000"/>
                    </a:solidFill>
                    <a:effectLst/>
                    <a:latin typeface="+mn-lt"/>
                    <a:cs typeface="Arial" panose="020B0604020202020204" pitchFamily="34" charset="0"/>
                  </a:rPr>
                  <a:t>7</a:t>
                </a:r>
              </a:p>
              <a:p>
                <a:r>
                  <a:rPr lang="en-US" sz="2400" dirty="0">
                    <a:solidFill>
                      <a:srgbClr val="000000"/>
                    </a:solidFill>
                    <a:effectLst/>
                    <a:latin typeface="+mn-lt"/>
                    <a:cs typeface="Arial" panose="020B0604020202020204" pitchFamily="34" charset="0"/>
                  </a:rPr>
                  <a:t>1</a:t>
                </a:r>
              </a:p>
              <a:p>
                <a:r>
                  <a:rPr lang="en-US" sz="2400" dirty="0">
                    <a:solidFill>
                      <a:srgbClr val="000000"/>
                    </a:solidFill>
                    <a:effectLst/>
                    <a:latin typeface="+mn-lt"/>
                    <a:cs typeface="Arial" panose="020B0604020202020204" pitchFamily="34" charset="0"/>
                  </a:rPr>
                  <a:t>5</a:t>
                </a:r>
              </a:p>
              <a:p>
                <a:r>
                  <a:rPr lang="en-US" sz="2400" dirty="0">
                    <a:solidFill>
                      <a:srgbClr val="000000"/>
                    </a:solidFill>
                    <a:effectLst/>
                    <a:latin typeface="+mn-lt"/>
                    <a:cs typeface="Arial" panose="020B0604020202020204" pitchFamily="34" charset="0"/>
                  </a:rPr>
                  <a:t>8</a:t>
                </a:r>
              </a:p>
              <a:p>
                <a:r>
                  <a:rPr lang="en-US" sz="2400" dirty="0">
                    <a:solidFill>
                      <a:srgbClr val="000000"/>
                    </a:solidFill>
                    <a:effectLst/>
                    <a:latin typeface="+mn-lt"/>
                    <a:cs typeface="Arial" panose="020B0604020202020204" pitchFamily="34" charset="0"/>
                  </a:rPr>
                  <a:t>10</a:t>
                </a:r>
              </a:p>
              <a:p>
                <a:r>
                  <a:rPr lang="en-US" sz="2400" dirty="0">
                    <a:solidFill>
                      <a:srgbClr val="000000"/>
                    </a:solidFill>
                    <a:effectLst/>
                    <a:latin typeface="+mn-lt"/>
                    <a:cs typeface="Arial" panose="020B0604020202020204" pitchFamily="34" charset="0"/>
                  </a:rPr>
                  <a:t>0</a:t>
                </a:r>
              </a:p>
              <a:p>
                <a:r>
                  <a:rPr lang="en-US" sz="2400" dirty="0">
                    <a:solidFill>
                      <a:srgbClr val="000000"/>
                    </a:solidFill>
                    <a:effectLst/>
                    <a:latin typeface="+mn-lt"/>
                    <a:cs typeface="Arial" panose="020B0604020202020204" pitchFamily="34" charset="0"/>
                  </a:rPr>
                  <a:t>1</a:t>
                </a:r>
              </a:p>
              <a:p>
                <a:r>
                  <a:rPr lang="en-US" sz="2400" dirty="0">
                    <a:solidFill>
                      <a:srgbClr val="000000"/>
                    </a:solidFill>
                    <a:effectLst/>
                    <a:latin typeface="+mn-lt"/>
                    <a:cs typeface="Arial" panose="020B0604020202020204" pitchFamily="34" charset="0"/>
                  </a:rPr>
                  <a:t>6</a:t>
                </a:r>
              </a:p>
              <a:p>
                <a:r>
                  <a:rPr lang="en-US" sz="2400" dirty="0">
                    <a:solidFill>
                      <a:srgbClr val="000000"/>
                    </a:solidFill>
                    <a:effectLst/>
                    <a:latin typeface="+mn-lt"/>
                    <a:cs typeface="Arial" panose="020B0604020202020204" pitchFamily="34" charset="0"/>
                  </a:rPr>
                  <a:t>6</a:t>
                </a:r>
              </a:p>
            </p:txBody>
          </p:sp>
          <p:sp>
            <p:nvSpPr>
              <p:cNvPr id="82951" name="Rectangle 7"/>
              <p:cNvSpPr>
                <a:spLocks noChangeArrowheads="1"/>
              </p:cNvSpPr>
              <p:nvPr/>
            </p:nvSpPr>
            <p:spPr bwMode="auto">
              <a:xfrm>
                <a:off x="6422813" y="2165350"/>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9</a:t>
                </a:r>
              </a:p>
              <a:p>
                <a:r>
                  <a:rPr lang="en-US" sz="2400">
                    <a:solidFill>
                      <a:srgbClr val="000000"/>
                    </a:solidFill>
                    <a:effectLst/>
                    <a:latin typeface="+mn-lt"/>
                    <a:cs typeface="Arial" panose="020B0604020202020204" pitchFamily="34" charset="0"/>
                  </a:rPr>
                  <a:t>2</a:t>
                </a:r>
              </a:p>
              <a:p>
                <a:r>
                  <a:rPr lang="en-US" sz="2400">
                    <a:solidFill>
                      <a:srgbClr val="000000"/>
                    </a:solidFill>
                    <a:effectLst/>
                    <a:latin typeface="+mn-lt"/>
                    <a:cs typeface="Arial" panose="020B0604020202020204" pitchFamily="34" charset="0"/>
                  </a:rPr>
                  <a:t>10</a:t>
                </a:r>
              </a:p>
              <a:p>
                <a:r>
                  <a:rPr lang="en-US" sz="2400">
                    <a:solidFill>
                      <a:srgbClr val="000000"/>
                    </a:solidFill>
                    <a:effectLst/>
                    <a:latin typeface="+mn-lt"/>
                    <a:cs typeface="Arial" panose="020B0604020202020204" pitchFamily="34" charset="0"/>
                  </a:rPr>
                  <a:t>5</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8</a:t>
                </a:r>
              </a:p>
              <a:p>
                <a:r>
                  <a:rPr lang="en-US" sz="2400">
                    <a:solidFill>
                      <a:srgbClr val="000000"/>
                    </a:solidFill>
                    <a:effectLst/>
                    <a:latin typeface="+mn-lt"/>
                    <a:cs typeface="Arial" panose="020B0604020202020204" pitchFamily="34" charset="0"/>
                  </a:rPr>
                  <a:t>4</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3</a:t>
                </a:r>
              </a:p>
              <a:p>
                <a:r>
                  <a:rPr lang="en-US" sz="2400">
                    <a:solidFill>
                      <a:srgbClr val="000000"/>
                    </a:solidFill>
                    <a:effectLst/>
                    <a:latin typeface="+mn-lt"/>
                    <a:cs typeface="Arial" panose="020B0604020202020204" pitchFamily="34" charset="0"/>
                  </a:rPr>
                  <a:t>3</a:t>
                </a:r>
              </a:p>
            </p:txBody>
          </p:sp>
          <p:sp>
            <p:nvSpPr>
              <p:cNvPr id="82952" name="Rectangle 8"/>
              <p:cNvSpPr>
                <a:spLocks noChangeArrowheads="1"/>
              </p:cNvSpPr>
              <p:nvPr/>
            </p:nvSpPr>
            <p:spPr bwMode="auto">
              <a:xfrm>
                <a:off x="3193048" y="216535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78</a:t>
                </a:r>
              </a:p>
              <a:p>
                <a:r>
                  <a:rPr lang="en-US" sz="2400">
                    <a:solidFill>
                      <a:srgbClr val="000000"/>
                    </a:solidFill>
                    <a:effectLst/>
                    <a:latin typeface="+mn-lt"/>
                    <a:cs typeface="Arial" panose="020B0604020202020204" pitchFamily="34" charset="0"/>
                  </a:rPr>
                  <a:t>100</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82</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84</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80</a:t>
                </a:r>
              </a:p>
              <a:p>
                <a:r>
                  <a:rPr lang="en-US" sz="2400">
                    <a:solidFill>
                      <a:srgbClr val="000000"/>
                    </a:solidFill>
                    <a:effectLst/>
                    <a:latin typeface="+mn-lt"/>
                    <a:cs typeface="Arial" panose="020B0604020202020204" pitchFamily="34" charset="0"/>
                  </a:rPr>
                  <a:t>83</a:t>
                </a:r>
              </a:p>
              <a:p>
                <a:r>
                  <a:rPr lang="en-US" sz="2400">
                    <a:solidFill>
                      <a:srgbClr val="000000"/>
                    </a:solidFill>
                    <a:effectLst/>
                    <a:latin typeface="+mn-lt"/>
                    <a:cs typeface="Arial" panose="020B0604020202020204" pitchFamily="34" charset="0"/>
                  </a:rPr>
                  <a:t>91</a:t>
                </a:r>
              </a:p>
            </p:txBody>
          </p:sp>
          <p:sp>
            <p:nvSpPr>
              <p:cNvPr id="82953" name="Rectangle 9"/>
              <p:cNvSpPr>
                <a:spLocks noChangeArrowheads="1"/>
              </p:cNvSpPr>
              <p:nvPr/>
            </p:nvSpPr>
            <p:spPr bwMode="auto">
              <a:xfrm>
                <a:off x="7701869" y="216535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88</a:t>
                </a:r>
              </a:p>
              <a:p>
                <a:r>
                  <a:rPr lang="en-US" sz="2400">
                    <a:solidFill>
                      <a:srgbClr val="000000"/>
                    </a:solidFill>
                    <a:effectLst/>
                    <a:latin typeface="+mn-lt"/>
                    <a:cs typeface="Arial" panose="020B0604020202020204" pitchFamily="34" charset="0"/>
                  </a:rPr>
                  <a:t>73</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81</a:t>
                </a:r>
              </a:p>
              <a:p>
                <a:r>
                  <a:rPr lang="en-US" sz="2400">
                    <a:solidFill>
                      <a:srgbClr val="000000"/>
                    </a:solidFill>
                    <a:effectLst/>
                    <a:latin typeface="+mn-lt"/>
                    <a:cs typeface="Arial" panose="020B0604020202020204" pitchFamily="34" charset="0"/>
                  </a:rPr>
                  <a:t>74</a:t>
                </a:r>
              </a:p>
              <a:p>
                <a:r>
                  <a:rPr lang="en-US" sz="2400">
                    <a:solidFill>
                      <a:srgbClr val="000000"/>
                    </a:solidFill>
                    <a:effectLst/>
                    <a:latin typeface="+mn-lt"/>
                    <a:cs typeface="Arial" panose="020B0604020202020204" pitchFamily="34" charset="0"/>
                  </a:rPr>
                  <a:t>87</a:t>
                </a:r>
              </a:p>
              <a:p>
                <a:r>
                  <a:rPr lang="en-US" sz="2400">
                    <a:solidFill>
                      <a:srgbClr val="000000"/>
                    </a:solidFill>
                    <a:effectLst/>
                    <a:latin typeface="+mn-lt"/>
                    <a:cs typeface="Arial" panose="020B0604020202020204" pitchFamily="34" charset="0"/>
                  </a:rPr>
                  <a:t>79</a:t>
                </a:r>
              </a:p>
              <a:p>
                <a:r>
                  <a:rPr lang="en-US" sz="2400">
                    <a:solidFill>
                      <a:srgbClr val="000000"/>
                    </a:solidFill>
                    <a:effectLst/>
                    <a:latin typeface="+mn-lt"/>
                    <a:cs typeface="Arial" panose="020B0604020202020204" pitchFamily="34" charset="0"/>
                  </a:rPr>
                  <a:t>94</a:t>
                </a:r>
              </a:p>
              <a:p>
                <a:r>
                  <a:rPr lang="en-US" sz="2400">
                    <a:solidFill>
                      <a:srgbClr val="000000"/>
                    </a:solidFill>
                    <a:effectLst/>
                    <a:latin typeface="+mn-lt"/>
                    <a:cs typeface="Arial" panose="020B0604020202020204" pitchFamily="34" charset="0"/>
                  </a:rPr>
                  <a:t>70</a:t>
                </a:r>
              </a:p>
              <a:p>
                <a:r>
                  <a:rPr lang="en-US" sz="2400">
                    <a:solidFill>
                      <a:srgbClr val="000000"/>
                    </a:solidFill>
                    <a:effectLst/>
                    <a:latin typeface="+mn-lt"/>
                    <a:cs typeface="Arial" panose="020B0604020202020204" pitchFamily="34" charset="0"/>
                  </a:rPr>
                  <a:t>89</a:t>
                </a:r>
              </a:p>
            </p:txBody>
          </p:sp>
          <p:sp>
            <p:nvSpPr>
              <p:cNvPr id="82954" name="Rectangle 10"/>
              <p:cNvSpPr>
                <a:spLocks noChangeArrowheads="1"/>
              </p:cNvSpPr>
              <p:nvPr/>
            </p:nvSpPr>
            <p:spPr bwMode="auto">
              <a:xfrm>
                <a:off x="4560815" y="218440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24.0</a:t>
                </a:r>
              </a:p>
              <a:p>
                <a:r>
                  <a:rPr lang="en-US" sz="2400">
                    <a:solidFill>
                      <a:srgbClr val="000000"/>
                    </a:solidFill>
                    <a:effectLst/>
                    <a:latin typeface="+mn-lt"/>
                    <a:cs typeface="Arial" panose="020B0604020202020204" pitchFamily="34" charset="0"/>
                  </a:rPr>
                  <a:t>43.0</a:t>
                </a:r>
              </a:p>
              <a:p>
                <a:r>
                  <a:rPr lang="en-US" sz="2400">
                    <a:solidFill>
                      <a:srgbClr val="000000"/>
                    </a:solidFill>
                    <a:effectLst/>
                    <a:latin typeface="+mn-lt"/>
                    <a:cs typeface="Arial" panose="020B0604020202020204" pitchFamily="34" charset="0"/>
                  </a:rPr>
                  <a:t>23.7</a:t>
                </a:r>
              </a:p>
              <a:p>
                <a:r>
                  <a:rPr lang="en-US" sz="2400">
                    <a:solidFill>
                      <a:srgbClr val="000000"/>
                    </a:solidFill>
                    <a:effectLst/>
                    <a:latin typeface="+mn-lt"/>
                    <a:cs typeface="Arial" panose="020B0604020202020204" pitchFamily="34" charset="0"/>
                  </a:rPr>
                  <a:t>34.3</a:t>
                </a:r>
              </a:p>
              <a:p>
                <a:r>
                  <a:rPr lang="en-US" sz="2400">
                    <a:solidFill>
                      <a:srgbClr val="000000"/>
                    </a:solidFill>
                    <a:effectLst/>
                    <a:latin typeface="+mn-lt"/>
                    <a:cs typeface="Arial" panose="020B0604020202020204" pitchFamily="34" charset="0"/>
                  </a:rPr>
                  <a:t>35.8</a:t>
                </a:r>
              </a:p>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22.2</a:t>
                </a:r>
              </a:p>
              <a:p>
                <a:r>
                  <a:rPr lang="en-US" sz="2400">
                    <a:solidFill>
                      <a:srgbClr val="000000"/>
                    </a:solidFill>
                    <a:effectLst/>
                    <a:latin typeface="+mn-lt"/>
                    <a:cs typeface="Arial" panose="020B0604020202020204" pitchFamily="34" charset="0"/>
                  </a:rPr>
                  <a:t>23.1</a:t>
                </a:r>
              </a:p>
              <a:p>
                <a:r>
                  <a:rPr lang="en-US" sz="2400">
                    <a:solidFill>
                      <a:srgbClr val="000000"/>
                    </a:solidFill>
                    <a:effectLst/>
                    <a:latin typeface="+mn-lt"/>
                    <a:cs typeface="Arial" panose="020B0604020202020204" pitchFamily="34" charset="0"/>
                  </a:rPr>
                  <a:t>30.0</a:t>
                </a:r>
              </a:p>
              <a:p>
                <a:r>
                  <a:rPr lang="en-US" sz="2400">
                    <a:solidFill>
                      <a:srgbClr val="000000"/>
                    </a:solidFill>
                    <a:effectLst/>
                    <a:latin typeface="+mn-lt"/>
                    <a:cs typeface="Arial" panose="020B0604020202020204" pitchFamily="34" charset="0"/>
                  </a:rPr>
                  <a:t>33.0</a:t>
                </a:r>
              </a:p>
            </p:txBody>
          </p:sp>
          <p:sp>
            <p:nvSpPr>
              <p:cNvPr id="82955" name="Rectangle 11"/>
              <p:cNvSpPr>
                <a:spLocks noChangeArrowheads="1"/>
              </p:cNvSpPr>
              <p:nvPr/>
            </p:nvSpPr>
            <p:spPr bwMode="auto">
              <a:xfrm>
                <a:off x="9107610" y="216535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26.6</a:t>
                </a:r>
              </a:p>
              <a:p>
                <a:r>
                  <a:rPr lang="en-US" sz="2400">
                    <a:solidFill>
                      <a:srgbClr val="000000"/>
                    </a:solidFill>
                    <a:effectLst/>
                    <a:latin typeface="+mn-lt"/>
                    <a:cs typeface="Arial" panose="020B0604020202020204" pitchFamily="34" charset="0"/>
                  </a:rPr>
                  <a:t>36.2</a:t>
                </a:r>
              </a:p>
              <a:p>
                <a:r>
                  <a:rPr lang="en-US" sz="2400">
                    <a:solidFill>
                      <a:srgbClr val="000000"/>
                    </a:solidFill>
                    <a:effectLst/>
                    <a:latin typeface="+mn-lt"/>
                    <a:cs typeface="Arial" panose="020B0604020202020204" pitchFamily="34" charset="0"/>
                  </a:rPr>
                  <a:t>31.6</a:t>
                </a:r>
              </a:p>
              <a:p>
                <a:r>
                  <a:rPr lang="en-US" sz="2400">
                    <a:solidFill>
                      <a:srgbClr val="000000"/>
                    </a:solidFill>
                    <a:effectLst/>
                    <a:latin typeface="+mn-lt"/>
                    <a:cs typeface="Arial" panose="020B0604020202020204" pitchFamily="34" charset="0"/>
                  </a:rPr>
                  <a:t>29.0</a:t>
                </a:r>
              </a:p>
              <a:p>
                <a:r>
                  <a:rPr lang="en-US" sz="2400">
                    <a:solidFill>
                      <a:srgbClr val="000000"/>
                    </a:solidFill>
                    <a:effectLst/>
                    <a:latin typeface="+mn-lt"/>
                    <a:cs typeface="Arial" panose="020B0604020202020204" pitchFamily="34" charset="0"/>
                  </a:rPr>
                  <a:t>34.0</a:t>
                </a:r>
              </a:p>
              <a:p>
                <a:r>
                  <a:rPr lang="en-US" sz="2400">
                    <a:solidFill>
                      <a:srgbClr val="000000"/>
                    </a:solidFill>
                    <a:effectLst/>
                    <a:latin typeface="+mn-lt"/>
                    <a:cs typeface="Arial" panose="020B0604020202020204" pitchFamily="34" charset="0"/>
                  </a:rPr>
                  <a:t>30.1</a:t>
                </a:r>
              </a:p>
              <a:p>
                <a:r>
                  <a:rPr lang="en-US" sz="2400">
                    <a:solidFill>
                      <a:srgbClr val="000000"/>
                    </a:solidFill>
                    <a:effectLst/>
                    <a:latin typeface="+mn-lt"/>
                    <a:cs typeface="Arial" panose="020B0604020202020204" pitchFamily="34" charset="0"/>
                  </a:rPr>
                  <a:t>33.9</a:t>
                </a:r>
              </a:p>
              <a:p>
                <a:r>
                  <a:rPr lang="en-US" sz="2400">
                    <a:solidFill>
                      <a:srgbClr val="000000"/>
                    </a:solidFill>
                    <a:effectLst/>
                    <a:latin typeface="+mn-lt"/>
                    <a:cs typeface="Arial" panose="020B0604020202020204" pitchFamily="34" charset="0"/>
                  </a:rPr>
                  <a:t>28.2</a:t>
                </a:r>
              </a:p>
              <a:p>
                <a:r>
                  <a:rPr lang="en-US" sz="2400">
                    <a:solidFill>
                      <a:srgbClr val="000000"/>
                    </a:solidFill>
                    <a:effectLst/>
                    <a:latin typeface="+mn-lt"/>
                    <a:cs typeface="Arial" panose="020B0604020202020204" pitchFamily="34" charset="0"/>
                  </a:rPr>
                  <a:t>30.0</a:t>
                </a:r>
              </a:p>
            </p:txBody>
          </p:sp>
          <p:sp>
            <p:nvSpPr>
              <p:cNvPr id="82956" name="Rectangle 12"/>
              <p:cNvSpPr>
                <a:spLocks noChangeArrowheads="1"/>
              </p:cNvSpPr>
              <p:nvPr/>
            </p:nvSpPr>
            <p:spPr bwMode="auto">
              <a:xfrm>
                <a:off x="1686147" y="1339850"/>
                <a:ext cx="152023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Exper.</a:t>
                </a:r>
              </a:p>
              <a:p>
                <a:r>
                  <a:rPr lang="en-US" sz="2400">
                    <a:solidFill>
                      <a:srgbClr val="000000"/>
                    </a:solidFill>
                    <a:effectLst/>
                    <a:latin typeface="+mn-lt"/>
                    <a:cs typeface="Arial" panose="020B0604020202020204" pitchFamily="34" charset="0"/>
                  </a:rPr>
                  <a:t>(Yrs.)</a:t>
                </a:r>
              </a:p>
            </p:txBody>
          </p:sp>
          <p:sp>
            <p:nvSpPr>
              <p:cNvPr id="82957" name="Rectangle 13"/>
              <p:cNvSpPr>
                <a:spLocks noChangeArrowheads="1"/>
              </p:cNvSpPr>
              <p:nvPr/>
            </p:nvSpPr>
            <p:spPr bwMode="auto">
              <a:xfrm>
                <a:off x="2914339" y="1327150"/>
                <a:ext cx="152023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82958" name="Rectangle 14"/>
              <p:cNvSpPr>
                <a:spLocks noChangeArrowheads="1"/>
              </p:cNvSpPr>
              <p:nvPr/>
            </p:nvSpPr>
            <p:spPr bwMode="auto">
              <a:xfrm>
                <a:off x="7423160" y="1365250"/>
                <a:ext cx="152023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82959" name="Rectangle 15"/>
              <p:cNvSpPr>
                <a:spLocks noChangeArrowheads="1"/>
              </p:cNvSpPr>
              <p:nvPr/>
            </p:nvSpPr>
            <p:spPr bwMode="auto">
              <a:xfrm>
                <a:off x="6118768" y="1327150"/>
                <a:ext cx="152023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Exper.</a:t>
                </a:r>
              </a:p>
              <a:p>
                <a:r>
                  <a:rPr lang="en-US" sz="2400">
                    <a:solidFill>
                      <a:srgbClr val="000000"/>
                    </a:solidFill>
                    <a:effectLst/>
                    <a:latin typeface="+mn-lt"/>
                    <a:cs typeface="Arial" panose="020B0604020202020204" pitchFamily="34" charset="0"/>
                  </a:rPr>
                  <a:t>(Yrs.)</a:t>
                </a:r>
              </a:p>
            </p:txBody>
          </p:sp>
          <p:sp>
            <p:nvSpPr>
              <p:cNvPr id="82960" name="Rectangle 16"/>
              <p:cNvSpPr>
                <a:spLocks noChangeArrowheads="1"/>
              </p:cNvSpPr>
              <p:nvPr/>
            </p:nvSpPr>
            <p:spPr bwMode="auto">
              <a:xfrm>
                <a:off x="4282106" y="1365250"/>
                <a:ext cx="152023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a:solidFill>
                      <a:srgbClr val="000000"/>
                    </a:solidFill>
                    <a:effectLst/>
                    <a:latin typeface="+mn-lt"/>
                    <a:cs typeface="Arial" panose="020B0604020202020204" pitchFamily="34" charset="0"/>
                  </a:rPr>
                  <a:t>($1000s)</a:t>
                </a:r>
              </a:p>
            </p:txBody>
          </p:sp>
          <p:sp>
            <p:nvSpPr>
              <p:cNvPr id="82961" name="Rectangle 17"/>
              <p:cNvSpPr>
                <a:spLocks noChangeArrowheads="1"/>
              </p:cNvSpPr>
              <p:nvPr/>
            </p:nvSpPr>
            <p:spPr bwMode="auto">
              <a:xfrm>
                <a:off x="8828901" y="1352550"/>
                <a:ext cx="15202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a:solidFill>
                      <a:srgbClr val="000000"/>
                    </a:solidFill>
                    <a:effectLst/>
                    <a:latin typeface="+mn-lt"/>
                    <a:cs typeface="Arial" panose="020B0604020202020204" pitchFamily="34" charset="0"/>
                  </a:rPr>
                  <a:t>($1000s)</a:t>
                </a:r>
              </a:p>
            </p:txBody>
          </p:sp>
          <p:sp>
            <p:nvSpPr>
              <p:cNvPr id="82962" name="Line 18"/>
              <p:cNvSpPr>
                <a:spLocks noChangeShapeType="1"/>
              </p:cNvSpPr>
              <p:nvPr/>
            </p:nvSpPr>
            <p:spPr bwMode="auto">
              <a:xfrm>
                <a:off x="1724247" y="2146300"/>
                <a:ext cx="3964166" cy="0"/>
              </a:xfrm>
              <a:prstGeom prst="line">
                <a:avLst/>
              </a:prstGeom>
              <a:noFill/>
              <a:ln w="12700">
                <a:solidFill>
                  <a:srgbClr val="000000"/>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sz="2400">
                  <a:latin typeface="+mn-lt"/>
                </a:endParaRPr>
              </a:p>
            </p:txBody>
          </p:sp>
          <p:sp>
            <p:nvSpPr>
              <p:cNvPr id="82963" name="Line 19"/>
              <p:cNvSpPr>
                <a:spLocks noChangeShapeType="1"/>
              </p:cNvSpPr>
              <p:nvPr/>
            </p:nvSpPr>
            <p:spPr bwMode="auto">
              <a:xfrm>
                <a:off x="6321465" y="2146300"/>
                <a:ext cx="3889335" cy="0"/>
              </a:xfrm>
              <a:prstGeom prst="line">
                <a:avLst/>
              </a:prstGeom>
              <a:noFill/>
              <a:ln w="12700">
                <a:solidFill>
                  <a:srgbClr val="000000"/>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sz="2400">
                  <a:latin typeface="+mn-lt"/>
                </a:endParaRPr>
              </a:p>
            </p:txBody>
          </p:sp>
        </p:grpSp>
      </p:grpSp>
      <p:sp>
        <p:nvSpPr>
          <p:cNvPr id="3" name="Slide Number Placeholder 2"/>
          <p:cNvSpPr>
            <a:spLocks noGrp="1"/>
          </p:cNvSpPr>
          <p:nvPr>
            <p:ph type="sldNum" sz="quarter" idx="12"/>
          </p:nvPr>
        </p:nvSpPr>
        <p:spPr/>
        <p:txBody>
          <a:bodyPr/>
          <a:lstStyle/>
          <a:p>
            <a:fld id="{949EBC64-41CB-41B8-B6DF-9B1367312BD4}" type="slidenum">
              <a:rPr lang="en-US" smtClean="0"/>
              <a:t>10</a:t>
            </a:fld>
            <a:endParaRPr lang="en-US"/>
          </a:p>
        </p:txBody>
      </p:sp>
      <p:sp>
        <p:nvSpPr>
          <p:cNvPr id="21" name="Rectangle 397"/>
          <p:cNvSpPr>
            <a:spLocks noChangeArrowheads="1"/>
          </p:cNvSpPr>
          <p:nvPr/>
        </p:nvSpPr>
        <p:spPr bwMode="auto">
          <a:xfrm>
            <a:off x="905804" y="576263"/>
            <a:ext cx="1033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Model</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1424431" y="1212850"/>
            <a:ext cx="950143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Suppose we believe that salary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is related to the years of experience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and the score on the programmer aptitude test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by the following </a:t>
            </a:r>
          </a:p>
          <a:p>
            <a:pPr marL="342900" indent="-342900"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regression model:		</a:t>
            </a:r>
          </a:p>
        </p:txBody>
      </p:sp>
      <p:sp>
        <p:nvSpPr>
          <p:cNvPr id="84362" name="Rectangle 394"/>
          <p:cNvSpPr>
            <a:spLocks noChangeArrowheads="1"/>
          </p:cNvSpPr>
          <p:nvPr/>
        </p:nvSpPr>
        <p:spPr bwMode="auto">
          <a:xfrm>
            <a:off x="2903964" y="3054350"/>
            <a:ext cx="6671836"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 annual salary ($1000s)</a:t>
            </a:r>
          </a:p>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years of experience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score on programmer aptitude test</a:t>
            </a:r>
          </a:p>
        </p:txBody>
      </p:sp>
      <p:sp>
        <p:nvSpPr>
          <p:cNvPr id="84363" name="Text Box 395"/>
          <p:cNvSpPr txBox="1">
            <a:spLocks noChangeArrowheads="1"/>
          </p:cNvSpPr>
          <p:nvPr/>
        </p:nvSpPr>
        <p:spPr bwMode="auto">
          <a:xfrm>
            <a:off x="4501056" y="2411413"/>
            <a:ext cx="31069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rgbClr val="66FFFF"/>
              </a:buClr>
              <a:buSzPct val="75000"/>
              <a:buFont typeface="Monotype Sorts" pitchFamily="2" charset="2"/>
              <a:buNone/>
            </a:pPr>
            <a:r>
              <a:rPr lang="en-US" sz="2400" i="1" dirty="0">
                <a:solidFill>
                  <a:srgbClr val="000000"/>
                </a:solidFill>
                <a:effectLst/>
                <a:latin typeface="Book Antiqua" pitchFamily="18" charset="0"/>
              </a:rPr>
              <a:t>y</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a:t>
            </a:r>
            <a:r>
              <a:rPr lang="en-US" sz="2400" i="1" dirty="0">
                <a:solidFill>
                  <a:srgbClr val="000000"/>
                </a:solidFill>
                <a:effectLst/>
                <a:latin typeface="Symbol" pitchFamily="18" charset="2"/>
              </a:rPr>
              <a:t></a:t>
            </a:r>
            <a:endParaRPr lang="en-US" sz="2400" dirty="0">
              <a:solidFill>
                <a:srgbClr val="000000"/>
              </a:solidFill>
              <a:effectLst/>
              <a:latin typeface="Book Antiqua" pitchFamily="18"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
        <p:nvSpPr>
          <p:cNvPr id="8" name="Rectangle 397"/>
          <p:cNvSpPr>
            <a:spLocks noChangeArrowheads="1"/>
          </p:cNvSpPr>
          <p:nvPr/>
        </p:nvSpPr>
        <p:spPr bwMode="auto">
          <a:xfrm>
            <a:off x="905804" y="576263"/>
            <a:ext cx="1033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Model</a:t>
            </a:r>
          </a:p>
        </p:txBody>
      </p:sp>
      <p:sp>
        <p:nvSpPr>
          <p:cNvPr id="3" name="Rectangle 2"/>
          <p:cNvSpPr/>
          <p:nvPr/>
        </p:nvSpPr>
        <p:spPr>
          <a:xfrm>
            <a:off x="4330700" y="2360613"/>
            <a:ext cx="3492500" cy="642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905804" y="550863"/>
            <a:ext cx="10337562"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Solving for the Estimates of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0</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1</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2</a:t>
            </a:r>
          </a:p>
        </p:txBody>
      </p:sp>
      <p:sp>
        <p:nvSpPr>
          <p:cNvPr id="84999" name="Rectangle 7"/>
          <p:cNvSpPr>
            <a:spLocks noChangeArrowheads="1"/>
          </p:cNvSpPr>
          <p:nvPr/>
        </p:nvSpPr>
        <p:spPr bwMode="auto">
          <a:xfrm>
            <a:off x="2325597" y="1719263"/>
            <a:ext cx="149694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Input Data</a:t>
            </a:r>
          </a:p>
        </p:txBody>
      </p:sp>
      <p:sp>
        <p:nvSpPr>
          <p:cNvPr id="85000" name="Rectangle 8"/>
          <p:cNvSpPr>
            <a:spLocks noChangeArrowheads="1"/>
          </p:cNvSpPr>
          <p:nvPr/>
        </p:nvSpPr>
        <p:spPr bwMode="auto">
          <a:xfrm>
            <a:off x="8596580" y="1357313"/>
            <a:ext cx="1892057"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solidFill>
                  <a:srgbClr val="000000"/>
                </a:solidFill>
                <a:effectLst/>
                <a:latin typeface="+mn-lt"/>
                <a:cs typeface="Arial" panose="020B0604020202020204" pitchFamily="34" charset="0"/>
              </a:rPr>
              <a:t>Least Squares</a:t>
            </a:r>
          </a:p>
          <a:p>
            <a:r>
              <a:rPr lang="en-US" sz="2400">
                <a:solidFill>
                  <a:srgbClr val="000000"/>
                </a:solidFill>
                <a:effectLst/>
                <a:latin typeface="+mn-lt"/>
                <a:cs typeface="Arial" panose="020B0604020202020204" pitchFamily="34" charset="0"/>
              </a:rPr>
              <a:t>Output</a:t>
            </a:r>
          </a:p>
        </p:txBody>
      </p:sp>
      <p:sp>
        <p:nvSpPr>
          <p:cNvPr id="85001" name="Line 9"/>
          <p:cNvSpPr>
            <a:spLocks noChangeShapeType="1"/>
          </p:cNvSpPr>
          <p:nvPr/>
        </p:nvSpPr>
        <p:spPr bwMode="auto">
          <a:xfrm>
            <a:off x="4296762" y="3543300"/>
            <a:ext cx="787563" cy="0"/>
          </a:xfrm>
          <a:prstGeom prst="line">
            <a:avLst/>
          </a:prstGeom>
          <a:noFill/>
          <a:ln w="12700">
            <a:solidFill>
              <a:schemeClr val="tx1"/>
            </a:solidFill>
            <a:round/>
            <a:headEnd/>
            <a:tailEnd type="triangle" w="lg"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2" name="Line 10"/>
          <p:cNvSpPr>
            <a:spLocks noChangeShapeType="1"/>
          </p:cNvSpPr>
          <p:nvPr/>
        </p:nvSpPr>
        <p:spPr bwMode="auto">
          <a:xfrm>
            <a:off x="7514581" y="3543300"/>
            <a:ext cx="787563" cy="0"/>
          </a:xfrm>
          <a:prstGeom prst="line">
            <a:avLst/>
          </a:prstGeom>
          <a:noFill/>
          <a:ln w="12700">
            <a:solidFill>
              <a:schemeClr val="tx1"/>
            </a:solidFill>
            <a:round/>
            <a:headEnd/>
            <a:tailEnd type="triangle" w="lg"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1883396" y="2224088"/>
            <a:ext cx="2390139" cy="2684462"/>
            <a:chOff x="1883396" y="2224088"/>
            <a:chExt cx="2390139" cy="2684462"/>
          </a:xfrm>
        </p:grpSpPr>
        <p:sp>
          <p:nvSpPr>
            <p:cNvPr id="85003" name="Rectangle 11"/>
            <p:cNvSpPr>
              <a:spLocks noChangeArrowheads="1"/>
            </p:cNvSpPr>
            <p:nvPr/>
          </p:nvSpPr>
          <p:spPr bwMode="auto">
            <a:xfrm>
              <a:off x="1883396" y="2235200"/>
              <a:ext cx="2390139" cy="2673350"/>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lIns="90488" tIns="44450" rIns="90488" bIns="44450" anchor="ctr"/>
            <a:lstStyle/>
            <a:p>
              <a:endParaRPr lang="en-US" sz="2400">
                <a:effectLst>
                  <a:outerShdw blurRad="38100" dist="38100" dir="2700000" algn="tl">
                    <a:srgbClr val="000000"/>
                  </a:outerShdw>
                </a:effectLst>
                <a:latin typeface="Book Antiqua" pitchFamily="18" charset="0"/>
              </a:endParaRPr>
            </a:p>
          </p:txBody>
        </p:sp>
        <p:sp>
          <p:nvSpPr>
            <p:cNvPr id="85392" name="Text Box 400"/>
            <p:cNvSpPr txBox="1">
              <a:spLocks noChangeArrowheads="1"/>
            </p:cNvSpPr>
            <p:nvPr/>
          </p:nvSpPr>
          <p:spPr bwMode="auto">
            <a:xfrm>
              <a:off x="2344566" y="2224088"/>
              <a:ext cx="173213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i="1" dirty="0">
                  <a:solidFill>
                    <a:srgbClr val="000000"/>
                  </a:solidFill>
                  <a:effectLst/>
                  <a:latin typeface="+mn-lt"/>
                  <a:cs typeface="Arial" panose="020B0604020202020204" pitchFamily="34" charset="0"/>
                </a:rPr>
                <a:t> 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y</a:t>
              </a:r>
            </a:p>
            <a:p>
              <a:pPr algn="l"/>
              <a:endParaRPr lang="en-US" sz="2400" i="1"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4    78  24</a:t>
              </a:r>
            </a:p>
            <a:p>
              <a:pPr algn="l"/>
              <a:r>
                <a:rPr lang="en-US" sz="2400" dirty="0">
                  <a:solidFill>
                    <a:srgbClr val="000000"/>
                  </a:solidFill>
                  <a:effectLst/>
                  <a:latin typeface="+mn-lt"/>
                  <a:cs typeface="Arial" panose="020B0604020202020204" pitchFamily="34" charset="0"/>
                </a:rPr>
                <a:t> 7  100  43</a:t>
              </a:r>
            </a:p>
            <a:p>
              <a:pPr algn="l"/>
              <a:r>
                <a:rPr lang="en-US" sz="2400" dirty="0">
                  <a:solidFill>
                    <a:srgbClr val="000000"/>
                  </a:solidFill>
                  <a:effectLst/>
                  <a:latin typeface="+mn-lt"/>
                  <a:cs typeface="Arial" panose="020B0604020202020204" pitchFamily="34" charset="0"/>
                </a:rPr>
                <a:t> .      .      .</a:t>
              </a:r>
            </a:p>
            <a:p>
              <a:pPr algn="l"/>
              <a:r>
                <a:rPr lang="en-US" sz="2400" dirty="0">
                  <a:solidFill>
                    <a:srgbClr val="000000"/>
                  </a:solidFill>
                  <a:effectLst/>
                  <a:latin typeface="+mn-lt"/>
                  <a:cs typeface="Arial" panose="020B0604020202020204" pitchFamily="34" charset="0"/>
                </a:rPr>
                <a:t> .      .      .</a:t>
              </a:r>
            </a:p>
            <a:p>
              <a:pPr algn="l"/>
              <a:r>
                <a:rPr lang="en-US" sz="2400" dirty="0">
                  <a:solidFill>
                    <a:srgbClr val="000000"/>
                  </a:solidFill>
                  <a:effectLst/>
                  <a:latin typeface="+mn-lt"/>
                  <a:cs typeface="Arial" panose="020B0604020202020204" pitchFamily="34" charset="0"/>
                </a:rPr>
                <a:t> 3   89   30</a:t>
              </a:r>
              <a:endParaRPr lang="en-US" dirty="0">
                <a:solidFill>
                  <a:srgbClr val="000000"/>
                </a:solidFill>
                <a:effectLst/>
                <a:latin typeface="+mn-lt"/>
                <a:cs typeface="Arial" panose="020B0604020202020204" pitchFamily="34" charset="0"/>
              </a:endParaRPr>
            </a:p>
          </p:txBody>
        </p:sp>
      </p:grpSp>
      <p:grpSp>
        <p:nvGrpSpPr>
          <p:cNvPr id="4" name="Group 3"/>
          <p:cNvGrpSpPr/>
          <p:nvPr/>
        </p:nvGrpSpPr>
        <p:grpSpPr>
          <a:xfrm>
            <a:off x="5101215" y="2235201"/>
            <a:ext cx="2390139" cy="2678113"/>
            <a:chOff x="5101215" y="2235201"/>
            <a:chExt cx="2390139" cy="2678113"/>
          </a:xfrm>
        </p:grpSpPr>
        <p:sp>
          <p:nvSpPr>
            <p:cNvPr id="84997" name="Rectangle 5"/>
            <p:cNvSpPr>
              <a:spLocks noChangeArrowheads="1"/>
            </p:cNvSpPr>
            <p:nvPr/>
          </p:nvSpPr>
          <p:spPr bwMode="auto">
            <a:xfrm>
              <a:off x="5101215" y="2235201"/>
              <a:ext cx="2390139" cy="2678113"/>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lIns="90488" tIns="44450" rIns="90488" bIns="44450" anchor="ctr"/>
            <a:lstStyle/>
            <a:p>
              <a:endParaRPr lang="en-US" sz="2400">
                <a:effectLst>
                  <a:outerShdw blurRad="38100" dist="38100" dir="2700000" algn="tl">
                    <a:srgbClr val="000000"/>
                  </a:outerShdw>
                </a:effectLst>
                <a:latin typeface="+mn-lt"/>
              </a:endParaRPr>
            </a:p>
          </p:txBody>
        </p:sp>
        <p:sp>
          <p:nvSpPr>
            <p:cNvPr id="85393" name="Text Box 401"/>
            <p:cNvSpPr txBox="1">
              <a:spLocks noChangeArrowheads="1"/>
            </p:cNvSpPr>
            <p:nvPr/>
          </p:nvSpPr>
          <p:spPr bwMode="auto">
            <a:xfrm>
              <a:off x="5540859" y="2309814"/>
              <a:ext cx="153619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sz="2400" dirty="0">
                  <a:solidFill>
                    <a:srgbClr val="000000"/>
                  </a:solidFill>
                  <a:effectLst/>
                  <a:latin typeface="+mn-lt"/>
                  <a:cs typeface="Arial" panose="020B0604020202020204" pitchFamily="34" charset="0"/>
                </a:rPr>
                <a:t>Computer</a:t>
              </a:r>
            </a:p>
            <a:p>
              <a:pPr>
                <a:lnSpc>
                  <a:spcPct val="110000"/>
                </a:lnSpc>
              </a:pPr>
              <a:r>
                <a:rPr lang="en-US" sz="2400" dirty="0">
                  <a:solidFill>
                    <a:srgbClr val="000000"/>
                  </a:solidFill>
                  <a:effectLst/>
                  <a:latin typeface="+mn-lt"/>
                  <a:cs typeface="Arial" panose="020B0604020202020204" pitchFamily="34" charset="0"/>
                </a:rPr>
                <a:t>Package</a:t>
              </a:r>
            </a:p>
            <a:p>
              <a:pPr>
                <a:lnSpc>
                  <a:spcPct val="110000"/>
                </a:lnSpc>
              </a:pPr>
              <a:r>
                <a:rPr lang="en-US" sz="2400" dirty="0">
                  <a:solidFill>
                    <a:srgbClr val="000000"/>
                  </a:solidFill>
                  <a:effectLst/>
                  <a:latin typeface="+mn-lt"/>
                  <a:cs typeface="Arial" panose="020B0604020202020204" pitchFamily="34" charset="0"/>
                </a:rPr>
                <a:t>for Solving</a:t>
              </a:r>
            </a:p>
            <a:p>
              <a:pPr>
                <a:lnSpc>
                  <a:spcPct val="110000"/>
                </a:lnSpc>
              </a:pPr>
              <a:r>
                <a:rPr lang="en-US" sz="2400" dirty="0">
                  <a:solidFill>
                    <a:srgbClr val="000000"/>
                  </a:solidFill>
                  <a:effectLst/>
                  <a:latin typeface="+mn-lt"/>
                  <a:cs typeface="Arial" panose="020B0604020202020204" pitchFamily="34" charset="0"/>
                </a:rPr>
                <a:t>Multiple</a:t>
              </a:r>
            </a:p>
            <a:p>
              <a:pPr>
                <a:lnSpc>
                  <a:spcPct val="110000"/>
                </a:lnSpc>
              </a:pPr>
              <a:r>
                <a:rPr lang="en-US" sz="2400" dirty="0">
                  <a:solidFill>
                    <a:srgbClr val="000000"/>
                  </a:solidFill>
                  <a:effectLst/>
                  <a:latin typeface="+mn-lt"/>
                  <a:cs typeface="Arial" panose="020B0604020202020204" pitchFamily="34" charset="0"/>
                </a:rPr>
                <a:t>Regression</a:t>
              </a:r>
            </a:p>
            <a:p>
              <a:pPr>
                <a:lnSpc>
                  <a:spcPct val="110000"/>
                </a:lnSpc>
              </a:pPr>
              <a:r>
                <a:rPr lang="en-US" sz="2400" dirty="0">
                  <a:solidFill>
                    <a:srgbClr val="000000"/>
                  </a:solidFill>
                  <a:effectLst/>
                  <a:latin typeface="+mn-lt"/>
                  <a:cs typeface="Arial" panose="020B0604020202020204" pitchFamily="34" charset="0"/>
                </a:rPr>
                <a:t>Problems</a:t>
              </a:r>
              <a:endParaRPr lang="en-US" dirty="0">
                <a:solidFill>
                  <a:srgbClr val="000000"/>
                </a:solidFill>
                <a:effectLst/>
                <a:latin typeface="+mn-lt"/>
                <a:cs typeface="Arial" panose="020B0604020202020204" pitchFamily="34" charset="0"/>
              </a:endParaRPr>
            </a:p>
          </p:txBody>
        </p:sp>
      </p:grpSp>
      <p:grpSp>
        <p:nvGrpSpPr>
          <p:cNvPr id="5" name="Group 4"/>
          <p:cNvGrpSpPr/>
          <p:nvPr/>
        </p:nvGrpSpPr>
        <p:grpSpPr>
          <a:xfrm>
            <a:off x="8344372" y="2235201"/>
            <a:ext cx="2390139" cy="2678113"/>
            <a:chOff x="8344372" y="2235201"/>
            <a:chExt cx="2390139" cy="2678113"/>
          </a:xfrm>
        </p:grpSpPr>
        <p:sp>
          <p:nvSpPr>
            <p:cNvPr id="84998" name="Rectangle 6"/>
            <p:cNvSpPr>
              <a:spLocks noChangeArrowheads="1"/>
            </p:cNvSpPr>
            <p:nvPr/>
          </p:nvSpPr>
          <p:spPr bwMode="auto">
            <a:xfrm>
              <a:off x="8344372" y="2235201"/>
              <a:ext cx="2390139" cy="2678113"/>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lIns="90488" tIns="44450" rIns="90488" bIns="44450" anchor="ctr"/>
            <a:lstStyle/>
            <a:p>
              <a:r>
                <a:rPr lang="en-US" sz="2400" i="1">
                  <a:effectLst/>
                  <a:latin typeface="+mn-lt"/>
                </a:rPr>
                <a:t> </a:t>
              </a:r>
              <a:endParaRPr lang="en-US" sz="2400">
                <a:effectLst>
                  <a:outerShdw blurRad="38100" dist="38100" dir="2700000" algn="tl">
                    <a:srgbClr val="000000"/>
                  </a:outerShdw>
                </a:effectLst>
                <a:latin typeface="+mn-lt"/>
              </a:endParaRPr>
            </a:p>
          </p:txBody>
        </p:sp>
        <p:sp>
          <p:nvSpPr>
            <p:cNvPr id="85394" name="Text Box 402"/>
            <p:cNvSpPr txBox="1">
              <a:spLocks noChangeArrowheads="1"/>
            </p:cNvSpPr>
            <p:nvPr/>
          </p:nvSpPr>
          <p:spPr bwMode="auto">
            <a:xfrm>
              <a:off x="9199724" y="2386013"/>
              <a:ext cx="808235" cy="242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sz="2400" i="1">
                  <a:solidFill>
                    <a:srgbClr val="000000"/>
                  </a:solidFill>
                  <a:effectLst/>
                  <a:latin typeface="+mn-lt"/>
                  <a:cs typeface="Arial" panose="020B0604020202020204" pitchFamily="34" charset="0"/>
                </a:rPr>
                <a:t> b</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 = </a:t>
              </a:r>
            </a:p>
            <a:p>
              <a:pPr>
                <a:lnSpc>
                  <a:spcPct val="110000"/>
                </a:lnSpc>
              </a:pPr>
              <a:r>
                <a:rPr lang="en-US" sz="2400" i="1">
                  <a:solidFill>
                    <a:srgbClr val="000000"/>
                  </a:solidFill>
                  <a:effectLst/>
                  <a:latin typeface="+mn-lt"/>
                  <a:cs typeface="Arial" panose="020B0604020202020204" pitchFamily="34" charset="0"/>
                </a:rPr>
                <a:t>b</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a:t>
              </a:r>
            </a:p>
            <a:p>
              <a:pPr>
                <a:lnSpc>
                  <a:spcPct val="110000"/>
                </a:lnSpc>
              </a:pPr>
              <a:r>
                <a:rPr lang="en-US" sz="2400" i="1">
                  <a:solidFill>
                    <a:srgbClr val="000000"/>
                  </a:solidFill>
                  <a:effectLst/>
                  <a:latin typeface="+mn-lt"/>
                  <a:cs typeface="Arial" panose="020B0604020202020204" pitchFamily="34" charset="0"/>
                </a:rPr>
                <a:t>b</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a:t>
              </a:r>
            </a:p>
            <a:p>
              <a:pPr>
                <a:lnSpc>
                  <a:spcPct val="110000"/>
                </a:lnSpc>
              </a:pPr>
              <a:endParaRPr lang="en-US" sz="600">
                <a:solidFill>
                  <a:srgbClr val="000000"/>
                </a:solidFill>
                <a:effectLst/>
                <a:latin typeface="+mn-lt"/>
                <a:cs typeface="Arial" panose="020B0604020202020204" pitchFamily="34" charset="0"/>
              </a:endParaRPr>
            </a:p>
            <a:p>
              <a:pPr>
                <a:lnSpc>
                  <a:spcPct val="110000"/>
                </a:lnSpc>
              </a:pPr>
              <a:r>
                <a:rPr lang="en-US" sz="2400" i="1">
                  <a:solidFill>
                    <a:srgbClr val="000000"/>
                  </a:solidFill>
                  <a:effectLst/>
                  <a:latin typeface="+mn-lt"/>
                  <a:cs typeface="Arial" panose="020B0604020202020204" pitchFamily="34" charset="0"/>
                </a:rPr>
                <a:t>R</a:t>
              </a:r>
              <a:r>
                <a:rPr lang="en-US" sz="2400" baseline="30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a:t>
              </a:r>
            </a:p>
            <a:p>
              <a:pPr>
                <a:lnSpc>
                  <a:spcPct val="110000"/>
                </a:lnSpc>
              </a:pPr>
              <a:endParaRPr lang="en-US" sz="120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etc.</a:t>
              </a:r>
              <a:endParaRPr lang="en-US">
                <a:solidFill>
                  <a:srgbClr val="000000"/>
                </a:solidFill>
                <a:effectLst/>
                <a:latin typeface="+mn-lt"/>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910058" y="1187450"/>
            <a:ext cx="919739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Regression Equation Output</a:t>
            </a:r>
          </a:p>
        </p:txBody>
      </p:sp>
      <p:grpSp>
        <p:nvGrpSpPr>
          <p:cNvPr id="3" name="Group 2"/>
          <p:cNvGrpSpPr/>
          <p:nvPr/>
        </p:nvGrpSpPr>
        <p:grpSpPr>
          <a:xfrm>
            <a:off x="1778000" y="2191432"/>
            <a:ext cx="8631350" cy="1986868"/>
            <a:chOff x="1778000" y="2191432"/>
            <a:chExt cx="8631350" cy="1986868"/>
          </a:xfrm>
        </p:grpSpPr>
        <p:sp>
          <p:nvSpPr>
            <p:cNvPr id="6" name="Rectangle 5"/>
            <p:cNvSpPr/>
            <p:nvPr/>
          </p:nvSpPr>
          <p:spPr>
            <a:xfrm>
              <a:off x="1778000" y="2191432"/>
              <a:ext cx="8631350" cy="198686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9"/>
            <p:cNvSpPr>
              <a:spLocks noChangeArrowheads="1"/>
            </p:cNvSpPr>
            <p:nvPr/>
          </p:nvSpPr>
          <p:spPr bwMode="auto">
            <a:xfrm>
              <a:off x="4659020" y="2389188"/>
              <a:ext cx="579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mn-lt"/>
                  <a:cs typeface="Arial" pitchFamily="34" charset="0"/>
                </a:rPr>
                <a:t>Coef</a:t>
              </a:r>
              <a:endParaRPr kumimoji="0" lang="en-US" sz="2400" b="1" u="none" strike="noStrike" cap="none" normalizeH="0" baseline="0" dirty="0">
                <a:ln>
                  <a:noFill/>
                </a:ln>
                <a:effectLst/>
                <a:latin typeface="+mn-lt"/>
                <a:cs typeface="Arial" pitchFamily="34" charset="0"/>
              </a:endParaRPr>
            </a:p>
          </p:txBody>
        </p:sp>
        <p:sp>
          <p:nvSpPr>
            <p:cNvPr id="27" name="Rectangle 30"/>
            <p:cNvSpPr>
              <a:spLocks noChangeArrowheads="1"/>
            </p:cNvSpPr>
            <p:nvPr/>
          </p:nvSpPr>
          <p:spPr bwMode="auto">
            <a:xfrm>
              <a:off x="6127622" y="2389188"/>
              <a:ext cx="945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mn-lt"/>
                  <a:cs typeface="Arial" pitchFamily="34" charset="0"/>
                </a:rPr>
                <a:t>SE </a:t>
              </a:r>
              <a:r>
                <a:rPr kumimoji="0" lang="en-US" sz="2400" b="1" u="none" strike="noStrike" cap="none" normalizeH="0" baseline="0" dirty="0" err="1">
                  <a:ln>
                    <a:noFill/>
                  </a:ln>
                  <a:effectLst/>
                  <a:latin typeface="+mn-lt"/>
                  <a:cs typeface="Arial" pitchFamily="34" charset="0"/>
                </a:rPr>
                <a:t>Coef</a:t>
              </a:r>
              <a:endParaRPr kumimoji="0" lang="en-US" sz="2400" b="1" u="none" strike="noStrike" cap="none" normalizeH="0" baseline="0" dirty="0">
                <a:ln>
                  <a:noFill/>
                </a:ln>
                <a:effectLst/>
                <a:latin typeface="+mn-lt"/>
                <a:cs typeface="Arial" pitchFamily="34" charset="0"/>
              </a:endParaRPr>
            </a:p>
          </p:txBody>
        </p:sp>
        <p:sp>
          <p:nvSpPr>
            <p:cNvPr id="28" name="Rectangle 31"/>
            <p:cNvSpPr>
              <a:spLocks noChangeArrowheads="1"/>
            </p:cNvSpPr>
            <p:nvPr/>
          </p:nvSpPr>
          <p:spPr bwMode="auto">
            <a:xfrm>
              <a:off x="8103361" y="2389188"/>
              <a:ext cx="15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mn-lt"/>
                  <a:cs typeface="Arial" pitchFamily="34" charset="0"/>
                </a:rPr>
                <a:t>T</a:t>
              </a:r>
            </a:p>
          </p:txBody>
        </p:sp>
        <p:sp>
          <p:nvSpPr>
            <p:cNvPr id="29" name="Rectangle 32"/>
            <p:cNvSpPr>
              <a:spLocks noChangeArrowheads="1"/>
            </p:cNvSpPr>
            <p:nvPr/>
          </p:nvSpPr>
          <p:spPr bwMode="auto">
            <a:xfrm>
              <a:off x="9562658" y="2331132"/>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mn-lt"/>
                  <a:cs typeface="Arial" pitchFamily="34" charset="0"/>
                </a:rPr>
                <a:t>p</a:t>
              </a:r>
            </a:p>
          </p:txBody>
        </p:sp>
        <p:sp>
          <p:nvSpPr>
            <p:cNvPr id="31" name="Rectangle 34"/>
            <p:cNvSpPr>
              <a:spLocks noChangeArrowheads="1"/>
            </p:cNvSpPr>
            <p:nvPr/>
          </p:nvSpPr>
          <p:spPr bwMode="auto">
            <a:xfrm>
              <a:off x="2185035" y="2747963"/>
              <a:ext cx="1111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effectLst/>
                  <a:latin typeface="+mn-lt"/>
                  <a:cs typeface="Arial" pitchFamily="34" charset="0"/>
                </a:rPr>
                <a:t>Constant</a:t>
              </a:r>
              <a:endParaRPr kumimoji="0" lang="en-US" sz="2400" b="0" i="0" u="none" strike="noStrike" cap="none" normalizeH="0" baseline="0" dirty="0">
                <a:ln>
                  <a:noFill/>
                </a:ln>
                <a:effectLst/>
                <a:latin typeface="+mn-lt"/>
                <a:cs typeface="Arial" pitchFamily="34" charset="0"/>
              </a:endParaRPr>
            </a:p>
          </p:txBody>
        </p:sp>
        <p:sp>
          <p:nvSpPr>
            <p:cNvPr id="115712" name="Rectangle 35"/>
            <p:cNvSpPr>
              <a:spLocks noChangeArrowheads="1"/>
            </p:cNvSpPr>
            <p:nvPr/>
          </p:nvSpPr>
          <p:spPr bwMode="auto">
            <a:xfrm>
              <a:off x="4368555" y="2747963"/>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mn-lt"/>
                  <a:cs typeface="Arial" pitchFamily="34" charset="0"/>
                </a:rPr>
                <a:t>3.17394</a:t>
              </a:r>
            </a:p>
          </p:txBody>
        </p:sp>
        <p:sp>
          <p:nvSpPr>
            <p:cNvPr id="115713" name="Rectangle 36"/>
            <p:cNvSpPr>
              <a:spLocks noChangeArrowheads="1"/>
            </p:cNvSpPr>
            <p:nvPr/>
          </p:nvSpPr>
          <p:spPr bwMode="auto">
            <a:xfrm>
              <a:off x="6135817" y="2747963"/>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6.15607</a:t>
              </a:r>
            </a:p>
          </p:txBody>
        </p:sp>
        <p:sp>
          <p:nvSpPr>
            <p:cNvPr id="115715" name="Rectangle 37"/>
            <p:cNvSpPr>
              <a:spLocks noChangeArrowheads="1"/>
            </p:cNvSpPr>
            <p:nvPr/>
          </p:nvSpPr>
          <p:spPr bwMode="auto">
            <a:xfrm>
              <a:off x="7744726" y="2747963"/>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0.5156</a:t>
              </a:r>
            </a:p>
          </p:txBody>
        </p:sp>
        <p:sp>
          <p:nvSpPr>
            <p:cNvPr id="115716" name="Rectangle 38"/>
            <p:cNvSpPr>
              <a:spLocks noChangeArrowheads="1"/>
            </p:cNvSpPr>
            <p:nvPr/>
          </p:nvSpPr>
          <p:spPr bwMode="auto">
            <a:xfrm>
              <a:off x="9204023" y="2747963"/>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mn-lt"/>
                  <a:cs typeface="Arial" pitchFamily="34" charset="0"/>
                </a:rPr>
                <a:t>0.61279</a:t>
              </a:r>
            </a:p>
          </p:txBody>
        </p:sp>
        <p:sp>
          <p:nvSpPr>
            <p:cNvPr id="115719" name="Rectangle 40"/>
            <p:cNvSpPr>
              <a:spLocks noChangeArrowheads="1"/>
            </p:cNvSpPr>
            <p:nvPr/>
          </p:nvSpPr>
          <p:spPr bwMode="auto">
            <a:xfrm>
              <a:off x="2185035" y="3108325"/>
              <a:ext cx="1376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Experience</a:t>
              </a:r>
            </a:p>
          </p:txBody>
        </p:sp>
        <p:sp>
          <p:nvSpPr>
            <p:cNvPr id="115721" name="Rectangle 41"/>
            <p:cNvSpPr>
              <a:spLocks noChangeArrowheads="1"/>
            </p:cNvSpPr>
            <p:nvPr/>
          </p:nvSpPr>
          <p:spPr bwMode="auto">
            <a:xfrm>
              <a:off x="4524707" y="3108325"/>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mn-lt"/>
                  <a:cs typeface="Arial" pitchFamily="34" charset="0"/>
                </a:rPr>
                <a:t>1.4039</a:t>
              </a:r>
            </a:p>
          </p:txBody>
        </p:sp>
        <p:sp>
          <p:nvSpPr>
            <p:cNvPr id="115722" name="Rectangle 42"/>
            <p:cNvSpPr>
              <a:spLocks noChangeArrowheads="1"/>
            </p:cNvSpPr>
            <p:nvPr/>
          </p:nvSpPr>
          <p:spPr bwMode="auto">
            <a:xfrm>
              <a:off x="6135817" y="3108325"/>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mn-lt"/>
                  <a:cs typeface="Arial" pitchFamily="34" charset="0"/>
                </a:rPr>
                <a:t>0.19857</a:t>
              </a:r>
            </a:p>
          </p:txBody>
        </p:sp>
        <p:sp>
          <p:nvSpPr>
            <p:cNvPr id="115723" name="Rectangle 43"/>
            <p:cNvSpPr>
              <a:spLocks noChangeArrowheads="1"/>
            </p:cNvSpPr>
            <p:nvPr/>
          </p:nvSpPr>
          <p:spPr bwMode="auto">
            <a:xfrm>
              <a:off x="7744726" y="3108325"/>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7.0702</a:t>
              </a:r>
            </a:p>
          </p:txBody>
        </p:sp>
        <p:sp>
          <p:nvSpPr>
            <p:cNvPr id="115727" name="Rectangle 44"/>
            <p:cNvSpPr>
              <a:spLocks noChangeArrowheads="1"/>
            </p:cNvSpPr>
            <p:nvPr/>
          </p:nvSpPr>
          <p:spPr bwMode="auto">
            <a:xfrm>
              <a:off x="9256873" y="3108325"/>
              <a:ext cx="944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mn-lt"/>
                  <a:cs typeface="Arial" pitchFamily="34" charset="0"/>
                </a:rPr>
                <a:t>1.9E-06</a:t>
              </a:r>
            </a:p>
          </p:txBody>
        </p:sp>
        <p:sp>
          <p:nvSpPr>
            <p:cNvPr id="115729" name="Rectangle 46"/>
            <p:cNvSpPr>
              <a:spLocks noChangeArrowheads="1"/>
            </p:cNvSpPr>
            <p:nvPr/>
          </p:nvSpPr>
          <p:spPr bwMode="auto">
            <a:xfrm>
              <a:off x="2185035" y="3468688"/>
              <a:ext cx="1252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Test Score</a:t>
              </a:r>
            </a:p>
          </p:txBody>
        </p:sp>
        <p:sp>
          <p:nvSpPr>
            <p:cNvPr id="115730" name="Rectangle 47"/>
            <p:cNvSpPr>
              <a:spLocks noChangeArrowheads="1"/>
            </p:cNvSpPr>
            <p:nvPr/>
          </p:nvSpPr>
          <p:spPr bwMode="auto">
            <a:xfrm>
              <a:off x="4368555" y="3468688"/>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0.25089</a:t>
              </a:r>
            </a:p>
          </p:txBody>
        </p:sp>
        <p:sp>
          <p:nvSpPr>
            <p:cNvPr id="115731" name="Rectangle 48"/>
            <p:cNvSpPr>
              <a:spLocks noChangeArrowheads="1"/>
            </p:cNvSpPr>
            <p:nvPr/>
          </p:nvSpPr>
          <p:spPr bwMode="auto">
            <a:xfrm>
              <a:off x="6135817" y="3468688"/>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0.07735</a:t>
              </a:r>
            </a:p>
          </p:txBody>
        </p:sp>
        <p:sp>
          <p:nvSpPr>
            <p:cNvPr id="115732" name="Rectangle 49"/>
            <p:cNvSpPr>
              <a:spLocks noChangeArrowheads="1"/>
            </p:cNvSpPr>
            <p:nvPr/>
          </p:nvSpPr>
          <p:spPr bwMode="auto">
            <a:xfrm>
              <a:off x="7744726" y="3468688"/>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mn-lt"/>
                  <a:cs typeface="Arial" pitchFamily="34" charset="0"/>
                </a:rPr>
                <a:t>3.2433</a:t>
              </a:r>
            </a:p>
          </p:txBody>
        </p:sp>
        <p:sp>
          <p:nvSpPr>
            <p:cNvPr id="115733" name="Rectangle 50"/>
            <p:cNvSpPr>
              <a:spLocks noChangeArrowheads="1"/>
            </p:cNvSpPr>
            <p:nvPr/>
          </p:nvSpPr>
          <p:spPr bwMode="auto">
            <a:xfrm>
              <a:off x="9204023" y="3468688"/>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mn-lt"/>
                  <a:cs typeface="Arial" pitchFamily="34" charset="0"/>
                </a:rPr>
                <a:t>0.00478</a:t>
              </a:r>
            </a:p>
          </p:txBody>
        </p:sp>
        <p:sp>
          <p:nvSpPr>
            <p:cNvPr id="97" name="Rectangle 34"/>
            <p:cNvSpPr>
              <a:spLocks noChangeArrowheads="1"/>
            </p:cNvSpPr>
            <p:nvPr/>
          </p:nvSpPr>
          <p:spPr bwMode="auto">
            <a:xfrm>
              <a:off x="2175386" y="2377859"/>
              <a:ext cx="1171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effectLst/>
                  <a:latin typeface="+mn-lt"/>
                  <a:cs typeface="Arial" pitchFamily="34" charset="0"/>
                </a:rPr>
                <a:t>Predictor</a:t>
              </a:r>
              <a:endParaRPr kumimoji="0" lang="en-US" sz="2400" b="1" i="0" u="none" strike="noStrike" cap="none" normalizeH="0" baseline="0" dirty="0">
                <a:ln>
                  <a:noFill/>
                </a:ln>
                <a:effectLst/>
                <a:latin typeface="+mn-lt"/>
                <a:cs typeface="Arial" pitchFamily="34" charset="0"/>
              </a:endParaRPr>
            </a:p>
          </p:txBody>
        </p:sp>
        <p:sp>
          <p:nvSpPr>
            <p:cNvPr id="115778" name="Rectangle 115777"/>
            <p:cNvSpPr/>
            <p:nvPr/>
          </p:nvSpPr>
          <p:spPr bwMode="auto">
            <a:xfrm>
              <a:off x="2017918" y="2716413"/>
              <a:ext cx="3857110" cy="1112637"/>
            </a:xfrm>
            <a:prstGeom prst="rect">
              <a:avLst/>
            </a:prstGeom>
            <a:noFill/>
            <a:ln w="571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outerShdw blurRad="38100" dist="38100" dir="2700000" algn="tl">
                    <a:srgbClr val="000000">
                      <a:alpha val="43137"/>
                    </a:srgbClr>
                  </a:outerShdw>
                </a:effectLst>
                <a:latin typeface="+mn-lt"/>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13</a:t>
            </a:fld>
            <a:endParaRPr lang="en-US"/>
          </a:p>
        </p:txBody>
      </p:sp>
      <p:sp>
        <p:nvSpPr>
          <p:cNvPr id="60" name="Rectangle 3"/>
          <p:cNvSpPr>
            <a:spLocks noChangeArrowheads="1"/>
          </p:cNvSpPr>
          <p:nvPr/>
        </p:nvSpPr>
        <p:spPr bwMode="auto">
          <a:xfrm>
            <a:off x="905804" y="550863"/>
            <a:ext cx="10337562"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Solving for the Estimates of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0</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1</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2</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912138" y="4333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Estimated Regression Equation</a:t>
            </a:r>
          </a:p>
        </p:txBody>
      </p:sp>
      <p:sp>
        <p:nvSpPr>
          <p:cNvPr id="116740" name="Rectangle 4"/>
          <p:cNvSpPr>
            <a:spLocks noChangeArrowheads="1"/>
          </p:cNvSpPr>
          <p:nvPr/>
        </p:nvSpPr>
        <p:spPr bwMode="auto">
          <a:xfrm>
            <a:off x="2655413" y="1536700"/>
            <a:ext cx="6971187" cy="647700"/>
          </a:xfrm>
          <a:prstGeom prst="rect">
            <a:avLst/>
          </a:prstGeom>
          <a:noFill/>
          <a:ln w="6350">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dirty="0">
                <a:solidFill>
                  <a:srgbClr val="000000"/>
                </a:solidFill>
                <a:effectLst/>
                <a:latin typeface="+mn-lt"/>
                <a:cs typeface="Arial" panose="020B0604020202020204" pitchFamily="34" charset="0"/>
              </a:rPr>
              <a:t>SALARY = 3.174 + 1.404(EXPER) + 0.251(SCORE)</a:t>
            </a:r>
          </a:p>
        </p:txBody>
      </p:sp>
      <p:sp>
        <p:nvSpPr>
          <p:cNvPr id="116741" name="Rectangle 5"/>
          <p:cNvSpPr>
            <a:spLocks noChangeArrowheads="1"/>
          </p:cNvSpPr>
          <p:nvPr/>
        </p:nvSpPr>
        <p:spPr bwMode="auto">
          <a:xfrm>
            <a:off x="1228695" y="2216150"/>
            <a:ext cx="998284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(Note:  Predicted salary will be in thousands of dollars.)</a:t>
            </a:r>
          </a:p>
        </p:txBody>
      </p:sp>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1427327" y="1962150"/>
            <a:ext cx="9225938" cy="1562100"/>
          </a:xfrm>
          <a:prstGeom prst="rect">
            <a:avLst/>
          </a:prstGeom>
          <a:no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solidFill>
                <a:srgbClr val="000000"/>
              </a:solidFill>
              <a:effectLst/>
              <a:latin typeface="+mn-lt"/>
              <a:cs typeface="Arial" panose="020B0604020202020204" pitchFamily="34" charset="0"/>
            </a:endParaRPr>
          </a:p>
        </p:txBody>
      </p:sp>
      <p:sp>
        <p:nvSpPr>
          <p:cNvPr id="119810" name="Rectangle 2"/>
          <p:cNvSpPr>
            <a:spLocks noChangeArrowheads="1"/>
          </p:cNvSpPr>
          <p:nvPr/>
        </p:nvSpPr>
        <p:spPr bwMode="auto">
          <a:xfrm>
            <a:off x="912138" y="4460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Interpreting the Coefficients</a:t>
            </a:r>
          </a:p>
        </p:txBody>
      </p:sp>
      <p:sp>
        <p:nvSpPr>
          <p:cNvPr id="119811" name="Rectangle 3"/>
          <p:cNvSpPr>
            <a:spLocks noChangeArrowheads="1"/>
          </p:cNvSpPr>
          <p:nvPr/>
        </p:nvSpPr>
        <p:spPr bwMode="auto">
          <a:xfrm>
            <a:off x="914439" y="1187450"/>
            <a:ext cx="10337562"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multiple regression analysis, we interpret each regression coefficient as follows:</a:t>
            </a:r>
          </a:p>
        </p:txBody>
      </p:sp>
      <p:sp>
        <p:nvSpPr>
          <p:cNvPr id="119813" name="Text Box 5"/>
          <p:cNvSpPr txBox="1">
            <a:spLocks noChangeArrowheads="1"/>
          </p:cNvSpPr>
          <p:nvPr/>
        </p:nvSpPr>
        <p:spPr bwMode="auto">
          <a:xfrm>
            <a:off x="1788978" y="2020889"/>
            <a:ext cx="8548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i="1" dirty="0">
                <a:solidFill>
                  <a:srgbClr val="000000"/>
                </a:solidFill>
                <a:effectLst/>
                <a:latin typeface="+mn-lt"/>
                <a:cs typeface="Arial" panose="020B0604020202020204" pitchFamily="34" charset="0"/>
              </a:rPr>
              <a:t>b</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represents an estimate of the change in </a:t>
            </a:r>
            <a:r>
              <a:rPr lang="en-US" sz="2400" i="1" dirty="0">
                <a:solidFill>
                  <a:srgbClr val="000000"/>
                </a:solidFill>
                <a:effectLst/>
                <a:latin typeface="+mn-lt"/>
                <a:cs typeface="Arial" panose="020B0604020202020204" pitchFamily="34" charset="0"/>
              </a:rPr>
              <a:t>y </a:t>
            </a:r>
            <a:r>
              <a:rPr lang="en-US" sz="2400" dirty="0">
                <a:solidFill>
                  <a:srgbClr val="000000"/>
                </a:solidFill>
                <a:effectLst/>
                <a:latin typeface="+mn-lt"/>
                <a:cs typeface="Arial" panose="020B0604020202020204" pitchFamily="34" charset="0"/>
              </a:rPr>
              <a:t>corresponding </a:t>
            </a:r>
            <a:r>
              <a:rPr lang="en-US" sz="2400">
                <a:solidFill>
                  <a:srgbClr val="000000"/>
                </a:solidFill>
                <a:effectLst/>
                <a:latin typeface="+mn-lt"/>
                <a:cs typeface="Arial" panose="020B0604020202020204" pitchFamily="34" charset="0"/>
              </a:rPr>
              <a:t>to </a:t>
            </a:r>
            <a:r>
              <a:rPr lang="en-US" sz="2400" dirty="0">
                <a:solidFill>
                  <a:srgbClr val="000000"/>
                </a:solidFill>
                <a:effectLst/>
                <a:latin typeface="+mn-lt"/>
                <a:cs typeface="Arial" panose="020B0604020202020204" pitchFamily="34" charset="0"/>
              </a:rPr>
              <a:t>one</a:t>
            </a:r>
            <a:r>
              <a:rPr lang="en-US" sz="2400">
                <a:solidFill>
                  <a:srgbClr val="000000"/>
                </a:solidFill>
                <a:effectLst/>
                <a:latin typeface="+mn-lt"/>
                <a:cs typeface="Arial" panose="020B0604020202020204" pitchFamily="34" charset="0"/>
              </a:rPr>
              <a:t> unit increase </a:t>
            </a:r>
            <a:r>
              <a:rPr lang="en-US" sz="2400" dirty="0">
                <a:solidFill>
                  <a:srgbClr val="000000"/>
                </a:solidFill>
                <a:effectLst/>
                <a:latin typeface="+mn-lt"/>
                <a:cs typeface="Arial" panose="020B0604020202020204" pitchFamily="34" charset="0"/>
              </a:rPr>
              <a:t>in </a:t>
            </a:r>
            <a:r>
              <a:rPr lang="en-US" sz="2400" i="1" dirty="0">
                <a:solidFill>
                  <a:srgbClr val="000000"/>
                </a:solidFill>
                <a:effectLst/>
                <a:latin typeface="+mn-lt"/>
                <a:cs typeface="Arial" panose="020B0604020202020204" pitchFamily="34" charset="0"/>
              </a:rPr>
              <a:t>x</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when all other independent variables are held constant.</a:t>
            </a: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625450" y="2355850"/>
            <a:ext cx="89790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Salary is expected to increase by $1,404 for each additional year of experience (when the variable </a:t>
            </a:r>
            <a:r>
              <a:rPr lang="en-US" sz="2400" i="1" dirty="0">
                <a:solidFill>
                  <a:srgbClr val="000000"/>
                </a:solidFill>
                <a:effectLst/>
                <a:latin typeface="+mn-lt"/>
                <a:cs typeface="Arial" panose="020B0604020202020204" pitchFamily="34" charset="0"/>
              </a:rPr>
              <a:t>score on programmer attitude test</a:t>
            </a:r>
            <a:r>
              <a:rPr lang="en-US" sz="2400" dirty="0">
                <a:solidFill>
                  <a:srgbClr val="000000"/>
                </a:solidFill>
                <a:effectLst/>
                <a:latin typeface="+mn-lt"/>
                <a:cs typeface="Arial" panose="020B0604020202020204" pitchFamily="34" charset="0"/>
              </a:rPr>
              <a:t> is held constant).</a:t>
            </a:r>
          </a:p>
        </p:txBody>
      </p:sp>
      <p:sp>
        <p:nvSpPr>
          <p:cNvPr id="196611" name="Rectangle 3"/>
          <p:cNvSpPr>
            <a:spLocks noChangeArrowheads="1"/>
          </p:cNvSpPr>
          <p:nvPr/>
        </p:nvSpPr>
        <p:spPr bwMode="auto">
          <a:xfrm>
            <a:off x="4915409" y="1365250"/>
            <a:ext cx="2305682" cy="7048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1.404</a:t>
            </a:r>
          </a:p>
        </p:txBody>
      </p:sp>
      <p:sp>
        <p:nvSpPr>
          <p:cNvPr id="196807" name="Rectangle 199"/>
          <p:cNvSpPr>
            <a:spLocks noChangeArrowheads="1"/>
          </p:cNvSpPr>
          <p:nvPr/>
        </p:nvSpPr>
        <p:spPr bwMode="auto">
          <a:xfrm>
            <a:off x="912138" y="4460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spcBef>
                <a:spcPct val="20000"/>
              </a:spcBef>
              <a:buClr>
                <a:srgbClr val="66FFFF"/>
              </a:buClr>
              <a:buSzPct val="75000"/>
              <a:buFont typeface="Monotype Sorts" pitchFamily="2" charset="2"/>
              <a:buNone/>
            </a:pPr>
            <a:r>
              <a:rPr lang="en-US" sz="3200" dirty="0">
                <a:effectLst/>
                <a:latin typeface="+mn-lt"/>
                <a:cs typeface="Arial" panose="020B0604020202020204" pitchFamily="34" charset="0"/>
              </a:rPr>
              <a:t>Interpreting the Coefficients</a:t>
            </a:r>
          </a:p>
        </p:txBody>
      </p:sp>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1244450" y="2368550"/>
            <a:ext cx="98426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Salary is expected to increase by $251 for each additional point scored on the programmer aptitude test (when the variable </a:t>
            </a:r>
            <a:r>
              <a:rPr lang="en-US" sz="2400" i="1" dirty="0">
                <a:solidFill>
                  <a:srgbClr val="000000"/>
                </a:solidFill>
                <a:effectLst/>
                <a:latin typeface="+mn-lt"/>
                <a:cs typeface="Arial" panose="020B0604020202020204" pitchFamily="34" charset="0"/>
              </a:rPr>
              <a:t>years of experience</a:t>
            </a:r>
            <a:r>
              <a:rPr lang="en-US" sz="2400" dirty="0">
                <a:solidFill>
                  <a:srgbClr val="000000"/>
                </a:solidFill>
                <a:effectLst/>
                <a:latin typeface="+mn-lt"/>
                <a:cs typeface="Arial" panose="020B0604020202020204" pitchFamily="34" charset="0"/>
              </a:rPr>
              <a:t> is held constant).</a:t>
            </a:r>
          </a:p>
        </p:txBody>
      </p:sp>
      <p:sp>
        <p:nvSpPr>
          <p:cNvPr id="197636" name="Rectangle 4"/>
          <p:cNvSpPr>
            <a:spLocks noChangeArrowheads="1"/>
          </p:cNvSpPr>
          <p:nvPr/>
        </p:nvSpPr>
        <p:spPr bwMode="auto">
          <a:xfrm>
            <a:off x="4915409" y="1352550"/>
            <a:ext cx="2305682" cy="7048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0.251</a:t>
            </a:r>
          </a:p>
        </p:txBody>
      </p:sp>
      <p:sp>
        <p:nvSpPr>
          <p:cNvPr id="2" name="Slide Number Placeholder 1"/>
          <p:cNvSpPr>
            <a:spLocks noGrp="1"/>
          </p:cNvSpPr>
          <p:nvPr>
            <p:ph type="sldNum" sz="quarter" idx="12"/>
          </p:nvPr>
        </p:nvSpPr>
        <p:spPr/>
        <p:txBody>
          <a:bodyPr/>
          <a:lstStyle/>
          <a:p>
            <a:fld id="{949EBC64-41CB-41B8-B6DF-9B1367312BD4}" type="slidenum">
              <a:rPr lang="en-US" smtClean="0"/>
              <a:t>17</a:t>
            </a:fld>
            <a:endParaRPr lang="en-US"/>
          </a:p>
        </p:txBody>
      </p:sp>
      <p:sp>
        <p:nvSpPr>
          <p:cNvPr id="6" name="Rectangle 199"/>
          <p:cNvSpPr>
            <a:spLocks noChangeArrowheads="1"/>
          </p:cNvSpPr>
          <p:nvPr/>
        </p:nvSpPr>
        <p:spPr bwMode="auto">
          <a:xfrm>
            <a:off x="912138" y="4460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spcBef>
                <a:spcPct val="20000"/>
              </a:spcBef>
              <a:buClr>
                <a:srgbClr val="66FFFF"/>
              </a:buClr>
              <a:buSzPct val="75000"/>
              <a:buFont typeface="Monotype Sorts" pitchFamily="2" charset="2"/>
              <a:buNone/>
            </a:pPr>
            <a:r>
              <a:rPr lang="en-US" sz="3200" dirty="0">
                <a:effectLst/>
                <a:latin typeface="+mn-lt"/>
                <a:cs typeface="Arial" panose="020B0604020202020204" pitchFamily="34" charset="0"/>
              </a:rPr>
              <a:t>Interpreting the Coefficients</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Rectangle 6"/>
          <p:cNvSpPr>
            <a:spLocks noChangeArrowheads="1"/>
          </p:cNvSpPr>
          <p:nvPr/>
        </p:nvSpPr>
        <p:spPr bwMode="auto">
          <a:xfrm>
            <a:off x="905804" y="560389"/>
            <a:ext cx="1033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Coefficient of Determination</a:t>
            </a:r>
          </a:p>
        </p:txBody>
      </p:sp>
      <p:sp>
        <p:nvSpPr>
          <p:cNvPr id="131083" name="Rectangle 11"/>
          <p:cNvSpPr>
            <a:spLocks noChangeArrowheads="1"/>
          </p:cNvSpPr>
          <p:nvPr/>
        </p:nvSpPr>
        <p:spPr bwMode="auto">
          <a:xfrm>
            <a:off x="4448840" y="1758950"/>
            <a:ext cx="3323560" cy="68580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sz="2400">
              <a:effectLst/>
            </a:endParaRPr>
          </a:p>
        </p:txBody>
      </p:sp>
      <p:sp>
        <p:nvSpPr>
          <p:cNvPr id="131084" name="Rectangle 12"/>
          <p:cNvSpPr>
            <a:spLocks noChangeArrowheads="1"/>
          </p:cNvSpPr>
          <p:nvPr/>
        </p:nvSpPr>
        <p:spPr bwMode="auto">
          <a:xfrm>
            <a:off x="3390900" y="2741614"/>
            <a:ext cx="5689600" cy="81597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effectLst/>
            </a:endParaRPr>
          </a:p>
        </p:txBody>
      </p:sp>
      <p:sp>
        <p:nvSpPr>
          <p:cNvPr id="131085" name="Rectangle 13"/>
          <p:cNvSpPr>
            <a:spLocks noChangeArrowheads="1"/>
          </p:cNvSpPr>
          <p:nvPr/>
        </p:nvSpPr>
        <p:spPr bwMode="auto">
          <a:xfrm>
            <a:off x="910027" y="1131889"/>
            <a:ext cx="10337562"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Relationship Among SST, SSR, SSE</a:t>
            </a:r>
          </a:p>
        </p:txBody>
      </p:sp>
      <p:sp>
        <p:nvSpPr>
          <p:cNvPr id="131086" name="Text Box 14"/>
          <p:cNvSpPr txBox="1">
            <a:spLocks noChangeArrowheads="1"/>
          </p:cNvSpPr>
          <p:nvPr/>
        </p:nvSpPr>
        <p:spPr bwMode="auto">
          <a:xfrm>
            <a:off x="3103354" y="3849688"/>
            <a:ext cx="6323462" cy="1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where:</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SST = total sum of squares</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SSR = sum of squares due to regression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SSE = sum of squares due to error</a:t>
            </a:r>
          </a:p>
        </p:txBody>
      </p:sp>
      <p:sp>
        <p:nvSpPr>
          <p:cNvPr id="131088" name="Text Box 16"/>
          <p:cNvSpPr txBox="1">
            <a:spLocks noChangeArrowheads="1"/>
          </p:cNvSpPr>
          <p:nvPr/>
        </p:nvSpPr>
        <p:spPr bwMode="auto">
          <a:xfrm>
            <a:off x="4753075" y="1868489"/>
            <a:ext cx="3540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p>
            <a:pPr algn="l"/>
            <a:r>
              <a:rPr lang="en-US" sz="2400" dirty="0">
                <a:solidFill>
                  <a:srgbClr val="000000"/>
                </a:solidFill>
                <a:effectLst/>
                <a:latin typeface="+mn-lt"/>
                <a:cs typeface="Arial" panose="020B0604020202020204" pitchFamily="34" charset="0"/>
              </a:rPr>
              <a:t>SST    =    SSR   +   SSE</a:t>
            </a:r>
          </a:p>
        </p:txBody>
      </p:sp>
      <p:sp>
        <p:nvSpPr>
          <p:cNvPr id="131089" name="Line 17"/>
          <p:cNvSpPr>
            <a:spLocks noChangeShapeType="1"/>
          </p:cNvSpPr>
          <p:nvPr/>
        </p:nvSpPr>
        <p:spPr bwMode="auto">
          <a:xfrm flipH="1">
            <a:off x="4651035" y="2330450"/>
            <a:ext cx="202697" cy="5524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131090" name="Line 18"/>
          <p:cNvSpPr>
            <a:spLocks noChangeShapeType="1"/>
          </p:cNvSpPr>
          <p:nvPr/>
        </p:nvSpPr>
        <p:spPr bwMode="auto">
          <a:xfrm>
            <a:off x="7430789" y="2330450"/>
            <a:ext cx="430732" cy="5334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131091" name="Line 19"/>
          <p:cNvSpPr>
            <a:spLocks noChangeShapeType="1"/>
          </p:cNvSpPr>
          <p:nvPr/>
        </p:nvSpPr>
        <p:spPr bwMode="auto">
          <a:xfrm>
            <a:off x="6190713" y="2311400"/>
            <a:ext cx="0" cy="5524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7" name="TextBox 16"/>
              <p:cNvSpPr txBox="1"/>
              <p:nvPr/>
            </p:nvSpPr>
            <p:spPr>
              <a:xfrm>
                <a:off x="3636056" y="2852350"/>
                <a:ext cx="5200013" cy="609013"/>
              </a:xfrm>
              <a:prstGeom prst="rect">
                <a:avLst/>
              </a:prstGeom>
              <a:noFill/>
              <a:effectLst/>
            </p:spPr>
            <p:txBody>
              <a:bodyPr wrap="none" rtlCol="0">
                <a:spAutoFit/>
              </a:bodyPr>
              <a:lstStyle/>
              <a:p>
                <a14:m>
                  <m:oMath xmlns:m="http://schemas.openxmlformats.org/officeDocument/2006/math">
                    <m:nary>
                      <m:naryPr>
                        <m:chr m:val="∑"/>
                        <m:subHide m:val="on"/>
                        <m:supHide m:val="on"/>
                        <m:ctrlPr>
                          <a:rPr lang="en-US" sz="2400" i="1" smtClean="0">
                            <a:solidFill>
                              <a:srgbClr val="000000"/>
                            </a:solidFill>
                            <a:effectLst/>
                            <a:latin typeface="Cambria Math" panose="02040503050406030204" pitchFamily="18" charset="0"/>
                          </a:rPr>
                        </m:ctrlPr>
                      </m:naryPr>
                      <m:sub/>
                      <m:sup/>
                      <m:e>
                        <m:sSup>
                          <m:sSupPr>
                            <m:ctrlPr>
                              <a:rPr lang="en-US" sz="2400" i="1" smtClean="0">
                                <a:solidFill>
                                  <a:srgbClr val="000000"/>
                                </a:solidFill>
                                <a:effectLst/>
                                <a:latin typeface="Cambria Math" panose="02040503050406030204" pitchFamily="18" charset="0"/>
                              </a:rPr>
                            </m:ctrlPr>
                          </m:sSupPr>
                          <m:e>
                            <m:d>
                              <m:dPr>
                                <m:ctrlPr>
                                  <a:rPr lang="en-US" sz="2400" i="1" smtClean="0">
                                    <a:solidFill>
                                      <a:srgbClr val="000000"/>
                                    </a:solidFill>
                                    <a:effectLst/>
                                    <a:latin typeface="Cambria Math" panose="02040503050406030204" pitchFamily="18" charset="0"/>
                                  </a:rPr>
                                </m:ctrlPr>
                              </m:dPr>
                              <m:e>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𝑦</m:t>
                                    </m:r>
                                  </m:e>
                                  <m:sub>
                                    <m:r>
                                      <a:rPr lang="en-US" sz="2400" b="0" i="1" smtClean="0">
                                        <a:solidFill>
                                          <a:srgbClr val="000000"/>
                                        </a:solidFill>
                                        <a:effectLst/>
                                        <a:latin typeface="Cambria Math"/>
                                      </a:rPr>
                                      <m:t>𝑖</m:t>
                                    </m:r>
                                  </m:sub>
                                </m:sSub>
                                <m:r>
                                  <a:rPr lang="en-US" sz="2400" b="0" i="1" smtClean="0">
                                    <a:solidFill>
                                      <a:srgbClr val="000000"/>
                                    </a:solidFill>
                                    <a:effectLst/>
                                    <a:latin typeface="Cambria Math"/>
                                  </a:rPr>
                                  <m:t>−</m:t>
                                </m:r>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e>
                            </m:d>
                          </m:e>
                          <m:sup>
                            <m:r>
                              <a:rPr lang="en-US" sz="2400" b="0" i="1" smtClean="0">
                                <a:solidFill>
                                  <a:srgbClr val="000000"/>
                                </a:solidFill>
                                <a:effectLst/>
                                <a:latin typeface="Cambria Math"/>
                              </a:rPr>
                              <m:t>2</m:t>
                            </m:r>
                          </m:sup>
                        </m:sSup>
                      </m:e>
                    </m:nary>
                  </m:oMath>
                </a14:m>
                <a:r>
                  <a:rPr lang="en-US" sz="2400" dirty="0">
                    <a:solidFill>
                      <a:srgbClr val="000000"/>
                    </a:solidFill>
                    <a:effectLst/>
                    <a:latin typeface="+mn-lt"/>
                  </a:rPr>
                  <a:t> = </a:t>
                </a:r>
                <a14:m>
                  <m:oMath xmlns:m="http://schemas.openxmlformats.org/officeDocument/2006/math">
                    <m:nary>
                      <m:naryPr>
                        <m:chr m:val="∑"/>
                        <m:subHide m:val="on"/>
                        <m:supHide m:val="on"/>
                        <m:ctrlPr>
                          <a:rPr lang="en-US" sz="2400" i="1" dirty="0" smtClean="0">
                            <a:solidFill>
                              <a:srgbClr val="000000"/>
                            </a:solidFill>
                            <a:effectLst/>
                            <a:latin typeface="Cambria Math" panose="02040503050406030204" pitchFamily="18" charset="0"/>
                          </a:rPr>
                        </m:ctrlPr>
                      </m:naryPr>
                      <m:sub/>
                      <m:sup/>
                      <m:e>
                        <m:sSup>
                          <m:sSupPr>
                            <m:ctrlPr>
                              <a:rPr lang="en-US" sz="2400" i="1" dirty="0" smtClean="0">
                                <a:solidFill>
                                  <a:srgbClr val="000000"/>
                                </a:solidFill>
                                <a:effectLst/>
                                <a:latin typeface="Cambria Math" panose="02040503050406030204" pitchFamily="18" charset="0"/>
                              </a:rPr>
                            </m:ctrlPr>
                          </m:sSupPr>
                          <m:e>
                            <m:d>
                              <m:dPr>
                                <m:ctrlPr>
                                  <a:rPr lang="en-US" sz="2400" i="1" dirty="0" smtClean="0">
                                    <a:solidFill>
                                      <a:srgbClr val="000000"/>
                                    </a:solidFill>
                                    <a:effectLst/>
                                    <a:latin typeface="Cambria Math" panose="02040503050406030204" pitchFamily="18" charset="0"/>
                                  </a:rPr>
                                </m:ctrlPr>
                              </m:dPr>
                              <m:e>
                                <m:sSub>
                                  <m:sSubPr>
                                    <m:ctrlPr>
                                      <a:rPr lang="en-US" sz="2400" i="1" dirty="0" smtClean="0">
                                        <a:solidFill>
                                          <a:srgbClr val="000000"/>
                                        </a:solidFill>
                                        <a:effectLst/>
                                        <a:latin typeface="Cambria Math" panose="02040503050406030204" pitchFamily="18" charset="0"/>
                                      </a:rPr>
                                    </m:ctrlPr>
                                  </m:sSubPr>
                                  <m:e>
                                    <m:acc>
                                      <m:accPr>
                                        <m:chr m:val="̂"/>
                                        <m:ctrlPr>
                                          <a:rPr lang="en-US" sz="2400" i="1" dirty="0" smtClean="0">
                                            <a:solidFill>
                                              <a:srgbClr val="000000"/>
                                            </a:solidFill>
                                            <a:effectLst/>
                                            <a:latin typeface="Cambria Math" panose="02040503050406030204" pitchFamily="18" charset="0"/>
                                          </a:rPr>
                                        </m:ctrlPr>
                                      </m:accPr>
                                      <m:e>
                                        <m:r>
                                          <a:rPr lang="en-US" sz="2400" b="0" i="1" dirty="0" smtClean="0">
                                            <a:solidFill>
                                              <a:srgbClr val="000000"/>
                                            </a:solidFill>
                                            <a:effectLst/>
                                            <a:latin typeface="Cambria Math"/>
                                          </a:rPr>
                                          <m:t>𝑦</m:t>
                                        </m:r>
                                      </m:e>
                                    </m:acc>
                                  </m:e>
                                  <m:sub>
                                    <m:r>
                                      <a:rPr lang="en-US" sz="2400" b="0" i="1" dirty="0" smtClean="0">
                                        <a:solidFill>
                                          <a:srgbClr val="000000"/>
                                        </a:solidFill>
                                        <a:effectLst/>
                                        <a:latin typeface="Cambria Math"/>
                                      </a:rPr>
                                      <m:t>𝑖</m:t>
                                    </m:r>
                                  </m:sub>
                                </m:sSub>
                                <m:r>
                                  <a:rPr lang="en-US" sz="2400" b="0" i="1" dirty="0" smtClean="0">
                                    <a:solidFill>
                                      <a:srgbClr val="000000"/>
                                    </a:solidFill>
                                    <a:effectLst/>
                                    <a:latin typeface="Cambria Math"/>
                                  </a:rPr>
                                  <m:t>−</m:t>
                                </m:r>
                                <m:acc>
                                  <m:accPr>
                                    <m:chr m:val="̅"/>
                                    <m:ctrlPr>
                                      <a:rPr lang="en-US" sz="2400" b="0" i="1" dirty="0" smtClean="0">
                                        <a:solidFill>
                                          <a:srgbClr val="000000"/>
                                        </a:solidFill>
                                        <a:effectLst/>
                                        <a:latin typeface="Cambria Math" panose="02040503050406030204" pitchFamily="18" charset="0"/>
                                      </a:rPr>
                                    </m:ctrlPr>
                                  </m:accPr>
                                  <m:e>
                                    <m:r>
                                      <a:rPr lang="en-US" sz="2400" b="0" i="1" dirty="0" smtClean="0">
                                        <a:solidFill>
                                          <a:srgbClr val="000000"/>
                                        </a:solidFill>
                                        <a:effectLst/>
                                        <a:latin typeface="Cambria Math"/>
                                      </a:rPr>
                                      <m:t>𝑦</m:t>
                                    </m:r>
                                  </m:e>
                                </m:acc>
                              </m:e>
                            </m:d>
                          </m:e>
                          <m:sup>
                            <m:r>
                              <a:rPr lang="en-US" sz="2400" b="0" i="1" dirty="0" smtClean="0">
                                <a:solidFill>
                                  <a:srgbClr val="000000"/>
                                </a:solidFill>
                                <a:effectLst/>
                                <a:latin typeface="Cambria Math"/>
                              </a:rPr>
                              <m:t>2</m:t>
                            </m:r>
                          </m:sup>
                        </m:sSup>
                        <m:r>
                          <a:rPr lang="en-US" sz="2400" b="0" i="1" dirty="0" smtClean="0">
                            <a:solidFill>
                              <a:srgbClr val="000000"/>
                            </a:solidFill>
                            <a:effectLst/>
                            <a:latin typeface="Cambria Math"/>
                          </a:rPr>
                          <m:t>+</m:t>
                        </m:r>
                        <m:nary>
                          <m:naryPr>
                            <m:chr m:val="∑"/>
                            <m:subHide m:val="on"/>
                            <m:supHide m:val="on"/>
                            <m:ctrlPr>
                              <a:rPr lang="en-US" sz="2400" b="0" i="1" dirty="0" smtClean="0">
                                <a:solidFill>
                                  <a:srgbClr val="000000"/>
                                </a:solidFill>
                                <a:effectLst/>
                                <a:latin typeface="Cambria Math" panose="02040503050406030204" pitchFamily="18" charset="0"/>
                              </a:rPr>
                            </m:ctrlPr>
                          </m:naryPr>
                          <m:sub/>
                          <m:sup/>
                          <m:e>
                            <m:sSup>
                              <m:sSupPr>
                                <m:ctrlPr>
                                  <a:rPr lang="en-US" sz="2400" b="0" i="1" dirty="0" smtClean="0">
                                    <a:solidFill>
                                      <a:srgbClr val="000000"/>
                                    </a:solidFill>
                                    <a:effectLst/>
                                    <a:latin typeface="Cambria Math" panose="02040503050406030204" pitchFamily="18" charset="0"/>
                                  </a:rPr>
                                </m:ctrlPr>
                              </m:sSupPr>
                              <m:e>
                                <m:d>
                                  <m:dPr>
                                    <m:ctrlPr>
                                      <a:rPr lang="en-US" sz="2400" b="0" i="1" dirty="0" smtClean="0">
                                        <a:solidFill>
                                          <a:srgbClr val="000000"/>
                                        </a:solidFill>
                                        <a:effectLst/>
                                        <a:latin typeface="Cambria Math" panose="02040503050406030204" pitchFamily="18" charset="0"/>
                                      </a:rPr>
                                    </m:ctrlPr>
                                  </m:dPr>
                                  <m:e>
                                    <m:sSub>
                                      <m:sSubPr>
                                        <m:ctrlPr>
                                          <a:rPr lang="en-US" sz="2400" b="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a:rPr>
                                          <m:t>𝑦</m:t>
                                        </m:r>
                                      </m:e>
                                      <m:sub>
                                        <m:r>
                                          <a:rPr lang="en-US" sz="2400" b="0" i="1" dirty="0" smtClean="0">
                                            <a:solidFill>
                                              <a:srgbClr val="000000"/>
                                            </a:solidFill>
                                            <a:effectLst/>
                                            <a:latin typeface="Cambria Math"/>
                                          </a:rPr>
                                          <m:t>𝑖</m:t>
                                        </m:r>
                                      </m:sub>
                                    </m:sSub>
                                    <m:r>
                                      <a:rPr lang="en-US" sz="2400" b="0" i="1" dirty="0" smtClean="0">
                                        <a:solidFill>
                                          <a:srgbClr val="000000"/>
                                        </a:solidFill>
                                        <a:effectLst/>
                                        <a:latin typeface="Cambria Math"/>
                                      </a:rPr>
                                      <m:t>−</m:t>
                                    </m:r>
                                    <m:sSub>
                                      <m:sSubPr>
                                        <m:ctrlPr>
                                          <a:rPr lang="en-US" sz="2400" b="0" i="1" dirty="0" smtClean="0">
                                            <a:solidFill>
                                              <a:srgbClr val="000000"/>
                                            </a:solidFill>
                                            <a:effectLst/>
                                            <a:latin typeface="Cambria Math" panose="02040503050406030204" pitchFamily="18" charset="0"/>
                                          </a:rPr>
                                        </m:ctrlPr>
                                      </m:sSubPr>
                                      <m:e>
                                        <m:acc>
                                          <m:accPr>
                                            <m:chr m:val="̂"/>
                                            <m:ctrlPr>
                                              <a:rPr lang="en-US" sz="2400" b="0" i="1" dirty="0" smtClean="0">
                                                <a:solidFill>
                                                  <a:srgbClr val="000000"/>
                                                </a:solidFill>
                                                <a:effectLst/>
                                                <a:latin typeface="Cambria Math" panose="02040503050406030204" pitchFamily="18" charset="0"/>
                                              </a:rPr>
                                            </m:ctrlPr>
                                          </m:accPr>
                                          <m:e>
                                            <m:r>
                                              <a:rPr lang="en-US" sz="2400" b="0" i="1" dirty="0" smtClean="0">
                                                <a:solidFill>
                                                  <a:srgbClr val="000000"/>
                                                </a:solidFill>
                                                <a:effectLst/>
                                                <a:latin typeface="Cambria Math"/>
                                              </a:rPr>
                                              <m:t>𝑦</m:t>
                                            </m:r>
                                          </m:e>
                                        </m:acc>
                                      </m:e>
                                      <m:sub>
                                        <m:r>
                                          <a:rPr lang="en-US" sz="2400" b="0" i="1" dirty="0" smtClean="0">
                                            <a:solidFill>
                                              <a:srgbClr val="000000"/>
                                            </a:solidFill>
                                            <a:effectLst/>
                                            <a:latin typeface="Cambria Math"/>
                                          </a:rPr>
                                          <m:t>𝑖</m:t>
                                        </m:r>
                                      </m:sub>
                                    </m:sSub>
                                  </m:e>
                                </m:d>
                              </m:e>
                              <m:sup>
                                <m:r>
                                  <a:rPr lang="en-US" sz="2400" b="0" i="1" dirty="0" smtClean="0">
                                    <a:solidFill>
                                      <a:srgbClr val="000000"/>
                                    </a:solidFill>
                                    <a:effectLst/>
                                    <a:latin typeface="Cambria Math"/>
                                  </a:rPr>
                                  <m:t>2</m:t>
                                </m:r>
                              </m:sup>
                            </m:sSup>
                          </m:e>
                        </m:nary>
                      </m:e>
                    </m:nary>
                  </m:oMath>
                </a14:m>
                <a:endParaRPr lang="en-US" sz="2400" dirty="0">
                  <a:solidFill>
                    <a:srgbClr val="000000"/>
                  </a:solidFill>
                  <a:effectLst/>
                  <a:latin typeface="+mn-l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636056" y="2852350"/>
                <a:ext cx="5200013" cy="609013"/>
              </a:xfrm>
              <a:prstGeom prst="rect">
                <a:avLst/>
              </a:prstGeom>
              <a:blipFill rotWithShape="1">
                <a:blip r:embed="rId3"/>
                <a:stretch>
                  <a:fillRect l="-8441" t="-99000" r="-352" b="-124000"/>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914250" y="1123950"/>
            <a:ext cx="793053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ANOVA Output</a:t>
            </a:r>
          </a:p>
        </p:txBody>
      </p:sp>
      <p:sp>
        <p:nvSpPr>
          <p:cNvPr id="4" name="Slide Number Placeholder 3"/>
          <p:cNvSpPr>
            <a:spLocks noGrp="1"/>
          </p:cNvSpPr>
          <p:nvPr>
            <p:ph type="sldNum" sz="quarter" idx="12"/>
          </p:nvPr>
        </p:nvSpPr>
        <p:spPr/>
        <p:txBody>
          <a:bodyPr/>
          <a:lstStyle/>
          <a:p>
            <a:fld id="{949EBC64-41CB-41B8-B6DF-9B1367312BD4}" type="slidenum">
              <a:rPr lang="en-US" smtClean="0"/>
              <a:t>19</a:t>
            </a:fld>
            <a:endParaRPr lang="en-US"/>
          </a:p>
        </p:txBody>
      </p:sp>
      <p:sp>
        <p:nvSpPr>
          <p:cNvPr id="66" name="Rectangle 6"/>
          <p:cNvSpPr>
            <a:spLocks noChangeArrowheads="1"/>
          </p:cNvSpPr>
          <p:nvPr/>
        </p:nvSpPr>
        <p:spPr bwMode="auto">
          <a:xfrm>
            <a:off x="905804" y="560389"/>
            <a:ext cx="1033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Coefficient of Determination</a:t>
            </a:r>
          </a:p>
        </p:txBody>
      </p:sp>
      <p:grpSp>
        <p:nvGrpSpPr>
          <p:cNvPr id="2" name="Group 1"/>
          <p:cNvGrpSpPr/>
          <p:nvPr/>
        </p:nvGrpSpPr>
        <p:grpSpPr>
          <a:xfrm>
            <a:off x="1320650" y="1779809"/>
            <a:ext cx="10033150" cy="2350867"/>
            <a:chOff x="914250" y="1779809"/>
            <a:chExt cx="10033150" cy="2350867"/>
          </a:xfrm>
        </p:grpSpPr>
        <p:sp>
          <p:nvSpPr>
            <p:cNvPr id="144398" name="Rectangle 14"/>
            <p:cNvSpPr>
              <a:spLocks noChangeArrowheads="1"/>
            </p:cNvSpPr>
            <p:nvPr/>
          </p:nvSpPr>
          <p:spPr bwMode="auto">
            <a:xfrm>
              <a:off x="4792074" y="3454401"/>
              <a:ext cx="1630024" cy="3444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4397" name="Rectangle 13"/>
            <p:cNvSpPr>
              <a:spLocks noChangeArrowheads="1"/>
            </p:cNvSpPr>
            <p:nvPr/>
          </p:nvSpPr>
          <p:spPr bwMode="auto">
            <a:xfrm>
              <a:off x="4792074" y="2787651"/>
              <a:ext cx="1630024" cy="3317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3" name="Rectangle 24"/>
            <p:cNvSpPr>
              <a:spLocks noChangeArrowheads="1"/>
            </p:cNvSpPr>
            <p:nvPr/>
          </p:nvSpPr>
          <p:spPr bwMode="auto">
            <a:xfrm>
              <a:off x="1215283" y="1923604"/>
              <a:ext cx="2267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Analysis of Variance</a:t>
              </a:r>
            </a:p>
          </p:txBody>
        </p:sp>
        <p:sp>
          <p:nvSpPr>
            <p:cNvPr id="25" name="Rectangle 26"/>
            <p:cNvSpPr>
              <a:spLocks noChangeArrowheads="1"/>
            </p:cNvSpPr>
            <p:nvPr/>
          </p:nvSpPr>
          <p:spPr bwMode="auto">
            <a:xfrm>
              <a:off x="3982608" y="2473326"/>
              <a:ext cx="30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DF</a:t>
              </a:r>
            </a:p>
          </p:txBody>
        </p:sp>
        <p:sp>
          <p:nvSpPr>
            <p:cNvPr id="26" name="Rectangle 27"/>
            <p:cNvSpPr>
              <a:spLocks noChangeArrowheads="1"/>
            </p:cNvSpPr>
            <p:nvPr/>
          </p:nvSpPr>
          <p:spPr bwMode="auto">
            <a:xfrm>
              <a:off x="5457426" y="2473326"/>
              <a:ext cx="266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SS</a:t>
              </a:r>
            </a:p>
          </p:txBody>
        </p:sp>
        <p:sp>
          <p:nvSpPr>
            <p:cNvPr id="27" name="Rectangle 28"/>
            <p:cNvSpPr>
              <a:spLocks noChangeArrowheads="1"/>
            </p:cNvSpPr>
            <p:nvPr/>
          </p:nvSpPr>
          <p:spPr bwMode="auto">
            <a:xfrm>
              <a:off x="7467660" y="2473326"/>
              <a:ext cx="379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MS</a:t>
              </a:r>
            </a:p>
          </p:txBody>
        </p:sp>
        <p:sp>
          <p:nvSpPr>
            <p:cNvPr id="28" name="Rectangle 29"/>
            <p:cNvSpPr>
              <a:spLocks noChangeArrowheads="1"/>
            </p:cNvSpPr>
            <p:nvPr/>
          </p:nvSpPr>
          <p:spPr bwMode="auto">
            <a:xfrm>
              <a:off x="9012993" y="2473326"/>
              <a:ext cx="129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F</a:t>
              </a:r>
            </a:p>
          </p:txBody>
        </p:sp>
        <p:sp>
          <p:nvSpPr>
            <p:cNvPr id="29" name="Rectangle 30"/>
            <p:cNvSpPr>
              <a:spLocks noChangeArrowheads="1"/>
            </p:cNvSpPr>
            <p:nvPr/>
          </p:nvSpPr>
          <p:spPr bwMode="auto">
            <a:xfrm>
              <a:off x="10256210" y="2473326"/>
              <a:ext cx="15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P</a:t>
              </a:r>
            </a:p>
          </p:txBody>
        </p:sp>
        <p:sp>
          <p:nvSpPr>
            <p:cNvPr id="31" name="Rectangle 32"/>
            <p:cNvSpPr>
              <a:spLocks noChangeArrowheads="1"/>
            </p:cNvSpPr>
            <p:nvPr/>
          </p:nvSpPr>
          <p:spPr bwMode="auto">
            <a:xfrm>
              <a:off x="1207171" y="2775745"/>
              <a:ext cx="1240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Regression</a:t>
              </a:r>
            </a:p>
          </p:txBody>
        </p:sp>
        <p:sp>
          <p:nvSpPr>
            <p:cNvPr id="144576" name="Rectangle 33"/>
            <p:cNvSpPr>
              <a:spLocks noChangeArrowheads="1"/>
            </p:cNvSpPr>
            <p:nvPr/>
          </p:nvSpPr>
          <p:spPr bwMode="auto">
            <a:xfrm>
              <a:off x="4144936" y="2805114"/>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a:t>
              </a:r>
            </a:p>
          </p:txBody>
        </p:sp>
        <p:sp>
          <p:nvSpPr>
            <p:cNvPr id="144577" name="Rectangle 34"/>
            <p:cNvSpPr>
              <a:spLocks noChangeArrowheads="1"/>
            </p:cNvSpPr>
            <p:nvPr/>
          </p:nvSpPr>
          <p:spPr bwMode="auto">
            <a:xfrm>
              <a:off x="5060478" y="280511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500.3285</a:t>
              </a:r>
            </a:p>
          </p:txBody>
        </p:sp>
        <p:sp>
          <p:nvSpPr>
            <p:cNvPr id="144578" name="Rectangle 35"/>
            <p:cNvSpPr>
              <a:spLocks noChangeArrowheads="1"/>
            </p:cNvSpPr>
            <p:nvPr/>
          </p:nvSpPr>
          <p:spPr bwMode="auto">
            <a:xfrm>
              <a:off x="7116001" y="2805114"/>
              <a:ext cx="926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250.164</a:t>
              </a:r>
            </a:p>
          </p:txBody>
        </p:sp>
        <p:sp>
          <p:nvSpPr>
            <p:cNvPr id="144579" name="Rectangle 36"/>
            <p:cNvSpPr>
              <a:spLocks noChangeArrowheads="1"/>
            </p:cNvSpPr>
            <p:nvPr/>
          </p:nvSpPr>
          <p:spPr bwMode="auto">
            <a:xfrm>
              <a:off x="8728469" y="280511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42.76</a:t>
              </a:r>
            </a:p>
          </p:txBody>
        </p:sp>
        <p:sp>
          <p:nvSpPr>
            <p:cNvPr id="144580" name="Rectangle 37"/>
            <p:cNvSpPr>
              <a:spLocks noChangeArrowheads="1"/>
            </p:cNvSpPr>
            <p:nvPr/>
          </p:nvSpPr>
          <p:spPr bwMode="auto">
            <a:xfrm>
              <a:off x="9992847" y="280511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0.000</a:t>
              </a:r>
            </a:p>
          </p:txBody>
        </p:sp>
        <p:sp>
          <p:nvSpPr>
            <p:cNvPr id="144582" name="Rectangle 39"/>
            <p:cNvSpPr>
              <a:spLocks noChangeArrowheads="1"/>
            </p:cNvSpPr>
            <p:nvPr/>
          </p:nvSpPr>
          <p:spPr bwMode="auto">
            <a:xfrm>
              <a:off x="1215283" y="3136901"/>
              <a:ext cx="1598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Residual Error</a:t>
              </a:r>
            </a:p>
          </p:txBody>
        </p:sp>
        <p:sp>
          <p:nvSpPr>
            <p:cNvPr id="144583" name="Rectangle 40"/>
            <p:cNvSpPr>
              <a:spLocks noChangeArrowheads="1"/>
            </p:cNvSpPr>
            <p:nvPr/>
          </p:nvSpPr>
          <p:spPr bwMode="auto">
            <a:xfrm>
              <a:off x="3997230" y="3136901"/>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17</a:t>
              </a:r>
            </a:p>
          </p:txBody>
        </p:sp>
        <p:sp>
          <p:nvSpPr>
            <p:cNvPr id="144584" name="Rectangle 41"/>
            <p:cNvSpPr>
              <a:spLocks noChangeArrowheads="1"/>
            </p:cNvSpPr>
            <p:nvPr/>
          </p:nvSpPr>
          <p:spPr bwMode="auto">
            <a:xfrm>
              <a:off x="5060478" y="3136901"/>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99.45697</a:t>
              </a:r>
            </a:p>
          </p:txBody>
        </p:sp>
        <p:sp>
          <p:nvSpPr>
            <p:cNvPr id="144585" name="Rectangle 42"/>
            <p:cNvSpPr>
              <a:spLocks noChangeArrowheads="1"/>
            </p:cNvSpPr>
            <p:nvPr/>
          </p:nvSpPr>
          <p:spPr bwMode="auto">
            <a:xfrm>
              <a:off x="7391646" y="3136901"/>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5.850</a:t>
              </a:r>
            </a:p>
          </p:txBody>
        </p:sp>
        <p:sp>
          <p:nvSpPr>
            <p:cNvPr id="144587" name="Rectangle 44"/>
            <p:cNvSpPr>
              <a:spLocks noChangeArrowheads="1"/>
            </p:cNvSpPr>
            <p:nvPr/>
          </p:nvSpPr>
          <p:spPr bwMode="auto">
            <a:xfrm>
              <a:off x="1215283" y="3468689"/>
              <a:ext cx="551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Total</a:t>
              </a:r>
            </a:p>
          </p:txBody>
        </p:sp>
        <p:sp>
          <p:nvSpPr>
            <p:cNvPr id="144588" name="Rectangle 45"/>
            <p:cNvSpPr>
              <a:spLocks noChangeArrowheads="1"/>
            </p:cNvSpPr>
            <p:nvPr/>
          </p:nvSpPr>
          <p:spPr bwMode="auto">
            <a:xfrm>
              <a:off x="3997230" y="3468689"/>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19</a:t>
              </a:r>
            </a:p>
          </p:txBody>
        </p:sp>
        <p:sp>
          <p:nvSpPr>
            <p:cNvPr id="144589" name="Rectangle 46"/>
            <p:cNvSpPr>
              <a:spLocks noChangeArrowheads="1"/>
            </p:cNvSpPr>
            <p:nvPr/>
          </p:nvSpPr>
          <p:spPr bwMode="auto">
            <a:xfrm>
              <a:off x="5060478" y="346868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599.7855</a:t>
              </a:r>
            </a:p>
          </p:txBody>
        </p:sp>
        <p:sp>
          <p:nvSpPr>
            <p:cNvPr id="90" name="Rectangle 32"/>
            <p:cNvSpPr>
              <a:spLocks noChangeArrowheads="1"/>
            </p:cNvSpPr>
            <p:nvPr/>
          </p:nvSpPr>
          <p:spPr bwMode="auto">
            <a:xfrm>
              <a:off x="1190919" y="2463697"/>
              <a:ext cx="951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effectLst/>
                  <a:latin typeface="+mn-lt"/>
                  <a:cs typeface="Arial" pitchFamily="34" charset="0"/>
                </a:rPr>
                <a:t>SOURCE</a:t>
              </a:r>
              <a:endParaRPr kumimoji="0" lang="en-US" b="1" i="0" u="none" strike="noStrike" cap="none" normalizeH="0" baseline="0" dirty="0">
                <a:ln>
                  <a:noFill/>
                </a:ln>
                <a:effectLst/>
                <a:latin typeface="+mn-lt"/>
                <a:cs typeface="Arial" pitchFamily="34" charset="0"/>
              </a:endParaRPr>
            </a:p>
          </p:txBody>
        </p:sp>
        <p:sp>
          <p:nvSpPr>
            <p:cNvPr id="5" name="Rectangle 4"/>
            <p:cNvSpPr/>
            <p:nvPr/>
          </p:nvSpPr>
          <p:spPr>
            <a:xfrm>
              <a:off x="914250" y="1779809"/>
              <a:ext cx="10033150" cy="2350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05804" y="582613"/>
            <a:ext cx="10337562" cy="985837"/>
          </a:xfrm>
          <a:noFill/>
          <a:ln/>
        </p:spPr>
        <p:txBody>
          <a:bodyPr>
            <a:normAutofit/>
          </a:bodyPr>
          <a:lstStyle/>
          <a:p>
            <a:r>
              <a:rPr lang="en-US" sz="3200" dirty="0">
                <a:latin typeface="+mn-lt"/>
              </a:rPr>
              <a:t>Chapter 15</a:t>
            </a:r>
            <a:br>
              <a:rPr lang="en-US" sz="3200" dirty="0">
                <a:latin typeface="+mn-lt"/>
              </a:rPr>
            </a:br>
            <a:r>
              <a:rPr lang="en-US" sz="3200" dirty="0">
                <a:latin typeface="+mn-lt"/>
              </a:rPr>
              <a:t>Multiple Regression</a:t>
            </a:r>
          </a:p>
        </p:txBody>
      </p:sp>
      <p:sp>
        <p:nvSpPr>
          <p:cNvPr id="6151" name="Rectangle 7"/>
          <p:cNvSpPr>
            <a:spLocks noChangeArrowheads="1"/>
          </p:cNvSpPr>
          <p:nvPr/>
        </p:nvSpPr>
        <p:spPr bwMode="auto">
          <a:xfrm>
            <a:off x="916361" y="1633538"/>
            <a:ext cx="620549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Multiple Regression Model</a:t>
            </a:r>
          </a:p>
        </p:txBody>
      </p:sp>
      <p:sp>
        <p:nvSpPr>
          <p:cNvPr id="6152" name="Rectangle 8"/>
          <p:cNvSpPr>
            <a:spLocks noChangeArrowheads="1"/>
          </p:cNvSpPr>
          <p:nvPr/>
        </p:nvSpPr>
        <p:spPr bwMode="auto">
          <a:xfrm>
            <a:off x="916361" y="2109788"/>
            <a:ext cx="60323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Least Squares Method</a:t>
            </a:r>
          </a:p>
        </p:txBody>
      </p:sp>
      <p:sp>
        <p:nvSpPr>
          <p:cNvPr id="6153" name="Rectangle 9"/>
          <p:cNvSpPr>
            <a:spLocks noChangeArrowheads="1"/>
          </p:cNvSpPr>
          <p:nvPr/>
        </p:nvSpPr>
        <p:spPr bwMode="auto">
          <a:xfrm>
            <a:off x="916361" y="2586038"/>
            <a:ext cx="768560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Multiple Coefficient of Determination</a:t>
            </a:r>
          </a:p>
        </p:txBody>
      </p:sp>
      <p:sp>
        <p:nvSpPr>
          <p:cNvPr id="6154" name="Rectangle 10"/>
          <p:cNvSpPr>
            <a:spLocks noChangeArrowheads="1"/>
          </p:cNvSpPr>
          <p:nvPr/>
        </p:nvSpPr>
        <p:spPr bwMode="auto">
          <a:xfrm>
            <a:off x="916361" y="3062288"/>
            <a:ext cx="513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Model Assumptions</a:t>
            </a:r>
          </a:p>
        </p:txBody>
      </p:sp>
      <p:sp>
        <p:nvSpPr>
          <p:cNvPr id="6155" name="Rectangle 11"/>
          <p:cNvSpPr>
            <a:spLocks noChangeArrowheads="1"/>
          </p:cNvSpPr>
          <p:nvPr/>
        </p:nvSpPr>
        <p:spPr bwMode="auto">
          <a:xfrm>
            <a:off x="916361" y="3538538"/>
            <a:ext cx="560373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Testing for Significance</a:t>
            </a:r>
          </a:p>
        </p:txBody>
      </p:sp>
      <p:sp>
        <p:nvSpPr>
          <p:cNvPr id="6156" name="Rectangle 12"/>
          <p:cNvSpPr>
            <a:spLocks noChangeArrowheads="1"/>
          </p:cNvSpPr>
          <p:nvPr/>
        </p:nvSpPr>
        <p:spPr bwMode="auto">
          <a:xfrm>
            <a:off x="916361" y="4014788"/>
            <a:ext cx="10412039"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Using the Estimated Regression Equation for Estimation and Prediction</a:t>
            </a:r>
          </a:p>
        </p:txBody>
      </p:sp>
      <p:sp>
        <p:nvSpPr>
          <p:cNvPr id="6157" name="Rectangle 13"/>
          <p:cNvSpPr>
            <a:spLocks noChangeArrowheads="1"/>
          </p:cNvSpPr>
          <p:nvPr/>
        </p:nvSpPr>
        <p:spPr bwMode="auto">
          <a:xfrm>
            <a:off x="916361" y="4522788"/>
            <a:ext cx="73815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Categorical Independent Variables</a:t>
            </a:r>
          </a:p>
        </p:txBody>
      </p:sp>
      <p:sp>
        <p:nvSpPr>
          <p:cNvPr id="6166" name="Rectangle 22"/>
          <p:cNvSpPr>
            <a:spLocks noChangeArrowheads="1"/>
          </p:cNvSpPr>
          <p:nvPr/>
        </p:nvSpPr>
        <p:spPr bwMode="auto">
          <a:xfrm>
            <a:off x="910028" y="5003800"/>
            <a:ext cx="45818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Residual Analysis</a:t>
            </a:r>
          </a:p>
        </p:txBody>
      </p:sp>
      <p:sp>
        <p:nvSpPr>
          <p:cNvPr id="11" name="Rectangle 22"/>
          <p:cNvSpPr>
            <a:spLocks noChangeArrowheads="1"/>
          </p:cNvSpPr>
          <p:nvPr/>
        </p:nvSpPr>
        <p:spPr bwMode="auto">
          <a:xfrm>
            <a:off x="910028" y="5461000"/>
            <a:ext cx="89207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Logistic Regression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4967152" y="1376363"/>
            <a:ext cx="2354555" cy="642641"/>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98661" name="Text Box 5"/>
          <p:cNvSpPr txBox="1">
            <a:spLocks noChangeArrowheads="1"/>
          </p:cNvSpPr>
          <p:nvPr/>
        </p:nvSpPr>
        <p:spPr bwMode="auto">
          <a:xfrm>
            <a:off x="3916573" y="2357439"/>
            <a:ext cx="4480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500.3285/599.7855 =   .83418</a:t>
            </a:r>
          </a:p>
        </p:txBody>
      </p:sp>
      <p:sp>
        <p:nvSpPr>
          <p:cNvPr id="198662" name="Text Box 6"/>
          <p:cNvSpPr txBox="1">
            <a:spLocks noChangeArrowheads="1"/>
          </p:cNvSpPr>
          <p:nvPr/>
        </p:nvSpPr>
        <p:spPr bwMode="auto">
          <a:xfrm>
            <a:off x="5309529" y="1481139"/>
            <a:ext cx="1745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SSR/SST</a:t>
            </a:r>
          </a:p>
        </p:txBody>
      </p:sp>
      <p:sp>
        <p:nvSpPr>
          <p:cNvPr id="198663" name="Oval 7"/>
          <p:cNvSpPr>
            <a:spLocks noChangeArrowheads="1"/>
          </p:cNvSpPr>
          <p:nvPr/>
        </p:nvSpPr>
        <p:spPr bwMode="auto">
          <a:xfrm>
            <a:off x="7323139" y="2298700"/>
            <a:ext cx="1109662"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
        <p:nvSpPr>
          <p:cNvPr id="8" name="Rectangle 6"/>
          <p:cNvSpPr>
            <a:spLocks noChangeArrowheads="1"/>
          </p:cNvSpPr>
          <p:nvPr/>
        </p:nvSpPr>
        <p:spPr bwMode="auto">
          <a:xfrm>
            <a:off x="905804" y="560389"/>
            <a:ext cx="1033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Coefficient of Determination</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5804" y="393701"/>
            <a:ext cx="10337562"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Adjusted Multiple Coefficient of Determination</a:t>
            </a:r>
          </a:p>
        </p:txBody>
      </p:sp>
      <p:sp>
        <p:nvSpPr>
          <p:cNvPr id="3" name="Rectangle 3"/>
          <p:cNvSpPr>
            <a:spLocks noChangeArrowheads="1"/>
          </p:cNvSpPr>
          <p:nvPr/>
        </p:nvSpPr>
        <p:spPr bwMode="auto">
          <a:xfrm>
            <a:off x="903692" y="1235077"/>
            <a:ext cx="10236214" cy="130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Adding independent variables, even ones that are not statistically significant,  causes the prediction errors to become smaller, thus reducing the sum of squares due to error, SSE.</a:t>
            </a:r>
          </a:p>
        </p:txBody>
      </p:sp>
      <p:sp>
        <p:nvSpPr>
          <p:cNvPr id="4" name="Rectangle 4"/>
          <p:cNvSpPr>
            <a:spLocks noChangeArrowheads="1"/>
          </p:cNvSpPr>
          <p:nvPr/>
        </p:nvSpPr>
        <p:spPr bwMode="auto">
          <a:xfrm>
            <a:off x="903692" y="2517777"/>
            <a:ext cx="10286888" cy="91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Because SSR = SST – SSE, when SSE becomes smaller, SSR becomes larger, causing </a:t>
            </a:r>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SSR/SST to increase.</a:t>
            </a:r>
          </a:p>
        </p:txBody>
      </p:sp>
      <p:sp>
        <p:nvSpPr>
          <p:cNvPr id="7" name="Rectangle 11"/>
          <p:cNvSpPr>
            <a:spLocks noChangeArrowheads="1"/>
          </p:cNvSpPr>
          <p:nvPr/>
        </p:nvSpPr>
        <p:spPr bwMode="auto">
          <a:xfrm>
            <a:off x="903692" y="3444877"/>
            <a:ext cx="10286888" cy="97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adjusted multiple coefficient of determination</a:t>
            </a:r>
            <a:r>
              <a:rPr lang="en-US" sz="2400" dirty="0">
                <a:solidFill>
                  <a:srgbClr val="000000"/>
                </a:solidFill>
                <a:effectLst/>
                <a:latin typeface="+mn-lt"/>
                <a:cs typeface="Arial" panose="020B0604020202020204" pitchFamily="34" charset="0"/>
              </a:rPr>
              <a:t> compensates for the number of independent variables in the model.</a:t>
            </a:r>
          </a:p>
        </p:txBody>
      </p:sp>
      <p:sp>
        <p:nvSpPr>
          <p:cNvPr id="5" name="Slide Number Placeholder 4"/>
          <p:cNvSpPr>
            <a:spLocks noGrp="1"/>
          </p:cNvSpPr>
          <p:nvPr>
            <p:ph type="sldNum" sz="quarter" idx="12"/>
          </p:nvPr>
        </p:nvSpPr>
        <p:spPr/>
        <p:txBody>
          <a:bodyPr/>
          <a:lstStyle/>
          <a:p>
            <a:fld id="{949EBC64-41CB-41B8-B6DF-9B1367312BD4}" type="slidenum">
              <a:rPr lang="en-US" smtClean="0"/>
              <a:t>21</a:t>
            </a:fld>
            <a:endParaRPr lang="en-US"/>
          </a:p>
        </p:txBody>
      </p:sp>
    </p:spTree>
    <p:extLst>
      <p:ext uri="{BB962C8B-B14F-4D97-AF65-F5344CB8AC3E}">
        <p14:creationId xmlns:p14="http://schemas.microsoft.com/office/powerpoint/2010/main" val="2492731534"/>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3714080" y="1535113"/>
            <a:ext cx="5050657" cy="10858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3563" name="Oval 203"/>
          <p:cNvSpPr>
            <a:spLocks noChangeArrowheads="1"/>
          </p:cNvSpPr>
          <p:nvPr/>
        </p:nvSpPr>
        <p:spPr bwMode="auto">
          <a:xfrm>
            <a:off x="8208865" y="3071584"/>
            <a:ext cx="1468536"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5" name="TextBox 4"/>
              <p:cNvSpPr txBox="1"/>
              <p:nvPr/>
            </p:nvSpPr>
            <p:spPr>
              <a:xfrm>
                <a:off x="4171875" y="1653819"/>
                <a:ext cx="4199162" cy="84843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solidFill>
                                <a:srgbClr val="000000"/>
                              </a:solidFill>
                              <a:effectLst/>
                              <a:latin typeface="Cambria Math" panose="02040503050406030204" pitchFamily="18" charset="0"/>
                            </a:rPr>
                          </m:ctrlPr>
                        </m:sSupPr>
                        <m:e>
                          <m:sSub>
                            <m:sSubPr>
                              <m:ctrlPr>
                                <a:rPr lang="en-US" sz="240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panose="02040503050406030204" pitchFamily="18" charset="0"/>
                                </a:rPr>
                                <m:t>𝑅</m:t>
                              </m:r>
                            </m:e>
                            <m:sub>
                              <m:r>
                                <a:rPr lang="en-US" sz="2400" b="0" i="1" dirty="0" smtClean="0">
                                  <a:solidFill>
                                    <a:srgbClr val="000000"/>
                                  </a:solidFill>
                                  <a:effectLst/>
                                  <a:latin typeface="Cambria Math" panose="02040503050406030204" pitchFamily="18" charset="0"/>
                                </a:rPr>
                                <m:t>𝑎</m:t>
                              </m:r>
                            </m:sub>
                          </m:sSub>
                        </m:e>
                        <m:sup>
                          <m:r>
                            <a:rPr lang="en-US" sz="2400" b="0" i="1" dirty="0" smtClean="0">
                              <a:solidFill>
                                <a:srgbClr val="000000"/>
                              </a:solidFill>
                              <a:effectLst/>
                              <a:latin typeface="Cambria Math" panose="02040503050406030204" pitchFamily="18" charset="0"/>
                            </a:rPr>
                            <m:t>2</m:t>
                          </m:r>
                        </m:sup>
                      </m:sSup>
                      <m:r>
                        <a:rPr lang="en-US" sz="2400" b="0" i="1" dirty="0" smtClean="0">
                          <a:solidFill>
                            <a:srgbClr val="000000"/>
                          </a:solidFill>
                          <a:effectLst/>
                          <a:latin typeface="Cambria Math" panose="02040503050406030204" pitchFamily="18" charset="0"/>
                        </a:rPr>
                        <m:t>=1− (</m:t>
                      </m:r>
                      <m:r>
                        <a:rPr lang="en-US" sz="2400" i="1" dirty="0" smtClean="0">
                          <a:solidFill>
                            <a:srgbClr val="000000"/>
                          </a:solidFill>
                          <a:effectLst/>
                          <a:latin typeface="Cambria Math" panose="02040503050406030204" pitchFamily="18" charset="0"/>
                        </a:rPr>
                        <m:t>1−</m:t>
                      </m:r>
                      <m:sSup>
                        <m:sSupPr>
                          <m:ctrlPr>
                            <a:rPr lang="en-US" sz="240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𝑅</m:t>
                          </m:r>
                        </m:e>
                        <m:sup>
                          <m:r>
                            <a:rPr lang="en-US" sz="2400" b="0" i="1" smtClean="0">
                              <a:solidFill>
                                <a:srgbClr val="000000"/>
                              </a:solidFill>
                              <a:effectLst/>
                              <a:latin typeface="Cambria Math" panose="02040503050406030204" pitchFamily="18" charset="0"/>
                            </a:rPr>
                            <m:t>2</m:t>
                          </m:r>
                        </m:sup>
                      </m:sSup>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𝑛</m:t>
                          </m:r>
                          <m:r>
                            <a:rPr lang="en-US" sz="2400" b="0" i="1" smtClean="0">
                              <a:solidFill>
                                <a:srgbClr val="000000"/>
                              </a:solidFill>
                              <a:effectLst/>
                              <a:latin typeface="Cambria Math" panose="02040503050406030204" pitchFamily="18" charset="0"/>
                            </a:rPr>
                            <m:t>−1</m:t>
                          </m:r>
                        </m:num>
                        <m:den>
                          <m:r>
                            <a:rPr lang="en-US" sz="2400" b="0" i="1" smtClean="0">
                              <a:solidFill>
                                <a:srgbClr val="000000"/>
                              </a:solidFill>
                              <a:effectLst/>
                              <a:latin typeface="Cambria Math" panose="02040503050406030204" pitchFamily="18" charset="0"/>
                            </a:rPr>
                            <m:t>𝑛</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𝑝</m:t>
                          </m:r>
                          <m:r>
                            <a:rPr lang="en-US" sz="2400" b="0" i="1" smtClean="0">
                              <a:solidFill>
                                <a:srgbClr val="000000"/>
                              </a:solidFill>
                              <a:effectLst/>
                              <a:latin typeface="Cambria Math" panose="02040503050406030204" pitchFamily="18" charset="0"/>
                            </a:rPr>
                            <m:t>−1</m:t>
                          </m:r>
                        </m:den>
                      </m:f>
                    </m:oMath>
                  </m:oMathPara>
                </a14:m>
                <a:endParaRPr lang="en-US" sz="2400" dirty="0">
                  <a:solidFill>
                    <a:srgbClr val="000000"/>
                  </a:solidFill>
                  <a:effectLst/>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71875" y="1653819"/>
                <a:ext cx="4199162" cy="848437"/>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98662" y="2923798"/>
                <a:ext cx="6769995" cy="78617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solidFill>
                                <a:srgbClr val="000000"/>
                              </a:solidFill>
                              <a:effectLst/>
                              <a:latin typeface="Cambria Math" panose="02040503050406030204" pitchFamily="18" charset="0"/>
                            </a:rPr>
                          </m:ctrlPr>
                        </m:sSupPr>
                        <m:e>
                          <m:sSub>
                            <m:sSubPr>
                              <m:ctrlPr>
                                <a:rPr lang="en-US" sz="240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panose="02040503050406030204" pitchFamily="18" charset="0"/>
                                </a:rPr>
                                <m:t>𝑅</m:t>
                              </m:r>
                            </m:e>
                            <m:sub>
                              <m:r>
                                <a:rPr lang="en-US" sz="2400" b="0" i="1" dirty="0" smtClean="0">
                                  <a:solidFill>
                                    <a:srgbClr val="000000"/>
                                  </a:solidFill>
                                  <a:effectLst/>
                                  <a:latin typeface="Cambria Math" panose="02040503050406030204" pitchFamily="18" charset="0"/>
                                </a:rPr>
                                <m:t>𝑎</m:t>
                              </m:r>
                            </m:sub>
                          </m:sSub>
                        </m:e>
                        <m:sup>
                          <m:r>
                            <a:rPr lang="en-US" sz="2400" b="0" i="1" dirty="0" smtClean="0">
                              <a:solidFill>
                                <a:srgbClr val="000000"/>
                              </a:solidFill>
                              <a:effectLst/>
                              <a:latin typeface="Cambria Math" panose="02040503050406030204" pitchFamily="18" charset="0"/>
                            </a:rPr>
                            <m:t>2</m:t>
                          </m:r>
                        </m:sup>
                      </m:sSup>
                      <m:r>
                        <a:rPr lang="en-US" sz="2400" b="0" i="1" dirty="0" smtClean="0">
                          <a:solidFill>
                            <a:srgbClr val="000000"/>
                          </a:solidFill>
                          <a:effectLst/>
                          <a:latin typeface="Cambria Math" panose="02040503050406030204" pitchFamily="18" charset="0"/>
                        </a:rPr>
                        <m:t>=1− </m:t>
                      </m:r>
                      <m:d>
                        <m:dPr>
                          <m:ctrlPr>
                            <a:rPr lang="en-US" sz="2400" b="0" i="1" dirty="0" smtClean="0">
                              <a:solidFill>
                                <a:srgbClr val="000000"/>
                              </a:solidFill>
                              <a:effectLst/>
                              <a:latin typeface="Cambria Math" panose="02040503050406030204" pitchFamily="18" charset="0"/>
                            </a:rPr>
                          </m:ctrlPr>
                        </m:dPr>
                        <m:e>
                          <m:r>
                            <a:rPr lang="en-US" sz="2400" i="1" dirty="0" smtClean="0">
                              <a:solidFill>
                                <a:srgbClr val="000000"/>
                              </a:solidFill>
                              <a:effectLst/>
                              <a:latin typeface="Cambria Math" panose="02040503050406030204" pitchFamily="18" charset="0"/>
                            </a:rPr>
                            <m:t>1−</m:t>
                          </m:r>
                          <m:r>
                            <a:rPr lang="en-US" sz="2400" b="0" i="1" dirty="0" smtClean="0">
                              <a:solidFill>
                                <a:srgbClr val="000000"/>
                              </a:solidFill>
                              <a:effectLst/>
                              <a:latin typeface="Cambria Math" panose="02040503050406030204" pitchFamily="18" charset="0"/>
                            </a:rPr>
                            <m:t>.834179</m:t>
                          </m:r>
                        </m:e>
                      </m:d>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20−1</m:t>
                          </m:r>
                        </m:num>
                        <m:den>
                          <m:r>
                            <a:rPr lang="en-US" sz="2400" b="0" i="1" smtClean="0">
                              <a:solidFill>
                                <a:srgbClr val="000000"/>
                              </a:solidFill>
                              <a:effectLst/>
                              <a:latin typeface="Cambria Math" panose="02040503050406030204" pitchFamily="18" charset="0"/>
                            </a:rPr>
                            <m:t>20−2−1</m:t>
                          </m:r>
                        </m:den>
                      </m:f>
                      <m:r>
                        <a:rPr lang="en-US" sz="2400" b="0" i="1" smtClean="0">
                          <a:solidFill>
                            <a:srgbClr val="000000"/>
                          </a:solidFill>
                          <a:effectLst/>
                          <a:latin typeface="Cambria Math" panose="02040503050406030204" pitchFamily="18" charset="0"/>
                        </a:rPr>
                        <m:t>=   .814671</m:t>
                      </m:r>
                    </m:oMath>
                  </m:oMathPara>
                </a14:m>
                <a:endParaRPr lang="en-US" sz="2400" dirty="0">
                  <a:solidFill>
                    <a:srgbClr val="000000"/>
                  </a:solidFill>
                  <a:effectLst/>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98662" y="2923798"/>
                <a:ext cx="6769995" cy="786177"/>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22</a:t>
            </a:fld>
            <a:endParaRPr lang="en-US"/>
          </a:p>
        </p:txBody>
      </p:sp>
      <p:sp>
        <p:nvSpPr>
          <p:cNvPr id="8" name="Rectangle 2"/>
          <p:cNvSpPr>
            <a:spLocks noChangeArrowheads="1"/>
          </p:cNvSpPr>
          <p:nvPr/>
        </p:nvSpPr>
        <p:spPr bwMode="auto">
          <a:xfrm>
            <a:off x="905804" y="393701"/>
            <a:ext cx="10337562"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Adjusted Multiple Coefficient of Determination</a:t>
            </a: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ChangeArrowheads="1"/>
          </p:cNvSpPr>
          <p:nvPr/>
        </p:nvSpPr>
        <p:spPr bwMode="auto">
          <a:xfrm>
            <a:off x="911825" y="1606550"/>
            <a:ext cx="10204542" cy="1047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variance of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denoted by </a:t>
            </a:r>
            <a:r>
              <a:rPr lang="en-US" sz="2400" i="1" dirty="0">
                <a:solidFill>
                  <a:srgbClr val="000000"/>
                </a:solidFill>
                <a:effectLst/>
                <a:latin typeface="Symbol" panose="05050102010706020507" pitchFamily="18" charset="2"/>
                <a:cs typeface="Arial" panose="020B0604020202020204" pitchFamily="34" charset="0"/>
              </a:rPr>
              <a:t> </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is the same for all  values of the independent  variables.</a:t>
            </a:r>
          </a:p>
        </p:txBody>
      </p:sp>
      <p:sp>
        <p:nvSpPr>
          <p:cNvPr id="194565" name="Rectangle 5"/>
          <p:cNvSpPr>
            <a:spLocks noChangeArrowheads="1"/>
          </p:cNvSpPr>
          <p:nvPr/>
        </p:nvSpPr>
        <p:spPr bwMode="auto">
          <a:xfrm>
            <a:off x="911825" y="3105150"/>
            <a:ext cx="10204542" cy="14859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error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mn-lt"/>
                <a:cs typeface="Arial" panose="020B0604020202020204" pitchFamily="34" charset="0"/>
              </a:rPr>
              <a:t>is a normally distributed random variable  reflecting the deviation between the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value and the expected value of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given by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1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2 </a:t>
            </a:r>
            <a:r>
              <a:rPr lang="en-US" sz="2400" dirty="0">
                <a:solidFill>
                  <a:srgbClr val="000000"/>
                </a:solidFill>
                <a:effectLst/>
                <a:latin typeface="Arial" panose="020B0604020202020204" pitchFamily="34" charset="0"/>
                <a:cs typeface="Arial" panose="020B0604020202020204" pitchFamily="34" charset="0"/>
              </a:rPr>
              <a:t>+ . .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err="1">
                <a:solidFill>
                  <a:srgbClr val="000000"/>
                </a:solidFill>
                <a:effectLst/>
                <a:latin typeface="Arial" panose="020B0604020202020204" pitchFamily="34" charset="0"/>
                <a:cs typeface="Arial" panose="020B0604020202020204" pitchFamily="34" charset="0"/>
              </a:rPr>
              <a:t>x</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a:solidFill>
                  <a:srgbClr val="000000"/>
                </a:solidFill>
                <a:effectLst/>
                <a:latin typeface="Arial" panose="020B0604020202020204" pitchFamily="34" charset="0"/>
                <a:cs typeface="Arial" panose="020B0604020202020204" pitchFamily="34" charset="0"/>
              </a:rPr>
              <a:t>.</a:t>
            </a:r>
            <a:endParaRPr lang="en-US" sz="2400" i="1" baseline="-25000" dirty="0">
              <a:solidFill>
                <a:srgbClr val="000000"/>
              </a:solidFill>
              <a:effectLst/>
              <a:latin typeface="Arial" panose="020B0604020202020204" pitchFamily="34" charset="0"/>
              <a:cs typeface="Arial" panose="020B0604020202020204" pitchFamily="34" charset="0"/>
            </a:endParaRPr>
          </a:p>
        </p:txBody>
      </p:sp>
      <p:sp>
        <p:nvSpPr>
          <p:cNvPr id="194566" name="Rectangle 6"/>
          <p:cNvSpPr>
            <a:spLocks noChangeArrowheads="1"/>
          </p:cNvSpPr>
          <p:nvPr/>
        </p:nvSpPr>
        <p:spPr bwMode="auto">
          <a:xfrm>
            <a:off x="905804" y="557213"/>
            <a:ext cx="1033756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Assumptions About the Error Term </a:t>
            </a:r>
            <a:r>
              <a:rPr lang="en-US" sz="3200" i="1" dirty="0">
                <a:effectLst/>
                <a:latin typeface="Symbol" panose="05050102010706020507" pitchFamily="18" charset="2"/>
                <a:cs typeface="Arial" panose="020B0604020202020204" pitchFamily="34" charset="0"/>
              </a:rPr>
              <a:t></a:t>
            </a:r>
          </a:p>
        </p:txBody>
      </p:sp>
      <p:sp>
        <p:nvSpPr>
          <p:cNvPr id="194567" name="Rectangle 7"/>
          <p:cNvSpPr>
            <a:spLocks noChangeArrowheads="1"/>
          </p:cNvSpPr>
          <p:nvPr/>
        </p:nvSpPr>
        <p:spPr bwMode="auto">
          <a:xfrm>
            <a:off x="911825" y="1047750"/>
            <a:ext cx="10204542"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error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is a random variable with mean of zero.</a:t>
            </a:r>
          </a:p>
        </p:txBody>
      </p:sp>
      <p:sp>
        <p:nvSpPr>
          <p:cNvPr id="194569" name="Rectangle 9"/>
          <p:cNvSpPr>
            <a:spLocks noChangeArrowheads="1"/>
          </p:cNvSpPr>
          <p:nvPr/>
        </p:nvSpPr>
        <p:spPr bwMode="auto">
          <a:xfrm>
            <a:off x="911825" y="2565400"/>
            <a:ext cx="10204542"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values of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are independent.</a:t>
            </a:r>
          </a:p>
        </p:txBody>
      </p:sp>
      <p:sp>
        <p:nvSpPr>
          <p:cNvPr id="2" name="Slide Number Placeholder 1"/>
          <p:cNvSpPr>
            <a:spLocks noGrp="1"/>
          </p:cNvSpPr>
          <p:nvPr>
            <p:ph type="sldNum" sz="quarter" idx="12"/>
          </p:nvPr>
        </p:nvSpPr>
        <p:spPr/>
        <p:txBody>
          <a:bodyPr/>
          <a:lstStyle/>
          <a:p>
            <a:fld id="{949EBC64-41CB-41B8-B6DF-9B1367312BD4}" type="slidenum">
              <a:rPr lang="en-US" smtClean="0"/>
              <a:t>23</a:t>
            </a:fld>
            <a:endParaRPr lang="en-US"/>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911824" y="1054100"/>
            <a:ext cx="10210876" cy="6731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In simple linear regression,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tests provide the same conclusion.</a:t>
            </a:r>
          </a:p>
        </p:txBody>
      </p:sp>
      <p:sp>
        <p:nvSpPr>
          <p:cNvPr id="202756" name="Rectangle 4"/>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a:t>
            </a:r>
          </a:p>
        </p:txBody>
      </p:sp>
      <p:sp>
        <p:nvSpPr>
          <p:cNvPr id="202758" name="Rectangle 6"/>
          <p:cNvSpPr>
            <a:spLocks noChangeArrowheads="1"/>
          </p:cNvSpPr>
          <p:nvPr/>
        </p:nvSpPr>
        <p:spPr bwMode="auto">
          <a:xfrm>
            <a:off x="911824" y="1695450"/>
            <a:ext cx="10210876" cy="56197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In multiple regression,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tests have different purposes.</a:t>
            </a:r>
          </a:p>
        </p:txBody>
      </p:sp>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899438" y="4206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a:t>
            </a:r>
          </a:p>
        </p:txBody>
      </p:sp>
      <p:sp>
        <p:nvSpPr>
          <p:cNvPr id="203781" name="Rectangle 5"/>
          <p:cNvSpPr>
            <a:spLocks noChangeArrowheads="1"/>
          </p:cNvSpPr>
          <p:nvPr/>
        </p:nvSpPr>
        <p:spPr bwMode="auto">
          <a:xfrm>
            <a:off x="911824" y="2000250"/>
            <a:ext cx="10210876" cy="7302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is referred to as the </a:t>
            </a:r>
            <a:r>
              <a:rPr lang="en-US" sz="2400" u="sng" dirty="0">
                <a:solidFill>
                  <a:srgbClr val="000000"/>
                </a:solidFill>
                <a:effectLst/>
                <a:latin typeface="+mn-lt"/>
                <a:cs typeface="Arial" panose="020B0604020202020204" pitchFamily="34" charset="0"/>
              </a:rPr>
              <a:t>test for overall significance</a:t>
            </a:r>
            <a:r>
              <a:rPr lang="en-US" sz="2400" dirty="0">
                <a:solidFill>
                  <a:srgbClr val="000000"/>
                </a:solidFill>
                <a:effectLst/>
                <a:latin typeface="+mn-lt"/>
                <a:cs typeface="Arial" panose="020B0604020202020204" pitchFamily="34" charset="0"/>
              </a:rPr>
              <a:t>.</a:t>
            </a:r>
          </a:p>
        </p:txBody>
      </p:sp>
      <p:sp>
        <p:nvSpPr>
          <p:cNvPr id="203783" name="Rectangle 7"/>
          <p:cNvSpPr>
            <a:spLocks noChangeArrowheads="1"/>
          </p:cNvSpPr>
          <p:nvPr/>
        </p:nvSpPr>
        <p:spPr bwMode="auto">
          <a:xfrm>
            <a:off x="911824" y="1041400"/>
            <a:ext cx="10210876" cy="1066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is used to determine whether a significant relationship exists between the dependent variable and the set of </a:t>
            </a:r>
            <a:r>
              <a:rPr lang="en-US" sz="2400" u="sng" dirty="0">
                <a:solidFill>
                  <a:srgbClr val="000000"/>
                </a:solidFill>
                <a:effectLst/>
                <a:latin typeface="+mn-lt"/>
                <a:cs typeface="Arial" panose="020B0604020202020204" pitchFamily="34" charset="0"/>
              </a:rPr>
              <a:t>all the independent variables</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911824" y="2038350"/>
            <a:ext cx="10210876" cy="9080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separate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 is conducted for each of the independent variables in the model.</a:t>
            </a:r>
          </a:p>
        </p:txBody>
      </p:sp>
      <p:sp>
        <p:nvSpPr>
          <p:cNvPr id="204806" name="Rectangle 6"/>
          <p:cNvSpPr>
            <a:spLocks noChangeArrowheads="1"/>
          </p:cNvSpPr>
          <p:nvPr/>
        </p:nvSpPr>
        <p:spPr bwMode="auto">
          <a:xfrm>
            <a:off x="911824" y="1130300"/>
            <a:ext cx="10210876" cy="8763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shows an overall significance, the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 is used to determine whether each of the individual independent variables is significant.</a:t>
            </a:r>
          </a:p>
        </p:txBody>
      </p:sp>
      <p:sp>
        <p:nvSpPr>
          <p:cNvPr id="204808" name="Rectangle 8"/>
          <p:cNvSpPr>
            <a:spLocks noChangeArrowheads="1"/>
          </p:cNvSpPr>
          <p:nvPr/>
        </p:nvSpPr>
        <p:spPr bwMode="auto">
          <a:xfrm>
            <a:off x="899438" y="4206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t </a:t>
            </a:r>
            <a:r>
              <a:rPr lang="en-US" sz="3200" dirty="0">
                <a:effectLst/>
                <a:latin typeface="+mn-lt"/>
                <a:cs typeface="Arial" panose="020B0604020202020204" pitchFamily="34" charset="0"/>
              </a:rPr>
              <a:t> Test</a:t>
            </a:r>
          </a:p>
        </p:txBody>
      </p:sp>
      <p:sp>
        <p:nvSpPr>
          <p:cNvPr id="204810" name="Rectangle 10"/>
          <p:cNvSpPr>
            <a:spLocks noChangeArrowheads="1"/>
          </p:cNvSpPr>
          <p:nvPr/>
        </p:nvSpPr>
        <p:spPr bwMode="auto">
          <a:xfrm>
            <a:off x="911824" y="2857500"/>
            <a:ext cx="10210876" cy="7493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refer to each of these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tests as a </a:t>
            </a:r>
            <a:r>
              <a:rPr lang="en-US" sz="2400" u="sng" dirty="0">
                <a:solidFill>
                  <a:srgbClr val="000000"/>
                </a:solidFill>
                <a:effectLst/>
                <a:latin typeface="+mn-lt"/>
                <a:cs typeface="Arial" panose="020B0604020202020204" pitchFamily="34" charset="0"/>
              </a:rPr>
              <a:t>test for individual significance</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a:t>
            </a:r>
          </a:p>
        </p:txBody>
      </p:sp>
      <p:sp>
        <p:nvSpPr>
          <p:cNvPr id="208899" name="Rectangle 3"/>
          <p:cNvSpPr>
            <a:spLocks noChangeArrowheads="1"/>
          </p:cNvSpPr>
          <p:nvPr/>
        </p:nvSpPr>
        <p:spPr bwMode="auto">
          <a:xfrm>
            <a:off x="1038824" y="12827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Hypotheses</a:t>
            </a:r>
          </a:p>
        </p:txBody>
      </p:sp>
      <p:sp>
        <p:nvSpPr>
          <p:cNvPr id="208900" name="Rectangle 4"/>
          <p:cNvSpPr>
            <a:spLocks noChangeArrowheads="1"/>
          </p:cNvSpPr>
          <p:nvPr/>
        </p:nvSpPr>
        <p:spPr bwMode="auto">
          <a:xfrm>
            <a:off x="1038824" y="33655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208901" name="Rectangle 5"/>
          <p:cNvSpPr>
            <a:spLocks noChangeArrowheads="1"/>
          </p:cNvSpPr>
          <p:nvPr/>
        </p:nvSpPr>
        <p:spPr bwMode="auto">
          <a:xfrm>
            <a:off x="1038824" y="24511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Test Statistics</a:t>
            </a:r>
          </a:p>
        </p:txBody>
      </p:sp>
      <p:sp>
        <p:nvSpPr>
          <p:cNvPr id="208903" name="Rectangle 7"/>
          <p:cNvSpPr>
            <a:spLocks noChangeArrowheads="1"/>
          </p:cNvSpPr>
          <p:nvPr/>
        </p:nvSpPr>
        <p:spPr bwMode="auto">
          <a:xfrm>
            <a:off x="4168245" y="1244600"/>
            <a:ext cx="7106791"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 </a:t>
            </a:r>
            <a:r>
              <a:rPr lang="en-US" sz="2400" dirty="0">
                <a:solidFill>
                  <a:srgbClr val="000000"/>
                </a:solidFill>
                <a:effectLst/>
                <a:latin typeface="+mn-lt"/>
                <a:cs typeface="Arial" panose="020B0604020202020204" pitchFamily="34" charset="0"/>
              </a:rPr>
              <a:t>= . . .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a:solidFill>
                  <a:srgbClr val="000000"/>
                </a:solidFill>
                <a:effectLst/>
                <a:latin typeface="+mn-lt"/>
                <a:cs typeface="Arial" panose="020B0604020202020204" pitchFamily="34" charset="0"/>
              </a:rPr>
              <a:t>p  </a:t>
            </a:r>
            <a:r>
              <a:rPr lang="en-US" sz="2400" dirty="0">
                <a:solidFill>
                  <a:srgbClr val="000000"/>
                </a:solidFill>
                <a:effectLst/>
                <a:latin typeface="+mn-lt"/>
                <a:cs typeface="Arial" panose="020B0604020202020204" pitchFamily="34" charset="0"/>
              </a:rPr>
              <a:t>= 0</a:t>
            </a:r>
          </a:p>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One or more of the parameters is not equal to zero</a:t>
            </a:r>
          </a:p>
        </p:txBody>
      </p:sp>
      <p:sp>
        <p:nvSpPr>
          <p:cNvPr id="208904" name="Rectangle 8"/>
          <p:cNvSpPr>
            <a:spLocks noChangeArrowheads="1"/>
          </p:cNvSpPr>
          <p:nvPr/>
        </p:nvSpPr>
        <p:spPr bwMode="auto">
          <a:xfrm>
            <a:off x="3660183" y="2432050"/>
            <a:ext cx="3091134"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 MSR/MSE</a:t>
            </a:r>
          </a:p>
        </p:txBody>
      </p:sp>
      <mc:AlternateContent xmlns:mc="http://schemas.openxmlformats.org/markup-compatibility/2006" xmlns:a14="http://schemas.microsoft.com/office/drawing/2010/main">
        <mc:Choice Requires="a14">
          <p:sp>
            <p:nvSpPr>
              <p:cNvPr id="208905" name="Rectangle 9"/>
              <p:cNvSpPr>
                <a:spLocks noChangeArrowheads="1"/>
              </p:cNvSpPr>
              <p:nvPr/>
            </p:nvSpPr>
            <p:spPr bwMode="auto">
              <a:xfrm>
                <a:off x="4231306" y="3333750"/>
                <a:ext cx="7043731" cy="142875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or if </a:t>
                </a:r>
                <a:r>
                  <a:rPr lang="en-US" sz="2400" i="1">
                    <a:solidFill>
                      <a:srgbClr val="000000"/>
                    </a:solidFill>
                    <a:effectLst/>
                    <a:latin typeface="+mn-lt"/>
                    <a:cs typeface="Arial" panose="020B0604020202020204" pitchFamily="34" charset="0"/>
                  </a:rPr>
                  <a:t>F</a:t>
                </a:r>
                <a:r>
                  <a:rPr lang="en-US" sz="2400">
                    <a:solidFill>
                      <a:srgbClr val="000000"/>
                    </a:solidFill>
                    <a:effectLst/>
                    <a:latin typeface="+mn-lt"/>
                    <a:cs typeface="Arial" panose="020B0604020202020204" pitchFamily="34" charset="0"/>
                  </a:rPr>
                  <a:t>  </a:t>
                </a:r>
                <a14:m>
                  <m:oMath xmlns:m="http://schemas.openxmlformats.org/officeDocument/2006/math">
                    <m:r>
                      <a:rPr lang="en-US" sz="2400" i="1" dirty="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F</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i="1" baseline="-250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where </a:t>
                </a:r>
                <a:r>
                  <a:rPr lang="en-US" sz="2400" i="1" dirty="0">
                    <a:solidFill>
                      <a:srgbClr val="000000"/>
                    </a:solidFill>
                    <a:effectLst/>
                    <a:latin typeface="+mn-lt"/>
                    <a:cs typeface="Arial" panose="020B0604020202020204" pitchFamily="34" charset="0"/>
                  </a:rPr>
                  <a:t>F</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is based on an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distribution with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in the numerator and</a:t>
                </a:r>
              </a:p>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- 1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in the denominator.</a:t>
                </a:r>
              </a:p>
            </p:txBody>
          </p:sp>
        </mc:Choice>
        <mc:Fallback xmlns="">
          <p:sp>
            <p:nvSpPr>
              <p:cNvPr id="208905" name="Rectangle 9"/>
              <p:cNvSpPr>
                <a:spLocks noRot="1" noChangeAspect="1" noMove="1" noResize="1" noEditPoints="1" noAdjustHandles="1" noChangeArrowheads="1" noChangeShapeType="1" noTextEdit="1"/>
              </p:cNvSpPr>
              <p:nvPr/>
            </p:nvSpPr>
            <p:spPr bwMode="auto">
              <a:xfrm>
                <a:off x="4231306" y="3333750"/>
                <a:ext cx="7043731" cy="1428750"/>
              </a:xfrm>
              <a:prstGeom prst="rect">
                <a:avLst/>
              </a:prstGeom>
              <a:blipFill rotWithShape="0">
                <a:blip r:embed="rId3"/>
                <a:stretch>
                  <a:fillRect l="-1298" r="-692" b="-42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27</a:t>
            </a:fld>
            <a:endParaRPr lang="en-US"/>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16" name="Rectangle 196"/>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 for Overall Significance</a:t>
            </a:r>
          </a:p>
        </p:txBody>
      </p:sp>
      <p:sp>
        <p:nvSpPr>
          <p:cNvPr id="210117" name="Rectangle 197"/>
          <p:cNvSpPr>
            <a:spLocks noChangeArrowheads="1"/>
          </p:cNvSpPr>
          <p:nvPr/>
        </p:nvSpPr>
        <p:spPr bwMode="auto">
          <a:xfrm>
            <a:off x="1038824" y="1282700"/>
            <a:ext cx="2964448" cy="552450"/>
          </a:xfrm>
          <a:prstGeom prst="rect">
            <a:avLst/>
          </a:prstGeom>
          <a:noFill/>
          <a:ln w="12700">
            <a:solidFill>
              <a:schemeClr val="tx1"/>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Hypotheses</a:t>
            </a:r>
          </a:p>
        </p:txBody>
      </p:sp>
      <p:sp>
        <p:nvSpPr>
          <p:cNvPr id="210118" name="Rectangle 198"/>
          <p:cNvSpPr>
            <a:spLocks noChangeArrowheads="1"/>
          </p:cNvSpPr>
          <p:nvPr/>
        </p:nvSpPr>
        <p:spPr bwMode="auto">
          <a:xfrm>
            <a:off x="4104746" y="1244600"/>
            <a:ext cx="714508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 </a:t>
            </a:r>
            <a:r>
              <a:rPr lang="en-US" sz="2400" dirty="0">
                <a:solidFill>
                  <a:srgbClr val="000000"/>
                </a:solidFill>
                <a:effectLst/>
                <a:latin typeface="+mn-lt"/>
                <a:cs typeface="Arial" panose="020B0604020202020204" pitchFamily="34" charset="0"/>
              </a:rPr>
              <a:t>= 0</a:t>
            </a:r>
          </a:p>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One or both of the parameters is not equal to zero.</a:t>
            </a:r>
          </a:p>
        </p:txBody>
      </p:sp>
      <p:sp>
        <p:nvSpPr>
          <p:cNvPr id="210120" name="Rectangle 200"/>
          <p:cNvSpPr>
            <a:spLocks noChangeArrowheads="1"/>
          </p:cNvSpPr>
          <p:nvPr/>
        </p:nvSpPr>
        <p:spPr bwMode="auto">
          <a:xfrm>
            <a:off x="1038824" y="2520950"/>
            <a:ext cx="2964448" cy="552450"/>
          </a:xfrm>
          <a:prstGeom prst="rect">
            <a:avLst/>
          </a:prstGeom>
          <a:noFill/>
          <a:ln w="12700">
            <a:solidFill>
              <a:schemeClr val="tx1"/>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210122" name="Rectangle 202"/>
          <p:cNvSpPr>
            <a:spLocks noChangeArrowheads="1"/>
          </p:cNvSpPr>
          <p:nvPr/>
        </p:nvSpPr>
        <p:spPr bwMode="auto">
          <a:xfrm>
            <a:off x="4079283" y="2311400"/>
            <a:ext cx="711974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14300"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.05 and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 2, 17; </a:t>
            </a:r>
            <a:r>
              <a:rPr lang="en-US" sz="2400" i="1" dirty="0">
                <a:solidFill>
                  <a:srgbClr val="000000"/>
                </a:solidFill>
                <a:effectLst/>
                <a:latin typeface="+mn-lt"/>
                <a:cs typeface="Arial" panose="020B0604020202020204" pitchFamily="34" charset="0"/>
              </a:rPr>
              <a:t>F</a:t>
            </a:r>
            <a:r>
              <a:rPr lang="en-US" sz="2400" baseline="-25000" dirty="0">
                <a:solidFill>
                  <a:srgbClr val="000000"/>
                </a:solidFill>
                <a:effectLst/>
                <a:latin typeface="+mn-lt"/>
                <a:cs typeface="Arial" panose="020B0604020202020204" pitchFamily="34" charset="0"/>
              </a:rPr>
              <a:t>.05</a:t>
            </a:r>
            <a:r>
              <a:rPr lang="en-US" sz="2400" dirty="0">
                <a:solidFill>
                  <a:srgbClr val="000000"/>
                </a:solidFill>
                <a:effectLst/>
                <a:latin typeface="+mn-lt"/>
                <a:cs typeface="Arial" panose="020B0604020202020204" pitchFamily="34" charset="0"/>
              </a:rPr>
              <a:t> = 3.59</a:t>
            </a:r>
          </a:p>
          <a:p>
            <a:pPr marL="114300"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  or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3.59</a:t>
            </a:r>
          </a:p>
        </p:txBody>
      </p:sp>
      <p:sp>
        <p:nvSpPr>
          <p:cNvPr id="2" name="Slide Number Placeholder 1"/>
          <p:cNvSpPr>
            <a:spLocks noGrp="1"/>
          </p:cNvSpPr>
          <p:nvPr>
            <p:ph type="sldNum" sz="quarter" idx="12"/>
          </p:nvPr>
        </p:nvSpPr>
        <p:spPr/>
        <p:txBody>
          <a:bodyPr/>
          <a:lstStyle/>
          <a:p>
            <a:fld id="{949EBC64-41CB-41B8-B6DF-9B1367312BD4}" type="slidenum">
              <a:rPr lang="en-US" smtClean="0"/>
              <a:t>28</a:t>
            </a:fld>
            <a:endParaRPr lang="en-US"/>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914250" y="1136651"/>
            <a:ext cx="10337562"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ANOVA Output</a:t>
            </a:r>
          </a:p>
        </p:txBody>
      </p:sp>
      <p:sp>
        <p:nvSpPr>
          <p:cNvPr id="141517" name="Rectangle 205"/>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 for Overall Significance</a:t>
            </a:r>
          </a:p>
        </p:txBody>
      </p:sp>
      <p:grpSp>
        <p:nvGrpSpPr>
          <p:cNvPr id="5" name="Group 4"/>
          <p:cNvGrpSpPr/>
          <p:nvPr/>
        </p:nvGrpSpPr>
        <p:grpSpPr>
          <a:xfrm>
            <a:off x="1157360" y="1698171"/>
            <a:ext cx="10479029" cy="2151068"/>
            <a:chOff x="1157360" y="1698171"/>
            <a:chExt cx="10479029" cy="2151068"/>
          </a:xfrm>
        </p:grpSpPr>
        <p:sp>
          <p:nvSpPr>
            <p:cNvPr id="2" name="Rectangle 1"/>
            <p:cNvSpPr/>
            <p:nvPr/>
          </p:nvSpPr>
          <p:spPr>
            <a:xfrm>
              <a:off x="1157360" y="1729701"/>
              <a:ext cx="10451580" cy="21195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4"/>
            <p:cNvSpPr>
              <a:spLocks noChangeArrowheads="1"/>
            </p:cNvSpPr>
            <p:nvPr/>
          </p:nvSpPr>
          <p:spPr bwMode="auto">
            <a:xfrm>
              <a:off x="1333523" y="1841966"/>
              <a:ext cx="2535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Analysis of Variance</a:t>
              </a:r>
            </a:p>
          </p:txBody>
        </p:sp>
        <p:sp>
          <p:nvSpPr>
            <p:cNvPr id="15" name="Rectangle 26"/>
            <p:cNvSpPr>
              <a:spLocks noChangeArrowheads="1"/>
            </p:cNvSpPr>
            <p:nvPr/>
          </p:nvSpPr>
          <p:spPr bwMode="auto">
            <a:xfrm>
              <a:off x="4037348" y="2391688"/>
              <a:ext cx="376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Arial" pitchFamily="34" charset="0"/>
                  <a:cs typeface="Arial" pitchFamily="34" charset="0"/>
                </a:rPr>
                <a:t>DF</a:t>
              </a:r>
            </a:p>
          </p:txBody>
        </p:sp>
        <p:sp>
          <p:nvSpPr>
            <p:cNvPr id="16" name="Rectangle 27"/>
            <p:cNvSpPr>
              <a:spLocks noChangeArrowheads="1"/>
            </p:cNvSpPr>
            <p:nvPr/>
          </p:nvSpPr>
          <p:spPr bwMode="auto">
            <a:xfrm>
              <a:off x="5575666" y="2391688"/>
              <a:ext cx="37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Arial" pitchFamily="34" charset="0"/>
                  <a:cs typeface="Arial" pitchFamily="34" charset="0"/>
                </a:rPr>
                <a:t>SS</a:t>
              </a:r>
            </a:p>
          </p:txBody>
        </p:sp>
        <p:sp>
          <p:nvSpPr>
            <p:cNvPr id="17" name="Rectangle 28"/>
            <p:cNvSpPr>
              <a:spLocks noChangeArrowheads="1"/>
            </p:cNvSpPr>
            <p:nvPr/>
          </p:nvSpPr>
          <p:spPr bwMode="auto">
            <a:xfrm>
              <a:off x="7763700" y="2391688"/>
              <a:ext cx="4231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Arial" pitchFamily="34" charset="0"/>
                  <a:cs typeface="Arial" pitchFamily="34" charset="0"/>
                </a:rPr>
                <a:t>MS</a:t>
              </a:r>
            </a:p>
          </p:txBody>
        </p:sp>
        <p:sp>
          <p:nvSpPr>
            <p:cNvPr id="18" name="Rectangle 29"/>
            <p:cNvSpPr>
              <a:spLocks noChangeArrowheads="1"/>
            </p:cNvSpPr>
            <p:nvPr/>
          </p:nvSpPr>
          <p:spPr bwMode="auto">
            <a:xfrm>
              <a:off x="9524933" y="2391688"/>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Arial" pitchFamily="34" charset="0"/>
                  <a:cs typeface="Arial" pitchFamily="34" charset="0"/>
                </a:rPr>
                <a:t>F</a:t>
              </a:r>
            </a:p>
          </p:txBody>
        </p:sp>
        <p:sp>
          <p:nvSpPr>
            <p:cNvPr id="19" name="Rectangle 30"/>
            <p:cNvSpPr>
              <a:spLocks noChangeArrowheads="1"/>
            </p:cNvSpPr>
            <p:nvPr/>
          </p:nvSpPr>
          <p:spPr bwMode="auto">
            <a:xfrm>
              <a:off x="10933250" y="2391688"/>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Arial" pitchFamily="34" charset="0"/>
                  <a:cs typeface="Arial" pitchFamily="34" charset="0"/>
                </a:rPr>
                <a:t>P</a:t>
              </a:r>
            </a:p>
          </p:txBody>
        </p:sp>
        <p:sp>
          <p:nvSpPr>
            <p:cNvPr id="20" name="Rectangle 32"/>
            <p:cNvSpPr>
              <a:spLocks noChangeArrowheads="1"/>
            </p:cNvSpPr>
            <p:nvPr/>
          </p:nvSpPr>
          <p:spPr bwMode="auto">
            <a:xfrm>
              <a:off x="1312711" y="2694107"/>
              <a:ext cx="1428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Regression</a:t>
              </a:r>
            </a:p>
          </p:txBody>
        </p:sp>
        <p:sp>
          <p:nvSpPr>
            <p:cNvPr id="21" name="Rectangle 33"/>
            <p:cNvSpPr>
              <a:spLocks noChangeArrowheads="1"/>
            </p:cNvSpPr>
            <p:nvPr/>
          </p:nvSpPr>
          <p:spPr bwMode="auto">
            <a:xfrm>
              <a:off x="4301276" y="2723476"/>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Arial" pitchFamily="34" charset="0"/>
                  <a:cs typeface="Arial" pitchFamily="34" charset="0"/>
                </a:rPr>
                <a:t>2</a:t>
              </a:r>
            </a:p>
          </p:txBody>
        </p:sp>
        <p:sp>
          <p:nvSpPr>
            <p:cNvPr id="22" name="Rectangle 34"/>
            <p:cNvSpPr>
              <a:spLocks noChangeArrowheads="1"/>
            </p:cNvSpPr>
            <p:nvPr/>
          </p:nvSpPr>
          <p:spPr bwMode="auto">
            <a:xfrm>
              <a:off x="5178718" y="2723476"/>
              <a:ext cx="1178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Arial" pitchFamily="34" charset="0"/>
                  <a:cs typeface="Arial" pitchFamily="34" charset="0"/>
                </a:rPr>
                <a:t>500.3285</a:t>
              </a:r>
            </a:p>
          </p:txBody>
        </p:sp>
        <p:sp>
          <p:nvSpPr>
            <p:cNvPr id="23" name="Rectangle 35"/>
            <p:cNvSpPr>
              <a:spLocks noChangeArrowheads="1"/>
            </p:cNvSpPr>
            <p:nvPr/>
          </p:nvSpPr>
          <p:spPr bwMode="auto">
            <a:xfrm>
              <a:off x="7272341" y="272347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250.164</a:t>
              </a:r>
            </a:p>
          </p:txBody>
        </p:sp>
        <p:sp>
          <p:nvSpPr>
            <p:cNvPr id="24" name="Rectangle 36"/>
            <p:cNvSpPr>
              <a:spLocks noChangeArrowheads="1"/>
            </p:cNvSpPr>
            <p:nvPr/>
          </p:nvSpPr>
          <p:spPr bwMode="auto">
            <a:xfrm>
              <a:off x="9151509" y="2723476"/>
              <a:ext cx="70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42.76</a:t>
              </a:r>
            </a:p>
          </p:txBody>
        </p:sp>
        <p:sp>
          <p:nvSpPr>
            <p:cNvPr id="25" name="Rectangle 37"/>
            <p:cNvSpPr>
              <a:spLocks noChangeArrowheads="1"/>
            </p:cNvSpPr>
            <p:nvPr/>
          </p:nvSpPr>
          <p:spPr bwMode="auto">
            <a:xfrm>
              <a:off x="10568287" y="2723476"/>
              <a:ext cx="70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0.000</a:t>
              </a:r>
            </a:p>
          </p:txBody>
        </p:sp>
        <p:sp>
          <p:nvSpPr>
            <p:cNvPr id="26" name="Rectangle 39"/>
            <p:cNvSpPr>
              <a:spLocks noChangeArrowheads="1"/>
            </p:cNvSpPr>
            <p:nvPr/>
          </p:nvSpPr>
          <p:spPr bwMode="auto">
            <a:xfrm>
              <a:off x="1333523" y="3055263"/>
              <a:ext cx="1804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Residual Error</a:t>
              </a:r>
            </a:p>
          </p:txBody>
        </p:sp>
        <p:sp>
          <p:nvSpPr>
            <p:cNvPr id="27" name="Rectangle 40"/>
            <p:cNvSpPr>
              <a:spLocks noChangeArrowheads="1"/>
            </p:cNvSpPr>
            <p:nvPr/>
          </p:nvSpPr>
          <p:spPr bwMode="auto">
            <a:xfrm>
              <a:off x="4115470" y="3055263"/>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Arial" pitchFamily="34" charset="0"/>
                  <a:cs typeface="Arial" pitchFamily="34" charset="0"/>
                </a:rPr>
                <a:t>17</a:t>
              </a:r>
            </a:p>
          </p:txBody>
        </p:sp>
        <p:sp>
          <p:nvSpPr>
            <p:cNvPr id="28" name="Rectangle 41"/>
            <p:cNvSpPr>
              <a:spLocks noChangeArrowheads="1"/>
            </p:cNvSpPr>
            <p:nvPr/>
          </p:nvSpPr>
          <p:spPr bwMode="auto">
            <a:xfrm>
              <a:off x="5178718" y="3055263"/>
              <a:ext cx="1178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Arial" pitchFamily="34" charset="0"/>
                  <a:cs typeface="Arial" pitchFamily="34" charset="0"/>
                </a:rPr>
                <a:t>99.45697</a:t>
              </a:r>
            </a:p>
          </p:txBody>
        </p:sp>
        <p:sp>
          <p:nvSpPr>
            <p:cNvPr id="29" name="Rectangle 42"/>
            <p:cNvSpPr>
              <a:spLocks noChangeArrowheads="1"/>
            </p:cNvSpPr>
            <p:nvPr/>
          </p:nvSpPr>
          <p:spPr bwMode="auto">
            <a:xfrm>
              <a:off x="7687686" y="3055263"/>
              <a:ext cx="70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5.850</a:t>
              </a:r>
            </a:p>
          </p:txBody>
        </p:sp>
        <p:sp>
          <p:nvSpPr>
            <p:cNvPr id="30" name="Rectangle 44"/>
            <p:cNvSpPr>
              <a:spLocks noChangeArrowheads="1"/>
            </p:cNvSpPr>
            <p:nvPr/>
          </p:nvSpPr>
          <p:spPr bwMode="auto">
            <a:xfrm>
              <a:off x="1308123" y="3387051"/>
              <a:ext cx="597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Total</a:t>
              </a:r>
            </a:p>
          </p:txBody>
        </p:sp>
        <p:sp>
          <p:nvSpPr>
            <p:cNvPr id="31" name="Rectangle 45"/>
            <p:cNvSpPr>
              <a:spLocks noChangeArrowheads="1"/>
            </p:cNvSpPr>
            <p:nvPr/>
          </p:nvSpPr>
          <p:spPr bwMode="auto">
            <a:xfrm>
              <a:off x="4115470" y="3387051"/>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19</a:t>
              </a:r>
            </a:p>
          </p:txBody>
        </p:sp>
        <p:sp>
          <p:nvSpPr>
            <p:cNvPr id="32" name="Rectangle 46"/>
            <p:cNvSpPr>
              <a:spLocks noChangeArrowheads="1"/>
            </p:cNvSpPr>
            <p:nvPr/>
          </p:nvSpPr>
          <p:spPr bwMode="auto">
            <a:xfrm>
              <a:off x="5178718" y="3387051"/>
              <a:ext cx="1178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Arial" pitchFamily="34" charset="0"/>
                  <a:cs typeface="Arial" pitchFamily="34" charset="0"/>
                </a:rPr>
                <a:t>599.7855</a:t>
              </a:r>
            </a:p>
          </p:txBody>
        </p:sp>
        <p:sp>
          <p:nvSpPr>
            <p:cNvPr id="48" name="Line 64"/>
            <p:cNvSpPr>
              <a:spLocks noChangeShapeType="1"/>
            </p:cNvSpPr>
            <p:nvPr/>
          </p:nvSpPr>
          <p:spPr bwMode="auto">
            <a:xfrm>
              <a:off x="1157360" y="1698171"/>
              <a:ext cx="10451580" cy="1588"/>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65"/>
            <p:cNvSpPr>
              <a:spLocks noChangeArrowheads="1"/>
            </p:cNvSpPr>
            <p:nvPr/>
          </p:nvSpPr>
          <p:spPr bwMode="auto">
            <a:xfrm>
              <a:off x="1157360" y="1698171"/>
              <a:ext cx="10479029"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66"/>
            <p:cNvSpPr>
              <a:spLocks noChangeShapeType="1"/>
            </p:cNvSpPr>
            <p:nvPr/>
          </p:nvSpPr>
          <p:spPr bwMode="auto">
            <a:xfrm>
              <a:off x="1157360" y="1710651"/>
              <a:ext cx="10451580" cy="1588"/>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67"/>
            <p:cNvSpPr>
              <a:spLocks noChangeArrowheads="1"/>
            </p:cNvSpPr>
            <p:nvPr/>
          </p:nvSpPr>
          <p:spPr bwMode="auto">
            <a:xfrm>
              <a:off x="1157360" y="1710651"/>
              <a:ext cx="10479029"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2"/>
            <p:cNvSpPr>
              <a:spLocks noChangeArrowheads="1"/>
            </p:cNvSpPr>
            <p:nvPr/>
          </p:nvSpPr>
          <p:spPr bwMode="auto">
            <a:xfrm>
              <a:off x="1309159" y="2382059"/>
              <a:ext cx="12054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effectLst/>
                  <a:latin typeface="Arial" pitchFamily="34" charset="0"/>
                  <a:cs typeface="Arial" pitchFamily="34" charset="0"/>
                </a:rPr>
                <a:t>SOURCE</a:t>
              </a:r>
              <a:endParaRPr kumimoji="0" lang="en-US" b="1" i="0" u="none" strike="noStrike" cap="none" normalizeH="0" baseline="0" dirty="0">
                <a:ln>
                  <a:noFill/>
                </a:ln>
                <a:effectLst/>
                <a:latin typeface="Arial" pitchFamily="34" charset="0"/>
                <a:cs typeface="Arial" pitchFamily="34" charset="0"/>
              </a:endParaRPr>
            </a:p>
          </p:txBody>
        </p:sp>
        <p:sp>
          <p:nvSpPr>
            <p:cNvPr id="3" name="L-Shape 2"/>
            <p:cNvSpPr/>
            <p:nvPr/>
          </p:nvSpPr>
          <p:spPr bwMode="auto">
            <a:xfrm flipV="1">
              <a:off x="6940248" y="2713951"/>
              <a:ext cx="4565952" cy="673100"/>
            </a:xfrm>
            <a:prstGeom prst="corner">
              <a:avLst>
                <a:gd name="adj1" fmla="val 51944"/>
                <a:gd name="adj2" fmla="val 258019"/>
              </a:avLst>
            </a:prstGeom>
            <a:noFill/>
            <a:ln w="571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effectLst>
                  <a:outerShdw blurRad="38100" dist="38100" dir="2700000" algn="tl">
                    <a:srgbClr val="000000">
                      <a:alpha val="43137"/>
                    </a:srgbClr>
                  </a:outerShdw>
                </a:effectLst>
                <a:latin typeface="MS Reference Serif" pitchFamily="18" charset="0"/>
              </a:endParaRPr>
            </a:p>
          </p:txBody>
        </p:sp>
      </p:grpSp>
      <p:sp>
        <p:nvSpPr>
          <p:cNvPr id="141519" name="AutoShape 207"/>
          <p:cNvSpPr>
            <a:spLocks noChangeArrowheads="1"/>
          </p:cNvSpPr>
          <p:nvPr/>
        </p:nvSpPr>
        <p:spPr bwMode="auto">
          <a:xfrm flipH="1">
            <a:off x="6646084" y="3938139"/>
            <a:ext cx="3623473" cy="952500"/>
          </a:xfrm>
          <a:prstGeom prst="wedgeRoundRectCallout">
            <a:avLst>
              <a:gd name="adj1" fmla="val -56241"/>
              <a:gd name="adj2" fmla="val -147838"/>
              <a:gd name="adj3" fmla="val 16667"/>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extLst/>
        </p:spPr>
        <p:txBody>
          <a:bodyPr/>
          <a:lstStyle/>
          <a:p>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 used to test for</a:t>
            </a:r>
          </a:p>
          <a:p>
            <a:r>
              <a:rPr lang="en-US" sz="2400" dirty="0">
                <a:solidFill>
                  <a:srgbClr val="000000"/>
                </a:solidFill>
                <a:effectLst/>
                <a:latin typeface="Arial" panose="020B0604020202020204" pitchFamily="34" charset="0"/>
                <a:cs typeface="Arial" panose="020B0604020202020204" pitchFamily="34" charset="0"/>
              </a:rPr>
              <a:t> overall significance</a:t>
            </a:r>
          </a:p>
        </p:txBody>
      </p:sp>
      <p:sp>
        <p:nvSpPr>
          <p:cNvPr id="4" name="Slide Number Placeholder 3"/>
          <p:cNvSpPr>
            <a:spLocks noGrp="1"/>
          </p:cNvSpPr>
          <p:nvPr>
            <p:ph type="sldNum" sz="quarter" idx="12"/>
          </p:nvPr>
        </p:nvSpPr>
        <p:spPr/>
        <p:txBody>
          <a:bodyPr/>
          <a:lstStyle/>
          <a:p>
            <a:fld id="{949EBC64-41CB-41B8-B6DF-9B1367312BD4}" type="slidenum">
              <a:rPr lang="en-US" smtClean="0"/>
              <a:t>29</a:t>
            </a:fld>
            <a:endParaRPr lang="en-US"/>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2"/>
          <p:cNvSpPr>
            <a:spLocks noChangeArrowheads="1"/>
          </p:cNvSpPr>
          <p:nvPr/>
        </p:nvSpPr>
        <p:spPr bwMode="auto">
          <a:xfrm>
            <a:off x="916392" y="1133475"/>
            <a:ext cx="993216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this chapter we continue our study of regression analysis by considering situations involving two or more independent variables.</a:t>
            </a:r>
          </a:p>
        </p:txBody>
      </p:sp>
      <p:sp>
        <p:nvSpPr>
          <p:cNvPr id="3" name="Rectangle 2053"/>
          <p:cNvSpPr>
            <a:spLocks noChangeArrowheads="1"/>
          </p:cNvSpPr>
          <p:nvPr/>
        </p:nvSpPr>
        <p:spPr bwMode="auto">
          <a:xfrm>
            <a:off x="899438" y="471490"/>
            <a:ext cx="10337562" cy="7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a:t>
            </a:r>
          </a:p>
        </p:txBody>
      </p:sp>
      <p:sp>
        <p:nvSpPr>
          <p:cNvPr id="4" name="Rectangle 2055"/>
          <p:cNvSpPr>
            <a:spLocks noChangeArrowheads="1"/>
          </p:cNvSpPr>
          <p:nvPr/>
        </p:nvSpPr>
        <p:spPr bwMode="auto">
          <a:xfrm>
            <a:off x="916392" y="2009777"/>
            <a:ext cx="9932168" cy="12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This subject area, called </a:t>
            </a:r>
            <a:r>
              <a:rPr lang="en-US" sz="2400" u="sng" dirty="0">
                <a:solidFill>
                  <a:srgbClr val="000000"/>
                </a:solidFill>
                <a:effectLst/>
                <a:latin typeface="+mn-lt"/>
                <a:cs typeface="Arial" panose="020B0604020202020204" pitchFamily="34" charset="0"/>
              </a:rPr>
              <a:t>multiple regression</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analysis</a:t>
            </a:r>
            <a:r>
              <a:rPr lang="en-US" sz="2400" dirty="0">
                <a:solidFill>
                  <a:srgbClr val="000000"/>
                </a:solidFill>
                <a:effectLst/>
                <a:latin typeface="+mn-lt"/>
                <a:cs typeface="Arial" panose="020B0604020202020204" pitchFamily="34" charset="0"/>
              </a:rPr>
              <a:t>, enables us to consider more factors and thus obtain better estimates than are possible with simple linear regression.</a:t>
            </a:r>
          </a:p>
        </p:txBody>
      </p:sp>
      <p:sp>
        <p:nvSpPr>
          <p:cNvPr id="5" name="Slide Number Placeholder 4"/>
          <p:cNvSpPr>
            <a:spLocks noGrp="1"/>
          </p:cNvSpPr>
          <p:nvPr>
            <p:ph type="sldNum" sz="quarter" idx="12"/>
          </p:nvPr>
        </p:nvSpPr>
        <p:spPr/>
        <p:txBody>
          <a:bodyPr/>
          <a:lstStyle/>
          <a:p>
            <a:fld id="{949EBC64-41CB-41B8-B6DF-9B1367312BD4}" type="slidenum">
              <a:rPr lang="en-US" smtClean="0"/>
              <a:t>3</a:t>
            </a:fld>
            <a:endParaRPr lang="en-US"/>
          </a:p>
        </p:txBody>
      </p:sp>
    </p:spTree>
    <p:extLst>
      <p:ext uri="{BB962C8B-B14F-4D97-AF65-F5344CB8AC3E}">
        <p14:creationId xmlns:p14="http://schemas.microsoft.com/office/powerpoint/2010/main" val="2179646872"/>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0" name="Rectangle 196"/>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 for Overall Significance</a:t>
            </a:r>
          </a:p>
        </p:txBody>
      </p:sp>
      <p:sp>
        <p:nvSpPr>
          <p:cNvPr id="211141" name="Rectangle 197"/>
          <p:cNvSpPr>
            <a:spLocks noChangeArrowheads="1"/>
          </p:cNvSpPr>
          <p:nvPr/>
        </p:nvSpPr>
        <p:spPr bwMode="auto">
          <a:xfrm>
            <a:off x="1038824" y="12192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Test Statistics</a:t>
            </a:r>
          </a:p>
        </p:txBody>
      </p:sp>
      <p:sp>
        <p:nvSpPr>
          <p:cNvPr id="211142" name="Rectangle 198"/>
          <p:cNvSpPr>
            <a:spLocks noChangeArrowheads="1"/>
          </p:cNvSpPr>
          <p:nvPr/>
        </p:nvSpPr>
        <p:spPr bwMode="auto">
          <a:xfrm>
            <a:off x="4129957" y="1295400"/>
            <a:ext cx="309113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i="1">
                <a:solidFill>
                  <a:srgbClr val="000000"/>
                </a:solidFill>
                <a:effectLst/>
                <a:latin typeface="+mn-lt"/>
                <a:cs typeface="Arial" panose="020B0604020202020204" pitchFamily="34" charset="0"/>
              </a:rPr>
              <a:t>F</a:t>
            </a:r>
            <a:r>
              <a:rPr lang="en-US" sz="2400">
                <a:solidFill>
                  <a:srgbClr val="000000"/>
                </a:solidFill>
                <a:effectLst/>
                <a:latin typeface="+mn-lt"/>
                <a:cs typeface="Arial" panose="020B0604020202020204" pitchFamily="34" charset="0"/>
              </a:rPr>
              <a:t> = MSR/MSE</a:t>
            </a:r>
          </a:p>
          <a:p>
            <a:pPr algn="l"/>
            <a:r>
              <a:rPr lang="en-US" sz="2400">
                <a:solidFill>
                  <a:srgbClr val="000000"/>
                </a:solidFill>
                <a:effectLst/>
                <a:latin typeface="+mn-lt"/>
                <a:cs typeface="Arial" panose="020B0604020202020204" pitchFamily="34" charset="0"/>
              </a:rPr>
              <a:t>   = 250.16/5.85 = 42.76</a:t>
            </a:r>
          </a:p>
        </p:txBody>
      </p:sp>
      <p:sp>
        <p:nvSpPr>
          <p:cNvPr id="211144" name="Rectangle 200"/>
          <p:cNvSpPr>
            <a:spLocks noChangeArrowheads="1"/>
          </p:cNvSpPr>
          <p:nvPr/>
        </p:nvSpPr>
        <p:spPr bwMode="auto">
          <a:xfrm>
            <a:off x="1038824" y="24384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Conclusion</a:t>
            </a:r>
          </a:p>
        </p:txBody>
      </p:sp>
      <p:sp>
        <p:nvSpPr>
          <p:cNvPr id="211146" name="Rectangle 202"/>
          <p:cNvSpPr>
            <a:spLocks noChangeArrowheads="1"/>
          </p:cNvSpPr>
          <p:nvPr/>
        </p:nvSpPr>
        <p:spPr bwMode="auto">
          <a:xfrm>
            <a:off x="4231306" y="2495550"/>
            <a:ext cx="67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 so we can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a:p>
            <a:pPr algn="l"/>
            <a:r>
              <a:rPr lang="en-US" sz="2400" dirty="0">
                <a:solidFill>
                  <a:srgbClr val="000000"/>
                </a:solidFill>
                <a:effectLst/>
                <a:latin typeface="+mn-lt"/>
                <a:cs typeface="Arial" panose="020B0604020202020204" pitchFamily="34" charset="0"/>
              </a:rPr>
              <a:t>(Also,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 42.76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3.59)</a:t>
            </a:r>
          </a:p>
        </p:txBody>
      </p:sp>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905804" y="515938"/>
            <a:ext cx="10337562"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t </a:t>
            </a:r>
            <a:r>
              <a:rPr lang="en-US" sz="3200" dirty="0">
                <a:effectLst/>
                <a:latin typeface="+mn-lt"/>
                <a:cs typeface="Arial" panose="020B0604020202020204" pitchFamily="34" charset="0"/>
              </a:rPr>
              <a:t> Test</a:t>
            </a:r>
          </a:p>
        </p:txBody>
      </p:sp>
      <p:sp>
        <p:nvSpPr>
          <p:cNvPr id="211971" name="Rectangle 3"/>
          <p:cNvSpPr>
            <a:spLocks noChangeArrowheads="1"/>
          </p:cNvSpPr>
          <p:nvPr/>
        </p:nvSpPr>
        <p:spPr bwMode="auto">
          <a:xfrm>
            <a:off x="1038824" y="12192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Hypotheses</a:t>
            </a:r>
          </a:p>
        </p:txBody>
      </p:sp>
      <p:sp>
        <p:nvSpPr>
          <p:cNvPr id="211972" name="Rectangle 4"/>
          <p:cNvSpPr>
            <a:spLocks noChangeArrowheads="1"/>
          </p:cNvSpPr>
          <p:nvPr/>
        </p:nvSpPr>
        <p:spPr bwMode="auto">
          <a:xfrm>
            <a:off x="1038824" y="3556908"/>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211973" name="Rectangle 5"/>
          <p:cNvSpPr>
            <a:spLocks noChangeArrowheads="1"/>
          </p:cNvSpPr>
          <p:nvPr/>
        </p:nvSpPr>
        <p:spPr bwMode="auto">
          <a:xfrm>
            <a:off x="1038824" y="25527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Test Statistics</a:t>
            </a:r>
          </a:p>
        </p:txBody>
      </p:sp>
      <p:sp>
        <p:nvSpPr>
          <p:cNvPr id="211976" name="Rectangle 8"/>
          <p:cNvSpPr>
            <a:spLocks noChangeArrowheads="1"/>
          </p:cNvSpPr>
          <p:nvPr/>
        </p:nvSpPr>
        <p:spPr bwMode="auto">
          <a:xfrm>
            <a:off x="4294806" y="3537858"/>
            <a:ext cx="6589094" cy="145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or 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p>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t</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is based on a </a:t>
            </a:r>
            <a:r>
              <a:rPr lang="en-US" sz="2400" i="1" dirty="0">
                <a:solidFill>
                  <a:srgbClr val="000000"/>
                </a:solidFill>
                <a:effectLst/>
                <a:latin typeface="+mn-lt"/>
                <a:cs typeface="Arial" panose="020B0604020202020204" pitchFamily="34" charset="0"/>
              </a:rPr>
              <a:t>t </a:t>
            </a:r>
            <a:r>
              <a:rPr lang="en-US" sz="2400" dirty="0">
                <a:solidFill>
                  <a:srgbClr val="000000"/>
                </a:solidFill>
                <a:effectLst/>
                <a:latin typeface="+mn-lt"/>
                <a:cs typeface="Arial" panose="020B0604020202020204" pitchFamily="34" charset="0"/>
              </a:rPr>
              <a:t>distribution 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1</a:t>
            </a:r>
          </a:p>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degrees of freedom.</a:t>
            </a:r>
          </a:p>
        </p:txBody>
      </p:sp>
      <p:sp>
        <p:nvSpPr>
          <p:cNvPr id="2" name="TextBox 1"/>
          <p:cNvSpPr txBox="1"/>
          <p:nvPr/>
        </p:nvSpPr>
        <p:spPr>
          <a:xfrm>
            <a:off x="4386302" y="1263428"/>
            <a:ext cx="1292341"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 </a:t>
            </a:r>
            <a:r>
              <a:rPr lang="en-US" sz="2400" i="1">
                <a:solidFill>
                  <a:srgbClr val="000000"/>
                </a:solidFill>
                <a:effectLst/>
                <a:latin typeface="Symbol" panose="05050102010706020507" pitchFamily="18" charset="2"/>
                <a:cs typeface="Arial" panose="020B0604020202020204" pitchFamily="34" charset="0"/>
              </a:rPr>
              <a:t></a:t>
            </a:r>
            <a:r>
              <a:rPr lang="en-US" sz="2400" i="1" baseline="-25000">
                <a:solidFill>
                  <a:srgbClr val="000000"/>
                </a:solidFill>
                <a:effectLst/>
                <a:latin typeface="Arial" panose="020B0604020202020204" pitchFamily="34" charset="0"/>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0</a:t>
            </a:r>
          </a:p>
        </p:txBody>
      </p:sp>
      <p:sp>
        <p:nvSpPr>
          <p:cNvPr id="15" name="TextBox 14"/>
          <p:cNvSpPr txBox="1"/>
          <p:nvPr/>
        </p:nvSpPr>
        <p:spPr>
          <a:xfrm>
            <a:off x="4395155" y="1749650"/>
            <a:ext cx="1293945"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a:t>
            </a:r>
            <a:r>
              <a:rPr lang="en-US" sz="2400" i="1">
                <a:solidFill>
                  <a:srgbClr val="000000"/>
                </a:solidFill>
                <a:effectLst/>
                <a:latin typeface="Symbol" panose="05050102010706020507" pitchFamily="18" charset="2"/>
                <a:cs typeface="Arial" panose="020B0604020202020204" pitchFamily="34" charset="0"/>
              </a:rPr>
              <a:t> </a:t>
            </a:r>
            <a:r>
              <a:rPr lang="en-US" sz="2400" i="1" baseline="-25000">
                <a:solidFill>
                  <a:srgbClr val="000000"/>
                </a:solidFill>
                <a:effectLst/>
                <a:latin typeface="Arial" panose="020B0604020202020204" pitchFamily="34" charset="0"/>
                <a:cs typeface="Arial" panose="020B0604020202020204" pitchFamily="34" charset="0"/>
              </a:rPr>
              <a:t>i</a:t>
            </a:r>
            <a:r>
              <a:rPr lang="en-US" sz="2400" dirty="0">
                <a:solidFill>
                  <a:srgbClr val="000000"/>
                </a:solidFill>
                <a:effectLst/>
                <a:cs typeface="Arial" panose="020B0604020202020204" pitchFamily="34" charset="0"/>
              </a:rPr>
              <a:t> </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0</a:t>
            </a:r>
          </a:p>
        </p:txBody>
      </p:sp>
      <mc:AlternateContent xmlns:mc="http://schemas.openxmlformats.org/markup-compatibility/2006" xmlns:a14="http://schemas.microsoft.com/office/drawing/2010/main">
        <mc:Choice Requires="a14">
          <p:sp>
            <p:nvSpPr>
              <p:cNvPr id="3" name="TextBox 2"/>
              <p:cNvSpPr txBox="1"/>
              <p:nvPr/>
            </p:nvSpPr>
            <p:spPr>
              <a:xfrm>
                <a:off x="4307219" y="2400306"/>
                <a:ext cx="1159933" cy="90409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𝑡</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𝑏</m:t>
                              </m:r>
                            </m:e>
                            <m:sub>
                              <m:r>
                                <a:rPr lang="en-US" sz="2400" b="0" i="1" smtClean="0">
                                  <a:solidFill>
                                    <a:srgbClr val="000000"/>
                                  </a:solidFill>
                                  <a:effectLst/>
                                  <a:latin typeface="Cambria Math"/>
                                </a:rPr>
                                <m:t>𝑖</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𝑠</m:t>
                              </m:r>
                            </m:e>
                            <m:sub>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𝑏</m:t>
                                  </m:r>
                                </m:e>
                                <m:sub>
                                  <m:r>
                                    <a:rPr lang="en-US" sz="2400" b="0" i="1" smtClean="0">
                                      <a:solidFill>
                                        <a:srgbClr val="000000"/>
                                      </a:solidFill>
                                      <a:effectLst/>
                                      <a:latin typeface="Cambria Math"/>
                                    </a:rPr>
                                    <m:t>𝑖</m:t>
                                  </m:r>
                                </m:sub>
                              </m:sSub>
                            </m:sub>
                          </m:sSub>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307219" y="2400306"/>
                <a:ext cx="1159933" cy="904094"/>
              </a:xfrm>
              <a:prstGeom prst="rect">
                <a:avLst/>
              </a:prstGeom>
              <a:blipFill rotWithShape="1">
                <a:blip r:embed="rId3"/>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31</a:t>
            </a:fld>
            <a:endParaRPr lang="en-US"/>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08"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Significance of Individual Parameters</a:t>
            </a:r>
          </a:p>
        </p:txBody>
      </p:sp>
      <p:sp>
        <p:nvSpPr>
          <p:cNvPr id="192712" name="Rectangle 200"/>
          <p:cNvSpPr>
            <a:spLocks noChangeArrowheads="1"/>
          </p:cNvSpPr>
          <p:nvPr/>
        </p:nvSpPr>
        <p:spPr bwMode="auto">
          <a:xfrm>
            <a:off x="1038824" y="13208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Hypotheses</a:t>
            </a:r>
          </a:p>
        </p:txBody>
      </p:sp>
      <p:sp>
        <p:nvSpPr>
          <p:cNvPr id="192713" name="Rectangle 201"/>
          <p:cNvSpPr>
            <a:spLocks noChangeArrowheads="1"/>
          </p:cNvSpPr>
          <p:nvPr/>
        </p:nvSpPr>
        <p:spPr bwMode="auto">
          <a:xfrm>
            <a:off x="1038824" y="26162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192718" name="Text Box 206"/>
          <p:cNvSpPr txBox="1">
            <a:spLocks noChangeArrowheads="1"/>
          </p:cNvSpPr>
          <p:nvPr/>
        </p:nvSpPr>
        <p:spPr bwMode="auto">
          <a:xfrm>
            <a:off x="3754469" y="2665414"/>
            <a:ext cx="7383431"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.05 and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 17,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mn-lt"/>
                <a:cs typeface="Arial" panose="020B0604020202020204" pitchFamily="34" charset="0"/>
              </a:rPr>
              <a:t>.025</a:t>
            </a:r>
            <a:r>
              <a:rPr lang="en-US" sz="2400" dirty="0">
                <a:solidFill>
                  <a:srgbClr val="000000"/>
                </a:solidFill>
                <a:effectLst/>
                <a:latin typeface="+mn-lt"/>
                <a:cs typeface="Arial" panose="020B0604020202020204" pitchFamily="34" charset="0"/>
              </a:rPr>
              <a:t> = 2.11</a:t>
            </a:r>
          </a:p>
          <a:p>
            <a:pPr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 or 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-2.11 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2.11</a:t>
            </a:r>
          </a:p>
        </p:txBody>
      </p:sp>
      <p:sp>
        <p:nvSpPr>
          <p:cNvPr id="11" name="TextBox 10"/>
          <p:cNvSpPr txBox="1"/>
          <p:nvPr/>
        </p:nvSpPr>
        <p:spPr>
          <a:xfrm>
            <a:off x="4276009" y="1365028"/>
            <a:ext cx="1284326"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 0</a:t>
            </a:r>
          </a:p>
        </p:txBody>
      </p:sp>
      <p:sp>
        <p:nvSpPr>
          <p:cNvPr id="12" name="TextBox 11"/>
          <p:cNvSpPr txBox="1"/>
          <p:nvPr/>
        </p:nvSpPr>
        <p:spPr>
          <a:xfrm>
            <a:off x="4288870" y="1851250"/>
            <a:ext cx="1277914"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 0</a:t>
            </a: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a:spLocks noChangeArrowheads="1"/>
          </p:cNvSpPr>
          <p:nvPr/>
        </p:nvSpPr>
        <p:spPr bwMode="auto">
          <a:xfrm>
            <a:off x="897359" y="1136650"/>
            <a:ext cx="810789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Regression Equation Output</a:t>
            </a:r>
          </a:p>
        </p:txBody>
      </p:sp>
      <p:grpSp>
        <p:nvGrpSpPr>
          <p:cNvPr id="3" name="Group 2"/>
          <p:cNvGrpSpPr/>
          <p:nvPr/>
        </p:nvGrpSpPr>
        <p:grpSpPr>
          <a:xfrm>
            <a:off x="1346200" y="1892300"/>
            <a:ext cx="8743619" cy="1892300"/>
            <a:chOff x="1511300" y="1943100"/>
            <a:chExt cx="8743619" cy="1892300"/>
          </a:xfrm>
        </p:grpSpPr>
        <p:sp>
          <p:nvSpPr>
            <p:cNvPr id="58" name="Rectangle 57"/>
            <p:cNvSpPr/>
            <p:nvPr/>
          </p:nvSpPr>
          <p:spPr>
            <a:xfrm>
              <a:off x="1511300" y="1943100"/>
              <a:ext cx="8743619" cy="18923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p:cNvSpPr>
              <a:spLocks noChangeArrowheads="1"/>
            </p:cNvSpPr>
            <p:nvPr/>
          </p:nvSpPr>
          <p:spPr bwMode="auto">
            <a:xfrm>
              <a:off x="4215025" y="2200506"/>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err="1">
                  <a:ln>
                    <a:noFill/>
                  </a:ln>
                  <a:effectLst/>
                  <a:latin typeface="Arial" pitchFamily="34" charset="0"/>
                  <a:cs typeface="Arial" pitchFamily="34" charset="0"/>
                </a:rPr>
                <a:t>Coef</a:t>
              </a:r>
              <a:endParaRPr kumimoji="0" lang="en-US" sz="1800" b="1" u="none" strike="noStrike" cap="none" normalizeH="0" baseline="0" dirty="0">
                <a:ln>
                  <a:noFill/>
                </a:ln>
                <a:effectLst/>
                <a:latin typeface="Arial" pitchFamily="34" charset="0"/>
                <a:cs typeface="Arial" pitchFamily="34" charset="0"/>
              </a:endParaRPr>
            </a:p>
          </p:txBody>
        </p:sp>
        <p:sp>
          <p:nvSpPr>
            <p:cNvPr id="11" name="Rectangle 30"/>
            <p:cNvSpPr>
              <a:spLocks noChangeArrowheads="1"/>
            </p:cNvSpPr>
            <p:nvPr/>
          </p:nvSpPr>
          <p:spPr bwMode="auto">
            <a:xfrm>
              <a:off x="5582027" y="2200506"/>
              <a:ext cx="1082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Arial" pitchFamily="34" charset="0"/>
                  <a:cs typeface="Arial" pitchFamily="34" charset="0"/>
                </a:rPr>
                <a:t>SE </a:t>
              </a:r>
              <a:r>
                <a:rPr kumimoji="0" lang="en-US" sz="2200" b="1" u="none" strike="noStrike" cap="none" normalizeH="0" baseline="0" dirty="0" err="1">
                  <a:ln>
                    <a:noFill/>
                  </a:ln>
                  <a:effectLst/>
                  <a:latin typeface="Arial" pitchFamily="34" charset="0"/>
                  <a:cs typeface="Arial" pitchFamily="34" charset="0"/>
                </a:rPr>
                <a:t>Coef</a:t>
              </a:r>
              <a:endParaRPr kumimoji="0" lang="en-US" sz="1800" b="1" u="none" strike="noStrike" cap="none" normalizeH="0" baseline="0" dirty="0">
                <a:ln>
                  <a:noFill/>
                </a:ln>
                <a:effectLst/>
                <a:latin typeface="Arial" pitchFamily="34" charset="0"/>
                <a:cs typeface="Arial" pitchFamily="34" charset="0"/>
              </a:endParaRPr>
            </a:p>
          </p:txBody>
        </p:sp>
        <p:sp>
          <p:nvSpPr>
            <p:cNvPr id="12" name="Rectangle 31"/>
            <p:cNvSpPr>
              <a:spLocks noChangeArrowheads="1"/>
            </p:cNvSpPr>
            <p:nvPr/>
          </p:nvSpPr>
          <p:spPr bwMode="auto">
            <a:xfrm>
              <a:off x="7659366" y="2200506"/>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Arial" pitchFamily="34" charset="0"/>
                  <a:cs typeface="Arial" pitchFamily="34" charset="0"/>
                </a:rPr>
                <a:t>T</a:t>
              </a:r>
              <a:endParaRPr kumimoji="0" lang="en-US" sz="1800" b="1" u="none" strike="noStrike" cap="none" normalizeH="0" baseline="0" dirty="0">
                <a:ln>
                  <a:noFill/>
                </a:ln>
                <a:effectLst/>
                <a:latin typeface="Arial" pitchFamily="34" charset="0"/>
                <a:cs typeface="Arial" pitchFamily="34" charset="0"/>
              </a:endParaRPr>
            </a:p>
          </p:txBody>
        </p:sp>
        <p:sp>
          <p:nvSpPr>
            <p:cNvPr id="13" name="Rectangle 32"/>
            <p:cNvSpPr>
              <a:spLocks noChangeArrowheads="1"/>
            </p:cNvSpPr>
            <p:nvPr/>
          </p:nvSpPr>
          <p:spPr bwMode="auto">
            <a:xfrm>
              <a:off x="9118662" y="2142450"/>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Arial" pitchFamily="34" charset="0"/>
                  <a:cs typeface="Arial" pitchFamily="34" charset="0"/>
                </a:rPr>
                <a:t>p</a:t>
              </a:r>
              <a:endParaRPr kumimoji="0" lang="en-US" sz="1800" b="1" u="none" strike="noStrike" cap="none" normalizeH="0" baseline="0" dirty="0">
                <a:ln>
                  <a:noFill/>
                </a:ln>
                <a:effectLst/>
                <a:latin typeface="Arial" pitchFamily="34" charset="0"/>
                <a:cs typeface="Arial" pitchFamily="34" charset="0"/>
              </a:endParaRPr>
            </a:p>
          </p:txBody>
        </p:sp>
        <p:sp>
          <p:nvSpPr>
            <p:cNvPr id="14" name="Rectangle 34"/>
            <p:cNvSpPr>
              <a:spLocks noChangeArrowheads="1"/>
            </p:cNvSpPr>
            <p:nvPr/>
          </p:nvSpPr>
          <p:spPr bwMode="auto">
            <a:xfrm>
              <a:off x="1741040" y="2559281"/>
              <a:ext cx="1130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effectLst/>
                  <a:latin typeface="Arial" pitchFamily="34" charset="0"/>
                  <a:cs typeface="Arial" pitchFamily="34" charset="0"/>
                </a:rPr>
                <a:t>Constant</a:t>
              </a:r>
              <a:endParaRPr kumimoji="0" lang="en-US" sz="1800" b="0" i="0" u="none" strike="noStrike" cap="none" normalizeH="0" baseline="0" dirty="0">
                <a:ln>
                  <a:noFill/>
                </a:ln>
                <a:effectLst/>
                <a:latin typeface="Arial" pitchFamily="34" charset="0"/>
                <a:cs typeface="Arial" pitchFamily="34" charset="0"/>
              </a:endParaRPr>
            </a:p>
          </p:txBody>
        </p:sp>
        <p:sp>
          <p:nvSpPr>
            <p:cNvPr id="15" name="Rectangle 35"/>
            <p:cNvSpPr>
              <a:spLocks noChangeArrowheads="1"/>
            </p:cNvSpPr>
            <p:nvPr/>
          </p:nvSpPr>
          <p:spPr bwMode="auto">
            <a:xfrm>
              <a:off x="3924560"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Arial" pitchFamily="34" charset="0"/>
                  <a:cs typeface="Arial" pitchFamily="34" charset="0"/>
                </a:rPr>
                <a:t>3.17394</a:t>
              </a:r>
              <a:endParaRPr kumimoji="0" lang="en-US" sz="1800" b="0" i="0" u="none" strike="noStrike" cap="none" normalizeH="0" baseline="0" dirty="0">
                <a:ln>
                  <a:noFill/>
                </a:ln>
                <a:effectLst/>
                <a:latin typeface="Arial" pitchFamily="34" charset="0"/>
                <a:cs typeface="Arial" pitchFamily="34" charset="0"/>
              </a:endParaRPr>
            </a:p>
          </p:txBody>
        </p:sp>
        <p:sp>
          <p:nvSpPr>
            <p:cNvPr id="16" name="Rectangle 36"/>
            <p:cNvSpPr>
              <a:spLocks noChangeArrowheads="1"/>
            </p:cNvSpPr>
            <p:nvPr/>
          </p:nvSpPr>
          <p:spPr bwMode="auto">
            <a:xfrm>
              <a:off x="5691821"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6.15607</a:t>
              </a:r>
              <a:endParaRPr kumimoji="0" lang="en-US" sz="1800" b="0" i="0" u="none" strike="noStrike" cap="none" normalizeH="0" baseline="0">
                <a:ln>
                  <a:noFill/>
                </a:ln>
                <a:effectLst/>
                <a:latin typeface="Arial" pitchFamily="34" charset="0"/>
                <a:cs typeface="Arial" pitchFamily="34" charset="0"/>
              </a:endParaRPr>
            </a:p>
          </p:txBody>
        </p:sp>
        <p:sp>
          <p:nvSpPr>
            <p:cNvPr id="17" name="Rectangle 37"/>
            <p:cNvSpPr>
              <a:spLocks noChangeArrowheads="1"/>
            </p:cNvSpPr>
            <p:nvPr/>
          </p:nvSpPr>
          <p:spPr bwMode="auto">
            <a:xfrm>
              <a:off x="7300731" y="2559281"/>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0.5156</a:t>
              </a:r>
              <a:endParaRPr kumimoji="0" lang="en-US" sz="1800" b="0" i="0" u="none" strike="noStrike" cap="none" normalizeH="0" baseline="0">
                <a:ln>
                  <a:noFill/>
                </a:ln>
                <a:effectLst/>
                <a:latin typeface="Arial" pitchFamily="34" charset="0"/>
                <a:cs typeface="Arial" pitchFamily="34" charset="0"/>
              </a:endParaRPr>
            </a:p>
          </p:txBody>
        </p:sp>
        <p:sp>
          <p:nvSpPr>
            <p:cNvPr id="18" name="Rectangle 38"/>
            <p:cNvSpPr>
              <a:spLocks noChangeArrowheads="1"/>
            </p:cNvSpPr>
            <p:nvPr/>
          </p:nvSpPr>
          <p:spPr bwMode="auto">
            <a:xfrm>
              <a:off x="8760028"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Arial" pitchFamily="34" charset="0"/>
                  <a:cs typeface="Arial" pitchFamily="34" charset="0"/>
                </a:rPr>
                <a:t>0.61279</a:t>
              </a:r>
              <a:endParaRPr kumimoji="0" lang="en-US" sz="1800" b="0" i="0" u="none" strike="noStrike" cap="none" normalizeH="0" baseline="0" dirty="0">
                <a:ln>
                  <a:noFill/>
                </a:ln>
                <a:effectLst/>
                <a:latin typeface="Arial" pitchFamily="34" charset="0"/>
                <a:cs typeface="Arial" pitchFamily="34" charset="0"/>
              </a:endParaRPr>
            </a:p>
          </p:txBody>
        </p:sp>
        <p:sp>
          <p:nvSpPr>
            <p:cNvPr id="19" name="Rectangle 40"/>
            <p:cNvSpPr>
              <a:spLocks noChangeArrowheads="1"/>
            </p:cNvSpPr>
            <p:nvPr/>
          </p:nvSpPr>
          <p:spPr bwMode="auto">
            <a:xfrm>
              <a:off x="1741040" y="2919643"/>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Experience</a:t>
              </a:r>
              <a:endParaRPr kumimoji="0" lang="en-US" sz="1800" b="0" i="0" u="none" strike="noStrike" cap="none" normalizeH="0" baseline="0">
                <a:ln>
                  <a:noFill/>
                </a:ln>
                <a:effectLst/>
                <a:latin typeface="Arial" pitchFamily="34" charset="0"/>
                <a:cs typeface="Arial" pitchFamily="34" charset="0"/>
              </a:endParaRPr>
            </a:p>
          </p:txBody>
        </p:sp>
        <p:sp>
          <p:nvSpPr>
            <p:cNvPr id="20" name="Rectangle 41"/>
            <p:cNvSpPr>
              <a:spLocks noChangeArrowheads="1"/>
            </p:cNvSpPr>
            <p:nvPr/>
          </p:nvSpPr>
          <p:spPr bwMode="auto">
            <a:xfrm>
              <a:off x="4118812" y="2919643"/>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1.4039</a:t>
              </a:r>
              <a:endParaRPr kumimoji="0" lang="en-US" sz="1800" b="0" i="0" u="none" strike="noStrike" cap="none" normalizeH="0" baseline="0">
                <a:ln>
                  <a:noFill/>
                </a:ln>
                <a:effectLst/>
                <a:latin typeface="Arial" pitchFamily="34" charset="0"/>
                <a:cs typeface="Arial" pitchFamily="34" charset="0"/>
              </a:endParaRPr>
            </a:p>
          </p:txBody>
        </p:sp>
        <p:sp>
          <p:nvSpPr>
            <p:cNvPr id="21" name="Rectangle 42"/>
            <p:cNvSpPr>
              <a:spLocks noChangeArrowheads="1"/>
            </p:cNvSpPr>
            <p:nvPr/>
          </p:nvSpPr>
          <p:spPr bwMode="auto">
            <a:xfrm>
              <a:off x="5691821" y="2919643"/>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0.19857</a:t>
              </a:r>
              <a:endParaRPr kumimoji="0" lang="en-US" sz="1800" b="0" i="0" u="none" strike="noStrike" cap="none" normalizeH="0" baseline="0">
                <a:ln>
                  <a:noFill/>
                </a:ln>
                <a:effectLst/>
                <a:latin typeface="Arial" pitchFamily="34" charset="0"/>
                <a:cs typeface="Arial" pitchFamily="34" charset="0"/>
              </a:endParaRPr>
            </a:p>
          </p:txBody>
        </p:sp>
        <p:sp>
          <p:nvSpPr>
            <p:cNvPr id="22" name="Rectangle 43"/>
            <p:cNvSpPr>
              <a:spLocks noChangeArrowheads="1"/>
            </p:cNvSpPr>
            <p:nvPr/>
          </p:nvSpPr>
          <p:spPr bwMode="auto">
            <a:xfrm>
              <a:off x="7300731" y="2919643"/>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7.0702</a:t>
              </a:r>
              <a:endParaRPr kumimoji="0" lang="en-US" sz="1800" b="0" i="0" u="none" strike="noStrike" cap="none" normalizeH="0" baseline="0">
                <a:ln>
                  <a:noFill/>
                </a:ln>
                <a:effectLst/>
                <a:latin typeface="Arial" pitchFamily="34" charset="0"/>
                <a:cs typeface="Arial" pitchFamily="34" charset="0"/>
              </a:endParaRPr>
            </a:p>
          </p:txBody>
        </p:sp>
        <p:sp>
          <p:nvSpPr>
            <p:cNvPr id="23" name="Rectangle 44"/>
            <p:cNvSpPr>
              <a:spLocks noChangeArrowheads="1"/>
            </p:cNvSpPr>
            <p:nvPr/>
          </p:nvSpPr>
          <p:spPr bwMode="auto">
            <a:xfrm>
              <a:off x="8787477" y="2919643"/>
              <a:ext cx="989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1.9E-06</a:t>
              </a:r>
              <a:endParaRPr kumimoji="0" lang="en-US" sz="1800" b="0" i="0" u="none" strike="noStrike" cap="none" normalizeH="0" baseline="0">
                <a:ln>
                  <a:noFill/>
                </a:ln>
                <a:effectLst/>
                <a:latin typeface="Arial" pitchFamily="34" charset="0"/>
                <a:cs typeface="Arial" pitchFamily="34" charset="0"/>
              </a:endParaRPr>
            </a:p>
          </p:txBody>
        </p:sp>
        <p:sp>
          <p:nvSpPr>
            <p:cNvPr id="24" name="Rectangle 46"/>
            <p:cNvSpPr>
              <a:spLocks noChangeArrowheads="1"/>
            </p:cNvSpPr>
            <p:nvPr/>
          </p:nvSpPr>
          <p:spPr bwMode="auto">
            <a:xfrm>
              <a:off x="1741040" y="3280006"/>
              <a:ext cx="1334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Test Score</a:t>
              </a:r>
              <a:endParaRPr kumimoji="0" lang="en-US" sz="1800" b="0" i="0" u="none" strike="noStrike" cap="none" normalizeH="0" baseline="0">
                <a:ln>
                  <a:noFill/>
                </a:ln>
                <a:effectLst/>
                <a:latin typeface="Arial" pitchFamily="34" charset="0"/>
                <a:cs typeface="Arial" pitchFamily="34" charset="0"/>
              </a:endParaRPr>
            </a:p>
          </p:txBody>
        </p:sp>
        <p:sp>
          <p:nvSpPr>
            <p:cNvPr id="25" name="Rectangle 47"/>
            <p:cNvSpPr>
              <a:spLocks noChangeArrowheads="1"/>
            </p:cNvSpPr>
            <p:nvPr/>
          </p:nvSpPr>
          <p:spPr bwMode="auto">
            <a:xfrm>
              <a:off x="3924560"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0.25089</a:t>
              </a:r>
              <a:endParaRPr kumimoji="0" lang="en-US" sz="1800" b="0" i="0" u="none" strike="noStrike" cap="none" normalizeH="0" baseline="0">
                <a:ln>
                  <a:noFill/>
                </a:ln>
                <a:effectLst/>
                <a:latin typeface="Arial" pitchFamily="34" charset="0"/>
                <a:cs typeface="Arial" pitchFamily="34" charset="0"/>
              </a:endParaRPr>
            </a:p>
          </p:txBody>
        </p:sp>
        <p:sp>
          <p:nvSpPr>
            <p:cNvPr id="26" name="Rectangle 48"/>
            <p:cNvSpPr>
              <a:spLocks noChangeArrowheads="1"/>
            </p:cNvSpPr>
            <p:nvPr/>
          </p:nvSpPr>
          <p:spPr bwMode="auto">
            <a:xfrm>
              <a:off x="5691821"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0.07735</a:t>
              </a:r>
              <a:endParaRPr kumimoji="0" lang="en-US" sz="1800" b="0" i="0" u="none" strike="noStrike" cap="none" normalizeH="0" baseline="0">
                <a:ln>
                  <a:noFill/>
                </a:ln>
                <a:effectLst/>
                <a:latin typeface="Arial" pitchFamily="34" charset="0"/>
                <a:cs typeface="Arial" pitchFamily="34" charset="0"/>
              </a:endParaRPr>
            </a:p>
          </p:txBody>
        </p:sp>
        <p:sp>
          <p:nvSpPr>
            <p:cNvPr id="27" name="Rectangle 49"/>
            <p:cNvSpPr>
              <a:spLocks noChangeArrowheads="1"/>
            </p:cNvSpPr>
            <p:nvPr/>
          </p:nvSpPr>
          <p:spPr bwMode="auto">
            <a:xfrm>
              <a:off x="7300731" y="3280006"/>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3.2433</a:t>
              </a:r>
              <a:endParaRPr kumimoji="0" lang="en-US" sz="1800" b="0" i="0" u="none" strike="noStrike" cap="none" normalizeH="0" baseline="0">
                <a:ln>
                  <a:noFill/>
                </a:ln>
                <a:effectLst/>
                <a:latin typeface="Arial" pitchFamily="34" charset="0"/>
                <a:cs typeface="Arial" pitchFamily="34" charset="0"/>
              </a:endParaRPr>
            </a:p>
          </p:txBody>
        </p:sp>
        <p:sp>
          <p:nvSpPr>
            <p:cNvPr id="28" name="Rectangle 50"/>
            <p:cNvSpPr>
              <a:spLocks noChangeArrowheads="1"/>
            </p:cNvSpPr>
            <p:nvPr/>
          </p:nvSpPr>
          <p:spPr bwMode="auto">
            <a:xfrm>
              <a:off x="8760028"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0.00478</a:t>
              </a:r>
              <a:endParaRPr kumimoji="0" lang="en-US" sz="1800" b="0" i="0" u="none" strike="noStrike" cap="none" normalizeH="0" baseline="0">
                <a:ln>
                  <a:noFill/>
                </a:ln>
                <a:effectLst/>
                <a:latin typeface="Arial" pitchFamily="34" charset="0"/>
                <a:cs typeface="Arial" pitchFamily="34" charset="0"/>
              </a:endParaRPr>
            </a:p>
          </p:txBody>
        </p:sp>
        <p:sp>
          <p:nvSpPr>
            <p:cNvPr id="50" name="Rectangle 34"/>
            <p:cNvSpPr>
              <a:spLocks noChangeArrowheads="1"/>
            </p:cNvSpPr>
            <p:nvPr/>
          </p:nvSpPr>
          <p:spPr bwMode="auto">
            <a:xfrm>
              <a:off x="1731391" y="2189177"/>
              <a:ext cx="1239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effectLst/>
                  <a:latin typeface="Arial" pitchFamily="34" charset="0"/>
                  <a:cs typeface="Arial" pitchFamily="34" charset="0"/>
                </a:rPr>
                <a:t>Predictor</a:t>
              </a:r>
              <a:endParaRPr kumimoji="0" lang="en-US" sz="1800" b="1" i="0" u="none" strike="noStrike" cap="none" normalizeH="0" baseline="0" dirty="0">
                <a:ln>
                  <a:noFill/>
                </a:ln>
                <a:effectLst/>
                <a:latin typeface="Arial" pitchFamily="34" charset="0"/>
                <a:cs typeface="Arial" pitchFamily="34" charset="0"/>
              </a:endParaRPr>
            </a:p>
          </p:txBody>
        </p:sp>
        <p:sp>
          <p:nvSpPr>
            <p:cNvPr id="59" name="Rectangle 10"/>
            <p:cNvSpPr>
              <a:spLocks noChangeArrowheads="1"/>
            </p:cNvSpPr>
            <p:nvPr/>
          </p:nvSpPr>
          <p:spPr bwMode="auto">
            <a:xfrm>
              <a:off x="7123877" y="2894470"/>
              <a:ext cx="2896424" cy="36512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a:p>
        </p:txBody>
      </p:sp>
      <p:sp>
        <p:nvSpPr>
          <p:cNvPr id="61"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Significance of Individual Parameters</a:t>
            </a:r>
          </a:p>
        </p:txBody>
      </p:sp>
    </p:spTree>
    <p:extLst>
      <p:ext uri="{BB962C8B-B14F-4D97-AF65-F5344CB8AC3E}">
        <p14:creationId xmlns:p14="http://schemas.microsoft.com/office/powerpoint/2010/main" val="3046735154"/>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a:off x="897359" y="1136650"/>
            <a:ext cx="810789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Regression Equation Output</a:t>
            </a:r>
          </a:p>
        </p:txBody>
      </p:sp>
      <p:sp>
        <p:nvSpPr>
          <p:cNvPr id="4" name="AutoShape 3"/>
          <p:cNvSpPr>
            <a:spLocks noChangeAspect="1" noChangeArrowheads="1" noTextEdit="1"/>
          </p:cNvSpPr>
          <p:nvPr/>
        </p:nvSpPr>
        <p:spPr bwMode="auto">
          <a:xfrm>
            <a:off x="1308493" y="1459143"/>
            <a:ext cx="8656864"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a:p>
        </p:txBody>
      </p:sp>
      <p:sp>
        <p:nvSpPr>
          <p:cNvPr id="61"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Significance of Individual Parameters</a:t>
            </a:r>
          </a:p>
        </p:txBody>
      </p:sp>
      <p:grpSp>
        <p:nvGrpSpPr>
          <p:cNvPr id="7" name="Group 6"/>
          <p:cNvGrpSpPr/>
          <p:nvPr/>
        </p:nvGrpSpPr>
        <p:grpSpPr>
          <a:xfrm>
            <a:off x="1355252" y="1866900"/>
            <a:ext cx="8710548" cy="1930400"/>
            <a:chOff x="1380652" y="1943100"/>
            <a:chExt cx="8710548" cy="1930400"/>
          </a:xfrm>
        </p:grpSpPr>
        <p:sp>
          <p:nvSpPr>
            <p:cNvPr id="57" name="Rectangle 56"/>
            <p:cNvSpPr/>
            <p:nvPr/>
          </p:nvSpPr>
          <p:spPr>
            <a:xfrm>
              <a:off x="1380652" y="1943100"/>
              <a:ext cx="8710548" cy="1930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p:cNvSpPr>
              <a:spLocks noChangeArrowheads="1"/>
            </p:cNvSpPr>
            <p:nvPr/>
          </p:nvSpPr>
          <p:spPr bwMode="auto">
            <a:xfrm>
              <a:off x="4215026" y="2200506"/>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err="1">
                  <a:ln>
                    <a:noFill/>
                  </a:ln>
                  <a:effectLst/>
                  <a:latin typeface="Arial" pitchFamily="34" charset="0"/>
                  <a:cs typeface="Arial" pitchFamily="34" charset="0"/>
                </a:rPr>
                <a:t>Coef</a:t>
              </a:r>
              <a:endParaRPr kumimoji="0" lang="en-US" sz="1800" b="1" u="none" strike="noStrike" cap="none" normalizeH="0" baseline="0" dirty="0">
                <a:ln>
                  <a:noFill/>
                </a:ln>
                <a:effectLst/>
                <a:latin typeface="Arial" pitchFamily="34" charset="0"/>
                <a:cs typeface="Arial" pitchFamily="34" charset="0"/>
              </a:endParaRPr>
            </a:p>
          </p:txBody>
        </p:sp>
        <p:sp>
          <p:nvSpPr>
            <p:cNvPr id="11" name="Rectangle 30"/>
            <p:cNvSpPr>
              <a:spLocks noChangeArrowheads="1"/>
            </p:cNvSpPr>
            <p:nvPr/>
          </p:nvSpPr>
          <p:spPr bwMode="auto">
            <a:xfrm>
              <a:off x="5582028" y="2200506"/>
              <a:ext cx="1082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Arial" pitchFamily="34" charset="0"/>
                  <a:cs typeface="Arial" pitchFamily="34" charset="0"/>
                </a:rPr>
                <a:t>SE </a:t>
              </a:r>
              <a:r>
                <a:rPr kumimoji="0" lang="en-US" sz="2200" b="1" u="none" strike="noStrike" cap="none" normalizeH="0" baseline="0" dirty="0" err="1">
                  <a:ln>
                    <a:noFill/>
                  </a:ln>
                  <a:effectLst/>
                  <a:latin typeface="Arial" pitchFamily="34" charset="0"/>
                  <a:cs typeface="Arial" pitchFamily="34" charset="0"/>
                </a:rPr>
                <a:t>Coef</a:t>
              </a:r>
              <a:endParaRPr kumimoji="0" lang="en-US" sz="1800" b="1" u="none" strike="noStrike" cap="none" normalizeH="0" baseline="0" dirty="0">
                <a:ln>
                  <a:noFill/>
                </a:ln>
                <a:effectLst/>
                <a:latin typeface="Arial" pitchFamily="34" charset="0"/>
                <a:cs typeface="Arial" pitchFamily="34" charset="0"/>
              </a:endParaRPr>
            </a:p>
          </p:txBody>
        </p:sp>
        <p:sp>
          <p:nvSpPr>
            <p:cNvPr id="12" name="Rectangle 31"/>
            <p:cNvSpPr>
              <a:spLocks noChangeArrowheads="1"/>
            </p:cNvSpPr>
            <p:nvPr/>
          </p:nvSpPr>
          <p:spPr bwMode="auto">
            <a:xfrm>
              <a:off x="7659367" y="2200506"/>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Arial" pitchFamily="34" charset="0"/>
                  <a:cs typeface="Arial" pitchFamily="34" charset="0"/>
                </a:rPr>
                <a:t>T</a:t>
              </a:r>
              <a:endParaRPr kumimoji="0" lang="en-US" sz="1800" b="1" u="none" strike="noStrike" cap="none" normalizeH="0" baseline="0" dirty="0">
                <a:ln>
                  <a:noFill/>
                </a:ln>
                <a:effectLst/>
                <a:latin typeface="Arial" pitchFamily="34" charset="0"/>
                <a:cs typeface="Arial" pitchFamily="34" charset="0"/>
              </a:endParaRPr>
            </a:p>
          </p:txBody>
        </p:sp>
        <p:sp>
          <p:nvSpPr>
            <p:cNvPr id="13" name="Rectangle 32"/>
            <p:cNvSpPr>
              <a:spLocks noChangeArrowheads="1"/>
            </p:cNvSpPr>
            <p:nvPr/>
          </p:nvSpPr>
          <p:spPr bwMode="auto">
            <a:xfrm>
              <a:off x="9118663" y="2142450"/>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Arial" pitchFamily="34" charset="0"/>
                  <a:cs typeface="Arial" pitchFamily="34" charset="0"/>
                </a:rPr>
                <a:t>p</a:t>
              </a:r>
              <a:endParaRPr kumimoji="0" lang="en-US" sz="1800" b="1" u="none" strike="noStrike" cap="none" normalizeH="0" baseline="0" dirty="0">
                <a:ln>
                  <a:noFill/>
                </a:ln>
                <a:effectLst/>
                <a:latin typeface="Arial" pitchFamily="34" charset="0"/>
                <a:cs typeface="Arial" pitchFamily="34" charset="0"/>
              </a:endParaRPr>
            </a:p>
          </p:txBody>
        </p:sp>
        <p:sp>
          <p:nvSpPr>
            <p:cNvPr id="14" name="Rectangle 34"/>
            <p:cNvSpPr>
              <a:spLocks noChangeArrowheads="1"/>
            </p:cNvSpPr>
            <p:nvPr/>
          </p:nvSpPr>
          <p:spPr bwMode="auto">
            <a:xfrm>
              <a:off x="1741040" y="2559281"/>
              <a:ext cx="1130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effectLst/>
                  <a:latin typeface="Arial" pitchFamily="34" charset="0"/>
                  <a:cs typeface="Arial" pitchFamily="34" charset="0"/>
                </a:rPr>
                <a:t>Constant</a:t>
              </a:r>
              <a:endParaRPr kumimoji="0" lang="en-US" sz="1800" b="0" i="0" u="none" strike="noStrike" cap="none" normalizeH="0" baseline="0" dirty="0">
                <a:ln>
                  <a:noFill/>
                </a:ln>
                <a:effectLst/>
                <a:latin typeface="Arial" pitchFamily="34" charset="0"/>
                <a:cs typeface="Arial" pitchFamily="34" charset="0"/>
              </a:endParaRPr>
            </a:p>
          </p:txBody>
        </p:sp>
        <p:sp>
          <p:nvSpPr>
            <p:cNvPr id="15" name="Rectangle 35"/>
            <p:cNvSpPr>
              <a:spLocks noChangeArrowheads="1"/>
            </p:cNvSpPr>
            <p:nvPr/>
          </p:nvSpPr>
          <p:spPr bwMode="auto">
            <a:xfrm>
              <a:off x="3924561"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Arial" pitchFamily="34" charset="0"/>
                  <a:cs typeface="Arial" pitchFamily="34" charset="0"/>
                </a:rPr>
                <a:t>3.17394</a:t>
              </a:r>
              <a:endParaRPr kumimoji="0" lang="en-US" sz="1800" b="0" i="0" u="none" strike="noStrike" cap="none" normalizeH="0" baseline="0" dirty="0">
                <a:ln>
                  <a:noFill/>
                </a:ln>
                <a:effectLst/>
                <a:latin typeface="Arial" pitchFamily="34" charset="0"/>
                <a:cs typeface="Arial" pitchFamily="34" charset="0"/>
              </a:endParaRPr>
            </a:p>
          </p:txBody>
        </p:sp>
        <p:sp>
          <p:nvSpPr>
            <p:cNvPr id="16" name="Rectangle 36"/>
            <p:cNvSpPr>
              <a:spLocks noChangeArrowheads="1"/>
            </p:cNvSpPr>
            <p:nvPr/>
          </p:nvSpPr>
          <p:spPr bwMode="auto">
            <a:xfrm>
              <a:off x="5691822"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6.15607</a:t>
              </a:r>
              <a:endParaRPr kumimoji="0" lang="en-US" sz="1800" b="0" i="0" u="none" strike="noStrike" cap="none" normalizeH="0" baseline="0">
                <a:ln>
                  <a:noFill/>
                </a:ln>
                <a:effectLst/>
                <a:latin typeface="Arial" pitchFamily="34" charset="0"/>
                <a:cs typeface="Arial" pitchFamily="34" charset="0"/>
              </a:endParaRPr>
            </a:p>
          </p:txBody>
        </p:sp>
        <p:sp>
          <p:nvSpPr>
            <p:cNvPr id="17" name="Rectangle 37"/>
            <p:cNvSpPr>
              <a:spLocks noChangeArrowheads="1"/>
            </p:cNvSpPr>
            <p:nvPr/>
          </p:nvSpPr>
          <p:spPr bwMode="auto">
            <a:xfrm>
              <a:off x="7300732" y="2559281"/>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0.5156</a:t>
              </a:r>
              <a:endParaRPr kumimoji="0" lang="en-US" sz="1800" b="0" i="0" u="none" strike="noStrike" cap="none" normalizeH="0" baseline="0">
                <a:ln>
                  <a:noFill/>
                </a:ln>
                <a:effectLst/>
                <a:latin typeface="Arial" pitchFamily="34" charset="0"/>
                <a:cs typeface="Arial" pitchFamily="34" charset="0"/>
              </a:endParaRPr>
            </a:p>
          </p:txBody>
        </p:sp>
        <p:sp>
          <p:nvSpPr>
            <p:cNvPr id="18" name="Rectangle 38"/>
            <p:cNvSpPr>
              <a:spLocks noChangeArrowheads="1"/>
            </p:cNvSpPr>
            <p:nvPr/>
          </p:nvSpPr>
          <p:spPr bwMode="auto">
            <a:xfrm>
              <a:off x="8760029"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Arial" pitchFamily="34" charset="0"/>
                  <a:cs typeface="Arial" pitchFamily="34" charset="0"/>
                </a:rPr>
                <a:t>0.61279</a:t>
              </a:r>
              <a:endParaRPr kumimoji="0" lang="en-US" sz="1800" b="0" i="0" u="none" strike="noStrike" cap="none" normalizeH="0" baseline="0" dirty="0">
                <a:ln>
                  <a:noFill/>
                </a:ln>
                <a:effectLst/>
                <a:latin typeface="Arial" pitchFamily="34" charset="0"/>
                <a:cs typeface="Arial" pitchFamily="34" charset="0"/>
              </a:endParaRPr>
            </a:p>
          </p:txBody>
        </p:sp>
        <p:sp>
          <p:nvSpPr>
            <p:cNvPr id="19" name="Rectangle 40"/>
            <p:cNvSpPr>
              <a:spLocks noChangeArrowheads="1"/>
            </p:cNvSpPr>
            <p:nvPr/>
          </p:nvSpPr>
          <p:spPr bwMode="auto">
            <a:xfrm>
              <a:off x="1741040" y="2919643"/>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Experience</a:t>
              </a:r>
              <a:endParaRPr kumimoji="0" lang="en-US" sz="1800" b="0" i="0" u="none" strike="noStrike" cap="none" normalizeH="0" baseline="0">
                <a:ln>
                  <a:noFill/>
                </a:ln>
                <a:effectLst/>
                <a:latin typeface="Arial" pitchFamily="34" charset="0"/>
                <a:cs typeface="Arial" pitchFamily="34" charset="0"/>
              </a:endParaRPr>
            </a:p>
          </p:txBody>
        </p:sp>
        <p:sp>
          <p:nvSpPr>
            <p:cNvPr id="20" name="Rectangle 41"/>
            <p:cNvSpPr>
              <a:spLocks noChangeArrowheads="1"/>
            </p:cNvSpPr>
            <p:nvPr/>
          </p:nvSpPr>
          <p:spPr bwMode="auto">
            <a:xfrm>
              <a:off x="4118813" y="2919643"/>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1.4039</a:t>
              </a:r>
              <a:endParaRPr kumimoji="0" lang="en-US" sz="1800" b="0" i="0" u="none" strike="noStrike" cap="none" normalizeH="0" baseline="0">
                <a:ln>
                  <a:noFill/>
                </a:ln>
                <a:effectLst/>
                <a:latin typeface="Arial" pitchFamily="34" charset="0"/>
                <a:cs typeface="Arial" pitchFamily="34" charset="0"/>
              </a:endParaRPr>
            </a:p>
          </p:txBody>
        </p:sp>
        <p:sp>
          <p:nvSpPr>
            <p:cNvPr id="21" name="Rectangle 42"/>
            <p:cNvSpPr>
              <a:spLocks noChangeArrowheads="1"/>
            </p:cNvSpPr>
            <p:nvPr/>
          </p:nvSpPr>
          <p:spPr bwMode="auto">
            <a:xfrm>
              <a:off x="5691822" y="2919643"/>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0.19857</a:t>
              </a:r>
              <a:endParaRPr kumimoji="0" lang="en-US" sz="1800" b="0" i="0" u="none" strike="noStrike" cap="none" normalizeH="0" baseline="0">
                <a:ln>
                  <a:noFill/>
                </a:ln>
                <a:effectLst/>
                <a:latin typeface="Arial" pitchFamily="34" charset="0"/>
                <a:cs typeface="Arial" pitchFamily="34" charset="0"/>
              </a:endParaRPr>
            </a:p>
          </p:txBody>
        </p:sp>
        <p:sp>
          <p:nvSpPr>
            <p:cNvPr id="22" name="Rectangle 43"/>
            <p:cNvSpPr>
              <a:spLocks noChangeArrowheads="1"/>
            </p:cNvSpPr>
            <p:nvPr/>
          </p:nvSpPr>
          <p:spPr bwMode="auto">
            <a:xfrm>
              <a:off x="7300732" y="2919643"/>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7.0702</a:t>
              </a:r>
              <a:endParaRPr kumimoji="0" lang="en-US" sz="1800" b="0" i="0" u="none" strike="noStrike" cap="none" normalizeH="0" baseline="0">
                <a:ln>
                  <a:noFill/>
                </a:ln>
                <a:effectLst/>
                <a:latin typeface="Arial" pitchFamily="34" charset="0"/>
                <a:cs typeface="Arial" pitchFamily="34" charset="0"/>
              </a:endParaRPr>
            </a:p>
          </p:txBody>
        </p:sp>
        <p:sp>
          <p:nvSpPr>
            <p:cNvPr id="23" name="Rectangle 44"/>
            <p:cNvSpPr>
              <a:spLocks noChangeArrowheads="1"/>
            </p:cNvSpPr>
            <p:nvPr/>
          </p:nvSpPr>
          <p:spPr bwMode="auto">
            <a:xfrm>
              <a:off x="8787478" y="2919643"/>
              <a:ext cx="989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1.9E-06</a:t>
              </a:r>
              <a:endParaRPr kumimoji="0" lang="en-US" sz="1800" b="0" i="0" u="none" strike="noStrike" cap="none" normalizeH="0" baseline="0">
                <a:ln>
                  <a:noFill/>
                </a:ln>
                <a:effectLst/>
                <a:latin typeface="Arial" pitchFamily="34" charset="0"/>
                <a:cs typeface="Arial" pitchFamily="34" charset="0"/>
              </a:endParaRPr>
            </a:p>
          </p:txBody>
        </p:sp>
        <p:sp>
          <p:nvSpPr>
            <p:cNvPr id="24" name="Rectangle 46"/>
            <p:cNvSpPr>
              <a:spLocks noChangeArrowheads="1"/>
            </p:cNvSpPr>
            <p:nvPr/>
          </p:nvSpPr>
          <p:spPr bwMode="auto">
            <a:xfrm>
              <a:off x="1741040" y="3280006"/>
              <a:ext cx="1334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Test Score</a:t>
              </a:r>
              <a:endParaRPr kumimoji="0" lang="en-US" sz="1800" b="0" i="0" u="none" strike="noStrike" cap="none" normalizeH="0" baseline="0">
                <a:ln>
                  <a:noFill/>
                </a:ln>
                <a:effectLst/>
                <a:latin typeface="Arial" pitchFamily="34" charset="0"/>
                <a:cs typeface="Arial" pitchFamily="34" charset="0"/>
              </a:endParaRPr>
            </a:p>
          </p:txBody>
        </p:sp>
        <p:sp>
          <p:nvSpPr>
            <p:cNvPr id="25" name="Rectangle 47"/>
            <p:cNvSpPr>
              <a:spLocks noChangeArrowheads="1"/>
            </p:cNvSpPr>
            <p:nvPr/>
          </p:nvSpPr>
          <p:spPr bwMode="auto">
            <a:xfrm>
              <a:off x="3924561"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0.25089</a:t>
              </a:r>
              <a:endParaRPr kumimoji="0" lang="en-US" sz="1800" b="0" i="0" u="none" strike="noStrike" cap="none" normalizeH="0" baseline="0">
                <a:ln>
                  <a:noFill/>
                </a:ln>
                <a:effectLst/>
                <a:latin typeface="Arial" pitchFamily="34" charset="0"/>
                <a:cs typeface="Arial" pitchFamily="34" charset="0"/>
              </a:endParaRPr>
            </a:p>
          </p:txBody>
        </p:sp>
        <p:sp>
          <p:nvSpPr>
            <p:cNvPr id="26" name="Rectangle 48"/>
            <p:cNvSpPr>
              <a:spLocks noChangeArrowheads="1"/>
            </p:cNvSpPr>
            <p:nvPr/>
          </p:nvSpPr>
          <p:spPr bwMode="auto">
            <a:xfrm>
              <a:off x="5691822"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0.07735</a:t>
              </a:r>
              <a:endParaRPr kumimoji="0" lang="en-US" sz="1800" b="0" i="0" u="none" strike="noStrike" cap="none" normalizeH="0" baseline="0">
                <a:ln>
                  <a:noFill/>
                </a:ln>
                <a:effectLst/>
                <a:latin typeface="Arial" pitchFamily="34" charset="0"/>
                <a:cs typeface="Arial" pitchFamily="34" charset="0"/>
              </a:endParaRPr>
            </a:p>
          </p:txBody>
        </p:sp>
        <p:sp>
          <p:nvSpPr>
            <p:cNvPr id="27" name="Rectangle 49"/>
            <p:cNvSpPr>
              <a:spLocks noChangeArrowheads="1"/>
            </p:cNvSpPr>
            <p:nvPr/>
          </p:nvSpPr>
          <p:spPr bwMode="auto">
            <a:xfrm>
              <a:off x="7300732" y="3280006"/>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3.2433</a:t>
              </a:r>
              <a:endParaRPr kumimoji="0" lang="en-US" sz="1800" b="0" i="0" u="none" strike="noStrike" cap="none" normalizeH="0" baseline="0">
                <a:ln>
                  <a:noFill/>
                </a:ln>
                <a:effectLst/>
                <a:latin typeface="Arial" pitchFamily="34" charset="0"/>
                <a:cs typeface="Arial" pitchFamily="34" charset="0"/>
              </a:endParaRPr>
            </a:p>
          </p:txBody>
        </p:sp>
        <p:sp>
          <p:nvSpPr>
            <p:cNvPr id="28" name="Rectangle 50"/>
            <p:cNvSpPr>
              <a:spLocks noChangeArrowheads="1"/>
            </p:cNvSpPr>
            <p:nvPr/>
          </p:nvSpPr>
          <p:spPr bwMode="auto">
            <a:xfrm>
              <a:off x="8760029"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effectLst/>
                  <a:latin typeface="Arial" pitchFamily="34" charset="0"/>
                  <a:cs typeface="Arial" pitchFamily="34" charset="0"/>
                </a:rPr>
                <a:t>0.00478</a:t>
              </a:r>
              <a:endParaRPr kumimoji="0" lang="en-US" sz="1800" b="0" i="0" u="none" strike="noStrike" cap="none" normalizeH="0" baseline="0">
                <a:ln>
                  <a:noFill/>
                </a:ln>
                <a:effectLst/>
                <a:latin typeface="Arial" pitchFamily="34" charset="0"/>
                <a:cs typeface="Arial" pitchFamily="34" charset="0"/>
              </a:endParaRPr>
            </a:p>
          </p:txBody>
        </p:sp>
        <p:sp>
          <p:nvSpPr>
            <p:cNvPr id="50" name="Rectangle 34"/>
            <p:cNvSpPr>
              <a:spLocks noChangeArrowheads="1"/>
            </p:cNvSpPr>
            <p:nvPr/>
          </p:nvSpPr>
          <p:spPr bwMode="auto">
            <a:xfrm>
              <a:off x="1731392" y="2189177"/>
              <a:ext cx="1239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effectLst/>
                  <a:latin typeface="Arial" pitchFamily="34" charset="0"/>
                  <a:cs typeface="Arial" pitchFamily="34" charset="0"/>
                </a:rPr>
                <a:t>Predictor</a:t>
              </a:r>
              <a:endParaRPr kumimoji="0" lang="en-US" sz="1800" b="1" i="0" u="none" strike="noStrike" cap="none" normalizeH="0" baseline="0" dirty="0">
                <a:ln>
                  <a:noFill/>
                </a:ln>
                <a:effectLst/>
                <a:latin typeface="Arial" pitchFamily="34" charset="0"/>
                <a:cs typeface="Arial" pitchFamily="34" charset="0"/>
              </a:endParaRPr>
            </a:p>
          </p:txBody>
        </p:sp>
        <p:sp>
          <p:nvSpPr>
            <p:cNvPr id="58" name="Rectangle 10"/>
            <p:cNvSpPr>
              <a:spLocks noChangeArrowheads="1"/>
            </p:cNvSpPr>
            <p:nvPr/>
          </p:nvSpPr>
          <p:spPr bwMode="auto">
            <a:xfrm>
              <a:off x="7161977" y="3250070"/>
              <a:ext cx="2803379" cy="36512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AutoShape 208"/>
          <p:cNvSpPr>
            <a:spLocks noChangeArrowheads="1"/>
          </p:cNvSpPr>
          <p:nvPr/>
        </p:nvSpPr>
        <p:spPr bwMode="auto">
          <a:xfrm flipH="1">
            <a:off x="2822443" y="4374020"/>
            <a:ext cx="5978655" cy="952500"/>
          </a:xfrm>
          <a:prstGeom prst="wedgeRoundRectCallout">
            <a:avLst>
              <a:gd name="adj1" fmla="val -42426"/>
              <a:gd name="adj2" fmla="val -133838"/>
              <a:gd name="adj3" fmla="val 16667"/>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extLst/>
        </p:spPr>
        <p:txBody>
          <a:bodyPr/>
          <a:lstStyle/>
          <a:p>
            <a:r>
              <a:rPr lang="en-US" sz="2400" i="1" dirty="0">
                <a:solidFill>
                  <a:srgbClr val="000000"/>
                </a:solidFill>
                <a:effectLst/>
                <a:latin typeface="Arial" panose="020B0604020202020204" pitchFamily="34" charset="0"/>
                <a:cs typeface="Arial" panose="020B0604020202020204" pitchFamily="34" charset="0"/>
              </a:rPr>
              <a:t>t</a:t>
            </a:r>
            <a:r>
              <a:rPr lang="en-US" sz="2400" dirty="0">
                <a:solidFill>
                  <a:srgbClr val="000000"/>
                </a:solidFill>
                <a:effectLst/>
                <a:latin typeface="Arial" panose="020B0604020202020204" pitchFamily="34" charset="0"/>
                <a:cs typeface="Arial" panose="020B0604020202020204" pitchFamily="34" charset="0"/>
              </a:rPr>
              <a:t> statistic and </a:t>
            </a:r>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 used to test for </a:t>
            </a:r>
          </a:p>
          <a:p>
            <a:r>
              <a:rPr lang="en-US" sz="2400" dirty="0">
                <a:solidFill>
                  <a:srgbClr val="000000"/>
                </a:solidFill>
                <a:effectLst/>
                <a:latin typeface="Arial" panose="020B0604020202020204" pitchFamily="34" charset="0"/>
                <a:cs typeface="Arial" panose="020B0604020202020204" pitchFamily="34" charset="0"/>
              </a:rPr>
              <a:t>the individual significance of “Test Score”</a:t>
            </a:r>
          </a:p>
        </p:txBody>
      </p:sp>
    </p:spTree>
    <p:extLst>
      <p:ext uri="{BB962C8B-B14F-4D97-AF65-F5344CB8AC3E}">
        <p14:creationId xmlns:p14="http://schemas.microsoft.com/office/powerpoint/2010/main" val="2713420966"/>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37" name="Rectangle 201"/>
          <p:cNvSpPr>
            <a:spLocks noChangeArrowheads="1"/>
          </p:cNvSpPr>
          <p:nvPr/>
        </p:nvSpPr>
        <p:spPr bwMode="auto">
          <a:xfrm>
            <a:off x="1038824" y="1320798"/>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Test Statistics</a:t>
            </a:r>
          </a:p>
        </p:txBody>
      </p:sp>
      <p:sp>
        <p:nvSpPr>
          <p:cNvPr id="91338" name="Rectangle 202"/>
          <p:cNvSpPr>
            <a:spLocks noChangeArrowheads="1"/>
          </p:cNvSpPr>
          <p:nvPr/>
        </p:nvSpPr>
        <p:spPr bwMode="auto">
          <a:xfrm>
            <a:off x="1038824" y="337185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Conclusions</a:t>
            </a:r>
          </a:p>
        </p:txBody>
      </p:sp>
      <p:sp>
        <p:nvSpPr>
          <p:cNvPr id="91344" name="Text Box 208"/>
          <p:cNvSpPr txBox="1">
            <a:spLocks noChangeArrowheads="1"/>
          </p:cNvSpPr>
          <p:nvPr/>
        </p:nvSpPr>
        <p:spPr bwMode="auto">
          <a:xfrm>
            <a:off x="4163928" y="3421063"/>
            <a:ext cx="6262771"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rgbClr val="66FFFF"/>
              </a:buClr>
              <a:buSzPct val="125000"/>
            </a:pPr>
            <a:r>
              <a:rPr lang="en-US" dirty="0">
                <a:solidFill>
                  <a:srgbClr val="000000"/>
                </a:solidFill>
                <a:effectLst/>
                <a:latin typeface="+mn-lt"/>
                <a:cs typeface="Arial" panose="020B0604020202020204" pitchFamily="34" charset="0"/>
              </a:rPr>
              <a:t>Reject </a:t>
            </a:r>
            <a:r>
              <a:rPr lang="en-US" u="sng" dirty="0">
                <a:solidFill>
                  <a:srgbClr val="000000"/>
                </a:solidFill>
                <a:effectLst/>
                <a:latin typeface="+mn-lt"/>
                <a:cs typeface="Arial" panose="020B0604020202020204" pitchFamily="34" charset="0"/>
              </a:rPr>
              <a:t>both</a:t>
            </a:r>
            <a:r>
              <a:rPr lang="en-US" dirty="0">
                <a:solidFill>
                  <a:srgbClr val="000000"/>
                </a:solidFill>
                <a:effectLst/>
                <a:latin typeface="+mn-lt"/>
                <a:cs typeface="Arial" panose="020B0604020202020204" pitchFamily="34" charset="0"/>
              </a:rPr>
              <a:t>  </a:t>
            </a:r>
            <a:r>
              <a:rPr lang="en-US" i="1" dirty="0">
                <a:solidFill>
                  <a:srgbClr val="000000"/>
                </a:solidFill>
                <a:effectLst/>
                <a:latin typeface="+mn-lt"/>
                <a:cs typeface="Arial" panose="020B0604020202020204" pitchFamily="34" charset="0"/>
              </a:rPr>
              <a:t>H</a:t>
            </a:r>
            <a:r>
              <a:rPr lang="en-US" baseline="-25000" dirty="0">
                <a:solidFill>
                  <a:srgbClr val="000000"/>
                </a:solidFill>
                <a:effectLst/>
                <a:latin typeface="+mn-lt"/>
                <a:cs typeface="Arial" panose="020B0604020202020204" pitchFamily="34" charset="0"/>
              </a:rPr>
              <a:t>0</a:t>
            </a:r>
            <a:r>
              <a:rPr lang="en-US" dirty="0">
                <a:solidFill>
                  <a:srgbClr val="000000"/>
                </a:solidFill>
                <a:effectLst/>
                <a:latin typeface="+mn-lt"/>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t>
            </a:r>
            <a:r>
              <a:rPr lang="en-US" baseline="-25000" dirty="0">
                <a:solidFill>
                  <a:srgbClr val="000000"/>
                </a:solidFill>
                <a:effectLst/>
                <a:latin typeface="+mn-lt"/>
                <a:cs typeface="Arial" panose="020B0604020202020204" pitchFamily="34" charset="0"/>
              </a:rPr>
              <a:t>1</a:t>
            </a:r>
            <a:r>
              <a:rPr lang="en-US" dirty="0">
                <a:solidFill>
                  <a:srgbClr val="000000"/>
                </a:solidFill>
                <a:effectLst/>
                <a:latin typeface="+mn-lt"/>
                <a:cs typeface="Arial" panose="020B0604020202020204" pitchFamily="34" charset="0"/>
              </a:rPr>
              <a:t> = 0 and </a:t>
            </a:r>
            <a:r>
              <a:rPr lang="en-US" i="1" dirty="0">
                <a:solidFill>
                  <a:srgbClr val="000000"/>
                </a:solidFill>
                <a:effectLst/>
                <a:latin typeface="+mn-lt"/>
                <a:cs typeface="Arial" panose="020B0604020202020204" pitchFamily="34" charset="0"/>
              </a:rPr>
              <a:t>H</a:t>
            </a:r>
            <a:r>
              <a:rPr lang="en-US" baseline="-25000" dirty="0">
                <a:solidFill>
                  <a:srgbClr val="000000"/>
                </a:solidFill>
                <a:effectLst/>
                <a:latin typeface="+mn-lt"/>
                <a:cs typeface="Arial" panose="020B0604020202020204" pitchFamily="34" charset="0"/>
              </a:rPr>
              <a:t>0</a:t>
            </a:r>
            <a:r>
              <a:rPr lang="en-US" dirty="0">
                <a:solidFill>
                  <a:srgbClr val="000000"/>
                </a:solidFill>
                <a:effectLst/>
                <a:latin typeface="+mn-lt"/>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t>
            </a:r>
            <a:r>
              <a:rPr lang="en-US" baseline="-25000" dirty="0">
                <a:solidFill>
                  <a:srgbClr val="000000"/>
                </a:solidFill>
                <a:effectLst/>
                <a:latin typeface="+mn-lt"/>
                <a:cs typeface="Arial" panose="020B0604020202020204" pitchFamily="34" charset="0"/>
              </a:rPr>
              <a:t>2</a:t>
            </a:r>
            <a:r>
              <a:rPr lang="en-US" dirty="0">
                <a:solidFill>
                  <a:srgbClr val="000000"/>
                </a:solidFill>
                <a:effectLst/>
                <a:latin typeface="+mn-lt"/>
                <a:cs typeface="Arial" panose="020B0604020202020204" pitchFamily="34" charset="0"/>
              </a:rPr>
              <a:t> = 0.</a:t>
            </a:r>
          </a:p>
          <a:p>
            <a:pPr lvl="1">
              <a:spcBef>
                <a:spcPct val="20000"/>
              </a:spcBef>
              <a:buClr>
                <a:srgbClr val="66FFFF"/>
              </a:buClr>
              <a:buSzPct val="125000"/>
            </a:pPr>
            <a:r>
              <a:rPr lang="en-US" dirty="0">
                <a:solidFill>
                  <a:srgbClr val="000000"/>
                </a:solidFill>
                <a:effectLst/>
                <a:latin typeface="+mn-lt"/>
                <a:cs typeface="Arial" panose="020B0604020202020204" pitchFamily="34" charset="0"/>
              </a:rPr>
              <a:t>Both independent variables are significant.</a:t>
            </a:r>
          </a:p>
        </p:txBody>
      </p:sp>
      <mc:AlternateContent xmlns:mc="http://schemas.openxmlformats.org/markup-compatibility/2006" xmlns:a14="http://schemas.microsoft.com/office/drawing/2010/main">
        <mc:Choice Requires="a14">
          <p:sp>
            <p:nvSpPr>
              <p:cNvPr id="10" name="TextBox 9"/>
              <p:cNvSpPr txBox="1"/>
              <p:nvPr/>
            </p:nvSpPr>
            <p:spPr>
              <a:xfrm>
                <a:off x="4274801" y="1175659"/>
                <a:ext cx="3461076" cy="89979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𝑡</m:t>
                      </m:r>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1</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𝑠</m:t>
                              </m:r>
                            </m:e>
                            <m:sub>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1</m:t>
                                  </m:r>
                                </m:sub>
                              </m:sSub>
                            </m:sub>
                          </m:sSub>
                        </m:den>
                      </m:f>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1.4039</m:t>
                          </m:r>
                        </m:num>
                        <m:den>
                          <m:r>
                            <a:rPr lang="en-US" sz="2400" b="0" i="1" smtClean="0">
                              <a:solidFill>
                                <a:srgbClr val="000000"/>
                              </a:solidFill>
                              <a:effectLst/>
                              <a:latin typeface="Cambria Math" panose="02040503050406030204" pitchFamily="18" charset="0"/>
                            </a:rPr>
                            <m:t>.1986</m:t>
                          </m:r>
                        </m:den>
                      </m:f>
                      <m:r>
                        <a:rPr lang="en-US" sz="2400" b="0" i="1" smtClean="0">
                          <a:solidFill>
                            <a:srgbClr val="000000"/>
                          </a:solidFill>
                          <a:effectLst/>
                          <a:latin typeface="Cambria Math" panose="02040503050406030204" pitchFamily="18" charset="0"/>
                        </a:rPr>
                        <m:t>=7.07</m:t>
                      </m:r>
                    </m:oMath>
                  </m:oMathPara>
                </a14:m>
                <a:endParaRPr lang="en-US" sz="2400" dirty="0">
                  <a:solidFill>
                    <a:srgbClr val="000000"/>
                  </a:solidFill>
                  <a:effectLst/>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74801" y="1175659"/>
                <a:ext cx="3461076" cy="899798"/>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84459" y="2169870"/>
                <a:ext cx="3461076" cy="8999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𝑡</m:t>
                      </m:r>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2</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𝑠</m:t>
                              </m:r>
                            </m:e>
                            <m:sub>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2</m:t>
                                  </m:r>
                                </m:sub>
                              </m:sSub>
                            </m:sub>
                          </m:sSub>
                        </m:den>
                      </m:f>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.25089</m:t>
                          </m:r>
                        </m:num>
                        <m:den>
                          <m:r>
                            <a:rPr lang="en-US" sz="2400" b="0" i="1" smtClean="0">
                              <a:solidFill>
                                <a:srgbClr val="000000"/>
                              </a:solidFill>
                              <a:effectLst/>
                              <a:latin typeface="Cambria Math" panose="02040503050406030204" pitchFamily="18" charset="0"/>
                            </a:rPr>
                            <m:t>.07735</m:t>
                          </m:r>
                        </m:den>
                      </m:f>
                      <m:r>
                        <a:rPr lang="en-US" sz="2400" b="0" i="1" smtClean="0">
                          <a:solidFill>
                            <a:srgbClr val="000000"/>
                          </a:solidFill>
                          <a:effectLst/>
                          <a:latin typeface="Cambria Math" panose="02040503050406030204" pitchFamily="18" charset="0"/>
                        </a:rPr>
                        <m:t>=3.24</m:t>
                      </m:r>
                    </m:oMath>
                  </m:oMathPara>
                </a14:m>
                <a:endParaRPr lang="en-US" sz="2400" dirty="0">
                  <a:solidFill>
                    <a:srgbClr val="000000"/>
                  </a:solidFill>
                  <a:effectLst/>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84459" y="2169870"/>
                <a:ext cx="3461076" cy="899926"/>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p:sp>
        <p:nvSpPr>
          <p:cNvPr id="9"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Significance of Individual Parameters</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05804" y="544513"/>
            <a:ext cx="1033756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dirty="0" err="1">
                <a:effectLst/>
                <a:latin typeface="+mn-lt"/>
                <a:cs typeface="Arial" panose="020B0604020202020204" pitchFamily="34" charset="0"/>
              </a:rPr>
              <a:t>Multicollinearity</a:t>
            </a:r>
            <a:r>
              <a:rPr lang="en-US" sz="3200" dirty="0">
                <a:effectLst/>
                <a:latin typeface="+mn-lt"/>
                <a:cs typeface="Arial" panose="020B0604020202020204" pitchFamily="34" charset="0"/>
              </a:rPr>
              <a:t> </a:t>
            </a:r>
          </a:p>
        </p:txBody>
      </p:sp>
      <p:sp>
        <p:nvSpPr>
          <p:cNvPr id="185349" name="Rectangle 5"/>
          <p:cNvSpPr>
            <a:spLocks noChangeArrowheads="1"/>
          </p:cNvSpPr>
          <p:nvPr/>
        </p:nvSpPr>
        <p:spPr bwMode="auto">
          <a:xfrm>
            <a:off x="911824" y="1092200"/>
            <a:ext cx="10210876" cy="11239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term </a:t>
            </a:r>
            <a:r>
              <a:rPr lang="en-US" sz="2400" u="sng" dirty="0">
                <a:solidFill>
                  <a:srgbClr val="000000"/>
                </a:solidFill>
                <a:effectLst/>
                <a:latin typeface="+mn-lt"/>
                <a:cs typeface="Arial" panose="020B0604020202020204" pitchFamily="34" charset="0"/>
              </a:rPr>
              <a:t>multicollinearity</a:t>
            </a:r>
            <a:r>
              <a:rPr lang="en-US" sz="2400" dirty="0">
                <a:solidFill>
                  <a:srgbClr val="000000"/>
                </a:solidFill>
                <a:effectLst/>
                <a:latin typeface="+mn-lt"/>
                <a:cs typeface="Arial" panose="020B0604020202020204" pitchFamily="34" charset="0"/>
              </a:rPr>
              <a:t> refers to the correlation among the independent variables.</a:t>
            </a:r>
          </a:p>
        </p:txBody>
      </p:sp>
      <p:sp>
        <p:nvSpPr>
          <p:cNvPr id="185351" name="Rectangle 7"/>
          <p:cNvSpPr>
            <a:spLocks noChangeArrowheads="1"/>
          </p:cNvSpPr>
          <p:nvPr/>
        </p:nvSpPr>
        <p:spPr bwMode="auto">
          <a:xfrm>
            <a:off x="911824" y="2025650"/>
            <a:ext cx="10210876" cy="14414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When the independent variables are highly correlated (say, |</a:t>
            </a:r>
            <a:r>
              <a:rPr lang="en-US" sz="2400" i="1">
                <a:solidFill>
                  <a:srgbClr val="000000"/>
                </a:solidFill>
                <a:effectLst/>
                <a:latin typeface="+mn-lt"/>
                <a:cs typeface="Arial" panose="020B0604020202020204" pitchFamily="34" charset="0"/>
              </a:rPr>
              <a:t>r </a:t>
            </a:r>
            <a:r>
              <a:rPr lang="en-US" sz="2400">
                <a:solidFill>
                  <a:srgbClr val="000000"/>
                </a:solidFill>
                <a:effectLst/>
                <a:latin typeface="+mn-lt"/>
                <a:cs typeface="Arial" panose="020B0604020202020204" pitchFamily="34" charset="0"/>
              </a:rPr>
              <a:t>|&gt; .</a:t>
            </a:r>
            <a:r>
              <a:rPr lang="en-US" sz="2400" dirty="0">
                <a:solidFill>
                  <a:srgbClr val="000000"/>
                </a:solidFill>
                <a:effectLst/>
                <a:latin typeface="+mn-lt"/>
                <a:cs typeface="Arial" panose="020B0604020202020204" pitchFamily="34" charset="0"/>
              </a:rPr>
              <a:t>7), it is not possible to determine the separate effect of any particular independent variable on the dependent variable.</a:t>
            </a:r>
          </a:p>
        </p:txBody>
      </p:sp>
      <p:sp>
        <p:nvSpPr>
          <p:cNvPr id="2" name="Slide Number Placeholder 1"/>
          <p:cNvSpPr>
            <a:spLocks noGrp="1"/>
          </p:cNvSpPr>
          <p:nvPr>
            <p:ph type="sldNum" sz="quarter" idx="12"/>
          </p:nvPr>
        </p:nvSpPr>
        <p:spPr/>
        <p:txBody>
          <a:bodyPr/>
          <a:lstStyle/>
          <a:p>
            <a:fld id="{949EBC64-41CB-41B8-B6DF-9B1367312BD4}" type="slidenum">
              <a:rPr lang="en-US" smtClean="0"/>
              <a:t>36</a:t>
            </a:fld>
            <a:endParaRPr lang="en-US"/>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911824" y="2000250"/>
            <a:ext cx="10210876" cy="11239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Every attempt should be made to avoid including independent variables that are highly correlated.</a:t>
            </a:r>
          </a:p>
        </p:txBody>
      </p:sp>
      <p:sp>
        <p:nvSpPr>
          <p:cNvPr id="186375" name="Rectangle 7"/>
          <p:cNvSpPr>
            <a:spLocks noChangeArrowheads="1"/>
          </p:cNvSpPr>
          <p:nvPr/>
        </p:nvSpPr>
        <p:spPr bwMode="auto">
          <a:xfrm>
            <a:off x="911824" y="1130300"/>
            <a:ext cx="10210876" cy="10414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the estimated regression equation is to be used only for predictive purposes, multicollinearity is usually not a serious problem.</a:t>
            </a:r>
          </a:p>
        </p:txBody>
      </p:sp>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p:sp>
        <p:nvSpPr>
          <p:cNvPr id="6" name="Rectangle 2"/>
          <p:cNvSpPr>
            <a:spLocks noChangeArrowheads="1"/>
          </p:cNvSpPr>
          <p:nvPr/>
        </p:nvSpPr>
        <p:spPr bwMode="auto">
          <a:xfrm>
            <a:off x="905804" y="544513"/>
            <a:ext cx="1033756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dirty="0" err="1">
                <a:effectLst/>
                <a:latin typeface="+mn-lt"/>
                <a:cs typeface="Arial" panose="020B0604020202020204" pitchFamily="34" charset="0"/>
              </a:rPr>
              <a:t>Multicollinearity</a:t>
            </a:r>
            <a:r>
              <a:rPr lang="en-US" sz="3200" dirty="0">
                <a:effectLst/>
                <a:latin typeface="+mn-lt"/>
                <a:cs typeface="Arial" panose="020B0604020202020204" pitchFamily="34" charset="0"/>
              </a:rPr>
              <a:t> </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905804" y="665163"/>
            <a:ext cx="10337562"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Using the Estimated Regression Equation</a:t>
            </a:r>
            <a:br>
              <a:rPr lang="en-US" sz="3200" dirty="0">
                <a:effectLst/>
                <a:latin typeface="+mn-lt"/>
                <a:cs typeface="Arial" panose="020B0604020202020204" pitchFamily="34" charset="0"/>
              </a:rPr>
            </a:br>
            <a:r>
              <a:rPr lang="en-US" sz="3200" dirty="0">
                <a:effectLst/>
                <a:latin typeface="+mn-lt"/>
                <a:cs typeface="Arial" panose="020B0604020202020204" pitchFamily="34" charset="0"/>
              </a:rPr>
              <a:t>for Estimation and Prediction</a:t>
            </a:r>
          </a:p>
        </p:txBody>
      </p:sp>
      <p:sp>
        <p:nvSpPr>
          <p:cNvPr id="183300" name="Rectangle 4"/>
          <p:cNvSpPr>
            <a:spLocks noChangeArrowheads="1"/>
          </p:cNvSpPr>
          <p:nvPr/>
        </p:nvSpPr>
        <p:spPr bwMode="auto">
          <a:xfrm>
            <a:off x="911824" y="1536700"/>
            <a:ext cx="10210876" cy="1390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procedures for estimating the mean value of </a:t>
            </a:r>
            <a:r>
              <a:rPr lang="en-US" sz="2400" i="1" dirty="0">
                <a:solidFill>
                  <a:srgbClr val="000000"/>
                </a:solidFill>
                <a:effectLst/>
                <a:latin typeface="+mn-lt"/>
                <a:cs typeface="Arial" panose="020B0604020202020204" pitchFamily="34" charset="0"/>
              </a:rPr>
              <a:t>y </a:t>
            </a:r>
            <a:r>
              <a:rPr lang="en-US" sz="2400" dirty="0">
                <a:solidFill>
                  <a:srgbClr val="000000"/>
                </a:solidFill>
                <a:effectLst/>
                <a:latin typeface="+mn-lt"/>
                <a:cs typeface="Arial" panose="020B0604020202020204" pitchFamily="34" charset="0"/>
              </a:rPr>
              <a:t>and predicting an individual value of </a:t>
            </a:r>
            <a:r>
              <a:rPr lang="en-US" sz="2400" i="1" dirty="0">
                <a:solidFill>
                  <a:srgbClr val="000000"/>
                </a:solidFill>
                <a:effectLst/>
                <a:latin typeface="+mn-lt"/>
                <a:cs typeface="Arial" panose="020B0604020202020204" pitchFamily="34" charset="0"/>
              </a:rPr>
              <a:t>y </a:t>
            </a:r>
            <a:r>
              <a:rPr lang="en-US" sz="2400" dirty="0">
                <a:solidFill>
                  <a:srgbClr val="000000"/>
                </a:solidFill>
                <a:effectLst/>
                <a:latin typeface="+mn-lt"/>
                <a:cs typeface="Arial" panose="020B0604020202020204" pitchFamily="34" charset="0"/>
              </a:rPr>
              <a:t> in multiple regression are similar to those in simple regression.</a:t>
            </a:r>
          </a:p>
        </p:txBody>
      </p:sp>
      <mc:AlternateContent xmlns:mc="http://schemas.openxmlformats.org/markup-compatibility/2006" xmlns:a14="http://schemas.microsoft.com/office/drawing/2010/main">
        <mc:Choice Requires="a14">
          <p:sp>
            <p:nvSpPr>
              <p:cNvPr id="183302" name="Rectangle 6"/>
              <p:cNvSpPr>
                <a:spLocks noChangeArrowheads="1"/>
              </p:cNvSpPr>
              <p:nvPr/>
            </p:nvSpPr>
            <p:spPr bwMode="auto">
              <a:xfrm>
                <a:off x="911824" y="2851150"/>
                <a:ext cx="10210876" cy="1047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substitute the given values of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 </a:t>
                </a:r>
                <a:r>
                  <a:rPr lang="en-US" sz="2400" i="1" dirty="0" err="1">
                    <a:solidFill>
                      <a:srgbClr val="000000"/>
                    </a:solidFill>
                    <a:effectLst/>
                    <a:latin typeface="+mn-lt"/>
                    <a:cs typeface="Arial" panose="020B0604020202020204" pitchFamily="34" charset="0"/>
                  </a:rPr>
                  <a:t>x</a:t>
                </a:r>
                <a:r>
                  <a:rPr lang="en-US" sz="2400" i="1" baseline="-25000" dirty="0" err="1">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into the estimated regression equation and use the corresponding value of </a:t>
                </a:r>
                <a14:m>
                  <m:oMath xmlns:m="http://schemas.openxmlformats.org/officeDocument/2006/math">
                    <m:sSub>
                      <m:sSubPr>
                        <m:ctrlPr>
                          <a:rPr lang="en-US" sz="2400" i="1">
                            <a:solidFill>
                              <a:srgbClr val="000000"/>
                            </a:solidFill>
                            <a:effectLst/>
                            <a:latin typeface="Cambria Math" panose="02040503050406030204" pitchFamily="18" charset="0"/>
                          </a:rPr>
                        </m:ctrlPr>
                      </m:sSubPr>
                      <m:e>
                        <m:acc>
                          <m:accPr>
                            <m:chr m:val="̂"/>
                            <m:ctrlPr>
                              <a:rPr lang="en-US" sz="2400" i="1">
                                <a:solidFill>
                                  <a:srgbClr val="000000"/>
                                </a:solidFill>
                                <a:effectLst/>
                                <a:latin typeface="Cambria Math" panose="02040503050406030204" pitchFamily="18" charset="0"/>
                              </a:rPr>
                            </m:ctrlPr>
                          </m:accPr>
                          <m:e>
                            <m:r>
                              <a:rPr lang="en-US" sz="2400" i="1">
                                <a:solidFill>
                                  <a:srgbClr val="000000"/>
                                </a:solidFill>
                                <a:effectLst/>
                                <a:latin typeface="Cambria Math"/>
                              </a:rPr>
                              <m:t>𝑦</m:t>
                            </m:r>
                          </m:e>
                        </m:acc>
                      </m:e>
                      <m:sub/>
                    </m:sSub>
                  </m:oMath>
                </a14:m>
                <a:r>
                  <a:rPr lang="en-US" sz="2400" dirty="0">
                    <a:solidFill>
                      <a:srgbClr val="000000"/>
                    </a:solidFill>
                    <a:effectLst/>
                    <a:latin typeface="+mn-lt"/>
                    <a:cs typeface="Arial" panose="020B0604020202020204" pitchFamily="34" charset="0"/>
                  </a:rPr>
                  <a:t> as the point estimate.</a:t>
                </a:r>
              </a:p>
            </p:txBody>
          </p:sp>
        </mc:Choice>
        <mc:Fallback xmlns="">
          <p:sp>
            <p:nvSpPr>
              <p:cNvPr id="183302" name="Rectangle 6"/>
              <p:cNvSpPr>
                <a:spLocks noRot="1" noChangeAspect="1" noMove="1" noResize="1" noEditPoints="1" noAdjustHandles="1" noChangeArrowheads="1" noChangeShapeType="1" noTextEdit="1"/>
              </p:cNvSpPr>
              <p:nvPr/>
            </p:nvSpPr>
            <p:spPr bwMode="auto">
              <a:xfrm>
                <a:off x="911824" y="2851150"/>
                <a:ext cx="10210876" cy="1047750"/>
              </a:xfrm>
              <a:prstGeom prst="rect">
                <a:avLst/>
              </a:prstGeom>
              <a:blipFill rotWithShape="0">
                <a:blip r:embed="rId3"/>
                <a:stretch>
                  <a:fillRect l="-655" b="-1130"/>
                </a:stretch>
              </a:blipFill>
              <a:ln w="635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6" name="Rectangle 6"/>
          <p:cNvSpPr>
            <a:spLocks noChangeArrowheads="1"/>
          </p:cNvSpPr>
          <p:nvPr/>
        </p:nvSpPr>
        <p:spPr bwMode="auto">
          <a:xfrm>
            <a:off x="911824" y="2446109"/>
            <a:ext cx="10210876" cy="1033691"/>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Software packages for multiple regression will often provide these interval estimates.</a:t>
            </a:r>
          </a:p>
        </p:txBody>
      </p:sp>
      <mc:AlternateContent xmlns:mc="http://schemas.openxmlformats.org/markup-compatibility/2006" xmlns:a14="http://schemas.microsoft.com/office/drawing/2010/main">
        <mc:Choice Requires="a14">
          <p:sp>
            <p:nvSpPr>
              <p:cNvPr id="184324" name="Rectangle 4"/>
              <p:cNvSpPr>
                <a:spLocks noChangeArrowheads="1"/>
              </p:cNvSpPr>
              <p:nvPr/>
            </p:nvSpPr>
            <p:spPr bwMode="auto">
              <a:xfrm>
                <a:off x="911824" y="1550759"/>
                <a:ext cx="10210876" cy="1014641"/>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formulas required to develop interval estimates for the mean value 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oMath>
                </a14:m>
                <a:r>
                  <a:rPr lang="en-US" sz="2400" dirty="0">
                    <a:solidFill>
                      <a:srgbClr val="000000"/>
                    </a:solidFill>
                    <a:effectLst/>
                    <a:latin typeface="+mn-lt"/>
                    <a:cs typeface="Arial" panose="020B0604020202020204" pitchFamily="34" charset="0"/>
                  </a:rPr>
                  <a:t> and for an individual value of </a:t>
                </a:r>
                <a:r>
                  <a:rPr lang="en-US" sz="2400" i="1" dirty="0">
                    <a:solidFill>
                      <a:srgbClr val="000000"/>
                    </a:solidFill>
                    <a:effectLst/>
                    <a:latin typeface="+mn-lt"/>
                    <a:cs typeface="Arial" panose="020B0604020202020204" pitchFamily="34" charset="0"/>
                  </a:rPr>
                  <a:t>y </a:t>
                </a:r>
                <a:r>
                  <a:rPr lang="en-US" sz="2400" dirty="0">
                    <a:solidFill>
                      <a:srgbClr val="000000"/>
                    </a:solidFill>
                    <a:effectLst/>
                    <a:latin typeface="+mn-lt"/>
                    <a:cs typeface="Arial" panose="020B0604020202020204" pitchFamily="34" charset="0"/>
                  </a:rPr>
                  <a:t>are beyond the scope of the textbook.</a:t>
                </a:r>
              </a:p>
            </p:txBody>
          </p:sp>
        </mc:Choice>
        <mc:Fallback xmlns="">
          <p:sp>
            <p:nvSpPr>
              <p:cNvPr id="184324" name="Rectangle 4"/>
              <p:cNvSpPr>
                <a:spLocks noRot="1" noChangeAspect="1" noMove="1" noResize="1" noEditPoints="1" noAdjustHandles="1" noChangeArrowheads="1" noChangeShapeType="1" noTextEdit="1"/>
              </p:cNvSpPr>
              <p:nvPr/>
            </p:nvSpPr>
            <p:spPr bwMode="auto">
              <a:xfrm>
                <a:off x="911824" y="1550759"/>
                <a:ext cx="10210876" cy="1014641"/>
              </a:xfrm>
              <a:prstGeom prst="rect">
                <a:avLst/>
              </a:prstGeom>
              <a:blipFill rotWithShape="1">
                <a:blip r:embed="rId3"/>
                <a:stretch>
                  <a:fillRect l="-655" r="-714" b="-2924"/>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p:sp>
        <p:nvSpPr>
          <p:cNvPr id="6" name="Rectangle 2"/>
          <p:cNvSpPr>
            <a:spLocks noChangeArrowheads="1"/>
          </p:cNvSpPr>
          <p:nvPr/>
        </p:nvSpPr>
        <p:spPr bwMode="auto">
          <a:xfrm>
            <a:off x="905804" y="665163"/>
            <a:ext cx="10337562"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Using the Estimated Regression Equation</a:t>
            </a:r>
            <a:br>
              <a:rPr lang="en-US" sz="3200" dirty="0">
                <a:effectLst/>
                <a:latin typeface="+mn-lt"/>
                <a:cs typeface="Arial" panose="020B0604020202020204" pitchFamily="34" charset="0"/>
              </a:rPr>
            </a:br>
            <a:r>
              <a:rPr lang="en-US" sz="3200" dirty="0">
                <a:effectLst/>
                <a:latin typeface="+mn-lt"/>
                <a:cs typeface="Arial" panose="020B0604020202020204" pitchFamily="34" charset="0"/>
              </a:rPr>
              <a:t>for Estimation and Prediction</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99438" y="523875"/>
            <a:ext cx="10337562" cy="684441"/>
          </a:xfrm>
        </p:spPr>
        <p:txBody>
          <a:bodyPr>
            <a:normAutofit/>
          </a:bodyPr>
          <a:lstStyle/>
          <a:p>
            <a:r>
              <a:rPr lang="en-US" sz="3200" dirty="0">
                <a:latin typeface="+mn-lt"/>
              </a:rPr>
              <a:t>Multiple Regression Model</a:t>
            </a:r>
          </a:p>
        </p:txBody>
      </p:sp>
      <p:sp>
        <p:nvSpPr>
          <p:cNvPr id="63491" name="Rectangle 3"/>
          <p:cNvSpPr>
            <a:spLocks noGrp="1" noChangeArrowheads="1"/>
          </p:cNvSpPr>
          <p:nvPr>
            <p:ph idx="1"/>
          </p:nvPr>
        </p:nvSpPr>
        <p:spPr>
          <a:xfrm>
            <a:off x="1106389" y="1616077"/>
            <a:ext cx="9932168" cy="885824"/>
          </a:xfrm>
        </p:spPr>
        <p:txBody>
          <a:bodyPr/>
          <a:lstStyle/>
          <a:p>
            <a:pPr>
              <a:buFont typeface="Monotype Sorts" pitchFamily="2" charset="2"/>
              <a:buNone/>
            </a:pPr>
            <a:r>
              <a:rPr lang="en-US" dirty="0"/>
              <a:t>	     The equation that describes how the dependent variable </a:t>
            </a:r>
            <a:r>
              <a:rPr lang="en-US" i="1" dirty="0"/>
              <a:t>y</a:t>
            </a:r>
            <a:r>
              <a:rPr lang="en-US" dirty="0"/>
              <a:t> is related to the independent variables </a:t>
            </a:r>
            <a:r>
              <a:rPr lang="en-US" i="1" dirty="0"/>
              <a:t>x</a:t>
            </a:r>
            <a:r>
              <a:rPr lang="en-US" baseline="-25000" dirty="0"/>
              <a:t>1</a:t>
            </a:r>
            <a:r>
              <a:rPr lang="en-US" dirty="0"/>
              <a:t>, </a:t>
            </a:r>
            <a:r>
              <a:rPr lang="en-US" i="1" dirty="0"/>
              <a:t>x</a:t>
            </a:r>
            <a:r>
              <a:rPr lang="en-US" baseline="-25000" dirty="0"/>
              <a:t>2</a:t>
            </a:r>
            <a:r>
              <a:rPr lang="en-US" dirty="0"/>
              <a:t>, . . . </a:t>
            </a:r>
            <a:r>
              <a:rPr lang="en-US" i="1" dirty="0" err="1"/>
              <a:t>x</a:t>
            </a:r>
            <a:r>
              <a:rPr lang="en-US" i="1" baseline="-25000" dirty="0" err="1"/>
              <a:t>p</a:t>
            </a:r>
            <a:r>
              <a:rPr lang="en-US" dirty="0"/>
              <a:t> and an error term is:</a:t>
            </a:r>
          </a:p>
        </p:txBody>
      </p:sp>
      <p:sp>
        <p:nvSpPr>
          <p:cNvPr id="63494" name="Text Box 6"/>
          <p:cNvSpPr txBox="1">
            <a:spLocks noChangeArrowheads="1"/>
          </p:cNvSpPr>
          <p:nvPr/>
        </p:nvSpPr>
        <p:spPr bwMode="auto">
          <a:xfrm>
            <a:off x="3767452" y="2586038"/>
            <a:ext cx="4698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Book Antiqua" pitchFamily="18" charset="0"/>
              </a:rPr>
              <a:t>y</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a:t>
            </a:r>
            <a:r>
              <a:rPr lang="en-US" sz="2400" baseline="-25000" dirty="0">
                <a:solidFill>
                  <a:srgbClr val="000000"/>
                </a:solidFill>
                <a:effectLst/>
                <a:latin typeface="Book Antiqua" pitchFamily="18" charset="0"/>
              </a:rPr>
              <a:t> </a:t>
            </a:r>
            <a:r>
              <a:rPr lang="en-US" sz="2400" dirty="0">
                <a:solidFill>
                  <a:srgbClr val="000000"/>
                </a:solidFill>
                <a:effectLst/>
                <a:latin typeface="Book Antiqua" pitchFamily="18" charset="0"/>
              </a:rPr>
              <a:t>. . . + </a:t>
            </a:r>
            <a:r>
              <a:rPr lang="en-US" sz="2400" i="1" dirty="0" err="1">
                <a:solidFill>
                  <a:srgbClr val="000000"/>
                </a:solidFill>
                <a:effectLst/>
                <a:latin typeface="Symbol" pitchFamily="18" charset="2"/>
              </a:rPr>
              <a:t>b</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e</a:t>
            </a:r>
          </a:p>
        </p:txBody>
      </p:sp>
      <p:sp>
        <p:nvSpPr>
          <p:cNvPr id="63495" name="Rectangle 7"/>
          <p:cNvSpPr>
            <a:spLocks noChangeArrowheads="1"/>
          </p:cNvSpPr>
          <p:nvPr/>
        </p:nvSpPr>
        <p:spPr bwMode="auto">
          <a:xfrm>
            <a:off x="2677853" y="3159125"/>
            <a:ext cx="753294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dirty="0">
                <a:solidFill>
                  <a:srgbClr val="000000"/>
                </a:solidFill>
                <a:effectLst/>
                <a:latin typeface="+mn-lt"/>
                <a:cs typeface="Arial" panose="020B0604020202020204" pitchFamily="34" charset="0"/>
              </a:rPr>
              <a:t>where:</a:t>
            </a:r>
          </a:p>
          <a:p>
            <a:pPr algn="l"/>
            <a:r>
              <a:rPr lang="en-US" sz="2400" i="1"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mn-lt"/>
                <a:cs typeface="Arial" panose="020B0604020202020204" pitchFamily="34" charset="0"/>
              </a:rPr>
              <a:t>are the </a:t>
            </a:r>
            <a:r>
              <a:rPr lang="en-US" sz="2400" u="sng" dirty="0">
                <a:solidFill>
                  <a:srgbClr val="000000"/>
                </a:solidFill>
                <a:effectLst/>
                <a:latin typeface="+mn-lt"/>
                <a:cs typeface="Arial" panose="020B0604020202020204" pitchFamily="34" charset="0"/>
              </a:rPr>
              <a:t>parameters</a:t>
            </a:r>
            <a:r>
              <a:rPr lang="en-US" sz="2400" dirty="0">
                <a:solidFill>
                  <a:srgbClr val="000000"/>
                </a:solidFill>
                <a:effectLst/>
                <a:latin typeface="+mn-lt"/>
                <a:cs typeface="Arial" panose="020B0604020202020204" pitchFamily="34" charset="0"/>
              </a:rPr>
              <a:t>, and</a:t>
            </a:r>
            <a:endParaRPr lang="en-US" sz="2400" u="sng" dirty="0">
              <a:solidFill>
                <a:srgbClr val="000000"/>
              </a:solidFill>
              <a:effectLst/>
              <a:latin typeface="+mn-lt"/>
              <a:cs typeface="Arial" panose="020B0604020202020204" pitchFamily="34" charset="0"/>
            </a:endParaRPr>
          </a:p>
          <a:p>
            <a:pPr algn="l"/>
            <a:r>
              <a:rPr lang="en-US" sz="2400" i="1">
                <a:solidFill>
                  <a:srgbClr val="000000"/>
                </a:solidFill>
                <a:effectLst/>
                <a:latin typeface="+mn-lt"/>
                <a:cs typeface="Arial" panose="020B0604020202020204" pitchFamily="34" charset="0"/>
              </a:rPr>
              <a:t>	</a:t>
            </a:r>
            <a:r>
              <a:rPr lang="en-US" sz="2400" i="1" dirty="0">
                <a:solidFill>
                  <a:srgbClr val="000000"/>
                </a:solidFill>
                <a:effectLst/>
                <a:latin typeface="Symbol" pitchFamily="18" charset="2"/>
              </a:rPr>
              <a:t> </a:t>
            </a:r>
            <a:r>
              <a:rPr lang="en-US" sz="2400" i="1">
                <a:solidFill>
                  <a:srgbClr val="000000"/>
                </a:solidFill>
                <a:effectLst/>
                <a:latin typeface="Symbol" pitchFamily="18" charset="2"/>
              </a:rPr>
              <a:t>e</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is a random variable called the </a:t>
            </a:r>
            <a:r>
              <a:rPr lang="en-US" sz="2400" u="sng" dirty="0">
                <a:solidFill>
                  <a:srgbClr val="000000"/>
                </a:solidFill>
                <a:effectLst/>
                <a:latin typeface="+mn-lt"/>
                <a:cs typeface="Arial" panose="020B0604020202020204" pitchFamily="34" charset="0"/>
              </a:rPr>
              <a:t>error term</a:t>
            </a:r>
            <a:endParaRPr lang="en-US" sz="2400" dirty="0">
              <a:solidFill>
                <a:srgbClr val="000000"/>
              </a:solidFill>
              <a:effectLst/>
              <a:latin typeface="+mn-lt"/>
              <a:cs typeface="Arial" panose="020B0604020202020204" pitchFamily="34" charset="0"/>
            </a:endParaRPr>
          </a:p>
        </p:txBody>
      </p:sp>
      <p:sp>
        <p:nvSpPr>
          <p:cNvPr id="63497" name="Text Box 9"/>
          <p:cNvSpPr txBox="1">
            <a:spLocks noChangeArrowheads="1"/>
          </p:cNvSpPr>
          <p:nvPr/>
        </p:nvSpPr>
        <p:spPr bwMode="auto">
          <a:xfrm>
            <a:off x="905805" y="1122363"/>
            <a:ext cx="41633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Multiple Regression Model</a:t>
            </a:r>
          </a:p>
        </p:txBody>
      </p:sp>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2138" y="4079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Residual Analysis</a:t>
            </a:r>
          </a:p>
        </p:txBody>
      </p:sp>
      <mc:AlternateContent xmlns:mc="http://schemas.openxmlformats.org/markup-compatibility/2006" xmlns:a14="http://schemas.microsoft.com/office/drawing/2010/main">
        <mc:Choice Requires="a14">
          <p:sp>
            <p:nvSpPr>
              <p:cNvPr id="3" name="Rectangle 9"/>
              <p:cNvSpPr>
                <a:spLocks noChangeArrowheads="1"/>
              </p:cNvSpPr>
              <p:nvPr/>
            </p:nvSpPr>
            <p:spPr bwMode="auto">
              <a:xfrm>
                <a:off x="910027" y="1131888"/>
                <a:ext cx="10337562" cy="1014412"/>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For simple linear regression the residual plot against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and the residual plot against </a:t>
                </a:r>
                <a:r>
                  <a:rPr lang="en-US" sz="2400" i="1" dirty="0">
                    <a:solidFill>
                      <a:srgbClr val="000000"/>
                    </a:solidFill>
                    <a:effectLst/>
                    <a:latin typeface="+mn-lt"/>
                    <a:cs typeface="Arial" panose="020B0604020202020204" pitchFamily="34" charset="0"/>
                  </a:rPr>
                  <a:t>x</a:t>
                </a:r>
                <a:r>
                  <a:rPr lang="en-US" sz="2400" dirty="0">
                    <a:solidFill>
                      <a:srgbClr val="000000"/>
                    </a:solidFill>
                    <a:effectLst/>
                    <a:latin typeface="+mn-lt"/>
                    <a:cs typeface="Arial" panose="020B0604020202020204" pitchFamily="34" charset="0"/>
                  </a:rPr>
                  <a:t> provide the same information.</a:t>
                </a:r>
              </a:p>
            </p:txBody>
          </p:sp>
        </mc:Choice>
        <mc:Fallback xmlns="">
          <p:sp>
            <p:nvSpPr>
              <p:cNvPr id="3" name="Rectangle 9"/>
              <p:cNvSpPr>
                <a:spLocks noRot="1" noChangeAspect="1" noMove="1" noResize="1" noEditPoints="1" noAdjustHandles="1" noChangeArrowheads="1" noChangeShapeType="1" noTextEdit="1"/>
              </p:cNvSpPr>
              <p:nvPr/>
            </p:nvSpPr>
            <p:spPr bwMode="auto">
              <a:xfrm>
                <a:off x="910027" y="1131888"/>
                <a:ext cx="10337562" cy="1014412"/>
              </a:xfrm>
              <a:prstGeom prst="rect">
                <a:avLst/>
              </a:prstGeom>
              <a:blipFill rotWithShape="1">
                <a:blip r:embed="rId2"/>
                <a:stretch>
                  <a:fillRect l="-767" t="-54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10"/>
              <p:cNvSpPr>
                <a:spLocks noChangeArrowheads="1"/>
              </p:cNvSpPr>
              <p:nvPr/>
            </p:nvSpPr>
            <p:spPr bwMode="auto">
              <a:xfrm>
                <a:off x="910027" y="2046289"/>
                <a:ext cx="10337562" cy="950911"/>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multiple regression analysis it is preferable to use the residual plot against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oMath>
                </a14:m>
                <a:r>
                  <a:rPr lang="en-US" sz="2400" dirty="0">
                    <a:solidFill>
                      <a:srgbClr val="000000"/>
                    </a:solidFill>
                    <a:effectLst/>
                    <a:latin typeface="+mn-lt"/>
                    <a:cs typeface="Arial" panose="020B0604020202020204" pitchFamily="34" charset="0"/>
                  </a:rPr>
                  <a:t> to determine if the model assumptions are satisfied.</a:t>
                </a:r>
              </a:p>
            </p:txBody>
          </p:sp>
        </mc:Choice>
        <mc:Fallback xmlns="">
          <p:sp>
            <p:nvSpPr>
              <p:cNvPr id="4" name="Rectangle 10"/>
              <p:cNvSpPr>
                <a:spLocks noRot="1" noChangeAspect="1" noMove="1" noResize="1" noEditPoints="1" noAdjustHandles="1" noChangeArrowheads="1" noChangeShapeType="1" noTextEdit="1"/>
              </p:cNvSpPr>
              <p:nvPr/>
            </p:nvSpPr>
            <p:spPr bwMode="auto">
              <a:xfrm>
                <a:off x="910027" y="2046289"/>
                <a:ext cx="10337562" cy="950911"/>
              </a:xfrm>
              <a:prstGeom prst="rect">
                <a:avLst/>
              </a:prstGeom>
              <a:blipFill rotWithShape="1">
                <a:blip r:embed="rId3"/>
                <a:stretch>
                  <a:fillRect l="-767" t="-5769" r="-2300" b="-6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49EBC64-41CB-41B8-B6DF-9B1367312BD4}" type="slidenum">
              <a:rPr lang="en-US" smtClean="0"/>
              <a:t>40</a:t>
            </a:fld>
            <a:endParaRPr lang="en-US"/>
          </a:p>
        </p:txBody>
      </p:sp>
    </p:spTree>
    <p:extLst>
      <p:ext uri="{BB962C8B-B14F-4D97-AF65-F5344CB8AC3E}">
        <p14:creationId xmlns:p14="http://schemas.microsoft.com/office/powerpoint/2010/main" val="1648726484"/>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6"/>
              <p:cNvSpPr>
                <a:spLocks noChangeArrowheads="1"/>
              </p:cNvSpPr>
              <p:nvPr/>
            </p:nvSpPr>
            <p:spPr bwMode="auto">
              <a:xfrm>
                <a:off x="760115" y="471489"/>
                <a:ext cx="10337562" cy="81438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CCFF33"/>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nchor="ctr"/>
              <a:lstStyle/>
              <a:p>
                <a:pPr algn="l"/>
                <a:r>
                  <a:rPr lang="en-US" sz="3200" dirty="0">
                    <a:solidFill>
                      <a:schemeClr val="tx1"/>
                    </a:solidFill>
                    <a:effectLst/>
                    <a:latin typeface="+mn-lt"/>
                    <a:cs typeface="Arial" panose="020B0604020202020204" pitchFamily="34" charset="0"/>
                  </a:rPr>
                  <a:t>Standardized Residual Plot Against</a:t>
                </a:r>
                <a14:m>
                  <m:oMath xmlns:m="http://schemas.openxmlformats.org/officeDocument/2006/math">
                    <m:r>
                      <a:rPr lang="en-US" sz="3200" b="0" i="0" smtClean="0">
                        <a:solidFill>
                          <a:schemeClr val="tx1"/>
                        </a:solidFill>
                        <a:effectLst/>
                        <a:latin typeface="Cambria Math"/>
                      </a:rPr>
                      <m:t> </m:t>
                    </m:r>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𝑦</m:t>
                        </m:r>
                      </m:e>
                    </m:acc>
                  </m:oMath>
                </a14:m>
                <a:r>
                  <a:rPr lang="en-US" sz="3200" dirty="0">
                    <a:solidFill>
                      <a:schemeClr val="tx1"/>
                    </a:solidFill>
                    <a:effectLst/>
                    <a:latin typeface="+mn-lt"/>
                    <a:cs typeface="Arial" panose="020B0604020202020204" pitchFamily="34" charset="0"/>
                  </a:rPr>
                  <a:t> </a:t>
                </a:r>
              </a:p>
            </p:txBody>
          </p:sp>
        </mc:Choice>
        <mc:Fallback xmlns="">
          <p:sp>
            <p:nvSpPr>
              <p:cNvPr id="2" name="Rectangle 6"/>
              <p:cNvSpPr>
                <a:spLocks noRot="1" noChangeAspect="1" noMove="1" noResize="1" noEditPoints="1" noAdjustHandles="1" noChangeArrowheads="1" noChangeShapeType="1" noTextEdit="1"/>
              </p:cNvSpPr>
              <p:nvPr/>
            </p:nvSpPr>
            <p:spPr bwMode="auto">
              <a:xfrm>
                <a:off x="760115" y="471489"/>
                <a:ext cx="10337562" cy="814387"/>
              </a:xfrm>
              <a:prstGeom prst="rect">
                <a:avLst/>
              </a:prstGeom>
              <a:blipFill rotWithShape="1">
                <a:blip r:embed="rId2"/>
                <a:stretch>
                  <a:fillRect l="-1534" b="-111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10"/>
          <p:cNvSpPr>
            <a:spLocks noChangeArrowheads="1"/>
          </p:cNvSpPr>
          <p:nvPr/>
        </p:nvSpPr>
        <p:spPr bwMode="auto">
          <a:xfrm>
            <a:off x="910027" y="1144588"/>
            <a:ext cx="1033756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Standardized residuals are frequently used in residual plots for purposes of:</a:t>
            </a:r>
          </a:p>
        </p:txBody>
      </p:sp>
      <mc:AlternateContent xmlns:mc="http://schemas.openxmlformats.org/markup-compatibility/2006" xmlns:a14="http://schemas.microsoft.com/office/drawing/2010/main">
        <mc:Choice Requires="a14">
          <p:sp>
            <p:nvSpPr>
              <p:cNvPr id="4" name="Rectangle 11"/>
              <p:cNvSpPr>
                <a:spLocks noChangeArrowheads="1"/>
              </p:cNvSpPr>
              <p:nvPr/>
            </p:nvSpPr>
            <p:spPr bwMode="auto">
              <a:xfrm>
                <a:off x="910027" y="1565275"/>
                <a:ext cx="10337562" cy="134302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800100" lvl="1"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Identifying outliers (typically, standardized residuals &lt; -2 or &gt; +2)</a:t>
                </a:r>
              </a:p>
              <a:p>
                <a:pPr marL="800100" lvl="1"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Providing insight about the assumption that the error </a:t>
                </a:r>
                <a:r>
                  <a:rPr lang="en-US" sz="2400">
                    <a:solidFill>
                      <a:srgbClr val="000000"/>
                    </a:solidFill>
                    <a:effectLst/>
                    <a:latin typeface="+mn-lt"/>
                    <a:cs typeface="Arial" panose="020B0604020202020204" pitchFamily="34" charset="0"/>
                  </a:rPr>
                  <a:t>term </a:t>
                </a:r>
                <a14:m>
                  <m:oMath xmlns:m="http://schemas.openxmlformats.org/officeDocument/2006/math">
                    <m:r>
                      <a:rPr lang="en-US" sz="2400" i="1" dirty="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2400" dirty="0">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 has </a:t>
                </a:r>
                <a:r>
                  <a:rPr lang="en-US" sz="2400" dirty="0">
                    <a:solidFill>
                      <a:srgbClr val="000000"/>
                    </a:solidFill>
                    <a:effectLst/>
                    <a:latin typeface="+mn-lt"/>
                    <a:cs typeface="Arial" panose="020B0604020202020204" pitchFamily="34" charset="0"/>
                  </a:rPr>
                  <a:t>a normal distribution</a:t>
                </a:r>
              </a:p>
            </p:txBody>
          </p:sp>
        </mc:Choice>
        <mc:Fallback xmlns="">
          <p:sp>
            <p:nvSpPr>
              <p:cNvPr id="4" name="Rectangle 11"/>
              <p:cNvSpPr>
                <a:spLocks noRot="1" noChangeAspect="1" noMove="1" noResize="1" noEditPoints="1" noAdjustHandles="1" noChangeArrowheads="1" noChangeShapeType="1" noTextEdit="1"/>
              </p:cNvSpPr>
              <p:nvPr/>
            </p:nvSpPr>
            <p:spPr bwMode="auto">
              <a:xfrm>
                <a:off x="910027" y="1565275"/>
                <a:ext cx="10337562" cy="1343025"/>
              </a:xfrm>
              <a:prstGeom prst="rect">
                <a:avLst/>
              </a:prstGeom>
              <a:blipFill rotWithShape="0">
                <a:blip r:embed="rId3"/>
                <a:stretch>
                  <a:fillRect t="-3636" r="-472" b="-45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12"/>
          <p:cNvSpPr>
            <a:spLocks noChangeArrowheads="1"/>
          </p:cNvSpPr>
          <p:nvPr/>
        </p:nvSpPr>
        <p:spPr bwMode="auto">
          <a:xfrm>
            <a:off x="910027" y="2924177"/>
            <a:ext cx="10337562" cy="89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computation of the standardized residuals in multiple regression analysis is too complex to be done </a:t>
            </a:r>
            <a:r>
              <a:rPr lang="en-US" sz="2400">
                <a:solidFill>
                  <a:srgbClr val="000000"/>
                </a:solidFill>
                <a:effectLst/>
                <a:latin typeface="+mn-lt"/>
                <a:cs typeface="Arial" panose="020B0604020202020204" pitchFamily="34" charset="0"/>
              </a:rPr>
              <a:t>by hand</a:t>
            </a:r>
            <a:r>
              <a:rPr lang="en-US" sz="2400" dirty="0">
                <a:solidFill>
                  <a:srgbClr val="000000"/>
                </a:solidFill>
                <a:effectLst/>
                <a:latin typeface="+mn-lt"/>
                <a:cs typeface="Arial" panose="020B0604020202020204" pitchFamily="34" charset="0"/>
              </a:rPr>
              <a:t>.</a:t>
            </a:r>
          </a:p>
        </p:txBody>
      </p:sp>
      <p:sp>
        <p:nvSpPr>
          <p:cNvPr id="6" name="Rectangle 13"/>
          <p:cNvSpPr>
            <a:spLocks noChangeArrowheads="1"/>
          </p:cNvSpPr>
          <p:nvPr/>
        </p:nvSpPr>
        <p:spPr bwMode="auto">
          <a:xfrm>
            <a:off x="910028" y="3892550"/>
            <a:ext cx="792419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Excel’s Regression tool can </a:t>
            </a:r>
            <a:r>
              <a:rPr lang="en-US" sz="2400">
                <a:solidFill>
                  <a:srgbClr val="000000"/>
                </a:solidFill>
                <a:effectLst/>
                <a:latin typeface="+mn-lt"/>
                <a:cs typeface="Arial" panose="020B0604020202020204" pitchFamily="34" charset="0"/>
              </a:rPr>
              <a:t>be used</a:t>
            </a:r>
            <a:r>
              <a:rPr lang="en-US" sz="2400" dirty="0">
                <a:solidFill>
                  <a:srgbClr val="000000"/>
                </a:solidFill>
                <a:effectLst/>
                <a:latin typeface="+mn-lt"/>
                <a:cs typeface="Arial" panose="020B0604020202020204" pitchFamily="34" charset="0"/>
              </a:rPr>
              <a:t>.</a:t>
            </a:r>
          </a:p>
        </p:txBody>
      </p:sp>
      <p:sp>
        <p:nvSpPr>
          <p:cNvPr id="7" name="Slide Number Placeholder 6"/>
          <p:cNvSpPr>
            <a:spLocks noGrp="1"/>
          </p:cNvSpPr>
          <p:nvPr>
            <p:ph type="sldNum" sz="quarter" idx="12"/>
          </p:nvPr>
        </p:nvSpPr>
        <p:spPr/>
        <p:txBody>
          <a:bodyPr/>
          <a:lstStyle/>
          <a:p>
            <a:fld id="{949EBC64-41CB-41B8-B6DF-9B1367312BD4}" type="slidenum">
              <a:rPr lang="en-US" smtClean="0"/>
              <a:t>41</a:t>
            </a:fld>
            <a:endParaRPr lang="en-US"/>
          </a:p>
        </p:txBody>
      </p:sp>
    </p:spTree>
    <p:extLst>
      <p:ext uri="{BB962C8B-B14F-4D97-AF65-F5344CB8AC3E}">
        <p14:creationId xmlns:p14="http://schemas.microsoft.com/office/powerpoint/2010/main" val="1979162937"/>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14250" y="1136651"/>
            <a:ext cx="5878222"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Residual Output</a:t>
            </a:r>
          </a:p>
        </p:txBody>
      </p:sp>
      <p:sp>
        <p:nvSpPr>
          <p:cNvPr id="4" name="AutoShape 217"/>
          <p:cNvSpPr>
            <a:spLocks noChangeAspect="1" noChangeArrowheads="1" noTextEdit="1"/>
          </p:cNvSpPr>
          <p:nvPr/>
        </p:nvSpPr>
        <p:spPr bwMode="auto">
          <a:xfrm>
            <a:off x="1195069" y="1609726"/>
            <a:ext cx="9769589"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3" name="Group 2"/>
          <p:cNvGrpSpPr/>
          <p:nvPr/>
        </p:nvGrpSpPr>
        <p:grpSpPr>
          <a:xfrm>
            <a:off x="1354951" y="2006600"/>
            <a:ext cx="9401949" cy="2279658"/>
            <a:chOff x="1354951" y="2006600"/>
            <a:chExt cx="9401949" cy="2279658"/>
          </a:xfrm>
        </p:grpSpPr>
        <p:sp>
          <p:nvSpPr>
            <p:cNvPr id="72" name="Rectangle 71"/>
            <p:cNvSpPr/>
            <p:nvPr/>
          </p:nvSpPr>
          <p:spPr>
            <a:xfrm>
              <a:off x="1354951" y="2006600"/>
              <a:ext cx="9401949" cy="227965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6"/>
            <p:cNvSpPr>
              <a:spLocks noChangeArrowheads="1"/>
            </p:cNvSpPr>
            <p:nvPr/>
          </p:nvSpPr>
          <p:spPr bwMode="auto">
            <a:xfrm>
              <a:off x="1618139" y="2237931"/>
              <a:ext cx="14342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a:ln>
                    <a:noFill/>
                  </a:ln>
                  <a:effectLst/>
                  <a:latin typeface="+mn-lt"/>
                  <a:cs typeface="Arial" pitchFamily="34" charset="0"/>
                </a:rPr>
                <a:t>Observation</a:t>
              </a:r>
              <a:endParaRPr kumimoji="0" lang="en-US" b="1" i="0" u="none" strike="noStrike" cap="none" normalizeH="0" baseline="0" dirty="0">
                <a:ln>
                  <a:noFill/>
                </a:ln>
                <a:effectLst/>
                <a:latin typeface="+mn-lt"/>
                <a:cs typeface="Arial" pitchFamily="34" charset="0"/>
              </a:endParaRPr>
            </a:p>
          </p:txBody>
        </p:sp>
        <p:sp>
          <p:nvSpPr>
            <p:cNvPr id="9" name="Rectangle 237"/>
            <p:cNvSpPr>
              <a:spLocks noChangeArrowheads="1"/>
            </p:cNvSpPr>
            <p:nvPr/>
          </p:nvSpPr>
          <p:spPr bwMode="auto">
            <a:xfrm>
              <a:off x="3832423" y="2237931"/>
              <a:ext cx="1313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a:ln>
                    <a:noFill/>
                  </a:ln>
                  <a:effectLst/>
                  <a:latin typeface="+mn-lt"/>
                  <a:cs typeface="Arial" pitchFamily="34" charset="0"/>
                </a:rPr>
                <a:t>Predicted Y</a:t>
              </a:r>
              <a:endParaRPr kumimoji="0" lang="en-US" b="1" i="0" u="none" strike="noStrike" cap="none" normalizeH="0" baseline="0" dirty="0">
                <a:ln>
                  <a:noFill/>
                </a:ln>
                <a:effectLst/>
                <a:latin typeface="+mn-lt"/>
                <a:cs typeface="Arial" pitchFamily="34" charset="0"/>
              </a:endParaRPr>
            </a:p>
          </p:txBody>
        </p:sp>
        <p:sp>
          <p:nvSpPr>
            <p:cNvPr id="10" name="Rectangle 238"/>
            <p:cNvSpPr>
              <a:spLocks noChangeArrowheads="1"/>
            </p:cNvSpPr>
            <p:nvPr/>
          </p:nvSpPr>
          <p:spPr bwMode="auto">
            <a:xfrm>
              <a:off x="6129959" y="2237931"/>
              <a:ext cx="1098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noFill/>
                  </a:ln>
                  <a:effectLst/>
                  <a:latin typeface="+mn-lt"/>
                  <a:cs typeface="Arial" pitchFamily="34" charset="0"/>
                </a:rPr>
                <a:t>Residuals</a:t>
              </a:r>
              <a:endParaRPr kumimoji="0" lang="en-US" b="1" i="0" u="none" strike="noStrike" cap="none" normalizeH="0" baseline="0">
                <a:ln>
                  <a:noFill/>
                </a:ln>
                <a:effectLst/>
                <a:latin typeface="+mn-lt"/>
                <a:cs typeface="Arial" pitchFamily="34" charset="0"/>
              </a:endParaRPr>
            </a:p>
          </p:txBody>
        </p:sp>
        <p:sp>
          <p:nvSpPr>
            <p:cNvPr id="11" name="Rectangle 239"/>
            <p:cNvSpPr>
              <a:spLocks noChangeArrowheads="1"/>
            </p:cNvSpPr>
            <p:nvPr/>
          </p:nvSpPr>
          <p:spPr bwMode="auto">
            <a:xfrm>
              <a:off x="8260386" y="2237931"/>
              <a:ext cx="22335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noFill/>
                  </a:ln>
                  <a:effectLst/>
                  <a:latin typeface="+mn-lt"/>
                  <a:cs typeface="Arial" pitchFamily="34" charset="0"/>
                </a:rPr>
                <a:t>Standard Residuals</a:t>
              </a:r>
              <a:endParaRPr kumimoji="0" lang="en-US" b="1" i="0" u="none" strike="noStrike" cap="none" normalizeH="0" baseline="0">
                <a:ln>
                  <a:noFill/>
                </a:ln>
                <a:effectLst/>
                <a:latin typeface="+mn-lt"/>
                <a:cs typeface="Arial" pitchFamily="34" charset="0"/>
              </a:endParaRPr>
            </a:p>
          </p:txBody>
        </p:sp>
        <p:sp>
          <p:nvSpPr>
            <p:cNvPr id="12" name="Rectangle 241"/>
            <p:cNvSpPr>
              <a:spLocks noChangeArrowheads="1"/>
            </p:cNvSpPr>
            <p:nvPr/>
          </p:nvSpPr>
          <p:spPr bwMode="auto">
            <a:xfrm>
              <a:off x="2419594" y="2541144"/>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1</a:t>
              </a:r>
            </a:p>
          </p:txBody>
        </p:sp>
        <p:sp>
          <p:nvSpPr>
            <p:cNvPr id="13" name="Rectangle 242"/>
            <p:cNvSpPr>
              <a:spLocks noChangeArrowheads="1"/>
            </p:cNvSpPr>
            <p:nvPr/>
          </p:nvSpPr>
          <p:spPr bwMode="auto">
            <a:xfrm>
              <a:off x="4000733" y="254114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27.89626</a:t>
              </a:r>
            </a:p>
          </p:txBody>
        </p:sp>
        <p:sp>
          <p:nvSpPr>
            <p:cNvPr id="14" name="Rectangle 243"/>
            <p:cNvSpPr>
              <a:spLocks noChangeArrowheads="1"/>
            </p:cNvSpPr>
            <p:nvPr/>
          </p:nvSpPr>
          <p:spPr bwMode="auto">
            <a:xfrm>
              <a:off x="6251211" y="2541144"/>
              <a:ext cx="1013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-3.89626</a:t>
              </a:r>
            </a:p>
          </p:txBody>
        </p:sp>
        <p:sp>
          <p:nvSpPr>
            <p:cNvPr id="15" name="Rectangle 244"/>
            <p:cNvSpPr>
              <a:spLocks noChangeArrowheads="1"/>
            </p:cNvSpPr>
            <p:nvPr/>
          </p:nvSpPr>
          <p:spPr bwMode="auto">
            <a:xfrm>
              <a:off x="8823845" y="2541144"/>
              <a:ext cx="1155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-1.771707</a:t>
              </a:r>
            </a:p>
          </p:txBody>
        </p:sp>
        <p:sp>
          <p:nvSpPr>
            <p:cNvPr id="16" name="Rectangle 246"/>
            <p:cNvSpPr>
              <a:spLocks noChangeArrowheads="1"/>
            </p:cNvSpPr>
            <p:nvPr/>
          </p:nvSpPr>
          <p:spPr bwMode="auto">
            <a:xfrm>
              <a:off x="2419594" y="2842769"/>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2</a:t>
              </a:r>
            </a:p>
          </p:txBody>
        </p:sp>
        <p:sp>
          <p:nvSpPr>
            <p:cNvPr id="17" name="Rectangle 247"/>
            <p:cNvSpPr>
              <a:spLocks noChangeArrowheads="1"/>
            </p:cNvSpPr>
            <p:nvPr/>
          </p:nvSpPr>
          <p:spPr bwMode="auto">
            <a:xfrm>
              <a:off x="4000733" y="284276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37.95204</a:t>
              </a:r>
            </a:p>
          </p:txBody>
        </p:sp>
        <p:sp>
          <p:nvSpPr>
            <p:cNvPr id="18" name="Rectangle 248"/>
            <p:cNvSpPr>
              <a:spLocks noChangeArrowheads="1"/>
            </p:cNvSpPr>
            <p:nvPr/>
          </p:nvSpPr>
          <p:spPr bwMode="auto">
            <a:xfrm>
              <a:off x="6181534" y="284276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5.047957</a:t>
              </a:r>
            </a:p>
          </p:txBody>
        </p:sp>
        <p:sp>
          <p:nvSpPr>
            <p:cNvPr id="19" name="Rectangle 249"/>
            <p:cNvSpPr>
              <a:spLocks noChangeArrowheads="1"/>
            </p:cNvSpPr>
            <p:nvPr/>
          </p:nvSpPr>
          <p:spPr bwMode="auto">
            <a:xfrm>
              <a:off x="8916748" y="284276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2.295406</a:t>
              </a:r>
            </a:p>
          </p:txBody>
        </p:sp>
        <p:sp>
          <p:nvSpPr>
            <p:cNvPr id="20" name="Rectangle 251"/>
            <p:cNvSpPr>
              <a:spLocks noChangeArrowheads="1"/>
            </p:cNvSpPr>
            <p:nvPr/>
          </p:nvSpPr>
          <p:spPr bwMode="auto">
            <a:xfrm>
              <a:off x="2419594" y="3145981"/>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3</a:t>
              </a:r>
            </a:p>
          </p:txBody>
        </p:sp>
        <p:sp>
          <p:nvSpPr>
            <p:cNvPr id="21" name="Rectangle 252"/>
            <p:cNvSpPr>
              <a:spLocks noChangeArrowheads="1"/>
            </p:cNvSpPr>
            <p:nvPr/>
          </p:nvSpPr>
          <p:spPr bwMode="auto">
            <a:xfrm>
              <a:off x="4000733" y="3145981"/>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26.02901</a:t>
              </a:r>
            </a:p>
          </p:txBody>
        </p:sp>
        <p:sp>
          <p:nvSpPr>
            <p:cNvPr id="22" name="Rectangle 253"/>
            <p:cNvSpPr>
              <a:spLocks noChangeArrowheads="1"/>
            </p:cNvSpPr>
            <p:nvPr/>
          </p:nvSpPr>
          <p:spPr bwMode="auto">
            <a:xfrm>
              <a:off x="6251211" y="3145981"/>
              <a:ext cx="1013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-2.32901</a:t>
              </a:r>
            </a:p>
          </p:txBody>
        </p:sp>
        <p:sp>
          <p:nvSpPr>
            <p:cNvPr id="23" name="Rectangle 254"/>
            <p:cNvSpPr>
              <a:spLocks noChangeArrowheads="1"/>
            </p:cNvSpPr>
            <p:nvPr/>
          </p:nvSpPr>
          <p:spPr bwMode="auto">
            <a:xfrm>
              <a:off x="8823845" y="3145981"/>
              <a:ext cx="1155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-1.059048</a:t>
              </a:r>
            </a:p>
          </p:txBody>
        </p:sp>
        <p:sp>
          <p:nvSpPr>
            <p:cNvPr id="24" name="Rectangle 256"/>
            <p:cNvSpPr>
              <a:spLocks noChangeArrowheads="1"/>
            </p:cNvSpPr>
            <p:nvPr/>
          </p:nvSpPr>
          <p:spPr bwMode="auto">
            <a:xfrm>
              <a:off x="2419594" y="3449194"/>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4</a:t>
              </a:r>
            </a:p>
          </p:txBody>
        </p:sp>
        <p:sp>
          <p:nvSpPr>
            <p:cNvPr id="25" name="Rectangle 257"/>
            <p:cNvSpPr>
              <a:spLocks noChangeArrowheads="1"/>
            </p:cNvSpPr>
            <p:nvPr/>
          </p:nvSpPr>
          <p:spPr bwMode="auto">
            <a:xfrm>
              <a:off x="4000733" y="344919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32.11201</a:t>
              </a:r>
            </a:p>
          </p:txBody>
        </p:sp>
        <p:sp>
          <p:nvSpPr>
            <p:cNvPr id="26" name="Rectangle 258"/>
            <p:cNvSpPr>
              <a:spLocks noChangeArrowheads="1"/>
            </p:cNvSpPr>
            <p:nvPr/>
          </p:nvSpPr>
          <p:spPr bwMode="auto">
            <a:xfrm>
              <a:off x="6181534" y="344919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2.187986</a:t>
              </a:r>
            </a:p>
          </p:txBody>
        </p:sp>
        <p:sp>
          <p:nvSpPr>
            <p:cNvPr id="27" name="Rectangle 259"/>
            <p:cNvSpPr>
              <a:spLocks noChangeArrowheads="1"/>
            </p:cNvSpPr>
            <p:nvPr/>
          </p:nvSpPr>
          <p:spPr bwMode="auto">
            <a:xfrm>
              <a:off x="8916748" y="344919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0.994921</a:t>
              </a:r>
            </a:p>
          </p:txBody>
        </p:sp>
        <p:sp>
          <p:nvSpPr>
            <p:cNvPr id="28" name="Rectangle 261"/>
            <p:cNvSpPr>
              <a:spLocks noChangeArrowheads="1"/>
            </p:cNvSpPr>
            <p:nvPr/>
          </p:nvSpPr>
          <p:spPr bwMode="auto">
            <a:xfrm>
              <a:off x="2419594" y="3750819"/>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5</a:t>
              </a:r>
            </a:p>
          </p:txBody>
        </p:sp>
        <p:sp>
          <p:nvSpPr>
            <p:cNvPr id="29" name="Rectangle 262"/>
            <p:cNvSpPr>
              <a:spLocks noChangeArrowheads="1"/>
            </p:cNvSpPr>
            <p:nvPr/>
          </p:nvSpPr>
          <p:spPr bwMode="auto">
            <a:xfrm>
              <a:off x="4000733" y="375081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36.34251</a:t>
              </a:r>
            </a:p>
          </p:txBody>
        </p:sp>
        <p:sp>
          <p:nvSpPr>
            <p:cNvPr id="30" name="Rectangle 263"/>
            <p:cNvSpPr>
              <a:spLocks noChangeArrowheads="1"/>
            </p:cNvSpPr>
            <p:nvPr/>
          </p:nvSpPr>
          <p:spPr bwMode="auto">
            <a:xfrm>
              <a:off x="6251211" y="3750819"/>
              <a:ext cx="1013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-0.54251</a:t>
              </a:r>
            </a:p>
          </p:txBody>
        </p:sp>
        <p:sp>
          <p:nvSpPr>
            <p:cNvPr id="31" name="Rectangle 264"/>
            <p:cNvSpPr>
              <a:spLocks noChangeArrowheads="1"/>
            </p:cNvSpPr>
            <p:nvPr/>
          </p:nvSpPr>
          <p:spPr bwMode="auto">
            <a:xfrm>
              <a:off x="8823845" y="3750819"/>
              <a:ext cx="1155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-0.246689</a:t>
              </a:r>
            </a:p>
          </p:txBody>
        </p:sp>
      </p:grpSp>
      <p:sp>
        <p:nvSpPr>
          <p:cNvPr id="73" name="Slide Number Placeholder 72"/>
          <p:cNvSpPr>
            <a:spLocks noGrp="1"/>
          </p:cNvSpPr>
          <p:nvPr>
            <p:ph type="sldNum" sz="quarter" idx="12"/>
          </p:nvPr>
        </p:nvSpPr>
        <p:spPr/>
        <p:txBody>
          <a:bodyPr/>
          <a:lstStyle/>
          <a:p>
            <a:fld id="{949EBC64-41CB-41B8-B6DF-9B1367312BD4}" type="slidenum">
              <a:rPr lang="en-US" smtClean="0"/>
              <a:t>42</a:t>
            </a:fld>
            <a:endParaRPr lang="en-US"/>
          </a:p>
        </p:txBody>
      </p:sp>
      <mc:AlternateContent xmlns:mc="http://schemas.openxmlformats.org/markup-compatibility/2006" xmlns:a14="http://schemas.microsoft.com/office/drawing/2010/main">
        <mc:Choice Requires="a14">
          <p:sp>
            <p:nvSpPr>
              <p:cNvPr id="74" name="Rectangle 6"/>
              <p:cNvSpPr>
                <a:spLocks noChangeArrowheads="1"/>
              </p:cNvSpPr>
              <p:nvPr/>
            </p:nvSpPr>
            <p:spPr bwMode="auto">
              <a:xfrm>
                <a:off x="760115" y="471489"/>
                <a:ext cx="10337562" cy="81438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CCFF33"/>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nchor="ctr"/>
              <a:lstStyle/>
              <a:p>
                <a:pPr algn="l"/>
                <a:r>
                  <a:rPr lang="en-US" sz="3200" dirty="0">
                    <a:solidFill>
                      <a:schemeClr val="tx1"/>
                    </a:solidFill>
                    <a:effectLst/>
                    <a:latin typeface="+mn-lt"/>
                    <a:cs typeface="Arial" panose="020B0604020202020204" pitchFamily="34" charset="0"/>
                  </a:rPr>
                  <a:t>Standardized Residual Plot Against</a:t>
                </a:r>
                <a14:m>
                  <m:oMath xmlns:m="http://schemas.openxmlformats.org/officeDocument/2006/math">
                    <m:r>
                      <a:rPr lang="en-US" sz="3200" b="0" i="0" smtClean="0">
                        <a:solidFill>
                          <a:schemeClr val="tx1"/>
                        </a:solidFill>
                        <a:effectLst/>
                        <a:latin typeface="Cambria Math"/>
                      </a:rPr>
                      <m:t> </m:t>
                    </m:r>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𝑦</m:t>
                        </m:r>
                      </m:e>
                    </m:acc>
                  </m:oMath>
                </a14:m>
                <a:r>
                  <a:rPr lang="en-US" sz="3200" dirty="0">
                    <a:solidFill>
                      <a:schemeClr val="tx1"/>
                    </a:solidFill>
                    <a:effectLst/>
                    <a:latin typeface="+mn-lt"/>
                    <a:cs typeface="Arial" panose="020B0604020202020204" pitchFamily="34" charset="0"/>
                  </a:rPr>
                  <a:t> </a:t>
                </a:r>
              </a:p>
            </p:txBody>
          </p:sp>
        </mc:Choice>
        <mc:Fallback xmlns="">
          <p:sp>
            <p:nvSpPr>
              <p:cNvPr id="74" name="Rectangle 6"/>
              <p:cNvSpPr>
                <a:spLocks noRot="1" noChangeAspect="1" noMove="1" noResize="1" noEditPoints="1" noAdjustHandles="1" noChangeArrowheads="1" noChangeShapeType="1" noTextEdit="1"/>
              </p:cNvSpPr>
              <p:nvPr/>
            </p:nvSpPr>
            <p:spPr bwMode="auto">
              <a:xfrm>
                <a:off x="760115" y="471489"/>
                <a:ext cx="10337562" cy="814387"/>
              </a:xfrm>
              <a:prstGeom prst="rect">
                <a:avLst/>
              </a:prstGeom>
              <a:blipFill rotWithShape="1">
                <a:blip r:embed="rId2"/>
                <a:stretch>
                  <a:fillRect l="-1534" b="-111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763344603"/>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56" y="7966075"/>
            <a:ext cx="3899811"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95246" y="1274765"/>
            <a:ext cx="10388237" cy="4654550"/>
            <a:chOff x="673100" y="1528765"/>
            <a:chExt cx="7810500" cy="4654550"/>
          </a:xfrm>
        </p:grpSpPr>
        <p:sp>
          <p:nvSpPr>
            <p:cNvPr id="5" name="Rectangle 206"/>
            <p:cNvSpPr>
              <a:spLocks noChangeArrowheads="1"/>
            </p:cNvSpPr>
            <p:nvPr/>
          </p:nvSpPr>
          <p:spPr bwMode="auto">
            <a:xfrm>
              <a:off x="673100" y="1528765"/>
              <a:ext cx="7810500" cy="4654550"/>
            </a:xfrm>
            <a:prstGeom prst="rect">
              <a:avLst/>
            </a:prstGeom>
            <a:solidFill>
              <a:schemeClr val="bg1">
                <a:lumMod val="95000"/>
              </a:schemeClr>
            </a:solidFill>
            <a:ln>
              <a:noFill/>
            </a:ln>
            <a:extLst/>
          </p:spPr>
          <p:txBody>
            <a:bodyPr/>
            <a:lstStyle/>
            <a:p>
              <a:endParaRPr lang="en-US"/>
            </a:p>
          </p:txBody>
        </p:sp>
        <p:sp>
          <p:nvSpPr>
            <p:cNvPr id="6" name="Rectangle 207"/>
            <p:cNvSpPr>
              <a:spLocks noChangeArrowheads="1"/>
            </p:cNvSpPr>
            <p:nvPr/>
          </p:nvSpPr>
          <p:spPr bwMode="auto">
            <a:xfrm>
              <a:off x="755650" y="1628778"/>
              <a:ext cx="7631113" cy="4475163"/>
            </a:xfrm>
            <a:prstGeom prst="rect">
              <a:avLst/>
            </a:prstGeom>
            <a:solidFill>
              <a:srgbClr val="80808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en-US"/>
            </a:p>
          </p:txBody>
        </p:sp>
        <p:sp>
          <p:nvSpPr>
            <p:cNvPr id="7" name="Rectangle 208"/>
            <p:cNvSpPr>
              <a:spLocks noChangeArrowheads="1"/>
            </p:cNvSpPr>
            <p:nvPr/>
          </p:nvSpPr>
          <p:spPr bwMode="auto">
            <a:xfrm>
              <a:off x="1965325" y="2038353"/>
              <a:ext cx="6124575" cy="1635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209"/>
            <p:cNvSpPr>
              <a:spLocks noChangeArrowheads="1"/>
            </p:cNvSpPr>
            <p:nvPr/>
          </p:nvSpPr>
          <p:spPr bwMode="auto">
            <a:xfrm>
              <a:off x="1965325" y="2201865"/>
              <a:ext cx="6124575" cy="142875"/>
            </a:xfrm>
            <a:prstGeom prst="rect">
              <a:avLst/>
            </a:prstGeom>
            <a:solidFill>
              <a:srgbClr val="FDF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Rectangle 210"/>
            <p:cNvSpPr>
              <a:spLocks noChangeArrowheads="1"/>
            </p:cNvSpPr>
            <p:nvPr/>
          </p:nvSpPr>
          <p:spPr bwMode="auto">
            <a:xfrm>
              <a:off x="1965325" y="2344740"/>
              <a:ext cx="6124575" cy="144463"/>
            </a:xfrm>
            <a:prstGeom prst="rect">
              <a:avLst/>
            </a:prstGeom>
            <a:solidFill>
              <a:srgbClr val="FBF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211"/>
            <p:cNvSpPr>
              <a:spLocks noChangeArrowheads="1"/>
            </p:cNvSpPr>
            <p:nvPr/>
          </p:nvSpPr>
          <p:spPr bwMode="auto">
            <a:xfrm>
              <a:off x="1965325" y="2489203"/>
              <a:ext cx="6124575" cy="101600"/>
            </a:xfrm>
            <a:prstGeom prst="rect">
              <a:avLst/>
            </a:prstGeom>
            <a:solidFill>
              <a:srgbClr val="F9F9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Rectangle 212"/>
            <p:cNvSpPr>
              <a:spLocks noChangeArrowheads="1"/>
            </p:cNvSpPr>
            <p:nvPr/>
          </p:nvSpPr>
          <p:spPr bwMode="auto">
            <a:xfrm>
              <a:off x="1965325" y="2590803"/>
              <a:ext cx="6124575" cy="41275"/>
            </a:xfrm>
            <a:prstGeom prst="rect">
              <a:avLst/>
            </a:prstGeom>
            <a:solidFill>
              <a:srgbClr val="F7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213"/>
            <p:cNvSpPr>
              <a:spLocks noChangeArrowheads="1"/>
            </p:cNvSpPr>
            <p:nvPr/>
          </p:nvSpPr>
          <p:spPr bwMode="auto">
            <a:xfrm>
              <a:off x="1965325" y="2632078"/>
              <a:ext cx="6124575" cy="103188"/>
            </a:xfrm>
            <a:prstGeom prst="rect">
              <a:avLst/>
            </a:prstGeom>
            <a:solidFill>
              <a:srgbClr val="F5F5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214"/>
            <p:cNvSpPr>
              <a:spLocks noChangeArrowheads="1"/>
            </p:cNvSpPr>
            <p:nvPr/>
          </p:nvSpPr>
          <p:spPr bwMode="auto">
            <a:xfrm>
              <a:off x="1965325" y="2735265"/>
              <a:ext cx="6124575" cy="41275"/>
            </a:xfrm>
            <a:prstGeom prst="rect">
              <a:avLst/>
            </a:prstGeom>
            <a:solidFill>
              <a:srgbClr val="F3F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215"/>
            <p:cNvSpPr>
              <a:spLocks noChangeArrowheads="1"/>
            </p:cNvSpPr>
            <p:nvPr/>
          </p:nvSpPr>
          <p:spPr bwMode="auto">
            <a:xfrm>
              <a:off x="1965325" y="2776540"/>
              <a:ext cx="6124575" cy="61913"/>
            </a:xfrm>
            <a:prstGeom prst="rect">
              <a:avLst/>
            </a:prstGeom>
            <a:solidFill>
              <a:srgbClr val="F1F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216"/>
            <p:cNvSpPr>
              <a:spLocks noChangeArrowheads="1"/>
            </p:cNvSpPr>
            <p:nvPr/>
          </p:nvSpPr>
          <p:spPr bwMode="auto">
            <a:xfrm>
              <a:off x="1965325" y="2838453"/>
              <a:ext cx="6124575" cy="39688"/>
            </a:xfrm>
            <a:prstGeom prst="rect">
              <a:avLst/>
            </a:prstGeom>
            <a:solidFill>
              <a:srgbClr val="EFEF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217"/>
            <p:cNvSpPr>
              <a:spLocks noChangeArrowheads="1"/>
            </p:cNvSpPr>
            <p:nvPr/>
          </p:nvSpPr>
          <p:spPr bwMode="auto">
            <a:xfrm>
              <a:off x="1965325" y="2878140"/>
              <a:ext cx="6124575" cy="41275"/>
            </a:xfrm>
            <a:prstGeom prst="rect">
              <a:avLst/>
            </a:prstGeom>
            <a:solidFill>
              <a:srgbClr val="EEE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Rectangle 218"/>
            <p:cNvSpPr>
              <a:spLocks noChangeArrowheads="1"/>
            </p:cNvSpPr>
            <p:nvPr/>
          </p:nvSpPr>
          <p:spPr bwMode="auto">
            <a:xfrm>
              <a:off x="1965325" y="2919415"/>
              <a:ext cx="6124575" cy="61913"/>
            </a:xfrm>
            <a:prstGeom prst="rect">
              <a:avLst/>
            </a:prstGeom>
            <a:solidFill>
              <a:srgbClr val="ECEC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Rectangle 219"/>
            <p:cNvSpPr>
              <a:spLocks noChangeArrowheads="1"/>
            </p:cNvSpPr>
            <p:nvPr/>
          </p:nvSpPr>
          <p:spPr bwMode="auto">
            <a:xfrm>
              <a:off x="1965325" y="2981328"/>
              <a:ext cx="6124575" cy="41275"/>
            </a:xfrm>
            <a:prstGeom prst="rect">
              <a:avLst/>
            </a:prstGeom>
            <a:solidFill>
              <a:srgbClr val="EAEA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Rectangle 220"/>
            <p:cNvSpPr>
              <a:spLocks noChangeArrowheads="1"/>
            </p:cNvSpPr>
            <p:nvPr/>
          </p:nvSpPr>
          <p:spPr bwMode="auto">
            <a:xfrm>
              <a:off x="1965325" y="3022603"/>
              <a:ext cx="6124575" cy="41275"/>
            </a:xfrm>
            <a:prstGeom prst="rect">
              <a:avLst/>
            </a:prstGeom>
            <a:solidFill>
              <a:srgbClr val="E8E8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221"/>
            <p:cNvSpPr>
              <a:spLocks noChangeArrowheads="1"/>
            </p:cNvSpPr>
            <p:nvPr/>
          </p:nvSpPr>
          <p:spPr bwMode="auto">
            <a:xfrm>
              <a:off x="1965325" y="3063878"/>
              <a:ext cx="6124575" cy="60325"/>
            </a:xfrm>
            <a:prstGeom prst="rect">
              <a:avLst/>
            </a:prstGeom>
            <a:solidFill>
              <a:srgbClr val="E5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Rectangle 222"/>
            <p:cNvSpPr>
              <a:spLocks noChangeArrowheads="1"/>
            </p:cNvSpPr>
            <p:nvPr/>
          </p:nvSpPr>
          <p:spPr bwMode="auto">
            <a:xfrm>
              <a:off x="1965325" y="3124203"/>
              <a:ext cx="6124575" cy="41275"/>
            </a:xfrm>
            <a:prstGeom prst="rect">
              <a:avLst/>
            </a:prstGeom>
            <a:solidFill>
              <a:srgbClr val="E3E3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Rectangle 223"/>
            <p:cNvSpPr>
              <a:spLocks noChangeArrowheads="1"/>
            </p:cNvSpPr>
            <p:nvPr/>
          </p:nvSpPr>
          <p:spPr bwMode="auto">
            <a:xfrm>
              <a:off x="1965325" y="3165478"/>
              <a:ext cx="6124575" cy="41275"/>
            </a:xfrm>
            <a:prstGeom prst="rect">
              <a:avLst/>
            </a:prstGeom>
            <a:solidFill>
              <a:srgbClr val="E1E1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Rectangle 224"/>
            <p:cNvSpPr>
              <a:spLocks noChangeArrowheads="1"/>
            </p:cNvSpPr>
            <p:nvPr/>
          </p:nvSpPr>
          <p:spPr bwMode="auto">
            <a:xfrm>
              <a:off x="1965325" y="3206753"/>
              <a:ext cx="6124575" cy="41275"/>
            </a:xfrm>
            <a:prstGeom prst="rect">
              <a:avLst/>
            </a:prstGeom>
            <a:solidFill>
              <a:srgbClr val="DEDE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Rectangle 225"/>
            <p:cNvSpPr>
              <a:spLocks noChangeArrowheads="1"/>
            </p:cNvSpPr>
            <p:nvPr/>
          </p:nvSpPr>
          <p:spPr bwMode="auto">
            <a:xfrm>
              <a:off x="1965325" y="3248028"/>
              <a:ext cx="6124575" cy="41275"/>
            </a:xfrm>
            <a:prstGeom prst="rect">
              <a:avLst/>
            </a:prstGeom>
            <a:solidFill>
              <a:srgbClr val="DCDC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 name="Rectangle 226"/>
            <p:cNvSpPr>
              <a:spLocks noChangeArrowheads="1"/>
            </p:cNvSpPr>
            <p:nvPr/>
          </p:nvSpPr>
          <p:spPr bwMode="auto">
            <a:xfrm>
              <a:off x="1965325" y="3289303"/>
              <a:ext cx="6124575" cy="41275"/>
            </a:xfrm>
            <a:prstGeom prst="rect">
              <a:avLst/>
            </a:prstGeom>
            <a:solidFill>
              <a:srgbClr val="D9D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27"/>
            <p:cNvSpPr>
              <a:spLocks noChangeArrowheads="1"/>
            </p:cNvSpPr>
            <p:nvPr/>
          </p:nvSpPr>
          <p:spPr bwMode="auto">
            <a:xfrm>
              <a:off x="1965325" y="3330578"/>
              <a:ext cx="6124575" cy="20638"/>
            </a:xfrm>
            <a:prstGeom prst="rect">
              <a:avLst/>
            </a:prstGeom>
            <a:solidFill>
              <a:srgbClr val="D7D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 name="Rectangle 228"/>
            <p:cNvSpPr>
              <a:spLocks noChangeArrowheads="1"/>
            </p:cNvSpPr>
            <p:nvPr/>
          </p:nvSpPr>
          <p:spPr bwMode="auto">
            <a:xfrm>
              <a:off x="1965325" y="3351215"/>
              <a:ext cx="6124575" cy="39688"/>
            </a:xfrm>
            <a:prstGeom prst="rect">
              <a:avLst/>
            </a:prstGeom>
            <a:solidFill>
              <a:srgbClr val="D5D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229"/>
            <p:cNvSpPr>
              <a:spLocks noChangeArrowheads="1"/>
            </p:cNvSpPr>
            <p:nvPr/>
          </p:nvSpPr>
          <p:spPr bwMode="auto">
            <a:xfrm>
              <a:off x="1965325" y="3390903"/>
              <a:ext cx="6124575" cy="20638"/>
            </a:xfrm>
            <a:prstGeom prst="rect">
              <a:avLst/>
            </a:prstGeom>
            <a:solidFill>
              <a:srgbClr val="D3D3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 name="Rectangle 230"/>
            <p:cNvSpPr>
              <a:spLocks noChangeArrowheads="1"/>
            </p:cNvSpPr>
            <p:nvPr/>
          </p:nvSpPr>
          <p:spPr bwMode="auto">
            <a:xfrm>
              <a:off x="1965325" y="3411540"/>
              <a:ext cx="6124575" cy="41275"/>
            </a:xfrm>
            <a:prstGeom prst="rect">
              <a:avLst/>
            </a:prstGeom>
            <a:solidFill>
              <a:srgbClr val="D1D1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 name="Rectangle 231"/>
            <p:cNvSpPr>
              <a:spLocks noChangeArrowheads="1"/>
            </p:cNvSpPr>
            <p:nvPr/>
          </p:nvSpPr>
          <p:spPr bwMode="auto">
            <a:xfrm>
              <a:off x="1965325" y="3452815"/>
              <a:ext cx="6124575" cy="41275"/>
            </a:xfrm>
            <a:prstGeom prst="rect">
              <a:avLst/>
            </a:prstGeom>
            <a:solidFill>
              <a:srgbClr val="CFCF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 name="Rectangle 232"/>
            <p:cNvSpPr>
              <a:spLocks noChangeArrowheads="1"/>
            </p:cNvSpPr>
            <p:nvPr/>
          </p:nvSpPr>
          <p:spPr bwMode="auto">
            <a:xfrm>
              <a:off x="1965325" y="3494090"/>
              <a:ext cx="6124575" cy="41275"/>
            </a:xfrm>
            <a:prstGeom prst="rect">
              <a:avLst/>
            </a:prstGeom>
            <a:solidFill>
              <a:srgbClr val="CCCC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 name="Rectangle 233"/>
            <p:cNvSpPr>
              <a:spLocks noChangeArrowheads="1"/>
            </p:cNvSpPr>
            <p:nvPr/>
          </p:nvSpPr>
          <p:spPr bwMode="auto">
            <a:xfrm>
              <a:off x="1965325" y="3535365"/>
              <a:ext cx="6124575" cy="20638"/>
            </a:xfrm>
            <a:prstGeom prst="rect">
              <a:avLst/>
            </a:prstGeom>
            <a:solidFill>
              <a:srgbClr val="CACA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Rectangle 234"/>
            <p:cNvSpPr>
              <a:spLocks noChangeArrowheads="1"/>
            </p:cNvSpPr>
            <p:nvPr/>
          </p:nvSpPr>
          <p:spPr bwMode="auto">
            <a:xfrm>
              <a:off x="1965325" y="3556003"/>
              <a:ext cx="6124575" cy="41275"/>
            </a:xfrm>
            <a:prstGeom prst="rect">
              <a:avLst/>
            </a:prstGeom>
            <a:solidFill>
              <a:srgbClr val="C8C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235"/>
            <p:cNvSpPr>
              <a:spLocks noChangeArrowheads="1"/>
            </p:cNvSpPr>
            <p:nvPr/>
          </p:nvSpPr>
          <p:spPr bwMode="auto">
            <a:xfrm>
              <a:off x="1965325" y="3597278"/>
              <a:ext cx="6124575" cy="20638"/>
            </a:xfrm>
            <a:prstGeom prst="rect">
              <a:avLst/>
            </a:prstGeom>
            <a:solidFill>
              <a:srgbClr val="C6C6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 name="Rectangle 236"/>
            <p:cNvSpPr>
              <a:spLocks noChangeArrowheads="1"/>
            </p:cNvSpPr>
            <p:nvPr/>
          </p:nvSpPr>
          <p:spPr bwMode="auto">
            <a:xfrm>
              <a:off x="1965325" y="3617915"/>
              <a:ext cx="6124575" cy="20638"/>
            </a:xfrm>
            <a:prstGeom prst="rect">
              <a:avLst/>
            </a:prstGeom>
            <a:solidFill>
              <a:srgbClr val="C4C4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 name="Rectangle 237"/>
            <p:cNvSpPr>
              <a:spLocks noChangeArrowheads="1"/>
            </p:cNvSpPr>
            <p:nvPr/>
          </p:nvSpPr>
          <p:spPr bwMode="auto">
            <a:xfrm>
              <a:off x="1965325" y="3638553"/>
              <a:ext cx="6124575" cy="39688"/>
            </a:xfrm>
            <a:prstGeom prst="rect">
              <a:avLst/>
            </a:prstGeom>
            <a:solidFill>
              <a:srgbClr val="C2C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 name="Rectangle 238"/>
            <p:cNvSpPr>
              <a:spLocks noChangeArrowheads="1"/>
            </p:cNvSpPr>
            <p:nvPr/>
          </p:nvSpPr>
          <p:spPr bwMode="auto">
            <a:xfrm>
              <a:off x="1965325" y="3678240"/>
              <a:ext cx="6124575" cy="20638"/>
            </a:xfrm>
            <a:prstGeom prst="rect">
              <a:avLst/>
            </a:prstGeom>
            <a:solidFill>
              <a:srgbClr val="C0C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Rectangle 239"/>
            <p:cNvSpPr>
              <a:spLocks noChangeArrowheads="1"/>
            </p:cNvSpPr>
            <p:nvPr/>
          </p:nvSpPr>
          <p:spPr bwMode="auto">
            <a:xfrm>
              <a:off x="1965325" y="3698878"/>
              <a:ext cx="6124575" cy="20638"/>
            </a:xfrm>
            <a:prstGeom prst="rect">
              <a:avLst/>
            </a:prstGeom>
            <a:solidFill>
              <a:srgbClr val="BEBE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240"/>
            <p:cNvSpPr>
              <a:spLocks noChangeArrowheads="1"/>
            </p:cNvSpPr>
            <p:nvPr/>
          </p:nvSpPr>
          <p:spPr bwMode="auto">
            <a:xfrm>
              <a:off x="1965325" y="3719515"/>
              <a:ext cx="6124575" cy="41275"/>
            </a:xfrm>
            <a:prstGeom prst="rect">
              <a:avLst/>
            </a:prstGeom>
            <a:solidFill>
              <a:srgbClr val="BCB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 name="Rectangle 241"/>
            <p:cNvSpPr>
              <a:spLocks noChangeArrowheads="1"/>
            </p:cNvSpPr>
            <p:nvPr/>
          </p:nvSpPr>
          <p:spPr bwMode="auto">
            <a:xfrm>
              <a:off x="1965325" y="3760790"/>
              <a:ext cx="6124575" cy="41275"/>
            </a:xfrm>
            <a:prstGeom prst="rect">
              <a:avLst/>
            </a:prstGeom>
            <a:solidFill>
              <a:srgbClr val="B9B9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 name="Rectangle 242"/>
            <p:cNvSpPr>
              <a:spLocks noChangeArrowheads="1"/>
            </p:cNvSpPr>
            <p:nvPr/>
          </p:nvSpPr>
          <p:spPr bwMode="auto">
            <a:xfrm>
              <a:off x="1965325" y="3802065"/>
              <a:ext cx="6124575" cy="20638"/>
            </a:xfrm>
            <a:prstGeom prst="rect">
              <a:avLst/>
            </a:prstGeom>
            <a:solidFill>
              <a:srgbClr val="B6B6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Rectangle 243"/>
            <p:cNvSpPr>
              <a:spLocks noChangeArrowheads="1"/>
            </p:cNvSpPr>
            <p:nvPr/>
          </p:nvSpPr>
          <p:spPr bwMode="auto">
            <a:xfrm>
              <a:off x="1965325" y="3822703"/>
              <a:ext cx="6124575" cy="20638"/>
            </a:xfrm>
            <a:prstGeom prst="rect">
              <a:avLst/>
            </a:prstGeom>
            <a:solidFill>
              <a:srgbClr val="B5B5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Rectangle 244"/>
            <p:cNvSpPr>
              <a:spLocks noChangeArrowheads="1"/>
            </p:cNvSpPr>
            <p:nvPr/>
          </p:nvSpPr>
          <p:spPr bwMode="auto">
            <a:xfrm>
              <a:off x="1965325" y="3843340"/>
              <a:ext cx="6124575" cy="41275"/>
            </a:xfrm>
            <a:prstGeom prst="rect">
              <a:avLst/>
            </a:prstGeom>
            <a:solidFill>
              <a:srgbClr val="B3B3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 name="Rectangle 245"/>
            <p:cNvSpPr>
              <a:spLocks noChangeArrowheads="1"/>
            </p:cNvSpPr>
            <p:nvPr/>
          </p:nvSpPr>
          <p:spPr bwMode="auto">
            <a:xfrm>
              <a:off x="1965325" y="3884615"/>
              <a:ext cx="6124575" cy="20638"/>
            </a:xfrm>
            <a:prstGeom prst="rect">
              <a:avLst/>
            </a:prstGeom>
            <a:solidFill>
              <a:srgbClr val="B0B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 name="Rectangle 246"/>
            <p:cNvSpPr>
              <a:spLocks noChangeArrowheads="1"/>
            </p:cNvSpPr>
            <p:nvPr/>
          </p:nvSpPr>
          <p:spPr bwMode="auto">
            <a:xfrm>
              <a:off x="1965325" y="3905253"/>
              <a:ext cx="6124575" cy="19050"/>
            </a:xfrm>
            <a:prstGeom prst="rect">
              <a:avLst/>
            </a:prstGeom>
            <a:solidFill>
              <a:srgbClr val="AFAF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 name="Rectangle 247"/>
            <p:cNvSpPr>
              <a:spLocks noChangeArrowheads="1"/>
            </p:cNvSpPr>
            <p:nvPr/>
          </p:nvSpPr>
          <p:spPr bwMode="auto">
            <a:xfrm>
              <a:off x="1965325" y="3924303"/>
              <a:ext cx="6124575" cy="41275"/>
            </a:xfrm>
            <a:prstGeom prst="rect">
              <a:avLst/>
            </a:prstGeom>
            <a:solidFill>
              <a:srgbClr val="ADAD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248"/>
            <p:cNvSpPr>
              <a:spLocks noChangeArrowheads="1"/>
            </p:cNvSpPr>
            <p:nvPr/>
          </p:nvSpPr>
          <p:spPr bwMode="auto">
            <a:xfrm>
              <a:off x="1965325" y="3965578"/>
              <a:ext cx="6124575" cy="41275"/>
            </a:xfrm>
            <a:prstGeom prst="rect">
              <a:avLst/>
            </a:prstGeom>
            <a:solidFill>
              <a:srgbClr val="AAAA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 name="Rectangle 249"/>
            <p:cNvSpPr>
              <a:spLocks noChangeArrowheads="1"/>
            </p:cNvSpPr>
            <p:nvPr/>
          </p:nvSpPr>
          <p:spPr bwMode="auto">
            <a:xfrm>
              <a:off x="1965325" y="4006853"/>
              <a:ext cx="6124575" cy="20638"/>
            </a:xfrm>
            <a:prstGeom prst="rect">
              <a:avLst/>
            </a:prstGeom>
            <a:solidFill>
              <a:srgbClr val="A8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 name="Rectangle 250"/>
            <p:cNvSpPr>
              <a:spLocks noChangeArrowheads="1"/>
            </p:cNvSpPr>
            <p:nvPr/>
          </p:nvSpPr>
          <p:spPr bwMode="auto">
            <a:xfrm>
              <a:off x="1965325" y="4027490"/>
              <a:ext cx="6124575" cy="20638"/>
            </a:xfrm>
            <a:prstGeom prst="rect">
              <a:avLst/>
            </a:prstGeom>
            <a:solidFill>
              <a:srgbClr val="A6A6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 name="Rectangle 251"/>
            <p:cNvSpPr>
              <a:spLocks noChangeArrowheads="1"/>
            </p:cNvSpPr>
            <p:nvPr/>
          </p:nvSpPr>
          <p:spPr bwMode="auto">
            <a:xfrm>
              <a:off x="1965325" y="4048128"/>
              <a:ext cx="6124575" cy="20638"/>
            </a:xfrm>
            <a:prstGeom prst="rect">
              <a:avLst/>
            </a:prstGeom>
            <a:solidFill>
              <a:srgbClr val="A5A5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 name="Rectangle 252"/>
            <p:cNvSpPr>
              <a:spLocks noChangeArrowheads="1"/>
            </p:cNvSpPr>
            <p:nvPr/>
          </p:nvSpPr>
          <p:spPr bwMode="auto">
            <a:xfrm>
              <a:off x="1965325" y="4068765"/>
              <a:ext cx="6124575" cy="41275"/>
            </a:xfrm>
            <a:prstGeom prst="rect">
              <a:avLst/>
            </a:prstGeom>
            <a:solidFill>
              <a:srgbClr val="A3A3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 name="Rectangle 253"/>
            <p:cNvSpPr>
              <a:spLocks noChangeArrowheads="1"/>
            </p:cNvSpPr>
            <p:nvPr/>
          </p:nvSpPr>
          <p:spPr bwMode="auto">
            <a:xfrm>
              <a:off x="1965325" y="4110040"/>
              <a:ext cx="6124575" cy="41275"/>
            </a:xfrm>
            <a:prstGeom prst="rect">
              <a:avLst/>
            </a:prstGeom>
            <a:solidFill>
              <a:srgbClr val="A0A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Rectangle 254"/>
            <p:cNvSpPr>
              <a:spLocks noChangeArrowheads="1"/>
            </p:cNvSpPr>
            <p:nvPr/>
          </p:nvSpPr>
          <p:spPr bwMode="auto">
            <a:xfrm>
              <a:off x="1965325" y="4151315"/>
              <a:ext cx="6124575" cy="20638"/>
            </a:xfrm>
            <a:prstGeom prst="rect">
              <a:avLst/>
            </a:prstGeom>
            <a:solidFill>
              <a:srgbClr val="9E9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 name="Rectangle 255"/>
            <p:cNvSpPr>
              <a:spLocks noChangeArrowheads="1"/>
            </p:cNvSpPr>
            <p:nvPr/>
          </p:nvSpPr>
          <p:spPr bwMode="auto">
            <a:xfrm>
              <a:off x="1965325" y="4171953"/>
              <a:ext cx="6124575" cy="39688"/>
            </a:xfrm>
            <a:prstGeom prst="rect">
              <a:avLst/>
            </a:prstGeom>
            <a:solidFill>
              <a:srgbClr val="9C9C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256"/>
            <p:cNvSpPr>
              <a:spLocks noChangeArrowheads="1"/>
            </p:cNvSpPr>
            <p:nvPr/>
          </p:nvSpPr>
          <p:spPr bwMode="auto">
            <a:xfrm>
              <a:off x="1965325" y="4211640"/>
              <a:ext cx="6124575" cy="20638"/>
            </a:xfrm>
            <a:prstGeom prst="rect">
              <a:avLst/>
            </a:prstGeom>
            <a:solidFill>
              <a:srgbClr val="9A9A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 name="Rectangle 257"/>
            <p:cNvSpPr>
              <a:spLocks noChangeArrowheads="1"/>
            </p:cNvSpPr>
            <p:nvPr/>
          </p:nvSpPr>
          <p:spPr bwMode="auto">
            <a:xfrm>
              <a:off x="1965325" y="4232278"/>
              <a:ext cx="6124575" cy="20638"/>
            </a:xfrm>
            <a:prstGeom prst="rect">
              <a:avLst/>
            </a:prstGeom>
            <a:solidFill>
              <a:srgbClr val="9898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 name="Rectangle 258"/>
            <p:cNvSpPr>
              <a:spLocks noChangeArrowheads="1"/>
            </p:cNvSpPr>
            <p:nvPr/>
          </p:nvSpPr>
          <p:spPr bwMode="auto">
            <a:xfrm>
              <a:off x="1965325" y="4252915"/>
              <a:ext cx="6124575" cy="41275"/>
            </a:xfrm>
            <a:prstGeom prst="rect">
              <a:avLst/>
            </a:prstGeom>
            <a:solidFill>
              <a:srgbClr val="9696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259"/>
            <p:cNvSpPr>
              <a:spLocks noChangeArrowheads="1"/>
            </p:cNvSpPr>
            <p:nvPr/>
          </p:nvSpPr>
          <p:spPr bwMode="auto">
            <a:xfrm>
              <a:off x="1965325" y="4294190"/>
              <a:ext cx="6124575" cy="41275"/>
            </a:xfrm>
            <a:prstGeom prst="rect">
              <a:avLst/>
            </a:prstGeom>
            <a:solidFill>
              <a:srgbClr val="9494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 name="Rectangle 260"/>
            <p:cNvSpPr>
              <a:spLocks noChangeArrowheads="1"/>
            </p:cNvSpPr>
            <p:nvPr/>
          </p:nvSpPr>
          <p:spPr bwMode="auto">
            <a:xfrm>
              <a:off x="1965325" y="4335465"/>
              <a:ext cx="6124575" cy="41275"/>
            </a:xfrm>
            <a:prstGeom prst="rect">
              <a:avLst/>
            </a:prstGeom>
            <a:solidFill>
              <a:srgbClr val="9292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261"/>
            <p:cNvSpPr>
              <a:spLocks noChangeArrowheads="1"/>
            </p:cNvSpPr>
            <p:nvPr/>
          </p:nvSpPr>
          <p:spPr bwMode="auto">
            <a:xfrm>
              <a:off x="1965325" y="4376740"/>
              <a:ext cx="6124575" cy="41275"/>
            </a:xfrm>
            <a:prstGeom prst="rect">
              <a:avLst/>
            </a:prstGeom>
            <a:solidFill>
              <a:srgbClr val="8F8F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262"/>
            <p:cNvSpPr>
              <a:spLocks noChangeArrowheads="1"/>
            </p:cNvSpPr>
            <p:nvPr/>
          </p:nvSpPr>
          <p:spPr bwMode="auto">
            <a:xfrm>
              <a:off x="1965325" y="4418015"/>
              <a:ext cx="6124575" cy="39688"/>
            </a:xfrm>
            <a:prstGeom prst="rect">
              <a:avLst/>
            </a:prstGeom>
            <a:solidFill>
              <a:srgbClr val="8D8D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 name="Rectangle 263"/>
            <p:cNvSpPr>
              <a:spLocks noChangeArrowheads="1"/>
            </p:cNvSpPr>
            <p:nvPr/>
          </p:nvSpPr>
          <p:spPr bwMode="auto">
            <a:xfrm>
              <a:off x="1965325" y="4457703"/>
              <a:ext cx="6124575" cy="41275"/>
            </a:xfrm>
            <a:prstGeom prst="rect">
              <a:avLst/>
            </a:prstGeom>
            <a:solidFill>
              <a:srgbClr val="8B8B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Rectangle 264"/>
            <p:cNvSpPr>
              <a:spLocks noChangeArrowheads="1"/>
            </p:cNvSpPr>
            <p:nvPr/>
          </p:nvSpPr>
          <p:spPr bwMode="auto">
            <a:xfrm>
              <a:off x="1965325" y="4498978"/>
              <a:ext cx="6124575" cy="41275"/>
            </a:xfrm>
            <a:prstGeom prst="rect">
              <a:avLst/>
            </a:prstGeom>
            <a:solidFill>
              <a:srgbClr val="8989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 name="Rectangle 265"/>
            <p:cNvSpPr>
              <a:spLocks noChangeArrowheads="1"/>
            </p:cNvSpPr>
            <p:nvPr/>
          </p:nvSpPr>
          <p:spPr bwMode="auto">
            <a:xfrm>
              <a:off x="1965325" y="4540253"/>
              <a:ext cx="6124575" cy="41275"/>
            </a:xfrm>
            <a:prstGeom prst="rect">
              <a:avLst/>
            </a:prstGeom>
            <a:solidFill>
              <a:srgbClr val="8787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266"/>
            <p:cNvSpPr>
              <a:spLocks noChangeArrowheads="1"/>
            </p:cNvSpPr>
            <p:nvPr/>
          </p:nvSpPr>
          <p:spPr bwMode="auto">
            <a:xfrm>
              <a:off x="1965325" y="4581528"/>
              <a:ext cx="6124575" cy="61913"/>
            </a:xfrm>
            <a:prstGeom prst="rect">
              <a:avLst/>
            </a:prstGeom>
            <a:solidFill>
              <a:srgbClr val="8484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 name="Rectangle 267"/>
            <p:cNvSpPr>
              <a:spLocks noChangeArrowheads="1"/>
            </p:cNvSpPr>
            <p:nvPr/>
          </p:nvSpPr>
          <p:spPr bwMode="auto">
            <a:xfrm>
              <a:off x="1965325" y="4643440"/>
              <a:ext cx="6124575" cy="41275"/>
            </a:xfrm>
            <a:prstGeom prst="rect">
              <a:avLst/>
            </a:prstGeom>
            <a:solidFill>
              <a:srgbClr val="828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 name="Rectangle 268"/>
            <p:cNvSpPr>
              <a:spLocks noChangeArrowheads="1"/>
            </p:cNvSpPr>
            <p:nvPr/>
          </p:nvSpPr>
          <p:spPr bwMode="auto">
            <a:xfrm>
              <a:off x="1965325" y="4684715"/>
              <a:ext cx="6124575" cy="39688"/>
            </a:xfrm>
            <a:prstGeom prst="rect">
              <a:avLst/>
            </a:prstGeom>
            <a:solidFill>
              <a:srgbClr val="808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Rectangle 269"/>
            <p:cNvSpPr>
              <a:spLocks noChangeArrowheads="1"/>
            </p:cNvSpPr>
            <p:nvPr/>
          </p:nvSpPr>
          <p:spPr bwMode="auto">
            <a:xfrm>
              <a:off x="1965325" y="4724403"/>
              <a:ext cx="6124575" cy="61913"/>
            </a:xfrm>
            <a:prstGeom prst="rect">
              <a:avLst/>
            </a:prstGeom>
            <a:solidFill>
              <a:srgbClr val="7F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 name="Rectangle 270"/>
            <p:cNvSpPr>
              <a:spLocks noChangeArrowheads="1"/>
            </p:cNvSpPr>
            <p:nvPr/>
          </p:nvSpPr>
          <p:spPr bwMode="auto">
            <a:xfrm>
              <a:off x="1965325" y="4786315"/>
              <a:ext cx="6124575" cy="41275"/>
            </a:xfrm>
            <a:prstGeom prst="rect">
              <a:avLst/>
            </a:prstGeom>
            <a:solidFill>
              <a:srgbClr val="7D7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Rectangle 271"/>
            <p:cNvSpPr>
              <a:spLocks noChangeArrowheads="1"/>
            </p:cNvSpPr>
            <p:nvPr/>
          </p:nvSpPr>
          <p:spPr bwMode="auto">
            <a:xfrm>
              <a:off x="1965325" y="4827590"/>
              <a:ext cx="6124575" cy="41275"/>
            </a:xfrm>
            <a:prstGeom prst="rect">
              <a:avLst/>
            </a:prstGeom>
            <a:solidFill>
              <a:srgbClr val="7C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272"/>
            <p:cNvSpPr>
              <a:spLocks noChangeArrowheads="1"/>
            </p:cNvSpPr>
            <p:nvPr/>
          </p:nvSpPr>
          <p:spPr bwMode="auto">
            <a:xfrm>
              <a:off x="1965325" y="4868865"/>
              <a:ext cx="6124575" cy="82550"/>
            </a:xfrm>
            <a:prstGeom prst="rect">
              <a:avLst/>
            </a:prstGeom>
            <a:solidFill>
              <a:srgbClr val="7A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 name="Rectangle 273"/>
            <p:cNvSpPr>
              <a:spLocks noChangeArrowheads="1"/>
            </p:cNvSpPr>
            <p:nvPr/>
          </p:nvSpPr>
          <p:spPr bwMode="auto">
            <a:xfrm>
              <a:off x="1965325" y="4951415"/>
              <a:ext cx="6124575" cy="101600"/>
            </a:xfrm>
            <a:prstGeom prst="rect">
              <a:avLst/>
            </a:prstGeom>
            <a:solidFill>
              <a:srgbClr val="78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Rectangle 274"/>
            <p:cNvSpPr>
              <a:spLocks noChangeArrowheads="1"/>
            </p:cNvSpPr>
            <p:nvPr/>
          </p:nvSpPr>
          <p:spPr bwMode="auto">
            <a:xfrm>
              <a:off x="1974850" y="5053015"/>
              <a:ext cx="6124575" cy="20638"/>
            </a:xfrm>
            <a:prstGeom prst="rect">
              <a:avLst/>
            </a:prstGeom>
            <a:solidFill>
              <a:srgbClr val="7676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Rectangle 275"/>
            <p:cNvSpPr>
              <a:spLocks noChangeArrowheads="1"/>
            </p:cNvSpPr>
            <p:nvPr/>
          </p:nvSpPr>
          <p:spPr bwMode="auto">
            <a:xfrm>
              <a:off x="1965325" y="2038353"/>
              <a:ext cx="61245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 name="Line 276"/>
            <p:cNvSpPr>
              <a:spLocks noChangeShapeType="1"/>
            </p:cNvSpPr>
            <p:nvPr/>
          </p:nvSpPr>
          <p:spPr bwMode="auto">
            <a:xfrm>
              <a:off x="1974850" y="5073653"/>
              <a:ext cx="6124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77"/>
            <p:cNvSpPr>
              <a:spLocks noChangeShapeType="1"/>
            </p:cNvSpPr>
            <p:nvPr/>
          </p:nvSpPr>
          <p:spPr bwMode="auto">
            <a:xfrm flipV="1">
              <a:off x="1965325" y="4457703"/>
              <a:ext cx="6127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278"/>
            <p:cNvSpPr>
              <a:spLocks noChangeShapeType="1"/>
            </p:cNvSpPr>
            <p:nvPr/>
          </p:nvSpPr>
          <p:spPr bwMode="auto">
            <a:xfrm flipV="1">
              <a:off x="1965325" y="3244853"/>
              <a:ext cx="612933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279"/>
            <p:cNvSpPr>
              <a:spLocks noChangeShapeType="1"/>
            </p:cNvSpPr>
            <p:nvPr/>
          </p:nvSpPr>
          <p:spPr bwMode="auto">
            <a:xfrm flipV="1">
              <a:off x="1965325" y="2649540"/>
              <a:ext cx="61245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281"/>
            <p:cNvSpPr>
              <a:spLocks noChangeArrowheads="1"/>
            </p:cNvSpPr>
            <p:nvPr/>
          </p:nvSpPr>
          <p:spPr bwMode="auto">
            <a:xfrm>
              <a:off x="1965325" y="2038353"/>
              <a:ext cx="6124575" cy="30353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Line 283"/>
            <p:cNvSpPr>
              <a:spLocks noChangeShapeType="1"/>
            </p:cNvSpPr>
            <p:nvPr/>
          </p:nvSpPr>
          <p:spPr bwMode="auto">
            <a:xfrm>
              <a:off x="1906588" y="5067303"/>
              <a:ext cx="682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284"/>
            <p:cNvSpPr>
              <a:spLocks noChangeShapeType="1"/>
            </p:cNvSpPr>
            <p:nvPr/>
          </p:nvSpPr>
          <p:spPr bwMode="auto">
            <a:xfrm>
              <a:off x="1885950" y="4457703"/>
              <a:ext cx="79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285"/>
            <p:cNvSpPr>
              <a:spLocks noChangeShapeType="1"/>
            </p:cNvSpPr>
            <p:nvPr/>
          </p:nvSpPr>
          <p:spPr bwMode="auto">
            <a:xfrm>
              <a:off x="1885950" y="3863978"/>
              <a:ext cx="809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286"/>
            <p:cNvSpPr>
              <a:spLocks noChangeShapeType="1"/>
            </p:cNvSpPr>
            <p:nvPr/>
          </p:nvSpPr>
          <p:spPr bwMode="auto">
            <a:xfrm>
              <a:off x="1885950" y="3248028"/>
              <a:ext cx="793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287"/>
            <p:cNvSpPr>
              <a:spLocks noChangeShapeType="1"/>
            </p:cNvSpPr>
            <p:nvPr/>
          </p:nvSpPr>
          <p:spPr bwMode="auto">
            <a:xfrm flipV="1">
              <a:off x="1885950" y="2649540"/>
              <a:ext cx="793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89"/>
            <p:cNvSpPr>
              <a:spLocks noChangeShapeType="1"/>
            </p:cNvSpPr>
            <p:nvPr/>
          </p:nvSpPr>
          <p:spPr bwMode="auto">
            <a:xfrm>
              <a:off x="1965325" y="3863978"/>
              <a:ext cx="6124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290"/>
            <p:cNvSpPr>
              <a:spLocks noChangeShapeType="1"/>
            </p:cNvSpPr>
            <p:nvPr/>
          </p:nvSpPr>
          <p:spPr bwMode="auto">
            <a:xfrm flipV="1">
              <a:off x="1965325"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291"/>
            <p:cNvSpPr>
              <a:spLocks noChangeShapeType="1"/>
            </p:cNvSpPr>
            <p:nvPr/>
          </p:nvSpPr>
          <p:spPr bwMode="auto">
            <a:xfrm flipV="1">
              <a:off x="3194050"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292"/>
            <p:cNvSpPr>
              <a:spLocks noChangeShapeType="1"/>
            </p:cNvSpPr>
            <p:nvPr/>
          </p:nvSpPr>
          <p:spPr bwMode="auto">
            <a:xfrm flipV="1">
              <a:off x="4422775"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293"/>
            <p:cNvSpPr>
              <a:spLocks noChangeShapeType="1"/>
            </p:cNvSpPr>
            <p:nvPr/>
          </p:nvSpPr>
          <p:spPr bwMode="auto">
            <a:xfrm flipV="1">
              <a:off x="5630863"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294"/>
            <p:cNvSpPr>
              <a:spLocks noChangeShapeType="1"/>
            </p:cNvSpPr>
            <p:nvPr/>
          </p:nvSpPr>
          <p:spPr bwMode="auto">
            <a:xfrm flipV="1">
              <a:off x="6861175"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295"/>
            <p:cNvSpPr>
              <a:spLocks noChangeShapeType="1"/>
            </p:cNvSpPr>
            <p:nvPr/>
          </p:nvSpPr>
          <p:spPr bwMode="auto">
            <a:xfrm flipV="1">
              <a:off x="8089900"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Freeform 296"/>
            <p:cNvSpPr>
              <a:spLocks/>
            </p:cNvSpPr>
            <p:nvPr/>
          </p:nvSpPr>
          <p:spPr bwMode="auto">
            <a:xfrm>
              <a:off x="5314950" y="4868865"/>
              <a:ext cx="119063" cy="122238"/>
            </a:xfrm>
            <a:custGeom>
              <a:avLst/>
              <a:gdLst>
                <a:gd name="T0" fmla="*/ 37 w 75"/>
                <a:gd name="T1" fmla="*/ 0 h 77"/>
                <a:gd name="T2" fmla="*/ 75 w 75"/>
                <a:gd name="T3" fmla="*/ 39 h 77"/>
                <a:gd name="T4" fmla="*/ 37 w 75"/>
                <a:gd name="T5" fmla="*/ 77 h 77"/>
                <a:gd name="T6" fmla="*/ 0 w 75"/>
                <a:gd name="T7" fmla="*/ 39 h 77"/>
                <a:gd name="T8" fmla="*/ 37 w 75"/>
                <a:gd name="T9" fmla="*/ 0 h 77"/>
              </a:gdLst>
              <a:ahLst/>
              <a:cxnLst>
                <a:cxn ang="0">
                  <a:pos x="T0" y="T1"/>
                </a:cxn>
                <a:cxn ang="0">
                  <a:pos x="T2" y="T3"/>
                </a:cxn>
                <a:cxn ang="0">
                  <a:pos x="T4" y="T5"/>
                </a:cxn>
                <a:cxn ang="0">
                  <a:pos x="T6" y="T7"/>
                </a:cxn>
                <a:cxn ang="0">
                  <a:pos x="T8" y="T9"/>
                </a:cxn>
              </a:cxnLst>
              <a:rect l="0" t="0" r="r" b="b"/>
              <a:pathLst>
                <a:path w="75" h="77">
                  <a:moveTo>
                    <a:pt x="37" y="0"/>
                  </a:moveTo>
                  <a:lnTo>
                    <a:pt x="75" y="39"/>
                  </a:lnTo>
                  <a:lnTo>
                    <a:pt x="37" y="77"/>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93" name="Freeform 297"/>
            <p:cNvSpPr>
              <a:spLocks/>
            </p:cNvSpPr>
            <p:nvPr/>
          </p:nvSpPr>
          <p:spPr bwMode="auto">
            <a:xfrm>
              <a:off x="6562725" y="2406653"/>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4" name="Freeform 298"/>
            <p:cNvSpPr>
              <a:spLocks/>
            </p:cNvSpPr>
            <p:nvPr/>
          </p:nvSpPr>
          <p:spPr bwMode="auto">
            <a:xfrm>
              <a:off x="5095875" y="4438653"/>
              <a:ext cx="119063" cy="122238"/>
            </a:xfrm>
            <a:custGeom>
              <a:avLst/>
              <a:gdLst>
                <a:gd name="T0" fmla="*/ 38 w 75"/>
                <a:gd name="T1" fmla="*/ 0 h 77"/>
                <a:gd name="T2" fmla="*/ 75 w 75"/>
                <a:gd name="T3" fmla="*/ 38 h 77"/>
                <a:gd name="T4" fmla="*/ 38 w 75"/>
                <a:gd name="T5" fmla="*/ 77 h 77"/>
                <a:gd name="T6" fmla="*/ 0 w 75"/>
                <a:gd name="T7" fmla="*/ 38 h 77"/>
                <a:gd name="T8" fmla="*/ 38 w 75"/>
                <a:gd name="T9" fmla="*/ 0 h 77"/>
              </a:gdLst>
              <a:ahLst/>
              <a:cxnLst>
                <a:cxn ang="0">
                  <a:pos x="T0" y="T1"/>
                </a:cxn>
                <a:cxn ang="0">
                  <a:pos x="T2" y="T3"/>
                </a:cxn>
                <a:cxn ang="0">
                  <a:pos x="T4" y="T5"/>
                </a:cxn>
                <a:cxn ang="0">
                  <a:pos x="T6" y="T7"/>
                </a:cxn>
                <a:cxn ang="0">
                  <a:pos x="T8" y="T9"/>
                </a:cxn>
              </a:cxnLst>
              <a:rect l="0" t="0" r="r" b="b"/>
              <a:pathLst>
                <a:path w="75" h="77">
                  <a:moveTo>
                    <a:pt x="38" y="0"/>
                  </a:moveTo>
                  <a:lnTo>
                    <a:pt x="75" y="38"/>
                  </a:lnTo>
                  <a:lnTo>
                    <a:pt x="38" y="77"/>
                  </a:lnTo>
                  <a:lnTo>
                    <a:pt x="0" y="38"/>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5" name="Freeform 299"/>
            <p:cNvSpPr>
              <a:spLocks/>
            </p:cNvSpPr>
            <p:nvPr/>
          </p:nvSpPr>
          <p:spPr bwMode="auto">
            <a:xfrm>
              <a:off x="5829300" y="3186115"/>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6" name="Freeform 300"/>
            <p:cNvSpPr>
              <a:spLocks/>
            </p:cNvSpPr>
            <p:nvPr/>
          </p:nvSpPr>
          <p:spPr bwMode="auto">
            <a:xfrm>
              <a:off x="6364288" y="3944940"/>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7" name="Freeform 301"/>
            <p:cNvSpPr>
              <a:spLocks/>
            </p:cNvSpPr>
            <p:nvPr/>
          </p:nvSpPr>
          <p:spPr bwMode="auto">
            <a:xfrm>
              <a:off x="6583363" y="3863978"/>
              <a:ext cx="119063" cy="122238"/>
            </a:xfrm>
            <a:custGeom>
              <a:avLst/>
              <a:gdLst>
                <a:gd name="T0" fmla="*/ 37 w 75"/>
                <a:gd name="T1" fmla="*/ 0 h 77"/>
                <a:gd name="T2" fmla="*/ 75 w 75"/>
                <a:gd name="T3" fmla="*/ 38 h 77"/>
                <a:gd name="T4" fmla="*/ 37 w 75"/>
                <a:gd name="T5" fmla="*/ 77 h 77"/>
                <a:gd name="T6" fmla="*/ 0 w 75"/>
                <a:gd name="T7" fmla="*/ 38 h 77"/>
                <a:gd name="T8" fmla="*/ 37 w 75"/>
                <a:gd name="T9" fmla="*/ 0 h 77"/>
              </a:gdLst>
              <a:ahLst/>
              <a:cxnLst>
                <a:cxn ang="0">
                  <a:pos x="T0" y="T1"/>
                </a:cxn>
                <a:cxn ang="0">
                  <a:pos x="T2" y="T3"/>
                </a:cxn>
                <a:cxn ang="0">
                  <a:pos x="T4" y="T5"/>
                </a:cxn>
                <a:cxn ang="0">
                  <a:pos x="T6" y="T7"/>
                </a:cxn>
                <a:cxn ang="0">
                  <a:pos x="T8" y="T9"/>
                </a:cxn>
              </a:cxnLst>
              <a:rect l="0" t="0" r="r" b="b"/>
              <a:pathLst>
                <a:path w="75" h="77">
                  <a:moveTo>
                    <a:pt x="37" y="0"/>
                  </a:moveTo>
                  <a:lnTo>
                    <a:pt x="75" y="38"/>
                  </a:lnTo>
                  <a:lnTo>
                    <a:pt x="37" y="77"/>
                  </a:lnTo>
                  <a:lnTo>
                    <a:pt x="0" y="38"/>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98" name="Freeform 302"/>
            <p:cNvSpPr>
              <a:spLocks/>
            </p:cNvSpPr>
            <p:nvPr/>
          </p:nvSpPr>
          <p:spPr bwMode="auto">
            <a:xfrm>
              <a:off x="4679950" y="3944940"/>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9" name="Freeform 303"/>
            <p:cNvSpPr>
              <a:spLocks/>
            </p:cNvSpPr>
            <p:nvPr/>
          </p:nvSpPr>
          <p:spPr bwMode="auto">
            <a:xfrm>
              <a:off x="4957763" y="4273553"/>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0" name="Freeform 304"/>
            <p:cNvSpPr>
              <a:spLocks/>
            </p:cNvSpPr>
            <p:nvPr/>
          </p:nvSpPr>
          <p:spPr bwMode="auto">
            <a:xfrm>
              <a:off x="5730875" y="4130678"/>
              <a:ext cx="119063" cy="122238"/>
            </a:xfrm>
            <a:custGeom>
              <a:avLst/>
              <a:gdLst>
                <a:gd name="T0" fmla="*/ 37 w 75"/>
                <a:gd name="T1" fmla="*/ 0 h 77"/>
                <a:gd name="T2" fmla="*/ 75 w 75"/>
                <a:gd name="T3" fmla="*/ 38 h 77"/>
                <a:gd name="T4" fmla="*/ 37 w 75"/>
                <a:gd name="T5" fmla="*/ 77 h 77"/>
                <a:gd name="T6" fmla="*/ 0 w 75"/>
                <a:gd name="T7" fmla="*/ 38 h 77"/>
                <a:gd name="T8" fmla="*/ 37 w 75"/>
                <a:gd name="T9" fmla="*/ 0 h 77"/>
              </a:gdLst>
              <a:ahLst/>
              <a:cxnLst>
                <a:cxn ang="0">
                  <a:pos x="T0" y="T1"/>
                </a:cxn>
                <a:cxn ang="0">
                  <a:pos x="T2" y="T3"/>
                </a:cxn>
                <a:cxn ang="0">
                  <a:pos x="T4" y="T5"/>
                </a:cxn>
                <a:cxn ang="0">
                  <a:pos x="T6" y="T7"/>
                </a:cxn>
                <a:cxn ang="0">
                  <a:pos x="T8" y="T9"/>
                </a:cxn>
              </a:cxnLst>
              <a:rect l="0" t="0" r="r" b="b"/>
              <a:pathLst>
                <a:path w="75" h="77">
                  <a:moveTo>
                    <a:pt x="37" y="0"/>
                  </a:moveTo>
                  <a:lnTo>
                    <a:pt x="75" y="38"/>
                  </a:lnTo>
                  <a:lnTo>
                    <a:pt x="37" y="77"/>
                  </a:lnTo>
                  <a:lnTo>
                    <a:pt x="0" y="38"/>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1" name="Freeform 305"/>
            <p:cNvSpPr>
              <a:spLocks/>
            </p:cNvSpPr>
            <p:nvPr/>
          </p:nvSpPr>
          <p:spPr bwMode="auto">
            <a:xfrm>
              <a:off x="6186488" y="4356103"/>
              <a:ext cx="119063" cy="122238"/>
            </a:xfrm>
            <a:custGeom>
              <a:avLst/>
              <a:gdLst>
                <a:gd name="T0" fmla="*/ 38 w 75"/>
                <a:gd name="T1" fmla="*/ 0 h 77"/>
                <a:gd name="T2" fmla="*/ 75 w 75"/>
                <a:gd name="T3" fmla="*/ 39 h 77"/>
                <a:gd name="T4" fmla="*/ 38 w 75"/>
                <a:gd name="T5" fmla="*/ 77 h 77"/>
                <a:gd name="T6" fmla="*/ 0 w 75"/>
                <a:gd name="T7" fmla="*/ 39 h 77"/>
                <a:gd name="T8" fmla="*/ 38 w 75"/>
                <a:gd name="T9" fmla="*/ 0 h 77"/>
              </a:gdLst>
              <a:ahLst/>
              <a:cxnLst>
                <a:cxn ang="0">
                  <a:pos x="T0" y="T1"/>
                </a:cxn>
                <a:cxn ang="0">
                  <a:pos x="T2" y="T3"/>
                </a:cxn>
                <a:cxn ang="0">
                  <a:pos x="T4" y="T5"/>
                </a:cxn>
                <a:cxn ang="0">
                  <a:pos x="T6" y="T7"/>
                </a:cxn>
                <a:cxn ang="0">
                  <a:pos x="T8" y="T9"/>
                </a:cxn>
              </a:cxnLst>
              <a:rect l="0" t="0" r="r" b="b"/>
              <a:pathLst>
                <a:path w="75" h="77">
                  <a:moveTo>
                    <a:pt x="38" y="0"/>
                  </a:moveTo>
                  <a:lnTo>
                    <a:pt x="75" y="39"/>
                  </a:lnTo>
                  <a:lnTo>
                    <a:pt x="38" y="77"/>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02" name="Freeform 306"/>
            <p:cNvSpPr>
              <a:spLocks/>
            </p:cNvSpPr>
            <p:nvPr/>
          </p:nvSpPr>
          <p:spPr bwMode="auto">
            <a:xfrm>
              <a:off x="6543675" y="3760790"/>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3" name="Freeform 307"/>
            <p:cNvSpPr>
              <a:spLocks/>
            </p:cNvSpPr>
            <p:nvPr/>
          </p:nvSpPr>
          <p:spPr bwMode="auto">
            <a:xfrm>
              <a:off x="4918075" y="3248028"/>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4" name="Freeform 308"/>
            <p:cNvSpPr>
              <a:spLocks/>
            </p:cNvSpPr>
            <p:nvPr/>
          </p:nvSpPr>
          <p:spPr bwMode="auto">
            <a:xfrm>
              <a:off x="6364288" y="3863978"/>
              <a:ext cx="119063" cy="122238"/>
            </a:xfrm>
            <a:custGeom>
              <a:avLst/>
              <a:gdLst>
                <a:gd name="T0" fmla="*/ 38 w 75"/>
                <a:gd name="T1" fmla="*/ 0 h 77"/>
                <a:gd name="T2" fmla="*/ 75 w 75"/>
                <a:gd name="T3" fmla="*/ 38 h 77"/>
                <a:gd name="T4" fmla="*/ 38 w 75"/>
                <a:gd name="T5" fmla="*/ 77 h 77"/>
                <a:gd name="T6" fmla="*/ 0 w 75"/>
                <a:gd name="T7" fmla="*/ 38 h 77"/>
                <a:gd name="T8" fmla="*/ 38 w 75"/>
                <a:gd name="T9" fmla="*/ 0 h 77"/>
              </a:gdLst>
              <a:ahLst/>
              <a:cxnLst>
                <a:cxn ang="0">
                  <a:pos x="T0" y="T1"/>
                </a:cxn>
                <a:cxn ang="0">
                  <a:pos x="T2" y="T3"/>
                </a:cxn>
                <a:cxn ang="0">
                  <a:pos x="T4" y="T5"/>
                </a:cxn>
                <a:cxn ang="0">
                  <a:pos x="T6" y="T7"/>
                </a:cxn>
                <a:cxn ang="0">
                  <a:pos x="T8" y="T9"/>
                </a:cxn>
              </a:cxnLst>
              <a:rect l="0" t="0" r="r" b="b"/>
              <a:pathLst>
                <a:path w="75" h="77">
                  <a:moveTo>
                    <a:pt x="38" y="0"/>
                  </a:moveTo>
                  <a:lnTo>
                    <a:pt x="75" y="38"/>
                  </a:lnTo>
                  <a:lnTo>
                    <a:pt x="38" y="77"/>
                  </a:lnTo>
                  <a:lnTo>
                    <a:pt x="0" y="38"/>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05" name="Freeform 309"/>
            <p:cNvSpPr>
              <a:spLocks/>
            </p:cNvSpPr>
            <p:nvPr/>
          </p:nvSpPr>
          <p:spPr bwMode="auto">
            <a:xfrm>
              <a:off x="5532438" y="3248028"/>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06" name="Freeform 310"/>
            <p:cNvSpPr>
              <a:spLocks/>
            </p:cNvSpPr>
            <p:nvPr/>
          </p:nvSpPr>
          <p:spPr bwMode="auto">
            <a:xfrm>
              <a:off x="5513388" y="3905253"/>
              <a:ext cx="117475" cy="122238"/>
            </a:xfrm>
            <a:custGeom>
              <a:avLst/>
              <a:gdLst>
                <a:gd name="T0" fmla="*/ 37 w 74"/>
                <a:gd name="T1" fmla="*/ 0 h 77"/>
                <a:gd name="T2" fmla="*/ 74 w 74"/>
                <a:gd name="T3" fmla="*/ 38 h 77"/>
                <a:gd name="T4" fmla="*/ 37 w 74"/>
                <a:gd name="T5" fmla="*/ 77 h 77"/>
                <a:gd name="T6" fmla="*/ 0 w 74"/>
                <a:gd name="T7" fmla="*/ 38 h 77"/>
                <a:gd name="T8" fmla="*/ 37 w 74"/>
                <a:gd name="T9" fmla="*/ 0 h 77"/>
              </a:gdLst>
              <a:ahLst/>
              <a:cxnLst>
                <a:cxn ang="0">
                  <a:pos x="T0" y="T1"/>
                </a:cxn>
                <a:cxn ang="0">
                  <a:pos x="T2" y="T3"/>
                </a:cxn>
                <a:cxn ang="0">
                  <a:pos x="T4" y="T5"/>
                </a:cxn>
                <a:cxn ang="0">
                  <a:pos x="T6" y="T7"/>
                </a:cxn>
                <a:cxn ang="0">
                  <a:pos x="T8" y="T9"/>
                </a:cxn>
              </a:cxnLst>
              <a:rect l="0" t="0" r="r" b="b"/>
              <a:pathLst>
                <a:path w="74" h="77">
                  <a:moveTo>
                    <a:pt x="37" y="0"/>
                  </a:moveTo>
                  <a:lnTo>
                    <a:pt x="74" y="38"/>
                  </a:lnTo>
                  <a:lnTo>
                    <a:pt x="37" y="77"/>
                  </a:lnTo>
                  <a:lnTo>
                    <a:pt x="0" y="38"/>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7" name="Freeform 311"/>
            <p:cNvSpPr>
              <a:spLocks/>
            </p:cNvSpPr>
            <p:nvPr/>
          </p:nvSpPr>
          <p:spPr bwMode="auto">
            <a:xfrm>
              <a:off x="6384925" y="4498978"/>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8" name="Freeform 312"/>
            <p:cNvSpPr>
              <a:spLocks/>
            </p:cNvSpPr>
            <p:nvPr/>
          </p:nvSpPr>
          <p:spPr bwMode="auto">
            <a:xfrm>
              <a:off x="5354638" y="3248028"/>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9" name="Freeform 313"/>
            <p:cNvSpPr>
              <a:spLocks/>
            </p:cNvSpPr>
            <p:nvPr/>
          </p:nvSpPr>
          <p:spPr bwMode="auto">
            <a:xfrm>
              <a:off x="6265863" y="4273553"/>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10" name="Freeform 314"/>
            <p:cNvSpPr>
              <a:spLocks/>
            </p:cNvSpPr>
            <p:nvPr/>
          </p:nvSpPr>
          <p:spPr bwMode="auto">
            <a:xfrm>
              <a:off x="4997450" y="2960690"/>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11" name="Freeform 315"/>
            <p:cNvSpPr>
              <a:spLocks/>
            </p:cNvSpPr>
            <p:nvPr/>
          </p:nvSpPr>
          <p:spPr bwMode="auto">
            <a:xfrm>
              <a:off x="5453063" y="3494090"/>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12" name="Rectangle 316"/>
            <p:cNvSpPr>
              <a:spLocks noChangeArrowheads="1"/>
            </p:cNvSpPr>
            <p:nvPr/>
          </p:nvSpPr>
          <p:spPr bwMode="auto">
            <a:xfrm>
              <a:off x="3277785" y="1679578"/>
              <a:ext cx="2980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effectLst/>
                  <a:latin typeface="Arial" pitchFamily="34" charset="0"/>
                </a:rPr>
                <a:t>Standardized Residual Plot</a:t>
              </a:r>
              <a:endParaRPr lang="en-US" sz="2400">
                <a:solidFill>
                  <a:srgbClr val="000000"/>
                </a:solidFill>
                <a:effectLst>
                  <a:outerShdw blurRad="38100" dist="38100" dir="2700000" algn="tl">
                    <a:srgbClr val="FFFFFF"/>
                  </a:outerShdw>
                </a:effectLst>
              </a:endParaRPr>
            </a:p>
          </p:txBody>
        </p:sp>
        <p:sp>
          <p:nvSpPr>
            <p:cNvPr id="113" name="Rectangle 317"/>
            <p:cNvSpPr>
              <a:spLocks noChangeArrowheads="1"/>
            </p:cNvSpPr>
            <p:nvPr/>
          </p:nvSpPr>
          <p:spPr bwMode="auto">
            <a:xfrm>
              <a:off x="1607542" y="4910140"/>
              <a:ext cx="1964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-2</a:t>
              </a:r>
              <a:endParaRPr lang="en-US">
                <a:effectLst>
                  <a:outerShdw blurRad="38100" dist="38100" dir="2700000" algn="tl">
                    <a:srgbClr val="000000"/>
                  </a:outerShdw>
                </a:effectLst>
              </a:endParaRPr>
            </a:p>
          </p:txBody>
        </p:sp>
        <p:sp>
          <p:nvSpPr>
            <p:cNvPr id="114" name="Rectangle 318"/>
            <p:cNvSpPr>
              <a:spLocks noChangeArrowheads="1"/>
            </p:cNvSpPr>
            <p:nvPr/>
          </p:nvSpPr>
          <p:spPr bwMode="auto">
            <a:xfrm>
              <a:off x="1607542" y="4294190"/>
              <a:ext cx="1964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-1</a:t>
              </a:r>
              <a:endParaRPr lang="en-US">
                <a:effectLst>
                  <a:outerShdw blurRad="38100" dist="38100" dir="2700000" algn="tl">
                    <a:srgbClr val="000000"/>
                  </a:outerShdw>
                </a:effectLst>
              </a:endParaRPr>
            </a:p>
          </p:txBody>
        </p:sp>
        <p:sp>
          <p:nvSpPr>
            <p:cNvPr id="115" name="Rectangle 319"/>
            <p:cNvSpPr>
              <a:spLocks noChangeArrowheads="1"/>
            </p:cNvSpPr>
            <p:nvPr/>
          </p:nvSpPr>
          <p:spPr bwMode="auto">
            <a:xfrm>
              <a:off x="1694309" y="3698878"/>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0</a:t>
              </a:r>
              <a:endParaRPr lang="en-US">
                <a:effectLst>
                  <a:outerShdw blurRad="38100" dist="38100" dir="2700000" algn="tl">
                    <a:srgbClr val="000000"/>
                  </a:outerShdw>
                </a:effectLst>
              </a:endParaRPr>
            </a:p>
          </p:txBody>
        </p:sp>
        <p:sp>
          <p:nvSpPr>
            <p:cNvPr id="116" name="Rectangle 320"/>
            <p:cNvSpPr>
              <a:spLocks noChangeArrowheads="1"/>
            </p:cNvSpPr>
            <p:nvPr/>
          </p:nvSpPr>
          <p:spPr bwMode="auto">
            <a:xfrm>
              <a:off x="1694309" y="3084515"/>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1</a:t>
              </a:r>
              <a:endParaRPr lang="en-US">
                <a:effectLst>
                  <a:outerShdw blurRad="38100" dist="38100" dir="2700000" algn="tl">
                    <a:srgbClr val="000000"/>
                  </a:outerShdw>
                </a:effectLst>
              </a:endParaRPr>
            </a:p>
          </p:txBody>
        </p:sp>
        <p:sp>
          <p:nvSpPr>
            <p:cNvPr id="117" name="Rectangle 321"/>
            <p:cNvSpPr>
              <a:spLocks noChangeArrowheads="1"/>
            </p:cNvSpPr>
            <p:nvPr/>
          </p:nvSpPr>
          <p:spPr bwMode="auto">
            <a:xfrm>
              <a:off x="1694309" y="2489203"/>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2</a:t>
              </a:r>
              <a:endParaRPr lang="en-US">
                <a:effectLst>
                  <a:outerShdw blurRad="38100" dist="38100" dir="2700000" algn="tl">
                    <a:srgbClr val="000000"/>
                  </a:outerShdw>
                </a:effectLst>
              </a:endParaRPr>
            </a:p>
          </p:txBody>
        </p:sp>
        <p:sp>
          <p:nvSpPr>
            <p:cNvPr id="118" name="Rectangle 322"/>
            <p:cNvSpPr>
              <a:spLocks noChangeArrowheads="1"/>
            </p:cNvSpPr>
            <p:nvPr/>
          </p:nvSpPr>
          <p:spPr bwMode="auto">
            <a:xfrm>
              <a:off x="1694309" y="1873253"/>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3</a:t>
              </a:r>
              <a:endParaRPr lang="en-US">
                <a:effectLst>
                  <a:outerShdw blurRad="38100" dist="38100" dir="2700000" algn="tl">
                    <a:srgbClr val="000000"/>
                  </a:outerShdw>
                </a:effectLst>
              </a:endParaRPr>
            </a:p>
          </p:txBody>
        </p:sp>
        <p:sp>
          <p:nvSpPr>
            <p:cNvPr id="119" name="Rectangle 323"/>
            <p:cNvSpPr>
              <a:spLocks noChangeArrowheads="1"/>
            </p:cNvSpPr>
            <p:nvPr/>
          </p:nvSpPr>
          <p:spPr bwMode="auto">
            <a:xfrm>
              <a:off x="1972121" y="4110040"/>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0</a:t>
              </a:r>
              <a:endParaRPr lang="en-US">
                <a:effectLst>
                  <a:outerShdw blurRad="38100" dist="38100" dir="2700000" algn="tl">
                    <a:srgbClr val="000000"/>
                  </a:outerShdw>
                </a:effectLst>
              </a:endParaRPr>
            </a:p>
          </p:txBody>
        </p:sp>
        <p:sp>
          <p:nvSpPr>
            <p:cNvPr id="120" name="Rectangle 324"/>
            <p:cNvSpPr>
              <a:spLocks noChangeArrowheads="1"/>
            </p:cNvSpPr>
            <p:nvPr/>
          </p:nvSpPr>
          <p:spPr bwMode="auto">
            <a:xfrm>
              <a:off x="3063179"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dirty="0">
                  <a:solidFill>
                    <a:srgbClr val="000000"/>
                  </a:solidFill>
                  <a:effectLst/>
                  <a:latin typeface="Arial" pitchFamily="34" charset="0"/>
                </a:rPr>
                <a:t>10</a:t>
              </a:r>
              <a:endParaRPr lang="en-US" dirty="0">
                <a:effectLst>
                  <a:outerShdw blurRad="38100" dist="38100" dir="2700000" algn="tl">
                    <a:srgbClr val="000000"/>
                  </a:outerShdw>
                </a:effectLst>
              </a:endParaRPr>
            </a:p>
          </p:txBody>
        </p:sp>
        <p:sp>
          <p:nvSpPr>
            <p:cNvPr id="121" name="Rectangle 325"/>
            <p:cNvSpPr>
              <a:spLocks noChangeArrowheads="1"/>
            </p:cNvSpPr>
            <p:nvPr/>
          </p:nvSpPr>
          <p:spPr bwMode="auto">
            <a:xfrm>
              <a:off x="4291904"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20</a:t>
              </a:r>
              <a:endParaRPr lang="en-US">
                <a:effectLst>
                  <a:outerShdw blurRad="38100" dist="38100" dir="2700000" algn="tl">
                    <a:srgbClr val="000000"/>
                  </a:outerShdw>
                </a:effectLst>
              </a:endParaRPr>
            </a:p>
          </p:txBody>
        </p:sp>
        <p:sp>
          <p:nvSpPr>
            <p:cNvPr id="122" name="Rectangle 326"/>
            <p:cNvSpPr>
              <a:spLocks noChangeArrowheads="1"/>
            </p:cNvSpPr>
            <p:nvPr/>
          </p:nvSpPr>
          <p:spPr bwMode="auto">
            <a:xfrm>
              <a:off x="5501579"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30</a:t>
              </a:r>
              <a:endParaRPr lang="en-US">
                <a:effectLst>
                  <a:outerShdw blurRad="38100" dist="38100" dir="2700000" algn="tl">
                    <a:srgbClr val="000000"/>
                  </a:outerShdw>
                </a:effectLst>
              </a:endParaRPr>
            </a:p>
          </p:txBody>
        </p:sp>
        <p:sp>
          <p:nvSpPr>
            <p:cNvPr id="123" name="Rectangle 327"/>
            <p:cNvSpPr>
              <a:spLocks noChangeArrowheads="1"/>
            </p:cNvSpPr>
            <p:nvPr/>
          </p:nvSpPr>
          <p:spPr bwMode="auto">
            <a:xfrm>
              <a:off x="6730304"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40</a:t>
              </a:r>
              <a:endParaRPr lang="en-US">
                <a:effectLst>
                  <a:outerShdw blurRad="38100" dist="38100" dir="2700000" algn="tl">
                    <a:srgbClr val="000000"/>
                  </a:outerShdw>
                </a:effectLst>
              </a:endParaRPr>
            </a:p>
          </p:txBody>
        </p:sp>
        <p:sp>
          <p:nvSpPr>
            <p:cNvPr id="124" name="Rectangle 328"/>
            <p:cNvSpPr>
              <a:spLocks noChangeArrowheads="1"/>
            </p:cNvSpPr>
            <p:nvPr/>
          </p:nvSpPr>
          <p:spPr bwMode="auto">
            <a:xfrm>
              <a:off x="7959029"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50</a:t>
              </a:r>
              <a:endParaRPr lang="en-US">
                <a:effectLst>
                  <a:outerShdw blurRad="38100" dist="38100" dir="2700000" algn="tl">
                    <a:srgbClr val="000000"/>
                  </a:outerShdw>
                </a:effectLst>
              </a:endParaRPr>
            </a:p>
          </p:txBody>
        </p:sp>
        <p:sp>
          <p:nvSpPr>
            <p:cNvPr id="125" name="Rectangle 329"/>
            <p:cNvSpPr>
              <a:spLocks noChangeArrowheads="1"/>
            </p:cNvSpPr>
            <p:nvPr/>
          </p:nvSpPr>
          <p:spPr bwMode="auto">
            <a:xfrm>
              <a:off x="4218582" y="5711828"/>
              <a:ext cx="173553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Predicted Salary</a:t>
              </a:r>
              <a:endParaRPr lang="en-US">
                <a:solidFill>
                  <a:srgbClr val="000000"/>
                </a:solidFill>
                <a:effectLst>
                  <a:outerShdw blurRad="38100" dist="38100" dir="2700000" algn="tl">
                    <a:srgbClr val="FFFFFF"/>
                  </a:outerShdw>
                </a:effectLst>
              </a:endParaRPr>
            </a:p>
          </p:txBody>
        </p:sp>
        <p:sp>
          <p:nvSpPr>
            <p:cNvPr id="126" name="Rectangle 330"/>
            <p:cNvSpPr>
              <a:spLocks noChangeArrowheads="1"/>
            </p:cNvSpPr>
            <p:nvPr/>
          </p:nvSpPr>
          <p:spPr bwMode="auto">
            <a:xfrm rot="16200000">
              <a:off x="307760" y="3569790"/>
              <a:ext cx="1357744" cy="26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Standard </a:t>
              </a:r>
              <a:endParaRPr lang="en-US">
                <a:solidFill>
                  <a:srgbClr val="000000"/>
                </a:solidFill>
                <a:effectLst>
                  <a:outerShdw blurRad="38100" dist="38100" dir="2700000" algn="tl">
                    <a:srgbClr val="FFFFFF"/>
                  </a:outerShdw>
                </a:effectLst>
              </a:endParaRPr>
            </a:p>
          </p:txBody>
        </p:sp>
        <p:sp>
          <p:nvSpPr>
            <p:cNvPr id="127" name="Rectangle 331"/>
            <p:cNvSpPr>
              <a:spLocks noChangeArrowheads="1"/>
            </p:cNvSpPr>
            <p:nvPr/>
          </p:nvSpPr>
          <p:spPr bwMode="auto">
            <a:xfrm rot="16200000">
              <a:off x="669555" y="3607890"/>
              <a:ext cx="1389804" cy="26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Residuals</a:t>
              </a:r>
              <a:endParaRPr lang="en-US">
                <a:solidFill>
                  <a:srgbClr val="000000"/>
                </a:solidFill>
                <a:effectLst>
                  <a:outerShdw blurRad="38100" dist="38100" dir="2700000" algn="tl">
                    <a:srgbClr val="FFFFFF"/>
                  </a:outerShdw>
                </a:effectLst>
              </a:endParaRPr>
            </a:p>
          </p:txBody>
        </p:sp>
        <p:sp>
          <p:nvSpPr>
            <p:cNvPr id="128" name="Rectangle 332"/>
            <p:cNvSpPr>
              <a:spLocks noChangeArrowheads="1"/>
            </p:cNvSpPr>
            <p:nvPr/>
          </p:nvSpPr>
          <p:spPr bwMode="auto">
            <a:xfrm>
              <a:off x="755650" y="1628778"/>
              <a:ext cx="7631113" cy="447516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Line 336"/>
            <p:cNvSpPr>
              <a:spLocks noChangeShapeType="1"/>
            </p:cNvSpPr>
            <p:nvPr/>
          </p:nvSpPr>
          <p:spPr bwMode="auto">
            <a:xfrm>
              <a:off x="1946275" y="5067303"/>
              <a:ext cx="6137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Rectangle 337"/>
            <p:cNvSpPr>
              <a:spLocks noChangeArrowheads="1"/>
            </p:cNvSpPr>
            <p:nvPr/>
          </p:nvSpPr>
          <p:spPr bwMode="auto">
            <a:xfrm>
              <a:off x="1955800" y="5081590"/>
              <a:ext cx="6124575" cy="41275"/>
            </a:xfrm>
            <a:prstGeom prst="rect">
              <a:avLst/>
            </a:prstGeom>
            <a:solidFill>
              <a:srgbClr val="828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 name="Rectangle 338"/>
            <p:cNvSpPr>
              <a:spLocks noChangeArrowheads="1"/>
            </p:cNvSpPr>
            <p:nvPr/>
          </p:nvSpPr>
          <p:spPr bwMode="auto">
            <a:xfrm>
              <a:off x="1955800" y="5113340"/>
              <a:ext cx="6124575" cy="39688"/>
            </a:xfrm>
            <a:prstGeom prst="rect">
              <a:avLst/>
            </a:prstGeom>
            <a:solidFill>
              <a:srgbClr val="808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2" name="Rectangle 339"/>
            <p:cNvSpPr>
              <a:spLocks noChangeArrowheads="1"/>
            </p:cNvSpPr>
            <p:nvPr/>
          </p:nvSpPr>
          <p:spPr bwMode="auto">
            <a:xfrm>
              <a:off x="1955800" y="5153028"/>
              <a:ext cx="6124575" cy="61913"/>
            </a:xfrm>
            <a:prstGeom prst="rect">
              <a:avLst/>
            </a:prstGeom>
            <a:solidFill>
              <a:srgbClr val="7F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 name="Rectangle 340"/>
            <p:cNvSpPr>
              <a:spLocks noChangeArrowheads="1"/>
            </p:cNvSpPr>
            <p:nvPr/>
          </p:nvSpPr>
          <p:spPr bwMode="auto">
            <a:xfrm>
              <a:off x="1955800" y="5214940"/>
              <a:ext cx="6124575" cy="41275"/>
            </a:xfrm>
            <a:prstGeom prst="rect">
              <a:avLst/>
            </a:prstGeom>
            <a:solidFill>
              <a:srgbClr val="7D7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 name="Rectangle 341"/>
            <p:cNvSpPr>
              <a:spLocks noChangeArrowheads="1"/>
            </p:cNvSpPr>
            <p:nvPr/>
          </p:nvSpPr>
          <p:spPr bwMode="auto">
            <a:xfrm>
              <a:off x="1955800" y="5241928"/>
              <a:ext cx="6124575" cy="41275"/>
            </a:xfrm>
            <a:prstGeom prst="rect">
              <a:avLst/>
            </a:prstGeom>
            <a:solidFill>
              <a:srgbClr val="7C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5" name="Rectangle 342"/>
            <p:cNvSpPr>
              <a:spLocks noChangeArrowheads="1"/>
            </p:cNvSpPr>
            <p:nvPr/>
          </p:nvSpPr>
          <p:spPr bwMode="auto">
            <a:xfrm>
              <a:off x="1955800" y="5283203"/>
              <a:ext cx="6124575" cy="82550"/>
            </a:xfrm>
            <a:prstGeom prst="rect">
              <a:avLst/>
            </a:prstGeom>
            <a:solidFill>
              <a:srgbClr val="7A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 name="Rectangle 343"/>
            <p:cNvSpPr>
              <a:spLocks noChangeArrowheads="1"/>
            </p:cNvSpPr>
            <p:nvPr/>
          </p:nvSpPr>
          <p:spPr bwMode="auto">
            <a:xfrm>
              <a:off x="1955800" y="5389565"/>
              <a:ext cx="6124575" cy="101600"/>
            </a:xfrm>
            <a:prstGeom prst="rect">
              <a:avLst/>
            </a:prstGeom>
            <a:solidFill>
              <a:srgbClr val="78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 name="Rectangle 349"/>
            <p:cNvSpPr>
              <a:spLocks noChangeArrowheads="1"/>
            </p:cNvSpPr>
            <p:nvPr/>
          </p:nvSpPr>
          <p:spPr bwMode="auto">
            <a:xfrm>
              <a:off x="1955800" y="5353053"/>
              <a:ext cx="6124575" cy="61913"/>
            </a:xfrm>
            <a:prstGeom prst="rect">
              <a:avLst/>
            </a:prstGeom>
            <a:solidFill>
              <a:srgbClr val="7F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 name="Rectangle 350"/>
            <p:cNvSpPr>
              <a:spLocks noChangeArrowheads="1"/>
            </p:cNvSpPr>
            <p:nvPr/>
          </p:nvSpPr>
          <p:spPr bwMode="auto">
            <a:xfrm>
              <a:off x="1955800" y="5414965"/>
              <a:ext cx="6124575" cy="41275"/>
            </a:xfrm>
            <a:prstGeom prst="rect">
              <a:avLst/>
            </a:prstGeom>
            <a:solidFill>
              <a:srgbClr val="7D7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Rectangle 351"/>
            <p:cNvSpPr>
              <a:spLocks noChangeArrowheads="1"/>
            </p:cNvSpPr>
            <p:nvPr/>
          </p:nvSpPr>
          <p:spPr bwMode="auto">
            <a:xfrm>
              <a:off x="1955800" y="5456240"/>
              <a:ext cx="6124575" cy="41275"/>
            </a:xfrm>
            <a:prstGeom prst="rect">
              <a:avLst/>
            </a:prstGeom>
            <a:solidFill>
              <a:srgbClr val="7C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0" name="Rectangle 352"/>
            <p:cNvSpPr>
              <a:spLocks noChangeArrowheads="1"/>
            </p:cNvSpPr>
            <p:nvPr/>
          </p:nvSpPr>
          <p:spPr bwMode="auto">
            <a:xfrm>
              <a:off x="1955800" y="5497515"/>
              <a:ext cx="6124575" cy="82550"/>
            </a:xfrm>
            <a:prstGeom prst="rect">
              <a:avLst/>
            </a:prstGeom>
            <a:solidFill>
              <a:srgbClr val="7A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1" name="Rectangle 353"/>
            <p:cNvSpPr>
              <a:spLocks noChangeArrowheads="1"/>
            </p:cNvSpPr>
            <p:nvPr/>
          </p:nvSpPr>
          <p:spPr bwMode="auto">
            <a:xfrm>
              <a:off x="1955800" y="5580065"/>
              <a:ext cx="6124575" cy="101600"/>
            </a:xfrm>
            <a:prstGeom prst="rect">
              <a:avLst/>
            </a:prstGeom>
            <a:solidFill>
              <a:srgbClr val="78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 name="Line 354"/>
            <p:cNvSpPr>
              <a:spLocks noChangeShapeType="1"/>
            </p:cNvSpPr>
            <p:nvPr/>
          </p:nvSpPr>
          <p:spPr bwMode="auto">
            <a:xfrm flipV="1">
              <a:off x="1876425" y="5683253"/>
              <a:ext cx="825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282"/>
            <p:cNvSpPr>
              <a:spLocks noChangeShapeType="1"/>
            </p:cNvSpPr>
            <p:nvPr/>
          </p:nvSpPr>
          <p:spPr bwMode="auto">
            <a:xfrm>
              <a:off x="1965325" y="2038353"/>
              <a:ext cx="1588" cy="36353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Rectangle 357"/>
            <p:cNvSpPr>
              <a:spLocks noChangeArrowheads="1"/>
            </p:cNvSpPr>
            <p:nvPr/>
          </p:nvSpPr>
          <p:spPr bwMode="auto">
            <a:xfrm>
              <a:off x="1598018" y="5510215"/>
              <a:ext cx="1964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-3</a:t>
              </a:r>
              <a:endParaRPr lang="en-US">
                <a:effectLst>
                  <a:outerShdw blurRad="38100" dist="38100" dir="2700000" algn="tl">
                    <a:srgbClr val="000000"/>
                  </a:outerShdw>
                </a:effectLst>
              </a:endParaRPr>
            </a:p>
          </p:txBody>
        </p:sp>
        <p:sp>
          <p:nvSpPr>
            <p:cNvPr id="145" name="Line 280"/>
            <p:cNvSpPr>
              <a:spLocks noChangeShapeType="1"/>
            </p:cNvSpPr>
            <p:nvPr/>
          </p:nvSpPr>
          <p:spPr bwMode="auto">
            <a:xfrm>
              <a:off x="1965325" y="2038353"/>
              <a:ext cx="6124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288"/>
            <p:cNvSpPr>
              <a:spLocks noChangeShapeType="1"/>
            </p:cNvSpPr>
            <p:nvPr/>
          </p:nvSpPr>
          <p:spPr bwMode="auto">
            <a:xfrm>
              <a:off x="1885950" y="2038353"/>
              <a:ext cx="793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347"/>
            <p:cNvSpPr>
              <a:spLocks noChangeShapeType="1"/>
            </p:cNvSpPr>
            <p:nvPr/>
          </p:nvSpPr>
          <p:spPr bwMode="auto">
            <a:xfrm flipV="1">
              <a:off x="1946275" y="5681665"/>
              <a:ext cx="61245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0" name="Slide Number Placeholder 149"/>
          <p:cNvSpPr>
            <a:spLocks noGrp="1"/>
          </p:cNvSpPr>
          <p:nvPr>
            <p:ph type="sldNum" sz="quarter" idx="12"/>
          </p:nvPr>
        </p:nvSpPr>
        <p:spPr/>
        <p:txBody>
          <a:bodyPr/>
          <a:lstStyle/>
          <a:p>
            <a:fld id="{949EBC64-41CB-41B8-B6DF-9B1367312BD4}" type="slidenum">
              <a:rPr lang="en-US" smtClean="0"/>
              <a:t>43</a:t>
            </a:fld>
            <a:endParaRPr lang="en-US"/>
          </a:p>
        </p:txBody>
      </p:sp>
      <mc:AlternateContent xmlns:mc="http://schemas.openxmlformats.org/markup-compatibility/2006" xmlns:a14="http://schemas.microsoft.com/office/drawing/2010/main">
        <mc:Choice Requires="a14">
          <p:sp>
            <p:nvSpPr>
              <p:cNvPr id="151" name="Rectangle 6"/>
              <p:cNvSpPr>
                <a:spLocks noChangeArrowheads="1"/>
              </p:cNvSpPr>
              <p:nvPr/>
            </p:nvSpPr>
            <p:spPr bwMode="auto">
              <a:xfrm>
                <a:off x="760115" y="471489"/>
                <a:ext cx="10337562" cy="81438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CCFF33"/>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nchor="ctr"/>
              <a:lstStyle/>
              <a:p>
                <a:pPr algn="l"/>
                <a:r>
                  <a:rPr lang="en-US" sz="3200" dirty="0">
                    <a:solidFill>
                      <a:schemeClr val="tx1"/>
                    </a:solidFill>
                    <a:effectLst/>
                    <a:latin typeface="+mn-lt"/>
                    <a:cs typeface="Arial" panose="020B0604020202020204" pitchFamily="34" charset="0"/>
                  </a:rPr>
                  <a:t>Standardized Residual Plot Against</a:t>
                </a:r>
                <a14:m>
                  <m:oMath xmlns:m="http://schemas.openxmlformats.org/officeDocument/2006/math">
                    <m:r>
                      <a:rPr lang="en-US" sz="3200" b="0" i="0" smtClean="0">
                        <a:solidFill>
                          <a:schemeClr val="tx1"/>
                        </a:solidFill>
                        <a:effectLst/>
                        <a:latin typeface="Cambria Math"/>
                      </a:rPr>
                      <m:t> </m:t>
                    </m:r>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𝑦</m:t>
                        </m:r>
                      </m:e>
                    </m:acc>
                  </m:oMath>
                </a14:m>
                <a:r>
                  <a:rPr lang="en-US" sz="3200" dirty="0">
                    <a:solidFill>
                      <a:schemeClr val="tx1"/>
                    </a:solidFill>
                    <a:effectLst/>
                    <a:latin typeface="+mn-lt"/>
                    <a:cs typeface="Arial" panose="020B0604020202020204" pitchFamily="34" charset="0"/>
                  </a:rPr>
                  <a:t> </a:t>
                </a:r>
              </a:p>
            </p:txBody>
          </p:sp>
        </mc:Choice>
        <mc:Fallback xmlns="">
          <p:sp>
            <p:nvSpPr>
              <p:cNvPr id="151" name="Rectangle 6"/>
              <p:cNvSpPr>
                <a:spLocks noRot="1" noChangeAspect="1" noMove="1" noResize="1" noEditPoints="1" noAdjustHandles="1" noChangeArrowheads="1" noChangeShapeType="1" noTextEdit="1"/>
              </p:cNvSpPr>
              <p:nvPr/>
            </p:nvSpPr>
            <p:spPr bwMode="auto">
              <a:xfrm>
                <a:off x="760115" y="471489"/>
                <a:ext cx="10337562" cy="814387"/>
              </a:xfrm>
              <a:prstGeom prst="rect">
                <a:avLst/>
              </a:prstGeom>
              <a:blipFill rotWithShape="1">
                <a:blip r:embed="rId3"/>
                <a:stretch>
                  <a:fillRect l="-1534" b="-111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57168941"/>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ChangeArrowheads="1"/>
          </p:cNvSpPr>
          <p:nvPr/>
        </p:nvSpPr>
        <p:spPr bwMode="auto">
          <a:xfrm>
            <a:off x="911824" y="1057275"/>
            <a:ext cx="10210876" cy="101282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many situations we must work with </a:t>
            </a:r>
            <a:r>
              <a:rPr lang="en-US" sz="2400" u="sng" dirty="0">
                <a:solidFill>
                  <a:srgbClr val="000000"/>
                </a:solidFill>
                <a:effectLst/>
                <a:latin typeface="+mn-lt"/>
                <a:cs typeface="Arial" panose="020B0604020202020204" pitchFamily="34" charset="0"/>
              </a:rPr>
              <a:t>categorical independent variables</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such as gender (male, female), method of payment (cash, check, credit card), etc.</a:t>
            </a:r>
          </a:p>
        </p:txBody>
      </p:sp>
      <p:sp>
        <p:nvSpPr>
          <p:cNvPr id="182276" name="Rectangle 4"/>
          <p:cNvSpPr>
            <a:spLocks noChangeArrowheads="1"/>
          </p:cNvSpPr>
          <p:nvPr/>
        </p:nvSpPr>
        <p:spPr bwMode="auto">
          <a:xfrm>
            <a:off x="911824" y="1997075"/>
            <a:ext cx="10210876" cy="97472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For example,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might represent gender where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0 indicates male and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1 indicates female.</a:t>
            </a:r>
          </a:p>
        </p:txBody>
      </p:sp>
      <p:sp>
        <p:nvSpPr>
          <p:cNvPr id="182278"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
        <p:nvSpPr>
          <p:cNvPr id="182279" name="Rectangle 7"/>
          <p:cNvSpPr>
            <a:spLocks noChangeArrowheads="1"/>
          </p:cNvSpPr>
          <p:nvPr/>
        </p:nvSpPr>
        <p:spPr bwMode="auto">
          <a:xfrm>
            <a:off x="911824" y="2816225"/>
            <a:ext cx="10210876" cy="7620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this case,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is called a </a:t>
            </a:r>
            <a:r>
              <a:rPr lang="en-US" sz="2400" u="sng" dirty="0">
                <a:solidFill>
                  <a:srgbClr val="000000"/>
                </a:solidFill>
                <a:effectLst/>
                <a:latin typeface="+mn-lt"/>
                <a:cs typeface="Arial" panose="020B0604020202020204" pitchFamily="34" charset="0"/>
              </a:rPr>
              <a:t>dummy or indicator variable</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44</a:t>
            </a:fld>
            <a:endParaRPr lang="en-US"/>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311042" y="3021013"/>
            <a:ext cx="9979258" cy="1309687"/>
          </a:xfrm>
          <a:noFill/>
          <a:ln/>
        </p:spPr>
        <p:txBody>
          <a:bodyPr/>
          <a:lstStyle/>
          <a:p>
            <a:pPr marL="0" indent="342900">
              <a:buFont typeface="Monotype Sorts" pitchFamily="2" charset="2"/>
              <a:buNone/>
            </a:pPr>
            <a:r>
              <a:rPr lang="en-US" dirty="0"/>
              <a:t>The years of experience, the score on the programmer aptitude test, whether the individual has a relevant graduate degree, and the annual salary ($1000) for each of the sampled 20 programmers are shown on the next slide.</a:t>
            </a:r>
          </a:p>
        </p:txBody>
      </p:sp>
      <p:sp>
        <p:nvSpPr>
          <p:cNvPr id="45450" name="Rectangle 394"/>
          <p:cNvSpPr>
            <a:spLocks noChangeArrowheads="1"/>
          </p:cNvSpPr>
          <p:nvPr/>
        </p:nvSpPr>
        <p:spPr bwMode="auto">
          <a:xfrm>
            <a:off x="914250" y="11366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Example:  Programmer Salary Survey</a:t>
            </a:r>
          </a:p>
        </p:txBody>
      </p:sp>
      <p:sp>
        <p:nvSpPr>
          <p:cNvPr id="45452" name="Rectangle 396"/>
          <p:cNvSpPr>
            <a:spLocks noChangeArrowheads="1"/>
          </p:cNvSpPr>
          <p:nvPr/>
        </p:nvSpPr>
        <p:spPr bwMode="auto">
          <a:xfrm>
            <a:off x="1323710" y="1600201"/>
            <a:ext cx="9856156" cy="148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As an extension of the problem involving the computer programmer salary survey, suppose that management also believes that the annual salary is related to whether the individual has a graduate degree in computer science or information systems.</a:t>
            </a:r>
          </a:p>
        </p:txBody>
      </p:sp>
      <p:sp>
        <p:nvSpPr>
          <p:cNvPr id="2" name="Slide Number Placeholder 1"/>
          <p:cNvSpPr>
            <a:spLocks noGrp="1"/>
          </p:cNvSpPr>
          <p:nvPr>
            <p:ph type="sldNum" sz="quarter" idx="12"/>
          </p:nvPr>
        </p:nvSpPr>
        <p:spPr/>
        <p:txBody>
          <a:bodyPr/>
          <a:lstStyle/>
          <a:p>
            <a:fld id="{949EBC64-41CB-41B8-B6DF-9B1367312BD4}" type="slidenum">
              <a:rPr lang="en-US" smtClean="0"/>
              <a:t>45</a:t>
            </a:fld>
            <a:endParaRPr lang="en-US"/>
          </a:p>
        </p:txBody>
      </p:sp>
      <p:sp>
        <p:nvSpPr>
          <p:cNvPr id="7"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2755" y="1157288"/>
            <a:ext cx="10987883" cy="4900612"/>
            <a:chOff x="582755" y="1157288"/>
            <a:chExt cx="10987883" cy="4900612"/>
          </a:xfrm>
        </p:grpSpPr>
        <p:sp>
          <p:nvSpPr>
            <p:cNvPr id="217091" name="Rectangle 3"/>
            <p:cNvSpPr>
              <a:spLocks noChangeArrowheads="1"/>
            </p:cNvSpPr>
            <p:nvPr/>
          </p:nvSpPr>
          <p:spPr bwMode="auto">
            <a:xfrm>
              <a:off x="582755" y="1157288"/>
              <a:ext cx="10987883" cy="4900612"/>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latin typeface="+mn-lt"/>
              </a:endParaRPr>
            </a:p>
          </p:txBody>
        </p:sp>
        <p:sp>
          <p:nvSpPr>
            <p:cNvPr id="217092" name="Line 4"/>
            <p:cNvSpPr>
              <a:spLocks noChangeShapeType="1"/>
            </p:cNvSpPr>
            <p:nvPr/>
          </p:nvSpPr>
          <p:spPr bwMode="auto">
            <a:xfrm>
              <a:off x="6089365" y="1376364"/>
              <a:ext cx="0" cy="4484687"/>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17093" name="Rectangle 5"/>
            <p:cNvSpPr>
              <a:spLocks noChangeArrowheads="1"/>
            </p:cNvSpPr>
            <p:nvPr/>
          </p:nvSpPr>
          <p:spPr bwMode="auto">
            <a:xfrm>
              <a:off x="1013487" y="2171701"/>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4</a:t>
              </a:r>
            </a:p>
            <a:p>
              <a:r>
                <a:rPr lang="en-US" sz="2400">
                  <a:solidFill>
                    <a:srgbClr val="000000"/>
                  </a:solidFill>
                  <a:effectLst/>
                  <a:latin typeface="+mn-lt"/>
                  <a:cs typeface="Arial" panose="020B0604020202020204" pitchFamily="34" charset="0"/>
                </a:rPr>
                <a:t>7</a:t>
              </a:r>
            </a:p>
            <a:p>
              <a:r>
                <a:rPr lang="en-US" sz="2400">
                  <a:solidFill>
                    <a:srgbClr val="000000"/>
                  </a:solidFill>
                  <a:effectLst/>
                  <a:latin typeface="+mn-lt"/>
                  <a:cs typeface="Arial" panose="020B0604020202020204" pitchFamily="34" charset="0"/>
                </a:rPr>
                <a:t>1</a:t>
              </a:r>
            </a:p>
            <a:p>
              <a:r>
                <a:rPr lang="en-US" sz="2400">
                  <a:solidFill>
                    <a:srgbClr val="000000"/>
                  </a:solidFill>
                  <a:effectLst/>
                  <a:latin typeface="+mn-lt"/>
                  <a:cs typeface="Arial" panose="020B0604020202020204" pitchFamily="34" charset="0"/>
                </a:rPr>
                <a:t>5</a:t>
              </a:r>
            </a:p>
            <a:p>
              <a:r>
                <a:rPr lang="en-US" sz="2400">
                  <a:solidFill>
                    <a:srgbClr val="000000"/>
                  </a:solidFill>
                  <a:effectLst/>
                  <a:latin typeface="+mn-lt"/>
                  <a:cs typeface="Arial" panose="020B0604020202020204" pitchFamily="34" charset="0"/>
                </a:rPr>
                <a:t>8</a:t>
              </a:r>
            </a:p>
            <a:p>
              <a:r>
                <a:rPr lang="en-US" sz="2400">
                  <a:solidFill>
                    <a:srgbClr val="000000"/>
                  </a:solidFill>
                  <a:effectLst/>
                  <a:latin typeface="+mn-lt"/>
                  <a:cs typeface="Arial" panose="020B0604020202020204" pitchFamily="34" charset="0"/>
                </a:rPr>
                <a:t>10</a:t>
              </a:r>
            </a:p>
            <a:p>
              <a:r>
                <a:rPr lang="en-US" sz="2400">
                  <a:solidFill>
                    <a:srgbClr val="000000"/>
                  </a:solidFill>
                  <a:effectLst/>
                  <a:latin typeface="+mn-lt"/>
                  <a:cs typeface="Arial" panose="020B0604020202020204" pitchFamily="34" charset="0"/>
                </a:rPr>
                <a:t>0</a:t>
              </a:r>
            </a:p>
            <a:p>
              <a:r>
                <a:rPr lang="en-US" sz="2400">
                  <a:solidFill>
                    <a:srgbClr val="000000"/>
                  </a:solidFill>
                  <a:effectLst/>
                  <a:latin typeface="+mn-lt"/>
                  <a:cs typeface="Arial" panose="020B0604020202020204" pitchFamily="34" charset="0"/>
                </a:rPr>
                <a:t>1</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6</a:t>
              </a:r>
            </a:p>
          </p:txBody>
        </p:sp>
        <p:sp>
          <p:nvSpPr>
            <p:cNvPr id="217094" name="Rectangle 6"/>
            <p:cNvSpPr>
              <a:spLocks noChangeArrowheads="1"/>
            </p:cNvSpPr>
            <p:nvPr/>
          </p:nvSpPr>
          <p:spPr bwMode="auto">
            <a:xfrm>
              <a:off x="6486314" y="2171701"/>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9</a:t>
              </a:r>
            </a:p>
            <a:p>
              <a:r>
                <a:rPr lang="en-US" sz="2400">
                  <a:solidFill>
                    <a:srgbClr val="000000"/>
                  </a:solidFill>
                  <a:effectLst/>
                  <a:latin typeface="+mn-lt"/>
                  <a:cs typeface="Arial" panose="020B0604020202020204" pitchFamily="34" charset="0"/>
                </a:rPr>
                <a:t>2</a:t>
              </a:r>
            </a:p>
            <a:p>
              <a:r>
                <a:rPr lang="en-US" sz="2400">
                  <a:solidFill>
                    <a:srgbClr val="000000"/>
                  </a:solidFill>
                  <a:effectLst/>
                  <a:latin typeface="+mn-lt"/>
                  <a:cs typeface="Arial" panose="020B0604020202020204" pitchFamily="34" charset="0"/>
                </a:rPr>
                <a:t>10</a:t>
              </a:r>
            </a:p>
            <a:p>
              <a:r>
                <a:rPr lang="en-US" sz="2400">
                  <a:solidFill>
                    <a:srgbClr val="000000"/>
                  </a:solidFill>
                  <a:effectLst/>
                  <a:latin typeface="+mn-lt"/>
                  <a:cs typeface="Arial" panose="020B0604020202020204" pitchFamily="34" charset="0"/>
                </a:rPr>
                <a:t>5</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8</a:t>
              </a:r>
            </a:p>
            <a:p>
              <a:r>
                <a:rPr lang="en-US" sz="2400">
                  <a:solidFill>
                    <a:srgbClr val="000000"/>
                  </a:solidFill>
                  <a:effectLst/>
                  <a:latin typeface="+mn-lt"/>
                  <a:cs typeface="Arial" panose="020B0604020202020204" pitchFamily="34" charset="0"/>
                </a:rPr>
                <a:t>4</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3</a:t>
              </a:r>
            </a:p>
            <a:p>
              <a:r>
                <a:rPr lang="en-US" sz="2400">
                  <a:solidFill>
                    <a:srgbClr val="000000"/>
                  </a:solidFill>
                  <a:effectLst/>
                  <a:latin typeface="+mn-lt"/>
                  <a:cs typeface="Arial" panose="020B0604020202020204" pitchFamily="34" charset="0"/>
                </a:rPr>
                <a:t>3</a:t>
              </a:r>
            </a:p>
          </p:txBody>
        </p:sp>
        <p:sp>
          <p:nvSpPr>
            <p:cNvPr id="217095" name="Rectangle 7"/>
            <p:cNvSpPr>
              <a:spLocks noChangeArrowheads="1"/>
            </p:cNvSpPr>
            <p:nvPr/>
          </p:nvSpPr>
          <p:spPr bwMode="auto">
            <a:xfrm>
              <a:off x="2305682"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78</a:t>
              </a:r>
            </a:p>
            <a:p>
              <a:r>
                <a:rPr lang="en-US" sz="2400">
                  <a:solidFill>
                    <a:srgbClr val="000000"/>
                  </a:solidFill>
                  <a:effectLst/>
                  <a:latin typeface="+mn-lt"/>
                  <a:cs typeface="Arial" panose="020B0604020202020204" pitchFamily="34" charset="0"/>
                </a:rPr>
                <a:t>100</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82</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84</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80</a:t>
              </a:r>
            </a:p>
            <a:p>
              <a:r>
                <a:rPr lang="en-US" sz="2400">
                  <a:solidFill>
                    <a:srgbClr val="000000"/>
                  </a:solidFill>
                  <a:effectLst/>
                  <a:latin typeface="+mn-lt"/>
                  <a:cs typeface="Arial" panose="020B0604020202020204" pitchFamily="34" charset="0"/>
                </a:rPr>
                <a:t>83</a:t>
              </a:r>
            </a:p>
            <a:p>
              <a:r>
                <a:rPr lang="en-US" sz="2400">
                  <a:solidFill>
                    <a:srgbClr val="000000"/>
                  </a:solidFill>
                  <a:effectLst/>
                  <a:latin typeface="+mn-lt"/>
                  <a:cs typeface="Arial" panose="020B0604020202020204" pitchFamily="34" charset="0"/>
                </a:rPr>
                <a:t>91</a:t>
              </a:r>
            </a:p>
          </p:txBody>
        </p:sp>
        <p:sp>
          <p:nvSpPr>
            <p:cNvPr id="217096" name="Rectangle 8"/>
            <p:cNvSpPr>
              <a:spLocks noChangeArrowheads="1"/>
            </p:cNvSpPr>
            <p:nvPr/>
          </p:nvSpPr>
          <p:spPr bwMode="auto">
            <a:xfrm>
              <a:off x="7778509"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88</a:t>
              </a:r>
            </a:p>
            <a:p>
              <a:r>
                <a:rPr lang="en-US" sz="2400">
                  <a:solidFill>
                    <a:srgbClr val="000000"/>
                  </a:solidFill>
                  <a:effectLst/>
                  <a:latin typeface="+mn-lt"/>
                  <a:cs typeface="Arial" panose="020B0604020202020204" pitchFamily="34" charset="0"/>
                </a:rPr>
                <a:t>73</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81</a:t>
              </a:r>
            </a:p>
            <a:p>
              <a:r>
                <a:rPr lang="en-US" sz="2400">
                  <a:solidFill>
                    <a:srgbClr val="000000"/>
                  </a:solidFill>
                  <a:effectLst/>
                  <a:latin typeface="+mn-lt"/>
                  <a:cs typeface="Arial" panose="020B0604020202020204" pitchFamily="34" charset="0"/>
                </a:rPr>
                <a:t>74</a:t>
              </a:r>
            </a:p>
            <a:p>
              <a:r>
                <a:rPr lang="en-US" sz="2400">
                  <a:solidFill>
                    <a:srgbClr val="000000"/>
                  </a:solidFill>
                  <a:effectLst/>
                  <a:latin typeface="+mn-lt"/>
                  <a:cs typeface="Arial" panose="020B0604020202020204" pitchFamily="34" charset="0"/>
                </a:rPr>
                <a:t>87</a:t>
              </a:r>
            </a:p>
            <a:p>
              <a:r>
                <a:rPr lang="en-US" sz="2400">
                  <a:solidFill>
                    <a:srgbClr val="000000"/>
                  </a:solidFill>
                  <a:effectLst/>
                  <a:latin typeface="+mn-lt"/>
                  <a:cs typeface="Arial" panose="020B0604020202020204" pitchFamily="34" charset="0"/>
                </a:rPr>
                <a:t>79</a:t>
              </a:r>
            </a:p>
            <a:p>
              <a:r>
                <a:rPr lang="en-US" sz="2400">
                  <a:solidFill>
                    <a:srgbClr val="000000"/>
                  </a:solidFill>
                  <a:effectLst/>
                  <a:latin typeface="+mn-lt"/>
                  <a:cs typeface="Arial" panose="020B0604020202020204" pitchFamily="34" charset="0"/>
                </a:rPr>
                <a:t>94</a:t>
              </a:r>
            </a:p>
            <a:p>
              <a:r>
                <a:rPr lang="en-US" sz="2400">
                  <a:solidFill>
                    <a:srgbClr val="000000"/>
                  </a:solidFill>
                  <a:effectLst/>
                  <a:latin typeface="+mn-lt"/>
                  <a:cs typeface="Arial" panose="020B0604020202020204" pitchFamily="34" charset="0"/>
                </a:rPr>
                <a:t>70</a:t>
              </a:r>
            </a:p>
            <a:p>
              <a:r>
                <a:rPr lang="en-US" sz="2400">
                  <a:solidFill>
                    <a:srgbClr val="000000"/>
                  </a:solidFill>
                  <a:effectLst/>
                  <a:latin typeface="+mn-lt"/>
                  <a:cs typeface="Arial" panose="020B0604020202020204" pitchFamily="34" charset="0"/>
                </a:rPr>
                <a:t>89</a:t>
              </a:r>
            </a:p>
          </p:txBody>
        </p:sp>
        <p:sp>
          <p:nvSpPr>
            <p:cNvPr id="217097" name="Rectangle 9"/>
            <p:cNvSpPr>
              <a:spLocks noChangeArrowheads="1"/>
            </p:cNvSpPr>
            <p:nvPr/>
          </p:nvSpPr>
          <p:spPr bwMode="auto">
            <a:xfrm>
              <a:off x="4788724" y="219075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24.0</a:t>
              </a:r>
            </a:p>
            <a:p>
              <a:r>
                <a:rPr lang="en-US" sz="2400">
                  <a:solidFill>
                    <a:srgbClr val="000000"/>
                  </a:solidFill>
                  <a:effectLst/>
                  <a:latin typeface="+mn-lt"/>
                  <a:cs typeface="Arial" panose="020B0604020202020204" pitchFamily="34" charset="0"/>
                </a:rPr>
                <a:t>43.0</a:t>
              </a:r>
            </a:p>
            <a:p>
              <a:r>
                <a:rPr lang="en-US" sz="2400">
                  <a:solidFill>
                    <a:srgbClr val="000000"/>
                  </a:solidFill>
                  <a:effectLst/>
                  <a:latin typeface="+mn-lt"/>
                  <a:cs typeface="Arial" panose="020B0604020202020204" pitchFamily="34" charset="0"/>
                </a:rPr>
                <a:t>23.7</a:t>
              </a:r>
            </a:p>
            <a:p>
              <a:r>
                <a:rPr lang="en-US" sz="2400">
                  <a:solidFill>
                    <a:srgbClr val="000000"/>
                  </a:solidFill>
                  <a:effectLst/>
                  <a:latin typeface="+mn-lt"/>
                  <a:cs typeface="Arial" panose="020B0604020202020204" pitchFamily="34" charset="0"/>
                </a:rPr>
                <a:t>34.3</a:t>
              </a:r>
            </a:p>
            <a:p>
              <a:r>
                <a:rPr lang="en-US" sz="2400">
                  <a:solidFill>
                    <a:srgbClr val="000000"/>
                  </a:solidFill>
                  <a:effectLst/>
                  <a:latin typeface="+mn-lt"/>
                  <a:cs typeface="Arial" panose="020B0604020202020204" pitchFamily="34" charset="0"/>
                </a:rPr>
                <a:t>35.8</a:t>
              </a:r>
            </a:p>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22.2</a:t>
              </a:r>
            </a:p>
            <a:p>
              <a:r>
                <a:rPr lang="en-US" sz="2400">
                  <a:solidFill>
                    <a:srgbClr val="000000"/>
                  </a:solidFill>
                  <a:effectLst/>
                  <a:latin typeface="+mn-lt"/>
                  <a:cs typeface="Arial" panose="020B0604020202020204" pitchFamily="34" charset="0"/>
                </a:rPr>
                <a:t>23.1</a:t>
              </a:r>
            </a:p>
            <a:p>
              <a:r>
                <a:rPr lang="en-US" sz="2400">
                  <a:solidFill>
                    <a:srgbClr val="000000"/>
                  </a:solidFill>
                  <a:effectLst/>
                  <a:latin typeface="+mn-lt"/>
                  <a:cs typeface="Arial" panose="020B0604020202020204" pitchFamily="34" charset="0"/>
                </a:rPr>
                <a:t>30.0</a:t>
              </a:r>
            </a:p>
            <a:p>
              <a:r>
                <a:rPr lang="en-US" sz="2400">
                  <a:solidFill>
                    <a:srgbClr val="000000"/>
                  </a:solidFill>
                  <a:effectLst/>
                  <a:latin typeface="+mn-lt"/>
                  <a:cs typeface="Arial" panose="020B0604020202020204" pitchFamily="34" charset="0"/>
                </a:rPr>
                <a:t>33.0</a:t>
              </a:r>
            </a:p>
          </p:txBody>
        </p:sp>
        <p:sp>
          <p:nvSpPr>
            <p:cNvPr id="217098" name="Rectangle 10"/>
            <p:cNvSpPr>
              <a:spLocks noChangeArrowheads="1"/>
            </p:cNvSpPr>
            <p:nvPr/>
          </p:nvSpPr>
          <p:spPr bwMode="auto">
            <a:xfrm>
              <a:off x="10210876"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26.6</a:t>
              </a:r>
            </a:p>
            <a:p>
              <a:r>
                <a:rPr lang="en-US" sz="2400">
                  <a:solidFill>
                    <a:srgbClr val="000000"/>
                  </a:solidFill>
                  <a:effectLst/>
                  <a:latin typeface="+mn-lt"/>
                  <a:cs typeface="Arial" panose="020B0604020202020204" pitchFamily="34" charset="0"/>
                </a:rPr>
                <a:t>36.2</a:t>
              </a:r>
            </a:p>
            <a:p>
              <a:r>
                <a:rPr lang="en-US" sz="2400">
                  <a:solidFill>
                    <a:srgbClr val="000000"/>
                  </a:solidFill>
                  <a:effectLst/>
                  <a:latin typeface="+mn-lt"/>
                  <a:cs typeface="Arial" panose="020B0604020202020204" pitchFamily="34" charset="0"/>
                </a:rPr>
                <a:t>31.6</a:t>
              </a:r>
            </a:p>
            <a:p>
              <a:r>
                <a:rPr lang="en-US" sz="2400">
                  <a:solidFill>
                    <a:srgbClr val="000000"/>
                  </a:solidFill>
                  <a:effectLst/>
                  <a:latin typeface="+mn-lt"/>
                  <a:cs typeface="Arial" panose="020B0604020202020204" pitchFamily="34" charset="0"/>
                </a:rPr>
                <a:t>29.0</a:t>
              </a:r>
            </a:p>
            <a:p>
              <a:r>
                <a:rPr lang="en-US" sz="2400">
                  <a:solidFill>
                    <a:srgbClr val="000000"/>
                  </a:solidFill>
                  <a:effectLst/>
                  <a:latin typeface="+mn-lt"/>
                  <a:cs typeface="Arial" panose="020B0604020202020204" pitchFamily="34" charset="0"/>
                </a:rPr>
                <a:t>34.0</a:t>
              </a:r>
            </a:p>
            <a:p>
              <a:r>
                <a:rPr lang="en-US" sz="2400">
                  <a:solidFill>
                    <a:srgbClr val="000000"/>
                  </a:solidFill>
                  <a:effectLst/>
                  <a:latin typeface="+mn-lt"/>
                  <a:cs typeface="Arial" panose="020B0604020202020204" pitchFamily="34" charset="0"/>
                </a:rPr>
                <a:t>30.1</a:t>
              </a:r>
            </a:p>
            <a:p>
              <a:r>
                <a:rPr lang="en-US" sz="2400">
                  <a:solidFill>
                    <a:srgbClr val="000000"/>
                  </a:solidFill>
                  <a:effectLst/>
                  <a:latin typeface="+mn-lt"/>
                  <a:cs typeface="Arial" panose="020B0604020202020204" pitchFamily="34" charset="0"/>
                </a:rPr>
                <a:t>33.9</a:t>
              </a:r>
            </a:p>
            <a:p>
              <a:r>
                <a:rPr lang="en-US" sz="2400">
                  <a:solidFill>
                    <a:srgbClr val="000000"/>
                  </a:solidFill>
                  <a:effectLst/>
                  <a:latin typeface="+mn-lt"/>
                  <a:cs typeface="Arial" panose="020B0604020202020204" pitchFamily="34" charset="0"/>
                </a:rPr>
                <a:t>28.2</a:t>
              </a:r>
            </a:p>
            <a:p>
              <a:r>
                <a:rPr lang="en-US" sz="2400">
                  <a:solidFill>
                    <a:srgbClr val="000000"/>
                  </a:solidFill>
                  <a:effectLst/>
                  <a:latin typeface="+mn-lt"/>
                  <a:cs typeface="Arial" panose="020B0604020202020204" pitchFamily="34" charset="0"/>
                </a:rPr>
                <a:t>30.0</a:t>
              </a:r>
            </a:p>
          </p:txBody>
        </p:sp>
        <p:sp>
          <p:nvSpPr>
            <p:cNvPr id="217099" name="Rectangle 11"/>
            <p:cNvSpPr>
              <a:spLocks noChangeArrowheads="1"/>
            </p:cNvSpPr>
            <p:nvPr/>
          </p:nvSpPr>
          <p:spPr bwMode="auto">
            <a:xfrm>
              <a:off x="709440" y="1333500"/>
              <a:ext cx="152023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err="1">
                  <a:solidFill>
                    <a:srgbClr val="000000"/>
                  </a:solidFill>
                  <a:effectLst/>
                  <a:latin typeface="+mn-lt"/>
                  <a:cs typeface="Arial" panose="020B0604020202020204" pitchFamily="34" charset="0"/>
                </a:rPr>
                <a:t>Exper</a:t>
              </a:r>
              <a:r>
                <a:rPr lang="en-US" sz="2400" dirty="0">
                  <a:solidFill>
                    <a:srgbClr val="000000"/>
                  </a:solidFill>
                  <a:effectLst/>
                  <a:latin typeface="+mn-lt"/>
                  <a:cs typeface="Arial" panose="020B0604020202020204" pitchFamily="34" charset="0"/>
                </a:rPr>
                <a:t>.</a:t>
              </a:r>
            </a:p>
            <a:p>
              <a:r>
                <a:rPr lang="en-US" sz="2400" dirty="0">
                  <a:solidFill>
                    <a:srgbClr val="000000"/>
                  </a:solidFill>
                  <a:effectLst/>
                  <a:latin typeface="+mn-lt"/>
                  <a:cs typeface="Arial" panose="020B0604020202020204" pitchFamily="34" charset="0"/>
                </a:rPr>
                <a:t>(Yrs.)</a:t>
              </a:r>
            </a:p>
          </p:txBody>
        </p:sp>
        <p:sp>
          <p:nvSpPr>
            <p:cNvPr id="217100" name="Rectangle 12"/>
            <p:cNvSpPr>
              <a:spLocks noChangeArrowheads="1"/>
            </p:cNvSpPr>
            <p:nvPr/>
          </p:nvSpPr>
          <p:spPr bwMode="auto">
            <a:xfrm>
              <a:off x="2026973" y="1358900"/>
              <a:ext cx="15202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217101" name="Rectangle 13"/>
            <p:cNvSpPr>
              <a:spLocks noChangeArrowheads="1"/>
            </p:cNvSpPr>
            <p:nvPr/>
          </p:nvSpPr>
          <p:spPr bwMode="auto">
            <a:xfrm>
              <a:off x="7499800" y="1377950"/>
              <a:ext cx="152023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217102" name="Rectangle 14"/>
            <p:cNvSpPr>
              <a:spLocks noChangeArrowheads="1"/>
            </p:cNvSpPr>
            <p:nvPr/>
          </p:nvSpPr>
          <p:spPr bwMode="auto">
            <a:xfrm>
              <a:off x="6182268" y="1377950"/>
              <a:ext cx="152023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Exper.</a:t>
              </a:r>
            </a:p>
            <a:p>
              <a:r>
                <a:rPr lang="en-US" sz="2400">
                  <a:solidFill>
                    <a:srgbClr val="000000"/>
                  </a:solidFill>
                  <a:effectLst/>
                  <a:latin typeface="+mn-lt"/>
                  <a:cs typeface="Arial" panose="020B0604020202020204" pitchFamily="34" charset="0"/>
                </a:rPr>
                <a:t>(Yrs.)</a:t>
              </a:r>
            </a:p>
          </p:txBody>
        </p:sp>
        <p:sp>
          <p:nvSpPr>
            <p:cNvPr id="217103" name="Rectangle 15"/>
            <p:cNvSpPr>
              <a:spLocks noChangeArrowheads="1"/>
            </p:cNvSpPr>
            <p:nvPr/>
          </p:nvSpPr>
          <p:spPr bwMode="auto">
            <a:xfrm>
              <a:off x="4510015" y="1358900"/>
              <a:ext cx="15202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a:solidFill>
                    <a:srgbClr val="000000"/>
                  </a:solidFill>
                  <a:effectLst/>
                  <a:latin typeface="+mn-lt"/>
                  <a:cs typeface="Arial" panose="020B0604020202020204" pitchFamily="34" charset="0"/>
                </a:rPr>
                <a:t>($1000)</a:t>
              </a:r>
            </a:p>
          </p:txBody>
        </p:sp>
        <p:sp>
          <p:nvSpPr>
            <p:cNvPr id="217104" name="Rectangle 16"/>
            <p:cNvSpPr>
              <a:spLocks noChangeArrowheads="1"/>
            </p:cNvSpPr>
            <p:nvPr/>
          </p:nvSpPr>
          <p:spPr bwMode="auto">
            <a:xfrm>
              <a:off x="9932168" y="1390650"/>
              <a:ext cx="152023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a:solidFill>
                    <a:srgbClr val="000000"/>
                  </a:solidFill>
                  <a:effectLst/>
                  <a:latin typeface="+mn-lt"/>
                  <a:cs typeface="Arial" panose="020B0604020202020204" pitchFamily="34" charset="0"/>
                </a:rPr>
                <a:t>($1000)</a:t>
              </a:r>
            </a:p>
          </p:txBody>
        </p:sp>
        <p:sp>
          <p:nvSpPr>
            <p:cNvPr id="217105" name="Line 17"/>
            <p:cNvSpPr>
              <a:spLocks noChangeShapeType="1"/>
            </p:cNvSpPr>
            <p:nvPr/>
          </p:nvSpPr>
          <p:spPr bwMode="auto">
            <a:xfrm>
              <a:off x="912138" y="2171700"/>
              <a:ext cx="491541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latin typeface="+mn-lt"/>
              </a:endParaRPr>
            </a:p>
          </p:txBody>
        </p:sp>
        <p:sp>
          <p:nvSpPr>
            <p:cNvPr id="217107" name="Line 19"/>
            <p:cNvSpPr>
              <a:spLocks noChangeShapeType="1"/>
            </p:cNvSpPr>
            <p:nvPr/>
          </p:nvSpPr>
          <p:spPr bwMode="auto">
            <a:xfrm>
              <a:off x="6359628" y="2171700"/>
              <a:ext cx="4890072"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latin typeface="+mn-lt"/>
              </a:endParaRPr>
            </a:p>
          </p:txBody>
        </p:sp>
        <p:sp>
          <p:nvSpPr>
            <p:cNvPr id="217108" name="Rectangle 20"/>
            <p:cNvSpPr>
              <a:spLocks noChangeArrowheads="1"/>
            </p:cNvSpPr>
            <p:nvPr/>
          </p:nvSpPr>
          <p:spPr bwMode="auto">
            <a:xfrm>
              <a:off x="3268494" y="1612900"/>
              <a:ext cx="152023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Degr.</a:t>
              </a:r>
            </a:p>
          </p:txBody>
        </p:sp>
        <p:sp>
          <p:nvSpPr>
            <p:cNvPr id="217109" name="Rectangle 21"/>
            <p:cNvSpPr>
              <a:spLocks noChangeArrowheads="1"/>
            </p:cNvSpPr>
            <p:nvPr/>
          </p:nvSpPr>
          <p:spPr bwMode="auto">
            <a:xfrm>
              <a:off x="3471191"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p:txBody>
        </p:sp>
        <p:sp>
          <p:nvSpPr>
            <p:cNvPr id="217110" name="Rectangle 22"/>
            <p:cNvSpPr>
              <a:spLocks noChangeArrowheads="1"/>
            </p:cNvSpPr>
            <p:nvPr/>
          </p:nvSpPr>
          <p:spPr bwMode="auto">
            <a:xfrm>
              <a:off x="8690647" y="1631950"/>
              <a:ext cx="152023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Degr.</a:t>
              </a:r>
            </a:p>
          </p:txBody>
        </p:sp>
        <p:sp>
          <p:nvSpPr>
            <p:cNvPr id="217111" name="Rectangle 23"/>
            <p:cNvSpPr>
              <a:spLocks noChangeArrowheads="1"/>
            </p:cNvSpPr>
            <p:nvPr/>
          </p:nvSpPr>
          <p:spPr bwMode="auto">
            <a:xfrm>
              <a:off x="8893344"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 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p:txBody>
        </p:sp>
      </p:grpSp>
      <p:sp>
        <p:nvSpPr>
          <p:cNvPr id="2" name="Slide Number Placeholder 1"/>
          <p:cNvSpPr>
            <a:spLocks noGrp="1"/>
          </p:cNvSpPr>
          <p:nvPr>
            <p:ph type="sldNum" sz="quarter" idx="12"/>
          </p:nvPr>
        </p:nvSpPr>
        <p:spPr/>
        <p:txBody>
          <a:bodyPr/>
          <a:lstStyle/>
          <a:p>
            <a:fld id="{949EBC64-41CB-41B8-B6DF-9B1367312BD4}" type="slidenum">
              <a:rPr lang="en-US" smtClean="0"/>
              <a:t>46</a:t>
            </a:fld>
            <a:endParaRPr lang="en-US"/>
          </a:p>
        </p:txBody>
      </p:sp>
      <p:sp>
        <p:nvSpPr>
          <p:cNvPr id="24"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2" name="Rectangle 200"/>
          <p:cNvSpPr>
            <a:spLocks noChangeArrowheads="1"/>
          </p:cNvSpPr>
          <p:nvPr/>
        </p:nvSpPr>
        <p:spPr bwMode="auto">
          <a:xfrm>
            <a:off x="4055391" y="1695450"/>
            <a:ext cx="4148809" cy="7810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p>
        </p:txBody>
      </p:sp>
      <mc:AlternateContent xmlns:mc="http://schemas.openxmlformats.org/markup-compatibility/2006" xmlns:a14="http://schemas.microsoft.com/office/drawing/2010/main">
        <mc:Choice Requires="a14">
          <p:sp>
            <p:nvSpPr>
              <p:cNvPr id="49356" name="Text Box 204"/>
              <p:cNvSpPr txBox="1">
                <a:spLocks noChangeArrowheads="1"/>
              </p:cNvSpPr>
              <p:nvPr/>
            </p:nvSpPr>
            <p:spPr bwMode="auto">
              <a:xfrm>
                <a:off x="2705773" y="2598739"/>
                <a:ext cx="6692217" cy="3419398"/>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a:t>
                </a:r>
              </a:p>
              <a:p>
                <a:pPr algn="l">
                  <a:spcBef>
                    <a:spcPct val="20000"/>
                  </a:spcBef>
                  <a:buClr>
                    <a:srgbClr val="66FFFF"/>
                  </a:buClr>
                  <a:buSzPct val="75000"/>
                  <a:buFont typeface="Monotype Sorts" pitchFamily="2" charset="2"/>
                  <a:buNone/>
                </a:pPr>
                <a:endParaRPr lang="en-US" sz="8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r>
                      <a:rPr lang="en-US" sz="2400" b="0" i="1" smtClean="0">
                        <a:solidFill>
                          <a:srgbClr val="000000"/>
                        </a:solidFill>
                        <a:effectLst/>
                        <a:latin typeface="Cambria Math"/>
                      </a:rPr>
                      <m:t> </m:t>
                    </m:r>
                  </m:oMath>
                </a14:m>
                <a:r>
                  <a:rPr lang="en-US" sz="2400" dirty="0">
                    <a:solidFill>
                      <a:srgbClr val="000000"/>
                    </a:solidFill>
                    <a:effectLst/>
                    <a:latin typeface="+mn-lt"/>
                    <a:cs typeface="Arial" panose="020B0604020202020204" pitchFamily="34" charset="0"/>
                  </a:rPr>
                  <a:t>= annual salary ($1000)</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years of experience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score on programmer aptitude test</a:t>
                </a:r>
              </a:p>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x</a:t>
                </a:r>
                <a:r>
                  <a:rPr lang="en-US" sz="2400" baseline="-25000" dirty="0">
                    <a:solidFill>
                      <a:srgbClr val="000000"/>
                    </a:solidFill>
                    <a:effectLst/>
                    <a:latin typeface="+mn-lt"/>
                    <a:cs typeface="Arial" panose="020B0604020202020204" pitchFamily="34" charset="0"/>
                  </a:rPr>
                  <a:t>3</a:t>
                </a:r>
                <a:r>
                  <a:rPr lang="en-US" sz="2400" dirty="0">
                    <a:solidFill>
                      <a:srgbClr val="000000"/>
                    </a:solidFill>
                    <a:effectLst/>
                    <a:latin typeface="+mn-lt"/>
                    <a:cs typeface="Arial" panose="020B0604020202020204" pitchFamily="34" charset="0"/>
                  </a:rPr>
                  <a:t> = 0 if individual </a:t>
                </a:r>
                <a:r>
                  <a:rPr lang="en-US" sz="2400" u="sng" dirty="0">
                    <a:solidFill>
                      <a:srgbClr val="000000"/>
                    </a:solidFill>
                    <a:effectLst/>
                    <a:latin typeface="+mn-lt"/>
                    <a:cs typeface="Arial" panose="020B0604020202020204" pitchFamily="34" charset="0"/>
                  </a:rPr>
                  <a:t>does not</a:t>
                </a:r>
                <a:r>
                  <a:rPr lang="en-US" sz="2400" dirty="0">
                    <a:solidFill>
                      <a:srgbClr val="000000"/>
                    </a:solidFill>
                    <a:effectLst/>
                    <a:latin typeface="+mn-lt"/>
                    <a:cs typeface="Arial" panose="020B0604020202020204" pitchFamily="34" charset="0"/>
                  </a:rPr>
                  <a:t> have a graduate degree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1 if individual </a:t>
                </a:r>
                <a:r>
                  <a:rPr lang="en-US" sz="2400" u="sng" dirty="0">
                    <a:solidFill>
                      <a:srgbClr val="000000"/>
                    </a:solidFill>
                    <a:effectLst/>
                    <a:latin typeface="+mn-lt"/>
                    <a:cs typeface="Arial" panose="020B0604020202020204" pitchFamily="34" charset="0"/>
                  </a:rPr>
                  <a:t>does</a:t>
                </a:r>
                <a:r>
                  <a:rPr lang="en-US" sz="2400" dirty="0">
                    <a:solidFill>
                      <a:srgbClr val="000000"/>
                    </a:solidFill>
                    <a:effectLst/>
                    <a:latin typeface="+mn-lt"/>
                    <a:cs typeface="Arial" panose="020B0604020202020204" pitchFamily="34" charset="0"/>
                  </a:rPr>
                  <a:t> have a graduate degree </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3</a:t>
                </a:r>
                <a:r>
                  <a:rPr lang="en-US" sz="2400" dirty="0">
                    <a:solidFill>
                      <a:srgbClr val="000000"/>
                    </a:solidFill>
                    <a:effectLst/>
                    <a:latin typeface="+mn-lt"/>
                    <a:cs typeface="Arial" panose="020B0604020202020204" pitchFamily="34" charset="0"/>
                  </a:rPr>
                  <a:t> is a dummy variable)</a:t>
                </a:r>
              </a:p>
              <a:p>
                <a:pPr algn="l">
                  <a:lnSpc>
                    <a:spcPct val="90000"/>
                  </a:lnSpc>
                  <a:spcBef>
                    <a:spcPct val="20000"/>
                  </a:spcBef>
                  <a:buClr>
                    <a:srgbClr val="66FFFF"/>
                  </a:buClr>
                  <a:buSzPct val="75000"/>
                  <a:buFont typeface="Monotype Sorts" pitchFamily="2" charset="2"/>
                  <a:buNone/>
                </a:pPr>
                <a:endParaRPr lang="en-US" dirty="0">
                  <a:solidFill>
                    <a:srgbClr val="000000"/>
                  </a:solidFill>
                  <a:effectLst/>
                  <a:latin typeface="+mn-lt"/>
                  <a:cs typeface="Arial" panose="020B0604020202020204" pitchFamily="34" charset="0"/>
                </a:endParaRPr>
              </a:p>
            </p:txBody>
          </p:sp>
        </mc:Choice>
        <mc:Fallback xmlns="">
          <p:sp>
            <p:nvSpPr>
              <p:cNvPr id="49356" name="Text Box 204"/>
              <p:cNvSpPr txBox="1">
                <a:spLocks noRot="1" noChangeAspect="1" noMove="1" noResize="1" noEditPoints="1" noAdjustHandles="1" noChangeArrowheads="1" noChangeShapeType="1" noTextEdit="1"/>
              </p:cNvSpPr>
              <p:nvPr/>
            </p:nvSpPr>
            <p:spPr bwMode="auto">
              <a:xfrm>
                <a:off x="2705773" y="2598739"/>
                <a:ext cx="6692217" cy="3419398"/>
              </a:xfrm>
              <a:prstGeom prst="rect">
                <a:avLst/>
              </a:prstGeom>
              <a:blipFill rotWithShape="1">
                <a:blip r:embed="rId3"/>
                <a:stretch>
                  <a:fillRect l="-1457" t="-1426" r="-36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353" name="Text Box 201"/>
              <p:cNvSpPr txBox="1">
                <a:spLocks noChangeArrowheads="1"/>
              </p:cNvSpPr>
              <p:nvPr/>
            </p:nvSpPr>
            <p:spPr bwMode="auto">
              <a:xfrm>
                <a:off x="4447320" y="1874839"/>
                <a:ext cx="3419975"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oMath>
                </a14:m>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3</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3</a:t>
                </a:r>
              </a:p>
            </p:txBody>
          </p:sp>
        </mc:Choice>
        <mc:Fallback xmlns="">
          <p:sp>
            <p:nvSpPr>
              <p:cNvPr id="49353" name="Text Box 201"/>
              <p:cNvSpPr txBox="1">
                <a:spLocks noRot="1" noChangeAspect="1" noMove="1" noResize="1" noEditPoints="1" noAdjustHandles="1" noChangeArrowheads="1" noChangeShapeType="1" noTextEdit="1"/>
              </p:cNvSpPr>
              <p:nvPr/>
            </p:nvSpPr>
            <p:spPr bwMode="auto">
              <a:xfrm>
                <a:off x="4447320" y="1874839"/>
                <a:ext cx="3419975" cy="461665"/>
              </a:xfrm>
              <a:prstGeom prst="rect">
                <a:avLst/>
              </a:prstGeom>
              <a:blipFill rotWithShape="1">
                <a:blip r:embed="rId4"/>
                <a:stretch>
                  <a:fillRect l="-178" t="-10667" r="-357" b="-3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3"/>
          <p:cNvSpPr>
            <a:spLocks noChangeArrowheads="1"/>
          </p:cNvSpPr>
          <p:nvPr/>
        </p:nvSpPr>
        <p:spPr bwMode="auto">
          <a:xfrm>
            <a:off x="914250" y="1123950"/>
            <a:ext cx="7803846"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Regression Equation Output</a:t>
            </a:r>
          </a:p>
        </p:txBody>
      </p:sp>
      <p:sp>
        <p:nvSpPr>
          <p:cNvPr id="2" name="Slide Number Placeholder 1"/>
          <p:cNvSpPr>
            <a:spLocks noGrp="1"/>
          </p:cNvSpPr>
          <p:nvPr>
            <p:ph type="sldNum" sz="quarter" idx="12"/>
          </p:nvPr>
        </p:nvSpPr>
        <p:spPr/>
        <p:txBody>
          <a:bodyPr/>
          <a:lstStyle/>
          <a:p>
            <a:fld id="{949EBC64-41CB-41B8-B6DF-9B1367312BD4}" type="slidenum">
              <a:rPr lang="en-US" smtClean="0"/>
              <a:t>47</a:t>
            </a:fld>
            <a:endParaRPr lang="en-US"/>
          </a:p>
        </p:txBody>
      </p:sp>
      <p:sp>
        <p:nvSpPr>
          <p:cNvPr id="11"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14250" y="1111250"/>
            <a:ext cx="793053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ANOVA Output</a:t>
            </a:r>
          </a:p>
        </p:txBody>
      </p:sp>
      <p:sp>
        <p:nvSpPr>
          <p:cNvPr id="66" name="Text Box 207"/>
          <p:cNvSpPr txBox="1">
            <a:spLocks noChangeArrowheads="1"/>
          </p:cNvSpPr>
          <p:nvPr/>
        </p:nvSpPr>
        <p:spPr bwMode="auto">
          <a:xfrm>
            <a:off x="1736265" y="4287838"/>
            <a:ext cx="4169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r>
              <a:rPr lang="en-US" sz="2400" i="1" dirty="0">
                <a:solidFill>
                  <a:srgbClr val="000000"/>
                </a:solidFill>
                <a:effectLst/>
                <a:latin typeface="+mn-lt"/>
              </a:rPr>
              <a:t>R</a:t>
            </a:r>
            <a:r>
              <a:rPr lang="en-US" sz="2400" baseline="30000" dirty="0">
                <a:solidFill>
                  <a:srgbClr val="000000"/>
                </a:solidFill>
                <a:effectLst/>
                <a:latin typeface="+mn-lt"/>
              </a:rPr>
              <a:t>2</a:t>
            </a:r>
            <a:r>
              <a:rPr lang="en-US" sz="2400" dirty="0">
                <a:solidFill>
                  <a:srgbClr val="000000"/>
                </a:solidFill>
                <a:effectLst/>
                <a:latin typeface="+mn-lt"/>
              </a:rPr>
              <a:t> = 507.896/599.7855 =   .8468</a:t>
            </a:r>
          </a:p>
        </p:txBody>
      </p:sp>
      <p:sp>
        <p:nvSpPr>
          <p:cNvPr id="67" name="Oval 208"/>
          <p:cNvSpPr>
            <a:spLocks noChangeArrowheads="1"/>
          </p:cNvSpPr>
          <p:nvPr/>
        </p:nvSpPr>
        <p:spPr bwMode="auto">
          <a:xfrm>
            <a:off x="4892087" y="4216400"/>
            <a:ext cx="1191213"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1" name="Oval 212"/>
          <p:cNvSpPr>
            <a:spLocks noChangeArrowheads="1"/>
          </p:cNvSpPr>
          <p:nvPr/>
        </p:nvSpPr>
        <p:spPr bwMode="auto">
          <a:xfrm>
            <a:off x="6673294" y="5007428"/>
            <a:ext cx="984595"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nvGrpSpPr>
          <p:cNvPr id="6" name="Group 5"/>
          <p:cNvGrpSpPr/>
          <p:nvPr/>
        </p:nvGrpSpPr>
        <p:grpSpPr>
          <a:xfrm>
            <a:off x="1023938" y="1763952"/>
            <a:ext cx="10418762" cy="2198448"/>
            <a:chOff x="1023938" y="1763952"/>
            <a:chExt cx="10418762" cy="2198448"/>
          </a:xfrm>
        </p:grpSpPr>
        <p:sp>
          <p:nvSpPr>
            <p:cNvPr id="2" name="Rectangle 1"/>
            <p:cNvSpPr/>
            <p:nvPr/>
          </p:nvSpPr>
          <p:spPr>
            <a:xfrm>
              <a:off x="1023938" y="1763952"/>
              <a:ext cx="10418762" cy="21984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4"/>
            <p:cNvSpPr>
              <a:spLocks noChangeArrowheads="1"/>
            </p:cNvSpPr>
            <p:nvPr/>
          </p:nvSpPr>
          <p:spPr bwMode="auto">
            <a:xfrm>
              <a:off x="1275611" y="1827452"/>
              <a:ext cx="2267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Analysis of Variance</a:t>
              </a:r>
            </a:p>
          </p:txBody>
        </p:sp>
        <p:sp>
          <p:nvSpPr>
            <p:cNvPr id="14" name="Rectangle 26"/>
            <p:cNvSpPr>
              <a:spLocks noChangeArrowheads="1"/>
            </p:cNvSpPr>
            <p:nvPr/>
          </p:nvSpPr>
          <p:spPr bwMode="auto">
            <a:xfrm>
              <a:off x="4055636" y="2377174"/>
              <a:ext cx="30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DF</a:t>
              </a:r>
            </a:p>
          </p:txBody>
        </p:sp>
        <p:sp>
          <p:nvSpPr>
            <p:cNvPr id="15" name="Rectangle 27"/>
            <p:cNvSpPr>
              <a:spLocks noChangeArrowheads="1"/>
            </p:cNvSpPr>
            <p:nvPr/>
          </p:nvSpPr>
          <p:spPr bwMode="auto">
            <a:xfrm>
              <a:off x="5517754" y="2377174"/>
              <a:ext cx="266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SS</a:t>
              </a:r>
            </a:p>
          </p:txBody>
        </p:sp>
        <p:sp>
          <p:nvSpPr>
            <p:cNvPr id="16" name="Rectangle 28"/>
            <p:cNvSpPr>
              <a:spLocks noChangeArrowheads="1"/>
            </p:cNvSpPr>
            <p:nvPr/>
          </p:nvSpPr>
          <p:spPr bwMode="auto">
            <a:xfrm>
              <a:off x="7616888" y="2377174"/>
              <a:ext cx="379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MS</a:t>
              </a:r>
            </a:p>
          </p:txBody>
        </p:sp>
        <p:sp>
          <p:nvSpPr>
            <p:cNvPr id="17" name="Rectangle 29"/>
            <p:cNvSpPr>
              <a:spLocks noChangeArrowheads="1"/>
            </p:cNvSpPr>
            <p:nvPr/>
          </p:nvSpPr>
          <p:spPr bwMode="auto">
            <a:xfrm>
              <a:off x="9378121" y="2377174"/>
              <a:ext cx="129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F</a:t>
              </a:r>
            </a:p>
          </p:txBody>
        </p:sp>
        <p:sp>
          <p:nvSpPr>
            <p:cNvPr id="18" name="Rectangle 30"/>
            <p:cNvSpPr>
              <a:spLocks noChangeArrowheads="1"/>
            </p:cNvSpPr>
            <p:nvPr/>
          </p:nvSpPr>
          <p:spPr bwMode="auto">
            <a:xfrm>
              <a:off x="10799138" y="2377174"/>
              <a:ext cx="15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a:ln>
                    <a:noFill/>
                  </a:ln>
                  <a:effectLst/>
                  <a:latin typeface="+mn-lt"/>
                  <a:cs typeface="Arial" pitchFamily="34" charset="0"/>
                </a:rPr>
                <a:t>P</a:t>
              </a:r>
            </a:p>
          </p:txBody>
        </p:sp>
        <p:sp>
          <p:nvSpPr>
            <p:cNvPr id="19" name="Rectangle 32"/>
            <p:cNvSpPr>
              <a:spLocks noChangeArrowheads="1"/>
            </p:cNvSpPr>
            <p:nvPr/>
          </p:nvSpPr>
          <p:spPr bwMode="auto">
            <a:xfrm>
              <a:off x="1254799" y="2679593"/>
              <a:ext cx="1428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34" charset="0"/>
                  <a:cs typeface="Arial" pitchFamily="34" charset="0"/>
                </a:rPr>
                <a:t>Regression</a:t>
              </a:r>
            </a:p>
          </p:txBody>
        </p:sp>
        <p:sp>
          <p:nvSpPr>
            <p:cNvPr id="20" name="Rectangle 33"/>
            <p:cNvSpPr>
              <a:spLocks noChangeArrowheads="1"/>
            </p:cNvSpPr>
            <p:nvPr/>
          </p:nvSpPr>
          <p:spPr bwMode="auto">
            <a:xfrm>
              <a:off x="4243364" y="2708962"/>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3</a:t>
              </a:r>
            </a:p>
          </p:txBody>
        </p:sp>
        <p:sp>
          <p:nvSpPr>
            <p:cNvPr id="21" name="Rectangle 34"/>
            <p:cNvSpPr>
              <a:spLocks noChangeArrowheads="1"/>
            </p:cNvSpPr>
            <p:nvPr/>
          </p:nvSpPr>
          <p:spPr bwMode="auto">
            <a:xfrm>
              <a:off x="5120806" y="2708962"/>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507.8960</a:t>
              </a:r>
            </a:p>
          </p:txBody>
        </p:sp>
        <p:sp>
          <p:nvSpPr>
            <p:cNvPr id="22" name="Rectangle 35"/>
            <p:cNvSpPr>
              <a:spLocks noChangeArrowheads="1"/>
            </p:cNvSpPr>
            <p:nvPr/>
          </p:nvSpPr>
          <p:spPr bwMode="auto">
            <a:xfrm>
              <a:off x="7290629" y="2708962"/>
              <a:ext cx="926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269.299</a:t>
              </a:r>
            </a:p>
          </p:txBody>
        </p:sp>
        <p:sp>
          <p:nvSpPr>
            <p:cNvPr id="23" name="Rectangle 36"/>
            <p:cNvSpPr>
              <a:spLocks noChangeArrowheads="1"/>
            </p:cNvSpPr>
            <p:nvPr/>
          </p:nvSpPr>
          <p:spPr bwMode="auto">
            <a:xfrm>
              <a:off x="9093597" y="270896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29.48</a:t>
              </a:r>
            </a:p>
          </p:txBody>
        </p:sp>
        <p:sp>
          <p:nvSpPr>
            <p:cNvPr id="24" name="Rectangle 37"/>
            <p:cNvSpPr>
              <a:spLocks noChangeArrowheads="1"/>
            </p:cNvSpPr>
            <p:nvPr/>
          </p:nvSpPr>
          <p:spPr bwMode="auto">
            <a:xfrm>
              <a:off x="10510375" y="270896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0.000</a:t>
              </a:r>
            </a:p>
          </p:txBody>
        </p:sp>
        <p:sp>
          <p:nvSpPr>
            <p:cNvPr id="25" name="Rectangle 39"/>
            <p:cNvSpPr>
              <a:spLocks noChangeArrowheads="1"/>
            </p:cNvSpPr>
            <p:nvPr/>
          </p:nvSpPr>
          <p:spPr bwMode="auto">
            <a:xfrm>
              <a:off x="1275611" y="3040749"/>
              <a:ext cx="1598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Residual Error</a:t>
              </a:r>
            </a:p>
          </p:txBody>
        </p:sp>
        <p:sp>
          <p:nvSpPr>
            <p:cNvPr id="26" name="Rectangle 40"/>
            <p:cNvSpPr>
              <a:spLocks noChangeArrowheads="1"/>
            </p:cNvSpPr>
            <p:nvPr/>
          </p:nvSpPr>
          <p:spPr bwMode="auto">
            <a:xfrm>
              <a:off x="4057558" y="3040749"/>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16</a:t>
              </a:r>
            </a:p>
          </p:txBody>
        </p:sp>
        <p:sp>
          <p:nvSpPr>
            <p:cNvPr id="27" name="Rectangle 41"/>
            <p:cNvSpPr>
              <a:spLocks noChangeArrowheads="1"/>
            </p:cNvSpPr>
            <p:nvPr/>
          </p:nvSpPr>
          <p:spPr bwMode="auto">
            <a:xfrm>
              <a:off x="5333151" y="3040749"/>
              <a:ext cx="926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91.8895</a:t>
              </a:r>
            </a:p>
          </p:txBody>
        </p:sp>
        <p:sp>
          <p:nvSpPr>
            <p:cNvPr id="28" name="Rectangle 42"/>
            <p:cNvSpPr>
              <a:spLocks noChangeArrowheads="1"/>
            </p:cNvSpPr>
            <p:nvPr/>
          </p:nvSpPr>
          <p:spPr bwMode="auto">
            <a:xfrm>
              <a:off x="7578974" y="3040749"/>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5.743</a:t>
              </a:r>
            </a:p>
          </p:txBody>
        </p:sp>
        <p:sp>
          <p:nvSpPr>
            <p:cNvPr id="29" name="Rectangle 44"/>
            <p:cNvSpPr>
              <a:spLocks noChangeArrowheads="1"/>
            </p:cNvSpPr>
            <p:nvPr/>
          </p:nvSpPr>
          <p:spPr bwMode="auto">
            <a:xfrm>
              <a:off x="1275611" y="3372537"/>
              <a:ext cx="551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Total</a:t>
              </a:r>
            </a:p>
          </p:txBody>
        </p:sp>
        <p:sp>
          <p:nvSpPr>
            <p:cNvPr id="30" name="Rectangle 45"/>
            <p:cNvSpPr>
              <a:spLocks noChangeArrowheads="1"/>
            </p:cNvSpPr>
            <p:nvPr/>
          </p:nvSpPr>
          <p:spPr bwMode="auto">
            <a:xfrm>
              <a:off x="4057558" y="3372537"/>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mn-lt"/>
                  <a:cs typeface="Arial" pitchFamily="34" charset="0"/>
                </a:rPr>
                <a:t>19</a:t>
              </a:r>
            </a:p>
          </p:txBody>
        </p:sp>
        <p:sp>
          <p:nvSpPr>
            <p:cNvPr id="31" name="Rectangle 46"/>
            <p:cNvSpPr>
              <a:spLocks noChangeArrowheads="1"/>
            </p:cNvSpPr>
            <p:nvPr/>
          </p:nvSpPr>
          <p:spPr bwMode="auto">
            <a:xfrm>
              <a:off x="5120806" y="3372537"/>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effectLst/>
                  <a:latin typeface="+mn-lt"/>
                  <a:cs typeface="Arial" pitchFamily="34" charset="0"/>
                </a:rPr>
                <a:t>599.7855</a:t>
              </a:r>
            </a:p>
          </p:txBody>
        </p:sp>
        <p:sp>
          <p:nvSpPr>
            <p:cNvPr id="64" name="Rectangle 32"/>
            <p:cNvSpPr>
              <a:spLocks noChangeArrowheads="1"/>
            </p:cNvSpPr>
            <p:nvPr/>
          </p:nvSpPr>
          <p:spPr bwMode="auto">
            <a:xfrm>
              <a:off x="1276647" y="2367545"/>
              <a:ext cx="951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effectLst/>
                  <a:latin typeface="+mn-lt"/>
                  <a:cs typeface="Arial" pitchFamily="34" charset="0"/>
                </a:rPr>
                <a:t>SOURCE</a:t>
              </a:r>
              <a:endParaRPr kumimoji="0" lang="en-US" b="1" i="0" u="none" strike="noStrike" cap="none" normalizeH="0" baseline="0" dirty="0">
                <a:ln>
                  <a:noFill/>
                </a:ln>
                <a:effectLst/>
                <a:latin typeface="+mn-lt"/>
                <a:cs typeface="Arial" pitchFamily="34" charset="0"/>
              </a:endParaRPr>
            </a:p>
          </p:txBody>
        </p:sp>
        <p:sp>
          <p:nvSpPr>
            <p:cNvPr id="72" name="Rectangle 203"/>
            <p:cNvSpPr>
              <a:spLocks noChangeArrowheads="1"/>
            </p:cNvSpPr>
            <p:nvPr/>
          </p:nvSpPr>
          <p:spPr bwMode="auto">
            <a:xfrm>
              <a:off x="4837161" y="3387617"/>
              <a:ext cx="1652539" cy="320563"/>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3" name="Rectangle 204"/>
            <p:cNvSpPr>
              <a:spLocks noChangeArrowheads="1"/>
            </p:cNvSpPr>
            <p:nvPr/>
          </p:nvSpPr>
          <p:spPr bwMode="auto">
            <a:xfrm>
              <a:off x="4837161" y="2719985"/>
              <a:ext cx="1652539" cy="30874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mc:AlternateContent xmlns:mc="http://schemas.openxmlformats.org/markup-compatibility/2006" xmlns:a14="http://schemas.microsoft.com/office/drawing/2010/main">
        <mc:Choice Requires="a14">
          <p:sp>
            <p:nvSpPr>
              <p:cNvPr id="76" name="TextBox 75"/>
              <p:cNvSpPr txBox="1"/>
              <p:nvPr/>
            </p:nvSpPr>
            <p:spPr>
              <a:xfrm>
                <a:off x="1711095" y="4871062"/>
                <a:ext cx="6022994" cy="78617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solidFill>
                                <a:srgbClr val="000000"/>
                              </a:solidFill>
                              <a:effectLst/>
                              <a:latin typeface="Cambria Math" panose="02040503050406030204" pitchFamily="18" charset="0"/>
                            </a:rPr>
                          </m:ctrlPr>
                        </m:sSupPr>
                        <m:e>
                          <m:sSub>
                            <m:sSubPr>
                              <m:ctrlPr>
                                <a:rPr lang="en-US" sz="240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panose="02040503050406030204" pitchFamily="18" charset="0"/>
                                </a:rPr>
                                <m:t>𝑅</m:t>
                              </m:r>
                            </m:e>
                            <m:sub>
                              <m:r>
                                <a:rPr lang="en-US" sz="2400" b="0" i="1" dirty="0" smtClean="0">
                                  <a:solidFill>
                                    <a:srgbClr val="000000"/>
                                  </a:solidFill>
                                  <a:effectLst/>
                                  <a:latin typeface="Cambria Math" panose="02040503050406030204" pitchFamily="18" charset="0"/>
                                </a:rPr>
                                <m:t>𝑎</m:t>
                              </m:r>
                            </m:sub>
                          </m:sSub>
                        </m:e>
                        <m:sup>
                          <m:r>
                            <a:rPr lang="en-US" sz="2400" b="0" i="1" dirty="0" smtClean="0">
                              <a:solidFill>
                                <a:srgbClr val="000000"/>
                              </a:solidFill>
                              <a:effectLst/>
                              <a:latin typeface="Cambria Math" panose="02040503050406030204" pitchFamily="18" charset="0"/>
                            </a:rPr>
                            <m:t>2</m:t>
                          </m:r>
                        </m:sup>
                      </m:sSup>
                      <m:r>
                        <a:rPr lang="en-US" sz="2400" b="0" i="1" dirty="0" smtClean="0">
                          <a:solidFill>
                            <a:srgbClr val="000000"/>
                          </a:solidFill>
                          <a:effectLst/>
                          <a:latin typeface="Cambria Math" panose="02040503050406030204" pitchFamily="18" charset="0"/>
                        </a:rPr>
                        <m:t>=1−</m:t>
                      </m:r>
                      <m:r>
                        <a:rPr lang="en-US" sz="2400" i="1" dirty="0" smtClean="0">
                          <a:solidFill>
                            <a:srgbClr val="000000"/>
                          </a:solidFill>
                          <a:effectLst/>
                          <a:latin typeface="Cambria Math" panose="02040503050406030204" pitchFamily="18" charset="0"/>
                        </a:rPr>
                        <m:t> </m:t>
                      </m:r>
                      <m:d>
                        <m:dPr>
                          <m:ctrlPr>
                            <a:rPr lang="en-US" sz="2400" b="0" i="1" dirty="0" smtClean="0">
                              <a:solidFill>
                                <a:srgbClr val="000000"/>
                              </a:solidFill>
                              <a:effectLst/>
                              <a:latin typeface="Cambria Math" panose="02040503050406030204" pitchFamily="18" charset="0"/>
                            </a:rPr>
                          </m:ctrlPr>
                        </m:dPr>
                        <m:e>
                          <m:r>
                            <a:rPr lang="en-US" sz="2400" i="1" dirty="0" smtClean="0">
                              <a:solidFill>
                                <a:srgbClr val="000000"/>
                              </a:solidFill>
                              <a:effectLst/>
                              <a:latin typeface="Cambria Math" panose="02040503050406030204" pitchFamily="18" charset="0"/>
                            </a:rPr>
                            <m:t>1−</m:t>
                          </m:r>
                          <m:r>
                            <a:rPr lang="en-US" sz="2400" b="0" i="1" dirty="0" smtClean="0">
                              <a:solidFill>
                                <a:srgbClr val="000000"/>
                              </a:solidFill>
                              <a:effectLst/>
                              <a:latin typeface="Cambria Math" panose="02040503050406030204" pitchFamily="18" charset="0"/>
                            </a:rPr>
                            <m:t>.8468</m:t>
                          </m:r>
                        </m:e>
                      </m:d>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20−1</m:t>
                          </m:r>
                        </m:num>
                        <m:den>
                          <m:r>
                            <a:rPr lang="en-US" sz="2400" b="0" i="1" smtClean="0">
                              <a:solidFill>
                                <a:srgbClr val="000000"/>
                              </a:solidFill>
                              <a:effectLst/>
                              <a:latin typeface="Cambria Math" panose="02040503050406030204" pitchFamily="18" charset="0"/>
                            </a:rPr>
                            <m:t>20−3−1</m:t>
                          </m:r>
                        </m:den>
                      </m:f>
                      <m:r>
                        <a:rPr lang="en-US" sz="2400" b="0" i="1" smtClean="0">
                          <a:solidFill>
                            <a:srgbClr val="000000"/>
                          </a:solidFill>
                          <a:effectLst/>
                          <a:latin typeface="Cambria Math" panose="02040503050406030204" pitchFamily="18" charset="0"/>
                        </a:rPr>
                        <m:t>=  .8181</m:t>
                      </m:r>
                    </m:oMath>
                  </m:oMathPara>
                </a14:m>
                <a:endParaRPr lang="en-US" sz="2400" dirty="0">
                  <a:solidFill>
                    <a:srgbClr val="000000"/>
                  </a:solidFill>
                  <a:effectLst/>
                  <a:latin typeface="+mn-lt"/>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1711095" y="4871062"/>
                <a:ext cx="6022994" cy="786177"/>
              </a:xfrm>
              <a:prstGeom prst="rect">
                <a:avLst/>
              </a:prstGeom>
              <a:blipFill rotWithShape="1">
                <a:blip r:embed="rId2"/>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48</a:t>
            </a:fld>
            <a:endParaRPr lang="en-US"/>
          </a:p>
        </p:txBody>
      </p:sp>
      <p:sp>
        <p:nvSpPr>
          <p:cNvPr id="77"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
        <p:nvSpPr>
          <p:cNvPr id="5" name="TextBox 4"/>
          <p:cNvSpPr txBox="1"/>
          <p:nvPr/>
        </p:nvSpPr>
        <p:spPr>
          <a:xfrm>
            <a:off x="7280758" y="5089978"/>
            <a:ext cx="3704742" cy="757130"/>
          </a:xfrm>
          <a:prstGeom prst="rect">
            <a:avLst/>
          </a:prstGeom>
          <a:noFill/>
        </p:spPr>
        <p:txBody>
          <a:bodyPr wrap="square" rtlCol="0">
            <a:spAutoFit/>
          </a:bodyPr>
          <a:lstStyle/>
          <a:p>
            <a:pPr>
              <a:lnSpc>
                <a:spcPct val="90000"/>
              </a:lnSpc>
            </a:pPr>
            <a:r>
              <a:rPr lang="en-US" sz="2400" dirty="0">
                <a:solidFill>
                  <a:srgbClr val="000000"/>
                </a:solidFill>
                <a:effectLst/>
                <a:latin typeface="+mn-lt"/>
                <a:cs typeface="Arial" panose="020B0604020202020204" pitchFamily="34" charset="0"/>
              </a:rPr>
              <a:t>Previously, Adjusted </a:t>
            </a:r>
          </a:p>
          <a:p>
            <a:pPr>
              <a:lnSpc>
                <a:spcPct val="90000"/>
              </a:lnSpc>
            </a:pPr>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.815</a:t>
            </a:r>
            <a:endParaRPr lang="en-US" sz="2400" dirty="0">
              <a:latin typeface="+mn-lt"/>
            </a:endParaRPr>
          </a:p>
        </p:txBody>
      </p:sp>
      <p:sp>
        <p:nvSpPr>
          <p:cNvPr id="78" name="TextBox 77"/>
          <p:cNvSpPr txBox="1"/>
          <p:nvPr/>
        </p:nvSpPr>
        <p:spPr>
          <a:xfrm>
            <a:off x="5847109" y="4303448"/>
            <a:ext cx="3704742" cy="424732"/>
          </a:xfrm>
          <a:prstGeom prst="rect">
            <a:avLst/>
          </a:prstGeom>
          <a:noFill/>
        </p:spPr>
        <p:txBody>
          <a:bodyPr wrap="square" rtlCol="0">
            <a:spAutoFit/>
          </a:bodyPr>
          <a:lstStyle/>
          <a:p>
            <a:pPr>
              <a:lnSpc>
                <a:spcPct val="90000"/>
              </a:lnSpc>
            </a:pPr>
            <a:r>
              <a:rPr lang="en-US" sz="2400" dirty="0">
                <a:solidFill>
                  <a:srgbClr val="000000"/>
                </a:solidFill>
                <a:effectLst/>
                <a:latin typeface="+mn-lt"/>
                <a:cs typeface="Arial" panose="020B0604020202020204" pitchFamily="34" charset="0"/>
              </a:rPr>
              <a:t>Previously, </a:t>
            </a:r>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.8342</a:t>
            </a:r>
            <a:endParaRPr lang="en-US" sz="2400" dirty="0">
              <a:latin typeface="+mn-lt"/>
            </a:endParaRPr>
          </a:p>
        </p:txBody>
      </p:sp>
    </p:spTree>
    <p:extLst>
      <p:ext uri="{BB962C8B-B14F-4D97-AF65-F5344CB8AC3E}">
        <p14:creationId xmlns:p14="http://schemas.microsoft.com/office/powerpoint/2010/main" val="4129506163"/>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
          <p:cNvSpPr>
            <a:spLocks noChangeArrowheads="1"/>
          </p:cNvSpPr>
          <p:nvPr/>
        </p:nvSpPr>
        <p:spPr bwMode="auto">
          <a:xfrm>
            <a:off x="914250" y="1123950"/>
            <a:ext cx="7803846"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Regression Equation Output</a:t>
            </a:r>
          </a:p>
        </p:txBody>
      </p:sp>
      <p:grpSp>
        <p:nvGrpSpPr>
          <p:cNvPr id="2" name="Group 1"/>
          <p:cNvGrpSpPr/>
          <p:nvPr/>
        </p:nvGrpSpPr>
        <p:grpSpPr>
          <a:xfrm>
            <a:off x="1384300" y="1803400"/>
            <a:ext cx="8555655" cy="2349500"/>
            <a:chOff x="1485900" y="1955800"/>
            <a:chExt cx="8555655" cy="2349500"/>
          </a:xfrm>
        </p:grpSpPr>
        <p:sp>
          <p:nvSpPr>
            <p:cNvPr id="4" name="Rectangle 3"/>
            <p:cNvSpPr/>
            <p:nvPr/>
          </p:nvSpPr>
          <p:spPr>
            <a:xfrm>
              <a:off x="1485900" y="1955800"/>
              <a:ext cx="8555655" cy="2349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9"/>
            <p:cNvSpPr>
              <a:spLocks noChangeArrowheads="1"/>
            </p:cNvSpPr>
            <p:nvPr/>
          </p:nvSpPr>
          <p:spPr bwMode="auto">
            <a:xfrm>
              <a:off x="4215025" y="2200507"/>
              <a:ext cx="531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err="1">
                  <a:ln>
                    <a:noFill/>
                  </a:ln>
                  <a:effectLst/>
                  <a:latin typeface="+mn-lt"/>
                  <a:cs typeface="Arial" pitchFamily="34" charset="0"/>
                </a:rPr>
                <a:t>Coef</a:t>
              </a:r>
              <a:endParaRPr kumimoji="0" lang="en-US" sz="1800" b="1" u="none" strike="noStrike" cap="none" normalizeH="0" baseline="0" dirty="0">
                <a:ln>
                  <a:noFill/>
                </a:ln>
                <a:effectLst/>
                <a:latin typeface="+mn-lt"/>
                <a:cs typeface="Arial" pitchFamily="34" charset="0"/>
              </a:endParaRPr>
            </a:p>
          </p:txBody>
        </p:sp>
        <p:sp>
          <p:nvSpPr>
            <p:cNvPr id="13" name="Rectangle 30"/>
            <p:cNvSpPr>
              <a:spLocks noChangeArrowheads="1"/>
            </p:cNvSpPr>
            <p:nvPr/>
          </p:nvSpPr>
          <p:spPr bwMode="auto">
            <a:xfrm>
              <a:off x="5582027" y="2200507"/>
              <a:ext cx="866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mn-lt"/>
                  <a:cs typeface="Arial" pitchFamily="34" charset="0"/>
                </a:rPr>
                <a:t>SE </a:t>
              </a:r>
              <a:r>
                <a:rPr kumimoji="0" lang="en-US" sz="2200" b="1" u="none" strike="noStrike" cap="none" normalizeH="0" baseline="0" dirty="0" err="1">
                  <a:ln>
                    <a:noFill/>
                  </a:ln>
                  <a:effectLst/>
                  <a:latin typeface="+mn-lt"/>
                  <a:cs typeface="Arial" pitchFamily="34" charset="0"/>
                </a:rPr>
                <a:t>Coef</a:t>
              </a:r>
              <a:endParaRPr kumimoji="0" lang="en-US" sz="1800" b="1" u="none" strike="noStrike" cap="none" normalizeH="0" baseline="0" dirty="0">
                <a:ln>
                  <a:noFill/>
                </a:ln>
                <a:effectLst/>
                <a:latin typeface="+mn-lt"/>
                <a:cs typeface="Arial" pitchFamily="34" charset="0"/>
              </a:endParaRPr>
            </a:p>
          </p:txBody>
        </p:sp>
        <p:sp>
          <p:nvSpPr>
            <p:cNvPr id="14" name="Rectangle 31"/>
            <p:cNvSpPr>
              <a:spLocks noChangeArrowheads="1"/>
            </p:cNvSpPr>
            <p:nvPr/>
          </p:nvSpPr>
          <p:spPr bwMode="auto">
            <a:xfrm>
              <a:off x="7755886" y="2200507"/>
              <a:ext cx="139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mn-lt"/>
                  <a:cs typeface="Arial" pitchFamily="34" charset="0"/>
                </a:rPr>
                <a:t>T</a:t>
              </a:r>
              <a:endParaRPr kumimoji="0" lang="en-US" sz="1800" b="1" u="none" strike="noStrike" cap="none" normalizeH="0" baseline="0" dirty="0">
                <a:ln>
                  <a:noFill/>
                </a:ln>
                <a:effectLst/>
                <a:latin typeface="+mn-lt"/>
                <a:cs typeface="Arial" pitchFamily="34" charset="0"/>
              </a:endParaRPr>
            </a:p>
          </p:txBody>
        </p:sp>
        <p:sp>
          <p:nvSpPr>
            <p:cNvPr id="15" name="Rectangle 32"/>
            <p:cNvSpPr>
              <a:spLocks noChangeArrowheads="1"/>
            </p:cNvSpPr>
            <p:nvPr/>
          </p:nvSpPr>
          <p:spPr bwMode="auto">
            <a:xfrm>
              <a:off x="9292400" y="2142451"/>
              <a:ext cx="15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latin typeface="+mn-lt"/>
                  <a:cs typeface="Arial" pitchFamily="34" charset="0"/>
                </a:rPr>
                <a:t>p</a:t>
              </a:r>
              <a:endParaRPr kumimoji="0" lang="en-US" sz="1800" b="1" u="none" strike="noStrike" cap="none" normalizeH="0" baseline="0" dirty="0">
                <a:ln>
                  <a:noFill/>
                </a:ln>
                <a:effectLst/>
                <a:latin typeface="+mn-lt"/>
                <a:cs typeface="Arial" pitchFamily="34" charset="0"/>
              </a:endParaRPr>
            </a:p>
          </p:txBody>
        </p:sp>
        <p:sp>
          <p:nvSpPr>
            <p:cNvPr id="16" name="Rectangle 34"/>
            <p:cNvSpPr>
              <a:spLocks noChangeArrowheads="1"/>
            </p:cNvSpPr>
            <p:nvPr/>
          </p:nvSpPr>
          <p:spPr bwMode="auto">
            <a:xfrm>
              <a:off x="1741040" y="2559282"/>
              <a:ext cx="1019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effectLst/>
                  <a:latin typeface="+mn-lt"/>
                  <a:cs typeface="Arial" pitchFamily="34" charset="0"/>
                </a:rPr>
                <a:t>Constant</a:t>
              </a:r>
              <a:endParaRPr kumimoji="0" lang="en-US" sz="1800" b="0" i="0" u="none" strike="noStrike" cap="none" normalizeH="0" baseline="0" dirty="0">
                <a:ln>
                  <a:noFill/>
                </a:ln>
                <a:effectLst/>
                <a:latin typeface="+mn-lt"/>
                <a:cs typeface="Arial" pitchFamily="34" charset="0"/>
              </a:endParaRPr>
            </a:p>
          </p:txBody>
        </p:sp>
        <p:sp>
          <p:nvSpPr>
            <p:cNvPr id="17" name="Rectangle 35"/>
            <p:cNvSpPr>
              <a:spLocks noChangeArrowheads="1"/>
            </p:cNvSpPr>
            <p:nvPr/>
          </p:nvSpPr>
          <p:spPr bwMode="auto">
            <a:xfrm>
              <a:off x="4136906"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7.945</a:t>
              </a:r>
              <a:endParaRPr kumimoji="0" lang="en-US" sz="1800" b="0" i="0" u="none" strike="noStrike" cap="none" normalizeH="0" baseline="0" dirty="0">
                <a:ln>
                  <a:noFill/>
                </a:ln>
                <a:effectLst/>
                <a:latin typeface="+mn-lt"/>
                <a:cs typeface="Arial" pitchFamily="34" charset="0"/>
              </a:endParaRPr>
            </a:p>
          </p:txBody>
        </p:sp>
        <p:sp>
          <p:nvSpPr>
            <p:cNvPr id="18" name="Rectangle 36"/>
            <p:cNvSpPr>
              <a:spLocks noChangeArrowheads="1"/>
            </p:cNvSpPr>
            <p:nvPr/>
          </p:nvSpPr>
          <p:spPr bwMode="auto">
            <a:xfrm>
              <a:off x="5807646"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7.382</a:t>
              </a:r>
              <a:endParaRPr kumimoji="0" lang="en-US" sz="1800" b="0" i="0" u="none" strike="noStrike" cap="none" normalizeH="0" baseline="0" dirty="0">
                <a:ln>
                  <a:noFill/>
                </a:ln>
                <a:effectLst/>
                <a:latin typeface="+mn-lt"/>
                <a:cs typeface="Arial" pitchFamily="34" charset="0"/>
              </a:endParaRPr>
            </a:p>
          </p:txBody>
        </p:sp>
        <p:sp>
          <p:nvSpPr>
            <p:cNvPr id="19" name="Rectangle 37"/>
            <p:cNvSpPr>
              <a:spLocks noChangeArrowheads="1"/>
            </p:cNvSpPr>
            <p:nvPr/>
          </p:nvSpPr>
          <p:spPr bwMode="auto">
            <a:xfrm>
              <a:off x="7377948"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1.076</a:t>
              </a:r>
              <a:endParaRPr kumimoji="0" lang="en-US" sz="1800" b="0" i="0" u="none" strike="noStrike" cap="none" normalizeH="0" baseline="0" dirty="0">
                <a:ln>
                  <a:noFill/>
                </a:ln>
                <a:effectLst/>
                <a:latin typeface="+mn-lt"/>
                <a:cs typeface="Arial" pitchFamily="34" charset="0"/>
              </a:endParaRPr>
            </a:p>
          </p:txBody>
        </p:sp>
        <p:sp>
          <p:nvSpPr>
            <p:cNvPr id="20" name="Rectangle 38"/>
            <p:cNvSpPr>
              <a:spLocks noChangeArrowheads="1"/>
            </p:cNvSpPr>
            <p:nvPr/>
          </p:nvSpPr>
          <p:spPr bwMode="auto">
            <a:xfrm>
              <a:off x="8933765"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0.298</a:t>
              </a:r>
              <a:endParaRPr kumimoji="0" lang="en-US" sz="1800" b="0" i="0" u="none" strike="noStrike" cap="none" normalizeH="0" baseline="0" dirty="0">
                <a:ln>
                  <a:noFill/>
                </a:ln>
                <a:effectLst/>
                <a:latin typeface="+mn-lt"/>
                <a:cs typeface="Arial" pitchFamily="34" charset="0"/>
              </a:endParaRPr>
            </a:p>
          </p:txBody>
        </p:sp>
        <p:sp>
          <p:nvSpPr>
            <p:cNvPr id="21" name="Rectangle 40"/>
            <p:cNvSpPr>
              <a:spLocks noChangeArrowheads="1"/>
            </p:cNvSpPr>
            <p:nvPr/>
          </p:nvSpPr>
          <p:spPr bwMode="auto">
            <a:xfrm>
              <a:off x="1741040" y="2919644"/>
              <a:ext cx="1258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Experience</a:t>
              </a:r>
              <a:endParaRPr kumimoji="0" lang="en-US" sz="1800" b="0" i="0" u="none" strike="noStrike" cap="none" normalizeH="0" baseline="0" dirty="0">
                <a:ln>
                  <a:noFill/>
                </a:ln>
                <a:effectLst/>
                <a:latin typeface="+mn-lt"/>
                <a:cs typeface="Arial" pitchFamily="34" charset="0"/>
              </a:endParaRPr>
            </a:p>
          </p:txBody>
        </p:sp>
        <p:sp>
          <p:nvSpPr>
            <p:cNvPr id="22" name="Rectangle 41"/>
            <p:cNvSpPr>
              <a:spLocks noChangeArrowheads="1"/>
            </p:cNvSpPr>
            <p:nvPr/>
          </p:nvSpPr>
          <p:spPr bwMode="auto">
            <a:xfrm>
              <a:off x="4138116"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1.148</a:t>
              </a:r>
              <a:endParaRPr kumimoji="0" lang="en-US" sz="1800" b="0" i="0" u="none" strike="noStrike" cap="none" normalizeH="0" baseline="0" dirty="0">
                <a:ln>
                  <a:noFill/>
                </a:ln>
                <a:effectLst/>
                <a:latin typeface="+mn-lt"/>
                <a:cs typeface="Arial" pitchFamily="34" charset="0"/>
              </a:endParaRPr>
            </a:p>
          </p:txBody>
        </p:sp>
        <p:sp>
          <p:nvSpPr>
            <p:cNvPr id="23" name="Rectangle 42"/>
            <p:cNvSpPr>
              <a:spLocks noChangeArrowheads="1"/>
            </p:cNvSpPr>
            <p:nvPr/>
          </p:nvSpPr>
          <p:spPr bwMode="auto">
            <a:xfrm>
              <a:off x="5807646"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0.298</a:t>
              </a:r>
              <a:endParaRPr kumimoji="0" lang="en-US" sz="1800" b="0" i="0" u="none" strike="noStrike" cap="none" normalizeH="0" baseline="0" dirty="0">
                <a:ln>
                  <a:noFill/>
                </a:ln>
                <a:effectLst/>
                <a:latin typeface="+mn-lt"/>
                <a:cs typeface="Arial" pitchFamily="34" charset="0"/>
              </a:endParaRPr>
            </a:p>
          </p:txBody>
        </p:sp>
        <p:sp>
          <p:nvSpPr>
            <p:cNvPr id="24" name="Rectangle 43"/>
            <p:cNvSpPr>
              <a:spLocks noChangeArrowheads="1"/>
            </p:cNvSpPr>
            <p:nvPr/>
          </p:nvSpPr>
          <p:spPr bwMode="auto">
            <a:xfrm>
              <a:off x="7377948"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3.856</a:t>
              </a:r>
              <a:endParaRPr kumimoji="0" lang="en-US" sz="1800" b="0" i="0" u="none" strike="noStrike" cap="none" normalizeH="0" baseline="0" dirty="0">
                <a:ln>
                  <a:noFill/>
                </a:ln>
                <a:effectLst/>
                <a:latin typeface="+mn-lt"/>
                <a:cs typeface="Arial" pitchFamily="34" charset="0"/>
              </a:endParaRPr>
            </a:p>
          </p:txBody>
        </p:sp>
        <p:sp>
          <p:nvSpPr>
            <p:cNvPr id="25" name="Rectangle 44"/>
            <p:cNvSpPr>
              <a:spLocks noChangeArrowheads="1"/>
            </p:cNvSpPr>
            <p:nvPr/>
          </p:nvSpPr>
          <p:spPr bwMode="auto">
            <a:xfrm>
              <a:off x="8961214"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0.001</a:t>
              </a:r>
              <a:endParaRPr kumimoji="0" lang="en-US" sz="1800" b="0" i="0" u="none" strike="noStrike" cap="none" normalizeH="0" baseline="0" dirty="0">
                <a:ln>
                  <a:noFill/>
                </a:ln>
                <a:effectLst/>
                <a:latin typeface="+mn-lt"/>
                <a:cs typeface="Arial" pitchFamily="34" charset="0"/>
              </a:endParaRPr>
            </a:p>
          </p:txBody>
        </p:sp>
        <p:sp>
          <p:nvSpPr>
            <p:cNvPr id="26" name="Rectangle 46"/>
            <p:cNvSpPr>
              <a:spLocks noChangeArrowheads="1"/>
            </p:cNvSpPr>
            <p:nvPr/>
          </p:nvSpPr>
          <p:spPr bwMode="auto">
            <a:xfrm>
              <a:off x="1741040" y="3280007"/>
              <a:ext cx="11503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Test Score</a:t>
              </a:r>
              <a:endParaRPr kumimoji="0" lang="en-US" sz="1800" b="0" i="0" u="none" strike="noStrike" cap="none" normalizeH="0" baseline="0" dirty="0">
                <a:ln>
                  <a:noFill/>
                </a:ln>
                <a:effectLst/>
                <a:latin typeface="+mn-lt"/>
                <a:cs typeface="Arial" pitchFamily="34" charset="0"/>
              </a:endParaRPr>
            </a:p>
          </p:txBody>
        </p:sp>
        <p:sp>
          <p:nvSpPr>
            <p:cNvPr id="27" name="Rectangle 47"/>
            <p:cNvSpPr>
              <a:spLocks noChangeArrowheads="1"/>
            </p:cNvSpPr>
            <p:nvPr/>
          </p:nvSpPr>
          <p:spPr bwMode="auto">
            <a:xfrm>
              <a:off x="4136906"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0.197</a:t>
              </a:r>
              <a:endParaRPr kumimoji="0" lang="en-US" sz="1800" b="0" i="0" u="none" strike="noStrike" cap="none" normalizeH="0" baseline="0" dirty="0">
                <a:ln>
                  <a:noFill/>
                </a:ln>
                <a:effectLst/>
                <a:latin typeface="+mn-lt"/>
                <a:cs typeface="Arial" pitchFamily="34" charset="0"/>
              </a:endParaRPr>
            </a:p>
          </p:txBody>
        </p:sp>
        <p:sp>
          <p:nvSpPr>
            <p:cNvPr id="28" name="Rectangle 48"/>
            <p:cNvSpPr>
              <a:spLocks noChangeArrowheads="1"/>
            </p:cNvSpPr>
            <p:nvPr/>
          </p:nvSpPr>
          <p:spPr bwMode="auto">
            <a:xfrm>
              <a:off x="5807646"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0.090</a:t>
              </a:r>
              <a:endParaRPr kumimoji="0" lang="en-US" sz="1800" b="0" i="0" u="none" strike="noStrike" cap="none" normalizeH="0" baseline="0" dirty="0">
                <a:ln>
                  <a:noFill/>
                </a:ln>
                <a:effectLst/>
                <a:latin typeface="+mn-lt"/>
                <a:cs typeface="Arial" pitchFamily="34" charset="0"/>
              </a:endParaRPr>
            </a:p>
          </p:txBody>
        </p:sp>
        <p:sp>
          <p:nvSpPr>
            <p:cNvPr id="29" name="Rectangle 49"/>
            <p:cNvSpPr>
              <a:spLocks noChangeArrowheads="1"/>
            </p:cNvSpPr>
            <p:nvPr/>
          </p:nvSpPr>
          <p:spPr bwMode="auto">
            <a:xfrm>
              <a:off x="7377948"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2.191</a:t>
              </a:r>
              <a:endParaRPr kumimoji="0" lang="en-US" sz="1800" b="0" i="0" u="none" strike="noStrike" cap="none" normalizeH="0" baseline="0" dirty="0">
                <a:ln>
                  <a:noFill/>
                </a:ln>
                <a:effectLst/>
                <a:latin typeface="+mn-lt"/>
                <a:cs typeface="Arial" pitchFamily="34" charset="0"/>
              </a:endParaRPr>
            </a:p>
          </p:txBody>
        </p:sp>
        <p:sp>
          <p:nvSpPr>
            <p:cNvPr id="30" name="Rectangle 50"/>
            <p:cNvSpPr>
              <a:spLocks noChangeArrowheads="1"/>
            </p:cNvSpPr>
            <p:nvPr/>
          </p:nvSpPr>
          <p:spPr bwMode="auto">
            <a:xfrm>
              <a:off x="8933765"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0.044</a:t>
              </a:r>
              <a:endParaRPr kumimoji="0" lang="en-US" sz="1800" b="0" i="0" u="none" strike="noStrike" cap="none" normalizeH="0" baseline="0" dirty="0">
                <a:ln>
                  <a:noFill/>
                </a:ln>
                <a:effectLst/>
                <a:latin typeface="+mn-lt"/>
                <a:cs typeface="Arial" pitchFamily="34" charset="0"/>
              </a:endParaRPr>
            </a:p>
          </p:txBody>
        </p:sp>
        <p:sp>
          <p:nvSpPr>
            <p:cNvPr id="52" name="Rectangle 34"/>
            <p:cNvSpPr>
              <a:spLocks noChangeArrowheads="1"/>
            </p:cNvSpPr>
            <p:nvPr/>
          </p:nvSpPr>
          <p:spPr bwMode="auto">
            <a:xfrm>
              <a:off x="1731391" y="2189178"/>
              <a:ext cx="1077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effectLst/>
                  <a:latin typeface="+mn-lt"/>
                  <a:cs typeface="Arial" pitchFamily="34" charset="0"/>
                </a:rPr>
                <a:t>Predictor</a:t>
              </a:r>
              <a:endParaRPr kumimoji="0" lang="en-US" sz="1800" b="1" i="0" u="none" strike="noStrike" cap="none" normalizeH="0" baseline="0" dirty="0">
                <a:ln>
                  <a:noFill/>
                </a:ln>
                <a:effectLst/>
                <a:latin typeface="+mn-lt"/>
                <a:cs typeface="Arial" pitchFamily="34" charset="0"/>
              </a:endParaRPr>
            </a:p>
          </p:txBody>
        </p:sp>
        <p:sp>
          <p:nvSpPr>
            <p:cNvPr id="65" name="Rectangle 46"/>
            <p:cNvSpPr>
              <a:spLocks noChangeArrowheads="1"/>
            </p:cNvSpPr>
            <p:nvPr/>
          </p:nvSpPr>
          <p:spPr bwMode="auto">
            <a:xfrm>
              <a:off x="1731391" y="3679145"/>
              <a:ext cx="1273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effectLst/>
                  <a:latin typeface="+mn-lt"/>
                  <a:cs typeface="Arial" pitchFamily="34" charset="0"/>
                </a:rPr>
                <a:t>Grad. </a:t>
              </a:r>
              <a:r>
                <a:rPr lang="en-US" dirty="0" err="1">
                  <a:effectLst/>
                  <a:latin typeface="+mn-lt"/>
                  <a:cs typeface="Arial" pitchFamily="34" charset="0"/>
                </a:rPr>
                <a:t>Degr</a:t>
              </a:r>
              <a:r>
                <a:rPr lang="en-US" dirty="0">
                  <a:effectLst/>
                  <a:latin typeface="+mn-lt"/>
                  <a:cs typeface="Arial" pitchFamily="34" charset="0"/>
                </a:rPr>
                <a:t>.</a:t>
              </a:r>
              <a:endParaRPr kumimoji="0" lang="en-US" sz="1800" b="0" i="0" u="none" strike="noStrike" cap="none" normalizeH="0" baseline="0" dirty="0">
                <a:ln>
                  <a:noFill/>
                </a:ln>
                <a:effectLst/>
                <a:latin typeface="+mn-lt"/>
                <a:cs typeface="Arial" pitchFamily="34" charset="0"/>
              </a:endParaRPr>
            </a:p>
          </p:txBody>
        </p:sp>
        <p:sp>
          <p:nvSpPr>
            <p:cNvPr id="66" name="Rectangle 47"/>
            <p:cNvSpPr>
              <a:spLocks noChangeArrowheads="1"/>
            </p:cNvSpPr>
            <p:nvPr/>
          </p:nvSpPr>
          <p:spPr bwMode="auto">
            <a:xfrm>
              <a:off x="4127258"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2.280</a:t>
              </a:r>
              <a:endParaRPr kumimoji="0" lang="en-US" sz="1800" b="0" i="0" u="none" strike="noStrike" cap="none" normalizeH="0" baseline="0" dirty="0">
                <a:ln>
                  <a:noFill/>
                </a:ln>
                <a:effectLst/>
                <a:latin typeface="+mn-lt"/>
                <a:cs typeface="Arial" pitchFamily="34" charset="0"/>
              </a:endParaRPr>
            </a:p>
          </p:txBody>
        </p:sp>
        <p:sp>
          <p:nvSpPr>
            <p:cNvPr id="67" name="Rectangle 48"/>
            <p:cNvSpPr>
              <a:spLocks noChangeArrowheads="1"/>
            </p:cNvSpPr>
            <p:nvPr/>
          </p:nvSpPr>
          <p:spPr bwMode="auto">
            <a:xfrm>
              <a:off x="5797998"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1.987</a:t>
              </a:r>
              <a:endParaRPr kumimoji="0" lang="en-US" sz="1800" b="0" i="0" u="none" strike="noStrike" cap="none" normalizeH="0" baseline="0" dirty="0">
                <a:ln>
                  <a:noFill/>
                </a:ln>
                <a:effectLst/>
                <a:latin typeface="+mn-lt"/>
                <a:cs typeface="Arial" pitchFamily="34" charset="0"/>
              </a:endParaRPr>
            </a:p>
          </p:txBody>
        </p:sp>
        <p:sp>
          <p:nvSpPr>
            <p:cNvPr id="68" name="Rectangle 49"/>
            <p:cNvSpPr>
              <a:spLocks noChangeArrowheads="1"/>
            </p:cNvSpPr>
            <p:nvPr/>
          </p:nvSpPr>
          <p:spPr bwMode="auto">
            <a:xfrm>
              <a:off x="7368299"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1.148</a:t>
              </a:r>
              <a:endParaRPr kumimoji="0" lang="en-US" sz="1800" b="0" i="0" u="none" strike="noStrike" cap="none" normalizeH="0" baseline="0" dirty="0">
                <a:ln>
                  <a:noFill/>
                </a:ln>
                <a:effectLst/>
                <a:latin typeface="+mn-lt"/>
                <a:cs typeface="Arial" pitchFamily="34" charset="0"/>
              </a:endParaRPr>
            </a:p>
          </p:txBody>
        </p:sp>
        <p:sp>
          <p:nvSpPr>
            <p:cNvPr id="69" name="Rectangle 50"/>
            <p:cNvSpPr>
              <a:spLocks noChangeArrowheads="1"/>
            </p:cNvSpPr>
            <p:nvPr/>
          </p:nvSpPr>
          <p:spPr bwMode="auto">
            <a:xfrm>
              <a:off x="8924117"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effectLst/>
                  <a:latin typeface="+mn-lt"/>
                  <a:cs typeface="Arial" pitchFamily="34" charset="0"/>
                </a:rPr>
                <a:t>0.268</a:t>
              </a:r>
              <a:endParaRPr kumimoji="0" lang="en-US" sz="1800" b="0" i="0" u="none" strike="noStrike" cap="none" normalizeH="0" baseline="0" dirty="0">
                <a:ln>
                  <a:noFill/>
                </a:ln>
                <a:effectLst/>
                <a:latin typeface="+mn-lt"/>
                <a:cs typeface="Arial" pitchFamily="34" charset="0"/>
              </a:endParaRPr>
            </a:p>
          </p:txBody>
        </p:sp>
        <p:sp>
          <p:nvSpPr>
            <p:cNvPr id="58" name="Rectangle 10"/>
            <p:cNvSpPr>
              <a:spLocks noChangeArrowheads="1"/>
            </p:cNvSpPr>
            <p:nvPr/>
          </p:nvSpPr>
          <p:spPr bwMode="auto">
            <a:xfrm>
              <a:off x="8599871" y="3631294"/>
              <a:ext cx="1280729" cy="45923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3" name="Slide Number Placeholder 2"/>
          <p:cNvSpPr>
            <a:spLocks noGrp="1"/>
          </p:cNvSpPr>
          <p:nvPr>
            <p:ph type="sldNum" sz="quarter" idx="12"/>
          </p:nvPr>
        </p:nvSpPr>
        <p:spPr/>
        <p:txBody>
          <a:bodyPr/>
          <a:lstStyle/>
          <a:p>
            <a:fld id="{949EBC64-41CB-41B8-B6DF-9B1367312BD4}" type="slidenum">
              <a:rPr lang="en-US" smtClean="0"/>
              <a:t>49</a:t>
            </a:fld>
            <a:endParaRPr lang="en-US"/>
          </a:p>
        </p:txBody>
      </p:sp>
      <p:sp>
        <p:nvSpPr>
          <p:cNvPr id="71"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
        <p:nvSpPr>
          <p:cNvPr id="39" name="TextBox 38"/>
          <p:cNvSpPr txBox="1"/>
          <p:nvPr/>
        </p:nvSpPr>
        <p:spPr>
          <a:xfrm>
            <a:off x="8049154" y="4296679"/>
            <a:ext cx="1985801" cy="461665"/>
          </a:xfrm>
          <a:prstGeom prst="rect">
            <a:avLst/>
          </a:prstGeom>
          <a:noFill/>
        </p:spPr>
        <p:txBody>
          <a:bodyPr wrap="none" rtlCol="0">
            <a:spAutoFit/>
          </a:bodyPr>
          <a:lstStyle/>
          <a:p>
            <a:r>
              <a:rPr lang="en-US" sz="2400" dirty="0">
                <a:effectLst/>
                <a:latin typeface="+mn-lt"/>
              </a:rPr>
              <a:t>Not significant</a:t>
            </a:r>
          </a:p>
        </p:txBody>
      </p:sp>
    </p:spTree>
    <p:extLst>
      <p:ext uri="{BB962C8B-B14F-4D97-AF65-F5344CB8AC3E}">
        <p14:creationId xmlns:p14="http://schemas.microsoft.com/office/powerpoint/2010/main" val="217589142"/>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ChangeArrowheads="1"/>
          </p:cNvSpPr>
          <p:nvPr/>
        </p:nvSpPr>
        <p:spPr bwMode="auto">
          <a:xfrm>
            <a:off x="1104279" y="1612900"/>
            <a:ext cx="9642901"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The equation that describes how the mean value of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is related to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x</a:t>
            </a:r>
            <a:r>
              <a:rPr lang="en-US" sz="2400" i="1" baseline="-25000" dirty="0" err="1">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is:</a:t>
            </a:r>
            <a:endParaRPr lang="en-US" sz="2400" i="1" baseline="-25000" dirty="0">
              <a:solidFill>
                <a:srgbClr val="000000"/>
              </a:solidFill>
              <a:effectLst/>
              <a:latin typeface="+mn-lt"/>
              <a:cs typeface="Arial" panose="020B0604020202020204" pitchFamily="34" charset="0"/>
            </a:endParaRPr>
          </a:p>
        </p:txBody>
      </p:sp>
      <p:sp>
        <p:nvSpPr>
          <p:cNvPr id="64517" name="Rectangle 5"/>
          <p:cNvSpPr>
            <a:spLocks noChangeArrowheads="1"/>
          </p:cNvSpPr>
          <p:nvPr/>
        </p:nvSpPr>
        <p:spPr bwMode="auto">
          <a:xfrm>
            <a:off x="905804" y="5000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Equation</a:t>
            </a:r>
          </a:p>
        </p:txBody>
      </p:sp>
      <p:sp>
        <p:nvSpPr>
          <p:cNvPr id="64520" name="Text Box 8"/>
          <p:cNvSpPr txBox="1">
            <a:spLocks noChangeArrowheads="1"/>
          </p:cNvSpPr>
          <p:nvPr/>
        </p:nvSpPr>
        <p:spPr bwMode="auto">
          <a:xfrm>
            <a:off x="3657362" y="2463800"/>
            <a:ext cx="4616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rgbClr val="66FFFF"/>
              </a:buClr>
              <a:buSzPct val="75000"/>
              <a:buFont typeface="Monotype Sorts" pitchFamily="2" charset="2"/>
              <a:buNone/>
            </a:pPr>
            <a:r>
              <a:rPr lang="en-US" sz="2400" i="1" dirty="0">
                <a:solidFill>
                  <a:srgbClr val="000000"/>
                </a:solidFill>
                <a:effectLst/>
                <a:latin typeface="Book Antiqua" pitchFamily="18" charset="0"/>
              </a:rPr>
              <a:t>E</a:t>
            </a:r>
            <a:r>
              <a:rPr lang="en-US" sz="2400" dirty="0">
                <a:solidFill>
                  <a:srgbClr val="000000"/>
                </a:solidFill>
                <a:effectLst/>
                <a:latin typeface="Book Antiqua" pitchFamily="18" charset="0"/>
              </a:rPr>
              <a:t>(</a:t>
            </a:r>
            <a:r>
              <a:rPr lang="en-US" sz="2400" i="1" dirty="0">
                <a:solidFill>
                  <a:srgbClr val="000000"/>
                </a:solidFill>
                <a:effectLst/>
                <a:latin typeface="Book Antiqua" pitchFamily="18" charset="0"/>
              </a:rPr>
              <a:t>y</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 . . + </a:t>
            </a:r>
            <a:r>
              <a:rPr lang="en-US" sz="2400" i="1" dirty="0">
                <a:solidFill>
                  <a:srgbClr val="000000"/>
                </a:solidFill>
                <a:effectLst/>
                <a:latin typeface="Symbol" pitchFamily="18" charset="2"/>
              </a:rPr>
              <a:t></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endParaRPr lang="en-US" dirty="0">
              <a:solidFill>
                <a:srgbClr val="000000"/>
              </a:solidFill>
              <a:effectLst/>
              <a:latin typeface="Book Antiqua" pitchFamily="18" charset="0"/>
            </a:endParaRPr>
          </a:p>
        </p:txBody>
      </p:sp>
      <p:sp>
        <p:nvSpPr>
          <p:cNvPr id="64522" name="Text Box 10"/>
          <p:cNvSpPr txBox="1">
            <a:spLocks noChangeArrowheads="1"/>
          </p:cNvSpPr>
          <p:nvPr/>
        </p:nvSpPr>
        <p:spPr bwMode="auto">
          <a:xfrm>
            <a:off x="905804" y="1135063"/>
            <a:ext cx="43244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Multiple Regression Equation</a:t>
            </a: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More Complex Categorical Variables</a:t>
            </a:r>
          </a:p>
        </p:txBody>
      </p:sp>
      <p:sp>
        <p:nvSpPr>
          <p:cNvPr id="168968" name="Rectangle 8"/>
          <p:cNvSpPr>
            <a:spLocks noChangeArrowheads="1"/>
          </p:cNvSpPr>
          <p:nvPr/>
        </p:nvSpPr>
        <p:spPr bwMode="auto">
          <a:xfrm>
            <a:off x="911824" y="990600"/>
            <a:ext cx="10204543" cy="10541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a categorical variable has </a:t>
            </a:r>
            <a:r>
              <a:rPr lang="en-US" sz="2400" i="1" dirty="0">
                <a:solidFill>
                  <a:srgbClr val="000000"/>
                </a:solidFill>
                <a:effectLst/>
                <a:latin typeface="+mn-lt"/>
                <a:cs typeface="Arial" panose="020B0604020202020204" pitchFamily="34" charset="0"/>
              </a:rPr>
              <a:t>k</a:t>
            </a:r>
            <a:r>
              <a:rPr lang="en-US" sz="2400" dirty="0">
                <a:solidFill>
                  <a:srgbClr val="000000"/>
                </a:solidFill>
                <a:effectLst/>
                <a:latin typeface="+mn-lt"/>
                <a:cs typeface="Arial" panose="020B0604020202020204" pitchFamily="34" charset="0"/>
              </a:rPr>
              <a:t>  levels, </a:t>
            </a:r>
            <a:r>
              <a:rPr lang="en-US" sz="2400" i="1" dirty="0">
                <a:solidFill>
                  <a:srgbClr val="000000"/>
                </a:solidFill>
                <a:effectLst/>
                <a:latin typeface="+mn-lt"/>
                <a:cs typeface="Arial" panose="020B0604020202020204" pitchFamily="34" charset="0"/>
              </a:rPr>
              <a:t>k</a:t>
            </a:r>
            <a:r>
              <a:rPr lang="en-US" sz="2400" dirty="0">
                <a:solidFill>
                  <a:srgbClr val="000000"/>
                </a:solidFill>
                <a:effectLst/>
                <a:latin typeface="+mn-lt"/>
                <a:cs typeface="Arial" panose="020B0604020202020204" pitchFamily="34" charset="0"/>
              </a:rPr>
              <a:t> - 1 dummy variables are required, with each dummy variable being coded as 0 or 1.</a:t>
            </a:r>
          </a:p>
        </p:txBody>
      </p:sp>
      <p:sp>
        <p:nvSpPr>
          <p:cNvPr id="168969" name="Rectangle 9"/>
          <p:cNvSpPr>
            <a:spLocks noChangeArrowheads="1"/>
          </p:cNvSpPr>
          <p:nvPr/>
        </p:nvSpPr>
        <p:spPr bwMode="auto">
          <a:xfrm>
            <a:off x="911824" y="1873250"/>
            <a:ext cx="10204543" cy="1047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For example, a variable with levels A, B, and C could be represented by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values of (0, 0) for A, (1, 0) for B, and (0, 1) for C.</a:t>
            </a:r>
          </a:p>
        </p:txBody>
      </p:sp>
      <p:sp>
        <p:nvSpPr>
          <p:cNvPr id="168972" name="Rectangle 12"/>
          <p:cNvSpPr>
            <a:spLocks noChangeArrowheads="1"/>
          </p:cNvSpPr>
          <p:nvPr/>
        </p:nvSpPr>
        <p:spPr bwMode="auto">
          <a:xfrm>
            <a:off x="911824" y="2768600"/>
            <a:ext cx="10204543" cy="7239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Care must be taken in defining and interpreting the dummy variables.</a:t>
            </a:r>
          </a:p>
        </p:txBody>
      </p:sp>
      <p:sp>
        <p:nvSpPr>
          <p:cNvPr id="2" name="Slide Number Placeholder 1"/>
          <p:cNvSpPr>
            <a:spLocks noGrp="1"/>
          </p:cNvSpPr>
          <p:nvPr>
            <p:ph type="sldNum" sz="quarter" idx="12"/>
          </p:nvPr>
        </p:nvSpPr>
        <p:spPr/>
        <p:txBody>
          <a:bodyPr/>
          <a:lstStyle/>
          <a:p>
            <a:fld id="{949EBC64-41CB-41B8-B6DF-9B1367312BD4}" type="slidenum">
              <a:rPr lang="en-US" smtClean="0"/>
              <a:t>50</a:t>
            </a:fld>
            <a:endParaRPr lang="en-US"/>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918724" y="1135065"/>
            <a:ext cx="10337562" cy="90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For example, a variable indicating level of education could be represented by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values as follows:</a:t>
            </a:r>
          </a:p>
        </p:txBody>
      </p:sp>
      <p:grpSp>
        <p:nvGrpSpPr>
          <p:cNvPr id="3" name="Group 2"/>
          <p:cNvGrpSpPr/>
          <p:nvPr/>
        </p:nvGrpSpPr>
        <p:grpSpPr>
          <a:xfrm>
            <a:off x="3586497" y="2324100"/>
            <a:ext cx="4998703" cy="2590800"/>
            <a:chOff x="3586497" y="2324100"/>
            <a:chExt cx="4998703" cy="2590800"/>
          </a:xfrm>
        </p:grpSpPr>
        <p:sp>
          <p:nvSpPr>
            <p:cNvPr id="169989" name="Rectangle 5"/>
            <p:cNvSpPr>
              <a:spLocks noChangeArrowheads="1"/>
            </p:cNvSpPr>
            <p:nvPr/>
          </p:nvSpPr>
          <p:spPr bwMode="auto">
            <a:xfrm>
              <a:off x="3586497" y="2324100"/>
              <a:ext cx="4566903" cy="2590800"/>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70185" name="Rectangle 201"/>
            <p:cNvSpPr>
              <a:spLocks noChangeArrowheads="1"/>
            </p:cNvSpPr>
            <p:nvPr/>
          </p:nvSpPr>
          <p:spPr bwMode="auto">
            <a:xfrm>
              <a:off x="3966554" y="2438400"/>
              <a:ext cx="4618646"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Highest</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Degree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p>
            <a:p>
              <a:pPr algn="l">
                <a:lnSpc>
                  <a:spcPct val="90000"/>
                </a:lnSpc>
                <a:spcBef>
                  <a:spcPct val="20000"/>
                </a:spcBef>
                <a:buClr>
                  <a:srgbClr val="66FFFF"/>
                </a:buClr>
                <a:buSzPct val="75000"/>
                <a:buFont typeface="Monotype Sorts" pitchFamily="2" charset="2"/>
                <a:buNone/>
              </a:pPr>
              <a:endParaRPr lang="en-US" sz="8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Bachelor’s	       0	    0</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Master’s	       1	    0</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Ph.D.		       0	    1</a:t>
              </a:r>
            </a:p>
          </p:txBody>
        </p:sp>
        <p:sp>
          <p:nvSpPr>
            <p:cNvPr id="169988" name="Line 4"/>
            <p:cNvSpPr>
              <a:spLocks noChangeShapeType="1"/>
            </p:cNvSpPr>
            <p:nvPr/>
          </p:nvSpPr>
          <p:spPr bwMode="auto">
            <a:xfrm>
              <a:off x="3966555" y="3460750"/>
              <a:ext cx="3767745"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51</a:t>
            </a:fld>
            <a:endParaRPr lang="en-US"/>
          </a:p>
        </p:txBody>
      </p:sp>
      <p:sp>
        <p:nvSpPr>
          <p:cNvPr id="8" name="Rectangle 2"/>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More Complex Categorical Variables</a:t>
            </a:r>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283863" y="2770649"/>
            <a:ext cx="1004799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58738" indent="-58738"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table on the next slide gives the number of months each salesperson has been employed by the firm (</a:t>
            </a:r>
            <a:r>
              <a:rPr lang="en-US" sz="2400" i="1" dirty="0">
                <a:solidFill>
                  <a:srgbClr val="000000"/>
                </a:solidFill>
                <a:effectLst/>
                <a:latin typeface="+mn-lt"/>
                <a:cs typeface="Arial" panose="020B0604020202020204" pitchFamily="34" charset="0"/>
              </a:rPr>
              <a:t>x</a:t>
            </a:r>
            <a:r>
              <a:rPr lang="en-US" sz="2400" dirty="0">
                <a:solidFill>
                  <a:srgbClr val="000000"/>
                </a:solidFill>
                <a:effectLst/>
                <a:latin typeface="+mn-lt"/>
                <a:cs typeface="Arial" panose="020B0604020202020204" pitchFamily="34" charset="0"/>
              </a:rPr>
              <a:t>) and the number of scales sold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by 15 </a:t>
            </a:r>
          </a:p>
          <a:p>
            <a:pPr marL="58738"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randomly selected salespersons.</a:t>
            </a:r>
          </a:p>
        </p:txBody>
      </p:sp>
      <p:sp>
        <p:nvSpPr>
          <p:cNvPr id="7"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Sales of Laboratory Scales</a:t>
            </a:r>
          </a:p>
        </p:txBody>
      </p:sp>
      <p:sp>
        <p:nvSpPr>
          <p:cNvPr id="9" name="Rectangle 399"/>
          <p:cNvSpPr>
            <a:spLocks noChangeArrowheads="1"/>
          </p:cNvSpPr>
          <p:nvPr/>
        </p:nvSpPr>
        <p:spPr bwMode="auto">
          <a:xfrm>
            <a:off x="1251859" y="1630363"/>
            <a:ext cx="10067299"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58738" indent="288925"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A manufacturer of laboratory scales wants to investigate the relationship between the length of employment of their salespeople and the number of</a:t>
            </a:r>
          </a:p>
          <a:p>
            <a:pPr marL="58738"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scales sold.</a:t>
            </a:r>
          </a:p>
        </p:txBody>
      </p:sp>
      <p:sp>
        <p:nvSpPr>
          <p:cNvPr id="11"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
        <p:nvSpPr>
          <p:cNvPr id="2" name="Slide Number Placeholder 1"/>
          <p:cNvSpPr>
            <a:spLocks noGrp="1"/>
          </p:cNvSpPr>
          <p:nvPr>
            <p:ph type="sldNum" sz="quarter" idx="12"/>
          </p:nvPr>
        </p:nvSpPr>
        <p:spPr/>
        <p:txBody>
          <a:bodyPr/>
          <a:lstStyle/>
          <a:p>
            <a:fld id="{949EBC64-41CB-41B8-B6DF-9B1367312BD4}" type="slidenum">
              <a:rPr lang="en-US" smtClean="0"/>
              <a:t>52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39216" y="1660290"/>
            <a:ext cx="6188351" cy="3861473"/>
            <a:chOff x="3039216" y="1660290"/>
            <a:chExt cx="6188351" cy="3861473"/>
          </a:xfrm>
        </p:grpSpPr>
        <p:sp>
          <p:nvSpPr>
            <p:cNvPr id="2" name="Rectangle 2"/>
            <p:cNvSpPr>
              <a:spLocks noChangeArrowheads="1"/>
            </p:cNvSpPr>
            <p:nvPr/>
          </p:nvSpPr>
          <p:spPr bwMode="auto">
            <a:xfrm>
              <a:off x="3039216" y="1660290"/>
              <a:ext cx="6188351" cy="3861473"/>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solidFill>
                  <a:srgbClr val="000000"/>
                </a:solidFill>
                <a:effectLst/>
                <a:latin typeface="+mn-lt"/>
                <a:cs typeface="Arial" panose="020B0604020202020204" pitchFamily="34" charset="0"/>
              </a:endParaRPr>
            </a:p>
          </p:txBody>
        </p:sp>
        <p:sp>
          <p:nvSpPr>
            <p:cNvPr id="3" name="Rectangle 6"/>
            <p:cNvSpPr>
              <a:spLocks noChangeArrowheads="1"/>
            </p:cNvSpPr>
            <p:nvPr/>
          </p:nvSpPr>
          <p:spPr bwMode="auto">
            <a:xfrm>
              <a:off x="3541130" y="2276467"/>
              <a:ext cx="836126" cy="31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41</a:t>
              </a:r>
            </a:p>
            <a:p>
              <a:pPr algn="r"/>
              <a:r>
                <a:rPr lang="en-US" sz="2400" dirty="0">
                  <a:solidFill>
                    <a:srgbClr val="000000"/>
                  </a:solidFill>
                  <a:effectLst/>
                  <a:latin typeface="+mn-lt"/>
                  <a:cs typeface="Arial" panose="020B0604020202020204" pitchFamily="34" charset="0"/>
                </a:rPr>
                <a:t>106</a:t>
              </a:r>
            </a:p>
            <a:p>
              <a:pPr algn="r"/>
              <a:r>
                <a:rPr lang="en-US" sz="2400" dirty="0">
                  <a:solidFill>
                    <a:srgbClr val="000000"/>
                  </a:solidFill>
                  <a:effectLst/>
                  <a:latin typeface="+mn-lt"/>
                  <a:cs typeface="Arial" panose="020B0604020202020204" pitchFamily="34" charset="0"/>
                </a:rPr>
                <a:t>76</a:t>
              </a:r>
            </a:p>
            <a:p>
              <a:pPr algn="r"/>
              <a:r>
                <a:rPr lang="en-US" sz="2400" dirty="0">
                  <a:solidFill>
                    <a:srgbClr val="000000"/>
                  </a:solidFill>
                  <a:effectLst/>
                  <a:latin typeface="+mn-lt"/>
                  <a:cs typeface="Arial" panose="020B0604020202020204" pitchFamily="34" charset="0"/>
                </a:rPr>
                <a:t>104</a:t>
              </a:r>
            </a:p>
            <a:p>
              <a:pPr algn="r"/>
              <a:r>
                <a:rPr lang="en-US" sz="2400" dirty="0">
                  <a:solidFill>
                    <a:srgbClr val="000000"/>
                  </a:solidFill>
                  <a:effectLst/>
                  <a:latin typeface="+mn-lt"/>
                  <a:cs typeface="Arial" panose="020B0604020202020204" pitchFamily="34" charset="0"/>
                </a:rPr>
                <a:t>22</a:t>
              </a:r>
            </a:p>
            <a:p>
              <a:pPr algn="r"/>
              <a:r>
                <a:rPr lang="en-US" sz="2400" dirty="0">
                  <a:solidFill>
                    <a:srgbClr val="000000"/>
                  </a:solidFill>
                  <a:effectLst/>
                  <a:latin typeface="+mn-lt"/>
                  <a:cs typeface="Arial" panose="020B0604020202020204" pitchFamily="34" charset="0"/>
                </a:rPr>
                <a:t>12</a:t>
              </a:r>
            </a:p>
            <a:p>
              <a:pPr algn="r"/>
              <a:r>
                <a:rPr lang="en-US" sz="2400" dirty="0">
                  <a:solidFill>
                    <a:srgbClr val="000000"/>
                  </a:solidFill>
                  <a:effectLst/>
                  <a:latin typeface="+mn-lt"/>
                  <a:cs typeface="Arial" panose="020B0604020202020204" pitchFamily="34" charset="0"/>
                </a:rPr>
                <a:t>85</a:t>
              </a:r>
            </a:p>
            <a:p>
              <a:pPr algn="r"/>
              <a:r>
                <a:rPr lang="en-US" sz="2400" dirty="0">
                  <a:solidFill>
                    <a:srgbClr val="000000"/>
                  </a:solidFill>
                  <a:effectLst/>
                  <a:latin typeface="+mn-lt"/>
                  <a:cs typeface="Arial" panose="020B0604020202020204" pitchFamily="34" charset="0"/>
                </a:rPr>
                <a:t>111</a:t>
              </a:r>
            </a:p>
          </p:txBody>
        </p:sp>
        <p:sp>
          <p:nvSpPr>
            <p:cNvPr id="4" name="Rectangle 8"/>
            <p:cNvSpPr>
              <a:spLocks noChangeArrowheads="1"/>
            </p:cNvSpPr>
            <p:nvPr/>
          </p:nvSpPr>
          <p:spPr bwMode="auto">
            <a:xfrm>
              <a:off x="4836948" y="2259678"/>
              <a:ext cx="937475" cy="32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275</a:t>
              </a:r>
            </a:p>
            <a:p>
              <a:pPr algn="r"/>
              <a:r>
                <a:rPr lang="en-US" sz="2400" dirty="0">
                  <a:solidFill>
                    <a:srgbClr val="000000"/>
                  </a:solidFill>
                  <a:effectLst/>
                  <a:latin typeface="+mn-lt"/>
                  <a:cs typeface="Arial" panose="020B0604020202020204" pitchFamily="34" charset="0"/>
                </a:rPr>
                <a:t>296</a:t>
              </a:r>
            </a:p>
            <a:p>
              <a:pPr algn="r"/>
              <a:r>
                <a:rPr lang="en-US" sz="2400" dirty="0">
                  <a:solidFill>
                    <a:srgbClr val="000000"/>
                  </a:solidFill>
                  <a:effectLst/>
                  <a:latin typeface="+mn-lt"/>
                  <a:cs typeface="Arial" panose="020B0604020202020204" pitchFamily="34" charset="0"/>
                </a:rPr>
                <a:t>317</a:t>
              </a:r>
            </a:p>
            <a:p>
              <a:pPr algn="r"/>
              <a:r>
                <a:rPr lang="en-US" sz="2400" dirty="0">
                  <a:solidFill>
                    <a:srgbClr val="000000"/>
                  </a:solidFill>
                  <a:effectLst/>
                  <a:latin typeface="+mn-lt"/>
                  <a:cs typeface="Arial" panose="020B0604020202020204" pitchFamily="34" charset="0"/>
                </a:rPr>
                <a:t>376</a:t>
              </a:r>
            </a:p>
            <a:p>
              <a:pPr algn="r"/>
              <a:r>
                <a:rPr lang="en-US" sz="2400" dirty="0">
                  <a:solidFill>
                    <a:srgbClr val="000000"/>
                  </a:solidFill>
                  <a:effectLst/>
                  <a:latin typeface="+mn-lt"/>
                  <a:cs typeface="Arial" panose="020B0604020202020204" pitchFamily="34" charset="0"/>
                </a:rPr>
                <a:t>162</a:t>
              </a:r>
            </a:p>
            <a:p>
              <a:pPr algn="r"/>
              <a:r>
                <a:rPr lang="en-US" sz="2400" dirty="0">
                  <a:solidFill>
                    <a:srgbClr val="000000"/>
                  </a:solidFill>
                  <a:effectLst/>
                  <a:latin typeface="+mn-lt"/>
                  <a:cs typeface="Arial" panose="020B0604020202020204" pitchFamily="34" charset="0"/>
                </a:rPr>
                <a:t>150</a:t>
              </a:r>
            </a:p>
            <a:p>
              <a:pPr algn="r"/>
              <a:r>
                <a:rPr lang="en-US" sz="2400" dirty="0">
                  <a:solidFill>
                    <a:srgbClr val="000000"/>
                  </a:solidFill>
                  <a:effectLst/>
                  <a:latin typeface="+mn-lt"/>
                  <a:cs typeface="Arial" panose="020B0604020202020204" pitchFamily="34" charset="0"/>
                </a:rPr>
                <a:t>367</a:t>
              </a:r>
            </a:p>
            <a:p>
              <a:pPr algn="r"/>
              <a:r>
                <a:rPr lang="en-US" sz="2400" dirty="0">
                  <a:solidFill>
                    <a:srgbClr val="000000"/>
                  </a:solidFill>
                  <a:effectLst/>
                  <a:latin typeface="+mn-lt"/>
                  <a:cs typeface="Arial" panose="020B0604020202020204" pitchFamily="34" charset="0"/>
                </a:rPr>
                <a:t>308</a:t>
              </a:r>
            </a:p>
          </p:txBody>
        </p:sp>
        <p:sp>
          <p:nvSpPr>
            <p:cNvPr id="5" name="Rectangle 12"/>
            <p:cNvSpPr>
              <a:spLocks noChangeArrowheads="1"/>
            </p:cNvSpPr>
            <p:nvPr/>
          </p:nvSpPr>
          <p:spPr bwMode="auto">
            <a:xfrm>
              <a:off x="3304050" y="1758945"/>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Months</a:t>
              </a:r>
            </a:p>
          </p:txBody>
        </p:sp>
        <p:sp>
          <p:nvSpPr>
            <p:cNvPr id="6" name="Rectangle 13"/>
            <p:cNvSpPr>
              <a:spLocks noChangeArrowheads="1"/>
            </p:cNvSpPr>
            <p:nvPr/>
          </p:nvSpPr>
          <p:spPr bwMode="auto">
            <a:xfrm>
              <a:off x="4645714" y="1775272"/>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Sales</a:t>
              </a:r>
            </a:p>
          </p:txBody>
        </p:sp>
        <p:sp>
          <p:nvSpPr>
            <p:cNvPr id="9" name="Rectangle 6"/>
            <p:cNvSpPr>
              <a:spLocks noChangeArrowheads="1"/>
            </p:cNvSpPr>
            <p:nvPr/>
          </p:nvSpPr>
          <p:spPr bwMode="auto">
            <a:xfrm>
              <a:off x="6586964" y="2231103"/>
              <a:ext cx="836126" cy="2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40</a:t>
              </a:r>
            </a:p>
            <a:p>
              <a:pPr algn="r"/>
              <a:r>
                <a:rPr lang="en-US" sz="2400" dirty="0">
                  <a:solidFill>
                    <a:srgbClr val="000000"/>
                  </a:solidFill>
                  <a:effectLst/>
                  <a:latin typeface="+mn-lt"/>
                  <a:cs typeface="Arial" panose="020B0604020202020204" pitchFamily="34" charset="0"/>
                </a:rPr>
                <a:t>51</a:t>
              </a:r>
            </a:p>
            <a:p>
              <a:pPr algn="r"/>
              <a:r>
                <a:rPr lang="en-US" sz="2400" dirty="0">
                  <a:solidFill>
                    <a:srgbClr val="000000"/>
                  </a:solidFill>
                  <a:effectLst/>
                  <a:latin typeface="+mn-lt"/>
                  <a:cs typeface="Arial" panose="020B0604020202020204" pitchFamily="34" charset="0"/>
                </a:rPr>
                <a:t>9</a:t>
              </a:r>
            </a:p>
            <a:p>
              <a:pPr algn="r"/>
              <a:r>
                <a:rPr lang="en-US" sz="2400" dirty="0">
                  <a:solidFill>
                    <a:srgbClr val="000000"/>
                  </a:solidFill>
                  <a:effectLst/>
                  <a:latin typeface="+mn-lt"/>
                  <a:cs typeface="Arial" panose="020B0604020202020204" pitchFamily="34" charset="0"/>
                </a:rPr>
                <a:t>12</a:t>
              </a:r>
            </a:p>
            <a:p>
              <a:pPr algn="r"/>
              <a:r>
                <a:rPr lang="en-US" sz="2400" dirty="0">
                  <a:solidFill>
                    <a:srgbClr val="000000"/>
                  </a:solidFill>
                  <a:effectLst/>
                  <a:latin typeface="+mn-lt"/>
                  <a:cs typeface="Arial" panose="020B0604020202020204" pitchFamily="34" charset="0"/>
                </a:rPr>
                <a:t>6</a:t>
              </a:r>
            </a:p>
            <a:p>
              <a:pPr algn="r"/>
              <a:r>
                <a:rPr lang="en-US" sz="2400" dirty="0">
                  <a:solidFill>
                    <a:srgbClr val="000000"/>
                  </a:solidFill>
                  <a:effectLst/>
                  <a:latin typeface="+mn-lt"/>
                  <a:cs typeface="Arial" panose="020B0604020202020204" pitchFamily="34" charset="0"/>
                </a:rPr>
                <a:t>56</a:t>
              </a:r>
            </a:p>
            <a:p>
              <a:pPr algn="r"/>
              <a:r>
                <a:rPr lang="en-US" sz="2400" dirty="0">
                  <a:solidFill>
                    <a:srgbClr val="000000"/>
                  </a:solidFill>
                  <a:effectLst/>
                  <a:latin typeface="+mn-lt"/>
                  <a:cs typeface="Arial" panose="020B0604020202020204" pitchFamily="34" charset="0"/>
                </a:rPr>
                <a:t>19</a:t>
              </a:r>
            </a:p>
          </p:txBody>
        </p:sp>
        <p:sp>
          <p:nvSpPr>
            <p:cNvPr id="10" name="Rectangle 9"/>
            <p:cNvSpPr>
              <a:spLocks noChangeArrowheads="1"/>
            </p:cNvSpPr>
            <p:nvPr/>
          </p:nvSpPr>
          <p:spPr bwMode="auto">
            <a:xfrm>
              <a:off x="6362552" y="1751691"/>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Months</a:t>
              </a:r>
            </a:p>
          </p:txBody>
        </p:sp>
        <p:sp>
          <p:nvSpPr>
            <p:cNvPr id="11" name="Rectangle 8"/>
            <p:cNvSpPr>
              <a:spLocks noChangeArrowheads="1"/>
            </p:cNvSpPr>
            <p:nvPr/>
          </p:nvSpPr>
          <p:spPr bwMode="auto">
            <a:xfrm>
              <a:off x="7882782" y="2221578"/>
              <a:ext cx="937475" cy="295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189</a:t>
              </a:r>
            </a:p>
            <a:p>
              <a:pPr algn="r"/>
              <a:r>
                <a:rPr lang="en-US" sz="2400" dirty="0">
                  <a:solidFill>
                    <a:srgbClr val="000000"/>
                  </a:solidFill>
                  <a:effectLst/>
                  <a:latin typeface="+mn-lt"/>
                  <a:cs typeface="Arial" panose="020B0604020202020204" pitchFamily="34" charset="0"/>
                </a:rPr>
                <a:t>235</a:t>
              </a:r>
            </a:p>
            <a:p>
              <a:pPr algn="r"/>
              <a:r>
                <a:rPr lang="en-US" sz="2400" dirty="0">
                  <a:solidFill>
                    <a:srgbClr val="000000"/>
                  </a:solidFill>
                  <a:effectLst/>
                  <a:latin typeface="+mn-lt"/>
                  <a:cs typeface="Arial" panose="020B0604020202020204" pitchFamily="34" charset="0"/>
                </a:rPr>
                <a:t>83</a:t>
              </a:r>
            </a:p>
            <a:p>
              <a:pPr algn="r"/>
              <a:r>
                <a:rPr lang="en-US" sz="2400" dirty="0">
                  <a:solidFill>
                    <a:srgbClr val="000000"/>
                  </a:solidFill>
                  <a:effectLst/>
                  <a:latin typeface="+mn-lt"/>
                  <a:cs typeface="Arial" panose="020B0604020202020204" pitchFamily="34" charset="0"/>
                </a:rPr>
                <a:t>112</a:t>
              </a:r>
            </a:p>
            <a:p>
              <a:pPr algn="r"/>
              <a:r>
                <a:rPr lang="en-US" sz="2400" dirty="0">
                  <a:solidFill>
                    <a:srgbClr val="000000"/>
                  </a:solidFill>
                  <a:effectLst/>
                  <a:latin typeface="+mn-lt"/>
                  <a:cs typeface="Arial" panose="020B0604020202020204" pitchFamily="34" charset="0"/>
                </a:rPr>
                <a:t>67</a:t>
              </a:r>
            </a:p>
            <a:p>
              <a:pPr algn="r"/>
              <a:r>
                <a:rPr lang="en-US" sz="2400" dirty="0">
                  <a:solidFill>
                    <a:srgbClr val="000000"/>
                  </a:solidFill>
                  <a:effectLst/>
                  <a:latin typeface="+mn-lt"/>
                  <a:cs typeface="Arial" panose="020B0604020202020204" pitchFamily="34" charset="0"/>
                </a:rPr>
                <a:t>325</a:t>
              </a:r>
            </a:p>
            <a:p>
              <a:pPr algn="r"/>
              <a:r>
                <a:rPr lang="en-US" sz="2400" dirty="0">
                  <a:solidFill>
                    <a:srgbClr val="000000"/>
                  </a:solidFill>
                  <a:effectLst/>
                  <a:latin typeface="+mn-lt"/>
                  <a:cs typeface="Arial" panose="020B0604020202020204" pitchFamily="34" charset="0"/>
                </a:rPr>
                <a:t>189</a:t>
              </a:r>
            </a:p>
          </p:txBody>
        </p:sp>
        <p:sp>
          <p:nvSpPr>
            <p:cNvPr id="12" name="Rectangle 13"/>
            <p:cNvSpPr>
              <a:spLocks noChangeArrowheads="1"/>
            </p:cNvSpPr>
            <p:nvPr/>
          </p:nvSpPr>
          <p:spPr bwMode="auto">
            <a:xfrm>
              <a:off x="7649920" y="1782532"/>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Sales</a:t>
              </a:r>
            </a:p>
          </p:txBody>
        </p:sp>
        <p:sp>
          <p:nvSpPr>
            <p:cNvPr id="13" name="Line 18"/>
            <p:cNvSpPr>
              <a:spLocks noChangeShapeType="1"/>
            </p:cNvSpPr>
            <p:nvPr/>
          </p:nvSpPr>
          <p:spPr bwMode="auto">
            <a:xfrm flipV="1">
              <a:off x="3381868" y="2258787"/>
              <a:ext cx="2475805"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sp>
          <p:nvSpPr>
            <p:cNvPr id="14" name="Line 18"/>
            <p:cNvSpPr>
              <a:spLocks noChangeShapeType="1"/>
            </p:cNvSpPr>
            <p:nvPr/>
          </p:nvSpPr>
          <p:spPr bwMode="auto">
            <a:xfrm flipV="1">
              <a:off x="6384322" y="2258787"/>
              <a:ext cx="2475805"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cxnSp>
          <p:nvCxnSpPr>
            <p:cNvPr id="15" name="Straight Connector 14"/>
            <p:cNvCxnSpPr/>
            <p:nvPr/>
          </p:nvCxnSpPr>
          <p:spPr bwMode="auto">
            <a:xfrm flipV="1">
              <a:off x="6127336" y="1843321"/>
              <a:ext cx="0" cy="34979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Sales of Laboratory Scales</a:t>
            </a:r>
          </a:p>
        </p:txBody>
      </p:sp>
      <p:sp>
        <p:nvSpPr>
          <p:cNvPr id="7" name="Slide Number Placeholder 6"/>
          <p:cNvSpPr>
            <a:spLocks noGrp="1"/>
          </p:cNvSpPr>
          <p:nvPr>
            <p:ph type="sldNum" sz="quarter" idx="12"/>
          </p:nvPr>
        </p:nvSpPr>
        <p:spPr/>
        <p:txBody>
          <a:bodyPr/>
          <a:lstStyle/>
          <a:p>
            <a:fld id="{949EBC64-41CB-41B8-B6DF-9B1367312BD4}" type="slidenum">
              <a:rPr lang="en-US" smtClean="0"/>
              <a:t>53</a:t>
            </a:fld>
            <a:endParaRPr lang="en-US"/>
          </a:p>
        </p:txBody>
      </p:sp>
      <p:sp>
        <p:nvSpPr>
          <p:cNvPr id="1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507107068"/>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11824" y="1028701"/>
            <a:ext cx="10210876" cy="9778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Excel’s Chart tools can be used to develop a scatter diagram and fit a straight line to bivariate data.</a:t>
            </a:r>
          </a:p>
        </p:txBody>
      </p:sp>
      <p:sp>
        <p:nvSpPr>
          <p:cNvPr id="4" name="Rectangle 4"/>
          <p:cNvSpPr>
            <a:spLocks noChangeArrowheads="1"/>
          </p:cNvSpPr>
          <p:nvPr/>
        </p:nvSpPr>
        <p:spPr bwMode="auto">
          <a:xfrm>
            <a:off x="911824" y="1906821"/>
            <a:ext cx="10210876" cy="10268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estimated regression equation and the coefficient of determination for simple linear regression can also be developed.</a:t>
            </a:r>
          </a:p>
        </p:txBody>
      </p:sp>
      <p:sp>
        <p:nvSpPr>
          <p:cNvPr id="6" name="Rectangle 7"/>
          <p:cNvSpPr>
            <a:spLocks noChangeArrowheads="1"/>
          </p:cNvSpPr>
          <p:nvPr/>
        </p:nvSpPr>
        <p:spPr bwMode="auto">
          <a:xfrm>
            <a:off x="911824" y="2787647"/>
            <a:ext cx="10210876" cy="107860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results of using Excel’s Chart tools to fit a line to the data are shown on the next slide.</a:t>
            </a:r>
          </a:p>
        </p:txBody>
      </p:sp>
      <p:sp>
        <p:nvSpPr>
          <p:cNvPr id="2" name="Slide Number Placeholder 1"/>
          <p:cNvSpPr>
            <a:spLocks noGrp="1"/>
          </p:cNvSpPr>
          <p:nvPr>
            <p:ph type="sldNum" sz="quarter" idx="12"/>
          </p:nvPr>
        </p:nvSpPr>
        <p:spPr/>
        <p:txBody>
          <a:bodyPr/>
          <a:lstStyle/>
          <a:p>
            <a:fld id="{949EBC64-41CB-41B8-B6DF-9B1367312BD4}" type="slidenum">
              <a:rPr lang="en-US" smtClean="0"/>
              <a:t>54</a:t>
            </a:fld>
            <a:endParaRPr lang="en-US"/>
          </a:p>
        </p:txBody>
      </p:sp>
      <p:sp>
        <p:nvSpPr>
          <p:cNvPr id="7"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2078005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69069" y="1621446"/>
            <a:ext cx="8223719" cy="4168883"/>
          </a:xfrm>
          <a:prstGeom prst="rect">
            <a:avLst/>
          </a:prstGeom>
          <a:noFill/>
          <a:ln>
            <a:noFill/>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Chart Tools Output</a:t>
            </a:r>
          </a:p>
        </p:txBody>
      </p:sp>
      <p:sp>
        <p:nvSpPr>
          <p:cNvPr id="3" name="Slide Number Placeholder 2"/>
          <p:cNvSpPr>
            <a:spLocks noGrp="1"/>
          </p:cNvSpPr>
          <p:nvPr>
            <p:ph type="sldNum" sz="quarter" idx="12"/>
          </p:nvPr>
        </p:nvSpPr>
        <p:spPr/>
        <p:txBody>
          <a:bodyPr/>
          <a:lstStyle/>
          <a:p>
            <a:fld id="{949EBC64-41CB-41B8-B6DF-9B1367312BD4}" type="slidenum">
              <a:rPr lang="en-US" smtClean="0"/>
              <a:t>55</a:t>
            </a:fld>
            <a:endParaRPr lang="en-US"/>
          </a:p>
        </p:txBody>
      </p:sp>
      <p:sp>
        <p:nvSpPr>
          <p:cNvPr id="7"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30579245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11824" y="1016000"/>
            <a:ext cx="10210876" cy="10033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scatter diagram indicates a possible curvilinear relationship between the length of time employed and the number of scales sold.</a:t>
            </a:r>
          </a:p>
        </p:txBody>
      </p:sp>
      <p:sp>
        <p:nvSpPr>
          <p:cNvPr id="4" name="Rectangle 4"/>
          <p:cNvSpPr>
            <a:spLocks noChangeArrowheads="1"/>
          </p:cNvSpPr>
          <p:nvPr/>
        </p:nvSpPr>
        <p:spPr bwMode="auto">
          <a:xfrm>
            <a:off x="911824" y="1935842"/>
            <a:ext cx="10210876" cy="100234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So, we develop a multiple regression model with two independent variables: </a:t>
            </a:r>
            <a:r>
              <a:rPr lang="en-US" sz="2400" i="1" dirty="0">
                <a:solidFill>
                  <a:srgbClr val="000000"/>
                </a:solidFill>
                <a:effectLst/>
                <a:latin typeface="+mn-lt"/>
                <a:cs typeface="Arial" panose="020B0604020202020204" pitchFamily="34" charset="0"/>
              </a:rPr>
              <a:t>x</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x</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a:t>
            </a:r>
          </a:p>
        </p:txBody>
      </p:sp>
      <p:sp>
        <p:nvSpPr>
          <p:cNvPr id="6" name="Rectangle 7"/>
          <p:cNvSpPr>
            <a:spLocks noChangeArrowheads="1"/>
          </p:cNvSpPr>
          <p:nvPr/>
        </p:nvSpPr>
        <p:spPr bwMode="auto">
          <a:xfrm>
            <a:off x="911824" y="3756463"/>
            <a:ext cx="10210876" cy="9806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This model is often referred to as a second-order polynomial or a quadratic model.</a:t>
            </a:r>
          </a:p>
        </p:txBody>
      </p:sp>
      <p:grpSp>
        <p:nvGrpSpPr>
          <p:cNvPr id="5" name="Group 4"/>
          <p:cNvGrpSpPr/>
          <p:nvPr/>
        </p:nvGrpSpPr>
        <p:grpSpPr>
          <a:xfrm>
            <a:off x="4195092" y="2900090"/>
            <a:ext cx="3739292" cy="781050"/>
            <a:chOff x="4195092" y="2900090"/>
            <a:chExt cx="3739292" cy="781050"/>
          </a:xfrm>
        </p:grpSpPr>
        <p:sp>
          <p:nvSpPr>
            <p:cNvPr id="10" name="Rectangle 200"/>
            <p:cNvSpPr>
              <a:spLocks noChangeArrowheads="1"/>
            </p:cNvSpPr>
            <p:nvPr/>
          </p:nvSpPr>
          <p:spPr bwMode="auto">
            <a:xfrm>
              <a:off x="4195092" y="2900090"/>
              <a:ext cx="3739292" cy="7810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1" name="Text Box 201"/>
            <p:cNvSpPr txBox="1">
              <a:spLocks noChangeArrowheads="1"/>
            </p:cNvSpPr>
            <p:nvPr/>
          </p:nvSpPr>
          <p:spPr bwMode="auto">
            <a:xfrm>
              <a:off x="4562098" y="3066778"/>
              <a:ext cx="3130985" cy="461665"/>
            </a:xfrm>
            <a:prstGeom prst="rect">
              <a:avLst/>
            </a:prstGeom>
            <a:noFill/>
            <a:ln w="12700">
              <a:noFill/>
              <a:miter lim="800000"/>
              <a:headEnd/>
              <a:tailEnd/>
            </a:ln>
            <a:effectLst/>
            <a:extLst/>
          </p:spPr>
          <p:txBody>
            <a:bodyPr wrap="none">
              <a:spAutoFit/>
            </a:bodyPr>
            <a:lstStyle/>
            <a:p>
              <a:r>
                <a:rPr lang="en-US" sz="2400" i="1" dirty="0">
                  <a:solidFill>
                    <a:srgbClr val="000000"/>
                  </a:solidFill>
                  <a:effectLst/>
                  <a:latin typeface="Arial" panose="020B0604020202020204" pitchFamily="34" charset="0"/>
                  <a:cs typeface="Arial" panose="020B0604020202020204" pitchFamily="34" charset="0"/>
                </a:rPr>
                <a:t>y</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30000" dirty="0">
                  <a:solidFill>
                    <a:srgbClr val="000000"/>
                  </a:solidFill>
                  <a:effectLst/>
                  <a:latin typeface="Arial" panose="020B0604020202020204" pitchFamily="34" charset="0"/>
                  <a:cs typeface="Arial" panose="020B0604020202020204" pitchFamily="34" charset="0"/>
                </a:rPr>
                <a:t>2</a:t>
              </a:r>
              <a:r>
                <a:rPr lang="en-US" sz="2400" baseline="-250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e</a:t>
              </a:r>
              <a:endParaRPr lang="en-US" sz="2400" i="1" baseline="-25000" dirty="0">
                <a:solidFill>
                  <a:srgbClr val="000000"/>
                </a:solidFill>
                <a:effectLst/>
                <a:latin typeface="Symbol" panose="05050102010706020507" pitchFamily="18" charset="2"/>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56</a:t>
            </a:fld>
            <a:endParaRPr lang="en-US"/>
          </a:p>
        </p:txBody>
      </p:sp>
      <p:sp>
        <p:nvSpPr>
          <p:cNvPr id="9"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591530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11824" y="990601"/>
            <a:ext cx="10210876" cy="105954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Excel’s Chart tools can be used to fit a polynomial curve to the data.  (Dialog box is on next slide.) </a:t>
            </a:r>
          </a:p>
        </p:txBody>
      </p:sp>
      <p:sp>
        <p:nvSpPr>
          <p:cNvPr id="5" name="Rectangle 4"/>
          <p:cNvSpPr>
            <a:spLocks noChangeArrowheads="1"/>
          </p:cNvSpPr>
          <p:nvPr/>
        </p:nvSpPr>
        <p:spPr bwMode="auto">
          <a:xfrm>
            <a:off x="911824" y="2774010"/>
            <a:ext cx="10210876" cy="101964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estimated multiple regression equation and multiple coefficient of determination for this second-order model are also obtained.</a:t>
            </a:r>
          </a:p>
        </p:txBody>
      </p:sp>
      <p:sp>
        <p:nvSpPr>
          <p:cNvPr id="7" name="Rectangle 7"/>
          <p:cNvSpPr>
            <a:spLocks noChangeArrowheads="1"/>
          </p:cNvSpPr>
          <p:nvPr/>
        </p:nvSpPr>
        <p:spPr bwMode="auto">
          <a:xfrm>
            <a:off x="911824" y="1933134"/>
            <a:ext cx="10210876" cy="958821"/>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To get the dialog box, position the mouse pointer over any data point in the scatter diagram and right-click.</a:t>
            </a:r>
          </a:p>
        </p:txBody>
      </p:sp>
      <p:sp>
        <p:nvSpPr>
          <p:cNvPr id="2" name="Slide Number Placeholder 1"/>
          <p:cNvSpPr>
            <a:spLocks noGrp="1"/>
          </p:cNvSpPr>
          <p:nvPr>
            <p:ph type="sldNum" sz="quarter" idx="12"/>
          </p:nvPr>
        </p:nvSpPr>
        <p:spPr/>
        <p:txBody>
          <a:bodyPr/>
          <a:lstStyle/>
          <a:p>
            <a:fld id="{949EBC64-41CB-41B8-B6DF-9B1367312BD4}" type="slidenum">
              <a:rPr lang="en-US" smtClean="0"/>
              <a:t>57</a:t>
            </a:fld>
            <a:endParaRPr lang="en-US"/>
          </a:p>
        </p:txBody>
      </p:sp>
      <p:sp>
        <p:nvSpPr>
          <p:cNvPr id="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32194282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2/3*#ppt_w"/>
                                          </p:val>
                                        </p:tav>
                                        <p:tav tm="100000">
                                          <p:val>
                                            <p:strVal val="#ppt_w"/>
                                          </p:val>
                                        </p:tav>
                                      </p:tavLst>
                                    </p:anim>
                                    <p:anim calcmode="lin" valueType="num">
                                      <p:cBhvr>
                                        <p:cTn id="14"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92198" y="1117769"/>
            <a:ext cx="5817424" cy="5016331"/>
          </a:xfrm>
          <a:prstGeom prst="rect">
            <a:avLst/>
          </a:prstGeom>
          <a:noFill/>
          <a:ln>
            <a:noFill/>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96"/>
          <p:cNvSpPr>
            <a:spLocks noChangeArrowheads="1"/>
          </p:cNvSpPr>
          <p:nvPr/>
        </p:nvSpPr>
        <p:spPr bwMode="auto">
          <a:xfrm>
            <a:off x="914250" y="1111250"/>
            <a:ext cx="334239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Chart Tools</a:t>
            </a:r>
          </a:p>
          <a:p>
            <a:pPr algn="l">
              <a:spcBef>
                <a:spcPct val="20000"/>
              </a:spcBef>
              <a:buSzPct val="75000"/>
            </a:pPr>
            <a:r>
              <a:rPr lang="en-US" sz="2400" dirty="0">
                <a:solidFill>
                  <a:srgbClr val="000000"/>
                </a:solidFill>
                <a:effectLst/>
                <a:latin typeface="+mn-lt"/>
                <a:cs typeface="Arial" panose="020B0604020202020204" pitchFamily="34" charset="0"/>
              </a:rPr>
              <a:t>     Dialog Box</a:t>
            </a:r>
          </a:p>
        </p:txBody>
      </p:sp>
      <p:sp>
        <p:nvSpPr>
          <p:cNvPr id="6" name="Oval 5"/>
          <p:cNvSpPr/>
          <p:nvPr/>
        </p:nvSpPr>
        <p:spPr bwMode="auto">
          <a:xfrm>
            <a:off x="5607212" y="2467435"/>
            <a:ext cx="3794084" cy="753240"/>
          </a:xfrm>
          <a:prstGeom prst="ellipse">
            <a:avLst/>
          </a:prstGeom>
          <a:noFill/>
          <a:ln w="2857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58</a:t>
            </a:fld>
            <a:endParaRPr lang="en-US"/>
          </a:p>
        </p:txBody>
      </p:sp>
      <p:sp>
        <p:nvSpPr>
          <p:cNvPr id="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864872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51959" y="1635197"/>
            <a:ext cx="8398725" cy="4257600"/>
          </a:xfrm>
          <a:prstGeom prst="rect">
            <a:avLst/>
          </a:prstGeom>
          <a:noFill/>
          <a:ln>
            <a:noFill/>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Chart Tools Output</a:t>
            </a:r>
          </a:p>
        </p:txBody>
      </p:sp>
      <p:sp>
        <p:nvSpPr>
          <p:cNvPr id="3" name="Slide Number Placeholder 2"/>
          <p:cNvSpPr>
            <a:spLocks noGrp="1"/>
          </p:cNvSpPr>
          <p:nvPr>
            <p:ph type="sldNum" sz="quarter" idx="12"/>
          </p:nvPr>
        </p:nvSpPr>
        <p:spPr/>
        <p:txBody>
          <a:bodyPr/>
          <a:lstStyle/>
          <a:p>
            <a:fld id="{949EBC64-41CB-41B8-B6DF-9B1367312BD4}" type="slidenum">
              <a:rPr lang="en-US" smtClean="0"/>
              <a:t>59</a:t>
            </a:fld>
            <a:endParaRPr lang="en-US"/>
          </a:p>
        </p:txBody>
      </p:sp>
      <p:sp>
        <p:nvSpPr>
          <p:cNvPr id="7"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30175459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ChangeArrowheads="1"/>
          </p:cNvSpPr>
          <p:nvPr/>
        </p:nvSpPr>
        <p:spPr bwMode="auto">
          <a:xfrm>
            <a:off x="912138" y="2452688"/>
            <a:ext cx="10337562"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mn-lt"/>
                <a:cs typeface="Arial" panose="020B0604020202020204" pitchFamily="34" charset="0"/>
              </a:rPr>
              <a:t>A simple random sample is used to compute sample statistics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2</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b</a:t>
            </a:r>
            <a:r>
              <a:rPr lang="en-US" sz="2400" i="1" baseline="-25000" dirty="0" err="1">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that are used as the point estimators of the parameters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dirty="0" err="1">
                <a:solidFill>
                  <a:srgbClr val="000000"/>
                </a:solidFill>
                <a:effectLst/>
                <a:latin typeface="Arial" panose="020B0604020202020204" pitchFamily="34" charset="0"/>
                <a:cs typeface="Arial" panose="020B0604020202020204" pitchFamily="34" charset="0"/>
              </a:rPr>
              <a:t>.</a:t>
            </a:r>
            <a:endParaRPr lang="en-US" sz="2400" i="1" baseline="-25000" dirty="0">
              <a:solidFill>
                <a:srgbClr val="000000"/>
              </a:solidFill>
              <a:effectLst/>
              <a:latin typeface="Arial" panose="020B0604020202020204" pitchFamily="34" charset="0"/>
              <a:cs typeface="Arial" panose="020B0604020202020204" pitchFamily="34" charset="0"/>
            </a:endParaRPr>
          </a:p>
        </p:txBody>
      </p:sp>
      <p:sp>
        <p:nvSpPr>
          <p:cNvPr id="65541" name="Rectangle 5"/>
          <p:cNvSpPr>
            <a:spLocks noChangeArrowheads="1"/>
          </p:cNvSpPr>
          <p:nvPr/>
        </p:nvSpPr>
        <p:spPr bwMode="auto">
          <a:xfrm>
            <a:off x="905804" y="5000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Estimated Multiple Regression Equation</a:t>
            </a:r>
          </a:p>
        </p:txBody>
      </p:sp>
      <mc:AlternateContent xmlns:mc="http://schemas.openxmlformats.org/markup-compatibility/2006" xmlns:a14="http://schemas.microsoft.com/office/drawing/2010/main">
        <mc:Choice Requires="a14">
          <p:sp>
            <p:nvSpPr>
              <p:cNvPr id="65545" name="Text Box 9"/>
              <p:cNvSpPr txBox="1">
                <a:spLocks noChangeArrowheads="1"/>
              </p:cNvSpPr>
              <p:nvPr/>
            </p:nvSpPr>
            <p:spPr bwMode="auto">
              <a:xfrm>
                <a:off x="4131703" y="1797051"/>
                <a:ext cx="4134913"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r>
                          <a:rPr lang="en-US" sz="2400" b="0" i="1" smtClean="0">
                            <a:solidFill>
                              <a:srgbClr val="000000"/>
                            </a:solidFill>
                            <a:effectLst/>
                            <a:latin typeface="Cambria Math"/>
                          </a:rPr>
                          <m:t> </m:t>
                        </m:r>
                      </m:e>
                    </m:acc>
                  </m:oMath>
                </a14:m>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 . . + </a:t>
                </a:r>
                <a:r>
                  <a:rPr lang="en-US" sz="2400" i="1" dirty="0" err="1">
                    <a:solidFill>
                      <a:srgbClr val="000000"/>
                    </a:solidFill>
                    <a:effectLst/>
                    <a:latin typeface="Book Antiqua" pitchFamily="18" charset="0"/>
                  </a:rPr>
                  <a:t>b</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endParaRPr lang="en-US" sz="2400" i="1" baseline="-25000" dirty="0">
                  <a:solidFill>
                    <a:srgbClr val="000000"/>
                  </a:solidFill>
                  <a:effectLst/>
                  <a:latin typeface="Book Antiqua" pitchFamily="18" charset="0"/>
                </a:endParaRPr>
              </a:p>
            </p:txBody>
          </p:sp>
        </mc:Choice>
        <mc:Fallback xmlns="">
          <p:sp>
            <p:nvSpPr>
              <p:cNvPr id="65545" name="Text Box 9"/>
              <p:cNvSpPr txBox="1">
                <a:spLocks noRot="1" noChangeAspect="1" noMove="1" noResize="1" noEditPoints="1" noAdjustHandles="1" noChangeArrowheads="1" noChangeShapeType="1" noTextEdit="1"/>
              </p:cNvSpPr>
              <p:nvPr/>
            </p:nvSpPr>
            <p:spPr bwMode="auto">
              <a:xfrm>
                <a:off x="4131703" y="1797051"/>
                <a:ext cx="4134913" cy="461665"/>
              </a:xfrm>
              <a:prstGeom prst="rect">
                <a:avLst/>
              </a:prstGeom>
              <a:blipFill rotWithShape="1">
                <a:blip r:embed="rId3"/>
                <a:stretch>
                  <a:fillRect l="-147" t="-10526" r="-295" b="-289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5548" name="Text Box 12"/>
          <p:cNvSpPr txBox="1">
            <a:spLocks noChangeArrowheads="1"/>
          </p:cNvSpPr>
          <p:nvPr/>
        </p:nvSpPr>
        <p:spPr bwMode="auto">
          <a:xfrm>
            <a:off x="914250" y="1135063"/>
            <a:ext cx="56388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Estimated Multiple Regression Equation</a:t>
            </a:r>
          </a:p>
        </p:txBody>
      </p:sp>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11824" y="1016001"/>
            <a:ext cx="10346008" cy="10032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Excel’s Chart tools output does not provide any means for testing the significance of the results, so we need to use Excel’s Regression tool.</a:t>
            </a:r>
          </a:p>
        </p:txBody>
      </p:sp>
      <p:sp>
        <p:nvSpPr>
          <p:cNvPr id="4" name="Rectangle 4"/>
          <p:cNvSpPr>
            <a:spLocks noChangeArrowheads="1"/>
          </p:cNvSpPr>
          <p:nvPr/>
        </p:nvSpPr>
        <p:spPr bwMode="auto">
          <a:xfrm>
            <a:off x="911824" y="1905000"/>
            <a:ext cx="10346008" cy="1066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will treat the values of </a:t>
            </a:r>
            <a:r>
              <a:rPr lang="en-US" sz="2400" i="1" dirty="0">
                <a:solidFill>
                  <a:srgbClr val="000000"/>
                </a:solidFill>
                <a:effectLst/>
                <a:latin typeface="+mn-lt"/>
                <a:cs typeface="Arial" panose="020B0604020202020204" pitchFamily="34" charset="0"/>
              </a:rPr>
              <a:t>x</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as a second independent  variable (called </a:t>
            </a:r>
            <a:r>
              <a:rPr lang="en-US" sz="2400" dirty="0" err="1">
                <a:solidFill>
                  <a:srgbClr val="000000"/>
                </a:solidFill>
                <a:effectLst/>
                <a:latin typeface="+mn-lt"/>
                <a:cs typeface="Arial" panose="020B0604020202020204" pitchFamily="34" charset="0"/>
              </a:rPr>
              <a:t>MonthSq</a:t>
            </a:r>
            <a:r>
              <a:rPr lang="en-US" sz="2400" dirty="0">
                <a:solidFill>
                  <a:srgbClr val="000000"/>
                </a:solidFill>
                <a:effectLst/>
                <a:latin typeface="+mn-lt"/>
                <a:cs typeface="Arial" panose="020B0604020202020204" pitchFamily="34" charset="0"/>
              </a:rPr>
              <a:t> on the next slide).</a:t>
            </a:r>
          </a:p>
        </p:txBody>
      </p:sp>
      <p:sp>
        <p:nvSpPr>
          <p:cNvPr id="2" name="Slide Number Placeholder 1"/>
          <p:cNvSpPr>
            <a:spLocks noGrp="1"/>
          </p:cNvSpPr>
          <p:nvPr>
            <p:ph type="sldNum" sz="quarter" idx="12"/>
          </p:nvPr>
        </p:nvSpPr>
        <p:spPr/>
        <p:txBody>
          <a:bodyPr/>
          <a:lstStyle/>
          <a:p>
            <a:fld id="{949EBC64-41CB-41B8-B6DF-9B1367312BD4}" type="slidenum">
              <a:rPr lang="en-US" smtClean="0"/>
              <a:t>60</a:t>
            </a:fld>
            <a:endParaRPr lang="en-US"/>
          </a:p>
        </p:txBody>
      </p:sp>
      <p:sp>
        <p:nvSpPr>
          <p:cNvPr id="6"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225908442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73471" y="1731048"/>
            <a:ext cx="10107586" cy="3861473"/>
            <a:chOff x="1436971" y="1616748"/>
            <a:chExt cx="10107586" cy="3861473"/>
          </a:xfrm>
        </p:grpSpPr>
        <p:sp>
          <p:nvSpPr>
            <p:cNvPr id="3" name="Rectangle 2"/>
            <p:cNvSpPr>
              <a:spLocks noChangeArrowheads="1"/>
            </p:cNvSpPr>
            <p:nvPr/>
          </p:nvSpPr>
          <p:spPr bwMode="auto">
            <a:xfrm>
              <a:off x="1436971" y="1616748"/>
              <a:ext cx="10068514" cy="3861473"/>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solidFill>
                  <a:srgbClr val="000000"/>
                </a:solidFill>
                <a:effectLst/>
                <a:latin typeface="+mn-lt"/>
                <a:cs typeface="Arial" panose="020B0604020202020204" pitchFamily="34" charset="0"/>
              </a:endParaRPr>
            </a:p>
          </p:txBody>
        </p:sp>
        <p:sp>
          <p:nvSpPr>
            <p:cNvPr id="4" name="Rectangle 6"/>
            <p:cNvSpPr>
              <a:spLocks noChangeArrowheads="1"/>
            </p:cNvSpPr>
            <p:nvPr/>
          </p:nvSpPr>
          <p:spPr bwMode="auto">
            <a:xfrm>
              <a:off x="1977496" y="2232925"/>
              <a:ext cx="836126" cy="31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41</a:t>
              </a:r>
            </a:p>
            <a:p>
              <a:pPr algn="r"/>
              <a:r>
                <a:rPr lang="en-US" sz="2400" dirty="0">
                  <a:solidFill>
                    <a:srgbClr val="000000"/>
                  </a:solidFill>
                  <a:effectLst/>
                  <a:latin typeface="+mn-lt"/>
                  <a:cs typeface="Arial" panose="020B0604020202020204" pitchFamily="34" charset="0"/>
                </a:rPr>
                <a:t>106</a:t>
              </a:r>
            </a:p>
            <a:p>
              <a:pPr algn="r"/>
              <a:r>
                <a:rPr lang="en-US" sz="2400" dirty="0">
                  <a:solidFill>
                    <a:srgbClr val="000000"/>
                  </a:solidFill>
                  <a:effectLst/>
                  <a:latin typeface="+mn-lt"/>
                  <a:cs typeface="Arial" panose="020B0604020202020204" pitchFamily="34" charset="0"/>
                </a:rPr>
                <a:t>76</a:t>
              </a:r>
            </a:p>
            <a:p>
              <a:pPr algn="r"/>
              <a:r>
                <a:rPr lang="en-US" sz="2400" dirty="0">
                  <a:solidFill>
                    <a:srgbClr val="000000"/>
                  </a:solidFill>
                  <a:effectLst/>
                  <a:latin typeface="+mn-lt"/>
                  <a:cs typeface="Arial" panose="020B0604020202020204" pitchFamily="34" charset="0"/>
                </a:rPr>
                <a:t>104</a:t>
              </a:r>
            </a:p>
            <a:p>
              <a:pPr algn="r"/>
              <a:r>
                <a:rPr lang="en-US" sz="2400" dirty="0">
                  <a:solidFill>
                    <a:srgbClr val="000000"/>
                  </a:solidFill>
                  <a:effectLst/>
                  <a:latin typeface="+mn-lt"/>
                  <a:cs typeface="Arial" panose="020B0604020202020204" pitchFamily="34" charset="0"/>
                </a:rPr>
                <a:t>22</a:t>
              </a:r>
            </a:p>
            <a:p>
              <a:pPr algn="r"/>
              <a:r>
                <a:rPr lang="en-US" sz="2400" dirty="0">
                  <a:solidFill>
                    <a:srgbClr val="000000"/>
                  </a:solidFill>
                  <a:effectLst/>
                  <a:latin typeface="+mn-lt"/>
                  <a:cs typeface="Arial" panose="020B0604020202020204" pitchFamily="34" charset="0"/>
                </a:rPr>
                <a:t>12</a:t>
              </a:r>
            </a:p>
            <a:p>
              <a:pPr algn="r"/>
              <a:r>
                <a:rPr lang="en-US" sz="2400" dirty="0">
                  <a:solidFill>
                    <a:srgbClr val="000000"/>
                  </a:solidFill>
                  <a:effectLst/>
                  <a:latin typeface="+mn-lt"/>
                  <a:cs typeface="Arial" panose="020B0604020202020204" pitchFamily="34" charset="0"/>
                </a:rPr>
                <a:t>85</a:t>
              </a:r>
            </a:p>
            <a:p>
              <a:pPr algn="r"/>
              <a:r>
                <a:rPr lang="en-US" sz="2400" dirty="0">
                  <a:solidFill>
                    <a:srgbClr val="000000"/>
                  </a:solidFill>
                  <a:effectLst/>
                  <a:latin typeface="+mn-lt"/>
                  <a:cs typeface="Arial" panose="020B0604020202020204" pitchFamily="34" charset="0"/>
                </a:rPr>
                <a:t>111</a:t>
              </a:r>
            </a:p>
          </p:txBody>
        </p:sp>
        <p:sp>
          <p:nvSpPr>
            <p:cNvPr id="5" name="Rectangle 8"/>
            <p:cNvSpPr>
              <a:spLocks noChangeArrowheads="1"/>
            </p:cNvSpPr>
            <p:nvPr/>
          </p:nvSpPr>
          <p:spPr bwMode="auto">
            <a:xfrm>
              <a:off x="5165118" y="2216136"/>
              <a:ext cx="937475" cy="32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275</a:t>
              </a:r>
            </a:p>
            <a:p>
              <a:pPr algn="r"/>
              <a:r>
                <a:rPr lang="en-US" sz="2400" dirty="0">
                  <a:solidFill>
                    <a:srgbClr val="000000"/>
                  </a:solidFill>
                  <a:effectLst/>
                  <a:latin typeface="+mn-lt"/>
                  <a:cs typeface="Arial" panose="020B0604020202020204" pitchFamily="34" charset="0"/>
                </a:rPr>
                <a:t>296</a:t>
              </a:r>
            </a:p>
            <a:p>
              <a:pPr algn="r"/>
              <a:r>
                <a:rPr lang="en-US" sz="2400" dirty="0">
                  <a:solidFill>
                    <a:srgbClr val="000000"/>
                  </a:solidFill>
                  <a:effectLst/>
                  <a:latin typeface="+mn-lt"/>
                  <a:cs typeface="Arial" panose="020B0604020202020204" pitchFamily="34" charset="0"/>
                </a:rPr>
                <a:t>317</a:t>
              </a:r>
            </a:p>
            <a:p>
              <a:pPr algn="r"/>
              <a:r>
                <a:rPr lang="en-US" sz="2400" dirty="0">
                  <a:solidFill>
                    <a:srgbClr val="000000"/>
                  </a:solidFill>
                  <a:effectLst/>
                  <a:latin typeface="+mn-lt"/>
                  <a:cs typeface="Arial" panose="020B0604020202020204" pitchFamily="34" charset="0"/>
                </a:rPr>
                <a:t>376</a:t>
              </a:r>
            </a:p>
            <a:p>
              <a:pPr algn="r"/>
              <a:r>
                <a:rPr lang="en-US" sz="2400" dirty="0">
                  <a:solidFill>
                    <a:srgbClr val="000000"/>
                  </a:solidFill>
                  <a:effectLst/>
                  <a:latin typeface="+mn-lt"/>
                  <a:cs typeface="Arial" panose="020B0604020202020204" pitchFamily="34" charset="0"/>
                </a:rPr>
                <a:t>162</a:t>
              </a:r>
            </a:p>
            <a:p>
              <a:pPr algn="r"/>
              <a:r>
                <a:rPr lang="en-US" sz="2400" dirty="0">
                  <a:solidFill>
                    <a:srgbClr val="000000"/>
                  </a:solidFill>
                  <a:effectLst/>
                  <a:latin typeface="+mn-lt"/>
                  <a:cs typeface="Arial" panose="020B0604020202020204" pitchFamily="34" charset="0"/>
                </a:rPr>
                <a:t>150</a:t>
              </a:r>
            </a:p>
            <a:p>
              <a:pPr algn="r"/>
              <a:r>
                <a:rPr lang="en-US" sz="2400" dirty="0">
                  <a:solidFill>
                    <a:srgbClr val="000000"/>
                  </a:solidFill>
                  <a:effectLst/>
                  <a:latin typeface="+mn-lt"/>
                  <a:cs typeface="Arial" panose="020B0604020202020204" pitchFamily="34" charset="0"/>
                </a:rPr>
                <a:t>367</a:t>
              </a:r>
            </a:p>
            <a:p>
              <a:pPr algn="r"/>
              <a:r>
                <a:rPr lang="en-US" sz="2400" dirty="0">
                  <a:solidFill>
                    <a:srgbClr val="000000"/>
                  </a:solidFill>
                  <a:effectLst/>
                  <a:latin typeface="+mn-lt"/>
                  <a:cs typeface="Arial" panose="020B0604020202020204" pitchFamily="34" charset="0"/>
                </a:rPr>
                <a:t>308</a:t>
              </a:r>
            </a:p>
          </p:txBody>
        </p:sp>
        <p:sp>
          <p:nvSpPr>
            <p:cNvPr id="6" name="Rectangle 12"/>
            <p:cNvSpPr>
              <a:spLocks noChangeArrowheads="1"/>
            </p:cNvSpPr>
            <p:nvPr/>
          </p:nvSpPr>
          <p:spPr bwMode="auto">
            <a:xfrm>
              <a:off x="1643895" y="1715403"/>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Months</a:t>
              </a:r>
            </a:p>
          </p:txBody>
        </p:sp>
        <p:sp>
          <p:nvSpPr>
            <p:cNvPr id="7" name="Rectangle 13"/>
            <p:cNvSpPr>
              <a:spLocks noChangeArrowheads="1"/>
            </p:cNvSpPr>
            <p:nvPr/>
          </p:nvSpPr>
          <p:spPr bwMode="auto">
            <a:xfrm>
              <a:off x="4973884" y="1731730"/>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Sales</a:t>
              </a:r>
            </a:p>
          </p:txBody>
        </p:sp>
        <p:sp>
          <p:nvSpPr>
            <p:cNvPr id="9" name="Rectangle 6"/>
            <p:cNvSpPr>
              <a:spLocks noChangeArrowheads="1"/>
            </p:cNvSpPr>
            <p:nvPr/>
          </p:nvSpPr>
          <p:spPr bwMode="auto">
            <a:xfrm>
              <a:off x="6973047" y="2187560"/>
              <a:ext cx="836126" cy="2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40</a:t>
              </a:r>
            </a:p>
            <a:p>
              <a:pPr algn="r"/>
              <a:r>
                <a:rPr lang="en-US" sz="2400" dirty="0">
                  <a:solidFill>
                    <a:srgbClr val="000000"/>
                  </a:solidFill>
                  <a:effectLst/>
                  <a:latin typeface="+mn-lt"/>
                  <a:cs typeface="Arial" panose="020B0604020202020204" pitchFamily="34" charset="0"/>
                </a:rPr>
                <a:t>51</a:t>
              </a:r>
            </a:p>
            <a:p>
              <a:pPr algn="r"/>
              <a:r>
                <a:rPr lang="en-US" sz="2400" dirty="0">
                  <a:solidFill>
                    <a:srgbClr val="000000"/>
                  </a:solidFill>
                  <a:effectLst/>
                  <a:latin typeface="+mn-lt"/>
                  <a:cs typeface="Arial" panose="020B0604020202020204" pitchFamily="34" charset="0"/>
                </a:rPr>
                <a:t>9</a:t>
              </a:r>
            </a:p>
            <a:p>
              <a:pPr algn="r"/>
              <a:r>
                <a:rPr lang="en-US" sz="2400" dirty="0">
                  <a:solidFill>
                    <a:srgbClr val="000000"/>
                  </a:solidFill>
                  <a:effectLst/>
                  <a:latin typeface="+mn-lt"/>
                  <a:cs typeface="Arial" panose="020B0604020202020204" pitchFamily="34" charset="0"/>
                </a:rPr>
                <a:t>12</a:t>
              </a:r>
            </a:p>
            <a:p>
              <a:pPr algn="r"/>
              <a:r>
                <a:rPr lang="en-US" sz="2400" dirty="0">
                  <a:solidFill>
                    <a:srgbClr val="000000"/>
                  </a:solidFill>
                  <a:effectLst/>
                  <a:latin typeface="+mn-lt"/>
                  <a:cs typeface="Arial" panose="020B0604020202020204" pitchFamily="34" charset="0"/>
                </a:rPr>
                <a:t>6</a:t>
              </a:r>
            </a:p>
            <a:p>
              <a:pPr algn="r"/>
              <a:r>
                <a:rPr lang="en-US" sz="2400" dirty="0">
                  <a:solidFill>
                    <a:srgbClr val="000000"/>
                  </a:solidFill>
                  <a:effectLst/>
                  <a:latin typeface="+mn-lt"/>
                  <a:cs typeface="Arial" panose="020B0604020202020204" pitchFamily="34" charset="0"/>
                </a:rPr>
                <a:t>56</a:t>
              </a:r>
            </a:p>
            <a:p>
              <a:pPr algn="r"/>
              <a:r>
                <a:rPr lang="en-US" sz="2400" dirty="0">
                  <a:solidFill>
                    <a:srgbClr val="000000"/>
                  </a:solidFill>
                  <a:effectLst/>
                  <a:latin typeface="+mn-lt"/>
                  <a:cs typeface="Arial" panose="020B0604020202020204" pitchFamily="34" charset="0"/>
                </a:rPr>
                <a:t>19</a:t>
              </a:r>
            </a:p>
          </p:txBody>
        </p:sp>
        <p:sp>
          <p:nvSpPr>
            <p:cNvPr id="10" name="Rectangle 9"/>
            <p:cNvSpPr>
              <a:spLocks noChangeArrowheads="1"/>
            </p:cNvSpPr>
            <p:nvPr/>
          </p:nvSpPr>
          <p:spPr bwMode="auto">
            <a:xfrm>
              <a:off x="6710027" y="1708149"/>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Months</a:t>
              </a:r>
            </a:p>
          </p:txBody>
        </p:sp>
        <p:sp>
          <p:nvSpPr>
            <p:cNvPr id="11" name="Rectangle 8"/>
            <p:cNvSpPr>
              <a:spLocks noChangeArrowheads="1"/>
            </p:cNvSpPr>
            <p:nvPr/>
          </p:nvSpPr>
          <p:spPr bwMode="auto">
            <a:xfrm>
              <a:off x="10257190" y="2178036"/>
              <a:ext cx="937475" cy="295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189</a:t>
              </a:r>
            </a:p>
            <a:p>
              <a:pPr algn="r"/>
              <a:r>
                <a:rPr lang="en-US" sz="2400" dirty="0">
                  <a:solidFill>
                    <a:srgbClr val="000000"/>
                  </a:solidFill>
                  <a:effectLst/>
                  <a:latin typeface="+mn-lt"/>
                  <a:cs typeface="Arial" panose="020B0604020202020204" pitchFamily="34" charset="0"/>
                </a:rPr>
                <a:t>235</a:t>
              </a:r>
            </a:p>
            <a:p>
              <a:pPr algn="r"/>
              <a:r>
                <a:rPr lang="en-US" sz="2400" dirty="0">
                  <a:solidFill>
                    <a:srgbClr val="000000"/>
                  </a:solidFill>
                  <a:effectLst/>
                  <a:latin typeface="+mn-lt"/>
                  <a:cs typeface="Arial" panose="020B0604020202020204" pitchFamily="34" charset="0"/>
                </a:rPr>
                <a:t>83</a:t>
              </a:r>
            </a:p>
            <a:p>
              <a:pPr algn="r"/>
              <a:r>
                <a:rPr lang="en-US" sz="2400" dirty="0">
                  <a:solidFill>
                    <a:srgbClr val="000000"/>
                  </a:solidFill>
                  <a:effectLst/>
                  <a:latin typeface="+mn-lt"/>
                  <a:cs typeface="Arial" panose="020B0604020202020204" pitchFamily="34" charset="0"/>
                </a:rPr>
                <a:t>112</a:t>
              </a:r>
            </a:p>
            <a:p>
              <a:pPr algn="r"/>
              <a:r>
                <a:rPr lang="en-US" sz="2400" dirty="0">
                  <a:solidFill>
                    <a:srgbClr val="000000"/>
                  </a:solidFill>
                  <a:effectLst/>
                  <a:latin typeface="+mn-lt"/>
                  <a:cs typeface="Arial" panose="020B0604020202020204" pitchFamily="34" charset="0"/>
                </a:rPr>
                <a:t>67</a:t>
              </a:r>
            </a:p>
            <a:p>
              <a:pPr algn="r"/>
              <a:r>
                <a:rPr lang="en-US" sz="2400" dirty="0">
                  <a:solidFill>
                    <a:srgbClr val="000000"/>
                  </a:solidFill>
                  <a:effectLst/>
                  <a:latin typeface="+mn-lt"/>
                  <a:cs typeface="Arial" panose="020B0604020202020204" pitchFamily="34" charset="0"/>
                </a:rPr>
                <a:t>325</a:t>
              </a:r>
            </a:p>
            <a:p>
              <a:pPr algn="r"/>
              <a:r>
                <a:rPr lang="en-US" sz="2400" dirty="0">
                  <a:solidFill>
                    <a:srgbClr val="000000"/>
                  </a:solidFill>
                  <a:effectLst/>
                  <a:latin typeface="+mn-lt"/>
                  <a:cs typeface="Arial" panose="020B0604020202020204" pitchFamily="34" charset="0"/>
                </a:rPr>
                <a:t>189</a:t>
              </a:r>
            </a:p>
          </p:txBody>
        </p:sp>
        <p:sp>
          <p:nvSpPr>
            <p:cNvPr id="12" name="Rectangle 13"/>
            <p:cNvSpPr>
              <a:spLocks noChangeArrowheads="1"/>
            </p:cNvSpPr>
            <p:nvPr/>
          </p:nvSpPr>
          <p:spPr bwMode="auto">
            <a:xfrm>
              <a:off x="10024327" y="1738990"/>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000000"/>
                  </a:solidFill>
                  <a:effectLst/>
                  <a:latin typeface="+mn-lt"/>
                  <a:cs typeface="Arial" panose="020B0604020202020204" pitchFamily="34" charset="0"/>
                </a:rPr>
                <a:t>Sales</a:t>
              </a:r>
            </a:p>
          </p:txBody>
        </p:sp>
        <p:sp>
          <p:nvSpPr>
            <p:cNvPr id="13" name="Line 18"/>
            <p:cNvSpPr>
              <a:spLocks noChangeShapeType="1"/>
            </p:cNvSpPr>
            <p:nvPr/>
          </p:nvSpPr>
          <p:spPr bwMode="auto">
            <a:xfrm flipV="1">
              <a:off x="1798928" y="2215231"/>
              <a:ext cx="4364338" cy="14"/>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cxnSp>
          <p:nvCxnSpPr>
            <p:cNvPr id="14" name="Straight Connector 13"/>
            <p:cNvCxnSpPr/>
            <p:nvPr/>
          </p:nvCxnSpPr>
          <p:spPr bwMode="auto">
            <a:xfrm flipV="1">
              <a:off x="6505479" y="1799778"/>
              <a:ext cx="0" cy="34979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2"/>
            <p:cNvSpPr>
              <a:spLocks noChangeArrowheads="1"/>
            </p:cNvSpPr>
            <p:nvPr/>
          </p:nvSpPr>
          <p:spPr bwMode="auto">
            <a:xfrm>
              <a:off x="3390922" y="1722663"/>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err="1">
                  <a:solidFill>
                    <a:srgbClr val="000000"/>
                  </a:solidFill>
                  <a:effectLst/>
                  <a:latin typeface="+mn-lt"/>
                  <a:cs typeface="Arial" panose="020B0604020202020204" pitchFamily="34" charset="0"/>
                </a:rPr>
                <a:t>MonthsSq</a:t>
              </a:r>
              <a:endParaRPr lang="en-US" dirty="0">
                <a:solidFill>
                  <a:srgbClr val="000000"/>
                </a:solidFill>
                <a:effectLst/>
                <a:latin typeface="+mn-lt"/>
                <a:cs typeface="Arial" panose="020B0604020202020204" pitchFamily="34" charset="0"/>
              </a:endParaRPr>
            </a:p>
          </p:txBody>
        </p:sp>
        <p:sp>
          <p:nvSpPr>
            <p:cNvPr id="16" name="Rectangle 15"/>
            <p:cNvSpPr>
              <a:spLocks noChangeArrowheads="1"/>
            </p:cNvSpPr>
            <p:nvPr/>
          </p:nvSpPr>
          <p:spPr bwMode="auto">
            <a:xfrm>
              <a:off x="8476358" y="1700895"/>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err="1">
                  <a:solidFill>
                    <a:srgbClr val="000000"/>
                  </a:solidFill>
                  <a:effectLst/>
                  <a:latin typeface="+mn-lt"/>
                  <a:cs typeface="Arial" panose="020B0604020202020204" pitchFamily="34" charset="0"/>
                </a:rPr>
                <a:t>MonthsSq</a:t>
              </a:r>
              <a:endParaRPr lang="en-US" dirty="0">
                <a:solidFill>
                  <a:srgbClr val="000000"/>
                </a:solidFill>
                <a:effectLst/>
                <a:latin typeface="+mn-lt"/>
                <a:cs typeface="Arial" panose="020B0604020202020204" pitchFamily="34" charset="0"/>
              </a:endParaRPr>
            </a:p>
          </p:txBody>
        </p:sp>
        <p:sp>
          <p:nvSpPr>
            <p:cNvPr id="17" name="Rectangle 6"/>
            <p:cNvSpPr>
              <a:spLocks noChangeArrowheads="1"/>
            </p:cNvSpPr>
            <p:nvPr/>
          </p:nvSpPr>
          <p:spPr bwMode="auto">
            <a:xfrm>
              <a:off x="8662162" y="2194821"/>
              <a:ext cx="836126" cy="2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1600</a:t>
              </a:r>
            </a:p>
            <a:p>
              <a:pPr algn="r"/>
              <a:r>
                <a:rPr lang="en-US" sz="2400" dirty="0">
                  <a:solidFill>
                    <a:srgbClr val="000000"/>
                  </a:solidFill>
                  <a:effectLst/>
                  <a:latin typeface="+mn-lt"/>
                  <a:cs typeface="Arial" panose="020B0604020202020204" pitchFamily="34" charset="0"/>
                </a:rPr>
                <a:t>2601</a:t>
              </a:r>
            </a:p>
            <a:p>
              <a:pPr algn="r"/>
              <a:r>
                <a:rPr lang="en-US" sz="2400" dirty="0">
                  <a:solidFill>
                    <a:srgbClr val="000000"/>
                  </a:solidFill>
                  <a:effectLst/>
                  <a:latin typeface="+mn-lt"/>
                  <a:cs typeface="Arial" panose="020B0604020202020204" pitchFamily="34" charset="0"/>
                </a:rPr>
                <a:t>81</a:t>
              </a:r>
            </a:p>
            <a:p>
              <a:pPr algn="r"/>
              <a:r>
                <a:rPr lang="en-US" sz="2400" dirty="0">
                  <a:solidFill>
                    <a:srgbClr val="000000"/>
                  </a:solidFill>
                  <a:effectLst/>
                  <a:latin typeface="+mn-lt"/>
                  <a:cs typeface="Arial" panose="020B0604020202020204" pitchFamily="34" charset="0"/>
                </a:rPr>
                <a:t>144</a:t>
              </a:r>
            </a:p>
            <a:p>
              <a:pPr algn="r"/>
              <a:r>
                <a:rPr lang="en-US" sz="2400" dirty="0">
                  <a:solidFill>
                    <a:srgbClr val="000000"/>
                  </a:solidFill>
                  <a:effectLst/>
                  <a:latin typeface="+mn-lt"/>
                  <a:cs typeface="Arial" panose="020B0604020202020204" pitchFamily="34" charset="0"/>
                </a:rPr>
                <a:t>36</a:t>
              </a:r>
            </a:p>
            <a:p>
              <a:pPr algn="r"/>
              <a:r>
                <a:rPr lang="en-US" sz="2400" dirty="0">
                  <a:solidFill>
                    <a:srgbClr val="000000"/>
                  </a:solidFill>
                  <a:effectLst/>
                  <a:latin typeface="+mn-lt"/>
                  <a:cs typeface="Arial" panose="020B0604020202020204" pitchFamily="34" charset="0"/>
                </a:rPr>
                <a:t>3136</a:t>
              </a:r>
            </a:p>
            <a:p>
              <a:pPr algn="r"/>
              <a:r>
                <a:rPr lang="en-US" sz="2400" dirty="0">
                  <a:solidFill>
                    <a:srgbClr val="000000"/>
                  </a:solidFill>
                  <a:effectLst/>
                  <a:latin typeface="+mn-lt"/>
                  <a:cs typeface="Arial" panose="020B0604020202020204" pitchFamily="34" charset="0"/>
                </a:rPr>
                <a:t>361</a:t>
              </a:r>
            </a:p>
          </p:txBody>
        </p:sp>
        <p:sp>
          <p:nvSpPr>
            <p:cNvPr id="18" name="Rectangle 6"/>
            <p:cNvSpPr>
              <a:spLocks noChangeArrowheads="1"/>
            </p:cNvSpPr>
            <p:nvPr/>
          </p:nvSpPr>
          <p:spPr bwMode="auto">
            <a:xfrm>
              <a:off x="3763131" y="2240185"/>
              <a:ext cx="836126" cy="31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a:solidFill>
                    <a:srgbClr val="000000"/>
                  </a:solidFill>
                  <a:effectLst/>
                  <a:latin typeface="+mn-lt"/>
                  <a:cs typeface="Arial" panose="020B0604020202020204" pitchFamily="34" charset="0"/>
                </a:rPr>
                <a:t>1681</a:t>
              </a:r>
            </a:p>
            <a:p>
              <a:pPr algn="r"/>
              <a:r>
                <a:rPr lang="en-US" sz="2400" dirty="0">
                  <a:solidFill>
                    <a:srgbClr val="000000"/>
                  </a:solidFill>
                  <a:effectLst/>
                  <a:latin typeface="+mn-lt"/>
                  <a:cs typeface="Arial" panose="020B0604020202020204" pitchFamily="34" charset="0"/>
                </a:rPr>
                <a:t>11236</a:t>
              </a:r>
            </a:p>
            <a:p>
              <a:pPr algn="r"/>
              <a:r>
                <a:rPr lang="en-US" sz="2400" dirty="0">
                  <a:solidFill>
                    <a:srgbClr val="000000"/>
                  </a:solidFill>
                  <a:effectLst/>
                  <a:latin typeface="+mn-lt"/>
                  <a:cs typeface="Arial" panose="020B0604020202020204" pitchFamily="34" charset="0"/>
                </a:rPr>
                <a:t>5776</a:t>
              </a:r>
            </a:p>
            <a:p>
              <a:pPr algn="r"/>
              <a:r>
                <a:rPr lang="en-US" sz="2400" dirty="0">
                  <a:solidFill>
                    <a:srgbClr val="000000"/>
                  </a:solidFill>
                  <a:effectLst/>
                  <a:latin typeface="+mn-lt"/>
                  <a:cs typeface="Arial" panose="020B0604020202020204" pitchFamily="34" charset="0"/>
                </a:rPr>
                <a:t>10816</a:t>
              </a:r>
            </a:p>
            <a:p>
              <a:pPr algn="r"/>
              <a:r>
                <a:rPr lang="en-US" sz="2400" dirty="0">
                  <a:solidFill>
                    <a:srgbClr val="000000"/>
                  </a:solidFill>
                  <a:effectLst/>
                  <a:latin typeface="+mn-lt"/>
                  <a:cs typeface="Arial" panose="020B0604020202020204" pitchFamily="34" charset="0"/>
                </a:rPr>
                <a:t>484</a:t>
              </a:r>
            </a:p>
            <a:p>
              <a:pPr algn="r"/>
              <a:r>
                <a:rPr lang="en-US" sz="2400" dirty="0">
                  <a:solidFill>
                    <a:srgbClr val="000000"/>
                  </a:solidFill>
                  <a:effectLst/>
                  <a:latin typeface="+mn-lt"/>
                  <a:cs typeface="Arial" panose="020B0604020202020204" pitchFamily="34" charset="0"/>
                </a:rPr>
                <a:t>144</a:t>
              </a:r>
            </a:p>
            <a:p>
              <a:pPr algn="r"/>
              <a:r>
                <a:rPr lang="en-US" sz="2400" dirty="0">
                  <a:solidFill>
                    <a:srgbClr val="000000"/>
                  </a:solidFill>
                  <a:effectLst/>
                  <a:latin typeface="+mn-lt"/>
                  <a:cs typeface="Arial" panose="020B0604020202020204" pitchFamily="34" charset="0"/>
                </a:rPr>
                <a:t>7225</a:t>
              </a:r>
            </a:p>
            <a:p>
              <a:pPr algn="r"/>
              <a:r>
                <a:rPr lang="en-US" sz="2400" dirty="0">
                  <a:solidFill>
                    <a:srgbClr val="000000"/>
                  </a:solidFill>
                  <a:effectLst/>
                  <a:latin typeface="+mn-lt"/>
                  <a:cs typeface="Arial" panose="020B0604020202020204" pitchFamily="34" charset="0"/>
                </a:rPr>
                <a:t>12321</a:t>
              </a:r>
            </a:p>
          </p:txBody>
        </p:sp>
        <p:sp>
          <p:nvSpPr>
            <p:cNvPr id="19" name="Line 18"/>
            <p:cNvSpPr>
              <a:spLocks noChangeShapeType="1"/>
            </p:cNvSpPr>
            <p:nvPr/>
          </p:nvSpPr>
          <p:spPr bwMode="auto">
            <a:xfrm flipV="1">
              <a:off x="6885569" y="2222505"/>
              <a:ext cx="4256352"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grpSp>
      <p:sp>
        <p:nvSpPr>
          <p:cNvPr id="20" name="Rectangle 396"/>
          <p:cNvSpPr>
            <a:spLocks noChangeArrowheads="1"/>
          </p:cNvSpPr>
          <p:nvPr/>
        </p:nvSpPr>
        <p:spPr bwMode="auto">
          <a:xfrm>
            <a:off x="914249" y="11239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Second Independent Variable (</a:t>
            </a:r>
            <a:r>
              <a:rPr lang="en-US" sz="2400" dirty="0" err="1">
                <a:solidFill>
                  <a:srgbClr val="000000"/>
                </a:solidFill>
                <a:effectLst/>
                <a:latin typeface="+mn-lt"/>
                <a:cs typeface="Arial" panose="020B0604020202020204" pitchFamily="34" charset="0"/>
              </a:rPr>
              <a:t>MonthSq</a:t>
            </a:r>
            <a:r>
              <a:rPr lang="en-US" sz="2400" dirty="0">
                <a:solidFill>
                  <a:srgbClr val="000000"/>
                </a:solidFill>
                <a:effectLst/>
                <a:latin typeface="+mn-lt"/>
                <a:cs typeface="Arial" panose="020B0604020202020204" pitchFamily="34" charset="0"/>
              </a:rPr>
              <a:t>) Added</a:t>
            </a:r>
          </a:p>
        </p:txBody>
      </p:sp>
      <p:sp>
        <p:nvSpPr>
          <p:cNvPr id="2" name="Slide Number Placeholder 1"/>
          <p:cNvSpPr>
            <a:spLocks noGrp="1"/>
          </p:cNvSpPr>
          <p:nvPr>
            <p:ph type="sldNum" sz="quarter" idx="12"/>
          </p:nvPr>
        </p:nvSpPr>
        <p:spPr/>
        <p:txBody>
          <a:bodyPr/>
          <a:lstStyle/>
          <a:p>
            <a:fld id="{949EBC64-41CB-41B8-B6DF-9B1367312BD4}" type="slidenum">
              <a:rPr lang="en-US" smtClean="0"/>
              <a:t>61</a:t>
            </a:fld>
            <a:endParaRPr lang="en-US"/>
          </a:p>
        </p:txBody>
      </p:sp>
      <p:sp>
        <p:nvSpPr>
          <p:cNvPr id="22"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Tree>
    <p:extLst>
      <p:ext uri="{BB962C8B-B14F-4D97-AF65-F5344CB8AC3E}">
        <p14:creationId xmlns:p14="http://schemas.microsoft.com/office/powerpoint/2010/main" val="3591380853"/>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96"/>
          <p:cNvSpPr>
            <a:spLocks noChangeArrowheads="1"/>
          </p:cNvSpPr>
          <p:nvPr/>
        </p:nvSpPr>
        <p:spPr bwMode="auto">
          <a:xfrm>
            <a:off x="914249" y="11112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Excel’s Regression Tool Output</a:t>
            </a:r>
          </a:p>
        </p:txBody>
      </p:sp>
      <p:pic>
        <p:nvPicPr>
          <p:cNvPr id="4" name="Picture 3"/>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51139" y="1607911"/>
            <a:ext cx="5766317" cy="3619500"/>
          </a:xfrm>
          <a:prstGeom prst="rect">
            <a:avLst/>
          </a:prstGeom>
          <a:noFill/>
          <a:ln>
            <a:solidFill>
              <a:schemeClr val="tx1"/>
            </a:solidFill>
          </a:ln>
          <a:effectLst/>
          <a:scene3d>
            <a:camera prst="orthographicFront">
              <a:rot lat="0" lon="0" rev="0"/>
            </a:camera>
            <a:lightRig rig="balanced" dir="t">
              <a:rot lat="0" lon="0" rev="8700000"/>
            </a:lightRig>
          </a:scene3d>
          <a:sp3d/>
          <a:extLst/>
        </p:spPr>
      </p:pic>
      <p:sp>
        <p:nvSpPr>
          <p:cNvPr id="6" name="Oval 5"/>
          <p:cNvSpPr/>
          <p:nvPr/>
        </p:nvSpPr>
        <p:spPr bwMode="auto">
          <a:xfrm>
            <a:off x="6861940" y="3790738"/>
            <a:ext cx="2211139" cy="592578"/>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62</a:t>
            </a:fld>
            <a:endParaRPr lang="en-US"/>
          </a:p>
        </p:txBody>
      </p:sp>
      <p:sp>
        <p:nvSpPr>
          <p:cNvPr id="9"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
        <p:nvSpPr>
          <p:cNvPr id="5" name="TextBox 4"/>
          <p:cNvSpPr txBox="1"/>
          <p:nvPr/>
        </p:nvSpPr>
        <p:spPr>
          <a:xfrm>
            <a:off x="3268618" y="5267235"/>
            <a:ext cx="5998950" cy="830997"/>
          </a:xfrm>
          <a:prstGeom prst="rect">
            <a:avLst/>
          </a:prstGeom>
          <a:noFill/>
        </p:spPr>
        <p:txBody>
          <a:bodyPr wrap="none" rtlCol="0">
            <a:spAutoFit/>
          </a:bodyPr>
          <a:lstStyle/>
          <a:p>
            <a:pPr algn="l"/>
            <a:r>
              <a:rPr lang="en-US" sz="2400" dirty="0">
                <a:solidFill>
                  <a:srgbClr val="000000"/>
                </a:solidFill>
                <a:effectLst/>
                <a:latin typeface="+mn-lt"/>
                <a:cs typeface="Arial" panose="020B0604020202020204" pitchFamily="34" charset="0"/>
              </a:rPr>
              <a:t>We should be pleased with the fit provided by </a:t>
            </a:r>
          </a:p>
          <a:p>
            <a:pPr algn="l"/>
            <a:r>
              <a:rPr lang="en-US" sz="2400" dirty="0">
                <a:solidFill>
                  <a:srgbClr val="000000"/>
                </a:solidFill>
                <a:effectLst/>
                <a:latin typeface="+mn-lt"/>
                <a:cs typeface="Arial" panose="020B0604020202020204" pitchFamily="34" charset="0"/>
              </a:rPr>
              <a:t>  the estimated multiple regression equation.</a:t>
            </a:r>
            <a:endParaRPr lang="en-US" sz="2400" dirty="0">
              <a:latin typeface="+mn-lt"/>
            </a:endParaRPr>
          </a:p>
        </p:txBody>
      </p:sp>
    </p:spTree>
    <p:extLst>
      <p:ext uri="{BB962C8B-B14F-4D97-AF65-F5344CB8AC3E}">
        <p14:creationId xmlns:p14="http://schemas.microsoft.com/office/powerpoint/2010/main" val="41617057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8863" y="1665073"/>
            <a:ext cx="10662723" cy="2286000"/>
          </a:xfrm>
          <a:prstGeom prst="rect">
            <a:avLst/>
          </a:prstGeom>
          <a:noFill/>
          <a:ln w="9525">
            <a:solidFill>
              <a:schemeClr val="tx1"/>
            </a:solidFill>
            <a:miter lim="800000"/>
            <a:headEnd/>
            <a:tailEnd/>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Lst>
        </p:spPr>
      </p:pic>
      <p:sp>
        <p:nvSpPr>
          <p:cNvPr id="4" name="Rectangle 396"/>
          <p:cNvSpPr>
            <a:spLocks noChangeArrowheads="1"/>
          </p:cNvSpPr>
          <p:nvPr/>
        </p:nvSpPr>
        <p:spPr bwMode="auto">
          <a:xfrm>
            <a:off x="914249" y="11112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Excel’s Regression Tool Output</a:t>
            </a:r>
          </a:p>
        </p:txBody>
      </p:sp>
      <p:sp>
        <p:nvSpPr>
          <p:cNvPr id="6" name="Oval 5"/>
          <p:cNvSpPr/>
          <p:nvPr/>
        </p:nvSpPr>
        <p:spPr bwMode="auto">
          <a:xfrm>
            <a:off x="9159219" y="2264230"/>
            <a:ext cx="2442791" cy="870883"/>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63</a:t>
            </a:fld>
            <a:endParaRPr lang="en-US"/>
          </a:p>
        </p:txBody>
      </p:sp>
      <p:sp>
        <p:nvSpPr>
          <p:cNvPr id="9"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
        <p:nvSpPr>
          <p:cNvPr id="5" name="TextBox 4"/>
          <p:cNvSpPr txBox="1"/>
          <p:nvPr/>
        </p:nvSpPr>
        <p:spPr>
          <a:xfrm>
            <a:off x="1645862" y="4102100"/>
            <a:ext cx="9504738" cy="461665"/>
          </a:xfrm>
          <a:prstGeom prst="rect">
            <a:avLst/>
          </a:prstGeom>
          <a:noFill/>
        </p:spPr>
        <p:txBody>
          <a:bodyPr wrap="square" rtlCol="0">
            <a:spAutoFit/>
          </a:bodyPr>
          <a:lstStyle/>
          <a:p>
            <a:r>
              <a:rPr lang="en-US" sz="2400" dirty="0">
                <a:solidFill>
                  <a:srgbClr val="000000"/>
                </a:solidFill>
                <a:effectLst/>
                <a:latin typeface="+mn-lt"/>
                <a:cs typeface="Arial" panose="020B0604020202020204" pitchFamily="34" charset="0"/>
              </a:rPr>
              <a:t>The overall model is significant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for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is 8.75E-07)</a:t>
            </a:r>
            <a:endParaRPr lang="en-US" sz="2400" dirty="0">
              <a:latin typeface="+mn-lt"/>
            </a:endParaRPr>
          </a:p>
        </p:txBody>
      </p:sp>
    </p:spTree>
    <p:extLst>
      <p:ext uri="{BB962C8B-B14F-4D97-AF65-F5344CB8AC3E}">
        <p14:creationId xmlns:p14="http://schemas.microsoft.com/office/powerpoint/2010/main" val="35470748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1132" y="1729020"/>
            <a:ext cx="9505659" cy="2979738"/>
          </a:xfrm>
          <a:prstGeom prst="rect">
            <a:avLst/>
          </a:prstGeom>
          <a:noFill/>
          <a:ln>
            <a:solidFill>
              <a:schemeClr val="tx1"/>
            </a:solidFill>
          </a:ln>
          <a:effectLst/>
          <a:scene3d>
            <a:camera prst="orthographicFront">
              <a:rot lat="0" lon="0" rev="0"/>
            </a:camera>
            <a:lightRig rig="balanced" dir="t">
              <a:rot lat="0" lon="0" rev="8700000"/>
            </a:lightRig>
          </a:scene3d>
          <a:sp3d/>
          <a:extLst/>
        </p:spPr>
      </p:pic>
      <p:sp>
        <p:nvSpPr>
          <p:cNvPr id="4" name="Rectangle 396"/>
          <p:cNvSpPr>
            <a:spLocks noChangeArrowheads="1"/>
          </p:cNvSpPr>
          <p:nvPr/>
        </p:nvSpPr>
        <p:spPr bwMode="auto">
          <a:xfrm>
            <a:off x="914249" y="11112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Excel’s Regression Tool Output</a:t>
            </a:r>
          </a:p>
        </p:txBody>
      </p:sp>
      <p:sp>
        <p:nvSpPr>
          <p:cNvPr id="6" name="Oval 5"/>
          <p:cNvSpPr/>
          <p:nvPr/>
        </p:nvSpPr>
        <p:spPr bwMode="auto">
          <a:xfrm>
            <a:off x="9358357" y="3941322"/>
            <a:ext cx="1601743" cy="592578"/>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5" name="Slide Number Placeholder 4"/>
          <p:cNvSpPr>
            <a:spLocks noGrp="1"/>
          </p:cNvSpPr>
          <p:nvPr>
            <p:ph type="sldNum" sz="quarter" idx="12"/>
          </p:nvPr>
        </p:nvSpPr>
        <p:spPr/>
        <p:txBody>
          <a:bodyPr/>
          <a:lstStyle/>
          <a:p>
            <a:fld id="{949EBC64-41CB-41B8-B6DF-9B1367312BD4}" type="slidenum">
              <a:rPr lang="en-US" smtClean="0"/>
              <a:t>64</a:t>
            </a:fld>
            <a:endParaRPr lang="en-US"/>
          </a:p>
        </p:txBody>
      </p:sp>
      <p:sp>
        <p:nvSpPr>
          <p:cNvPr id="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Modeling Curvilinear Relationships</a:t>
            </a:r>
          </a:p>
        </p:txBody>
      </p:sp>
      <p:sp>
        <p:nvSpPr>
          <p:cNvPr id="3" name="TextBox 2"/>
          <p:cNvSpPr txBox="1"/>
          <p:nvPr/>
        </p:nvSpPr>
        <p:spPr>
          <a:xfrm>
            <a:off x="1609424" y="4889500"/>
            <a:ext cx="9311804" cy="461665"/>
          </a:xfrm>
          <a:prstGeom prst="rect">
            <a:avLst/>
          </a:prstGeom>
          <a:noFill/>
        </p:spPr>
        <p:txBody>
          <a:bodyPr wrap="square" rtlCol="0">
            <a:spAutoFit/>
          </a:bodyPr>
          <a:lstStyle/>
          <a:p>
            <a:r>
              <a:rPr lang="en-US" sz="2400" dirty="0">
                <a:solidFill>
                  <a:srgbClr val="000000"/>
                </a:solidFill>
                <a:effectLst/>
                <a:latin typeface="+mn-lt"/>
                <a:cs typeface="Arial" panose="020B0604020202020204" pitchFamily="34" charset="0"/>
              </a:rPr>
              <a:t>We can conclude that adding </a:t>
            </a:r>
            <a:r>
              <a:rPr lang="en-US" sz="2400" dirty="0" err="1">
                <a:solidFill>
                  <a:srgbClr val="000000"/>
                </a:solidFill>
                <a:effectLst/>
                <a:latin typeface="+mn-lt"/>
                <a:cs typeface="Arial" panose="020B0604020202020204" pitchFamily="34" charset="0"/>
              </a:rPr>
              <a:t>MonthsSq</a:t>
            </a:r>
            <a:r>
              <a:rPr lang="en-US" sz="2400" dirty="0">
                <a:solidFill>
                  <a:srgbClr val="000000"/>
                </a:solidFill>
                <a:effectLst/>
                <a:latin typeface="+mn-lt"/>
                <a:cs typeface="Arial" panose="020B0604020202020204" pitchFamily="34" charset="0"/>
              </a:rPr>
              <a:t> to the model is significant.</a:t>
            </a:r>
            <a:endParaRPr lang="en-US" sz="2400" dirty="0">
              <a:latin typeface="+mn-lt"/>
            </a:endParaRPr>
          </a:p>
        </p:txBody>
      </p:sp>
    </p:spTree>
    <p:extLst>
      <p:ext uri="{BB962C8B-B14F-4D97-AF65-F5344CB8AC3E}">
        <p14:creationId xmlns:p14="http://schemas.microsoft.com/office/powerpoint/2010/main" val="19428681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2138" y="523875"/>
            <a:ext cx="10337562" cy="684441"/>
          </a:xfrm>
          <a:noFill/>
          <a:ln/>
        </p:spPr>
        <p:txBody>
          <a:bodyPr/>
          <a:lstStyle/>
          <a:p>
            <a:r>
              <a:rPr lang="en-US" dirty="0"/>
              <a:t>End of Chapter 15</a:t>
            </a:r>
          </a:p>
        </p:txBody>
      </p:sp>
      <p:sp>
        <p:nvSpPr>
          <p:cNvPr id="2" name="Slide Number Placeholder 1"/>
          <p:cNvSpPr>
            <a:spLocks noGrp="1"/>
          </p:cNvSpPr>
          <p:nvPr>
            <p:ph type="sldNum" sz="quarter" idx="12"/>
          </p:nvPr>
        </p:nvSpPr>
        <p:spPr/>
        <p:txBody>
          <a:bodyPr/>
          <a:lstStyle/>
          <a:p>
            <a:fld id="{949EBC64-41CB-41B8-B6DF-9B1367312BD4}" type="slidenum">
              <a:rPr lang="en-US" smtClean="0"/>
              <a:t>65</a:t>
            </a:fld>
            <a:endParaRPr lang="en-US"/>
          </a:p>
        </p:txBody>
      </p:sp>
      <p:sp>
        <p:nvSpPr>
          <p:cNvPr id="6" name="AutoShape 7"/>
          <p:cNvSpPr>
            <a:spLocks noChangeArrowheads="1"/>
          </p:cNvSpPr>
          <p:nvPr/>
        </p:nvSpPr>
        <p:spPr bwMode="auto">
          <a:xfrm>
            <a:off x="5144611" y="3173180"/>
            <a:ext cx="1557338"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pPr>
              <a:defRPr/>
            </a:pPr>
            <a:endParaRPr lang="en-US" dirty="0"/>
          </a:p>
        </p:txBody>
      </p:sp>
      <p:sp>
        <p:nvSpPr>
          <p:cNvPr id="7"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899438" y="455382"/>
            <a:ext cx="10337562" cy="814387"/>
          </a:xfrm>
          <a:noFill/>
          <a:ln/>
        </p:spPr>
        <p:txBody>
          <a:bodyPr/>
          <a:lstStyle/>
          <a:p>
            <a:r>
              <a:rPr lang="en-US" dirty="0"/>
              <a:t>Estimation Process</a:t>
            </a:r>
          </a:p>
        </p:txBody>
      </p:sp>
      <p:sp>
        <p:nvSpPr>
          <p:cNvPr id="66585" name="Text Box 25"/>
          <p:cNvSpPr txBox="1">
            <a:spLocks noChangeArrowheads="1"/>
          </p:cNvSpPr>
          <p:nvPr/>
        </p:nvSpPr>
        <p:spPr bwMode="auto">
          <a:xfrm>
            <a:off x="6685461" y="3925208"/>
            <a:ext cx="3025187"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effectLst/>
                <a:latin typeface="Arial" panose="020B0604020202020204" pitchFamily="34" charset="0"/>
                <a:cs typeface="Arial" panose="020B0604020202020204" pitchFamily="34" charset="0"/>
              </a:rPr>
              <a:t>Estimated Multiple</a:t>
            </a:r>
          </a:p>
          <a:p>
            <a:r>
              <a:rPr lang="en-US" dirty="0">
                <a:solidFill>
                  <a:srgbClr val="000000"/>
                </a:solidFill>
                <a:effectLst/>
                <a:latin typeface="Arial" panose="020B0604020202020204" pitchFamily="34" charset="0"/>
                <a:cs typeface="Arial" panose="020B0604020202020204" pitchFamily="34" charset="0"/>
              </a:rPr>
              <a:t>Regression Equation</a:t>
            </a:r>
          </a:p>
          <a:p>
            <a:r>
              <a:rPr lang="en-US" sz="3200" i="1" dirty="0">
                <a:solidFill>
                  <a:srgbClr val="000000"/>
                </a:solidFill>
                <a:effectLst/>
                <a:latin typeface="Arial" panose="020B0604020202020204" pitchFamily="34" charset="0"/>
                <a:cs typeface="Arial" panose="020B0604020202020204" pitchFamily="34" charset="0"/>
              </a:rPr>
              <a:t> </a:t>
            </a:r>
            <a:endParaRPr lang="en-US" sz="3200" dirty="0">
              <a:solidFill>
                <a:srgbClr val="000000"/>
              </a:solidFill>
              <a:effectLst/>
              <a:latin typeface="Arial" panose="020B0604020202020204" pitchFamily="34" charset="0"/>
              <a:cs typeface="Arial" panose="020B0604020202020204" pitchFamily="34" charset="0"/>
            </a:endParaRPr>
          </a:p>
          <a:p>
            <a:r>
              <a:rPr lang="en-US" sz="2400" dirty="0">
                <a:solidFill>
                  <a:srgbClr val="000000"/>
                </a:solidFill>
                <a:effectLst/>
                <a:latin typeface="Arial" panose="020B0604020202020204" pitchFamily="34" charset="0"/>
                <a:cs typeface="Arial" panose="020B0604020202020204" pitchFamily="34" charset="0"/>
              </a:rPr>
              <a:t>Sample statistics are</a:t>
            </a:r>
          </a:p>
          <a:p>
            <a:r>
              <a:rPr lang="en-US" sz="2400" i="1" dirty="0">
                <a:solidFill>
                  <a:srgbClr val="000000"/>
                </a:solidFill>
                <a:effectLst/>
                <a:latin typeface="Arial" panose="020B0604020202020204" pitchFamily="34" charset="0"/>
                <a:cs typeface="Arial" panose="020B0604020202020204" pitchFamily="34" charset="0"/>
              </a:rPr>
              <a:t> 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 . , </a:t>
            </a:r>
            <a:r>
              <a:rPr lang="en-US" sz="2400" i="1" dirty="0" err="1">
                <a:solidFill>
                  <a:srgbClr val="000000"/>
                </a:solidFill>
                <a:effectLst/>
                <a:latin typeface="Arial" panose="020B0604020202020204" pitchFamily="34" charset="0"/>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baseline="-25000" dirty="0">
                <a:solidFill>
                  <a:srgbClr val="000000"/>
                </a:solidFill>
                <a:effectLst/>
                <a:latin typeface="Arial" panose="020B0604020202020204" pitchFamily="34" charset="0"/>
                <a:cs typeface="Arial" panose="020B0604020202020204" pitchFamily="34" charset="0"/>
              </a:rPr>
              <a:t> </a:t>
            </a:r>
            <a:endParaRPr lang="en-US" sz="2400" i="1"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1445287" y="1009650"/>
            <a:ext cx="10019748" cy="5131708"/>
            <a:chOff x="1013487" y="933450"/>
            <a:chExt cx="10019748" cy="5131708"/>
          </a:xfrm>
        </p:grpSpPr>
        <p:sp>
          <p:nvSpPr>
            <p:cNvPr id="66577" name="Line 17"/>
            <p:cNvSpPr>
              <a:spLocks noChangeShapeType="1"/>
            </p:cNvSpPr>
            <p:nvPr/>
          </p:nvSpPr>
          <p:spPr bwMode="auto">
            <a:xfrm flipV="1">
              <a:off x="3344505" y="3762375"/>
              <a:ext cx="152023" cy="404133"/>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64" name="Oval 4"/>
            <p:cNvSpPr>
              <a:spLocks noChangeArrowheads="1"/>
            </p:cNvSpPr>
            <p:nvPr/>
          </p:nvSpPr>
          <p:spPr bwMode="auto">
            <a:xfrm>
              <a:off x="1013487" y="933450"/>
              <a:ext cx="6230774" cy="28575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pPr>
                <a:lnSpc>
                  <a:spcPct val="90000"/>
                </a:lnSpc>
              </a:pPr>
              <a:endParaRPr lang="en-US" sz="600">
                <a:effectLst>
                  <a:outerShdw blurRad="38100" dist="38100" dir="2700000" algn="tl">
                    <a:srgbClr val="000000"/>
                  </a:outerShdw>
                </a:effectLst>
                <a:latin typeface="Book Antiqua" pitchFamily="18" charset="0"/>
              </a:endParaRPr>
            </a:p>
          </p:txBody>
        </p:sp>
        <p:sp>
          <p:nvSpPr>
            <p:cNvPr id="66565" name="Oval 5"/>
            <p:cNvSpPr>
              <a:spLocks noChangeArrowheads="1"/>
            </p:cNvSpPr>
            <p:nvPr/>
          </p:nvSpPr>
          <p:spPr bwMode="auto">
            <a:xfrm>
              <a:off x="7891427" y="1238250"/>
              <a:ext cx="3141808" cy="21336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pPr>
                <a:lnSpc>
                  <a:spcPct val="90000"/>
                </a:lnSpc>
              </a:pPr>
              <a:endParaRPr lang="en-US" sz="1400">
                <a:effectLst>
                  <a:outerShdw blurRad="38100" dist="38100" dir="2700000" algn="tl">
                    <a:srgbClr val="000000"/>
                  </a:outerShdw>
                </a:effectLst>
                <a:latin typeface="Book Antiqua" pitchFamily="18" charset="0"/>
              </a:endParaRPr>
            </a:p>
          </p:txBody>
        </p:sp>
        <p:sp>
          <p:nvSpPr>
            <p:cNvPr id="66567" name="Oval 7"/>
            <p:cNvSpPr>
              <a:spLocks noChangeArrowheads="1"/>
            </p:cNvSpPr>
            <p:nvPr/>
          </p:nvSpPr>
          <p:spPr bwMode="auto">
            <a:xfrm>
              <a:off x="5626100" y="3588658"/>
              <a:ext cx="5092700" cy="24765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endParaRPr lang="en-US" sz="2400" baseline="-25000">
                <a:effectLst>
                  <a:outerShdw blurRad="38100" dist="38100" dir="2700000" algn="tl">
                    <a:srgbClr val="000000"/>
                  </a:outerShdw>
                </a:effectLst>
                <a:latin typeface="Book Antiqua" pitchFamily="18" charset="0"/>
              </a:endParaRPr>
            </a:p>
          </p:txBody>
        </p:sp>
        <p:sp>
          <p:nvSpPr>
            <p:cNvPr id="66568" name="Oval 8"/>
            <p:cNvSpPr>
              <a:spLocks noChangeArrowheads="1"/>
            </p:cNvSpPr>
            <p:nvPr/>
          </p:nvSpPr>
          <p:spPr bwMode="auto">
            <a:xfrm>
              <a:off x="1038887" y="4166508"/>
              <a:ext cx="4104620" cy="18669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endParaRPr lang="en-US" sz="2400" i="1" baseline="-25000">
                <a:solidFill>
                  <a:srgbClr val="FFFFFF"/>
                </a:solidFill>
                <a:effectLst>
                  <a:outerShdw blurRad="38100" dist="38100" dir="2700000" algn="tl">
                    <a:srgbClr val="000000"/>
                  </a:outerShdw>
                </a:effectLst>
                <a:latin typeface="Book Antiqua" pitchFamily="18" charset="0"/>
              </a:endParaRPr>
            </a:p>
          </p:txBody>
        </p:sp>
        <p:sp>
          <p:nvSpPr>
            <p:cNvPr id="66574" name="Line 14"/>
            <p:cNvSpPr>
              <a:spLocks noChangeShapeType="1"/>
            </p:cNvSpPr>
            <p:nvPr/>
          </p:nvSpPr>
          <p:spPr bwMode="auto">
            <a:xfrm flipV="1">
              <a:off x="7257997" y="2305050"/>
              <a:ext cx="60809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75" name="Line 15"/>
            <p:cNvSpPr>
              <a:spLocks noChangeShapeType="1"/>
            </p:cNvSpPr>
            <p:nvPr/>
          </p:nvSpPr>
          <p:spPr bwMode="auto">
            <a:xfrm flipH="1">
              <a:off x="8371195" y="3149600"/>
              <a:ext cx="152023" cy="439058"/>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76" name="Line 16"/>
            <p:cNvSpPr>
              <a:spLocks noChangeShapeType="1"/>
            </p:cNvSpPr>
            <p:nvPr/>
          </p:nvSpPr>
          <p:spPr bwMode="auto">
            <a:xfrm flipH="1" flipV="1">
              <a:off x="5143444" y="4992008"/>
              <a:ext cx="482656"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82" name="Text Box 22"/>
            <p:cNvSpPr txBox="1">
              <a:spLocks noChangeArrowheads="1"/>
            </p:cNvSpPr>
            <p:nvPr/>
          </p:nvSpPr>
          <p:spPr bwMode="auto">
            <a:xfrm>
              <a:off x="1609151" y="1231901"/>
              <a:ext cx="4942379" cy="276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dirty="0">
                  <a:solidFill>
                    <a:srgbClr val="000000"/>
                  </a:solidFill>
                  <a:effectLst/>
                  <a:latin typeface="Arial" panose="020B0604020202020204" pitchFamily="34" charset="0"/>
                  <a:cs typeface="Arial" panose="020B0604020202020204" pitchFamily="34" charset="0"/>
                </a:rPr>
                <a:t>Multiple Regression Model</a:t>
              </a:r>
            </a:p>
            <a:p>
              <a:pPr>
                <a:lnSpc>
                  <a:spcPct val="110000"/>
                </a:lnSpc>
              </a:pPr>
              <a:r>
                <a:rPr lang="en-US" sz="2400" i="1" dirty="0">
                  <a:solidFill>
                    <a:srgbClr val="000000"/>
                  </a:solidFill>
                  <a:effectLst/>
                  <a:latin typeface="Arial" panose="020B0604020202020204" pitchFamily="34" charset="0"/>
                  <a:cs typeface="Arial" panose="020B0604020202020204" pitchFamily="34" charset="0"/>
                </a:rPr>
                <a:t>E</a:t>
              </a:r>
              <a:r>
                <a:rPr lang="en-US" sz="2400" dirty="0">
                  <a:solidFill>
                    <a:srgbClr val="000000"/>
                  </a:solidFill>
                  <a:effectLst/>
                  <a:latin typeface="Arial" panose="020B0604020202020204" pitchFamily="34" charset="0"/>
                  <a:cs typeface="Arial" panose="020B0604020202020204" pitchFamily="34" charset="0"/>
                </a:rPr>
                <a:t>(</a:t>
              </a:r>
              <a:r>
                <a:rPr lang="en-US" sz="2400" i="1" dirty="0">
                  <a:solidFill>
                    <a:srgbClr val="000000"/>
                  </a:solidFill>
                  <a:effectLst/>
                  <a:latin typeface="Arial" panose="020B0604020202020204" pitchFamily="34" charset="0"/>
                  <a:cs typeface="Arial" panose="020B0604020202020204" pitchFamily="34" charset="0"/>
                </a:rPr>
                <a:t>y</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1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2 </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err="1">
                  <a:solidFill>
                    <a:srgbClr val="000000"/>
                  </a:solidFill>
                  <a:effectLst/>
                  <a:latin typeface="Arial" panose="020B0604020202020204" pitchFamily="34" charset="0"/>
                  <a:cs typeface="Arial" panose="020B0604020202020204" pitchFamily="34" charset="0"/>
                </a:rPr>
                <a:t>x</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e</a:t>
              </a:r>
            </a:p>
            <a:p>
              <a:pPr>
                <a:lnSpc>
                  <a:spcPct val="110000"/>
                </a:lnSpc>
              </a:pPr>
              <a:r>
                <a:rPr lang="en-US" dirty="0">
                  <a:solidFill>
                    <a:srgbClr val="000000"/>
                  </a:solidFill>
                  <a:effectLst/>
                  <a:latin typeface="Arial" panose="020B0604020202020204" pitchFamily="34" charset="0"/>
                  <a:cs typeface="Arial" panose="020B0604020202020204" pitchFamily="34" charset="0"/>
                </a:rPr>
                <a:t>Multiple Regression Equation</a:t>
              </a:r>
            </a:p>
            <a:p>
              <a:pPr>
                <a:lnSpc>
                  <a:spcPct val="110000"/>
                </a:lnSpc>
              </a:pPr>
              <a:r>
                <a:rPr lang="en-US" i="1" dirty="0">
                  <a:solidFill>
                    <a:srgbClr val="000000"/>
                  </a:solidFill>
                  <a:effectLst/>
                  <a:latin typeface="Arial" panose="020B0604020202020204" pitchFamily="34" charset="0"/>
                  <a:cs typeface="Arial" panose="020B0604020202020204" pitchFamily="34" charset="0"/>
                </a:rPr>
                <a:t>E</a:t>
              </a:r>
              <a:r>
                <a:rPr lang="en-US" dirty="0">
                  <a:solidFill>
                    <a:srgbClr val="000000"/>
                  </a:solidFill>
                  <a:effectLst/>
                  <a:latin typeface="Arial" panose="020B0604020202020204" pitchFamily="34" charset="0"/>
                  <a:cs typeface="Arial" panose="020B0604020202020204" pitchFamily="34" charset="0"/>
                </a:rPr>
                <a:t>(</a:t>
              </a:r>
              <a:r>
                <a:rPr lang="en-US" i="1" dirty="0">
                  <a:solidFill>
                    <a:srgbClr val="000000"/>
                  </a:solidFill>
                  <a:effectLst/>
                  <a:latin typeface="Arial" panose="020B0604020202020204" pitchFamily="34" charset="0"/>
                  <a:cs typeface="Arial" panose="020B0604020202020204" pitchFamily="34" charset="0"/>
                </a:rPr>
                <a:t>y</a:t>
              </a:r>
              <a:r>
                <a:rPr lang="en-US"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1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2 </a:t>
              </a:r>
              <a:r>
                <a:rPr lang="en-US" sz="2400" dirty="0">
                  <a:solidFill>
                    <a:srgbClr val="000000"/>
                  </a:solidFill>
                  <a:effectLst/>
                  <a:latin typeface="Arial" panose="020B0604020202020204" pitchFamily="34" charset="0"/>
                  <a:cs typeface="Arial" panose="020B0604020202020204" pitchFamily="34" charset="0"/>
                </a:rPr>
                <a:t>+. .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err="1">
                  <a:solidFill>
                    <a:srgbClr val="000000"/>
                  </a:solidFill>
                  <a:effectLst/>
                  <a:latin typeface="Arial" panose="020B0604020202020204" pitchFamily="34" charset="0"/>
                  <a:cs typeface="Arial" panose="020B0604020202020204" pitchFamily="34" charset="0"/>
                </a:rPr>
                <a:t>x</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a:solidFill>
                    <a:srgbClr val="000000"/>
                  </a:solidFill>
                  <a:effectLst/>
                  <a:latin typeface="Arial" panose="020B0604020202020204" pitchFamily="34" charset="0"/>
                  <a:cs typeface="Arial" panose="020B0604020202020204" pitchFamily="34" charset="0"/>
                </a:rPr>
                <a:t> </a:t>
              </a:r>
              <a:endParaRPr lang="en-US" dirty="0">
                <a:solidFill>
                  <a:srgbClr val="000000"/>
                </a:solidFill>
                <a:effectLst/>
                <a:latin typeface="Arial" panose="020B0604020202020204" pitchFamily="34" charset="0"/>
                <a:cs typeface="Arial" panose="020B0604020202020204" pitchFamily="34" charset="0"/>
              </a:endParaRPr>
            </a:p>
            <a:p>
              <a:pPr>
                <a:lnSpc>
                  <a:spcPct val="110000"/>
                </a:lnSpc>
              </a:pPr>
              <a:r>
                <a:rPr lang="en-US" dirty="0">
                  <a:solidFill>
                    <a:srgbClr val="000000"/>
                  </a:solidFill>
                  <a:effectLst/>
                  <a:latin typeface="Arial" panose="020B0604020202020204" pitchFamily="34" charset="0"/>
                  <a:cs typeface="Arial" panose="020B0604020202020204" pitchFamily="34" charset="0"/>
                </a:rPr>
                <a:t>Unknown parameters are</a:t>
              </a:r>
            </a:p>
            <a:p>
              <a:pPr>
                <a:lnSpc>
                  <a:spcPct val="110000"/>
                </a:lnSpc>
              </a:pP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endParaRPr lang="en-US" sz="2400" i="1" baseline="-2500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p:sp>
          <p:nvSpPr>
            <p:cNvPr id="66566" name="Line 6"/>
            <p:cNvSpPr>
              <a:spLocks noChangeShapeType="1"/>
            </p:cNvSpPr>
            <p:nvPr/>
          </p:nvSpPr>
          <p:spPr bwMode="auto">
            <a:xfrm>
              <a:off x="8094124" y="2305050"/>
              <a:ext cx="27870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66583" name="Text Box 23"/>
            <p:cNvSpPr txBox="1">
              <a:spLocks noChangeArrowheads="1"/>
            </p:cNvSpPr>
            <p:nvPr/>
          </p:nvSpPr>
          <p:spPr bwMode="auto">
            <a:xfrm>
              <a:off x="8381748" y="1549400"/>
              <a:ext cx="2161168" cy="203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dirty="0">
                  <a:solidFill>
                    <a:srgbClr val="000000"/>
                  </a:solidFill>
                  <a:effectLst/>
                  <a:latin typeface="Arial" panose="020B0604020202020204" pitchFamily="34" charset="0"/>
                  <a:cs typeface="Arial" panose="020B0604020202020204" pitchFamily="34" charset="0"/>
                </a:rPr>
                <a:t>Sample Data:</a:t>
              </a:r>
            </a:p>
            <a:p>
              <a:pPr>
                <a:lnSpc>
                  <a:spcPct val="90000"/>
                </a:lnSpc>
              </a:pPr>
              <a:r>
                <a:rPr lang="en-US" i="1" dirty="0">
                  <a:solidFill>
                    <a:srgbClr val="000000"/>
                  </a:solidFill>
                  <a:effectLst/>
                  <a:latin typeface="Arial" panose="020B0604020202020204" pitchFamily="34" charset="0"/>
                  <a:cs typeface="Arial" panose="020B0604020202020204" pitchFamily="34" charset="0"/>
                </a:rPr>
                <a:t>x</a:t>
              </a:r>
              <a:r>
                <a:rPr lang="en-US" baseline="-25000" dirty="0">
                  <a:solidFill>
                    <a:srgbClr val="000000"/>
                  </a:solidFill>
                  <a:effectLst/>
                  <a:latin typeface="Arial" panose="020B0604020202020204" pitchFamily="34" charset="0"/>
                  <a:cs typeface="Arial" panose="020B0604020202020204" pitchFamily="34" charset="0"/>
                </a:rPr>
                <a:t>1</a:t>
              </a:r>
              <a:r>
                <a:rPr lang="en-US" i="1" dirty="0">
                  <a:solidFill>
                    <a:srgbClr val="000000"/>
                  </a:solidFill>
                  <a:effectLst/>
                  <a:latin typeface="Arial" panose="020B0604020202020204" pitchFamily="34" charset="0"/>
                  <a:cs typeface="Arial" panose="020B0604020202020204" pitchFamily="34" charset="0"/>
                </a:rPr>
                <a:t>  x</a:t>
              </a:r>
              <a:r>
                <a:rPr lang="en-US" baseline="-25000" dirty="0">
                  <a:solidFill>
                    <a:srgbClr val="000000"/>
                  </a:solidFill>
                  <a:effectLst/>
                  <a:latin typeface="Arial" panose="020B0604020202020204" pitchFamily="34" charset="0"/>
                  <a:cs typeface="Arial" panose="020B0604020202020204" pitchFamily="34" charset="0"/>
                </a:rPr>
                <a:t>2</a:t>
              </a:r>
              <a:r>
                <a:rPr lang="en-US" i="1" dirty="0">
                  <a:solidFill>
                    <a:srgbClr val="000000"/>
                  </a:solidFill>
                  <a:effectLst/>
                  <a:latin typeface="Arial" panose="020B0604020202020204" pitchFamily="34" charset="0"/>
                  <a:cs typeface="Arial" panose="020B0604020202020204" pitchFamily="34" charset="0"/>
                </a:rPr>
                <a:t>  . . .  </a:t>
              </a:r>
              <a:r>
                <a:rPr lang="en-US" i="1" dirty="0" err="1">
                  <a:solidFill>
                    <a:srgbClr val="000000"/>
                  </a:solidFill>
                  <a:effectLst/>
                  <a:latin typeface="Arial" panose="020B0604020202020204" pitchFamily="34" charset="0"/>
                  <a:cs typeface="Arial" panose="020B0604020202020204" pitchFamily="34" charset="0"/>
                </a:rPr>
                <a:t>x</a:t>
              </a:r>
              <a:r>
                <a:rPr lang="en-US" i="1" baseline="-25000" dirty="0" err="1">
                  <a:solidFill>
                    <a:srgbClr val="000000"/>
                  </a:solidFill>
                  <a:effectLst/>
                  <a:latin typeface="Arial" panose="020B0604020202020204" pitchFamily="34" charset="0"/>
                  <a:cs typeface="Arial" panose="020B0604020202020204" pitchFamily="34" charset="0"/>
                </a:rPr>
                <a:t>p</a:t>
              </a:r>
              <a:r>
                <a:rPr lang="en-US" i="1" dirty="0">
                  <a:solidFill>
                    <a:srgbClr val="000000"/>
                  </a:solidFill>
                  <a:effectLst/>
                  <a:latin typeface="Arial" panose="020B0604020202020204" pitchFamily="34" charset="0"/>
                  <a:cs typeface="Arial" panose="020B0604020202020204" pitchFamily="34" charset="0"/>
                </a:rPr>
                <a:t>   y</a:t>
              </a:r>
            </a:p>
            <a:p>
              <a:pPr>
                <a:lnSpc>
                  <a:spcPct val="90000"/>
                </a:lnSpc>
              </a:pPr>
              <a:endParaRPr lang="en-US" sz="600" i="1" dirty="0">
                <a:solidFill>
                  <a:srgbClr val="000000"/>
                </a:solidFill>
                <a:effectLst/>
                <a:latin typeface="Arial" panose="020B0604020202020204" pitchFamily="34" charset="0"/>
                <a:cs typeface="Arial" panose="020B0604020202020204" pitchFamily="34" charset="0"/>
              </a:endParaRPr>
            </a:p>
            <a:p>
              <a:pPr>
                <a:lnSpc>
                  <a:spcPct val="90000"/>
                </a:lnSpc>
              </a:pPr>
              <a:r>
                <a:rPr lang="en-US" b="1" i="1" dirty="0">
                  <a:solidFill>
                    <a:srgbClr val="000000"/>
                  </a:solidFill>
                  <a:effectLst/>
                  <a:latin typeface="Arial" panose="020B0604020202020204" pitchFamily="34" charset="0"/>
                  <a:cs typeface="Arial" panose="020B0604020202020204" pitchFamily="34" charset="0"/>
                </a:rPr>
                <a:t>.     .          .     .</a:t>
              </a:r>
            </a:p>
            <a:p>
              <a:pPr>
                <a:lnSpc>
                  <a:spcPct val="90000"/>
                </a:lnSpc>
              </a:pPr>
              <a:r>
                <a:rPr lang="en-US" b="1" i="1" dirty="0">
                  <a:solidFill>
                    <a:srgbClr val="000000"/>
                  </a:solidFill>
                  <a:effectLst/>
                  <a:latin typeface="Arial" panose="020B0604020202020204" pitchFamily="34" charset="0"/>
                  <a:cs typeface="Arial" panose="020B0604020202020204" pitchFamily="34" charset="0"/>
                </a:rPr>
                <a:t>.     .          .     .</a:t>
              </a:r>
            </a:p>
            <a:p>
              <a:pPr>
                <a:lnSpc>
                  <a:spcPct val="90000"/>
                </a:lnSpc>
              </a:pPr>
              <a:r>
                <a:rPr lang="en-US" b="1" i="1" dirty="0">
                  <a:solidFill>
                    <a:srgbClr val="000000"/>
                  </a:solidFill>
                  <a:effectLst/>
                  <a:latin typeface="Arial" panose="020B0604020202020204" pitchFamily="34" charset="0"/>
                  <a:cs typeface="Arial" panose="020B0604020202020204" pitchFamily="34" charset="0"/>
                </a:rPr>
                <a:t> </a:t>
              </a:r>
              <a:endParaRPr lang="en-US" i="1" baseline="-2500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p:sp>
          <p:nvSpPr>
            <p:cNvPr id="66587" name="Text Box 27"/>
            <p:cNvSpPr txBox="1">
              <a:spLocks noChangeArrowheads="1"/>
            </p:cNvSpPr>
            <p:nvPr/>
          </p:nvSpPr>
          <p:spPr bwMode="auto">
            <a:xfrm>
              <a:off x="1685214" y="4466547"/>
              <a:ext cx="271260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 . , </a:t>
              </a:r>
              <a:r>
                <a:rPr lang="en-US" sz="2400" i="1" dirty="0" err="1">
                  <a:solidFill>
                    <a:srgbClr val="000000"/>
                  </a:solidFill>
                  <a:effectLst/>
                  <a:latin typeface="Arial" panose="020B0604020202020204" pitchFamily="34" charset="0"/>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endParaRPr lang="en-US" dirty="0">
                <a:solidFill>
                  <a:srgbClr val="000000"/>
                </a:solidFill>
                <a:effectLst/>
                <a:latin typeface="Arial" panose="020B0604020202020204" pitchFamily="34" charset="0"/>
                <a:cs typeface="Arial" panose="020B0604020202020204" pitchFamily="34" charset="0"/>
              </a:endParaRPr>
            </a:p>
            <a:p>
              <a:r>
                <a:rPr lang="en-US" dirty="0">
                  <a:solidFill>
                    <a:srgbClr val="000000"/>
                  </a:solidFill>
                  <a:effectLst/>
                  <a:latin typeface="Arial" panose="020B0604020202020204" pitchFamily="34" charset="0"/>
                  <a:cs typeface="Arial" panose="020B0604020202020204" pitchFamily="34" charset="0"/>
                </a:rPr>
                <a:t>provide estimates of</a:t>
              </a:r>
            </a:p>
            <a:p>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endParaRPr lang="en-US" sz="2400" i="1" baseline="-2500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9"/>
                <p:cNvSpPr txBox="1">
                  <a:spLocks noChangeArrowheads="1"/>
                </p:cNvSpPr>
                <p:nvPr/>
              </p:nvSpPr>
              <p:spPr bwMode="auto">
                <a:xfrm>
                  <a:off x="6091778" y="4681348"/>
                  <a:ext cx="4134913"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r>
                            <a:rPr lang="en-US" sz="2400" b="0" i="1" smtClean="0">
                              <a:solidFill>
                                <a:srgbClr val="000000"/>
                              </a:solidFill>
                              <a:effectLst/>
                              <a:latin typeface="Cambria Math"/>
                            </a:rPr>
                            <m:t> </m:t>
                          </m:r>
                        </m:e>
                      </m:acc>
                    </m:oMath>
                  </a14:m>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 . . + </a:t>
                  </a:r>
                  <a:r>
                    <a:rPr lang="en-US" sz="2400" i="1" dirty="0" err="1">
                      <a:solidFill>
                        <a:srgbClr val="000000"/>
                      </a:solidFill>
                      <a:effectLst/>
                      <a:latin typeface="Book Antiqua" pitchFamily="18" charset="0"/>
                    </a:rPr>
                    <a:t>b</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endParaRPr lang="en-US" sz="2400" i="1" baseline="-25000" dirty="0">
                    <a:solidFill>
                      <a:srgbClr val="000000"/>
                    </a:solidFill>
                    <a:effectLst/>
                    <a:latin typeface="Book Antiqua" pitchFamily="18" charset="0"/>
                  </a:endParaRPr>
                </a:p>
              </p:txBody>
            </p:sp>
          </mc:Choice>
          <mc:Fallback xmlns="">
            <p:sp>
              <p:nvSpPr>
                <p:cNvPr id="23" name="Text Box 9"/>
                <p:cNvSpPr txBox="1">
                  <a:spLocks noRot="1" noChangeAspect="1" noMove="1" noResize="1" noEditPoints="1" noAdjustHandles="1" noChangeArrowheads="1" noChangeShapeType="1" noTextEdit="1"/>
                </p:cNvSpPr>
                <p:nvPr/>
              </p:nvSpPr>
              <p:spPr bwMode="auto">
                <a:xfrm>
                  <a:off x="6091778" y="4681348"/>
                  <a:ext cx="4134913" cy="461665"/>
                </a:xfrm>
                <a:prstGeom prst="rect">
                  <a:avLst/>
                </a:prstGeom>
                <a:blipFill rotWithShape="1">
                  <a:blip r:embed="rId3"/>
                  <a:stretch>
                    <a:fillRect t="-10526" r="-295" b="-289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93104" y="573089"/>
            <a:ext cx="10337562" cy="585787"/>
          </a:xfrm>
          <a:noFill/>
          <a:ln/>
        </p:spPr>
        <p:txBody>
          <a:bodyPr>
            <a:normAutofit/>
          </a:bodyPr>
          <a:lstStyle/>
          <a:p>
            <a:r>
              <a:rPr lang="en-US" dirty="0"/>
              <a:t>Least Squares Method</a:t>
            </a:r>
          </a:p>
        </p:txBody>
      </p:sp>
      <p:sp>
        <p:nvSpPr>
          <p:cNvPr id="10243" name="Rectangle 3"/>
          <p:cNvSpPr>
            <a:spLocks noGrp="1" noChangeArrowheads="1"/>
          </p:cNvSpPr>
          <p:nvPr>
            <p:ph idx="1"/>
          </p:nvPr>
        </p:nvSpPr>
        <p:spPr>
          <a:xfrm>
            <a:off x="914250" y="1162050"/>
            <a:ext cx="5042095" cy="623888"/>
          </a:xfrm>
          <a:noFill/>
          <a:ln/>
        </p:spPr>
        <p:txBody>
          <a:bodyPr/>
          <a:lstStyle/>
          <a:p>
            <a:pPr marL="342900" indent="-342900"/>
            <a:r>
              <a:rPr lang="en-US" dirty="0"/>
              <a:t>Least Squares Criterion</a:t>
            </a:r>
          </a:p>
        </p:txBody>
      </p:sp>
      <p:sp>
        <p:nvSpPr>
          <p:cNvPr id="10248" name="Rectangle 8"/>
          <p:cNvSpPr>
            <a:spLocks noChangeArrowheads="1"/>
          </p:cNvSpPr>
          <p:nvPr/>
        </p:nvSpPr>
        <p:spPr bwMode="auto">
          <a:xfrm>
            <a:off x="912138" y="2425700"/>
            <a:ext cx="707118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Computation of Coefficient Values</a:t>
            </a:r>
            <a:endParaRPr lang="en-US" dirty="0">
              <a:solidFill>
                <a:srgbClr val="000000"/>
              </a:solidFill>
              <a:effectLst/>
              <a:latin typeface="+mn-lt"/>
              <a:cs typeface="Arial" panose="020B0604020202020204" pitchFamily="34" charset="0"/>
            </a:endParaRPr>
          </a:p>
        </p:txBody>
      </p:sp>
      <p:sp>
        <p:nvSpPr>
          <p:cNvPr id="10251" name="Text Box 11"/>
          <p:cNvSpPr txBox="1">
            <a:spLocks noChangeArrowheads="1"/>
          </p:cNvSpPr>
          <p:nvPr/>
        </p:nvSpPr>
        <p:spPr bwMode="auto">
          <a:xfrm>
            <a:off x="1308238" y="2992438"/>
            <a:ext cx="9461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formulas for the regression coefficients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b</a:t>
            </a:r>
            <a:r>
              <a:rPr lang="en-US" sz="2400" i="1" baseline="-25000" dirty="0" err="1">
                <a:solidFill>
                  <a:srgbClr val="000000"/>
                </a:solidFill>
                <a:effectLst/>
                <a:latin typeface="+mn-lt"/>
                <a:cs typeface="Arial" panose="020B0604020202020204" pitchFamily="34" charset="0"/>
              </a:rPr>
              <a:t>p</a:t>
            </a:r>
            <a:r>
              <a:rPr lang="en-US" sz="2400" i="1" baseline="-250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involve the use of matrix algebra.  We will rely on computer software packages to perform the calculations.</a:t>
            </a:r>
          </a:p>
        </p:txBody>
      </p:sp>
      <mc:AlternateContent xmlns:mc="http://schemas.openxmlformats.org/markup-compatibility/2006" xmlns:a14="http://schemas.microsoft.com/office/drawing/2010/main">
        <mc:Choice Requires="a14">
          <p:sp>
            <p:nvSpPr>
              <p:cNvPr id="2" name="TextBox 1"/>
              <p:cNvSpPr txBox="1"/>
              <p:nvPr/>
            </p:nvSpPr>
            <p:spPr>
              <a:xfrm>
                <a:off x="4965123" y="1652379"/>
                <a:ext cx="2239331" cy="609013"/>
              </a:xfrm>
              <a:prstGeom prst="rect">
                <a:avLst/>
              </a:prstGeom>
              <a:noFill/>
              <a:effectLst/>
            </p:spPr>
            <p:txBody>
              <a:bodyPr wrap="none" rtlCol="0">
                <a:spAutoFit/>
              </a:bodyPr>
              <a:lstStyle/>
              <a:p>
                <a:r>
                  <a:rPr lang="en-US" sz="2400" dirty="0">
                    <a:solidFill>
                      <a:srgbClr val="000000"/>
                    </a:solidFill>
                    <a:effectLst/>
                    <a:latin typeface="+mn-lt"/>
                  </a:rPr>
                  <a:t>min </a:t>
                </a:r>
                <a14:m>
                  <m:oMath xmlns:m="http://schemas.openxmlformats.org/officeDocument/2006/math">
                    <m:nary>
                      <m:naryPr>
                        <m:chr m:val="∑"/>
                        <m:subHide m:val="on"/>
                        <m:supHide m:val="on"/>
                        <m:ctrlPr>
                          <a:rPr lang="en-US" sz="2400" i="1" smtClean="0">
                            <a:solidFill>
                              <a:srgbClr val="000000"/>
                            </a:solidFill>
                            <a:effectLst/>
                            <a:latin typeface="Cambria Math" panose="02040503050406030204" pitchFamily="18" charset="0"/>
                          </a:rPr>
                        </m:ctrlPr>
                      </m:naryPr>
                      <m:sub/>
                      <m:sup/>
                      <m:e>
                        <m:sSup>
                          <m:sSupPr>
                            <m:ctrlPr>
                              <a:rPr lang="en-US" sz="2400" i="1" smtClean="0">
                                <a:solidFill>
                                  <a:srgbClr val="000000"/>
                                </a:solidFill>
                                <a:effectLst/>
                                <a:latin typeface="Cambria Math" panose="02040503050406030204" pitchFamily="18" charset="0"/>
                              </a:rPr>
                            </m:ctrlPr>
                          </m:sSupPr>
                          <m:e>
                            <m:d>
                              <m:dPr>
                                <m:ctrlPr>
                                  <a:rPr lang="en-US" sz="2400" i="1" smtClean="0">
                                    <a:solidFill>
                                      <a:srgbClr val="000000"/>
                                    </a:solidFill>
                                    <a:effectLst/>
                                    <a:latin typeface="Cambria Math" panose="02040503050406030204" pitchFamily="18" charset="0"/>
                                  </a:rPr>
                                </m:ctrlPr>
                              </m:dPr>
                              <m:e>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𝑦</m:t>
                                    </m:r>
                                  </m:e>
                                  <m:sub>
                                    <m:r>
                                      <a:rPr lang="en-US" sz="2400" b="0" i="1" smtClean="0">
                                        <a:solidFill>
                                          <a:srgbClr val="000000"/>
                                        </a:solidFill>
                                        <a:effectLst/>
                                        <a:latin typeface="Cambria Math"/>
                                      </a:rPr>
                                      <m:t>𝑖</m:t>
                                    </m:r>
                                  </m:sub>
                                </m:sSub>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e>
                                  <m:sub>
                                    <m:r>
                                      <a:rPr lang="en-US" sz="2400" b="0" i="1" smtClean="0">
                                        <a:solidFill>
                                          <a:srgbClr val="000000"/>
                                        </a:solidFill>
                                        <a:effectLst/>
                                        <a:latin typeface="Cambria Math"/>
                                      </a:rPr>
                                      <m:t>𝑖</m:t>
                                    </m:r>
                                  </m:sub>
                                </m:sSub>
                              </m:e>
                            </m:d>
                          </m:e>
                          <m:sup>
                            <m:r>
                              <a:rPr lang="en-US" sz="2400" b="0" i="1" smtClean="0">
                                <a:solidFill>
                                  <a:srgbClr val="000000"/>
                                </a:solidFill>
                                <a:effectLst/>
                                <a:latin typeface="Cambria Math"/>
                              </a:rPr>
                              <m:t>2</m:t>
                            </m:r>
                          </m:sup>
                        </m:sSup>
                      </m:e>
                    </m:nary>
                  </m:oMath>
                </a14:m>
                <a:endParaRPr lang="en-US" sz="2400" dirty="0">
                  <a:solidFill>
                    <a:srgbClr val="000000"/>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65123" y="1652379"/>
                <a:ext cx="2239331" cy="609013"/>
              </a:xfrm>
              <a:prstGeom prst="rect">
                <a:avLst/>
              </a:prstGeom>
              <a:blipFill rotWithShape="1">
                <a:blip r:embed="rId3"/>
                <a:stretch>
                  <a:fillRect l="-3804" b="-16000"/>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8</a:t>
            </a:fld>
            <a:endParaRPr lang="en-US"/>
          </a:p>
        </p:txBody>
      </p:sp>
      <p:sp>
        <p:nvSpPr>
          <p:cNvPr id="8" name="Text Box 1034"/>
          <p:cNvSpPr txBox="1">
            <a:spLocks noChangeArrowheads="1"/>
          </p:cNvSpPr>
          <p:nvPr/>
        </p:nvSpPr>
        <p:spPr bwMode="auto">
          <a:xfrm>
            <a:off x="1308238" y="4264024"/>
            <a:ext cx="91438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emphasis will be on how to interpret the computer output rather than on how to make the multiple regression computations.</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1340759" y="3071813"/>
            <a:ext cx="10114641"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The years of experience, score on the </a:t>
            </a:r>
            <a:r>
              <a:rPr lang="en-US" sz="2400">
                <a:solidFill>
                  <a:srgbClr val="000000"/>
                </a:solidFill>
                <a:effectLst/>
                <a:latin typeface="+mn-lt"/>
                <a:cs typeface="Arial" panose="020B0604020202020204" pitchFamily="34" charset="0"/>
              </a:rPr>
              <a:t>aptitude test, </a:t>
            </a:r>
            <a:r>
              <a:rPr lang="en-US" sz="2400" dirty="0">
                <a:solidFill>
                  <a:srgbClr val="000000"/>
                </a:solidFill>
                <a:effectLst/>
                <a:latin typeface="+mn-lt"/>
                <a:cs typeface="Arial" panose="020B0604020202020204" pitchFamily="34" charset="0"/>
              </a:rPr>
              <a:t>and corresponding annual salary ($1000s) for a sample of 20 programmers is shown on the next slide.</a:t>
            </a:r>
          </a:p>
        </p:txBody>
      </p:sp>
      <p:sp>
        <p:nvSpPr>
          <p:cNvPr id="82316" name="Rectangle 396"/>
          <p:cNvSpPr>
            <a:spLocks noChangeArrowheads="1"/>
          </p:cNvSpPr>
          <p:nvPr/>
        </p:nvSpPr>
        <p:spPr bwMode="auto">
          <a:xfrm>
            <a:off x="914250" y="11366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Programmer Salary Survey</a:t>
            </a:r>
          </a:p>
        </p:txBody>
      </p:sp>
      <p:sp>
        <p:nvSpPr>
          <p:cNvPr id="82317" name="Rectangle 397"/>
          <p:cNvSpPr>
            <a:spLocks noChangeArrowheads="1"/>
          </p:cNvSpPr>
          <p:nvPr/>
        </p:nvSpPr>
        <p:spPr bwMode="auto">
          <a:xfrm>
            <a:off x="905804" y="576263"/>
            <a:ext cx="1033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Model</a:t>
            </a:r>
          </a:p>
        </p:txBody>
      </p:sp>
      <p:sp>
        <p:nvSpPr>
          <p:cNvPr id="82319" name="Rectangle 399"/>
          <p:cNvSpPr>
            <a:spLocks noChangeArrowheads="1"/>
          </p:cNvSpPr>
          <p:nvPr/>
        </p:nvSpPr>
        <p:spPr bwMode="auto">
          <a:xfrm>
            <a:off x="1340759" y="1630363"/>
            <a:ext cx="990260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A software firm collected data for a sample of 20 computer programmers.  A suggestion was made that regression analysis could be used to determine if salary was related to the years of experience and the score on the firm’s programmer aptitude test.</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Tree>
  </p:cSld>
  <p:clrMapOvr>
    <a:masterClrMapping/>
  </p:clrMapOvr>
  <p:transition>
    <p:zoom/>
  </p:transition>
</p:sld>
</file>

<file path=ppt/theme/theme1.xml><?xml version="1.0" encoding="utf-8"?>
<a:theme xmlns:a="http://schemas.openxmlformats.org/drawingml/2006/main" name="SBE13ch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Template>
  <TotalTime>540243</TotalTime>
  <Pages>28</Pages>
  <Words>2955</Words>
  <Application>Microsoft Office PowerPoint</Application>
  <PresentationFormat>Custom</PresentationFormat>
  <Paragraphs>815</Paragraphs>
  <Slides>65</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Book Antiqua</vt:lpstr>
      <vt:lpstr>Calibri</vt:lpstr>
      <vt:lpstr>Cambria Math</vt:lpstr>
      <vt:lpstr>Monotype Sorts</vt:lpstr>
      <vt:lpstr>MS Reference Serif</vt:lpstr>
      <vt:lpstr>Symbol</vt:lpstr>
      <vt:lpstr>SBE13ch01</vt:lpstr>
      <vt:lpstr>Essentials of Statistics for Business and Economics (8e)</vt:lpstr>
      <vt:lpstr>Chapter 15 Multiple Regression</vt:lpstr>
      <vt:lpstr>PowerPoint Presentation</vt:lpstr>
      <vt:lpstr>Multiple Regression Model</vt:lpstr>
      <vt:lpstr>PowerPoint Presentation</vt:lpstr>
      <vt:lpstr>PowerPoint Presentation</vt:lpstr>
      <vt:lpstr>Estimation Process</vt:lpstr>
      <vt:lpstr>Least Squares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regression</dc:title>
  <dc:creator>John IV</dc:creator>
  <cp:lastModifiedBy>Merrill, Anne</cp:lastModifiedBy>
  <cp:revision>209</cp:revision>
  <cp:lastPrinted>1601-01-01T00:00:00Z</cp:lastPrinted>
  <dcterms:created xsi:type="dcterms:W3CDTF">1996-04-26T07:10:38Z</dcterms:created>
  <dcterms:modified xsi:type="dcterms:W3CDTF">2017-04-27T19:21:17Z</dcterms:modified>
</cp:coreProperties>
</file>