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60"/>
  </p:notesMasterIdLst>
  <p:handoutMasterIdLst>
    <p:handoutMasterId r:id="rId61"/>
  </p:handoutMasterIdLst>
  <p:sldIdLst>
    <p:sldId id="422" r:id="rId2"/>
    <p:sldId id="257" r:id="rId3"/>
    <p:sldId id="361" r:id="rId4"/>
    <p:sldId id="385" r:id="rId5"/>
    <p:sldId id="386" r:id="rId6"/>
    <p:sldId id="387" r:id="rId7"/>
    <p:sldId id="388" r:id="rId8"/>
    <p:sldId id="389" r:id="rId9"/>
    <p:sldId id="390" r:id="rId10"/>
    <p:sldId id="391" r:id="rId11"/>
    <p:sldId id="392" r:id="rId12"/>
    <p:sldId id="393" r:id="rId13"/>
    <p:sldId id="394" r:id="rId14"/>
    <p:sldId id="395" r:id="rId15"/>
    <p:sldId id="396" r:id="rId16"/>
    <p:sldId id="397" r:id="rId17"/>
    <p:sldId id="398" r:id="rId18"/>
    <p:sldId id="399" r:id="rId19"/>
    <p:sldId id="400" r:id="rId20"/>
    <p:sldId id="401" r:id="rId21"/>
    <p:sldId id="374" r:id="rId22"/>
    <p:sldId id="375" r:id="rId23"/>
    <p:sldId id="376" r:id="rId24"/>
    <p:sldId id="377" r:id="rId25"/>
    <p:sldId id="378" r:id="rId26"/>
    <p:sldId id="379" r:id="rId27"/>
    <p:sldId id="380" r:id="rId28"/>
    <p:sldId id="381" r:id="rId29"/>
    <p:sldId id="382" r:id="rId30"/>
    <p:sldId id="383" r:id="rId31"/>
    <p:sldId id="384" r:id="rId32"/>
    <p:sldId id="320" r:id="rId33"/>
    <p:sldId id="321" r:id="rId34"/>
    <p:sldId id="322" r:id="rId35"/>
    <p:sldId id="323" r:id="rId36"/>
    <p:sldId id="324" r:id="rId37"/>
    <p:sldId id="325" r:id="rId38"/>
    <p:sldId id="326" r:id="rId39"/>
    <p:sldId id="330" r:id="rId40"/>
    <p:sldId id="327" r:id="rId41"/>
    <p:sldId id="413" r:id="rId42"/>
    <p:sldId id="362" r:id="rId43"/>
    <p:sldId id="363" r:id="rId44"/>
    <p:sldId id="359" r:id="rId45"/>
    <p:sldId id="415" r:id="rId46"/>
    <p:sldId id="365" r:id="rId47"/>
    <p:sldId id="417" r:id="rId48"/>
    <p:sldId id="313" r:id="rId49"/>
    <p:sldId id="367" r:id="rId50"/>
    <p:sldId id="328" r:id="rId51"/>
    <p:sldId id="315" r:id="rId52"/>
    <p:sldId id="329" r:id="rId53"/>
    <p:sldId id="368" r:id="rId54"/>
    <p:sldId id="419" r:id="rId55"/>
    <p:sldId id="421" r:id="rId56"/>
    <p:sldId id="371" r:id="rId57"/>
    <p:sldId id="402" r:id="rId58"/>
    <p:sldId id="279" r:id="rId59"/>
  </p:sldIdLst>
  <p:sldSz cx="12161838" cy="6858000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7">
          <p15:clr>
            <a:srgbClr val="A4A3A4"/>
          </p15:clr>
        </p15:guide>
        <p15:guide id="2" pos="66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bitha Kamath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9EA9"/>
    <a:srgbClr val="66FFFF"/>
    <a:srgbClr val="04638E"/>
    <a:srgbClr val="7DB03A"/>
    <a:srgbClr val="000000"/>
    <a:srgbClr val="364F1D"/>
    <a:srgbClr val="90C65A"/>
    <a:srgbClr val="660033"/>
    <a:srgbClr val="008D8A"/>
    <a:srgbClr val="DE8A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17" autoAdjust="0"/>
    <p:restoredTop sz="90953" autoAdjust="0"/>
  </p:normalViewPr>
  <p:slideViewPr>
    <p:cSldViewPr snapToGrid="0">
      <p:cViewPr varScale="1">
        <p:scale>
          <a:sx n="111" d="100"/>
          <a:sy n="111" d="100"/>
        </p:scale>
        <p:origin x="936" y="102"/>
      </p:cViewPr>
      <p:guideLst>
        <p:guide orient="horz" pos="827"/>
        <p:guide pos="66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4.xml"/><Relationship Id="rId2" Type="http://schemas.openxmlformats.org/officeDocument/2006/relationships/slide" Target="slides/slide32.xml"/><Relationship Id="rId1" Type="http://schemas.openxmlformats.org/officeDocument/2006/relationships/slide" Target="slides/slide15.xml"/><Relationship Id="rId6" Type="http://schemas.openxmlformats.org/officeDocument/2006/relationships/slide" Target="slides/slide52.xml"/><Relationship Id="rId5" Type="http://schemas.openxmlformats.org/officeDocument/2006/relationships/slide" Target="slides/slide38.xml"/><Relationship Id="rId4" Type="http://schemas.openxmlformats.org/officeDocument/2006/relationships/slide" Target="slides/slide3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B0FEBA3B-A11B-4BFC-92E0-374695905D37}" type="slidenum">
              <a:rPr lang="en-US" sz="1400">
                <a:effectLst/>
              </a:rPr>
              <a:pPr algn="r"/>
              <a:t>‹#›</a:t>
            </a:fld>
            <a:endParaRPr lang="en-US" sz="14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44257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notes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0050" y="692150"/>
            <a:ext cx="60579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4D835A8E-7A7A-4DBE-9E8A-D1F99FB7608C}" type="slidenum">
              <a:rPr lang="en-US" sz="1400">
                <a:effectLst/>
              </a:rPr>
              <a:pPr algn="r"/>
              <a:t>‹#›</a:t>
            </a:fld>
            <a:endParaRPr lang="en-US" sz="14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17610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 cap="flat"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4954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 cap="flat"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075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45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883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9024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0050" y="692150"/>
            <a:ext cx="6057900" cy="3416300"/>
          </a:xfrm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0230" y="1122363"/>
            <a:ext cx="912137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0230" y="3602038"/>
            <a:ext cx="91213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21103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6127" y="640081"/>
            <a:ext cx="10489585" cy="7270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052012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3315" y="640079"/>
            <a:ext cx="2622396" cy="53035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6126" y="640079"/>
            <a:ext cx="7715166" cy="53035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7967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49EBC64-41CB-41B8-B6DF-9B1367312B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82651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792" y="1709738"/>
            <a:ext cx="1048958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9792" y="4589464"/>
            <a:ext cx="10489585" cy="137401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61232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126" y="1463040"/>
            <a:ext cx="5168781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56931" y="1463040"/>
            <a:ext cx="5168781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13713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711" y="1463040"/>
            <a:ext cx="5145027" cy="7398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7711" y="2298811"/>
            <a:ext cx="5145027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6931" y="1463040"/>
            <a:ext cx="5170365" cy="7398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56931" y="2298811"/>
            <a:ext cx="5170365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6127" y="640081"/>
            <a:ext cx="10489585" cy="7270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37726921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59739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93517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711" y="640081"/>
            <a:ext cx="3922509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0365" y="640079"/>
            <a:ext cx="6156930" cy="53035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7711" y="1838227"/>
            <a:ext cx="3922509" cy="41053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89578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711" y="640081"/>
            <a:ext cx="3922509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70365" y="640080"/>
            <a:ext cx="6156930" cy="522890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7711" y="1838228"/>
            <a:ext cx="3922509" cy="403076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9055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1" y="1"/>
            <a:ext cx="12191996" cy="464388"/>
          </a:xfrm>
          <a:prstGeom prst="rect">
            <a:avLst/>
          </a:prstGeom>
          <a:solidFill>
            <a:srgbClr val="729EA9">
              <a:alpha val="7764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6127" y="640081"/>
            <a:ext cx="10489585" cy="727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127" y="1463040"/>
            <a:ext cx="10489585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99774" y="6448509"/>
            <a:ext cx="625938" cy="2729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64389"/>
            <a:ext cx="12196108" cy="111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6248402"/>
            <a:ext cx="12196106" cy="111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36127" y="6448509"/>
            <a:ext cx="9419476" cy="335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80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Arial" panose="020B0604020202020204" pitchFamily="34" charset="0"/>
              </a:rPr>
              <a:t>© 2018 Cengage Learning.  May not be scanned, copied or duplicated, or posted to a publicly accessible website, in whole or in part, except for use as permitted</a:t>
            </a:r>
            <a:r>
              <a:rPr lang="en-US" sz="800" kern="1200" baseline="0" dirty="0">
                <a:solidFill>
                  <a:srgbClr val="000000"/>
                </a:solidFill>
                <a:effectLst/>
                <a:latin typeface="+mn-lt"/>
                <a:ea typeface="+mn-ea"/>
                <a:cs typeface="Arial" panose="020B0604020202020204" pitchFamily="34" charset="0"/>
              </a:rPr>
              <a:t> </a:t>
            </a:r>
            <a:r>
              <a:rPr lang="en-US" sz="80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Arial" panose="020B0604020202020204" pitchFamily="34" charset="0"/>
              </a:rPr>
              <a:t>in a license distributed with a certain product or service or otherwise on a password-protected website or</a:t>
            </a:r>
            <a:r>
              <a:rPr lang="en-US" sz="800" kern="1200" baseline="0" dirty="0">
                <a:solidFill>
                  <a:srgbClr val="000000"/>
                </a:solidFill>
                <a:effectLst/>
                <a:latin typeface="+mn-lt"/>
                <a:ea typeface="+mn-ea"/>
                <a:cs typeface="Arial" panose="020B0604020202020204" pitchFamily="34" charset="0"/>
              </a:rPr>
              <a:t> school-approved learning management system f</a:t>
            </a:r>
            <a:r>
              <a:rPr lang="en-US" sz="800" kern="1200" dirty="0">
                <a:solidFill>
                  <a:srgbClr val="000000"/>
                </a:solidFill>
                <a:effectLst/>
                <a:latin typeface="+mn-lt"/>
                <a:ea typeface="+mn-ea"/>
                <a:cs typeface="Arial" panose="020B0604020202020204" pitchFamily="34" charset="0"/>
              </a:rPr>
              <a:t>or classroom use.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47038" y="73292"/>
            <a:ext cx="56786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Essentials of Statistics for Business and Economics (8e)</a:t>
            </a:r>
          </a:p>
        </p:txBody>
      </p:sp>
      <p:sp>
        <p:nvSpPr>
          <p:cNvPr id="14" name="Rectangle 13"/>
          <p:cNvSpPr/>
          <p:nvPr userDrawn="1"/>
        </p:nvSpPr>
        <p:spPr>
          <a:xfrm flipV="1">
            <a:off x="0" y="6175652"/>
            <a:ext cx="12191997" cy="79652"/>
          </a:xfrm>
          <a:prstGeom prst="rect">
            <a:avLst/>
          </a:prstGeom>
          <a:solidFill>
            <a:srgbClr val="729E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91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>
    <p:zoom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0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0.pn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7711" y="646980"/>
            <a:ext cx="5606816" cy="2991247"/>
          </a:xfrm>
        </p:spPr>
        <p:txBody>
          <a:bodyPr>
            <a:normAutofit/>
          </a:bodyPr>
          <a:lstStyle/>
          <a:p>
            <a:r>
              <a:rPr lang="en-US" dirty="0"/>
              <a:t>Essentials of Statistics for Business and Economics </a:t>
            </a:r>
            <a:r>
              <a:rPr lang="en-US" sz="3192" dirty="0"/>
              <a:t>(8e)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837711" y="3788683"/>
            <a:ext cx="5606816" cy="733472"/>
          </a:xfrm>
        </p:spPr>
        <p:txBody>
          <a:bodyPr/>
          <a:lstStyle/>
          <a:p>
            <a:r>
              <a:rPr lang="en-US" dirty="0"/>
              <a:t>Anderson, Sweeney, Williams, </a:t>
            </a:r>
            <a:r>
              <a:rPr lang="en-US" dirty="0" err="1"/>
              <a:t>Camm</a:t>
            </a:r>
            <a:r>
              <a:rPr lang="en-US" dirty="0"/>
              <a:t>, Cochran</a:t>
            </a:r>
          </a:p>
          <a:p>
            <a:r>
              <a:rPr lang="en-US" dirty="0"/>
              <a:t>© 2018 Cengage Learning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89298" y="6349108"/>
            <a:ext cx="2736413" cy="364222"/>
          </a:xfrm>
        </p:spPr>
        <p:txBody>
          <a:bodyPr/>
          <a:lstStyle/>
          <a:p>
            <a:fld id="{949EBC64-41CB-41B8-B6DF-9B1367312BD4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74750" y="687331"/>
            <a:ext cx="4009901" cy="538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35739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335440" y="2310714"/>
            <a:ext cx="7636482" cy="2421924"/>
            <a:chOff x="2335440" y="2310714"/>
            <a:chExt cx="7636482" cy="2421924"/>
          </a:xfrm>
        </p:grpSpPr>
        <p:sp>
          <p:nvSpPr>
            <p:cNvPr id="2" name="Rectangle 1"/>
            <p:cNvSpPr/>
            <p:nvPr/>
          </p:nvSpPr>
          <p:spPr>
            <a:xfrm>
              <a:off x="2335440" y="2310714"/>
              <a:ext cx="7488195" cy="242192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 Box 5"/>
            <p:cNvSpPr txBox="1">
              <a:spLocks noChangeArrowheads="1"/>
            </p:cNvSpPr>
            <p:nvPr/>
          </p:nvSpPr>
          <p:spPr bwMode="auto">
            <a:xfrm>
              <a:off x="2501624" y="2454157"/>
              <a:ext cx="7470298" cy="21605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               		</a:t>
              </a:r>
              <a:r>
                <a:rPr lang="en-US" u="sng" dirty="0">
                  <a:effectLst/>
                  <a:latin typeface="+mn-lt"/>
                </a:rPr>
                <a:t>Home Owner 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    			 </a:t>
              </a:r>
              <a:r>
                <a:rPr lang="en-US" b="1" dirty="0">
                  <a:effectLst/>
                  <a:latin typeface="+mn-lt"/>
                </a:rPr>
                <a:t>Colonial     Log    A-Frame</a:t>
              </a:r>
              <a:r>
                <a:rPr lang="en-US" dirty="0">
                  <a:effectLst/>
                  <a:latin typeface="+mn-lt"/>
                </a:rPr>
                <a:t>     Total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u="sng" dirty="0">
                  <a:effectLst/>
                  <a:latin typeface="+mn-lt"/>
                </a:rPr>
                <a:t>Likely to</a:t>
              </a:r>
              <a:r>
                <a:rPr lang="en-US" dirty="0">
                  <a:effectLst/>
                  <a:latin typeface="+mn-lt"/>
                </a:rPr>
                <a:t>	</a:t>
              </a:r>
              <a:r>
                <a:rPr lang="en-US" b="1" dirty="0">
                  <a:effectLst/>
                  <a:latin typeface="+mn-lt"/>
                </a:rPr>
                <a:t>Yes</a:t>
              </a:r>
              <a:r>
                <a:rPr lang="en-US" dirty="0">
                  <a:effectLst/>
                  <a:latin typeface="+mn-lt"/>
                </a:rPr>
                <a:t>	    97.50     72.94     89.56         260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u="sng" dirty="0">
                  <a:effectLst/>
                  <a:latin typeface="+mn-lt"/>
                </a:rPr>
                <a:t>Repurchase</a:t>
              </a:r>
              <a:r>
                <a:rPr lang="en-US" b="1" dirty="0">
                  <a:effectLst/>
                  <a:latin typeface="+mn-lt"/>
                </a:rPr>
                <a:t>	No</a:t>
              </a:r>
              <a:r>
                <a:rPr lang="en-US" dirty="0">
                  <a:effectLst/>
                  <a:latin typeface="+mn-lt"/>
                </a:rPr>
                <a:t>	   </a:t>
              </a:r>
              <a:r>
                <a:rPr lang="en-US" u="sng" dirty="0">
                  <a:effectLst/>
                  <a:latin typeface="+mn-lt"/>
                </a:rPr>
                <a:t> 37.50</a:t>
              </a:r>
              <a:r>
                <a:rPr lang="en-US" dirty="0">
                  <a:effectLst/>
                  <a:latin typeface="+mn-lt"/>
                </a:rPr>
                <a:t>    </a:t>
              </a:r>
              <a:r>
                <a:rPr lang="en-US" u="sng" dirty="0">
                  <a:effectLst/>
                  <a:latin typeface="+mn-lt"/>
                </a:rPr>
                <a:t> 28.06 </a:t>
              </a:r>
              <a:r>
                <a:rPr lang="en-US" dirty="0">
                  <a:effectLst/>
                  <a:latin typeface="+mn-lt"/>
                </a:rPr>
                <a:t>   </a:t>
              </a:r>
              <a:r>
                <a:rPr lang="en-US" u="sng" dirty="0">
                  <a:effectLst/>
                  <a:latin typeface="+mn-lt"/>
                </a:rPr>
                <a:t> 34.44</a:t>
              </a:r>
              <a:r>
                <a:rPr lang="en-US" dirty="0">
                  <a:effectLst/>
                  <a:latin typeface="+mn-lt"/>
                </a:rPr>
                <a:t>         </a:t>
              </a:r>
              <a:r>
                <a:rPr lang="en-US" u="sng" dirty="0">
                  <a:effectLst/>
                  <a:latin typeface="+mn-lt"/>
                </a:rPr>
                <a:t>100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b="1" dirty="0">
                  <a:effectLst/>
                  <a:latin typeface="+mn-lt"/>
                </a:rPr>
                <a:t>		</a:t>
              </a:r>
              <a:r>
                <a:rPr lang="en-US" dirty="0">
                  <a:effectLst/>
                  <a:latin typeface="+mn-lt"/>
                </a:rPr>
                <a:t>Total	      135	        101        124          360</a:t>
              </a:r>
            </a:p>
          </p:txBody>
        </p:sp>
      </p:grpSp>
      <p:sp>
        <p:nvSpPr>
          <p:cNvPr id="6" name="Text Box 87"/>
          <p:cNvSpPr txBox="1">
            <a:spLocks noChangeArrowheads="1"/>
          </p:cNvSpPr>
          <p:nvPr/>
        </p:nvSpPr>
        <p:spPr bwMode="auto">
          <a:xfrm>
            <a:off x="931937" y="1569703"/>
            <a:ext cx="961123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Expected Frequencies (computed)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10</a:t>
            </a:fld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40598619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6" name="Text Box 10"/>
          <p:cNvSpPr txBox="1">
            <a:spLocks noChangeArrowheads="1"/>
          </p:cNvSpPr>
          <p:nvPr/>
        </p:nvSpPr>
        <p:spPr bwMode="auto">
          <a:xfrm>
            <a:off x="936645" y="1567570"/>
            <a:ext cx="742530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Next, compute the value of the chi-square test statistic.</a:t>
            </a:r>
          </a:p>
        </p:txBody>
      </p:sp>
      <p:sp>
        <p:nvSpPr>
          <p:cNvPr id="121868" name="Text Box 12"/>
          <p:cNvSpPr txBox="1">
            <a:spLocks noChangeArrowheads="1"/>
          </p:cNvSpPr>
          <p:nvPr/>
        </p:nvSpPr>
        <p:spPr bwMode="auto">
          <a:xfrm>
            <a:off x="1299030" y="4818495"/>
            <a:ext cx="9723201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914400" indent="-914400"/>
            <a:r>
              <a:rPr lang="en-US" dirty="0">
                <a:effectLst/>
                <a:latin typeface="+mn-lt"/>
              </a:rPr>
              <a:t> Note:  The test statistic has a chi-square distribution with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– 1 degrees of freedom, provided the expected frequency is 5 or more for each cell.</a:t>
            </a:r>
          </a:p>
        </p:txBody>
      </p:sp>
      <p:sp>
        <p:nvSpPr>
          <p:cNvPr id="121870" name="Text Box 14"/>
          <p:cNvSpPr txBox="1">
            <a:spLocks noChangeArrowheads="1"/>
          </p:cNvSpPr>
          <p:nvPr/>
        </p:nvSpPr>
        <p:spPr bwMode="auto">
          <a:xfrm>
            <a:off x="2718251" y="3440202"/>
            <a:ext cx="723627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effectLst/>
                <a:latin typeface="+mn-lt"/>
              </a:rPr>
              <a:t>f</a:t>
            </a:r>
            <a:r>
              <a:rPr lang="en-US" i="1" baseline="-25000" dirty="0">
                <a:effectLst/>
                <a:latin typeface="+mn-lt"/>
              </a:rPr>
              <a:t>ij</a:t>
            </a:r>
            <a:r>
              <a:rPr lang="en-US" dirty="0">
                <a:effectLst/>
                <a:latin typeface="+mn-lt"/>
              </a:rPr>
              <a:t> = observed frequency for the cell in row </a:t>
            </a:r>
            <a:r>
              <a:rPr lang="en-US" i="1" dirty="0">
                <a:effectLst/>
                <a:latin typeface="+mn-lt"/>
              </a:rPr>
              <a:t>i</a:t>
            </a:r>
            <a:r>
              <a:rPr lang="en-US" dirty="0">
                <a:effectLst/>
                <a:latin typeface="+mn-lt"/>
              </a:rPr>
              <a:t> and column </a:t>
            </a:r>
            <a:r>
              <a:rPr lang="en-US" i="1" dirty="0">
                <a:effectLst/>
                <a:latin typeface="+mn-lt"/>
              </a:rPr>
              <a:t>j</a:t>
            </a:r>
          </a:p>
        </p:txBody>
      </p:sp>
      <p:sp>
        <p:nvSpPr>
          <p:cNvPr id="121871" name="Text Box 15"/>
          <p:cNvSpPr txBox="1">
            <a:spLocks noChangeArrowheads="1"/>
          </p:cNvSpPr>
          <p:nvPr/>
        </p:nvSpPr>
        <p:spPr bwMode="auto">
          <a:xfrm>
            <a:off x="2668141" y="3871316"/>
            <a:ext cx="727314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effectLst/>
                <a:latin typeface="+mn-lt"/>
              </a:rPr>
              <a:t>e</a:t>
            </a:r>
            <a:r>
              <a:rPr lang="en-US" i="1" baseline="-25000" dirty="0">
                <a:effectLst/>
                <a:latin typeface="+mn-lt"/>
              </a:rPr>
              <a:t>ij</a:t>
            </a:r>
            <a:r>
              <a:rPr lang="en-US" dirty="0">
                <a:effectLst/>
                <a:latin typeface="+mn-lt"/>
              </a:rPr>
              <a:t> = expected frequency for the cell in row </a:t>
            </a:r>
            <a:r>
              <a:rPr lang="en-US" i="1" dirty="0">
                <a:effectLst/>
                <a:latin typeface="+mn-lt"/>
              </a:rPr>
              <a:t>i</a:t>
            </a:r>
            <a:r>
              <a:rPr lang="en-US" dirty="0">
                <a:effectLst/>
                <a:latin typeface="+mn-lt"/>
              </a:rPr>
              <a:t> and column </a:t>
            </a:r>
            <a:r>
              <a:rPr lang="en-US" i="1" dirty="0">
                <a:effectLst/>
                <a:latin typeface="+mn-lt"/>
              </a:rPr>
              <a:t>j</a:t>
            </a:r>
            <a:endParaRPr lang="en-US" dirty="0">
              <a:effectLst/>
              <a:latin typeface="+mn-lt"/>
            </a:endParaRPr>
          </a:p>
          <a:p>
            <a:pPr algn="ctr"/>
            <a:r>
              <a:rPr lang="en-US" dirty="0">
                <a:effectLst/>
                <a:latin typeface="+mn-lt"/>
              </a:rPr>
              <a:t>under the assumption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i="1" dirty="0">
                <a:effectLst/>
                <a:latin typeface="+mn-lt"/>
              </a:rPr>
              <a:t> </a:t>
            </a:r>
            <a:r>
              <a:rPr lang="en-US" dirty="0">
                <a:effectLst/>
                <a:latin typeface="+mn-lt"/>
              </a:rPr>
              <a:t>is true                             </a:t>
            </a:r>
          </a:p>
        </p:txBody>
      </p:sp>
      <p:sp>
        <p:nvSpPr>
          <p:cNvPr id="121873" name="Text Box 17"/>
          <p:cNvSpPr txBox="1">
            <a:spLocks noChangeArrowheads="1"/>
          </p:cNvSpPr>
          <p:nvPr/>
        </p:nvSpPr>
        <p:spPr bwMode="auto">
          <a:xfrm>
            <a:off x="1416422" y="3441239"/>
            <a:ext cx="105907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where: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27715" y="2108598"/>
                <a:ext cx="3344377" cy="1305678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effectLst/>
                              <a:latin typeface="Cambria Math"/>
                              <a:ea typeface="Cambria Math"/>
                            </a:rPr>
                            <m:t>𝜒</m:t>
                          </m:r>
                        </m:e>
                        <m:sup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effectLst/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effectLst/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effectLst/>
                                  <a:latin typeface="Cambria Math"/>
                                </a:rPr>
                                <m:t>𝑗</m:t>
                              </m:r>
                            </m:sub>
                            <m:sup/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/>
                                                </a:rPr>
                                                <m:t>𝑓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/>
                                                </a:rPr>
                                                <m:t>𝑖𝑗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effectLst/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/>
                                                </a:rPr>
                                                <m:t>𝑒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/>
                                                </a:rPr>
                                                <m:t>𝑖𝑗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b="0" i="1" smtClean="0">
                                          <a:effectLst/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effectLst/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effectLst/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e>
                      </m:nary>
                    </m:oMath>
                  </m:oMathPara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715" y="2108598"/>
                <a:ext cx="3344377" cy="130567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11</a:t>
            </a:fld>
            <a:endParaRPr lang="en-US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239818308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121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25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1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5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6" grpId="0" autoUpdateAnimBg="0"/>
      <p:bldP spid="121868" grpId="0"/>
      <p:bldP spid="121870" grpId="0" autoUpdateAnimBg="0"/>
      <p:bldP spid="121871" grpId="0" autoUpdateAnimBg="0"/>
      <p:bldP spid="121873" grpId="0" autoUpdateAnimBg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1194235" y="1925258"/>
          <a:ext cx="10286888" cy="4127496"/>
        </p:xfrm>
        <a:graphic>
          <a:graphicData uri="http://schemas.openxmlformats.org/drawingml/2006/table">
            <a:tbl>
              <a:tblPr/>
              <a:tblGrid>
                <a:gridCol w="169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4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74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3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3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412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315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2669" marR="12669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2669" marR="12669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Obs.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Exp.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Sqd.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Sqd. Diff. /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1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Likely to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Home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Freq.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Freq.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Diff.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Diff.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Exp. Freq.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1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Repurchase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Owner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</a:t>
                      </a:r>
                      <a:r>
                        <a:rPr lang="en-US" sz="1800" b="0" i="1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1800" b="0" i="1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</a:t>
                      </a:r>
                      <a:r>
                        <a:rPr lang="en-US" sz="1800" b="0" i="1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-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1800" b="0" i="1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</a:t>
                      </a:r>
                      <a:r>
                        <a:rPr lang="en-US" sz="1800" b="0" i="1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1800" b="0" i="1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  <a:r>
                        <a:rPr lang="en-US" sz="18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</a:t>
                      </a:r>
                      <a:r>
                        <a:rPr lang="en-US" sz="1800" b="0" i="1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1800" b="0" i="1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  <a:r>
                        <a:rPr lang="en-US" sz="18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1800" b="0" i="1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Yes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Colonial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97.50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-0.50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0.2500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0.0026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Yes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Log Cab.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72.94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10.06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101.1142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1.3862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Yes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A-Frame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89.56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-9.56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91.3086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1.0196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Colonial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37.50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0.50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0.2500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0.0067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Log Cab.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28.06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-10.06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101.1142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3.6041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A-Frame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44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34.44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9.56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91.3086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2.6509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42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Symbol" panose="05050102010706020507" pitchFamily="18" charset="2"/>
                        </a:rPr>
                        <a:t>c</a:t>
                      </a:r>
                      <a:r>
                        <a:rPr lang="en-US" sz="18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= 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8.6700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935174" y="1569630"/>
            <a:ext cx="609615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Computation of the Chi-Square Test Statistic.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121398643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7" name="Text Box 7"/>
          <p:cNvSpPr txBox="1">
            <a:spLocks noChangeArrowheads="1"/>
          </p:cNvSpPr>
          <p:nvPr/>
        </p:nvSpPr>
        <p:spPr bwMode="auto">
          <a:xfrm>
            <a:off x="4884480" y="3819892"/>
            <a:ext cx="532220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effectLst/>
                <a:latin typeface="+mn-lt"/>
              </a:rPr>
              <a:t>where </a:t>
            </a:r>
            <a:r>
              <a:rPr lang="en-US" i="1" dirty="0">
                <a:effectLst/>
                <a:latin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+mn-lt"/>
              </a:rPr>
              <a:t>  is the significance level and there are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- 1 degrees of freedom</a:t>
            </a:r>
          </a:p>
        </p:txBody>
      </p:sp>
      <p:sp>
        <p:nvSpPr>
          <p:cNvPr id="153608" name="Text Box 8"/>
          <p:cNvSpPr txBox="1">
            <a:spLocks noChangeArrowheads="1"/>
          </p:cNvSpPr>
          <p:nvPr/>
        </p:nvSpPr>
        <p:spPr bwMode="auto">
          <a:xfrm>
            <a:off x="1408360" y="2230790"/>
            <a:ext cx="2432269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approach:</a:t>
            </a:r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1420717" y="3107090"/>
            <a:ext cx="3107774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Critical value approach:</a:t>
            </a:r>
          </a:p>
        </p:txBody>
      </p:sp>
      <p:sp>
        <p:nvSpPr>
          <p:cNvPr id="153610" name="Text Box 10"/>
          <p:cNvSpPr txBox="1">
            <a:spLocks noChangeArrowheads="1"/>
          </p:cNvSpPr>
          <p:nvPr/>
        </p:nvSpPr>
        <p:spPr bwMode="auto">
          <a:xfrm>
            <a:off x="4871629" y="2227614"/>
            <a:ext cx="303615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if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</a:t>
            </a:r>
            <a:r>
              <a:rPr lang="en-US" u="sng" dirty="0">
                <a:effectLst/>
                <a:latin typeface="+mn-lt"/>
              </a:rPr>
              <a:t>&lt;</a:t>
            </a:r>
            <a:r>
              <a:rPr lang="en-US" dirty="0">
                <a:effectLst/>
                <a:latin typeface="+mn-lt"/>
              </a:rPr>
              <a:t> </a:t>
            </a:r>
            <a:r>
              <a:rPr lang="en-US" i="1" dirty="0">
                <a:effectLst/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933061" y="1564039"/>
            <a:ext cx="232570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6075" indent="-346075"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Rejection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11"/>
              <p:cNvSpPr txBox="1">
                <a:spLocks noChangeArrowheads="1"/>
              </p:cNvSpPr>
              <p:nvPr/>
            </p:nvSpPr>
            <p:spPr bwMode="auto">
              <a:xfrm>
                <a:off x="4867813" y="3082074"/>
                <a:ext cx="2564420" cy="5103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Reject </a:t>
                </a:r>
                <a:r>
                  <a:rPr lang="en-US" i="1" dirty="0">
                    <a:solidFill>
                      <a:schemeClr val="tx1"/>
                    </a:solidFill>
                    <a:effectLst/>
                    <a:latin typeface="+mn-lt"/>
                  </a:rPr>
                  <a:t>H</a:t>
                </a:r>
                <a:r>
                  <a:rPr lang="en-US" baseline="-25000" dirty="0">
                    <a:solidFill>
                      <a:schemeClr val="tx1"/>
                    </a:solidFill>
                    <a:effectLst/>
                    <a:latin typeface="+mn-lt"/>
                  </a:rPr>
                  <a:t>0</a:t>
                </a: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u="sng" dirty="0">
                    <a:solidFill>
                      <a:schemeClr val="tx1"/>
                    </a:solidFill>
                    <a:effectLst/>
                    <a:latin typeface="+mn-lt"/>
                  </a:rPr>
                  <a:t>&gt;</a:t>
                </a: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 </a:t>
                </a:r>
                <a:endParaRPr lang="en-US" i="1" dirty="0"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4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67813" y="3082074"/>
                <a:ext cx="2564420" cy="510396"/>
              </a:xfrm>
              <a:prstGeom prst="rect">
                <a:avLst/>
              </a:prstGeom>
              <a:blipFill rotWithShape="1">
                <a:blip r:embed="rId3"/>
                <a:stretch>
                  <a:fillRect l="-3810" t="-9639" b="-1807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13</a:t>
            </a:fld>
            <a:endParaRPr lang="en-US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151398236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5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15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75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7" grpId="0" autoUpdateAnimBg="0"/>
      <p:bldP spid="153608" grpId="0" autoUpdateAnimBg="0"/>
      <p:bldP spid="153609" grpId="0" autoUpdateAnimBg="0"/>
      <p:bldP spid="153610" grpId="0" autoUpdateAnimBg="0"/>
      <p:bldP spid="153604" grpId="0" autoUpdateAnimBg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931142" y="1565285"/>
            <a:ext cx="10337562" cy="550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Rejection Rule (using </a:t>
            </a:r>
            <a:r>
              <a:rPr lang="en-US" i="1" dirty="0">
                <a:effectLst/>
                <a:latin typeface="Symbol" panose="05050102010706020507" pitchFamily="18" charset="2"/>
              </a:rPr>
              <a:t>a</a:t>
            </a:r>
            <a:r>
              <a:rPr lang="en-US" dirty="0">
                <a:effectLst/>
                <a:latin typeface="+mn-lt"/>
              </a:rPr>
              <a:t> = .05)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V="1">
            <a:off x="2689648" y="2945459"/>
            <a:ext cx="0" cy="260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" name="Freeform 6"/>
          <p:cNvSpPr>
            <a:spLocks/>
          </p:cNvSpPr>
          <p:nvPr/>
        </p:nvSpPr>
        <p:spPr bwMode="auto">
          <a:xfrm>
            <a:off x="2724918" y="2888632"/>
            <a:ext cx="4911573" cy="2630487"/>
          </a:xfrm>
          <a:custGeom>
            <a:avLst/>
            <a:gdLst/>
            <a:ahLst/>
            <a:cxnLst>
              <a:cxn ang="0">
                <a:pos x="0" y="1657"/>
              </a:cxn>
              <a:cxn ang="0">
                <a:pos x="2972" y="1629"/>
              </a:cxn>
              <a:cxn ang="0">
                <a:pos x="2812" y="1589"/>
              </a:cxn>
              <a:cxn ang="0">
                <a:pos x="2664" y="1541"/>
              </a:cxn>
              <a:cxn ang="0">
                <a:pos x="2500" y="1481"/>
              </a:cxn>
              <a:cxn ang="0">
                <a:pos x="2336" y="1389"/>
              </a:cxn>
              <a:cxn ang="0">
                <a:pos x="2228" y="1297"/>
              </a:cxn>
              <a:cxn ang="0">
                <a:pos x="2092" y="1165"/>
              </a:cxn>
              <a:cxn ang="0">
                <a:pos x="1984" y="1033"/>
              </a:cxn>
              <a:cxn ang="0">
                <a:pos x="1858" y="861"/>
              </a:cxn>
              <a:cxn ang="0">
                <a:pos x="1813" y="795"/>
              </a:cxn>
              <a:cxn ang="0">
                <a:pos x="1769" y="723"/>
              </a:cxn>
              <a:cxn ang="0">
                <a:pos x="1726" y="651"/>
              </a:cxn>
              <a:cxn ang="0">
                <a:pos x="1684" y="573"/>
              </a:cxn>
              <a:cxn ang="0">
                <a:pos x="1642" y="513"/>
              </a:cxn>
              <a:cxn ang="0">
                <a:pos x="1606" y="450"/>
              </a:cxn>
              <a:cxn ang="0">
                <a:pos x="1570" y="393"/>
              </a:cxn>
              <a:cxn ang="0">
                <a:pos x="1516" y="324"/>
              </a:cxn>
              <a:cxn ang="0">
                <a:pos x="1462" y="249"/>
              </a:cxn>
              <a:cxn ang="0">
                <a:pos x="1411" y="186"/>
              </a:cxn>
              <a:cxn ang="0">
                <a:pos x="1354" y="129"/>
              </a:cxn>
              <a:cxn ang="0">
                <a:pos x="1291" y="66"/>
              </a:cxn>
              <a:cxn ang="0">
                <a:pos x="1213" y="11"/>
              </a:cxn>
              <a:cxn ang="0">
                <a:pos x="1135" y="0"/>
              </a:cxn>
              <a:cxn ang="0">
                <a:pos x="1067" y="5"/>
              </a:cxn>
              <a:cxn ang="0">
                <a:pos x="1006" y="39"/>
              </a:cxn>
              <a:cxn ang="0">
                <a:pos x="931" y="96"/>
              </a:cxn>
              <a:cxn ang="0">
                <a:pos x="868" y="162"/>
              </a:cxn>
              <a:cxn ang="0">
                <a:pos x="815" y="233"/>
              </a:cxn>
              <a:cxn ang="0">
                <a:pos x="767" y="293"/>
              </a:cxn>
              <a:cxn ang="0">
                <a:pos x="731" y="365"/>
              </a:cxn>
              <a:cxn ang="0">
                <a:pos x="688" y="435"/>
              </a:cxn>
              <a:cxn ang="0">
                <a:pos x="652" y="501"/>
              </a:cxn>
              <a:cxn ang="0">
                <a:pos x="616" y="573"/>
              </a:cxn>
              <a:cxn ang="0">
                <a:pos x="586" y="642"/>
              </a:cxn>
              <a:cxn ang="0">
                <a:pos x="556" y="720"/>
              </a:cxn>
              <a:cxn ang="0">
                <a:pos x="531" y="794"/>
              </a:cxn>
              <a:cxn ang="0">
                <a:pos x="502" y="869"/>
              </a:cxn>
              <a:cxn ang="0">
                <a:pos x="475" y="939"/>
              </a:cxn>
              <a:cxn ang="0">
                <a:pos x="450" y="1008"/>
              </a:cxn>
              <a:cxn ang="0">
                <a:pos x="419" y="1073"/>
              </a:cxn>
              <a:cxn ang="0">
                <a:pos x="324" y="1257"/>
              </a:cxn>
            </a:cxnLst>
            <a:rect l="0" t="0" r="r" b="b"/>
            <a:pathLst>
              <a:path w="3080" h="1657">
                <a:moveTo>
                  <a:pt x="160" y="1481"/>
                </a:moveTo>
                <a:lnTo>
                  <a:pt x="0" y="1657"/>
                </a:lnTo>
                <a:lnTo>
                  <a:pt x="3080" y="1657"/>
                </a:lnTo>
                <a:lnTo>
                  <a:pt x="2972" y="1629"/>
                </a:lnTo>
                <a:lnTo>
                  <a:pt x="2892" y="1609"/>
                </a:lnTo>
                <a:lnTo>
                  <a:pt x="2812" y="1589"/>
                </a:lnTo>
                <a:lnTo>
                  <a:pt x="2736" y="1565"/>
                </a:lnTo>
                <a:lnTo>
                  <a:pt x="2664" y="1541"/>
                </a:lnTo>
                <a:lnTo>
                  <a:pt x="2584" y="1517"/>
                </a:lnTo>
                <a:lnTo>
                  <a:pt x="2500" y="1481"/>
                </a:lnTo>
                <a:lnTo>
                  <a:pt x="2408" y="1437"/>
                </a:lnTo>
                <a:lnTo>
                  <a:pt x="2336" y="1389"/>
                </a:lnTo>
                <a:lnTo>
                  <a:pt x="2288" y="1349"/>
                </a:lnTo>
                <a:lnTo>
                  <a:pt x="2228" y="1297"/>
                </a:lnTo>
                <a:lnTo>
                  <a:pt x="2160" y="1237"/>
                </a:lnTo>
                <a:lnTo>
                  <a:pt x="2092" y="1165"/>
                </a:lnTo>
                <a:lnTo>
                  <a:pt x="2036" y="1101"/>
                </a:lnTo>
                <a:lnTo>
                  <a:pt x="1984" y="1033"/>
                </a:lnTo>
                <a:lnTo>
                  <a:pt x="1920" y="961"/>
                </a:lnTo>
                <a:lnTo>
                  <a:pt x="1858" y="861"/>
                </a:lnTo>
                <a:lnTo>
                  <a:pt x="1837" y="825"/>
                </a:lnTo>
                <a:lnTo>
                  <a:pt x="1813" y="795"/>
                </a:lnTo>
                <a:lnTo>
                  <a:pt x="1789" y="759"/>
                </a:lnTo>
                <a:lnTo>
                  <a:pt x="1769" y="723"/>
                </a:lnTo>
                <a:lnTo>
                  <a:pt x="1747" y="681"/>
                </a:lnTo>
                <a:lnTo>
                  <a:pt x="1726" y="651"/>
                </a:lnTo>
                <a:lnTo>
                  <a:pt x="1708" y="606"/>
                </a:lnTo>
                <a:lnTo>
                  <a:pt x="1684" y="573"/>
                </a:lnTo>
                <a:lnTo>
                  <a:pt x="1666" y="549"/>
                </a:lnTo>
                <a:lnTo>
                  <a:pt x="1642" y="513"/>
                </a:lnTo>
                <a:lnTo>
                  <a:pt x="1627" y="483"/>
                </a:lnTo>
                <a:lnTo>
                  <a:pt x="1606" y="450"/>
                </a:lnTo>
                <a:lnTo>
                  <a:pt x="1588" y="423"/>
                </a:lnTo>
                <a:lnTo>
                  <a:pt x="1570" y="393"/>
                </a:lnTo>
                <a:lnTo>
                  <a:pt x="1546" y="360"/>
                </a:lnTo>
                <a:lnTo>
                  <a:pt x="1516" y="324"/>
                </a:lnTo>
                <a:lnTo>
                  <a:pt x="1489" y="285"/>
                </a:lnTo>
                <a:lnTo>
                  <a:pt x="1462" y="249"/>
                </a:lnTo>
                <a:lnTo>
                  <a:pt x="1435" y="219"/>
                </a:lnTo>
                <a:lnTo>
                  <a:pt x="1411" y="186"/>
                </a:lnTo>
                <a:lnTo>
                  <a:pt x="1385" y="155"/>
                </a:lnTo>
                <a:lnTo>
                  <a:pt x="1354" y="129"/>
                </a:lnTo>
                <a:lnTo>
                  <a:pt x="1324" y="99"/>
                </a:lnTo>
                <a:lnTo>
                  <a:pt x="1291" y="66"/>
                </a:lnTo>
                <a:lnTo>
                  <a:pt x="1249" y="36"/>
                </a:lnTo>
                <a:lnTo>
                  <a:pt x="1213" y="11"/>
                </a:lnTo>
                <a:lnTo>
                  <a:pt x="1171" y="0"/>
                </a:lnTo>
                <a:lnTo>
                  <a:pt x="1135" y="0"/>
                </a:lnTo>
                <a:lnTo>
                  <a:pt x="1099" y="0"/>
                </a:lnTo>
                <a:lnTo>
                  <a:pt x="1067" y="5"/>
                </a:lnTo>
                <a:lnTo>
                  <a:pt x="1035" y="21"/>
                </a:lnTo>
                <a:lnTo>
                  <a:pt x="1006" y="39"/>
                </a:lnTo>
                <a:lnTo>
                  <a:pt x="970" y="63"/>
                </a:lnTo>
                <a:lnTo>
                  <a:pt x="931" y="96"/>
                </a:lnTo>
                <a:lnTo>
                  <a:pt x="899" y="125"/>
                </a:lnTo>
                <a:lnTo>
                  <a:pt x="868" y="162"/>
                </a:lnTo>
                <a:lnTo>
                  <a:pt x="839" y="197"/>
                </a:lnTo>
                <a:lnTo>
                  <a:pt x="815" y="233"/>
                </a:lnTo>
                <a:lnTo>
                  <a:pt x="789" y="263"/>
                </a:lnTo>
                <a:lnTo>
                  <a:pt x="767" y="293"/>
                </a:lnTo>
                <a:lnTo>
                  <a:pt x="745" y="330"/>
                </a:lnTo>
                <a:lnTo>
                  <a:pt x="731" y="365"/>
                </a:lnTo>
                <a:lnTo>
                  <a:pt x="707" y="401"/>
                </a:lnTo>
                <a:lnTo>
                  <a:pt x="688" y="435"/>
                </a:lnTo>
                <a:lnTo>
                  <a:pt x="671" y="473"/>
                </a:lnTo>
                <a:lnTo>
                  <a:pt x="652" y="501"/>
                </a:lnTo>
                <a:lnTo>
                  <a:pt x="634" y="537"/>
                </a:lnTo>
                <a:lnTo>
                  <a:pt x="616" y="573"/>
                </a:lnTo>
                <a:lnTo>
                  <a:pt x="601" y="609"/>
                </a:lnTo>
                <a:lnTo>
                  <a:pt x="586" y="642"/>
                </a:lnTo>
                <a:lnTo>
                  <a:pt x="571" y="681"/>
                </a:lnTo>
                <a:lnTo>
                  <a:pt x="556" y="720"/>
                </a:lnTo>
                <a:lnTo>
                  <a:pt x="543" y="756"/>
                </a:lnTo>
                <a:lnTo>
                  <a:pt x="531" y="794"/>
                </a:lnTo>
                <a:lnTo>
                  <a:pt x="517" y="831"/>
                </a:lnTo>
                <a:lnTo>
                  <a:pt x="502" y="869"/>
                </a:lnTo>
                <a:lnTo>
                  <a:pt x="487" y="906"/>
                </a:lnTo>
                <a:lnTo>
                  <a:pt x="475" y="939"/>
                </a:lnTo>
                <a:lnTo>
                  <a:pt x="463" y="974"/>
                </a:lnTo>
                <a:lnTo>
                  <a:pt x="450" y="1008"/>
                </a:lnTo>
                <a:lnTo>
                  <a:pt x="435" y="1038"/>
                </a:lnTo>
                <a:lnTo>
                  <a:pt x="419" y="1073"/>
                </a:lnTo>
                <a:lnTo>
                  <a:pt x="376" y="1157"/>
                </a:lnTo>
                <a:lnTo>
                  <a:pt x="324" y="1257"/>
                </a:lnTo>
                <a:lnTo>
                  <a:pt x="244" y="1385"/>
                </a:lnTo>
              </a:path>
            </a:pathLst>
          </a:custGeom>
          <a:solidFill>
            <a:schemeClr val="bg1">
              <a:lumMod val="8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5" name="Freeform 7"/>
          <p:cNvSpPr>
            <a:spLocks/>
          </p:cNvSpPr>
          <p:nvPr/>
        </p:nvSpPr>
        <p:spPr bwMode="auto">
          <a:xfrm>
            <a:off x="6379222" y="5050484"/>
            <a:ext cx="1529118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09"/>
              </a:cxn>
              <a:cxn ang="0">
                <a:pos x="842" y="312"/>
              </a:cxn>
              <a:cxn ang="0">
                <a:pos x="827" y="306"/>
              </a:cxn>
              <a:cxn ang="0">
                <a:pos x="796" y="300"/>
              </a:cxn>
              <a:cxn ang="0">
                <a:pos x="768" y="294"/>
              </a:cxn>
              <a:cxn ang="0">
                <a:pos x="732" y="288"/>
              </a:cxn>
              <a:cxn ang="0">
                <a:pos x="694" y="279"/>
              </a:cxn>
              <a:cxn ang="0">
                <a:pos x="659" y="272"/>
              </a:cxn>
              <a:cxn ang="0">
                <a:pos x="624" y="266"/>
              </a:cxn>
              <a:cxn ang="0">
                <a:pos x="582" y="254"/>
              </a:cxn>
              <a:cxn ang="0">
                <a:pos x="546" y="246"/>
              </a:cxn>
              <a:cxn ang="0">
                <a:pos x="513" y="237"/>
              </a:cxn>
              <a:cxn ang="0">
                <a:pos x="485" y="227"/>
              </a:cxn>
              <a:cxn ang="0">
                <a:pos x="447" y="218"/>
              </a:cxn>
              <a:cxn ang="0">
                <a:pos x="414" y="207"/>
              </a:cxn>
              <a:cxn ang="0">
                <a:pos x="384" y="200"/>
              </a:cxn>
              <a:cxn ang="0">
                <a:pos x="352" y="188"/>
              </a:cxn>
              <a:cxn ang="0">
                <a:pos x="321" y="176"/>
              </a:cxn>
              <a:cxn ang="0">
                <a:pos x="284" y="164"/>
              </a:cxn>
              <a:cxn ang="0">
                <a:pos x="248" y="148"/>
              </a:cxn>
              <a:cxn ang="0">
                <a:pos x="208" y="132"/>
              </a:cxn>
              <a:cxn ang="0">
                <a:pos x="174" y="114"/>
              </a:cxn>
              <a:cxn ang="0">
                <a:pos x="144" y="100"/>
              </a:cxn>
              <a:cxn ang="0">
                <a:pos x="113" y="80"/>
              </a:cxn>
              <a:cxn ang="0">
                <a:pos x="72" y="54"/>
              </a:cxn>
              <a:cxn ang="0">
                <a:pos x="40" y="32"/>
              </a:cxn>
              <a:cxn ang="0">
                <a:pos x="17" y="14"/>
              </a:cxn>
              <a:cxn ang="0">
                <a:pos x="0" y="6"/>
              </a:cxn>
            </a:cxnLst>
            <a:rect l="0" t="0" r="r" b="b"/>
            <a:pathLst>
              <a:path w="842" h="312">
                <a:moveTo>
                  <a:pt x="0" y="0"/>
                </a:moveTo>
                <a:lnTo>
                  <a:pt x="0" y="309"/>
                </a:lnTo>
                <a:lnTo>
                  <a:pt x="842" y="312"/>
                </a:lnTo>
                <a:lnTo>
                  <a:pt x="827" y="306"/>
                </a:lnTo>
                <a:lnTo>
                  <a:pt x="796" y="300"/>
                </a:lnTo>
                <a:lnTo>
                  <a:pt x="768" y="294"/>
                </a:lnTo>
                <a:lnTo>
                  <a:pt x="732" y="288"/>
                </a:lnTo>
                <a:lnTo>
                  <a:pt x="694" y="279"/>
                </a:lnTo>
                <a:lnTo>
                  <a:pt x="659" y="272"/>
                </a:lnTo>
                <a:lnTo>
                  <a:pt x="624" y="266"/>
                </a:lnTo>
                <a:lnTo>
                  <a:pt x="582" y="254"/>
                </a:lnTo>
                <a:lnTo>
                  <a:pt x="546" y="246"/>
                </a:lnTo>
                <a:lnTo>
                  <a:pt x="513" y="237"/>
                </a:lnTo>
                <a:lnTo>
                  <a:pt x="485" y="227"/>
                </a:lnTo>
                <a:lnTo>
                  <a:pt x="447" y="218"/>
                </a:lnTo>
                <a:lnTo>
                  <a:pt x="414" y="207"/>
                </a:lnTo>
                <a:lnTo>
                  <a:pt x="384" y="200"/>
                </a:lnTo>
                <a:lnTo>
                  <a:pt x="352" y="188"/>
                </a:lnTo>
                <a:lnTo>
                  <a:pt x="321" y="176"/>
                </a:lnTo>
                <a:lnTo>
                  <a:pt x="284" y="164"/>
                </a:lnTo>
                <a:lnTo>
                  <a:pt x="248" y="148"/>
                </a:lnTo>
                <a:lnTo>
                  <a:pt x="208" y="132"/>
                </a:lnTo>
                <a:lnTo>
                  <a:pt x="174" y="114"/>
                </a:lnTo>
                <a:lnTo>
                  <a:pt x="144" y="100"/>
                </a:lnTo>
                <a:lnTo>
                  <a:pt x="113" y="80"/>
                </a:lnTo>
                <a:lnTo>
                  <a:pt x="72" y="54"/>
                </a:lnTo>
                <a:lnTo>
                  <a:pt x="40" y="32"/>
                </a:lnTo>
                <a:lnTo>
                  <a:pt x="17" y="14"/>
                </a:lnTo>
                <a:lnTo>
                  <a:pt x="0" y="6"/>
                </a:lnTo>
              </a:path>
            </a:pathLst>
          </a:custGeom>
          <a:solidFill>
            <a:schemeClr val="bg1">
              <a:lumMod val="7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2703804" y="5519119"/>
            <a:ext cx="6366071" cy="954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Freeform 9"/>
          <p:cNvSpPr>
            <a:spLocks noChangeArrowheads="1"/>
          </p:cNvSpPr>
          <p:nvPr/>
        </p:nvSpPr>
        <p:spPr bwMode="auto">
          <a:xfrm>
            <a:off x="6360218" y="4458347"/>
            <a:ext cx="2112" cy="11795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743"/>
              </a:cxn>
            </a:cxnLst>
            <a:rect l="0" t="0" r="r" b="b"/>
            <a:pathLst>
              <a:path w="1" h="743">
                <a:moveTo>
                  <a:pt x="0" y="0"/>
                </a:moveTo>
                <a:lnTo>
                  <a:pt x="1" y="743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9062054" y="5261623"/>
            <a:ext cx="453651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Symbol" pitchFamily="18" charset="2"/>
              </a:rPr>
              <a:t></a:t>
            </a:r>
            <a:r>
              <a:rPr lang="en-US" baseline="30000" dirty="0">
                <a:effectLst/>
              </a:rPr>
              <a:t>2</a:t>
            </a:r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5057019" y="5627305"/>
            <a:ext cx="1029129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+mn-lt"/>
              </a:rPr>
              <a:t>  5.991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857753" y="4747273"/>
            <a:ext cx="2275689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+mn-lt"/>
              </a:rPr>
              <a:t>Do Not 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6543186" y="4747273"/>
            <a:ext cx="132350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+mn-lt"/>
              </a:rPr>
              <a:t>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</a:p>
        </p:txBody>
      </p:sp>
      <p:grpSp>
        <p:nvGrpSpPr>
          <p:cNvPr id="22" name="Group 14"/>
          <p:cNvGrpSpPr>
            <a:grpSpLocks/>
          </p:cNvGrpSpPr>
          <p:nvPr/>
        </p:nvGrpSpPr>
        <p:grpSpPr bwMode="auto">
          <a:xfrm>
            <a:off x="2672134" y="2742260"/>
            <a:ext cx="5131637" cy="2784475"/>
            <a:chOff x="1075" y="1634"/>
            <a:chExt cx="3190" cy="1754"/>
          </a:xfrm>
        </p:grpSpPr>
        <p:sp>
          <p:nvSpPr>
            <p:cNvPr id="23" name="Arc 15"/>
            <p:cNvSpPr>
              <a:spLocks/>
            </p:cNvSpPr>
            <p:nvPr/>
          </p:nvSpPr>
          <p:spPr bwMode="auto">
            <a:xfrm rot="3423864">
              <a:off x="2803" y="2629"/>
              <a:ext cx="866" cy="285"/>
            </a:xfrm>
            <a:custGeom>
              <a:avLst/>
              <a:gdLst>
                <a:gd name="G0" fmla="+- 21 0 0"/>
                <a:gd name="G1" fmla="+- 0 0 0"/>
                <a:gd name="G2" fmla="+- 21600 0 0"/>
                <a:gd name="T0" fmla="*/ 17867 w 17867"/>
                <a:gd name="T1" fmla="*/ 12169 h 21600"/>
                <a:gd name="T2" fmla="*/ 0 w 17867"/>
                <a:gd name="T3" fmla="*/ 21600 h 21600"/>
                <a:gd name="T4" fmla="*/ 21 w 1786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867" h="21600" fill="none" extrusionOk="0">
                  <a:moveTo>
                    <a:pt x="17866" y="12168"/>
                  </a:moveTo>
                  <a:cubicBezTo>
                    <a:pt x="13843" y="18069"/>
                    <a:pt x="7162" y="21599"/>
                    <a:pt x="21" y="21600"/>
                  </a:cubicBezTo>
                  <a:cubicBezTo>
                    <a:pt x="14" y="21600"/>
                    <a:pt x="7" y="21599"/>
                    <a:pt x="0" y="21599"/>
                  </a:cubicBezTo>
                </a:path>
                <a:path w="17867" h="21600" stroke="0" extrusionOk="0">
                  <a:moveTo>
                    <a:pt x="17866" y="12168"/>
                  </a:moveTo>
                  <a:cubicBezTo>
                    <a:pt x="13843" y="18069"/>
                    <a:pt x="7162" y="21599"/>
                    <a:pt x="21" y="21600"/>
                  </a:cubicBezTo>
                  <a:cubicBezTo>
                    <a:pt x="14" y="21600"/>
                    <a:pt x="7" y="21599"/>
                    <a:pt x="0" y="21599"/>
                  </a:cubicBezTo>
                  <a:lnTo>
                    <a:pt x="2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4" name="Arc 16"/>
            <p:cNvSpPr>
              <a:spLocks/>
            </p:cNvSpPr>
            <p:nvPr/>
          </p:nvSpPr>
          <p:spPr bwMode="auto">
            <a:xfrm rot="623505">
              <a:off x="3449" y="3150"/>
              <a:ext cx="816" cy="178"/>
            </a:xfrm>
            <a:custGeom>
              <a:avLst/>
              <a:gdLst>
                <a:gd name="G0" fmla="+- 19809 0 0"/>
                <a:gd name="G1" fmla="+- 0 0 0"/>
                <a:gd name="G2" fmla="+- 21600 0 0"/>
                <a:gd name="T0" fmla="*/ 20642 w 20642"/>
                <a:gd name="T1" fmla="*/ 21584 h 21600"/>
                <a:gd name="T2" fmla="*/ 0 w 20642"/>
                <a:gd name="T3" fmla="*/ 8612 h 21600"/>
                <a:gd name="T4" fmla="*/ 19809 w 20642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42" h="21600" fill="none" extrusionOk="0">
                  <a:moveTo>
                    <a:pt x="20641" y="21583"/>
                  </a:moveTo>
                  <a:cubicBezTo>
                    <a:pt x="20364" y="21594"/>
                    <a:pt x="20086" y="21599"/>
                    <a:pt x="19809" y="21600"/>
                  </a:cubicBezTo>
                  <a:cubicBezTo>
                    <a:pt x="11209" y="21600"/>
                    <a:pt x="3428" y="16498"/>
                    <a:pt x="0" y="8611"/>
                  </a:cubicBezTo>
                </a:path>
                <a:path w="20642" h="21600" stroke="0" extrusionOk="0">
                  <a:moveTo>
                    <a:pt x="20641" y="21583"/>
                  </a:moveTo>
                  <a:cubicBezTo>
                    <a:pt x="20364" y="21594"/>
                    <a:pt x="20086" y="21599"/>
                    <a:pt x="19809" y="21600"/>
                  </a:cubicBezTo>
                  <a:cubicBezTo>
                    <a:pt x="11209" y="21600"/>
                    <a:pt x="3428" y="16498"/>
                    <a:pt x="0" y="8611"/>
                  </a:cubicBezTo>
                  <a:lnTo>
                    <a:pt x="1980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5" name="Arc 17"/>
            <p:cNvSpPr>
              <a:spLocks/>
            </p:cNvSpPr>
            <p:nvPr/>
          </p:nvSpPr>
          <p:spPr bwMode="auto">
            <a:xfrm rot="6485904">
              <a:off x="1450" y="1975"/>
              <a:ext cx="994" cy="373"/>
            </a:xfrm>
            <a:custGeom>
              <a:avLst/>
              <a:gdLst>
                <a:gd name="G0" fmla="+- 21520 0 0"/>
                <a:gd name="G1" fmla="+- 0 0 0"/>
                <a:gd name="G2" fmla="+- 21600 0 0"/>
                <a:gd name="T0" fmla="*/ 21520 w 21520"/>
                <a:gd name="T1" fmla="*/ 21600 h 21600"/>
                <a:gd name="T2" fmla="*/ 0 w 21520"/>
                <a:gd name="T3" fmla="*/ 1856 h 21600"/>
                <a:gd name="T4" fmla="*/ 21520 w 2152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20" h="21600" fill="none" extrusionOk="0">
                  <a:moveTo>
                    <a:pt x="21520" y="21600"/>
                  </a:moveTo>
                  <a:cubicBezTo>
                    <a:pt x="10310" y="21600"/>
                    <a:pt x="963" y="13024"/>
                    <a:pt x="-1" y="1856"/>
                  </a:cubicBezTo>
                </a:path>
                <a:path w="21520" h="21600" stroke="0" extrusionOk="0">
                  <a:moveTo>
                    <a:pt x="21520" y="21600"/>
                  </a:moveTo>
                  <a:cubicBezTo>
                    <a:pt x="10310" y="21600"/>
                    <a:pt x="963" y="13024"/>
                    <a:pt x="-1" y="1856"/>
                  </a:cubicBezTo>
                  <a:lnTo>
                    <a:pt x="2152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6" name="Arc 18"/>
            <p:cNvSpPr>
              <a:spLocks/>
            </p:cNvSpPr>
            <p:nvPr/>
          </p:nvSpPr>
          <p:spPr bwMode="auto">
            <a:xfrm rot="14520000">
              <a:off x="2072" y="2013"/>
              <a:ext cx="981" cy="22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595 w 21595"/>
                <a:gd name="T1" fmla="*/ 462 h 21600"/>
                <a:gd name="T2" fmla="*/ 0 w 21595"/>
                <a:gd name="T3" fmla="*/ 21600 h 21600"/>
                <a:gd name="T4" fmla="*/ 0 w 21595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5" h="21600" fill="none" extrusionOk="0">
                  <a:moveTo>
                    <a:pt x="21595" y="462"/>
                  </a:moveTo>
                  <a:cubicBezTo>
                    <a:pt x="21343" y="12208"/>
                    <a:pt x="11749" y="21599"/>
                    <a:pt x="0" y="21600"/>
                  </a:cubicBezTo>
                </a:path>
                <a:path w="21595" h="21600" stroke="0" extrusionOk="0">
                  <a:moveTo>
                    <a:pt x="21595" y="462"/>
                  </a:moveTo>
                  <a:cubicBezTo>
                    <a:pt x="21343" y="12208"/>
                    <a:pt x="1174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7" name="Freeform 19"/>
            <p:cNvSpPr>
              <a:spLocks/>
            </p:cNvSpPr>
            <p:nvPr/>
          </p:nvSpPr>
          <p:spPr bwMode="auto">
            <a:xfrm rot="-100623">
              <a:off x="1075" y="2576"/>
              <a:ext cx="556" cy="812"/>
            </a:xfrm>
            <a:custGeom>
              <a:avLst/>
              <a:gdLst/>
              <a:ahLst/>
              <a:cxnLst>
                <a:cxn ang="0">
                  <a:pos x="0" y="812"/>
                </a:cxn>
                <a:cxn ang="0">
                  <a:pos x="268" y="544"/>
                </a:cxn>
                <a:cxn ang="0">
                  <a:pos x="448" y="248"/>
                </a:cxn>
                <a:cxn ang="0">
                  <a:pos x="556" y="0"/>
                </a:cxn>
              </a:cxnLst>
              <a:rect l="0" t="0" r="r" b="b"/>
              <a:pathLst>
                <a:path w="556" h="812">
                  <a:moveTo>
                    <a:pt x="0" y="812"/>
                  </a:moveTo>
                  <a:cubicBezTo>
                    <a:pt x="96" y="725"/>
                    <a:pt x="193" y="638"/>
                    <a:pt x="268" y="544"/>
                  </a:cubicBezTo>
                  <a:cubicBezTo>
                    <a:pt x="343" y="450"/>
                    <a:pt x="400" y="339"/>
                    <a:pt x="448" y="248"/>
                  </a:cubicBezTo>
                  <a:cubicBezTo>
                    <a:pt x="496" y="157"/>
                    <a:pt x="538" y="41"/>
                    <a:pt x="556" y="0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8" name="Rectangle 89"/>
          <p:cNvSpPr>
            <a:spLocks noChangeArrowheads="1"/>
          </p:cNvSpPr>
          <p:nvPr/>
        </p:nvSpPr>
        <p:spPr bwMode="auto">
          <a:xfrm>
            <a:off x="5131882" y="2739084"/>
            <a:ext cx="4028609" cy="1390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With </a:t>
            </a:r>
            <a:r>
              <a:rPr lang="en-US" i="1" dirty="0">
                <a:effectLst/>
                <a:latin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+mn-lt"/>
              </a:rPr>
              <a:t> = .05 and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 dirty="0">
                <a:effectLst/>
                <a:latin typeface="+mn-lt"/>
              </a:rPr>
              <a:t>     k</a:t>
            </a:r>
            <a:r>
              <a:rPr lang="en-US" dirty="0">
                <a:effectLst/>
                <a:latin typeface="+mn-lt"/>
              </a:rPr>
              <a:t> - 1 = 3 - 1 = 2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          degrees of freedom</a:t>
            </a:r>
          </a:p>
        </p:txBody>
      </p:sp>
      <p:sp>
        <p:nvSpPr>
          <p:cNvPr id="29" name="Text Box 90"/>
          <p:cNvSpPr txBox="1">
            <a:spLocks noChangeArrowheads="1"/>
          </p:cNvSpPr>
          <p:nvPr/>
        </p:nvSpPr>
        <p:spPr bwMode="auto">
          <a:xfrm>
            <a:off x="3708716" y="2111856"/>
            <a:ext cx="493090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effectLst/>
                <a:latin typeface="+mn-lt"/>
              </a:rPr>
              <a:t> 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if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</a:t>
            </a:r>
            <a:r>
              <a:rPr lang="en-US" u="sng" dirty="0">
                <a:effectLst/>
                <a:latin typeface="+mn-lt"/>
              </a:rPr>
              <a:t>&lt;</a:t>
            </a:r>
            <a:r>
              <a:rPr lang="en-US" dirty="0">
                <a:effectLst/>
                <a:latin typeface="+mn-lt"/>
              </a:rPr>
              <a:t> .05 or </a:t>
            </a:r>
            <a:r>
              <a:rPr lang="en-US" dirty="0">
                <a:effectLst/>
                <a:latin typeface="Symbol" panose="05050102010706020507" pitchFamily="18" charset="2"/>
              </a:rPr>
              <a:t>c</a:t>
            </a:r>
            <a:r>
              <a:rPr lang="en-US" baseline="30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&gt; 5.991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14</a:t>
            </a:fld>
            <a:endParaRPr lang="en-US" dirty="0"/>
          </a:p>
        </p:txBody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396476383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5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3500"/>
                            </p:stCondLst>
                            <p:childTnLst>
                              <p:par>
                                <p:cTn id="4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0"/>
                            </p:stCondLst>
                            <p:childTnLst>
                              <p:par>
                                <p:cTn id="4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65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utoUpdateAnimBg="0"/>
      <p:bldP spid="19" grpId="0" autoUpdateAnimBg="0"/>
      <p:bldP spid="20" grpId="0" autoUpdateAnimBg="0"/>
      <p:bldP spid="21" grpId="0" autoUpdateAnimBg="0"/>
      <p:bldP spid="28" grpId="0" autoUpdateAnimBg="0"/>
      <p:bldP spid="29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21" name="Rectangle 73"/>
          <p:cNvSpPr>
            <a:spLocks noChangeArrowheads="1"/>
          </p:cNvSpPr>
          <p:nvPr/>
        </p:nvSpPr>
        <p:spPr bwMode="auto">
          <a:xfrm>
            <a:off x="931141" y="1562452"/>
            <a:ext cx="9349413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Conclusion Using the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Approach</a:t>
            </a:r>
          </a:p>
        </p:txBody>
      </p:sp>
      <p:sp>
        <p:nvSpPr>
          <p:cNvPr id="155722" name="Text Box 74"/>
          <p:cNvSpPr txBox="1">
            <a:spLocks noChangeArrowheads="1"/>
          </p:cNvSpPr>
          <p:nvPr/>
        </p:nvSpPr>
        <p:spPr bwMode="auto">
          <a:xfrm>
            <a:off x="2139811" y="4441903"/>
            <a:ext cx="6738511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rgbClr val="66FFFF"/>
              </a:buClr>
              <a:buSzPct val="125000"/>
            </a:pPr>
            <a:r>
              <a:rPr lang="en-US" dirty="0">
                <a:effectLst/>
                <a:latin typeface="+mn-lt"/>
              </a:rPr>
              <a:t>  The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</a:t>
            </a:r>
            <a:r>
              <a:rPr lang="en-US" u="sng" dirty="0">
                <a:effectLst/>
                <a:latin typeface="+mn-lt"/>
              </a:rPr>
              <a:t>&lt;</a:t>
            </a:r>
            <a:r>
              <a:rPr lang="en-US" dirty="0">
                <a:effectLst/>
                <a:latin typeface="+mn-lt"/>
              </a:rPr>
              <a:t> </a:t>
            </a:r>
            <a:r>
              <a:rPr lang="en-US" i="1" dirty="0">
                <a:effectLst/>
                <a:latin typeface="Symbol" panose="05050102010706020507" pitchFamily="18" charset="2"/>
              </a:rPr>
              <a:t>a</a:t>
            </a:r>
            <a:r>
              <a:rPr lang="en-US" dirty="0">
                <a:effectLst/>
                <a:latin typeface="+mn-lt"/>
              </a:rPr>
              <a:t> .  We can reject the null hypothesis.</a:t>
            </a:r>
          </a:p>
        </p:txBody>
      </p:sp>
      <p:sp>
        <p:nvSpPr>
          <p:cNvPr id="155724" name="Text Box 76"/>
          <p:cNvSpPr txBox="1">
            <a:spLocks noChangeArrowheads="1"/>
          </p:cNvSpPr>
          <p:nvPr/>
        </p:nvSpPr>
        <p:spPr bwMode="auto">
          <a:xfrm>
            <a:off x="1793816" y="3547906"/>
            <a:ext cx="7547891" cy="83099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buClr>
                <a:srgbClr val="66FFFF"/>
              </a:buClr>
              <a:buSzPct val="125000"/>
            </a:pPr>
            <a:r>
              <a:rPr lang="en-US" dirty="0">
                <a:effectLst/>
                <a:latin typeface="+mn-lt"/>
              </a:rPr>
              <a:t>Because </a:t>
            </a:r>
            <a:r>
              <a:rPr lang="en-US" i="1" dirty="0">
                <a:effectLst/>
                <a:latin typeface="Symbol" panose="05050102010706020507" pitchFamily="18" charset="2"/>
              </a:rPr>
              <a:t>c</a:t>
            </a:r>
            <a:r>
              <a:rPr lang="en-US" baseline="30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8.670 is between 9.210 and 7.378, the area in the upper tail of the distribution is between .01 and .025.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947584" y="2144485"/>
            <a:ext cx="7261729" cy="1186543"/>
            <a:chOff x="1947584" y="2144485"/>
            <a:chExt cx="7261729" cy="1186543"/>
          </a:xfrm>
        </p:grpSpPr>
        <p:sp>
          <p:nvSpPr>
            <p:cNvPr id="3" name="Rectangle 2"/>
            <p:cNvSpPr/>
            <p:nvPr/>
          </p:nvSpPr>
          <p:spPr>
            <a:xfrm>
              <a:off x="1947584" y="2144485"/>
              <a:ext cx="7261729" cy="118654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725" name="Text Box 77"/>
            <p:cNvSpPr txBox="1">
              <a:spLocks noChangeArrowheads="1"/>
            </p:cNvSpPr>
            <p:nvPr/>
          </p:nvSpPr>
          <p:spPr bwMode="auto">
            <a:xfrm>
              <a:off x="2002014" y="2258006"/>
              <a:ext cx="6998198" cy="4616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Area in Upper Tail      .10       .05       .025       .01       .005</a:t>
              </a:r>
            </a:p>
          </p:txBody>
        </p:sp>
        <p:sp>
          <p:nvSpPr>
            <p:cNvPr id="155726" name="Text Box 78"/>
            <p:cNvSpPr txBox="1">
              <a:spLocks noChangeArrowheads="1"/>
            </p:cNvSpPr>
            <p:nvPr/>
          </p:nvSpPr>
          <p:spPr bwMode="auto">
            <a:xfrm>
              <a:off x="2015618" y="2724389"/>
              <a:ext cx="7164654" cy="4616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 dirty="0">
                  <a:effectLst/>
                  <a:latin typeface="Symbol" panose="05050102010706020507" pitchFamily="18" charset="2"/>
                </a:rPr>
                <a:t>c</a:t>
              </a:r>
              <a:r>
                <a:rPr lang="en-US" baseline="30000" dirty="0">
                  <a:effectLst/>
                  <a:latin typeface="+mn-lt"/>
                </a:rPr>
                <a:t>2</a:t>
              </a:r>
              <a:r>
                <a:rPr lang="en-US" dirty="0">
                  <a:effectLst/>
                  <a:latin typeface="+mn-lt"/>
                </a:rPr>
                <a:t> Value (df = 2)       4.605   5.991   7.378    9.210   10.597</a:t>
              </a:r>
            </a:p>
          </p:txBody>
        </p:sp>
        <p:sp>
          <p:nvSpPr>
            <p:cNvPr id="155733" name="AutoShape 85"/>
            <p:cNvSpPr>
              <a:spLocks noChangeArrowheads="1"/>
            </p:cNvSpPr>
            <p:nvPr/>
          </p:nvSpPr>
          <p:spPr bwMode="auto">
            <a:xfrm>
              <a:off x="6265519" y="2700918"/>
              <a:ext cx="1889953" cy="4572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55734" name="AutoShape 86"/>
            <p:cNvSpPr>
              <a:spLocks noChangeArrowheads="1"/>
            </p:cNvSpPr>
            <p:nvPr/>
          </p:nvSpPr>
          <p:spPr bwMode="auto">
            <a:xfrm>
              <a:off x="6265519" y="2262768"/>
              <a:ext cx="1889953" cy="43815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4" name="Rounded Rectangle 13"/>
          <p:cNvSpPr/>
          <p:nvPr/>
        </p:nvSpPr>
        <p:spPr bwMode="auto">
          <a:xfrm>
            <a:off x="3170191" y="4894172"/>
            <a:ext cx="4797169" cy="508000"/>
          </a:xfrm>
          <a:prstGeom prst="round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(Actual 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-value is .0131)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15</a:t>
            </a:fld>
            <a:endParaRPr lang="en-US" dirty="0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329963379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722" grpId="0" autoUpdateAnimBg="0"/>
      <p:bldP spid="155724" grpId="0" autoUpdateAnimBg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936785" y="1602371"/>
            <a:ext cx="9984953" cy="7571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We have concluded that the population proportions for the three populations of home owners are not equal.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34016" y="2507757"/>
            <a:ext cx="9746361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To identify where the differences between population proportions exist, we will rely on a multiple comparisons procedure.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16</a:t>
            </a:fld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420338296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48466" y="515952"/>
            <a:ext cx="10337562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Multiple Comparisons Procedure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927663" y="1149576"/>
            <a:ext cx="9984953" cy="4255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We begin by computing the three sample proportions.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46666" y="3828845"/>
            <a:ext cx="1006518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We will use a multiple comparison procedure known as the Marascuilo procedure.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065386" y="1791728"/>
                <a:ext cx="4009816" cy="5012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effectLst/>
                    <a:latin typeface="+mn-lt"/>
                  </a:rPr>
                  <a:t>Colonial: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effectLst/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effectLst/>
                        <a:latin typeface="Cambria Math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effectLst/>
                            <a:latin typeface="Cambria Math"/>
                          </a:rPr>
                          <m:t>97</m:t>
                        </m:r>
                      </m:num>
                      <m:den>
                        <m:r>
                          <a:rPr lang="en-US" b="0" i="1" smtClean="0">
                            <a:effectLst/>
                            <a:latin typeface="Cambria Math"/>
                          </a:rPr>
                          <m:t>135</m:t>
                        </m:r>
                      </m:den>
                    </m:f>
                    <m:r>
                      <a:rPr lang="en-US" b="0" i="1" smtClean="0">
                        <a:effectLst/>
                        <a:latin typeface="Cambria Math"/>
                      </a:rPr>
                      <m:t>=.7185</m:t>
                    </m:r>
                  </m:oMath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5386" y="1791728"/>
                <a:ext cx="4009816" cy="501291"/>
              </a:xfrm>
              <a:prstGeom prst="rect">
                <a:avLst/>
              </a:prstGeom>
              <a:blipFill rotWithShape="1">
                <a:blip r:embed="rId2"/>
                <a:stretch>
                  <a:fillRect l="-2432" t="-113415" b="-171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063306" y="2488383"/>
                <a:ext cx="4226222" cy="4975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effectLst/>
                    <a:latin typeface="+mn-lt"/>
                  </a:rPr>
                  <a:t>Log Cabin: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effectLst/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effectLst/>
                        <a:latin typeface="Cambria Math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effectLst/>
                            <a:latin typeface="Cambria Math"/>
                          </a:rPr>
                          <m:t>83</m:t>
                        </m:r>
                      </m:num>
                      <m:den>
                        <m:r>
                          <a:rPr lang="en-US" b="0" i="1" smtClean="0">
                            <a:effectLst/>
                            <a:latin typeface="Cambria Math"/>
                          </a:rPr>
                          <m:t>101</m:t>
                        </m:r>
                      </m:den>
                    </m:f>
                    <m:r>
                      <a:rPr lang="en-US" b="0" i="1" smtClean="0">
                        <a:effectLst/>
                        <a:latin typeface="Cambria Math"/>
                      </a:rPr>
                      <m:t>=.8218</m:t>
                    </m:r>
                  </m:oMath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306" y="2488383"/>
                <a:ext cx="4226222" cy="497508"/>
              </a:xfrm>
              <a:prstGeom prst="rect">
                <a:avLst/>
              </a:prstGeom>
              <a:blipFill rotWithShape="1">
                <a:blip r:embed="rId3"/>
                <a:stretch>
                  <a:fillRect l="-2309" t="-114634" b="-170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90100" y="3180523"/>
                <a:ext cx="4067652" cy="5031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effectLst/>
                    <a:latin typeface="+mn-lt"/>
                  </a:rPr>
                  <a:t>A-Frame: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effectLst/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effectLst/>
                        <a:latin typeface="Cambria Math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effectLst/>
                            <a:latin typeface="Cambria Math"/>
                          </a:rPr>
                          <m:t>80</m:t>
                        </m:r>
                      </m:num>
                      <m:den>
                        <m:r>
                          <a:rPr lang="en-US" b="0" i="1" smtClean="0">
                            <a:effectLst/>
                            <a:latin typeface="Cambria Math"/>
                          </a:rPr>
                          <m:t>124</m:t>
                        </m:r>
                      </m:den>
                    </m:f>
                    <m:r>
                      <a:rPr lang="en-US" b="0" i="1" smtClean="0">
                        <a:effectLst/>
                        <a:latin typeface="Cambria Math"/>
                      </a:rPr>
                      <m:t>=.6452</m:t>
                    </m:r>
                  </m:oMath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0100" y="3180523"/>
                <a:ext cx="4067652" cy="503151"/>
              </a:xfrm>
              <a:prstGeom prst="rect">
                <a:avLst/>
              </a:prstGeom>
              <a:blipFill rotWithShape="1">
                <a:blip r:embed="rId4"/>
                <a:stretch>
                  <a:fillRect l="-2399" t="-114634" r="-300" b="-170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851769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/>
          <p:cNvSpPr>
            <a:spLocks noChangeArrowheads="1"/>
          </p:cNvSpPr>
          <p:nvPr/>
        </p:nvSpPr>
        <p:spPr bwMode="auto">
          <a:xfrm>
            <a:off x="931141" y="1117600"/>
            <a:ext cx="9349413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Marascuilo Procedure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82988" y="1681163"/>
            <a:ext cx="9984953" cy="75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We compute the absolute value of the pairwise difference between sample proportions.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10906" y="2546867"/>
            <a:ext cx="3094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/>
                <a:latin typeface="+mn-lt"/>
              </a:rPr>
              <a:t>Colonial and Log Cabin: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10906" y="3156466"/>
            <a:ext cx="2945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/>
                <a:latin typeface="+mn-lt"/>
              </a:rPr>
              <a:t>Colonial and A-Frame: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10905" y="3804166"/>
            <a:ext cx="3147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/>
                <a:latin typeface="+mn-lt"/>
              </a:rPr>
              <a:t>Log Cabin and A-Frame: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18</a:t>
            </a:fld>
            <a:endParaRPr lang="en-US" dirty="0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848466" y="515952"/>
            <a:ext cx="10337562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Multiple Comparisons Procedure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70232" y="2515736"/>
                <a:ext cx="4692695" cy="523926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effectLst/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effectLst/>
                    <a:latin typeface="+mn-lt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effectLst/>
                            <a:latin typeface="Cambria Math"/>
                          </a:rPr>
                          <m:t>.7185−.8218</m:t>
                        </m:r>
                      </m:e>
                    </m:d>
                    <m:r>
                      <a:rPr lang="en-US" b="0" i="1" dirty="0" smtClean="0">
                        <a:effectLst/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effectLst/>
                    <a:latin typeface="+mn-lt"/>
                  </a:rPr>
                  <a:t>= .1033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232" y="2515736"/>
                <a:ext cx="4692695" cy="523926"/>
              </a:xfrm>
              <a:prstGeom prst="rect">
                <a:avLst/>
              </a:prstGeom>
              <a:blipFill rotWithShape="1">
                <a:blip r:embed="rId2"/>
                <a:stretch>
                  <a:fillRect t="-3488" r="-1039" b="-1976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478465" y="3156466"/>
                <a:ext cx="4692695" cy="52578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effectLst/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effectLst/>
                    <a:latin typeface="+mn-lt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effectLst/>
                            <a:latin typeface="Cambria Math"/>
                          </a:rPr>
                          <m:t>.7185−.6452</m:t>
                        </m:r>
                      </m:e>
                    </m:d>
                    <m:r>
                      <a:rPr lang="en-US" b="0" i="1" dirty="0" smtClean="0">
                        <a:effectLst/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effectLst/>
                    <a:latin typeface="+mn-lt"/>
                  </a:rPr>
                  <a:t>= .0733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8465" y="3156466"/>
                <a:ext cx="4692695" cy="525785"/>
              </a:xfrm>
              <a:prstGeom prst="rect">
                <a:avLst/>
              </a:prstGeom>
              <a:blipFill rotWithShape="1">
                <a:blip r:embed="rId3"/>
                <a:stretch>
                  <a:fillRect t="-3488" r="-1040" b="-1976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478465" y="3773035"/>
                <a:ext cx="4692695" cy="523926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effectLst/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effectLst/>
                    <a:latin typeface="+mn-lt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effectLst/>
                            <a:latin typeface="Cambria Math"/>
                          </a:rPr>
                          <m:t>.8218−.6452</m:t>
                        </m:r>
                      </m:e>
                    </m:d>
                    <m:r>
                      <a:rPr lang="en-US" b="0" i="1" dirty="0" smtClean="0">
                        <a:effectLst/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effectLst/>
                    <a:latin typeface="+mn-lt"/>
                  </a:rPr>
                  <a:t>= .1766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8465" y="3773035"/>
                <a:ext cx="4692695" cy="523926"/>
              </a:xfrm>
              <a:prstGeom prst="rect">
                <a:avLst/>
              </a:prstGeom>
              <a:blipFill rotWithShape="1">
                <a:blip r:embed="rId4"/>
                <a:stretch>
                  <a:fillRect t="-3488" r="-1040" b="-1976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675036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9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/>
          <p:cNvSpPr>
            <a:spLocks noChangeArrowheads="1"/>
          </p:cNvSpPr>
          <p:nvPr/>
        </p:nvSpPr>
        <p:spPr bwMode="auto">
          <a:xfrm>
            <a:off x="931142" y="1114951"/>
            <a:ext cx="10842193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Critical Values for the Marascuilo Pairwise Comparison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08846" y="1640854"/>
            <a:ext cx="10221433" cy="4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For each pairwise comparison compute a critical value as follows: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0015" y="3533019"/>
            <a:ext cx="41430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/>
                <a:latin typeface="+mn-lt"/>
              </a:rPr>
              <a:t>For </a:t>
            </a:r>
            <a:r>
              <a:rPr lang="en-US" i="1" dirty="0">
                <a:effectLst/>
                <a:latin typeface="Symbol" panose="05050102010706020507" pitchFamily="18" charset="2"/>
              </a:rPr>
              <a:t>a</a:t>
            </a:r>
            <a:r>
              <a:rPr lang="en-US" dirty="0">
                <a:effectLst/>
                <a:latin typeface="+mn-lt"/>
              </a:rPr>
              <a:t> = .05 and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= 3: </a:t>
            </a:r>
            <a:r>
              <a:rPr lang="en-US" dirty="0">
                <a:effectLst/>
                <a:latin typeface="Symbol" panose="05050102010706020507" pitchFamily="18" charset="2"/>
              </a:rPr>
              <a:t>c</a:t>
            </a:r>
            <a:r>
              <a:rPr lang="en-US" baseline="30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5.991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379703" y="2266229"/>
                <a:ext cx="5353004" cy="1091196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𝐶𝑉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</m:oMath>
                  </m:oMathPara>
                </a14:m>
                <a:endParaRPr lang="en-US" dirty="0"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9703" y="2266229"/>
                <a:ext cx="5353004" cy="10911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19</a:t>
            </a:fld>
            <a:endParaRPr lang="en-US" dirty="0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48466" y="515952"/>
            <a:ext cx="10337562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Multiple Comparisons Procedure</a:t>
            </a:r>
          </a:p>
        </p:txBody>
      </p:sp>
    </p:spTree>
    <p:extLst>
      <p:ext uri="{BB962C8B-B14F-4D97-AF65-F5344CB8AC3E}">
        <p14:creationId xmlns:p14="http://schemas.microsoft.com/office/powerpoint/2010/main" val="387938250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53157" y="570364"/>
            <a:ext cx="10337562" cy="1470024"/>
          </a:xfrm>
          <a:noFill/>
          <a:ln/>
        </p:spPr>
        <p:txBody>
          <a:bodyPr>
            <a:normAutofit/>
          </a:bodyPr>
          <a:lstStyle/>
          <a:p>
            <a:r>
              <a:rPr lang="en-US"/>
              <a:t>Chapter 12 Comparing Multiple Proportions, Test </a:t>
            </a:r>
            <a:br>
              <a:rPr lang="en-US"/>
            </a:br>
            <a:r>
              <a:rPr lang="en-US"/>
              <a:t>of </a:t>
            </a:r>
            <a:r>
              <a:rPr lang="en-US" dirty="0"/>
              <a:t>Independence</a:t>
            </a:r>
            <a:r>
              <a:rPr lang="en-US"/>
              <a:t> and Goodness of Fit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089736" y="2000327"/>
            <a:ext cx="10278442" cy="572630"/>
          </a:xfrm>
          <a:noFill/>
          <a:ln/>
        </p:spPr>
        <p:txBody>
          <a:bodyPr/>
          <a:lstStyle/>
          <a:p>
            <a:pPr>
              <a:buSzTx/>
            </a:pPr>
            <a:r>
              <a:rPr lang="en-US" dirty="0"/>
              <a:t> Testing For Equality of Three or More Population Proportions</a:t>
            </a:r>
            <a:endParaRPr lang="en-US" dirty="0">
              <a:solidFill>
                <a:srgbClr val="FFCCCC"/>
              </a:solidFill>
            </a:endParaRP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1089736" y="3494683"/>
            <a:ext cx="310976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Goodness of Fit Test</a:t>
            </a: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1089736" y="2724330"/>
            <a:ext cx="3284489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Test of Independence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allAtOnce" autoUpdateAnimBg="0"/>
      <p:bldP spid="6194" grpId="0" autoUpdateAnimBg="0"/>
      <p:bldP spid="6195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73"/>
          <p:cNvSpPr>
            <a:spLocks noChangeArrowheads="1"/>
          </p:cNvSpPr>
          <p:nvPr/>
        </p:nvSpPr>
        <p:spPr bwMode="auto">
          <a:xfrm>
            <a:off x="931142" y="1117600"/>
            <a:ext cx="10842193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Pairwise Comparison Tests 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20</a:t>
            </a:fld>
            <a:endParaRPr lang="en-US" dirty="0"/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848466" y="515952"/>
            <a:ext cx="10337562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Multiple Comparisons Procedure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06378" y="1776948"/>
            <a:ext cx="9045160" cy="2977459"/>
            <a:chOff x="1606378" y="1776948"/>
            <a:chExt cx="9045160" cy="2977459"/>
          </a:xfrm>
        </p:grpSpPr>
        <p:sp>
          <p:nvSpPr>
            <p:cNvPr id="21" name="Rectangle 20"/>
            <p:cNvSpPr/>
            <p:nvPr/>
          </p:nvSpPr>
          <p:spPr>
            <a:xfrm>
              <a:off x="1606378" y="1776948"/>
              <a:ext cx="9045160" cy="297745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115777" y="2310546"/>
              <a:ext cx="6158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effectLst/>
                  <a:latin typeface="+mn-lt"/>
                </a:rPr>
                <a:t>CV</a:t>
              </a:r>
              <a:r>
                <a:rPr lang="en-US" i="1" baseline="-25000" dirty="0">
                  <a:effectLst/>
                  <a:latin typeface="+mn-lt"/>
                </a:rPr>
                <a:t>ij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527235" y="1878746"/>
              <a:ext cx="17084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Significant if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77128" y="2325478"/>
              <a:ext cx="27990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Pairwise Comparison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576597" y="2323246"/>
              <a:ext cx="8386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effectLst/>
                  <a:latin typeface="+mn-lt"/>
                </a:rPr>
                <a:t>&gt; CV</a:t>
              </a:r>
              <a:r>
                <a:rPr lang="en-US" i="1" baseline="-25000" dirty="0">
                  <a:effectLst/>
                  <a:latin typeface="+mn-lt"/>
                </a:rPr>
                <a:t>ij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24343" y="3011279"/>
              <a:ext cx="287636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Colonial vs. Log Cabin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24342" y="3557378"/>
              <a:ext cx="27274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Colonial vs. A-Frame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724342" y="4116178"/>
              <a:ext cx="29293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Log Cabin vs. A-Frame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17721" y="2873811"/>
              <a:ext cx="877163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.1033</a:t>
              </a:r>
            </a:p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.0733</a:t>
              </a:r>
            </a:p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.1766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953494" y="2873811"/>
              <a:ext cx="877163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.1329</a:t>
              </a:r>
            </a:p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.1415</a:t>
              </a:r>
            </a:p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.1405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416022" y="2998578"/>
              <a:ext cx="20066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Not Significant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416022" y="3557378"/>
              <a:ext cx="20066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Not Significant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700233" y="4103478"/>
              <a:ext cx="1474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Significant</a:t>
              </a: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1715724" y="2950011"/>
              <a:ext cx="870693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Oval 21"/>
            <p:cNvSpPr/>
            <p:nvPr/>
          </p:nvSpPr>
          <p:spPr bwMode="auto">
            <a:xfrm>
              <a:off x="8546168" y="4043756"/>
              <a:ext cx="1834842" cy="609094"/>
            </a:xfrm>
            <a:prstGeom prst="ellips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5310509" y="2205658"/>
                  <a:ext cx="1336391" cy="642355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effectLst/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effectLst/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dirty="0">
                    <a:effectLst/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0509" y="2205658"/>
                  <a:ext cx="1336391" cy="64235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8376998" y="2249104"/>
                  <a:ext cx="1336391" cy="642355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effectLst/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effectLst/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dirty="0">
                    <a:effectLst/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76998" y="2249104"/>
                  <a:ext cx="1336391" cy="64235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64147969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57708" y="657107"/>
            <a:ext cx="10337562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Goodness of Fit Test:</a:t>
            </a:r>
            <a:br>
              <a:rPr lang="en-US" sz="3200" dirty="0">
                <a:effectLst/>
                <a:latin typeface="+mn-lt"/>
              </a:rPr>
            </a:br>
            <a:r>
              <a:rPr lang="en-US" sz="3200" dirty="0">
                <a:effectLst/>
                <a:latin typeface="+mn-lt"/>
              </a:rPr>
              <a:t>Multinomial Probability Distribution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992372" y="1652597"/>
            <a:ext cx="58183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1.   State the null and alternative hypotheses.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107206" y="2222382"/>
            <a:ext cx="9142493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519113" indent="-519113"/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:  The population follows a multinomial distribution with specified   probabilities for each of the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categories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107206" y="3221900"/>
            <a:ext cx="9142493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519113" indent="-519113"/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a</a:t>
            </a:r>
            <a:r>
              <a:rPr lang="en-US" dirty="0">
                <a:effectLst/>
                <a:latin typeface="+mn-lt"/>
              </a:rPr>
              <a:t>:  The population does </a:t>
            </a:r>
            <a:r>
              <a:rPr lang="en-US" u="sng" dirty="0">
                <a:effectLst/>
                <a:latin typeface="+mn-lt"/>
              </a:rPr>
              <a:t>not</a:t>
            </a:r>
            <a:r>
              <a:rPr lang="en-US" dirty="0">
                <a:effectLst/>
                <a:latin typeface="+mn-lt"/>
              </a:rPr>
              <a:t> follow a multinomial distribution with specified probabilities for each of the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categories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1231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994484" y="1730601"/>
            <a:ext cx="10268529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2.   Select a random sample and record the observed frequency, </a:t>
            </a:r>
            <a:r>
              <a:rPr lang="en-US" i="1" dirty="0">
                <a:effectLst/>
                <a:latin typeface="+mn-lt"/>
              </a:rPr>
              <a:t>f</a:t>
            </a:r>
            <a:r>
              <a:rPr lang="en-US" i="1" baseline="-25000" dirty="0">
                <a:effectLst/>
                <a:latin typeface="+mn-lt"/>
              </a:rPr>
              <a:t>i </a:t>
            </a:r>
            <a:r>
              <a:rPr lang="en-US" dirty="0">
                <a:effectLst/>
                <a:latin typeface="+mn-lt"/>
              </a:rPr>
              <a:t>, for each of the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categories.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96594" y="2616425"/>
            <a:ext cx="1025310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>
                <a:effectLst/>
                <a:latin typeface="+mn-lt"/>
              </a:rPr>
              <a:t>3.   Assuming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is true, compute the expected frequency, </a:t>
            </a:r>
            <a:r>
              <a:rPr lang="en-US" i="1" dirty="0" err="1">
                <a:effectLst/>
                <a:latin typeface="+mn-lt"/>
              </a:rPr>
              <a:t>e</a:t>
            </a:r>
            <a:r>
              <a:rPr lang="en-US" i="1" baseline="-25000" dirty="0" err="1">
                <a:effectLst/>
                <a:latin typeface="+mn-lt"/>
              </a:rPr>
              <a:t>i</a:t>
            </a:r>
            <a:r>
              <a:rPr lang="en-US" i="1" baseline="-25000" dirty="0">
                <a:effectLst/>
                <a:latin typeface="+mn-lt"/>
              </a:rPr>
              <a:t> </a:t>
            </a:r>
            <a:r>
              <a:rPr lang="en-US" dirty="0">
                <a:effectLst/>
                <a:latin typeface="+mn-lt"/>
              </a:rPr>
              <a:t>, in each category by multiplying the category probability by the sample size.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22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57708" y="657108"/>
            <a:ext cx="10337562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Goodness of Fit Test:</a:t>
            </a:r>
            <a:br>
              <a:rPr lang="en-US" sz="3200" dirty="0">
                <a:effectLst/>
                <a:latin typeface="+mn-lt"/>
              </a:rPr>
            </a:br>
            <a:r>
              <a:rPr lang="en-US" sz="3200" dirty="0">
                <a:effectLst/>
                <a:latin typeface="+mn-lt"/>
              </a:rPr>
              <a:t>Multinomial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61329309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1011376" y="1616904"/>
            <a:ext cx="54495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4.   Compute the value of the test statistic.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300952" y="4922158"/>
            <a:ext cx="9936391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976313" indent="-976313"/>
            <a:r>
              <a:rPr lang="en-US" dirty="0">
                <a:effectLst/>
                <a:latin typeface="+mn-lt"/>
              </a:rPr>
              <a:t>  Note:  The test statistic has a chi-square distribution with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– 1 </a:t>
            </a:r>
            <a:r>
              <a:rPr lang="en-US" dirty="0" err="1">
                <a:effectLst/>
                <a:latin typeface="+mn-lt"/>
              </a:rPr>
              <a:t>df</a:t>
            </a:r>
            <a:r>
              <a:rPr lang="en-US" dirty="0">
                <a:effectLst/>
                <a:latin typeface="+mn-lt"/>
              </a:rPr>
              <a:t> provided   that the expected frequencies are 5 or more for all categories.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2938703" y="3506794"/>
            <a:ext cx="48182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effectLst/>
                <a:latin typeface="+mn-lt"/>
              </a:rPr>
              <a:t>f</a:t>
            </a:r>
            <a:r>
              <a:rPr lang="en-US" i="1" baseline="-25000" dirty="0">
                <a:effectLst/>
                <a:latin typeface="+mn-lt"/>
              </a:rPr>
              <a:t>i</a:t>
            </a:r>
            <a:r>
              <a:rPr lang="en-US" dirty="0">
                <a:effectLst/>
                <a:latin typeface="+mn-lt"/>
              </a:rPr>
              <a:t> = observed frequency for category </a:t>
            </a:r>
            <a:r>
              <a:rPr lang="en-US" i="1" dirty="0" err="1">
                <a:effectLst/>
                <a:latin typeface="+mn-lt"/>
              </a:rPr>
              <a:t>i</a:t>
            </a:r>
            <a:endParaRPr lang="en-US" i="1" dirty="0">
              <a:effectLst/>
              <a:latin typeface="+mn-lt"/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884062" y="3961936"/>
            <a:ext cx="48551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i="1" dirty="0" err="1">
                <a:effectLst/>
                <a:latin typeface="+mn-lt"/>
              </a:rPr>
              <a:t>e</a:t>
            </a:r>
            <a:r>
              <a:rPr lang="en-US" i="1" baseline="-25000" dirty="0" err="1">
                <a:effectLst/>
                <a:latin typeface="+mn-lt"/>
              </a:rPr>
              <a:t>i</a:t>
            </a:r>
            <a:r>
              <a:rPr lang="en-US" dirty="0">
                <a:effectLst/>
                <a:latin typeface="+mn-lt"/>
              </a:rPr>
              <a:t> = expected frequency for category </a:t>
            </a:r>
            <a:r>
              <a:rPr lang="en-US" i="1" dirty="0" err="1">
                <a:effectLst/>
                <a:latin typeface="+mn-lt"/>
              </a:rPr>
              <a:t>i</a:t>
            </a:r>
            <a:endParaRPr lang="en-US" i="1" dirty="0">
              <a:effectLst/>
              <a:latin typeface="+mn-lt"/>
            </a:endParaRP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2943835" y="4400086"/>
            <a:ext cx="32835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= number of categories</a:t>
            </a:r>
            <a:endParaRPr lang="en-US" i="1" dirty="0">
              <a:effectLst/>
              <a:latin typeface="+mn-lt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467653" y="3507832"/>
            <a:ext cx="10590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where: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237651" y="2144396"/>
                <a:ext cx="2683170" cy="1138260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effectLst/>
                              <a:latin typeface="Cambria Math"/>
                              <a:ea typeface="Cambria Math"/>
                            </a:rPr>
                            <m:t>𝜒</m:t>
                          </m:r>
                        </m:e>
                        <m:sup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effectLst/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effectLst/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𝑘</m:t>
                          </m:r>
                        </m:sup>
                        <m:e>
                          <m:f>
                            <m:fPr>
                              <m:ctrlPr>
                                <a:rPr lang="en-US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effectLst/>
                                              <a:latin typeface="Cambria Math"/>
                                            </a:rPr>
                                            <m:t>𝑓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effectLst/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b="0" i="1" smtClean="0">
                                          <a:effectLst/>
                                          <a:latin typeface="Cambria Math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effectLst/>
                                              <a:latin typeface="Cambria Math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effectLst/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effectLst/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effectLst/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</m:oMath>
                  </m:oMathPara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7651" y="2144396"/>
                <a:ext cx="2683170" cy="113826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699774" y="6856290"/>
            <a:ext cx="625938" cy="272967"/>
          </a:xfrm>
        </p:spPr>
        <p:txBody>
          <a:bodyPr/>
          <a:lstStyle/>
          <a:p>
            <a:fld id="{949EBC64-41CB-41B8-B6DF-9B1367312BD4}" type="slidenum">
              <a:rPr lang="en-US" smtClean="0"/>
              <a:t>23</a:t>
            </a:fld>
            <a:endParaRPr lang="en-US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857708" y="657108"/>
            <a:ext cx="10337562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Goodness of Fit Test:</a:t>
            </a:r>
            <a:br>
              <a:rPr lang="en-US" sz="3200" dirty="0">
                <a:effectLst/>
                <a:latin typeface="+mn-lt"/>
              </a:rPr>
            </a:br>
            <a:r>
              <a:rPr lang="en-US" sz="3200" dirty="0">
                <a:effectLst/>
                <a:latin typeface="+mn-lt"/>
              </a:rPr>
              <a:t>Multinomial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179520214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/>
      <p:bldP spid="8" grpId="0" autoUpdateAnimBg="0"/>
      <p:bldP spid="9" grpId="0" autoUpdateAnimBg="0"/>
      <p:bldP spid="10" grpId="0" autoUpdateAnimBg="0"/>
      <p:bldP spid="11" grpId="0" autoUpdateAnimBg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760441" y="3656879"/>
            <a:ext cx="511214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>
                <a:effectLst/>
                <a:latin typeface="+mn-lt"/>
              </a:rPr>
              <a:t>where </a:t>
            </a:r>
            <a:r>
              <a:rPr lang="en-US" i="1" dirty="0">
                <a:effectLst/>
                <a:latin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+mn-lt"/>
              </a:rPr>
              <a:t>  is the significance level and there are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- 1 degrees of freedom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494859" y="2193719"/>
            <a:ext cx="24322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approach: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470145" y="2983520"/>
            <a:ext cx="31077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Critical value approach: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728760" y="2193719"/>
            <a:ext cx="30008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if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</a:t>
            </a:r>
            <a:r>
              <a:rPr lang="en-US" u="sng" dirty="0">
                <a:effectLst/>
                <a:latin typeface="+mn-lt"/>
              </a:rPr>
              <a:t>&lt;</a:t>
            </a:r>
            <a:r>
              <a:rPr lang="en-US" dirty="0">
                <a:effectLst/>
                <a:latin typeface="+mn-lt"/>
              </a:rPr>
              <a:t> </a:t>
            </a:r>
            <a:r>
              <a:rPr lang="en-US" i="1" dirty="0">
                <a:effectLst/>
                <a:latin typeface="+mn-lt"/>
              </a:rPr>
              <a:t>a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009264" y="1603169"/>
            <a:ext cx="24379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>
                <a:effectLst/>
                <a:latin typeface="+mn-lt"/>
              </a:rPr>
              <a:t>5.   Rejection rule: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11"/>
              <p:cNvSpPr txBox="1">
                <a:spLocks noChangeArrowheads="1"/>
              </p:cNvSpPr>
              <p:nvPr/>
            </p:nvSpPr>
            <p:spPr bwMode="auto">
              <a:xfrm>
                <a:off x="4730142" y="2961222"/>
                <a:ext cx="2564420" cy="510396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25400" dir="3600000" algn="ctr" rotWithShape="0">
                  <a:schemeClr val="bg2"/>
                </a:outerShdw>
              </a:effectLst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effectLst/>
                    <a:latin typeface="+mn-lt"/>
                  </a:rPr>
                  <a:t>Reject </a:t>
                </a:r>
                <a:r>
                  <a:rPr lang="en-US" i="1" dirty="0">
                    <a:effectLst/>
                    <a:latin typeface="+mn-lt"/>
                  </a:rPr>
                  <a:t>H</a:t>
                </a:r>
                <a:r>
                  <a:rPr lang="en-US" baseline="-25000" dirty="0">
                    <a:effectLst/>
                    <a:latin typeface="+mn-lt"/>
                  </a:rPr>
                  <a:t>0</a:t>
                </a:r>
                <a:r>
                  <a:rPr lang="en-US" dirty="0">
                    <a:effectLst/>
                    <a:latin typeface="+mn-lt"/>
                  </a:rPr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effectLst/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effectLst/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u="sng" dirty="0">
                    <a:effectLst/>
                    <a:latin typeface="+mn-lt"/>
                  </a:rPr>
                  <a:t>&gt;</a:t>
                </a:r>
                <a:r>
                  <a:rPr lang="en-US" dirty="0">
                    <a:effectLst/>
                    <a:latin typeface="+mn-lt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effectLst/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  <m:sup>
                        <m:r>
                          <a:rPr lang="en-US" i="1">
                            <a:effectLst/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>
                    <a:effectLst/>
                    <a:latin typeface="+mn-lt"/>
                  </a:rPr>
                  <a:t> </a:t>
                </a:r>
                <a:endParaRPr lang="en-US" i="1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3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30142" y="2961222"/>
                <a:ext cx="2564420" cy="510396"/>
              </a:xfrm>
              <a:prstGeom prst="rect">
                <a:avLst/>
              </a:prstGeom>
              <a:blipFill rotWithShape="1">
                <a:blip r:embed="rId2"/>
                <a:stretch>
                  <a:fillRect l="-686" t="-2830"/>
                </a:stretch>
              </a:blipFill>
              <a:ln>
                <a:noFill/>
              </a:ln>
              <a:effectLst>
                <a:outerShdw dist="25400" dir="36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24</a:t>
            </a:fld>
            <a:endParaRPr lang="en-US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857708" y="657108"/>
            <a:ext cx="10337562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Goodness of Fit Test:</a:t>
            </a:r>
            <a:br>
              <a:rPr lang="en-US" sz="3200" dirty="0">
                <a:effectLst/>
                <a:latin typeface="+mn-lt"/>
              </a:rPr>
            </a:br>
            <a:r>
              <a:rPr lang="en-US" sz="3200" dirty="0">
                <a:effectLst/>
                <a:latin typeface="+mn-lt"/>
              </a:rPr>
              <a:t>Multinomial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57915139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75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utoUpdateAnimBg="0"/>
      <p:bldP spid="8" grpId="0" autoUpdateAnimBg="0"/>
      <p:bldP spid="9" grpId="0" autoUpdateAnimBg="0"/>
      <p:bldP spid="10" grpId="0" autoUpdateAnimBg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49764" y="518802"/>
            <a:ext cx="10337562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Multinomial Distribution Goodness of Fit Test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29359" y="1124963"/>
            <a:ext cx="934307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tabLst>
                <a:tab pos="342900" algn="l"/>
              </a:tabLst>
            </a:pPr>
            <a:r>
              <a:rPr lang="en-US" dirty="0">
                <a:effectLst/>
                <a:latin typeface="+mn-lt"/>
              </a:rPr>
              <a:t>  Example:  Finger Lakes Homes (A)</a:t>
            </a:r>
          </a:p>
        </p:txBody>
      </p:sp>
      <p:sp>
        <p:nvSpPr>
          <p:cNvPr id="4" name="Text Box 83"/>
          <p:cNvSpPr txBox="1">
            <a:spLocks noChangeArrowheads="1"/>
          </p:cNvSpPr>
          <p:nvPr/>
        </p:nvSpPr>
        <p:spPr bwMode="auto">
          <a:xfrm>
            <a:off x="1446572" y="1638173"/>
            <a:ext cx="982784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     Finger Lakes Homes manufactures four models of prefabricated homes, a two-story colonial, a log cabin, a split-level, and an A-frame.  To help in production planning, management would like to determine if previous customer purchases indicate that there is a preference in the style selected.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5192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603171" y="2638369"/>
            <a:ext cx="4996543" cy="1465548"/>
            <a:chOff x="3603171" y="2475079"/>
            <a:chExt cx="4996543" cy="1465548"/>
          </a:xfrm>
        </p:grpSpPr>
        <p:sp>
          <p:nvSpPr>
            <p:cNvPr id="2" name="Rectangle 1"/>
            <p:cNvSpPr/>
            <p:nvPr/>
          </p:nvSpPr>
          <p:spPr>
            <a:xfrm>
              <a:off x="3603171" y="2475079"/>
              <a:ext cx="4996543" cy="146554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 Box 5"/>
            <p:cNvSpPr txBox="1">
              <a:spLocks noChangeArrowheads="1"/>
            </p:cNvSpPr>
            <p:nvPr/>
          </p:nvSpPr>
          <p:spPr bwMode="auto">
            <a:xfrm>
              <a:off x="3759552" y="2551281"/>
              <a:ext cx="4699172" cy="1274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                                           Split-      A-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u="sng" dirty="0">
                  <a:effectLst/>
                  <a:latin typeface="+mn-lt"/>
                </a:rPr>
                <a:t>Model   Colonial   Log   Level   Frame</a:t>
              </a:r>
              <a:endParaRPr lang="en-US" dirty="0">
                <a:effectLst/>
                <a:latin typeface="+mn-lt"/>
              </a:endParaRP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# Sold</a:t>
              </a:r>
              <a:r>
                <a:rPr lang="en-US" b="1" dirty="0">
                  <a:effectLst/>
                  <a:latin typeface="+mn-lt"/>
                </a:rPr>
                <a:t>    </a:t>
              </a:r>
              <a:r>
                <a:rPr lang="en-US" dirty="0">
                  <a:effectLst/>
                  <a:latin typeface="+mn-lt"/>
                </a:rPr>
                <a:t>     30          20       35         15</a:t>
              </a:r>
              <a:endParaRPr lang="en-US" sz="2200" dirty="0">
                <a:effectLst/>
                <a:latin typeface="+mn-lt"/>
              </a:endParaRPr>
            </a:p>
          </p:txBody>
        </p:sp>
      </p:grpSp>
      <p:sp>
        <p:nvSpPr>
          <p:cNvPr id="6" name="Text Box 87"/>
          <p:cNvSpPr txBox="1">
            <a:spLocks noChangeArrowheads="1"/>
          </p:cNvSpPr>
          <p:nvPr/>
        </p:nvSpPr>
        <p:spPr bwMode="auto">
          <a:xfrm>
            <a:off x="1307980" y="1606766"/>
            <a:ext cx="961123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      The number of homes sold of each model for 100 sales over the past two years is shown below.</a:t>
            </a:r>
          </a:p>
        </p:txBody>
      </p:sp>
      <p:sp>
        <p:nvSpPr>
          <p:cNvPr id="8" name="Rectangle 89"/>
          <p:cNvSpPr>
            <a:spLocks noChangeArrowheads="1"/>
          </p:cNvSpPr>
          <p:nvPr/>
        </p:nvSpPr>
        <p:spPr bwMode="auto">
          <a:xfrm>
            <a:off x="929359" y="1120550"/>
            <a:ext cx="934307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tabLst>
                <a:tab pos="342900" algn="l"/>
              </a:tabLst>
            </a:pPr>
            <a:r>
              <a:rPr lang="en-US" dirty="0">
                <a:effectLst/>
                <a:latin typeface="+mn-lt"/>
              </a:rPr>
              <a:t>Example:  Finger Lakes Homes (A)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26</a:t>
            </a:fld>
            <a:endParaRPr lang="en-US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49764" y="518802"/>
            <a:ext cx="10337562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Multinomial Distribution Goodness of Fit Test</a:t>
            </a:r>
          </a:p>
        </p:txBody>
      </p:sp>
    </p:spTree>
    <p:extLst>
      <p:ext uri="{BB962C8B-B14F-4D97-AF65-F5344CB8AC3E}">
        <p14:creationId xmlns:p14="http://schemas.microsoft.com/office/powerpoint/2010/main" val="338999523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29359" y="1122013"/>
            <a:ext cx="10337562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Hypotheses</a:t>
            </a:r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2295326" y="3271838"/>
            <a:ext cx="7045070" cy="208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where: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 dirty="0">
                <a:effectLst/>
                <a:latin typeface="+mn-lt"/>
              </a:rPr>
              <a:t>   </a:t>
            </a:r>
            <a:r>
              <a:rPr lang="en-US" i="1" dirty="0" err="1">
                <a:effectLst/>
                <a:latin typeface="+mn-lt"/>
              </a:rPr>
              <a:t>p</a:t>
            </a:r>
            <a:r>
              <a:rPr lang="en-US" baseline="-25000" dirty="0" err="1">
                <a:effectLst/>
                <a:latin typeface="+mn-lt"/>
              </a:rPr>
              <a:t>C</a:t>
            </a:r>
            <a:r>
              <a:rPr lang="en-US" dirty="0">
                <a:effectLst/>
                <a:latin typeface="+mn-lt"/>
              </a:rPr>
              <a:t> = population proportion that purchase a colonial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 dirty="0">
                <a:effectLst/>
                <a:latin typeface="+mn-lt"/>
              </a:rPr>
              <a:t>   </a:t>
            </a:r>
            <a:r>
              <a:rPr lang="en-US" i="1" dirty="0" err="1">
                <a:effectLst/>
                <a:latin typeface="+mn-lt"/>
              </a:rPr>
              <a:t>p</a:t>
            </a:r>
            <a:r>
              <a:rPr lang="en-US" baseline="-25000" dirty="0" err="1">
                <a:effectLst/>
                <a:latin typeface="+mn-lt"/>
              </a:rPr>
              <a:t>L</a:t>
            </a:r>
            <a:r>
              <a:rPr lang="en-US" baseline="-25000" dirty="0">
                <a:effectLst/>
                <a:latin typeface="+mn-lt"/>
              </a:rPr>
              <a:t> </a:t>
            </a:r>
            <a:r>
              <a:rPr lang="en-US" dirty="0">
                <a:effectLst/>
                <a:latin typeface="+mn-lt"/>
              </a:rPr>
              <a:t> = population proportion that purchase a log cabin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 dirty="0">
                <a:effectLst/>
                <a:latin typeface="+mn-lt"/>
              </a:rPr>
              <a:t>   </a:t>
            </a:r>
            <a:r>
              <a:rPr lang="en-US" i="1" dirty="0" err="1">
                <a:effectLst/>
                <a:latin typeface="+mn-lt"/>
              </a:rPr>
              <a:t>p</a:t>
            </a:r>
            <a:r>
              <a:rPr lang="en-US" baseline="-25000" dirty="0" err="1">
                <a:effectLst/>
                <a:latin typeface="+mn-lt"/>
              </a:rPr>
              <a:t>S</a:t>
            </a:r>
            <a:r>
              <a:rPr lang="en-US" baseline="-25000" dirty="0">
                <a:effectLst/>
                <a:latin typeface="+mn-lt"/>
              </a:rPr>
              <a:t> </a:t>
            </a:r>
            <a:r>
              <a:rPr lang="en-US" dirty="0">
                <a:effectLst/>
                <a:latin typeface="+mn-lt"/>
              </a:rPr>
              <a:t> = population proportion that purchase a split-level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 dirty="0">
                <a:effectLst/>
                <a:latin typeface="+mn-lt"/>
              </a:rPr>
              <a:t>   </a:t>
            </a:r>
            <a:r>
              <a:rPr lang="en-US" i="1" dirty="0" err="1">
                <a:effectLst/>
                <a:latin typeface="+mn-lt"/>
              </a:rPr>
              <a:t>p</a:t>
            </a:r>
            <a:r>
              <a:rPr lang="en-US" baseline="-25000" dirty="0" err="1">
                <a:effectLst/>
                <a:latin typeface="+mn-lt"/>
              </a:rPr>
              <a:t>A</a:t>
            </a:r>
            <a:r>
              <a:rPr lang="en-US" dirty="0">
                <a:effectLst/>
                <a:latin typeface="+mn-lt"/>
              </a:rPr>
              <a:t> = population proportion that purchase an A-frame</a:t>
            </a:r>
          </a:p>
        </p:txBody>
      </p:sp>
      <p:sp>
        <p:nvSpPr>
          <p:cNvPr id="7" name="Text Box 75"/>
          <p:cNvSpPr txBox="1">
            <a:spLocks noChangeArrowheads="1"/>
          </p:cNvSpPr>
          <p:nvPr/>
        </p:nvSpPr>
        <p:spPr bwMode="auto">
          <a:xfrm>
            <a:off x="2265566" y="1728788"/>
            <a:ext cx="32993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:  </a:t>
            </a:r>
            <a:r>
              <a:rPr lang="en-US" i="1" dirty="0" err="1">
                <a:effectLst/>
                <a:latin typeface="+mn-lt"/>
              </a:rPr>
              <a:t>p</a:t>
            </a:r>
            <a:r>
              <a:rPr lang="en-US" baseline="-25000" dirty="0" err="1">
                <a:effectLst/>
                <a:latin typeface="+mn-lt"/>
              </a:rPr>
              <a:t>C</a:t>
            </a:r>
            <a:r>
              <a:rPr lang="en-US" dirty="0">
                <a:effectLst/>
                <a:latin typeface="+mn-lt"/>
              </a:rPr>
              <a:t> = </a:t>
            </a:r>
            <a:r>
              <a:rPr lang="en-US" i="1" dirty="0" err="1">
                <a:effectLst/>
                <a:latin typeface="+mn-lt"/>
              </a:rPr>
              <a:t>p</a:t>
            </a:r>
            <a:r>
              <a:rPr lang="en-US" baseline="-25000" dirty="0" err="1">
                <a:effectLst/>
                <a:latin typeface="+mn-lt"/>
              </a:rPr>
              <a:t>L</a:t>
            </a:r>
            <a:r>
              <a:rPr lang="en-US" dirty="0">
                <a:effectLst/>
                <a:latin typeface="+mn-lt"/>
              </a:rPr>
              <a:t> = </a:t>
            </a:r>
            <a:r>
              <a:rPr lang="en-US" i="1" dirty="0" err="1">
                <a:effectLst/>
                <a:latin typeface="+mn-lt"/>
              </a:rPr>
              <a:t>p</a:t>
            </a:r>
            <a:r>
              <a:rPr lang="en-US" baseline="-25000" dirty="0" err="1">
                <a:effectLst/>
                <a:latin typeface="+mn-lt"/>
              </a:rPr>
              <a:t>S</a:t>
            </a:r>
            <a:r>
              <a:rPr lang="en-US" dirty="0">
                <a:effectLst/>
                <a:latin typeface="+mn-lt"/>
              </a:rPr>
              <a:t> = </a:t>
            </a:r>
            <a:r>
              <a:rPr lang="en-US" i="1" dirty="0" err="1">
                <a:effectLst/>
                <a:latin typeface="+mn-lt"/>
              </a:rPr>
              <a:t>p</a:t>
            </a:r>
            <a:r>
              <a:rPr lang="en-US" baseline="-25000" dirty="0" err="1">
                <a:effectLst/>
                <a:latin typeface="+mn-lt"/>
              </a:rPr>
              <a:t>A</a:t>
            </a:r>
            <a:r>
              <a:rPr lang="en-US" dirty="0">
                <a:effectLst/>
                <a:latin typeface="+mn-lt"/>
              </a:rPr>
              <a:t> = .25</a:t>
            </a:r>
          </a:p>
        </p:txBody>
      </p:sp>
      <p:sp>
        <p:nvSpPr>
          <p:cNvPr id="8" name="Text Box 76"/>
          <p:cNvSpPr txBox="1">
            <a:spLocks noChangeArrowheads="1"/>
          </p:cNvSpPr>
          <p:nvPr/>
        </p:nvSpPr>
        <p:spPr bwMode="auto">
          <a:xfrm>
            <a:off x="2259230" y="2224088"/>
            <a:ext cx="5476179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>
                <a:effectLst/>
                <a:latin typeface="+mn-lt"/>
              </a:rPr>
              <a:t>H</a:t>
            </a:r>
            <a:r>
              <a:rPr lang="en-US" baseline="-25000">
                <a:effectLst/>
                <a:latin typeface="+mn-lt"/>
              </a:rPr>
              <a:t>a</a:t>
            </a:r>
            <a:r>
              <a:rPr lang="en-US">
                <a:effectLst/>
                <a:latin typeface="+mn-lt"/>
              </a:rPr>
              <a:t>:  The population proportions are </a:t>
            </a:r>
            <a:r>
              <a:rPr lang="en-US" u="sng">
                <a:effectLst/>
                <a:latin typeface="+mn-lt"/>
              </a:rPr>
              <a:t>not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/>
                <a:latin typeface="+mn-lt"/>
              </a:rPr>
              <a:t>        </a:t>
            </a:r>
            <a:r>
              <a:rPr lang="en-US" i="1">
                <a:effectLst/>
                <a:latin typeface="+mn-lt"/>
              </a:rPr>
              <a:t>p</a:t>
            </a:r>
            <a:r>
              <a:rPr lang="en-US" baseline="-25000">
                <a:effectLst/>
                <a:latin typeface="+mn-lt"/>
              </a:rPr>
              <a:t>C</a:t>
            </a:r>
            <a:r>
              <a:rPr lang="en-US">
                <a:effectLst/>
                <a:latin typeface="+mn-lt"/>
              </a:rPr>
              <a:t> = .25, </a:t>
            </a:r>
            <a:r>
              <a:rPr lang="en-US" i="1">
                <a:effectLst/>
                <a:latin typeface="+mn-lt"/>
              </a:rPr>
              <a:t>p</a:t>
            </a:r>
            <a:r>
              <a:rPr lang="en-US" baseline="-25000">
                <a:effectLst/>
                <a:latin typeface="+mn-lt"/>
              </a:rPr>
              <a:t>L</a:t>
            </a:r>
            <a:r>
              <a:rPr lang="en-US">
                <a:effectLst/>
                <a:latin typeface="+mn-lt"/>
              </a:rPr>
              <a:t> = .25, </a:t>
            </a:r>
            <a:r>
              <a:rPr lang="en-US" i="1">
                <a:effectLst/>
                <a:latin typeface="+mn-lt"/>
              </a:rPr>
              <a:t>p</a:t>
            </a:r>
            <a:r>
              <a:rPr lang="en-US" baseline="-25000">
                <a:effectLst/>
                <a:latin typeface="+mn-lt"/>
              </a:rPr>
              <a:t>S</a:t>
            </a:r>
            <a:r>
              <a:rPr lang="en-US">
                <a:effectLst/>
                <a:latin typeface="+mn-lt"/>
              </a:rPr>
              <a:t> = .25, and </a:t>
            </a:r>
            <a:r>
              <a:rPr lang="en-US" i="1">
                <a:effectLst/>
                <a:latin typeface="+mn-lt"/>
              </a:rPr>
              <a:t>p</a:t>
            </a:r>
            <a:r>
              <a:rPr lang="en-US" baseline="-25000">
                <a:effectLst/>
                <a:latin typeface="+mn-lt"/>
              </a:rPr>
              <a:t>A</a:t>
            </a:r>
            <a:r>
              <a:rPr lang="en-US">
                <a:effectLst/>
                <a:latin typeface="+mn-lt"/>
              </a:rPr>
              <a:t> = .25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27</a:t>
            </a:fld>
            <a:endParaRPr lang="en-US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49764" y="518802"/>
            <a:ext cx="10337562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Multinomial Distribution Goodness of Fit Test</a:t>
            </a:r>
          </a:p>
        </p:txBody>
      </p:sp>
    </p:spTree>
    <p:extLst>
      <p:ext uri="{BB962C8B-B14F-4D97-AF65-F5344CB8AC3E}">
        <p14:creationId xmlns:p14="http://schemas.microsoft.com/office/powerpoint/2010/main" val="215579536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7" grpId="0" autoUpdateAnimBg="0"/>
      <p:bldP spid="8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31142" y="1122590"/>
            <a:ext cx="10337562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Rejection Rule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V="1">
            <a:off x="2312017" y="2797175"/>
            <a:ext cx="0" cy="260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6"/>
          <p:cNvSpPr>
            <a:spLocks/>
          </p:cNvSpPr>
          <p:nvPr/>
        </p:nvSpPr>
        <p:spPr bwMode="auto">
          <a:xfrm>
            <a:off x="2334930" y="2767014"/>
            <a:ext cx="4930843" cy="2630487"/>
          </a:xfrm>
          <a:custGeom>
            <a:avLst/>
            <a:gdLst>
              <a:gd name="T0" fmla="*/ 0 w 3080"/>
              <a:gd name="T1" fmla="*/ 1657 h 1657"/>
              <a:gd name="T2" fmla="*/ 2972 w 3080"/>
              <a:gd name="T3" fmla="*/ 1629 h 1657"/>
              <a:gd name="T4" fmla="*/ 2812 w 3080"/>
              <a:gd name="T5" fmla="*/ 1589 h 1657"/>
              <a:gd name="T6" fmla="*/ 2664 w 3080"/>
              <a:gd name="T7" fmla="*/ 1541 h 1657"/>
              <a:gd name="T8" fmla="*/ 2500 w 3080"/>
              <a:gd name="T9" fmla="*/ 1481 h 1657"/>
              <a:gd name="T10" fmla="*/ 2336 w 3080"/>
              <a:gd name="T11" fmla="*/ 1389 h 1657"/>
              <a:gd name="T12" fmla="*/ 2228 w 3080"/>
              <a:gd name="T13" fmla="*/ 1297 h 1657"/>
              <a:gd name="T14" fmla="*/ 2092 w 3080"/>
              <a:gd name="T15" fmla="*/ 1165 h 1657"/>
              <a:gd name="T16" fmla="*/ 1984 w 3080"/>
              <a:gd name="T17" fmla="*/ 1033 h 1657"/>
              <a:gd name="T18" fmla="*/ 1858 w 3080"/>
              <a:gd name="T19" fmla="*/ 861 h 1657"/>
              <a:gd name="T20" fmla="*/ 1813 w 3080"/>
              <a:gd name="T21" fmla="*/ 795 h 1657"/>
              <a:gd name="T22" fmla="*/ 1769 w 3080"/>
              <a:gd name="T23" fmla="*/ 723 h 1657"/>
              <a:gd name="T24" fmla="*/ 1726 w 3080"/>
              <a:gd name="T25" fmla="*/ 651 h 1657"/>
              <a:gd name="T26" fmla="*/ 1684 w 3080"/>
              <a:gd name="T27" fmla="*/ 573 h 1657"/>
              <a:gd name="T28" fmla="*/ 1642 w 3080"/>
              <a:gd name="T29" fmla="*/ 513 h 1657"/>
              <a:gd name="T30" fmla="*/ 1606 w 3080"/>
              <a:gd name="T31" fmla="*/ 450 h 1657"/>
              <a:gd name="T32" fmla="*/ 1570 w 3080"/>
              <a:gd name="T33" fmla="*/ 393 h 1657"/>
              <a:gd name="T34" fmla="*/ 1516 w 3080"/>
              <a:gd name="T35" fmla="*/ 324 h 1657"/>
              <a:gd name="T36" fmla="*/ 1462 w 3080"/>
              <a:gd name="T37" fmla="*/ 249 h 1657"/>
              <a:gd name="T38" fmla="*/ 1411 w 3080"/>
              <a:gd name="T39" fmla="*/ 186 h 1657"/>
              <a:gd name="T40" fmla="*/ 1354 w 3080"/>
              <a:gd name="T41" fmla="*/ 129 h 1657"/>
              <a:gd name="T42" fmla="*/ 1291 w 3080"/>
              <a:gd name="T43" fmla="*/ 66 h 1657"/>
              <a:gd name="T44" fmla="*/ 1213 w 3080"/>
              <a:gd name="T45" fmla="*/ 11 h 1657"/>
              <a:gd name="T46" fmla="*/ 1135 w 3080"/>
              <a:gd name="T47" fmla="*/ 0 h 1657"/>
              <a:gd name="T48" fmla="*/ 1067 w 3080"/>
              <a:gd name="T49" fmla="*/ 5 h 1657"/>
              <a:gd name="T50" fmla="*/ 1006 w 3080"/>
              <a:gd name="T51" fmla="*/ 39 h 1657"/>
              <a:gd name="T52" fmla="*/ 931 w 3080"/>
              <a:gd name="T53" fmla="*/ 96 h 1657"/>
              <a:gd name="T54" fmla="*/ 868 w 3080"/>
              <a:gd name="T55" fmla="*/ 162 h 1657"/>
              <a:gd name="T56" fmla="*/ 815 w 3080"/>
              <a:gd name="T57" fmla="*/ 233 h 1657"/>
              <a:gd name="T58" fmla="*/ 767 w 3080"/>
              <a:gd name="T59" fmla="*/ 293 h 1657"/>
              <a:gd name="T60" fmla="*/ 731 w 3080"/>
              <a:gd name="T61" fmla="*/ 365 h 1657"/>
              <a:gd name="T62" fmla="*/ 688 w 3080"/>
              <a:gd name="T63" fmla="*/ 435 h 1657"/>
              <a:gd name="T64" fmla="*/ 652 w 3080"/>
              <a:gd name="T65" fmla="*/ 501 h 1657"/>
              <a:gd name="T66" fmla="*/ 616 w 3080"/>
              <a:gd name="T67" fmla="*/ 573 h 1657"/>
              <a:gd name="T68" fmla="*/ 586 w 3080"/>
              <a:gd name="T69" fmla="*/ 642 h 1657"/>
              <a:gd name="T70" fmla="*/ 556 w 3080"/>
              <a:gd name="T71" fmla="*/ 720 h 1657"/>
              <a:gd name="T72" fmla="*/ 531 w 3080"/>
              <a:gd name="T73" fmla="*/ 794 h 1657"/>
              <a:gd name="T74" fmla="*/ 502 w 3080"/>
              <a:gd name="T75" fmla="*/ 869 h 1657"/>
              <a:gd name="T76" fmla="*/ 475 w 3080"/>
              <a:gd name="T77" fmla="*/ 939 h 1657"/>
              <a:gd name="T78" fmla="*/ 450 w 3080"/>
              <a:gd name="T79" fmla="*/ 1008 h 1657"/>
              <a:gd name="T80" fmla="*/ 419 w 3080"/>
              <a:gd name="T81" fmla="*/ 1073 h 1657"/>
              <a:gd name="T82" fmla="*/ 324 w 3080"/>
              <a:gd name="T83" fmla="*/ 1257 h 1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080" h="1657">
                <a:moveTo>
                  <a:pt x="160" y="1481"/>
                </a:moveTo>
                <a:lnTo>
                  <a:pt x="0" y="1657"/>
                </a:lnTo>
                <a:lnTo>
                  <a:pt x="3080" y="1657"/>
                </a:lnTo>
                <a:lnTo>
                  <a:pt x="2972" y="1629"/>
                </a:lnTo>
                <a:lnTo>
                  <a:pt x="2892" y="1609"/>
                </a:lnTo>
                <a:lnTo>
                  <a:pt x="2812" y="1589"/>
                </a:lnTo>
                <a:lnTo>
                  <a:pt x="2736" y="1565"/>
                </a:lnTo>
                <a:lnTo>
                  <a:pt x="2664" y="1541"/>
                </a:lnTo>
                <a:lnTo>
                  <a:pt x="2584" y="1517"/>
                </a:lnTo>
                <a:lnTo>
                  <a:pt x="2500" y="1481"/>
                </a:lnTo>
                <a:lnTo>
                  <a:pt x="2408" y="1437"/>
                </a:lnTo>
                <a:lnTo>
                  <a:pt x="2336" y="1389"/>
                </a:lnTo>
                <a:lnTo>
                  <a:pt x="2288" y="1349"/>
                </a:lnTo>
                <a:lnTo>
                  <a:pt x="2228" y="1297"/>
                </a:lnTo>
                <a:lnTo>
                  <a:pt x="2160" y="1237"/>
                </a:lnTo>
                <a:lnTo>
                  <a:pt x="2092" y="1165"/>
                </a:lnTo>
                <a:lnTo>
                  <a:pt x="2036" y="1101"/>
                </a:lnTo>
                <a:lnTo>
                  <a:pt x="1984" y="1033"/>
                </a:lnTo>
                <a:lnTo>
                  <a:pt x="1920" y="961"/>
                </a:lnTo>
                <a:lnTo>
                  <a:pt x="1858" y="861"/>
                </a:lnTo>
                <a:lnTo>
                  <a:pt x="1837" y="825"/>
                </a:lnTo>
                <a:lnTo>
                  <a:pt x="1813" y="795"/>
                </a:lnTo>
                <a:lnTo>
                  <a:pt x="1789" y="759"/>
                </a:lnTo>
                <a:lnTo>
                  <a:pt x="1769" y="723"/>
                </a:lnTo>
                <a:lnTo>
                  <a:pt x="1747" y="681"/>
                </a:lnTo>
                <a:lnTo>
                  <a:pt x="1726" y="651"/>
                </a:lnTo>
                <a:lnTo>
                  <a:pt x="1708" y="606"/>
                </a:lnTo>
                <a:lnTo>
                  <a:pt x="1684" y="573"/>
                </a:lnTo>
                <a:lnTo>
                  <a:pt x="1666" y="549"/>
                </a:lnTo>
                <a:lnTo>
                  <a:pt x="1642" y="513"/>
                </a:lnTo>
                <a:lnTo>
                  <a:pt x="1627" y="483"/>
                </a:lnTo>
                <a:lnTo>
                  <a:pt x="1606" y="450"/>
                </a:lnTo>
                <a:lnTo>
                  <a:pt x="1588" y="423"/>
                </a:lnTo>
                <a:lnTo>
                  <a:pt x="1570" y="393"/>
                </a:lnTo>
                <a:lnTo>
                  <a:pt x="1546" y="360"/>
                </a:lnTo>
                <a:lnTo>
                  <a:pt x="1516" y="324"/>
                </a:lnTo>
                <a:lnTo>
                  <a:pt x="1489" y="285"/>
                </a:lnTo>
                <a:lnTo>
                  <a:pt x="1462" y="249"/>
                </a:lnTo>
                <a:lnTo>
                  <a:pt x="1435" y="219"/>
                </a:lnTo>
                <a:lnTo>
                  <a:pt x="1411" y="186"/>
                </a:lnTo>
                <a:lnTo>
                  <a:pt x="1385" y="155"/>
                </a:lnTo>
                <a:lnTo>
                  <a:pt x="1354" y="129"/>
                </a:lnTo>
                <a:lnTo>
                  <a:pt x="1324" y="99"/>
                </a:lnTo>
                <a:lnTo>
                  <a:pt x="1291" y="66"/>
                </a:lnTo>
                <a:lnTo>
                  <a:pt x="1249" y="36"/>
                </a:lnTo>
                <a:lnTo>
                  <a:pt x="1213" y="11"/>
                </a:lnTo>
                <a:lnTo>
                  <a:pt x="1171" y="0"/>
                </a:lnTo>
                <a:lnTo>
                  <a:pt x="1135" y="0"/>
                </a:lnTo>
                <a:lnTo>
                  <a:pt x="1099" y="0"/>
                </a:lnTo>
                <a:lnTo>
                  <a:pt x="1067" y="5"/>
                </a:lnTo>
                <a:lnTo>
                  <a:pt x="1035" y="21"/>
                </a:lnTo>
                <a:lnTo>
                  <a:pt x="1006" y="39"/>
                </a:lnTo>
                <a:lnTo>
                  <a:pt x="970" y="63"/>
                </a:lnTo>
                <a:lnTo>
                  <a:pt x="931" y="96"/>
                </a:lnTo>
                <a:lnTo>
                  <a:pt x="899" y="125"/>
                </a:lnTo>
                <a:lnTo>
                  <a:pt x="868" y="162"/>
                </a:lnTo>
                <a:lnTo>
                  <a:pt x="839" y="197"/>
                </a:lnTo>
                <a:lnTo>
                  <a:pt x="815" y="233"/>
                </a:lnTo>
                <a:lnTo>
                  <a:pt x="789" y="263"/>
                </a:lnTo>
                <a:lnTo>
                  <a:pt x="767" y="293"/>
                </a:lnTo>
                <a:lnTo>
                  <a:pt x="745" y="330"/>
                </a:lnTo>
                <a:lnTo>
                  <a:pt x="731" y="365"/>
                </a:lnTo>
                <a:lnTo>
                  <a:pt x="707" y="401"/>
                </a:lnTo>
                <a:lnTo>
                  <a:pt x="688" y="435"/>
                </a:lnTo>
                <a:lnTo>
                  <a:pt x="671" y="473"/>
                </a:lnTo>
                <a:lnTo>
                  <a:pt x="652" y="501"/>
                </a:lnTo>
                <a:lnTo>
                  <a:pt x="634" y="537"/>
                </a:lnTo>
                <a:lnTo>
                  <a:pt x="616" y="573"/>
                </a:lnTo>
                <a:lnTo>
                  <a:pt x="601" y="609"/>
                </a:lnTo>
                <a:lnTo>
                  <a:pt x="586" y="642"/>
                </a:lnTo>
                <a:lnTo>
                  <a:pt x="571" y="681"/>
                </a:lnTo>
                <a:lnTo>
                  <a:pt x="556" y="720"/>
                </a:lnTo>
                <a:lnTo>
                  <a:pt x="543" y="756"/>
                </a:lnTo>
                <a:lnTo>
                  <a:pt x="531" y="794"/>
                </a:lnTo>
                <a:lnTo>
                  <a:pt x="517" y="831"/>
                </a:lnTo>
                <a:lnTo>
                  <a:pt x="502" y="869"/>
                </a:lnTo>
                <a:lnTo>
                  <a:pt x="487" y="906"/>
                </a:lnTo>
                <a:lnTo>
                  <a:pt x="475" y="939"/>
                </a:lnTo>
                <a:lnTo>
                  <a:pt x="463" y="974"/>
                </a:lnTo>
                <a:lnTo>
                  <a:pt x="450" y="1008"/>
                </a:lnTo>
                <a:lnTo>
                  <a:pt x="435" y="1038"/>
                </a:lnTo>
                <a:lnTo>
                  <a:pt x="419" y="1073"/>
                </a:lnTo>
                <a:lnTo>
                  <a:pt x="376" y="1157"/>
                </a:lnTo>
                <a:lnTo>
                  <a:pt x="324" y="1257"/>
                </a:lnTo>
                <a:lnTo>
                  <a:pt x="244" y="138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>
            <a:spLocks/>
          </p:cNvSpPr>
          <p:nvPr/>
        </p:nvSpPr>
        <p:spPr bwMode="auto">
          <a:xfrm>
            <a:off x="5964520" y="4902200"/>
            <a:ext cx="1451704" cy="495300"/>
          </a:xfrm>
          <a:custGeom>
            <a:avLst/>
            <a:gdLst>
              <a:gd name="T0" fmla="*/ 0 w 842"/>
              <a:gd name="T1" fmla="*/ 0 h 312"/>
              <a:gd name="T2" fmla="*/ 0 w 842"/>
              <a:gd name="T3" fmla="*/ 309 h 312"/>
              <a:gd name="T4" fmla="*/ 842 w 842"/>
              <a:gd name="T5" fmla="*/ 312 h 312"/>
              <a:gd name="T6" fmla="*/ 827 w 842"/>
              <a:gd name="T7" fmla="*/ 306 h 312"/>
              <a:gd name="T8" fmla="*/ 796 w 842"/>
              <a:gd name="T9" fmla="*/ 300 h 312"/>
              <a:gd name="T10" fmla="*/ 768 w 842"/>
              <a:gd name="T11" fmla="*/ 294 h 312"/>
              <a:gd name="T12" fmla="*/ 732 w 842"/>
              <a:gd name="T13" fmla="*/ 288 h 312"/>
              <a:gd name="T14" fmla="*/ 694 w 842"/>
              <a:gd name="T15" fmla="*/ 279 h 312"/>
              <a:gd name="T16" fmla="*/ 659 w 842"/>
              <a:gd name="T17" fmla="*/ 272 h 312"/>
              <a:gd name="T18" fmla="*/ 624 w 842"/>
              <a:gd name="T19" fmla="*/ 266 h 312"/>
              <a:gd name="T20" fmla="*/ 582 w 842"/>
              <a:gd name="T21" fmla="*/ 254 h 312"/>
              <a:gd name="T22" fmla="*/ 546 w 842"/>
              <a:gd name="T23" fmla="*/ 246 h 312"/>
              <a:gd name="T24" fmla="*/ 513 w 842"/>
              <a:gd name="T25" fmla="*/ 237 h 312"/>
              <a:gd name="T26" fmla="*/ 485 w 842"/>
              <a:gd name="T27" fmla="*/ 227 h 312"/>
              <a:gd name="T28" fmla="*/ 447 w 842"/>
              <a:gd name="T29" fmla="*/ 218 h 312"/>
              <a:gd name="T30" fmla="*/ 414 w 842"/>
              <a:gd name="T31" fmla="*/ 207 h 312"/>
              <a:gd name="T32" fmla="*/ 384 w 842"/>
              <a:gd name="T33" fmla="*/ 200 h 312"/>
              <a:gd name="T34" fmla="*/ 352 w 842"/>
              <a:gd name="T35" fmla="*/ 188 h 312"/>
              <a:gd name="T36" fmla="*/ 321 w 842"/>
              <a:gd name="T37" fmla="*/ 176 h 312"/>
              <a:gd name="T38" fmla="*/ 284 w 842"/>
              <a:gd name="T39" fmla="*/ 164 h 312"/>
              <a:gd name="T40" fmla="*/ 248 w 842"/>
              <a:gd name="T41" fmla="*/ 148 h 312"/>
              <a:gd name="T42" fmla="*/ 208 w 842"/>
              <a:gd name="T43" fmla="*/ 132 h 312"/>
              <a:gd name="T44" fmla="*/ 174 w 842"/>
              <a:gd name="T45" fmla="*/ 114 h 312"/>
              <a:gd name="T46" fmla="*/ 144 w 842"/>
              <a:gd name="T47" fmla="*/ 100 h 312"/>
              <a:gd name="T48" fmla="*/ 113 w 842"/>
              <a:gd name="T49" fmla="*/ 80 h 312"/>
              <a:gd name="T50" fmla="*/ 72 w 842"/>
              <a:gd name="T51" fmla="*/ 54 h 312"/>
              <a:gd name="T52" fmla="*/ 40 w 842"/>
              <a:gd name="T53" fmla="*/ 32 h 312"/>
              <a:gd name="T54" fmla="*/ 17 w 842"/>
              <a:gd name="T55" fmla="*/ 14 h 312"/>
              <a:gd name="T56" fmla="*/ 0 w 842"/>
              <a:gd name="T57" fmla="*/ 6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42" h="312">
                <a:moveTo>
                  <a:pt x="0" y="0"/>
                </a:moveTo>
                <a:lnTo>
                  <a:pt x="0" y="309"/>
                </a:lnTo>
                <a:lnTo>
                  <a:pt x="842" y="312"/>
                </a:lnTo>
                <a:lnTo>
                  <a:pt x="827" y="306"/>
                </a:lnTo>
                <a:lnTo>
                  <a:pt x="796" y="300"/>
                </a:lnTo>
                <a:lnTo>
                  <a:pt x="768" y="294"/>
                </a:lnTo>
                <a:lnTo>
                  <a:pt x="732" y="288"/>
                </a:lnTo>
                <a:lnTo>
                  <a:pt x="694" y="279"/>
                </a:lnTo>
                <a:lnTo>
                  <a:pt x="659" y="272"/>
                </a:lnTo>
                <a:lnTo>
                  <a:pt x="624" y="266"/>
                </a:lnTo>
                <a:lnTo>
                  <a:pt x="582" y="254"/>
                </a:lnTo>
                <a:lnTo>
                  <a:pt x="546" y="246"/>
                </a:lnTo>
                <a:lnTo>
                  <a:pt x="513" y="237"/>
                </a:lnTo>
                <a:lnTo>
                  <a:pt x="485" y="227"/>
                </a:lnTo>
                <a:lnTo>
                  <a:pt x="447" y="218"/>
                </a:lnTo>
                <a:lnTo>
                  <a:pt x="414" y="207"/>
                </a:lnTo>
                <a:lnTo>
                  <a:pt x="384" y="200"/>
                </a:lnTo>
                <a:lnTo>
                  <a:pt x="352" y="188"/>
                </a:lnTo>
                <a:lnTo>
                  <a:pt x="321" y="176"/>
                </a:lnTo>
                <a:lnTo>
                  <a:pt x="284" y="164"/>
                </a:lnTo>
                <a:lnTo>
                  <a:pt x="248" y="148"/>
                </a:lnTo>
                <a:lnTo>
                  <a:pt x="208" y="132"/>
                </a:lnTo>
                <a:lnTo>
                  <a:pt x="174" y="114"/>
                </a:lnTo>
                <a:lnTo>
                  <a:pt x="144" y="100"/>
                </a:lnTo>
                <a:lnTo>
                  <a:pt x="113" y="80"/>
                </a:lnTo>
                <a:lnTo>
                  <a:pt x="72" y="54"/>
                </a:lnTo>
                <a:lnTo>
                  <a:pt x="40" y="32"/>
                </a:lnTo>
                <a:lnTo>
                  <a:pt x="17" y="14"/>
                </a:lnTo>
                <a:lnTo>
                  <a:pt x="0" y="6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301459" y="5392739"/>
            <a:ext cx="6211170" cy="567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9"/>
          <p:cNvSpPr>
            <a:spLocks noChangeArrowheads="1"/>
          </p:cNvSpPr>
          <p:nvPr/>
        </p:nvSpPr>
        <p:spPr bwMode="auto">
          <a:xfrm>
            <a:off x="5970230" y="4334777"/>
            <a:ext cx="2112" cy="1179512"/>
          </a:xfrm>
          <a:custGeom>
            <a:avLst/>
            <a:gdLst>
              <a:gd name="T0" fmla="*/ 0 w 1"/>
              <a:gd name="T1" fmla="*/ 0 h 743"/>
              <a:gd name="T2" fmla="*/ 1 w 1"/>
              <a:gd name="T3" fmla="*/ 743 h 7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743">
                <a:moveTo>
                  <a:pt x="0" y="0"/>
                </a:moveTo>
                <a:lnTo>
                  <a:pt x="1" y="743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573687" y="5084037"/>
            <a:ext cx="453651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Symbol" pitchFamily="18" charset="2"/>
              </a:rPr>
              <a:t></a:t>
            </a:r>
            <a:r>
              <a:rPr lang="en-US" baseline="30000" dirty="0">
                <a:effectLst/>
              </a:rPr>
              <a:t>2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5445522" y="5503736"/>
            <a:ext cx="1029129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+mn-lt"/>
              </a:rPr>
              <a:t>  7.815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331838" y="4586632"/>
            <a:ext cx="2275689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+mn-lt"/>
              </a:rPr>
              <a:t>Do Not 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289125" y="4598989"/>
            <a:ext cx="132350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+mn-lt"/>
              </a:rPr>
              <a:t>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</a:p>
        </p:txBody>
      </p: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2306860" y="2593976"/>
            <a:ext cx="5094566" cy="2784475"/>
            <a:chOff x="1075" y="1634"/>
            <a:chExt cx="3190" cy="1754"/>
          </a:xfrm>
        </p:grpSpPr>
        <p:sp>
          <p:nvSpPr>
            <p:cNvPr id="15" name="Arc 15"/>
            <p:cNvSpPr>
              <a:spLocks/>
            </p:cNvSpPr>
            <p:nvPr/>
          </p:nvSpPr>
          <p:spPr bwMode="auto">
            <a:xfrm rot="3423864">
              <a:off x="2803" y="2629"/>
              <a:ext cx="866" cy="285"/>
            </a:xfrm>
            <a:custGeom>
              <a:avLst/>
              <a:gdLst>
                <a:gd name="G0" fmla="+- 21 0 0"/>
                <a:gd name="G1" fmla="+- 0 0 0"/>
                <a:gd name="G2" fmla="+- 21600 0 0"/>
                <a:gd name="T0" fmla="*/ 17867 w 17867"/>
                <a:gd name="T1" fmla="*/ 12169 h 21600"/>
                <a:gd name="T2" fmla="*/ 0 w 17867"/>
                <a:gd name="T3" fmla="*/ 21600 h 21600"/>
                <a:gd name="T4" fmla="*/ 21 w 1786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867" h="21600" fill="none" extrusionOk="0">
                  <a:moveTo>
                    <a:pt x="17866" y="12168"/>
                  </a:moveTo>
                  <a:cubicBezTo>
                    <a:pt x="13843" y="18069"/>
                    <a:pt x="7162" y="21599"/>
                    <a:pt x="21" y="21600"/>
                  </a:cubicBezTo>
                  <a:cubicBezTo>
                    <a:pt x="14" y="21600"/>
                    <a:pt x="7" y="21599"/>
                    <a:pt x="0" y="21599"/>
                  </a:cubicBezTo>
                </a:path>
                <a:path w="17867" h="21600" stroke="0" extrusionOk="0">
                  <a:moveTo>
                    <a:pt x="17866" y="12168"/>
                  </a:moveTo>
                  <a:cubicBezTo>
                    <a:pt x="13843" y="18069"/>
                    <a:pt x="7162" y="21599"/>
                    <a:pt x="21" y="21600"/>
                  </a:cubicBezTo>
                  <a:cubicBezTo>
                    <a:pt x="14" y="21600"/>
                    <a:pt x="7" y="21599"/>
                    <a:pt x="0" y="21599"/>
                  </a:cubicBezTo>
                  <a:lnTo>
                    <a:pt x="2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135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Arc 16"/>
            <p:cNvSpPr>
              <a:spLocks/>
            </p:cNvSpPr>
            <p:nvPr/>
          </p:nvSpPr>
          <p:spPr bwMode="auto">
            <a:xfrm rot="623505">
              <a:off x="3449" y="3150"/>
              <a:ext cx="816" cy="178"/>
            </a:xfrm>
            <a:custGeom>
              <a:avLst/>
              <a:gdLst>
                <a:gd name="G0" fmla="+- 19809 0 0"/>
                <a:gd name="G1" fmla="+- 0 0 0"/>
                <a:gd name="G2" fmla="+- 21600 0 0"/>
                <a:gd name="T0" fmla="*/ 20642 w 20642"/>
                <a:gd name="T1" fmla="*/ 21584 h 21600"/>
                <a:gd name="T2" fmla="*/ 0 w 20642"/>
                <a:gd name="T3" fmla="*/ 8612 h 21600"/>
                <a:gd name="T4" fmla="*/ 19809 w 20642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42" h="21600" fill="none" extrusionOk="0">
                  <a:moveTo>
                    <a:pt x="20641" y="21583"/>
                  </a:moveTo>
                  <a:cubicBezTo>
                    <a:pt x="20364" y="21594"/>
                    <a:pt x="20086" y="21599"/>
                    <a:pt x="19809" y="21600"/>
                  </a:cubicBezTo>
                  <a:cubicBezTo>
                    <a:pt x="11209" y="21600"/>
                    <a:pt x="3428" y="16498"/>
                    <a:pt x="0" y="8611"/>
                  </a:cubicBezTo>
                </a:path>
                <a:path w="20642" h="21600" stroke="0" extrusionOk="0">
                  <a:moveTo>
                    <a:pt x="20641" y="21583"/>
                  </a:moveTo>
                  <a:cubicBezTo>
                    <a:pt x="20364" y="21594"/>
                    <a:pt x="20086" y="21599"/>
                    <a:pt x="19809" y="21600"/>
                  </a:cubicBezTo>
                  <a:cubicBezTo>
                    <a:pt x="11209" y="21600"/>
                    <a:pt x="3428" y="16498"/>
                    <a:pt x="0" y="8611"/>
                  </a:cubicBezTo>
                  <a:lnTo>
                    <a:pt x="1980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135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Arc 17"/>
            <p:cNvSpPr>
              <a:spLocks/>
            </p:cNvSpPr>
            <p:nvPr/>
          </p:nvSpPr>
          <p:spPr bwMode="auto">
            <a:xfrm rot="6485904">
              <a:off x="1450" y="1975"/>
              <a:ext cx="994" cy="373"/>
            </a:xfrm>
            <a:custGeom>
              <a:avLst/>
              <a:gdLst>
                <a:gd name="G0" fmla="+- 21520 0 0"/>
                <a:gd name="G1" fmla="+- 0 0 0"/>
                <a:gd name="G2" fmla="+- 21600 0 0"/>
                <a:gd name="T0" fmla="*/ 21520 w 21520"/>
                <a:gd name="T1" fmla="*/ 21600 h 21600"/>
                <a:gd name="T2" fmla="*/ 0 w 21520"/>
                <a:gd name="T3" fmla="*/ 1856 h 21600"/>
                <a:gd name="T4" fmla="*/ 21520 w 2152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20" h="21600" fill="none" extrusionOk="0">
                  <a:moveTo>
                    <a:pt x="21520" y="21600"/>
                  </a:moveTo>
                  <a:cubicBezTo>
                    <a:pt x="10310" y="21600"/>
                    <a:pt x="963" y="13024"/>
                    <a:pt x="-1" y="1856"/>
                  </a:cubicBezTo>
                </a:path>
                <a:path w="21520" h="21600" stroke="0" extrusionOk="0">
                  <a:moveTo>
                    <a:pt x="21520" y="21600"/>
                  </a:moveTo>
                  <a:cubicBezTo>
                    <a:pt x="10310" y="21600"/>
                    <a:pt x="963" y="13024"/>
                    <a:pt x="-1" y="1856"/>
                  </a:cubicBezTo>
                  <a:lnTo>
                    <a:pt x="2152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135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rc 18"/>
            <p:cNvSpPr>
              <a:spLocks/>
            </p:cNvSpPr>
            <p:nvPr/>
          </p:nvSpPr>
          <p:spPr bwMode="auto">
            <a:xfrm rot="14520000">
              <a:off x="2072" y="2013"/>
              <a:ext cx="981" cy="22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595 w 21595"/>
                <a:gd name="T1" fmla="*/ 462 h 21600"/>
                <a:gd name="T2" fmla="*/ 0 w 21595"/>
                <a:gd name="T3" fmla="*/ 21600 h 21600"/>
                <a:gd name="T4" fmla="*/ 0 w 21595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5" h="21600" fill="none" extrusionOk="0">
                  <a:moveTo>
                    <a:pt x="21595" y="462"/>
                  </a:moveTo>
                  <a:cubicBezTo>
                    <a:pt x="21343" y="12208"/>
                    <a:pt x="11749" y="21599"/>
                    <a:pt x="0" y="21600"/>
                  </a:cubicBezTo>
                </a:path>
                <a:path w="21595" h="21600" stroke="0" extrusionOk="0">
                  <a:moveTo>
                    <a:pt x="21595" y="462"/>
                  </a:moveTo>
                  <a:cubicBezTo>
                    <a:pt x="21343" y="12208"/>
                    <a:pt x="1174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 rot="-100623">
              <a:off x="1075" y="2576"/>
              <a:ext cx="556" cy="812"/>
            </a:xfrm>
            <a:custGeom>
              <a:avLst/>
              <a:gdLst>
                <a:gd name="T0" fmla="*/ 0 w 556"/>
                <a:gd name="T1" fmla="*/ 812 h 812"/>
                <a:gd name="T2" fmla="*/ 268 w 556"/>
                <a:gd name="T3" fmla="*/ 544 h 812"/>
                <a:gd name="T4" fmla="*/ 448 w 556"/>
                <a:gd name="T5" fmla="*/ 248 h 812"/>
                <a:gd name="T6" fmla="*/ 556 w 556"/>
                <a:gd name="T7" fmla="*/ 0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6" h="812">
                  <a:moveTo>
                    <a:pt x="0" y="812"/>
                  </a:moveTo>
                  <a:cubicBezTo>
                    <a:pt x="96" y="725"/>
                    <a:pt x="193" y="638"/>
                    <a:pt x="268" y="544"/>
                  </a:cubicBezTo>
                  <a:cubicBezTo>
                    <a:pt x="343" y="450"/>
                    <a:pt x="400" y="339"/>
                    <a:pt x="448" y="248"/>
                  </a:cubicBezTo>
                  <a:cubicBezTo>
                    <a:pt x="496" y="157"/>
                    <a:pt x="538" y="41"/>
                    <a:pt x="556" y="0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" name="Rectangle 89"/>
          <p:cNvSpPr>
            <a:spLocks noChangeArrowheads="1"/>
          </p:cNvSpPr>
          <p:nvPr/>
        </p:nvSpPr>
        <p:spPr bwMode="auto">
          <a:xfrm>
            <a:off x="4902536" y="2553729"/>
            <a:ext cx="4028609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With </a:t>
            </a:r>
            <a:r>
              <a:rPr lang="en-US" i="1" dirty="0">
                <a:effectLst/>
                <a:latin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+mn-lt"/>
              </a:rPr>
              <a:t> = .05 and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 dirty="0">
                <a:effectLst/>
                <a:latin typeface="+mn-lt"/>
              </a:rPr>
              <a:t>     k</a:t>
            </a:r>
            <a:r>
              <a:rPr lang="en-US" dirty="0">
                <a:effectLst/>
                <a:latin typeface="+mn-lt"/>
              </a:rPr>
              <a:t> - 1 = 4 - 1 = 3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       degrees of freedom</a:t>
            </a:r>
          </a:p>
        </p:txBody>
      </p:sp>
      <p:sp>
        <p:nvSpPr>
          <p:cNvPr id="22" name="Text Box 90"/>
          <p:cNvSpPr txBox="1">
            <a:spLocks noChangeArrowheads="1"/>
          </p:cNvSpPr>
          <p:nvPr/>
        </p:nvSpPr>
        <p:spPr bwMode="auto">
          <a:xfrm>
            <a:off x="3691845" y="1654646"/>
            <a:ext cx="47036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200" dirty="0">
                <a:effectLst/>
                <a:latin typeface="+mn-lt"/>
              </a:rPr>
              <a:t> </a:t>
            </a:r>
            <a:r>
              <a:rPr lang="en-US" dirty="0">
                <a:effectLst/>
                <a:latin typeface="+mn-lt"/>
              </a:rPr>
              <a:t>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sz="2200" dirty="0">
                <a:effectLst/>
                <a:latin typeface="+mn-lt"/>
              </a:rPr>
              <a:t> if </a:t>
            </a:r>
            <a:r>
              <a:rPr lang="en-US" sz="2200" i="1" dirty="0">
                <a:effectLst/>
                <a:latin typeface="+mn-lt"/>
              </a:rPr>
              <a:t>p</a:t>
            </a:r>
            <a:r>
              <a:rPr lang="en-US" sz="2200" dirty="0">
                <a:effectLst/>
                <a:latin typeface="+mn-lt"/>
              </a:rPr>
              <a:t>-value </a:t>
            </a:r>
            <a:r>
              <a:rPr lang="en-US" sz="2200" u="sng" dirty="0">
                <a:effectLst/>
                <a:latin typeface="+mn-lt"/>
              </a:rPr>
              <a:t>&lt;</a:t>
            </a:r>
            <a:r>
              <a:rPr lang="en-US" sz="2200" dirty="0">
                <a:effectLst/>
                <a:latin typeface="+mn-lt"/>
              </a:rPr>
              <a:t> .05 or </a:t>
            </a:r>
            <a:r>
              <a:rPr lang="en-US" sz="2200" dirty="0">
                <a:effectLst/>
                <a:latin typeface="Symbol" panose="05050102010706020507" pitchFamily="18" charset="2"/>
              </a:rPr>
              <a:t>c</a:t>
            </a:r>
            <a:r>
              <a:rPr lang="en-US" sz="2200" baseline="30000" dirty="0">
                <a:effectLst/>
                <a:latin typeface="+mn-lt"/>
              </a:rPr>
              <a:t>2</a:t>
            </a:r>
            <a:r>
              <a:rPr lang="en-US" sz="2200" dirty="0">
                <a:effectLst/>
                <a:latin typeface="+mn-lt"/>
              </a:rPr>
              <a:t> &gt; 7.815.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28</a:t>
            </a:fld>
            <a:endParaRPr lang="en-US"/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849764" y="518802"/>
            <a:ext cx="10337562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Multinomial Distribution Goodness of Fit Test</a:t>
            </a:r>
          </a:p>
        </p:txBody>
      </p:sp>
    </p:spTree>
    <p:extLst>
      <p:ext uri="{BB962C8B-B14F-4D97-AF65-F5344CB8AC3E}">
        <p14:creationId xmlns:p14="http://schemas.microsoft.com/office/powerpoint/2010/main" val="106583513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5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6500"/>
                            </p:stCondLst>
                            <p:childTnLst>
                              <p:par>
                                <p:cTn id="6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utoUpdateAnimBg="0"/>
      <p:bldP spid="11" grpId="0" autoUpdateAnimBg="0"/>
      <p:bldP spid="12" grpId="0" autoUpdateAnimBg="0"/>
      <p:bldP spid="13" grpId="0" autoUpdateAnimBg="0"/>
      <p:bldP spid="21" grpId="0" autoUpdateAnimBg="0"/>
      <p:bldP spid="22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31142" y="1117601"/>
            <a:ext cx="10337562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Expected Frequencies</a:t>
            </a:r>
          </a:p>
          <a:p>
            <a:pPr lvl="1">
              <a:spcBef>
                <a:spcPct val="20000"/>
              </a:spcBef>
              <a:buSzPct val="125000"/>
            </a:pPr>
            <a:r>
              <a:rPr lang="en-US" dirty="0">
                <a:effectLst/>
                <a:latin typeface="+mn-lt"/>
              </a:rPr>
              <a:t> 	       </a:t>
            </a:r>
          </a:p>
          <a:p>
            <a:pPr>
              <a:spcBef>
                <a:spcPct val="20000"/>
              </a:spcBef>
              <a:buSzPct val="75000"/>
            </a:pPr>
            <a:r>
              <a:rPr lang="en-US" dirty="0">
                <a:effectLst/>
                <a:latin typeface="+mn-lt"/>
              </a:rPr>
              <a:t>		     </a:t>
            </a:r>
          </a:p>
          <a:p>
            <a:pPr marL="342900" indent="-342900">
              <a:spcBef>
                <a:spcPct val="20000"/>
              </a:spcBef>
              <a:buSzPct val="75000"/>
              <a:buFont typeface="Arial" panose="020B0604020202020204" pitchFamily="34" charset="0"/>
              <a:buChar char="•"/>
            </a:pPr>
            <a:endParaRPr lang="en-US" sz="1200" dirty="0">
              <a:effectLst/>
              <a:latin typeface="+mn-lt"/>
            </a:endParaRPr>
          </a:p>
          <a:p>
            <a:pPr marL="342900" indent="-342900">
              <a:spcBef>
                <a:spcPct val="20000"/>
              </a:spcBef>
              <a:buSzPct val="75000"/>
              <a:buFont typeface="Arial" panose="020B0604020202020204" pitchFamily="34" charset="0"/>
              <a:buChar char="•"/>
            </a:pPr>
            <a:endParaRPr lang="en-US" sz="1200" dirty="0">
              <a:effectLst/>
              <a:latin typeface="+mn-l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Test Statistic</a:t>
            </a:r>
          </a:p>
        </p:txBody>
      </p:sp>
      <p:sp>
        <p:nvSpPr>
          <p:cNvPr id="9" name="Text Box 77"/>
          <p:cNvSpPr txBox="1">
            <a:spLocks noChangeArrowheads="1"/>
          </p:cNvSpPr>
          <p:nvPr/>
        </p:nvSpPr>
        <p:spPr bwMode="auto">
          <a:xfrm>
            <a:off x="3412380" y="1673696"/>
            <a:ext cx="5336717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143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i="1" dirty="0">
                <a:effectLst/>
                <a:latin typeface="+mn-lt"/>
              </a:rPr>
              <a:t>e</a:t>
            </a:r>
            <a:r>
              <a:rPr lang="en-US" baseline="-25000" dirty="0">
                <a:effectLst/>
                <a:latin typeface="+mn-lt"/>
              </a:rPr>
              <a:t>1 </a:t>
            </a:r>
            <a:r>
              <a:rPr lang="en-US" dirty="0">
                <a:effectLst/>
                <a:latin typeface="+mn-lt"/>
              </a:rPr>
              <a:t> = .25(100) = 25      </a:t>
            </a:r>
            <a:r>
              <a:rPr lang="en-US" i="1" dirty="0">
                <a:effectLst/>
                <a:latin typeface="+mn-lt"/>
              </a:rPr>
              <a:t>e</a:t>
            </a:r>
            <a:r>
              <a:rPr lang="en-US" baseline="-25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.25(100) = 25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 dirty="0">
                <a:effectLst/>
                <a:latin typeface="+mn-lt"/>
              </a:rPr>
              <a:t>  e</a:t>
            </a:r>
            <a:r>
              <a:rPr lang="en-US" baseline="-25000" dirty="0">
                <a:effectLst/>
                <a:latin typeface="+mn-lt"/>
              </a:rPr>
              <a:t>3</a:t>
            </a:r>
            <a:r>
              <a:rPr lang="en-US" dirty="0">
                <a:effectLst/>
                <a:latin typeface="+mn-lt"/>
              </a:rPr>
              <a:t> = .25(100) = 25      </a:t>
            </a:r>
            <a:r>
              <a:rPr lang="en-US" i="1" dirty="0">
                <a:effectLst/>
                <a:latin typeface="+mn-lt"/>
              </a:rPr>
              <a:t>e</a:t>
            </a:r>
            <a:r>
              <a:rPr lang="en-US" baseline="-25000" dirty="0">
                <a:effectLst/>
                <a:latin typeface="+mn-lt"/>
              </a:rPr>
              <a:t>4</a:t>
            </a:r>
            <a:r>
              <a:rPr lang="en-US" dirty="0">
                <a:effectLst/>
                <a:latin typeface="+mn-lt"/>
              </a:rPr>
              <a:t> = .25(100) = 25</a:t>
            </a:r>
          </a:p>
        </p:txBody>
      </p:sp>
      <p:sp>
        <p:nvSpPr>
          <p:cNvPr id="10" name="Text Box 78"/>
          <p:cNvSpPr txBox="1">
            <a:spLocks noChangeArrowheads="1"/>
          </p:cNvSpPr>
          <p:nvPr/>
        </p:nvSpPr>
        <p:spPr bwMode="auto">
          <a:xfrm>
            <a:off x="3646469" y="4272904"/>
            <a:ext cx="1973617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= 1 + 1 + 4 + 4 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=    10</a:t>
            </a:r>
            <a:endParaRPr lang="en-US" sz="2200" dirty="0">
              <a:effectLst/>
              <a:latin typeface="+mn-lt"/>
            </a:endParaRPr>
          </a:p>
        </p:txBody>
      </p:sp>
      <p:sp>
        <p:nvSpPr>
          <p:cNvPr id="11" name="Oval 79"/>
          <p:cNvSpPr>
            <a:spLocks noChangeArrowheads="1"/>
          </p:cNvSpPr>
          <p:nvPr/>
        </p:nvSpPr>
        <p:spPr bwMode="auto">
          <a:xfrm>
            <a:off x="3913895" y="4747223"/>
            <a:ext cx="810789" cy="40005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220080" y="3406082"/>
                <a:ext cx="5828968" cy="681084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effectLst/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en-US" b="0" i="1" smtClean="0">
                            <a:effectLst/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effectLst/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effectLst/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effectLst/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  <a:ea typeface="Cambria Math"/>
                                  </a:rPr>
                                  <m:t>30−25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effectLst/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effectLst/>
                            <a:latin typeface="Cambria Math"/>
                            <a:ea typeface="Cambria Math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dirty="0">
                    <a:effectLst/>
                    <a:latin typeface="+mn-lt"/>
                  </a:rPr>
                  <a:t>  +</a:t>
                </a:r>
                <a:r>
                  <a:rPr lang="en-US" dirty="0">
                    <a:effectLst/>
                    <a:latin typeface="+mn-lt"/>
                    <a:ea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effectLst/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  <m:r>
                                  <a:rPr lang="en-US" i="1">
                                    <a:effectLst/>
                                    <a:latin typeface="Cambria Math"/>
                                    <a:ea typeface="Cambria Math"/>
                                  </a:rPr>
                                  <m:t>0−25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effectLst/>
                            <a:latin typeface="Cambria Math"/>
                            <a:ea typeface="Cambria Math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dirty="0">
                    <a:effectLst/>
                    <a:latin typeface="+mn-lt"/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effectLst/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effectLst/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effectLst/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effectLst/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  <m:r>
                                  <a:rPr lang="en-US" i="1">
                                    <a:effectLst/>
                                    <a:latin typeface="Cambria Math"/>
                                    <a:ea typeface="Cambria Math"/>
                                  </a:rPr>
                                  <m:t>−25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effectLst/>
                            <a:latin typeface="Cambria Math"/>
                            <a:ea typeface="Cambria Math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dirty="0">
                    <a:effectLst/>
                    <a:latin typeface="+mn-lt"/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effectLst/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effectLst/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  <a:ea typeface="Cambria Math"/>
                                  </a:rPr>
                                  <m:t>15</m:t>
                                </m:r>
                                <m:r>
                                  <a:rPr lang="en-US" i="1">
                                    <a:effectLst/>
                                    <a:latin typeface="Cambria Math"/>
                                    <a:ea typeface="Cambria Math"/>
                                  </a:rPr>
                                  <m:t>−25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effectLst/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effectLst/>
                            <a:latin typeface="Cambria Math"/>
                            <a:ea typeface="Cambria Math"/>
                          </a:rPr>
                          <m:t>25</m:t>
                        </m:r>
                      </m:den>
                    </m:f>
                  </m:oMath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0080" y="3406082"/>
                <a:ext cx="5828968" cy="681084"/>
              </a:xfrm>
              <a:prstGeom prst="rect">
                <a:avLst/>
              </a:prstGeom>
              <a:blipFill rotWithShape="1">
                <a:blip r:embed="rId2"/>
                <a:stretch>
                  <a:fillRect b="-9009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29</a:t>
            </a:fld>
            <a:endParaRPr lang="en-US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849764" y="518802"/>
            <a:ext cx="10337562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Multinomial Distribution Goodness of Fit Test</a:t>
            </a:r>
          </a:p>
        </p:txBody>
      </p:sp>
    </p:spTree>
    <p:extLst>
      <p:ext uri="{BB962C8B-B14F-4D97-AF65-F5344CB8AC3E}">
        <p14:creationId xmlns:p14="http://schemas.microsoft.com/office/powerpoint/2010/main" val="399336008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utoUpdateAnimBg="0"/>
      <p:bldP spid="11" grpId="0" animBg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853157" y="482807"/>
            <a:ext cx="10337562" cy="1175952"/>
          </a:xfrm>
          <a:noFill/>
          <a:ln/>
        </p:spPr>
        <p:txBody>
          <a:bodyPr/>
          <a:lstStyle/>
          <a:p>
            <a:r>
              <a:rPr lang="en-US" dirty="0"/>
              <a:t>Tests of Goodness of Fit, Independence, </a:t>
            </a:r>
            <a:br>
              <a:rPr lang="en-US" dirty="0"/>
            </a:br>
            <a:r>
              <a:rPr lang="en-US" dirty="0"/>
              <a:t>and Multiple Proportions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29169" y="1636597"/>
            <a:ext cx="9984953" cy="4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In this chapter we introduce three additional hypothesis-testing procedures.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931280" y="2186726"/>
            <a:ext cx="10219322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The test statistic and the distribution used are based on the chi-square (</a:t>
            </a:r>
            <a:r>
              <a:rPr lang="en-US" i="1" dirty="0">
                <a:effectLst/>
                <a:latin typeface="Symbol" panose="05050102010706020507" pitchFamily="18" charset="2"/>
              </a:rPr>
              <a:t>c</a:t>
            </a:r>
            <a:r>
              <a:rPr lang="en-US" baseline="30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) distribution.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931280" y="3087054"/>
            <a:ext cx="1021932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In all cases, the data are categorical.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4602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9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3"/>
          <p:cNvSpPr>
            <a:spLocks noChangeArrowheads="1"/>
          </p:cNvSpPr>
          <p:nvPr/>
        </p:nvSpPr>
        <p:spPr bwMode="auto">
          <a:xfrm>
            <a:off x="931141" y="1117600"/>
            <a:ext cx="9349413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Conclusion Using the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Approach</a:t>
            </a:r>
          </a:p>
        </p:txBody>
      </p:sp>
      <p:sp>
        <p:nvSpPr>
          <p:cNvPr id="5" name="Text Box 74"/>
          <p:cNvSpPr txBox="1">
            <a:spLocks noChangeArrowheads="1"/>
          </p:cNvSpPr>
          <p:nvPr/>
        </p:nvSpPr>
        <p:spPr bwMode="auto">
          <a:xfrm>
            <a:off x="2646447" y="3938500"/>
            <a:ext cx="67385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CC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8CF4EA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66FFFF"/>
              </a:buClr>
              <a:buSzPct val="125000"/>
            </a:pPr>
            <a:r>
              <a:rPr lang="en-US" dirty="0">
                <a:effectLst/>
                <a:latin typeface="+mn-lt"/>
              </a:rPr>
              <a:t>  The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</a:t>
            </a:r>
            <a:r>
              <a:rPr lang="en-US" u="sng" dirty="0">
                <a:effectLst/>
                <a:latin typeface="+mn-lt"/>
              </a:rPr>
              <a:t>&lt;</a:t>
            </a:r>
            <a:r>
              <a:rPr lang="en-US" dirty="0">
                <a:effectLst/>
                <a:latin typeface="+mn-lt"/>
              </a:rPr>
              <a:t> </a:t>
            </a:r>
            <a:r>
              <a:rPr lang="en-US" i="1" dirty="0">
                <a:effectLst/>
                <a:latin typeface="Symbol" panose="05050102010706020507" pitchFamily="18" charset="2"/>
              </a:rPr>
              <a:t>a</a:t>
            </a:r>
            <a:r>
              <a:rPr lang="en-US" dirty="0">
                <a:effectLst/>
                <a:latin typeface="+mn-lt"/>
              </a:rPr>
              <a:t> .  We can reject the null hypothesis.</a:t>
            </a:r>
          </a:p>
        </p:txBody>
      </p:sp>
      <p:sp>
        <p:nvSpPr>
          <p:cNvPr id="6" name="Text Box 76"/>
          <p:cNvSpPr txBox="1">
            <a:spLocks noChangeArrowheads="1"/>
          </p:cNvSpPr>
          <p:nvPr/>
        </p:nvSpPr>
        <p:spPr bwMode="auto">
          <a:xfrm>
            <a:off x="2510522" y="3090010"/>
            <a:ext cx="735019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CC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8CF4EA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Clr>
                <a:srgbClr val="66FFFF"/>
              </a:buClr>
              <a:buSzPct val="125000"/>
            </a:pPr>
            <a:r>
              <a:rPr lang="en-US" dirty="0">
                <a:effectLst/>
                <a:latin typeface="+mn-lt"/>
              </a:rPr>
              <a:t>Because </a:t>
            </a:r>
            <a:r>
              <a:rPr lang="en-US" i="1" dirty="0">
                <a:effectLst/>
                <a:latin typeface="Symbol" panose="05050102010706020507" pitchFamily="18" charset="2"/>
              </a:rPr>
              <a:t>c</a:t>
            </a:r>
            <a:r>
              <a:rPr lang="en-US" baseline="30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10 is between 9.348 and 11.345, the area in the upper tail of the distribution is between .025 and .01.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384854" y="1713687"/>
            <a:ext cx="7389341" cy="1203325"/>
            <a:chOff x="2384854" y="1713687"/>
            <a:chExt cx="7389341" cy="1203325"/>
          </a:xfrm>
        </p:grpSpPr>
        <p:sp>
          <p:nvSpPr>
            <p:cNvPr id="2" name="Rectangle 1"/>
            <p:cNvSpPr/>
            <p:nvPr/>
          </p:nvSpPr>
          <p:spPr>
            <a:xfrm>
              <a:off x="2384854" y="1713687"/>
              <a:ext cx="7389341" cy="120332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 Box 77"/>
            <p:cNvSpPr txBox="1">
              <a:spLocks noChangeArrowheads="1"/>
            </p:cNvSpPr>
            <p:nvPr/>
          </p:nvSpPr>
          <p:spPr bwMode="auto">
            <a:xfrm>
              <a:off x="2496294" y="1859051"/>
              <a:ext cx="706712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99CC">
                      <a:alpha val="5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8CF4EA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Area in Upper Tail      .10       .05       .025       .01        .005</a:t>
              </a:r>
            </a:p>
          </p:txBody>
        </p:sp>
        <p:sp>
          <p:nvSpPr>
            <p:cNvPr id="8" name="Text Box 78"/>
            <p:cNvSpPr txBox="1">
              <a:spLocks noChangeArrowheads="1"/>
            </p:cNvSpPr>
            <p:nvPr/>
          </p:nvSpPr>
          <p:spPr bwMode="auto">
            <a:xfrm>
              <a:off x="2485183" y="2313076"/>
              <a:ext cx="718228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99CC">
                      <a:alpha val="5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8CF4EA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effectLst/>
                  <a:latin typeface="Symbol" panose="05050102010706020507" pitchFamily="18" charset="2"/>
                </a:rPr>
                <a:t>c</a:t>
              </a:r>
              <a:r>
                <a:rPr lang="en-US" baseline="30000" dirty="0">
                  <a:effectLst/>
                  <a:latin typeface="+mn-lt"/>
                </a:rPr>
                <a:t>2</a:t>
              </a:r>
              <a:r>
                <a:rPr lang="en-US" dirty="0">
                  <a:effectLst/>
                  <a:latin typeface="+mn-lt"/>
                </a:rPr>
                <a:t> Value (</a:t>
              </a:r>
              <a:r>
                <a:rPr lang="en-US" dirty="0" err="1">
                  <a:effectLst/>
                  <a:latin typeface="+mn-lt"/>
                </a:rPr>
                <a:t>df</a:t>
              </a:r>
              <a:r>
                <a:rPr lang="en-US" dirty="0">
                  <a:effectLst/>
                  <a:latin typeface="+mn-lt"/>
                </a:rPr>
                <a:t> = 3)       6.251   7.815   9.348   11.345  12.838</a:t>
              </a:r>
            </a:p>
          </p:txBody>
        </p:sp>
        <p:sp>
          <p:nvSpPr>
            <p:cNvPr id="12" name="AutoShape 85"/>
            <p:cNvSpPr>
              <a:spLocks noChangeArrowheads="1"/>
            </p:cNvSpPr>
            <p:nvPr/>
          </p:nvSpPr>
          <p:spPr bwMode="auto">
            <a:xfrm>
              <a:off x="6694725" y="2301963"/>
              <a:ext cx="1992096" cy="4572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effectLst/>
                <a:latin typeface="+mn-lt"/>
              </a:endParaRPr>
            </a:p>
          </p:txBody>
        </p:sp>
        <p:sp>
          <p:nvSpPr>
            <p:cNvPr id="13" name="AutoShape 86"/>
            <p:cNvSpPr>
              <a:spLocks noChangeArrowheads="1"/>
            </p:cNvSpPr>
            <p:nvPr/>
          </p:nvSpPr>
          <p:spPr bwMode="auto">
            <a:xfrm>
              <a:off x="6694725" y="1863813"/>
              <a:ext cx="1992096" cy="43815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effectLst/>
                <a:latin typeface="+mn-lt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30</a:t>
            </a:fld>
            <a:endParaRPr lang="en-US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849764" y="518802"/>
            <a:ext cx="10337562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Multinomial Distribution Goodness of Fit Test</a:t>
            </a:r>
          </a:p>
        </p:txBody>
      </p:sp>
    </p:spTree>
    <p:extLst>
      <p:ext uri="{BB962C8B-B14F-4D97-AF65-F5344CB8AC3E}">
        <p14:creationId xmlns:p14="http://schemas.microsoft.com/office/powerpoint/2010/main" val="172407027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31141" y="1122001"/>
            <a:ext cx="9121379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Conclusion Using the Critical Value Approach</a:t>
            </a:r>
          </a:p>
        </p:txBody>
      </p:sp>
      <p:sp>
        <p:nvSpPr>
          <p:cNvPr id="7" name="Text Box 75"/>
          <p:cNvSpPr txBox="1">
            <a:spLocks noChangeArrowheads="1"/>
          </p:cNvSpPr>
          <p:nvPr/>
        </p:nvSpPr>
        <p:spPr bwMode="auto">
          <a:xfrm>
            <a:off x="2548219" y="2436215"/>
            <a:ext cx="70900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    We reject, at the .05 level of significance, the assumption that there is no home style preference.</a:t>
            </a:r>
          </a:p>
        </p:txBody>
      </p:sp>
      <p:sp>
        <p:nvSpPr>
          <p:cNvPr id="8" name="Text Box 76"/>
          <p:cNvSpPr txBox="1">
            <a:spLocks noChangeArrowheads="1"/>
          </p:cNvSpPr>
          <p:nvPr/>
        </p:nvSpPr>
        <p:spPr bwMode="auto">
          <a:xfrm>
            <a:off x="4941229" y="1789975"/>
            <a:ext cx="20281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dirty="0">
                <a:effectLst/>
                <a:latin typeface="Symbol" panose="05050102010706020507" pitchFamily="18" charset="2"/>
              </a:rPr>
              <a:t>c</a:t>
            </a:r>
            <a:r>
              <a:rPr lang="en-US" baseline="30000" dirty="0">
                <a:effectLst/>
                <a:latin typeface="+mn-lt"/>
              </a:rPr>
              <a:t>2 </a:t>
            </a:r>
            <a:r>
              <a:rPr lang="en-US" dirty="0">
                <a:effectLst/>
                <a:latin typeface="+mn-lt"/>
              </a:rPr>
              <a:t>= 10 </a:t>
            </a:r>
            <a:r>
              <a:rPr lang="en-US" u="sng" dirty="0">
                <a:effectLst/>
                <a:latin typeface="+mn-lt"/>
              </a:rPr>
              <a:t>&gt;</a:t>
            </a:r>
            <a:r>
              <a:rPr lang="en-US" dirty="0">
                <a:effectLst/>
                <a:latin typeface="+mn-lt"/>
              </a:rPr>
              <a:t> 7.815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31</a:t>
            </a:fld>
            <a:endParaRPr lang="en-US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49764" y="518802"/>
            <a:ext cx="10337562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Multinomial Distribution Goodness of Fit Test</a:t>
            </a:r>
          </a:p>
        </p:txBody>
      </p:sp>
    </p:spTree>
    <p:extLst>
      <p:ext uri="{BB962C8B-B14F-4D97-AF65-F5344CB8AC3E}">
        <p14:creationId xmlns:p14="http://schemas.microsoft.com/office/powerpoint/2010/main" val="392977016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ChangeArrowheads="1"/>
          </p:cNvSpPr>
          <p:nvPr/>
        </p:nvSpPr>
        <p:spPr bwMode="auto">
          <a:xfrm>
            <a:off x="857708" y="540794"/>
            <a:ext cx="10337562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 of Independence</a:t>
            </a:r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941698" y="1176338"/>
            <a:ext cx="596932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1.   Set up the null and alternative hypotheses.</a:t>
            </a:r>
          </a:p>
        </p:txBody>
      </p:sp>
      <p:sp>
        <p:nvSpPr>
          <p:cNvPr id="129030" name="Text Box 6"/>
          <p:cNvSpPr txBox="1">
            <a:spLocks noChangeArrowheads="1"/>
          </p:cNvSpPr>
          <p:nvPr/>
        </p:nvSpPr>
        <p:spPr bwMode="auto">
          <a:xfrm>
            <a:off x="945920" y="2803125"/>
            <a:ext cx="1030377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2.   Select a random sample and record the observed frequency, </a:t>
            </a:r>
            <a:r>
              <a:rPr lang="en-US" i="1" dirty="0" err="1">
                <a:effectLst/>
                <a:latin typeface="+mn-lt"/>
              </a:rPr>
              <a:t>f</a:t>
            </a:r>
            <a:r>
              <a:rPr lang="en-US" i="1" baseline="-25000" dirty="0" err="1">
                <a:effectLst/>
                <a:latin typeface="+mn-lt"/>
              </a:rPr>
              <a:t>ij</a:t>
            </a:r>
            <a:r>
              <a:rPr lang="en-US" i="1" baseline="-25000" dirty="0">
                <a:effectLst/>
                <a:latin typeface="+mn-lt"/>
              </a:rPr>
              <a:t> </a:t>
            </a:r>
            <a:r>
              <a:rPr lang="en-US" dirty="0">
                <a:effectLst/>
                <a:latin typeface="+mn-lt"/>
              </a:rPr>
              <a:t>, for each cell of the contingency table.</a:t>
            </a:r>
          </a:p>
        </p:txBody>
      </p:sp>
      <p:sp>
        <p:nvSpPr>
          <p:cNvPr id="129031" name="Text Box 7"/>
          <p:cNvSpPr txBox="1">
            <a:spLocks noChangeArrowheads="1"/>
          </p:cNvSpPr>
          <p:nvPr/>
        </p:nvSpPr>
        <p:spPr bwMode="auto">
          <a:xfrm>
            <a:off x="941698" y="3717525"/>
            <a:ext cx="6950429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3.   Compute the expected frequency, </a:t>
            </a:r>
            <a:r>
              <a:rPr lang="en-US" i="1" dirty="0" err="1">
                <a:effectLst/>
                <a:latin typeface="+mn-lt"/>
              </a:rPr>
              <a:t>e</a:t>
            </a:r>
            <a:r>
              <a:rPr lang="en-US" i="1" baseline="-25000" dirty="0" err="1">
                <a:effectLst/>
                <a:latin typeface="+mn-lt"/>
              </a:rPr>
              <a:t>ij</a:t>
            </a:r>
            <a:r>
              <a:rPr lang="en-US" i="1" baseline="-25000" dirty="0">
                <a:effectLst/>
                <a:latin typeface="+mn-lt"/>
              </a:rPr>
              <a:t> </a:t>
            </a:r>
            <a:r>
              <a:rPr lang="en-US" dirty="0">
                <a:effectLst/>
                <a:latin typeface="+mn-lt"/>
              </a:rPr>
              <a:t>, for each cell.</a:t>
            </a:r>
          </a:p>
        </p:txBody>
      </p:sp>
      <p:sp>
        <p:nvSpPr>
          <p:cNvPr id="129035" name="Text Box 11"/>
          <p:cNvSpPr txBox="1">
            <a:spLocks noChangeArrowheads="1"/>
          </p:cNvSpPr>
          <p:nvPr/>
        </p:nvSpPr>
        <p:spPr bwMode="auto">
          <a:xfrm>
            <a:off x="2206062" y="1703388"/>
            <a:ext cx="9142493" cy="4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:  The column variable is independent of the row variable</a:t>
            </a:r>
          </a:p>
        </p:txBody>
      </p:sp>
      <p:sp>
        <p:nvSpPr>
          <p:cNvPr id="129036" name="Text Box 12"/>
          <p:cNvSpPr txBox="1">
            <a:spLocks noChangeArrowheads="1"/>
          </p:cNvSpPr>
          <p:nvPr/>
        </p:nvSpPr>
        <p:spPr bwMode="auto">
          <a:xfrm>
            <a:off x="2206062" y="2235407"/>
            <a:ext cx="9142493" cy="4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a</a:t>
            </a:r>
            <a:r>
              <a:rPr lang="en-US" dirty="0">
                <a:effectLst/>
                <a:latin typeface="+mn-lt"/>
              </a:rPr>
              <a:t>:  The column variable is </a:t>
            </a:r>
            <a:r>
              <a:rPr lang="en-US" u="sng" dirty="0">
                <a:effectLst/>
                <a:latin typeface="+mn-lt"/>
              </a:rPr>
              <a:t>not</a:t>
            </a:r>
            <a:r>
              <a:rPr lang="en-US" dirty="0">
                <a:effectLst/>
                <a:latin typeface="+mn-lt"/>
              </a:rPr>
              <a:t> independent of the row variable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585040" y="4358600"/>
                <a:ext cx="4995470" cy="85805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𝑖𝑗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effectLst/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Row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Total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)(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Column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𝑗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Total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Sample</m:t>
                          </m:r>
                          <m:r>
                            <a:rPr lang="en-US" b="0" i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Size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5040" y="4358600"/>
                <a:ext cx="4995470" cy="85805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32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2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2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12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9" grpId="0" autoUpdateAnimBg="0"/>
      <p:bldP spid="129030" grpId="0" autoUpdateAnimBg="0"/>
      <p:bldP spid="129031" grpId="0" autoUpdateAnimBg="0"/>
      <p:bldP spid="129035" grpId="0"/>
      <p:bldP spid="129036" grpId="0"/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4" name="Text Box 6"/>
          <p:cNvSpPr txBox="1">
            <a:spLocks noChangeArrowheads="1"/>
          </p:cNvSpPr>
          <p:nvPr/>
        </p:nvSpPr>
        <p:spPr bwMode="auto">
          <a:xfrm>
            <a:off x="955925" y="3046237"/>
            <a:ext cx="6919156" cy="420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5.   Determine the rejection rule.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0060" name="Text Box 12"/>
              <p:cNvSpPr txBox="1">
                <a:spLocks noChangeArrowheads="1"/>
              </p:cNvSpPr>
              <p:nvPr/>
            </p:nvSpPr>
            <p:spPr bwMode="auto">
              <a:xfrm>
                <a:off x="3710736" y="3662187"/>
                <a:ext cx="4973195" cy="42473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rgbClr val="66FFFF"/>
                  </a:buClr>
                  <a:buSzPct val="75000"/>
                  <a:buFont typeface="Monotype Sorts" pitchFamily="2" charset="2"/>
                  <a:buNone/>
                </a:pP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Reject </a:t>
                </a:r>
                <a:r>
                  <a:rPr lang="en-US" i="1" dirty="0">
                    <a:solidFill>
                      <a:schemeClr val="tx1"/>
                    </a:solidFill>
                    <a:effectLst/>
                    <a:latin typeface="+mn-lt"/>
                  </a:rPr>
                  <a:t>H</a:t>
                </a:r>
                <a:r>
                  <a:rPr lang="en-US" baseline="-25000" dirty="0">
                    <a:solidFill>
                      <a:schemeClr val="tx1"/>
                    </a:solidFill>
                    <a:effectLst/>
                    <a:latin typeface="+mn-lt"/>
                  </a:rPr>
                  <a:t>0</a:t>
                </a: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 if </a:t>
                </a:r>
                <a:r>
                  <a:rPr lang="en-US" i="1" dirty="0">
                    <a:solidFill>
                      <a:schemeClr val="tx1"/>
                    </a:solidFill>
                    <a:effectLst/>
                    <a:latin typeface="+mn-lt"/>
                  </a:rPr>
                  <a:t>p </a:t>
                </a: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-value </a:t>
                </a:r>
                <a:r>
                  <a:rPr lang="en-US" u="sng" dirty="0">
                    <a:solidFill>
                      <a:schemeClr val="tx1"/>
                    </a:solidFill>
                    <a:effectLst/>
                    <a:latin typeface="+mn-lt"/>
                  </a:rPr>
                  <a:t>&lt;</a:t>
                </a: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 </a:t>
                </a:r>
                <a:r>
                  <a:rPr lang="en-US" i="1" dirty="0">
                    <a:solidFill>
                      <a:schemeClr val="tx1"/>
                    </a:solidFill>
                    <a:effectLst/>
                    <a:latin typeface="+mn-lt"/>
                  </a:rPr>
                  <a:t>a</a:t>
                </a: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  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u="sng" dirty="0">
                    <a:solidFill>
                      <a:schemeClr val="tx1"/>
                    </a:solidFill>
                    <a:effectLst/>
                    <a:latin typeface="+mn-lt"/>
                  </a:rPr>
                  <a:t>&gt;</a:t>
                </a: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. </a:t>
                </a:r>
              </a:p>
            </p:txBody>
          </p:sp>
        </mc:Choice>
        <mc:Fallback xmlns="">
          <p:sp>
            <p:nvSpPr>
              <p:cNvPr id="130060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10736" y="3662187"/>
                <a:ext cx="4973195" cy="424732"/>
              </a:xfrm>
              <a:prstGeom prst="rect">
                <a:avLst/>
              </a:prstGeom>
              <a:blipFill rotWithShape="1">
                <a:blip r:embed="rId3"/>
                <a:stretch>
                  <a:fillRect l="-1961" t="-20290" b="-33333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925403" y="1176338"/>
            <a:ext cx="3899144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effectLst/>
                <a:latin typeface="+mn-lt"/>
              </a:rPr>
              <a:t>4.   Compute the test statistic.</a:t>
            </a:r>
          </a:p>
        </p:txBody>
      </p:sp>
      <p:sp>
        <p:nvSpPr>
          <p:cNvPr id="130059" name="Text Box 11"/>
          <p:cNvSpPr txBox="1">
            <a:spLocks noChangeArrowheads="1"/>
          </p:cNvSpPr>
          <p:nvPr/>
        </p:nvSpPr>
        <p:spPr bwMode="auto">
          <a:xfrm>
            <a:off x="2595594" y="4306369"/>
            <a:ext cx="7052150" cy="7571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where </a:t>
            </a:r>
            <a:r>
              <a:rPr lang="en-US" i="1" dirty="0">
                <a:effectLst/>
                <a:latin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+mn-lt"/>
              </a:rPr>
              <a:t>  is the significance level and, with </a:t>
            </a:r>
            <a:r>
              <a:rPr lang="en-US" i="1" dirty="0">
                <a:effectLst/>
                <a:latin typeface="+mn-lt"/>
              </a:rPr>
              <a:t>n</a:t>
            </a:r>
            <a:r>
              <a:rPr lang="en-US" dirty="0">
                <a:effectLst/>
                <a:latin typeface="+mn-lt"/>
              </a:rPr>
              <a:t> rows and </a:t>
            </a:r>
            <a:r>
              <a:rPr lang="en-US" i="1" dirty="0">
                <a:effectLst/>
                <a:latin typeface="+mn-lt"/>
              </a:rPr>
              <a:t>m</a:t>
            </a:r>
            <a:r>
              <a:rPr lang="en-US" dirty="0">
                <a:effectLst/>
                <a:latin typeface="+mn-lt"/>
              </a:rPr>
              <a:t> columns, there are (</a:t>
            </a:r>
            <a:r>
              <a:rPr lang="en-US" i="1" dirty="0">
                <a:effectLst/>
                <a:latin typeface="+mn-lt"/>
              </a:rPr>
              <a:t>n</a:t>
            </a:r>
            <a:r>
              <a:rPr lang="en-US" dirty="0">
                <a:effectLst/>
                <a:latin typeface="+mn-lt"/>
              </a:rPr>
              <a:t> - 1)(</a:t>
            </a:r>
            <a:r>
              <a:rPr lang="en-US" i="1" dirty="0">
                <a:effectLst/>
                <a:latin typeface="+mn-lt"/>
              </a:rPr>
              <a:t>m</a:t>
            </a:r>
            <a:r>
              <a:rPr lang="en-US" dirty="0">
                <a:effectLst/>
                <a:latin typeface="+mn-lt"/>
              </a:rPr>
              <a:t> - 1) degrees of freedom.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385096" y="1575131"/>
                <a:ext cx="3344377" cy="1305678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effectLst/>
                              <a:latin typeface="Cambria Math" panose="02040503050406030204" pitchFamily="18" charset="0"/>
                              <a:ea typeface="Cambria Math"/>
                            </a:rPr>
                            <m:t>𝜒</m:t>
                          </m:r>
                        </m:e>
                        <m:sup>
                          <m:r>
                            <a:rPr lang="en-US" b="0" i="1" smtClean="0">
                              <a:effectLst/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effectLst/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  <m:t>𝑓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  <m:t>𝑖𝑗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  <m:t>𝑒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  <m:t>𝑖𝑗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𝑖𝑗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e>
                      </m:nary>
                    </m:oMath>
                  </m:oMathPara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5096" y="1575131"/>
                <a:ext cx="3344377" cy="130567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33</a:t>
            </a:fld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857708" y="540794"/>
            <a:ext cx="10337562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 of Independence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0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4" grpId="0" autoUpdateAnimBg="0"/>
      <p:bldP spid="130060" grpId="0"/>
      <p:bldP spid="130056" grpId="0" autoUpdateAnimBg="0"/>
      <p:bldP spid="130059" grpId="0" autoUpdateAnimBg="0"/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55" name="Text Box 83"/>
          <p:cNvSpPr txBox="1">
            <a:spLocks noChangeArrowheads="1"/>
          </p:cNvSpPr>
          <p:nvPr/>
        </p:nvSpPr>
        <p:spPr bwMode="auto">
          <a:xfrm>
            <a:off x="1448442" y="1700987"/>
            <a:ext cx="9446539" cy="12741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     Each home sold by Finger Lakes Homes can be classified according to price and to style.  Finger Lakes’ manager would like to determine if the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price of the home and the style of the home are independent variables.</a:t>
            </a:r>
          </a:p>
        </p:txBody>
      </p:sp>
      <p:sp>
        <p:nvSpPr>
          <p:cNvPr id="131158" name="Rectangle 86"/>
          <p:cNvSpPr>
            <a:spLocks noChangeArrowheads="1"/>
          </p:cNvSpPr>
          <p:nvPr/>
        </p:nvSpPr>
        <p:spPr bwMode="auto">
          <a:xfrm>
            <a:off x="929359" y="1119961"/>
            <a:ext cx="9343078" cy="549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tabLst>
                <a:tab pos="342900" algn="l"/>
              </a:tabLst>
            </a:pPr>
            <a:r>
              <a:rPr lang="en-US" dirty="0">
                <a:effectLst/>
                <a:latin typeface="+mn-lt"/>
              </a:rPr>
              <a:t>  Example:  Finger Lakes Homes (B)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34</a:t>
            </a:fld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57708" y="540794"/>
            <a:ext cx="10337562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 of Independence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1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55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82" name="Text Box 86"/>
          <p:cNvSpPr txBox="1">
            <a:spLocks noChangeArrowheads="1"/>
          </p:cNvSpPr>
          <p:nvPr/>
        </p:nvSpPr>
        <p:spPr bwMode="auto">
          <a:xfrm>
            <a:off x="1347092" y="1595438"/>
            <a:ext cx="9723137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     The number of homes sold for each model and price for the past two years is shown below.  For convenience, the price of the home is listed as either </a:t>
            </a:r>
            <a:r>
              <a:rPr lang="en-US" i="1" dirty="0">
                <a:effectLst/>
                <a:latin typeface="+mn-lt"/>
              </a:rPr>
              <a:t>less than $200,000 </a:t>
            </a:r>
            <a:r>
              <a:rPr lang="en-US" dirty="0">
                <a:effectLst/>
                <a:latin typeface="+mn-lt"/>
              </a:rPr>
              <a:t>or</a:t>
            </a:r>
            <a:r>
              <a:rPr lang="en-US" i="1" dirty="0">
                <a:effectLst/>
                <a:latin typeface="+mn-lt"/>
              </a:rPr>
              <a:t> more than or equal to $200,000</a:t>
            </a:r>
            <a:r>
              <a:rPr lang="en-US" dirty="0">
                <a:effectLst/>
                <a:latin typeface="+mn-lt"/>
              </a:rPr>
              <a:t>.</a:t>
            </a:r>
            <a:endParaRPr lang="en-US" i="1" dirty="0">
              <a:effectLst/>
              <a:latin typeface="+mn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310714" y="3076831"/>
            <a:ext cx="7092778" cy="1655806"/>
            <a:chOff x="2310714" y="3076831"/>
            <a:chExt cx="7092778" cy="1655806"/>
          </a:xfrm>
        </p:grpSpPr>
        <p:sp>
          <p:nvSpPr>
            <p:cNvPr id="3" name="Rectangle 2"/>
            <p:cNvSpPr/>
            <p:nvPr/>
          </p:nvSpPr>
          <p:spPr>
            <a:xfrm>
              <a:off x="2310714" y="3076831"/>
              <a:ext cx="7092778" cy="165580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180" name="Text Box 84"/>
            <p:cNvSpPr txBox="1">
              <a:spLocks noChangeArrowheads="1"/>
            </p:cNvSpPr>
            <p:nvPr/>
          </p:nvSpPr>
          <p:spPr bwMode="auto">
            <a:xfrm>
              <a:off x="2461092" y="3226007"/>
              <a:ext cx="6942399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u="sng" dirty="0">
                  <a:effectLst/>
                  <a:latin typeface="+mn-lt"/>
                </a:rPr>
                <a:t>      Price        Colonial       Log      Split-Level      A-Frame</a:t>
              </a:r>
              <a:endParaRPr lang="en-US" dirty="0">
                <a:effectLst/>
                <a:latin typeface="+mn-lt"/>
              </a:endParaRPr>
            </a:p>
          </p:txBody>
        </p:sp>
        <p:sp>
          <p:nvSpPr>
            <p:cNvPr id="132184" name="Text Box 88"/>
            <p:cNvSpPr txBox="1">
              <a:spLocks noChangeArrowheads="1"/>
            </p:cNvSpPr>
            <p:nvPr/>
          </p:nvSpPr>
          <p:spPr bwMode="auto">
            <a:xfrm>
              <a:off x="2461092" y="4121358"/>
              <a:ext cx="6452407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u="sng" dirty="0">
                  <a:effectLst/>
                  <a:latin typeface="+mn-lt"/>
                </a:rPr>
                <a:t>&gt;</a:t>
              </a:r>
              <a:r>
                <a:rPr lang="en-US" dirty="0">
                  <a:effectLst/>
                  <a:latin typeface="+mn-lt"/>
                </a:rPr>
                <a:t> $200,000        12             14              16                    3</a:t>
              </a:r>
            </a:p>
          </p:txBody>
        </p:sp>
        <p:sp>
          <p:nvSpPr>
            <p:cNvPr id="132186" name="Text Box 90"/>
            <p:cNvSpPr txBox="1">
              <a:spLocks noChangeArrowheads="1"/>
            </p:cNvSpPr>
            <p:nvPr/>
          </p:nvSpPr>
          <p:spPr bwMode="auto">
            <a:xfrm>
              <a:off x="2461092" y="3683208"/>
              <a:ext cx="6489277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&lt; $200,000        18	        6              19                  12</a:t>
              </a:r>
            </a:p>
          </p:txBody>
        </p:sp>
      </p:grpSp>
      <p:sp>
        <p:nvSpPr>
          <p:cNvPr id="132188" name="Rectangle 92"/>
          <p:cNvSpPr>
            <a:spLocks noChangeArrowheads="1"/>
          </p:cNvSpPr>
          <p:nvPr/>
        </p:nvSpPr>
        <p:spPr bwMode="auto">
          <a:xfrm>
            <a:off x="929359" y="1120550"/>
            <a:ext cx="9343078" cy="549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tabLst>
                <a:tab pos="342900" algn="l"/>
              </a:tabLst>
            </a:pPr>
            <a:r>
              <a:rPr lang="en-US" dirty="0">
                <a:effectLst/>
                <a:latin typeface="+mn-lt"/>
              </a:rPr>
              <a:t>Example:  Finger Lakes Homes (B)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35</a:t>
            </a:fld>
            <a:endParaRPr lang="en-US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857708" y="540794"/>
            <a:ext cx="10337562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 of Independence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82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/>
          <p:cNvSpPr>
            <a:spLocks noChangeArrowheads="1"/>
          </p:cNvSpPr>
          <p:nvPr/>
        </p:nvSpPr>
        <p:spPr bwMode="auto">
          <a:xfrm>
            <a:off x="931142" y="1116013"/>
            <a:ext cx="10337562" cy="557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Hypotheses</a:t>
            </a:r>
          </a:p>
        </p:txBody>
      </p:sp>
      <p:sp>
        <p:nvSpPr>
          <p:cNvPr id="133193" name="Text Box 73"/>
          <p:cNvSpPr txBox="1">
            <a:spLocks noChangeArrowheads="1"/>
          </p:cNvSpPr>
          <p:nvPr/>
        </p:nvSpPr>
        <p:spPr bwMode="auto">
          <a:xfrm>
            <a:off x="1822165" y="1725182"/>
            <a:ext cx="819916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9113" indent="-519113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:  Price of the home </a:t>
            </a:r>
            <a:r>
              <a:rPr lang="en-US" u="sng" dirty="0">
                <a:effectLst/>
                <a:latin typeface="+mn-lt"/>
              </a:rPr>
              <a:t>is</a:t>
            </a:r>
            <a:r>
              <a:rPr lang="en-US" dirty="0">
                <a:effectLst/>
                <a:latin typeface="+mn-lt"/>
              </a:rPr>
              <a:t> independent of the style of the home that is purchased</a:t>
            </a:r>
          </a:p>
        </p:txBody>
      </p:sp>
      <p:sp>
        <p:nvSpPr>
          <p:cNvPr id="133195" name="Text Box 75"/>
          <p:cNvSpPr txBox="1">
            <a:spLocks noChangeArrowheads="1"/>
          </p:cNvSpPr>
          <p:nvPr/>
        </p:nvSpPr>
        <p:spPr bwMode="auto">
          <a:xfrm>
            <a:off x="1853835" y="2582432"/>
            <a:ext cx="841462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9113" indent="-519113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a</a:t>
            </a:r>
            <a:r>
              <a:rPr lang="en-US" dirty="0">
                <a:effectLst/>
                <a:latin typeface="+mn-lt"/>
              </a:rPr>
              <a:t>:  Price of the home </a:t>
            </a:r>
            <a:r>
              <a:rPr lang="en-US" u="sng" dirty="0">
                <a:effectLst/>
                <a:latin typeface="+mn-lt"/>
              </a:rPr>
              <a:t>is not</a:t>
            </a:r>
            <a:r>
              <a:rPr lang="en-US" dirty="0">
                <a:effectLst/>
                <a:latin typeface="+mn-lt"/>
              </a:rPr>
              <a:t> independent of the style of the home that is purchased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36</a:t>
            </a:fld>
            <a:endParaRPr lang="en-US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57708" y="540794"/>
            <a:ext cx="10337562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 of Independence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3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3" grpId="0" autoUpdateAnimBg="0"/>
      <p:bldP spid="133195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3"/>
          <p:cNvSpPr>
            <a:spLocks noChangeArrowheads="1"/>
          </p:cNvSpPr>
          <p:nvPr/>
        </p:nvSpPr>
        <p:spPr bwMode="auto">
          <a:xfrm>
            <a:off x="931142" y="1116013"/>
            <a:ext cx="10337562" cy="595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Expected Frequencies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927662" y="1822538"/>
            <a:ext cx="8316098" cy="2254385"/>
            <a:chOff x="1927662" y="1822538"/>
            <a:chExt cx="8316098" cy="2254385"/>
          </a:xfrm>
        </p:grpSpPr>
        <p:sp>
          <p:nvSpPr>
            <p:cNvPr id="3" name="Rectangle 2"/>
            <p:cNvSpPr/>
            <p:nvPr/>
          </p:nvSpPr>
          <p:spPr>
            <a:xfrm>
              <a:off x="1927662" y="1822538"/>
              <a:ext cx="8316098" cy="225438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4148" name="Group 4"/>
            <p:cNvGrpSpPr>
              <a:grpSpLocks/>
            </p:cNvGrpSpPr>
            <p:nvPr/>
          </p:nvGrpSpPr>
          <p:grpSpPr bwMode="auto">
            <a:xfrm>
              <a:off x="2412148" y="2039340"/>
              <a:ext cx="7569581" cy="1903412"/>
              <a:chOff x="492" y="2747"/>
              <a:chExt cx="4752" cy="1019"/>
            </a:xfrm>
          </p:grpSpPr>
          <p:sp>
            <p:nvSpPr>
              <p:cNvPr id="134149" name="Line 5"/>
              <p:cNvSpPr>
                <a:spLocks noChangeShapeType="1"/>
              </p:cNvSpPr>
              <p:nvPr/>
            </p:nvSpPr>
            <p:spPr bwMode="auto">
              <a:xfrm flipV="1">
                <a:off x="1164" y="2750"/>
                <a:ext cx="0" cy="10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50" name="Line 6"/>
              <p:cNvSpPr>
                <a:spLocks noChangeShapeType="1"/>
              </p:cNvSpPr>
              <p:nvPr/>
            </p:nvSpPr>
            <p:spPr bwMode="auto">
              <a:xfrm flipV="1">
                <a:off x="4701" y="2747"/>
                <a:ext cx="0" cy="10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51" name="Line 7"/>
              <p:cNvSpPr>
                <a:spLocks noChangeShapeType="1"/>
              </p:cNvSpPr>
              <p:nvPr/>
            </p:nvSpPr>
            <p:spPr bwMode="auto">
              <a:xfrm>
                <a:off x="492" y="2976"/>
                <a:ext cx="47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52" name="Line 8"/>
              <p:cNvSpPr>
                <a:spLocks noChangeShapeType="1"/>
              </p:cNvSpPr>
              <p:nvPr/>
            </p:nvSpPr>
            <p:spPr bwMode="auto">
              <a:xfrm>
                <a:off x="492" y="3528"/>
                <a:ext cx="47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4222" name="Text Box 78"/>
            <p:cNvSpPr txBox="1">
              <a:spLocks noChangeArrowheads="1"/>
            </p:cNvSpPr>
            <p:nvPr/>
          </p:nvSpPr>
          <p:spPr bwMode="auto">
            <a:xfrm>
              <a:off x="2055318" y="1921866"/>
              <a:ext cx="8163728" cy="20867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     Price</a:t>
              </a:r>
              <a:r>
                <a:rPr lang="en-US" b="1" dirty="0">
                  <a:effectLst/>
                  <a:latin typeface="+mn-lt"/>
                </a:rPr>
                <a:t> </a:t>
              </a:r>
              <a:r>
                <a:rPr lang="en-US" dirty="0">
                  <a:effectLst/>
                  <a:latin typeface="+mn-lt"/>
                </a:rPr>
                <a:t>          Colonial      Log     Split-Level     A-Frame         Total</a:t>
              </a:r>
            </a:p>
            <a:p>
              <a:pPr>
                <a:lnSpc>
                  <a:spcPct val="12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  &lt; $200K</a:t>
              </a:r>
            </a:p>
            <a:p>
              <a:pPr>
                <a:lnSpc>
                  <a:spcPct val="12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  </a:t>
              </a:r>
              <a:r>
                <a:rPr lang="en-US" u="sng" dirty="0">
                  <a:effectLst/>
                  <a:latin typeface="+mn-lt"/>
                </a:rPr>
                <a:t>&gt;</a:t>
              </a:r>
              <a:r>
                <a:rPr lang="en-US" dirty="0">
                  <a:effectLst/>
                  <a:latin typeface="+mn-lt"/>
                </a:rPr>
                <a:t> $200K</a:t>
              </a:r>
            </a:p>
            <a:p>
              <a:pPr>
                <a:lnSpc>
                  <a:spcPct val="12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      Total</a:t>
              </a:r>
            </a:p>
          </p:txBody>
        </p:sp>
        <p:sp>
          <p:nvSpPr>
            <p:cNvPr id="134224" name="Text Box 80"/>
            <p:cNvSpPr txBox="1">
              <a:spLocks noChangeArrowheads="1"/>
            </p:cNvSpPr>
            <p:nvPr/>
          </p:nvSpPr>
          <p:spPr bwMode="auto">
            <a:xfrm>
              <a:off x="4097971" y="3541116"/>
              <a:ext cx="5892960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30            20              35                 15               100</a:t>
              </a:r>
            </a:p>
          </p:txBody>
        </p:sp>
        <p:sp>
          <p:nvSpPr>
            <p:cNvPr id="134225" name="Text Box 81"/>
            <p:cNvSpPr txBox="1">
              <a:spLocks noChangeArrowheads="1"/>
            </p:cNvSpPr>
            <p:nvPr/>
          </p:nvSpPr>
          <p:spPr bwMode="auto">
            <a:xfrm>
              <a:off x="4110328" y="3007716"/>
              <a:ext cx="5857694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12            14              16                   3                 45</a:t>
              </a:r>
            </a:p>
          </p:txBody>
        </p:sp>
        <p:sp>
          <p:nvSpPr>
            <p:cNvPr id="134226" name="Text Box 82"/>
            <p:cNvSpPr txBox="1">
              <a:spLocks noChangeArrowheads="1"/>
            </p:cNvSpPr>
            <p:nvPr/>
          </p:nvSpPr>
          <p:spPr bwMode="auto">
            <a:xfrm>
              <a:off x="4110328" y="2512416"/>
              <a:ext cx="5857694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18              6              19                 12                 55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37</a:t>
            </a:fld>
            <a:endParaRPr lang="en-US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857708" y="540794"/>
            <a:ext cx="10337562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 of Independence</a:t>
            </a:r>
          </a:p>
        </p:txBody>
      </p:sp>
    </p:spTree>
  </p:cSld>
  <p:clrMapOvr>
    <a:masterClrMapping/>
  </p:clrMapOvr>
  <p:transition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931141" y="1125311"/>
            <a:ext cx="4611364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Rejection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243" name="Text Box 75"/>
              <p:cNvSpPr txBox="1">
                <a:spLocks noChangeArrowheads="1"/>
              </p:cNvSpPr>
              <p:nvPr/>
            </p:nvSpPr>
            <p:spPr bwMode="auto">
              <a:xfrm>
                <a:off x="2952918" y="1649414"/>
                <a:ext cx="6660664" cy="46166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rgbClr val="66FFFF"/>
                  </a:buClr>
                  <a:buSzPct val="75000"/>
                </a:pP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With </a:t>
                </a:r>
                <a:r>
                  <a:rPr lang="en-US" i="1" dirty="0">
                    <a:solidFill>
                      <a:schemeClr val="tx1"/>
                    </a:solidFill>
                    <a:effectLst/>
                    <a:latin typeface="Symbol" panose="05050102010706020507" pitchFamily="18" charset="2"/>
                  </a:rPr>
                  <a:t></a:t>
                </a: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 = .05 and (2 - 1)(4 - 1) = 3 </a:t>
                </a:r>
                <a:r>
                  <a:rPr lang="en-US" dirty="0" err="1">
                    <a:solidFill>
                      <a:schemeClr val="tx1"/>
                    </a:solidFill>
                    <a:effectLst/>
                    <a:latin typeface="+mn-lt"/>
                  </a:rPr>
                  <a:t>d.f.</a:t>
                </a: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i="1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=7.815</m:t>
                    </m:r>
                  </m:oMath>
                </a14:m>
                <a:endParaRPr lang="en-US" dirty="0"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35243" name="Text 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52918" y="1649414"/>
                <a:ext cx="6660664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372" t="-13333" b="-30667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5244" name="Text Box 76"/>
          <p:cNvSpPr txBox="1">
            <a:spLocks noChangeArrowheads="1"/>
          </p:cNvSpPr>
          <p:nvPr/>
        </p:nvSpPr>
        <p:spPr bwMode="auto">
          <a:xfrm>
            <a:off x="3692680" y="2244079"/>
            <a:ext cx="5562569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if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</a:t>
            </a:r>
            <a:r>
              <a:rPr lang="en-US" u="sng" dirty="0">
                <a:effectLst/>
                <a:latin typeface="+mn-lt"/>
              </a:rPr>
              <a:t>&lt;</a:t>
            </a:r>
            <a:r>
              <a:rPr lang="en-US" dirty="0">
                <a:effectLst/>
                <a:latin typeface="+mn-lt"/>
              </a:rPr>
              <a:t> .05 or </a:t>
            </a:r>
            <a:r>
              <a:rPr lang="en-US" i="1" dirty="0">
                <a:effectLst/>
                <a:latin typeface="Symbol" panose="05050102010706020507" pitchFamily="18" charset="2"/>
              </a:rPr>
              <a:t></a:t>
            </a:r>
            <a:r>
              <a:rPr lang="en-US" baseline="30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</a:t>
            </a:r>
            <a:r>
              <a:rPr lang="en-US" u="sng" dirty="0">
                <a:effectLst/>
                <a:latin typeface="+mn-lt"/>
              </a:rPr>
              <a:t>&gt;</a:t>
            </a:r>
            <a:r>
              <a:rPr lang="en-US" dirty="0">
                <a:effectLst/>
                <a:latin typeface="+mn-lt"/>
              </a:rPr>
              <a:t> 7.815</a:t>
            </a:r>
          </a:p>
        </p:txBody>
      </p:sp>
      <p:sp>
        <p:nvSpPr>
          <p:cNvPr id="135246" name="Text Box 78"/>
          <p:cNvSpPr txBox="1">
            <a:spLocks noChangeArrowheads="1"/>
          </p:cNvSpPr>
          <p:nvPr/>
        </p:nvSpPr>
        <p:spPr bwMode="auto">
          <a:xfrm>
            <a:off x="3247690" y="4453448"/>
            <a:ext cx="532549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effectLst/>
                <a:latin typeface="+mn-lt"/>
              </a:rPr>
              <a:t>= .1364 + 2.2727 + . . . + 2.0833 =     9.149</a:t>
            </a:r>
          </a:p>
        </p:txBody>
      </p:sp>
      <p:sp>
        <p:nvSpPr>
          <p:cNvPr id="135247" name="Oval 79"/>
          <p:cNvSpPr>
            <a:spLocks noChangeArrowheads="1"/>
          </p:cNvSpPr>
          <p:nvPr/>
        </p:nvSpPr>
        <p:spPr bwMode="auto">
          <a:xfrm>
            <a:off x="7456410" y="4417239"/>
            <a:ext cx="1249174" cy="51435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252" name="Rectangle 84"/>
          <p:cNvSpPr>
            <a:spLocks noChangeArrowheads="1"/>
          </p:cNvSpPr>
          <p:nvPr/>
        </p:nvSpPr>
        <p:spPr bwMode="auto">
          <a:xfrm>
            <a:off x="931141" y="2924685"/>
            <a:ext cx="4611364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>
                <a:effectLst/>
                <a:latin typeface="+mn-lt"/>
              </a:rPr>
              <a:t>Test Statistic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759916" y="3326324"/>
                <a:ext cx="6760119" cy="878189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ea typeface="Cambria Math"/>
                            </a:rPr>
                            <m:t>𝜒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(18−16.5)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16.5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(6−11)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</a:rPr>
                        <m:t>+…+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(3−6.75)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6.75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916" y="3326324"/>
                <a:ext cx="6760119" cy="87818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38</a:t>
            </a:fld>
            <a:endParaRPr lang="en-US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857708" y="540794"/>
            <a:ext cx="10337562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 of Independence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5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5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5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135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25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autoUpdateAnimBg="0"/>
      <p:bldP spid="135243" grpId="0"/>
      <p:bldP spid="135244" grpId="0" autoUpdateAnimBg="0"/>
      <p:bldP spid="135246" grpId="0" autoUpdateAnimBg="0"/>
      <p:bldP spid="135247" grpId="0" animBg="1"/>
      <p:bldP spid="135252" grpId="0" autoUpdateAnimBg="0"/>
      <p:bldP spid="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9" name="Rectangle 3"/>
          <p:cNvSpPr>
            <a:spLocks noChangeArrowheads="1"/>
          </p:cNvSpPr>
          <p:nvPr/>
        </p:nvSpPr>
        <p:spPr bwMode="auto">
          <a:xfrm>
            <a:off x="931141" y="1117600"/>
            <a:ext cx="9349413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Conclusion Using the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Approach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658804" y="3979691"/>
            <a:ext cx="6738511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rgbClr val="66FFFF"/>
              </a:buClr>
              <a:buSzPct val="125000"/>
            </a:pPr>
            <a:r>
              <a:rPr lang="en-US" dirty="0">
                <a:effectLst/>
                <a:latin typeface="+mn-lt"/>
              </a:rPr>
              <a:t>  The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</a:t>
            </a:r>
            <a:r>
              <a:rPr lang="en-US" u="sng" dirty="0">
                <a:effectLst/>
                <a:latin typeface="+mn-lt"/>
              </a:rPr>
              <a:t>&lt;</a:t>
            </a:r>
            <a:r>
              <a:rPr lang="en-US" dirty="0">
                <a:effectLst/>
                <a:latin typeface="+mn-lt"/>
              </a:rPr>
              <a:t> </a:t>
            </a:r>
            <a:r>
              <a:rPr lang="en-US" i="1" dirty="0">
                <a:effectLst/>
                <a:latin typeface="Symbol" panose="05050102010706020507" pitchFamily="18" charset="2"/>
              </a:rPr>
              <a:t>a</a:t>
            </a:r>
            <a:r>
              <a:rPr lang="en-US" dirty="0">
                <a:effectLst/>
                <a:latin typeface="+mn-lt"/>
              </a:rPr>
              <a:t> .  We can reject the null hypothesis.</a:t>
            </a: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2213954" y="3032345"/>
            <a:ext cx="7795035" cy="83099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buClr>
                <a:srgbClr val="66FFFF"/>
              </a:buClr>
              <a:buSzPct val="125000"/>
            </a:pPr>
            <a:r>
              <a:rPr lang="en-US" dirty="0">
                <a:effectLst/>
                <a:latin typeface="+mn-lt"/>
              </a:rPr>
              <a:t>Because </a:t>
            </a:r>
            <a:r>
              <a:rPr lang="en-US" i="1" dirty="0">
                <a:effectLst/>
                <a:latin typeface="Symbol" panose="05050102010706020507" pitchFamily="18" charset="2"/>
              </a:rPr>
              <a:t>c</a:t>
            </a:r>
            <a:r>
              <a:rPr lang="en-US" baseline="30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9.145 is between 7.815 and 9.348, the area in the upper tail of the distribution is between .05 and .025.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385738" y="1627188"/>
            <a:ext cx="7346088" cy="1279298"/>
            <a:chOff x="2385738" y="1627188"/>
            <a:chExt cx="7346088" cy="1279298"/>
          </a:xfrm>
        </p:grpSpPr>
        <p:sp>
          <p:nvSpPr>
            <p:cNvPr id="3" name="Rectangle 2"/>
            <p:cNvSpPr/>
            <p:nvPr/>
          </p:nvSpPr>
          <p:spPr>
            <a:xfrm>
              <a:off x="2385738" y="1627188"/>
              <a:ext cx="7346088" cy="1279298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702" name="Text Box 6"/>
            <p:cNvSpPr txBox="1">
              <a:spLocks noChangeArrowheads="1"/>
            </p:cNvSpPr>
            <p:nvPr/>
          </p:nvSpPr>
          <p:spPr bwMode="auto">
            <a:xfrm>
              <a:off x="2483937" y="1824040"/>
              <a:ext cx="7067127" cy="4616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Area in Upper Tail      .10       .05      .025        .01        .005</a:t>
              </a:r>
            </a:p>
          </p:txBody>
        </p:sp>
        <p:sp>
          <p:nvSpPr>
            <p:cNvPr id="157703" name="Text Box 7"/>
            <p:cNvSpPr txBox="1">
              <a:spLocks noChangeArrowheads="1"/>
            </p:cNvSpPr>
            <p:nvPr/>
          </p:nvSpPr>
          <p:spPr bwMode="auto">
            <a:xfrm>
              <a:off x="2472826" y="2278065"/>
              <a:ext cx="7182287" cy="4616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 dirty="0">
                  <a:effectLst/>
                  <a:latin typeface="Symbol" panose="05050102010706020507" pitchFamily="18" charset="2"/>
                </a:rPr>
                <a:t>c</a:t>
              </a:r>
              <a:r>
                <a:rPr lang="en-US" baseline="30000" dirty="0">
                  <a:effectLst/>
                  <a:latin typeface="+mn-lt"/>
                </a:rPr>
                <a:t>2</a:t>
              </a:r>
              <a:r>
                <a:rPr lang="en-US" dirty="0">
                  <a:effectLst/>
                  <a:latin typeface="+mn-lt"/>
                </a:rPr>
                <a:t> Value (</a:t>
              </a:r>
              <a:r>
                <a:rPr lang="en-US" dirty="0" err="1">
                  <a:effectLst/>
                  <a:latin typeface="+mn-lt"/>
                </a:rPr>
                <a:t>df</a:t>
              </a:r>
              <a:r>
                <a:rPr lang="en-US" dirty="0">
                  <a:effectLst/>
                  <a:latin typeface="+mn-lt"/>
                </a:rPr>
                <a:t> = 3)       6.251   7.815   9.348   11.345  12.838</a:t>
              </a:r>
            </a:p>
          </p:txBody>
        </p:sp>
        <p:sp>
          <p:nvSpPr>
            <p:cNvPr id="157707" name="AutoShape 11"/>
            <p:cNvSpPr>
              <a:spLocks noChangeArrowheads="1"/>
            </p:cNvSpPr>
            <p:nvPr/>
          </p:nvSpPr>
          <p:spPr bwMode="auto">
            <a:xfrm>
              <a:off x="5836272" y="2266952"/>
              <a:ext cx="1800225" cy="4572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708" name="AutoShape 12"/>
            <p:cNvSpPr>
              <a:spLocks noChangeArrowheads="1"/>
            </p:cNvSpPr>
            <p:nvPr/>
          </p:nvSpPr>
          <p:spPr bwMode="auto">
            <a:xfrm>
              <a:off x="5836272" y="1828802"/>
              <a:ext cx="1800225" cy="43815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Rounded Rectangle 13"/>
          <p:cNvSpPr/>
          <p:nvPr/>
        </p:nvSpPr>
        <p:spPr bwMode="auto">
          <a:xfrm>
            <a:off x="4473726" y="4441356"/>
            <a:ext cx="4797169" cy="508000"/>
          </a:xfrm>
          <a:prstGeom prst="round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(Actual 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-value is .0274)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39</a:t>
            </a:fld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57708" y="540794"/>
            <a:ext cx="10337562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 of Independence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0" grpId="0" autoUpdateAnimBg="0"/>
      <p:bldP spid="157701" grpId="0" autoUpdateAnimBg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363999" y="1652597"/>
            <a:ext cx="9581669" cy="1569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effectLst/>
                <a:latin typeface="+mn-lt"/>
              </a:rPr>
              <a:t>Using the notation</a:t>
            </a:r>
          </a:p>
          <a:p>
            <a:r>
              <a:rPr lang="en-US" dirty="0">
                <a:effectLst/>
                <a:latin typeface="+mn-lt"/>
              </a:rPr>
              <a:t>                 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baseline="-25000" dirty="0">
                <a:effectLst/>
                <a:latin typeface="+mn-lt"/>
              </a:rPr>
              <a:t>1</a:t>
            </a:r>
            <a:r>
              <a:rPr lang="en-US" dirty="0">
                <a:effectLst/>
                <a:latin typeface="+mn-lt"/>
              </a:rPr>
              <a:t> = population proportion for population 1</a:t>
            </a:r>
          </a:p>
          <a:p>
            <a:r>
              <a:rPr lang="en-US" i="1" dirty="0">
                <a:effectLst/>
                <a:latin typeface="+mn-lt"/>
              </a:rPr>
              <a:t>                  p</a:t>
            </a:r>
            <a:r>
              <a:rPr lang="en-US" baseline="-25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population proportion for population 2</a:t>
            </a:r>
          </a:p>
          <a:p>
            <a:r>
              <a:rPr lang="en-US" dirty="0">
                <a:effectLst/>
                <a:latin typeface="+mn-lt"/>
              </a:rPr>
              <a:t>                 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i="1" baseline="-25000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= population proportion for population </a:t>
            </a:r>
            <a:r>
              <a:rPr lang="en-US" i="1" dirty="0">
                <a:effectLst/>
                <a:latin typeface="+mn-lt"/>
              </a:rPr>
              <a:t>k</a:t>
            </a:r>
            <a:endParaRPr lang="en-US" dirty="0">
              <a:effectLst/>
              <a:latin typeface="+mn-lt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566924" y="4144542"/>
            <a:ext cx="6590339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i="1" dirty="0">
                <a:effectLst/>
                <a:latin typeface="+mn-lt"/>
              </a:rPr>
              <a:t> 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: 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baseline="-25000" dirty="0">
                <a:effectLst/>
                <a:latin typeface="+mn-lt"/>
              </a:rPr>
              <a:t>1</a:t>
            </a:r>
            <a:r>
              <a:rPr lang="en-US" dirty="0">
                <a:effectLst/>
                <a:latin typeface="+mn-lt"/>
              </a:rPr>
              <a:t> =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baseline="-25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 </a:t>
            </a:r>
            <a:r>
              <a:rPr lang="en-US" baseline="30000" dirty="0">
                <a:effectLst/>
                <a:latin typeface="+mn-lt"/>
              </a:rPr>
              <a:t>.  .  .  </a:t>
            </a:r>
            <a:r>
              <a:rPr lang="en-US" dirty="0">
                <a:effectLst/>
                <a:latin typeface="+mn-lt"/>
              </a:rPr>
              <a:t>=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i="1" baseline="-25000" dirty="0">
                <a:effectLst/>
                <a:latin typeface="+mn-lt"/>
              </a:rPr>
              <a:t>k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3566925" y="4581487"/>
            <a:ext cx="659034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i="1" dirty="0">
                <a:effectLst/>
                <a:latin typeface="+mn-lt"/>
              </a:rPr>
              <a:t> H</a:t>
            </a:r>
            <a:r>
              <a:rPr lang="en-US" baseline="-25000" dirty="0">
                <a:effectLst/>
                <a:latin typeface="+mn-lt"/>
              </a:rPr>
              <a:t>a</a:t>
            </a:r>
            <a:r>
              <a:rPr lang="en-US" dirty="0">
                <a:effectLst/>
                <a:latin typeface="+mn-lt"/>
              </a:rPr>
              <a:t>:  Not all population proportions are equal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388714" y="3303598"/>
            <a:ext cx="7867394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effectLst/>
                <a:latin typeface="+mn-lt"/>
              </a:rPr>
              <a:t>The hypotheses for the equality of population proportions for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</a:t>
            </a:r>
            <a:r>
              <a:rPr lang="en-US" u="sng" dirty="0">
                <a:effectLst/>
                <a:latin typeface="+mn-lt"/>
              </a:rPr>
              <a:t>&gt;</a:t>
            </a:r>
            <a:r>
              <a:rPr lang="en-US" dirty="0">
                <a:effectLst/>
                <a:latin typeface="+mn-lt"/>
              </a:rPr>
              <a:t> 3 populations are as follows: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91644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4" grpId="0"/>
      <p:bldP spid="5" grpId="0"/>
      <p:bldP spid="8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931142" y="1120309"/>
            <a:ext cx="10337562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Conclusion Using the Critical Value Approach</a:t>
            </a:r>
          </a:p>
        </p:txBody>
      </p:sp>
      <p:sp>
        <p:nvSpPr>
          <p:cNvPr id="136267" name="Text Box 75"/>
          <p:cNvSpPr txBox="1">
            <a:spLocks noChangeArrowheads="1"/>
          </p:cNvSpPr>
          <p:nvPr/>
        </p:nvSpPr>
        <p:spPr bwMode="auto">
          <a:xfrm>
            <a:off x="1505867" y="2385239"/>
            <a:ext cx="9224839" cy="7571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/>
                <a:latin typeface="+mn-lt"/>
              </a:rPr>
              <a:t>We reject </a:t>
            </a:r>
            <a:r>
              <a:rPr lang="en-US" dirty="0">
                <a:effectLst/>
                <a:latin typeface="+mn-lt"/>
              </a:rPr>
              <a:t>at the .05 level of significance, the assumption that the price of the home is independent of the style of home that is purchased.</a:t>
            </a:r>
          </a:p>
        </p:txBody>
      </p:sp>
      <p:sp>
        <p:nvSpPr>
          <p:cNvPr id="136268" name="Text Box 76"/>
          <p:cNvSpPr txBox="1">
            <a:spLocks noChangeArrowheads="1"/>
          </p:cNvSpPr>
          <p:nvPr/>
        </p:nvSpPr>
        <p:spPr bwMode="auto">
          <a:xfrm>
            <a:off x="5025975" y="1774012"/>
            <a:ext cx="241604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effectLst/>
                <a:latin typeface="Symbol" panose="05050102010706020507" pitchFamily="18" charset="2"/>
              </a:rPr>
              <a:t>c</a:t>
            </a:r>
            <a:r>
              <a:rPr lang="en-US" baseline="30000" dirty="0">
                <a:effectLst/>
                <a:latin typeface="+mn-lt"/>
              </a:rPr>
              <a:t>2 </a:t>
            </a:r>
            <a:r>
              <a:rPr lang="en-US" dirty="0">
                <a:effectLst/>
                <a:latin typeface="+mn-lt"/>
              </a:rPr>
              <a:t>= 9.145 </a:t>
            </a:r>
            <a:r>
              <a:rPr lang="en-US" u="sng" dirty="0">
                <a:effectLst/>
                <a:latin typeface="+mn-lt"/>
              </a:rPr>
              <a:t>&gt;</a:t>
            </a:r>
            <a:r>
              <a:rPr lang="en-US" dirty="0">
                <a:effectLst/>
                <a:latin typeface="+mn-lt"/>
              </a:rPr>
              <a:t> 7.815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40</a:t>
            </a:fld>
            <a:endParaRPr lang="en-US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57708" y="540794"/>
            <a:ext cx="10337562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 of Independence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6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6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67" grpId="0" autoUpdateAnimBg="0"/>
      <p:bldP spid="136268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363999" y="1652597"/>
            <a:ext cx="9581669" cy="1569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effectLst/>
                <a:latin typeface="+mn-lt"/>
              </a:rPr>
              <a:t>Using the notation</a:t>
            </a:r>
          </a:p>
          <a:p>
            <a:r>
              <a:rPr lang="en-US" dirty="0">
                <a:effectLst/>
                <a:latin typeface="+mn-lt"/>
              </a:rPr>
              <a:t>                 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baseline="-25000" dirty="0">
                <a:effectLst/>
                <a:latin typeface="+mn-lt"/>
              </a:rPr>
              <a:t>1</a:t>
            </a:r>
            <a:r>
              <a:rPr lang="en-US" dirty="0">
                <a:effectLst/>
                <a:latin typeface="+mn-lt"/>
              </a:rPr>
              <a:t> = population proportion for population 1</a:t>
            </a:r>
          </a:p>
          <a:p>
            <a:r>
              <a:rPr lang="en-US" i="1" dirty="0">
                <a:effectLst/>
                <a:latin typeface="+mn-lt"/>
              </a:rPr>
              <a:t>                  p</a:t>
            </a:r>
            <a:r>
              <a:rPr lang="en-US" baseline="-25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population proportion for population 2</a:t>
            </a:r>
          </a:p>
          <a:p>
            <a:r>
              <a:rPr lang="en-US" dirty="0">
                <a:effectLst/>
                <a:latin typeface="+mn-lt"/>
              </a:rPr>
              <a:t>                  </a:t>
            </a:r>
            <a:r>
              <a:rPr lang="en-US" i="1" dirty="0" err="1">
                <a:effectLst/>
                <a:latin typeface="+mn-lt"/>
              </a:rPr>
              <a:t>p</a:t>
            </a:r>
            <a:r>
              <a:rPr lang="en-US" i="1" baseline="-25000" dirty="0" err="1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= population proportion for population </a:t>
            </a:r>
            <a:r>
              <a:rPr lang="en-US" i="1" dirty="0">
                <a:effectLst/>
                <a:latin typeface="+mn-lt"/>
              </a:rPr>
              <a:t>k</a:t>
            </a:r>
            <a:endParaRPr lang="en-US" dirty="0">
              <a:effectLst/>
              <a:latin typeface="+mn-lt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566924" y="4144542"/>
            <a:ext cx="6590339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i="1" dirty="0">
                <a:effectLst/>
                <a:latin typeface="+mn-lt"/>
              </a:rPr>
              <a:t> 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: 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baseline="-25000" dirty="0">
                <a:effectLst/>
                <a:latin typeface="+mn-lt"/>
              </a:rPr>
              <a:t>1</a:t>
            </a:r>
            <a:r>
              <a:rPr lang="en-US" dirty="0">
                <a:effectLst/>
                <a:latin typeface="+mn-lt"/>
              </a:rPr>
              <a:t> =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baseline="-25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 </a:t>
            </a:r>
            <a:r>
              <a:rPr lang="en-US" baseline="30000" dirty="0">
                <a:effectLst/>
                <a:latin typeface="+mn-lt"/>
              </a:rPr>
              <a:t>.  .  .  </a:t>
            </a:r>
            <a:r>
              <a:rPr lang="en-US" dirty="0">
                <a:effectLst/>
                <a:latin typeface="+mn-lt"/>
              </a:rPr>
              <a:t>= </a:t>
            </a:r>
            <a:r>
              <a:rPr lang="en-US" i="1" dirty="0" err="1">
                <a:effectLst/>
                <a:latin typeface="+mn-lt"/>
              </a:rPr>
              <a:t>p</a:t>
            </a:r>
            <a:r>
              <a:rPr lang="en-US" i="1" baseline="-25000" dirty="0" err="1">
                <a:effectLst/>
                <a:latin typeface="+mn-lt"/>
              </a:rPr>
              <a:t>k</a:t>
            </a:r>
            <a:endParaRPr lang="en-US" i="1" baseline="-25000" dirty="0">
              <a:effectLst/>
              <a:latin typeface="+mn-lt"/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3566925" y="4581487"/>
            <a:ext cx="659034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i="1" dirty="0">
                <a:effectLst/>
                <a:latin typeface="+mn-lt"/>
              </a:rPr>
              <a:t> H</a:t>
            </a:r>
            <a:r>
              <a:rPr lang="en-US" baseline="-25000" dirty="0">
                <a:effectLst/>
                <a:latin typeface="+mn-lt"/>
              </a:rPr>
              <a:t>a</a:t>
            </a:r>
            <a:r>
              <a:rPr lang="en-US" dirty="0">
                <a:effectLst/>
                <a:latin typeface="+mn-lt"/>
              </a:rPr>
              <a:t>:  Not all population proportions are equal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388714" y="3303598"/>
            <a:ext cx="7867394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effectLst/>
                <a:latin typeface="+mn-lt"/>
              </a:rPr>
              <a:t>The hypotheses for the equality of population proportions for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</a:t>
            </a:r>
            <a:r>
              <a:rPr lang="en-US" u="sng" dirty="0">
                <a:effectLst/>
                <a:latin typeface="+mn-lt"/>
              </a:rPr>
              <a:t>&gt;</a:t>
            </a:r>
            <a:r>
              <a:rPr lang="en-US" dirty="0">
                <a:effectLst/>
                <a:latin typeface="+mn-lt"/>
              </a:rPr>
              <a:t> 3 populations are as follows: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8296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4" grpId="0"/>
      <p:bldP spid="5" grpId="0"/>
      <p:bldP spid="8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932700" y="1602468"/>
            <a:ext cx="9984953" cy="7571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If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cannot be rejected, we cannot detect a difference among the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population proportions.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934811" y="2412094"/>
            <a:ext cx="10219322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If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can be rejected, we can conclude that not all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population proportions are equal.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934811" y="3262994"/>
            <a:ext cx="10219322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Further analyses can be done to conclude which population proportions are significantly different from others.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42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259619462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6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929359" y="1565402"/>
            <a:ext cx="9343078" cy="549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tabLst>
                <a:tab pos="342900" algn="l"/>
              </a:tabLst>
            </a:pPr>
            <a:r>
              <a:rPr lang="en-US" dirty="0">
                <a:effectLst/>
                <a:latin typeface="+mn-lt"/>
              </a:rPr>
              <a:t>Example:  Finger Lakes Homes</a:t>
            </a:r>
          </a:p>
        </p:txBody>
      </p:sp>
      <p:sp>
        <p:nvSpPr>
          <p:cNvPr id="3" name="Text Box 83"/>
          <p:cNvSpPr txBox="1">
            <a:spLocks noChangeArrowheads="1"/>
          </p:cNvSpPr>
          <p:nvPr/>
        </p:nvSpPr>
        <p:spPr bwMode="auto">
          <a:xfrm>
            <a:off x="1323002" y="2033597"/>
            <a:ext cx="10092636" cy="1569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     Finger Lakes Homes manufactures three models of prefabricated homes, a two-story colonial, a log cabin, and an A-frame.  To help in product-line planning, management would like to compare the customer satisfaction with the three home styles.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180634" y="3589162"/>
            <a:ext cx="9680965" cy="2308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260475" indent="-1260475"/>
            <a:r>
              <a:rPr lang="en-US" dirty="0">
                <a:effectLst/>
                <a:latin typeface="+mn-lt"/>
              </a:rPr>
              <a:t>         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baseline="-25000" dirty="0">
                <a:effectLst/>
                <a:latin typeface="+mn-lt"/>
              </a:rPr>
              <a:t>1</a:t>
            </a:r>
            <a:r>
              <a:rPr lang="en-US" dirty="0">
                <a:effectLst/>
                <a:latin typeface="+mn-lt"/>
              </a:rPr>
              <a:t> = proportion likely to repurchase a Colonial for the population of Colonial owners</a:t>
            </a:r>
          </a:p>
          <a:p>
            <a:pPr marL="1260475" indent="-1260475"/>
            <a:r>
              <a:rPr lang="en-US" i="1" dirty="0">
                <a:effectLst/>
                <a:latin typeface="+mn-lt"/>
              </a:rPr>
              <a:t>          p</a:t>
            </a:r>
            <a:r>
              <a:rPr lang="en-US" baseline="-25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proportion likely to repurchase a Log Cabin for the population of Log Cabin owners</a:t>
            </a:r>
          </a:p>
          <a:p>
            <a:pPr marL="1260475" indent="-1260475"/>
            <a:r>
              <a:rPr lang="en-US" dirty="0">
                <a:effectLst/>
                <a:latin typeface="+mn-lt"/>
              </a:rPr>
              <a:t>         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baseline="-25000" dirty="0">
                <a:effectLst/>
                <a:latin typeface="+mn-lt"/>
              </a:rPr>
              <a:t>3</a:t>
            </a:r>
            <a:r>
              <a:rPr lang="en-US" dirty="0">
                <a:effectLst/>
                <a:latin typeface="+mn-lt"/>
              </a:rPr>
              <a:t> = proportion likely to repurchase an A-Frame for the population of A-Frame owners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43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277467211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6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927663" y="1596780"/>
            <a:ext cx="9984953" cy="4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We begin by taking a sample of owners from each of the three populations.</a:t>
            </a:r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921952" y="2111210"/>
            <a:ext cx="10286888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6075" indent="-346075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Each sample contains categorical data indicating whether the respondents are likely or not likely to repurchase the home.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44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4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4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40" grpId="0" autoUpdateAnimBg="0"/>
      <p:bldP spid="244741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162434" y="2273645"/>
            <a:ext cx="7797134" cy="2533135"/>
            <a:chOff x="2162434" y="2273645"/>
            <a:chExt cx="7797134" cy="2533135"/>
          </a:xfrm>
        </p:grpSpPr>
        <p:sp>
          <p:nvSpPr>
            <p:cNvPr id="2" name="Rectangle 1"/>
            <p:cNvSpPr/>
            <p:nvPr/>
          </p:nvSpPr>
          <p:spPr>
            <a:xfrm>
              <a:off x="2162434" y="2273645"/>
              <a:ext cx="7475838" cy="253313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 Box 5"/>
            <p:cNvSpPr txBox="1">
              <a:spLocks noChangeArrowheads="1"/>
            </p:cNvSpPr>
            <p:nvPr/>
          </p:nvSpPr>
          <p:spPr bwMode="auto">
            <a:xfrm>
              <a:off x="2390411" y="2429443"/>
              <a:ext cx="7569157" cy="21605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                             		</a:t>
              </a:r>
              <a:r>
                <a:rPr lang="en-US" u="sng" dirty="0">
                  <a:effectLst/>
                  <a:latin typeface="+mn-lt"/>
                </a:rPr>
                <a:t>Home Owner 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    			</a:t>
              </a:r>
              <a:r>
                <a:rPr lang="en-US" b="1" dirty="0">
                  <a:effectLst/>
                  <a:latin typeface="+mn-lt"/>
                </a:rPr>
                <a:t>Colonial   Log   A-Frame</a:t>
              </a:r>
              <a:r>
                <a:rPr lang="en-US" dirty="0">
                  <a:effectLst/>
                  <a:latin typeface="+mn-lt"/>
                </a:rPr>
                <a:t>       Total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u="sng" dirty="0">
                  <a:effectLst/>
                  <a:latin typeface="+mn-lt"/>
                </a:rPr>
                <a:t>Likely to</a:t>
              </a:r>
              <a:r>
                <a:rPr lang="en-US" dirty="0">
                  <a:effectLst/>
                  <a:latin typeface="+mn-lt"/>
                </a:rPr>
                <a:t>	</a:t>
              </a:r>
              <a:r>
                <a:rPr lang="en-US" b="1" dirty="0">
                  <a:effectLst/>
                  <a:latin typeface="+mn-lt"/>
                </a:rPr>
                <a:t>Yes</a:t>
              </a:r>
              <a:r>
                <a:rPr lang="en-US" dirty="0">
                  <a:effectLst/>
                  <a:latin typeface="+mn-lt"/>
                </a:rPr>
                <a:t>	       97          83           80           260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u="sng" dirty="0">
                  <a:effectLst/>
                  <a:latin typeface="+mn-lt"/>
                </a:rPr>
                <a:t>Repurchase</a:t>
              </a:r>
              <a:r>
                <a:rPr lang="en-US" b="1" dirty="0">
                  <a:effectLst/>
                  <a:latin typeface="+mn-lt"/>
                </a:rPr>
                <a:t>	No</a:t>
              </a:r>
              <a:r>
                <a:rPr lang="en-US" dirty="0">
                  <a:effectLst/>
                  <a:latin typeface="+mn-lt"/>
                </a:rPr>
                <a:t>	     </a:t>
              </a:r>
              <a:r>
                <a:rPr lang="en-US" u="sng" dirty="0">
                  <a:effectLst/>
                  <a:latin typeface="+mn-lt"/>
                </a:rPr>
                <a:t>  38</a:t>
              </a:r>
              <a:r>
                <a:rPr lang="en-US" dirty="0">
                  <a:effectLst/>
                  <a:latin typeface="+mn-lt"/>
                </a:rPr>
                <a:t>         </a:t>
              </a:r>
              <a:r>
                <a:rPr lang="en-US" u="sng" dirty="0">
                  <a:effectLst/>
                  <a:latin typeface="+mn-lt"/>
                </a:rPr>
                <a:t> 18</a:t>
              </a:r>
              <a:r>
                <a:rPr lang="en-US" dirty="0">
                  <a:effectLst/>
                  <a:latin typeface="+mn-lt"/>
                </a:rPr>
                <a:t>          </a:t>
              </a:r>
              <a:r>
                <a:rPr lang="en-US" u="sng" dirty="0">
                  <a:effectLst/>
                  <a:latin typeface="+mn-lt"/>
                </a:rPr>
                <a:t> 44</a:t>
              </a:r>
              <a:r>
                <a:rPr lang="en-US" dirty="0">
                  <a:effectLst/>
                  <a:latin typeface="+mn-lt"/>
                </a:rPr>
                <a:t>           </a:t>
              </a:r>
              <a:r>
                <a:rPr lang="en-US" u="sng" dirty="0">
                  <a:effectLst/>
                  <a:latin typeface="+mn-lt"/>
                </a:rPr>
                <a:t>100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b="1" dirty="0">
                  <a:effectLst/>
                  <a:latin typeface="+mn-lt"/>
                </a:rPr>
                <a:t>		</a:t>
              </a:r>
              <a:r>
                <a:rPr lang="en-US" dirty="0">
                  <a:effectLst/>
                  <a:latin typeface="+mn-lt"/>
                </a:rPr>
                <a:t>Total	     135	      101         124           360</a:t>
              </a:r>
            </a:p>
          </p:txBody>
        </p:sp>
      </p:grpSp>
      <p:sp>
        <p:nvSpPr>
          <p:cNvPr id="5" name="Text Box 87"/>
          <p:cNvSpPr txBox="1">
            <a:spLocks noChangeArrowheads="1"/>
          </p:cNvSpPr>
          <p:nvPr/>
        </p:nvSpPr>
        <p:spPr bwMode="auto">
          <a:xfrm>
            <a:off x="931055" y="1568232"/>
            <a:ext cx="961123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Observed Frequencies (sample results)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45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370924360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927663" y="1596488"/>
            <a:ext cx="9464659" cy="7595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Next, we determine the expected frequencies under the assumption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is correct.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946666" y="4416387"/>
            <a:ext cx="10286888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If a significant difference exists between the observed and expected frequencies,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can be rejected.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6334" y="2268499"/>
            <a:ext cx="42550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effectLst/>
                <a:latin typeface="+mn-lt"/>
              </a:rPr>
              <a:t>Expected Frequencies</a:t>
            </a:r>
          </a:p>
          <a:p>
            <a:pPr algn="ctr"/>
            <a:r>
              <a:rPr lang="en-US" dirty="0">
                <a:effectLst/>
                <a:latin typeface="+mn-lt"/>
              </a:rPr>
              <a:t>Under the Assumption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is True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555200" y="3220379"/>
                <a:ext cx="4995470" cy="85805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𝑖𝑗</m:t>
                          </m:r>
                        </m:sub>
                      </m:sSub>
                      <m:r>
                        <a:rPr lang="en-US" b="0" i="1" smtClean="0">
                          <a:effectLst/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Row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Total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)(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Column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𝑗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Total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Total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Sample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Size</m:t>
                          </m:r>
                        </m:den>
                      </m:f>
                    </m:oMath>
                  </m:oMathPara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5200" y="3220379"/>
                <a:ext cx="4995470" cy="85805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46</a:t>
            </a:fld>
            <a:endParaRPr lang="en-US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113063091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8" grpId="0"/>
      <p:bldP spid="1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335440" y="2310714"/>
            <a:ext cx="7636482" cy="2421924"/>
            <a:chOff x="2335440" y="2310714"/>
            <a:chExt cx="7636482" cy="2421924"/>
          </a:xfrm>
        </p:grpSpPr>
        <p:sp>
          <p:nvSpPr>
            <p:cNvPr id="2" name="Rectangle 1"/>
            <p:cNvSpPr/>
            <p:nvPr/>
          </p:nvSpPr>
          <p:spPr>
            <a:xfrm>
              <a:off x="2335440" y="2310714"/>
              <a:ext cx="7488195" cy="242192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 Box 5"/>
            <p:cNvSpPr txBox="1">
              <a:spLocks noChangeArrowheads="1"/>
            </p:cNvSpPr>
            <p:nvPr/>
          </p:nvSpPr>
          <p:spPr bwMode="auto">
            <a:xfrm>
              <a:off x="2501624" y="2454157"/>
              <a:ext cx="7470298" cy="21605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               		</a:t>
              </a:r>
              <a:r>
                <a:rPr lang="en-US" u="sng" dirty="0">
                  <a:effectLst/>
                  <a:latin typeface="+mn-lt"/>
                </a:rPr>
                <a:t>Home Owner 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    			 </a:t>
              </a:r>
              <a:r>
                <a:rPr lang="en-US" b="1" dirty="0">
                  <a:effectLst/>
                  <a:latin typeface="+mn-lt"/>
                </a:rPr>
                <a:t>Colonial     Log    A-Frame</a:t>
              </a:r>
              <a:r>
                <a:rPr lang="en-US" dirty="0">
                  <a:effectLst/>
                  <a:latin typeface="+mn-lt"/>
                </a:rPr>
                <a:t>     Total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u="sng" dirty="0">
                  <a:effectLst/>
                  <a:latin typeface="+mn-lt"/>
                </a:rPr>
                <a:t>Likely to</a:t>
              </a:r>
              <a:r>
                <a:rPr lang="en-US" dirty="0">
                  <a:effectLst/>
                  <a:latin typeface="+mn-lt"/>
                </a:rPr>
                <a:t>	</a:t>
              </a:r>
              <a:r>
                <a:rPr lang="en-US" b="1" dirty="0">
                  <a:effectLst/>
                  <a:latin typeface="+mn-lt"/>
                </a:rPr>
                <a:t>Yes</a:t>
              </a:r>
              <a:r>
                <a:rPr lang="en-US" dirty="0">
                  <a:effectLst/>
                  <a:latin typeface="+mn-lt"/>
                </a:rPr>
                <a:t>	    97.50     72.94     89.56         260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u="sng" dirty="0">
                  <a:effectLst/>
                  <a:latin typeface="+mn-lt"/>
                </a:rPr>
                <a:t>Repurchase</a:t>
              </a:r>
              <a:r>
                <a:rPr lang="en-US" b="1" dirty="0">
                  <a:effectLst/>
                  <a:latin typeface="+mn-lt"/>
                </a:rPr>
                <a:t>	No</a:t>
              </a:r>
              <a:r>
                <a:rPr lang="en-US" dirty="0">
                  <a:effectLst/>
                  <a:latin typeface="+mn-lt"/>
                </a:rPr>
                <a:t>	   </a:t>
              </a:r>
              <a:r>
                <a:rPr lang="en-US" u="sng" dirty="0">
                  <a:effectLst/>
                  <a:latin typeface="+mn-lt"/>
                </a:rPr>
                <a:t> 37.50</a:t>
              </a:r>
              <a:r>
                <a:rPr lang="en-US" dirty="0">
                  <a:effectLst/>
                  <a:latin typeface="+mn-lt"/>
                </a:rPr>
                <a:t>    </a:t>
              </a:r>
              <a:r>
                <a:rPr lang="en-US" u="sng" dirty="0">
                  <a:effectLst/>
                  <a:latin typeface="+mn-lt"/>
                </a:rPr>
                <a:t> 28.06 </a:t>
              </a:r>
              <a:r>
                <a:rPr lang="en-US" dirty="0">
                  <a:effectLst/>
                  <a:latin typeface="+mn-lt"/>
                </a:rPr>
                <a:t>   </a:t>
              </a:r>
              <a:r>
                <a:rPr lang="en-US" u="sng" dirty="0">
                  <a:effectLst/>
                  <a:latin typeface="+mn-lt"/>
                </a:rPr>
                <a:t> 34.44</a:t>
              </a:r>
              <a:r>
                <a:rPr lang="en-US" dirty="0">
                  <a:effectLst/>
                  <a:latin typeface="+mn-lt"/>
                </a:rPr>
                <a:t>         </a:t>
              </a:r>
              <a:r>
                <a:rPr lang="en-US" u="sng" dirty="0">
                  <a:effectLst/>
                  <a:latin typeface="+mn-lt"/>
                </a:rPr>
                <a:t>100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b="1" dirty="0">
                  <a:effectLst/>
                  <a:latin typeface="+mn-lt"/>
                </a:rPr>
                <a:t>		</a:t>
              </a:r>
              <a:r>
                <a:rPr lang="en-US" dirty="0">
                  <a:effectLst/>
                  <a:latin typeface="+mn-lt"/>
                </a:rPr>
                <a:t>Total	      135	        101        124          360</a:t>
              </a:r>
            </a:p>
          </p:txBody>
        </p:sp>
      </p:grpSp>
      <p:sp>
        <p:nvSpPr>
          <p:cNvPr id="6" name="Text Box 87"/>
          <p:cNvSpPr txBox="1">
            <a:spLocks noChangeArrowheads="1"/>
          </p:cNvSpPr>
          <p:nvPr/>
        </p:nvSpPr>
        <p:spPr bwMode="auto">
          <a:xfrm>
            <a:off x="931937" y="1569703"/>
            <a:ext cx="961123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Expected Frequencies (computed)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47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386505310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6" name="Text Box 10"/>
          <p:cNvSpPr txBox="1">
            <a:spLocks noChangeArrowheads="1"/>
          </p:cNvSpPr>
          <p:nvPr/>
        </p:nvSpPr>
        <p:spPr bwMode="auto">
          <a:xfrm>
            <a:off x="936645" y="1567570"/>
            <a:ext cx="742530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Next, compute the value of the chi-square test statistic.</a:t>
            </a:r>
          </a:p>
        </p:txBody>
      </p:sp>
      <p:sp>
        <p:nvSpPr>
          <p:cNvPr id="121868" name="Text Box 12"/>
          <p:cNvSpPr txBox="1">
            <a:spLocks noChangeArrowheads="1"/>
          </p:cNvSpPr>
          <p:nvPr/>
        </p:nvSpPr>
        <p:spPr bwMode="auto">
          <a:xfrm>
            <a:off x="1299030" y="4818495"/>
            <a:ext cx="9723201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914400" indent="-914400"/>
            <a:r>
              <a:rPr lang="en-US" dirty="0">
                <a:effectLst/>
                <a:latin typeface="+mn-lt"/>
              </a:rPr>
              <a:t> Note:  The test statistic has a chi-square distribution with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– 1 degrees of freedom, provided the expected frequency is 5 or more for each cell.</a:t>
            </a:r>
          </a:p>
        </p:txBody>
      </p:sp>
      <p:sp>
        <p:nvSpPr>
          <p:cNvPr id="121870" name="Text Box 14"/>
          <p:cNvSpPr txBox="1">
            <a:spLocks noChangeArrowheads="1"/>
          </p:cNvSpPr>
          <p:nvPr/>
        </p:nvSpPr>
        <p:spPr bwMode="auto">
          <a:xfrm>
            <a:off x="2718251" y="3440202"/>
            <a:ext cx="723627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i="1" dirty="0" err="1">
                <a:effectLst/>
                <a:latin typeface="+mn-lt"/>
              </a:rPr>
              <a:t>f</a:t>
            </a:r>
            <a:r>
              <a:rPr lang="en-US" i="1" baseline="-25000" dirty="0" err="1">
                <a:effectLst/>
                <a:latin typeface="+mn-lt"/>
              </a:rPr>
              <a:t>ij</a:t>
            </a:r>
            <a:r>
              <a:rPr lang="en-US" dirty="0">
                <a:effectLst/>
                <a:latin typeface="+mn-lt"/>
              </a:rPr>
              <a:t> = observed frequency for the cell in row </a:t>
            </a:r>
            <a:r>
              <a:rPr lang="en-US" i="1" dirty="0" err="1">
                <a:effectLst/>
                <a:latin typeface="+mn-lt"/>
              </a:rPr>
              <a:t>i</a:t>
            </a:r>
            <a:r>
              <a:rPr lang="en-US" dirty="0">
                <a:effectLst/>
                <a:latin typeface="+mn-lt"/>
              </a:rPr>
              <a:t> and column </a:t>
            </a:r>
            <a:r>
              <a:rPr lang="en-US" i="1" dirty="0">
                <a:effectLst/>
                <a:latin typeface="+mn-lt"/>
              </a:rPr>
              <a:t>j</a:t>
            </a:r>
          </a:p>
        </p:txBody>
      </p:sp>
      <p:sp>
        <p:nvSpPr>
          <p:cNvPr id="121871" name="Text Box 15"/>
          <p:cNvSpPr txBox="1">
            <a:spLocks noChangeArrowheads="1"/>
          </p:cNvSpPr>
          <p:nvPr/>
        </p:nvSpPr>
        <p:spPr bwMode="auto">
          <a:xfrm>
            <a:off x="2668141" y="3871316"/>
            <a:ext cx="727314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i="1" dirty="0" err="1">
                <a:effectLst/>
                <a:latin typeface="+mn-lt"/>
              </a:rPr>
              <a:t>e</a:t>
            </a:r>
            <a:r>
              <a:rPr lang="en-US" i="1" baseline="-25000" dirty="0" err="1">
                <a:effectLst/>
                <a:latin typeface="+mn-lt"/>
              </a:rPr>
              <a:t>ij</a:t>
            </a:r>
            <a:r>
              <a:rPr lang="en-US" dirty="0">
                <a:effectLst/>
                <a:latin typeface="+mn-lt"/>
              </a:rPr>
              <a:t> = expected frequency for the cell in row </a:t>
            </a:r>
            <a:r>
              <a:rPr lang="en-US" i="1" dirty="0" err="1">
                <a:effectLst/>
                <a:latin typeface="+mn-lt"/>
              </a:rPr>
              <a:t>i</a:t>
            </a:r>
            <a:r>
              <a:rPr lang="en-US" dirty="0">
                <a:effectLst/>
                <a:latin typeface="+mn-lt"/>
              </a:rPr>
              <a:t> and column </a:t>
            </a:r>
            <a:r>
              <a:rPr lang="en-US" i="1" dirty="0">
                <a:effectLst/>
                <a:latin typeface="+mn-lt"/>
              </a:rPr>
              <a:t>j</a:t>
            </a:r>
            <a:endParaRPr lang="en-US" dirty="0">
              <a:effectLst/>
              <a:latin typeface="+mn-lt"/>
            </a:endParaRPr>
          </a:p>
          <a:p>
            <a:pPr algn="ctr"/>
            <a:r>
              <a:rPr lang="en-US" dirty="0">
                <a:effectLst/>
                <a:latin typeface="+mn-lt"/>
              </a:rPr>
              <a:t>under the assumption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i="1" dirty="0">
                <a:effectLst/>
                <a:latin typeface="+mn-lt"/>
              </a:rPr>
              <a:t> </a:t>
            </a:r>
            <a:r>
              <a:rPr lang="en-US" dirty="0">
                <a:effectLst/>
                <a:latin typeface="+mn-lt"/>
              </a:rPr>
              <a:t>is true                             </a:t>
            </a:r>
          </a:p>
        </p:txBody>
      </p:sp>
      <p:sp>
        <p:nvSpPr>
          <p:cNvPr id="121873" name="Text Box 17"/>
          <p:cNvSpPr txBox="1">
            <a:spLocks noChangeArrowheads="1"/>
          </p:cNvSpPr>
          <p:nvPr/>
        </p:nvSpPr>
        <p:spPr bwMode="auto">
          <a:xfrm>
            <a:off x="1416422" y="3441239"/>
            <a:ext cx="105907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where: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27715" y="2108598"/>
                <a:ext cx="3344377" cy="1305678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effectLst/>
                              <a:latin typeface="Cambria Math"/>
                              <a:ea typeface="Cambria Math"/>
                            </a:rPr>
                            <m:t>𝜒</m:t>
                          </m:r>
                        </m:e>
                        <m:sup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effectLst/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effectLst/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effectLst/>
                                  <a:latin typeface="Cambria Math"/>
                                </a:rPr>
                                <m:t>𝑗</m:t>
                              </m:r>
                            </m:sub>
                            <m:sup/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/>
                                                </a:rPr>
                                                <m:t>𝑓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/>
                                                </a:rPr>
                                                <m:t>𝑖𝑗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effectLst/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effectLst/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/>
                                                </a:rPr>
                                                <m:t>𝑒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effectLst/>
                                                  <a:latin typeface="Cambria Math"/>
                                                </a:rPr>
                                                <m:t>𝑖𝑗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b="0" i="1" smtClean="0">
                                          <a:effectLst/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effectLst/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effectLst/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e>
                      </m:nary>
                    </m:oMath>
                  </m:oMathPara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715" y="2108598"/>
                <a:ext cx="3344377" cy="130567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48</a:t>
            </a:fld>
            <a:endParaRPr lang="en-US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121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25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1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5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6" grpId="0" autoUpdateAnimBg="0"/>
      <p:bldP spid="121868" grpId="0"/>
      <p:bldP spid="121870" grpId="0" autoUpdateAnimBg="0"/>
      <p:bldP spid="121871" grpId="0" autoUpdateAnimBg="0"/>
      <p:bldP spid="121873" grpId="0" autoUpdateAnimBg="0"/>
      <p:bldP spid="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94789"/>
              </p:ext>
            </p:extLst>
          </p:nvPr>
        </p:nvGraphicFramePr>
        <p:xfrm>
          <a:off x="1194235" y="1925258"/>
          <a:ext cx="10286888" cy="4127496"/>
        </p:xfrm>
        <a:graphic>
          <a:graphicData uri="http://schemas.openxmlformats.org/drawingml/2006/table">
            <a:tbl>
              <a:tblPr/>
              <a:tblGrid>
                <a:gridCol w="169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4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74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3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3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412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315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2669" marR="12669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2669" marR="12669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Obs.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Exp.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Sqd.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Sqd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Diff. /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1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Likely to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Home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Freq.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Freq.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Diff.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Diff.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Exp. Freq.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1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Repurchase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Owner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</a:t>
                      </a:r>
                      <a:r>
                        <a:rPr lang="en-US" sz="1800" b="0" i="1" u="none" strike="noStrike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1800" b="0" i="1" u="none" strike="noStrike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</a:t>
                      </a:r>
                      <a:r>
                        <a:rPr lang="en-US" sz="1800" b="0" i="1" u="none" strike="noStrike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-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1800" b="0" i="1" u="none" strike="noStrike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</a:t>
                      </a:r>
                      <a:r>
                        <a:rPr lang="en-US" sz="1800" b="0" i="1" u="none" strike="noStrike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1800" b="0" i="1" u="none" strike="noStrike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  <a:r>
                        <a:rPr lang="en-US" sz="18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</a:t>
                      </a:r>
                      <a:r>
                        <a:rPr lang="en-US" sz="1800" b="0" i="1" u="none" strike="noStrike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1800" b="0" i="1" u="none" strike="noStrike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  <a:r>
                        <a:rPr lang="en-US" sz="18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1800" b="0" i="1" u="none" strike="noStrike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ij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Yes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Colonial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97.50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-0.50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0.2500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0.0026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Yes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Log Cab.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72.94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10.06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101.1142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1.3862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Yes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A-Frame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89.56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-9.56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91.3086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1.0196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Colonial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37.50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0.50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0.2500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0.0067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Log Cab.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28.06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-10.06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101.1142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3.6041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73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A-Frame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44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34.44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9.56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91.3086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2.6509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42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Symbol" panose="05050102010706020507" pitchFamily="18" charset="2"/>
                        </a:rPr>
                        <a:t>c</a:t>
                      </a:r>
                      <a:r>
                        <a:rPr lang="en-US" sz="18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= 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8.6700</a:t>
                      </a:r>
                    </a:p>
                  </a:txBody>
                  <a:tcPr marL="12669" marR="12669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935174" y="1569630"/>
            <a:ext cx="609615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Computation of the Chi-Square Test Statistic.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49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370641111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932700" y="1602468"/>
            <a:ext cx="9984953" cy="7571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If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cannot be rejected, we cannot detect a difference among the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population proportions.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934811" y="2412094"/>
            <a:ext cx="10219322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If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can be rejected, we can conclude that not all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population proportions are equal.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934811" y="3262994"/>
            <a:ext cx="10219322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Further analyses can be done to conclude which population proportions are significantly different from others.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40532240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6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7" name="Text Box 7"/>
          <p:cNvSpPr txBox="1">
            <a:spLocks noChangeArrowheads="1"/>
          </p:cNvSpPr>
          <p:nvPr/>
        </p:nvSpPr>
        <p:spPr bwMode="auto">
          <a:xfrm>
            <a:off x="4884480" y="3819892"/>
            <a:ext cx="532220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effectLst/>
                <a:latin typeface="+mn-lt"/>
              </a:rPr>
              <a:t>where </a:t>
            </a:r>
            <a:r>
              <a:rPr lang="en-US" i="1" dirty="0">
                <a:effectLst/>
                <a:latin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+mn-lt"/>
              </a:rPr>
              <a:t>  is the significance level and there are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- 1 degrees of freedom</a:t>
            </a:r>
          </a:p>
        </p:txBody>
      </p:sp>
      <p:sp>
        <p:nvSpPr>
          <p:cNvPr id="153608" name="Text Box 8"/>
          <p:cNvSpPr txBox="1">
            <a:spLocks noChangeArrowheads="1"/>
          </p:cNvSpPr>
          <p:nvPr/>
        </p:nvSpPr>
        <p:spPr bwMode="auto">
          <a:xfrm>
            <a:off x="1408360" y="2230790"/>
            <a:ext cx="2432269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approach:</a:t>
            </a:r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1420717" y="3107090"/>
            <a:ext cx="3107774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Critical value approach:</a:t>
            </a:r>
          </a:p>
        </p:txBody>
      </p:sp>
      <p:sp>
        <p:nvSpPr>
          <p:cNvPr id="153610" name="Text Box 10"/>
          <p:cNvSpPr txBox="1">
            <a:spLocks noChangeArrowheads="1"/>
          </p:cNvSpPr>
          <p:nvPr/>
        </p:nvSpPr>
        <p:spPr bwMode="auto">
          <a:xfrm>
            <a:off x="4871629" y="2227614"/>
            <a:ext cx="303615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if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</a:t>
            </a:r>
            <a:r>
              <a:rPr lang="en-US" u="sng" dirty="0">
                <a:effectLst/>
                <a:latin typeface="+mn-lt"/>
              </a:rPr>
              <a:t>&lt;</a:t>
            </a:r>
            <a:r>
              <a:rPr lang="en-US" dirty="0">
                <a:effectLst/>
                <a:latin typeface="+mn-lt"/>
              </a:rPr>
              <a:t> </a:t>
            </a:r>
            <a:r>
              <a:rPr lang="en-US" i="1" dirty="0">
                <a:effectLst/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933061" y="1564039"/>
            <a:ext cx="232570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6075" indent="-346075"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Rejection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11"/>
              <p:cNvSpPr txBox="1">
                <a:spLocks noChangeArrowheads="1"/>
              </p:cNvSpPr>
              <p:nvPr/>
            </p:nvSpPr>
            <p:spPr bwMode="auto">
              <a:xfrm>
                <a:off x="4867813" y="3082074"/>
                <a:ext cx="2564420" cy="5103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Reject </a:t>
                </a:r>
                <a:r>
                  <a:rPr lang="en-US" i="1" dirty="0">
                    <a:solidFill>
                      <a:schemeClr val="tx1"/>
                    </a:solidFill>
                    <a:effectLst/>
                    <a:latin typeface="+mn-lt"/>
                  </a:rPr>
                  <a:t>H</a:t>
                </a:r>
                <a:r>
                  <a:rPr lang="en-US" baseline="-25000" dirty="0">
                    <a:solidFill>
                      <a:schemeClr val="tx1"/>
                    </a:solidFill>
                    <a:effectLst/>
                    <a:latin typeface="+mn-lt"/>
                  </a:rPr>
                  <a:t>0</a:t>
                </a: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u="sng" dirty="0">
                    <a:solidFill>
                      <a:schemeClr val="tx1"/>
                    </a:solidFill>
                    <a:effectLst/>
                    <a:latin typeface="+mn-lt"/>
                  </a:rPr>
                  <a:t>&gt;</a:t>
                </a:r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effectLst/>
                    <a:latin typeface="+mn-lt"/>
                  </a:rPr>
                  <a:t> </a:t>
                </a:r>
                <a:endParaRPr lang="en-US" i="1" dirty="0"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4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67813" y="3082074"/>
                <a:ext cx="2564420" cy="510396"/>
              </a:xfrm>
              <a:prstGeom prst="rect">
                <a:avLst/>
              </a:prstGeom>
              <a:blipFill rotWithShape="1">
                <a:blip r:embed="rId3"/>
                <a:stretch>
                  <a:fillRect l="-3810" t="-9639" b="-1807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50</a:t>
            </a:fld>
            <a:endParaRPr lang="en-US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5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15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75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7" grpId="0" autoUpdateAnimBg="0"/>
      <p:bldP spid="153608" grpId="0" autoUpdateAnimBg="0"/>
      <p:bldP spid="153609" grpId="0" autoUpdateAnimBg="0"/>
      <p:bldP spid="153610" grpId="0" autoUpdateAnimBg="0"/>
      <p:bldP spid="153604" grpId="0" autoUpdateAnimBg="0"/>
      <p:bldP spid="1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931142" y="1565285"/>
            <a:ext cx="10337562" cy="550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Rejection Rule (using </a:t>
            </a:r>
            <a:r>
              <a:rPr lang="en-US" i="1" dirty="0">
                <a:effectLst/>
                <a:latin typeface="Symbol" panose="05050102010706020507" pitchFamily="18" charset="2"/>
              </a:rPr>
              <a:t>a</a:t>
            </a:r>
            <a:r>
              <a:rPr lang="en-US" dirty="0">
                <a:effectLst/>
                <a:latin typeface="+mn-lt"/>
              </a:rPr>
              <a:t> = .05)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V="1">
            <a:off x="2689648" y="2945459"/>
            <a:ext cx="0" cy="260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6"/>
          <p:cNvSpPr>
            <a:spLocks/>
          </p:cNvSpPr>
          <p:nvPr/>
        </p:nvSpPr>
        <p:spPr bwMode="auto">
          <a:xfrm>
            <a:off x="2724918" y="2888632"/>
            <a:ext cx="4911573" cy="2630487"/>
          </a:xfrm>
          <a:custGeom>
            <a:avLst/>
            <a:gdLst/>
            <a:ahLst/>
            <a:cxnLst>
              <a:cxn ang="0">
                <a:pos x="0" y="1657"/>
              </a:cxn>
              <a:cxn ang="0">
                <a:pos x="2972" y="1629"/>
              </a:cxn>
              <a:cxn ang="0">
                <a:pos x="2812" y="1589"/>
              </a:cxn>
              <a:cxn ang="0">
                <a:pos x="2664" y="1541"/>
              </a:cxn>
              <a:cxn ang="0">
                <a:pos x="2500" y="1481"/>
              </a:cxn>
              <a:cxn ang="0">
                <a:pos x="2336" y="1389"/>
              </a:cxn>
              <a:cxn ang="0">
                <a:pos x="2228" y="1297"/>
              </a:cxn>
              <a:cxn ang="0">
                <a:pos x="2092" y="1165"/>
              </a:cxn>
              <a:cxn ang="0">
                <a:pos x="1984" y="1033"/>
              </a:cxn>
              <a:cxn ang="0">
                <a:pos x="1858" y="861"/>
              </a:cxn>
              <a:cxn ang="0">
                <a:pos x="1813" y="795"/>
              </a:cxn>
              <a:cxn ang="0">
                <a:pos x="1769" y="723"/>
              </a:cxn>
              <a:cxn ang="0">
                <a:pos x="1726" y="651"/>
              </a:cxn>
              <a:cxn ang="0">
                <a:pos x="1684" y="573"/>
              </a:cxn>
              <a:cxn ang="0">
                <a:pos x="1642" y="513"/>
              </a:cxn>
              <a:cxn ang="0">
                <a:pos x="1606" y="450"/>
              </a:cxn>
              <a:cxn ang="0">
                <a:pos x="1570" y="393"/>
              </a:cxn>
              <a:cxn ang="0">
                <a:pos x="1516" y="324"/>
              </a:cxn>
              <a:cxn ang="0">
                <a:pos x="1462" y="249"/>
              </a:cxn>
              <a:cxn ang="0">
                <a:pos x="1411" y="186"/>
              </a:cxn>
              <a:cxn ang="0">
                <a:pos x="1354" y="129"/>
              </a:cxn>
              <a:cxn ang="0">
                <a:pos x="1291" y="66"/>
              </a:cxn>
              <a:cxn ang="0">
                <a:pos x="1213" y="11"/>
              </a:cxn>
              <a:cxn ang="0">
                <a:pos x="1135" y="0"/>
              </a:cxn>
              <a:cxn ang="0">
                <a:pos x="1067" y="5"/>
              </a:cxn>
              <a:cxn ang="0">
                <a:pos x="1006" y="39"/>
              </a:cxn>
              <a:cxn ang="0">
                <a:pos x="931" y="96"/>
              </a:cxn>
              <a:cxn ang="0">
                <a:pos x="868" y="162"/>
              </a:cxn>
              <a:cxn ang="0">
                <a:pos x="815" y="233"/>
              </a:cxn>
              <a:cxn ang="0">
                <a:pos x="767" y="293"/>
              </a:cxn>
              <a:cxn ang="0">
                <a:pos x="731" y="365"/>
              </a:cxn>
              <a:cxn ang="0">
                <a:pos x="688" y="435"/>
              </a:cxn>
              <a:cxn ang="0">
                <a:pos x="652" y="501"/>
              </a:cxn>
              <a:cxn ang="0">
                <a:pos x="616" y="573"/>
              </a:cxn>
              <a:cxn ang="0">
                <a:pos x="586" y="642"/>
              </a:cxn>
              <a:cxn ang="0">
                <a:pos x="556" y="720"/>
              </a:cxn>
              <a:cxn ang="0">
                <a:pos x="531" y="794"/>
              </a:cxn>
              <a:cxn ang="0">
                <a:pos x="502" y="869"/>
              </a:cxn>
              <a:cxn ang="0">
                <a:pos x="475" y="939"/>
              </a:cxn>
              <a:cxn ang="0">
                <a:pos x="450" y="1008"/>
              </a:cxn>
              <a:cxn ang="0">
                <a:pos x="419" y="1073"/>
              </a:cxn>
              <a:cxn ang="0">
                <a:pos x="324" y="1257"/>
              </a:cxn>
            </a:cxnLst>
            <a:rect l="0" t="0" r="r" b="b"/>
            <a:pathLst>
              <a:path w="3080" h="1657">
                <a:moveTo>
                  <a:pt x="160" y="1481"/>
                </a:moveTo>
                <a:lnTo>
                  <a:pt x="0" y="1657"/>
                </a:lnTo>
                <a:lnTo>
                  <a:pt x="3080" y="1657"/>
                </a:lnTo>
                <a:lnTo>
                  <a:pt x="2972" y="1629"/>
                </a:lnTo>
                <a:lnTo>
                  <a:pt x="2892" y="1609"/>
                </a:lnTo>
                <a:lnTo>
                  <a:pt x="2812" y="1589"/>
                </a:lnTo>
                <a:lnTo>
                  <a:pt x="2736" y="1565"/>
                </a:lnTo>
                <a:lnTo>
                  <a:pt x="2664" y="1541"/>
                </a:lnTo>
                <a:lnTo>
                  <a:pt x="2584" y="1517"/>
                </a:lnTo>
                <a:lnTo>
                  <a:pt x="2500" y="1481"/>
                </a:lnTo>
                <a:lnTo>
                  <a:pt x="2408" y="1437"/>
                </a:lnTo>
                <a:lnTo>
                  <a:pt x="2336" y="1389"/>
                </a:lnTo>
                <a:lnTo>
                  <a:pt x="2288" y="1349"/>
                </a:lnTo>
                <a:lnTo>
                  <a:pt x="2228" y="1297"/>
                </a:lnTo>
                <a:lnTo>
                  <a:pt x="2160" y="1237"/>
                </a:lnTo>
                <a:lnTo>
                  <a:pt x="2092" y="1165"/>
                </a:lnTo>
                <a:lnTo>
                  <a:pt x="2036" y="1101"/>
                </a:lnTo>
                <a:lnTo>
                  <a:pt x="1984" y="1033"/>
                </a:lnTo>
                <a:lnTo>
                  <a:pt x="1920" y="961"/>
                </a:lnTo>
                <a:lnTo>
                  <a:pt x="1858" y="861"/>
                </a:lnTo>
                <a:lnTo>
                  <a:pt x="1837" y="825"/>
                </a:lnTo>
                <a:lnTo>
                  <a:pt x="1813" y="795"/>
                </a:lnTo>
                <a:lnTo>
                  <a:pt x="1789" y="759"/>
                </a:lnTo>
                <a:lnTo>
                  <a:pt x="1769" y="723"/>
                </a:lnTo>
                <a:lnTo>
                  <a:pt x="1747" y="681"/>
                </a:lnTo>
                <a:lnTo>
                  <a:pt x="1726" y="651"/>
                </a:lnTo>
                <a:lnTo>
                  <a:pt x="1708" y="606"/>
                </a:lnTo>
                <a:lnTo>
                  <a:pt x="1684" y="573"/>
                </a:lnTo>
                <a:lnTo>
                  <a:pt x="1666" y="549"/>
                </a:lnTo>
                <a:lnTo>
                  <a:pt x="1642" y="513"/>
                </a:lnTo>
                <a:lnTo>
                  <a:pt x="1627" y="483"/>
                </a:lnTo>
                <a:lnTo>
                  <a:pt x="1606" y="450"/>
                </a:lnTo>
                <a:lnTo>
                  <a:pt x="1588" y="423"/>
                </a:lnTo>
                <a:lnTo>
                  <a:pt x="1570" y="393"/>
                </a:lnTo>
                <a:lnTo>
                  <a:pt x="1546" y="360"/>
                </a:lnTo>
                <a:lnTo>
                  <a:pt x="1516" y="324"/>
                </a:lnTo>
                <a:lnTo>
                  <a:pt x="1489" y="285"/>
                </a:lnTo>
                <a:lnTo>
                  <a:pt x="1462" y="249"/>
                </a:lnTo>
                <a:lnTo>
                  <a:pt x="1435" y="219"/>
                </a:lnTo>
                <a:lnTo>
                  <a:pt x="1411" y="186"/>
                </a:lnTo>
                <a:lnTo>
                  <a:pt x="1385" y="155"/>
                </a:lnTo>
                <a:lnTo>
                  <a:pt x="1354" y="129"/>
                </a:lnTo>
                <a:lnTo>
                  <a:pt x="1324" y="99"/>
                </a:lnTo>
                <a:lnTo>
                  <a:pt x="1291" y="66"/>
                </a:lnTo>
                <a:lnTo>
                  <a:pt x="1249" y="36"/>
                </a:lnTo>
                <a:lnTo>
                  <a:pt x="1213" y="11"/>
                </a:lnTo>
                <a:lnTo>
                  <a:pt x="1171" y="0"/>
                </a:lnTo>
                <a:lnTo>
                  <a:pt x="1135" y="0"/>
                </a:lnTo>
                <a:lnTo>
                  <a:pt x="1099" y="0"/>
                </a:lnTo>
                <a:lnTo>
                  <a:pt x="1067" y="5"/>
                </a:lnTo>
                <a:lnTo>
                  <a:pt x="1035" y="21"/>
                </a:lnTo>
                <a:lnTo>
                  <a:pt x="1006" y="39"/>
                </a:lnTo>
                <a:lnTo>
                  <a:pt x="970" y="63"/>
                </a:lnTo>
                <a:lnTo>
                  <a:pt x="931" y="96"/>
                </a:lnTo>
                <a:lnTo>
                  <a:pt x="899" y="125"/>
                </a:lnTo>
                <a:lnTo>
                  <a:pt x="868" y="162"/>
                </a:lnTo>
                <a:lnTo>
                  <a:pt x="839" y="197"/>
                </a:lnTo>
                <a:lnTo>
                  <a:pt x="815" y="233"/>
                </a:lnTo>
                <a:lnTo>
                  <a:pt x="789" y="263"/>
                </a:lnTo>
                <a:lnTo>
                  <a:pt x="767" y="293"/>
                </a:lnTo>
                <a:lnTo>
                  <a:pt x="745" y="330"/>
                </a:lnTo>
                <a:lnTo>
                  <a:pt x="731" y="365"/>
                </a:lnTo>
                <a:lnTo>
                  <a:pt x="707" y="401"/>
                </a:lnTo>
                <a:lnTo>
                  <a:pt x="688" y="435"/>
                </a:lnTo>
                <a:lnTo>
                  <a:pt x="671" y="473"/>
                </a:lnTo>
                <a:lnTo>
                  <a:pt x="652" y="501"/>
                </a:lnTo>
                <a:lnTo>
                  <a:pt x="634" y="537"/>
                </a:lnTo>
                <a:lnTo>
                  <a:pt x="616" y="573"/>
                </a:lnTo>
                <a:lnTo>
                  <a:pt x="601" y="609"/>
                </a:lnTo>
                <a:lnTo>
                  <a:pt x="586" y="642"/>
                </a:lnTo>
                <a:lnTo>
                  <a:pt x="571" y="681"/>
                </a:lnTo>
                <a:lnTo>
                  <a:pt x="556" y="720"/>
                </a:lnTo>
                <a:lnTo>
                  <a:pt x="543" y="756"/>
                </a:lnTo>
                <a:lnTo>
                  <a:pt x="531" y="794"/>
                </a:lnTo>
                <a:lnTo>
                  <a:pt x="517" y="831"/>
                </a:lnTo>
                <a:lnTo>
                  <a:pt x="502" y="869"/>
                </a:lnTo>
                <a:lnTo>
                  <a:pt x="487" y="906"/>
                </a:lnTo>
                <a:lnTo>
                  <a:pt x="475" y="939"/>
                </a:lnTo>
                <a:lnTo>
                  <a:pt x="463" y="974"/>
                </a:lnTo>
                <a:lnTo>
                  <a:pt x="450" y="1008"/>
                </a:lnTo>
                <a:lnTo>
                  <a:pt x="435" y="1038"/>
                </a:lnTo>
                <a:lnTo>
                  <a:pt x="419" y="1073"/>
                </a:lnTo>
                <a:lnTo>
                  <a:pt x="376" y="1157"/>
                </a:lnTo>
                <a:lnTo>
                  <a:pt x="324" y="1257"/>
                </a:lnTo>
                <a:lnTo>
                  <a:pt x="244" y="1385"/>
                </a:lnTo>
              </a:path>
            </a:pathLst>
          </a:custGeom>
          <a:solidFill>
            <a:schemeClr val="bg1">
              <a:lumMod val="8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Freeform 7"/>
          <p:cNvSpPr>
            <a:spLocks/>
          </p:cNvSpPr>
          <p:nvPr/>
        </p:nvSpPr>
        <p:spPr bwMode="auto">
          <a:xfrm>
            <a:off x="6379222" y="5050484"/>
            <a:ext cx="1529118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09"/>
              </a:cxn>
              <a:cxn ang="0">
                <a:pos x="842" y="312"/>
              </a:cxn>
              <a:cxn ang="0">
                <a:pos x="827" y="306"/>
              </a:cxn>
              <a:cxn ang="0">
                <a:pos x="796" y="300"/>
              </a:cxn>
              <a:cxn ang="0">
                <a:pos x="768" y="294"/>
              </a:cxn>
              <a:cxn ang="0">
                <a:pos x="732" y="288"/>
              </a:cxn>
              <a:cxn ang="0">
                <a:pos x="694" y="279"/>
              </a:cxn>
              <a:cxn ang="0">
                <a:pos x="659" y="272"/>
              </a:cxn>
              <a:cxn ang="0">
                <a:pos x="624" y="266"/>
              </a:cxn>
              <a:cxn ang="0">
                <a:pos x="582" y="254"/>
              </a:cxn>
              <a:cxn ang="0">
                <a:pos x="546" y="246"/>
              </a:cxn>
              <a:cxn ang="0">
                <a:pos x="513" y="237"/>
              </a:cxn>
              <a:cxn ang="0">
                <a:pos x="485" y="227"/>
              </a:cxn>
              <a:cxn ang="0">
                <a:pos x="447" y="218"/>
              </a:cxn>
              <a:cxn ang="0">
                <a:pos x="414" y="207"/>
              </a:cxn>
              <a:cxn ang="0">
                <a:pos x="384" y="200"/>
              </a:cxn>
              <a:cxn ang="0">
                <a:pos x="352" y="188"/>
              </a:cxn>
              <a:cxn ang="0">
                <a:pos x="321" y="176"/>
              </a:cxn>
              <a:cxn ang="0">
                <a:pos x="284" y="164"/>
              </a:cxn>
              <a:cxn ang="0">
                <a:pos x="248" y="148"/>
              </a:cxn>
              <a:cxn ang="0">
                <a:pos x="208" y="132"/>
              </a:cxn>
              <a:cxn ang="0">
                <a:pos x="174" y="114"/>
              </a:cxn>
              <a:cxn ang="0">
                <a:pos x="144" y="100"/>
              </a:cxn>
              <a:cxn ang="0">
                <a:pos x="113" y="80"/>
              </a:cxn>
              <a:cxn ang="0">
                <a:pos x="72" y="54"/>
              </a:cxn>
              <a:cxn ang="0">
                <a:pos x="40" y="32"/>
              </a:cxn>
              <a:cxn ang="0">
                <a:pos x="17" y="14"/>
              </a:cxn>
              <a:cxn ang="0">
                <a:pos x="0" y="6"/>
              </a:cxn>
            </a:cxnLst>
            <a:rect l="0" t="0" r="r" b="b"/>
            <a:pathLst>
              <a:path w="842" h="312">
                <a:moveTo>
                  <a:pt x="0" y="0"/>
                </a:moveTo>
                <a:lnTo>
                  <a:pt x="0" y="309"/>
                </a:lnTo>
                <a:lnTo>
                  <a:pt x="842" y="312"/>
                </a:lnTo>
                <a:lnTo>
                  <a:pt x="827" y="306"/>
                </a:lnTo>
                <a:lnTo>
                  <a:pt x="796" y="300"/>
                </a:lnTo>
                <a:lnTo>
                  <a:pt x="768" y="294"/>
                </a:lnTo>
                <a:lnTo>
                  <a:pt x="732" y="288"/>
                </a:lnTo>
                <a:lnTo>
                  <a:pt x="694" y="279"/>
                </a:lnTo>
                <a:lnTo>
                  <a:pt x="659" y="272"/>
                </a:lnTo>
                <a:lnTo>
                  <a:pt x="624" y="266"/>
                </a:lnTo>
                <a:lnTo>
                  <a:pt x="582" y="254"/>
                </a:lnTo>
                <a:lnTo>
                  <a:pt x="546" y="246"/>
                </a:lnTo>
                <a:lnTo>
                  <a:pt x="513" y="237"/>
                </a:lnTo>
                <a:lnTo>
                  <a:pt x="485" y="227"/>
                </a:lnTo>
                <a:lnTo>
                  <a:pt x="447" y="218"/>
                </a:lnTo>
                <a:lnTo>
                  <a:pt x="414" y="207"/>
                </a:lnTo>
                <a:lnTo>
                  <a:pt x="384" y="200"/>
                </a:lnTo>
                <a:lnTo>
                  <a:pt x="352" y="188"/>
                </a:lnTo>
                <a:lnTo>
                  <a:pt x="321" y="176"/>
                </a:lnTo>
                <a:lnTo>
                  <a:pt x="284" y="164"/>
                </a:lnTo>
                <a:lnTo>
                  <a:pt x="248" y="148"/>
                </a:lnTo>
                <a:lnTo>
                  <a:pt x="208" y="132"/>
                </a:lnTo>
                <a:lnTo>
                  <a:pt x="174" y="114"/>
                </a:lnTo>
                <a:lnTo>
                  <a:pt x="144" y="100"/>
                </a:lnTo>
                <a:lnTo>
                  <a:pt x="113" y="80"/>
                </a:lnTo>
                <a:lnTo>
                  <a:pt x="72" y="54"/>
                </a:lnTo>
                <a:lnTo>
                  <a:pt x="40" y="32"/>
                </a:lnTo>
                <a:lnTo>
                  <a:pt x="17" y="14"/>
                </a:lnTo>
                <a:lnTo>
                  <a:pt x="0" y="6"/>
                </a:lnTo>
              </a:path>
            </a:pathLst>
          </a:custGeom>
          <a:solidFill>
            <a:schemeClr val="bg1">
              <a:lumMod val="7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2703804" y="5519119"/>
            <a:ext cx="6366071" cy="954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9"/>
          <p:cNvSpPr>
            <a:spLocks noChangeArrowheads="1"/>
          </p:cNvSpPr>
          <p:nvPr/>
        </p:nvSpPr>
        <p:spPr bwMode="auto">
          <a:xfrm>
            <a:off x="6360218" y="4458347"/>
            <a:ext cx="2112" cy="11795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743"/>
              </a:cxn>
            </a:cxnLst>
            <a:rect l="0" t="0" r="r" b="b"/>
            <a:pathLst>
              <a:path w="1" h="743">
                <a:moveTo>
                  <a:pt x="0" y="0"/>
                </a:moveTo>
                <a:lnTo>
                  <a:pt x="1" y="743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9062054" y="5261623"/>
            <a:ext cx="453651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Symbol" pitchFamily="18" charset="2"/>
              </a:rPr>
              <a:t></a:t>
            </a:r>
            <a:r>
              <a:rPr lang="en-US" baseline="30000" dirty="0">
                <a:effectLst/>
              </a:rPr>
              <a:t>2</a:t>
            </a:r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5057019" y="5627305"/>
            <a:ext cx="1029129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+mn-lt"/>
              </a:rPr>
              <a:t>  5.991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857753" y="4747273"/>
            <a:ext cx="2275689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+mn-lt"/>
              </a:rPr>
              <a:t>Do Not 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6543186" y="4747273"/>
            <a:ext cx="132350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dirty="0">
                <a:effectLst/>
                <a:latin typeface="+mn-lt"/>
              </a:rPr>
              <a:t>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</a:p>
        </p:txBody>
      </p:sp>
      <p:grpSp>
        <p:nvGrpSpPr>
          <p:cNvPr id="22" name="Group 14"/>
          <p:cNvGrpSpPr>
            <a:grpSpLocks/>
          </p:cNvGrpSpPr>
          <p:nvPr/>
        </p:nvGrpSpPr>
        <p:grpSpPr bwMode="auto">
          <a:xfrm>
            <a:off x="2672134" y="2742260"/>
            <a:ext cx="5131637" cy="2784475"/>
            <a:chOff x="1075" y="1634"/>
            <a:chExt cx="3190" cy="1754"/>
          </a:xfrm>
        </p:grpSpPr>
        <p:sp>
          <p:nvSpPr>
            <p:cNvPr id="23" name="Arc 15"/>
            <p:cNvSpPr>
              <a:spLocks/>
            </p:cNvSpPr>
            <p:nvPr/>
          </p:nvSpPr>
          <p:spPr bwMode="auto">
            <a:xfrm rot="3423864">
              <a:off x="2803" y="2629"/>
              <a:ext cx="866" cy="285"/>
            </a:xfrm>
            <a:custGeom>
              <a:avLst/>
              <a:gdLst>
                <a:gd name="G0" fmla="+- 21 0 0"/>
                <a:gd name="G1" fmla="+- 0 0 0"/>
                <a:gd name="G2" fmla="+- 21600 0 0"/>
                <a:gd name="T0" fmla="*/ 17867 w 17867"/>
                <a:gd name="T1" fmla="*/ 12169 h 21600"/>
                <a:gd name="T2" fmla="*/ 0 w 17867"/>
                <a:gd name="T3" fmla="*/ 21600 h 21600"/>
                <a:gd name="T4" fmla="*/ 21 w 1786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867" h="21600" fill="none" extrusionOk="0">
                  <a:moveTo>
                    <a:pt x="17866" y="12168"/>
                  </a:moveTo>
                  <a:cubicBezTo>
                    <a:pt x="13843" y="18069"/>
                    <a:pt x="7162" y="21599"/>
                    <a:pt x="21" y="21600"/>
                  </a:cubicBezTo>
                  <a:cubicBezTo>
                    <a:pt x="14" y="21600"/>
                    <a:pt x="7" y="21599"/>
                    <a:pt x="0" y="21599"/>
                  </a:cubicBezTo>
                </a:path>
                <a:path w="17867" h="21600" stroke="0" extrusionOk="0">
                  <a:moveTo>
                    <a:pt x="17866" y="12168"/>
                  </a:moveTo>
                  <a:cubicBezTo>
                    <a:pt x="13843" y="18069"/>
                    <a:pt x="7162" y="21599"/>
                    <a:pt x="21" y="21600"/>
                  </a:cubicBezTo>
                  <a:cubicBezTo>
                    <a:pt x="14" y="21600"/>
                    <a:pt x="7" y="21599"/>
                    <a:pt x="0" y="21599"/>
                  </a:cubicBezTo>
                  <a:lnTo>
                    <a:pt x="2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Arc 16"/>
            <p:cNvSpPr>
              <a:spLocks/>
            </p:cNvSpPr>
            <p:nvPr/>
          </p:nvSpPr>
          <p:spPr bwMode="auto">
            <a:xfrm rot="623505">
              <a:off x="3449" y="3150"/>
              <a:ext cx="816" cy="178"/>
            </a:xfrm>
            <a:custGeom>
              <a:avLst/>
              <a:gdLst>
                <a:gd name="G0" fmla="+- 19809 0 0"/>
                <a:gd name="G1" fmla="+- 0 0 0"/>
                <a:gd name="G2" fmla="+- 21600 0 0"/>
                <a:gd name="T0" fmla="*/ 20642 w 20642"/>
                <a:gd name="T1" fmla="*/ 21584 h 21600"/>
                <a:gd name="T2" fmla="*/ 0 w 20642"/>
                <a:gd name="T3" fmla="*/ 8612 h 21600"/>
                <a:gd name="T4" fmla="*/ 19809 w 20642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42" h="21600" fill="none" extrusionOk="0">
                  <a:moveTo>
                    <a:pt x="20641" y="21583"/>
                  </a:moveTo>
                  <a:cubicBezTo>
                    <a:pt x="20364" y="21594"/>
                    <a:pt x="20086" y="21599"/>
                    <a:pt x="19809" y="21600"/>
                  </a:cubicBezTo>
                  <a:cubicBezTo>
                    <a:pt x="11209" y="21600"/>
                    <a:pt x="3428" y="16498"/>
                    <a:pt x="0" y="8611"/>
                  </a:cubicBezTo>
                </a:path>
                <a:path w="20642" h="21600" stroke="0" extrusionOk="0">
                  <a:moveTo>
                    <a:pt x="20641" y="21583"/>
                  </a:moveTo>
                  <a:cubicBezTo>
                    <a:pt x="20364" y="21594"/>
                    <a:pt x="20086" y="21599"/>
                    <a:pt x="19809" y="21600"/>
                  </a:cubicBezTo>
                  <a:cubicBezTo>
                    <a:pt x="11209" y="21600"/>
                    <a:pt x="3428" y="16498"/>
                    <a:pt x="0" y="8611"/>
                  </a:cubicBezTo>
                  <a:lnTo>
                    <a:pt x="1980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rc 17"/>
            <p:cNvSpPr>
              <a:spLocks/>
            </p:cNvSpPr>
            <p:nvPr/>
          </p:nvSpPr>
          <p:spPr bwMode="auto">
            <a:xfrm rot="6485904">
              <a:off x="1450" y="1975"/>
              <a:ext cx="994" cy="373"/>
            </a:xfrm>
            <a:custGeom>
              <a:avLst/>
              <a:gdLst>
                <a:gd name="G0" fmla="+- 21520 0 0"/>
                <a:gd name="G1" fmla="+- 0 0 0"/>
                <a:gd name="G2" fmla="+- 21600 0 0"/>
                <a:gd name="T0" fmla="*/ 21520 w 21520"/>
                <a:gd name="T1" fmla="*/ 21600 h 21600"/>
                <a:gd name="T2" fmla="*/ 0 w 21520"/>
                <a:gd name="T3" fmla="*/ 1856 h 21600"/>
                <a:gd name="T4" fmla="*/ 21520 w 2152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20" h="21600" fill="none" extrusionOk="0">
                  <a:moveTo>
                    <a:pt x="21520" y="21600"/>
                  </a:moveTo>
                  <a:cubicBezTo>
                    <a:pt x="10310" y="21600"/>
                    <a:pt x="963" y="13024"/>
                    <a:pt x="-1" y="1856"/>
                  </a:cubicBezTo>
                </a:path>
                <a:path w="21520" h="21600" stroke="0" extrusionOk="0">
                  <a:moveTo>
                    <a:pt x="21520" y="21600"/>
                  </a:moveTo>
                  <a:cubicBezTo>
                    <a:pt x="10310" y="21600"/>
                    <a:pt x="963" y="13024"/>
                    <a:pt x="-1" y="1856"/>
                  </a:cubicBezTo>
                  <a:lnTo>
                    <a:pt x="2152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rc 18"/>
            <p:cNvSpPr>
              <a:spLocks/>
            </p:cNvSpPr>
            <p:nvPr/>
          </p:nvSpPr>
          <p:spPr bwMode="auto">
            <a:xfrm rot="14520000">
              <a:off x="2072" y="2013"/>
              <a:ext cx="981" cy="22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595 w 21595"/>
                <a:gd name="T1" fmla="*/ 462 h 21600"/>
                <a:gd name="T2" fmla="*/ 0 w 21595"/>
                <a:gd name="T3" fmla="*/ 21600 h 21600"/>
                <a:gd name="T4" fmla="*/ 0 w 21595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5" h="21600" fill="none" extrusionOk="0">
                  <a:moveTo>
                    <a:pt x="21595" y="462"/>
                  </a:moveTo>
                  <a:cubicBezTo>
                    <a:pt x="21343" y="12208"/>
                    <a:pt x="11749" y="21599"/>
                    <a:pt x="0" y="21600"/>
                  </a:cubicBezTo>
                </a:path>
                <a:path w="21595" h="21600" stroke="0" extrusionOk="0">
                  <a:moveTo>
                    <a:pt x="21595" y="462"/>
                  </a:moveTo>
                  <a:cubicBezTo>
                    <a:pt x="21343" y="12208"/>
                    <a:pt x="1174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19"/>
            <p:cNvSpPr>
              <a:spLocks/>
            </p:cNvSpPr>
            <p:nvPr/>
          </p:nvSpPr>
          <p:spPr bwMode="auto">
            <a:xfrm rot="-100623">
              <a:off x="1075" y="2576"/>
              <a:ext cx="556" cy="812"/>
            </a:xfrm>
            <a:custGeom>
              <a:avLst/>
              <a:gdLst/>
              <a:ahLst/>
              <a:cxnLst>
                <a:cxn ang="0">
                  <a:pos x="0" y="812"/>
                </a:cxn>
                <a:cxn ang="0">
                  <a:pos x="268" y="544"/>
                </a:cxn>
                <a:cxn ang="0">
                  <a:pos x="448" y="248"/>
                </a:cxn>
                <a:cxn ang="0">
                  <a:pos x="556" y="0"/>
                </a:cxn>
              </a:cxnLst>
              <a:rect l="0" t="0" r="r" b="b"/>
              <a:pathLst>
                <a:path w="556" h="812">
                  <a:moveTo>
                    <a:pt x="0" y="812"/>
                  </a:moveTo>
                  <a:cubicBezTo>
                    <a:pt x="96" y="725"/>
                    <a:pt x="193" y="638"/>
                    <a:pt x="268" y="544"/>
                  </a:cubicBezTo>
                  <a:cubicBezTo>
                    <a:pt x="343" y="450"/>
                    <a:pt x="400" y="339"/>
                    <a:pt x="448" y="248"/>
                  </a:cubicBezTo>
                  <a:cubicBezTo>
                    <a:pt x="496" y="157"/>
                    <a:pt x="538" y="41"/>
                    <a:pt x="556" y="0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Rectangle 89"/>
          <p:cNvSpPr>
            <a:spLocks noChangeArrowheads="1"/>
          </p:cNvSpPr>
          <p:nvPr/>
        </p:nvSpPr>
        <p:spPr bwMode="auto">
          <a:xfrm>
            <a:off x="5131882" y="2739084"/>
            <a:ext cx="4028609" cy="1390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With </a:t>
            </a:r>
            <a:r>
              <a:rPr lang="en-US" i="1" dirty="0">
                <a:effectLst/>
                <a:latin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+mn-lt"/>
              </a:rPr>
              <a:t> = .05 and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i="1" dirty="0">
                <a:effectLst/>
                <a:latin typeface="+mn-lt"/>
              </a:rPr>
              <a:t>     k</a:t>
            </a:r>
            <a:r>
              <a:rPr lang="en-US" dirty="0">
                <a:effectLst/>
                <a:latin typeface="+mn-lt"/>
              </a:rPr>
              <a:t> - 1 = 3 - 1 = 2</a:t>
            </a:r>
          </a:p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          degrees of freedom</a:t>
            </a:r>
          </a:p>
        </p:txBody>
      </p:sp>
      <p:sp>
        <p:nvSpPr>
          <p:cNvPr id="29" name="Text Box 90"/>
          <p:cNvSpPr txBox="1">
            <a:spLocks noChangeArrowheads="1"/>
          </p:cNvSpPr>
          <p:nvPr/>
        </p:nvSpPr>
        <p:spPr bwMode="auto">
          <a:xfrm>
            <a:off x="3708716" y="2111856"/>
            <a:ext cx="493090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effectLst/>
                <a:latin typeface="+mn-lt"/>
              </a:rPr>
              <a:t> Reject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if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</a:t>
            </a:r>
            <a:r>
              <a:rPr lang="en-US" u="sng" dirty="0">
                <a:effectLst/>
                <a:latin typeface="+mn-lt"/>
              </a:rPr>
              <a:t>&lt;</a:t>
            </a:r>
            <a:r>
              <a:rPr lang="en-US" dirty="0">
                <a:effectLst/>
                <a:latin typeface="+mn-lt"/>
              </a:rPr>
              <a:t> .05 or </a:t>
            </a:r>
            <a:r>
              <a:rPr lang="en-US" dirty="0">
                <a:effectLst/>
                <a:latin typeface="Symbol" panose="05050102010706020507" pitchFamily="18" charset="2"/>
              </a:rPr>
              <a:t>c</a:t>
            </a:r>
            <a:r>
              <a:rPr lang="en-US" baseline="30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&gt; 5.991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51</a:t>
            </a:fld>
            <a:endParaRPr lang="en-US"/>
          </a:p>
        </p:txBody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5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3500"/>
                            </p:stCondLst>
                            <p:childTnLst>
                              <p:par>
                                <p:cTn id="4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0"/>
                            </p:stCondLst>
                            <p:childTnLst>
                              <p:par>
                                <p:cTn id="4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65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utoUpdateAnimBg="0"/>
      <p:bldP spid="19" grpId="0" autoUpdateAnimBg="0"/>
      <p:bldP spid="20" grpId="0" autoUpdateAnimBg="0"/>
      <p:bldP spid="21" grpId="0" autoUpdateAnimBg="0"/>
      <p:bldP spid="28" grpId="0" autoUpdateAnimBg="0"/>
      <p:bldP spid="29" grpId="0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21" name="Rectangle 73"/>
          <p:cNvSpPr>
            <a:spLocks noChangeArrowheads="1"/>
          </p:cNvSpPr>
          <p:nvPr/>
        </p:nvSpPr>
        <p:spPr bwMode="auto">
          <a:xfrm>
            <a:off x="931141" y="1562452"/>
            <a:ext cx="9349413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Conclusion Using the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Approach</a:t>
            </a:r>
          </a:p>
        </p:txBody>
      </p:sp>
      <p:sp>
        <p:nvSpPr>
          <p:cNvPr id="155722" name="Text Box 74"/>
          <p:cNvSpPr txBox="1">
            <a:spLocks noChangeArrowheads="1"/>
          </p:cNvSpPr>
          <p:nvPr/>
        </p:nvSpPr>
        <p:spPr bwMode="auto">
          <a:xfrm>
            <a:off x="2139811" y="4441903"/>
            <a:ext cx="6738511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rgbClr val="66FFFF"/>
              </a:buClr>
              <a:buSzPct val="125000"/>
            </a:pPr>
            <a:r>
              <a:rPr lang="en-US" dirty="0">
                <a:effectLst/>
                <a:latin typeface="+mn-lt"/>
              </a:rPr>
              <a:t>  The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dirty="0">
                <a:effectLst/>
                <a:latin typeface="+mn-lt"/>
              </a:rPr>
              <a:t>-value </a:t>
            </a:r>
            <a:r>
              <a:rPr lang="en-US" u="sng" dirty="0">
                <a:effectLst/>
                <a:latin typeface="+mn-lt"/>
              </a:rPr>
              <a:t>&lt;</a:t>
            </a:r>
            <a:r>
              <a:rPr lang="en-US" dirty="0">
                <a:effectLst/>
                <a:latin typeface="+mn-lt"/>
              </a:rPr>
              <a:t> </a:t>
            </a:r>
            <a:r>
              <a:rPr lang="en-US" i="1" dirty="0">
                <a:effectLst/>
                <a:latin typeface="Symbol" panose="05050102010706020507" pitchFamily="18" charset="2"/>
              </a:rPr>
              <a:t>a</a:t>
            </a:r>
            <a:r>
              <a:rPr lang="en-US" dirty="0">
                <a:effectLst/>
                <a:latin typeface="+mn-lt"/>
              </a:rPr>
              <a:t> .  We can reject the null hypothesis.</a:t>
            </a:r>
          </a:p>
        </p:txBody>
      </p:sp>
      <p:sp>
        <p:nvSpPr>
          <p:cNvPr id="155724" name="Text Box 76"/>
          <p:cNvSpPr txBox="1">
            <a:spLocks noChangeArrowheads="1"/>
          </p:cNvSpPr>
          <p:nvPr/>
        </p:nvSpPr>
        <p:spPr bwMode="auto">
          <a:xfrm>
            <a:off x="1793816" y="3547906"/>
            <a:ext cx="7547891" cy="83099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buClr>
                <a:srgbClr val="66FFFF"/>
              </a:buClr>
              <a:buSzPct val="125000"/>
            </a:pPr>
            <a:r>
              <a:rPr lang="en-US" dirty="0">
                <a:effectLst/>
                <a:latin typeface="+mn-lt"/>
              </a:rPr>
              <a:t>Because </a:t>
            </a:r>
            <a:r>
              <a:rPr lang="en-US" i="1" dirty="0">
                <a:effectLst/>
                <a:latin typeface="Symbol" panose="05050102010706020507" pitchFamily="18" charset="2"/>
              </a:rPr>
              <a:t>c</a:t>
            </a:r>
            <a:r>
              <a:rPr lang="en-US" baseline="30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8.670 is between 9.210 and 7.378, the area in the upper tail of the distribution is between .01 and .025.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947584" y="2144485"/>
            <a:ext cx="7261729" cy="1186543"/>
            <a:chOff x="1947584" y="2144485"/>
            <a:chExt cx="7261729" cy="1186543"/>
          </a:xfrm>
        </p:grpSpPr>
        <p:sp>
          <p:nvSpPr>
            <p:cNvPr id="3" name="Rectangle 2"/>
            <p:cNvSpPr/>
            <p:nvPr/>
          </p:nvSpPr>
          <p:spPr>
            <a:xfrm>
              <a:off x="1947584" y="2144485"/>
              <a:ext cx="7261729" cy="118654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725" name="Text Box 77"/>
            <p:cNvSpPr txBox="1">
              <a:spLocks noChangeArrowheads="1"/>
            </p:cNvSpPr>
            <p:nvPr/>
          </p:nvSpPr>
          <p:spPr bwMode="auto">
            <a:xfrm>
              <a:off x="2002014" y="2258006"/>
              <a:ext cx="6998198" cy="4616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Area in Upper Tail      .10       .05       .025       .01       .005</a:t>
              </a:r>
            </a:p>
          </p:txBody>
        </p:sp>
        <p:sp>
          <p:nvSpPr>
            <p:cNvPr id="155726" name="Text Box 78"/>
            <p:cNvSpPr txBox="1">
              <a:spLocks noChangeArrowheads="1"/>
            </p:cNvSpPr>
            <p:nvPr/>
          </p:nvSpPr>
          <p:spPr bwMode="auto">
            <a:xfrm>
              <a:off x="2015618" y="2724389"/>
              <a:ext cx="7164654" cy="4616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 dirty="0">
                  <a:effectLst/>
                  <a:latin typeface="Symbol" panose="05050102010706020507" pitchFamily="18" charset="2"/>
                </a:rPr>
                <a:t>c</a:t>
              </a:r>
              <a:r>
                <a:rPr lang="en-US" baseline="30000" dirty="0">
                  <a:effectLst/>
                  <a:latin typeface="+mn-lt"/>
                </a:rPr>
                <a:t>2</a:t>
              </a:r>
              <a:r>
                <a:rPr lang="en-US" dirty="0">
                  <a:effectLst/>
                  <a:latin typeface="+mn-lt"/>
                </a:rPr>
                <a:t> Value (</a:t>
              </a:r>
              <a:r>
                <a:rPr lang="en-US" dirty="0" err="1">
                  <a:effectLst/>
                  <a:latin typeface="+mn-lt"/>
                </a:rPr>
                <a:t>df</a:t>
              </a:r>
              <a:r>
                <a:rPr lang="en-US" dirty="0">
                  <a:effectLst/>
                  <a:latin typeface="+mn-lt"/>
                </a:rPr>
                <a:t> = 2)       4.605   5.991   7.378    9.210   10.597</a:t>
              </a:r>
            </a:p>
          </p:txBody>
        </p:sp>
        <p:sp>
          <p:nvSpPr>
            <p:cNvPr id="155733" name="AutoShape 85"/>
            <p:cNvSpPr>
              <a:spLocks noChangeArrowheads="1"/>
            </p:cNvSpPr>
            <p:nvPr/>
          </p:nvSpPr>
          <p:spPr bwMode="auto">
            <a:xfrm>
              <a:off x="6265519" y="2700918"/>
              <a:ext cx="1889953" cy="4572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734" name="AutoShape 86"/>
            <p:cNvSpPr>
              <a:spLocks noChangeArrowheads="1"/>
            </p:cNvSpPr>
            <p:nvPr/>
          </p:nvSpPr>
          <p:spPr bwMode="auto">
            <a:xfrm>
              <a:off x="6265519" y="2262768"/>
              <a:ext cx="1889953" cy="43815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Rounded Rectangle 13"/>
          <p:cNvSpPr/>
          <p:nvPr/>
        </p:nvSpPr>
        <p:spPr bwMode="auto">
          <a:xfrm>
            <a:off x="3170191" y="4894172"/>
            <a:ext cx="4797169" cy="508000"/>
          </a:xfrm>
          <a:prstGeom prst="round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(Actual 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-value is .0131)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52</a:t>
            </a:fld>
            <a:endParaRPr lang="en-US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722" grpId="0" autoUpdateAnimBg="0"/>
      <p:bldP spid="155724" grpId="0" autoUpdateAnimBg="0"/>
      <p:bldP spid="14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936785" y="1602371"/>
            <a:ext cx="9984953" cy="7571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We have concluded that the population proportions for the three populations of home owners are not equal.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34016" y="2507757"/>
            <a:ext cx="9746361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To identify where the differences between population proportions exist, we will rely on a multiple comparisons procedure.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53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225888943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48466" y="515952"/>
            <a:ext cx="10337562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Multiple Comparisons Procedure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927663" y="1149576"/>
            <a:ext cx="9984953" cy="4255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We begin by computing the three sample proportions.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46666" y="3828845"/>
            <a:ext cx="1006518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We will use a multiple comparison procedure known as the </a:t>
            </a:r>
            <a:r>
              <a:rPr lang="en-US" dirty="0" err="1">
                <a:effectLst/>
                <a:latin typeface="+mn-lt"/>
              </a:rPr>
              <a:t>Marascuillo</a:t>
            </a:r>
            <a:r>
              <a:rPr lang="en-US" dirty="0">
                <a:effectLst/>
                <a:latin typeface="+mn-lt"/>
              </a:rPr>
              <a:t> procedure.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54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065386" y="1791728"/>
                <a:ext cx="4009816" cy="5012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effectLst/>
                    <a:latin typeface="+mn-lt"/>
                  </a:rPr>
                  <a:t>Colonial: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effectLst/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effectLst/>
                        <a:latin typeface="Cambria Math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effectLst/>
                            <a:latin typeface="Cambria Math"/>
                          </a:rPr>
                          <m:t>97</m:t>
                        </m:r>
                      </m:num>
                      <m:den>
                        <m:r>
                          <a:rPr lang="en-US" b="0" i="1" smtClean="0">
                            <a:effectLst/>
                            <a:latin typeface="Cambria Math"/>
                          </a:rPr>
                          <m:t>135</m:t>
                        </m:r>
                      </m:den>
                    </m:f>
                    <m:r>
                      <a:rPr lang="en-US" b="0" i="1" smtClean="0">
                        <a:effectLst/>
                        <a:latin typeface="Cambria Math"/>
                      </a:rPr>
                      <m:t>=.7185</m:t>
                    </m:r>
                  </m:oMath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5386" y="1791728"/>
                <a:ext cx="4009816" cy="501291"/>
              </a:xfrm>
              <a:prstGeom prst="rect">
                <a:avLst/>
              </a:prstGeom>
              <a:blipFill rotWithShape="1">
                <a:blip r:embed="rId2"/>
                <a:stretch>
                  <a:fillRect l="-2432" t="-113415" b="-171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063306" y="2488383"/>
                <a:ext cx="4226222" cy="4975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effectLst/>
                    <a:latin typeface="+mn-lt"/>
                  </a:rPr>
                  <a:t>Log Cabin: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effectLst/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effectLst/>
                        <a:latin typeface="Cambria Math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effectLst/>
                            <a:latin typeface="Cambria Math"/>
                          </a:rPr>
                          <m:t>83</m:t>
                        </m:r>
                      </m:num>
                      <m:den>
                        <m:r>
                          <a:rPr lang="en-US" b="0" i="1" smtClean="0">
                            <a:effectLst/>
                            <a:latin typeface="Cambria Math"/>
                          </a:rPr>
                          <m:t>101</m:t>
                        </m:r>
                      </m:den>
                    </m:f>
                    <m:r>
                      <a:rPr lang="en-US" b="0" i="1" smtClean="0">
                        <a:effectLst/>
                        <a:latin typeface="Cambria Math"/>
                      </a:rPr>
                      <m:t>=.8218</m:t>
                    </m:r>
                  </m:oMath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306" y="2488383"/>
                <a:ext cx="4226222" cy="497508"/>
              </a:xfrm>
              <a:prstGeom prst="rect">
                <a:avLst/>
              </a:prstGeom>
              <a:blipFill rotWithShape="1">
                <a:blip r:embed="rId3"/>
                <a:stretch>
                  <a:fillRect l="-2309" t="-114634" b="-170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90100" y="3180523"/>
                <a:ext cx="4067652" cy="5031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effectLst/>
                    <a:latin typeface="+mn-lt"/>
                  </a:rPr>
                  <a:t>A-Frame: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effectLst/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effectLst/>
                        <a:latin typeface="Cambria Math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effectLst/>
                            <a:latin typeface="Cambria Math"/>
                          </a:rPr>
                          <m:t>80</m:t>
                        </m:r>
                      </m:num>
                      <m:den>
                        <m:r>
                          <a:rPr lang="en-US" b="0" i="1" smtClean="0">
                            <a:effectLst/>
                            <a:latin typeface="Cambria Math"/>
                          </a:rPr>
                          <m:t>124</m:t>
                        </m:r>
                      </m:den>
                    </m:f>
                    <m:r>
                      <a:rPr lang="en-US" b="0" i="1" smtClean="0">
                        <a:effectLst/>
                        <a:latin typeface="Cambria Math"/>
                      </a:rPr>
                      <m:t>=.6452</m:t>
                    </m:r>
                  </m:oMath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0100" y="3180523"/>
                <a:ext cx="4067652" cy="503151"/>
              </a:xfrm>
              <a:prstGeom prst="rect">
                <a:avLst/>
              </a:prstGeom>
              <a:blipFill rotWithShape="1">
                <a:blip r:embed="rId4"/>
                <a:stretch>
                  <a:fillRect l="-2399" t="-114634" r="-300" b="-170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935191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/>
          <p:cNvSpPr>
            <a:spLocks noChangeArrowheads="1"/>
          </p:cNvSpPr>
          <p:nvPr/>
        </p:nvSpPr>
        <p:spPr bwMode="auto">
          <a:xfrm>
            <a:off x="931141" y="1117600"/>
            <a:ext cx="9349413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 err="1">
                <a:effectLst/>
                <a:latin typeface="+mn-lt"/>
              </a:rPr>
              <a:t>Marascuillo</a:t>
            </a:r>
            <a:r>
              <a:rPr lang="en-US" dirty="0">
                <a:effectLst/>
                <a:latin typeface="+mn-lt"/>
              </a:rPr>
              <a:t> Procedure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82988" y="1681163"/>
            <a:ext cx="9984953" cy="75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We compute the absolute value of the pairwise difference between sample proportions.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10906" y="2546867"/>
            <a:ext cx="3094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/>
                <a:latin typeface="+mn-lt"/>
              </a:rPr>
              <a:t>Colonial and Log Cabin: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10906" y="3156466"/>
            <a:ext cx="2945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/>
                <a:latin typeface="+mn-lt"/>
              </a:rPr>
              <a:t>Colonial and A-Frame: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10905" y="3804166"/>
            <a:ext cx="3147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/>
                <a:latin typeface="+mn-lt"/>
              </a:rPr>
              <a:t>Log Cabin and A-Frame: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55</a:t>
            </a:fld>
            <a:endParaRPr lang="en-US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848466" y="515952"/>
            <a:ext cx="10337562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Multiple Comparisons Procedure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70232" y="2515736"/>
                <a:ext cx="4692695" cy="523926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effectLst/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effectLst/>
                    <a:latin typeface="+mn-lt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effectLst/>
                            <a:latin typeface="Cambria Math"/>
                          </a:rPr>
                          <m:t>.7185−.8218</m:t>
                        </m:r>
                      </m:e>
                    </m:d>
                    <m:r>
                      <a:rPr lang="en-US" b="0" i="1" dirty="0" smtClean="0">
                        <a:effectLst/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effectLst/>
                    <a:latin typeface="+mn-lt"/>
                  </a:rPr>
                  <a:t>= .1033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232" y="2515736"/>
                <a:ext cx="4692695" cy="523926"/>
              </a:xfrm>
              <a:prstGeom prst="rect">
                <a:avLst/>
              </a:prstGeom>
              <a:blipFill rotWithShape="1">
                <a:blip r:embed="rId2"/>
                <a:stretch>
                  <a:fillRect t="-3488" r="-1039" b="-1976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478465" y="3156466"/>
                <a:ext cx="4692695" cy="52578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effectLst/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effectLst/>
                    <a:latin typeface="+mn-lt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effectLst/>
                            <a:latin typeface="Cambria Math"/>
                          </a:rPr>
                          <m:t>.7185−.6452</m:t>
                        </m:r>
                      </m:e>
                    </m:d>
                    <m:r>
                      <a:rPr lang="en-US" b="0" i="1" dirty="0" smtClean="0">
                        <a:effectLst/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effectLst/>
                    <a:latin typeface="+mn-lt"/>
                  </a:rPr>
                  <a:t>= .0733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8465" y="3156466"/>
                <a:ext cx="4692695" cy="525785"/>
              </a:xfrm>
              <a:prstGeom prst="rect">
                <a:avLst/>
              </a:prstGeom>
              <a:blipFill rotWithShape="1">
                <a:blip r:embed="rId3"/>
                <a:stretch>
                  <a:fillRect t="-3488" r="-1040" b="-1976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478465" y="3773035"/>
                <a:ext cx="4692695" cy="523926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effectLst/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effectLst/>
                    <a:latin typeface="+mn-lt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effectLst/>
                            <a:latin typeface="Cambria Math"/>
                          </a:rPr>
                          <m:t>.8218−.6452</m:t>
                        </m:r>
                      </m:e>
                    </m:d>
                    <m:r>
                      <a:rPr lang="en-US" b="0" i="1" dirty="0" smtClean="0">
                        <a:effectLst/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effectLst/>
                    <a:latin typeface="+mn-lt"/>
                  </a:rPr>
                  <a:t>= .1766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8465" y="3773035"/>
                <a:ext cx="4692695" cy="523926"/>
              </a:xfrm>
              <a:prstGeom prst="rect">
                <a:avLst/>
              </a:prstGeom>
              <a:blipFill rotWithShape="1">
                <a:blip r:embed="rId4"/>
                <a:stretch>
                  <a:fillRect t="-3488" r="-1040" b="-1976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031839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9" grpId="0"/>
      <p:bldP spid="10" grpId="0"/>
      <p:bldP spid="11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/>
          <p:cNvSpPr>
            <a:spLocks noChangeArrowheads="1"/>
          </p:cNvSpPr>
          <p:nvPr/>
        </p:nvSpPr>
        <p:spPr bwMode="auto">
          <a:xfrm>
            <a:off x="931142" y="1114951"/>
            <a:ext cx="10842193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Critical Values for the </a:t>
            </a:r>
            <a:r>
              <a:rPr lang="en-US" dirty="0" err="1">
                <a:effectLst/>
                <a:latin typeface="+mn-lt"/>
              </a:rPr>
              <a:t>Marascuillo</a:t>
            </a:r>
            <a:r>
              <a:rPr lang="en-US" dirty="0">
                <a:effectLst/>
                <a:latin typeface="+mn-lt"/>
              </a:rPr>
              <a:t> Pairwise Comparison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08846" y="1640854"/>
            <a:ext cx="10221433" cy="4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For each pairwise comparison compute a critical value as follows: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0015" y="3533019"/>
            <a:ext cx="41430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/>
                <a:latin typeface="+mn-lt"/>
              </a:rPr>
              <a:t>For </a:t>
            </a:r>
            <a:r>
              <a:rPr lang="en-US" i="1" dirty="0">
                <a:effectLst/>
                <a:latin typeface="Symbol" panose="05050102010706020507" pitchFamily="18" charset="2"/>
              </a:rPr>
              <a:t>a</a:t>
            </a:r>
            <a:r>
              <a:rPr lang="en-US" dirty="0">
                <a:effectLst/>
                <a:latin typeface="+mn-lt"/>
              </a:rPr>
              <a:t> = .05 and </a:t>
            </a:r>
            <a:r>
              <a:rPr lang="en-US" i="1" dirty="0">
                <a:effectLst/>
                <a:latin typeface="+mn-lt"/>
              </a:rPr>
              <a:t>k</a:t>
            </a:r>
            <a:r>
              <a:rPr lang="en-US" dirty="0">
                <a:effectLst/>
                <a:latin typeface="+mn-lt"/>
              </a:rPr>
              <a:t> = 3: </a:t>
            </a:r>
            <a:r>
              <a:rPr lang="en-US" dirty="0">
                <a:effectLst/>
                <a:latin typeface="Symbol" panose="05050102010706020507" pitchFamily="18" charset="2"/>
              </a:rPr>
              <a:t>c</a:t>
            </a:r>
            <a:r>
              <a:rPr lang="en-US" baseline="30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5.991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379703" y="2266229"/>
                <a:ext cx="5353004" cy="1091196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𝐶𝑉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</m:oMath>
                  </m:oMathPara>
                </a14:m>
                <a:endParaRPr lang="en-US" dirty="0"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9703" y="2266229"/>
                <a:ext cx="5353004" cy="10911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56</a:t>
            </a:fld>
            <a:endParaRPr lang="en-US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48466" y="515952"/>
            <a:ext cx="10337562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Multiple Comparisons Procedure</a:t>
            </a:r>
          </a:p>
        </p:txBody>
      </p:sp>
    </p:spTree>
    <p:extLst>
      <p:ext uri="{BB962C8B-B14F-4D97-AF65-F5344CB8AC3E}">
        <p14:creationId xmlns:p14="http://schemas.microsoft.com/office/powerpoint/2010/main" val="32804578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8" grpId="0"/>
      <p:bldP spid="9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73"/>
          <p:cNvSpPr>
            <a:spLocks noChangeArrowheads="1"/>
          </p:cNvSpPr>
          <p:nvPr/>
        </p:nvSpPr>
        <p:spPr bwMode="auto">
          <a:xfrm>
            <a:off x="931142" y="1117600"/>
            <a:ext cx="10842193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Pairwise Comparison Tests 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57</a:t>
            </a:fld>
            <a:endParaRPr lang="en-US"/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848466" y="515952"/>
            <a:ext cx="10337562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Multiple Comparisons Procedure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06378" y="1776948"/>
            <a:ext cx="9045160" cy="2977459"/>
            <a:chOff x="1606378" y="1776948"/>
            <a:chExt cx="9045160" cy="2977459"/>
          </a:xfrm>
        </p:grpSpPr>
        <p:sp>
          <p:nvSpPr>
            <p:cNvPr id="21" name="Rectangle 20"/>
            <p:cNvSpPr/>
            <p:nvPr/>
          </p:nvSpPr>
          <p:spPr>
            <a:xfrm>
              <a:off x="1606378" y="1776948"/>
              <a:ext cx="9045160" cy="2977459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115777" y="2310546"/>
              <a:ext cx="6158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effectLst/>
                  <a:latin typeface="+mn-lt"/>
                </a:rPr>
                <a:t>CV</a:t>
              </a:r>
              <a:r>
                <a:rPr lang="en-US" i="1" baseline="-25000" dirty="0" err="1">
                  <a:effectLst/>
                  <a:latin typeface="+mn-lt"/>
                </a:rPr>
                <a:t>ij</a:t>
              </a:r>
              <a:endParaRPr lang="en-US" i="1" baseline="-25000" dirty="0">
                <a:effectLst/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527235" y="1878746"/>
              <a:ext cx="17084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Significant if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77128" y="2325478"/>
              <a:ext cx="27990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Pairwise Comparison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576597" y="2323246"/>
              <a:ext cx="8386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effectLst/>
                  <a:latin typeface="+mn-lt"/>
                </a:rPr>
                <a:t>&gt; </a:t>
              </a:r>
              <a:r>
                <a:rPr lang="en-US" i="1" dirty="0" err="1">
                  <a:effectLst/>
                  <a:latin typeface="+mn-lt"/>
                </a:rPr>
                <a:t>CV</a:t>
              </a:r>
              <a:r>
                <a:rPr lang="en-US" i="1" baseline="-25000" dirty="0" err="1">
                  <a:effectLst/>
                  <a:latin typeface="+mn-lt"/>
                </a:rPr>
                <a:t>ij</a:t>
              </a:r>
              <a:endParaRPr lang="en-US" i="1" baseline="-25000" dirty="0">
                <a:effectLst/>
                <a:latin typeface="+mn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24343" y="3011279"/>
              <a:ext cx="287636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Colonial vs. Log Cabin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24342" y="3557378"/>
              <a:ext cx="27274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Colonial vs. A-Frame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724342" y="4116178"/>
              <a:ext cx="29293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Log Cabin vs. A-Frame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17721" y="2873811"/>
              <a:ext cx="877163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.1033</a:t>
              </a:r>
            </a:p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.0733</a:t>
              </a:r>
            </a:p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.1766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953494" y="2873811"/>
              <a:ext cx="877163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.1329</a:t>
              </a:r>
            </a:p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.1415</a:t>
              </a:r>
            </a:p>
            <a:p>
              <a:pPr>
                <a:lnSpc>
                  <a:spcPct val="150000"/>
                </a:lnSpc>
              </a:pPr>
              <a:r>
                <a:rPr lang="en-US" dirty="0">
                  <a:effectLst/>
                  <a:latin typeface="+mn-lt"/>
                </a:rPr>
                <a:t>.1405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416022" y="2998578"/>
              <a:ext cx="20066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Not Significant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416022" y="3557378"/>
              <a:ext cx="20066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Not Significant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700233" y="4103478"/>
              <a:ext cx="1474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effectLst/>
                  <a:latin typeface="+mn-lt"/>
                </a:rPr>
                <a:t>Significant</a:t>
              </a: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1715724" y="2950011"/>
              <a:ext cx="870693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Oval 21"/>
            <p:cNvSpPr/>
            <p:nvPr/>
          </p:nvSpPr>
          <p:spPr bwMode="auto">
            <a:xfrm>
              <a:off x="8546168" y="4043756"/>
              <a:ext cx="1834842" cy="609094"/>
            </a:xfrm>
            <a:prstGeom prst="ellips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5310509" y="2205658"/>
                  <a:ext cx="1336391" cy="642355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effectLst/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effectLst/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dirty="0">
                    <a:effectLst/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0509" y="2205658"/>
                  <a:ext cx="1336391" cy="64235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8376998" y="2249104"/>
                  <a:ext cx="1336391" cy="642355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effectLst/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effectLst/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effectLst/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0" i="1" smtClean="0">
                                    <a:effectLst/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dirty="0">
                    <a:effectLst/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76998" y="2249104"/>
                  <a:ext cx="1336391" cy="64235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43699905"/>
      </p:ext>
    </p:extLst>
  </p:cSld>
  <p:clrMapOvr>
    <a:masterClrMapping/>
  </p:clrMapOvr>
  <p:transition>
    <p:zoom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6127" y="498563"/>
            <a:ext cx="10489585" cy="727075"/>
          </a:xfrm>
          <a:noFill/>
          <a:ln/>
        </p:spPr>
        <p:txBody>
          <a:bodyPr/>
          <a:lstStyle/>
          <a:p>
            <a:r>
              <a:rPr lang="en-US" dirty="0"/>
              <a:t>End of Chapter 12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5144611" y="3173180"/>
            <a:ext cx="1557338" cy="1611313"/>
          </a:xfrm>
          <a:prstGeom prst="roundRect">
            <a:avLst>
              <a:gd name="adj" fmla="val 12065"/>
            </a:avLst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Freeform 8"/>
          <p:cNvSpPr>
            <a:spLocks/>
          </p:cNvSpPr>
          <p:nvPr/>
        </p:nvSpPr>
        <p:spPr bwMode="auto">
          <a:xfrm>
            <a:off x="5366226" y="2073507"/>
            <a:ext cx="1681163" cy="2670175"/>
          </a:xfrm>
          <a:custGeom>
            <a:avLst/>
            <a:gdLst/>
            <a:ahLst/>
            <a:cxnLst>
              <a:cxn ang="0">
                <a:pos x="119" y="784"/>
              </a:cxn>
              <a:cxn ang="0">
                <a:pos x="0" y="1239"/>
              </a:cxn>
              <a:cxn ang="0">
                <a:pos x="409" y="1681"/>
              </a:cxn>
              <a:cxn ang="0">
                <a:pos x="1058" y="196"/>
              </a:cxn>
              <a:cxn ang="0">
                <a:pos x="1058" y="0"/>
              </a:cxn>
              <a:cxn ang="0">
                <a:pos x="334" y="1252"/>
              </a:cxn>
              <a:cxn ang="0">
                <a:pos x="119" y="784"/>
              </a:cxn>
            </a:cxnLst>
            <a:rect l="0" t="0" r="r" b="b"/>
            <a:pathLst>
              <a:path w="1059" h="1682">
                <a:moveTo>
                  <a:pt x="119" y="784"/>
                </a:moveTo>
                <a:lnTo>
                  <a:pt x="0" y="1239"/>
                </a:lnTo>
                <a:lnTo>
                  <a:pt x="409" y="1681"/>
                </a:lnTo>
                <a:lnTo>
                  <a:pt x="1058" y="196"/>
                </a:lnTo>
                <a:lnTo>
                  <a:pt x="1058" y="0"/>
                </a:lnTo>
                <a:lnTo>
                  <a:pt x="334" y="1252"/>
                </a:lnTo>
                <a:lnTo>
                  <a:pt x="119" y="784"/>
                </a:lnTo>
              </a:path>
            </a:pathLst>
          </a:custGeom>
          <a:solidFill>
            <a:srgbClr val="CC2A1E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en-US" dirty="0">
              <a:solidFill>
                <a:srgbClr val="B43D18"/>
              </a:solidFill>
            </a:endParaRPr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929359" y="1565402"/>
            <a:ext cx="9343078" cy="549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tabLst>
                <a:tab pos="342900" algn="l"/>
              </a:tabLst>
            </a:pPr>
            <a:r>
              <a:rPr lang="en-US" dirty="0">
                <a:effectLst/>
                <a:latin typeface="+mn-lt"/>
              </a:rPr>
              <a:t>Example:  Finger Lakes Homes</a:t>
            </a:r>
          </a:p>
        </p:txBody>
      </p:sp>
      <p:sp>
        <p:nvSpPr>
          <p:cNvPr id="3" name="Text Box 83"/>
          <p:cNvSpPr txBox="1">
            <a:spLocks noChangeArrowheads="1"/>
          </p:cNvSpPr>
          <p:nvPr/>
        </p:nvSpPr>
        <p:spPr bwMode="auto">
          <a:xfrm>
            <a:off x="1323002" y="2033597"/>
            <a:ext cx="10092636" cy="1569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/>
                <a:latin typeface="+mn-lt"/>
              </a:rPr>
              <a:t>     Finger Lakes Homes manufactures three models of prefabricated homes, a two-story colonial, a log cabin, and an A-frame.  To help in product-line planning, management would like to compare the customer satisfaction with the three home styles.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180634" y="3589162"/>
            <a:ext cx="9680965" cy="2308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260475" indent="-1260475"/>
            <a:r>
              <a:rPr lang="en-US" dirty="0">
                <a:effectLst/>
                <a:latin typeface="+mn-lt"/>
              </a:rPr>
              <a:t>         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baseline="-25000" dirty="0">
                <a:effectLst/>
                <a:latin typeface="+mn-lt"/>
              </a:rPr>
              <a:t>1</a:t>
            </a:r>
            <a:r>
              <a:rPr lang="en-US" dirty="0">
                <a:effectLst/>
                <a:latin typeface="+mn-lt"/>
              </a:rPr>
              <a:t> = proportion likely to repurchase a Colonial for the population of Colonial owners</a:t>
            </a:r>
          </a:p>
          <a:p>
            <a:pPr marL="1260475" indent="-1260475"/>
            <a:r>
              <a:rPr lang="en-US" i="1" dirty="0">
                <a:effectLst/>
                <a:latin typeface="+mn-lt"/>
              </a:rPr>
              <a:t>          p</a:t>
            </a:r>
            <a:r>
              <a:rPr lang="en-US" baseline="-25000" dirty="0">
                <a:effectLst/>
                <a:latin typeface="+mn-lt"/>
              </a:rPr>
              <a:t>2</a:t>
            </a:r>
            <a:r>
              <a:rPr lang="en-US" dirty="0">
                <a:effectLst/>
                <a:latin typeface="+mn-lt"/>
              </a:rPr>
              <a:t> = proportion likely to repurchase a Log Cabin for the population of Log Cabin owners</a:t>
            </a:r>
          </a:p>
          <a:p>
            <a:pPr marL="1260475" indent="-1260475"/>
            <a:r>
              <a:rPr lang="en-US" dirty="0">
                <a:effectLst/>
                <a:latin typeface="+mn-lt"/>
              </a:rPr>
              <a:t>          </a:t>
            </a:r>
            <a:r>
              <a:rPr lang="en-US" i="1" dirty="0">
                <a:effectLst/>
                <a:latin typeface="+mn-lt"/>
              </a:rPr>
              <a:t>p</a:t>
            </a:r>
            <a:r>
              <a:rPr lang="en-US" baseline="-25000" dirty="0">
                <a:effectLst/>
                <a:latin typeface="+mn-lt"/>
              </a:rPr>
              <a:t>3</a:t>
            </a:r>
            <a:r>
              <a:rPr lang="en-US" dirty="0">
                <a:effectLst/>
                <a:latin typeface="+mn-lt"/>
              </a:rPr>
              <a:t> = proportion likely to repurchase an A-Frame for the population of A-Frame owners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6</a:t>
            </a:fld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140492958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927663" y="1596780"/>
            <a:ext cx="9984953" cy="4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We begin by taking a sample of owners from each of the three populations.</a:t>
            </a:r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921952" y="2111210"/>
            <a:ext cx="10286888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6075" indent="-346075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Each sample contains categorical data indicating whether the respondents are likely or not likely to repurchase the home.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6185432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4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4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40" grpId="0" autoUpdateAnimBg="0"/>
      <p:bldP spid="24474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162434" y="2273645"/>
            <a:ext cx="7797134" cy="2533135"/>
            <a:chOff x="2162434" y="2273645"/>
            <a:chExt cx="7797134" cy="2533135"/>
          </a:xfrm>
        </p:grpSpPr>
        <p:sp>
          <p:nvSpPr>
            <p:cNvPr id="2" name="Rectangle 1"/>
            <p:cNvSpPr/>
            <p:nvPr/>
          </p:nvSpPr>
          <p:spPr>
            <a:xfrm>
              <a:off x="2162434" y="2273645"/>
              <a:ext cx="7475838" cy="253313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" name="Text Box 5"/>
            <p:cNvSpPr txBox="1">
              <a:spLocks noChangeArrowheads="1"/>
            </p:cNvSpPr>
            <p:nvPr/>
          </p:nvSpPr>
          <p:spPr bwMode="auto">
            <a:xfrm>
              <a:off x="2390411" y="2429443"/>
              <a:ext cx="7569157" cy="21605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                             		</a:t>
              </a:r>
              <a:r>
                <a:rPr lang="en-US" u="sng" dirty="0">
                  <a:effectLst/>
                  <a:latin typeface="+mn-lt"/>
                </a:rPr>
                <a:t>Home Owner 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    			</a:t>
              </a:r>
              <a:r>
                <a:rPr lang="en-US" b="1" dirty="0">
                  <a:effectLst/>
                  <a:latin typeface="+mn-lt"/>
                </a:rPr>
                <a:t>Colonial   Log   A-Frame</a:t>
              </a:r>
              <a:r>
                <a:rPr lang="en-US" dirty="0">
                  <a:effectLst/>
                  <a:latin typeface="+mn-lt"/>
                </a:rPr>
                <a:t>       Total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u="sng" dirty="0">
                  <a:effectLst/>
                  <a:latin typeface="+mn-lt"/>
                </a:rPr>
                <a:t>Likely to</a:t>
              </a:r>
              <a:r>
                <a:rPr lang="en-US" dirty="0">
                  <a:effectLst/>
                  <a:latin typeface="+mn-lt"/>
                </a:rPr>
                <a:t>	</a:t>
              </a:r>
              <a:r>
                <a:rPr lang="en-US" b="1" dirty="0">
                  <a:effectLst/>
                  <a:latin typeface="+mn-lt"/>
                </a:rPr>
                <a:t>Yes</a:t>
              </a:r>
              <a:r>
                <a:rPr lang="en-US" dirty="0">
                  <a:effectLst/>
                  <a:latin typeface="+mn-lt"/>
                </a:rPr>
                <a:t>	       97          83           80           260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u="sng" dirty="0">
                  <a:effectLst/>
                  <a:latin typeface="+mn-lt"/>
                </a:rPr>
                <a:t>Repurchase</a:t>
              </a:r>
              <a:r>
                <a:rPr lang="en-US" b="1" dirty="0">
                  <a:effectLst/>
                  <a:latin typeface="+mn-lt"/>
                </a:rPr>
                <a:t>	No</a:t>
              </a:r>
              <a:r>
                <a:rPr lang="en-US" dirty="0">
                  <a:effectLst/>
                  <a:latin typeface="+mn-lt"/>
                </a:rPr>
                <a:t>	     </a:t>
              </a:r>
              <a:r>
                <a:rPr lang="en-US" u="sng" dirty="0">
                  <a:effectLst/>
                  <a:latin typeface="+mn-lt"/>
                </a:rPr>
                <a:t>  38</a:t>
              </a:r>
              <a:r>
                <a:rPr lang="en-US" dirty="0">
                  <a:effectLst/>
                  <a:latin typeface="+mn-lt"/>
                </a:rPr>
                <a:t>         </a:t>
              </a:r>
              <a:r>
                <a:rPr lang="en-US" u="sng" dirty="0">
                  <a:effectLst/>
                  <a:latin typeface="+mn-lt"/>
                </a:rPr>
                <a:t> 18</a:t>
              </a:r>
              <a:r>
                <a:rPr lang="en-US" dirty="0">
                  <a:effectLst/>
                  <a:latin typeface="+mn-lt"/>
                </a:rPr>
                <a:t>          </a:t>
              </a:r>
              <a:r>
                <a:rPr lang="en-US" u="sng" dirty="0">
                  <a:effectLst/>
                  <a:latin typeface="+mn-lt"/>
                </a:rPr>
                <a:t> 44</a:t>
              </a:r>
              <a:r>
                <a:rPr lang="en-US" dirty="0">
                  <a:effectLst/>
                  <a:latin typeface="+mn-lt"/>
                </a:rPr>
                <a:t>           </a:t>
              </a:r>
              <a:r>
                <a:rPr lang="en-US" u="sng" dirty="0">
                  <a:effectLst/>
                  <a:latin typeface="+mn-lt"/>
                </a:rPr>
                <a:t>100</a:t>
              </a:r>
            </a:p>
            <a:p>
              <a:pPr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b="1" dirty="0">
                  <a:effectLst/>
                  <a:latin typeface="+mn-lt"/>
                </a:rPr>
                <a:t>		</a:t>
              </a:r>
              <a:r>
                <a:rPr lang="en-US" dirty="0">
                  <a:effectLst/>
                  <a:latin typeface="+mn-lt"/>
                </a:rPr>
                <a:t>Total	     135	      101         124           360</a:t>
              </a:r>
            </a:p>
          </p:txBody>
        </p:sp>
      </p:grpSp>
      <p:sp>
        <p:nvSpPr>
          <p:cNvPr id="5" name="Text Box 87"/>
          <p:cNvSpPr txBox="1">
            <a:spLocks noChangeArrowheads="1"/>
          </p:cNvSpPr>
          <p:nvPr/>
        </p:nvSpPr>
        <p:spPr bwMode="auto">
          <a:xfrm>
            <a:off x="931055" y="1568232"/>
            <a:ext cx="961123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Observed Frequencies (sample results)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8</a:t>
            </a:fld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32471912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927663" y="1596488"/>
            <a:ext cx="9464659" cy="7595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Next, we determine the expected frequencies under the assumption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is correct.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946666" y="4416387"/>
            <a:ext cx="10286888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</a:rPr>
              <a:t>If a significant difference exists between the observed and expected frequencies,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can be rejected.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6334" y="2268499"/>
            <a:ext cx="42550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effectLst/>
                <a:latin typeface="+mn-lt"/>
              </a:rPr>
              <a:t>Expected Frequencies</a:t>
            </a:r>
          </a:p>
          <a:p>
            <a:pPr algn="ctr"/>
            <a:r>
              <a:rPr lang="en-US" dirty="0">
                <a:effectLst/>
                <a:latin typeface="+mn-lt"/>
              </a:rPr>
              <a:t>Under the Assumption </a:t>
            </a:r>
            <a:r>
              <a:rPr lang="en-US" i="1" dirty="0">
                <a:effectLst/>
                <a:latin typeface="+mn-lt"/>
              </a:rPr>
              <a:t>H</a:t>
            </a:r>
            <a:r>
              <a:rPr lang="en-US" baseline="-25000" dirty="0">
                <a:effectLst/>
                <a:latin typeface="+mn-lt"/>
              </a:rPr>
              <a:t>0</a:t>
            </a:r>
            <a:r>
              <a:rPr lang="en-US" dirty="0">
                <a:effectLst/>
                <a:latin typeface="+mn-lt"/>
              </a:rPr>
              <a:t> is True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555200" y="3220379"/>
                <a:ext cx="4995470" cy="85805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𝑖𝑗</m:t>
                          </m:r>
                        </m:sub>
                      </m:sSub>
                      <m:r>
                        <a:rPr lang="en-US" b="0" i="1" smtClean="0">
                          <a:effectLst/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Row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Total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)(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Column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𝑗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Total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Total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Sample</m:t>
                          </m:r>
                          <m:r>
                            <a:rPr lang="en-US" b="0" i="0" smtClean="0">
                              <a:effectLst/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effectLst/>
                              <a:latin typeface="Cambria Math"/>
                            </a:rPr>
                            <m:t>Size</m:t>
                          </m:r>
                        </m:den>
                      </m:f>
                    </m:oMath>
                  </m:oMathPara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5200" y="3220379"/>
                <a:ext cx="4995470" cy="85805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9</a:t>
            </a:fld>
            <a:endParaRPr lang="en-US" dirty="0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59352" y="430781"/>
            <a:ext cx="10337562" cy="12668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3200" dirty="0">
                <a:effectLst/>
                <a:latin typeface="+mn-lt"/>
              </a:rPr>
              <a:t>Testing the Equality of Population Proportions </a:t>
            </a:r>
          </a:p>
          <a:p>
            <a:r>
              <a:rPr lang="en-US" sz="3200" dirty="0">
                <a:effectLst/>
                <a:latin typeface="+mn-lt"/>
              </a:rPr>
              <a:t>for Three or More Populations</a:t>
            </a:r>
          </a:p>
        </p:txBody>
      </p:sp>
    </p:spTree>
    <p:extLst>
      <p:ext uri="{BB962C8B-B14F-4D97-AF65-F5344CB8AC3E}">
        <p14:creationId xmlns:p14="http://schemas.microsoft.com/office/powerpoint/2010/main" val="80409164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8" grpId="0"/>
      <p:bldP spid="12" grpId="0"/>
    </p:bldLst>
  </p:timing>
</p:sld>
</file>

<file path=ppt/theme/theme1.xml><?xml version="1.0" encoding="utf-8"?>
<a:theme xmlns:a="http://schemas.openxmlformats.org/drawingml/2006/main" name="SBE13ch01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SBE13ch01_New</Template>
  <TotalTime>555754</TotalTime>
  <Pages>24</Pages>
  <Words>3205</Words>
  <Application>Microsoft Office PowerPoint</Application>
  <PresentationFormat>Custom</PresentationFormat>
  <Paragraphs>599</Paragraphs>
  <Slides>58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5" baseType="lpstr">
      <vt:lpstr>Arial</vt:lpstr>
      <vt:lpstr>Book Antiqua</vt:lpstr>
      <vt:lpstr>Calibri</vt:lpstr>
      <vt:lpstr>Cambria Math</vt:lpstr>
      <vt:lpstr>Monotype Sorts</vt:lpstr>
      <vt:lpstr>Symbol</vt:lpstr>
      <vt:lpstr>SBE13ch01_New</vt:lpstr>
      <vt:lpstr>Essentials of Statistics for Business and Economics (8e)</vt:lpstr>
      <vt:lpstr>Chapter 12 Comparing Multiple Proportions, Test  of Independence and Goodness of Fit</vt:lpstr>
      <vt:lpstr>Tests of Goodness of Fit, Independence,  and Multiple Proportions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Chapter 12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tests of goodness of fit and independencec</dc:title>
  <dc:creator>John IV</dc:creator>
  <cp:lastModifiedBy>Merrill, Anne</cp:lastModifiedBy>
  <cp:revision>203</cp:revision>
  <cp:lastPrinted>1601-01-01T00:00:00Z</cp:lastPrinted>
  <dcterms:created xsi:type="dcterms:W3CDTF">1996-04-25T17:10:56Z</dcterms:created>
  <dcterms:modified xsi:type="dcterms:W3CDTF">2017-04-27T19:10:04Z</dcterms:modified>
</cp:coreProperties>
</file>