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4" r:id="rId1"/>
  </p:sldMasterIdLst>
  <p:notesMasterIdLst>
    <p:notesMasterId r:id="rId22"/>
  </p:notesMasterIdLst>
  <p:handoutMasterIdLst>
    <p:handoutMasterId r:id="rId23"/>
  </p:handoutMasterIdLst>
  <p:sldIdLst>
    <p:sldId id="432" r:id="rId2"/>
    <p:sldId id="257" r:id="rId3"/>
    <p:sldId id="323" r:id="rId4"/>
    <p:sldId id="391" r:id="rId5"/>
    <p:sldId id="392" r:id="rId6"/>
    <p:sldId id="393" r:id="rId7"/>
    <p:sldId id="394" r:id="rId8"/>
    <p:sldId id="395" r:id="rId9"/>
    <p:sldId id="396" r:id="rId10"/>
    <p:sldId id="397" r:id="rId11"/>
    <p:sldId id="398" r:id="rId12"/>
    <p:sldId id="399" r:id="rId13"/>
    <p:sldId id="430" r:id="rId14"/>
    <p:sldId id="431" r:id="rId15"/>
    <p:sldId id="401" r:id="rId16"/>
    <p:sldId id="421" r:id="rId17"/>
    <p:sldId id="422" r:id="rId18"/>
    <p:sldId id="403" r:id="rId19"/>
    <p:sldId id="423" r:id="rId20"/>
    <p:sldId id="294" r:id="rId21"/>
  </p:sldIdLst>
  <p:sldSz cx="12161838" cy="6858000"/>
  <p:notesSz cx="6858000" cy="9144000"/>
  <p:embeddedFontLst>
    <p:embeddedFont>
      <p:font typeface="MS Reference Serif" panose="020B0604020202020204" charset="0"/>
      <p:regular r:id="rId24"/>
      <p:bold r:id="rId25"/>
      <p:italic r:id="rId26"/>
      <p:boldItalic r:id="rId27"/>
    </p:embeddedFont>
    <p:embeddedFont>
      <p:font typeface="Calibri Light" panose="020F0302020204030204" pitchFamily="34" charset="0"/>
      <p:regular r:id="rId28"/>
      <p:italic r:id="rId29"/>
    </p:embeddedFont>
    <p:embeddedFont>
      <p:font typeface="Cambria Math" panose="02040503050406030204" pitchFamily="18" charset="0"/>
      <p:regular r:id="rId30"/>
    </p:embeddedFont>
    <p:embeddedFont>
      <p:font typeface="Calibri" panose="020F0502020204030204" pitchFamily="34" charset="0"/>
      <p:regular r:id="rId31"/>
      <p:bold r:id="rId32"/>
      <p:italic r:id="rId33"/>
      <p:boldItalic r:id="rId34"/>
    </p:embeddedFont>
    <p:embeddedFont>
      <p:font typeface="Monotype Sorts" panose="020B0604020202020204" charset="2"/>
      <p:regular r:id="rId35"/>
    </p:embeddedFont>
    <p:embeddedFont>
      <p:font typeface="Book Antiqua" panose="02040602050305030304" pitchFamily="18" charset="0"/>
      <p:regular r:id="rId36"/>
      <p:bold r:id="rId37"/>
      <p:italic r:id="rId38"/>
      <p:boldItalic r:id="rId39"/>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820">
          <p15:clr>
            <a:srgbClr val="A4A3A4"/>
          </p15:clr>
        </p15:guide>
        <p15:guide id="2" pos="6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BA9"/>
    <a:srgbClr val="6CA52D"/>
    <a:srgbClr val="263E0E"/>
    <a:srgbClr val="669A32"/>
    <a:srgbClr val="FF5008"/>
    <a:srgbClr val="A3F25F"/>
    <a:srgbClr val="66FFFF"/>
    <a:srgbClr val="CCFFFF"/>
    <a:srgbClr val="D8FABC"/>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38" autoAdjust="0"/>
    <p:restoredTop sz="96059" autoAdjust="0"/>
  </p:normalViewPr>
  <p:slideViewPr>
    <p:cSldViewPr snapToGrid="0">
      <p:cViewPr varScale="1">
        <p:scale>
          <a:sx n="117" d="100"/>
          <a:sy n="117" d="100"/>
        </p:scale>
        <p:origin x="702" y="108"/>
      </p:cViewPr>
      <p:guideLst>
        <p:guide orient="horz" pos="820"/>
        <p:guide pos="64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7.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0.xml"/><Relationship Id="rId4" Type="http://schemas.openxmlformats.org/officeDocument/2006/relationships/slide" Target="slides/slide8.xml"/><Relationship Id="rId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9B63F310-8115-4AA2-B08B-E677EDC9569A}"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74065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0"/>
            <a:r>
              <a:rPr lang="en-US"/>
              <a:t>Second Level</a:t>
            </a:r>
          </a:p>
          <a:p>
            <a:pPr lvl="0"/>
            <a:r>
              <a:rPr lang="en-US"/>
              <a:t>Third Level</a:t>
            </a:r>
          </a:p>
          <a:p>
            <a:pPr lvl="0"/>
            <a:r>
              <a:rPr lang="en-US"/>
              <a:t>Fourth Level</a:t>
            </a:r>
          </a:p>
          <a:p>
            <a:pPr lvl="0"/>
            <a:r>
              <a:rPr lang="en-US"/>
              <a:t>Fifth Level</a:t>
            </a:r>
          </a:p>
        </p:txBody>
      </p:sp>
      <p:sp>
        <p:nvSpPr>
          <p:cNvPr id="2051" name="Rectangle 3"/>
          <p:cNvSpPr>
            <a:spLocks noGrp="1" noRot="1" noChangeAspect="1" noChangeArrowheads="1" noTextEdit="1"/>
          </p:cNvSpPr>
          <p:nvPr>
            <p:ph type="sldImg" idx="2"/>
          </p:nvPr>
        </p:nvSpPr>
        <p:spPr bwMode="auto">
          <a:xfrm>
            <a:off x="400050" y="692150"/>
            <a:ext cx="6057900" cy="34163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D6B976AA-0FE3-448B-B3A1-ED73D7D682D7}"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1100861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0050" y="692150"/>
            <a:ext cx="6057900" cy="3416300"/>
          </a:xfrm>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400050" y="692150"/>
            <a:ext cx="6057900" cy="3416300"/>
          </a:xfrm>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400050" y="692150"/>
            <a:ext cx="6057900" cy="3416300"/>
          </a:xfrm>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400050" y="692150"/>
            <a:ext cx="6057900" cy="3416300"/>
          </a:xfrm>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xfrm>
            <a:off x="400050" y="692150"/>
            <a:ext cx="6057900" cy="3416300"/>
          </a:xfrm>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xfrm>
            <a:off x="400050" y="692150"/>
            <a:ext cx="6057900" cy="3416300"/>
          </a:xfrm>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xfrm>
            <a:off x="400050" y="692150"/>
            <a:ext cx="6057900" cy="3416300"/>
          </a:xfrm>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xfrm>
            <a:off x="400050" y="692150"/>
            <a:ext cx="6057900" cy="3416300"/>
          </a:xfrm>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400050" y="692150"/>
            <a:ext cx="6057900" cy="3416300"/>
          </a:xfrm>
          <a:ln/>
        </p:spPr>
      </p:sp>
      <p:sp>
        <p:nvSpPr>
          <p:cNvPr id="310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3298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xfrm>
            <a:off x="400050" y="692150"/>
            <a:ext cx="6057900" cy="3416300"/>
          </a:xfrm>
          <a:ln/>
        </p:spPr>
      </p:sp>
      <p:sp>
        <p:nvSpPr>
          <p:cNvPr id="349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5334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00050" y="692150"/>
            <a:ext cx="6057900" cy="3416300"/>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400050" y="692150"/>
            <a:ext cx="6057900" cy="3416300"/>
          </a:xfrm>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xfrm>
            <a:off x="400050" y="692150"/>
            <a:ext cx="6057900" cy="3416300"/>
          </a:xfrm>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400050" y="692150"/>
            <a:ext cx="6057900" cy="3416300"/>
          </a:xfrm>
          <a:ln/>
        </p:spPr>
      </p:sp>
      <p:sp>
        <p:nvSpPr>
          <p:cNvPr id="299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4617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xfrm>
            <a:off x="400050" y="692150"/>
            <a:ext cx="6057900" cy="3416300"/>
          </a:xfrm>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400050" y="692150"/>
            <a:ext cx="6057900" cy="3416300"/>
          </a:xfrm>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400050" y="692150"/>
            <a:ext cx="6057900" cy="3416300"/>
          </a:xfrm>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400050" y="692150"/>
            <a:ext cx="6057900" cy="3416300"/>
          </a:xfrm>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400050" y="692150"/>
            <a:ext cx="6057900" cy="3416300"/>
          </a:xfrm>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8505201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640079"/>
            <a:ext cx="2622396"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640079"/>
            <a:ext cx="7715166"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8"/>
            <a:ext cx="1048958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29792" y="4589464"/>
            <a:ext cx="10489585" cy="13740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1" y="1463040"/>
            <a:ext cx="514502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11" y="2298811"/>
            <a:ext cx="514502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931" y="1463040"/>
            <a:ext cx="5170365"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31" y="2298811"/>
            <a:ext cx="517036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183772692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365" y="640079"/>
            <a:ext cx="615693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1838227"/>
            <a:ext cx="3922509"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365" y="640080"/>
            <a:ext cx="615693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7711" y="1838228"/>
            <a:ext cx="3922509"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1" y="1"/>
            <a:ext cx="12191996" cy="464388"/>
          </a:xfrm>
          <a:prstGeom prst="rect">
            <a:avLst/>
          </a:prstGeom>
          <a:solidFill>
            <a:srgbClr val="729BA9">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6127" y="640081"/>
            <a:ext cx="10489585" cy="727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127" y="1463040"/>
            <a:ext cx="10489585"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99774" y="6448509"/>
            <a:ext cx="625938" cy="272967"/>
          </a:xfrm>
          <a:prstGeom prst="rect">
            <a:avLst/>
          </a:prstGeom>
        </p:spPr>
        <p:txBody>
          <a:bodyPr vert="horz" lIns="91440" tIns="45720" rIns="91440" bIns="45720" rtlCol="0" anchor="ctr"/>
          <a:lstStyle>
            <a:lvl1pPr algn="r">
              <a:defRPr sz="1200">
                <a:solidFill>
                  <a:schemeClr val="tx1">
                    <a:tint val="75000"/>
                  </a:schemeClr>
                </a:solidFill>
                <a:effectLst/>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4389"/>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6248402"/>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7" y="6448509"/>
            <a:ext cx="9419476"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a:solidFill>
                  <a:srgbClr val="000000"/>
                </a:solidFill>
                <a:effectLst/>
                <a:latin typeface="+mn-lt"/>
                <a:ea typeface="+mn-ea"/>
                <a:cs typeface="Arial" panose="020B0604020202020204" pitchFamily="34" charset="0"/>
              </a:rPr>
              <a:t>© 2018 Cengage Learning.  May not be scanned, copied or duplicated, or posted to a publicly accessible website, in whole or in part, except for use as permitted</a:t>
            </a:r>
            <a:r>
              <a:rPr lang="en-US" sz="800" kern="1200" baseline="0" dirty="0">
                <a:solidFill>
                  <a:srgbClr val="000000"/>
                </a:solidFill>
                <a:effectLst/>
                <a:latin typeface="+mn-lt"/>
                <a:ea typeface="+mn-ea"/>
                <a:cs typeface="Arial" panose="020B0604020202020204" pitchFamily="34" charset="0"/>
              </a:rPr>
              <a:t> </a:t>
            </a:r>
            <a:r>
              <a:rPr lang="en-US" sz="800" kern="1200" dirty="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a:solidFill>
                  <a:srgbClr val="000000"/>
                </a:solidFill>
                <a:effectLst/>
                <a:latin typeface="+mn-lt"/>
                <a:ea typeface="+mn-ea"/>
                <a:cs typeface="Arial" panose="020B0604020202020204" pitchFamily="34" charset="0"/>
              </a:rPr>
              <a:t> school-approved learning management system f</a:t>
            </a:r>
            <a:r>
              <a:rPr lang="en-US" sz="800" kern="1200" dirty="0">
                <a:solidFill>
                  <a:srgbClr val="000000"/>
                </a:solidFill>
                <a:effectLst/>
                <a:latin typeface="+mn-lt"/>
                <a:ea typeface="+mn-ea"/>
                <a:cs typeface="Arial" panose="020B0604020202020204" pitchFamily="34" charset="0"/>
              </a:rPr>
              <a:t>or classroom use.</a:t>
            </a:r>
          </a:p>
        </p:txBody>
      </p:sp>
      <p:sp>
        <p:nvSpPr>
          <p:cNvPr id="12" name="Rectangle 11"/>
          <p:cNvSpPr/>
          <p:nvPr/>
        </p:nvSpPr>
        <p:spPr>
          <a:xfrm>
            <a:off x="5787026" y="62631"/>
            <a:ext cx="5538686" cy="369332"/>
          </a:xfrm>
          <a:prstGeom prst="rect">
            <a:avLst/>
          </a:prstGeom>
        </p:spPr>
        <p:txBody>
          <a:bodyPr wrap="square">
            <a:spAutoFit/>
          </a:bodyPr>
          <a:lstStyle/>
          <a:p>
            <a:pPr algn="r"/>
            <a:r>
              <a:rPr lang="en-US" sz="1800" dirty="0">
                <a:solidFill>
                  <a:schemeClr val="bg1"/>
                </a:solidFill>
                <a:effectLst/>
                <a:latin typeface="+mn-lt"/>
              </a:rPr>
              <a:t>Essentials</a:t>
            </a:r>
            <a:r>
              <a:rPr lang="en-US" sz="1800" baseline="0" dirty="0">
                <a:solidFill>
                  <a:schemeClr val="bg1"/>
                </a:solidFill>
                <a:effectLst/>
                <a:latin typeface="+mn-lt"/>
              </a:rPr>
              <a:t> of </a:t>
            </a:r>
            <a:r>
              <a:rPr lang="en-US" sz="1800" dirty="0">
                <a:solidFill>
                  <a:schemeClr val="bg1"/>
                </a:solidFill>
                <a:effectLst/>
                <a:latin typeface="+mn-lt"/>
              </a:rPr>
              <a:t>Statistics for Business and Economics (8e)</a:t>
            </a:r>
          </a:p>
        </p:txBody>
      </p:sp>
      <p:sp>
        <p:nvSpPr>
          <p:cNvPr id="14" name="Rectangle 13"/>
          <p:cNvSpPr/>
          <p:nvPr userDrawn="1"/>
        </p:nvSpPr>
        <p:spPr>
          <a:xfrm flipV="1">
            <a:off x="0" y="6175652"/>
            <a:ext cx="12191997" cy="79652"/>
          </a:xfrm>
          <a:prstGeom prst="rect">
            <a:avLst/>
          </a:prstGeom>
          <a:solidFill>
            <a:srgbClr val="729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zoom/>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711" y="646980"/>
            <a:ext cx="5606816" cy="2991247"/>
          </a:xfrm>
        </p:spPr>
        <p:txBody>
          <a:bodyPr>
            <a:normAutofit/>
          </a:bodyPr>
          <a:lstStyle/>
          <a:p>
            <a:r>
              <a:rPr lang="en-US" dirty="0"/>
              <a:t>Essentials of Statistics for Business and Economics </a:t>
            </a:r>
            <a:r>
              <a:rPr lang="en-US" sz="3192" dirty="0"/>
              <a:t>(8e)</a:t>
            </a:r>
          </a:p>
        </p:txBody>
      </p:sp>
      <p:sp>
        <p:nvSpPr>
          <p:cNvPr id="6" name="Text Placeholder 5"/>
          <p:cNvSpPr>
            <a:spLocks noGrp="1"/>
          </p:cNvSpPr>
          <p:nvPr>
            <p:ph type="body" sz="half" idx="2"/>
          </p:nvPr>
        </p:nvSpPr>
        <p:spPr>
          <a:xfrm>
            <a:off x="837711" y="3788683"/>
            <a:ext cx="5606816" cy="733472"/>
          </a:xfrm>
        </p:spPr>
        <p:txBody>
          <a:bodyPr/>
          <a:lstStyle/>
          <a:p>
            <a:r>
              <a:rPr lang="en-US" dirty="0"/>
              <a:t>Anderson, Sweeney, Williams, </a:t>
            </a:r>
            <a:r>
              <a:rPr lang="en-US" dirty="0" err="1"/>
              <a:t>Camm</a:t>
            </a:r>
            <a:r>
              <a:rPr lang="en-US" dirty="0"/>
              <a:t>, Cochran</a:t>
            </a:r>
          </a:p>
          <a:p>
            <a:r>
              <a:rPr lang="en-US" dirty="0"/>
              <a:t>© 2018 Cengage Learning</a:t>
            </a:r>
          </a:p>
        </p:txBody>
      </p:sp>
      <p:sp>
        <p:nvSpPr>
          <p:cNvPr id="9" name="Slide Number Placeholder 8"/>
          <p:cNvSpPr>
            <a:spLocks noGrp="1"/>
          </p:cNvSpPr>
          <p:nvPr>
            <p:ph type="sldNum" sz="quarter" idx="12"/>
          </p:nvPr>
        </p:nvSpPr>
        <p:spPr>
          <a:xfrm>
            <a:off x="8589298" y="6349108"/>
            <a:ext cx="2736413" cy="364222"/>
          </a:xfrm>
        </p:spPr>
        <p:txBody>
          <a:bodyPr/>
          <a:lstStyle/>
          <a:p>
            <a:fld id="{949EBC64-41CB-41B8-B6DF-9B1367312BD4}" type="slidenum">
              <a:rPr lang="en-US" smtClean="0"/>
              <a:t>1</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4750" y="687331"/>
            <a:ext cx="4009901" cy="53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53494"/>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912138" y="779180"/>
            <a:ext cx="10337562" cy="674883"/>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Point Estimator of the </a:t>
            </a:r>
            <a:r>
              <a:rPr lang="en-US" sz="3200">
                <a:effectLst/>
                <a:latin typeface="+mn-lt"/>
              </a:rPr>
              <a:t>Difference Between Two </a:t>
            </a:r>
            <a:r>
              <a:rPr lang="en-US" sz="3200" dirty="0">
                <a:effectLst/>
                <a:latin typeface="+mn-lt"/>
              </a:rPr>
              <a:t>Population Proportions</a:t>
            </a:r>
          </a:p>
        </p:txBody>
      </p:sp>
      <mc:AlternateContent xmlns:mc="http://schemas.openxmlformats.org/markup-compatibility/2006" xmlns:a14="http://schemas.microsoft.com/office/drawing/2010/main">
        <mc:Choice Requires="a14">
          <p:sp>
            <p:nvSpPr>
              <p:cNvPr id="246839" name="Rectangle 55"/>
              <p:cNvSpPr>
                <a:spLocks noChangeArrowheads="1"/>
              </p:cNvSpPr>
              <p:nvPr/>
            </p:nvSpPr>
            <p:spPr bwMode="auto">
              <a:xfrm>
                <a:off x="832966" y="2930568"/>
                <a:ext cx="10441786" cy="1657350"/>
              </a:xfrm>
              <a:prstGeom prst="rect">
                <a:avLst/>
              </a:prstGeom>
              <a:noFill/>
              <a:ln w="12700">
                <a:noFill/>
                <a:miter lim="800000"/>
                <a:headEnd/>
                <a:tailEnd/>
              </a:ln>
              <a:effectLst/>
            </p:spPr>
            <p:txBody>
              <a:bodyPr wrap="square" anchor="ctr"/>
              <a:lstStyle/>
              <a:p>
                <a:pPr marL="914400" indent="-914400" algn="l">
                  <a:lnSpc>
                    <a:spcPct val="80000"/>
                  </a:lnSpc>
                  <a:spcBef>
                    <a:spcPct val="20000"/>
                  </a:spcBef>
                  <a:buClr>
                    <a:srgbClr val="66FFFF"/>
                  </a:buClr>
                  <a:buSzPct val="75000"/>
                  <a:buFont typeface="Monotype Sorts" pitchFamily="2" charset="2"/>
                  <a:buNone/>
                </a:pPr>
                <a:r>
                  <a:rPr lang="en-US" sz="2400" dirty="0">
                    <a:effectLst/>
                    <a:latin typeface="+mn-lt"/>
                  </a:rPr>
                  <a:t>     </a:t>
                </a:r>
                <a14:m>
                  <m:oMath xmlns:m="http://schemas.openxmlformats.org/officeDocument/2006/math">
                    <m:sSub>
                      <m:sSubPr>
                        <m:ctrlPr>
                          <a:rPr lang="en-US" sz="2400" i="1" smtClean="0">
                            <a:effectLst/>
                            <a:latin typeface="Cambria Math" panose="02040503050406030204" pitchFamily="18" charset="0"/>
                          </a:rPr>
                        </m:ctrlPr>
                      </m:sSubPr>
                      <m:e>
                        <m:acc>
                          <m:accPr>
                            <m:chr m:val="̅"/>
                            <m:ctrlPr>
                              <a:rPr lang="en-US" sz="240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1</m:t>
                        </m:r>
                      </m:sub>
                    </m:sSub>
                    <m:r>
                      <a:rPr lang="en-US" sz="2400" b="0" i="1" smtClean="0">
                        <a:effectLst/>
                        <a:latin typeface="Cambria Math"/>
                      </a:rPr>
                      <m:t> </m:t>
                    </m:r>
                  </m:oMath>
                </a14:m>
                <a:r>
                  <a:rPr lang="en-US" sz="2400" dirty="0">
                    <a:effectLst/>
                    <a:latin typeface="+mn-lt"/>
                  </a:rPr>
                  <a:t>= sample proportion of households “aware” of the product </a:t>
                </a:r>
                <a:r>
                  <a:rPr lang="en-US" sz="2400" u="sng" dirty="0">
                    <a:effectLst/>
                    <a:latin typeface="+mn-lt"/>
                  </a:rPr>
                  <a:t>after</a:t>
                </a:r>
                <a:r>
                  <a:rPr lang="en-US" sz="2400" dirty="0">
                    <a:effectLst/>
                    <a:latin typeface="+mn-lt"/>
                  </a:rPr>
                  <a:t> the new campaign</a:t>
                </a:r>
              </a:p>
              <a:p>
                <a:pPr marL="914400" indent="-914400" algn="l">
                  <a:lnSpc>
                    <a:spcPct val="80000"/>
                  </a:lnSpc>
                  <a:spcBef>
                    <a:spcPct val="20000"/>
                  </a:spcBef>
                  <a:buClr>
                    <a:srgbClr val="66FFFF"/>
                  </a:buClr>
                  <a:buSzPct val="75000"/>
                  <a:buFont typeface="Monotype Sorts" pitchFamily="2" charset="2"/>
                  <a:buNone/>
                </a:pPr>
                <a:r>
                  <a:rPr lang="en-US" sz="2400" dirty="0">
                    <a:effectLst/>
                    <a:latin typeface="+mn-lt"/>
                  </a:rPr>
                  <a:t>     </a:t>
                </a:r>
                <a14:m>
                  <m:oMath xmlns:m="http://schemas.openxmlformats.org/officeDocument/2006/math">
                    <m:sSub>
                      <m:sSubPr>
                        <m:ctrlPr>
                          <a:rPr lang="en-US" sz="2400" i="1" smtClean="0">
                            <a:effectLst/>
                            <a:latin typeface="Cambria Math" panose="02040503050406030204" pitchFamily="18" charset="0"/>
                          </a:rPr>
                        </m:ctrlPr>
                      </m:sSubPr>
                      <m:e>
                        <m:acc>
                          <m:accPr>
                            <m:chr m:val="̅"/>
                            <m:ctrlPr>
                              <a:rPr lang="en-US" sz="240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2</m:t>
                        </m:r>
                      </m:sub>
                    </m:sSub>
                    <m:r>
                      <a:rPr lang="en-US" sz="2400" b="0" i="1" smtClean="0">
                        <a:effectLst/>
                        <a:latin typeface="Cambria Math"/>
                      </a:rPr>
                      <m:t> </m:t>
                    </m:r>
                  </m:oMath>
                </a14:m>
                <a:r>
                  <a:rPr lang="en-US" sz="2400" dirty="0">
                    <a:effectLst/>
                    <a:latin typeface="+mn-lt"/>
                  </a:rPr>
                  <a:t>= sample proportion of households “aware” of the product </a:t>
                </a:r>
                <a:r>
                  <a:rPr lang="en-US" sz="2400" u="sng" dirty="0">
                    <a:effectLst/>
                    <a:latin typeface="+mn-lt"/>
                  </a:rPr>
                  <a:t>before</a:t>
                </a:r>
                <a:r>
                  <a:rPr lang="en-US" sz="2400" dirty="0">
                    <a:effectLst/>
                    <a:latin typeface="+mn-lt"/>
                  </a:rPr>
                  <a:t> the new campaign</a:t>
                </a:r>
              </a:p>
            </p:txBody>
          </p:sp>
        </mc:Choice>
        <mc:Fallback xmlns="">
          <p:sp>
            <p:nvSpPr>
              <p:cNvPr id="246839" name="Rectangle 55"/>
              <p:cNvSpPr>
                <a:spLocks noRot="1" noChangeAspect="1" noMove="1" noResize="1" noEditPoints="1" noAdjustHandles="1" noChangeArrowheads="1" noChangeShapeType="1" noTextEdit="1"/>
              </p:cNvSpPr>
              <p:nvPr/>
            </p:nvSpPr>
            <p:spPr bwMode="auto">
              <a:xfrm>
                <a:off x="832966" y="2930568"/>
                <a:ext cx="10441786" cy="1657350"/>
              </a:xfrm>
              <a:prstGeom prst="rect">
                <a:avLst/>
              </a:prstGeom>
              <a:blipFill rotWithShape="1">
                <a:blip r:embed="rId3"/>
                <a:stretch>
                  <a:fillRect b="-735"/>
                </a:stretch>
              </a:blipFill>
              <a:ln w="12700">
                <a:noFill/>
                <a:miter lim="800000"/>
                <a:headEnd/>
                <a:tailEnd/>
              </a:ln>
              <a:effectLst/>
            </p:spPr>
            <p:txBody>
              <a:bodyPr/>
              <a:lstStyle/>
              <a:p>
                <a:r>
                  <a:rPr lang="en-US">
                    <a:noFill/>
                  </a:rPr>
                  <a:t> </a:t>
                </a:r>
              </a:p>
            </p:txBody>
          </p:sp>
        </mc:Fallback>
      </mc:AlternateContent>
      <p:sp>
        <p:nvSpPr>
          <p:cNvPr id="246842" name="Rectangle 58"/>
          <p:cNvSpPr>
            <a:spLocks noChangeArrowheads="1"/>
          </p:cNvSpPr>
          <p:nvPr/>
        </p:nvSpPr>
        <p:spPr bwMode="auto">
          <a:xfrm>
            <a:off x="1140173" y="1455628"/>
            <a:ext cx="10109528" cy="1733550"/>
          </a:xfrm>
          <a:prstGeom prst="rect">
            <a:avLst/>
          </a:prstGeom>
          <a:noFill/>
          <a:ln w="12700">
            <a:noFill/>
            <a:miter lim="800000"/>
            <a:headEnd/>
            <a:tailEnd/>
          </a:ln>
          <a:effectLst/>
        </p:spPr>
        <p:txBody>
          <a:bodyPr wrap="square" anchor="ctr"/>
          <a:lstStyle/>
          <a:p>
            <a:pPr marL="627063" indent="-627063" algn="l">
              <a:lnSpc>
                <a:spcPct val="80000"/>
              </a:lnSpc>
              <a:spcBef>
                <a:spcPct val="20000"/>
              </a:spcBef>
              <a:buClr>
                <a:srgbClr val="66FFFF"/>
              </a:buClr>
              <a:buSzPct val="75000"/>
              <a:buFont typeface="Monotype Sorts" pitchFamily="2" charset="2"/>
              <a:buNone/>
            </a:pPr>
            <a:r>
              <a:rPr lang="en-US" sz="2400" i="1" dirty="0">
                <a:effectLst/>
                <a:latin typeface="+mn-lt"/>
              </a:rPr>
              <a:t> p</a:t>
            </a:r>
            <a:r>
              <a:rPr lang="en-US" sz="2400" baseline="-25000" dirty="0">
                <a:effectLst/>
                <a:latin typeface="+mn-lt"/>
              </a:rPr>
              <a:t>1</a:t>
            </a:r>
            <a:r>
              <a:rPr lang="en-US" sz="2400" dirty="0">
                <a:effectLst/>
                <a:latin typeface="+mn-lt"/>
              </a:rPr>
              <a:t> = proportion of the population of households “aware” of the product </a:t>
            </a:r>
            <a:r>
              <a:rPr lang="en-US" sz="2400" u="sng" dirty="0">
                <a:effectLst/>
                <a:latin typeface="+mn-lt"/>
              </a:rPr>
              <a:t>after</a:t>
            </a:r>
            <a:r>
              <a:rPr lang="en-US" sz="2400" dirty="0">
                <a:effectLst/>
                <a:latin typeface="+mn-lt"/>
              </a:rPr>
              <a:t> the new campaign</a:t>
            </a:r>
          </a:p>
          <a:p>
            <a:pPr marL="627063" indent="-627063" algn="l">
              <a:lnSpc>
                <a:spcPct val="80000"/>
              </a:lnSpc>
              <a:spcBef>
                <a:spcPct val="20000"/>
              </a:spcBef>
              <a:buClr>
                <a:srgbClr val="66FFFF"/>
              </a:buClr>
              <a:buSzPct val="75000"/>
              <a:buFont typeface="Monotype Sorts" pitchFamily="2" charset="2"/>
              <a:buNone/>
            </a:pPr>
            <a:r>
              <a:rPr lang="en-US" sz="2400" dirty="0">
                <a:effectLst/>
                <a:latin typeface="+mn-lt"/>
              </a:rPr>
              <a:t> </a:t>
            </a:r>
            <a:r>
              <a:rPr lang="en-US" sz="2600" i="1" dirty="0">
                <a:effectLst/>
                <a:latin typeface="+mn-lt"/>
              </a:rPr>
              <a:t>p</a:t>
            </a:r>
            <a:r>
              <a:rPr lang="en-US" sz="2400" baseline="-25000" dirty="0">
                <a:effectLst/>
                <a:latin typeface="+mn-lt"/>
              </a:rPr>
              <a:t>2</a:t>
            </a:r>
            <a:r>
              <a:rPr lang="en-US" sz="2400" dirty="0">
                <a:effectLst/>
                <a:latin typeface="+mn-lt"/>
              </a:rPr>
              <a:t> = proportion of the population of households “aware” of the product </a:t>
            </a:r>
            <a:r>
              <a:rPr lang="en-US" sz="2400" u="sng" dirty="0">
                <a:effectLst/>
                <a:latin typeface="+mn-lt"/>
              </a:rPr>
              <a:t>before</a:t>
            </a:r>
            <a:r>
              <a:rPr lang="en-US" sz="2400" dirty="0">
                <a:effectLst/>
                <a:latin typeface="+mn-lt"/>
              </a:rPr>
              <a:t> the new campaign</a:t>
            </a:r>
          </a:p>
        </p:txBody>
      </p:sp>
      <p:sp>
        <p:nvSpPr>
          <p:cNvPr id="246847" name="Oval 63"/>
          <p:cNvSpPr>
            <a:spLocks noChangeArrowheads="1"/>
          </p:cNvSpPr>
          <p:nvPr/>
        </p:nvSpPr>
        <p:spPr bwMode="auto">
          <a:xfrm>
            <a:off x="8159893" y="4760934"/>
            <a:ext cx="833795" cy="495300"/>
          </a:xfrm>
          <a:prstGeom prst="ellipse">
            <a:avLst/>
          </a:prstGeom>
          <a:noFill/>
          <a:ln w="28575">
            <a:solidFill>
              <a:schemeClr val="tx1"/>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3" name="TextBox 12"/>
              <p:cNvSpPr txBox="1"/>
              <p:nvPr/>
            </p:nvSpPr>
            <p:spPr>
              <a:xfrm>
                <a:off x="3383536" y="4586638"/>
                <a:ext cx="5590505" cy="78617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rPr>
                          </m:ctrlPr>
                        </m:sSubPr>
                        <m:e>
                          <m:acc>
                            <m:accPr>
                              <m:chr m:val="̅"/>
                              <m:ctrlPr>
                                <a:rPr lang="en-US" sz="240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120</m:t>
                          </m:r>
                        </m:num>
                        <m:den>
                          <m:r>
                            <a:rPr lang="en-US" sz="2400" b="0" i="1" smtClean="0">
                              <a:solidFill>
                                <a:schemeClr val="tx1"/>
                              </a:solidFill>
                              <a:effectLst/>
                              <a:latin typeface="Cambria Math"/>
                            </a:rPr>
                            <m:t>250</m:t>
                          </m:r>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60</m:t>
                          </m:r>
                        </m:num>
                        <m:den>
                          <m:r>
                            <a:rPr lang="en-US" sz="2400" b="0" i="1" smtClean="0">
                              <a:solidFill>
                                <a:schemeClr val="tx1"/>
                              </a:solidFill>
                              <a:effectLst/>
                              <a:latin typeface="Cambria Math"/>
                            </a:rPr>
                            <m:t>150</m:t>
                          </m:r>
                        </m:den>
                      </m:f>
                      <m:r>
                        <a:rPr lang="en-US" sz="2400" b="0" i="1" smtClean="0">
                          <a:solidFill>
                            <a:schemeClr val="tx1"/>
                          </a:solidFill>
                          <a:effectLst/>
                          <a:latin typeface="Cambria Math"/>
                        </a:rPr>
                        <m:t>=.48−.40=   .08</m:t>
                      </m:r>
                    </m:oMath>
                  </m:oMathPara>
                </a14:m>
                <a:endParaRPr lang="en-US" sz="2400" dirty="0">
                  <a:solidFill>
                    <a:schemeClr val="tx1"/>
                  </a:solidFill>
                  <a:effectLst/>
                  <a:latin typeface="+mn-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383536" y="4586638"/>
                <a:ext cx="5590505" cy="786177"/>
              </a:xfrm>
              <a:prstGeom prst="rect">
                <a:avLst/>
              </a:prstGeom>
              <a:blipFill rotWithShape="1">
                <a:blip r:embed="rId4"/>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10</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842"/>
                                        </p:tgtEl>
                                        <p:attrNameLst>
                                          <p:attrName>style.visibility</p:attrName>
                                        </p:attrNameLst>
                                      </p:cBhvr>
                                      <p:to>
                                        <p:strVal val="visible"/>
                                      </p:to>
                                    </p:set>
                                    <p:animEffect transition="in" filter="blinds(horizontal)">
                                      <p:cBhvr>
                                        <p:cTn id="7" dur="500"/>
                                        <p:tgtEl>
                                          <p:spTgt spid="246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6839"/>
                                        </p:tgtEl>
                                        <p:attrNameLst>
                                          <p:attrName>style.visibility</p:attrName>
                                        </p:attrNameLst>
                                      </p:cBhvr>
                                      <p:to>
                                        <p:strVal val="visible"/>
                                      </p:to>
                                    </p:set>
                                    <p:animEffect transition="in" filter="blinds(horizontal)">
                                      <p:cBhvr>
                                        <p:cTn id="12" dur="500"/>
                                        <p:tgtEl>
                                          <p:spTgt spid="2468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par>
                          <p:cTn id="18" fill="hold">
                            <p:stCondLst>
                              <p:cond delay="750"/>
                            </p:stCondLst>
                            <p:childTnLst>
                              <p:par>
                                <p:cTn id="19" presetID="16" presetClass="entr" presetSubtype="21" fill="hold" grpId="0" nodeType="afterEffect">
                                  <p:stCondLst>
                                    <p:cond delay="2000"/>
                                  </p:stCondLst>
                                  <p:childTnLst>
                                    <p:set>
                                      <p:cBhvr>
                                        <p:cTn id="20" dur="1" fill="hold">
                                          <p:stCondLst>
                                            <p:cond delay="0"/>
                                          </p:stCondLst>
                                        </p:cTn>
                                        <p:tgtEl>
                                          <p:spTgt spid="246847"/>
                                        </p:tgtEl>
                                        <p:attrNameLst>
                                          <p:attrName>style.visibility</p:attrName>
                                        </p:attrNameLst>
                                      </p:cBhvr>
                                      <p:to>
                                        <p:strVal val="visible"/>
                                      </p:to>
                                    </p:set>
                                    <p:animEffect transition="in" filter="barn(inVertical)">
                                      <p:cBhvr>
                                        <p:cTn id="21" dur="500"/>
                                        <p:tgtEl>
                                          <p:spTgt spid="246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39" grpId="0"/>
      <p:bldP spid="246842" grpId="0" autoUpdateAnimBg="0"/>
      <p:bldP spid="246847"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ChangeArrowheads="1"/>
          </p:cNvSpPr>
          <p:nvPr/>
        </p:nvSpPr>
        <p:spPr bwMode="auto">
          <a:xfrm>
            <a:off x="4364327" y="3055460"/>
            <a:ext cx="3825912" cy="960437"/>
          </a:xfrm>
          <a:prstGeom prst="rect">
            <a:avLst/>
          </a:prstGeom>
          <a:noFill/>
          <a:ln w="12700">
            <a:noFill/>
            <a:miter lim="800000"/>
            <a:headEnd/>
            <a:tailEnd/>
          </a:ln>
          <a:effectLst/>
        </p:spPr>
        <p:txBody>
          <a:bodyPr lIns="90488" tIns="44450" rIns="90488" bIns="44450"/>
          <a:lstStyle/>
          <a:p>
            <a:pPr marL="52388" indent="-52388">
              <a:spcBef>
                <a:spcPct val="20000"/>
              </a:spcBef>
              <a:buClr>
                <a:srgbClr val="66FFFF"/>
              </a:buClr>
              <a:buSzPct val="75000"/>
              <a:buFont typeface="Monotype Sorts" pitchFamily="2" charset="2"/>
              <a:buNone/>
            </a:pPr>
            <a:r>
              <a:rPr lang="en-US" sz="2400" dirty="0">
                <a:effectLst/>
                <a:latin typeface="+mn-lt"/>
              </a:rPr>
              <a:t>.08 </a:t>
            </a:r>
            <a:r>
              <a:rPr lang="en-US" sz="2400" u="sng" dirty="0">
                <a:effectLst/>
                <a:latin typeface="+mn-lt"/>
              </a:rPr>
              <a:t>+</a:t>
            </a:r>
            <a:r>
              <a:rPr lang="en-US" sz="2400" dirty="0">
                <a:effectLst/>
                <a:latin typeface="+mn-lt"/>
              </a:rPr>
              <a:t> 1.96(.0510)</a:t>
            </a:r>
          </a:p>
          <a:p>
            <a:pPr marL="52388" indent="-52388">
              <a:spcBef>
                <a:spcPct val="20000"/>
              </a:spcBef>
              <a:buClr>
                <a:srgbClr val="66FFFF"/>
              </a:buClr>
              <a:buSzPct val="75000"/>
              <a:buFont typeface="Monotype Sorts" pitchFamily="2" charset="2"/>
              <a:buNone/>
            </a:pPr>
            <a:r>
              <a:rPr lang="en-US" sz="2400" dirty="0">
                <a:effectLst/>
                <a:latin typeface="+mn-lt"/>
              </a:rPr>
              <a:t>.08 </a:t>
            </a:r>
            <a:r>
              <a:rPr lang="en-US" sz="2400" u="sng" dirty="0">
                <a:effectLst/>
                <a:latin typeface="+mn-lt"/>
              </a:rPr>
              <a:t>+</a:t>
            </a:r>
            <a:r>
              <a:rPr lang="en-US" sz="2400" dirty="0">
                <a:effectLst/>
                <a:latin typeface="+mn-lt"/>
              </a:rPr>
              <a:t> .10</a:t>
            </a:r>
          </a:p>
        </p:txBody>
      </p:sp>
      <p:sp>
        <p:nvSpPr>
          <p:cNvPr id="247813" name="Rectangle 5"/>
          <p:cNvSpPr>
            <a:spLocks noChangeArrowheads="1"/>
          </p:cNvSpPr>
          <p:nvPr/>
        </p:nvSpPr>
        <p:spPr bwMode="auto">
          <a:xfrm>
            <a:off x="912138" y="607208"/>
            <a:ext cx="10337562" cy="542925"/>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endParaRPr lang="en-US" sz="3200" dirty="0">
              <a:effectLst/>
              <a:latin typeface="+mn-lt"/>
            </a:endParaRPr>
          </a:p>
        </p:txBody>
      </p:sp>
      <p:sp>
        <p:nvSpPr>
          <p:cNvPr id="247865" name="Rectangle 57"/>
          <p:cNvSpPr>
            <a:spLocks noChangeArrowheads="1"/>
          </p:cNvSpPr>
          <p:nvPr/>
        </p:nvSpPr>
        <p:spPr bwMode="auto">
          <a:xfrm>
            <a:off x="2680871" y="3874196"/>
            <a:ext cx="7953724" cy="1295400"/>
          </a:xfrm>
          <a:prstGeom prst="rect">
            <a:avLst/>
          </a:prstGeom>
          <a:noFill/>
          <a:ln w="12700">
            <a:noFill/>
            <a:miter lim="800000"/>
            <a:headEnd/>
            <a:tailEnd/>
          </a:ln>
          <a:effectLst/>
        </p:spPr>
        <p:txBody>
          <a:bodyPr wrap="none" anchor="ctr"/>
          <a:lstStyle/>
          <a:p>
            <a:pPr algn="l"/>
            <a:r>
              <a:rPr lang="en-US" sz="2400" dirty="0">
                <a:effectLst/>
                <a:latin typeface="+mn-lt"/>
              </a:rPr>
              <a:t>Hence, the 95% confidence interval for the difference in</a:t>
            </a:r>
          </a:p>
          <a:p>
            <a:pPr algn="l"/>
            <a:r>
              <a:rPr lang="en-US" sz="2400" dirty="0">
                <a:effectLst/>
                <a:latin typeface="+mn-lt"/>
              </a:rPr>
              <a:t>before and after awareness of the product is -.02 to +.18.</a:t>
            </a:r>
          </a:p>
        </p:txBody>
      </p:sp>
      <p:sp>
        <p:nvSpPr>
          <p:cNvPr id="247866" name="Text Box 58"/>
          <p:cNvSpPr txBox="1">
            <a:spLocks noChangeArrowheads="1"/>
          </p:cNvSpPr>
          <p:nvPr/>
        </p:nvSpPr>
        <p:spPr bwMode="auto">
          <a:xfrm>
            <a:off x="4514648" y="1298423"/>
            <a:ext cx="3081870" cy="461665"/>
          </a:xfrm>
          <a:prstGeom prst="rect">
            <a:avLst/>
          </a:prstGeom>
          <a:noFill/>
          <a:ln w="12700">
            <a:noFill/>
            <a:miter lim="800000"/>
            <a:headEnd/>
            <a:tailEnd/>
          </a:ln>
          <a:effectLst/>
        </p:spPr>
        <p:txBody>
          <a:bodyPr wrap="none">
            <a:spAutoFit/>
          </a:bodyPr>
          <a:lstStyle/>
          <a:p>
            <a:r>
              <a:rPr lang="en-US" sz="2400" dirty="0">
                <a:effectLst/>
                <a:latin typeface="+mn-lt"/>
              </a:rPr>
              <a:t>For </a:t>
            </a:r>
            <a:r>
              <a:rPr lang="en-US" sz="2400" i="1" dirty="0">
                <a:effectLst/>
                <a:latin typeface="Symbol" panose="05050102010706020507" pitchFamily="18" charset="2"/>
              </a:rPr>
              <a:t></a:t>
            </a:r>
            <a:r>
              <a:rPr lang="en-US" sz="2400" i="1" dirty="0">
                <a:effectLst/>
                <a:latin typeface="+mn-lt"/>
              </a:rPr>
              <a:t> </a:t>
            </a:r>
            <a:r>
              <a:rPr lang="en-US" sz="2400" dirty="0">
                <a:effectLst/>
                <a:latin typeface="+mn-lt"/>
              </a:rPr>
              <a:t>= .05, </a:t>
            </a:r>
            <a:r>
              <a:rPr lang="en-US" sz="2400" i="1" dirty="0">
                <a:effectLst/>
                <a:latin typeface="+mn-lt"/>
              </a:rPr>
              <a:t>z</a:t>
            </a:r>
            <a:r>
              <a:rPr lang="en-US" sz="2400" baseline="-25000" dirty="0">
                <a:effectLst/>
                <a:latin typeface="+mn-lt"/>
              </a:rPr>
              <a:t>.025</a:t>
            </a:r>
            <a:r>
              <a:rPr lang="en-US" sz="2400" dirty="0">
                <a:effectLst/>
                <a:latin typeface="+mn-lt"/>
              </a:rPr>
              <a:t> = 1.96:</a:t>
            </a:r>
          </a:p>
        </p:txBody>
      </p:sp>
      <mc:AlternateContent xmlns:mc="http://schemas.openxmlformats.org/markup-compatibility/2006" xmlns:a14="http://schemas.microsoft.com/office/drawing/2010/main">
        <mc:Choice Requires="a14">
          <p:sp>
            <p:nvSpPr>
              <p:cNvPr id="2" name="TextBox 1"/>
              <p:cNvSpPr txBox="1"/>
              <p:nvPr/>
            </p:nvSpPr>
            <p:spPr>
              <a:xfrm>
                <a:off x="3533683" y="1864314"/>
                <a:ext cx="5094472"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a:rPr>
                        <m:t>.48−.40</m:t>
                      </m:r>
                      <m:r>
                        <a:rPr lang="en-US" sz="2400" b="0" i="1" smtClean="0">
                          <a:effectLst/>
                          <a:latin typeface="Cambria Math"/>
                          <a:ea typeface="Cambria Math"/>
                        </a:rPr>
                        <m:t>±1.96</m:t>
                      </m:r>
                      <m:rad>
                        <m:radPr>
                          <m:degHide m:val="on"/>
                          <m:ctrlPr>
                            <a:rPr lang="en-US" sz="2400" b="0" i="1" smtClean="0">
                              <a:effectLst/>
                              <a:latin typeface="Cambria Math" panose="02040503050406030204" pitchFamily="18" charset="0"/>
                              <a:ea typeface="Cambria Math"/>
                            </a:rPr>
                          </m:ctrlPr>
                        </m:radPr>
                        <m:deg/>
                        <m:e>
                          <m:f>
                            <m:fPr>
                              <m:ctrlPr>
                                <a:rPr lang="en-US" sz="2400" b="0" i="1" smtClean="0">
                                  <a:effectLst/>
                                  <a:latin typeface="Cambria Math" panose="02040503050406030204" pitchFamily="18" charset="0"/>
                                  <a:ea typeface="Cambria Math"/>
                                </a:rPr>
                              </m:ctrlPr>
                            </m:fPr>
                            <m:num>
                              <m:r>
                                <a:rPr lang="en-US" sz="2400" b="0" i="1" smtClean="0">
                                  <a:effectLst/>
                                  <a:latin typeface="Cambria Math"/>
                                  <a:ea typeface="Cambria Math"/>
                                </a:rPr>
                                <m:t>.48(.52)</m:t>
                              </m:r>
                            </m:num>
                            <m:den>
                              <m:r>
                                <a:rPr lang="en-US" sz="2400" b="0" i="1" smtClean="0">
                                  <a:effectLst/>
                                  <a:latin typeface="Cambria Math"/>
                                  <a:ea typeface="Cambria Math"/>
                                </a:rPr>
                                <m:t>250</m:t>
                              </m:r>
                            </m:den>
                          </m:f>
                          <m:r>
                            <a:rPr lang="en-US" sz="2400" b="0" i="1" smtClean="0">
                              <a:effectLst/>
                              <a:latin typeface="Cambria Math"/>
                              <a:ea typeface="Cambria Math"/>
                            </a:rPr>
                            <m:t>+</m:t>
                          </m:r>
                          <m:f>
                            <m:fPr>
                              <m:ctrlPr>
                                <a:rPr lang="en-US" sz="2400" b="0" i="1" smtClean="0">
                                  <a:effectLst/>
                                  <a:latin typeface="Cambria Math" panose="02040503050406030204" pitchFamily="18" charset="0"/>
                                  <a:ea typeface="Cambria Math"/>
                                </a:rPr>
                              </m:ctrlPr>
                            </m:fPr>
                            <m:num>
                              <m:r>
                                <a:rPr lang="en-US" sz="2400" b="0" i="1" smtClean="0">
                                  <a:effectLst/>
                                  <a:latin typeface="Cambria Math"/>
                                  <a:ea typeface="Cambria Math"/>
                                </a:rPr>
                                <m:t>.40(.60)</m:t>
                              </m:r>
                            </m:num>
                            <m:den>
                              <m:r>
                                <a:rPr lang="en-US" sz="2400" b="0" i="1" smtClean="0">
                                  <a:effectLst/>
                                  <a:latin typeface="Cambria Math"/>
                                  <a:ea typeface="Cambria Math"/>
                                </a:rPr>
                                <m:t>150</m:t>
                              </m:r>
                            </m:den>
                          </m:f>
                        </m:e>
                      </m:rad>
                    </m:oMath>
                  </m:oMathPara>
                </a14:m>
                <a:endParaRPr lang="en-US" sz="2400" dirty="0">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533683" y="1864314"/>
                <a:ext cx="5094472" cy="1183529"/>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11</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47866"/>
                                        </p:tgtEl>
                                        <p:attrNameLst>
                                          <p:attrName>style.visibility</p:attrName>
                                        </p:attrNameLst>
                                      </p:cBhvr>
                                      <p:to>
                                        <p:strVal val="visible"/>
                                      </p:to>
                                    </p:set>
                                    <p:animEffect transition="in" filter="slide(fromTop)">
                                      <p:cBhvr>
                                        <p:cTn id="7" dur="500"/>
                                        <p:tgtEl>
                                          <p:spTgt spid="2478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7811"/>
                                        </p:tgtEl>
                                        <p:attrNameLst>
                                          <p:attrName>style.visibility</p:attrName>
                                        </p:attrNameLst>
                                      </p:cBhvr>
                                      <p:to>
                                        <p:strVal val="visible"/>
                                      </p:to>
                                    </p:set>
                                    <p:animEffect transition="in" filter="slide(fromTop)">
                                      <p:cBhvr>
                                        <p:cTn id="17" dur="500"/>
                                        <p:tgtEl>
                                          <p:spTgt spid="247811"/>
                                        </p:tgtEl>
                                      </p:cBhvr>
                                    </p:animEffect>
                                  </p:childTnLst>
                                </p:cTn>
                              </p:par>
                            </p:childTnLst>
                          </p:cTn>
                        </p:par>
                        <p:par>
                          <p:cTn id="18" fill="hold">
                            <p:stCondLst>
                              <p:cond delay="500"/>
                            </p:stCondLst>
                            <p:childTnLst>
                              <p:par>
                                <p:cTn id="19" presetID="23" presetClass="entr" presetSubtype="272" fill="hold" grpId="0" nodeType="afterEffect">
                                  <p:stCondLst>
                                    <p:cond delay="1000"/>
                                  </p:stCondLst>
                                  <p:childTnLst>
                                    <p:set>
                                      <p:cBhvr>
                                        <p:cTn id="20" dur="1" fill="hold">
                                          <p:stCondLst>
                                            <p:cond delay="0"/>
                                          </p:stCondLst>
                                        </p:cTn>
                                        <p:tgtEl>
                                          <p:spTgt spid="247865"/>
                                        </p:tgtEl>
                                        <p:attrNameLst>
                                          <p:attrName>style.visibility</p:attrName>
                                        </p:attrNameLst>
                                      </p:cBhvr>
                                      <p:to>
                                        <p:strVal val="visible"/>
                                      </p:to>
                                    </p:set>
                                    <p:anim calcmode="lin" valueType="num">
                                      <p:cBhvr>
                                        <p:cTn id="21" dur="500" fill="hold"/>
                                        <p:tgtEl>
                                          <p:spTgt spid="247865"/>
                                        </p:tgtEl>
                                        <p:attrNameLst>
                                          <p:attrName>ppt_w</p:attrName>
                                        </p:attrNameLst>
                                      </p:cBhvr>
                                      <p:tavLst>
                                        <p:tav tm="0">
                                          <p:val>
                                            <p:strVal val="2/3*#ppt_w"/>
                                          </p:val>
                                        </p:tav>
                                        <p:tav tm="100000">
                                          <p:val>
                                            <p:strVal val="#ppt_w"/>
                                          </p:val>
                                        </p:tav>
                                      </p:tavLst>
                                    </p:anim>
                                    <p:anim calcmode="lin" valueType="num">
                                      <p:cBhvr>
                                        <p:cTn id="22" dur="500" fill="hold"/>
                                        <p:tgtEl>
                                          <p:spTgt spid="24786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utoUpdateAnimBg="0"/>
      <p:bldP spid="247865" grpId="0" autoUpdateAnimBg="0"/>
      <p:bldP spid="247866" grpId="0" autoUpdateAnimBg="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
        <p:nvSpPr>
          <p:cNvPr id="248837" name="Rectangle 5"/>
          <p:cNvSpPr>
            <a:spLocks noChangeArrowheads="1"/>
          </p:cNvSpPr>
          <p:nvPr/>
        </p:nvSpPr>
        <p:spPr bwMode="auto">
          <a:xfrm>
            <a:off x="914250" y="1106488"/>
            <a:ext cx="10337562" cy="48895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Hypotheses</a:t>
            </a:r>
          </a:p>
        </p:txBody>
      </p:sp>
      <p:sp>
        <p:nvSpPr>
          <p:cNvPr id="248855" name="Text Box 23"/>
          <p:cNvSpPr txBox="1">
            <a:spLocks noChangeArrowheads="1"/>
          </p:cNvSpPr>
          <p:nvPr/>
        </p:nvSpPr>
        <p:spPr bwMode="auto">
          <a:xfrm>
            <a:off x="3128861" y="3611868"/>
            <a:ext cx="1460592" cy="461665"/>
          </a:xfrm>
          <a:prstGeom prst="rect">
            <a:avLst/>
          </a:prstGeom>
          <a:noFill/>
          <a:ln w="12700">
            <a:noFill/>
            <a:miter lim="800000"/>
            <a:headEnd/>
            <a:tailEnd/>
          </a:ln>
          <a:effectLst/>
        </p:spPr>
        <p:txBody>
          <a:bodyPr wrap="none">
            <a:spAutoFit/>
          </a:bodyPr>
          <a:lstStyle/>
          <a:p>
            <a:r>
              <a:rPr lang="en-US" sz="2400">
                <a:effectLst/>
                <a:latin typeface="+mn-lt"/>
              </a:rPr>
              <a:t>Left-tailed</a:t>
            </a:r>
          </a:p>
        </p:txBody>
      </p:sp>
      <p:sp>
        <p:nvSpPr>
          <p:cNvPr id="248856" name="Text Box 24"/>
          <p:cNvSpPr txBox="1">
            <a:spLocks noChangeArrowheads="1"/>
          </p:cNvSpPr>
          <p:nvPr/>
        </p:nvSpPr>
        <p:spPr bwMode="auto">
          <a:xfrm>
            <a:off x="5323917" y="3611868"/>
            <a:ext cx="1625510" cy="461665"/>
          </a:xfrm>
          <a:prstGeom prst="rect">
            <a:avLst/>
          </a:prstGeom>
          <a:noFill/>
          <a:ln w="12700">
            <a:noFill/>
            <a:miter lim="800000"/>
            <a:headEnd/>
            <a:tailEnd/>
          </a:ln>
          <a:effectLst/>
        </p:spPr>
        <p:txBody>
          <a:bodyPr wrap="none">
            <a:spAutoFit/>
          </a:bodyPr>
          <a:lstStyle/>
          <a:p>
            <a:r>
              <a:rPr lang="en-US" sz="2400">
                <a:effectLst/>
                <a:latin typeface="+mn-lt"/>
              </a:rPr>
              <a:t>Right-tailed</a:t>
            </a:r>
          </a:p>
        </p:txBody>
      </p:sp>
      <p:sp>
        <p:nvSpPr>
          <p:cNvPr id="248857" name="Text Box 25"/>
          <p:cNvSpPr txBox="1">
            <a:spLocks noChangeArrowheads="1"/>
          </p:cNvSpPr>
          <p:nvPr/>
        </p:nvSpPr>
        <p:spPr bwMode="auto">
          <a:xfrm>
            <a:off x="7738630" y="3611868"/>
            <a:ext cx="1498744" cy="461665"/>
          </a:xfrm>
          <a:prstGeom prst="rect">
            <a:avLst/>
          </a:prstGeom>
          <a:noFill/>
          <a:ln w="12700">
            <a:noFill/>
            <a:miter lim="800000"/>
            <a:headEnd/>
            <a:tailEnd/>
          </a:ln>
          <a:effectLst/>
        </p:spPr>
        <p:txBody>
          <a:bodyPr wrap="none">
            <a:spAutoFit/>
          </a:bodyPr>
          <a:lstStyle/>
          <a:p>
            <a:r>
              <a:rPr lang="en-US" sz="2400">
                <a:effectLst/>
                <a:latin typeface="+mn-lt"/>
              </a:rPr>
              <a:t>Two-tailed</a:t>
            </a:r>
          </a:p>
        </p:txBody>
      </p:sp>
      <p:sp>
        <p:nvSpPr>
          <p:cNvPr id="248858" name="Text Box 26"/>
          <p:cNvSpPr txBox="1">
            <a:spLocks noChangeArrowheads="1"/>
          </p:cNvSpPr>
          <p:nvPr/>
        </p:nvSpPr>
        <p:spPr bwMode="auto">
          <a:xfrm>
            <a:off x="1553300" y="1601440"/>
            <a:ext cx="10037739" cy="830997"/>
          </a:xfrm>
          <a:prstGeom prst="rect">
            <a:avLst/>
          </a:prstGeom>
          <a:noFill/>
          <a:ln w="12700">
            <a:noFill/>
            <a:miter lim="800000"/>
            <a:headEnd/>
            <a:tailEnd/>
          </a:ln>
          <a:effectLst/>
        </p:spPr>
        <p:txBody>
          <a:bodyPr>
            <a:spAutoFit/>
          </a:bodyPr>
          <a:lstStyle/>
          <a:p>
            <a:pPr algn="l"/>
            <a:r>
              <a:rPr lang="en-US" sz="2400" dirty="0">
                <a:effectLst/>
                <a:latin typeface="+mn-lt"/>
              </a:rPr>
              <a:t>We focus on tests involving no difference between</a:t>
            </a:r>
          </a:p>
          <a:p>
            <a:pPr algn="l"/>
            <a:r>
              <a:rPr lang="en-US" sz="2400" dirty="0">
                <a:effectLst/>
                <a:latin typeface="+mn-lt"/>
              </a:rPr>
              <a:t>the two population proportions (i.e.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a:t>
            </a:r>
          </a:p>
        </p:txBody>
      </p:sp>
      <p:sp>
        <p:nvSpPr>
          <p:cNvPr id="2" name="TextBox 1"/>
          <p:cNvSpPr txBox="1"/>
          <p:nvPr/>
        </p:nvSpPr>
        <p:spPr>
          <a:xfrm>
            <a:off x="2936158" y="2566648"/>
            <a:ext cx="189667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a:t>
            </a:r>
            <a:r>
              <a:rPr lang="en-US" sz="2400" u="sng" dirty="0">
                <a:effectLst/>
                <a:latin typeface="+mn-lt"/>
              </a:rPr>
              <a:t>&gt;</a:t>
            </a:r>
            <a:r>
              <a:rPr lang="en-US" sz="2400" dirty="0">
                <a:effectLst/>
                <a:latin typeface="+mn-lt"/>
              </a:rPr>
              <a:t> 0</a:t>
            </a:r>
          </a:p>
        </p:txBody>
      </p:sp>
      <p:sp>
        <p:nvSpPr>
          <p:cNvPr id="23" name="TextBox 22"/>
          <p:cNvSpPr txBox="1"/>
          <p:nvPr/>
        </p:nvSpPr>
        <p:spPr>
          <a:xfrm>
            <a:off x="2939364" y="3011148"/>
            <a:ext cx="189026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&lt; 0</a:t>
            </a:r>
          </a:p>
        </p:txBody>
      </p:sp>
      <p:sp>
        <p:nvSpPr>
          <p:cNvPr id="24" name="TextBox 23"/>
          <p:cNvSpPr txBox="1"/>
          <p:nvPr/>
        </p:nvSpPr>
        <p:spPr>
          <a:xfrm>
            <a:off x="5129215" y="2566648"/>
            <a:ext cx="189667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a:t>
            </a:r>
            <a:r>
              <a:rPr lang="en-US" sz="2400" u="sng" dirty="0">
                <a:effectLst/>
                <a:latin typeface="+mn-lt"/>
              </a:rPr>
              <a:t>&lt;</a:t>
            </a:r>
            <a:r>
              <a:rPr lang="en-US" sz="2400" dirty="0">
                <a:effectLst/>
                <a:latin typeface="+mn-lt"/>
              </a:rPr>
              <a:t> 0</a:t>
            </a:r>
          </a:p>
        </p:txBody>
      </p:sp>
      <p:sp>
        <p:nvSpPr>
          <p:cNvPr id="25" name="TextBox 24"/>
          <p:cNvSpPr txBox="1"/>
          <p:nvPr/>
        </p:nvSpPr>
        <p:spPr>
          <a:xfrm>
            <a:off x="5132421" y="3011148"/>
            <a:ext cx="189026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&gt; 0</a:t>
            </a:r>
          </a:p>
        </p:txBody>
      </p:sp>
      <p:sp>
        <p:nvSpPr>
          <p:cNvPr id="26" name="TextBox 25"/>
          <p:cNvSpPr txBox="1"/>
          <p:nvPr/>
        </p:nvSpPr>
        <p:spPr>
          <a:xfrm>
            <a:off x="7456262" y="2579348"/>
            <a:ext cx="189667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 0</a:t>
            </a:r>
          </a:p>
        </p:txBody>
      </p:sp>
      <p:sp>
        <p:nvSpPr>
          <p:cNvPr id="27" name="TextBox 26"/>
          <p:cNvSpPr txBox="1"/>
          <p:nvPr/>
        </p:nvSpPr>
        <p:spPr>
          <a:xfrm>
            <a:off x="7459468" y="3011148"/>
            <a:ext cx="189026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 0</a:t>
            </a:r>
          </a:p>
        </p:txBody>
      </p:sp>
      <p:sp>
        <p:nvSpPr>
          <p:cNvPr id="3" name="Slide Number Placeholder 2"/>
          <p:cNvSpPr>
            <a:spLocks noGrp="1"/>
          </p:cNvSpPr>
          <p:nvPr>
            <p:ph type="sldNum" sz="quarter" idx="12"/>
          </p:nvPr>
        </p:nvSpPr>
        <p:spPr/>
        <p:txBody>
          <a:bodyPr/>
          <a:lstStyle/>
          <a:p>
            <a:fld id="{949EBC64-41CB-41B8-B6DF-9B1367312BD4}" type="slidenum">
              <a:rPr lang="en-US" smtClean="0"/>
              <a:t>12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8837"/>
                                        </p:tgtEl>
                                        <p:attrNameLst>
                                          <p:attrName>style.visibility</p:attrName>
                                        </p:attrNameLst>
                                      </p:cBhvr>
                                      <p:to>
                                        <p:strVal val="visible"/>
                                      </p:to>
                                    </p:set>
                                    <p:animEffect transition="in" filter="slide(fromLeft)">
                                      <p:cBhvr>
                                        <p:cTn id="7" dur="500"/>
                                        <p:tgtEl>
                                          <p:spTgt spid="248837"/>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248858"/>
                                        </p:tgtEl>
                                        <p:attrNameLst>
                                          <p:attrName>style.visibility</p:attrName>
                                        </p:attrNameLst>
                                      </p:cBhvr>
                                      <p:to>
                                        <p:strVal val="visible"/>
                                      </p:to>
                                    </p:set>
                                    <p:animEffect transition="in" filter="blinds(horizontal)">
                                      <p:cBhvr>
                                        <p:cTn id="11" dur="500"/>
                                        <p:tgtEl>
                                          <p:spTgt spid="248858"/>
                                        </p:tgtEl>
                                      </p:cBhvr>
                                    </p:animEffect>
                                  </p:childTnLst>
                                </p:cTn>
                              </p:par>
                            </p:childTnLst>
                          </p:cTn>
                        </p:par>
                        <p:par>
                          <p:cTn id="12" fill="hold">
                            <p:stCondLst>
                              <p:cond delay="2000"/>
                            </p:stCondLst>
                            <p:childTnLst>
                              <p:par>
                                <p:cTn id="13" presetID="22" presetClass="entr" presetSubtype="8" fill="hold" grpId="0"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par>
                                <p:cTn id="16" presetID="22" presetClass="entr" presetSubtype="8" fill="hold" grpId="0" nodeType="withEffect">
                                  <p:stCondLst>
                                    <p:cond delay="125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750"/>
                                        <p:tgtEl>
                                          <p:spTgt spid="23"/>
                                        </p:tgtEl>
                                      </p:cBhvr>
                                    </p:animEffect>
                                  </p:childTnLst>
                                </p:cTn>
                              </p:par>
                            </p:childTnLst>
                          </p:cTn>
                        </p:par>
                        <p:par>
                          <p:cTn id="19" fill="hold">
                            <p:stCondLst>
                              <p:cond delay="4000"/>
                            </p:stCondLst>
                            <p:childTnLst>
                              <p:par>
                                <p:cTn id="20" presetID="12" presetClass="entr" presetSubtype="1" fill="hold" grpId="0" nodeType="afterEffect">
                                  <p:stCondLst>
                                    <p:cond delay="1000"/>
                                  </p:stCondLst>
                                  <p:childTnLst>
                                    <p:set>
                                      <p:cBhvr>
                                        <p:cTn id="21" dur="1" fill="hold">
                                          <p:stCondLst>
                                            <p:cond delay="0"/>
                                          </p:stCondLst>
                                        </p:cTn>
                                        <p:tgtEl>
                                          <p:spTgt spid="248855"/>
                                        </p:tgtEl>
                                        <p:attrNameLst>
                                          <p:attrName>style.visibility</p:attrName>
                                        </p:attrNameLst>
                                      </p:cBhvr>
                                      <p:to>
                                        <p:strVal val="visible"/>
                                      </p:to>
                                    </p:set>
                                    <p:animEffect transition="in" filter="slide(fromTop)">
                                      <p:cBhvr>
                                        <p:cTn id="22" dur="500"/>
                                        <p:tgtEl>
                                          <p:spTgt spid="248855"/>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750"/>
                                        <p:tgtEl>
                                          <p:spTgt spid="24"/>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750"/>
                                        <p:tgtEl>
                                          <p:spTgt spid="25"/>
                                        </p:tgtEl>
                                      </p:cBhvr>
                                    </p:animEffect>
                                  </p:childTnLst>
                                </p:cTn>
                              </p:par>
                            </p:childTnLst>
                          </p:cTn>
                        </p:par>
                        <p:par>
                          <p:cTn id="29" fill="hold">
                            <p:stCondLst>
                              <p:cond delay="6000"/>
                            </p:stCondLst>
                            <p:childTnLst>
                              <p:par>
                                <p:cTn id="30" presetID="12" presetClass="entr" presetSubtype="1" fill="hold" grpId="0" nodeType="afterEffect">
                                  <p:stCondLst>
                                    <p:cond delay="1000"/>
                                  </p:stCondLst>
                                  <p:childTnLst>
                                    <p:set>
                                      <p:cBhvr>
                                        <p:cTn id="31" dur="1" fill="hold">
                                          <p:stCondLst>
                                            <p:cond delay="0"/>
                                          </p:stCondLst>
                                        </p:cTn>
                                        <p:tgtEl>
                                          <p:spTgt spid="248856"/>
                                        </p:tgtEl>
                                        <p:attrNameLst>
                                          <p:attrName>style.visibility</p:attrName>
                                        </p:attrNameLst>
                                      </p:cBhvr>
                                      <p:to>
                                        <p:strVal val="visible"/>
                                      </p:to>
                                    </p:set>
                                    <p:animEffect transition="in" filter="slide(fromTop)">
                                      <p:cBhvr>
                                        <p:cTn id="32" dur="500"/>
                                        <p:tgtEl>
                                          <p:spTgt spid="248856"/>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750"/>
                                        <p:tgtEl>
                                          <p:spTgt spid="26"/>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750"/>
                                        <p:tgtEl>
                                          <p:spTgt spid="27"/>
                                        </p:tgtEl>
                                      </p:cBhvr>
                                    </p:animEffect>
                                  </p:childTnLst>
                                </p:cTn>
                              </p:par>
                            </p:childTnLst>
                          </p:cTn>
                        </p:par>
                        <p:par>
                          <p:cTn id="39" fill="hold">
                            <p:stCondLst>
                              <p:cond delay="8000"/>
                            </p:stCondLst>
                            <p:childTnLst>
                              <p:par>
                                <p:cTn id="40" presetID="12" presetClass="entr" presetSubtype="1" fill="hold" grpId="0" nodeType="afterEffect">
                                  <p:stCondLst>
                                    <p:cond delay="1000"/>
                                  </p:stCondLst>
                                  <p:childTnLst>
                                    <p:set>
                                      <p:cBhvr>
                                        <p:cTn id="41" dur="1" fill="hold">
                                          <p:stCondLst>
                                            <p:cond delay="0"/>
                                          </p:stCondLst>
                                        </p:cTn>
                                        <p:tgtEl>
                                          <p:spTgt spid="248857"/>
                                        </p:tgtEl>
                                        <p:attrNameLst>
                                          <p:attrName>style.visibility</p:attrName>
                                        </p:attrNameLst>
                                      </p:cBhvr>
                                      <p:to>
                                        <p:strVal val="visible"/>
                                      </p:to>
                                    </p:set>
                                    <p:animEffect transition="in" filter="slide(fromTop)">
                                      <p:cBhvr>
                                        <p:cTn id="42" dur="500"/>
                                        <p:tgtEl>
                                          <p:spTgt spid="24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autoUpdateAnimBg="0"/>
      <p:bldP spid="248855" grpId="0" autoUpdateAnimBg="0"/>
      <p:bldP spid="248856" grpId="0" autoUpdateAnimBg="0"/>
      <p:bldP spid="248857" grpId="0" autoUpdateAnimBg="0"/>
      <p:bldP spid="248858" grpId="0" autoUpdateAnimBg="0"/>
      <p:bldP spid="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1481" name="Text Box 9"/>
              <p:cNvSpPr txBox="1">
                <a:spLocks noChangeArrowheads="1"/>
              </p:cNvSpPr>
              <p:nvPr/>
            </p:nvSpPr>
            <p:spPr bwMode="auto">
              <a:xfrm>
                <a:off x="912796" y="1108642"/>
                <a:ext cx="6111288" cy="497508"/>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solidFill>
                      <a:schemeClr val="tx1"/>
                    </a:solidFill>
                    <a:effectLst/>
                    <a:latin typeface="+mn-lt"/>
                  </a:rPr>
                  <a:t>Standard Error of </a:t>
                </a:r>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acc>
                          <m:accPr>
                            <m:chr m:val="̅"/>
                            <m:ctrlPr>
                              <a:rPr lang="en-US" sz="240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oMath>
                </a14:m>
                <a:r>
                  <a:rPr lang="en-US" sz="2400" dirty="0">
                    <a:solidFill>
                      <a:schemeClr val="tx1"/>
                    </a:solidFill>
                    <a:effectLst/>
                    <a:latin typeface="+mn-lt"/>
                  </a:rPr>
                  <a:t> when </a:t>
                </a:r>
                <a:r>
                  <a:rPr lang="en-US" sz="2400" i="1" dirty="0">
                    <a:solidFill>
                      <a:schemeClr val="tx1"/>
                    </a:solidFill>
                    <a:effectLst/>
                    <a:latin typeface="+mn-lt"/>
                  </a:rPr>
                  <a:t>p</a:t>
                </a:r>
                <a:r>
                  <a:rPr lang="en-US" sz="2400" baseline="-25000" dirty="0">
                    <a:solidFill>
                      <a:schemeClr val="tx1"/>
                    </a:solidFill>
                    <a:effectLst/>
                    <a:latin typeface="+mn-lt"/>
                  </a:rPr>
                  <a:t>1</a:t>
                </a:r>
                <a:r>
                  <a:rPr lang="en-US" sz="2400" dirty="0">
                    <a:solidFill>
                      <a:schemeClr val="tx1"/>
                    </a:solidFill>
                    <a:effectLst/>
                    <a:latin typeface="+mn-lt"/>
                  </a:rPr>
                  <a:t> = </a:t>
                </a:r>
                <a:r>
                  <a:rPr lang="en-US" sz="2400" i="1" dirty="0">
                    <a:solidFill>
                      <a:schemeClr val="tx1"/>
                    </a:solidFill>
                    <a:effectLst/>
                    <a:latin typeface="+mn-lt"/>
                  </a:rPr>
                  <a:t>p</a:t>
                </a:r>
                <a:r>
                  <a:rPr lang="en-US" sz="2400" baseline="-25000" dirty="0">
                    <a:solidFill>
                      <a:schemeClr val="tx1"/>
                    </a:solidFill>
                    <a:effectLst/>
                    <a:latin typeface="+mn-lt"/>
                  </a:rPr>
                  <a:t>2</a:t>
                </a:r>
                <a:r>
                  <a:rPr lang="en-US" sz="2400" dirty="0">
                    <a:solidFill>
                      <a:schemeClr val="tx1"/>
                    </a:solidFill>
                    <a:effectLst/>
                    <a:latin typeface="+mn-lt"/>
                  </a:rPr>
                  <a:t> = </a:t>
                </a:r>
                <a:r>
                  <a:rPr lang="en-US" sz="2400" i="1" dirty="0">
                    <a:solidFill>
                      <a:schemeClr val="tx1"/>
                    </a:solidFill>
                    <a:effectLst/>
                    <a:latin typeface="+mn-lt"/>
                  </a:rPr>
                  <a:t>p</a:t>
                </a:r>
                <a:r>
                  <a:rPr lang="en-US" sz="2400" dirty="0">
                    <a:solidFill>
                      <a:schemeClr val="tx1"/>
                    </a:solidFill>
                    <a:effectLst/>
                    <a:latin typeface="+mn-lt"/>
                  </a:rPr>
                  <a:t>  </a:t>
                </a:r>
              </a:p>
            </p:txBody>
          </p:sp>
        </mc:Choice>
        <mc:Fallback xmlns="">
          <p:sp>
            <p:nvSpPr>
              <p:cNvPr id="361481" name="Text Box 9"/>
              <p:cNvSpPr txBox="1">
                <a:spLocks noRot="1" noChangeAspect="1" noMove="1" noResize="1" noEditPoints="1" noAdjustHandles="1" noChangeArrowheads="1" noChangeShapeType="1" noTextEdit="1"/>
              </p:cNvSpPr>
              <p:nvPr/>
            </p:nvSpPr>
            <p:spPr bwMode="auto">
              <a:xfrm>
                <a:off x="912796" y="1108642"/>
                <a:ext cx="6111288" cy="497508"/>
              </a:xfrm>
              <a:prstGeom prst="rect">
                <a:avLst/>
              </a:prstGeom>
              <a:blipFill rotWithShape="1">
                <a:blip r:embed="rId3"/>
                <a:stretch>
                  <a:fillRect l="-1397" t="-9877" b="-20988"/>
                </a:stretch>
              </a:blipFill>
              <a:ln w="12700">
                <a:noFill/>
                <a:miter lim="800000"/>
                <a:headEnd/>
                <a:tailEnd/>
              </a:ln>
              <a:effectLst/>
            </p:spPr>
            <p:txBody>
              <a:bodyPr/>
              <a:lstStyle/>
              <a:p>
                <a:r>
                  <a:rPr lang="en-US">
                    <a:noFill/>
                  </a:rPr>
                  <a:t> </a:t>
                </a:r>
              </a:p>
            </p:txBody>
          </p:sp>
        </mc:Fallback>
      </mc:AlternateContent>
      <p:sp>
        <p:nvSpPr>
          <p:cNvPr id="361493" name="Text Box 21"/>
          <p:cNvSpPr txBox="1">
            <a:spLocks noChangeArrowheads="1"/>
          </p:cNvSpPr>
          <p:nvPr/>
        </p:nvSpPr>
        <p:spPr bwMode="auto">
          <a:xfrm>
            <a:off x="912796" y="2857188"/>
            <a:ext cx="5524782"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effectLst/>
                <a:latin typeface="+mn-lt"/>
              </a:rPr>
              <a:t>Pooled Estimator of </a:t>
            </a:r>
            <a:r>
              <a:rPr lang="en-US" sz="2400" i="1" dirty="0">
                <a:effectLst/>
                <a:latin typeface="+mn-lt"/>
              </a:rPr>
              <a:t>p</a:t>
            </a:r>
            <a:r>
              <a:rPr lang="en-US" sz="2400" dirty="0">
                <a:effectLst/>
                <a:latin typeface="+mn-lt"/>
              </a:rPr>
              <a:t> when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 </a:t>
            </a:r>
            <a:r>
              <a:rPr lang="en-US" sz="2400" i="1" dirty="0">
                <a:effectLst/>
                <a:latin typeface="+mn-lt"/>
              </a:rPr>
              <a:t>p</a:t>
            </a:r>
            <a:r>
              <a:rPr lang="en-US" sz="2400" dirty="0">
                <a:effectLst/>
                <a:latin typeface="+mn-lt"/>
              </a:rPr>
              <a:t> </a:t>
            </a:r>
          </a:p>
        </p:txBody>
      </p:sp>
      <mc:AlternateContent xmlns:mc="http://schemas.openxmlformats.org/markup-compatibility/2006" xmlns:a14="http://schemas.microsoft.com/office/drawing/2010/main">
        <mc:Choice Requires="a14">
          <p:sp>
            <p:nvSpPr>
              <p:cNvPr id="2" name="TextBox 1"/>
              <p:cNvSpPr txBox="1"/>
              <p:nvPr/>
            </p:nvSpPr>
            <p:spPr>
              <a:xfrm>
                <a:off x="4933592" y="3553934"/>
                <a:ext cx="2438232" cy="85164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oMath>
                  </m:oMathPara>
                </a14:m>
                <a:endParaRPr lang="en-US" sz="2400" dirty="0">
                  <a:solidFill>
                    <a:schemeClr val="tx1"/>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33592" y="3553934"/>
                <a:ext cx="2438232" cy="851643"/>
              </a:xfrm>
              <a:prstGeom prst="rect">
                <a:avLst/>
              </a:prstGeom>
              <a:blipFill rotWithShape="1">
                <a:blip r:embed="rId4"/>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092449" y="1700502"/>
                <a:ext cx="4044505" cy="843885"/>
              </a:xfrm>
              <a:prstGeom prst="rect">
                <a:avLst/>
              </a:prstGeom>
              <a:noFill/>
              <a:effectLst/>
            </p:spPr>
            <p:txBody>
              <a:bodyPr wrap="none" rtlCol="0">
                <a:spAutoFit/>
              </a:bodyPr>
              <a:lstStyle/>
              <a:p>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i="1" smtClean="0">
                            <a:solidFill>
                              <a:schemeClr val="tx1"/>
                            </a:solidFill>
                            <a:effectLst/>
                            <a:latin typeface="Cambria Math"/>
                            <a:ea typeface="Cambria Math"/>
                          </a:rPr>
                          <m:t>𝜎</m:t>
                        </m:r>
                      </m:e>
                      <m:sub>
                        <m:sSub>
                          <m:sSubPr>
                            <m:ctrlPr>
                              <a:rPr lang="en-US" sz="2400" i="1" smtClean="0">
                                <a:solidFill>
                                  <a:schemeClr val="tx1"/>
                                </a:solidFill>
                                <a:effectLst/>
                                <a:latin typeface="Cambria Math" panose="02040503050406030204" pitchFamily="18" charset="0"/>
                              </a:rPr>
                            </m:ctrlPr>
                          </m:sSubPr>
                          <m:e>
                            <m:acc>
                              <m:accPr>
                                <m:chr m:val="̅"/>
                                <m:ctrlPr>
                                  <a:rPr lang="en-US" sz="240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sub>
                    </m:sSub>
                    <m:r>
                      <a:rPr lang="en-US" sz="2400" b="0" i="1" smtClean="0">
                        <a:solidFill>
                          <a:schemeClr val="tx1"/>
                        </a:solidFill>
                        <a:effectLst/>
                        <a:latin typeface="Cambria Math"/>
                      </a:rPr>
                      <m:t>=</m:t>
                    </m:r>
                  </m:oMath>
                </a14:m>
                <a:r>
                  <a:rPr lang="en-US" sz="2400" dirty="0">
                    <a:solidFill>
                      <a:schemeClr val="tx1"/>
                    </a:solidFill>
                    <a:effectLst/>
                    <a:latin typeface="+mn-lt"/>
                  </a:rPr>
                  <a:t> </a:t>
                </a:r>
                <a14:m>
                  <m:oMath xmlns:m="http://schemas.openxmlformats.org/officeDocument/2006/math">
                    <m:rad>
                      <m:radPr>
                        <m:degHide m:val="on"/>
                        <m:ctrlPr>
                          <a:rPr lang="en-US" sz="2400" i="1" dirty="0" smtClean="0">
                            <a:solidFill>
                              <a:schemeClr val="tx1"/>
                            </a:solidFill>
                            <a:effectLst/>
                            <a:latin typeface="Cambria Math" panose="02040503050406030204" pitchFamily="18" charset="0"/>
                          </a:rPr>
                        </m:ctrlPr>
                      </m:radPr>
                      <m:deg/>
                      <m:e>
                        <m:r>
                          <a:rPr lang="en-US" sz="2400" b="0" i="1" dirty="0" smtClean="0">
                            <a:solidFill>
                              <a:schemeClr val="tx1"/>
                            </a:solidFill>
                            <a:effectLst/>
                            <a:latin typeface="Cambria Math"/>
                          </a:rPr>
                          <m:t>𝑝</m:t>
                        </m:r>
                        <m:r>
                          <a:rPr lang="en-US" sz="2400" b="0" i="1" dirty="0" smtClean="0">
                            <a:solidFill>
                              <a:schemeClr val="tx1"/>
                            </a:solidFill>
                            <a:effectLst/>
                            <a:latin typeface="Cambria Math"/>
                          </a:rPr>
                          <m:t>(1−</m:t>
                        </m:r>
                        <m:r>
                          <a:rPr lang="en-US" sz="2400" b="0" i="1" dirty="0" smtClean="0">
                            <a:solidFill>
                              <a:schemeClr val="tx1"/>
                            </a:solidFill>
                            <a:effectLst/>
                            <a:latin typeface="Cambria Math"/>
                          </a:rPr>
                          <m:t>𝑝</m:t>
                        </m:r>
                        <m:r>
                          <a:rPr lang="en-US" sz="2400" b="0" i="1" dirty="0" smtClean="0">
                            <a:solidFill>
                              <a:schemeClr val="tx1"/>
                            </a:solidFill>
                            <a:effectLst/>
                            <a:latin typeface="Cambria Math"/>
                          </a:rPr>
                          <m:t>)</m:t>
                        </m:r>
                        <m:d>
                          <m:dPr>
                            <m:ctrlPr>
                              <a:rPr lang="en-US" sz="2400" b="0" i="1" dirty="0" smtClean="0">
                                <a:solidFill>
                                  <a:schemeClr val="tx1"/>
                                </a:solidFill>
                                <a:effectLst/>
                                <a:latin typeface="Cambria Math" panose="02040503050406030204" pitchFamily="18" charset="0"/>
                              </a:rPr>
                            </m:ctrlPr>
                          </m:dPr>
                          <m:e>
                            <m:f>
                              <m:fPr>
                                <m:ctrlPr>
                                  <a:rPr lang="en-US" sz="2400" b="0" i="1" dirty="0" smtClean="0">
                                    <a:solidFill>
                                      <a:schemeClr val="tx1"/>
                                    </a:solidFill>
                                    <a:effectLst/>
                                    <a:latin typeface="Cambria Math" panose="02040503050406030204" pitchFamily="18" charset="0"/>
                                  </a:rPr>
                                </m:ctrlPr>
                              </m:fPr>
                              <m:num>
                                <m:r>
                                  <a:rPr lang="en-US" sz="2400" b="0" i="1" dirty="0" smtClean="0">
                                    <a:solidFill>
                                      <a:schemeClr val="tx1"/>
                                    </a:solidFill>
                                    <a:effectLst/>
                                    <a:latin typeface="Cambria Math"/>
                                  </a:rPr>
                                  <m:t>1</m:t>
                                </m:r>
                              </m:num>
                              <m:den>
                                <m:sSub>
                                  <m:sSubPr>
                                    <m:ctrlPr>
                                      <a:rPr lang="en-US" sz="2400" b="0" i="1" dirty="0" smtClean="0">
                                        <a:solidFill>
                                          <a:schemeClr val="tx1"/>
                                        </a:solidFill>
                                        <a:effectLst/>
                                        <a:latin typeface="Cambria Math" panose="02040503050406030204" pitchFamily="18" charset="0"/>
                                      </a:rPr>
                                    </m:ctrlPr>
                                  </m:sSubPr>
                                  <m:e>
                                    <m:r>
                                      <a:rPr lang="en-US" sz="2400" b="0" i="1" dirty="0" smtClean="0">
                                        <a:solidFill>
                                          <a:schemeClr val="tx1"/>
                                        </a:solidFill>
                                        <a:effectLst/>
                                        <a:latin typeface="Cambria Math"/>
                                      </a:rPr>
                                      <m:t>𝑛</m:t>
                                    </m:r>
                                  </m:e>
                                  <m:sub>
                                    <m:r>
                                      <a:rPr lang="en-US" sz="2400" b="0" i="1" dirty="0" smtClean="0">
                                        <a:solidFill>
                                          <a:schemeClr val="tx1"/>
                                        </a:solidFill>
                                        <a:effectLst/>
                                        <a:latin typeface="Cambria Math"/>
                                      </a:rPr>
                                      <m:t>1</m:t>
                                    </m:r>
                                  </m:sub>
                                </m:sSub>
                              </m:den>
                            </m:f>
                            <m:r>
                              <a:rPr lang="en-US" sz="2400" b="0" i="1" dirty="0" smtClean="0">
                                <a:solidFill>
                                  <a:schemeClr val="tx1"/>
                                </a:solidFill>
                                <a:effectLst/>
                                <a:latin typeface="Cambria Math"/>
                              </a:rPr>
                              <m:t>+</m:t>
                            </m:r>
                            <m:f>
                              <m:fPr>
                                <m:ctrlPr>
                                  <a:rPr lang="en-US" sz="2400" b="0" i="1" dirty="0" smtClean="0">
                                    <a:solidFill>
                                      <a:schemeClr val="tx1"/>
                                    </a:solidFill>
                                    <a:effectLst/>
                                    <a:latin typeface="Cambria Math" panose="02040503050406030204" pitchFamily="18" charset="0"/>
                                  </a:rPr>
                                </m:ctrlPr>
                              </m:fPr>
                              <m:num>
                                <m:r>
                                  <a:rPr lang="en-US" sz="2400" b="0" i="1" dirty="0" smtClean="0">
                                    <a:solidFill>
                                      <a:schemeClr val="tx1"/>
                                    </a:solidFill>
                                    <a:effectLst/>
                                    <a:latin typeface="Cambria Math"/>
                                  </a:rPr>
                                  <m:t>1</m:t>
                                </m:r>
                              </m:num>
                              <m:den>
                                <m:sSub>
                                  <m:sSubPr>
                                    <m:ctrlPr>
                                      <a:rPr lang="en-US" sz="2400" b="0" i="1" dirty="0" smtClean="0">
                                        <a:solidFill>
                                          <a:schemeClr val="tx1"/>
                                        </a:solidFill>
                                        <a:effectLst/>
                                        <a:latin typeface="Cambria Math" panose="02040503050406030204" pitchFamily="18" charset="0"/>
                                      </a:rPr>
                                    </m:ctrlPr>
                                  </m:sSubPr>
                                  <m:e>
                                    <m:r>
                                      <a:rPr lang="en-US" sz="2400" b="0" i="1" dirty="0" smtClean="0">
                                        <a:solidFill>
                                          <a:schemeClr val="tx1"/>
                                        </a:solidFill>
                                        <a:effectLst/>
                                        <a:latin typeface="Cambria Math"/>
                                      </a:rPr>
                                      <m:t>𝑛</m:t>
                                    </m:r>
                                  </m:e>
                                  <m:sub>
                                    <m:r>
                                      <a:rPr lang="en-US" sz="2400" b="0" i="1" dirty="0" smtClean="0">
                                        <a:solidFill>
                                          <a:schemeClr val="tx1"/>
                                        </a:solidFill>
                                        <a:effectLst/>
                                        <a:latin typeface="Cambria Math"/>
                                      </a:rPr>
                                      <m:t>2</m:t>
                                    </m:r>
                                  </m:sub>
                                </m:sSub>
                              </m:den>
                            </m:f>
                          </m:e>
                        </m:d>
                      </m:e>
                    </m:rad>
                  </m:oMath>
                </a14:m>
                <a:endParaRPr lang="en-US" sz="2400" dirty="0">
                  <a:solidFill>
                    <a:schemeClr val="tx1"/>
                  </a:solidFill>
                  <a:effectLst/>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092449" y="1700502"/>
                <a:ext cx="4044505" cy="843885"/>
              </a:xfrm>
              <a:prstGeom prst="rect">
                <a:avLst/>
              </a:prstGeom>
              <a:blipFill rotWithShape="1">
                <a:blip r:embed="rId5"/>
                <a:stretch>
                  <a:fillRect/>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13</a:t>
            </a:fld>
            <a:endParaRPr lang="en-US"/>
          </a:p>
        </p:txBody>
      </p:sp>
      <p:sp>
        <p:nvSpPr>
          <p:cNvPr id="10"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1481"/>
                                        </p:tgtEl>
                                        <p:attrNameLst>
                                          <p:attrName>style.visibility</p:attrName>
                                        </p:attrNameLst>
                                      </p:cBhvr>
                                      <p:to>
                                        <p:strVal val="visible"/>
                                      </p:to>
                                    </p:set>
                                    <p:animEffect transition="in" filter="blinds(horizontal)">
                                      <p:cBhvr>
                                        <p:cTn id="7" dur="500"/>
                                        <p:tgtEl>
                                          <p:spTgt spid="361481"/>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61493"/>
                                        </p:tgtEl>
                                        <p:attrNameLst>
                                          <p:attrName>style.visibility</p:attrName>
                                        </p:attrNameLst>
                                      </p:cBhvr>
                                      <p:to>
                                        <p:strVal val="visible"/>
                                      </p:to>
                                    </p:set>
                                    <p:animEffect transition="in" filter="blinds(horizontal)">
                                      <p:cBhvr>
                                        <p:cTn id="16" dur="500"/>
                                        <p:tgtEl>
                                          <p:spTgt spid="361493"/>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1" grpId="0"/>
      <p:bldP spid="361493" grpId="0" autoUpdateAnimBg="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2" name="Text Box 6"/>
          <p:cNvSpPr txBox="1">
            <a:spLocks noChangeArrowheads="1"/>
          </p:cNvSpPr>
          <p:nvPr/>
        </p:nvSpPr>
        <p:spPr bwMode="auto">
          <a:xfrm>
            <a:off x="912796" y="1105580"/>
            <a:ext cx="2073709"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effectLst/>
                <a:latin typeface="+mn-lt"/>
              </a:rPr>
              <a:t>Test Statistic</a:t>
            </a:r>
          </a:p>
        </p:txBody>
      </p:sp>
      <mc:AlternateContent xmlns:mc="http://schemas.openxmlformats.org/markup-compatibility/2006" xmlns:a14="http://schemas.microsoft.com/office/drawing/2010/main">
        <mc:Choice Requires="a14">
          <p:sp>
            <p:nvSpPr>
              <p:cNvPr id="2" name="TextBox 1"/>
              <p:cNvSpPr txBox="1"/>
              <p:nvPr/>
            </p:nvSpPr>
            <p:spPr>
              <a:xfrm>
                <a:off x="4296457" y="1697557"/>
                <a:ext cx="3519105" cy="1328505"/>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𝑧</m:t>
                      </m:r>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e>
                          </m:d>
                        </m:num>
                        <m:den>
                          <m:rad>
                            <m:radPr>
                              <m:degHide m:val="on"/>
                              <m:ctrlPr>
                                <a:rPr lang="en-US" sz="2400" b="0" i="1" smtClean="0">
                                  <a:solidFill>
                                    <a:schemeClr val="tx1"/>
                                  </a:solidFill>
                                  <a:effectLst/>
                                  <a:latin typeface="Cambria Math" panose="02040503050406030204" pitchFamily="18" charset="0"/>
                                </a:rPr>
                              </m:ctrlPr>
                            </m:radPr>
                            <m:deg/>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r>
                                <a:rPr lang="en-US" sz="2400" b="0" i="1" smtClean="0">
                                  <a:solidFill>
                                    <a:schemeClr val="tx1"/>
                                  </a:solidFill>
                                  <a:effectLst/>
                                  <a:latin typeface="Cambria Math"/>
                                </a:rPr>
                                <m:t>(1−</m:t>
                              </m:r>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r>
                                <a:rPr lang="en-US" sz="2400" b="0" i="1" smtClean="0">
                                  <a:solidFill>
                                    <a:schemeClr val="tx1"/>
                                  </a:solidFill>
                                  <a:effectLst/>
                                  <a:latin typeface="Cambria Math"/>
                                </a:rPr>
                                <m:t>)</m:t>
                              </m:r>
                              <m:d>
                                <m:dPr>
                                  <m:ctrlPr>
                                    <a:rPr lang="en-US" sz="2400" b="0" i="1" smtClean="0">
                                      <a:solidFill>
                                        <a:schemeClr val="tx1"/>
                                      </a:solidFill>
                                      <a:effectLst/>
                                      <a:latin typeface="Cambria Math" panose="02040503050406030204" pitchFamily="18" charset="0"/>
                                    </a:rPr>
                                  </m:ctrlPr>
                                </m:dPr>
                                <m:e>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1</m:t>
                                      </m:r>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1</m:t>
                                      </m:r>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d>
                            </m:e>
                          </m:rad>
                        </m:den>
                      </m:f>
                    </m:oMath>
                  </m:oMathPara>
                </a14:m>
                <a:endParaRPr lang="en-US" sz="2400" dirty="0">
                  <a:solidFill>
                    <a:schemeClr val="tx1"/>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296457" y="1697557"/>
                <a:ext cx="3519105" cy="1328505"/>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14</a:t>
            </a:fld>
            <a:endParaRPr lang="en-US"/>
          </a:p>
        </p:txBody>
      </p:sp>
      <p:sp>
        <p:nvSpPr>
          <p:cNvPr id="7"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62502"/>
                                        </p:tgtEl>
                                        <p:attrNameLst>
                                          <p:attrName>style.visibility</p:attrName>
                                        </p:attrNameLst>
                                      </p:cBhvr>
                                      <p:to>
                                        <p:strVal val="visible"/>
                                      </p:to>
                                    </p:set>
                                    <p:animEffect transition="in" filter="slide(fromLeft)">
                                      <p:cBhvr>
                                        <p:cTn id="7" dur="500"/>
                                        <p:tgtEl>
                                          <p:spTgt spid="362502"/>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2" grpId="0" autoUpdateAnimBg="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490670" y="1610443"/>
            <a:ext cx="9860379" cy="1225550"/>
          </a:xfrm>
          <a:prstGeom prst="rect">
            <a:avLst/>
          </a:prstGeom>
          <a:noFill/>
          <a:ln w="12700">
            <a:noFill/>
            <a:miter lim="800000"/>
            <a:headEnd/>
            <a:tailEnd/>
          </a:ln>
          <a:effectLst/>
        </p:spPr>
        <p:txBody>
          <a:bodyPr lIns="90488" tIns="44450" rIns="90488" bIns="44450"/>
          <a:lstStyle/>
          <a:p>
            <a:pPr indent="338138" algn="l">
              <a:spcBef>
                <a:spcPct val="20000"/>
              </a:spcBef>
              <a:buClr>
                <a:srgbClr val="66FFFF"/>
              </a:buClr>
              <a:buSzPct val="75000"/>
              <a:buFont typeface="Monotype Sorts" pitchFamily="2" charset="2"/>
              <a:buNone/>
            </a:pPr>
            <a:r>
              <a:rPr lang="en-US" sz="2400" dirty="0">
                <a:effectLst/>
                <a:latin typeface="+mn-lt"/>
              </a:rPr>
              <a:t>Can we conclude, using a .05 level of significance, that the proportion of households aware of the client’s product increased after the new advertising campaign?</a:t>
            </a:r>
          </a:p>
        </p:txBody>
      </p:sp>
      <p:sp>
        <p:nvSpPr>
          <p:cNvPr id="250935" name="Rectangle 55"/>
          <p:cNvSpPr>
            <a:spLocks noChangeArrowheads="1"/>
          </p:cNvSpPr>
          <p:nvPr/>
        </p:nvSpPr>
        <p:spPr bwMode="auto">
          <a:xfrm>
            <a:off x="912138" y="1106714"/>
            <a:ext cx="10337562" cy="5334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Example:  Market Research Associates</a:t>
            </a: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a:p>
        </p:txBody>
      </p:sp>
      <p:sp>
        <p:nvSpPr>
          <p:cNvPr id="6"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blinds(horizontal)">
                                      <p:cBhvr>
                                        <p:cTn id="7" dur="500"/>
                                        <p:tgtEl>
                                          <p:spTgt spid="250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119" name="Text Box 55"/>
          <p:cNvSpPr txBox="1">
            <a:spLocks noChangeArrowheads="1"/>
          </p:cNvSpPr>
          <p:nvPr/>
        </p:nvSpPr>
        <p:spPr bwMode="auto">
          <a:xfrm>
            <a:off x="1617356" y="1747838"/>
            <a:ext cx="3646576" cy="461665"/>
          </a:xfrm>
          <a:prstGeom prst="rect">
            <a:avLst/>
          </a:prstGeom>
          <a:noFill/>
          <a:ln w="12700">
            <a:noFill/>
            <a:miter lim="800000"/>
            <a:headEnd/>
            <a:tailEnd/>
          </a:ln>
          <a:effectLst/>
        </p:spPr>
        <p:txBody>
          <a:bodyPr wrap="none">
            <a:spAutoFit/>
          </a:bodyPr>
          <a:lstStyle/>
          <a:p>
            <a:pPr algn="l"/>
            <a:r>
              <a:rPr lang="en-US" sz="2400">
                <a:effectLst/>
                <a:latin typeface="+mn-lt"/>
              </a:rPr>
              <a:t>1.  Develop the hypotheses.</a:t>
            </a:r>
          </a:p>
        </p:txBody>
      </p:sp>
      <p:sp>
        <p:nvSpPr>
          <p:cNvPr id="344124" name="Text Box 60"/>
          <p:cNvSpPr txBox="1">
            <a:spLocks noChangeArrowheads="1"/>
          </p:cNvSpPr>
          <p:nvPr/>
        </p:nvSpPr>
        <p:spPr bwMode="auto">
          <a:xfrm>
            <a:off x="912138" y="1108302"/>
            <a:ext cx="5460084"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344132" name="Text Box 68"/>
          <p:cNvSpPr txBox="1">
            <a:spLocks noChangeArrowheads="1"/>
          </p:cNvSpPr>
          <p:nvPr/>
        </p:nvSpPr>
        <p:spPr bwMode="auto">
          <a:xfrm>
            <a:off x="5329238" y="1760364"/>
            <a:ext cx="1906291" cy="904863"/>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a:t>
            </a:r>
            <a:r>
              <a:rPr lang="en-US" sz="2400" u="sng" dirty="0">
                <a:effectLst/>
                <a:latin typeface="+mn-lt"/>
              </a:rPr>
              <a:t>&lt;</a:t>
            </a:r>
            <a:r>
              <a:rPr lang="en-US" sz="2400" dirty="0">
                <a:effectLst/>
                <a:latin typeface="+mn-lt"/>
              </a:rPr>
              <a:t> 0</a:t>
            </a:r>
          </a:p>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r>
              <a:rPr lang="en-US" sz="2400" dirty="0">
                <a:effectLst/>
                <a:latin typeface="+mn-lt"/>
              </a:rPr>
              <a:t> &gt; 0</a:t>
            </a:r>
          </a:p>
        </p:txBody>
      </p:sp>
      <p:sp>
        <p:nvSpPr>
          <p:cNvPr id="344133" name="Rectangle 69"/>
          <p:cNvSpPr>
            <a:spLocks noChangeArrowheads="1"/>
          </p:cNvSpPr>
          <p:nvPr/>
        </p:nvSpPr>
        <p:spPr bwMode="auto">
          <a:xfrm>
            <a:off x="3048117" y="2761728"/>
            <a:ext cx="7624056" cy="1733550"/>
          </a:xfrm>
          <a:prstGeom prst="rect">
            <a:avLst/>
          </a:prstGeom>
          <a:noFill/>
          <a:ln w="12700">
            <a:noFill/>
            <a:miter lim="800000"/>
            <a:headEnd/>
            <a:tailEnd/>
          </a:ln>
          <a:effectLst/>
        </p:spPr>
        <p:txBody>
          <a:bodyPr wrap="none" anchor="ctr"/>
          <a:lstStyle/>
          <a:p>
            <a:pPr algn="l">
              <a:lnSpc>
                <a:spcPct val="80000"/>
              </a:lnSpc>
              <a:spcBef>
                <a:spcPct val="20000"/>
              </a:spcBef>
              <a:buClr>
                <a:srgbClr val="66FFFF"/>
              </a:buClr>
              <a:buSzPct val="75000"/>
              <a:buFont typeface="Monotype Sorts" pitchFamily="2" charset="2"/>
              <a:buNone/>
            </a:pPr>
            <a:r>
              <a:rPr lang="en-US" sz="2400" i="1" dirty="0">
                <a:effectLst/>
                <a:latin typeface="+mn-lt"/>
              </a:rPr>
              <a:t> p</a:t>
            </a:r>
            <a:r>
              <a:rPr lang="en-US" sz="2400" baseline="-25000" dirty="0">
                <a:effectLst/>
                <a:latin typeface="+mn-lt"/>
              </a:rPr>
              <a:t>1</a:t>
            </a:r>
            <a:r>
              <a:rPr lang="en-US" sz="2400" dirty="0">
                <a:effectLst/>
                <a:latin typeface="+mn-lt"/>
              </a:rPr>
              <a:t> = proportion of the population of households</a:t>
            </a:r>
          </a:p>
          <a:p>
            <a:pPr algn="l">
              <a:lnSpc>
                <a:spcPct val="80000"/>
              </a:lnSpc>
              <a:spcBef>
                <a:spcPct val="20000"/>
              </a:spcBef>
              <a:buClr>
                <a:srgbClr val="66FFFF"/>
              </a:buClr>
              <a:buSzPct val="75000"/>
              <a:buFont typeface="Monotype Sorts" pitchFamily="2" charset="2"/>
              <a:buNone/>
            </a:pPr>
            <a:r>
              <a:rPr lang="en-US" sz="2400" dirty="0">
                <a:effectLst/>
                <a:latin typeface="+mn-lt"/>
              </a:rPr>
              <a:t>         “aware” of the product </a:t>
            </a:r>
            <a:r>
              <a:rPr lang="en-US" sz="2400" u="sng" dirty="0">
                <a:effectLst/>
                <a:latin typeface="+mn-lt"/>
              </a:rPr>
              <a:t>after</a:t>
            </a:r>
            <a:r>
              <a:rPr lang="en-US" sz="2400" dirty="0">
                <a:effectLst/>
                <a:latin typeface="+mn-lt"/>
              </a:rPr>
              <a:t> the new campaign</a:t>
            </a:r>
          </a:p>
          <a:p>
            <a:pPr algn="l">
              <a:lnSpc>
                <a:spcPct val="80000"/>
              </a:lnSpc>
              <a:spcBef>
                <a:spcPct val="20000"/>
              </a:spcBef>
              <a:buClr>
                <a:srgbClr val="66FFFF"/>
              </a:buClr>
              <a:buSzPct val="75000"/>
              <a:buFont typeface="Monotype Sorts" pitchFamily="2" charset="2"/>
              <a:buNone/>
            </a:pPr>
            <a:r>
              <a:rPr lang="en-US" sz="2400" dirty="0">
                <a:effectLst/>
                <a:latin typeface="+mn-lt"/>
              </a:rPr>
              <a:t> </a:t>
            </a:r>
            <a:r>
              <a:rPr lang="en-US" sz="2600" i="1" dirty="0">
                <a:effectLst/>
                <a:latin typeface="+mn-lt"/>
              </a:rPr>
              <a:t>p</a:t>
            </a:r>
            <a:r>
              <a:rPr lang="en-US" sz="2400" baseline="-25000" dirty="0">
                <a:effectLst/>
                <a:latin typeface="+mn-lt"/>
              </a:rPr>
              <a:t>2</a:t>
            </a:r>
            <a:r>
              <a:rPr lang="en-US" sz="2400" dirty="0">
                <a:effectLst/>
                <a:latin typeface="+mn-lt"/>
              </a:rPr>
              <a:t> = proportion of the population of households </a:t>
            </a:r>
          </a:p>
          <a:p>
            <a:pPr algn="l">
              <a:lnSpc>
                <a:spcPct val="80000"/>
              </a:lnSpc>
              <a:spcBef>
                <a:spcPct val="20000"/>
              </a:spcBef>
              <a:buClr>
                <a:srgbClr val="66FFFF"/>
              </a:buClr>
              <a:buSzPct val="75000"/>
              <a:buFont typeface="Monotype Sorts" pitchFamily="2" charset="2"/>
              <a:buNone/>
            </a:pPr>
            <a:r>
              <a:rPr lang="en-US" sz="2400" dirty="0">
                <a:effectLst/>
                <a:latin typeface="+mn-lt"/>
              </a:rPr>
              <a:t>         “aware” of the product </a:t>
            </a:r>
            <a:r>
              <a:rPr lang="en-US" sz="2400" u="sng" dirty="0">
                <a:effectLst/>
                <a:latin typeface="+mn-lt"/>
              </a:rPr>
              <a:t>before</a:t>
            </a:r>
            <a:r>
              <a:rPr lang="en-US" sz="2400" dirty="0">
                <a:effectLst/>
                <a:latin typeface="+mn-lt"/>
              </a:rPr>
              <a:t> the new campaign</a:t>
            </a:r>
          </a:p>
        </p:txBody>
      </p:sp>
      <p:sp>
        <p:nvSpPr>
          <p:cNvPr id="2" name="Slide Number Placeholder 1"/>
          <p:cNvSpPr>
            <a:spLocks noGrp="1"/>
          </p:cNvSpPr>
          <p:nvPr>
            <p:ph type="sldNum" sz="quarter" idx="12"/>
          </p:nvPr>
        </p:nvSpPr>
        <p:spPr/>
        <p:txBody>
          <a:bodyPr/>
          <a:lstStyle/>
          <a:p>
            <a:fld id="{949EBC64-41CB-41B8-B6DF-9B1367312BD4}" type="slidenum">
              <a:rPr lang="en-US" smtClean="0"/>
              <a:t>16</a:t>
            </a:fld>
            <a:endParaRPr lang="en-US"/>
          </a:p>
        </p:txBody>
      </p:sp>
      <p:sp>
        <p:nvSpPr>
          <p:cNvPr id="9"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44119"/>
                                        </p:tgtEl>
                                        <p:attrNameLst>
                                          <p:attrName>style.visibility</p:attrName>
                                        </p:attrNameLst>
                                      </p:cBhvr>
                                      <p:to>
                                        <p:strVal val="visible"/>
                                      </p:to>
                                    </p:set>
                                    <p:anim calcmode="lin" valueType="num">
                                      <p:cBhvr>
                                        <p:cTn id="7" dur="500" fill="hold"/>
                                        <p:tgtEl>
                                          <p:spTgt spid="344119"/>
                                        </p:tgtEl>
                                        <p:attrNameLst>
                                          <p:attrName>ppt_w</p:attrName>
                                        </p:attrNameLst>
                                      </p:cBhvr>
                                      <p:tavLst>
                                        <p:tav tm="0">
                                          <p:val>
                                            <p:strVal val="2/3*#ppt_w"/>
                                          </p:val>
                                        </p:tav>
                                        <p:tav tm="100000">
                                          <p:val>
                                            <p:strVal val="#ppt_w"/>
                                          </p:val>
                                        </p:tav>
                                      </p:tavLst>
                                    </p:anim>
                                    <p:anim calcmode="lin" valueType="num">
                                      <p:cBhvr>
                                        <p:cTn id="8" dur="500" fill="hold"/>
                                        <p:tgtEl>
                                          <p:spTgt spid="344119"/>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1000"/>
                                  </p:stCondLst>
                                  <p:childTnLst>
                                    <p:set>
                                      <p:cBhvr>
                                        <p:cTn id="11" dur="1" fill="hold">
                                          <p:stCondLst>
                                            <p:cond delay="0"/>
                                          </p:stCondLst>
                                        </p:cTn>
                                        <p:tgtEl>
                                          <p:spTgt spid="344132"/>
                                        </p:tgtEl>
                                        <p:attrNameLst>
                                          <p:attrName>style.visibility</p:attrName>
                                        </p:attrNameLst>
                                      </p:cBhvr>
                                      <p:to>
                                        <p:strVal val="visible"/>
                                      </p:to>
                                    </p:set>
                                    <p:anim calcmode="lin" valueType="num">
                                      <p:cBhvr>
                                        <p:cTn id="12" dur="500" fill="hold"/>
                                        <p:tgtEl>
                                          <p:spTgt spid="344132"/>
                                        </p:tgtEl>
                                        <p:attrNameLst>
                                          <p:attrName>ppt_w</p:attrName>
                                        </p:attrNameLst>
                                      </p:cBhvr>
                                      <p:tavLst>
                                        <p:tav tm="0">
                                          <p:val>
                                            <p:strVal val="2/3*#ppt_w"/>
                                          </p:val>
                                        </p:tav>
                                        <p:tav tm="100000">
                                          <p:val>
                                            <p:strVal val="#ppt_w"/>
                                          </p:val>
                                        </p:tav>
                                      </p:tavLst>
                                    </p:anim>
                                    <p:anim calcmode="lin" valueType="num">
                                      <p:cBhvr>
                                        <p:cTn id="13" dur="500" fill="hold"/>
                                        <p:tgtEl>
                                          <p:spTgt spid="344132"/>
                                        </p:tgtEl>
                                        <p:attrNameLst>
                                          <p:attrName>ppt_h</p:attrName>
                                        </p:attrNameLst>
                                      </p:cBhvr>
                                      <p:tavLst>
                                        <p:tav tm="0">
                                          <p:val>
                                            <p:strVal val="2/3*#ppt_h"/>
                                          </p:val>
                                        </p:tav>
                                        <p:tav tm="100000">
                                          <p:val>
                                            <p:strVal val="#ppt_h"/>
                                          </p:val>
                                        </p:tav>
                                      </p:tavLst>
                                    </p:anim>
                                  </p:childTnLst>
                                </p:cTn>
                              </p:par>
                            </p:childTnLst>
                          </p:cTn>
                        </p:par>
                        <p:par>
                          <p:cTn id="14" fill="hold">
                            <p:stCondLst>
                              <p:cond delay="2000"/>
                            </p:stCondLst>
                            <p:childTnLst>
                              <p:par>
                                <p:cTn id="15" presetID="3" presetClass="entr" presetSubtype="10" fill="hold" grpId="0" nodeType="afterEffect">
                                  <p:stCondLst>
                                    <p:cond delay="2000"/>
                                  </p:stCondLst>
                                  <p:childTnLst>
                                    <p:set>
                                      <p:cBhvr>
                                        <p:cTn id="16" dur="1" fill="hold">
                                          <p:stCondLst>
                                            <p:cond delay="0"/>
                                          </p:stCondLst>
                                        </p:cTn>
                                        <p:tgtEl>
                                          <p:spTgt spid="344133"/>
                                        </p:tgtEl>
                                        <p:attrNameLst>
                                          <p:attrName>style.visibility</p:attrName>
                                        </p:attrNameLst>
                                      </p:cBhvr>
                                      <p:to>
                                        <p:strVal val="visible"/>
                                      </p:to>
                                    </p:set>
                                    <p:animEffect transition="in" filter="blinds(horizontal)">
                                      <p:cBhvr>
                                        <p:cTn id="17" dur="500"/>
                                        <p:tgtEl>
                                          <p:spTgt spid="344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19" grpId="0" autoUpdateAnimBg="0"/>
      <p:bldP spid="344132" grpId="0" autoUpdateAnimBg="0"/>
      <p:bldP spid="34413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143" name="Text Box 55"/>
          <p:cNvSpPr txBox="1">
            <a:spLocks noChangeArrowheads="1"/>
          </p:cNvSpPr>
          <p:nvPr/>
        </p:nvSpPr>
        <p:spPr bwMode="auto">
          <a:xfrm>
            <a:off x="1621579" y="1744662"/>
            <a:ext cx="4512004" cy="461665"/>
          </a:xfrm>
          <a:prstGeom prst="rect">
            <a:avLst/>
          </a:prstGeom>
          <a:noFill/>
          <a:ln w="12700">
            <a:noFill/>
            <a:miter lim="800000"/>
            <a:headEnd/>
            <a:tailEnd/>
          </a:ln>
          <a:effectLst/>
        </p:spPr>
        <p:txBody>
          <a:bodyPr wrap="none">
            <a:spAutoFit/>
          </a:bodyPr>
          <a:lstStyle/>
          <a:p>
            <a:pPr algn="l"/>
            <a:r>
              <a:rPr lang="en-US" sz="2400" dirty="0">
                <a:effectLst/>
                <a:latin typeface="+mn-lt"/>
              </a:rPr>
              <a:t>2.  Specify the level of significance.</a:t>
            </a:r>
          </a:p>
        </p:txBody>
      </p:sp>
      <p:sp>
        <p:nvSpPr>
          <p:cNvPr id="345144" name="Text Box 56"/>
          <p:cNvSpPr txBox="1">
            <a:spLocks noChangeArrowheads="1"/>
          </p:cNvSpPr>
          <p:nvPr/>
        </p:nvSpPr>
        <p:spPr bwMode="auto">
          <a:xfrm>
            <a:off x="6372222" y="1759089"/>
            <a:ext cx="1127232" cy="461665"/>
          </a:xfrm>
          <a:prstGeom prst="rect">
            <a:avLst/>
          </a:prstGeom>
          <a:noFill/>
          <a:ln w="12700">
            <a:noFill/>
            <a:miter lim="800000"/>
            <a:headEnd/>
            <a:tailEnd/>
          </a:ln>
          <a:effectLst/>
        </p:spPr>
        <p:txBody>
          <a:bodyPr wrap="none">
            <a:spAutoFit/>
          </a:bodyPr>
          <a:lstStyle/>
          <a:p>
            <a:r>
              <a:rPr lang="en-US" sz="2400" i="1" dirty="0">
                <a:effectLst/>
                <a:latin typeface="Symbol" panose="05050102010706020507" pitchFamily="18" charset="2"/>
              </a:rPr>
              <a:t>a</a:t>
            </a:r>
            <a:r>
              <a:rPr lang="en-US" sz="2400" i="1" dirty="0">
                <a:effectLst/>
                <a:latin typeface="+mn-lt"/>
              </a:rPr>
              <a:t> </a:t>
            </a:r>
            <a:r>
              <a:rPr lang="en-US" sz="2400" dirty="0">
                <a:effectLst/>
                <a:latin typeface="+mn-lt"/>
              </a:rPr>
              <a:t> = .05</a:t>
            </a:r>
          </a:p>
        </p:txBody>
      </p:sp>
      <p:sp>
        <p:nvSpPr>
          <p:cNvPr id="345148" name="Text Box 60"/>
          <p:cNvSpPr txBox="1">
            <a:spLocks noChangeArrowheads="1"/>
          </p:cNvSpPr>
          <p:nvPr/>
        </p:nvSpPr>
        <p:spPr bwMode="auto">
          <a:xfrm>
            <a:off x="1632564" y="2447730"/>
            <a:ext cx="5380640" cy="461665"/>
          </a:xfrm>
          <a:prstGeom prst="rect">
            <a:avLst/>
          </a:prstGeom>
          <a:noFill/>
          <a:ln w="12700">
            <a:noFill/>
            <a:miter lim="800000"/>
            <a:headEnd/>
            <a:tailEnd/>
          </a:ln>
          <a:effectLst/>
        </p:spPr>
        <p:txBody>
          <a:bodyPr wrap="none">
            <a:spAutoFit/>
          </a:bodyPr>
          <a:lstStyle/>
          <a:p>
            <a:pPr algn="l"/>
            <a:r>
              <a:rPr lang="en-US" sz="2400" dirty="0">
                <a:effectLst/>
                <a:latin typeface="+mn-lt"/>
              </a:rPr>
              <a:t>3.  Compute the value of the test statistic.</a:t>
            </a:r>
          </a:p>
        </p:txBody>
      </p:sp>
      <p:sp>
        <p:nvSpPr>
          <p:cNvPr id="345151" name="Text Box 63"/>
          <p:cNvSpPr txBox="1">
            <a:spLocks noChangeArrowheads="1"/>
          </p:cNvSpPr>
          <p:nvPr/>
        </p:nvSpPr>
        <p:spPr bwMode="auto">
          <a:xfrm>
            <a:off x="912138" y="1108302"/>
            <a:ext cx="5460084"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345158" name="Oval 70"/>
          <p:cNvSpPr>
            <a:spLocks noChangeArrowheads="1"/>
          </p:cNvSpPr>
          <p:nvPr/>
        </p:nvSpPr>
        <p:spPr bwMode="auto">
          <a:xfrm>
            <a:off x="7504102" y="5109446"/>
            <a:ext cx="971691" cy="514350"/>
          </a:xfrm>
          <a:prstGeom prst="ellipse">
            <a:avLst/>
          </a:prstGeom>
          <a:noFill/>
          <a:ln w="19050">
            <a:solidFill>
              <a:schemeClr val="tx1"/>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3926280" y="3136371"/>
                <a:ext cx="4219360" cy="643061"/>
              </a:xfrm>
              <a:prstGeom prst="rect">
                <a:avLst/>
              </a:prstGeom>
              <a:noFill/>
              <a:effectLst/>
            </p:spPr>
            <p:txBody>
              <a:bodyPr wrap="none" rtlCol="0">
                <a:spAutoFit/>
              </a:bodyPr>
              <a:lstStyle/>
              <a:p>
                <a14:m>
                  <m:oMath xmlns:m="http://schemas.openxmlformats.org/officeDocument/2006/math">
                    <m:acc>
                      <m:accPr>
                        <m:chr m:val="̅"/>
                        <m:ctrlPr>
                          <a:rPr lang="en-US" sz="240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250</m:t>
                        </m:r>
                        <m:d>
                          <m:dPr>
                            <m:ctrlPr>
                              <a:rPr lang="en-US" sz="2400" b="0" i="1" smtClean="0">
                                <a:solidFill>
                                  <a:schemeClr val="tx1"/>
                                </a:solidFill>
                                <a:effectLst/>
                                <a:latin typeface="Cambria Math" panose="02040503050406030204" pitchFamily="18" charset="0"/>
                              </a:rPr>
                            </m:ctrlPr>
                          </m:dPr>
                          <m:e>
                            <m:r>
                              <a:rPr lang="en-US" sz="2400" b="0" i="1" smtClean="0">
                                <a:solidFill>
                                  <a:schemeClr val="tx1"/>
                                </a:solidFill>
                                <a:effectLst/>
                                <a:latin typeface="Cambria Math"/>
                              </a:rPr>
                              <m:t>.48</m:t>
                            </m:r>
                          </m:e>
                        </m:d>
                        <m:r>
                          <a:rPr lang="en-US" sz="2400" b="0" i="1" smtClean="0">
                            <a:solidFill>
                              <a:schemeClr val="tx1"/>
                            </a:solidFill>
                            <a:effectLst/>
                            <a:latin typeface="Cambria Math"/>
                          </a:rPr>
                          <m:t>+150(.40)</m:t>
                        </m:r>
                      </m:num>
                      <m:den>
                        <m:r>
                          <a:rPr lang="en-US" sz="2400" b="0" i="1" smtClean="0">
                            <a:solidFill>
                              <a:schemeClr val="tx1"/>
                            </a:solidFill>
                            <a:effectLst/>
                            <a:latin typeface="Cambria Math"/>
                          </a:rPr>
                          <m:t>250+150</m:t>
                        </m:r>
                      </m:den>
                    </m:f>
                  </m:oMath>
                </a14:m>
                <a:r>
                  <a:rPr lang="en-US" sz="2400" dirty="0">
                    <a:solidFill>
                      <a:schemeClr val="tx1"/>
                    </a:solidFill>
                    <a:effectLst/>
                    <a:latin typeface="+mn-lt"/>
                  </a:rPr>
                  <a:t> = </a:t>
                </a:r>
                <a14:m>
                  <m:oMath xmlns:m="http://schemas.openxmlformats.org/officeDocument/2006/math">
                    <m:f>
                      <m:fPr>
                        <m:ctrlPr>
                          <a:rPr lang="en-US" sz="2400" i="1" dirty="0" smtClean="0">
                            <a:solidFill>
                              <a:schemeClr val="tx1"/>
                            </a:solidFill>
                            <a:effectLst/>
                            <a:latin typeface="Cambria Math" panose="02040503050406030204" pitchFamily="18" charset="0"/>
                          </a:rPr>
                        </m:ctrlPr>
                      </m:fPr>
                      <m:num>
                        <m:r>
                          <a:rPr lang="en-US" sz="2400" b="0" i="1" dirty="0" smtClean="0">
                            <a:solidFill>
                              <a:schemeClr val="tx1"/>
                            </a:solidFill>
                            <a:effectLst/>
                            <a:latin typeface="Cambria Math"/>
                          </a:rPr>
                          <m:t>180</m:t>
                        </m:r>
                      </m:num>
                      <m:den>
                        <m:r>
                          <a:rPr lang="en-US" sz="2400" b="0" i="1" dirty="0" smtClean="0">
                            <a:solidFill>
                              <a:schemeClr val="tx1"/>
                            </a:solidFill>
                            <a:effectLst/>
                            <a:latin typeface="Cambria Math"/>
                          </a:rPr>
                          <m:t>400</m:t>
                        </m:r>
                      </m:den>
                    </m:f>
                    <m:r>
                      <a:rPr lang="en-US" sz="2400" b="0" i="1" dirty="0" smtClean="0">
                        <a:solidFill>
                          <a:schemeClr val="tx1"/>
                        </a:solidFill>
                        <a:effectLst/>
                        <a:latin typeface="Cambria Math"/>
                      </a:rPr>
                      <m:t>=.45</m:t>
                    </m:r>
                  </m:oMath>
                </a14:m>
                <a:endParaRPr lang="en-US" sz="2400" dirty="0">
                  <a:solidFill>
                    <a:schemeClr val="tx1"/>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26280" y="3136371"/>
                <a:ext cx="4219360" cy="643061"/>
              </a:xfrm>
              <a:prstGeom prst="rect">
                <a:avLst/>
              </a:prstGeom>
              <a:blipFill rotWithShape="1">
                <a:blip r:embed="rId3"/>
                <a:stretch>
                  <a:fillRect b="-8491"/>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952968" y="4962087"/>
                <a:ext cx="4483792" cy="809068"/>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effectLst/>
                          <a:latin typeface="Cambria Math"/>
                        </a:rPr>
                        <m:t>𝑧</m:t>
                      </m:r>
                      <m:r>
                        <a:rPr lang="en-US" sz="2400" i="1">
                          <a:effectLst/>
                          <a:latin typeface="Cambria Math"/>
                        </a:rPr>
                        <m:t>=</m:t>
                      </m:r>
                      <m:f>
                        <m:fPr>
                          <m:ctrlPr>
                            <a:rPr lang="en-US" sz="2400" i="1">
                              <a:effectLst/>
                              <a:latin typeface="Cambria Math" panose="02040503050406030204" pitchFamily="18" charset="0"/>
                            </a:rPr>
                          </m:ctrlPr>
                        </m:fPr>
                        <m:num>
                          <m:d>
                            <m:dPr>
                              <m:ctrlPr>
                                <a:rPr lang="en-US" sz="2400" i="1">
                                  <a:effectLst/>
                                  <a:latin typeface="Cambria Math" panose="02040503050406030204" pitchFamily="18" charset="0"/>
                                </a:rPr>
                              </m:ctrlPr>
                            </m:dPr>
                            <m:e>
                              <m:r>
                                <a:rPr lang="en-US" sz="2400" i="1">
                                  <a:effectLst/>
                                  <a:latin typeface="Cambria Math"/>
                                </a:rPr>
                                <m:t>.48−.40</m:t>
                              </m:r>
                            </m:e>
                          </m:d>
                        </m:num>
                        <m:den>
                          <m:r>
                            <a:rPr lang="en-US" sz="2400" i="1">
                              <a:effectLst/>
                              <a:latin typeface="Cambria Math"/>
                            </a:rPr>
                            <m:t>.0514</m:t>
                          </m:r>
                        </m:den>
                      </m:f>
                      <m:r>
                        <a:rPr lang="en-US" sz="2400" i="1">
                          <a:effectLst/>
                          <a:latin typeface="Cambria Math"/>
                        </a:rPr>
                        <m:t>=</m:t>
                      </m:r>
                      <m:f>
                        <m:fPr>
                          <m:ctrlPr>
                            <a:rPr lang="en-US" sz="2400" i="1">
                              <a:effectLst/>
                              <a:latin typeface="Cambria Math" panose="02040503050406030204" pitchFamily="18" charset="0"/>
                            </a:rPr>
                          </m:ctrlPr>
                        </m:fPr>
                        <m:num>
                          <m:r>
                            <a:rPr lang="en-US" sz="2400" i="1">
                              <a:effectLst/>
                              <a:latin typeface="Cambria Math"/>
                            </a:rPr>
                            <m:t>.08</m:t>
                          </m:r>
                        </m:num>
                        <m:den>
                          <m:r>
                            <a:rPr lang="en-US" sz="2400" i="1">
                              <a:effectLst/>
                              <a:latin typeface="Cambria Math"/>
                            </a:rPr>
                            <m:t>.0514</m:t>
                          </m:r>
                        </m:den>
                      </m:f>
                      <m:r>
                        <a:rPr lang="en-US" sz="2400" i="1">
                          <a:effectLst/>
                          <a:latin typeface="Cambria Math"/>
                        </a:rPr>
                        <m:t>=  1.56</m:t>
                      </m:r>
                    </m:oMath>
                  </m:oMathPara>
                </a14:m>
                <a:endParaRPr lang="en-US" sz="2400" dirty="0">
                  <a:solidFill>
                    <a:schemeClr val="tx1"/>
                  </a:solidFill>
                  <a:effectLst/>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52968" y="4962087"/>
                <a:ext cx="4483792" cy="809068"/>
              </a:xfrm>
              <a:prstGeom prst="rect">
                <a:avLst/>
              </a:prstGeom>
              <a:blipFill>
                <a:blip r:embed="rId4"/>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25214" y="3920186"/>
                <a:ext cx="5227649" cy="843885"/>
              </a:xfrm>
              <a:prstGeom prst="rect">
                <a:avLst/>
              </a:prstGeom>
              <a:noFill/>
              <a:effectLst/>
            </p:spPr>
            <p:txBody>
              <a:bodyPr wrap="none" rtlCol="0">
                <a:spAutoFit/>
              </a:bodyPr>
              <a:lstStyle/>
              <a:p>
                <a14:m>
                  <m:oMath xmlns:m="http://schemas.openxmlformats.org/officeDocument/2006/math">
                    <m:sSub>
                      <m:sSubPr>
                        <m:ctrlPr>
                          <a:rPr lang="en-US" sz="240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𝑠</m:t>
                        </m:r>
                      </m:e>
                      <m:sub>
                        <m:sSub>
                          <m:sSubPr>
                            <m:ctrlPr>
                              <a:rPr lang="en-US" sz="2400" i="1" smtClean="0">
                                <a:solidFill>
                                  <a:schemeClr val="tx1"/>
                                </a:solidFill>
                                <a:effectLst/>
                                <a:latin typeface="Cambria Math" panose="02040503050406030204" pitchFamily="18" charset="0"/>
                              </a:rPr>
                            </m:ctrlPr>
                          </m:sSubPr>
                          <m:e>
                            <m:acc>
                              <m:accPr>
                                <m:chr m:val="̅"/>
                                <m:ctrlPr>
                                  <a:rPr lang="en-US" sz="240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sub>
                    </m:sSub>
                    <m:r>
                      <a:rPr lang="en-US" sz="2400" b="0" i="1" smtClean="0">
                        <a:solidFill>
                          <a:schemeClr val="tx1"/>
                        </a:solidFill>
                        <a:effectLst/>
                        <a:latin typeface="Cambria Math"/>
                      </a:rPr>
                      <m:t>=</m:t>
                    </m:r>
                    <m:rad>
                      <m:radPr>
                        <m:degHide m:val="on"/>
                        <m:ctrlPr>
                          <a:rPr lang="en-US" sz="2400" b="0" i="1" smtClean="0">
                            <a:solidFill>
                              <a:schemeClr val="tx1"/>
                            </a:solidFill>
                            <a:effectLst/>
                            <a:latin typeface="Cambria Math" panose="02040503050406030204" pitchFamily="18" charset="0"/>
                          </a:rPr>
                        </m:ctrlPr>
                      </m:radPr>
                      <m:deg/>
                      <m:e>
                        <m:r>
                          <a:rPr lang="en-US" sz="2400" b="0" i="1" smtClean="0">
                            <a:solidFill>
                              <a:schemeClr val="tx1"/>
                            </a:solidFill>
                            <a:effectLst/>
                            <a:latin typeface="Cambria Math"/>
                          </a:rPr>
                          <m:t>.45(.55)</m:t>
                        </m:r>
                        <m:d>
                          <m:dPr>
                            <m:ctrlPr>
                              <a:rPr lang="en-US" sz="2400" b="0" i="1" smtClean="0">
                                <a:solidFill>
                                  <a:schemeClr val="tx1"/>
                                </a:solidFill>
                                <a:effectLst/>
                                <a:latin typeface="Cambria Math" panose="02040503050406030204" pitchFamily="18" charset="0"/>
                              </a:rPr>
                            </m:ctrlPr>
                          </m:dPr>
                          <m:e>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1</m:t>
                                </m:r>
                              </m:num>
                              <m:den>
                                <m:r>
                                  <a:rPr lang="en-US" sz="2400" b="0" i="1" smtClean="0">
                                    <a:solidFill>
                                      <a:schemeClr val="tx1"/>
                                    </a:solidFill>
                                    <a:effectLst/>
                                    <a:latin typeface="Cambria Math"/>
                                  </a:rPr>
                                  <m:t>250</m:t>
                                </m:r>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1</m:t>
                                </m:r>
                              </m:num>
                              <m:den>
                                <m:r>
                                  <a:rPr lang="en-US" sz="2400" b="0" i="1" smtClean="0">
                                    <a:solidFill>
                                      <a:schemeClr val="tx1"/>
                                    </a:solidFill>
                                    <a:effectLst/>
                                    <a:latin typeface="Cambria Math"/>
                                  </a:rPr>
                                  <m:t>150</m:t>
                                </m:r>
                              </m:den>
                            </m:f>
                          </m:e>
                        </m:d>
                      </m:e>
                    </m:rad>
                  </m:oMath>
                </a14:m>
                <a:r>
                  <a:rPr lang="en-US" sz="2400" dirty="0">
                    <a:solidFill>
                      <a:schemeClr val="tx1"/>
                    </a:solidFill>
                    <a:effectLst/>
                    <a:latin typeface="+mn-lt"/>
                  </a:rPr>
                  <a:t> = .0514</a:t>
                </a:r>
              </a:p>
            </p:txBody>
          </p:sp>
        </mc:Choice>
        <mc:Fallback xmlns="">
          <p:sp>
            <p:nvSpPr>
              <p:cNvPr id="5" name="TextBox 4"/>
              <p:cNvSpPr txBox="1">
                <a:spLocks noRot="1" noChangeAspect="1" noMove="1" noResize="1" noEditPoints="1" noAdjustHandles="1" noChangeArrowheads="1" noChangeShapeType="1" noTextEdit="1"/>
              </p:cNvSpPr>
              <p:nvPr/>
            </p:nvSpPr>
            <p:spPr>
              <a:xfrm>
                <a:off x="3525214" y="3920186"/>
                <a:ext cx="5227649" cy="843885"/>
              </a:xfrm>
              <a:prstGeom prst="rect">
                <a:avLst/>
              </a:prstGeom>
              <a:blipFill rotWithShape="1">
                <a:blip r:embed="rId5"/>
                <a:stretch>
                  <a:fillRect r="-350"/>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17</a:t>
            </a:fld>
            <a:endParaRPr lang="en-US"/>
          </a:p>
        </p:txBody>
      </p:sp>
      <p:sp>
        <p:nvSpPr>
          <p:cNvPr id="14"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45143"/>
                                        </p:tgtEl>
                                        <p:attrNameLst>
                                          <p:attrName>style.visibility</p:attrName>
                                        </p:attrNameLst>
                                      </p:cBhvr>
                                      <p:to>
                                        <p:strVal val="visible"/>
                                      </p:to>
                                    </p:set>
                                    <p:anim calcmode="lin" valueType="num">
                                      <p:cBhvr>
                                        <p:cTn id="7" dur="500" fill="hold"/>
                                        <p:tgtEl>
                                          <p:spTgt spid="345143"/>
                                        </p:tgtEl>
                                        <p:attrNameLst>
                                          <p:attrName>ppt_w</p:attrName>
                                        </p:attrNameLst>
                                      </p:cBhvr>
                                      <p:tavLst>
                                        <p:tav tm="0">
                                          <p:val>
                                            <p:strVal val="2/3*#ppt_w"/>
                                          </p:val>
                                        </p:tav>
                                        <p:tav tm="100000">
                                          <p:val>
                                            <p:strVal val="#ppt_w"/>
                                          </p:val>
                                        </p:tav>
                                      </p:tavLst>
                                    </p:anim>
                                    <p:anim calcmode="lin" valueType="num">
                                      <p:cBhvr>
                                        <p:cTn id="8" dur="500" fill="hold"/>
                                        <p:tgtEl>
                                          <p:spTgt spid="345143"/>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345144"/>
                                        </p:tgtEl>
                                        <p:attrNameLst>
                                          <p:attrName>style.visibility</p:attrName>
                                        </p:attrNameLst>
                                      </p:cBhvr>
                                      <p:to>
                                        <p:strVal val="visible"/>
                                      </p:to>
                                    </p:set>
                                    <p:animEffect transition="in" filter="slide(fromTop)">
                                      <p:cBhvr>
                                        <p:cTn id="12" dur="500"/>
                                        <p:tgtEl>
                                          <p:spTgt spid="345144"/>
                                        </p:tgtEl>
                                      </p:cBhvr>
                                    </p:animEffect>
                                  </p:childTnLst>
                                </p:cTn>
                              </p:par>
                            </p:childTnLst>
                          </p:cTn>
                        </p:par>
                        <p:par>
                          <p:cTn id="13" fill="hold">
                            <p:stCondLst>
                              <p:cond delay="2000"/>
                            </p:stCondLst>
                            <p:childTnLst>
                              <p:par>
                                <p:cTn id="14" presetID="23" presetClass="entr" presetSubtype="272" fill="hold" grpId="0" nodeType="afterEffect">
                                  <p:stCondLst>
                                    <p:cond delay="0"/>
                                  </p:stCondLst>
                                  <p:childTnLst>
                                    <p:set>
                                      <p:cBhvr>
                                        <p:cTn id="15" dur="1" fill="hold">
                                          <p:stCondLst>
                                            <p:cond delay="0"/>
                                          </p:stCondLst>
                                        </p:cTn>
                                        <p:tgtEl>
                                          <p:spTgt spid="345148"/>
                                        </p:tgtEl>
                                        <p:attrNameLst>
                                          <p:attrName>style.visibility</p:attrName>
                                        </p:attrNameLst>
                                      </p:cBhvr>
                                      <p:to>
                                        <p:strVal val="visible"/>
                                      </p:to>
                                    </p:set>
                                    <p:anim calcmode="lin" valueType="num">
                                      <p:cBhvr>
                                        <p:cTn id="16" dur="500" fill="hold"/>
                                        <p:tgtEl>
                                          <p:spTgt spid="345148"/>
                                        </p:tgtEl>
                                        <p:attrNameLst>
                                          <p:attrName>ppt_w</p:attrName>
                                        </p:attrNameLst>
                                      </p:cBhvr>
                                      <p:tavLst>
                                        <p:tav tm="0">
                                          <p:val>
                                            <p:strVal val="2/3*#ppt_w"/>
                                          </p:val>
                                        </p:tav>
                                        <p:tav tm="100000">
                                          <p:val>
                                            <p:strVal val="#ppt_w"/>
                                          </p:val>
                                        </p:tav>
                                      </p:tavLst>
                                    </p:anim>
                                    <p:anim calcmode="lin" valueType="num">
                                      <p:cBhvr>
                                        <p:cTn id="17" dur="500" fill="hold"/>
                                        <p:tgtEl>
                                          <p:spTgt spid="345148"/>
                                        </p:tgtEl>
                                        <p:attrNameLst>
                                          <p:attrName>ppt_h</p:attrName>
                                        </p:attrNameLst>
                                      </p:cBhvr>
                                      <p:tavLst>
                                        <p:tav tm="0">
                                          <p:val>
                                            <p:strVal val="2/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75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750"/>
                                        <p:tgtEl>
                                          <p:spTgt spid="3"/>
                                        </p:tgtEl>
                                      </p:cBhvr>
                                    </p:animEffect>
                                  </p:childTnLst>
                                </p:cTn>
                              </p:par>
                            </p:childTnLst>
                          </p:cTn>
                        </p:par>
                        <p:par>
                          <p:cTn id="33" fill="hold">
                            <p:stCondLst>
                              <p:cond delay="750"/>
                            </p:stCondLst>
                            <p:childTnLst>
                              <p:par>
                                <p:cTn id="34" presetID="16" presetClass="entr" presetSubtype="21" fill="hold" grpId="0" nodeType="afterEffect">
                                  <p:stCondLst>
                                    <p:cond delay="1000"/>
                                  </p:stCondLst>
                                  <p:childTnLst>
                                    <p:set>
                                      <p:cBhvr>
                                        <p:cTn id="35" dur="1" fill="hold">
                                          <p:stCondLst>
                                            <p:cond delay="0"/>
                                          </p:stCondLst>
                                        </p:cTn>
                                        <p:tgtEl>
                                          <p:spTgt spid="345158"/>
                                        </p:tgtEl>
                                        <p:attrNameLst>
                                          <p:attrName>style.visibility</p:attrName>
                                        </p:attrNameLst>
                                      </p:cBhvr>
                                      <p:to>
                                        <p:strVal val="visible"/>
                                      </p:to>
                                    </p:set>
                                    <p:animEffect transition="in" filter="barn(inVertical)">
                                      <p:cBhvr>
                                        <p:cTn id="36" dur="500"/>
                                        <p:tgtEl>
                                          <p:spTgt spid="345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43" grpId="0" autoUpdateAnimBg="0"/>
      <p:bldP spid="345144" grpId="0" autoUpdateAnimBg="0"/>
      <p:bldP spid="345148" grpId="0" autoUpdateAnimBg="0"/>
      <p:bldP spid="345158" grpId="0" animBg="1"/>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94" name="Text Box 66"/>
          <p:cNvSpPr txBox="1">
            <a:spLocks noChangeArrowheads="1"/>
          </p:cNvSpPr>
          <p:nvPr/>
        </p:nvSpPr>
        <p:spPr bwMode="auto">
          <a:xfrm>
            <a:off x="1670142" y="2967038"/>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252995" name="Rectangle 67"/>
          <p:cNvSpPr>
            <a:spLocks noChangeArrowheads="1"/>
          </p:cNvSpPr>
          <p:nvPr/>
        </p:nvSpPr>
        <p:spPr bwMode="auto">
          <a:xfrm>
            <a:off x="2808412" y="4041058"/>
            <a:ext cx="8527640" cy="1308100"/>
          </a:xfrm>
          <a:prstGeom prst="rect">
            <a:avLst/>
          </a:prstGeom>
          <a:noFill/>
          <a:ln w="12700">
            <a:noFill/>
            <a:miter lim="800000"/>
            <a:headEnd/>
            <a:tailEnd/>
          </a:ln>
          <a:effectLst/>
        </p:spPr>
        <p:txBody>
          <a:bodyPr lIns="90488" tIns="44450" rIns="90488" bIns="44450"/>
          <a:lstStyle/>
          <a:p>
            <a:pPr marL="114300" lvl="1" algn="l">
              <a:lnSpc>
                <a:spcPct val="90000"/>
              </a:lnSpc>
              <a:spcBef>
                <a:spcPct val="20000"/>
              </a:spcBef>
              <a:buClr>
                <a:srgbClr val="66FFFF"/>
              </a:buClr>
              <a:buSzPct val="125000"/>
            </a:pPr>
            <a:r>
              <a:rPr lang="en-US" sz="2400" dirty="0">
                <a:effectLst/>
                <a:latin typeface="+mn-lt"/>
              </a:rPr>
              <a:t>We </a:t>
            </a:r>
            <a:r>
              <a:rPr lang="en-US" sz="2400" u="sng" dirty="0">
                <a:effectLst/>
                <a:latin typeface="+mn-lt"/>
              </a:rPr>
              <a:t>cannot</a:t>
            </a:r>
            <a:r>
              <a:rPr lang="en-US" sz="2400" dirty="0">
                <a:effectLst/>
                <a:latin typeface="+mn-lt"/>
              </a:rPr>
              <a:t> conclude that the proportion of households</a:t>
            </a:r>
          </a:p>
          <a:p>
            <a:pPr marL="114300" lvl="1" algn="l">
              <a:lnSpc>
                <a:spcPct val="90000"/>
              </a:lnSpc>
              <a:spcBef>
                <a:spcPct val="20000"/>
              </a:spcBef>
              <a:buClr>
                <a:srgbClr val="66FFFF"/>
              </a:buClr>
              <a:buSzPct val="125000"/>
            </a:pPr>
            <a:r>
              <a:rPr lang="en-US" sz="2400" dirty="0">
                <a:effectLst/>
                <a:latin typeface="+mn-lt"/>
              </a:rPr>
              <a:t>aware of the client’s product increased after the new</a:t>
            </a:r>
          </a:p>
          <a:p>
            <a:pPr marL="114300" lvl="1" algn="l">
              <a:lnSpc>
                <a:spcPct val="90000"/>
              </a:lnSpc>
              <a:spcBef>
                <a:spcPct val="20000"/>
              </a:spcBef>
              <a:buClr>
                <a:srgbClr val="66FFFF"/>
              </a:buClr>
              <a:buSzPct val="125000"/>
            </a:pPr>
            <a:r>
              <a:rPr lang="en-US" sz="2400" dirty="0">
                <a:effectLst/>
                <a:latin typeface="+mn-lt"/>
              </a:rPr>
              <a:t>campaign.</a:t>
            </a:r>
          </a:p>
        </p:txBody>
      </p:sp>
      <p:sp>
        <p:nvSpPr>
          <p:cNvPr id="252999" name="Text Box 71"/>
          <p:cNvSpPr txBox="1">
            <a:spLocks noChangeArrowheads="1"/>
          </p:cNvSpPr>
          <p:nvPr/>
        </p:nvSpPr>
        <p:spPr bwMode="auto">
          <a:xfrm>
            <a:off x="1644805" y="1690688"/>
            <a:ext cx="3386055" cy="461665"/>
          </a:xfrm>
          <a:prstGeom prst="rect">
            <a:avLst/>
          </a:prstGeom>
          <a:noFill/>
          <a:ln w="12700">
            <a:noFill/>
            <a:miter lim="800000"/>
            <a:headEnd/>
            <a:tailEnd/>
          </a:ln>
          <a:effectLst/>
        </p:spPr>
        <p:txBody>
          <a:bodyPr wrap="none">
            <a:spAutoFit/>
          </a:bodyPr>
          <a:lstStyle/>
          <a:p>
            <a:pPr algn="l"/>
            <a:r>
              <a:rPr lang="en-US" sz="2400" dirty="0">
                <a:effectLst/>
                <a:latin typeface="+mn-lt"/>
              </a:rPr>
              <a:t>4.  Compute the </a:t>
            </a:r>
            <a:r>
              <a:rPr lang="en-US" sz="2400" i="1" dirty="0">
                <a:effectLst/>
                <a:latin typeface="+mn-lt"/>
              </a:rPr>
              <a:t>p</a:t>
            </a:r>
            <a:r>
              <a:rPr lang="en-US" sz="2400" dirty="0">
                <a:effectLst/>
                <a:latin typeface="+mn-lt"/>
              </a:rPr>
              <a:t> –value.</a:t>
            </a:r>
          </a:p>
        </p:txBody>
      </p:sp>
      <p:sp>
        <p:nvSpPr>
          <p:cNvPr id="253000" name="Text Box 72"/>
          <p:cNvSpPr txBox="1">
            <a:spLocks noChangeArrowheads="1"/>
          </p:cNvSpPr>
          <p:nvPr/>
        </p:nvSpPr>
        <p:spPr bwMode="auto">
          <a:xfrm>
            <a:off x="2874539" y="2300288"/>
            <a:ext cx="4221925" cy="461665"/>
          </a:xfrm>
          <a:prstGeom prst="rect">
            <a:avLst/>
          </a:prstGeom>
          <a:noFill/>
          <a:ln w="12700">
            <a:noFill/>
            <a:miter lim="800000"/>
            <a:headEnd/>
            <a:tailEnd/>
          </a:ln>
          <a:effectLst/>
        </p:spPr>
        <p:txBody>
          <a:bodyPr wrap="none">
            <a:spAutoFit/>
          </a:bodyPr>
          <a:lstStyle/>
          <a:p>
            <a:pPr algn="l"/>
            <a:r>
              <a:rPr lang="en-US" sz="2400" dirty="0">
                <a:effectLst/>
                <a:latin typeface="+mn-lt"/>
              </a:rPr>
              <a:t>For </a:t>
            </a:r>
            <a:r>
              <a:rPr lang="en-US" sz="2400" i="1" dirty="0">
                <a:effectLst/>
                <a:latin typeface="+mn-lt"/>
              </a:rPr>
              <a:t>z</a:t>
            </a:r>
            <a:r>
              <a:rPr lang="en-US" sz="2400" dirty="0">
                <a:effectLst/>
                <a:latin typeface="+mn-lt"/>
              </a:rPr>
              <a:t> = 1.56, the </a:t>
            </a:r>
            <a:r>
              <a:rPr lang="en-US" sz="2400" i="1" dirty="0">
                <a:effectLst/>
                <a:latin typeface="+mn-lt"/>
              </a:rPr>
              <a:t>p</a:t>
            </a:r>
            <a:r>
              <a:rPr lang="en-US" sz="2400" dirty="0">
                <a:effectLst/>
                <a:latin typeface="+mn-lt"/>
              </a:rPr>
              <a:t>–value = .0594</a:t>
            </a:r>
          </a:p>
        </p:txBody>
      </p:sp>
      <p:sp>
        <p:nvSpPr>
          <p:cNvPr id="253001" name="Text Box 73"/>
          <p:cNvSpPr txBox="1">
            <a:spLocks noChangeArrowheads="1"/>
          </p:cNvSpPr>
          <p:nvPr/>
        </p:nvSpPr>
        <p:spPr bwMode="auto">
          <a:xfrm>
            <a:off x="2900426" y="3535363"/>
            <a:ext cx="6073779"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a:t>
            </a:r>
            <a:r>
              <a:rPr lang="en-US" sz="2400" i="1" dirty="0">
                <a:effectLst/>
                <a:latin typeface="+mn-lt"/>
              </a:rPr>
              <a:t>p</a:t>
            </a:r>
            <a:r>
              <a:rPr lang="en-US" sz="2400" dirty="0">
                <a:effectLst/>
                <a:latin typeface="+mn-lt"/>
              </a:rPr>
              <a:t>–value &gt; </a:t>
            </a:r>
            <a:r>
              <a:rPr lang="en-US" sz="2400" i="1" dirty="0">
                <a:effectLst/>
                <a:latin typeface="Symbol" panose="05050102010706020507" pitchFamily="18" charset="2"/>
              </a:rPr>
              <a:t>a</a:t>
            </a:r>
            <a:r>
              <a:rPr lang="en-US" sz="2400" dirty="0">
                <a:effectLst/>
                <a:latin typeface="+mn-lt"/>
              </a:rPr>
              <a:t> = .05, we </a:t>
            </a:r>
            <a:r>
              <a:rPr lang="en-US" sz="2400" u="sng" dirty="0">
                <a:effectLst/>
                <a:latin typeface="+mn-lt"/>
              </a:rPr>
              <a:t>cannot</a:t>
            </a:r>
            <a:r>
              <a:rPr lang="en-US" sz="2400" dirty="0">
                <a:effectLst/>
                <a:latin typeface="+mn-lt"/>
              </a:rPr>
              <a:t>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253002" name="Text Box 74"/>
          <p:cNvSpPr txBox="1">
            <a:spLocks noChangeArrowheads="1"/>
          </p:cNvSpPr>
          <p:nvPr/>
        </p:nvSpPr>
        <p:spPr bwMode="auto">
          <a:xfrm>
            <a:off x="912138" y="1108302"/>
            <a:ext cx="28780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Approach</a:t>
            </a:r>
          </a:p>
        </p:txBody>
      </p:sp>
      <p:sp>
        <p:nvSpPr>
          <p:cNvPr id="2" name="Slide Number Placeholder 1"/>
          <p:cNvSpPr>
            <a:spLocks noGrp="1"/>
          </p:cNvSpPr>
          <p:nvPr>
            <p:ph type="sldNum" sz="quarter" idx="12"/>
          </p:nvPr>
        </p:nvSpPr>
        <p:spPr/>
        <p:txBody>
          <a:bodyPr/>
          <a:lstStyle/>
          <a:p>
            <a:fld id="{949EBC64-41CB-41B8-B6DF-9B1367312BD4}" type="slidenum">
              <a:rPr lang="en-US" smtClean="0"/>
              <a:t>18</a:t>
            </a:fld>
            <a:endParaRPr lang="en-US" dirty="0"/>
          </a:p>
        </p:txBody>
      </p:sp>
      <p:sp>
        <p:nvSpPr>
          <p:cNvPr id="12"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52999"/>
                                        </p:tgtEl>
                                        <p:attrNameLst>
                                          <p:attrName>style.visibility</p:attrName>
                                        </p:attrNameLst>
                                      </p:cBhvr>
                                      <p:to>
                                        <p:strVal val="visible"/>
                                      </p:to>
                                    </p:set>
                                    <p:anim calcmode="lin" valueType="num">
                                      <p:cBhvr>
                                        <p:cTn id="7" dur="500" fill="hold"/>
                                        <p:tgtEl>
                                          <p:spTgt spid="252999"/>
                                        </p:tgtEl>
                                        <p:attrNameLst>
                                          <p:attrName>ppt_w</p:attrName>
                                        </p:attrNameLst>
                                      </p:cBhvr>
                                      <p:tavLst>
                                        <p:tav tm="0">
                                          <p:val>
                                            <p:strVal val="2/3*#ppt_w"/>
                                          </p:val>
                                        </p:tav>
                                        <p:tav tm="100000">
                                          <p:val>
                                            <p:strVal val="#ppt_w"/>
                                          </p:val>
                                        </p:tav>
                                      </p:tavLst>
                                    </p:anim>
                                    <p:anim calcmode="lin" valueType="num">
                                      <p:cBhvr>
                                        <p:cTn id="8" dur="500" fill="hold"/>
                                        <p:tgtEl>
                                          <p:spTgt spid="252999"/>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53000"/>
                                        </p:tgtEl>
                                        <p:attrNameLst>
                                          <p:attrName>style.visibility</p:attrName>
                                        </p:attrNameLst>
                                      </p:cBhvr>
                                      <p:to>
                                        <p:strVal val="visible"/>
                                      </p:to>
                                    </p:set>
                                    <p:animEffect transition="in" filter="slide(fromTop)">
                                      <p:cBhvr>
                                        <p:cTn id="13" dur="500"/>
                                        <p:tgtEl>
                                          <p:spTgt spid="253000"/>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252994"/>
                                        </p:tgtEl>
                                        <p:attrNameLst>
                                          <p:attrName>style.visibility</p:attrName>
                                        </p:attrNameLst>
                                      </p:cBhvr>
                                      <p:to>
                                        <p:strVal val="visible"/>
                                      </p:to>
                                    </p:set>
                                    <p:anim calcmode="lin" valueType="num">
                                      <p:cBhvr>
                                        <p:cTn id="18" dur="500" fill="hold"/>
                                        <p:tgtEl>
                                          <p:spTgt spid="252994"/>
                                        </p:tgtEl>
                                        <p:attrNameLst>
                                          <p:attrName>ppt_w</p:attrName>
                                        </p:attrNameLst>
                                      </p:cBhvr>
                                      <p:tavLst>
                                        <p:tav tm="0">
                                          <p:val>
                                            <p:strVal val="2/3*#ppt_w"/>
                                          </p:val>
                                        </p:tav>
                                        <p:tav tm="100000">
                                          <p:val>
                                            <p:strVal val="#ppt_w"/>
                                          </p:val>
                                        </p:tav>
                                      </p:tavLst>
                                    </p:anim>
                                    <p:anim calcmode="lin" valueType="num">
                                      <p:cBhvr>
                                        <p:cTn id="19" dur="500" fill="hold"/>
                                        <p:tgtEl>
                                          <p:spTgt spid="252994"/>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53001"/>
                                        </p:tgtEl>
                                        <p:attrNameLst>
                                          <p:attrName>style.visibility</p:attrName>
                                        </p:attrNameLst>
                                      </p:cBhvr>
                                      <p:to>
                                        <p:strVal val="visible"/>
                                      </p:to>
                                    </p:set>
                                    <p:animEffect transition="in" filter="slide(fromTop)">
                                      <p:cBhvr>
                                        <p:cTn id="24" dur="500"/>
                                        <p:tgtEl>
                                          <p:spTgt spid="25300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52995"/>
                                        </p:tgtEl>
                                        <p:attrNameLst>
                                          <p:attrName>style.visibility</p:attrName>
                                        </p:attrNameLst>
                                      </p:cBhvr>
                                      <p:to>
                                        <p:strVal val="visible"/>
                                      </p:to>
                                    </p:set>
                                    <p:animEffect transition="in" filter="slide(fromTop)">
                                      <p:cBhvr>
                                        <p:cTn id="29" dur="500"/>
                                        <p:tgtEl>
                                          <p:spTgt spid="25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94" grpId="0" autoUpdateAnimBg="0"/>
      <p:bldP spid="252995" grpId="0" autoUpdateAnimBg="0"/>
      <p:bldP spid="252999" grpId="0" autoUpdateAnimBg="0"/>
      <p:bldP spid="253000" grpId="0" autoUpdateAnimBg="0"/>
      <p:bldP spid="25300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66" name="Text Box 54"/>
          <p:cNvSpPr txBox="1">
            <a:spLocks noChangeArrowheads="1"/>
          </p:cNvSpPr>
          <p:nvPr/>
        </p:nvSpPr>
        <p:spPr bwMode="auto">
          <a:xfrm>
            <a:off x="912138" y="1108302"/>
            <a:ext cx="3425361"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effectLst/>
                <a:latin typeface="+mn-lt"/>
              </a:rPr>
              <a:t>Critical Value Approach</a:t>
            </a:r>
          </a:p>
        </p:txBody>
      </p:sp>
      <p:sp>
        <p:nvSpPr>
          <p:cNvPr id="346168" name="Text Box 56"/>
          <p:cNvSpPr txBox="1">
            <a:spLocks noChangeArrowheads="1"/>
          </p:cNvSpPr>
          <p:nvPr/>
        </p:nvSpPr>
        <p:spPr bwMode="auto">
          <a:xfrm>
            <a:off x="1670142" y="3351692"/>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46170" name="Text Box 58"/>
          <p:cNvSpPr txBox="1">
            <a:spLocks noChangeArrowheads="1"/>
          </p:cNvSpPr>
          <p:nvPr/>
        </p:nvSpPr>
        <p:spPr bwMode="auto">
          <a:xfrm>
            <a:off x="3154938" y="3961292"/>
            <a:ext cx="5496376"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1.56 &lt; 1.645, we cannot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46173" name="Text Box 61"/>
          <p:cNvSpPr txBox="1">
            <a:spLocks noChangeArrowheads="1"/>
          </p:cNvSpPr>
          <p:nvPr/>
        </p:nvSpPr>
        <p:spPr bwMode="auto">
          <a:xfrm>
            <a:off x="4148220" y="2203429"/>
            <a:ext cx="3120341" cy="461665"/>
          </a:xfrm>
          <a:prstGeom prst="rect">
            <a:avLst/>
          </a:prstGeom>
          <a:noFill/>
          <a:ln w="12700">
            <a:noFill/>
            <a:miter lim="800000"/>
            <a:headEnd/>
            <a:tailEnd/>
          </a:ln>
          <a:effectLst/>
        </p:spPr>
        <p:txBody>
          <a:bodyPr wrap="none">
            <a:spAutoFit/>
          </a:bodyPr>
          <a:lstStyle/>
          <a:p>
            <a:r>
              <a:rPr lang="en-US" sz="2400" dirty="0">
                <a:effectLst/>
                <a:latin typeface="+mn-lt"/>
              </a:rPr>
              <a:t>For </a:t>
            </a:r>
            <a:r>
              <a:rPr lang="en-US" sz="2400" i="1" dirty="0">
                <a:effectLst/>
                <a:latin typeface="Symbol" panose="05050102010706020507" pitchFamily="18" charset="2"/>
              </a:rPr>
              <a:t>a</a:t>
            </a:r>
            <a:r>
              <a:rPr lang="en-US" sz="2400" dirty="0">
                <a:effectLst/>
                <a:latin typeface="+mn-lt"/>
              </a:rPr>
              <a:t> = .05,  </a:t>
            </a:r>
            <a:r>
              <a:rPr lang="en-US" sz="2400" i="1" dirty="0">
                <a:effectLst/>
                <a:latin typeface="+mn-lt"/>
              </a:rPr>
              <a:t>z</a:t>
            </a:r>
            <a:r>
              <a:rPr lang="en-US" sz="2400" baseline="-25000" dirty="0">
                <a:effectLst/>
                <a:latin typeface="+mn-lt"/>
              </a:rPr>
              <a:t>.05</a:t>
            </a:r>
            <a:r>
              <a:rPr lang="en-US" sz="2400" dirty="0">
                <a:effectLst/>
                <a:latin typeface="+mn-lt"/>
              </a:rPr>
              <a:t> = 1.645</a:t>
            </a:r>
          </a:p>
        </p:txBody>
      </p:sp>
      <p:sp>
        <p:nvSpPr>
          <p:cNvPr id="346175" name="Text Box 63"/>
          <p:cNvSpPr txBox="1">
            <a:spLocks noChangeArrowheads="1"/>
          </p:cNvSpPr>
          <p:nvPr/>
        </p:nvSpPr>
        <p:spPr bwMode="auto">
          <a:xfrm>
            <a:off x="1644806" y="1690688"/>
            <a:ext cx="6368988" cy="461665"/>
          </a:xfrm>
          <a:prstGeom prst="rect">
            <a:avLst/>
          </a:prstGeom>
          <a:noFill/>
          <a:ln w="12700">
            <a:noFill/>
            <a:miter lim="800000"/>
            <a:headEnd/>
            <a:tailEnd/>
          </a:ln>
          <a:effectLst/>
        </p:spPr>
        <p:txBody>
          <a:bodyPr wrap="none">
            <a:spAutoFit/>
          </a:bodyPr>
          <a:lstStyle/>
          <a:p>
            <a:pPr algn="l"/>
            <a:r>
              <a:rPr lang="en-US" sz="2400" dirty="0">
                <a:effectLst/>
                <a:latin typeface="+mn-lt"/>
              </a:rPr>
              <a:t>4.  Determine the critical value and rejection rule.</a:t>
            </a:r>
          </a:p>
        </p:txBody>
      </p:sp>
      <p:sp>
        <p:nvSpPr>
          <p:cNvPr id="346176" name="Text Box 64"/>
          <p:cNvSpPr txBox="1">
            <a:spLocks noChangeArrowheads="1"/>
          </p:cNvSpPr>
          <p:nvPr/>
        </p:nvSpPr>
        <p:spPr bwMode="auto">
          <a:xfrm>
            <a:off x="4341119" y="2759054"/>
            <a:ext cx="2740879" cy="461665"/>
          </a:xfrm>
          <a:prstGeom prst="rect">
            <a:avLst/>
          </a:prstGeom>
          <a:noFill/>
          <a:ln w="12700">
            <a:noFill/>
            <a:miter lim="800000"/>
            <a:headEnd/>
            <a:tailEnd/>
          </a:ln>
          <a:effectLst/>
        </p:spPr>
        <p:txBody>
          <a:bodyPr wrap="none">
            <a:spAutoFit/>
          </a:bodyPr>
          <a:lstStyle/>
          <a:p>
            <a:r>
              <a:rPr lang="en-US" sz="2400" dirty="0">
                <a:effectLst/>
                <a:latin typeface="+mn-lt"/>
              </a:rPr>
              <a:t>Reject </a:t>
            </a:r>
            <a:r>
              <a:rPr lang="en-US" sz="2400" i="1" dirty="0">
                <a:effectLst/>
                <a:latin typeface="+mn-lt"/>
              </a:rPr>
              <a:t>H</a:t>
            </a:r>
            <a:r>
              <a:rPr lang="en-US" sz="2400" baseline="-25000" dirty="0">
                <a:effectLst/>
                <a:latin typeface="+mn-lt"/>
              </a:rPr>
              <a:t>0</a:t>
            </a:r>
            <a:r>
              <a:rPr lang="en-US" sz="2400" dirty="0">
                <a:effectLst/>
                <a:latin typeface="+mn-lt"/>
              </a:rPr>
              <a:t> if </a:t>
            </a:r>
            <a:r>
              <a:rPr lang="en-US" sz="2400" i="1" dirty="0">
                <a:effectLst/>
                <a:latin typeface="+mn-lt"/>
              </a:rPr>
              <a:t>z</a:t>
            </a:r>
            <a:r>
              <a:rPr lang="en-US" sz="2400" dirty="0">
                <a:effectLst/>
                <a:latin typeface="+mn-lt"/>
              </a:rPr>
              <a:t> </a:t>
            </a:r>
            <a:r>
              <a:rPr lang="en-US" sz="2400" u="sng" dirty="0">
                <a:effectLst/>
                <a:latin typeface="+mn-lt"/>
              </a:rPr>
              <a:t>&gt;</a:t>
            </a:r>
            <a:r>
              <a:rPr lang="en-US" sz="2400" dirty="0">
                <a:effectLst/>
                <a:latin typeface="+mn-lt"/>
              </a:rPr>
              <a:t> 1.645</a:t>
            </a:r>
          </a:p>
        </p:txBody>
      </p:sp>
      <p:sp>
        <p:nvSpPr>
          <p:cNvPr id="346177" name="Rectangle 65"/>
          <p:cNvSpPr>
            <a:spLocks noChangeArrowheads="1"/>
          </p:cNvSpPr>
          <p:nvPr/>
        </p:nvSpPr>
        <p:spPr bwMode="auto">
          <a:xfrm>
            <a:off x="2194638" y="4507392"/>
            <a:ext cx="8026598" cy="1308100"/>
          </a:xfrm>
          <a:prstGeom prst="rect">
            <a:avLst/>
          </a:prstGeom>
          <a:noFill/>
          <a:ln w="12700">
            <a:noFill/>
            <a:miter lim="800000"/>
            <a:headEnd/>
            <a:tailEnd/>
          </a:ln>
          <a:effectLst/>
        </p:spPr>
        <p:txBody>
          <a:bodyPr lIns="90488" tIns="44450" rIns="90488" bIns="44450"/>
          <a:lstStyle/>
          <a:p>
            <a:pPr marL="114300" lvl="1" algn="l">
              <a:lnSpc>
                <a:spcPct val="90000"/>
              </a:lnSpc>
              <a:spcBef>
                <a:spcPct val="20000"/>
              </a:spcBef>
              <a:buClr>
                <a:srgbClr val="66FFFF"/>
              </a:buClr>
              <a:buSzPct val="125000"/>
            </a:pPr>
            <a:r>
              <a:rPr lang="en-US" sz="2400" dirty="0">
                <a:effectLst/>
                <a:latin typeface="+mn-lt"/>
              </a:rPr>
              <a:t>We </a:t>
            </a:r>
            <a:r>
              <a:rPr lang="en-US" sz="2400" u="sng" dirty="0">
                <a:effectLst/>
                <a:latin typeface="+mn-lt"/>
              </a:rPr>
              <a:t>cannot</a:t>
            </a:r>
            <a:r>
              <a:rPr lang="en-US" sz="2400" dirty="0">
                <a:effectLst/>
                <a:latin typeface="+mn-lt"/>
              </a:rPr>
              <a:t> conclude that the proportion of households</a:t>
            </a:r>
          </a:p>
          <a:p>
            <a:pPr marL="114300" lvl="1" algn="l">
              <a:lnSpc>
                <a:spcPct val="90000"/>
              </a:lnSpc>
              <a:spcBef>
                <a:spcPct val="20000"/>
              </a:spcBef>
              <a:buClr>
                <a:srgbClr val="66FFFF"/>
              </a:buClr>
              <a:buSzPct val="125000"/>
            </a:pPr>
            <a:r>
              <a:rPr lang="en-US" sz="2400" dirty="0">
                <a:effectLst/>
                <a:latin typeface="+mn-lt"/>
              </a:rPr>
              <a:t>aware of the client’s product increased after the new</a:t>
            </a:r>
          </a:p>
          <a:p>
            <a:pPr marL="114300" lvl="1" algn="l">
              <a:lnSpc>
                <a:spcPct val="90000"/>
              </a:lnSpc>
              <a:spcBef>
                <a:spcPct val="20000"/>
              </a:spcBef>
              <a:buClr>
                <a:srgbClr val="66FFFF"/>
              </a:buClr>
              <a:buSzPct val="125000"/>
            </a:pPr>
            <a:r>
              <a:rPr lang="en-US" sz="2400" dirty="0">
                <a:effectLst/>
                <a:latin typeface="+mn-lt"/>
              </a:rPr>
              <a:t>campaign.</a:t>
            </a:r>
          </a:p>
        </p:txBody>
      </p:sp>
      <p:sp>
        <p:nvSpPr>
          <p:cNvPr id="2" name="Slide Number Placeholder 1"/>
          <p:cNvSpPr>
            <a:spLocks noGrp="1"/>
          </p:cNvSpPr>
          <p:nvPr>
            <p:ph type="sldNum" sz="quarter" idx="12"/>
          </p:nvPr>
        </p:nvSpPr>
        <p:spPr/>
        <p:txBody>
          <a:bodyPr/>
          <a:lstStyle/>
          <a:p>
            <a:fld id="{949EBC64-41CB-41B8-B6DF-9B1367312BD4}" type="slidenum">
              <a:rPr lang="en-US" smtClean="0"/>
              <a:t>19</a:t>
            </a:fld>
            <a:endParaRPr lang="en-US" dirty="0"/>
          </a:p>
        </p:txBody>
      </p:sp>
      <p:sp>
        <p:nvSpPr>
          <p:cNvPr id="13" name="Rectangle 4"/>
          <p:cNvSpPr>
            <a:spLocks noChangeArrowheads="1"/>
          </p:cNvSpPr>
          <p:nvPr/>
        </p:nvSpPr>
        <p:spPr bwMode="auto">
          <a:xfrm>
            <a:off x="912138" y="654051"/>
            <a:ext cx="10337562" cy="452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46175"/>
                                        </p:tgtEl>
                                        <p:attrNameLst>
                                          <p:attrName>style.visibility</p:attrName>
                                        </p:attrNameLst>
                                      </p:cBhvr>
                                      <p:to>
                                        <p:strVal val="visible"/>
                                      </p:to>
                                    </p:set>
                                    <p:anim calcmode="lin" valueType="num">
                                      <p:cBhvr>
                                        <p:cTn id="7" dur="500" fill="hold"/>
                                        <p:tgtEl>
                                          <p:spTgt spid="346175"/>
                                        </p:tgtEl>
                                        <p:attrNameLst>
                                          <p:attrName>ppt_w</p:attrName>
                                        </p:attrNameLst>
                                      </p:cBhvr>
                                      <p:tavLst>
                                        <p:tav tm="0">
                                          <p:val>
                                            <p:strVal val="2/3*#ppt_w"/>
                                          </p:val>
                                        </p:tav>
                                        <p:tav tm="100000">
                                          <p:val>
                                            <p:strVal val="#ppt_w"/>
                                          </p:val>
                                        </p:tav>
                                      </p:tavLst>
                                    </p:anim>
                                    <p:anim calcmode="lin" valueType="num">
                                      <p:cBhvr>
                                        <p:cTn id="8" dur="500" fill="hold"/>
                                        <p:tgtEl>
                                          <p:spTgt spid="346175"/>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2000"/>
                                  </p:stCondLst>
                                  <p:childTnLst>
                                    <p:set>
                                      <p:cBhvr>
                                        <p:cTn id="11" dur="1" fill="hold">
                                          <p:stCondLst>
                                            <p:cond delay="0"/>
                                          </p:stCondLst>
                                        </p:cTn>
                                        <p:tgtEl>
                                          <p:spTgt spid="346173"/>
                                        </p:tgtEl>
                                        <p:attrNameLst>
                                          <p:attrName>style.visibility</p:attrName>
                                        </p:attrNameLst>
                                      </p:cBhvr>
                                      <p:to>
                                        <p:strVal val="visible"/>
                                      </p:to>
                                    </p:set>
                                    <p:animEffect transition="in" filter="slide(fromTop)">
                                      <p:cBhvr>
                                        <p:cTn id="12" dur="500"/>
                                        <p:tgtEl>
                                          <p:spTgt spid="34617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46176"/>
                                        </p:tgtEl>
                                        <p:attrNameLst>
                                          <p:attrName>style.visibility</p:attrName>
                                        </p:attrNameLst>
                                      </p:cBhvr>
                                      <p:to>
                                        <p:strVal val="visible"/>
                                      </p:to>
                                    </p:set>
                                    <p:animEffect transition="in" filter="slide(fromTop)">
                                      <p:cBhvr>
                                        <p:cTn id="17" dur="500"/>
                                        <p:tgtEl>
                                          <p:spTgt spid="34617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346168"/>
                                        </p:tgtEl>
                                        <p:attrNameLst>
                                          <p:attrName>style.visibility</p:attrName>
                                        </p:attrNameLst>
                                      </p:cBhvr>
                                      <p:to>
                                        <p:strVal val="visible"/>
                                      </p:to>
                                    </p:set>
                                    <p:anim calcmode="lin" valueType="num">
                                      <p:cBhvr>
                                        <p:cTn id="22" dur="500" fill="hold"/>
                                        <p:tgtEl>
                                          <p:spTgt spid="346168"/>
                                        </p:tgtEl>
                                        <p:attrNameLst>
                                          <p:attrName>ppt_w</p:attrName>
                                        </p:attrNameLst>
                                      </p:cBhvr>
                                      <p:tavLst>
                                        <p:tav tm="0">
                                          <p:val>
                                            <p:strVal val="2/3*#ppt_w"/>
                                          </p:val>
                                        </p:tav>
                                        <p:tav tm="100000">
                                          <p:val>
                                            <p:strVal val="#ppt_w"/>
                                          </p:val>
                                        </p:tav>
                                      </p:tavLst>
                                    </p:anim>
                                    <p:anim calcmode="lin" valueType="num">
                                      <p:cBhvr>
                                        <p:cTn id="23" dur="500" fill="hold"/>
                                        <p:tgtEl>
                                          <p:spTgt spid="346168"/>
                                        </p:tgtEl>
                                        <p:attrNameLst>
                                          <p:attrName>ppt_h</p:attrName>
                                        </p:attrNameLst>
                                      </p:cBhvr>
                                      <p:tavLst>
                                        <p:tav tm="0">
                                          <p:val>
                                            <p:strVal val="2/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346170"/>
                                        </p:tgtEl>
                                        <p:attrNameLst>
                                          <p:attrName>style.visibility</p:attrName>
                                        </p:attrNameLst>
                                      </p:cBhvr>
                                      <p:to>
                                        <p:strVal val="visible"/>
                                      </p:to>
                                    </p:set>
                                    <p:animEffect transition="in" filter="slide(fromTop)">
                                      <p:cBhvr>
                                        <p:cTn id="28" dur="500"/>
                                        <p:tgtEl>
                                          <p:spTgt spid="346170"/>
                                        </p:tgtEl>
                                      </p:cBhvr>
                                    </p:animEffect>
                                  </p:childTnLst>
                                </p:cTn>
                              </p:par>
                            </p:childTnLst>
                          </p:cTn>
                        </p:par>
                        <p:par>
                          <p:cTn id="29" fill="hold">
                            <p:stCondLst>
                              <p:cond delay="500"/>
                            </p:stCondLst>
                            <p:childTnLst>
                              <p:par>
                                <p:cTn id="30" presetID="12" presetClass="entr" presetSubtype="1" fill="hold" grpId="0" nodeType="afterEffect">
                                  <p:stCondLst>
                                    <p:cond delay="2000"/>
                                  </p:stCondLst>
                                  <p:childTnLst>
                                    <p:set>
                                      <p:cBhvr>
                                        <p:cTn id="31" dur="1" fill="hold">
                                          <p:stCondLst>
                                            <p:cond delay="0"/>
                                          </p:stCondLst>
                                        </p:cTn>
                                        <p:tgtEl>
                                          <p:spTgt spid="346177"/>
                                        </p:tgtEl>
                                        <p:attrNameLst>
                                          <p:attrName>style.visibility</p:attrName>
                                        </p:attrNameLst>
                                      </p:cBhvr>
                                      <p:to>
                                        <p:strVal val="visible"/>
                                      </p:to>
                                    </p:set>
                                    <p:animEffect transition="in" filter="slide(fromTop)">
                                      <p:cBhvr>
                                        <p:cTn id="32" dur="500"/>
                                        <p:tgtEl>
                                          <p:spTgt spid="346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68" grpId="0" autoUpdateAnimBg="0"/>
      <p:bldP spid="346170" grpId="0" autoUpdateAnimBg="0"/>
      <p:bldP spid="346173" grpId="0" autoUpdateAnimBg="0"/>
      <p:bldP spid="346175" grpId="0" autoUpdateAnimBg="0"/>
      <p:bldP spid="346176" grpId="0" autoUpdateAnimBg="0"/>
      <p:bldP spid="34617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Text Box 12"/>
          <p:cNvSpPr txBox="1">
            <a:spLocks noChangeArrowheads="1"/>
          </p:cNvSpPr>
          <p:nvPr/>
        </p:nvSpPr>
        <p:spPr bwMode="auto">
          <a:xfrm>
            <a:off x="994167" y="2245917"/>
            <a:ext cx="10018576" cy="424732"/>
          </a:xfrm>
          <a:prstGeom prst="rect">
            <a:avLst/>
          </a:prstGeom>
          <a:noFill/>
          <a:ln w="12700">
            <a:noFill/>
            <a:miter lim="800000"/>
            <a:headEnd/>
            <a:tailEnd/>
          </a:ln>
          <a:effectLst/>
        </p:spPr>
        <p:txBody>
          <a:bodyPr wrap="square">
            <a:spAutoFit/>
          </a:bodyPr>
          <a:lstStyle/>
          <a:p>
            <a:pPr marL="342900" indent="-342900" algn="l">
              <a:lnSpc>
                <a:spcPct val="90000"/>
              </a:lnSpc>
              <a:spcBef>
                <a:spcPct val="20000"/>
              </a:spcBef>
              <a:buSzPct val="100000"/>
              <a:buFont typeface="Arial" panose="020B0604020202020204" pitchFamily="34" charset="0"/>
              <a:buChar char="•"/>
            </a:pPr>
            <a:r>
              <a:rPr lang="en-US" sz="2400" dirty="0">
                <a:effectLst/>
                <a:latin typeface="+mn-lt"/>
              </a:rPr>
              <a:t>Inferences About the Difference Between Two Population Proportions</a:t>
            </a:r>
          </a:p>
        </p:txBody>
      </p:sp>
      <p:sp>
        <p:nvSpPr>
          <p:cNvPr id="5144" name="Rectangle 24"/>
          <p:cNvSpPr>
            <a:spLocks noGrp="1" noChangeArrowheads="1"/>
          </p:cNvSpPr>
          <p:nvPr>
            <p:ph type="title"/>
          </p:nvPr>
        </p:nvSpPr>
        <p:spPr>
          <a:xfrm>
            <a:off x="912138" y="837292"/>
            <a:ext cx="11249700" cy="1142367"/>
          </a:xfrm>
          <a:noFill/>
          <a:ln/>
        </p:spPr>
        <p:txBody>
          <a:bodyPr/>
          <a:lstStyle/>
          <a:p>
            <a:r>
              <a:rPr lang="en-US" dirty="0"/>
              <a:t>Chapter 10, Part B</a:t>
            </a:r>
            <a:br>
              <a:rPr lang="en-US" dirty="0"/>
            </a:br>
            <a:r>
              <a:rPr lang="en-US" dirty="0"/>
              <a:t>Inference About Means and Proportions with Two Populations</a:t>
            </a:r>
          </a:p>
        </p:txBody>
      </p:sp>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p:cTn id="7" dur="500" fill="hold"/>
                                        <p:tgtEl>
                                          <p:spTgt spid="5132"/>
                                        </p:tgtEl>
                                        <p:attrNameLst>
                                          <p:attrName>ppt_w</p:attrName>
                                        </p:attrNameLst>
                                      </p:cBhvr>
                                      <p:tavLst>
                                        <p:tav tm="0">
                                          <p:val>
                                            <p:strVal val="2/3*#ppt_w"/>
                                          </p:val>
                                        </p:tav>
                                        <p:tav tm="100000">
                                          <p:val>
                                            <p:strVal val="#ppt_w"/>
                                          </p:val>
                                        </p:tav>
                                      </p:tavLst>
                                    </p:anim>
                                    <p:anim calcmode="lin" valueType="num">
                                      <p:cBhvr>
                                        <p:cTn id="8" dur="500" fill="hold"/>
                                        <p:tgtEl>
                                          <p:spTgt spid="513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Grp="1" noChangeArrowheads="1"/>
          </p:cNvSpPr>
          <p:nvPr>
            <p:ph type="title"/>
          </p:nvPr>
        </p:nvSpPr>
        <p:spPr>
          <a:xfrm>
            <a:off x="912138" y="590262"/>
            <a:ext cx="10337562" cy="631324"/>
          </a:xfrm>
          <a:noFill/>
          <a:ln/>
        </p:spPr>
        <p:txBody>
          <a:bodyPr>
            <a:noAutofit/>
          </a:bodyPr>
          <a:lstStyle/>
          <a:p>
            <a:r>
              <a:rPr lang="en-US" dirty="0">
                <a:latin typeface="+mn-lt"/>
              </a:rPr>
              <a:t>End of Chapter 10, Part B</a:t>
            </a:r>
          </a:p>
        </p:txBody>
      </p:sp>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
        <p:nvSpPr>
          <p:cNvPr id="6" name="AutoShape 7"/>
          <p:cNvSpPr>
            <a:spLocks noChangeArrowheads="1"/>
          </p:cNvSpPr>
          <p:nvPr/>
        </p:nvSpPr>
        <p:spPr bwMode="auto">
          <a:xfrm>
            <a:off x="5144611" y="3173180"/>
            <a:ext cx="1557338" cy="1611313"/>
          </a:xfrm>
          <a:prstGeom prst="roundRect">
            <a:avLst>
              <a:gd name="adj" fmla="val 12065"/>
            </a:avLst>
          </a:prstGeom>
          <a:noFill/>
          <a:ln w="50800">
            <a:solidFill>
              <a:srgbClr val="000000"/>
            </a:solidFill>
            <a:round/>
            <a:headEnd/>
            <a:tailEnd/>
          </a:ln>
          <a:effectLst>
            <a:outerShdw dist="35921" dir="2700000" algn="ctr" rotWithShape="0">
              <a:srgbClr val="000000"/>
            </a:outerShdw>
          </a:effectLst>
        </p:spPr>
        <p:txBody>
          <a:bodyPr wrap="none" anchor="ctr"/>
          <a:lstStyle/>
          <a:p>
            <a:pPr>
              <a:defRPr/>
            </a:pPr>
            <a:endParaRPr lang="en-US" dirty="0"/>
          </a:p>
        </p:txBody>
      </p:sp>
      <p:sp>
        <p:nvSpPr>
          <p:cNvPr id="7"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2138" y="584482"/>
            <a:ext cx="10337562" cy="1052512"/>
          </a:xfrm>
        </p:spPr>
        <p:txBody>
          <a:bodyPr>
            <a:normAutofit/>
          </a:bodyPr>
          <a:lstStyle/>
          <a:p>
            <a:r>
              <a:rPr lang="en-US" dirty="0"/>
              <a:t>Inferences About the Difference </a:t>
            </a:r>
            <a:r>
              <a:rPr lang="en-US"/>
              <a:t>Between Two </a:t>
            </a:r>
            <a:r>
              <a:rPr lang="en-US" dirty="0"/>
              <a:t>Population Proportions</a:t>
            </a:r>
          </a:p>
        </p:txBody>
      </p:sp>
      <p:sp>
        <p:nvSpPr>
          <p:cNvPr id="121859" name="Rectangle 3"/>
          <p:cNvSpPr>
            <a:spLocks noGrp="1" noChangeArrowheads="1"/>
          </p:cNvSpPr>
          <p:nvPr>
            <p:ph idx="1"/>
          </p:nvPr>
        </p:nvSpPr>
        <p:spPr>
          <a:xfrm>
            <a:off x="906957" y="1701034"/>
            <a:ext cx="10489585" cy="1342790"/>
          </a:xfrm>
        </p:spPr>
        <p:txBody>
          <a:bodyPr/>
          <a:lstStyle/>
          <a:p>
            <a:r>
              <a:rPr lang="en-US" dirty="0"/>
              <a:t>Interval Estimation of  </a:t>
            </a:r>
            <a:r>
              <a:rPr lang="en-US" i="1" dirty="0"/>
              <a:t>p</a:t>
            </a:r>
            <a:r>
              <a:rPr lang="en-US" baseline="-25000" dirty="0"/>
              <a:t>1</a:t>
            </a:r>
            <a:r>
              <a:rPr lang="en-US" dirty="0"/>
              <a:t> - </a:t>
            </a:r>
            <a:r>
              <a:rPr lang="en-US" i="1" dirty="0"/>
              <a:t>p</a:t>
            </a:r>
            <a:r>
              <a:rPr lang="en-US" baseline="-25000" dirty="0"/>
              <a:t>2</a:t>
            </a:r>
            <a:endParaRPr lang="en-US" dirty="0"/>
          </a:p>
          <a:p>
            <a:r>
              <a:rPr lang="en-US" dirty="0"/>
              <a:t>Hypothesis Tests About  </a:t>
            </a:r>
            <a:r>
              <a:rPr lang="en-US" i="1" dirty="0"/>
              <a:t>p</a:t>
            </a:r>
            <a:r>
              <a:rPr lang="en-US" baseline="-25000" dirty="0"/>
              <a:t>1</a:t>
            </a:r>
            <a:r>
              <a:rPr lang="en-US" dirty="0"/>
              <a:t> - </a:t>
            </a:r>
            <a:r>
              <a:rPr lang="en-US" i="1" dirty="0"/>
              <a:t>p</a:t>
            </a:r>
            <a:r>
              <a:rPr lang="en-US" baseline="-25000" dirty="0"/>
              <a:t>2</a:t>
            </a:r>
          </a:p>
          <a:p>
            <a:pPr>
              <a:buFont typeface="Monotype Sorts" pitchFamily="2" charset="2"/>
              <a:buNone/>
            </a:pPr>
            <a:endParaRPr lang="en-US" dirty="0"/>
          </a:p>
        </p:txBody>
      </p:sp>
      <p:sp>
        <p:nvSpPr>
          <p:cNvPr id="2" name="Slide Number Placeholder 1"/>
          <p:cNvSpPr>
            <a:spLocks noGrp="1"/>
          </p:cNvSpPr>
          <p:nvPr>
            <p:ph type="sldNum" sz="quarter" idx="12"/>
          </p:nvPr>
        </p:nvSpPr>
        <p:spPr/>
        <p:txBody>
          <a:bodyPr/>
          <a:lstStyle/>
          <a:p>
            <a:fld id="{949EBC64-41CB-41B8-B6DF-9B1367312BD4}" type="slidenum">
              <a:rPr lang="en-US" smtClean="0"/>
              <a:t>3</a:t>
            </a:fld>
            <a:endParaRPr lang="en-US"/>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914251" y="1124318"/>
            <a:ext cx="4573358" cy="52705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Expected Value</a:t>
            </a:r>
          </a:p>
        </p:txBody>
      </p:sp>
      <p:sp>
        <p:nvSpPr>
          <p:cNvPr id="240651" name="Rectangle 11"/>
          <p:cNvSpPr>
            <a:spLocks noChangeArrowheads="1"/>
          </p:cNvSpPr>
          <p:nvPr/>
        </p:nvSpPr>
        <p:spPr bwMode="auto">
          <a:xfrm>
            <a:off x="1368207" y="4419600"/>
            <a:ext cx="9678796" cy="10668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effectLst/>
                <a:latin typeface="+mn-lt"/>
              </a:rPr>
              <a:t>where:  </a:t>
            </a:r>
            <a:r>
              <a:rPr lang="en-US" sz="2400" i="1" dirty="0">
                <a:effectLst/>
                <a:latin typeface="+mn-lt"/>
              </a:rPr>
              <a:t>n</a:t>
            </a:r>
            <a:r>
              <a:rPr lang="en-US" sz="2400" baseline="-25000" dirty="0">
                <a:effectLst/>
                <a:latin typeface="+mn-lt"/>
              </a:rPr>
              <a:t>1</a:t>
            </a:r>
            <a:r>
              <a:rPr lang="en-US" sz="2400" dirty="0">
                <a:effectLst/>
                <a:latin typeface="+mn-lt"/>
              </a:rPr>
              <a:t> = size of sample taken from population 1</a:t>
            </a:r>
          </a:p>
          <a:p>
            <a:pPr algn="l">
              <a:spcBef>
                <a:spcPct val="20000"/>
              </a:spcBef>
              <a:buClr>
                <a:srgbClr val="66FFFF"/>
              </a:buClr>
              <a:buSzPct val="75000"/>
              <a:buFont typeface="Monotype Sorts" pitchFamily="2" charset="2"/>
              <a:buNone/>
            </a:pPr>
            <a:r>
              <a:rPr lang="en-US" sz="2400" dirty="0">
                <a:effectLst/>
                <a:latin typeface="+mn-lt"/>
              </a:rPr>
              <a:t>	  </a:t>
            </a:r>
            <a:r>
              <a:rPr lang="en-US" sz="2400" i="1" dirty="0">
                <a:effectLst/>
                <a:latin typeface="+mn-lt"/>
              </a:rPr>
              <a:t>n</a:t>
            </a:r>
            <a:r>
              <a:rPr lang="en-US" sz="2400" baseline="-25000" dirty="0">
                <a:effectLst/>
                <a:latin typeface="+mn-lt"/>
              </a:rPr>
              <a:t>2</a:t>
            </a:r>
            <a:r>
              <a:rPr lang="en-US" sz="2400" dirty="0">
                <a:effectLst/>
                <a:latin typeface="+mn-lt"/>
              </a:rPr>
              <a:t> = size of sample taken from population 2</a:t>
            </a:r>
          </a:p>
        </p:txBody>
      </p:sp>
      <p:sp>
        <p:nvSpPr>
          <p:cNvPr id="240655" name="Rectangle 15"/>
          <p:cNvSpPr>
            <a:spLocks noChangeArrowheads="1"/>
          </p:cNvSpPr>
          <p:nvPr/>
        </p:nvSpPr>
        <p:spPr bwMode="auto">
          <a:xfrm>
            <a:off x="914250" y="2522538"/>
            <a:ext cx="7835517" cy="52705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Standard Deviation (Standard Error)</a:t>
            </a:r>
          </a:p>
        </p:txBody>
      </p:sp>
      <mc:AlternateContent xmlns:mc="http://schemas.openxmlformats.org/markup-compatibility/2006" xmlns:a14="http://schemas.microsoft.com/office/drawing/2010/main">
        <mc:Choice Requires="a14">
          <p:sp>
            <p:nvSpPr>
              <p:cNvPr id="13" name="Rectangle 14"/>
              <p:cNvSpPr>
                <a:spLocks noChangeArrowheads="1"/>
              </p:cNvSpPr>
              <p:nvPr/>
            </p:nvSpPr>
            <p:spPr bwMode="auto">
              <a:xfrm>
                <a:off x="914250" y="598014"/>
                <a:ext cx="10337562" cy="547687"/>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rPr>
                  <a:t>Sampling Distribution of </a:t>
                </a:r>
                <a14:m>
                  <m:oMath xmlns:m="http://schemas.openxmlformats.org/officeDocument/2006/math">
                    <m:sSub>
                      <m:sSubPr>
                        <m:ctrlPr>
                          <a:rPr lang="en-US" sz="3200" i="1" smtClean="0">
                            <a:solidFill>
                              <a:schemeClr val="tx1"/>
                            </a:solidFill>
                            <a:effectLst/>
                            <a:latin typeface="Cambria Math" panose="02040503050406030204" pitchFamily="18" charset="0"/>
                          </a:rPr>
                        </m:ctrlPr>
                      </m:sSubPr>
                      <m:e>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e>
                      <m:sub>
                        <m:r>
                          <a:rPr lang="en-US" sz="3200" b="0" i="1" smtClean="0">
                            <a:solidFill>
                              <a:schemeClr val="tx1"/>
                            </a:solidFill>
                            <a:effectLst/>
                            <a:latin typeface="Cambria Math"/>
                          </a:rPr>
                          <m:t>1</m:t>
                        </m:r>
                      </m:sub>
                    </m:sSub>
                    <m:r>
                      <a:rPr lang="en-US" sz="3200" b="0" i="1" smtClean="0">
                        <a:solidFill>
                          <a:schemeClr val="tx1"/>
                        </a:solidFill>
                        <a:effectLst/>
                        <a:latin typeface="Cambria Math"/>
                      </a:rPr>
                      <m:t>−</m:t>
                    </m:r>
                    <m:sSub>
                      <m:sSubPr>
                        <m:ctrlPr>
                          <a:rPr lang="en-US" sz="3200" b="0" i="1" smtClean="0">
                            <a:solidFill>
                              <a:schemeClr val="tx1"/>
                            </a:solidFill>
                            <a:effectLst/>
                            <a:latin typeface="Cambria Math" panose="02040503050406030204" pitchFamily="18" charset="0"/>
                          </a:rPr>
                        </m:ctrlPr>
                      </m:sSubPr>
                      <m:e>
                        <m:acc>
                          <m:accPr>
                            <m:chr m:val="̅"/>
                            <m:ctrlPr>
                              <a:rPr lang="en-US" sz="3200" b="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e>
                      <m:sub>
                        <m:r>
                          <a:rPr lang="en-US" sz="3200" b="0" i="1" smtClean="0">
                            <a:solidFill>
                              <a:schemeClr val="tx1"/>
                            </a:solidFill>
                            <a:effectLst/>
                            <a:latin typeface="Cambria Math"/>
                          </a:rPr>
                          <m:t>2</m:t>
                        </m:r>
                      </m:sub>
                    </m:sSub>
                  </m:oMath>
                </a14:m>
                <a:r>
                  <a:rPr lang="en-US" sz="3200" dirty="0">
                    <a:solidFill>
                      <a:schemeClr val="tx1"/>
                    </a:solidFill>
                    <a:effectLst/>
                    <a:latin typeface="+mn-lt"/>
                  </a:rPr>
                  <a:t>   </a:t>
                </a:r>
              </a:p>
            </p:txBody>
          </p:sp>
        </mc:Choice>
        <mc:Fallback xmlns="">
          <p:sp>
            <p:nvSpPr>
              <p:cNvPr id="13" name="Rectangle 14"/>
              <p:cNvSpPr>
                <a:spLocks noRot="1" noChangeAspect="1" noMove="1" noResize="1" noEditPoints="1" noAdjustHandles="1" noChangeArrowheads="1" noChangeShapeType="1" noTextEdit="1"/>
              </p:cNvSpPr>
              <p:nvPr/>
            </p:nvSpPr>
            <p:spPr bwMode="auto">
              <a:xfrm>
                <a:off x="914250" y="598014"/>
                <a:ext cx="10337562" cy="547687"/>
              </a:xfrm>
              <a:prstGeom prst="rect">
                <a:avLst/>
              </a:prstGeom>
              <a:blipFill rotWithShape="1">
                <a:blip r:embed="rId3"/>
                <a:stretch>
                  <a:fillRect l="-1533" t="-15556" b="-4111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686597" y="1686222"/>
                <a:ext cx="3092000" cy="52392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𝐸</m:t>
                      </m:r>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e>
                      </m:d>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𝑝</m:t>
                          </m:r>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𝑝</m:t>
                          </m:r>
                        </m:e>
                        <m:sub>
                          <m:r>
                            <a:rPr lang="en-US" sz="2400" b="0" i="1" smtClean="0">
                              <a:solidFill>
                                <a:schemeClr val="tx1"/>
                              </a:solidFill>
                              <a:effectLst/>
                              <a:latin typeface="Cambria Math"/>
                            </a:rPr>
                            <m:t>2</m:t>
                          </m:r>
                        </m:sub>
                      </m:sSub>
                    </m:oMath>
                  </m:oMathPara>
                </a14:m>
                <a:endParaRPr lang="en-US" sz="2400" dirty="0">
                  <a:solidFill>
                    <a:schemeClr val="tx1"/>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686597" y="1686222"/>
                <a:ext cx="3092000" cy="523926"/>
              </a:xfrm>
              <a:prstGeom prst="rect">
                <a:avLst/>
              </a:prstGeom>
              <a:blipFill rotWithShape="1">
                <a:blip r:embed="rId4"/>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649824" y="3057877"/>
                <a:ext cx="4894865"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sub>
                      </m:sSub>
                      <m:r>
                        <a:rPr lang="en-US" sz="2400" b="0" i="1" smtClean="0">
                          <a:solidFill>
                            <a:schemeClr val="tx1"/>
                          </a:solidFill>
                          <a:effectLst/>
                          <a:latin typeface="Cambria Math"/>
                        </a:rPr>
                        <m:t>=</m:t>
                      </m:r>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𝑝</m:t>
                                  </m:r>
                                </m:e>
                                <m:sub>
                                  <m:r>
                                    <a:rPr lang="en-US" sz="2400" b="0" i="1" smtClean="0">
                                      <a:solidFill>
                                        <a:schemeClr val="tx1"/>
                                      </a:solidFill>
                                      <a:effectLst/>
                                      <a:latin typeface="Cambria Math"/>
                                    </a:rPr>
                                    <m:t>1</m:t>
                                  </m:r>
                                </m:sub>
                              </m:sSub>
                              <m:r>
                                <a:rPr lang="en-US" sz="2400" b="0" i="1" smtClean="0">
                                  <a:solidFill>
                                    <a:schemeClr val="tx1"/>
                                  </a:solidFill>
                                  <a:effectLst/>
                                  <a:latin typeface="Cambria Math"/>
                                </a:rPr>
                                <m:t>(1−</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𝑝</m:t>
                                  </m:r>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𝑝</m:t>
                                  </m:r>
                                </m:e>
                                <m:sub>
                                  <m:r>
                                    <a:rPr lang="en-US" sz="2400" b="0" i="1" smtClean="0">
                                      <a:solidFill>
                                        <a:schemeClr val="tx1"/>
                                      </a:solidFill>
                                      <a:effectLst/>
                                      <a:latin typeface="Cambria Math"/>
                                    </a:rPr>
                                    <m:t>2</m:t>
                                  </m:r>
                                </m:sub>
                              </m:sSub>
                              <m:r>
                                <a:rPr lang="en-US" sz="2400" b="0" i="1" smtClean="0">
                                  <a:solidFill>
                                    <a:schemeClr val="tx1"/>
                                  </a:solidFill>
                                  <a:effectLst/>
                                  <a:latin typeface="Cambria Math"/>
                                </a:rPr>
                                <m:t>(1−</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𝑝</m:t>
                                  </m:r>
                                </m:e>
                                <m:sub>
                                  <m:r>
                                    <a:rPr lang="en-US" sz="2400" b="0" i="1" smtClean="0">
                                      <a:solidFill>
                                        <a:schemeClr val="tx1"/>
                                      </a:solidFill>
                                      <a:effectLst/>
                                      <a:latin typeface="Cambria Math"/>
                                    </a:rPr>
                                    <m:t>2</m:t>
                                  </m:r>
                                </m:sub>
                              </m:sSub>
                              <m:r>
                                <a:rPr lang="en-US" sz="2400" b="0" i="1" smtClean="0">
                                  <a:solidFill>
                                    <a:schemeClr val="tx1"/>
                                  </a:solidFill>
                                  <a:effectLst/>
                                  <a:latin typeface="Cambria Math"/>
                                </a:rPr>
                                <m:t>)</m:t>
                              </m:r>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rad>
                    </m:oMath>
                  </m:oMathPara>
                </a14:m>
                <a:endParaRPr lang="en-US" sz="2400" dirty="0">
                  <a:solidFill>
                    <a:schemeClr val="tx1"/>
                  </a:solidFill>
                  <a:effectLst/>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49824" y="3057877"/>
                <a:ext cx="4894865" cy="1183529"/>
              </a:xfrm>
              <a:prstGeom prst="rect">
                <a:avLst/>
              </a:prstGeom>
              <a:blipFill rotWithShape="1">
                <a:blip r:embed="rId5"/>
                <a:stretch>
                  <a:fillRect/>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4</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slide(fromLeft)">
                                      <p:cBhvr>
                                        <p:cTn id="7" dur="500"/>
                                        <p:tgtEl>
                                          <p:spTgt spid="240642"/>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40655"/>
                                        </p:tgtEl>
                                        <p:attrNameLst>
                                          <p:attrName>style.visibility</p:attrName>
                                        </p:attrNameLst>
                                      </p:cBhvr>
                                      <p:to>
                                        <p:strVal val="visible"/>
                                      </p:to>
                                    </p:set>
                                    <p:animEffect transition="in" filter="slide(fromLeft)">
                                      <p:cBhvr>
                                        <p:cTn id="16" dur="500"/>
                                        <p:tgtEl>
                                          <p:spTgt spid="240655"/>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par>
                          <p:cTn id="21" fill="hold">
                            <p:stCondLst>
                              <p:cond delay="1500"/>
                            </p:stCondLst>
                            <p:childTnLst>
                              <p:par>
                                <p:cTn id="22" presetID="3" presetClass="entr" presetSubtype="10" fill="hold" grpId="0" nodeType="afterEffect">
                                  <p:stCondLst>
                                    <p:cond delay="2000"/>
                                  </p:stCondLst>
                                  <p:childTnLst>
                                    <p:set>
                                      <p:cBhvr>
                                        <p:cTn id="23" dur="1" fill="hold">
                                          <p:stCondLst>
                                            <p:cond delay="0"/>
                                          </p:stCondLst>
                                        </p:cTn>
                                        <p:tgtEl>
                                          <p:spTgt spid="240651"/>
                                        </p:tgtEl>
                                        <p:attrNameLst>
                                          <p:attrName>style.visibility</p:attrName>
                                        </p:attrNameLst>
                                      </p:cBhvr>
                                      <p:to>
                                        <p:strVal val="visible"/>
                                      </p:to>
                                    </p:set>
                                    <p:animEffect transition="in" filter="blinds(horizontal)">
                                      <p:cBhvr>
                                        <p:cTn id="24" dur="500"/>
                                        <p:tgtEl>
                                          <p:spTgt spid="240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utoUpdateAnimBg="0"/>
      <p:bldP spid="240651" grpId="0" autoUpdateAnimBg="0"/>
      <p:bldP spid="240655" grpId="0" autoUpdateAnimBg="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1667" name="Rectangle 3"/>
              <p:cNvSpPr>
                <a:spLocks noChangeArrowheads="1"/>
              </p:cNvSpPr>
              <p:nvPr/>
            </p:nvSpPr>
            <p:spPr bwMode="auto">
              <a:xfrm>
                <a:off x="908192" y="1039580"/>
                <a:ext cx="10261551" cy="972333"/>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effectLst/>
                    <a:latin typeface="+mn-lt"/>
                  </a:rPr>
                  <a:t>If the sample sizes are large, the sampling distribution of </a:t>
                </a:r>
                <a14:m>
                  <m:oMath xmlns:m="http://schemas.openxmlformats.org/officeDocument/2006/math">
                    <m:sSub>
                      <m:sSubPr>
                        <m:ctrlPr>
                          <a:rPr lang="en-US" sz="2400" i="1" smtClean="0">
                            <a:effectLst/>
                            <a:latin typeface="Cambria Math" panose="02040503050406030204" pitchFamily="18" charset="0"/>
                          </a:rPr>
                        </m:ctrlPr>
                      </m:sSubPr>
                      <m:e>
                        <m:acc>
                          <m:accPr>
                            <m:chr m:val="̅"/>
                            <m:ctrlPr>
                              <a:rPr lang="en-US" sz="240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2</m:t>
                        </m:r>
                      </m:sub>
                    </m:sSub>
                  </m:oMath>
                </a14:m>
                <a:r>
                  <a:rPr lang="en-US" sz="2400" dirty="0">
                    <a:effectLst/>
                    <a:latin typeface="+mn-lt"/>
                  </a:rPr>
                  <a:t> can be approximated by a normal probability distribution. </a:t>
                </a:r>
              </a:p>
            </p:txBody>
          </p:sp>
        </mc:Choice>
        <mc:Fallback xmlns="">
          <p:sp>
            <p:nvSpPr>
              <p:cNvPr id="241667" name="Rectangle 3"/>
              <p:cNvSpPr>
                <a:spLocks noRot="1" noChangeAspect="1" noMove="1" noResize="1" noEditPoints="1" noAdjustHandles="1" noChangeArrowheads="1" noChangeShapeType="1" noTextEdit="1"/>
              </p:cNvSpPr>
              <p:nvPr/>
            </p:nvSpPr>
            <p:spPr bwMode="auto">
              <a:xfrm>
                <a:off x="908192" y="1039580"/>
                <a:ext cx="10261551" cy="972333"/>
              </a:xfrm>
              <a:prstGeom prst="rect">
                <a:avLst/>
              </a:prstGeom>
              <a:blipFill rotWithShape="1">
                <a:blip r:embed="rId3"/>
                <a:stretch>
                  <a:fillRect l="-651" b="-4848"/>
                </a:stretch>
              </a:blipFill>
              <a:ln w="12700">
                <a:noFill/>
                <a:miter lim="800000"/>
                <a:headEnd/>
                <a:tailEnd/>
              </a:ln>
              <a:effectLst/>
            </p:spPr>
            <p:txBody>
              <a:bodyPr/>
              <a:lstStyle/>
              <a:p>
                <a:r>
                  <a:rPr lang="en-US">
                    <a:noFill/>
                  </a:rPr>
                  <a:t> </a:t>
                </a:r>
              </a:p>
            </p:txBody>
          </p:sp>
        </mc:Fallback>
      </mc:AlternateContent>
      <p:sp>
        <p:nvSpPr>
          <p:cNvPr id="241669" name="Rectangle 5"/>
          <p:cNvSpPr>
            <a:spLocks noChangeArrowheads="1"/>
          </p:cNvSpPr>
          <p:nvPr/>
        </p:nvSpPr>
        <p:spPr bwMode="auto">
          <a:xfrm>
            <a:off x="908192" y="2025485"/>
            <a:ext cx="10261551" cy="66283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effectLst/>
                <a:latin typeface="+mn-lt"/>
              </a:rPr>
              <a:t>The sample sizes are sufficiently large if </a:t>
            </a:r>
            <a:r>
              <a:rPr lang="en-US" sz="2400" u="sng" dirty="0">
                <a:effectLst/>
                <a:latin typeface="+mn-lt"/>
              </a:rPr>
              <a:t>all</a:t>
            </a:r>
            <a:r>
              <a:rPr lang="en-US" sz="2400" dirty="0">
                <a:effectLst/>
                <a:latin typeface="+mn-lt"/>
              </a:rPr>
              <a:t> of these conditions are met:</a:t>
            </a:r>
          </a:p>
        </p:txBody>
      </p:sp>
      <p:sp>
        <p:nvSpPr>
          <p:cNvPr id="241671" name="Text Box 7"/>
          <p:cNvSpPr txBox="1">
            <a:spLocks noChangeArrowheads="1"/>
          </p:cNvSpPr>
          <p:nvPr/>
        </p:nvSpPr>
        <p:spPr bwMode="auto">
          <a:xfrm>
            <a:off x="4019385" y="2878836"/>
            <a:ext cx="1766830" cy="461665"/>
          </a:xfrm>
          <a:prstGeom prst="rect">
            <a:avLst/>
          </a:prstGeom>
          <a:noFill/>
          <a:ln w="12700">
            <a:noFill/>
            <a:miter lim="800000"/>
            <a:headEnd/>
            <a:tailEnd/>
          </a:ln>
          <a:effectLst/>
        </p:spPr>
        <p:txBody>
          <a:bodyPr wrap="none">
            <a:spAutoFit/>
          </a:bodyPr>
          <a:lstStyle/>
          <a:p>
            <a:r>
              <a:rPr lang="en-US" sz="2400" i="1" dirty="0">
                <a:effectLst/>
                <a:latin typeface="+mn-lt"/>
              </a:rPr>
              <a:t>n</a:t>
            </a:r>
            <a:r>
              <a:rPr lang="en-US" sz="2400" baseline="-25000" dirty="0">
                <a:effectLst/>
                <a:latin typeface="+mn-lt"/>
              </a:rPr>
              <a:t>1</a:t>
            </a:r>
            <a:r>
              <a:rPr lang="en-US" sz="2400" i="1" dirty="0">
                <a:effectLst/>
                <a:latin typeface="+mn-lt"/>
              </a:rPr>
              <a:t>p</a:t>
            </a:r>
            <a:r>
              <a:rPr lang="en-US" sz="2400" baseline="-25000" dirty="0">
                <a:effectLst/>
                <a:latin typeface="+mn-lt"/>
              </a:rPr>
              <a:t>1</a:t>
            </a:r>
            <a:r>
              <a:rPr lang="en-US" sz="2400" dirty="0">
                <a:effectLst/>
                <a:latin typeface="+mn-lt"/>
              </a:rPr>
              <a:t> </a:t>
            </a:r>
            <a:r>
              <a:rPr lang="en-US" sz="2400" u="sng" dirty="0">
                <a:effectLst/>
                <a:latin typeface="+mn-lt"/>
              </a:rPr>
              <a:t>&gt;</a:t>
            </a:r>
            <a:r>
              <a:rPr lang="en-US" sz="2400" dirty="0">
                <a:effectLst/>
                <a:latin typeface="+mn-lt"/>
              </a:rPr>
              <a:t> 5  and</a:t>
            </a:r>
          </a:p>
        </p:txBody>
      </p:sp>
      <p:sp>
        <p:nvSpPr>
          <p:cNvPr id="241673" name="Text Box 9"/>
          <p:cNvSpPr txBox="1">
            <a:spLocks noChangeArrowheads="1"/>
          </p:cNvSpPr>
          <p:nvPr/>
        </p:nvSpPr>
        <p:spPr bwMode="auto">
          <a:xfrm>
            <a:off x="5743732" y="2878836"/>
            <a:ext cx="1731564" cy="461665"/>
          </a:xfrm>
          <a:prstGeom prst="rect">
            <a:avLst/>
          </a:prstGeom>
          <a:noFill/>
          <a:ln w="12700">
            <a:noFill/>
            <a:miter lim="800000"/>
            <a:headEnd/>
            <a:tailEnd/>
          </a:ln>
          <a:effectLst/>
        </p:spPr>
        <p:txBody>
          <a:bodyPr wrap="none">
            <a:spAutoFit/>
          </a:bodyPr>
          <a:lstStyle/>
          <a:p>
            <a:r>
              <a:rPr lang="en-US" sz="2400" i="1" dirty="0">
                <a:effectLst/>
                <a:latin typeface="+mn-lt"/>
              </a:rPr>
              <a:t>n</a:t>
            </a:r>
            <a:r>
              <a:rPr lang="en-US" sz="2400" baseline="-25000" dirty="0">
                <a:effectLst/>
                <a:latin typeface="+mn-lt"/>
              </a:rPr>
              <a:t>1</a:t>
            </a:r>
            <a:r>
              <a:rPr lang="en-US" sz="2400" dirty="0">
                <a:effectLst/>
                <a:latin typeface="+mn-lt"/>
              </a:rPr>
              <a:t>(1 - </a:t>
            </a:r>
            <a:r>
              <a:rPr lang="en-US" sz="2400" i="1" dirty="0">
                <a:effectLst/>
                <a:latin typeface="+mn-lt"/>
              </a:rPr>
              <a:t>p</a:t>
            </a:r>
            <a:r>
              <a:rPr lang="en-US" sz="2400" baseline="-25000" dirty="0">
                <a:effectLst/>
                <a:latin typeface="+mn-lt"/>
              </a:rPr>
              <a:t>1</a:t>
            </a:r>
            <a:r>
              <a:rPr lang="en-US" sz="2400" dirty="0">
                <a:effectLst/>
                <a:latin typeface="+mn-lt"/>
              </a:rPr>
              <a:t>) </a:t>
            </a:r>
            <a:r>
              <a:rPr lang="en-US" sz="2400" u="sng" dirty="0">
                <a:effectLst/>
                <a:latin typeface="+mn-lt"/>
              </a:rPr>
              <a:t>&gt;</a:t>
            </a:r>
            <a:r>
              <a:rPr lang="en-US" sz="2400" dirty="0">
                <a:effectLst/>
                <a:latin typeface="+mn-lt"/>
              </a:rPr>
              <a:t> 5</a:t>
            </a:r>
          </a:p>
        </p:txBody>
      </p:sp>
      <p:sp>
        <p:nvSpPr>
          <p:cNvPr id="241676" name="Text Box 12"/>
          <p:cNvSpPr txBox="1">
            <a:spLocks noChangeArrowheads="1"/>
          </p:cNvSpPr>
          <p:nvPr/>
        </p:nvSpPr>
        <p:spPr bwMode="auto">
          <a:xfrm>
            <a:off x="4019385" y="3459470"/>
            <a:ext cx="1766830" cy="461665"/>
          </a:xfrm>
          <a:prstGeom prst="rect">
            <a:avLst/>
          </a:prstGeom>
          <a:noFill/>
          <a:ln w="12700">
            <a:noFill/>
            <a:miter lim="800000"/>
            <a:headEnd/>
            <a:tailEnd/>
          </a:ln>
          <a:effectLst/>
        </p:spPr>
        <p:txBody>
          <a:bodyPr wrap="none">
            <a:spAutoFit/>
          </a:bodyPr>
          <a:lstStyle/>
          <a:p>
            <a:pPr>
              <a:spcBef>
                <a:spcPct val="20000"/>
              </a:spcBef>
              <a:buClr>
                <a:srgbClr val="66FFFF"/>
              </a:buClr>
              <a:buSzPct val="75000"/>
              <a:buFont typeface="Monotype Sorts" pitchFamily="2" charset="2"/>
              <a:buNone/>
            </a:pPr>
            <a:r>
              <a:rPr lang="en-US" sz="2400" i="1" dirty="0">
                <a:effectLst/>
                <a:latin typeface="+mn-lt"/>
              </a:rPr>
              <a:t>n</a:t>
            </a:r>
            <a:r>
              <a:rPr lang="en-US" sz="2400" baseline="-25000" dirty="0">
                <a:effectLst/>
                <a:latin typeface="+mn-lt"/>
              </a:rPr>
              <a:t>2</a:t>
            </a:r>
            <a:r>
              <a:rPr lang="en-US" sz="2400" i="1" dirty="0">
                <a:effectLst/>
                <a:latin typeface="+mn-lt"/>
              </a:rPr>
              <a:t>p</a:t>
            </a:r>
            <a:r>
              <a:rPr lang="en-US" sz="2400" baseline="-25000" dirty="0">
                <a:effectLst/>
                <a:latin typeface="+mn-lt"/>
              </a:rPr>
              <a:t>2</a:t>
            </a:r>
            <a:r>
              <a:rPr lang="en-US" sz="2400" dirty="0">
                <a:effectLst/>
                <a:latin typeface="+mn-lt"/>
              </a:rPr>
              <a:t> </a:t>
            </a:r>
            <a:r>
              <a:rPr lang="en-US" sz="2400" u="sng" dirty="0">
                <a:effectLst/>
                <a:latin typeface="+mn-lt"/>
              </a:rPr>
              <a:t>&gt;</a:t>
            </a:r>
            <a:r>
              <a:rPr lang="en-US" sz="2400" dirty="0">
                <a:effectLst/>
                <a:latin typeface="+mn-lt"/>
              </a:rPr>
              <a:t> 5  and</a:t>
            </a:r>
            <a:endParaRPr lang="en-US" dirty="0">
              <a:effectLst/>
              <a:latin typeface="+mn-lt"/>
            </a:endParaRPr>
          </a:p>
        </p:txBody>
      </p:sp>
      <p:sp>
        <p:nvSpPr>
          <p:cNvPr id="241677" name="Text Box 13"/>
          <p:cNvSpPr txBox="1">
            <a:spLocks noChangeArrowheads="1"/>
          </p:cNvSpPr>
          <p:nvPr/>
        </p:nvSpPr>
        <p:spPr bwMode="auto">
          <a:xfrm>
            <a:off x="5743732" y="3459470"/>
            <a:ext cx="1731564" cy="461665"/>
          </a:xfrm>
          <a:prstGeom prst="rect">
            <a:avLst/>
          </a:prstGeom>
          <a:noFill/>
          <a:ln w="12700">
            <a:noFill/>
            <a:miter lim="800000"/>
            <a:headEnd/>
            <a:tailEnd/>
          </a:ln>
          <a:effectLst/>
        </p:spPr>
        <p:txBody>
          <a:bodyPr wrap="none">
            <a:spAutoFit/>
          </a:bodyPr>
          <a:lstStyle/>
          <a:p>
            <a:r>
              <a:rPr lang="en-US" sz="2400" i="1" dirty="0">
                <a:effectLst/>
                <a:latin typeface="+mn-lt"/>
              </a:rPr>
              <a:t>n</a:t>
            </a:r>
            <a:r>
              <a:rPr lang="en-US" sz="2400" baseline="-25000" dirty="0">
                <a:effectLst/>
                <a:latin typeface="+mn-lt"/>
              </a:rPr>
              <a:t>2</a:t>
            </a:r>
            <a:r>
              <a:rPr lang="en-US" sz="2400" dirty="0">
                <a:effectLst/>
                <a:latin typeface="+mn-lt"/>
              </a:rPr>
              <a:t>(1 - </a:t>
            </a:r>
            <a:r>
              <a:rPr lang="en-US" sz="2400" i="1" dirty="0">
                <a:effectLst/>
                <a:latin typeface="+mn-lt"/>
              </a:rPr>
              <a:t>p</a:t>
            </a:r>
            <a:r>
              <a:rPr lang="en-US" sz="2400" baseline="-25000" dirty="0">
                <a:effectLst/>
                <a:latin typeface="+mn-lt"/>
              </a:rPr>
              <a:t>2</a:t>
            </a:r>
            <a:r>
              <a:rPr lang="en-US" sz="2400" dirty="0">
                <a:effectLst/>
                <a:latin typeface="+mn-lt"/>
              </a:rPr>
              <a:t>) </a:t>
            </a:r>
            <a:r>
              <a:rPr lang="en-US" sz="2400" u="sng" dirty="0">
                <a:effectLst/>
                <a:latin typeface="+mn-lt"/>
              </a:rPr>
              <a:t>&gt;</a:t>
            </a:r>
            <a:r>
              <a:rPr lang="en-US" sz="2400" dirty="0">
                <a:effectLst/>
                <a:latin typeface="+mn-lt"/>
              </a:rPr>
              <a:t> 5</a:t>
            </a:r>
          </a:p>
        </p:txBody>
      </p:sp>
      <p:sp>
        <p:nvSpPr>
          <p:cNvPr id="2" name="Slide Number Placeholder 1"/>
          <p:cNvSpPr>
            <a:spLocks noGrp="1"/>
          </p:cNvSpPr>
          <p:nvPr>
            <p:ph type="sldNum" sz="quarter" idx="12"/>
          </p:nvPr>
        </p:nvSpPr>
        <p:spPr/>
        <p:txBody>
          <a:bodyPr/>
          <a:lstStyle/>
          <a:p>
            <a:fld id="{949EBC64-41CB-41B8-B6DF-9B1367312BD4}" type="slidenum">
              <a:rPr lang="en-US" smtClean="0"/>
              <a:t>5</a:t>
            </a:fld>
            <a:endParaRPr lang="en-US" dirty="0"/>
          </a:p>
        </p:txBody>
      </p:sp>
      <mc:AlternateContent xmlns:mc="http://schemas.openxmlformats.org/markup-compatibility/2006" xmlns:a14="http://schemas.microsoft.com/office/drawing/2010/main">
        <mc:Choice Requires="a14">
          <p:sp>
            <p:nvSpPr>
              <p:cNvPr id="14" name="Rectangle 14"/>
              <p:cNvSpPr>
                <a:spLocks noChangeArrowheads="1"/>
              </p:cNvSpPr>
              <p:nvPr/>
            </p:nvSpPr>
            <p:spPr bwMode="auto">
              <a:xfrm>
                <a:off x="914250" y="598014"/>
                <a:ext cx="10337562" cy="547687"/>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rPr>
                  <a:t>Sampling Distribution of </a:t>
                </a:r>
                <a14:m>
                  <m:oMath xmlns:m="http://schemas.openxmlformats.org/officeDocument/2006/math">
                    <m:sSub>
                      <m:sSubPr>
                        <m:ctrlPr>
                          <a:rPr lang="en-US" sz="3200" i="1" smtClean="0">
                            <a:solidFill>
                              <a:schemeClr val="tx1"/>
                            </a:solidFill>
                            <a:effectLst/>
                            <a:latin typeface="Cambria Math" panose="02040503050406030204" pitchFamily="18" charset="0"/>
                          </a:rPr>
                        </m:ctrlPr>
                      </m:sSubPr>
                      <m:e>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e>
                      <m:sub>
                        <m:r>
                          <a:rPr lang="en-US" sz="3200" b="0" i="1" smtClean="0">
                            <a:solidFill>
                              <a:schemeClr val="tx1"/>
                            </a:solidFill>
                            <a:effectLst/>
                            <a:latin typeface="Cambria Math"/>
                          </a:rPr>
                          <m:t>1</m:t>
                        </m:r>
                      </m:sub>
                    </m:sSub>
                    <m:r>
                      <a:rPr lang="en-US" sz="3200" b="0" i="1" smtClean="0">
                        <a:solidFill>
                          <a:schemeClr val="tx1"/>
                        </a:solidFill>
                        <a:effectLst/>
                        <a:latin typeface="Cambria Math"/>
                      </a:rPr>
                      <m:t>−</m:t>
                    </m:r>
                    <m:sSub>
                      <m:sSubPr>
                        <m:ctrlPr>
                          <a:rPr lang="en-US" sz="3200" b="0" i="1" smtClean="0">
                            <a:solidFill>
                              <a:schemeClr val="tx1"/>
                            </a:solidFill>
                            <a:effectLst/>
                            <a:latin typeface="Cambria Math" panose="02040503050406030204" pitchFamily="18" charset="0"/>
                          </a:rPr>
                        </m:ctrlPr>
                      </m:sSubPr>
                      <m:e>
                        <m:acc>
                          <m:accPr>
                            <m:chr m:val="̅"/>
                            <m:ctrlPr>
                              <a:rPr lang="en-US" sz="3200" b="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e>
                      <m:sub>
                        <m:r>
                          <a:rPr lang="en-US" sz="3200" b="0" i="1" smtClean="0">
                            <a:solidFill>
                              <a:schemeClr val="tx1"/>
                            </a:solidFill>
                            <a:effectLst/>
                            <a:latin typeface="Cambria Math"/>
                          </a:rPr>
                          <m:t>2</m:t>
                        </m:r>
                      </m:sub>
                    </m:sSub>
                  </m:oMath>
                </a14:m>
                <a:r>
                  <a:rPr lang="en-US" sz="3200" dirty="0">
                    <a:solidFill>
                      <a:schemeClr val="tx1"/>
                    </a:solidFill>
                    <a:effectLst/>
                    <a:latin typeface="+mn-lt"/>
                  </a:rPr>
                  <a:t>   </a:t>
                </a:r>
              </a:p>
            </p:txBody>
          </p:sp>
        </mc:Choice>
        <mc:Fallback xmlns="">
          <p:sp>
            <p:nvSpPr>
              <p:cNvPr id="14" name="Rectangle 14"/>
              <p:cNvSpPr>
                <a:spLocks noRot="1" noChangeAspect="1" noMove="1" noResize="1" noEditPoints="1" noAdjustHandles="1" noChangeArrowheads="1" noChangeShapeType="1" noTextEdit="1"/>
              </p:cNvSpPr>
              <p:nvPr/>
            </p:nvSpPr>
            <p:spPr bwMode="auto">
              <a:xfrm>
                <a:off x="914250" y="598014"/>
                <a:ext cx="10337562" cy="547687"/>
              </a:xfrm>
              <a:prstGeom prst="rect">
                <a:avLst/>
              </a:prstGeom>
              <a:blipFill rotWithShape="1">
                <a:blip r:embed="rId4"/>
                <a:stretch>
                  <a:fillRect l="-1533" t="-15556" b="-41111"/>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1667"/>
                                        </p:tgtEl>
                                        <p:attrNameLst>
                                          <p:attrName>style.visibility</p:attrName>
                                        </p:attrNameLst>
                                      </p:cBhvr>
                                      <p:to>
                                        <p:strVal val="visible"/>
                                      </p:to>
                                    </p:set>
                                    <p:anim calcmode="lin" valueType="num">
                                      <p:cBhvr>
                                        <p:cTn id="7" dur="500" fill="hold"/>
                                        <p:tgtEl>
                                          <p:spTgt spid="241667"/>
                                        </p:tgtEl>
                                        <p:attrNameLst>
                                          <p:attrName>ppt_w</p:attrName>
                                        </p:attrNameLst>
                                      </p:cBhvr>
                                      <p:tavLst>
                                        <p:tav tm="0">
                                          <p:val>
                                            <p:fltVal val="0"/>
                                          </p:val>
                                        </p:tav>
                                        <p:tav tm="100000">
                                          <p:val>
                                            <p:strVal val="#ppt_w"/>
                                          </p:val>
                                        </p:tav>
                                      </p:tavLst>
                                    </p:anim>
                                    <p:anim calcmode="lin" valueType="num">
                                      <p:cBhvr>
                                        <p:cTn id="8" dur="500" fill="hold"/>
                                        <p:tgtEl>
                                          <p:spTgt spid="24166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1669"/>
                                        </p:tgtEl>
                                        <p:attrNameLst>
                                          <p:attrName>style.visibility</p:attrName>
                                        </p:attrNameLst>
                                      </p:cBhvr>
                                      <p:to>
                                        <p:strVal val="visible"/>
                                      </p:to>
                                    </p:set>
                                    <p:anim calcmode="lin" valueType="num">
                                      <p:cBhvr>
                                        <p:cTn id="13" dur="500" fill="hold"/>
                                        <p:tgtEl>
                                          <p:spTgt spid="241669"/>
                                        </p:tgtEl>
                                        <p:attrNameLst>
                                          <p:attrName>ppt_w</p:attrName>
                                        </p:attrNameLst>
                                      </p:cBhvr>
                                      <p:tavLst>
                                        <p:tav tm="0">
                                          <p:val>
                                            <p:fltVal val="0"/>
                                          </p:val>
                                        </p:tav>
                                        <p:tav tm="100000">
                                          <p:val>
                                            <p:strVal val="#ppt_w"/>
                                          </p:val>
                                        </p:tav>
                                      </p:tavLst>
                                    </p:anim>
                                    <p:anim calcmode="lin" valueType="num">
                                      <p:cBhvr>
                                        <p:cTn id="14" dur="500" fill="hold"/>
                                        <p:tgtEl>
                                          <p:spTgt spid="241669"/>
                                        </p:tgtEl>
                                        <p:attrNameLst>
                                          <p:attrName>ppt_h</p:attrName>
                                        </p:attrNameLst>
                                      </p:cBhvr>
                                      <p:tavLst>
                                        <p:tav tm="0">
                                          <p:val>
                                            <p:fltVal val="0"/>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41671"/>
                                        </p:tgtEl>
                                        <p:attrNameLst>
                                          <p:attrName>style.visibility</p:attrName>
                                        </p:attrNameLst>
                                      </p:cBhvr>
                                      <p:to>
                                        <p:strVal val="visible"/>
                                      </p:to>
                                    </p:set>
                                    <p:anim calcmode="lin" valueType="num">
                                      <p:cBhvr>
                                        <p:cTn id="17" dur="500" fill="hold"/>
                                        <p:tgtEl>
                                          <p:spTgt spid="241671"/>
                                        </p:tgtEl>
                                        <p:attrNameLst>
                                          <p:attrName>ppt_w</p:attrName>
                                        </p:attrNameLst>
                                      </p:cBhvr>
                                      <p:tavLst>
                                        <p:tav tm="0">
                                          <p:val>
                                            <p:strVal val="2/3*#ppt_w"/>
                                          </p:val>
                                        </p:tav>
                                        <p:tav tm="100000">
                                          <p:val>
                                            <p:strVal val="#ppt_w"/>
                                          </p:val>
                                        </p:tav>
                                      </p:tavLst>
                                    </p:anim>
                                    <p:anim calcmode="lin" valueType="num">
                                      <p:cBhvr>
                                        <p:cTn id="18" dur="500" fill="hold"/>
                                        <p:tgtEl>
                                          <p:spTgt spid="241671"/>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41673"/>
                                        </p:tgtEl>
                                        <p:attrNameLst>
                                          <p:attrName>style.visibility</p:attrName>
                                        </p:attrNameLst>
                                      </p:cBhvr>
                                      <p:to>
                                        <p:strVal val="visible"/>
                                      </p:to>
                                    </p:set>
                                    <p:anim calcmode="lin" valueType="num">
                                      <p:cBhvr>
                                        <p:cTn id="21" dur="500" fill="hold"/>
                                        <p:tgtEl>
                                          <p:spTgt spid="241673"/>
                                        </p:tgtEl>
                                        <p:attrNameLst>
                                          <p:attrName>ppt_w</p:attrName>
                                        </p:attrNameLst>
                                      </p:cBhvr>
                                      <p:tavLst>
                                        <p:tav tm="0">
                                          <p:val>
                                            <p:strVal val="2/3*#ppt_w"/>
                                          </p:val>
                                        </p:tav>
                                        <p:tav tm="100000">
                                          <p:val>
                                            <p:strVal val="#ppt_w"/>
                                          </p:val>
                                        </p:tav>
                                      </p:tavLst>
                                    </p:anim>
                                    <p:anim calcmode="lin" valueType="num">
                                      <p:cBhvr>
                                        <p:cTn id="22" dur="500" fill="hold"/>
                                        <p:tgtEl>
                                          <p:spTgt spid="241673"/>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41676"/>
                                        </p:tgtEl>
                                        <p:attrNameLst>
                                          <p:attrName>style.visibility</p:attrName>
                                        </p:attrNameLst>
                                      </p:cBhvr>
                                      <p:to>
                                        <p:strVal val="visible"/>
                                      </p:to>
                                    </p:set>
                                    <p:anim calcmode="lin" valueType="num">
                                      <p:cBhvr>
                                        <p:cTn id="25" dur="500" fill="hold"/>
                                        <p:tgtEl>
                                          <p:spTgt spid="241676"/>
                                        </p:tgtEl>
                                        <p:attrNameLst>
                                          <p:attrName>ppt_w</p:attrName>
                                        </p:attrNameLst>
                                      </p:cBhvr>
                                      <p:tavLst>
                                        <p:tav tm="0">
                                          <p:val>
                                            <p:strVal val="2/3*#ppt_w"/>
                                          </p:val>
                                        </p:tav>
                                        <p:tav tm="100000">
                                          <p:val>
                                            <p:strVal val="#ppt_w"/>
                                          </p:val>
                                        </p:tav>
                                      </p:tavLst>
                                    </p:anim>
                                    <p:anim calcmode="lin" valueType="num">
                                      <p:cBhvr>
                                        <p:cTn id="26" dur="500" fill="hold"/>
                                        <p:tgtEl>
                                          <p:spTgt spid="241676"/>
                                        </p:tgtEl>
                                        <p:attrNameLst>
                                          <p:attrName>ppt_h</p:attrName>
                                        </p:attrNameLst>
                                      </p:cBhvr>
                                      <p:tavLst>
                                        <p:tav tm="0">
                                          <p:val>
                                            <p:strVal val="2/3*#ppt_h"/>
                                          </p:val>
                                        </p:tav>
                                        <p:tav tm="100000">
                                          <p:val>
                                            <p:strVal val="#ppt_h"/>
                                          </p:val>
                                        </p:tav>
                                      </p:tavLst>
                                    </p:anim>
                                  </p:childTnLst>
                                </p:cTn>
                              </p:par>
                              <p:par>
                                <p:cTn id="27" presetID="23" presetClass="entr" presetSubtype="272" fill="hold" grpId="0" nodeType="withEffect">
                                  <p:stCondLst>
                                    <p:cond delay="0"/>
                                  </p:stCondLst>
                                  <p:childTnLst>
                                    <p:set>
                                      <p:cBhvr>
                                        <p:cTn id="28" dur="1" fill="hold">
                                          <p:stCondLst>
                                            <p:cond delay="0"/>
                                          </p:stCondLst>
                                        </p:cTn>
                                        <p:tgtEl>
                                          <p:spTgt spid="241677"/>
                                        </p:tgtEl>
                                        <p:attrNameLst>
                                          <p:attrName>style.visibility</p:attrName>
                                        </p:attrNameLst>
                                      </p:cBhvr>
                                      <p:to>
                                        <p:strVal val="visible"/>
                                      </p:to>
                                    </p:set>
                                    <p:anim calcmode="lin" valueType="num">
                                      <p:cBhvr>
                                        <p:cTn id="29" dur="500" fill="hold"/>
                                        <p:tgtEl>
                                          <p:spTgt spid="241677"/>
                                        </p:tgtEl>
                                        <p:attrNameLst>
                                          <p:attrName>ppt_w</p:attrName>
                                        </p:attrNameLst>
                                      </p:cBhvr>
                                      <p:tavLst>
                                        <p:tav tm="0">
                                          <p:val>
                                            <p:strVal val="2/3*#ppt_w"/>
                                          </p:val>
                                        </p:tav>
                                        <p:tav tm="100000">
                                          <p:val>
                                            <p:strVal val="#ppt_w"/>
                                          </p:val>
                                        </p:tav>
                                      </p:tavLst>
                                    </p:anim>
                                    <p:anim calcmode="lin" valueType="num">
                                      <p:cBhvr>
                                        <p:cTn id="30" dur="500" fill="hold"/>
                                        <p:tgtEl>
                                          <p:spTgt spid="24167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p:bldP spid="241669" grpId="0"/>
      <p:bldP spid="241671" grpId="0" autoUpdateAnimBg="0"/>
      <p:bldP spid="241673" grpId="0" autoUpdateAnimBg="0"/>
      <p:bldP spid="241676" grpId="0" autoUpdateAnimBg="0"/>
      <p:bldP spid="24167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3" name="Freeform 5"/>
          <p:cNvSpPr>
            <a:spLocks/>
          </p:cNvSpPr>
          <p:nvPr/>
        </p:nvSpPr>
        <p:spPr bwMode="auto">
          <a:xfrm>
            <a:off x="2431005" y="1566864"/>
            <a:ext cx="4478742" cy="3057525"/>
          </a:xfrm>
          <a:custGeom>
            <a:avLst/>
            <a:gdLst/>
            <a:ahLst/>
            <a:cxnLst>
              <a:cxn ang="0">
                <a:pos x="1338" y="18"/>
              </a:cxn>
              <a:cxn ang="0">
                <a:pos x="1257" y="99"/>
              </a:cxn>
              <a:cxn ang="0">
                <a:pos x="1191" y="202"/>
              </a:cxn>
              <a:cxn ang="0">
                <a:pos x="1137" y="310"/>
              </a:cxn>
              <a:cxn ang="0">
                <a:pos x="1095" y="418"/>
              </a:cxn>
              <a:cxn ang="0">
                <a:pos x="1050" y="513"/>
              </a:cxn>
              <a:cxn ang="0">
                <a:pos x="1005" y="639"/>
              </a:cxn>
              <a:cxn ang="0">
                <a:pos x="969" y="747"/>
              </a:cxn>
              <a:cxn ang="0">
                <a:pos x="945" y="850"/>
              </a:cxn>
              <a:cxn ang="0">
                <a:pos x="909" y="964"/>
              </a:cxn>
              <a:cxn ang="0">
                <a:pos x="876" y="1068"/>
              </a:cxn>
              <a:cxn ang="0">
                <a:pos x="843" y="1176"/>
              </a:cxn>
              <a:cxn ang="0">
                <a:pos x="799" y="1278"/>
              </a:cxn>
              <a:cxn ang="0">
                <a:pos x="741" y="1396"/>
              </a:cxn>
              <a:cxn ang="0">
                <a:pos x="678" y="1515"/>
              </a:cxn>
              <a:cxn ang="0">
                <a:pos x="594" y="1614"/>
              </a:cxn>
              <a:cxn ang="0">
                <a:pos x="495" y="1689"/>
              </a:cxn>
              <a:cxn ang="0">
                <a:pos x="381" y="1746"/>
              </a:cxn>
              <a:cxn ang="0">
                <a:pos x="297" y="1782"/>
              </a:cxn>
              <a:cxn ang="0">
                <a:pos x="195" y="1821"/>
              </a:cxn>
              <a:cxn ang="0">
                <a:pos x="66" y="1857"/>
              </a:cxn>
              <a:cxn ang="0">
                <a:pos x="0" y="1887"/>
              </a:cxn>
              <a:cxn ang="0">
                <a:pos x="2831" y="1914"/>
              </a:cxn>
              <a:cxn ang="0">
                <a:pos x="2781" y="1863"/>
              </a:cxn>
              <a:cxn ang="0">
                <a:pos x="2682" y="1833"/>
              </a:cxn>
              <a:cxn ang="0">
                <a:pos x="2565" y="1794"/>
              </a:cxn>
              <a:cxn ang="0">
                <a:pos x="2451" y="1746"/>
              </a:cxn>
              <a:cxn ang="0">
                <a:pos x="2319" y="1680"/>
              </a:cxn>
              <a:cxn ang="0">
                <a:pos x="2283" y="1650"/>
              </a:cxn>
              <a:cxn ang="0">
                <a:pos x="2199" y="1582"/>
              </a:cxn>
              <a:cxn ang="0">
                <a:pos x="2124" y="1485"/>
              </a:cxn>
              <a:cxn ang="0">
                <a:pos x="2061" y="1386"/>
              </a:cxn>
              <a:cxn ang="0">
                <a:pos x="2028" y="1326"/>
              </a:cxn>
              <a:cxn ang="0">
                <a:pos x="1962" y="1191"/>
              </a:cxn>
              <a:cxn ang="0">
                <a:pos x="1935" y="1107"/>
              </a:cxn>
              <a:cxn ang="0">
                <a:pos x="1902" y="1011"/>
              </a:cxn>
              <a:cxn ang="0">
                <a:pos x="1866" y="891"/>
              </a:cxn>
              <a:cxn ang="0">
                <a:pos x="1830" y="771"/>
              </a:cxn>
              <a:cxn ang="0">
                <a:pos x="1791" y="642"/>
              </a:cxn>
              <a:cxn ang="0">
                <a:pos x="1740" y="504"/>
              </a:cxn>
              <a:cxn ang="0">
                <a:pos x="1698" y="399"/>
              </a:cxn>
              <a:cxn ang="0">
                <a:pos x="1656" y="312"/>
              </a:cxn>
              <a:cxn ang="0">
                <a:pos x="1620" y="228"/>
              </a:cxn>
              <a:cxn ang="0">
                <a:pos x="1563" y="135"/>
              </a:cxn>
              <a:cxn ang="0">
                <a:pos x="1587" y="174"/>
              </a:cxn>
              <a:cxn ang="0">
                <a:pos x="1551" y="129"/>
              </a:cxn>
              <a:cxn ang="0">
                <a:pos x="1500" y="57"/>
              </a:cxn>
              <a:cxn ang="0">
                <a:pos x="1431" y="6"/>
              </a:cxn>
            </a:cxnLst>
            <a:rect l="0" t="0" r="r" b="b"/>
            <a:pathLst>
              <a:path w="2838" h="1926">
                <a:moveTo>
                  <a:pt x="1398" y="3"/>
                </a:moveTo>
                <a:lnTo>
                  <a:pt x="1371" y="6"/>
                </a:lnTo>
                <a:lnTo>
                  <a:pt x="1338" y="18"/>
                </a:lnTo>
                <a:lnTo>
                  <a:pt x="1307" y="30"/>
                </a:lnTo>
                <a:lnTo>
                  <a:pt x="1287" y="62"/>
                </a:lnTo>
                <a:lnTo>
                  <a:pt x="1257" y="99"/>
                </a:lnTo>
                <a:lnTo>
                  <a:pt x="1227" y="130"/>
                </a:lnTo>
                <a:lnTo>
                  <a:pt x="1209" y="160"/>
                </a:lnTo>
                <a:lnTo>
                  <a:pt x="1191" y="202"/>
                </a:lnTo>
                <a:lnTo>
                  <a:pt x="1167" y="232"/>
                </a:lnTo>
                <a:lnTo>
                  <a:pt x="1155" y="274"/>
                </a:lnTo>
                <a:lnTo>
                  <a:pt x="1137" y="310"/>
                </a:lnTo>
                <a:lnTo>
                  <a:pt x="1119" y="354"/>
                </a:lnTo>
                <a:lnTo>
                  <a:pt x="1107" y="382"/>
                </a:lnTo>
                <a:lnTo>
                  <a:pt x="1095" y="418"/>
                </a:lnTo>
                <a:lnTo>
                  <a:pt x="1077" y="447"/>
                </a:lnTo>
                <a:lnTo>
                  <a:pt x="1062" y="483"/>
                </a:lnTo>
                <a:lnTo>
                  <a:pt x="1050" y="513"/>
                </a:lnTo>
                <a:lnTo>
                  <a:pt x="1035" y="552"/>
                </a:lnTo>
                <a:lnTo>
                  <a:pt x="1020" y="594"/>
                </a:lnTo>
                <a:lnTo>
                  <a:pt x="1005" y="639"/>
                </a:lnTo>
                <a:lnTo>
                  <a:pt x="996" y="678"/>
                </a:lnTo>
                <a:lnTo>
                  <a:pt x="981" y="714"/>
                </a:lnTo>
                <a:lnTo>
                  <a:pt x="969" y="747"/>
                </a:lnTo>
                <a:lnTo>
                  <a:pt x="960" y="783"/>
                </a:lnTo>
                <a:lnTo>
                  <a:pt x="951" y="819"/>
                </a:lnTo>
                <a:lnTo>
                  <a:pt x="945" y="850"/>
                </a:lnTo>
                <a:lnTo>
                  <a:pt x="939" y="886"/>
                </a:lnTo>
                <a:lnTo>
                  <a:pt x="927" y="922"/>
                </a:lnTo>
                <a:lnTo>
                  <a:pt x="909" y="964"/>
                </a:lnTo>
                <a:lnTo>
                  <a:pt x="903" y="994"/>
                </a:lnTo>
                <a:lnTo>
                  <a:pt x="891" y="1030"/>
                </a:lnTo>
                <a:lnTo>
                  <a:pt x="876" y="1068"/>
                </a:lnTo>
                <a:lnTo>
                  <a:pt x="867" y="1098"/>
                </a:lnTo>
                <a:lnTo>
                  <a:pt x="855" y="1134"/>
                </a:lnTo>
                <a:lnTo>
                  <a:pt x="843" y="1176"/>
                </a:lnTo>
                <a:lnTo>
                  <a:pt x="828" y="1215"/>
                </a:lnTo>
                <a:lnTo>
                  <a:pt x="811" y="1254"/>
                </a:lnTo>
                <a:lnTo>
                  <a:pt x="799" y="1278"/>
                </a:lnTo>
                <a:lnTo>
                  <a:pt x="792" y="1311"/>
                </a:lnTo>
                <a:lnTo>
                  <a:pt x="771" y="1359"/>
                </a:lnTo>
                <a:lnTo>
                  <a:pt x="741" y="1396"/>
                </a:lnTo>
                <a:lnTo>
                  <a:pt x="720" y="1446"/>
                </a:lnTo>
                <a:lnTo>
                  <a:pt x="699" y="1474"/>
                </a:lnTo>
                <a:lnTo>
                  <a:pt x="678" y="1515"/>
                </a:lnTo>
                <a:lnTo>
                  <a:pt x="654" y="1545"/>
                </a:lnTo>
                <a:lnTo>
                  <a:pt x="627" y="1584"/>
                </a:lnTo>
                <a:lnTo>
                  <a:pt x="594" y="1614"/>
                </a:lnTo>
                <a:lnTo>
                  <a:pt x="570" y="1635"/>
                </a:lnTo>
                <a:lnTo>
                  <a:pt x="531" y="1665"/>
                </a:lnTo>
                <a:lnTo>
                  <a:pt x="495" y="1689"/>
                </a:lnTo>
                <a:lnTo>
                  <a:pt x="456" y="1716"/>
                </a:lnTo>
                <a:lnTo>
                  <a:pt x="420" y="1734"/>
                </a:lnTo>
                <a:lnTo>
                  <a:pt x="381" y="1746"/>
                </a:lnTo>
                <a:lnTo>
                  <a:pt x="354" y="1755"/>
                </a:lnTo>
                <a:lnTo>
                  <a:pt x="321" y="1767"/>
                </a:lnTo>
                <a:lnTo>
                  <a:pt x="297" y="1782"/>
                </a:lnTo>
                <a:lnTo>
                  <a:pt x="264" y="1791"/>
                </a:lnTo>
                <a:lnTo>
                  <a:pt x="231" y="1803"/>
                </a:lnTo>
                <a:lnTo>
                  <a:pt x="195" y="1821"/>
                </a:lnTo>
                <a:lnTo>
                  <a:pt x="153" y="1830"/>
                </a:lnTo>
                <a:lnTo>
                  <a:pt x="108" y="1848"/>
                </a:lnTo>
                <a:lnTo>
                  <a:pt x="66" y="1857"/>
                </a:lnTo>
                <a:lnTo>
                  <a:pt x="30" y="1866"/>
                </a:lnTo>
                <a:lnTo>
                  <a:pt x="12" y="1872"/>
                </a:lnTo>
                <a:lnTo>
                  <a:pt x="0" y="1887"/>
                </a:lnTo>
                <a:lnTo>
                  <a:pt x="0" y="1926"/>
                </a:lnTo>
                <a:lnTo>
                  <a:pt x="0" y="1914"/>
                </a:lnTo>
                <a:lnTo>
                  <a:pt x="2831" y="1914"/>
                </a:lnTo>
                <a:lnTo>
                  <a:pt x="2838" y="1875"/>
                </a:lnTo>
                <a:lnTo>
                  <a:pt x="2805" y="1869"/>
                </a:lnTo>
                <a:lnTo>
                  <a:pt x="2781" y="1863"/>
                </a:lnTo>
                <a:lnTo>
                  <a:pt x="2745" y="1854"/>
                </a:lnTo>
                <a:lnTo>
                  <a:pt x="2709" y="1842"/>
                </a:lnTo>
                <a:lnTo>
                  <a:pt x="2682" y="1833"/>
                </a:lnTo>
                <a:lnTo>
                  <a:pt x="2649" y="1821"/>
                </a:lnTo>
                <a:lnTo>
                  <a:pt x="2607" y="1806"/>
                </a:lnTo>
                <a:lnTo>
                  <a:pt x="2565" y="1794"/>
                </a:lnTo>
                <a:lnTo>
                  <a:pt x="2523" y="1776"/>
                </a:lnTo>
                <a:lnTo>
                  <a:pt x="2493" y="1764"/>
                </a:lnTo>
                <a:lnTo>
                  <a:pt x="2451" y="1746"/>
                </a:lnTo>
                <a:lnTo>
                  <a:pt x="2415" y="1728"/>
                </a:lnTo>
                <a:lnTo>
                  <a:pt x="2367" y="1710"/>
                </a:lnTo>
                <a:lnTo>
                  <a:pt x="2319" y="1680"/>
                </a:lnTo>
                <a:lnTo>
                  <a:pt x="2299" y="1662"/>
                </a:lnTo>
                <a:lnTo>
                  <a:pt x="2289" y="1662"/>
                </a:lnTo>
                <a:lnTo>
                  <a:pt x="2283" y="1650"/>
                </a:lnTo>
                <a:lnTo>
                  <a:pt x="2255" y="1634"/>
                </a:lnTo>
                <a:lnTo>
                  <a:pt x="2220" y="1611"/>
                </a:lnTo>
                <a:lnTo>
                  <a:pt x="2199" y="1582"/>
                </a:lnTo>
                <a:lnTo>
                  <a:pt x="2181" y="1558"/>
                </a:lnTo>
                <a:lnTo>
                  <a:pt x="2151" y="1522"/>
                </a:lnTo>
                <a:lnTo>
                  <a:pt x="2124" y="1485"/>
                </a:lnTo>
                <a:lnTo>
                  <a:pt x="2100" y="1452"/>
                </a:lnTo>
                <a:lnTo>
                  <a:pt x="2079" y="1419"/>
                </a:lnTo>
                <a:lnTo>
                  <a:pt x="2061" y="1386"/>
                </a:lnTo>
                <a:lnTo>
                  <a:pt x="2046" y="1356"/>
                </a:lnTo>
                <a:lnTo>
                  <a:pt x="2010" y="1293"/>
                </a:lnTo>
                <a:lnTo>
                  <a:pt x="2028" y="1326"/>
                </a:lnTo>
                <a:lnTo>
                  <a:pt x="1995" y="1257"/>
                </a:lnTo>
                <a:lnTo>
                  <a:pt x="1974" y="1218"/>
                </a:lnTo>
                <a:lnTo>
                  <a:pt x="1962" y="1191"/>
                </a:lnTo>
                <a:lnTo>
                  <a:pt x="1953" y="1161"/>
                </a:lnTo>
                <a:lnTo>
                  <a:pt x="1941" y="1140"/>
                </a:lnTo>
                <a:lnTo>
                  <a:pt x="1935" y="1107"/>
                </a:lnTo>
                <a:lnTo>
                  <a:pt x="1923" y="1083"/>
                </a:lnTo>
                <a:lnTo>
                  <a:pt x="1914" y="1053"/>
                </a:lnTo>
                <a:lnTo>
                  <a:pt x="1902" y="1011"/>
                </a:lnTo>
                <a:lnTo>
                  <a:pt x="1887" y="978"/>
                </a:lnTo>
                <a:lnTo>
                  <a:pt x="1872" y="930"/>
                </a:lnTo>
                <a:lnTo>
                  <a:pt x="1866" y="891"/>
                </a:lnTo>
                <a:lnTo>
                  <a:pt x="1854" y="852"/>
                </a:lnTo>
                <a:lnTo>
                  <a:pt x="1845" y="819"/>
                </a:lnTo>
                <a:lnTo>
                  <a:pt x="1830" y="771"/>
                </a:lnTo>
                <a:lnTo>
                  <a:pt x="1818" y="729"/>
                </a:lnTo>
                <a:lnTo>
                  <a:pt x="1800" y="681"/>
                </a:lnTo>
                <a:lnTo>
                  <a:pt x="1791" y="642"/>
                </a:lnTo>
                <a:lnTo>
                  <a:pt x="1773" y="600"/>
                </a:lnTo>
                <a:lnTo>
                  <a:pt x="1761" y="546"/>
                </a:lnTo>
                <a:lnTo>
                  <a:pt x="1740" y="504"/>
                </a:lnTo>
                <a:lnTo>
                  <a:pt x="1725" y="465"/>
                </a:lnTo>
                <a:lnTo>
                  <a:pt x="1713" y="432"/>
                </a:lnTo>
                <a:lnTo>
                  <a:pt x="1698" y="399"/>
                </a:lnTo>
                <a:lnTo>
                  <a:pt x="1674" y="345"/>
                </a:lnTo>
                <a:lnTo>
                  <a:pt x="1686" y="375"/>
                </a:lnTo>
                <a:lnTo>
                  <a:pt x="1656" y="312"/>
                </a:lnTo>
                <a:lnTo>
                  <a:pt x="1644" y="285"/>
                </a:lnTo>
                <a:lnTo>
                  <a:pt x="1629" y="252"/>
                </a:lnTo>
                <a:lnTo>
                  <a:pt x="1620" y="228"/>
                </a:lnTo>
                <a:lnTo>
                  <a:pt x="1608" y="207"/>
                </a:lnTo>
                <a:lnTo>
                  <a:pt x="1578" y="156"/>
                </a:lnTo>
                <a:lnTo>
                  <a:pt x="1563" y="135"/>
                </a:lnTo>
                <a:lnTo>
                  <a:pt x="1563" y="141"/>
                </a:lnTo>
                <a:lnTo>
                  <a:pt x="1572" y="144"/>
                </a:lnTo>
                <a:lnTo>
                  <a:pt x="1587" y="174"/>
                </a:lnTo>
                <a:lnTo>
                  <a:pt x="1593" y="192"/>
                </a:lnTo>
                <a:lnTo>
                  <a:pt x="1578" y="156"/>
                </a:lnTo>
                <a:lnTo>
                  <a:pt x="1551" y="129"/>
                </a:lnTo>
                <a:lnTo>
                  <a:pt x="1539" y="105"/>
                </a:lnTo>
                <a:lnTo>
                  <a:pt x="1518" y="81"/>
                </a:lnTo>
                <a:lnTo>
                  <a:pt x="1500" y="57"/>
                </a:lnTo>
                <a:lnTo>
                  <a:pt x="1479" y="39"/>
                </a:lnTo>
                <a:lnTo>
                  <a:pt x="1455" y="18"/>
                </a:lnTo>
                <a:lnTo>
                  <a:pt x="1431" y="6"/>
                </a:lnTo>
                <a:lnTo>
                  <a:pt x="1416"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p>
        </p:txBody>
      </p:sp>
      <p:sp>
        <p:nvSpPr>
          <p:cNvPr id="242694" name="Rectangle 6"/>
          <p:cNvSpPr>
            <a:spLocks noChangeArrowheads="1"/>
          </p:cNvSpPr>
          <p:nvPr/>
        </p:nvSpPr>
        <p:spPr bwMode="auto">
          <a:xfrm>
            <a:off x="4224118" y="4743451"/>
            <a:ext cx="1003481" cy="459100"/>
          </a:xfrm>
          <a:prstGeom prst="rect">
            <a:avLst/>
          </a:prstGeom>
          <a:noFill/>
          <a:ln w="12700">
            <a:noFill/>
            <a:miter lim="800000"/>
            <a:headEnd/>
            <a:tailEnd/>
          </a:ln>
          <a:effectLst/>
        </p:spPr>
        <p:txBody>
          <a:bodyPr wrap="none" lIns="90488" tIns="44450" rIns="90488" bIns="44450">
            <a:spAutoFit/>
          </a:bodyPr>
          <a:lstStyle/>
          <a:p>
            <a:pPr algn="l"/>
            <a:r>
              <a:rPr lang="en-US" sz="2400" i="1" dirty="0">
                <a:effectLst/>
                <a:latin typeface="+mn-lt"/>
              </a:rPr>
              <a:t>p</a:t>
            </a:r>
            <a:r>
              <a:rPr lang="en-US" sz="2400" baseline="-25000" dirty="0">
                <a:effectLst/>
                <a:latin typeface="+mn-lt"/>
              </a:rPr>
              <a:t>1</a:t>
            </a:r>
            <a:r>
              <a:rPr lang="en-US" sz="2400" dirty="0">
                <a:effectLst/>
                <a:latin typeface="+mn-lt"/>
              </a:rPr>
              <a:t> – </a:t>
            </a:r>
            <a:r>
              <a:rPr lang="en-US" sz="2400" i="1" dirty="0">
                <a:effectLst/>
                <a:latin typeface="+mn-lt"/>
              </a:rPr>
              <a:t>p</a:t>
            </a:r>
            <a:r>
              <a:rPr lang="en-US" sz="2400" baseline="-25000" dirty="0">
                <a:effectLst/>
                <a:latin typeface="+mn-lt"/>
              </a:rPr>
              <a:t>2</a:t>
            </a:r>
          </a:p>
        </p:txBody>
      </p:sp>
      <p:sp>
        <p:nvSpPr>
          <p:cNvPr id="242695" name="Line 7"/>
          <p:cNvSpPr>
            <a:spLocks noChangeShapeType="1"/>
          </p:cNvSpPr>
          <p:nvPr/>
        </p:nvSpPr>
        <p:spPr bwMode="auto">
          <a:xfrm>
            <a:off x="1446330" y="4618038"/>
            <a:ext cx="6653116"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nvGrpSpPr>
          <p:cNvPr id="242696" name="Group 8"/>
          <p:cNvGrpSpPr>
            <a:grpSpLocks/>
          </p:cNvGrpSpPr>
          <p:nvPr/>
        </p:nvGrpSpPr>
        <p:grpSpPr bwMode="auto">
          <a:xfrm>
            <a:off x="2310224" y="1503364"/>
            <a:ext cx="4829610" cy="2941637"/>
            <a:chOff x="756" y="947"/>
            <a:chExt cx="3046" cy="1853"/>
          </a:xfrm>
        </p:grpSpPr>
        <p:sp>
          <p:nvSpPr>
            <p:cNvPr id="242697" name="Arc 9"/>
            <p:cNvSpPr>
              <a:spLocks/>
            </p:cNvSpPr>
            <p:nvPr/>
          </p:nvSpPr>
          <p:spPr bwMode="auto">
            <a:xfrm rot="4500000">
              <a:off x="2544" y="2052"/>
              <a:ext cx="764" cy="284"/>
            </a:xfrm>
            <a:custGeom>
              <a:avLst/>
              <a:gdLst>
                <a:gd name="G0" fmla="+- 0 0 0"/>
                <a:gd name="G1" fmla="+- 0 0 0"/>
                <a:gd name="G2" fmla="+- 21600 0 0"/>
                <a:gd name="T0" fmla="*/ 18778 w 18778"/>
                <a:gd name="T1" fmla="*/ 10674 h 21600"/>
                <a:gd name="T2" fmla="*/ 0 w 18778"/>
                <a:gd name="T3" fmla="*/ 21600 h 21600"/>
                <a:gd name="T4" fmla="*/ 0 w 18778"/>
                <a:gd name="T5" fmla="*/ 0 h 21600"/>
              </a:gdLst>
              <a:ahLst/>
              <a:cxnLst>
                <a:cxn ang="0">
                  <a:pos x="T0" y="T1"/>
                </a:cxn>
                <a:cxn ang="0">
                  <a:pos x="T2" y="T3"/>
                </a:cxn>
                <a:cxn ang="0">
                  <a:pos x="T4" y="T5"/>
                </a:cxn>
              </a:cxnLst>
              <a:rect l="0" t="0" r="r" b="b"/>
              <a:pathLst>
                <a:path w="18778" h="21600" fill="none" extrusionOk="0">
                  <a:moveTo>
                    <a:pt x="18778" y="10674"/>
                  </a:moveTo>
                  <a:cubicBezTo>
                    <a:pt x="14939" y="17428"/>
                    <a:pt x="7768" y="21599"/>
                    <a:pt x="0" y="21600"/>
                  </a:cubicBezTo>
                </a:path>
                <a:path w="18778" h="21600" stroke="0" extrusionOk="0">
                  <a:moveTo>
                    <a:pt x="18778" y="10674"/>
                  </a:moveTo>
                  <a:cubicBezTo>
                    <a:pt x="14939" y="17428"/>
                    <a:pt x="7768"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42698" name="Arc 10"/>
            <p:cNvSpPr>
              <a:spLocks/>
            </p:cNvSpPr>
            <p:nvPr/>
          </p:nvSpPr>
          <p:spPr bwMode="auto">
            <a:xfrm rot="6300000">
              <a:off x="1519" y="131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242699" name="Arc 11"/>
            <p:cNvSpPr>
              <a:spLocks/>
            </p:cNvSpPr>
            <p:nvPr/>
          </p:nvSpPr>
          <p:spPr bwMode="auto">
            <a:xfrm rot="16980000">
              <a:off x="1140" y="2077"/>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242700" name="Arc 12"/>
            <p:cNvSpPr>
              <a:spLocks/>
            </p:cNvSpPr>
            <p:nvPr/>
          </p:nvSpPr>
          <p:spPr bwMode="auto">
            <a:xfrm rot="15300000">
              <a:off x="1980" y="131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42701" name="Arc 13"/>
            <p:cNvSpPr>
              <a:spLocks/>
            </p:cNvSpPr>
            <p:nvPr/>
          </p:nvSpPr>
          <p:spPr bwMode="auto">
            <a:xfrm rot="720000">
              <a:off x="2995" y="2579"/>
              <a:ext cx="807" cy="221"/>
            </a:xfrm>
            <a:custGeom>
              <a:avLst/>
              <a:gdLst>
                <a:gd name="G0" fmla="+- 20857 0 0"/>
                <a:gd name="G1" fmla="+- 0 0 0"/>
                <a:gd name="G2" fmla="+- 21600 0 0"/>
                <a:gd name="T0" fmla="*/ 18718 w 20857"/>
                <a:gd name="T1" fmla="*/ 21494 h 21494"/>
                <a:gd name="T2" fmla="*/ 0 w 20857"/>
                <a:gd name="T3" fmla="*/ 5616 h 21494"/>
                <a:gd name="T4" fmla="*/ 20857 w 20857"/>
                <a:gd name="T5" fmla="*/ 0 h 21494"/>
              </a:gdLst>
              <a:ahLst/>
              <a:cxnLst>
                <a:cxn ang="0">
                  <a:pos x="T0" y="T1"/>
                </a:cxn>
                <a:cxn ang="0">
                  <a:pos x="T2" y="T3"/>
                </a:cxn>
                <a:cxn ang="0">
                  <a:pos x="T4" y="T5"/>
                </a:cxn>
              </a:cxnLst>
              <a:rect l="0" t="0" r="r" b="b"/>
              <a:pathLst>
                <a:path w="20857" h="21494" fill="none" extrusionOk="0">
                  <a:moveTo>
                    <a:pt x="18718" y="21493"/>
                  </a:moveTo>
                  <a:cubicBezTo>
                    <a:pt x="9785" y="20604"/>
                    <a:pt x="2333" y="14283"/>
                    <a:pt x="-1" y="5616"/>
                  </a:cubicBezTo>
                </a:path>
                <a:path w="20857" h="21494" stroke="0" extrusionOk="0">
                  <a:moveTo>
                    <a:pt x="18718" y="21493"/>
                  </a:moveTo>
                  <a:cubicBezTo>
                    <a:pt x="9785" y="20604"/>
                    <a:pt x="2333" y="14283"/>
                    <a:pt x="-1" y="5616"/>
                  </a:cubicBezTo>
                  <a:lnTo>
                    <a:pt x="20857" y="0"/>
                  </a:lnTo>
                  <a:close/>
                </a:path>
              </a:pathLst>
            </a:custGeom>
            <a:noFill/>
            <a:ln w="12700" cap="rnd">
              <a:solidFill>
                <a:schemeClr val="tx1"/>
              </a:solidFill>
              <a:round/>
              <a:headEnd/>
              <a:tailEnd/>
            </a:ln>
            <a:effectLst/>
          </p:spPr>
          <p:txBody>
            <a:bodyPr wrap="none" anchor="ctr"/>
            <a:lstStyle/>
            <a:p>
              <a:endParaRPr lang="en-US"/>
            </a:p>
          </p:txBody>
        </p:sp>
        <p:sp>
          <p:nvSpPr>
            <p:cNvPr id="242702" name="Arc 14"/>
            <p:cNvSpPr>
              <a:spLocks/>
            </p:cNvSpPr>
            <p:nvPr/>
          </p:nvSpPr>
          <p:spPr bwMode="auto">
            <a:xfrm rot="20760000">
              <a:off x="756" y="262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242703" name="Line 15"/>
          <p:cNvSpPr>
            <a:spLocks noChangeShapeType="1"/>
          </p:cNvSpPr>
          <p:nvPr/>
        </p:nvSpPr>
        <p:spPr bwMode="auto">
          <a:xfrm>
            <a:off x="4706949" y="4433889"/>
            <a:ext cx="0" cy="314325"/>
          </a:xfrm>
          <a:prstGeom prst="line">
            <a:avLst/>
          </a:prstGeom>
          <a:noFill/>
          <a:ln w="12700">
            <a:solidFill>
              <a:schemeClr val="tx1"/>
            </a:solidFill>
            <a:round/>
            <a:headEnd/>
            <a:tailEnd/>
          </a:ln>
          <a:effectLst/>
        </p:spPr>
        <p:txBody>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8237277" y="4348641"/>
                <a:ext cx="1238288" cy="497508"/>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effectLst/>
                              <a:latin typeface="Cambria Math" panose="02040503050406030204" pitchFamily="18" charset="0"/>
                            </a:rPr>
                          </m:ctrlPr>
                        </m:sSubPr>
                        <m:e>
                          <m:acc>
                            <m:accPr>
                              <m:chr m:val="̅"/>
                              <m:ctrlPr>
                                <a:rPr lang="en-US" sz="240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2</m:t>
                          </m:r>
                        </m:sub>
                      </m:sSub>
                    </m:oMath>
                  </m:oMathPara>
                </a14:m>
                <a:endParaRPr lang="en-US" sz="2400" dirty="0">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237277" y="4348641"/>
                <a:ext cx="1238288" cy="497508"/>
              </a:xfrm>
              <a:prstGeom prst="rect">
                <a:avLst/>
              </a:prstGeom>
              <a:blipFill rotWithShape="1">
                <a:blip r:embed="rId3"/>
                <a:stretch>
                  <a:fillRect l="-985" r="-9852" b="-6098"/>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94267" y="1706970"/>
                <a:ext cx="4894865"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effectLst/>
                              <a:latin typeface="Cambria Math" panose="02040503050406030204" pitchFamily="18" charset="0"/>
                            </a:rPr>
                          </m:ctrlPr>
                        </m:sSubPr>
                        <m:e>
                          <m:r>
                            <a:rPr lang="en-US" sz="2400" b="0" i="1" smtClean="0">
                              <a:effectLst/>
                              <a:latin typeface="Cambria Math"/>
                              <a:ea typeface="Cambria Math"/>
                            </a:rPr>
                            <m:t>𝜎</m:t>
                          </m:r>
                        </m:e>
                        <m:sub>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𝑝</m:t>
                                  </m:r>
                                </m:e>
                              </m:acc>
                            </m:e>
                            <m:sub>
                              <m:r>
                                <a:rPr lang="en-US" sz="2400" b="0" i="1" smtClean="0">
                                  <a:effectLst/>
                                  <a:latin typeface="Cambria Math"/>
                                </a:rPr>
                                <m:t>2</m:t>
                              </m:r>
                            </m:sub>
                          </m:sSub>
                        </m:sub>
                      </m:sSub>
                      <m:r>
                        <a:rPr lang="en-US" sz="2400" b="0" i="1" smtClean="0">
                          <a:effectLst/>
                          <a:latin typeface="Cambria Math"/>
                        </a:rPr>
                        <m:t>=</m:t>
                      </m:r>
                      <m:rad>
                        <m:radPr>
                          <m:degHide m:val="on"/>
                          <m:ctrlPr>
                            <a:rPr lang="en-US" sz="2400" b="0" i="1" smtClean="0">
                              <a:effectLst/>
                              <a:latin typeface="Cambria Math" panose="02040503050406030204" pitchFamily="18" charset="0"/>
                            </a:rPr>
                          </m:ctrlPr>
                        </m:radPr>
                        <m:deg/>
                        <m:e>
                          <m:f>
                            <m:fPr>
                              <m:ctrlPr>
                                <a:rPr lang="en-US" sz="2400" b="0" i="1" smtClean="0">
                                  <a:effectLst/>
                                  <a:latin typeface="Cambria Math" panose="02040503050406030204" pitchFamily="18" charset="0"/>
                                </a:rPr>
                              </m:ctrlPr>
                            </m:fPr>
                            <m:num>
                              <m:sSub>
                                <m:sSubPr>
                                  <m:ctrlPr>
                                    <a:rPr lang="en-US" sz="2400" b="0" i="1" smtClean="0">
                                      <a:effectLst/>
                                      <a:latin typeface="Cambria Math" panose="02040503050406030204" pitchFamily="18" charset="0"/>
                                    </a:rPr>
                                  </m:ctrlPr>
                                </m:sSubPr>
                                <m:e>
                                  <m:r>
                                    <a:rPr lang="en-US" sz="2400" b="0" i="1" smtClean="0">
                                      <a:effectLst/>
                                      <a:latin typeface="Cambria Math"/>
                                    </a:rPr>
                                    <m:t>𝑝</m:t>
                                  </m:r>
                                </m:e>
                                <m:sub>
                                  <m:r>
                                    <a:rPr lang="en-US" sz="2400" b="0" i="1" smtClean="0">
                                      <a:effectLst/>
                                      <a:latin typeface="Cambria Math"/>
                                    </a:rPr>
                                    <m:t>1</m:t>
                                  </m:r>
                                </m:sub>
                              </m:sSub>
                              <m:r>
                                <a:rPr lang="en-US" sz="2400" b="0" i="1" smtClean="0">
                                  <a:effectLst/>
                                  <a:latin typeface="Cambria Math"/>
                                </a:rPr>
                                <m:t>(1−</m:t>
                              </m:r>
                              <m:sSub>
                                <m:sSubPr>
                                  <m:ctrlPr>
                                    <a:rPr lang="en-US" sz="2400" b="0" i="1" smtClean="0">
                                      <a:effectLst/>
                                      <a:latin typeface="Cambria Math" panose="02040503050406030204" pitchFamily="18" charset="0"/>
                                    </a:rPr>
                                  </m:ctrlPr>
                                </m:sSubPr>
                                <m:e>
                                  <m:r>
                                    <a:rPr lang="en-US" sz="2400" b="0" i="1" smtClean="0">
                                      <a:effectLst/>
                                      <a:latin typeface="Cambria Math"/>
                                    </a:rPr>
                                    <m:t>𝑝</m:t>
                                  </m:r>
                                </m:e>
                                <m:sub>
                                  <m:r>
                                    <a:rPr lang="en-US" sz="2400" b="0" i="1" smtClean="0">
                                      <a:effectLst/>
                                      <a:latin typeface="Cambria Math"/>
                                    </a:rPr>
                                    <m:t>1</m:t>
                                  </m:r>
                                </m:sub>
                              </m:sSub>
                              <m:r>
                                <a:rPr lang="en-US" sz="2400" b="0" i="1" smtClean="0">
                                  <a:effectLst/>
                                  <a:latin typeface="Cambria Math"/>
                                </a:rPr>
                                <m:t>)</m:t>
                              </m:r>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1</m:t>
                                  </m:r>
                                </m:sub>
                              </m:sSub>
                            </m:den>
                          </m:f>
                          <m:r>
                            <a:rPr lang="en-US" sz="2400" b="0" i="1" smtClean="0">
                              <a:effectLst/>
                              <a:latin typeface="Cambria Math"/>
                            </a:rPr>
                            <m:t>+</m:t>
                          </m:r>
                          <m:f>
                            <m:fPr>
                              <m:ctrlPr>
                                <a:rPr lang="en-US" sz="2400" b="0" i="1" smtClean="0">
                                  <a:effectLst/>
                                  <a:latin typeface="Cambria Math" panose="02040503050406030204" pitchFamily="18" charset="0"/>
                                </a:rPr>
                              </m:ctrlPr>
                            </m:fPr>
                            <m:num>
                              <m:sSub>
                                <m:sSubPr>
                                  <m:ctrlPr>
                                    <a:rPr lang="en-US" sz="2400" b="0" i="1" smtClean="0">
                                      <a:effectLst/>
                                      <a:latin typeface="Cambria Math" panose="02040503050406030204" pitchFamily="18" charset="0"/>
                                    </a:rPr>
                                  </m:ctrlPr>
                                </m:sSubPr>
                                <m:e>
                                  <m:r>
                                    <a:rPr lang="en-US" sz="2400" b="0" i="1" smtClean="0">
                                      <a:effectLst/>
                                      <a:latin typeface="Cambria Math"/>
                                    </a:rPr>
                                    <m:t>𝑝</m:t>
                                  </m:r>
                                </m:e>
                                <m:sub>
                                  <m:r>
                                    <a:rPr lang="en-US" sz="2400" b="0" i="1" smtClean="0">
                                      <a:effectLst/>
                                      <a:latin typeface="Cambria Math"/>
                                    </a:rPr>
                                    <m:t>2</m:t>
                                  </m:r>
                                </m:sub>
                              </m:sSub>
                              <m:r>
                                <a:rPr lang="en-US" sz="2400" b="0" i="1" smtClean="0">
                                  <a:effectLst/>
                                  <a:latin typeface="Cambria Math"/>
                                </a:rPr>
                                <m:t>(1−</m:t>
                              </m:r>
                              <m:sSub>
                                <m:sSubPr>
                                  <m:ctrlPr>
                                    <a:rPr lang="en-US" sz="2400" b="0" i="1" smtClean="0">
                                      <a:effectLst/>
                                      <a:latin typeface="Cambria Math" panose="02040503050406030204" pitchFamily="18" charset="0"/>
                                    </a:rPr>
                                  </m:ctrlPr>
                                </m:sSubPr>
                                <m:e>
                                  <m:r>
                                    <a:rPr lang="en-US" sz="2400" b="0" i="1" smtClean="0">
                                      <a:effectLst/>
                                      <a:latin typeface="Cambria Math"/>
                                    </a:rPr>
                                    <m:t>𝑝</m:t>
                                  </m:r>
                                </m:e>
                                <m:sub>
                                  <m:r>
                                    <a:rPr lang="en-US" sz="2400" b="0" i="1" smtClean="0">
                                      <a:effectLst/>
                                      <a:latin typeface="Cambria Math"/>
                                    </a:rPr>
                                    <m:t>2</m:t>
                                  </m:r>
                                </m:sub>
                              </m:sSub>
                              <m:r>
                                <a:rPr lang="en-US" sz="2400" b="0" i="1" smtClean="0">
                                  <a:effectLst/>
                                  <a:latin typeface="Cambria Math"/>
                                </a:rPr>
                                <m:t>)</m:t>
                              </m:r>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2</m:t>
                                  </m:r>
                                </m:sub>
                              </m:sSub>
                            </m:den>
                          </m:f>
                        </m:e>
                      </m:rad>
                    </m:oMath>
                  </m:oMathPara>
                </a14:m>
                <a:endParaRPr lang="en-US" sz="2400" dirty="0">
                  <a:effectLst/>
                  <a:latin typeface="+mn-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394267" y="1706970"/>
                <a:ext cx="4894865" cy="1183529"/>
              </a:xfrm>
              <a:prstGeom prst="rect">
                <a:avLst/>
              </a:prstGeom>
              <a:blipFill rotWithShape="1">
                <a:blip r:embed="rId4"/>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6</a:t>
            </a:fld>
            <a:endParaRPr lang="en-US"/>
          </a:p>
        </p:txBody>
      </p:sp>
      <mc:AlternateContent xmlns:mc="http://schemas.openxmlformats.org/markup-compatibility/2006" xmlns:a14="http://schemas.microsoft.com/office/drawing/2010/main">
        <mc:Choice Requires="a14">
          <p:sp>
            <p:nvSpPr>
              <p:cNvPr id="18" name="Rectangle 14"/>
              <p:cNvSpPr>
                <a:spLocks noChangeArrowheads="1"/>
              </p:cNvSpPr>
              <p:nvPr/>
            </p:nvSpPr>
            <p:spPr bwMode="auto">
              <a:xfrm>
                <a:off x="914250" y="598014"/>
                <a:ext cx="10337562" cy="547687"/>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rPr>
                  <a:t>Sampling Distribution of </a:t>
                </a:r>
                <a14:m>
                  <m:oMath xmlns:m="http://schemas.openxmlformats.org/officeDocument/2006/math">
                    <m:sSub>
                      <m:sSubPr>
                        <m:ctrlPr>
                          <a:rPr lang="en-US" sz="3200" i="1" smtClean="0">
                            <a:solidFill>
                              <a:schemeClr val="tx1"/>
                            </a:solidFill>
                            <a:effectLst/>
                            <a:latin typeface="Cambria Math" panose="02040503050406030204" pitchFamily="18" charset="0"/>
                          </a:rPr>
                        </m:ctrlPr>
                      </m:sSubPr>
                      <m:e>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e>
                      <m:sub>
                        <m:r>
                          <a:rPr lang="en-US" sz="3200" b="0" i="1" smtClean="0">
                            <a:solidFill>
                              <a:schemeClr val="tx1"/>
                            </a:solidFill>
                            <a:effectLst/>
                            <a:latin typeface="Cambria Math"/>
                          </a:rPr>
                          <m:t>1</m:t>
                        </m:r>
                      </m:sub>
                    </m:sSub>
                    <m:r>
                      <a:rPr lang="en-US" sz="3200" b="0" i="1" smtClean="0">
                        <a:solidFill>
                          <a:schemeClr val="tx1"/>
                        </a:solidFill>
                        <a:effectLst/>
                        <a:latin typeface="Cambria Math"/>
                      </a:rPr>
                      <m:t>−</m:t>
                    </m:r>
                    <m:sSub>
                      <m:sSubPr>
                        <m:ctrlPr>
                          <a:rPr lang="en-US" sz="3200" b="0" i="1" smtClean="0">
                            <a:solidFill>
                              <a:schemeClr val="tx1"/>
                            </a:solidFill>
                            <a:effectLst/>
                            <a:latin typeface="Cambria Math" panose="02040503050406030204" pitchFamily="18" charset="0"/>
                          </a:rPr>
                        </m:ctrlPr>
                      </m:sSubPr>
                      <m:e>
                        <m:acc>
                          <m:accPr>
                            <m:chr m:val="̅"/>
                            <m:ctrlPr>
                              <a:rPr lang="en-US" sz="3200" b="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𝑝</m:t>
                            </m:r>
                          </m:e>
                        </m:acc>
                      </m:e>
                      <m:sub>
                        <m:r>
                          <a:rPr lang="en-US" sz="3200" b="0" i="1" smtClean="0">
                            <a:solidFill>
                              <a:schemeClr val="tx1"/>
                            </a:solidFill>
                            <a:effectLst/>
                            <a:latin typeface="Cambria Math"/>
                          </a:rPr>
                          <m:t>2</m:t>
                        </m:r>
                      </m:sub>
                    </m:sSub>
                  </m:oMath>
                </a14:m>
                <a:r>
                  <a:rPr lang="en-US" sz="3200" dirty="0">
                    <a:solidFill>
                      <a:schemeClr val="tx1"/>
                    </a:solidFill>
                    <a:effectLst/>
                    <a:latin typeface="+mn-lt"/>
                  </a:rPr>
                  <a:t>   </a:t>
                </a:r>
              </a:p>
            </p:txBody>
          </p:sp>
        </mc:Choice>
        <mc:Fallback xmlns="">
          <p:sp>
            <p:nvSpPr>
              <p:cNvPr id="18" name="Rectangle 14"/>
              <p:cNvSpPr>
                <a:spLocks noRot="1" noChangeAspect="1" noMove="1" noResize="1" noEditPoints="1" noAdjustHandles="1" noChangeArrowheads="1" noChangeShapeType="1" noTextEdit="1"/>
              </p:cNvSpPr>
              <p:nvPr/>
            </p:nvSpPr>
            <p:spPr bwMode="auto">
              <a:xfrm>
                <a:off x="914250" y="598014"/>
                <a:ext cx="10337562" cy="547687"/>
              </a:xfrm>
              <a:prstGeom prst="rect">
                <a:avLst/>
              </a:prstGeom>
              <a:blipFill rotWithShape="1">
                <a:blip r:embed="rId5"/>
                <a:stretch>
                  <a:fillRect l="-1533" t="-15556" b="-41111"/>
                </a:stretch>
              </a:blipFill>
              <a:ln w="12700">
                <a:noFill/>
                <a:miter lim="800000"/>
                <a:headEnd/>
                <a:tailEnd/>
              </a:ln>
              <a:effectLst/>
            </p:spPr>
            <p:txBody>
              <a:bodyPr/>
              <a:lstStyle/>
              <a:p>
                <a:r>
                  <a:rPr lang="en-US">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2500"/>
                            </p:stCondLst>
                            <p:childTnLst>
                              <p:par>
                                <p:cTn id="14" presetID="12" presetClass="entr" presetSubtype="1" fill="hold" grpId="0" nodeType="afterEffect">
                                  <p:stCondLst>
                                    <p:cond delay="1000"/>
                                  </p:stCondLst>
                                  <p:childTnLst>
                                    <p:set>
                                      <p:cBhvr>
                                        <p:cTn id="15" dur="1" fill="hold">
                                          <p:stCondLst>
                                            <p:cond delay="0"/>
                                          </p:stCondLst>
                                        </p:cTn>
                                        <p:tgtEl>
                                          <p:spTgt spid="242703"/>
                                        </p:tgtEl>
                                        <p:attrNameLst>
                                          <p:attrName>style.visibility</p:attrName>
                                        </p:attrNameLst>
                                      </p:cBhvr>
                                      <p:to>
                                        <p:strVal val="visible"/>
                                      </p:to>
                                    </p:set>
                                    <p:animEffect transition="in" filter="slide(fromTop)">
                                      <p:cBhvr>
                                        <p:cTn id="16" dur="500"/>
                                        <p:tgtEl>
                                          <p:spTgt spid="242703"/>
                                        </p:tgtEl>
                                      </p:cBhvr>
                                    </p:animEffect>
                                  </p:childTnLst>
                                </p:cTn>
                              </p:par>
                            </p:childTnLst>
                          </p:cTn>
                        </p:par>
                        <p:par>
                          <p:cTn id="17" fill="hold">
                            <p:stCondLst>
                              <p:cond delay="4000"/>
                            </p:stCondLst>
                            <p:childTnLst>
                              <p:par>
                                <p:cTn id="18" presetID="12" presetClass="entr" presetSubtype="1" fill="hold" grpId="0" nodeType="afterEffect">
                                  <p:stCondLst>
                                    <p:cond delay="0"/>
                                  </p:stCondLst>
                                  <p:childTnLst>
                                    <p:set>
                                      <p:cBhvr>
                                        <p:cTn id="19" dur="1" fill="hold">
                                          <p:stCondLst>
                                            <p:cond delay="0"/>
                                          </p:stCondLst>
                                        </p:cTn>
                                        <p:tgtEl>
                                          <p:spTgt spid="242694"/>
                                        </p:tgtEl>
                                        <p:attrNameLst>
                                          <p:attrName>style.visibility</p:attrName>
                                        </p:attrNameLst>
                                      </p:cBhvr>
                                      <p:to>
                                        <p:strVal val="visible"/>
                                      </p:to>
                                    </p:set>
                                    <p:animEffect transition="in" filter="slide(fromTop)">
                                      <p:cBhvr>
                                        <p:cTn id="20" dur="500"/>
                                        <p:tgtEl>
                                          <p:spTgt spid="242694"/>
                                        </p:tgtEl>
                                      </p:cBhvr>
                                    </p:animEffect>
                                  </p:childTnLst>
                                </p:cTn>
                              </p:par>
                            </p:childTnLst>
                          </p:cTn>
                        </p:par>
                        <p:par>
                          <p:cTn id="21" fill="hold">
                            <p:stCondLst>
                              <p:cond delay="4500"/>
                            </p:stCondLst>
                            <p:childTnLst>
                              <p:par>
                                <p:cTn id="22" presetID="12" presetClass="entr" presetSubtype="4" fill="hold" nodeType="afterEffect">
                                  <p:stCondLst>
                                    <p:cond delay="1000"/>
                                  </p:stCondLst>
                                  <p:childTnLst>
                                    <p:set>
                                      <p:cBhvr>
                                        <p:cTn id="23" dur="1" fill="hold">
                                          <p:stCondLst>
                                            <p:cond delay="0"/>
                                          </p:stCondLst>
                                        </p:cTn>
                                        <p:tgtEl>
                                          <p:spTgt spid="242696"/>
                                        </p:tgtEl>
                                        <p:attrNameLst>
                                          <p:attrName>style.visibility</p:attrName>
                                        </p:attrNameLst>
                                      </p:cBhvr>
                                      <p:to>
                                        <p:strVal val="visible"/>
                                      </p:to>
                                    </p:set>
                                    <p:animEffect transition="in" filter="slide(fromBottom)">
                                      <p:cBhvr>
                                        <p:cTn id="24" dur="500"/>
                                        <p:tgtEl>
                                          <p:spTgt spid="242696"/>
                                        </p:tgtEl>
                                      </p:cBhvr>
                                    </p:animEffect>
                                  </p:childTnLst>
                                </p:cTn>
                              </p:par>
                            </p:childTnLst>
                          </p:cTn>
                        </p:par>
                        <p:par>
                          <p:cTn id="25" fill="hold">
                            <p:stCondLst>
                              <p:cond delay="6000"/>
                            </p:stCondLst>
                            <p:childTnLst>
                              <p:par>
                                <p:cTn id="26" presetID="12" presetClass="entr" presetSubtype="4" fill="hold" grpId="0" nodeType="afterEffect">
                                  <p:stCondLst>
                                    <p:cond delay="0"/>
                                  </p:stCondLst>
                                  <p:childTnLst>
                                    <p:set>
                                      <p:cBhvr>
                                        <p:cTn id="27" dur="1" fill="hold">
                                          <p:stCondLst>
                                            <p:cond delay="0"/>
                                          </p:stCondLst>
                                        </p:cTn>
                                        <p:tgtEl>
                                          <p:spTgt spid="242693"/>
                                        </p:tgtEl>
                                        <p:attrNameLst>
                                          <p:attrName>style.visibility</p:attrName>
                                        </p:attrNameLst>
                                      </p:cBhvr>
                                      <p:to>
                                        <p:strVal val="visible"/>
                                      </p:to>
                                    </p:set>
                                    <p:animEffect transition="in" filter="slide(fromBottom)">
                                      <p:cBhvr>
                                        <p:cTn id="28" dur="500"/>
                                        <p:tgtEl>
                                          <p:spTgt spid="242693"/>
                                        </p:tgtEl>
                                      </p:cBhvr>
                                    </p:animEffect>
                                  </p:childTnLst>
                                </p:cTn>
                              </p:par>
                            </p:childTnLst>
                          </p:cTn>
                        </p:par>
                        <p:par>
                          <p:cTn id="29" fill="hold">
                            <p:stCondLst>
                              <p:cond delay="6500"/>
                            </p:stCondLst>
                            <p:childTnLst>
                              <p:par>
                                <p:cTn id="30" presetID="22" presetClass="entr" presetSubtype="8" fill="hold" grpId="0" nodeType="afterEffect">
                                  <p:stCondLst>
                                    <p:cond delay="25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3" grpId="0" animBg="1"/>
      <p:bldP spid="242694" grpId="0" autoUpdateAnimBg="0"/>
      <p:bldP spid="242695" grpId="0" animBg="1"/>
      <p:bldP spid="242703" grpId="0" animBg="1"/>
      <p:bldP spid="2"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ChangeArrowheads="1"/>
          </p:cNvSpPr>
          <p:nvPr/>
        </p:nvSpPr>
        <p:spPr bwMode="auto">
          <a:xfrm>
            <a:off x="918473" y="519791"/>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r>
              <a:rPr lang="en-US" sz="3200" dirty="0">
                <a:effectLst/>
                <a:latin typeface="+mn-lt"/>
              </a:rPr>
              <a:t> </a:t>
            </a:r>
          </a:p>
        </p:txBody>
      </p:sp>
      <p:sp>
        <p:nvSpPr>
          <p:cNvPr id="243717" name="Rectangle 5"/>
          <p:cNvSpPr>
            <a:spLocks noChangeArrowheads="1"/>
          </p:cNvSpPr>
          <p:nvPr/>
        </p:nvSpPr>
        <p:spPr bwMode="auto">
          <a:xfrm>
            <a:off x="912138" y="1117600"/>
            <a:ext cx="10337562" cy="5334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Interval Estimate</a:t>
            </a:r>
          </a:p>
        </p:txBody>
      </p:sp>
      <mc:AlternateContent xmlns:mc="http://schemas.openxmlformats.org/markup-compatibility/2006" xmlns:a14="http://schemas.microsoft.com/office/drawing/2010/main">
        <mc:Choice Requires="a14">
          <p:sp>
            <p:nvSpPr>
              <p:cNvPr id="7" name="TextBox 6"/>
              <p:cNvSpPr txBox="1"/>
              <p:nvPr/>
            </p:nvSpPr>
            <p:spPr>
              <a:xfrm>
                <a:off x="2970945" y="1775003"/>
                <a:ext cx="6070443"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r>
                        <a:rPr lang="en-US" sz="2400" b="0" i="1" smtClean="0">
                          <a:solidFill>
                            <a:schemeClr val="tx1"/>
                          </a:solidFill>
                          <a:effectLst/>
                          <a:latin typeface="Cambria Math"/>
                          <a:ea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𝑧</m:t>
                          </m:r>
                        </m:e>
                        <m:sub>
                          <m:r>
                            <a:rPr lang="en-US" sz="2400" b="0" i="1" smtClean="0">
                              <a:solidFill>
                                <a:schemeClr val="tx1"/>
                              </a:solidFill>
                              <a:effectLst/>
                              <a:latin typeface="Cambria Math"/>
                              <a:ea typeface="Cambria Math"/>
                            </a:rPr>
                            <m:t>𝛼</m:t>
                          </m:r>
                          <m:r>
                            <a:rPr lang="en-US" sz="2400" b="0" i="1" smtClean="0">
                              <a:solidFill>
                                <a:schemeClr val="tx1"/>
                              </a:solidFill>
                              <a:effectLst/>
                              <a:latin typeface="Cambria Math"/>
                              <a:ea typeface="Cambria Math"/>
                            </a:rPr>
                            <m:t>/2</m:t>
                          </m:r>
                        </m:sub>
                      </m:sSub>
                      <m:r>
                        <a:rPr lang="en-US" sz="2400" b="0" i="1" smtClean="0">
                          <a:solidFill>
                            <a:schemeClr val="tx1"/>
                          </a:solidFill>
                          <a:effectLst/>
                          <a:latin typeface="Cambria Math"/>
                        </a:rPr>
                        <m:t>=</m:t>
                      </m:r>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 (1−</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r>
                                <a:rPr lang="en-US" sz="2400" b="0" i="1" smtClean="0">
                                  <a:solidFill>
                                    <a:schemeClr val="tx1"/>
                                  </a:solidFill>
                                  <a:effectLst/>
                                  <a:latin typeface="Cambria Math"/>
                                </a:rPr>
                                <m:t> (1−</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𝑝</m:t>
                                      </m:r>
                                    </m:e>
                                  </m:acc>
                                </m:e>
                                <m:sub>
                                  <m:r>
                                    <a:rPr lang="en-US" sz="2400" b="0" i="1" smtClean="0">
                                      <a:solidFill>
                                        <a:schemeClr val="tx1"/>
                                      </a:solidFill>
                                      <a:effectLst/>
                                      <a:latin typeface="Cambria Math"/>
                                    </a:rPr>
                                    <m:t>2</m:t>
                                  </m:r>
                                </m:sub>
                              </m:sSub>
                              <m:r>
                                <a:rPr lang="en-US" sz="2400" b="0" i="1" smtClean="0">
                                  <a:solidFill>
                                    <a:schemeClr val="tx1"/>
                                  </a:solidFill>
                                  <a:effectLst/>
                                  <a:latin typeface="Cambria Math"/>
                                </a:rPr>
                                <m:t>)</m:t>
                              </m:r>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rad>
                    </m:oMath>
                  </m:oMathPara>
                </a14:m>
                <a:endParaRPr lang="en-US" sz="2400" dirty="0">
                  <a:solidFill>
                    <a:schemeClr val="tx1"/>
                  </a:solidFill>
                  <a:effectLst/>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70945" y="1775003"/>
                <a:ext cx="6070443" cy="1183529"/>
              </a:xfrm>
              <a:prstGeom prst="rect">
                <a:avLst/>
              </a:prstGeom>
              <a:blipFill rotWithShape="1">
                <a:blip r:embed="rId3"/>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7</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3717"/>
                                        </p:tgtEl>
                                        <p:attrNameLst>
                                          <p:attrName>style.visibility</p:attrName>
                                        </p:attrNameLst>
                                      </p:cBhvr>
                                      <p:to>
                                        <p:strVal val="visible"/>
                                      </p:to>
                                    </p:set>
                                    <p:animEffect transition="in" filter="slide(fromLeft)">
                                      <p:cBhvr>
                                        <p:cTn id="7" dur="500"/>
                                        <p:tgtEl>
                                          <p:spTgt spid="24371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utoUpdateAnimBg="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ChangeArrowheads="1"/>
          </p:cNvSpPr>
          <p:nvPr/>
        </p:nvSpPr>
        <p:spPr bwMode="auto">
          <a:xfrm>
            <a:off x="1501228" y="1643063"/>
            <a:ext cx="9754807" cy="2365266"/>
          </a:xfrm>
          <a:prstGeom prst="rect">
            <a:avLst/>
          </a:prstGeom>
          <a:noFill/>
          <a:ln w="12700">
            <a:noFill/>
            <a:miter lim="800000"/>
            <a:headEnd/>
            <a:tailEnd/>
          </a:ln>
          <a:effectLst/>
        </p:spPr>
        <p:txBody>
          <a:bodyPr lIns="90488" tIns="44450" rIns="90488" bIns="44450"/>
          <a:lstStyle/>
          <a:p>
            <a:pPr indent="338138" algn="l">
              <a:spcBef>
                <a:spcPct val="20000"/>
              </a:spcBef>
              <a:buClr>
                <a:srgbClr val="66FFFF"/>
              </a:buClr>
              <a:buSzPct val="75000"/>
              <a:buFont typeface="Monotype Sorts" pitchFamily="2" charset="2"/>
              <a:buNone/>
            </a:pPr>
            <a:r>
              <a:rPr lang="en-US" sz="2400" dirty="0">
                <a:effectLst/>
                <a:latin typeface="+mn-lt"/>
              </a:rPr>
              <a:t>Market Research Associates is conducting research to evaluate the effectiveness of a client’s new advertising campaign.  Before the new campaign began, a telephone survey of 150 households in the test market</a:t>
            </a:r>
          </a:p>
          <a:p>
            <a:pPr marL="342900" indent="-342900" algn="l">
              <a:spcBef>
                <a:spcPct val="20000"/>
              </a:spcBef>
              <a:buClr>
                <a:srgbClr val="66FFFF"/>
              </a:buClr>
              <a:buSzPct val="75000"/>
              <a:buFont typeface="Monotype Sorts" pitchFamily="2" charset="2"/>
              <a:buNone/>
            </a:pPr>
            <a:r>
              <a:rPr lang="en-US" sz="2400" dirty="0">
                <a:effectLst/>
                <a:latin typeface="+mn-lt"/>
              </a:rPr>
              <a:t>area showed 60 households “aware” of the client’s product.</a:t>
            </a:r>
          </a:p>
          <a:p>
            <a:pPr indent="338138" algn="l">
              <a:lnSpc>
                <a:spcPct val="90000"/>
              </a:lnSpc>
              <a:spcBef>
                <a:spcPct val="20000"/>
              </a:spcBef>
              <a:buClr>
                <a:srgbClr val="66FFFF"/>
              </a:buClr>
              <a:buSzPct val="75000"/>
              <a:buFont typeface="Monotype Sorts" pitchFamily="2" charset="2"/>
              <a:buNone/>
            </a:pPr>
            <a:r>
              <a:rPr lang="en-US" sz="2400" dirty="0">
                <a:effectLst/>
                <a:latin typeface="+mn-lt"/>
              </a:rPr>
              <a:t>The new campaign has been initiated with TV and newspaper advertisements running for three weeks.</a:t>
            </a:r>
          </a:p>
          <a:p>
            <a:pPr marL="342900" indent="-342900" algn="l">
              <a:lnSpc>
                <a:spcPct val="90000"/>
              </a:lnSpc>
              <a:spcBef>
                <a:spcPct val="20000"/>
              </a:spcBef>
              <a:buClr>
                <a:srgbClr val="66FFFF"/>
              </a:buClr>
              <a:buSzPct val="75000"/>
              <a:buFont typeface="Monotype Sorts" pitchFamily="2" charset="2"/>
              <a:buNone/>
            </a:pPr>
            <a:r>
              <a:rPr lang="en-US" sz="2400" dirty="0">
                <a:effectLst/>
                <a:latin typeface="+mn-lt"/>
              </a:rPr>
              <a:t>  </a:t>
            </a:r>
          </a:p>
        </p:txBody>
      </p:sp>
      <p:sp>
        <p:nvSpPr>
          <p:cNvPr id="244742" name="Rectangle 6"/>
          <p:cNvSpPr>
            <a:spLocks noChangeArrowheads="1"/>
          </p:cNvSpPr>
          <p:nvPr/>
        </p:nvSpPr>
        <p:spPr bwMode="auto">
          <a:xfrm>
            <a:off x="912138" y="1117600"/>
            <a:ext cx="10337562" cy="5334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Example:  Market Research Associates</a:t>
            </a:r>
          </a:p>
        </p:txBody>
      </p:sp>
      <p:sp>
        <p:nvSpPr>
          <p:cNvPr id="244744" name="Text Box 8"/>
          <p:cNvSpPr txBox="1">
            <a:spLocks noChangeArrowheads="1"/>
          </p:cNvSpPr>
          <p:nvPr/>
        </p:nvSpPr>
        <p:spPr bwMode="auto">
          <a:xfrm>
            <a:off x="1583573" y="4132264"/>
            <a:ext cx="569387" cy="424925"/>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endParaRPr lang="en-US" sz="2400" dirty="0">
              <a:effectLst/>
              <a:latin typeface="+mn-lt"/>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8</a:t>
            </a:fld>
            <a:endParaRPr lang="en-US"/>
          </a:p>
        </p:txBody>
      </p:sp>
      <p:sp>
        <p:nvSpPr>
          <p:cNvPr id="7" name="Rectangle 4"/>
          <p:cNvSpPr>
            <a:spLocks noChangeArrowheads="1"/>
          </p:cNvSpPr>
          <p:nvPr/>
        </p:nvSpPr>
        <p:spPr bwMode="auto">
          <a:xfrm>
            <a:off x="918473" y="519791"/>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r>
              <a:rPr lang="en-US" sz="3200" dirty="0">
                <a:effectLst/>
                <a:latin typeface="+mn-lt"/>
              </a:rPr>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4739"/>
                                        </p:tgtEl>
                                        <p:attrNameLst>
                                          <p:attrName>style.visibility</p:attrName>
                                        </p:attrNameLst>
                                      </p:cBhvr>
                                      <p:to>
                                        <p:strVal val="visible"/>
                                      </p:to>
                                    </p:set>
                                    <p:animEffect transition="in" filter="blinds(horizontal)">
                                      <p:cBhvr>
                                        <p:cTn id="7" dur="500"/>
                                        <p:tgtEl>
                                          <p:spTgt spid="244739"/>
                                        </p:tgtEl>
                                      </p:cBhvr>
                                    </p:animEffect>
                                  </p:childTnLst>
                                </p:cTn>
                              </p:par>
                            </p:childTnLst>
                          </p:cTn>
                        </p:par>
                        <p:par>
                          <p:cTn id="8" fill="hold">
                            <p:stCondLst>
                              <p:cond delay="500"/>
                            </p:stCondLst>
                            <p:childTnLst>
                              <p:par>
                                <p:cTn id="9" presetID="3" presetClass="entr" presetSubtype="10" fill="hold" grpId="0" nodeType="afterEffect">
                                  <p:stCondLst>
                                    <p:cond delay="5000"/>
                                  </p:stCondLst>
                                  <p:childTnLst>
                                    <p:set>
                                      <p:cBhvr>
                                        <p:cTn id="10" dur="1" fill="hold">
                                          <p:stCondLst>
                                            <p:cond delay="0"/>
                                          </p:stCondLst>
                                        </p:cTn>
                                        <p:tgtEl>
                                          <p:spTgt spid="244744"/>
                                        </p:tgtEl>
                                        <p:attrNameLst>
                                          <p:attrName>style.visibility</p:attrName>
                                        </p:attrNameLst>
                                      </p:cBhvr>
                                      <p:to>
                                        <p:strVal val="visible"/>
                                      </p:to>
                                    </p:set>
                                    <p:animEffect transition="in" filter="blinds(horizontal)">
                                      <p:cBhvr>
                                        <p:cTn id="11" dur="500"/>
                                        <p:tgtEl>
                                          <p:spTgt spid="244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P spid="2447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ChangeArrowheads="1"/>
          </p:cNvSpPr>
          <p:nvPr/>
        </p:nvSpPr>
        <p:spPr bwMode="auto">
          <a:xfrm>
            <a:off x="1305749" y="1662113"/>
            <a:ext cx="9792312" cy="1507766"/>
          </a:xfrm>
          <a:prstGeom prst="rect">
            <a:avLst/>
          </a:prstGeom>
          <a:noFill/>
          <a:ln w="12700">
            <a:noFill/>
            <a:miter lim="800000"/>
            <a:headEnd/>
            <a:tailEnd/>
          </a:ln>
          <a:effectLst/>
        </p:spPr>
        <p:txBody>
          <a:bodyPr lIns="90488" tIns="44450" rIns="90488" bIns="44450"/>
          <a:lstStyle/>
          <a:p>
            <a:pPr indent="338138" algn="l">
              <a:lnSpc>
                <a:spcPct val="90000"/>
              </a:lnSpc>
              <a:spcBef>
                <a:spcPct val="20000"/>
              </a:spcBef>
              <a:buClr>
                <a:srgbClr val="66FFFF"/>
              </a:buClr>
              <a:buSzPct val="75000"/>
              <a:buFont typeface="Monotype Sorts" pitchFamily="2" charset="2"/>
              <a:buNone/>
            </a:pPr>
            <a:r>
              <a:rPr lang="en-US" sz="2400" dirty="0">
                <a:effectLst/>
                <a:latin typeface="+mn-lt"/>
              </a:rPr>
              <a:t>A survey conducted immediately after the new campaign showed 120 of 250 households “aware” of the client’s product. Does the data support the position that the advertising campaign has provided an increased awareness of the client’s product?</a:t>
            </a:r>
          </a:p>
          <a:p>
            <a:pPr marL="342900" indent="-342900" algn="l">
              <a:lnSpc>
                <a:spcPct val="90000"/>
              </a:lnSpc>
              <a:spcBef>
                <a:spcPct val="20000"/>
              </a:spcBef>
              <a:buClr>
                <a:srgbClr val="66FFFF"/>
              </a:buClr>
              <a:buSzPct val="75000"/>
              <a:buFont typeface="Monotype Sorts" pitchFamily="2" charset="2"/>
              <a:buNone/>
            </a:pPr>
            <a:endParaRPr lang="en-US" sz="2400" dirty="0">
              <a:effectLst/>
              <a:latin typeface="+mn-lt"/>
            </a:endParaRPr>
          </a:p>
        </p:txBody>
      </p:sp>
      <p:sp>
        <p:nvSpPr>
          <p:cNvPr id="245766" name="Rectangle 6"/>
          <p:cNvSpPr>
            <a:spLocks noChangeArrowheads="1"/>
          </p:cNvSpPr>
          <p:nvPr/>
        </p:nvSpPr>
        <p:spPr bwMode="auto">
          <a:xfrm>
            <a:off x="912138" y="1117600"/>
            <a:ext cx="10337562" cy="5334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Example:  Market Research Associates</a:t>
            </a:r>
          </a:p>
        </p:txBody>
      </p:sp>
      <p:sp>
        <p:nvSpPr>
          <p:cNvPr id="245768" name="Text Box 8"/>
          <p:cNvSpPr txBox="1">
            <a:spLocks noChangeArrowheads="1"/>
          </p:cNvSpPr>
          <p:nvPr/>
        </p:nvSpPr>
        <p:spPr bwMode="auto">
          <a:xfrm>
            <a:off x="1617355" y="2957513"/>
            <a:ext cx="9615453" cy="424732"/>
          </a:xfrm>
          <a:prstGeom prst="rect">
            <a:avLst/>
          </a:prstGeom>
          <a:noFill/>
          <a:ln w="12700">
            <a:noFill/>
            <a:miter lim="800000"/>
            <a:headEnd/>
            <a:tailEnd/>
          </a:ln>
          <a:effectLst/>
        </p:spPr>
        <p:txBody>
          <a:bodyPr wrap="square">
            <a:spAutoFit/>
          </a:bodyPr>
          <a:lstStyle/>
          <a:p>
            <a:pPr algn="l">
              <a:lnSpc>
                <a:spcPct val="90000"/>
              </a:lnSpc>
              <a:spcBef>
                <a:spcPct val="20000"/>
              </a:spcBef>
              <a:buClr>
                <a:srgbClr val="66FFFF"/>
              </a:buClr>
              <a:buSzPct val="75000"/>
              <a:buFont typeface="Monotype Sorts" pitchFamily="2" charset="2"/>
              <a:buNone/>
            </a:pPr>
            <a:r>
              <a:rPr lang="en-US" sz="2400" dirty="0">
                <a:effectLst/>
                <a:latin typeface="+mn-lt"/>
              </a:rPr>
              <a:t>      </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
        <p:nvSpPr>
          <p:cNvPr id="7" name="Rectangle 4"/>
          <p:cNvSpPr>
            <a:spLocks noChangeArrowheads="1"/>
          </p:cNvSpPr>
          <p:nvPr/>
        </p:nvSpPr>
        <p:spPr bwMode="auto">
          <a:xfrm>
            <a:off x="918473" y="519791"/>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mn-lt"/>
              </a:rPr>
              <a:t>p</a:t>
            </a:r>
            <a:r>
              <a:rPr lang="en-US" sz="3200" baseline="-25000" dirty="0">
                <a:effectLst/>
                <a:latin typeface="+mn-lt"/>
              </a:rPr>
              <a:t>1</a:t>
            </a:r>
            <a:r>
              <a:rPr lang="en-US" sz="3200" dirty="0">
                <a:effectLst/>
                <a:latin typeface="+mn-lt"/>
              </a:rPr>
              <a:t> - </a:t>
            </a:r>
            <a:r>
              <a:rPr lang="en-US" sz="3200" i="1" dirty="0">
                <a:effectLst/>
                <a:latin typeface="+mn-lt"/>
              </a:rPr>
              <a:t>p</a:t>
            </a:r>
            <a:r>
              <a:rPr lang="en-US" sz="3200" baseline="-25000" dirty="0">
                <a:effectLst/>
                <a:latin typeface="+mn-lt"/>
              </a:rPr>
              <a:t>2</a:t>
            </a:r>
            <a:r>
              <a:rPr lang="en-US" sz="3200" dirty="0">
                <a:effectLst/>
                <a:latin typeface="+mn-lt"/>
              </a:rPr>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blinds(horizontal)">
                                      <p:cBhvr>
                                        <p:cTn id="7" dur="500"/>
                                        <p:tgtEl>
                                          <p:spTgt spid="245763"/>
                                        </p:tgtEl>
                                      </p:cBhvr>
                                    </p:animEffect>
                                  </p:childTnLst>
                                </p:cTn>
                              </p:par>
                            </p:childTnLst>
                          </p:cTn>
                        </p:par>
                        <p:par>
                          <p:cTn id="8" fill="hold">
                            <p:stCondLst>
                              <p:cond delay="500"/>
                            </p:stCondLst>
                            <p:childTnLst>
                              <p:par>
                                <p:cTn id="9" presetID="3" presetClass="entr" presetSubtype="10" fill="hold" grpId="0" nodeType="afterEffect">
                                  <p:stCondLst>
                                    <p:cond delay="3000"/>
                                  </p:stCondLst>
                                  <p:childTnLst>
                                    <p:set>
                                      <p:cBhvr>
                                        <p:cTn id="10" dur="1" fill="hold">
                                          <p:stCondLst>
                                            <p:cond delay="0"/>
                                          </p:stCondLst>
                                        </p:cTn>
                                        <p:tgtEl>
                                          <p:spTgt spid="245768"/>
                                        </p:tgtEl>
                                        <p:attrNameLst>
                                          <p:attrName>style.visibility</p:attrName>
                                        </p:attrNameLst>
                                      </p:cBhvr>
                                      <p:to>
                                        <p:strVal val="visible"/>
                                      </p:to>
                                    </p:set>
                                    <p:animEffect transition="in" filter="blinds(horizontal)">
                                      <p:cBhvr>
                                        <p:cTn id="11" dur="500"/>
                                        <p:tgtEl>
                                          <p:spTgt spid="245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245768" grpId="0" autoUpdateAnimBg="0"/>
    </p:bldLst>
  </p:timing>
</p:sld>
</file>

<file path=ppt/theme/theme1.xml><?xml version="1.0" encoding="utf-8"?>
<a:theme xmlns:a="http://schemas.openxmlformats.org/drawingml/2006/main" name="SBE13ch01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SBE13ch01_New</Template>
  <TotalTime>3400</TotalTime>
  <Pages>39</Pages>
  <Words>792</Words>
  <Application>Microsoft Office PowerPoint</Application>
  <PresentationFormat>Custom</PresentationFormat>
  <Paragraphs>134</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Reference Serif</vt:lpstr>
      <vt:lpstr>Calibri Light</vt:lpstr>
      <vt:lpstr>Symbol</vt:lpstr>
      <vt:lpstr>Cambria Math</vt:lpstr>
      <vt:lpstr>Calibri</vt:lpstr>
      <vt:lpstr>Monotype Sorts</vt:lpstr>
      <vt:lpstr>Book Antiqua</vt:lpstr>
      <vt:lpstr>Arial</vt:lpstr>
      <vt:lpstr>SBE13ch01_New</vt:lpstr>
      <vt:lpstr>Essentials of Statistics for Business and Economics (8e)</vt:lpstr>
      <vt:lpstr>Chapter 10, Part B Inference About Means and Proportions with Two Populations</vt:lpstr>
      <vt:lpstr>Inferences About the Difference Between Two Population Proportions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10, Part 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TWO POPULATIONS</dc:title>
  <dc:creator>John IV</dc:creator>
  <cp:lastModifiedBy>Merrill, Anne</cp:lastModifiedBy>
  <cp:revision>139</cp:revision>
  <cp:lastPrinted>1601-01-01T00:00:00Z</cp:lastPrinted>
  <dcterms:created xsi:type="dcterms:W3CDTF">1996-08-27T08:30:46Z</dcterms:created>
  <dcterms:modified xsi:type="dcterms:W3CDTF">2017-04-27T19:07:39Z</dcterms:modified>
</cp:coreProperties>
</file>