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4" r:id="rId1"/>
  </p:sldMasterIdLst>
  <p:notesMasterIdLst>
    <p:notesMasterId r:id="rId45"/>
  </p:notesMasterIdLst>
  <p:handoutMasterIdLst>
    <p:handoutMasterId r:id="rId46"/>
  </p:handoutMasterIdLst>
  <p:sldIdLst>
    <p:sldId id="431" r:id="rId2"/>
    <p:sldId id="257" r:id="rId3"/>
    <p:sldId id="258" r:id="rId4"/>
    <p:sldId id="349" r:id="rId5"/>
    <p:sldId id="350" r:id="rId6"/>
    <p:sldId id="351" r:id="rId7"/>
    <p:sldId id="353" r:id="rId8"/>
    <p:sldId id="354" r:id="rId9"/>
    <p:sldId id="428" r:id="rId10"/>
    <p:sldId id="355" r:id="rId11"/>
    <p:sldId id="356" r:id="rId12"/>
    <p:sldId id="357" r:id="rId13"/>
    <p:sldId id="405" r:id="rId14"/>
    <p:sldId id="407" r:id="rId15"/>
    <p:sldId id="409" r:id="rId16"/>
    <p:sldId id="406" r:id="rId17"/>
    <p:sldId id="412" r:id="rId18"/>
    <p:sldId id="425" r:id="rId19"/>
    <p:sldId id="414" r:id="rId20"/>
    <p:sldId id="426" r:id="rId21"/>
    <p:sldId id="413" r:id="rId22"/>
    <p:sldId id="360" r:id="rId23"/>
    <p:sldId id="361" r:id="rId24"/>
    <p:sldId id="429" r:id="rId25"/>
    <p:sldId id="362" r:id="rId26"/>
    <p:sldId id="427" r:id="rId27"/>
    <p:sldId id="364" r:id="rId28"/>
    <p:sldId id="430" r:id="rId29"/>
    <p:sldId id="374" r:id="rId30"/>
    <p:sldId id="376" r:id="rId31"/>
    <p:sldId id="377" r:id="rId32"/>
    <p:sldId id="415" r:id="rId33"/>
    <p:sldId id="416" r:id="rId34"/>
    <p:sldId id="378" r:id="rId35"/>
    <p:sldId id="382" r:id="rId36"/>
    <p:sldId id="383" r:id="rId37"/>
    <p:sldId id="384" r:id="rId38"/>
    <p:sldId id="385" r:id="rId39"/>
    <p:sldId id="386" r:id="rId40"/>
    <p:sldId id="387" r:id="rId41"/>
    <p:sldId id="420" r:id="rId42"/>
    <p:sldId id="388" r:id="rId43"/>
    <p:sldId id="294" r:id="rId44"/>
  </p:sldIdLst>
  <p:sldSz cx="12161838" cy="6858000"/>
  <p:notesSz cx="6858000" cy="9144000"/>
  <p:embeddedFontLst>
    <p:embeddedFont>
      <p:font typeface="Calibri Light" panose="020F0302020204030204" pitchFamily="34" charset="0"/>
      <p:regular r:id="rId47"/>
      <p:italic r:id="rId48"/>
    </p:embeddedFont>
    <p:embeddedFont>
      <p:font typeface="Monotype Sorts" panose="020B0604020202020204" charset="2"/>
      <p:regular r:id="rId49"/>
    </p:embeddedFont>
    <p:embeddedFont>
      <p:font typeface="Cambria Math" panose="02040503050406030204" pitchFamily="18" charset="0"/>
      <p:regular r:id="rId50"/>
    </p:embeddedFont>
    <p:embeddedFont>
      <p:font typeface="Calibri" panose="020F0502020204030204" pitchFamily="34" charset="0"/>
      <p:regular r:id="rId51"/>
      <p:bold r:id="rId52"/>
      <p:italic r:id="rId53"/>
      <p:boldItalic r:id="rId54"/>
    </p:embeddedFont>
    <p:embeddedFont>
      <p:font typeface="Book Antiqua" panose="02040602050305030304" pitchFamily="18" charset="0"/>
      <p:regular r:id="rId55"/>
      <p:bold r:id="rId56"/>
      <p:italic r:id="rId57"/>
      <p:boldItalic r:id="rId58"/>
    </p:embeddedFont>
    <p:embeddedFont>
      <p:font typeface="MS Reference Serif" panose="020B0604020202020204" charset="0"/>
      <p:regular r:id="rId59"/>
      <p:bold r:id="rId60"/>
      <p:italic r:id="rId61"/>
      <p:boldItalic r:id="rId62"/>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826">
          <p15:clr>
            <a:srgbClr val="A4A3A4"/>
          </p15:clr>
        </p15:guide>
        <p15:guide id="2" pos="6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EA9"/>
    <a:srgbClr val="003366"/>
    <a:srgbClr val="009999"/>
    <a:srgbClr val="6CA52D"/>
    <a:srgbClr val="003F7E"/>
    <a:srgbClr val="78B832"/>
    <a:srgbClr val="80C535"/>
    <a:srgbClr val="FF5008"/>
    <a:srgbClr val="A3F25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1" autoAdjust="0"/>
    <p:restoredTop sz="90929"/>
  </p:normalViewPr>
  <p:slideViewPr>
    <p:cSldViewPr snapToGrid="0">
      <p:cViewPr varScale="1">
        <p:scale>
          <a:sx n="122" d="100"/>
          <a:sy n="122" d="100"/>
        </p:scale>
        <p:origin x="480" y="108"/>
      </p:cViewPr>
      <p:guideLst>
        <p:guide orient="horz" pos="826"/>
        <p:guide pos="64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slide" Target="slides/slide8.xml"/><Relationship Id="rId7" Type="http://schemas.openxmlformats.org/officeDocument/2006/relationships/slide" Target="slides/slide34.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25.xml"/><Relationship Id="rId5" Type="http://schemas.openxmlformats.org/officeDocument/2006/relationships/slide" Target="slides/slide19.xml"/><Relationship Id="rId10" Type="http://schemas.openxmlformats.org/officeDocument/2006/relationships/slide" Target="slides/slide42.xml"/><Relationship Id="rId4" Type="http://schemas.openxmlformats.org/officeDocument/2006/relationships/slide" Target="slides/slide12.xml"/><Relationship Id="rId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B19C09B1-5E60-42A9-99D9-4EBA7D66D37B}"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159713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00050" y="692150"/>
            <a:ext cx="6057900" cy="34163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1750" y="8750300"/>
            <a:ext cx="406400" cy="301625"/>
          </a:xfrm>
          <a:prstGeom prst="rect">
            <a:avLst/>
          </a:prstGeom>
          <a:noFill/>
          <a:ln w="12700">
            <a:noFill/>
            <a:miter lim="800000"/>
            <a:headEnd/>
            <a:tailEnd/>
          </a:ln>
          <a:effectLst/>
        </p:spPr>
        <p:txBody>
          <a:bodyPr wrap="none" lIns="90488" tIns="44450" rIns="90488" bIns="44450" anchor="ctr">
            <a:spAutoFit/>
          </a:bodyPr>
          <a:lstStyle/>
          <a:p>
            <a:pPr algn="r"/>
            <a:fld id="{FDDDCD04-FA38-4945-B1F6-C04C5E862068}" type="slidenum">
              <a:rPr lang="en-US" sz="1400">
                <a:effectLst/>
                <a:latin typeface="Book Antiqua" pitchFamily="18" charset="0"/>
              </a:rPr>
              <a:pPr algn="r"/>
              <a:t>‹#›</a:t>
            </a:fld>
            <a:endParaRPr lang="en-US" sz="1400">
              <a:effectLst/>
              <a:latin typeface="Book Antiqua" pitchFamily="18" charset="0"/>
            </a:endParaRPr>
          </a:p>
        </p:txBody>
      </p:sp>
    </p:spTree>
    <p:extLst>
      <p:ext uri="{BB962C8B-B14F-4D97-AF65-F5344CB8AC3E}">
        <p14:creationId xmlns:p14="http://schemas.microsoft.com/office/powerpoint/2010/main" val="302266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0050" y="692150"/>
            <a:ext cx="6057900" cy="3416300"/>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400050" y="692150"/>
            <a:ext cx="6057900" cy="3416300"/>
          </a:xfrm>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400050" y="692150"/>
            <a:ext cx="6057900" cy="3416300"/>
          </a:xfrm>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400050" y="692150"/>
            <a:ext cx="6057900" cy="3416300"/>
          </a:xfrm>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400050" y="692150"/>
            <a:ext cx="6057900" cy="3416300"/>
          </a:xfrm>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400050" y="692150"/>
            <a:ext cx="6057900" cy="3416300"/>
          </a:xfrm>
          <a:ln/>
        </p:spPr>
      </p:sp>
      <p:sp>
        <p:nvSpPr>
          <p:cNvPr id="3235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574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400050" y="692150"/>
            <a:ext cx="6057900" cy="3416300"/>
          </a:xfrm>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400050" y="692150"/>
            <a:ext cx="6057900" cy="3416300"/>
          </a:xfrm>
          <a:ln/>
        </p:spPr>
      </p:sp>
      <p:sp>
        <p:nvSpPr>
          <p:cNvPr id="327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2549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xfrm>
            <a:off x="400050" y="692150"/>
            <a:ext cx="6057900" cy="3416300"/>
          </a:xfrm>
          <a:ln/>
        </p:spPr>
      </p:sp>
      <p:sp>
        <p:nvSpPr>
          <p:cNvPr id="352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39855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400050" y="692150"/>
            <a:ext cx="6057900" cy="3416300"/>
          </a:xfrm>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400050" y="692150"/>
            <a:ext cx="6057900" cy="3416300"/>
          </a:xfrm>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400050" y="692150"/>
            <a:ext cx="6057900" cy="34163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xfrm>
            <a:off x="400050" y="692150"/>
            <a:ext cx="6057900" cy="3416300"/>
          </a:xfrm>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xfrm>
            <a:off x="400050" y="692150"/>
            <a:ext cx="6057900" cy="3416300"/>
          </a:xfrm>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400050" y="692150"/>
            <a:ext cx="6057900" cy="3416300"/>
          </a:xfrm>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400050" y="692150"/>
            <a:ext cx="6057900" cy="3416300"/>
          </a:xfrm>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400050" y="692150"/>
            <a:ext cx="6057900" cy="3416300"/>
          </a:xfrm>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xfrm>
            <a:off x="400050" y="692150"/>
            <a:ext cx="6057900" cy="3416300"/>
          </a:xfrm>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400050" y="692150"/>
            <a:ext cx="6057900" cy="3416300"/>
          </a:xfrm>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400050" y="692150"/>
            <a:ext cx="6057900" cy="3416300"/>
          </a:xfrm>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400050" y="692150"/>
            <a:ext cx="6057900" cy="3416300"/>
          </a:xfrm>
          <a:ln/>
        </p:spPr>
      </p:sp>
      <p:sp>
        <p:nvSpPr>
          <p:cNvPr id="282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68561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400050" y="692150"/>
            <a:ext cx="6057900" cy="3416300"/>
          </a:xfrm>
          <a:ln/>
        </p:spPr>
      </p:sp>
      <p:sp>
        <p:nvSpPr>
          <p:cNvPr id="28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371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xfrm>
            <a:off x="400050" y="692150"/>
            <a:ext cx="6057900" cy="3416300"/>
          </a:xfrm>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xfrm>
            <a:off x="400050" y="692150"/>
            <a:ext cx="6057900" cy="3416300"/>
          </a:xfrm>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400050" y="692150"/>
            <a:ext cx="6057900" cy="3416300"/>
          </a:xfrm>
          <a:ln/>
        </p:spPr>
      </p:sp>
      <p:sp>
        <p:nvSpPr>
          <p:cNvPr id="342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7780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400050" y="692150"/>
            <a:ext cx="6057900" cy="3416300"/>
          </a:xfrm>
          <a:ln/>
        </p:spPr>
      </p:sp>
      <p:sp>
        <p:nvSpPr>
          <p:cNvPr id="284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53779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400050" y="692150"/>
            <a:ext cx="6057900" cy="3416300"/>
          </a:xfrm>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400050" y="692150"/>
            <a:ext cx="6057900" cy="3416300"/>
          </a:xfrm>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400050" y="692150"/>
            <a:ext cx="6057900" cy="3416300"/>
          </a:xfrm>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400050" y="692150"/>
            <a:ext cx="6057900" cy="3416300"/>
          </a:xfrm>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400050" y="692150"/>
            <a:ext cx="6057900" cy="3416300"/>
          </a:xfrm>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400050" y="692150"/>
            <a:ext cx="6057900" cy="3416300"/>
          </a:xfrm>
          <a:ln/>
        </p:spPr>
      </p:sp>
      <p:sp>
        <p:nvSpPr>
          <p:cNvPr id="293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89251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xfrm>
            <a:off x="400050" y="692150"/>
            <a:ext cx="6057900" cy="3416300"/>
          </a:xfrm>
          <a:ln/>
        </p:spPr>
      </p:sp>
      <p:sp>
        <p:nvSpPr>
          <p:cNvPr id="343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00236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400050" y="692150"/>
            <a:ext cx="6057900" cy="3416300"/>
          </a:xfrm>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400050" y="692150"/>
            <a:ext cx="6057900" cy="3416300"/>
          </a:xfrm>
          <a:ln/>
        </p:spPr>
      </p:sp>
      <p:sp>
        <p:nvSpPr>
          <p:cNvPr id="294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64261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00050" y="692150"/>
            <a:ext cx="6057900" cy="34163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400050" y="692150"/>
            <a:ext cx="6057900" cy="3416300"/>
          </a:xfrm>
          <a:ln/>
        </p:spPr>
      </p:sp>
      <p:sp>
        <p:nvSpPr>
          <p:cNvPr id="257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4332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400050" y="692150"/>
            <a:ext cx="6057900" cy="3416300"/>
          </a:xfrm>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400050" y="692150"/>
            <a:ext cx="6057900" cy="3416300"/>
          </a:xfrm>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400050" y="692150"/>
            <a:ext cx="6057900" cy="3416300"/>
          </a:xfrm>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xfrm>
            <a:off x="400050" y="692150"/>
            <a:ext cx="6057900" cy="3416300"/>
          </a:xfrm>
          <a:ln/>
        </p:spPr>
      </p:sp>
      <p:sp>
        <p:nvSpPr>
          <p:cNvPr id="261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685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6127" y="1463040"/>
            <a:ext cx="10489585" cy="4572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2"/>
            <a:ext cx="10489585" cy="7270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640079"/>
            <a:ext cx="2622396" cy="530352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7" y="640079"/>
            <a:ext cx="7715166" cy="530352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640082"/>
            <a:ext cx="10489585" cy="7270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6127" y="1463040"/>
            <a:ext cx="10489585" cy="45720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5"/>
            <a:ext cx="10489585" cy="137401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127" y="640082"/>
            <a:ext cx="10489585" cy="7270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2" y="1463040"/>
            <a:ext cx="5145027" cy="73988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2" y="2298811"/>
            <a:ext cx="5145027"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2"/>
            <a:ext cx="10489585" cy="7270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127" y="640082"/>
            <a:ext cx="10489585" cy="727075"/>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2"/>
            <a:ext cx="3922509"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9"/>
            <a:ext cx="3922509" cy="403076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1" y="1"/>
            <a:ext cx="12191996" cy="464388"/>
          </a:xfrm>
          <a:prstGeom prst="rect">
            <a:avLst/>
          </a:prstGeom>
          <a:solidFill>
            <a:srgbClr val="729E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699773" y="6448510"/>
            <a:ext cx="625938" cy="272967"/>
          </a:xfrm>
          <a:prstGeom prst="rect">
            <a:avLst/>
          </a:prstGeom>
        </p:spPr>
        <p:txBody>
          <a:bodyPr vert="horz" lIns="91440" tIns="45720" rIns="91440" bIns="45720" rtlCol="0" anchor="ctr"/>
          <a:lstStyle>
            <a:lvl1pPr algn="r">
              <a:defRPr sz="1200">
                <a:solidFill>
                  <a:schemeClr val="tx1">
                    <a:tint val="75000"/>
                  </a:schemeClr>
                </a:solidFill>
                <a:effectLst/>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90"/>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3"/>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6" y="6448510"/>
            <a:ext cx="9419477"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5840083" y="48579"/>
            <a:ext cx="5485629" cy="369332"/>
          </a:xfrm>
          <a:prstGeom prst="rect">
            <a:avLst/>
          </a:prstGeom>
        </p:spPr>
        <p:txBody>
          <a:bodyPr wrap="square">
            <a:spAutoFit/>
          </a:bodyPr>
          <a:lstStyle/>
          <a:p>
            <a:pPr algn="r"/>
            <a:r>
              <a:rPr lang="en-US" sz="1800" dirty="0">
                <a:solidFill>
                  <a:schemeClr val="bg1"/>
                </a:solidFill>
                <a:effectLst/>
                <a:latin typeface="+mn-lt"/>
              </a:rPr>
              <a:t>Essentials</a:t>
            </a:r>
            <a:r>
              <a:rPr lang="en-US" sz="1800" baseline="0" dirty="0">
                <a:solidFill>
                  <a:schemeClr val="bg1"/>
                </a:solidFill>
                <a:effectLst/>
                <a:latin typeface="+mn-lt"/>
              </a:rPr>
              <a:t> of S</a:t>
            </a:r>
            <a:r>
              <a:rPr lang="en-US" sz="1800" dirty="0">
                <a:solidFill>
                  <a:schemeClr val="bg1"/>
                </a:solidFill>
                <a:effectLst/>
                <a:latin typeface="+mn-lt"/>
              </a:rPr>
              <a:t>tatistics for Business and Economics (8e)</a:t>
            </a:r>
          </a:p>
        </p:txBody>
      </p:sp>
      <p:sp>
        <p:nvSpPr>
          <p:cNvPr id="14" name="Rectangle 13"/>
          <p:cNvSpPr/>
          <p:nvPr userDrawn="1"/>
        </p:nvSpPr>
        <p:spPr>
          <a:xfrm flipV="1">
            <a:off x="0" y="6175652"/>
            <a:ext cx="12191997" cy="79652"/>
          </a:xfrm>
          <a:prstGeom prst="rect">
            <a:avLst/>
          </a:prstGeom>
          <a:solidFill>
            <a:srgbClr val="72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
          <p:cNvSpPr>
            <a:spLocks noGrp="1"/>
          </p:cNvSpPr>
          <p:nvPr>
            <p:ph type="title"/>
          </p:nvPr>
        </p:nvSpPr>
        <p:spPr>
          <a:xfrm>
            <a:off x="838200" y="640080"/>
            <a:ext cx="10515600" cy="727075"/>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2"/>
          <p:cNvSpPr>
            <a:spLocks noGrp="1"/>
          </p:cNvSpPr>
          <p:nvPr>
            <p:ph type="body" idx="1"/>
          </p:nvPr>
        </p:nvSpPr>
        <p:spPr>
          <a:xfrm>
            <a:off x="838200" y="1463040"/>
            <a:ext cx="10515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646980"/>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67468"/>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912138" y="508263"/>
            <a:ext cx="10337562" cy="6619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Estimating the Difference Between Two Population Means</a:t>
            </a:r>
          </a:p>
        </p:txBody>
      </p:sp>
      <p:sp>
        <p:nvSpPr>
          <p:cNvPr id="203781" name="Line 5"/>
          <p:cNvSpPr>
            <a:spLocks noChangeShapeType="1"/>
          </p:cNvSpPr>
          <p:nvPr/>
        </p:nvSpPr>
        <p:spPr bwMode="auto">
          <a:xfrm flipH="1">
            <a:off x="3015122" y="3219450"/>
            <a:ext cx="0" cy="701675"/>
          </a:xfrm>
          <a:prstGeom prst="line">
            <a:avLst/>
          </a:prstGeom>
          <a:noFill/>
          <a:ln w="12700">
            <a:solidFill>
              <a:schemeClr val="tx1"/>
            </a:solidFill>
            <a:round/>
            <a:headEnd/>
            <a:tailEnd type="triangle" w="med" len="med"/>
          </a:ln>
          <a:effectLst>
            <a:outerShdw dist="35921" dir="2700000" algn="ctr" rotWithShape="0">
              <a:schemeClr val="bg2"/>
            </a:outerShdw>
          </a:effectLst>
        </p:spPr>
        <p:txBody>
          <a:bodyPr/>
          <a:lstStyle/>
          <a:p>
            <a:endParaRPr lang="en-US" dirty="0"/>
          </a:p>
        </p:txBody>
      </p:sp>
      <p:sp>
        <p:nvSpPr>
          <p:cNvPr id="203782" name="Text Box 6"/>
          <p:cNvSpPr txBox="1">
            <a:spLocks noChangeArrowheads="1"/>
          </p:cNvSpPr>
          <p:nvPr/>
        </p:nvSpPr>
        <p:spPr bwMode="auto">
          <a:xfrm>
            <a:off x="4319429" y="3062415"/>
            <a:ext cx="3469283" cy="769441"/>
          </a:xfrm>
          <a:prstGeom prst="rect">
            <a:avLst/>
          </a:prstGeom>
          <a:noFill/>
          <a:ln w="12700">
            <a:noFill/>
            <a:miter lim="800000"/>
            <a:headEnd/>
            <a:tailEnd/>
          </a:ln>
          <a:effectLst/>
        </p:spPr>
        <p:txBody>
          <a:bodyPr wrap="none">
            <a:spAutoFit/>
          </a:bodyPr>
          <a:lstStyle/>
          <a:p>
            <a:pPr algn="l"/>
            <a:r>
              <a:rPr lang="en-US" i="1" dirty="0">
                <a:effectLst/>
                <a:latin typeface="Symbol" panose="05050102010706020507" pitchFamily="18" charset="2"/>
              </a:rPr>
              <a:t>m</a:t>
            </a:r>
            <a:r>
              <a:rPr lang="en-US" baseline="-25000" dirty="0">
                <a:effectLst/>
                <a:latin typeface="+mn-lt"/>
              </a:rPr>
              <a:t>1</a:t>
            </a:r>
            <a:r>
              <a:rPr lang="en-US" dirty="0">
                <a:effectLst/>
                <a:latin typeface="+mn-lt"/>
              </a:rPr>
              <a:t> – </a:t>
            </a:r>
            <a:r>
              <a:rPr lang="en-US" i="1" dirty="0">
                <a:effectLst/>
                <a:latin typeface="Symbol" panose="05050102010706020507" pitchFamily="18" charset="2"/>
              </a:rPr>
              <a:t>m</a:t>
            </a:r>
            <a:r>
              <a:rPr lang="en-US" baseline="-25000" dirty="0">
                <a:effectLst/>
                <a:latin typeface="+mn-lt"/>
              </a:rPr>
              <a:t>2</a:t>
            </a:r>
            <a:r>
              <a:rPr lang="en-US" dirty="0">
                <a:effectLst/>
                <a:latin typeface="+mn-lt"/>
              </a:rPr>
              <a:t> = difference between</a:t>
            </a:r>
          </a:p>
          <a:p>
            <a:pPr algn="l"/>
            <a:r>
              <a:rPr lang="en-US" dirty="0">
                <a:effectLst/>
                <a:latin typeface="+mn-lt"/>
              </a:rPr>
              <a:t>	  the mean distances</a:t>
            </a:r>
          </a:p>
        </p:txBody>
      </p:sp>
      <p:sp>
        <p:nvSpPr>
          <p:cNvPr id="203783" name="Line 7"/>
          <p:cNvSpPr>
            <a:spLocks noChangeShapeType="1"/>
          </p:cNvSpPr>
          <p:nvPr/>
        </p:nvSpPr>
        <p:spPr bwMode="auto">
          <a:xfrm flipH="1">
            <a:off x="9172053" y="3219450"/>
            <a:ext cx="0" cy="701675"/>
          </a:xfrm>
          <a:prstGeom prst="line">
            <a:avLst/>
          </a:prstGeom>
          <a:noFill/>
          <a:ln w="12700">
            <a:solidFill>
              <a:schemeClr val="tx1"/>
            </a:solidFill>
            <a:round/>
            <a:headEnd/>
            <a:tailEnd type="triangle" w="med" len="med"/>
          </a:ln>
          <a:effectLst>
            <a:outerShdw dist="35921" dir="2700000" algn="ctr" rotWithShape="0">
              <a:schemeClr val="bg2"/>
            </a:outerShdw>
          </a:effectLst>
        </p:spPr>
        <p:txBody>
          <a:bodyPr/>
          <a:lstStyle/>
          <a:p>
            <a:endParaRPr lang="en-US" dirty="0"/>
          </a:p>
        </p:txBody>
      </p:sp>
      <mc:AlternateContent xmlns:mc="http://schemas.openxmlformats.org/markup-compatibility/2006" xmlns:a14="http://schemas.microsoft.com/office/drawing/2010/main">
        <mc:Choice Requires="a14">
          <p:sp>
            <p:nvSpPr>
              <p:cNvPr id="203791" name="Text Box 15"/>
              <p:cNvSpPr txBox="1">
                <a:spLocks noChangeArrowheads="1"/>
              </p:cNvSpPr>
              <p:nvPr/>
            </p:nvSpPr>
            <p:spPr bwMode="auto">
              <a:xfrm>
                <a:off x="3934596" y="5610441"/>
                <a:ext cx="4653362" cy="430887"/>
              </a:xfrm>
              <a:prstGeom prst="rect">
                <a:avLst/>
              </a:prstGeom>
              <a:noFill/>
              <a:ln w="12700">
                <a:noFill/>
                <a:miter lim="800000"/>
                <a:headEnd/>
                <a:tailEnd/>
              </a:ln>
              <a:effectLst/>
            </p:spPr>
            <p:txBody>
              <a:bodyPr wrap="square">
                <a:spAutoFit/>
              </a:bodyPr>
              <a:lstStyle/>
              <a:p>
                <a:pPr algn="l"/>
                <a14:m>
                  <m:oMath xmlns:m="http://schemas.openxmlformats.org/officeDocument/2006/math">
                    <m:sSub>
                      <m:sSubPr>
                        <m:ctrlPr>
                          <a:rPr lang="en-US" i="1" smtClean="0">
                            <a:effectLst/>
                            <a:latin typeface="Cambria Math" panose="02040503050406030204" pitchFamily="18" charset="0"/>
                          </a:rPr>
                        </m:ctrlPr>
                      </m:sSubPr>
                      <m:e>
                        <m:acc>
                          <m:accPr>
                            <m:chr m:val="̅"/>
                            <m:ctrlPr>
                              <a:rPr lang="en-US" i="1" smtClean="0">
                                <a:effectLst/>
                                <a:latin typeface="Cambria Math" panose="02040503050406030204" pitchFamily="18" charset="0"/>
                              </a:rPr>
                            </m:ctrlPr>
                          </m:accPr>
                          <m:e>
                            <m:r>
                              <a:rPr lang="en-US" b="0" i="1" smtClean="0">
                                <a:effectLst/>
                                <a:latin typeface="Cambria Math"/>
                              </a:rPr>
                              <m:t>𝑥</m:t>
                            </m:r>
                          </m:e>
                        </m:acc>
                      </m:e>
                      <m:sub>
                        <m:r>
                          <a:rPr lang="en-US" b="0" i="1" smtClean="0">
                            <a:effectLst/>
                            <a:latin typeface="Cambria Math"/>
                          </a:rPr>
                          <m:t>1</m:t>
                        </m:r>
                      </m:sub>
                    </m:sSub>
                    <m:r>
                      <a:rPr lang="en-US" b="0" i="1" smtClean="0">
                        <a:effectLst/>
                        <a:latin typeface="Cambria Math"/>
                      </a:rPr>
                      <m:t>−</m:t>
                    </m:r>
                    <m:sSub>
                      <m:sSubPr>
                        <m:ctrlPr>
                          <a:rPr lang="en-US" b="0" i="1" smtClean="0">
                            <a:effectLst/>
                            <a:latin typeface="Cambria Math" panose="02040503050406030204" pitchFamily="18" charset="0"/>
                          </a:rPr>
                        </m:ctrlPr>
                      </m:sSubPr>
                      <m:e>
                        <m:acc>
                          <m:accPr>
                            <m:chr m:val="̅"/>
                            <m:ctrlPr>
                              <a:rPr lang="en-US" b="0" i="1" smtClean="0">
                                <a:effectLst/>
                                <a:latin typeface="Cambria Math" panose="02040503050406030204" pitchFamily="18" charset="0"/>
                              </a:rPr>
                            </m:ctrlPr>
                          </m:accPr>
                          <m:e>
                            <m:r>
                              <a:rPr lang="en-US" b="0" i="1" smtClean="0">
                                <a:effectLst/>
                                <a:latin typeface="Cambria Math"/>
                              </a:rPr>
                              <m:t>𝑥</m:t>
                            </m:r>
                          </m:e>
                        </m:acc>
                      </m:e>
                      <m:sub>
                        <m:r>
                          <a:rPr lang="en-US" b="0" i="1" smtClean="0">
                            <a:effectLst/>
                            <a:latin typeface="Cambria Math"/>
                          </a:rPr>
                          <m:t>2</m:t>
                        </m:r>
                      </m:sub>
                    </m:sSub>
                    <m:r>
                      <a:rPr lang="en-US" b="0" i="1" smtClean="0">
                        <a:effectLst/>
                        <a:latin typeface="Cambria Math"/>
                      </a:rPr>
                      <m:t> </m:t>
                    </m:r>
                  </m:oMath>
                </a14:m>
                <a:r>
                  <a:rPr lang="en-US" dirty="0">
                    <a:effectLst/>
                    <a:latin typeface="+mn-lt"/>
                  </a:rPr>
                  <a:t>= Point Estimate of </a:t>
                </a:r>
                <a:r>
                  <a:rPr lang="en-US" i="1" dirty="0">
                    <a:effectLst/>
                    <a:latin typeface="Symbol" panose="05050102010706020507" pitchFamily="18" charset="2"/>
                  </a:rPr>
                  <a:t>m</a:t>
                </a:r>
                <a:r>
                  <a:rPr lang="en-US" baseline="-25000" dirty="0">
                    <a:effectLst/>
                    <a:latin typeface="+mn-lt"/>
                  </a:rPr>
                  <a:t>1</a:t>
                </a:r>
                <a:r>
                  <a:rPr lang="en-US" dirty="0">
                    <a:effectLst/>
                    <a:latin typeface="+mn-lt"/>
                  </a:rPr>
                  <a:t> – </a:t>
                </a:r>
                <a:r>
                  <a:rPr lang="en-US" i="1" dirty="0">
                    <a:effectLst/>
                    <a:latin typeface="Symbol" panose="05050102010706020507" pitchFamily="18" charset="2"/>
                  </a:rPr>
                  <a:t>m</a:t>
                </a:r>
                <a:r>
                  <a:rPr lang="en-US" baseline="-25000" dirty="0">
                    <a:effectLst/>
                    <a:latin typeface="+mn-lt"/>
                  </a:rPr>
                  <a:t>2</a:t>
                </a:r>
                <a:r>
                  <a:rPr lang="en-US" dirty="0">
                    <a:effectLst/>
                    <a:latin typeface="+mn-lt"/>
                  </a:rPr>
                  <a:t> </a:t>
                </a:r>
              </a:p>
            </p:txBody>
          </p:sp>
        </mc:Choice>
        <mc:Fallback xmlns="">
          <p:sp>
            <p:nvSpPr>
              <p:cNvPr id="203791" name="Text Box 15"/>
              <p:cNvSpPr txBox="1">
                <a:spLocks noRot="1" noChangeAspect="1" noMove="1" noResize="1" noEditPoints="1" noAdjustHandles="1" noChangeArrowheads="1" noChangeShapeType="1" noTextEdit="1"/>
              </p:cNvSpPr>
              <p:nvPr/>
            </p:nvSpPr>
            <p:spPr bwMode="auto">
              <a:xfrm>
                <a:off x="3934596" y="5610441"/>
                <a:ext cx="4653362" cy="430887"/>
              </a:xfrm>
              <a:prstGeom prst="rect">
                <a:avLst/>
              </a:prstGeom>
              <a:blipFill rotWithShape="1">
                <a:blip r:embed="rId3"/>
                <a:stretch>
                  <a:fillRect t="-11268" b="-26761"/>
                </a:stretch>
              </a:blipFill>
              <a:ln w="12700">
                <a:noFill/>
                <a:miter lim="800000"/>
                <a:headEnd/>
                <a:tailEnd/>
              </a:ln>
              <a:effectLst/>
            </p:spPr>
            <p:txBody>
              <a:bodyPr/>
              <a:lstStyle/>
              <a:p>
                <a:r>
                  <a:rPr lang="en-US">
                    <a:noFill/>
                  </a:rPr>
                  <a:t> </a:t>
                </a:r>
              </a:p>
            </p:txBody>
          </p:sp>
        </mc:Fallback>
      </mc:AlternateContent>
      <p:grpSp>
        <p:nvGrpSpPr>
          <p:cNvPr id="203832" name="Group 56"/>
          <p:cNvGrpSpPr>
            <a:grpSpLocks/>
          </p:cNvGrpSpPr>
          <p:nvPr/>
        </p:nvGrpSpPr>
        <p:grpSpPr bwMode="auto">
          <a:xfrm>
            <a:off x="633429" y="1162050"/>
            <a:ext cx="4788724" cy="2038350"/>
            <a:chOff x="300" y="732"/>
            <a:chExt cx="2268" cy="1284"/>
          </a:xfrm>
          <a:noFill/>
          <a:scene3d>
            <a:camera prst="orthographicFront">
              <a:rot lat="0" lon="0" rev="0"/>
            </a:camera>
            <a:lightRig rig="balanced" dir="t">
              <a:rot lat="0" lon="0" rev="8700000"/>
            </a:lightRig>
          </a:scene3d>
        </p:grpSpPr>
        <p:sp>
          <p:nvSpPr>
            <p:cNvPr id="203779" name="Oval 3"/>
            <p:cNvSpPr>
              <a:spLocks noChangeArrowheads="1"/>
            </p:cNvSpPr>
            <p:nvPr/>
          </p:nvSpPr>
          <p:spPr bwMode="auto">
            <a:xfrm>
              <a:off x="300" y="732"/>
              <a:ext cx="2268" cy="1284"/>
            </a:xfrm>
            <a:prstGeom prst="ellipse">
              <a:avLst/>
            </a:prstGeom>
            <a:grpFill/>
            <a:ln w="12700">
              <a:solidFill>
                <a:schemeClr val="tx1"/>
              </a:solidFill>
              <a:round/>
              <a:headEnd/>
              <a:tailEnd/>
            </a:ln>
            <a:effectLst/>
            <a:sp3d>
              <a:bevelT w="190500" h="38100"/>
            </a:sp3d>
          </p:spPr>
          <p:txBody>
            <a:bodyPr wrap="none" anchor="ctr"/>
            <a:lstStyle/>
            <a:p>
              <a:r>
                <a:rPr lang="en-US" b="1" dirty="0">
                  <a:effectLst/>
                  <a:latin typeface="+mn-lt"/>
                </a:rPr>
                <a:t>Population 1</a:t>
              </a:r>
            </a:p>
            <a:p>
              <a:r>
                <a:rPr lang="en-US" dirty="0">
                  <a:effectLst/>
                  <a:latin typeface="+mn-lt"/>
                </a:rPr>
                <a:t>Par, Inc. Golf Balls</a:t>
              </a:r>
            </a:p>
            <a:p>
              <a:endParaRPr lang="en-US" sz="600" dirty="0">
                <a:effectLst/>
                <a:latin typeface="+mn-lt"/>
              </a:endParaRPr>
            </a:p>
            <a:p>
              <a:pPr>
                <a:lnSpc>
                  <a:spcPct val="90000"/>
                </a:lnSpc>
              </a:pPr>
              <a:r>
                <a:rPr lang="en-US" i="1" dirty="0">
                  <a:effectLst/>
                  <a:latin typeface="Symbol" panose="05050102010706020507" pitchFamily="18" charset="2"/>
                </a:rPr>
                <a:t>m</a:t>
              </a:r>
              <a:r>
                <a:rPr lang="en-US" baseline="-25000" dirty="0">
                  <a:effectLst/>
                  <a:latin typeface="+mn-lt"/>
                </a:rPr>
                <a:t>1</a:t>
              </a:r>
              <a:r>
                <a:rPr lang="en-US" dirty="0">
                  <a:effectLst/>
                  <a:latin typeface="+mn-lt"/>
                </a:rPr>
                <a:t> = mean driving</a:t>
              </a:r>
            </a:p>
            <a:p>
              <a:pPr>
                <a:lnSpc>
                  <a:spcPct val="90000"/>
                </a:lnSpc>
              </a:pPr>
              <a:r>
                <a:rPr lang="en-US" dirty="0">
                  <a:effectLst/>
                  <a:latin typeface="+mn-lt"/>
                </a:rPr>
                <a:t>          distance of Par</a:t>
              </a:r>
            </a:p>
            <a:p>
              <a:pPr>
                <a:lnSpc>
                  <a:spcPct val="90000"/>
                </a:lnSpc>
              </a:pPr>
              <a:r>
                <a:rPr lang="en-US" dirty="0">
                  <a:effectLst/>
                  <a:latin typeface="+mn-lt"/>
                </a:rPr>
                <a:t>golf balls</a:t>
              </a:r>
            </a:p>
          </p:txBody>
        </p:sp>
        <p:sp>
          <p:nvSpPr>
            <p:cNvPr id="203824" name="Line 48"/>
            <p:cNvSpPr>
              <a:spLocks noChangeShapeType="1"/>
            </p:cNvSpPr>
            <p:nvPr/>
          </p:nvSpPr>
          <p:spPr bwMode="auto">
            <a:xfrm>
              <a:off x="480" y="1308"/>
              <a:ext cx="1920" cy="0"/>
            </a:xfrm>
            <a:prstGeom prst="line">
              <a:avLst/>
            </a:prstGeom>
            <a:grpFill/>
            <a:ln w="9525">
              <a:solidFill>
                <a:schemeClr val="tx1"/>
              </a:solidFill>
              <a:prstDash val="dash"/>
              <a:round/>
              <a:headEnd/>
              <a:tailEnd/>
            </a:ln>
            <a:effectLst/>
            <a:sp3d>
              <a:bevelT w="190500" h="38100"/>
            </a:sp3d>
          </p:spPr>
          <p:txBody>
            <a:bodyPr/>
            <a:lstStyle/>
            <a:p>
              <a:endParaRPr lang="en-US" dirty="0"/>
            </a:p>
          </p:txBody>
        </p:sp>
      </p:grpSp>
      <p:sp>
        <p:nvSpPr>
          <p:cNvPr id="203780" name="Oval 4"/>
          <p:cNvSpPr>
            <a:spLocks noChangeArrowheads="1"/>
          </p:cNvSpPr>
          <p:nvPr/>
        </p:nvSpPr>
        <p:spPr bwMode="auto">
          <a:xfrm>
            <a:off x="6765022" y="1162049"/>
            <a:ext cx="4814061" cy="2036293"/>
          </a:xfrm>
          <a:prstGeom prst="ellipse">
            <a:avLst/>
          </a:prstGeom>
          <a:noFill/>
          <a:ln w="12700">
            <a:solidFill>
              <a:schemeClr val="tx1"/>
            </a:solidFill>
            <a:round/>
            <a:headEnd/>
            <a:tailEnd/>
          </a:ln>
          <a:effectLst/>
          <a:scene3d>
            <a:camera prst="orthographicFront">
              <a:rot lat="0" lon="0" rev="0"/>
            </a:camera>
            <a:lightRig rig="balanced" dir="t">
              <a:rot lat="0" lon="0" rev="8700000"/>
            </a:lightRig>
          </a:scene3d>
          <a:sp3d>
            <a:bevelT w="190500" h="38100"/>
          </a:sp3d>
        </p:spPr>
        <p:txBody>
          <a:bodyPr wrap="none" anchor="ctr"/>
          <a:lstStyle/>
          <a:p>
            <a:r>
              <a:rPr lang="en-US" b="1" dirty="0">
                <a:effectLst/>
                <a:latin typeface="+mn-lt"/>
              </a:rPr>
              <a:t>Population 2</a:t>
            </a:r>
          </a:p>
          <a:p>
            <a:r>
              <a:rPr lang="en-US" dirty="0">
                <a:effectLst/>
                <a:latin typeface="+mn-lt"/>
              </a:rPr>
              <a:t>Rap, Ltd. Golf Balls</a:t>
            </a:r>
          </a:p>
          <a:p>
            <a:endParaRPr lang="en-US" sz="600" dirty="0">
              <a:effectLst/>
              <a:latin typeface="+mn-lt"/>
            </a:endParaRPr>
          </a:p>
          <a:p>
            <a:pPr>
              <a:lnSpc>
                <a:spcPct val="90000"/>
              </a:lnSpc>
            </a:pPr>
            <a:r>
              <a:rPr lang="en-US" i="1" dirty="0">
                <a:effectLst/>
                <a:latin typeface="Symbol" panose="05050102010706020507" pitchFamily="18" charset="2"/>
              </a:rPr>
              <a:t>m</a:t>
            </a:r>
            <a:r>
              <a:rPr lang="en-US" baseline="-25000" dirty="0">
                <a:effectLst/>
                <a:latin typeface="+mn-lt"/>
              </a:rPr>
              <a:t>2</a:t>
            </a:r>
            <a:r>
              <a:rPr lang="en-US" dirty="0">
                <a:effectLst/>
                <a:latin typeface="+mn-lt"/>
              </a:rPr>
              <a:t> = mean driving</a:t>
            </a:r>
          </a:p>
          <a:p>
            <a:pPr>
              <a:lnSpc>
                <a:spcPct val="90000"/>
              </a:lnSpc>
            </a:pPr>
            <a:r>
              <a:rPr lang="en-US" dirty="0">
                <a:effectLst/>
                <a:latin typeface="+mn-lt"/>
              </a:rPr>
              <a:t>          distance of Rap</a:t>
            </a:r>
          </a:p>
          <a:p>
            <a:pPr>
              <a:lnSpc>
                <a:spcPct val="90000"/>
              </a:lnSpc>
            </a:pPr>
            <a:r>
              <a:rPr lang="en-US" dirty="0">
                <a:effectLst/>
                <a:latin typeface="+mn-lt"/>
              </a:rPr>
              <a:t>golf balls</a:t>
            </a:r>
          </a:p>
        </p:txBody>
      </p:sp>
      <p:sp>
        <p:nvSpPr>
          <p:cNvPr id="203825" name="Line 49"/>
          <p:cNvSpPr>
            <a:spLocks noChangeShapeType="1"/>
          </p:cNvSpPr>
          <p:nvPr/>
        </p:nvSpPr>
        <p:spPr bwMode="auto">
          <a:xfrm>
            <a:off x="7195754" y="2021157"/>
            <a:ext cx="4053946" cy="0"/>
          </a:xfrm>
          <a:prstGeom prst="line">
            <a:avLst/>
          </a:prstGeom>
          <a:noFill/>
          <a:ln w="9525">
            <a:solidFill>
              <a:schemeClr val="tx1"/>
            </a:solidFill>
            <a:prstDash val="dash"/>
            <a:round/>
            <a:headEnd/>
            <a:tailEnd/>
          </a:ln>
          <a:effectLst/>
          <a:scene3d>
            <a:camera prst="orthographicFront">
              <a:rot lat="0" lon="0" rev="0"/>
            </a:camera>
            <a:lightRig rig="balanced" dir="t">
              <a:rot lat="0" lon="0" rev="8700000"/>
            </a:lightRig>
          </a:scene3d>
          <a:sp3d>
            <a:bevelT w="190500" h="38100"/>
          </a:sp3d>
        </p:spPr>
        <p:txBody>
          <a:bodyPr/>
          <a:lstStyle/>
          <a:p>
            <a:endParaRPr lang="en-US" dirty="0">
              <a:effectLst/>
              <a:latin typeface="+mn-lt"/>
            </a:endParaRPr>
          </a:p>
        </p:txBody>
      </p:sp>
      <mc:AlternateContent xmlns:mc="http://schemas.openxmlformats.org/markup-compatibility/2006" xmlns:a14="http://schemas.microsoft.com/office/drawing/2010/main">
        <mc:Choice Requires="a14">
          <p:sp>
            <p:nvSpPr>
              <p:cNvPr id="203788" name="Text Box 12"/>
              <p:cNvSpPr txBox="1">
                <a:spLocks noChangeArrowheads="1"/>
              </p:cNvSpPr>
              <p:nvPr/>
            </p:nvSpPr>
            <p:spPr bwMode="auto">
              <a:xfrm>
                <a:off x="7537873" y="3962400"/>
                <a:ext cx="3222043" cy="1538288"/>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dirty="0">
                    <a:effectLst/>
                    <a:latin typeface="+mn-lt"/>
                  </a:rPr>
                  <a:t>   Simple random sample</a:t>
                </a:r>
              </a:p>
              <a:p>
                <a:pPr algn="l"/>
                <a:r>
                  <a:rPr lang="en-US" dirty="0">
                    <a:effectLst/>
                    <a:latin typeface="+mn-lt"/>
                  </a:rPr>
                  <a:t>       of </a:t>
                </a:r>
                <a:r>
                  <a:rPr lang="en-US" i="1" dirty="0">
                    <a:effectLst/>
                    <a:latin typeface="+mn-lt"/>
                  </a:rPr>
                  <a:t>n</a:t>
                </a:r>
                <a:r>
                  <a:rPr lang="en-US" baseline="-25000" dirty="0">
                    <a:effectLst/>
                    <a:latin typeface="+mn-lt"/>
                  </a:rPr>
                  <a:t>2</a:t>
                </a:r>
                <a:r>
                  <a:rPr lang="en-US" dirty="0">
                    <a:effectLst/>
                    <a:latin typeface="+mn-lt"/>
                  </a:rPr>
                  <a:t> Rap golf balls</a:t>
                </a:r>
              </a:p>
              <a:p>
                <a:pPr algn="l"/>
                <a:endParaRPr lang="en-US" sz="600" dirty="0">
                  <a:effectLst/>
                  <a:latin typeface="+mn-lt"/>
                </a:endParaRPr>
              </a:p>
              <a:p>
                <a:pPr algn="l"/>
                <a14:m>
                  <m:oMath xmlns:m="http://schemas.openxmlformats.org/officeDocument/2006/math">
                    <m:sSub>
                      <m:sSubPr>
                        <m:ctrlPr>
                          <a:rPr lang="en-US" i="1" smtClean="0">
                            <a:effectLst/>
                            <a:latin typeface="Cambria Math" panose="02040503050406030204" pitchFamily="18" charset="0"/>
                          </a:rPr>
                        </m:ctrlPr>
                      </m:sSubPr>
                      <m:e>
                        <m:acc>
                          <m:accPr>
                            <m:chr m:val="̅"/>
                            <m:ctrlPr>
                              <a:rPr lang="en-US" i="1" smtClean="0">
                                <a:effectLst/>
                                <a:latin typeface="Cambria Math" panose="02040503050406030204" pitchFamily="18" charset="0"/>
                              </a:rPr>
                            </m:ctrlPr>
                          </m:accPr>
                          <m:e>
                            <m:r>
                              <a:rPr lang="en-US" b="0" i="1" smtClean="0">
                                <a:effectLst/>
                                <a:latin typeface="Cambria Math"/>
                              </a:rPr>
                              <m:t>𝑥</m:t>
                            </m:r>
                          </m:e>
                        </m:acc>
                      </m:e>
                      <m:sub>
                        <m:r>
                          <a:rPr lang="en-US" b="0" i="1" smtClean="0">
                            <a:effectLst/>
                            <a:latin typeface="Cambria Math"/>
                          </a:rPr>
                          <m:t>2</m:t>
                        </m:r>
                      </m:sub>
                    </m:sSub>
                  </m:oMath>
                </a14:m>
                <a:r>
                  <a:rPr lang="en-US" dirty="0">
                    <a:effectLst/>
                    <a:latin typeface="+mn-lt"/>
                  </a:rPr>
                  <a:t>= sample mean distance</a:t>
                </a:r>
              </a:p>
              <a:p>
                <a:pPr algn="l"/>
                <a:r>
                  <a:rPr lang="en-US" dirty="0">
                    <a:effectLst/>
                    <a:latin typeface="+mn-lt"/>
                  </a:rPr>
                  <a:t>        for the Rap golf balls</a:t>
                </a:r>
              </a:p>
            </p:txBody>
          </p:sp>
        </mc:Choice>
        <mc:Fallback xmlns="">
          <p:sp>
            <p:nvSpPr>
              <p:cNvPr id="203788" name="Text Box 12"/>
              <p:cNvSpPr txBox="1">
                <a:spLocks noRot="1" noChangeAspect="1" noMove="1" noResize="1" noEditPoints="1" noAdjustHandles="1" noChangeArrowheads="1" noChangeShapeType="1" noTextEdit="1"/>
              </p:cNvSpPr>
              <p:nvPr/>
            </p:nvSpPr>
            <p:spPr bwMode="auto">
              <a:xfrm>
                <a:off x="7537873" y="3962400"/>
                <a:ext cx="3222043" cy="1538288"/>
              </a:xfrm>
              <a:prstGeom prst="rect">
                <a:avLst/>
              </a:prstGeom>
              <a:blipFill rotWithShape="1">
                <a:blip r:embed="rId4"/>
                <a:stretch>
                  <a:fillRect t="-769" r="-560" b="-5385"/>
                </a:stretch>
              </a:blipFill>
              <a:ln w="12700">
                <a:solidFill>
                  <a:schemeClr val="tx1"/>
                </a:solidFill>
                <a:miter lim="800000"/>
                <a:headEnd/>
                <a:tailEnd/>
              </a:ln>
              <a:effectLst/>
            </p:spPr>
            <p:txBody>
              <a:bodyPr/>
              <a:lstStyle/>
              <a:p>
                <a:r>
                  <a:rPr lang="en-US">
                    <a:noFill/>
                  </a:rPr>
                  <a:t> </a:t>
                </a:r>
              </a:p>
            </p:txBody>
          </p:sp>
        </mc:Fallback>
      </mc:AlternateContent>
      <p:sp>
        <p:nvSpPr>
          <p:cNvPr id="203826" name="Line 50"/>
          <p:cNvSpPr>
            <a:spLocks noChangeShapeType="1"/>
          </p:cNvSpPr>
          <p:nvPr/>
        </p:nvSpPr>
        <p:spPr bwMode="auto">
          <a:xfrm>
            <a:off x="7662829" y="4743450"/>
            <a:ext cx="3038134" cy="2"/>
          </a:xfrm>
          <a:prstGeom prst="line">
            <a:avLst/>
          </a:prstGeom>
          <a:noFill/>
          <a:ln w="9525">
            <a:solidFill>
              <a:schemeClr val="tx1"/>
            </a:solidFill>
            <a:prstDash val="dash"/>
            <a:round/>
            <a:headEnd/>
            <a:tailEnd/>
          </a:ln>
          <a:effectLst/>
          <a:scene3d>
            <a:camera prst="orthographicFront">
              <a:rot lat="0" lon="0" rev="0"/>
            </a:camera>
            <a:lightRig rig="balanced" dir="t">
              <a:rot lat="0" lon="0" rev="8700000"/>
            </a:lightRig>
          </a:scene3d>
          <a:sp3d>
            <a:bevelT w="190500" h="38100"/>
          </a:sp3d>
        </p:spPr>
        <p:txBody>
          <a:bodyPr/>
          <a:lstStyle/>
          <a:p>
            <a:endParaRPr lang="en-US" dirty="0">
              <a:latin typeface="+mn-lt"/>
            </a:endParaRPr>
          </a:p>
        </p:txBody>
      </p:sp>
      <mc:AlternateContent xmlns:mc="http://schemas.openxmlformats.org/markup-compatibility/2006" xmlns:a14="http://schemas.microsoft.com/office/drawing/2010/main">
        <mc:Choice Requires="a14">
          <p:sp>
            <p:nvSpPr>
              <p:cNvPr id="203785" name="Text Box 9"/>
              <p:cNvSpPr txBox="1">
                <a:spLocks noChangeArrowheads="1"/>
              </p:cNvSpPr>
              <p:nvPr/>
            </p:nvSpPr>
            <p:spPr bwMode="auto">
              <a:xfrm>
                <a:off x="1405655" y="3962402"/>
                <a:ext cx="3215709" cy="1538288"/>
              </a:xfrm>
              <a:prstGeom prst="rect">
                <a:avLst/>
              </a:prstGeom>
              <a:noFill/>
              <a:ln w="12700">
                <a:solidFill>
                  <a:schemeClr val="tx1"/>
                </a:solid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dirty="0">
                    <a:effectLst/>
                    <a:latin typeface="+mn-lt"/>
                  </a:rPr>
                  <a:t>   Simple random sample</a:t>
                </a:r>
              </a:p>
              <a:p>
                <a:pPr algn="l"/>
                <a:r>
                  <a:rPr lang="en-US" dirty="0">
                    <a:effectLst/>
                    <a:latin typeface="+mn-lt"/>
                  </a:rPr>
                  <a:t>       of </a:t>
                </a:r>
                <a:r>
                  <a:rPr lang="en-US" i="1" dirty="0">
                    <a:effectLst/>
                    <a:latin typeface="+mn-lt"/>
                  </a:rPr>
                  <a:t>n</a:t>
                </a:r>
                <a:r>
                  <a:rPr lang="en-US" baseline="-25000" dirty="0">
                    <a:effectLst/>
                    <a:latin typeface="+mn-lt"/>
                  </a:rPr>
                  <a:t>1</a:t>
                </a:r>
                <a:r>
                  <a:rPr lang="en-US" dirty="0">
                    <a:effectLst/>
                    <a:latin typeface="+mn-lt"/>
                  </a:rPr>
                  <a:t> Par golf balls</a:t>
                </a:r>
              </a:p>
              <a:p>
                <a:pPr algn="l"/>
                <a:endParaRPr lang="en-US" sz="600" dirty="0">
                  <a:effectLst/>
                  <a:latin typeface="+mn-lt"/>
                </a:endParaRPr>
              </a:p>
              <a:p>
                <a:pPr algn="l"/>
                <a14:m>
                  <m:oMath xmlns:m="http://schemas.openxmlformats.org/officeDocument/2006/math">
                    <m:sSub>
                      <m:sSubPr>
                        <m:ctrlPr>
                          <a:rPr lang="en-US" i="1" smtClean="0">
                            <a:effectLst/>
                            <a:latin typeface="Cambria Math" panose="02040503050406030204" pitchFamily="18" charset="0"/>
                          </a:rPr>
                        </m:ctrlPr>
                      </m:sSubPr>
                      <m:e>
                        <m:acc>
                          <m:accPr>
                            <m:chr m:val="̅"/>
                            <m:ctrlPr>
                              <a:rPr lang="en-US" i="1" smtClean="0">
                                <a:effectLst/>
                                <a:latin typeface="Cambria Math" panose="02040503050406030204" pitchFamily="18" charset="0"/>
                              </a:rPr>
                            </m:ctrlPr>
                          </m:accPr>
                          <m:e>
                            <m:r>
                              <a:rPr lang="en-US" b="0" i="1" smtClean="0">
                                <a:effectLst/>
                                <a:latin typeface="Cambria Math"/>
                              </a:rPr>
                              <m:t>𝑥</m:t>
                            </m:r>
                          </m:e>
                        </m:acc>
                      </m:e>
                      <m:sub>
                        <m:r>
                          <a:rPr lang="en-US" b="0" i="1" smtClean="0">
                            <a:effectLst/>
                            <a:latin typeface="Cambria Math"/>
                          </a:rPr>
                          <m:t>1</m:t>
                        </m:r>
                      </m:sub>
                    </m:sSub>
                  </m:oMath>
                </a14:m>
                <a:r>
                  <a:rPr lang="en-US" dirty="0">
                    <a:effectLst/>
                    <a:latin typeface="+mn-lt"/>
                  </a:rPr>
                  <a:t>= sample mean distance</a:t>
                </a:r>
              </a:p>
              <a:p>
                <a:pPr algn="l"/>
                <a:r>
                  <a:rPr lang="en-US" dirty="0">
                    <a:effectLst/>
                    <a:latin typeface="+mn-lt"/>
                  </a:rPr>
                  <a:t>        for the Par golf balls</a:t>
                </a:r>
              </a:p>
            </p:txBody>
          </p:sp>
        </mc:Choice>
        <mc:Fallback xmlns="">
          <p:sp>
            <p:nvSpPr>
              <p:cNvPr id="203785" name="Text Box 9"/>
              <p:cNvSpPr txBox="1">
                <a:spLocks noRot="1" noChangeAspect="1" noMove="1" noResize="1" noEditPoints="1" noAdjustHandles="1" noChangeArrowheads="1" noChangeShapeType="1" noTextEdit="1"/>
              </p:cNvSpPr>
              <p:nvPr/>
            </p:nvSpPr>
            <p:spPr bwMode="auto">
              <a:xfrm>
                <a:off x="1405655" y="3962402"/>
                <a:ext cx="3215709" cy="1538288"/>
              </a:xfrm>
              <a:prstGeom prst="rect">
                <a:avLst/>
              </a:prstGeom>
              <a:blipFill rotWithShape="1">
                <a:blip r:embed="rId5"/>
                <a:stretch>
                  <a:fillRect t="-769" r="-748" b="-5385"/>
                </a:stretch>
              </a:blipFill>
              <a:ln w="12700">
                <a:solidFill>
                  <a:schemeClr val="tx1"/>
                </a:solidFill>
                <a:miter lim="800000"/>
                <a:headEnd/>
                <a:tailEnd/>
              </a:ln>
              <a:effectLst/>
            </p:spPr>
            <p:txBody>
              <a:bodyPr/>
              <a:lstStyle/>
              <a:p>
                <a:r>
                  <a:rPr lang="en-US">
                    <a:noFill/>
                  </a:rPr>
                  <a:t> </a:t>
                </a:r>
              </a:p>
            </p:txBody>
          </p:sp>
        </mc:Fallback>
      </mc:AlternateContent>
      <p:sp>
        <p:nvSpPr>
          <p:cNvPr id="203827" name="Line 51"/>
          <p:cNvSpPr>
            <a:spLocks noChangeShapeType="1"/>
          </p:cNvSpPr>
          <p:nvPr/>
        </p:nvSpPr>
        <p:spPr bwMode="auto">
          <a:xfrm>
            <a:off x="912138" y="4743452"/>
            <a:ext cx="4180633" cy="0"/>
          </a:xfrm>
          <a:prstGeom prst="line">
            <a:avLst/>
          </a:prstGeom>
          <a:solidFill>
            <a:schemeClr val="tx1">
              <a:lumMod val="50000"/>
            </a:schemeClr>
          </a:solidFill>
          <a:ln w="9525">
            <a:noFill/>
            <a:prstDash val="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sp>
        <p:nvSpPr>
          <p:cNvPr id="2" name="Slide Number Placeholder 1"/>
          <p:cNvSpPr>
            <a:spLocks noGrp="1"/>
          </p:cNvSpPr>
          <p:nvPr>
            <p:ph type="sldNum" sz="quarter" idx="12"/>
          </p:nvPr>
        </p:nvSpPr>
        <p:spPr/>
        <p:txBody>
          <a:bodyPr/>
          <a:lstStyle/>
          <a:p>
            <a:fld id="{949EBC64-41CB-41B8-B6DF-9B1367312BD4}" type="slidenum">
              <a:rPr lang="en-US" smtClean="0"/>
              <a:t>10</a:t>
            </a:fld>
            <a:endParaRPr lang="en-US" dirty="0"/>
          </a:p>
        </p:txBody>
      </p:sp>
      <p:sp>
        <p:nvSpPr>
          <p:cNvPr id="26" name="Line 50"/>
          <p:cNvSpPr>
            <a:spLocks noChangeShapeType="1"/>
          </p:cNvSpPr>
          <p:nvPr/>
        </p:nvSpPr>
        <p:spPr bwMode="auto">
          <a:xfrm>
            <a:off x="1491364" y="4746026"/>
            <a:ext cx="3038134" cy="2"/>
          </a:xfrm>
          <a:prstGeom prst="line">
            <a:avLst/>
          </a:prstGeom>
          <a:noFill/>
          <a:ln w="9525">
            <a:solidFill>
              <a:schemeClr val="tx1"/>
            </a:solidFill>
            <a:prstDash val="dash"/>
            <a:round/>
            <a:headEnd/>
            <a:tailEnd/>
          </a:ln>
          <a:effectLst/>
          <a:scene3d>
            <a:camera prst="orthographicFront">
              <a:rot lat="0" lon="0" rev="0"/>
            </a:camera>
            <a:lightRig rig="balanced" dir="t">
              <a:rot lat="0" lon="0" rev="8700000"/>
            </a:lightRig>
          </a:scene3d>
          <a:sp3d>
            <a:bevelT w="190500" h="38100"/>
          </a:sp3d>
        </p:spPr>
        <p:txBody>
          <a:bodyPr/>
          <a:lstStyle/>
          <a:p>
            <a:endParaRPr lang="en-US" dirty="0">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3832"/>
                                        </p:tgtEl>
                                        <p:attrNameLst>
                                          <p:attrName>style.visibility</p:attrName>
                                        </p:attrNameLst>
                                      </p:cBhvr>
                                      <p:to>
                                        <p:strVal val="visible"/>
                                      </p:to>
                                    </p:set>
                                    <p:animEffect transition="in" filter="fade">
                                      <p:cBhvr>
                                        <p:cTn id="7" dur="1000"/>
                                        <p:tgtEl>
                                          <p:spTgt spid="203832"/>
                                        </p:tgtEl>
                                      </p:cBhvr>
                                    </p:animEffect>
                                    <p:anim calcmode="lin" valueType="num">
                                      <p:cBhvr>
                                        <p:cTn id="8" dur="1000" fill="hold"/>
                                        <p:tgtEl>
                                          <p:spTgt spid="203832"/>
                                        </p:tgtEl>
                                        <p:attrNameLst>
                                          <p:attrName>ppt_x</p:attrName>
                                        </p:attrNameLst>
                                      </p:cBhvr>
                                      <p:tavLst>
                                        <p:tav tm="0">
                                          <p:val>
                                            <p:strVal val="#ppt_x"/>
                                          </p:val>
                                        </p:tav>
                                        <p:tav tm="100000">
                                          <p:val>
                                            <p:strVal val="#ppt_x"/>
                                          </p:val>
                                        </p:tav>
                                      </p:tavLst>
                                    </p:anim>
                                    <p:anim calcmode="lin" valueType="num">
                                      <p:cBhvr>
                                        <p:cTn id="9" dur="1000" fill="hold"/>
                                        <p:tgtEl>
                                          <p:spTgt spid="2038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3782"/>
                                        </p:tgtEl>
                                        <p:attrNameLst>
                                          <p:attrName>style.visibility</p:attrName>
                                        </p:attrNameLst>
                                      </p:cBhvr>
                                      <p:to>
                                        <p:strVal val="visible"/>
                                      </p:to>
                                    </p:set>
                                    <p:animEffect transition="in" filter="fade">
                                      <p:cBhvr>
                                        <p:cTn id="12" dur="1000"/>
                                        <p:tgtEl>
                                          <p:spTgt spid="203782"/>
                                        </p:tgtEl>
                                      </p:cBhvr>
                                    </p:animEffect>
                                    <p:anim calcmode="lin" valueType="num">
                                      <p:cBhvr>
                                        <p:cTn id="13" dur="1000" fill="hold"/>
                                        <p:tgtEl>
                                          <p:spTgt spid="203782"/>
                                        </p:tgtEl>
                                        <p:attrNameLst>
                                          <p:attrName>ppt_x</p:attrName>
                                        </p:attrNameLst>
                                      </p:cBhvr>
                                      <p:tavLst>
                                        <p:tav tm="0">
                                          <p:val>
                                            <p:strVal val="#ppt_x"/>
                                          </p:val>
                                        </p:tav>
                                        <p:tav tm="100000">
                                          <p:val>
                                            <p:strVal val="#ppt_x"/>
                                          </p:val>
                                        </p:tav>
                                      </p:tavLst>
                                    </p:anim>
                                    <p:anim calcmode="lin" valueType="num">
                                      <p:cBhvr>
                                        <p:cTn id="14" dur="1000" fill="hold"/>
                                        <p:tgtEl>
                                          <p:spTgt spid="20378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3781"/>
                                        </p:tgtEl>
                                        <p:attrNameLst>
                                          <p:attrName>style.visibility</p:attrName>
                                        </p:attrNameLst>
                                      </p:cBhvr>
                                      <p:to>
                                        <p:strVal val="visible"/>
                                      </p:to>
                                    </p:set>
                                    <p:animEffect transition="in" filter="fade">
                                      <p:cBhvr>
                                        <p:cTn id="17" dur="1000"/>
                                        <p:tgtEl>
                                          <p:spTgt spid="203781"/>
                                        </p:tgtEl>
                                      </p:cBhvr>
                                    </p:animEffect>
                                    <p:anim calcmode="lin" valueType="num">
                                      <p:cBhvr>
                                        <p:cTn id="18" dur="1000" fill="hold"/>
                                        <p:tgtEl>
                                          <p:spTgt spid="203781"/>
                                        </p:tgtEl>
                                        <p:attrNameLst>
                                          <p:attrName>ppt_x</p:attrName>
                                        </p:attrNameLst>
                                      </p:cBhvr>
                                      <p:tavLst>
                                        <p:tav tm="0">
                                          <p:val>
                                            <p:strVal val="#ppt_x"/>
                                          </p:val>
                                        </p:tav>
                                        <p:tav tm="100000">
                                          <p:val>
                                            <p:strVal val="#ppt_x"/>
                                          </p:val>
                                        </p:tav>
                                      </p:tavLst>
                                    </p:anim>
                                    <p:anim calcmode="lin" valueType="num">
                                      <p:cBhvr>
                                        <p:cTn id="19" dur="1000" fill="hold"/>
                                        <p:tgtEl>
                                          <p:spTgt spid="20378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3783"/>
                                        </p:tgtEl>
                                        <p:attrNameLst>
                                          <p:attrName>style.visibility</p:attrName>
                                        </p:attrNameLst>
                                      </p:cBhvr>
                                      <p:to>
                                        <p:strVal val="visible"/>
                                      </p:to>
                                    </p:set>
                                    <p:animEffect transition="in" filter="fade">
                                      <p:cBhvr>
                                        <p:cTn id="22" dur="1000"/>
                                        <p:tgtEl>
                                          <p:spTgt spid="203783"/>
                                        </p:tgtEl>
                                      </p:cBhvr>
                                    </p:animEffect>
                                    <p:anim calcmode="lin" valueType="num">
                                      <p:cBhvr>
                                        <p:cTn id="23" dur="1000" fill="hold"/>
                                        <p:tgtEl>
                                          <p:spTgt spid="203783"/>
                                        </p:tgtEl>
                                        <p:attrNameLst>
                                          <p:attrName>ppt_x</p:attrName>
                                        </p:attrNameLst>
                                      </p:cBhvr>
                                      <p:tavLst>
                                        <p:tav tm="0">
                                          <p:val>
                                            <p:strVal val="#ppt_x"/>
                                          </p:val>
                                        </p:tav>
                                        <p:tav tm="100000">
                                          <p:val>
                                            <p:strVal val="#ppt_x"/>
                                          </p:val>
                                        </p:tav>
                                      </p:tavLst>
                                    </p:anim>
                                    <p:anim calcmode="lin" valueType="num">
                                      <p:cBhvr>
                                        <p:cTn id="24" dur="1000" fill="hold"/>
                                        <p:tgtEl>
                                          <p:spTgt spid="20378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3791"/>
                                        </p:tgtEl>
                                        <p:attrNameLst>
                                          <p:attrName>style.visibility</p:attrName>
                                        </p:attrNameLst>
                                      </p:cBhvr>
                                      <p:to>
                                        <p:strVal val="visible"/>
                                      </p:to>
                                    </p:set>
                                    <p:animEffect transition="in" filter="fade">
                                      <p:cBhvr>
                                        <p:cTn id="27" dur="1000"/>
                                        <p:tgtEl>
                                          <p:spTgt spid="203791"/>
                                        </p:tgtEl>
                                      </p:cBhvr>
                                    </p:animEffect>
                                    <p:anim calcmode="lin" valueType="num">
                                      <p:cBhvr>
                                        <p:cTn id="28" dur="1000" fill="hold"/>
                                        <p:tgtEl>
                                          <p:spTgt spid="203791"/>
                                        </p:tgtEl>
                                        <p:attrNameLst>
                                          <p:attrName>ppt_x</p:attrName>
                                        </p:attrNameLst>
                                      </p:cBhvr>
                                      <p:tavLst>
                                        <p:tav tm="0">
                                          <p:val>
                                            <p:strVal val="#ppt_x"/>
                                          </p:val>
                                        </p:tav>
                                        <p:tav tm="100000">
                                          <p:val>
                                            <p:strVal val="#ppt_x"/>
                                          </p:val>
                                        </p:tav>
                                      </p:tavLst>
                                    </p:anim>
                                    <p:anim calcmode="lin" valueType="num">
                                      <p:cBhvr>
                                        <p:cTn id="29" dur="1000" fill="hold"/>
                                        <p:tgtEl>
                                          <p:spTgt spid="2037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3780"/>
                                        </p:tgtEl>
                                        <p:attrNameLst>
                                          <p:attrName>style.visibility</p:attrName>
                                        </p:attrNameLst>
                                      </p:cBhvr>
                                      <p:to>
                                        <p:strVal val="visible"/>
                                      </p:to>
                                    </p:set>
                                    <p:animEffect transition="in" filter="fade">
                                      <p:cBhvr>
                                        <p:cTn id="32" dur="1000"/>
                                        <p:tgtEl>
                                          <p:spTgt spid="203780"/>
                                        </p:tgtEl>
                                      </p:cBhvr>
                                    </p:animEffect>
                                    <p:anim calcmode="lin" valueType="num">
                                      <p:cBhvr>
                                        <p:cTn id="33" dur="1000" fill="hold"/>
                                        <p:tgtEl>
                                          <p:spTgt spid="203780"/>
                                        </p:tgtEl>
                                        <p:attrNameLst>
                                          <p:attrName>ppt_x</p:attrName>
                                        </p:attrNameLst>
                                      </p:cBhvr>
                                      <p:tavLst>
                                        <p:tav tm="0">
                                          <p:val>
                                            <p:strVal val="#ppt_x"/>
                                          </p:val>
                                        </p:tav>
                                        <p:tav tm="100000">
                                          <p:val>
                                            <p:strVal val="#ppt_x"/>
                                          </p:val>
                                        </p:tav>
                                      </p:tavLst>
                                    </p:anim>
                                    <p:anim calcmode="lin" valueType="num">
                                      <p:cBhvr>
                                        <p:cTn id="34" dur="1000" fill="hold"/>
                                        <p:tgtEl>
                                          <p:spTgt spid="2037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3778"/>
                                        </p:tgtEl>
                                        <p:attrNameLst>
                                          <p:attrName>style.visibility</p:attrName>
                                        </p:attrNameLst>
                                      </p:cBhvr>
                                      <p:to>
                                        <p:strVal val="visible"/>
                                      </p:to>
                                    </p:set>
                                    <p:animEffect transition="in" filter="fade">
                                      <p:cBhvr>
                                        <p:cTn id="37" dur="1000"/>
                                        <p:tgtEl>
                                          <p:spTgt spid="203778"/>
                                        </p:tgtEl>
                                      </p:cBhvr>
                                    </p:animEffect>
                                    <p:anim calcmode="lin" valueType="num">
                                      <p:cBhvr>
                                        <p:cTn id="38" dur="1000" fill="hold"/>
                                        <p:tgtEl>
                                          <p:spTgt spid="203778"/>
                                        </p:tgtEl>
                                        <p:attrNameLst>
                                          <p:attrName>ppt_x</p:attrName>
                                        </p:attrNameLst>
                                      </p:cBhvr>
                                      <p:tavLst>
                                        <p:tav tm="0">
                                          <p:val>
                                            <p:strVal val="#ppt_x"/>
                                          </p:val>
                                        </p:tav>
                                        <p:tav tm="100000">
                                          <p:val>
                                            <p:strVal val="#ppt_x"/>
                                          </p:val>
                                        </p:tav>
                                      </p:tavLst>
                                    </p:anim>
                                    <p:anim calcmode="lin" valueType="num">
                                      <p:cBhvr>
                                        <p:cTn id="39" dur="1000" fill="hold"/>
                                        <p:tgtEl>
                                          <p:spTgt spid="20377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3825"/>
                                        </p:tgtEl>
                                        <p:attrNameLst>
                                          <p:attrName>style.visibility</p:attrName>
                                        </p:attrNameLst>
                                      </p:cBhvr>
                                      <p:to>
                                        <p:strVal val="visible"/>
                                      </p:to>
                                    </p:set>
                                    <p:animEffect transition="in" filter="fade">
                                      <p:cBhvr>
                                        <p:cTn id="42" dur="1000"/>
                                        <p:tgtEl>
                                          <p:spTgt spid="203825"/>
                                        </p:tgtEl>
                                      </p:cBhvr>
                                    </p:animEffect>
                                    <p:anim calcmode="lin" valueType="num">
                                      <p:cBhvr>
                                        <p:cTn id="43" dur="1000" fill="hold"/>
                                        <p:tgtEl>
                                          <p:spTgt spid="203825"/>
                                        </p:tgtEl>
                                        <p:attrNameLst>
                                          <p:attrName>ppt_x</p:attrName>
                                        </p:attrNameLst>
                                      </p:cBhvr>
                                      <p:tavLst>
                                        <p:tav tm="0">
                                          <p:val>
                                            <p:strVal val="#ppt_x"/>
                                          </p:val>
                                        </p:tav>
                                        <p:tav tm="100000">
                                          <p:val>
                                            <p:strVal val="#ppt_x"/>
                                          </p:val>
                                        </p:tav>
                                      </p:tavLst>
                                    </p:anim>
                                    <p:anim calcmode="lin" valueType="num">
                                      <p:cBhvr>
                                        <p:cTn id="44" dur="1000" fill="hold"/>
                                        <p:tgtEl>
                                          <p:spTgt spid="2038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3788"/>
                                        </p:tgtEl>
                                        <p:attrNameLst>
                                          <p:attrName>style.visibility</p:attrName>
                                        </p:attrNameLst>
                                      </p:cBhvr>
                                      <p:to>
                                        <p:strVal val="visible"/>
                                      </p:to>
                                    </p:set>
                                    <p:animEffect transition="in" filter="fade">
                                      <p:cBhvr>
                                        <p:cTn id="47" dur="1000"/>
                                        <p:tgtEl>
                                          <p:spTgt spid="203788"/>
                                        </p:tgtEl>
                                      </p:cBhvr>
                                    </p:animEffect>
                                    <p:anim calcmode="lin" valueType="num">
                                      <p:cBhvr>
                                        <p:cTn id="48" dur="1000" fill="hold"/>
                                        <p:tgtEl>
                                          <p:spTgt spid="203788"/>
                                        </p:tgtEl>
                                        <p:attrNameLst>
                                          <p:attrName>ppt_x</p:attrName>
                                        </p:attrNameLst>
                                      </p:cBhvr>
                                      <p:tavLst>
                                        <p:tav tm="0">
                                          <p:val>
                                            <p:strVal val="#ppt_x"/>
                                          </p:val>
                                        </p:tav>
                                        <p:tav tm="100000">
                                          <p:val>
                                            <p:strVal val="#ppt_x"/>
                                          </p:val>
                                        </p:tav>
                                      </p:tavLst>
                                    </p:anim>
                                    <p:anim calcmode="lin" valueType="num">
                                      <p:cBhvr>
                                        <p:cTn id="49" dur="1000" fill="hold"/>
                                        <p:tgtEl>
                                          <p:spTgt spid="20378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3826"/>
                                        </p:tgtEl>
                                        <p:attrNameLst>
                                          <p:attrName>style.visibility</p:attrName>
                                        </p:attrNameLst>
                                      </p:cBhvr>
                                      <p:to>
                                        <p:strVal val="visible"/>
                                      </p:to>
                                    </p:set>
                                    <p:animEffect transition="in" filter="fade">
                                      <p:cBhvr>
                                        <p:cTn id="52" dur="1000"/>
                                        <p:tgtEl>
                                          <p:spTgt spid="203826"/>
                                        </p:tgtEl>
                                      </p:cBhvr>
                                    </p:animEffect>
                                    <p:anim calcmode="lin" valueType="num">
                                      <p:cBhvr>
                                        <p:cTn id="53" dur="1000" fill="hold"/>
                                        <p:tgtEl>
                                          <p:spTgt spid="203826"/>
                                        </p:tgtEl>
                                        <p:attrNameLst>
                                          <p:attrName>ppt_x</p:attrName>
                                        </p:attrNameLst>
                                      </p:cBhvr>
                                      <p:tavLst>
                                        <p:tav tm="0">
                                          <p:val>
                                            <p:strVal val="#ppt_x"/>
                                          </p:val>
                                        </p:tav>
                                        <p:tav tm="100000">
                                          <p:val>
                                            <p:strVal val="#ppt_x"/>
                                          </p:val>
                                        </p:tav>
                                      </p:tavLst>
                                    </p:anim>
                                    <p:anim calcmode="lin" valueType="num">
                                      <p:cBhvr>
                                        <p:cTn id="54" dur="1000" fill="hold"/>
                                        <p:tgtEl>
                                          <p:spTgt spid="2038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3785"/>
                                        </p:tgtEl>
                                        <p:attrNameLst>
                                          <p:attrName>style.visibility</p:attrName>
                                        </p:attrNameLst>
                                      </p:cBhvr>
                                      <p:to>
                                        <p:strVal val="visible"/>
                                      </p:to>
                                    </p:set>
                                    <p:animEffect transition="in" filter="fade">
                                      <p:cBhvr>
                                        <p:cTn id="57" dur="1000"/>
                                        <p:tgtEl>
                                          <p:spTgt spid="203785"/>
                                        </p:tgtEl>
                                      </p:cBhvr>
                                    </p:animEffect>
                                    <p:anim calcmode="lin" valueType="num">
                                      <p:cBhvr>
                                        <p:cTn id="58" dur="1000" fill="hold"/>
                                        <p:tgtEl>
                                          <p:spTgt spid="203785"/>
                                        </p:tgtEl>
                                        <p:attrNameLst>
                                          <p:attrName>ppt_x</p:attrName>
                                        </p:attrNameLst>
                                      </p:cBhvr>
                                      <p:tavLst>
                                        <p:tav tm="0">
                                          <p:val>
                                            <p:strVal val="#ppt_x"/>
                                          </p:val>
                                        </p:tav>
                                        <p:tav tm="100000">
                                          <p:val>
                                            <p:strVal val="#ppt_x"/>
                                          </p:val>
                                        </p:tav>
                                      </p:tavLst>
                                    </p:anim>
                                    <p:anim calcmode="lin" valueType="num">
                                      <p:cBhvr>
                                        <p:cTn id="59" dur="1000" fill="hold"/>
                                        <p:tgtEl>
                                          <p:spTgt spid="20378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3827"/>
                                        </p:tgtEl>
                                        <p:attrNameLst>
                                          <p:attrName>style.visibility</p:attrName>
                                        </p:attrNameLst>
                                      </p:cBhvr>
                                      <p:to>
                                        <p:strVal val="visible"/>
                                      </p:to>
                                    </p:set>
                                    <p:animEffect transition="in" filter="fade">
                                      <p:cBhvr>
                                        <p:cTn id="62" dur="1000"/>
                                        <p:tgtEl>
                                          <p:spTgt spid="203827"/>
                                        </p:tgtEl>
                                      </p:cBhvr>
                                    </p:animEffect>
                                    <p:anim calcmode="lin" valueType="num">
                                      <p:cBhvr>
                                        <p:cTn id="63" dur="1000" fill="hold"/>
                                        <p:tgtEl>
                                          <p:spTgt spid="203827"/>
                                        </p:tgtEl>
                                        <p:attrNameLst>
                                          <p:attrName>ppt_x</p:attrName>
                                        </p:attrNameLst>
                                      </p:cBhvr>
                                      <p:tavLst>
                                        <p:tav tm="0">
                                          <p:val>
                                            <p:strVal val="#ppt_x"/>
                                          </p:val>
                                        </p:tav>
                                        <p:tav tm="100000">
                                          <p:val>
                                            <p:strVal val="#ppt_x"/>
                                          </p:val>
                                        </p:tav>
                                      </p:tavLst>
                                    </p:anim>
                                    <p:anim calcmode="lin" valueType="num">
                                      <p:cBhvr>
                                        <p:cTn id="64" dur="1000" fill="hold"/>
                                        <p:tgtEl>
                                          <p:spTgt spid="2038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81" grpId="0" animBg="1"/>
      <p:bldP spid="203782" grpId="0"/>
      <p:bldP spid="203783" grpId="0" animBg="1"/>
      <p:bldP spid="203791" grpId="0"/>
      <p:bldP spid="203780" grpId="0" animBg="1"/>
      <p:bldP spid="203825" grpId="0" animBg="1"/>
      <p:bldP spid="203788" grpId="0" animBg="1"/>
      <p:bldP spid="203826" grpId="0" animBg="1"/>
      <p:bldP spid="203785" grpId="0" animBg="1"/>
      <p:bldP spid="203827" grpId="0" animBg="1"/>
      <p:bldP spid="2"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912138" y="484175"/>
            <a:ext cx="10337562" cy="70643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Point Estimate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p>
        </p:txBody>
      </p:sp>
      <mc:AlternateContent xmlns:mc="http://schemas.openxmlformats.org/markup-compatibility/2006" xmlns:a14="http://schemas.microsoft.com/office/drawing/2010/main">
        <mc:Choice Requires="a14">
          <p:sp>
            <p:nvSpPr>
              <p:cNvPr id="204827" name="Text Box 27"/>
              <p:cNvSpPr txBox="1">
                <a:spLocks noChangeArrowheads="1"/>
              </p:cNvSpPr>
              <p:nvPr/>
            </p:nvSpPr>
            <p:spPr bwMode="auto">
              <a:xfrm>
                <a:off x="2499933" y="1321448"/>
                <a:ext cx="4483279"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Point estimate of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a:t>
                </a:r>
                <a:r>
                  <a:rPr lang="en-US" sz="2400" baseline="-25000" dirty="0">
                    <a:effectLst/>
                    <a:latin typeface="+mn-lt"/>
                  </a:rPr>
                  <a:t>2 </a:t>
                </a:r>
                <a:r>
                  <a:rPr lang="en-US" sz="2400" dirty="0">
                    <a:effectLst/>
                    <a:latin typeface="+mn-lt"/>
                  </a:rPr>
                  <a:t>= </a:t>
                </a:r>
                <a14:m>
                  <m:oMath xmlns:m="http://schemas.openxmlformats.org/officeDocument/2006/math">
                    <m:sSub>
                      <m:sSubPr>
                        <m:ctrlPr>
                          <a:rPr lang="en-US" sz="2400" i="1">
                            <a:effectLst/>
                            <a:latin typeface="Cambria Math" panose="02040503050406030204" pitchFamily="18" charset="0"/>
                          </a:rPr>
                        </m:ctrlPr>
                      </m:sSubPr>
                      <m:e>
                        <m:acc>
                          <m:accPr>
                            <m:chr m:val="̅"/>
                            <m:ctrlPr>
                              <a:rPr lang="en-US" sz="2400" i="1">
                                <a:effectLst/>
                                <a:latin typeface="Cambria Math" panose="02040503050406030204" pitchFamily="18" charset="0"/>
                              </a:rPr>
                            </m:ctrlPr>
                          </m:accPr>
                          <m:e>
                            <m:r>
                              <a:rPr lang="en-US" sz="2400" i="1">
                                <a:effectLst/>
                                <a:latin typeface="Cambria Math"/>
                              </a:rPr>
                              <m:t>𝑥</m:t>
                            </m:r>
                          </m:e>
                        </m:acc>
                      </m:e>
                      <m:sub>
                        <m:r>
                          <a:rPr lang="en-US" sz="2400" i="1">
                            <a:effectLst/>
                            <a:latin typeface="Cambria Math"/>
                          </a:rPr>
                          <m:t>1</m:t>
                        </m:r>
                      </m:sub>
                    </m:sSub>
                    <m:r>
                      <a:rPr lang="en-US" sz="2400" i="1">
                        <a:effectLst/>
                        <a:latin typeface="Cambria Math"/>
                      </a:rPr>
                      <m:t>−</m:t>
                    </m:r>
                    <m:sSub>
                      <m:sSubPr>
                        <m:ctrlPr>
                          <a:rPr lang="en-US" sz="2400" i="1">
                            <a:effectLst/>
                            <a:latin typeface="Cambria Math" panose="02040503050406030204" pitchFamily="18" charset="0"/>
                          </a:rPr>
                        </m:ctrlPr>
                      </m:sSubPr>
                      <m:e>
                        <m:acc>
                          <m:accPr>
                            <m:chr m:val="̅"/>
                            <m:ctrlPr>
                              <a:rPr lang="en-US" sz="2400" i="1">
                                <a:effectLst/>
                                <a:latin typeface="Cambria Math" panose="02040503050406030204" pitchFamily="18" charset="0"/>
                              </a:rPr>
                            </m:ctrlPr>
                          </m:accPr>
                          <m:e>
                            <m:r>
                              <a:rPr lang="en-US" sz="2400" i="1">
                                <a:effectLst/>
                                <a:latin typeface="Cambria Math"/>
                              </a:rPr>
                              <m:t>𝑥</m:t>
                            </m:r>
                          </m:e>
                        </m:acc>
                      </m:e>
                      <m:sub>
                        <m:r>
                          <a:rPr lang="en-US" sz="2400" i="1">
                            <a:effectLst/>
                            <a:latin typeface="Cambria Math"/>
                          </a:rPr>
                          <m:t>2</m:t>
                        </m:r>
                      </m:sub>
                    </m:sSub>
                    <m:r>
                      <a:rPr lang="en-US" sz="2400" i="1">
                        <a:effectLst/>
                        <a:latin typeface="Cambria Math"/>
                      </a:rPr>
                      <m:t> </m:t>
                    </m:r>
                  </m:oMath>
                </a14:m>
                <a:endParaRPr lang="en-US" sz="2400" dirty="0">
                  <a:effectLst/>
                  <a:latin typeface="+mn-lt"/>
                </a:endParaRPr>
              </a:p>
            </p:txBody>
          </p:sp>
        </mc:Choice>
        <mc:Fallback xmlns="">
          <p:sp>
            <p:nvSpPr>
              <p:cNvPr id="204827" name="Text Box 27"/>
              <p:cNvSpPr txBox="1">
                <a:spLocks noRot="1" noChangeAspect="1" noMove="1" noResize="1" noEditPoints="1" noAdjustHandles="1" noChangeArrowheads="1" noChangeShapeType="1" noTextEdit="1"/>
              </p:cNvSpPr>
              <p:nvPr/>
            </p:nvSpPr>
            <p:spPr bwMode="auto">
              <a:xfrm>
                <a:off x="2499933" y="1321448"/>
                <a:ext cx="4483279" cy="461665"/>
              </a:xfrm>
              <a:prstGeom prst="rect">
                <a:avLst/>
              </a:prstGeom>
              <a:blipFill rotWithShape="1">
                <a:blip r:embed="rId3"/>
                <a:stretch>
                  <a:fillRect l="-2038" t="-13158" r="-1902" b="-28947"/>
                </a:stretch>
              </a:blipFill>
              <a:ln w="12700">
                <a:noFill/>
                <a:miter lim="800000"/>
                <a:headEnd/>
                <a:tailEnd/>
              </a:ln>
              <a:effectLst/>
            </p:spPr>
            <p:txBody>
              <a:bodyPr/>
              <a:lstStyle/>
              <a:p>
                <a:r>
                  <a:rPr lang="en-US">
                    <a:noFill/>
                  </a:rPr>
                  <a:t> </a:t>
                </a:r>
              </a:p>
            </p:txBody>
          </p:sp>
        </mc:Fallback>
      </mc:AlternateContent>
      <p:sp>
        <p:nvSpPr>
          <p:cNvPr id="204829" name="Text Box 29"/>
          <p:cNvSpPr txBox="1">
            <a:spLocks noChangeArrowheads="1"/>
          </p:cNvSpPr>
          <p:nvPr/>
        </p:nvSpPr>
        <p:spPr bwMode="auto">
          <a:xfrm>
            <a:off x="2537713" y="2495425"/>
            <a:ext cx="5820248" cy="208672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where:</a:t>
            </a:r>
          </a:p>
          <a:p>
            <a:pPr algn="l">
              <a:lnSpc>
                <a:spcPct val="90000"/>
              </a:lnSpc>
              <a:spcBef>
                <a:spcPct val="20000"/>
              </a:spcBef>
              <a:buClr>
                <a:srgbClr val="66FFFF"/>
              </a:buClr>
              <a:buSzPct val="75000"/>
              <a:buFont typeface="Monotype Sorts" pitchFamily="2" charset="2"/>
              <a:buNone/>
            </a:pPr>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mean distance for the population</a:t>
            </a:r>
          </a:p>
          <a:p>
            <a:pPr algn="l">
              <a:lnSpc>
                <a:spcPct val="90000"/>
              </a:lnSpc>
              <a:spcBef>
                <a:spcPct val="20000"/>
              </a:spcBef>
              <a:buClr>
                <a:srgbClr val="66FFFF"/>
              </a:buClr>
              <a:buSzPct val="75000"/>
              <a:buFont typeface="Monotype Sorts" pitchFamily="2" charset="2"/>
              <a:buNone/>
            </a:pPr>
            <a:r>
              <a:rPr lang="en-US" sz="2400" dirty="0">
                <a:effectLst/>
                <a:latin typeface="+mn-lt"/>
              </a:rPr>
              <a:t>	        of Par, Inc. golf balls</a:t>
            </a:r>
          </a:p>
          <a:p>
            <a:pPr algn="l">
              <a:lnSpc>
                <a:spcPct val="90000"/>
              </a:lnSpc>
              <a:spcBef>
                <a:spcPct val="20000"/>
              </a:spcBef>
              <a:buClr>
                <a:srgbClr val="66FFFF"/>
              </a:buClr>
              <a:buSzPct val="75000"/>
              <a:buFont typeface="Monotype Sorts" pitchFamily="2" charset="2"/>
              <a:buNone/>
            </a:pP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 mean distance for the population</a:t>
            </a:r>
          </a:p>
          <a:p>
            <a:pPr algn="l">
              <a:lnSpc>
                <a:spcPct val="90000"/>
              </a:lnSpc>
              <a:spcBef>
                <a:spcPct val="20000"/>
              </a:spcBef>
              <a:buClr>
                <a:srgbClr val="66FFFF"/>
              </a:buClr>
              <a:buSzPct val="75000"/>
              <a:buFont typeface="Monotype Sorts" pitchFamily="2" charset="2"/>
              <a:buNone/>
            </a:pPr>
            <a:r>
              <a:rPr lang="en-US" sz="2400" dirty="0">
                <a:effectLst/>
                <a:latin typeface="+mn-lt"/>
              </a:rPr>
              <a:t>	        of Rap, Ltd. golf balls</a:t>
            </a:r>
          </a:p>
        </p:txBody>
      </p:sp>
      <p:sp>
        <p:nvSpPr>
          <p:cNvPr id="204830" name="Oval 30"/>
          <p:cNvSpPr>
            <a:spLocks noChangeArrowheads="1"/>
          </p:cNvSpPr>
          <p:nvPr/>
        </p:nvSpPr>
        <p:spPr bwMode="auto">
          <a:xfrm>
            <a:off x="7142201" y="1770955"/>
            <a:ext cx="1277545" cy="590550"/>
          </a:xfrm>
          <a:prstGeom prst="ellipse">
            <a:avLst/>
          </a:prstGeom>
          <a:noFill/>
          <a:ln w="28575">
            <a:solidFill>
              <a:schemeClr val="tx1"/>
            </a:solidFill>
            <a:round/>
            <a:headEnd/>
            <a:tailEnd/>
          </a:ln>
          <a:effectLst/>
        </p:spPr>
        <p:txBody>
          <a:bodyPr wrap="none" anchor="ctr"/>
          <a:lstStyle/>
          <a:p>
            <a:endParaRPr lang="en-US"/>
          </a:p>
        </p:txBody>
      </p:sp>
      <p:sp>
        <p:nvSpPr>
          <p:cNvPr id="204832" name="Text Box 32"/>
          <p:cNvSpPr txBox="1">
            <a:spLocks noChangeArrowheads="1"/>
          </p:cNvSpPr>
          <p:nvPr/>
        </p:nvSpPr>
        <p:spPr bwMode="auto">
          <a:xfrm>
            <a:off x="6800404" y="1330190"/>
            <a:ext cx="1572866" cy="461665"/>
          </a:xfrm>
          <a:prstGeom prst="rect">
            <a:avLst/>
          </a:prstGeom>
          <a:noFill/>
          <a:ln w="12700">
            <a:noFill/>
            <a:miter lim="800000"/>
            <a:headEnd/>
            <a:tailEnd/>
          </a:ln>
          <a:effectLst/>
        </p:spPr>
        <p:txBody>
          <a:bodyPr wrap="none">
            <a:spAutoFit/>
          </a:bodyPr>
          <a:lstStyle/>
          <a:p>
            <a:r>
              <a:rPr lang="en-US" sz="2400" dirty="0">
                <a:effectLst/>
                <a:latin typeface="+mn-lt"/>
              </a:rPr>
              <a:t>= 295 - 278</a:t>
            </a:r>
          </a:p>
        </p:txBody>
      </p:sp>
      <p:sp>
        <p:nvSpPr>
          <p:cNvPr id="204833" name="Text Box 33"/>
          <p:cNvSpPr txBox="1">
            <a:spLocks noChangeArrowheads="1"/>
          </p:cNvSpPr>
          <p:nvPr/>
        </p:nvSpPr>
        <p:spPr bwMode="auto">
          <a:xfrm>
            <a:off x="6820238" y="1832541"/>
            <a:ext cx="1592807" cy="461665"/>
          </a:xfrm>
          <a:prstGeom prst="rect">
            <a:avLst/>
          </a:prstGeom>
          <a:noFill/>
          <a:ln w="12700">
            <a:noFill/>
            <a:miter lim="800000"/>
            <a:headEnd/>
            <a:tailEnd/>
          </a:ln>
          <a:effectLst/>
        </p:spPr>
        <p:txBody>
          <a:bodyPr wrap="none">
            <a:spAutoFit/>
          </a:bodyPr>
          <a:lstStyle/>
          <a:p>
            <a:r>
              <a:rPr lang="en-US" sz="2400" dirty="0">
                <a:effectLst/>
                <a:latin typeface="+mn-lt"/>
              </a:rPr>
              <a:t>=   17 yards</a:t>
            </a: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4827"/>
                                        </p:tgtEl>
                                        <p:attrNameLst>
                                          <p:attrName>style.visibility</p:attrName>
                                        </p:attrNameLst>
                                      </p:cBhvr>
                                      <p:to>
                                        <p:strVal val="visible"/>
                                      </p:to>
                                    </p:set>
                                    <p:animEffect transition="in" filter="slide(fromLeft)">
                                      <p:cBhvr>
                                        <p:cTn id="7" dur="500"/>
                                        <p:tgtEl>
                                          <p:spTgt spid="204827"/>
                                        </p:tgtEl>
                                      </p:cBhvr>
                                    </p:animEffect>
                                  </p:childTnLst>
                                </p:cTn>
                              </p:par>
                            </p:childTnLst>
                          </p:cTn>
                        </p:par>
                        <p:par>
                          <p:cTn id="8" fill="hold">
                            <p:stCondLst>
                              <p:cond delay="500"/>
                            </p:stCondLst>
                            <p:childTnLst>
                              <p:par>
                                <p:cTn id="9" presetID="12" presetClass="entr" presetSubtype="8" fill="hold" grpId="0" nodeType="afterEffect">
                                  <p:stCondLst>
                                    <p:cond delay="2000"/>
                                  </p:stCondLst>
                                  <p:childTnLst>
                                    <p:set>
                                      <p:cBhvr>
                                        <p:cTn id="10" dur="1" fill="hold">
                                          <p:stCondLst>
                                            <p:cond delay="0"/>
                                          </p:stCondLst>
                                        </p:cTn>
                                        <p:tgtEl>
                                          <p:spTgt spid="204832"/>
                                        </p:tgtEl>
                                        <p:attrNameLst>
                                          <p:attrName>style.visibility</p:attrName>
                                        </p:attrNameLst>
                                      </p:cBhvr>
                                      <p:to>
                                        <p:strVal val="visible"/>
                                      </p:to>
                                    </p:set>
                                    <p:animEffect transition="in" filter="slide(fromLeft)">
                                      <p:cBhvr>
                                        <p:cTn id="11" dur="500"/>
                                        <p:tgtEl>
                                          <p:spTgt spid="204832"/>
                                        </p:tgtEl>
                                      </p:cBhvr>
                                    </p:animEffect>
                                  </p:childTnLst>
                                </p:cTn>
                              </p:par>
                            </p:childTnLst>
                          </p:cTn>
                        </p:par>
                        <p:par>
                          <p:cTn id="12" fill="hold">
                            <p:stCondLst>
                              <p:cond delay="3000"/>
                            </p:stCondLst>
                            <p:childTnLst>
                              <p:par>
                                <p:cTn id="13" presetID="12" presetClass="entr" presetSubtype="1" fill="hold" grpId="0" nodeType="afterEffect">
                                  <p:stCondLst>
                                    <p:cond delay="2000"/>
                                  </p:stCondLst>
                                  <p:childTnLst>
                                    <p:set>
                                      <p:cBhvr>
                                        <p:cTn id="14" dur="1" fill="hold">
                                          <p:stCondLst>
                                            <p:cond delay="0"/>
                                          </p:stCondLst>
                                        </p:cTn>
                                        <p:tgtEl>
                                          <p:spTgt spid="204833"/>
                                        </p:tgtEl>
                                        <p:attrNameLst>
                                          <p:attrName>style.visibility</p:attrName>
                                        </p:attrNameLst>
                                      </p:cBhvr>
                                      <p:to>
                                        <p:strVal val="visible"/>
                                      </p:to>
                                    </p:set>
                                    <p:animEffect transition="in" filter="slide(fromTop)">
                                      <p:cBhvr>
                                        <p:cTn id="15" dur="500"/>
                                        <p:tgtEl>
                                          <p:spTgt spid="204833"/>
                                        </p:tgtEl>
                                      </p:cBhvr>
                                    </p:animEffect>
                                  </p:childTnLst>
                                </p:cTn>
                              </p:par>
                            </p:childTnLst>
                          </p:cTn>
                        </p:par>
                        <p:par>
                          <p:cTn id="16" fill="hold">
                            <p:stCondLst>
                              <p:cond delay="5500"/>
                            </p:stCondLst>
                            <p:childTnLst>
                              <p:par>
                                <p:cTn id="17" presetID="16" presetClass="entr" presetSubtype="21" fill="hold" grpId="0" nodeType="afterEffect">
                                  <p:stCondLst>
                                    <p:cond delay="1000"/>
                                  </p:stCondLst>
                                  <p:childTnLst>
                                    <p:set>
                                      <p:cBhvr>
                                        <p:cTn id="18" dur="1" fill="hold">
                                          <p:stCondLst>
                                            <p:cond delay="0"/>
                                          </p:stCondLst>
                                        </p:cTn>
                                        <p:tgtEl>
                                          <p:spTgt spid="204830"/>
                                        </p:tgtEl>
                                        <p:attrNameLst>
                                          <p:attrName>style.visibility</p:attrName>
                                        </p:attrNameLst>
                                      </p:cBhvr>
                                      <p:to>
                                        <p:strVal val="visible"/>
                                      </p:to>
                                    </p:set>
                                    <p:animEffect transition="in" filter="barn(inVertical)">
                                      <p:cBhvr>
                                        <p:cTn id="19" dur="500"/>
                                        <p:tgtEl>
                                          <p:spTgt spid="204830"/>
                                        </p:tgtEl>
                                      </p:cBhvr>
                                    </p:animEffect>
                                  </p:childTnLst>
                                </p:cTn>
                              </p:par>
                            </p:childTnLst>
                          </p:cTn>
                        </p:par>
                        <p:par>
                          <p:cTn id="20" fill="hold">
                            <p:stCondLst>
                              <p:cond delay="7000"/>
                            </p:stCondLst>
                            <p:childTnLst>
                              <p:par>
                                <p:cTn id="21" presetID="3" presetClass="entr" presetSubtype="10" fill="hold" grpId="0" nodeType="afterEffect">
                                  <p:stCondLst>
                                    <p:cond delay="2000"/>
                                  </p:stCondLst>
                                  <p:childTnLst>
                                    <p:set>
                                      <p:cBhvr>
                                        <p:cTn id="22" dur="1" fill="hold">
                                          <p:stCondLst>
                                            <p:cond delay="0"/>
                                          </p:stCondLst>
                                        </p:cTn>
                                        <p:tgtEl>
                                          <p:spTgt spid="204829"/>
                                        </p:tgtEl>
                                        <p:attrNameLst>
                                          <p:attrName>style.visibility</p:attrName>
                                        </p:attrNameLst>
                                      </p:cBhvr>
                                      <p:to>
                                        <p:strVal val="visible"/>
                                      </p:to>
                                    </p:set>
                                    <p:animEffect transition="in" filter="blinds(horizontal)">
                                      <p:cBhvr>
                                        <p:cTn id="23" dur="500"/>
                                        <p:tgtEl>
                                          <p:spTgt spid="20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7" grpId="0" autoUpdateAnimBg="0"/>
      <p:bldP spid="204829" grpId="0" autoUpdateAnimBg="0"/>
      <p:bldP spid="204830" grpId="0" animBg="1"/>
      <p:bldP spid="204832" grpId="0" autoUpdateAnimBg="0"/>
      <p:bldP spid="2048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ChangeArrowheads="1"/>
          </p:cNvSpPr>
          <p:nvPr/>
        </p:nvSpPr>
        <p:spPr bwMode="auto">
          <a:xfrm>
            <a:off x="912138" y="446278"/>
            <a:ext cx="10337562" cy="789116"/>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a:t>
            </a:r>
            <a:r>
              <a:rPr lang="en-US" sz="3200" i="1" baseline="-25000" dirty="0">
                <a:effectLst/>
                <a:latin typeface="+mn-lt"/>
              </a:rPr>
              <a:t> </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a:t>
            </a:r>
            <a:r>
              <a:rPr lang="en-US" sz="3200" i="1" baseline="-25000" dirty="0">
                <a:effectLst/>
                <a:latin typeface="+mn-lt"/>
              </a:rPr>
              <a:t> </a:t>
            </a:r>
            <a:r>
              <a:rPr lang="en-US" sz="3200" baseline="-25000" dirty="0">
                <a:effectLst/>
                <a:latin typeface="+mn-lt"/>
              </a:rPr>
              <a:t>2</a:t>
            </a:r>
            <a:r>
              <a:rPr lang="en-US" sz="3200" dirty="0">
                <a:effectLst/>
                <a:latin typeface="+mn-lt"/>
              </a:rPr>
              <a:t> Known</a:t>
            </a:r>
          </a:p>
        </p:txBody>
      </p:sp>
      <p:sp>
        <p:nvSpPr>
          <p:cNvPr id="205857" name="Text Box 33"/>
          <p:cNvSpPr txBox="1">
            <a:spLocks noChangeArrowheads="1"/>
          </p:cNvSpPr>
          <p:nvPr/>
        </p:nvSpPr>
        <p:spPr bwMode="auto">
          <a:xfrm>
            <a:off x="2717162" y="3057143"/>
            <a:ext cx="6787756" cy="1200329"/>
          </a:xfrm>
          <a:prstGeom prst="rect">
            <a:avLst/>
          </a:prstGeom>
          <a:noFill/>
          <a:ln w="12700">
            <a:noFill/>
            <a:miter lim="800000"/>
            <a:headEnd/>
            <a:tailEnd/>
          </a:ln>
          <a:effectLst/>
        </p:spPr>
        <p:txBody>
          <a:bodyPr wrap="none">
            <a:spAutoFit/>
          </a:bodyPr>
          <a:lstStyle/>
          <a:p>
            <a:pPr algn="l"/>
            <a:r>
              <a:rPr lang="en-US" sz="2400" dirty="0">
                <a:effectLst/>
                <a:latin typeface="+mn-lt"/>
              </a:rPr>
              <a:t>    We are 95% confident that the difference between</a:t>
            </a:r>
          </a:p>
          <a:p>
            <a:pPr algn="l"/>
            <a:r>
              <a:rPr lang="en-US" sz="2400" dirty="0">
                <a:effectLst/>
                <a:latin typeface="+mn-lt"/>
              </a:rPr>
              <a:t>the mean driving distances of Par, Inc. balls and Rap,</a:t>
            </a:r>
          </a:p>
          <a:p>
            <a:pPr algn="l"/>
            <a:r>
              <a:rPr lang="en-US" sz="2400" dirty="0">
                <a:effectLst/>
                <a:latin typeface="+mn-lt"/>
              </a:rPr>
              <a:t>Ltd. balls is 11.86 to 22.14 yards.</a:t>
            </a:r>
          </a:p>
        </p:txBody>
      </p:sp>
      <p:sp>
        <p:nvSpPr>
          <p:cNvPr id="205858" name="Text Box 34"/>
          <p:cNvSpPr txBox="1">
            <a:spLocks noChangeArrowheads="1"/>
          </p:cNvSpPr>
          <p:nvPr/>
        </p:nvSpPr>
        <p:spPr bwMode="auto">
          <a:xfrm>
            <a:off x="3510162" y="2444966"/>
            <a:ext cx="5145961" cy="461665"/>
          </a:xfrm>
          <a:prstGeom prst="rect">
            <a:avLst/>
          </a:prstGeom>
          <a:noFill/>
          <a:ln w="12700">
            <a:noFill/>
            <a:miter lim="800000"/>
            <a:headEnd/>
            <a:tailEnd/>
          </a:ln>
          <a:effectLst/>
        </p:spPr>
        <p:txBody>
          <a:bodyPr wrap="none">
            <a:spAutoFit/>
          </a:bodyPr>
          <a:lstStyle/>
          <a:p>
            <a:pPr algn="l"/>
            <a:r>
              <a:rPr lang="en-US" sz="2400" dirty="0">
                <a:effectLst/>
                <a:latin typeface="+mn-lt"/>
              </a:rPr>
              <a:t>17 </a:t>
            </a:r>
            <a:r>
              <a:rPr lang="en-US" sz="2400" u="sng" dirty="0">
                <a:effectLst/>
                <a:latin typeface="+mn-lt"/>
              </a:rPr>
              <a:t>+</a:t>
            </a:r>
            <a:r>
              <a:rPr lang="en-US" sz="2400" dirty="0">
                <a:effectLst/>
                <a:latin typeface="+mn-lt"/>
              </a:rPr>
              <a:t> 5.14  or  11.86 yards to 22.14 yards</a:t>
            </a:r>
          </a:p>
        </p:txBody>
      </p:sp>
      <mc:AlternateContent xmlns:mc="http://schemas.openxmlformats.org/markup-compatibility/2006" xmlns:a14="http://schemas.microsoft.com/office/drawing/2010/main">
        <mc:Choice Requires="a14">
          <p:sp>
            <p:nvSpPr>
              <p:cNvPr id="9" name="TextBox 8"/>
              <p:cNvSpPr txBox="1"/>
              <p:nvPr/>
            </p:nvSpPr>
            <p:spPr>
              <a:xfrm>
                <a:off x="2498279" y="1360841"/>
                <a:ext cx="7172028" cy="886268"/>
              </a:xfrm>
              <a:prstGeom prst="rect">
                <a:avLst/>
              </a:prstGeom>
              <a:noFill/>
              <a:effectLst/>
            </p:spPr>
            <p:txBody>
              <a:bodyPr wrap="none" rtlCol="0">
                <a:spAutoFit/>
              </a:bodyPr>
              <a:lstStyle/>
              <a:p>
                <a14:m>
                  <m:oMath xmlns:m="http://schemas.openxmlformats.org/officeDocument/2006/math">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ea typeface="Cambria Math"/>
                      </a:rPr>
                      <m:t>±</m:t>
                    </m:r>
                    <m:sSub>
                      <m:sSubPr>
                        <m:ctrlPr>
                          <a:rPr lang="en-US" sz="2400" b="0" i="1" smtClean="0">
                            <a:solidFill>
                              <a:schemeClr val="tx1"/>
                            </a:solidFill>
                            <a:effectLst/>
                            <a:latin typeface="Cambria Math" panose="02040503050406030204" pitchFamily="18" charset="0"/>
                            <a:ea typeface="Cambria Math"/>
                          </a:rPr>
                        </m:ctrlPr>
                      </m:sSubPr>
                      <m:e>
                        <m:r>
                          <a:rPr lang="en-US" sz="2400" b="0" i="1" smtClean="0">
                            <a:solidFill>
                              <a:schemeClr val="tx1"/>
                            </a:solidFill>
                            <a:effectLst/>
                            <a:latin typeface="Cambria Math"/>
                            <a:ea typeface="Cambria Math"/>
                          </a:rPr>
                          <m:t>𝑧</m:t>
                        </m:r>
                      </m:e>
                      <m:sub>
                        <m:r>
                          <a:rPr lang="en-US" sz="2400" b="0" i="1" smtClean="0">
                            <a:solidFill>
                              <a:schemeClr val="tx1"/>
                            </a:solidFill>
                            <a:effectLst/>
                            <a:latin typeface="Cambria Math"/>
                            <a:ea typeface="Cambria Math"/>
                          </a:rPr>
                          <m:t>𝛼</m:t>
                        </m:r>
                        <m:r>
                          <a:rPr lang="en-US" sz="2400" b="0" i="1" smtClean="0">
                            <a:solidFill>
                              <a:schemeClr val="tx1"/>
                            </a:solidFill>
                            <a:effectLst/>
                            <a:latin typeface="Cambria Math"/>
                            <a:ea typeface="Cambria Math"/>
                          </a:rPr>
                          <m:t>/2</m:t>
                        </m:r>
                      </m:sub>
                    </m:sSub>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1</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2</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r>
                      <a:rPr lang="en-US" sz="2400" b="0" i="1" smtClean="0">
                        <a:solidFill>
                          <a:schemeClr val="tx1"/>
                        </a:solidFill>
                        <a:effectLst/>
                        <a:latin typeface="Cambria Math"/>
                      </a:rPr>
                      <m:t>=17</m:t>
                    </m:r>
                    <m:r>
                      <a:rPr lang="en-US" sz="2400" b="0" i="1" smtClean="0">
                        <a:solidFill>
                          <a:schemeClr val="tx1"/>
                        </a:solidFill>
                        <a:effectLst/>
                        <a:latin typeface="Cambria Math"/>
                        <a:ea typeface="Cambria Math"/>
                      </a:rPr>
                      <m:t>±1.96</m:t>
                    </m:r>
                    <m:rad>
                      <m:radPr>
                        <m:degHide m:val="on"/>
                        <m:ctrlPr>
                          <a:rPr lang="en-US" sz="2400" b="0" i="1" smtClean="0">
                            <a:solidFill>
                              <a:schemeClr val="tx1"/>
                            </a:solidFill>
                            <a:effectLst/>
                            <a:latin typeface="Cambria Math" panose="02040503050406030204" pitchFamily="18" charset="0"/>
                            <a:ea typeface="Cambria Math"/>
                          </a:rPr>
                        </m:ctrlPr>
                      </m:radPr>
                      <m:deg/>
                      <m:e>
                        <m:f>
                          <m:fPr>
                            <m:ctrlPr>
                              <a:rPr lang="en-US" sz="2400" b="0" i="1" smtClean="0">
                                <a:solidFill>
                                  <a:schemeClr val="tx1"/>
                                </a:solidFill>
                                <a:effectLst/>
                                <a:latin typeface="Cambria Math" panose="02040503050406030204" pitchFamily="18" charset="0"/>
                                <a:ea typeface="Cambria Math"/>
                              </a:rPr>
                            </m:ctrlPr>
                          </m:fPr>
                          <m:num>
                            <m:sSup>
                              <m:sSupPr>
                                <m:ctrlPr>
                                  <a:rPr lang="en-US" sz="2400" b="0" i="1" smtClean="0">
                                    <a:solidFill>
                                      <a:schemeClr val="tx1"/>
                                    </a:solidFill>
                                    <a:effectLst/>
                                    <a:latin typeface="Cambria Math" panose="02040503050406030204" pitchFamily="18" charset="0"/>
                                    <a:ea typeface="Cambria Math"/>
                                  </a:rPr>
                                </m:ctrlPr>
                              </m:sSupPr>
                              <m:e>
                                <m:r>
                                  <a:rPr lang="en-US" sz="2400" b="0" i="1" smtClean="0">
                                    <a:solidFill>
                                      <a:schemeClr val="tx1"/>
                                    </a:solidFill>
                                    <a:effectLst/>
                                    <a:latin typeface="Cambria Math"/>
                                    <a:ea typeface="Cambria Math"/>
                                  </a:rPr>
                                  <m:t>(15)</m:t>
                                </m:r>
                              </m:e>
                              <m:sup>
                                <m:r>
                                  <a:rPr lang="en-US" sz="2400" b="0" i="1" smtClean="0">
                                    <a:solidFill>
                                      <a:schemeClr val="tx1"/>
                                    </a:solidFill>
                                    <a:effectLst/>
                                    <a:latin typeface="Cambria Math"/>
                                    <a:ea typeface="Cambria Math"/>
                                  </a:rPr>
                                  <m:t>2</m:t>
                                </m:r>
                              </m:sup>
                            </m:sSup>
                          </m:num>
                          <m:den>
                            <m:r>
                              <a:rPr lang="en-US" sz="2400" b="0" i="1" smtClean="0">
                                <a:solidFill>
                                  <a:schemeClr val="tx1"/>
                                </a:solidFill>
                                <a:effectLst/>
                                <a:latin typeface="Cambria Math"/>
                                <a:ea typeface="Cambria Math"/>
                              </a:rPr>
                              <m:t>120</m:t>
                            </m:r>
                          </m:den>
                        </m:f>
                        <m:r>
                          <a:rPr lang="en-US" sz="2400" b="0" i="1" smtClean="0">
                            <a:solidFill>
                              <a:schemeClr val="tx1"/>
                            </a:solidFill>
                            <a:effectLst/>
                            <a:latin typeface="Cambria Math"/>
                            <a:ea typeface="Cambria Math"/>
                          </a:rPr>
                          <m:t>+</m:t>
                        </m:r>
                        <m:f>
                          <m:fPr>
                            <m:ctrlPr>
                              <a:rPr lang="en-US" sz="2400" b="0" i="1" smtClean="0">
                                <a:solidFill>
                                  <a:schemeClr val="tx1"/>
                                </a:solidFill>
                                <a:effectLst/>
                                <a:latin typeface="Cambria Math" panose="02040503050406030204" pitchFamily="18" charset="0"/>
                                <a:ea typeface="Cambria Math"/>
                              </a:rPr>
                            </m:ctrlPr>
                          </m:fPr>
                          <m:num>
                            <m:sSup>
                              <m:sSupPr>
                                <m:ctrlPr>
                                  <a:rPr lang="en-US" sz="2400" b="0" i="1" smtClean="0">
                                    <a:solidFill>
                                      <a:schemeClr val="tx1"/>
                                    </a:solidFill>
                                    <a:effectLst/>
                                    <a:latin typeface="Cambria Math" panose="02040503050406030204" pitchFamily="18" charset="0"/>
                                    <a:ea typeface="Cambria Math"/>
                                  </a:rPr>
                                </m:ctrlPr>
                              </m:sSupPr>
                              <m:e>
                                <m:r>
                                  <a:rPr lang="en-US" sz="2400" b="0" i="1" smtClean="0">
                                    <a:solidFill>
                                      <a:schemeClr val="tx1"/>
                                    </a:solidFill>
                                    <a:effectLst/>
                                    <a:latin typeface="Cambria Math"/>
                                    <a:ea typeface="Cambria Math"/>
                                  </a:rPr>
                                  <m:t>(20)</m:t>
                                </m:r>
                              </m:e>
                              <m:sup>
                                <m:r>
                                  <a:rPr lang="en-US" sz="2400" b="0" i="1" smtClean="0">
                                    <a:solidFill>
                                      <a:schemeClr val="tx1"/>
                                    </a:solidFill>
                                    <a:effectLst/>
                                    <a:latin typeface="Cambria Math"/>
                                    <a:ea typeface="Cambria Math"/>
                                  </a:rPr>
                                  <m:t>2</m:t>
                                </m:r>
                              </m:sup>
                            </m:sSup>
                          </m:num>
                          <m:den>
                            <m:r>
                              <a:rPr lang="en-US" sz="2400" b="0" i="1" smtClean="0">
                                <a:solidFill>
                                  <a:schemeClr val="tx1"/>
                                </a:solidFill>
                                <a:effectLst/>
                                <a:latin typeface="Cambria Math"/>
                                <a:ea typeface="Cambria Math"/>
                              </a:rPr>
                              <m:t>80</m:t>
                            </m:r>
                          </m:den>
                        </m:f>
                      </m:e>
                    </m:rad>
                  </m:oMath>
                </a14:m>
                <a:r>
                  <a:rPr lang="en-US" sz="2400" dirty="0">
                    <a:solidFill>
                      <a:schemeClr val="tx1"/>
                    </a:solidFill>
                    <a:effectLst/>
                    <a:latin typeface="+mn-lt"/>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2498279" y="1360841"/>
                <a:ext cx="7172028" cy="886268"/>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5858"/>
                                        </p:tgtEl>
                                        <p:attrNameLst>
                                          <p:attrName>style.visibility</p:attrName>
                                        </p:attrNameLst>
                                      </p:cBhvr>
                                      <p:to>
                                        <p:strVal val="visible"/>
                                      </p:to>
                                    </p:set>
                                    <p:animEffect transition="in" filter="slide(fromTop)">
                                      <p:cBhvr>
                                        <p:cTn id="12" dur="500"/>
                                        <p:tgtEl>
                                          <p:spTgt spid="20585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5857"/>
                                        </p:tgtEl>
                                        <p:attrNameLst>
                                          <p:attrName>style.visibility</p:attrName>
                                        </p:attrNameLst>
                                      </p:cBhvr>
                                      <p:to>
                                        <p:strVal val="visible"/>
                                      </p:to>
                                    </p:set>
                                    <p:animEffect transition="in" filter="slide(fromTop)">
                                      <p:cBhvr>
                                        <p:cTn id="17" dur="500"/>
                                        <p:tgtEl>
                                          <p:spTgt spid="20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7" grpId="0" autoUpdateAnimBg="0"/>
      <p:bldP spid="205858" grpId="0" autoUpdateAnimBg="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5"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
        <p:nvSpPr>
          <p:cNvPr id="312326" name="Rectangle 6"/>
          <p:cNvSpPr>
            <a:spLocks noChangeArrowheads="1"/>
          </p:cNvSpPr>
          <p:nvPr/>
        </p:nvSpPr>
        <p:spPr bwMode="auto">
          <a:xfrm>
            <a:off x="918473" y="1117122"/>
            <a:ext cx="8234578" cy="547687"/>
          </a:xfrm>
          <a:prstGeom prst="rect">
            <a:avLst/>
          </a:prstGeom>
          <a:noFill/>
          <a:ln w="12700">
            <a:noFill/>
            <a:miter lim="800000"/>
            <a:headEnd/>
            <a:tailEnd/>
          </a:ln>
          <a:effectLst/>
        </p:spPr>
        <p:txBody>
          <a:bodyPr lIns="90488" tIns="44450" rIns="90488" bIns="44450"/>
          <a:lstStyle/>
          <a:p>
            <a:pPr marL="342900" indent="-342900" algn="l">
              <a:spcBef>
                <a:spcPct val="20000"/>
              </a:spcBef>
              <a:buFont typeface="Arial" panose="020B0604020202020204" pitchFamily="34" charset="0"/>
              <a:buChar char="•"/>
            </a:pPr>
            <a:r>
              <a:rPr lang="en-US" sz="2400" dirty="0">
                <a:effectLst/>
                <a:latin typeface="+mn-lt"/>
              </a:rPr>
              <a:t>Hypotheses</a:t>
            </a:r>
            <a:endParaRPr lang="en-US" sz="2400" b="1" dirty="0">
              <a:effectLst/>
              <a:latin typeface="+mn-lt"/>
            </a:endParaRPr>
          </a:p>
        </p:txBody>
      </p:sp>
      <p:sp>
        <p:nvSpPr>
          <p:cNvPr id="312343" name="Text Box 23"/>
          <p:cNvSpPr txBox="1">
            <a:spLocks noChangeArrowheads="1"/>
          </p:cNvSpPr>
          <p:nvPr/>
        </p:nvSpPr>
        <p:spPr bwMode="auto">
          <a:xfrm>
            <a:off x="2317345" y="2742554"/>
            <a:ext cx="1460592" cy="461665"/>
          </a:xfrm>
          <a:prstGeom prst="rect">
            <a:avLst/>
          </a:prstGeom>
          <a:noFill/>
          <a:ln w="12700">
            <a:noFill/>
            <a:miter lim="800000"/>
            <a:headEnd/>
            <a:tailEnd/>
          </a:ln>
          <a:effectLst/>
        </p:spPr>
        <p:txBody>
          <a:bodyPr wrap="none">
            <a:spAutoFit/>
          </a:bodyPr>
          <a:lstStyle/>
          <a:p>
            <a:r>
              <a:rPr lang="en-US" sz="2400" dirty="0">
                <a:effectLst/>
                <a:latin typeface="+mn-lt"/>
              </a:rPr>
              <a:t>Left-tailed</a:t>
            </a:r>
          </a:p>
        </p:txBody>
      </p:sp>
      <p:sp>
        <p:nvSpPr>
          <p:cNvPr id="312344" name="Text Box 24"/>
          <p:cNvSpPr txBox="1">
            <a:spLocks noChangeArrowheads="1"/>
          </p:cNvSpPr>
          <p:nvPr/>
        </p:nvSpPr>
        <p:spPr bwMode="auto">
          <a:xfrm>
            <a:off x="4793871" y="2742554"/>
            <a:ext cx="1625510" cy="461665"/>
          </a:xfrm>
          <a:prstGeom prst="rect">
            <a:avLst/>
          </a:prstGeom>
          <a:noFill/>
          <a:ln w="12700">
            <a:noFill/>
            <a:miter lim="800000"/>
            <a:headEnd/>
            <a:tailEnd/>
          </a:ln>
          <a:effectLst/>
        </p:spPr>
        <p:txBody>
          <a:bodyPr wrap="none">
            <a:spAutoFit/>
          </a:bodyPr>
          <a:lstStyle/>
          <a:p>
            <a:r>
              <a:rPr lang="en-US" sz="2400" dirty="0">
                <a:effectLst/>
                <a:latin typeface="+mn-lt"/>
              </a:rPr>
              <a:t>Right-tailed</a:t>
            </a:r>
          </a:p>
        </p:txBody>
      </p:sp>
      <p:sp>
        <p:nvSpPr>
          <p:cNvPr id="312345" name="Text Box 25"/>
          <p:cNvSpPr txBox="1">
            <a:spLocks noChangeArrowheads="1"/>
          </p:cNvSpPr>
          <p:nvPr/>
        </p:nvSpPr>
        <p:spPr bwMode="auto">
          <a:xfrm>
            <a:off x="7655563" y="2742554"/>
            <a:ext cx="1498744" cy="461665"/>
          </a:xfrm>
          <a:prstGeom prst="rect">
            <a:avLst/>
          </a:prstGeom>
          <a:noFill/>
          <a:ln w="12700">
            <a:noFill/>
            <a:miter lim="800000"/>
            <a:headEnd/>
            <a:tailEnd/>
          </a:ln>
          <a:effectLst/>
        </p:spPr>
        <p:txBody>
          <a:bodyPr wrap="none">
            <a:spAutoFit/>
          </a:bodyPr>
          <a:lstStyle/>
          <a:p>
            <a:r>
              <a:rPr lang="en-US" sz="2400">
                <a:effectLst/>
                <a:latin typeface="+mn-lt"/>
              </a:rPr>
              <a:t>Two-tailed</a:t>
            </a:r>
          </a:p>
        </p:txBody>
      </p:sp>
      <p:sp>
        <p:nvSpPr>
          <p:cNvPr id="312346" name="Rectangle 26"/>
          <p:cNvSpPr>
            <a:spLocks noChangeArrowheads="1"/>
          </p:cNvSpPr>
          <p:nvPr/>
        </p:nvSpPr>
        <p:spPr bwMode="auto">
          <a:xfrm>
            <a:off x="918473" y="3392489"/>
            <a:ext cx="8234578" cy="547687"/>
          </a:xfrm>
          <a:prstGeom prst="rect">
            <a:avLst/>
          </a:prstGeom>
          <a:noFill/>
          <a:ln w="12700">
            <a:noFill/>
            <a:miter lim="800000"/>
            <a:headEnd/>
            <a:tailEnd/>
          </a:ln>
          <a:effectLst/>
        </p:spPr>
        <p:txBody>
          <a:bodyPr lIns="90488" tIns="44450" rIns="90488" bIns="44450"/>
          <a:lstStyle/>
          <a:p>
            <a:pPr marL="342900" indent="-342900" algn="l">
              <a:spcBef>
                <a:spcPct val="20000"/>
              </a:spcBef>
              <a:buFont typeface="Arial" panose="020B0604020202020204" pitchFamily="34" charset="0"/>
              <a:buChar char="•"/>
            </a:pPr>
            <a:r>
              <a:rPr lang="en-US" sz="2400" dirty="0">
                <a:effectLst/>
                <a:latin typeface="+mn-lt"/>
              </a:rPr>
              <a:t>Test Statistic</a:t>
            </a:r>
            <a:endParaRPr lang="en-US" sz="2400" b="1" dirty="0">
              <a:effectLst/>
              <a:latin typeface="+mn-lt"/>
            </a:endParaRPr>
          </a:p>
        </p:txBody>
      </p:sp>
      <p:sp>
        <p:nvSpPr>
          <p:cNvPr id="2" name="TextBox 1"/>
          <p:cNvSpPr txBox="1"/>
          <p:nvPr/>
        </p:nvSpPr>
        <p:spPr>
          <a:xfrm>
            <a:off x="2042728" y="1765389"/>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a:t>
            </a:r>
            <a:r>
              <a:rPr lang="en-US" sz="2400" u="sng" dirty="0">
                <a:effectLst/>
                <a:latin typeface="+mn-lt"/>
              </a:rPr>
              <a:t>&gt;</a:t>
            </a:r>
            <a:r>
              <a:rPr lang="en-US" sz="2400" dirty="0">
                <a:effectLst/>
                <a:latin typeface="+mn-lt"/>
              </a:rPr>
              <a:t> </a:t>
            </a:r>
            <a:r>
              <a:rPr lang="en-US" sz="2400" i="1" dirty="0">
                <a:effectLst/>
                <a:latin typeface="+mn-lt"/>
              </a:rPr>
              <a:t>D</a:t>
            </a:r>
            <a:r>
              <a:rPr lang="en-US" sz="2400" baseline="-25000" dirty="0">
                <a:effectLst/>
                <a:latin typeface="+mn-lt"/>
              </a:rPr>
              <a:t>0</a:t>
            </a:r>
          </a:p>
        </p:txBody>
      </p:sp>
      <p:sp>
        <p:nvSpPr>
          <p:cNvPr id="26" name="TextBox 25"/>
          <p:cNvSpPr txBox="1"/>
          <p:nvPr/>
        </p:nvSpPr>
        <p:spPr>
          <a:xfrm>
            <a:off x="2043307" y="2214664"/>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&lt; </a:t>
            </a:r>
            <a:r>
              <a:rPr lang="en-US" sz="2400" i="1" dirty="0">
                <a:effectLst/>
                <a:latin typeface="+mn-lt"/>
              </a:rPr>
              <a:t>D</a:t>
            </a:r>
            <a:r>
              <a:rPr lang="en-US" sz="2400" baseline="-25000" dirty="0">
                <a:effectLst/>
                <a:latin typeface="+mn-lt"/>
              </a:rPr>
              <a:t>0</a:t>
            </a:r>
          </a:p>
        </p:txBody>
      </p:sp>
      <p:sp>
        <p:nvSpPr>
          <p:cNvPr id="27" name="TextBox 26"/>
          <p:cNvSpPr txBox="1"/>
          <p:nvPr/>
        </p:nvSpPr>
        <p:spPr>
          <a:xfrm>
            <a:off x="4616109" y="1775289"/>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a:t>
            </a:r>
            <a:r>
              <a:rPr lang="en-US" sz="2400" i="1" dirty="0">
                <a:effectLst/>
                <a:latin typeface="+mn-lt"/>
              </a:rPr>
              <a:t>D</a:t>
            </a:r>
            <a:r>
              <a:rPr lang="en-US" sz="2400" baseline="-25000" dirty="0">
                <a:effectLst/>
                <a:latin typeface="+mn-lt"/>
              </a:rPr>
              <a:t>0</a:t>
            </a:r>
          </a:p>
        </p:txBody>
      </p:sp>
      <p:sp>
        <p:nvSpPr>
          <p:cNvPr id="28" name="TextBox 27"/>
          <p:cNvSpPr txBox="1"/>
          <p:nvPr/>
        </p:nvSpPr>
        <p:spPr>
          <a:xfrm>
            <a:off x="4632483" y="2212689"/>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&gt; </a:t>
            </a:r>
            <a:r>
              <a:rPr lang="en-US" sz="2400" i="1" dirty="0">
                <a:effectLst/>
                <a:latin typeface="+mn-lt"/>
              </a:rPr>
              <a:t>D</a:t>
            </a:r>
            <a:r>
              <a:rPr lang="en-US" sz="2400" baseline="-25000" dirty="0">
                <a:effectLst/>
                <a:latin typeface="+mn-lt"/>
              </a:rPr>
              <a:t>0</a:t>
            </a:r>
          </a:p>
        </p:txBody>
      </p:sp>
      <p:sp>
        <p:nvSpPr>
          <p:cNvPr id="29" name="TextBox 28"/>
          <p:cNvSpPr txBox="1"/>
          <p:nvPr/>
        </p:nvSpPr>
        <p:spPr>
          <a:xfrm>
            <a:off x="7328855" y="1773314"/>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 </a:t>
            </a:r>
            <a:r>
              <a:rPr lang="en-US" sz="2400" i="1" dirty="0">
                <a:effectLst/>
                <a:latin typeface="+mn-lt"/>
              </a:rPr>
              <a:t>D</a:t>
            </a:r>
            <a:r>
              <a:rPr lang="en-US" sz="2400" baseline="-25000" dirty="0">
                <a:effectLst/>
                <a:latin typeface="+mn-lt"/>
              </a:rPr>
              <a:t>0</a:t>
            </a:r>
          </a:p>
        </p:txBody>
      </p:sp>
      <p:sp>
        <p:nvSpPr>
          <p:cNvPr id="30" name="TextBox 29"/>
          <p:cNvSpPr txBox="1"/>
          <p:nvPr/>
        </p:nvSpPr>
        <p:spPr>
          <a:xfrm>
            <a:off x="7345228" y="2210714"/>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 </a:t>
            </a:r>
            <a:r>
              <a:rPr lang="en-US" sz="2400" i="1" dirty="0">
                <a:effectLst/>
                <a:latin typeface="+mn-lt"/>
              </a:rPr>
              <a:t>D</a:t>
            </a:r>
            <a:r>
              <a:rPr lang="en-US" sz="2400" baseline="-25000" dirty="0">
                <a:effectLst/>
                <a:latin typeface="+mn-lt"/>
              </a:rPr>
              <a:t>0</a:t>
            </a:r>
          </a:p>
        </p:txBody>
      </p:sp>
      <mc:AlternateContent xmlns:mc="http://schemas.openxmlformats.org/markup-compatibility/2006" xmlns:a14="http://schemas.microsoft.com/office/drawing/2010/main">
        <mc:Choice Requires="a14">
          <p:sp>
            <p:nvSpPr>
              <p:cNvPr id="3" name="TextBox 2"/>
              <p:cNvSpPr txBox="1"/>
              <p:nvPr/>
            </p:nvSpPr>
            <p:spPr>
              <a:xfrm>
                <a:off x="4205663" y="3761537"/>
                <a:ext cx="2827441" cy="160806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𝑧</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2</m:t>
                                  </m:r>
                                </m:sub>
                              </m:sSub>
                            </m:e>
                          </m:d>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𝐷</m:t>
                              </m:r>
                            </m:e>
                            <m:sub>
                              <m:r>
                                <a:rPr lang="en-US" sz="2400" b="0" i="1" smtClean="0">
                                  <a:solidFill>
                                    <a:schemeClr val="tx1"/>
                                  </a:solidFill>
                                  <a:effectLst/>
                                  <a:latin typeface="Cambria Math"/>
                                </a:rPr>
                                <m:t>0</m:t>
                              </m:r>
                            </m:sub>
                          </m:sSub>
                        </m:num>
                        <m:den>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2</m:t>
                                          </m:r>
                                        </m:sub>
                                      </m:sSub>
                                      <m:r>
                                        <a:rPr lang="en-US" sz="2400" b="0" i="1" smtClean="0">
                                          <a:solidFill>
                                            <a:schemeClr val="tx1"/>
                                          </a:solidFill>
                                          <a:effectLst/>
                                          <a:latin typeface="Cambria Math"/>
                                        </a:rPr>
                                        <m:t>)</m:t>
                                      </m:r>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den>
                      </m:f>
                    </m:oMath>
                  </m:oMathPara>
                </a14:m>
                <a:endParaRPr lang="en-US" sz="2400" dirty="0">
                  <a:solidFill>
                    <a:schemeClr val="tx1"/>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05663" y="3761537"/>
                <a:ext cx="2827441" cy="1608069"/>
              </a:xfrm>
              <a:prstGeom prst="rect">
                <a:avLst/>
              </a:prstGeom>
              <a:blipFill rotWithShape="1">
                <a:blip r:embed="rId3"/>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13</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22" presetClass="entr" presetSubtype="8" fill="hold" grpId="0" nodeType="afterEffect">
                                  <p:stCondLst>
                                    <p:cond delay="75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750"/>
                                        <p:tgtEl>
                                          <p:spTgt spid="26"/>
                                        </p:tgtEl>
                                      </p:cBhvr>
                                    </p:animEffect>
                                  </p:childTnLst>
                                </p:cTn>
                              </p:par>
                            </p:childTnLst>
                          </p:cTn>
                        </p:par>
                        <p:par>
                          <p:cTn id="12" fill="hold">
                            <p:stCondLst>
                              <p:cond delay="2500"/>
                            </p:stCondLst>
                            <p:childTnLst>
                              <p:par>
                                <p:cTn id="13" presetID="12" presetClass="entr" presetSubtype="1" fill="hold" grpId="0" nodeType="afterEffect">
                                  <p:stCondLst>
                                    <p:cond delay="1000"/>
                                  </p:stCondLst>
                                  <p:childTnLst>
                                    <p:set>
                                      <p:cBhvr>
                                        <p:cTn id="14" dur="1" fill="hold">
                                          <p:stCondLst>
                                            <p:cond delay="0"/>
                                          </p:stCondLst>
                                        </p:cTn>
                                        <p:tgtEl>
                                          <p:spTgt spid="312343"/>
                                        </p:tgtEl>
                                        <p:attrNameLst>
                                          <p:attrName>style.visibility</p:attrName>
                                        </p:attrNameLst>
                                      </p:cBhvr>
                                      <p:to>
                                        <p:strVal val="visible"/>
                                      </p:to>
                                    </p:set>
                                    <p:animEffect transition="in" filter="slide(fromTop)">
                                      <p:cBhvr>
                                        <p:cTn id="15" dur="500"/>
                                        <p:tgtEl>
                                          <p:spTgt spid="312343"/>
                                        </p:tgtEl>
                                      </p:cBhvr>
                                    </p:animEffect>
                                  </p:childTnLst>
                                </p:cTn>
                              </p:par>
                            </p:childTnLst>
                          </p:cTn>
                        </p:par>
                        <p:par>
                          <p:cTn id="16" fill="hold">
                            <p:stCondLst>
                              <p:cond delay="4000"/>
                            </p:stCondLst>
                            <p:childTnLst>
                              <p:par>
                                <p:cTn id="17" presetID="22" presetClass="entr" presetSubtype="8" fill="hold" grpId="0" nodeType="afterEffect">
                                  <p:stCondLst>
                                    <p:cond delay="25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750"/>
                                        <p:tgtEl>
                                          <p:spTgt spid="27"/>
                                        </p:tgtEl>
                                      </p:cBhvr>
                                    </p:animEffect>
                                  </p:childTnLst>
                                </p:cTn>
                              </p:par>
                            </p:childTnLst>
                          </p:cTn>
                        </p:par>
                        <p:par>
                          <p:cTn id="20" fill="hold">
                            <p:stCondLst>
                              <p:cond delay="5000"/>
                            </p:stCondLst>
                            <p:childTnLst>
                              <p:par>
                                <p:cTn id="21" presetID="22" presetClass="entr" presetSubtype="8" fill="hold" grpId="0" nodeType="after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750"/>
                                        <p:tgtEl>
                                          <p:spTgt spid="28"/>
                                        </p:tgtEl>
                                      </p:cBhvr>
                                    </p:animEffect>
                                  </p:childTnLst>
                                </p:cTn>
                              </p:par>
                            </p:childTnLst>
                          </p:cTn>
                        </p:par>
                        <p:par>
                          <p:cTn id="24" fill="hold">
                            <p:stCondLst>
                              <p:cond delay="6500"/>
                            </p:stCondLst>
                            <p:childTnLst>
                              <p:par>
                                <p:cTn id="25" presetID="12" presetClass="entr" presetSubtype="1" fill="hold" grpId="0" nodeType="afterEffect">
                                  <p:stCondLst>
                                    <p:cond delay="1000"/>
                                  </p:stCondLst>
                                  <p:childTnLst>
                                    <p:set>
                                      <p:cBhvr>
                                        <p:cTn id="26" dur="1" fill="hold">
                                          <p:stCondLst>
                                            <p:cond delay="0"/>
                                          </p:stCondLst>
                                        </p:cTn>
                                        <p:tgtEl>
                                          <p:spTgt spid="312344"/>
                                        </p:tgtEl>
                                        <p:attrNameLst>
                                          <p:attrName>style.visibility</p:attrName>
                                        </p:attrNameLst>
                                      </p:cBhvr>
                                      <p:to>
                                        <p:strVal val="visible"/>
                                      </p:to>
                                    </p:set>
                                    <p:animEffect transition="in" filter="slide(fromTop)">
                                      <p:cBhvr>
                                        <p:cTn id="27" dur="500"/>
                                        <p:tgtEl>
                                          <p:spTgt spid="312344"/>
                                        </p:tgtEl>
                                      </p:cBhvr>
                                    </p:animEffect>
                                  </p:childTnLst>
                                </p:cTn>
                              </p:par>
                            </p:childTnLst>
                          </p:cTn>
                        </p:par>
                        <p:par>
                          <p:cTn id="28" fill="hold">
                            <p:stCondLst>
                              <p:cond delay="8000"/>
                            </p:stCondLst>
                            <p:childTnLst>
                              <p:par>
                                <p:cTn id="29" presetID="22" presetClass="entr" presetSubtype="8" fill="hold" grpId="0" nodeType="afterEffect">
                                  <p:stCondLst>
                                    <p:cond delay="25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750"/>
                                        <p:tgtEl>
                                          <p:spTgt spid="29"/>
                                        </p:tgtEl>
                                      </p:cBhvr>
                                    </p:animEffect>
                                  </p:childTnLst>
                                </p:cTn>
                              </p:par>
                            </p:childTnLst>
                          </p:cTn>
                        </p:par>
                        <p:par>
                          <p:cTn id="32" fill="hold">
                            <p:stCondLst>
                              <p:cond delay="9000"/>
                            </p:stCondLst>
                            <p:childTnLst>
                              <p:par>
                                <p:cTn id="33" presetID="22" presetClass="entr" presetSubtype="8" fill="hold" grpId="0" nodeType="afterEffect">
                                  <p:stCondLst>
                                    <p:cond delay="75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750"/>
                                        <p:tgtEl>
                                          <p:spTgt spid="30"/>
                                        </p:tgtEl>
                                      </p:cBhvr>
                                    </p:animEffect>
                                  </p:childTnLst>
                                </p:cTn>
                              </p:par>
                            </p:childTnLst>
                          </p:cTn>
                        </p:par>
                        <p:par>
                          <p:cTn id="36" fill="hold">
                            <p:stCondLst>
                              <p:cond delay="10500"/>
                            </p:stCondLst>
                            <p:childTnLst>
                              <p:par>
                                <p:cTn id="37" presetID="12" presetClass="entr" presetSubtype="1" fill="hold" grpId="0" nodeType="afterEffect">
                                  <p:stCondLst>
                                    <p:cond delay="1000"/>
                                  </p:stCondLst>
                                  <p:childTnLst>
                                    <p:set>
                                      <p:cBhvr>
                                        <p:cTn id="38" dur="1" fill="hold">
                                          <p:stCondLst>
                                            <p:cond delay="0"/>
                                          </p:stCondLst>
                                        </p:cTn>
                                        <p:tgtEl>
                                          <p:spTgt spid="312345"/>
                                        </p:tgtEl>
                                        <p:attrNameLst>
                                          <p:attrName>style.visibility</p:attrName>
                                        </p:attrNameLst>
                                      </p:cBhvr>
                                      <p:to>
                                        <p:strVal val="visible"/>
                                      </p:to>
                                    </p:set>
                                    <p:animEffect transition="in" filter="slide(fromTop)">
                                      <p:cBhvr>
                                        <p:cTn id="39" dur="500"/>
                                        <p:tgtEl>
                                          <p:spTgt spid="31234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312346"/>
                                        </p:tgtEl>
                                        <p:attrNameLst>
                                          <p:attrName>style.visibility</p:attrName>
                                        </p:attrNameLst>
                                      </p:cBhvr>
                                      <p:to>
                                        <p:strVal val="visible"/>
                                      </p:to>
                                    </p:set>
                                    <p:animEffect transition="in" filter="slide(fromLeft)">
                                      <p:cBhvr>
                                        <p:cTn id="44" dur="500"/>
                                        <p:tgtEl>
                                          <p:spTgt spid="31234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3" grpId="0" autoUpdateAnimBg="0"/>
      <p:bldP spid="312344" grpId="0" autoUpdateAnimBg="0"/>
      <p:bldP spid="312345" grpId="0" autoUpdateAnimBg="0"/>
      <p:bldP spid="312346" grpId="0" autoUpdateAnimBg="0"/>
      <p:bldP spid="2" grpId="0"/>
      <p:bldP spid="26" grpId="0"/>
      <p:bldP spid="27" grpId="0"/>
      <p:bldP spid="28" grpId="0"/>
      <p:bldP spid="29" grpId="0"/>
      <p:bldP spid="3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914250" y="1115533"/>
            <a:ext cx="10666945" cy="547688"/>
          </a:xfrm>
          <a:prstGeom prst="rect">
            <a:avLst/>
          </a:prstGeom>
          <a:noFill/>
          <a:ln w="12700">
            <a:noFill/>
            <a:miter lim="800000"/>
            <a:headEnd/>
            <a:tailEnd/>
          </a:ln>
          <a:effectLst/>
        </p:spPr>
        <p:txBody>
          <a:bodyPr lIns="90488" tIns="44450" rIns="90488" bIns="44450"/>
          <a:lstStyle/>
          <a:p>
            <a:pPr marL="339725" indent="-339725" algn="l">
              <a:spcBef>
                <a:spcPct val="20000"/>
              </a:spcBef>
              <a:buSzPct val="100000"/>
              <a:buFont typeface="Arial" panose="020B0604020202020204" pitchFamily="34" charset="0"/>
              <a:buChar char="•"/>
            </a:pPr>
            <a:r>
              <a:rPr lang="en-US" sz="2400" dirty="0">
                <a:effectLst/>
                <a:latin typeface="+mn-lt"/>
              </a:rPr>
              <a:t>Example:  Par, Inc.</a:t>
            </a:r>
          </a:p>
        </p:txBody>
      </p:sp>
      <p:sp>
        <p:nvSpPr>
          <p:cNvPr id="314535" name="Text Box 167"/>
          <p:cNvSpPr txBox="1">
            <a:spLocks noChangeArrowheads="1"/>
          </p:cNvSpPr>
          <p:nvPr/>
        </p:nvSpPr>
        <p:spPr bwMode="auto">
          <a:xfrm>
            <a:off x="1435772" y="1633538"/>
            <a:ext cx="9813928" cy="830997"/>
          </a:xfrm>
          <a:prstGeom prst="rect">
            <a:avLst/>
          </a:prstGeom>
          <a:noFill/>
          <a:ln w="12700">
            <a:noFill/>
            <a:miter lim="800000"/>
            <a:headEnd/>
            <a:tailEnd/>
          </a:ln>
          <a:effectLst/>
        </p:spPr>
        <p:txBody>
          <a:bodyPr wrap="square">
            <a:spAutoFit/>
          </a:bodyPr>
          <a:lstStyle/>
          <a:p>
            <a:pPr indent="346075" algn="l">
              <a:spcBef>
                <a:spcPct val="20000"/>
              </a:spcBef>
              <a:buClr>
                <a:srgbClr val="66FFFF"/>
              </a:buClr>
              <a:buSzPct val="75000"/>
              <a:buFont typeface="Monotype Sorts" pitchFamily="2" charset="2"/>
              <a:buNone/>
            </a:pPr>
            <a:r>
              <a:rPr lang="en-US" sz="2400" dirty="0">
                <a:effectLst/>
                <a:latin typeface="+mn-lt"/>
              </a:rPr>
              <a:t>Can we conclude, using </a:t>
            </a:r>
            <a:r>
              <a:rPr lang="en-US" sz="2400" i="1" dirty="0">
                <a:effectLst/>
                <a:latin typeface="Symbol" panose="05050102010706020507" pitchFamily="18" charset="2"/>
              </a:rPr>
              <a:t>a</a:t>
            </a:r>
            <a:r>
              <a:rPr lang="en-US" sz="2400" dirty="0">
                <a:effectLst/>
                <a:latin typeface="+mn-lt"/>
              </a:rPr>
              <a:t> = .01, that the mean driving distance of Par, Inc.  golf balls is greater than the mean driving distance of Rap, Ltd. golf balls?</a:t>
            </a:r>
          </a:p>
        </p:txBody>
      </p:sp>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
        <p:nvSpPr>
          <p:cNvPr id="6"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4535"/>
                                        </p:tgtEl>
                                        <p:attrNameLst>
                                          <p:attrName>style.visibility</p:attrName>
                                        </p:attrNameLst>
                                      </p:cBhvr>
                                      <p:to>
                                        <p:strVal val="visible"/>
                                      </p:to>
                                    </p:set>
                                    <p:animEffect transition="in" filter="blinds(horizontal)">
                                      <p:cBhvr>
                                        <p:cTn id="7" dur="500"/>
                                        <p:tgtEl>
                                          <p:spTgt spid="314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53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5315068" y="1801813"/>
            <a:ext cx="1968809" cy="904863"/>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1 </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0</a:t>
            </a:r>
            <a:r>
              <a:rPr lang="en-US" sz="2400" baseline="-25000" dirty="0">
                <a:effectLst/>
                <a:latin typeface="+mn-lt"/>
              </a:rPr>
              <a:t> </a:t>
            </a:r>
            <a:endParaRPr lang="en-US" sz="2400" dirty="0">
              <a:effectLst/>
              <a:latin typeface="+mn-lt"/>
            </a:endParaRPr>
          </a:p>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1 </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&gt; 0</a:t>
            </a:r>
          </a:p>
        </p:txBody>
      </p:sp>
      <p:sp>
        <p:nvSpPr>
          <p:cNvPr id="316419" name="Text Box 3"/>
          <p:cNvSpPr txBox="1">
            <a:spLocks noChangeArrowheads="1"/>
          </p:cNvSpPr>
          <p:nvPr/>
        </p:nvSpPr>
        <p:spPr bwMode="auto">
          <a:xfrm>
            <a:off x="2071314" y="2662238"/>
            <a:ext cx="7690524" cy="1200329"/>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where:  </a:t>
            </a:r>
          </a:p>
          <a:p>
            <a:pPr algn="l">
              <a:lnSpc>
                <a:spcPct val="80000"/>
              </a:lnSpc>
              <a:spcBef>
                <a:spcPct val="20000"/>
              </a:spcBef>
              <a:buClr>
                <a:srgbClr val="66FFFF"/>
              </a:buClr>
              <a:buSzPct val="75000"/>
              <a:buFont typeface="Monotype Sorts" pitchFamily="2" charset="2"/>
              <a:buNone/>
            </a:pPr>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mean distance for the population of Par, Inc. golf balls</a:t>
            </a:r>
          </a:p>
          <a:p>
            <a:pPr algn="l"/>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 mean distance for the population of Rap, Ltd. golf balls</a:t>
            </a:r>
          </a:p>
        </p:txBody>
      </p:sp>
      <p:sp>
        <p:nvSpPr>
          <p:cNvPr id="316421" name="Text Box 5"/>
          <p:cNvSpPr txBox="1">
            <a:spLocks noChangeArrowheads="1"/>
          </p:cNvSpPr>
          <p:nvPr/>
        </p:nvSpPr>
        <p:spPr bwMode="auto">
          <a:xfrm>
            <a:off x="1592019" y="1785938"/>
            <a:ext cx="3646576" cy="461665"/>
          </a:xfrm>
          <a:prstGeom prst="rect">
            <a:avLst/>
          </a:prstGeom>
          <a:noFill/>
          <a:ln w="12700">
            <a:noFill/>
            <a:miter lim="800000"/>
            <a:headEnd/>
            <a:tailEnd/>
          </a:ln>
          <a:effectLst/>
        </p:spPr>
        <p:txBody>
          <a:bodyPr wrap="none">
            <a:spAutoFit/>
          </a:bodyPr>
          <a:lstStyle/>
          <a:p>
            <a:pPr algn="l"/>
            <a:r>
              <a:rPr lang="en-US" sz="2400" dirty="0">
                <a:effectLst/>
                <a:latin typeface="+mn-lt"/>
              </a:rPr>
              <a:t>1.  Develop the hypotheses.</a:t>
            </a:r>
          </a:p>
        </p:txBody>
      </p:sp>
      <p:sp>
        <p:nvSpPr>
          <p:cNvPr id="316423" name="Text Box 7"/>
          <p:cNvSpPr txBox="1">
            <a:spLocks noChangeArrowheads="1"/>
          </p:cNvSpPr>
          <p:nvPr/>
        </p:nvSpPr>
        <p:spPr bwMode="auto">
          <a:xfrm>
            <a:off x="922771" y="1116972"/>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316450" name="Text Box 34"/>
          <p:cNvSpPr txBox="1">
            <a:spLocks noChangeArrowheads="1"/>
          </p:cNvSpPr>
          <p:nvPr/>
        </p:nvSpPr>
        <p:spPr bwMode="auto">
          <a:xfrm>
            <a:off x="1596242" y="4078103"/>
            <a:ext cx="4512004" cy="461665"/>
          </a:xfrm>
          <a:prstGeom prst="rect">
            <a:avLst/>
          </a:prstGeom>
          <a:noFill/>
          <a:ln w="12700">
            <a:noFill/>
            <a:miter lim="800000"/>
            <a:headEnd/>
            <a:tailEnd/>
          </a:ln>
          <a:effectLst/>
        </p:spPr>
        <p:txBody>
          <a:bodyPr wrap="none">
            <a:spAutoFit/>
          </a:bodyPr>
          <a:lstStyle/>
          <a:p>
            <a:pPr algn="l"/>
            <a:r>
              <a:rPr lang="en-US" sz="2400" dirty="0">
                <a:effectLst/>
                <a:latin typeface="+mn-lt"/>
              </a:rPr>
              <a:t>2.  Specify the level of significance.</a:t>
            </a:r>
          </a:p>
        </p:txBody>
      </p:sp>
      <p:sp>
        <p:nvSpPr>
          <p:cNvPr id="316451" name="Text Box 35"/>
          <p:cNvSpPr txBox="1">
            <a:spLocks noChangeArrowheads="1"/>
          </p:cNvSpPr>
          <p:nvPr/>
        </p:nvSpPr>
        <p:spPr bwMode="auto">
          <a:xfrm>
            <a:off x="3791702" y="4715335"/>
            <a:ext cx="1127232" cy="461665"/>
          </a:xfrm>
          <a:prstGeom prst="rect">
            <a:avLst/>
          </a:prstGeom>
          <a:noFill/>
          <a:ln w="12700">
            <a:noFill/>
            <a:miter lim="800000"/>
            <a:headEnd/>
            <a:tailEnd/>
          </a:ln>
          <a:effectLst/>
        </p:spPr>
        <p:txBody>
          <a:bodyPr wrap="none">
            <a:spAutoFit/>
          </a:bodyPr>
          <a:lstStyle/>
          <a:p>
            <a:r>
              <a:rPr lang="en-US" sz="2400" i="1" dirty="0">
                <a:effectLst/>
                <a:latin typeface="Symbol" panose="05050102010706020507" pitchFamily="18" charset="2"/>
              </a:rPr>
              <a:t>a</a:t>
            </a:r>
            <a:r>
              <a:rPr lang="en-US" sz="2400" i="1" dirty="0">
                <a:effectLst/>
                <a:latin typeface="+mn-lt"/>
              </a:rPr>
              <a:t> </a:t>
            </a:r>
            <a:r>
              <a:rPr lang="en-US" sz="2400" dirty="0">
                <a:effectLst/>
                <a:latin typeface="+mn-lt"/>
              </a:rPr>
              <a:t> = .01</a:t>
            </a:r>
          </a:p>
        </p:txBody>
      </p:sp>
      <p:sp>
        <p:nvSpPr>
          <p:cNvPr id="13" name="AutoShape 37"/>
          <p:cNvSpPr>
            <a:spLocks noChangeArrowheads="1"/>
          </p:cNvSpPr>
          <p:nvPr/>
        </p:nvSpPr>
        <p:spPr bwMode="auto">
          <a:xfrm>
            <a:off x="7180380" y="1801813"/>
            <a:ext cx="2451209" cy="533400"/>
          </a:xfrm>
          <a:prstGeom prst="wedgeRoundRectCallout">
            <a:avLst>
              <a:gd name="adj1" fmla="val -29782"/>
              <a:gd name="adj2" fmla="val -3273"/>
              <a:gd name="adj3" fmla="val 16667"/>
            </a:avLst>
          </a:prstGeom>
          <a:noFill/>
          <a:ln w="12700">
            <a:noFill/>
            <a:miter lim="800000"/>
            <a:headEnd/>
            <a:tailEnd/>
          </a:ln>
          <a:effectLst/>
          <a:scene3d>
            <a:camera prst="orthographicFront">
              <a:rot lat="0" lon="0" rev="0"/>
            </a:camera>
            <a:lightRig rig="balanced" dir="t">
              <a:rot lat="0" lon="0" rev="8700000"/>
            </a:lightRig>
          </a:scene3d>
          <a:sp3d>
            <a:bevelT w="190500" h="38100"/>
          </a:sp3d>
          <a:extLst/>
        </p:spPr>
        <p:txBody>
          <a:bodyPr lIns="0" tIns="0" rIns="0" bIns="0" anchor="ctr" anchorCtr="1"/>
          <a:lstStyle/>
          <a:p>
            <a:pPr algn="l"/>
            <a:r>
              <a:rPr lang="en-US" sz="2400" dirty="0">
                <a:effectLst/>
                <a:latin typeface="+mn-lt"/>
              </a:rPr>
              <a:t>(right-tailed test)</a:t>
            </a: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dirty="0"/>
          </a:p>
        </p:txBody>
      </p:sp>
      <p:sp>
        <p:nvSpPr>
          <p:cNvPr id="14"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316421"/>
                                        </p:tgtEl>
                                        <p:attrNameLst>
                                          <p:attrName>style.visibility</p:attrName>
                                        </p:attrNameLst>
                                      </p:cBhvr>
                                      <p:to>
                                        <p:strVal val="visible"/>
                                      </p:to>
                                    </p:set>
                                    <p:anim calcmode="lin" valueType="num">
                                      <p:cBhvr>
                                        <p:cTn id="7" dur="500" fill="hold"/>
                                        <p:tgtEl>
                                          <p:spTgt spid="316421"/>
                                        </p:tgtEl>
                                        <p:attrNameLst>
                                          <p:attrName>ppt_w</p:attrName>
                                        </p:attrNameLst>
                                      </p:cBhvr>
                                      <p:tavLst>
                                        <p:tav tm="0">
                                          <p:val>
                                            <p:strVal val="2/3*#ppt_w"/>
                                          </p:val>
                                        </p:tav>
                                        <p:tav tm="100000">
                                          <p:val>
                                            <p:strVal val="#ppt_w"/>
                                          </p:val>
                                        </p:tav>
                                      </p:tavLst>
                                    </p:anim>
                                    <p:anim calcmode="lin" valueType="num">
                                      <p:cBhvr>
                                        <p:cTn id="8" dur="500" fill="hold"/>
                                        <p:tgtEl>
                                          <p:spTgt spid="316421"/>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12" presetClass="entr" presetSubtype="1" fill="hold" grpId="0" nodeType="afterEffect">
                                  <p:stCondLst>
                                    <p:cond delay="2000"/>
                                  </p:stCondLst>
                                  <p:childTnLst>
                                    <p:set>
                                      <p:cBhvr>
                                        <p:cTn id="11" dur="1" fill="hold">
                                          <p:stCondLst>
                                            <p:cond delay="0"/>
                                          </p:stCondLst>
                                        </p:cTn>
                                        <p:tgtEl>
                                          <p:spTgt spid="316418"/>
                                        </p:tgtEl>
                                        <p:attrNameLst>
                                          <p:attrName>style.visibility</p:attrName>
                                        </p:attrNameLst>
                                      </p:cBhvr>
                                      <p:to>
                                        <p:strVal val="visible"/>
                                      </p:to>
                                    </p:set>
                                    <p:animEffect transition="in" filter="slide(fromTop)">
                                      <p:cBhvr>
                                        <p:cTn id="12" dur="500"/>
                                        <p:tgtEl>
                                          <p:spTgt spid="3164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6419"/>
                                        </p:tgtEl>
                                        <p:attrNameLst>
                                          <p:attrName>style.visibility</p:attrName>
                                        </p:attrNameLst>
                                      </p:cBhvr>
                                      <p:to>
                                        <p:strVal val="visible"/>
                                      </p:to>
                                    </p:set>
                                    <p:animEffect transition="in" filter="blinds(horizontal)">
                                      <p:cBhvr>
                                        <p:cTn id="17" dur="500"/>
                                        <p:tgtEl>
                                          <p:spTgt spid="31641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316450"/>
                                        </p:tgtEl>
                                        <p:attrNameLst>
                                          <p:attrName>style.visibility</p:attrName>
                                        </p:attrNameLst>
                                      </p:cBhvr>
                                      <p:to>
                                        <p:strVal val="visible"/>
                                      </p:to>
                                    </p:set>
                                    <p:anim calcmode="lin" valueType="num">
                                      <p:cBhvr>
                                        <p:cTn id="22" dur="500" fill="hold"/>
                                        <p:tgtEl>
                                          <p:spTgt spid="316450"/>
                                        </p:tgtEl>
                                        <p:attrNameLst>
                                          <p:attrName>ppt_w</p:attrName>
                                        </p:attrNameLst>
                                      </p:cBhvr>
                                      <p:tavLst>
                                        <p:tav tm="0">
                                          <p:val>
                                            <p:strVal val="2/3*#ppt_w"/>
                                          </p:val>
                                        </p:tav>
                                        <p:tav tm="100000">
                                          <p:val>
                                            <p:strVal val="#ppt_w"/>
                                          </p:val>
                                        </p:tav>
                                      </p:tavLst>
                                    </p:anim>
                                    <p:anim calcmode="lin" valueType="num">
                                      <p:cBhvr>
                                        <p:cTn id="23" dur="500" fill="hold"/>
                                        <p:tgtEl>
                                          <p:spTgt spid="316450"/>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316451"/>
                                        </p:tgtEl>
                                        <p:attrNameLst>
                                          <p:attrName>style.visibility</p:attrName>
                                        </p:attrNameLst>
                                      </p:cBhvr>
                                      <p:to>
                                        <p:strVal val="visible"/>
                                      </p:to>
                                    </p:set>
                                    <p:animEffect transition="in" filter="slide(fromTop)">
                                      <p:cBhvr>
                                        <p:cTn id="28" dur="500"/>
                                        <p:tgtEl>
                                          <p:spTgt spid="316451"/>
                                        </p:tgtEl>
                                      </p:cBhvr>
                                    </p:animEffect>
                                  </p:childTnLst>
                                </p:cTn>
                              </p:par>
                            </p:childTnLst>
                          </p:cTn>
                        </p:par>
                        <p:par>
                          <p:cTn id="29" fill="hold">
                            <p:stCondLst>
                              <p:cond delay="500"/>
                            </p:stCondLst>
                            <p:childTnLst>
                              <p:par>
                                <p:cTn id="30" presetID="9" presetClass="entr" presetSubtype="0" fill="hold" grpId="0" nodeType="afterEffect">
                                  <p:stCondLst>
                                    <p:cond delay="200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autoUpdateAnimBg="0"/>
      <p:bldP spid="316419" grpId="0" autoUpdateAnimBg="0"/>
      <p:bldP spid="316421" grpId="0" autoUpdateAnimBg="0"/>
      <p:bldP spid="316450" grpId="0" autoUpdateAnimBg="0"/>
      <p:bldP spid="316451" grpId="0" autoUpdateAnimBg="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73" name="Text Box 29"/>
          <p:cNvSpPr txBox="1">
            <a:spLocks noChangeArrowheads="1"/>
          </p:cNvSpPr>
          <p:nvPr/>
        </p:nvSpPr>
        <p:spPr bwMode="auto">
          <a:xfrm>
            <a:off x="1619468" y="1699439"/>
            <a:ext cx="5380640" cy="461665"/>
          </a:xfrm>
          <a:prstGeom prst="rect">
            <a:avLst/>
          </a:prstGeom>
          <a:noFill/>
          <a:ln w="12700">
            <a:noFill/>
            <a:miter lim="800000"/>
            <a:headEnd/>
            <a:tailEnd/>
          </a:ln>
          <a:effectLst/>
        </p:spPr>
        <p:txBody>
          <a:bodyPr wrap="none">
            <a:spAutoFit/>
          </a:bodyPr>
          <a:lstStyle/>
          <a:p>
            <a:pPr algn="l"/>
            <a:r>
              <a:rPr lang="en-US" sz="2400" dirty="0">
                <a:effectLst/>
                <a:latin typeface="+mn-lt"/>
              </a:rPr>
              <a:t>3.  Compute the value of the test statistic.</a:t>
            </a:r>
          </a:p>
        </p:txBody>
      </p:sp>
      <p:sp>
        <p:nvSpPr>
          <p:cNvPr id="313384" name="Text Box 40"/>
          <p:cNvSpPr txBox="1">
            <a:spLocks noChangeArrowheads="1"/>
          </p:cNvSpPr>
          <p:nvPr/>
        </p:nvSpPr>
        <p:spPr bwMode="auto">
          <a:xfrm>
            <a:off x="922771" y="1116972"/>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313388" name="Oval 44"/>
          <p:cNvSpPr>
            <a:spLocks noChangeArrowheads="1"/>
          </p:cNvSpPr>
          <p:nvPr/>
        </p:nvSpPr>
        <p:spPr bwMode="auto">
          <a:xfrm>
            <a:off x="6735162" y="4245046"/>
            <a:ext cx="913654" cy="514350"/>
          </a:xfrm>
          <a:prstGeom prst="ellipse">
            <a:avLst/>
          </a:prstGeom>
          <a:noFill/>
          <a:ln w="28575">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1" name="TextBox 10"/>
              <p:cNvSpPr txBox="1"/>
              <p:nvPr/>
            </p:nvSpPr>
            <p:spPr>
              <a:xfrm>
                <a:off x="2551811" y="2301195"/>
                <a:ext cx="2827441" cy="160806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𝑧</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2</m:t>
                                  </m:r>
                                </m:sub>
                              </m:sSub>
                            </m:e>
                          </m:d>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𝐷</m:t>
                              </m:r>
                            </m:e>
                            <m:sub>
                              <m:r>
                                <a:rPr lang="en-US" sz="2400" b="0" i="1" smtClean="0">
                                  <a:solidFill>
                                    <a:schemeClr val="tx1"/>
                                  </a:solidFill>
                                  <a:effectLst/>
                                  <a:latin typeface="Cambria Math"/>
                                </a:rPr>
                                <m:t>0</m:t>
                              </m:r>
                            </m:sub>
                          </m:sSub>
                        </m:num>
                        <m:den>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2</m:t>
                                          </m:r>
                                        </m:sub>
                                      </m:sSub>
                                      <m:r>
                                        <a:rPr lang="en-US" sz="2400" b="0" i="1" smtClean="0">
                                          <a:solidFill>
                                            <a:schemeClr val="tx1"/>
                                          </a:solidFill>
                                          <a:effectLst/>
                                          <a:latin typeface="Cambria Math"/>
                                        </a:rPr>
                                        <m:t>)</m:t>
                                      </m:r>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den>
                      </m:f>
                    </m:oMath>
                  </m:oMathPara>
                </a14:m>
                <a:endParaRPr lang="en-US" sz="2400" dirty="0">
                  <a:solidFill>
                    <a:schemeClr val="tx1"/>
                  </a:solidFill>
                  <a:effectLst/>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551811" y="2301195"/>
                <a:ext cx="2827441" cy="1608069"/>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71172" y="4070572"/>
                <a:ext cx="5059398" cy="160806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𝑧</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d>
                            <m:dPr>
                              <m:ctrlPr>
                                <a:rPr lang="en-US" sz="2400" b="0" i="1" smtClean="0">
                                  <a:solidFill>
                                    <a:schemeClr val="tx1"/>
                                  </a:solidFill>
                                  <a:effectLst/>
                                  <a:latin typeface="Cambria Math" panose="02040503050406030204" pitchFamily="18" charset="0"/>
                                </a:rPr>
                              </m:ctrlPr>
                            </m:dPr>
                            <m:e>
                              <m:r>
                                <a:rPr lang="en-US" sz="2400" b="0" i="1" smtClean="0">
                                  <a:solidFill>
                                    <a:schemeClr val="tx1"/>
                                  </a:solidFill>
                                  <a:effectLst/>
                                  <a:latin typeface="Cambria Math"/>
                                </a:rPr>
                                <m:t>295−278</m:t>
                              </m:r>
                            </m:e>
                          </m:d>
                          <m:r>
                            <a:rPr lang="en-US" sz="2400" b="0" i="1" smtClean="0">
                              <a:solidFill>
                                <a:schemeClr val="tx1"/>
                              </a:solidFill>
                              <a:effectLst/>
                              <a:latin typeface="Cambria Math"/>
                            </a:rPr>
                            <m:t>−0</m:t>
                          </m:r>
                        </m:num>
                        <m:den>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(15)</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120</m:t>
                                  </m:r>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(20)</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80</m:t>
                                  </m:r>
                                </m:den>
                              </m:f>
                            </m:e>
                          </m:rad>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17</m:t>
                          </m:r>
                        </m:num>
                        <m:den>
                          <m:r>
                            <a:rPr lang="en-US" sz="2400" b="0" i="1" smtClean="0">
                              <a:solidFill>
                                <a:schemeClr val="tx1"/>
                              </a:solidFill>
                              <a:effectLst/>
                              <a:latin typeface="Cambria Math"/>
                            </a:rPr>
                            <m:t>2.62</m:t>
                          </m:r>
                        </m:den>
                      </m:f>
                      <m:r>
                        <a:rPr lang="en-US" sz="2400" b="0" i="1" smtClean="0">
                          <a:solidFill>
                            <a:schemeClr val="tx1"/>
                          </a:solidFill>
                          <a:effectLst/>
                          <a:latin typeface="Cambria Math"/>
                        </a:rPr>
                        <m:t>=  6.49</m:t>
                      </m:r>
                    </m:oMath>
                  </m:oMathPara>
                </a14:m>
                <a:endParaRPr lang="en-US" sz="2400" dirty="0">
                  <a:solidFill>
                    <a:schemeClr val="tx1"/>
                  </a:solidFill>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71172" y="4070572"/>
                <a:ext cx="5059398" cy="1608069"/>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
        <p:nvSpPr>
          <p:cNvPr id="10"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313373"/>
                                        </p:tgtEl>
                                        <p:attrNameLst>
                                          <p:attrName>style.visibility</p:attrName>
                                        </p:attrNameLst>
                                      </p:cBhvr>
                                      <p:to>
                                        <p:strVal val="visible"/>
                                      </p:to>
                                    </p:set>
                                    <p:anim calcmode="lin" valueType="num">
                                      <p:cBhvr>
                                        <p:cTn id="7" dur="500" fill="hold"/>
                                        <p:tgtEl>
                                          <p:spTgt spid="313373"/>
                                        </p:tgtEl>
                                        <p:attrNameLst>
                                          <p:attrName>ppt_w</p:attrName>
                                        </p:attrNameLst>
                                      </p:cBhvr>
                                      <p:tavLst>
                                        <p:tav tm="0">
                                          <p:val>
                                            <p:strVal val="2/3*#ppt_w"/>
                                          </p:val>
                                        </p:tav>
                                        <p:tav tm="100000">
                                          <p:val>
                                            <p:strVal val="#ppt_w"/>
                                          </p:val>
                                        </p:tav>
                                      </p:tavLst>
                                    </p:anim>
                                    <p:anim calcmode="lin" valueType="num">
                                      <p:cBhvr>
                                        <p:cTn id="8" dur="500" fill="hold"/>
                                        <p:tgtEl>
                                          <p:spTgt spid="31337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par>
                          <p:cTn id="14" fill="hold">
                            <p:stCondLst>
                              <p:cond delay="750"/>
                            </p:stCondLst>
                            <p:childTnLst>
                              <p:par>
                                <p:cTn id="15" presetID="22" presetClass="entr" presetSubtype="8" fill="hold" grpId="0" nodeType="afterEffect">
                                  <p:stCondLst>
                                    <p:cond delay="15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750"/>
                                        <p:tgtEl>
                                          <p:spTgt spid="3"/>
                                        </p:tgtEl>
                                      </p:cBhvr>
                                    </p:animEffect>
                                  </p:childTnLst>
                                </p:cTn>
                              </p:par>
                            </p:childTnLst>
                          </p:cTn>
                        </p:par>
                        <p:par>
                          <p:cTn id="18" fill="hold">
                            <p:stCondLst>
                              <p:cond delay="3000"/>
                            </p:stCondLst>
                            <p:childTnLst>
                              <p:par>
                                <p:cTn id="19" presetID="16" presetClass="entr" presetSubtype="21" fill="hold" grpId="0" nodeType="afterEffect">
                                  <p:stCondLst>
                                    <p:cond delay="2000"/>
                                  </p:stCondLst>
                                  <p:childTnLst>
                                    <p:set>
                                      <p:cBhvr>
                                        <p:cTn id="20" dur="1" fill="hold">
                                          <p:stCondLst>
                                            <p:cond delay="0"/>
                                          </p:stCondLst>
                                        </p:cTn>
                                        <p:tgtEl>
                                          <p:spTgt spid="313388"/>
                                        </p:tgtEl>
                                        <p:attrNameLst>
                                          <p:attrName>style.visibility</p:attrName>
                                        </p:attrNameLst>
                                      </p:cBhvr>
                                      <p:to>
                                        <p:strVal val="visible"/>
                                      </p:to>
                                    </p:set>
                                    <p:animEffect transition="in" filter="barn(inVertical)">
                                      <p:cBhvr>
                                        <p:cTn id="21" dur="500"/>
                                        <p:tgtEl>
                                          <p:spTgt spid="313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73" grpId="0" autoUpdateAnimBg="0"/>
      <p:bldP spid="313388" grpId="0" animBg="1"/>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922771" y="1116972"/>
            <a:ext cx="28780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 </a:t>
            </a:r>
            <a:r>
              <a:rPr lang="en-US" sz="2400" dirty="0">
                <a:effectLst/>
                <a:latin typeface="+mn-lt"/>
              </a:rPr>
              <a:t>–Value Approach</a:t>
            </a:r>
          </a:p>
        </p:txBody>
      </p:sp>
      <p:sp>
        <p:nvSpPr>
          <p:cNvPr id="319494" name="Text Box 6"/>
          <p:cNvSpPr txBox="1">
            <a:spLocks noChangeArrowheads="1"/>
          </p:cNvSpPr>
          <p:nvPr/>
        </p:nvSpPr>
        <p:spPr bwMode="auto">
          <a:xfrm>
            <a:off x="1608357" y="1785938"/>
            <a:ext cx="3317127" cy="461665"/>
          </a:xfrm>
          <a:prstGeom prst="rect">
            <a:avLst/>
          </a:prstGeom>
          <a:noFill/>
          <a:ln w="12700">
            <a:noFill/>
            <a:miter lim="800000"/>
            <a:headEnd/>
            <a:tailEnd/>
          </a:ln>
          <a:effectLst/>
        </p:spPr>
        <p:txBody>
          <a:bodyPr wrap="none">
            <a:spAutoFit/>
          </a:bodyPr>
          <a:lstStyle/>
          <a:p>
            <a:pPr algn="l"/>
            <a:r>
              <a:rPr lang="en-US" sz="2400" dirty="0">
                <a:effectLst/>
                <a:latin typeface="+mn-lt"/>
              </a:rPr>
              <a:t>4.  Compute the </a:t>
            </a:r>
            <a:r>
              <a:rPr lang="en-US" sz="2400" i="1" dirty="0">
                <a:effectLst/>
                <a:latin typeface="+mn-lt"/>
              </a:rPr>
              <a:t>p</a:t>
            </a:r>
            <a:r>
              <a:rPr lang="en-US" sz="2400" dirty="0">
                <a:effectLst/>
                <a:latin typeface="+mn-lt"/>
              </a:rPr>
              <a:t>–value.</a:t>
            </a:r>
          </a:p>
        </p:txBody>
      </p:sp>
      <p:sp>
        <p:nvSpPr>
          <p:cNvPr id="319502" name="Rectangle 14"/>
          <p:cNvSpPr>
            <a:spLocks noChangeArrowheads="1"/>
          </p:cNvSpPr>
          <p:nvPr/>
        </p:nvSpPr>
        <p:spPr bwMode="auto">
          <a:xfrm>
            <a:off x="2174773" y="2381250"/>
            <a:ext cx="4436727" cy="461665"/>
          </a:xfrm>
          <a:prstGeom prst="rect">
            <a:avLst/>
          </a:prstGeom>
          <a:noFill/>
          <a:ln w="12700">
            <a:noFill/>
            <a:miter lim="800000"/>
            <a:headEnd/>
            <a:tailEnd/>
          </a:ln>
          <a:effectLst/>
        </p:spPr>
        <p:txBody>
          <a:bodyPr wrap="none">
            <a:spAutoFit/>
          </a:bodyPr>
          <a:lstStyle/>
          <a:p>
            <a:pPr algn="l"/>
            <a:r>
              <a:rPr lang="en-US" sz="2400" dirty="0">
                <a:effectLst/>
                <a:latin typeface="+mn-lt"/>
              </a:rPr>
              <a:t>For </a:t>
            </a:r>
            <a:r>
              <a:rPr lang="en-US" sz="2400" i="1" dirty="0">
                <a:effectLst/>
                <a:latin typeface="+mn-lt"/>
              </a:rPr>
              <a:t>z</a:t>
            </a:r>
            <a:r>
              <a:rPr lang="en-US" sz="2400" dirty="0">
                <a:effectLst/>
                <a:latin typeface="+mn-lt"/>
              </a:rPr>
              <a:t> = 6.49, the </a:t>
            </a:r>
            <a:r>
              <a:rPr lang="en-US" sz="2400" i="1" dirty="0">
                <a:effectLst/>
                <a:latin typeface="+mn-lt"/>
              </a:rPr>
              <a:t>p</a:t>
            </a:r>
            <a:r>
              <a:rPr lang="en-US" sz="2400" dirty="0">
                <a:effectLst/>
                <a:latin typeface="+mn-lt"/>
              </a:rPr>
              <a:t> –value &lt; .0001. </a:t>
            </a:r>
          </a:p>
        </p:txBody>
      </p:sp>
      <p:sp>
        <p:nvSpPr>
          <p:cNvPr id="319530" name="Text Box 42"/>
          <p:cNvSpPr txBox="1">
            <a:spLocks noChangeArrowheads="1"/>
          </p:cNvSpPr>
          <p:nvPr/>
        </p:nvSpPr>
        <p:spPr bwMode="auto">
          <a:xfrm>
            <a:off x="1619468" y="3062288"/>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19533" name="Text Box 45"/>
          <p:cNvSpPr txBox="1">
            <a:spLocks noChangeArrowheads="1"/>
          </p:cNvSpPr>
          <p:nvPr/>
        </p:nvSpPr>
        <p:spPr bwMode="auto">
          <a:xfrm>
            <a:off x="2171658" y="3630613"/>
            <a:ext cx="5141792"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p</a:t>
            </a:r>
            <a:r>
              <a:rPr lang="en-US" sz="2400" dirty="0">
                <a:effectLst/>
                <a:latin typeface="+mn-lt"/>
              </a:rPr>
              <a:t>–value </a:t>
            </a:r>
            <a:r>
              <a:rPr lang="en-US" sz="2400" u="sng" dirty="0">
                <a:effectLst/>
                <a:latin typeface="+mn-lt"/>
              </a:rPr>
              <a:t>&lt;</a:t>
            </a:r>
            <a:r>
              <a:rPr lang="en-US" sz="2400" dirty="0">
                <a:effectLst/>
                <a:latin typeface="+mn-lt"/>
              </a:rPr>
              <a:t> </a:t>
            </a:r>
            <a:r>
              <a:rPr lang="en-US" sz="2400" i="1" dirty="0">
                <a:effectLst/>
                <a:latin typeface="Symbol" panose="05050102010706020507" pitchFamily="18" charset="2"/>
              </a:rPr>
              <a:t>a</a:t>
            </a:r>
            <a:r>
              <a:rPr lang="en-US" sz="2400" dirty="0">
                <a:effectLst/>
                <a:latin typeface="+mn-lt"/>
              </a:rPr>
              <a:t> = .01,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19534" name="Rectangle 46"/>
          <p:cNvSpPr>
            <a:spLocks noChangeArrowheads="1"/>
          </p:cNvSpPr>
          <p:nvPr/>
        </p:nvSpPr>
        <p:spPr bwMode="auto">
          <a:xfrm>
            <a:off x="2186262" y="4193274"/>
            <a:ext cx="7316084" cy="1593850"/>
          </a:xfrm>
          <a:prstGeom prst="rect">
            <a:avLst/>
          </a:prstGeom>
          <a:noFill/>
          <a:ln w="12700">
            <a:noFill/>
            <a:miter lim="800000"/>
            <a:headEnd/>
            <a:tailEnd/>
          </a:ln>
          <a:effectLst/>
        </p:spPr>
        <p:txBody>
          <a:bodyPr lIns="90488" tIns="44450" rIns="90488" bIns="44450"/>
          <a:lstStyle/>
          <a:p>
            <a:pPr algn="l">
              <a:lnSpc>
                <a:spcPct val="80000"/>
              </a:lnSpc>
              <a:spcBef>
                <a:spcPct val="20000"/>
              </a:spcBef>
              <a:buClr>
                <a:srgbClr val="66FFFF"/>
              </a:buClr>
              <a:buSzPct val="75000"/>
              <a:buFont typeface="Monotype Sorts" pitchFamily="2" charset="2"/>
              <a:buNone/>
            </a:pPr>
            <a:r>
              <a:rPr lang="en-US" sz="2400" dirty="0">
                <a:effectLst/>
                <a:latin typeface="+mn-lt"/>
              </a:rPr>
              <a:t>     At the .01 level of significance, the sample evidence</a:t>
            </a:r>
          </a:p>
          <a:p>
            <a:pPr algn="l">
              <a:lnSpc>
                <a:spcPct val="80000"/>
              </a:lnSpc>
              <a:spcBef>
                <a:spcPct val="20000"/>
              </a:spcBef>
              <a:buClr>
                <a:srgbClr val="66FFFF"/>
              </a:buClr>
              <a:buSzPct val="75000"/>
              <a:buFont typeface="Monotype Sorts" pitchFamily="2" charset="2"/>
              <a:buNone/>
            </a:pPr>
            <a:r>
              <a:rPr lang="en-US" sz="2400" dirty="0">
                <a:effectLst/>
                <a:latin typeface="+mn-lt"/>
              </a:rPr>
              <a:t>indicates the mean driving distance of Par, Inc. golf</a:t>
            </a:r>
          </a:p>
          <a:p>
            <a:pPr algn="l">
              <a:lnSpc>
                <a:spcPct val="80000"/>
              </a:lnSpc>
              <a:spcBef>
                <a:spcPct val="20000"/>
              </a:spcBef>
              <a:buClr>
                <a:srgbClr val="66FFFF"/>
              </a:buClr>
              <a:buSzPct val="75000"/>
              <a:buFont typeface="Monotype Sorts" pitchFamily="2" charset="2"/>
              <a:buNone/>
            </a:pPr>
            <a:r>
              <a:rPr lang="en-US" sz="2400" dirty="0">
                <a:effectLst/>
                <a:latin typeface="+mn-lt"/>
              </a:rPr>
              <a:t>balls is greater than the mean driving distance of Rap,</a:t>
            </a:r>
          </a:p>
          <a:p>
            <a:pPr algn="l">
              <a:lnSpc>
                <a:spcPct val="80000"/>
              </a:lnSpc>
              <a:spcBef>
                <a:spcPct val="20000"/>
              </a:spcBef>
              <a:buClr>
                <a:srgbClr val="66FFFF"/>
              </a:buClr>
              <a:buSzPct val="75000"/>
              <a:buFont typeface="Monotype Sorts" pitchFamily="2" charset="2"/>
              <a:buNone/>
            </a:pPr>
            <a:r>
              <a:rPr lang="en-US" sz="2400" dirty="0">
                <a:effectLst/>
                <a:latin typeface="+mn-lt"/>
              </a:rPr>
              <a:t>Ltd. golf balls.</a:t>
            </a:r>
          </a:p>
        </p:txBody>
      </p:sp>
      <p:sp>
        <p:nvSpPr>
          <p:cNvPr id="2" name="Slide Number Placeholder 1"/>
          <p:cNvSpPr>
            <a:spLocks noGrp="1"/>
          </p:cNvSpPr>
          <p:nvPr>
            <p:ph type="sldNum" sz="quarter" idx="12"/>
          </p:nvPr>
        </p:nvSpPr>
        <p:spPr/>
        <p:txBody>
          <a:bodyPr/>
          <a:lstStyle/>
          <a:p>
            <a:fld id="{949EBC64-41CB-41B8-B6DF-9B1367312BD4}" type="slidenum">
              <a:rPr lang="en-US" smtClean="0"/>
              <a:t>17</a:t>
            </a:fld>
            <a:endParaRPr lang="en-US" dirty="0"/>
          </a:p>
        </p:txBody>
      </p:sp>
      <p:sp>
        <p:nvSpPr>
          <p:cNvPr id="12"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19494"/>
                                        </p:tgtEl>
                                        <p:attrNameLst>
                                          <p:attrName>style.visibility</p:attrName>
                                        </p:attrNameLst>
                                      </p:cBhvr>
                                      <p:to>
                                        <p:strVal val="visible"/>
                                      </p:to>
                                    </p:set>
                                    <p:anim calcmode="lin" valueType="num">
                                      <p:cBhvr>
                                        <p:cTn id="7" dur="500" fill="hold"/>
                                        <p:tgtEl>
                                          <p:spTgt spid="319494"/>
                                        </p:tgtEl>
                                        <p:attrNameLst>
                                          <p:attrName>ppt_w</p:attrName>
                                        </p:attrNameLst>
                                      </p:cBhvr>
                                      <p:tavLst>
                                        <p:tav tm="0">
                                          <p:val>
                                            <p:strVal val="2/3*#ppt_w"/>
                                          </p:val>
                                        </p:tav>
                                        <p:tav tm="100000">
                                          <p:val>
                                            <p:strVal val="#ppt_w"/>
                                          </p:val>
                                        </p:tav>
                                      </p:tavLst>
                                    </p:anim>
                                    <p:anim calcmode="lin" valueType="num">
                                      <p:cBhvr>
                                        <p:cTn id="8" dur="500" fill="hold"/>
                                        <p:tgtEl>
                                          <p:spTgt spid="31949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19502"/>
                                        </p:tgtEl>
                                        <p:attrNameLst>
                                          <p:attrName>style.visibility</p:attrName>
                                        </p:attrNameLst>
                                      </p:cBhvr>
                                      <p:to>
                                        <p:strVal val="visible"/>
                                      </p:to>
                                    </p:set>
                                    <p:animEffect transition="in" filter="slide(fromTop)">
                                      <p:cBhvr>
                                        <p:cTn id="13" dur="500"/>
                                        <p:tgtEl>
                                          <p:spTgt spid="31950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319530"/>
                                        </p:tgtEl>
                                        <p:attrNameLst>
                                          <p:attrName>style.visibility</p:attrName>
                                        </p:attrNameLst>
                                      </p:cBhvr>
                                      <p:to>
                                        <p:strVal val="visible"/>
                                      </p:to>
                                    </p:set>
                                    <p:anim calcmode="lin" valueType="num">
                                      <p:cBhvr>
                                        <p:cTn id="18" dur="500" fill="hold"/>
                                        <p:tgtEl>
                                          <p:spTgt spid="319530"/>
                                        </p:tgtEl>
                                        <p:attrNameLst>
                                          <p:attrName>ppt_w</p:attrName>
                                        </p:attrNameLst>
                                      </p:cBhvr>
                                      <p:tavLst>
                                        <p:tav tm="0">
                                          <p:val>
                                            <p:strVal val="2/3*#ppt_w"/>
                                          </p:val>
                                        </p:tav>
                                        <p:tav tm="100000">
                                          <p:val>
                                            <p:strVal val="#ppt_w"/>
                                          </p:val>
                                        </p:tav>
                                      </p:tavLst>
                                    </p:anim>
                                    <p:anim calcmode="lin" valueType="num">
                                      <p:cBhvr>
                                        <p:cTn id="19" dur="500" fill="hold"/>
                                        <p:tgtEl>
                                          <p:spTgt spid="319530"/>
                                        </p:tgtEl>
                                        <p:attrNameLst>
                                          <p:attrName>ppt_h</p:attrName>
                                        </p:attrNameLst>
                                      </p:cBhvr>
                                      <p:tavLst>
                                        <p:tav tm="0">
                                          <p:val>
                                            <p:strVal val="2/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19533"/>
                                        </p:tgtEl>
                                        <p:attrNameLst>
                                          <p:attrName>style.visibility</p:attrName>
                                        </p:attrNameLst>
                                      </p:cBhvr>
                                      <p:to>
                                        <p:strVal val="visible"/>
                                      </p:to>
                                    </p:set>
                                    <p:animEffect transition="in" filter="slide(fromTop)">
                                      <p:cBhvr>
                                        <p:cTn id="24" dur="500"/>
                                        <p:tgtEl>
                                          <p:spTgt spid="319533"/>
                                        </p:tgtEl>
                                      </p:cBhvr>
                                    </p:animEffect>
                                  </p:childTnLst>
                                </p:cTn>
                              </p:par>
                            </p:childTnLst>
                          </p:cTn>
                        </p:par>
                        <p:par>
                          <p:cTn id="25" fill="hold">
                            <p:stCondLst>
                              <p:cond delay="500"/>
                            </p:stCondLst>
                            <p:childTnLst>
                              <p:par>
                                <p:cTn id="26" presetID="3" presetClass="entr" presetSubtype="10" fill="hold" grpId="0" nodeType="afterEffect">
                                  <p:stCondLst>
                                    <p:cond delay="2000"/>
                                  </p:stCondLst>
                                  <p:childTnLst>
                                    <p:set>
                                      <p:cBhvr>
                                        <p:cTn id="27" dur="1" fill="hold">
                                          <p:stCondLst>
                                            <p:cond delay="0"/>
                                          </p:stCondLst>
                                        </p:cTn>
                                        <p:tgtEl>
                                          <p:spTgt spid="319534"/>
                                        </p:tgtEl>
                                        <p:attrNameLst>
                                          <p:attrName>style.visibility</p:attrName>
                                        </p:attrNameLst>
                                      </p:cBhvr>
                                      <p:to>
                                        <p:strVal val="visible"/>
                                      </p:to>
                                    </p:set>
                                    <p:animEffect transition="in" filter="blinds(horizontal)">
                                      <p:cBhvr>
                                        <p:cTn id="28" dur="500"/>
                                        <p:tgtEl>
                                          <p:spTgt spid="319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autoUpdateAnimBg="0"/>
      <p:bldP spid="319502" grpId="0" autoUpdateAnimBg="0"/>
      <p:bldP spid="319530" grpId="0" autoUpdateAnimBg="0"/>
      <p:bldP spid="319533" grpId="0" autoUpdateAnimBg="0"/>
      <p:bldP spid="31953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0" name="Text Box 28"/>
          <p:cNvSpPr txBox="1">
            <a:spLocks noChangeArrowheads="1"/>
          </p:cNvSpPr>
          <p:nvPr/>
        </p:nvSpPr>
        <p:spPr bwMode="auto">
          <a:xfrm>
            <a:off x="1644805" y="3369656"/>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51262" name="Text Box 30"/>
          <p:cNvSpPr txBox="1">
            <a:spLocks noChangeArrowheads="1"/>
          </p:cNvSpPr>
          <p:nvPr/>
        </p:nvSpPr>
        <p:spPr bwMode="auto">
          <a:xfrm>
            <a:off x="3813482" y="3898421"/>
            <a:ext cx="4822474"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z</a:t>
            </a:r>
            <a:r>
              <a:rPr lang="en-US" sz="2400" dirty="0">
                <a:effectLst/>
                <a:latin typeface="+mn-lt"/>
              </a:rPr>
              <a:t> = 6.49 </a:t>
            </a:r>
            <a:r>
              <a:rPr lang="en-US" sz="2400" u="sng" dirty="0">
                <a:effectLst/>
                <a:latin typeface="+mn-lt"/>
              </a:rPr>
              <a:t>&gt;</a:t>
            </a:r>
            <a:r>
              <a:rPr lang="en-US" sz="2400" dirty="0">
                <a:effectLst/>
                <a:latin typeface="+mn-lt"/>
              </a:rPr>
              <a:t> 2.33,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51263" name="Text Box 31"/>
          <p:cNvSpPr txBox="1">
            <a:spLocks noChangeArrowheads="1"/>
          </p:cNvSpPr>
          <p:nvPr/>
        </p:nvSpPr>
        <p:spPr bwMode="auto">
          <a:xfrm>
            <a:off x="922771" y="1108555"/>
            <a:ext cx="342536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Critical Value Approach</a:t>
            </a:r>
          </a:p>
        </p:txBody>
      </p:sp>
      <p:sp>
        <p:nvSpPr>
          <p:cNvPr id="351266" name="Text Box 34"/>
          <p:cNvSpPr txBox="1">
            <a:spLocks noChangeArrowheads="1"/>
          </p:cNvSpPr>
          <p:nvPr/>
        </p:nvSpPr>
        <p:spPr bwMode="auto">
          <a:xfrm>
            <a:off x="4590118" y="2145223"/>
            <a:ext cx="2964851" cy="461665"/>
          </a:xfrm>
          <a:prstGeom prst="rect">
            <a:avLst/>
          </a:prstGeom>
          <a:noFill/>
          <a:ln w="12700">
            <a:noFill/>
            <a:miter lim="800000"/>
            <a:headEnd/>
            <a:tailEnd/>
          </a:ln>
          <a:effectLst/>
        </p:spPr>
        <p:txBody>
          <a:bodyPr wrap="none">
            <a:spAutoFit/>
          </a:bodyPr>
          <a:lstStyle/>
          <a:p>
            <a:r>
              <a:rPr lang="en-US" sz="2400" dirty="0">
                <a:effectLst/>
                <a:latin typeface="+mn-lt"/>
              </a:rPr>
              <a:t>For </a:t>
            </a:r>
            <a:r>
              <a:rPr lang="en-US" sz="2400" i="1" dirty="0">
                <a:effectLst/>
                <a:latin typeface="Symbol" panose="05050102010706020507" pitchFamily="18" charset="2"/>
              </a:rPr>
              <a:t>a</a:t>
            </a:r>
            <a:r>
              <a:rPr lang="en-US" sz="2400" dirty="0">
                <a:effectLst/>
                <a:latin typeface="+mn-lt"/>
              </a:rPr>
              <a:t> = .01,  </a:t>
            </a:r>
            <a:r>
              <a:rPr lang="en-US" sz="2400" i="1" dirty="0">
                <a:effectLst/>
                <a:latin typeface="+mn-lt"/>
              </a:rPr>
              <a:t>z</a:t>
            </a:r>
            <a:r>
              <a:rPr lang="en-US" sz="2400" baseline="-25000" dirty="0">
                <a:effectLst/>
                <a:latin typeface="+mn-lt"/>
              </a:rPr>
              <a:t>.01</a:t>
            </a:r>
            <a:r>
              <a:rPr lang="en-US" sz="2400" dirty="0">
                <a:effectLst/>
                <a:latin typeface="+mn-lt"/>
              </a:rPr>
              <a:t> = 2.33</a:t>
            </a:r>
          </a:p>
        </p:txBody>
      </p:sp>
      <p:sp>
        <p:nvSpPr>
          <p:cNvPr id="351268" name="Text Box 36"/>
          <p:cNvSpPr txBox="1">
            <a:spLocks noChangeArrowheads="1"/>
          </p:cNvSpPr>
          <p:nvPr/>
        </p:nvSpPr>
        <p:spPr bwMode="auto">
          <a:xfrm>
            <a:off x="1619468" y="1680389"/>
            <a:ext cx="6368988" cy="461665"/>
          </a:xfrm>
          <a:prstGeom prst="rect">
            <a:avLst/>
          </a:prstGeom>
          <a:noFill/>
          <a:ln w="12700">
            <a:noFill/>
            <a:miter lim="800000"/>
            <a:headEnd/>
            <a:tailEnd/>
          </a:ln>
          <a:effectLst/>
        </p:spPr>
        <p:txBody>
          <a:bodyPr wrap="none">
            <a:spAutoFit/>
          </a:bodyPr>
          <a:lstStyle/>
          <a:p>
            <a:pPr algn="l"/>
            <a:r>
              <a:rPr lang="en-US" sz="2400" dirty="0">
                <a:effectLst/>
                <a:latin typeface="+mn-lt"/>
              </a:rPr>
              <a:t>4.  Determine the critical value and rejection rule.</a:t>
            </a:r>
          </a:p>
        </p:txBody>
      </p:sp>
      <p:sp>
        <p:nvSpPr>
          <p:cNvPr id="351269" name="Text Box 37"/>
          <p:cNvSpPr txBox="1">
            <a:spLocks noChangeArrowheads="1"/>
          </p:cNvSpPr>
          <p:nvPr/>
        </p:nvSpPr>
        <p:spPr bwMode="auto">
          <a:xfrm>
            <a:off x="4783016" y="2700848"/>
            <a:ext cx="2585387" cy="461665"/>
          </a:xfrm>
          <a:prstGeom prst="rect">
            <a:avLst/>
          </a:prstGeom>
          <a:noFill/>
          <a:ln w="12700">
            <a:noFill/>
            <a:miter lim="800000"/>
            <a:headEnd/>
            <a:tailEnd/>
          </a:ln>
          <a:effectLst/>
        </p:spPr>
        <p:txBody>
          <a:bodyPr wrap="none">
            <a:spAutoFit/>
          </a:bodyPr>
          <a:lstStyle/>
          <a:p>
            <a:r>
              <a:rPr lang="en-US" sz="2400" dirty="0">
                <a:effectLst/>
                <a:latin typeface="+mn-lt"/>
              </a:rPr>
              <a:t>Reject </a:t>
            </a:r>
            <a:r>
              <a:rPr lang="en-US" sz="2400" i="1" dirty="0">
                <a:effectLst/>
                <a:latin typeface="+mn-lt"/>
              </a:rPr>
              <a:t>H</a:t>
            </a:r>
            <a:r>
              <a:rPr lang="en-US" sz="2400" baseline="-25000" dirty="0">
                <a:effectLst/>
                <a:latin typeface="+mn-lt"/>
              </a:rPr>
              <a:t>0</a:t>
            </a:r>
            <a:r>
              <a:rPr lang="en-US" sz="2400" dirty="0">
                <a:effectLst/>
                <a:latin typeface="+mn-lt"/>
              </a:rPr>
              <a:t> if </a:t>
            </a:r>
            <a:r>
              <a:rPr lang="en-US" sz="2400" i="1" dirty="0">
                <a:effectLst/>
                <a:latin typeface="+mn-lt"/>
              </a:rPr>
              <a:t>z</a:t>
            </a:r>
            <a:r>
              <a:rPr lang="en-US" sz="2400" dirty="0">
                <a:effectLst/>
                <a:latin typeface="+mn-lt"/>
              </a:rPr>
              <a:t> </a:t>
            </a:r>
            <a:r>
              <a:rPr lang="en-US" sz="2400" u="sng" dirty="0">
                <a:effectLst/>
                <a:latin typeface="+mn-lt"/>
              </a:rPr>
              <a:t>&gt;</a:t>
            </a:r>
            <a:r>
              <a:rPr lang="en-US" sz="2400" dirty="0">
                <a:effectLst/>
                <a:latin typeface="+mn-lt"/>
              </a:rPr>
              <a:t> 2.33</a:t>
            </a:r>
          </a:p>
        </p:txBody>
      </p:sp>
      <p:sp>
        <p:nvSpPr>
          <p:cNvPr id="351270" name="Rectangle 38"/>
          <p:cNvSpPr>
            <a:spLocks noChangeArrowheads="1"/>
          </p:cNvSpPr>
          <p:nvPr/>
        </p:nvSpPr>
        <p:spPr bwMode="auto">
          <a:xfrm>
            <a:off x="2878851" y="4466366"/>
            <a:ext cx="7488469" cy="1212850"/>
          </a:xfrm>
          <a:prstGeom prst="rect">
            <a:avLst/>
          </a:prstGeom>
          <a:noFill/>
          <a:ln w="12700">
            <a:noFill/>
            <a:miter lim="800000"/>
            <a:headEnd/>
            <a:tailEnd/>
          </a:ln>
          <a:effectLst/>
        </p:spPr>
        <p:txBody>
          <a:bodyPr lIns="90488" tIns="44450" rIns="90488" bIns="44450"/>
          <a:lstStyle/>
          <a:p>
            <a:pPr algn="l">
              <a:lnSpc>
                <a:spcPct val="80000"/>
              </a:lnSpc>
              <a:spcBef>
                <a:spcPct val="20000"/>
              </a:spcBef>
              <a:buClr>
                <a:srgbClr val="66FFFF"/>
              </a:buClr>
              <a:buSzPct val="75000"/>
              <a:buFont typeface="Monotype Sorts" pitchFamily="2" charset="2"/>
              <a:buNone/>
            </a:pPr>
            <a:r>
              <a:rPr lang="en-US" sz="2400" dirty="0">
                <a:effectLst/>
                <a:latin typeface="+mn-lt"/>
              </a:rPr>
              <a:t>     The sample evidence indicates the mean driving</a:t>
            </a:r>
          </a:p>
          <a:p>
            <a:pPr algn="l">
              <a:lnSpc>
                <a:spcPct val="80000"/>
              </a:lnSpc>
              <a:spcBef>
                <a:spcPct val="20000"/>
              </a:spcBef>
              <a:buClr>
                <a:srgbClr val="66FFFF"/>
              </a:buClr>
              <a:buSzPct val="75000"/>
              <a:buFont typeface="Monotype Sorts" pitchFamily="2" charset="2"/>
              <a:buNone/>
            </a:pPr>
            <a:r>
              <a:rPr lang="en-US" sz="2400" dirty="0">
                <a:effectLst/>
                <a:latin typeface="+mn-lt"/>
              </a:rPr>
              <a:t>distance of Par, Inc. golf balls is greater than the mean</a:t>
            </a:r>
          </a:p>
          <a:p>
            <a:pPr algn="l">
              <a:lnSpc>
                <a:spcPct val="80000"/>
              </a:lnSpc>
              <a:spcBef>
                <a:spcPct val="20000"/>
              </a:spcBef>
              <a:buClr>
                <a:srgbClr val="66FFFF"/>
              </a:buClr>
              <a:buSzPct val="75000"/>
              <a:buFont typeface="Monotype Sorts" pitchFamily="2" charset="2"/>
              <a:buNone/>
            </a:pPr>
            <a:r>
              <a:rPr lang="en-US" sz="2400" dirty="0">
                <a:effectLst/>
                <a:latin typeface="+mn-lt"/>
              </a:rPr>
              <a:t>driving distance of Rap, Ltd. golf balls.</a:t>
            </a:r>
          </a:p>
        </p:txBody>
      </p:sp>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dirty="0"/>
          </a:p>
        </p:txBody>
      </p:sp>
      <p:sp>
        <p:nvSpPr>
          <p:cNvPr id="13" name="Rectangle 5"/>
          <p:cNvSpPr>
            <a:spLocks noChangeArrowheads="1"/>
          </p:cNvSpPr>
          <p:nvPr/>
        </p:nvSpPr>
        <p:spPr bwMode="auto">
          <a:xfrm>
            <a:off x="912138" y="522855"/>
            <a:ext cx="10337562" cy="63869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51268"/>
                                        </p:tgtEl>
                                        <p:attrNameLst>
                                          <p:attrName>style.visibility</p:attrName>
                                        </p:attrNameLst>
                                      </p:cBhvr>
                                      <p:to>
                                        <p:strVal val="visible"/>
                                      </p:to>
                                    </p:set>
                                    <p:anim calcmode="lin" valueType="num">
                                      <p:cBhvr>
                                        <p:cTn id="7" dur="500" fill="hold"/>
                                        <p:tgtEl>
                                          <p:spTgt spid="351268"/>
                                        </p:tgtEl>
                                        <p:attrNameLst>
                                          <p:attrName>ppt_w</p:attrName>
                                        </p:attrNameLst>
                                      </p:cBhvr>
                                      <p:tavLst>
                                        <p:tav tm="0">
                                          <p:val>
                                            <p:strVal val="2/3*#ppt_w"/>
                                          </p:val>
                                        </p:tav>
                                        <p:tav tm="100000">
                                          <p:val>
                                            <p:strVal val="#ppt_w"/>
                                          </p:val>
                                        </p:tav>
                                      </p:tavLst>
                                    </p:anim>
                                    <p:anim calcmode="lin" valueType="num">
                                      <p:cBhvr>
                                        <p:cTn id="8" dur="500" fill="hold"/>
                                        <p:tgtEl>
                                          <p:spTgt spid="351268"/>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2000"/>
                                  </p:stCondLst>
                                  <p:childTnLst>
                                    <p:set>
                                      <p:cBhvr>
                                        <p:cTn id="11" dur="1" fill="hold">
                                          <p:stCondLst>
                                            <p:cond delay="0"/>
                                          </p:stCondLst>
                                        </p:cTn>
                                        <p:tgtEl>
                                          <p:spTgt spid="351266"/>
                                        </p:tgtEl>
                                        <p:attrNameLst>
                                          <p:attrName>style.visibility</p:attrName>
                                        </p:attrNameLst>
                                      </p:cBhvr>
                                      <p:to>
                                        <p:strVal val="visible"/>
                                      </p:to>
                                    </p:set>
                                    <p:animEffect transition="in" filter="slide(fromTop)">
                                      <p:cBhvr>
                                        <p:cTn id="12" dur="500"/>
                                        <p:tgtEl>
                                          <p:spTgt spid="35126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51269"/>
                                        </p:tgtEl>
                                        <p:attrNameLst>
                                          <p:attrName>style.visibility</p:attrName>
                                        </p:attrNameLst>
                                      </p:cBhvr>
                                      <p:to>
                                        <p:strVal val="visible"/>
                                      </p:to>
                                    </p:set>
                                    <p:animEffect transition="in" filter="slide(fromTop)">
                                      <p:cBhvr>
                                        <p:cTn id="17" dur="500"/>
                                        <p:tgtEl>
                                          <p:spTgt spid="35126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351260"/>
                                        </p:tgtEl>
                                        <p:attrNameLst>
                                          <p:attrName>style.visibility</p:attrName>
                                        </p:attrNameLst>
                                      </p:cBhvr>
                                      <p:to>
                                        <p:strVal val="visible"/>
                                      </p:to>
                                    </p:set>
                                    <p:anim calcmode="lin" valueType="num">
                                      <p:cBhvr>
                                        <p:cTn id="22" dur="500" fill="hold"/>
                                        <p:tgtEl>
                                          <p:spTgt spid="351260"/>
                                        </p:tgtEl>
                                        <p:attrNameLst>
                                          <p:attrName>ppt_w</p:attrName>
                                        </p:attrNameLst>
                                      </p:cBhvr>
                                      <p:tavLst>
                                        <p:tav tm="0">
                                          <p:val>
                                            <p:strVal val="2/3*#ppt_w"/>
                                          </p:val>
                                        </p:tav>
                                        <p:tav tm="100000">
                                          <p:val>
                                            <p:strVal val="#ppt_w"/>
                                          </p:val>
                                        </p:tav>
                                      </p:tavLst>
                                    </p:anim>
                                    <p:anim calcmode="lin" valueType="num">
                                      <p:cBhvr>
                                        <p:cTn id="23" dur="500" fill="hold"/>
                                        <p:tgtEl>
                                          <p:spTgt spid="351260"/>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351262"/>
                                        </p:tgtEl>
                                        <p:attrNameLst>
                                          <p:attrName>style.visibility</p:attrName>
                                        </p:attrNameLst>
                                      </p:cBhvr>
                                      <p:to>
                                        <p:strVal val="visible"/>
                                      </p:to>
                                    </p:set>
                                    <p:animEffect transition="in" filter="slide(fromTop)">
                                      <p:cBhvr>
                                        <p:cTn id="28" dur="500"/>
                                        <p:tgtEl>
                                          <p:spTgt spid="351262"/>
                                        </p:tgtEl>
                                      </p:cBhvr>
                                    </p:animEffect>
                                  </p:childTnLst>
                                </p:cTn>
                              </p:par>
                            </p:childTnLst>
                          </p:cTn>
                        </p:par>
                        <p:par>
                          <p:cTn id="29" fill="hold">
                            <p:stCondLst>
                              <p:cond delay="500"/>
                            </p:stCondLst>
                            <p:childTnLst>
                              <p:par>
                                <p:cTn id="30" presetID="3" presetClass="entr" presetSubtype="10" fill="hold" grpId="0" nodeType="afterEffect">
                                  <p:stCondLst>
                                    <p:cond delay="2000"/>
                                  </p:stCondLst>
                                  <p:childTnLst>
                                    <p:set>
                                      <p:cBhvr>
                                        <p:cTn id="31" dur="1" fill="hold">
                                          <p:stCondLst>
                                            <p:cond delay="0"/>
                                          </p:stCondLst>
                                        </p:cTn>
                                        <p:tgtEl>
                                          <p:spTgt spid="351270"/>
                                        </p:tgtEl>
                                        <p:attrNameLst>
                                          <p:attrName>style.visibility</p:attrName>
                                        </p:attrNameLst>
                                      </p:cBhvr>
                                      <p:to>
                                        <p:strVal val="visible"/>
                                      </p:to>
                                    </p:set>
                                    <p:animEffect transition="in" filter="blinds(horizontal)">
                                      <p:cBhvr>
                                        <p:cTn id="32" dur="500"/>
                                        <p:tgtEl>
                                          <p:spTgt spid="35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60" grpId="0" autoUpdateAnimBg="0"/>
      <p:bldP spid="351262" grpId="0" autoUpdateAnimBg="0"/>
      <p:bldP spid="351266" grpId="0" autoUpdateAnimBg="0"/>
      <p:bldP spid="351268" grpId="0" autoUpdateAnimBg="0"/>
      <p:bldP spid="351269" grpId="0" autoUpdateAnimBg="0"/>
      <p:bldP spid="35127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912138" y="672775"/>
            <a:ext cx="10337562" cy="8143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Inferences About the Difference Between</a:t>
            </a:r>
            <a:br>
              <a:rPr lang="en-US" sz="3200" dirty="0">
                <a:effectLst/>
                <a:latin typeface="+mn-lt"/>
              </a:rPr>
            </a:br>
            <a:r>
              <a:rPr lang="en-US" sz="3200" dirty="0">
                <a:effectLst/>
                <a:latin typeface="+mn-lt"/>
              </a:rPr>
              <a:t>Two Population Means:  </a:t>
            </a:r>
            <a:r>
              <a:rPr lang="en-US" sz="3200" i="1" dirty="0">
                <a:effectLst/>
                <a:latin typeface="Symbol" panose="05050102010706020507" pitchFamily="18" charset="2"/>
              </a:rPr>
              <a:t>s</a:t>
            </a:r>
            <a:r>
              <a:rPr lang="en-US" sz="3200" baseline="-25000" dirty="0">
                <a:effectLst/>
                <a:latin typeface="+mn-lt"/>
              </a:rPr>
              <a:t> 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 2</a:t>
            </a:r>
            <a:r>
              <a:rPr lang="en-US" sz="3200" dirty="0">
                <a:effectLst/>
                <a:latin typeface="+mn-lt"/>
              </a:rPr>
              <a:t> Unknown</a:t>
            </a:r>
          </a:p>
        </p:txBody>
      </p:sp>
      <p:sp>
        <p:nvSpPr>
          <p:cNvPr id="330755" name="Rectangle 3"/>
          <p:cNvSpPr>
            <a:spLocks noChangeArrowheads="1"/>
          </p:cNvSpPr>
          <p:nvPr/>
        </p:nvSpPr>
        <p:spPr bwMode="auto">
          <a:xfrm>
            <a:off x="912138" y="1803242"/>
            <a:ext cx="10337562" cy="1285961"/>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Interval Estimation of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p>
          <a:p>
            <a:pPr marL="342900" indent="-342900" algn="l">
              <a:spcBef>
                <a:spcPct val="20000"/>
              </a:spcBef>
              <a:buSzPct val="100000"/>
              <a:buFont typeface="Arial" panose="020B0604020202020204" pitchFamily="34" charset="0"/>
              <a:buChar char="•"/>
            </a:pPr>
            <a:r>
              <a:rPr lang="en-US" sz="2400" dirty="0">
                <a:effectLst/>
                <a:latin typeface="+mn-lt"/>
              </a:rPr>
              <a:t>Hypothesis Tests About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endParaRPr lang="en-US" sz="2400" dirty="0">
              <a:effectLst/>
              <a:latin typeface="+mn-lt"/>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19</a:t>
            </a:fld>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41698" y="640641"/>
            <a:ext cx="10514232" cy="1137120"/>
          </a:xfrm>
          <a:noFill/>
          <a:ln/>
        </p:spPr>
        <p:txBody>
          <a:bodyPr>
            <a:normAutofit/>
          </a:bodyPr>
          <a:lstStyle/>
          <a:p>
            <a:r>
              <a:rPr lang="en-US" dirty="0"/>
              <a:t>Chapter 10, Part A</a:t>
            </a:r>
            <a:br>
              <a:rPr lang="en-US" dirty="0"/>
            </a:br>
            <a:r>
              <a:rPr lang="en-US" dirty="0"/>
              <a:t>Inference About Means and Proportions with Two Populations</a:t>
            </a:r>
          </a:p>
        </p:txBody>
      </p:sp>
      <p:sp>
        <p:nvSpPr>
          <p:cNvPr id="5125" name="Rectangle 5"/>
          <p:cNvSpPr>
            <a:spLocks noGrp="1" noChangeArrowheads="1"/>
          </p:cNvSpPr>
          <p:nvPr>
            <p:ph idx="1"/>
          </p:nvPr>
        </p:nvSpPr>
        <p:spPr>
          <a:xfrm>
            <a:off x="922956" y="1877461"/>
            <a:ext cx="8667948" cy="914400"/>
          </a:xfrm>
          <a:noFill/>
          <a:ln/>
        </p:spPr>
        <p:txBody>
          <a:bodyPr/>
          <a:lstStyle/>
          <a:p>
            <a:pPr marL="346075" indent="-346075">
              <a:lnSpc>
                <a:spcPct val="90000"/>
              </a:lnSpc>
            </a:pPr>
            <a:r>
              <a:rPr lang="en-US" dirty="0"/>
              <a:t>Inferences About the Difference Between Two Population Means: </a:t>
            </a:r>
            <a:r>
              <a:rPr lang="en-US" i="1" dirty="0">
                <a:latin typeface="Symbol" panose="05050102010706020507" pitchFamily="18" charset="2"/>
              </a:rPr>
              <a:t>s</a:t>
            </a:r>
            <a:r>
              <a:rPr lang="en-US" dirty="0"/>
              <a:t> </a:t>
            </a:r>
            <a:r>
              <a:rPr lang="en-US" baseline="-25000" dirty="0"/>
              <a:t>1</a:t>
            </a:r>
            <a:r>
              <a:rPr lang="en-US" dirty="0"/>
              <a:t> and </a:t>
            </a:r>
            <a:r>
              <a:rPr lang="en-US" i="1" dirty="0">
                <a:latin typeface="Symbol" panose="05050102010706020507" pitchFamily="18" charset="2"/>
              </a:rPr>
              <a:t>s</a:t>
            </a:r>
            <a:r>
              <a:rPr lang="en-US" dirty="0">
                <a:latin typeface="Symbol" panose="05050102010706020507" pitchFamily="18" charset="2"/>
              </a:rPr>
              <a:t> </a:t>
            </a:r>
            <a:r>
              <a:rPr lang="en-US" baseline="-25000" dirty="0"/>
              <a:t>2</a:t>
            </a:r>
            <a:r>
              <a:rPr lang="en-US" dirty="0"/>
              <a:t> Known</a:t>
            </a:r>
          </a:p>
        </p:txBody>
      </p:sp>
      <p:sp>
        <p:nvSpPr>
          <p:cNvPr id="5133" name="Text Box 13"/>
          <p:cNvSpPr txBox="1">
            <a:spLocks noChangeArrowheads="1"/>
          </p:cNvSpPr>
          <p:nvPr/>
        </p:nvSpPr>
        <p:spPr bwMode="auto">
          <a:xfrm>
            <a:off x="941698" y="3748392"/>
            <a:ext cx="8807783" cy="757130"/>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75000"/>
              <a:buFont typeface="Arial" panose="020B0604020202020204" pitchFamily="34" charset="0"/>
              <a:buChar char="•"/>
            </a:pPr>
            <a:r>
              <a:rPr lang="en-US" sz="2400" dirty="0">
                <a:effectLst/>
                <a:latin typeface="+mn-lt"/>
              </a:rPr>
              <a:t>Inferences About the Difference Between Two Population Means:  Matched Samples</a:t>
            </a:r>
          </a:p>
        </p:txBody>
      </p:sp>
      <p:sp>
        <p:nvSpPr>
          <p:cNvPr id="5134" name="Text Box 14"/>
          <p:cNvSpPr txBox="1">
            <a:spLocks noChangeArrowheads="1"/>
          </p:cNvSpPr>
          <p:nvPr/>
        </p:nvSpPr>
        <p:spPr bwMode="auto">
          <a:xfrm>
            <a:off x="941698" y="2791861"/>
            <a:ext cx="8807783" cy="757130"/>
          </a:xfrm>
          <a:prstGeom prst="rect">
            <a:avLst/>
          </a:prstGeom>
          <a:noFill/>
          <a:ln w="12700">
            <a:noFill/>
            <a:miter lim="800000"/>
            <a:headEnd/>
            <a:tailEnd/>
          </a:ln>
          <a:effectLst/>
        </p:spPr>
        <p:txBody>
          <a:bodyPr wrap="square">
            <a:spAutoFit/>
          </a:bodyPr>
          <a:lstStyle/>
          <a:p>
            <a:pPr marL="342900" indent="-342900" algn="l">
              <a:lnSpc>
                <a:spcPct val="90000"/>
              </a:lnSpc>
              <a:spcBef>
                <a:spcPct val="20000"/>
              </a:spcBef>
              <a:buSzPct val="75000"/>
              <a:buFont typeface="Arial" panose="020B0604020202020204" pitchFamily="34" charset="0"/>
              <a:buChar char="•"/>
            </a:pPr>
            <a:r>
              <a:rPr lang="en-US" sz="2400" dirty="0">
                <a:effectLst/>
                <a:latin typeface="+mn-lt"/>
              </a:rPr>
              <a:t>Inferences About the Difference Between Two Population Means:  </a:t>
            </a:r>
            <a:r>
              <a:rPr lang="en-US" sz="2400" i="1" dirty="0">
                <a:effectLst/>
                <a:latin typeface="Symbol" panose="05050102010706020507" pitchFamily="18" charset="2"/>
              </a:rPr>
              <a:t>s</a:t>
            </a:r>
            <a:r>
              <a:rPr lang="en-US" sz="2400" dirty="0">
                <a:effectLst/>
                <a:latin typeface="+mn-lt"/>
              </a:rPr>
              <a:t> </a:t>
            </a:r>
            <a:r>
              <a:rPr lang="en-US" sz="2400" baseline="-25000" dirty="0">
                <a:effectLst/>
                <a:latin typeface="+mn-lt"/>
              </a:rPr>
              <a:t>1</a:t>
            </a:r>
            <a:r>
              <a:rPr lang="en-US" sz="2400" dirty="0">
                <a:effectLst/>
                <a:latin typeface="+mn-lt"/>
              </a:rPr>
              <a:t> and </a:t>
            </a:r>
            <a:r>
              <a:rPr lang="en-US" sz="2400" i="1" dirty="0">
                <a:effectLst/>
                <a:latin typeface="Symbol" panose="05050102010706020507" pitchFamily="18" charset="2"/>
              </a:rPr>
              <a:t>s</a:t>
            </a:r>
            <a:r>
              <a:rPr lang="en-US" sz="2400" dirty="0">
                <a:effectLst/>
                <a:latin typeface="+mn-lt"/>
              </a:rPr>
              <a:t> </a:t>
            </a:r>
            <a:r>
              <a:rPr lang="en-US" sz="2400" baseline="-25000" dirty="0">
                <a:effectLst/>
                <a:latin typeface="+mn-lt"/>
              </a:rPr>
              <a:t>2</a:t>
            </a:r>
            <a:r>
              <a:rPr lang="en-US" sz="2400" dirty="0">
                <a:effectLst/>
                <a:latin typeface="+mn-lt"/>
              </a:rPr>
              <a:t> Unknown</a:t>
            </a: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strVal val="2/3*#ppt_w"/>
                                          </p:val>
                                        </p:tav>
                                        <p:tav tm="100000">
                                          <p:val>
                                            <p:strVal val="#ppt_w"/>
                                          </p:val>
                                        </p:tav>
                                      </p:tavLst>
                                    </p:anim>
                                    <p:anim calcmode="lin" valueType="num">
                                      <p:cBhvr>
                                        <p:cTn id="8" dur="500" fill="hold"/>
                                        <p:tgtEl>
                                          <p:spTgt spid="512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134"/>
                                        </p:tgtEl>
                                        <p:attrNameLst>
                                          <p:attrName>style.visibility</p:attrName>
                                        </p:attrNameLst>
                                      </p:cBhvr>
                                      <p:to>
                                        <p:strVal val="visible"/>
                                      </p:to>
                                    </p:set>
                                    <p:anim calcmode="lin" valueType="num">
                                      <p:cBhvr>
                                        <p:cTn id="13" dur="500" fill="hold"/>
                                        <p:tgtEl>
                                          <p:spTgt spid="5134"/>
                                        </p:tgtEl>
                                        <p:attrNameLst>
                                          <p:attrName>ppt_w</p:attrName>
                                        </p:attrNameLst>
                                      </p:cBhvr>
                                      <p:tavLst>
                                        <p:tav tm="0">
                                          <p:val>
                                            <p:strVal val="2/3*#ppt_w"/>
                                          </p:val>
                                        </p:tav>
                                        <p:tav tm="100000">
                                          <p:val>
                                            <p:strVal val="#ppt_w"/>
                                          </p:val>
                                        </p:tav>
                                      </p:tavLst>
                                    </p:anim>
                                    <p:anim calcmode="lin" valueType="num">
                                      <p:cBhvr>
                                        <p:cTn id="14" dur="500" fill="hold"/>
                                        <p:tgtEl>
                                          <p:spTgt spid="5134"/>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anim calcmode="lin" valueType="num">
                                      <p:cBhvr>
                                        <p:cTn id="19" dur="500" fill="hold"/>
                                        <p:tgtEl>
                                          <p:spTgt spid="5133"/>
                                        </p:tgtEl>
                                        <p:attrNameLst>
                                          <p:attrName>ppt_w</p:attrName>
                                        </p:attrNameLst>
                                      </p:cBhvr>
                                      <p:tavLst>
                                        <p:tav tm="0">
                                          <p:val>
                                            <p:strVal val="2/3*#ppt_w"/>
                                          </p:val>
                                        </p:tav>
                                        <p:tav tm="100000">
                                          <p:val>
                                            <p:strVal val="#ppt_w"/>
                                          </p:val>
                                        </p:tav>
                                      </p:tavLst>
                                    </p:anim>
                                    <p:anim calcmode="lin" valueType="num">
                                      <p:cBhvr>
                                        <p:cTn id="20" dur="500" fill="hold"/>
                                        <p:tgtEl>
                                          <p:spTgt spid="513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P spid="5133" grpId="0" autoUpdateAnimBg="0"/>
      <p:bldP spid="513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912138" y="519168"/>
            <a:ext cx="10337562" cy="640349"/>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
        <p:nvSpPr>
          <p:cNvPr id="353283" name="Rectangle 3"/>
          <p:cNvSpPr>
            <a:spLocks noChangeArrowheads="1"/>
          </p:cNvSpPr>
          <p:nvPr/>
        </p:nvSpPr>
        <p:spPr bwMode="auto">
          <a:xfrm>
            <a:off x="1171845" y="1270991"/>
            <a:ext cx="10337562" cy="700087"/>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SzPct val="75000"/>
              <a:buFont typeface="Monotype Sorts" pitchFamily="2" charset="2"/>
              <a:buNone/>
            </a:pPr>
            <a:r>
              <a:rPr lang="en-US" sz="2400" dirty="0">
                <a:effectLst/>
                <a:latin typeface="+mn-lt"/>
              </a:rPr>
              <a:t>	When </a:t>
            </a:r>
            <a:r>
              <a:rPr lang="en-US" sz="2400" i="1" dirty="0">
                <a:effectLst/>
                <a:latin typeface="Symbol" panose="05050102010706020507" pitchFamily="18" charset="2"/>
              </a:rPr>
              <a:t>s</a:t>
            </a:r>
            <a:r>
              <a:rPr lang="en-US" sz="2400" baseline="-25000" dirty="0">
                <a:effectLst/>
                <a:latin typeface="+mn-lt"/>
              </a:rPr>
              <a:t> 1</a:t>
            </a:r>
            <a:r>
              <a:rPr lang="en-US" sz="2400" dirty="0">
                <a:effectLst/>
                <a:latin typeface="+mn-lt"/>
              </a:rPr>
              <a:t> and </a:t>
            </a:r>
            <a:r>
              <a:rPr lang="en-US" sz="2400" i="1" dirty="0">
                <a:effectLst/>
                <a:latin typeface="Symbol" panose="05050102010706020507" pitchFamily="18" charset="2"/>
              </a:rPr>
              <a:t>s</a:t>
            </a:r>
            <a:r>
              <a:rPr lang="en-US" sz="2400" baseline="-25000" dirty="0">
                <a:effectLst/>
                <a:latin typeface="+mn-lt"/>
              </a:rPr>
              <a:t> 2</a:t>
            </a:r>
            <a:r>
              <a:rPr lang="en-US" sz="2400" dirty="0">
                <a:effectLst/>
                <a:latin typeface="+mn-lt"/>
              </a:rPr>
              <a:t> are unknown, we will:</a:t>
            </a:r>
          </a:p>
        </p:txBody>
      </p:sp>
      <p:sp>
        <p:nvSpPr>
          <p:cNvPr id="353284" name="Text Box 4"/>
          <p:cNvSpPr txBox="1">
            <a:spLocks noChangeArrowheads="1"/>
          </p:cNvSpPr>
          <p:nvPr/>
        </p:nvSpPr>
        <p:spPr bwMode="auto">
          <a:xfrm>
            <a:off x="1076830" y="2539187"/>
            <a:ext cx="3750322" cy="461665"/>
          </a:xfrm>
          <a:prstGeom prst="rect">
            <a:avLst/>
          </a:prstGeom>
          <a:noFill/>
          <a:ln w="12700">
            <a:noFill/>
            <a:miter lim="800000"/>
            <a:headEnd/>
            <a:tailEnd/>
          </a:ln>
          <a:effectLst/>
        </p:spPr>
        <p:txBody>
          <a:bodyPr wrap="none">
            <a:spAutoFit/>
          </a:bodyPr>
          <a:lstStyle/>
          <a:p>
            <a:pPr marL="800100" lvl="1" indent="-342900" algn="l">
              <a:spcBef>
                <a:spcPct val="20000"/>
              </a:spcBef>
              <a:buSzPct val="100000"/>
              <a:buFont typeface="Arial" panose="020B0604020202020204" pitchFamily="34" charset="0"/>
              <a:buChar char="•"/>
            </a:pPr>
            <a:r>
              <a:rPr lang="en-US" sz="2400" dirty="0">
                <a:effectLst/>
                <a:latin typeface="+mn-lt"/>
              </a:rPr>
              <a:t>replace </a:t>
            </a:r>
            <a:r>
              <a:rPr lang="en-US" sz="2400" i="1" dirty="0" err="1">
                <a:effectLst/>
                <a:latin typeface="+mn-lt"/>
              </a:rPr>
              <a:t>z</a:t>
            </a:r>
            <a:r>
              <a:rPr lang="en-US" sz="2400" i="1" baseline="-25000" dirty="0" err="1">
                <a:effectLst/>
                <a:latin typeface="Symbol" panose="05050102010706020507" pitchFamily="18" charset="2"/>
              </a:rPr>
              <a:t>a</a:t>
            </a:r>
            <a:r>
              <a:rPr lang="en-US" sz="2400" baseline="-25000" dirty="0">
                <a:effectLst/>
                <a:latin typeface="+mn-lt"/>
              </a:rPr>
              <a:t>/2</a:t>
            </a:r>
            <a:r>
              <a:rPr lang="en-US" sz="2400" dirty="0">
                <a:effectLst/>
                <a:latin typeface="+mn-lt"/>
              </a:rPr>
              <a:t> with </a:t>
            </a:r>
            <a:r>
              <a:rPr lang="en-US" sz="2400" i="1" dirty="0">
                <a:effectLst/>
                <a:latin typeface="+mn-lt"/>
              </a:rPr>
              <a:t>t</a:t>
            </a:r>
            <a:r>
              <a:rPr lang="en-US" sz="2400" i="1" baseline="-25000" dirty="0">
                <a:effectLst/>
                <a:latin typeface="Symbol" panose="05050102010706020507" pitchFamily="18" charset="2"/>
              </a:rPr>
              <a:t>a</a:t>
            </a:r>
            <a:r>
              <a:rPr lang="en-US" sz="2400" baseline="-25000" dirty="0">
                <a:effectLst/>
                <a:latin typeface="+mn-lt"/>
              </a:rPr>
              <a:t>/2</a:t>
            </a:r>
            <a:r>
              <a:rPr lang="en-US" sz="2400" dirty="0">
                <a:effectLst/>
                <a:latin typeface="+mn-lt"/>
              </a:rPr>
              <a:t>. </a:t>
            </a:r>
          </a:p>
        </p:txBody>
      </p:sp>
      <p:sp>
        <p:nvSpPr>
          <p:cNvPr id="353285" name="Text Box 5"/>
          <p:cNvSpPr txBox="1">
            <a:spLocks noChangeArrowheads="1"/>
          </p:cNvSpPr>
          <p:nvPr/>
        </p:nvSpPr>
        <p:spPr bwMode="auto">
          <a:xfrm>
            <a:off x="1064162" y="1712315"/>
            <a:ext cx="8524681" cy="830997"/>
          </a:xfrm>
          <a:prstGeom prst="rect">
            <a:avLst/>
          </a:prstGeom>
          <a:noFill/>
          <a:ln w="12700">
            <a:noFill/>
            <a:miter lim="800000"/>
            <a:headEnd/>
            <a:tailEnd/>
          </a:ln>
          <a:effectLst/>
        </p:spPr>
        <p:txBody>
          <a:bodyPr wrap="square">
            <a:spAutoFit/>
          </a:bodyPr>
          <a:lstStyle/>
          <a:p>
            <a:pPr marL="800100" lvl="1" indent="-342900" algn="l">
              <a:spcBef>
                <a:spcPct val="20000"/>
              </a:spcBef>
              <a:buSzPct val="100000"/>
              <a:buFont typeface="Arial" panose="020B0604020202020204" pitchFamily="34" charset="0"/>
              <a:buChar char="•"/>
            </a:pPr>
            <a:r>
              <a:rPr lang="en-US" sz="2400" dirty="0">
                <a:effectLst/>
                <a:latin typeface="+mn-lt"/>
              </a:rPr>
              <a:t>use the sample standard deviations </a:t>
            </a:r>
            <a:r>
              <a:rPr lang="en-US" sz="2400" i="1" dirty="0">
                <a:effectLst/>
                <a:latin typeface="+mn-lt"/>
              </a:rPr>
              <a:t>s</a:t>
            </a:r>
            <a:r>
              <a:rPr lang="en-US" sz="2400" baseline="-25000" dirty="0">
                <a:effectLst/>
                <a:latin typeface="+mn-lt"/>
              </a:rPr>
              <a:t>1</a:t>
            </a:r>
            <a:r>
              <a:rPr lang="en-US" sz="2400" dirty="0">
                <a:effectLst/>
                <a:latin typeface="+mn-lt"/>
              </a:rPr>
              <a:t> and </a:t>
            </a:r>
            <a:r>
              <a:rPr lang="en-US" sz="2400" i="1" dirty="0">
                <a:effectLst/>
                <a:latin typeface="+mn-lt"/>
              </a:rPr>
              <a:t>s</a:t>
            </a:r>
            <a:r>
              <a:rPr lang="en-US" sz="2400" baseline="-25000" dirty="0">
                <a:effectLst/>
                <a:latin typeface="+mn-lt"/>
              </a:rPr>
              <a:t>2</a:t>
            </a:r>
            <a:r>
              <a:rPr lang="en-US" sz="2400" dirty="0">
                <a:effectLst/>
                <a:latin typeface="+mn-lt"/>
              </a:rPr>
              <a:t>	as estimates of </a:t>
            </a:r>
            <a:r>
              <a:rPr lang="en-US" sz="2400" i="1" dirty="0">
                <a:effectLst/>
                <a:latin typeface="Symbol" panose="05050102010706020507" pitchFamily="18" charset="2"/>
              </a:rPr>
              <a:t>s</a:t>
            </a:r>
            <a:r>
              <a:rPr lang="en-US" sz="2400" baseline="-25000" dirty="0">
                <a:effectLst/>
                <a:latin typeface="+mn-lt"/>
              </a:rPr>
              <a:t> 1</a:t>
            </a:r>
            <a:r>
              <a:rPr lang="en-US" sz="2400" dirty="0">
                <a:effectLst/>
                <a:latin typeface="+mn-lt"/>
              </a:rPr>
              <a:t> and </a:t>
            </a:r>
            <a:r>
              <a:rPr lang="en-US" sz="2400" i="1" dirty="0">
                <a:effectLst/>
                <a:latin typeface="Symbol" panose="05050102010706020507" pitchFamily="18" charset="2"/>
              </a:rPr>
              <a:t>s</a:t>
            </a:r>
            <a:r>
              <a:rPr lang="en-US" sz="2400" baseline="-25000" dirty="0">
                <a:effectLst/>
                <a:latin typeface="+mn-lt"/>
              </a:rPr>
              <a:t> 2</a:t>
            </a:r>
            <a:r>
              <a:rPr lang="en-US" sz="2400" dirty="0">
                <a:effectLst/>
                <a:latin typeface="+mn-lt"/>
              </a:rPr>
              <a:t> , and</a:t>
            </a:r>
          </a:p>
        </p:txBody>
      </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slide(fromTop)">
                                      <p:cBhvr>
                                        <p:cTn id="7" dur="500"/>
                                        <p:tgtEl>
                                          <p:spTgt spid="35328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2000"/>
                                  </p:stCondLst>
                                  <p:childTnLst>
                                    <p:set>
                                      <p:cBhvr>
                                        <p:cTn id="10" dur="1" fill="hold">
                                          <p:stCondLst>
                                            <p:cond delay="0"/>
                                          </p:stCondLst>
                                        </p:cTn>
                                        <p:tgtEl>
                                          <p:spTgt spid="353285"/>
                                        </p:tgtEl>
                                        <p:attrNameLst>
                                          <p:attrName>style.visibility</p:attrName>
                                        </p:attrNameLst>
                                      </p:cBhvr>
                                      <p:to>
                                        <p:strVal val="visible"/>
                                      </p:to>
                                    </p:set>
                                    <p:animEffect transition="in" filter="blinds(horizontal)">
                                      <p:cBhvr>
                                        <p:cTn id="11" dur="500"/>
                                        <p:tgtEl>
                                          <p:spTgt spid="353285"/>
                                        </p:tgtEl>
                                      </p:cBhvr>
                                    </p:animEffect>
                                  </p:childTnLst>
                                </p:cTn>
                              </p:par>
                            </p:childTnLst>
                          </p:cTn>
                        </p:par>
                        <p:par>
                          <p:cTn id="12" fill="hold">
                            <p:stCondLst>
                              <p:cond delay="3000"/>
                            </p:stCondLst>
                            <p:childTnLst>
                              <p:par>
                                <p:cTn id="13" presetID="3" presetClass="entr" presetSubtype="10" fill="hold" grpId="0" nodeType="afterEffect">
                                  <p:stCondLst>
                                    <p:cond delay="2000"/>
                                  </p:stCondLst>
                                  <p:childTnLst>
                                    <p:set>
                                      <p:cBhvr>
                                        <p:cTn id="14" dur="1" fill="hold">
                                          <p:stCondLst>
                                            <p:cond delay="0"/>
                                          </p:stCondLst>
                                        </p:cTn>
                                        <p:tgtEl>
                                          <p:spTgt spid="353284"/>
                                        </p:tgtEl>
                                        <p:attrNameLst>
                                          <p:attrName>style.visibility</p:attrName>
                                        </p:attrNameLst>
                                      </p:cBhvr>
                                      <p:to>
                                        <p:strVal val="visible"/>
                                      </p:to>
                                    </p:set>
                                    <p:animEffect transition="in" filter="blinds(horizontal)">
                                      <p:cBhvr>
                                        <p:cTn id="15" dur="500"/>
                                        <p:tgtEl>
                                          <p:spTgt spid="3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P spid="353284" grpId="0" autoUpdateAnimBg="0"/>
      <p:bldP spid="35328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9" name="Text Box 5"/>
          <p:cNvSpPr txBox="1">
            <a:spLocks noChangeArrowheads="1"/>
          </p:cNvSpPr>
          <p:nvPr/>
        </p:nvSpPr>
        <p:spPr bwMode="auto">
          <a:xfrm>
            <a:off x="3484858" y="3250758"/>
            <a:ext cx="5486182"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where the degrees of freedom for </a:t>
            </a:r>
            <a:r>
              <a:rPr lang="en-US" sz="2400" i="1" dirty="0">
                <a:effectLst/>
                <a:latin typeface="+mn-lt"/>
              </a:rPr>
              <a:t>t</a:t>
            </a:r>
            <a:r>
              <a:rPr lang="en-US" sz="2400" i="1" baseline="-25000" dirty="0">
                <a:effectLst/>
                <a:latin typeface="Symbol" panose="05050102010706020507" pitchFamily="18" charset="2"/>
              </a:rPr>
              <a:t>a</a:t>
            </a:r>
            <a:r>
              <a:rPr lang="en-US" sz="2400" baseline="-25000" dirty="0">
                <a:effectLst/>
                <a:latin typeface="+mn-lt"/>
              </a:rPr>
              <a:t>/2</a:t>
            </a:r>
            <a:r>
              <a:rPr lang="en-US" sz="2400" dirty="0">
                <a:effectLst/>
                <a:latin typeface="+mn-lt"/>
              </a:rPr>
              <a:t> are:</a:t>
            </a:r>
          </a:p>
        </p:txBody>
      </p:sp>
      <p:sp>
        <p:nvSpPr>
          <p:cNvPr id="328711" name="Rectangle 7"/>
          <p:cNvSpPr>
            <a:spLocks noChangeArrowheads="1"/>
          </p:cNvSpPr>
          <p:nvPr/>
        </p:nvSpPr>
        <p:spPr bwMode="auto">
          <a:xfrm>
            <a:off x="922771" y="1110399"/>
            <a:ext cx="10337562" cy="6096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Interval Estimate</a:t>
            </a:r>
          </a:p>
        </p:txBody>
      </p:sp>
      <mc:AlternateContent xmlns:mc="http://schemas.openxmlformats.org/markup-compatibility/2006" xmlns:a14="http://schemas.microsoft.com/office/drawing/2010/main">
        <mc:Choice Requires="a14">
          <p:sp>
            <p:nvSpPr>
              <p:cNvPr id="10" name="TextBox 9"/>
              <p:cNvSpPr txBox="1"/>
              <p:nvPr/>
            </p:nvSpPr>
            <p:spPr>
              <a:xfrm>
                <a:off x="4072289" y="1821290"/>
                <a:ext cx="4057136"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r>
                        <a:rPr lang="en-US" sz="2400" b="0" i="1" smtClean="0">
                          <a:effectLst/>
                          <a:latin typeface="Cambria Math"/>
                          <a:ea typeface="Cambria Math"/>
                        </a:rPr>
                        <m:t>±</m:t>
                      </m:r>
                      <m:sSub>
                        <m:sSubPr>
                          <m:ctrlPr>
                            <a:rPr lang="en-US" sz="2400" b="0" i="1" smtClean="0">
                              <a:effectLst/>
                              <a:latin typeface="Cambria Math" panose="02040503050406030204" pitchFamily="18" charset="0"/>
                              <a:ea typeface="Cambria Math"/>
                            </a:rPr>
                          </m:ctrlPr>
                        </m:sSubPr>
                        <m:e>
                          <m:r>
                            <a:rPr lang="en-US" sz="2400" b="0" i="1" smtClean="0">
                              <a:effectLst/>
                              <a:latin typeface="Cambria Math"/>
                              <a:ea typeface="Cambria Math"/>
                            </a:rPr>
                            <m:t>𝑡</m:t>
                          </m:r>
                        </m:e>
                        <m:sub>
                          <m:r>
                            <a:rPr lang="en-US" sz="2400" b="0" i="1" smtClean="0">
                              <a:effectLst/>
                              <a:latin typeface="Cambria Math"/>
                              <a:ea typeface="Cambria Math"/>
                            </a:rPr>
                            <m:t>𝛼</m:t>
                          </m:r>
                          <m:r>
                            <a:rPr lang="en-US" sz="2400" b="0" i="1" smtClean="0">
                              <a:effectLst/>
                              <a:latin typeface="Cambria Math"/>
                              <a:ea typeface="Cambria Math"/>
                            </a:rPr>
                            <m:t>/2</m:t>
                          </m:r>
                        </m:sub>
                      </m:sSub>
                      <m:rad>
                        <m:radPr>
                          <m:degHide m:val="on"/>
                          <m:ctrlPr>
                            <a:rPr lang="en-US" sz="2400" b="0" i="1" smtClean="0">
                              <a:effectLst/>
                              <a:latin typeface="Cambria Math" panose="02040503050406030204" pitchFamily="18" charset="0"/>
                            </a:rPr>
                          </m:ctrlPr>
                        </m:radPr>
                        <m:deg/>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𝑠</m:t>
                                          </m:r>
                                        </m:e>
                                        <m:sub>
                                          <m:r>
                                            <a:rPr lang="en-US" sz="2400" b="0" i="1" smtClean="0">
                                              <a:effectLst/>
                                              <a:latin typeface="Cambria Math"/>
                                            </a:rPr>
                                            <m:t>1</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r>
                            <a:rPr lang="en-US" sz="2400" b="0" i="1"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𝑠</m:t>
                                          </m:r>
                                        </m:e>
                                        <m:sub>
                                          <m:r>
                                            <a:rPr lang="en-US" sz="2400" b="0" i="1" smtClean="0">
                                              <a:effectLst/>
                                              <a:latin typeface="Cambria Math"/>
                                            </a:rPr>
                                            <m:t>2</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rad>
                    </m:oMath>
                  </m:oMathPara>
                </a14:m>
                <a:endParaRPr lang="en-US" sz="2400" dirty="0">
                  <a:effectLst/>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72289" y="1821290"/>
                <a:ext cx="4057136" cy="1183529"/>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614821" y="3814411"/>
                <a:ext cx="5401863" cy="1827360"/>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a:rPr>
                        <m:t>𝑑𝑓</m:t>
                      </m:r>
                      <m:r>
                        <a:rPr lang="en-US" sz="2400" b="0" i="1"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rPr>
                                                    <m:t>𝑠</m:t>
                                                  </m:r>
                                                </m:e>
                                                <m:sub>
                                                  <m:r>
                                                    <a:rPr lang="en-US" sz="2400" b="0" i="1" smtClean="0">
                                                      <a:effectLst/>
                                                      <a:latin typeface="Cambria Math"/>
                                                    </a:rPr>
                                                    <m:t>1</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r>
                                    <a:rPr lang="en-US" sz="2400" b="0" i="1"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rPr>
                                                    <m:t>𝑠</m:t>
                                                  </m:r>
                                                </m:e>
                                                <m:sub>
                                                  <m:r>
                                                    <a:rPr lang="en-US" sz="2400" b="0" i="1" smtClean="0">
                                                      <a:effectLst/>
                                                      <a:latin typeface="Cambria Math"/>
                                                    </a:rPr>
                                                    <m:t>2</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d>
                            </m:e>
                            <m:sup>
                              <m:r>
                                <a:rPr lang="en-US" sz="2400" b="0" i="1" smtClean="0">
                                  <a:effectLst/>
                                  <a:latin typeface="Cambria Math"/>
                                </a:rPr>
                                <m:t>2</m:t>
                              </m:r>
                            </m:sup>
                          </m:sSup>
                        </m:num>
                        <m:den>
                          <m:f>
                            <m:fPr>
                              <m:ctrlPr>
                                <a:rPr lang="en-US" sz="2400" b="0" i="1" smtClean="0">
                                  <a:effectLst/>
                                  <a:latin typeface="Cambria Math" panose="02040503050406030204" pitchFamily="18" charset="0"/>
                                </a:rPr>
                              </m:ctrlPr>
                            </m:fPr>
                            <m:num>
                              <m:r>
                                <a:rPr lang="en-US" sz="2400" b="0" i="1" smtClean="0">
                                  <a:effectLst/>
                                  <a:latin typeface="Cambria Math"/>
                                </a:rPr>
                                <m:t>1</m:t>
                              </m:r>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r>
                                <a:rPr lang="en-US" sz="2400" b="0" i="1" smtClean="0">
                                  <a:effectLst/>
                                  <a:latin typeface="Cambria Math"/>
                                </a:rPr>
                                <m:t>−1</m:t>
                              </m:r>
                            </m:den>
                          </m:f>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rPr>
                                                    <m:t>𝑠</m:t>
                                                  </m:r>
                                                </m:e>
                                                <m:sub>
                                                  <m:r>
                                                    <a:rPr lang="en-US" sz="2400" b="0" i="1" smtClean="0">
                                                      <a:effectLst/>
                                                      <a:latin typeface="Cambria Math"/>
                                                    </a:rPr>
                                                    <m:t>1</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e>
                              </m:d>
                            </m:e>
                            <m:sup>
                              <m:r>
                                <a:rPr lang="en-US" sz="2400" b="0" i="1" smtClean="0">
                                  <a:effectLst/>
                                  <a:latin typeface="Cambria Math"/>
                                </a:rPr>
                                <m:t>2</m:t>
                              </m:r>
                            </m:sup>
                          </m:sSup>
                          <m:r>
                            <a:rPr lang="en-US" sz="2400" b="0" i="1" smtClean="0">
                              <a:effectLst/>
                              <a:latin typeface="Cambria Math"/>
                            </a:rPr>
                            <m:t>+</m:t>
                          </m:r>
                          <m:f>
                            <m:fPr>
                              <m:ctrlPr>
                                <a:rPr lang="en-US" sz="2400" b="0" i="1" smtClean="0">
                                  <a:effectLst/>
                                  <a:latin typeface="Cambria Math" panose="02040503050406030204" pitchFamily="18" charset="0"/>
                                </a:rPr>
                              </m:ctrlPr>
                            </m:fPr>
                            <m:num>
                              <m:r>
                                <a:rPr lang="en-US" sz="2400" b="0" i="1" smtClean="0">
                                  <a:effectLst/>
                                  <a:latin typeface="Cambria Math"/>
                                </a:rPr>
                                <m:t>1</m:t>
                              </m:r>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r>
                                <a:rPr lang="en-US" sz="2400" b="0" i="1" smtClean="0">
                                  <a:effectLst/>
                                  <a:latin typeface="Cambria Math"/>
                                </a:rPr>
                                <m:t>−1</m:t>
                              </m:r>
                            </m:den>
                          </m:f>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rPr>
                                                    <m:t>𝑠</m:t>
                                                  </m:r>
                                                </m:e>
                                                <m:sub>
                                                  <m:r>
                                                    <a:rPr lang="en-US" sz="2400" b="0" i="1" smtClean="0">
                                                      <a:effectLst/>
                                                      <a:latin typeface="Cambria Math"/>
                                                    </a:rPr>
                                                    <m:t>2</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d>
                            </m:e>
                            <m:sup>
                              <m:r>
                                <a:rPr lang="en-US" sz="2400" b="0" i="1" smtClean="0">
                                  <a:effectLst/>
                                  <a:latin typeface="Cambria Math"/>
                                </a:rPr>
                                <m:t>2</m:t>
                              </m:r>
                            </m:sup>
                          </m:sSup>
                        </m:den>
                      </m:f>
                    </m:oMath>
                  </m:oMathPara>
                </a14:m>
                <a:endParaRPr lang="en-US" sz="2400" dirty="0">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14821" y="3814411"/>
                <a:ext cx="5401863" cy="1827360"/>
              </a:xfrm>
              <a:prstGeom prst="rect">
                <a:avLst/>
              </a:prstGeom>
              <a:blipFill rotWithShape="1">
                <a:blip r:embed="rId4"/>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21</a:t>
            </a:fld>
            <a:endParaRPr lang="en-US"/>
          </a:p>
        </p:txBody>
      </p:sp>
      <p:sp>
        <p:nvSpPr>
          <p:cNvPr id="11" name="Rectangle 2"/>
          <p:cNvSpPr>
            <a:spLocks noChangeArrowheads="1"/>
          </p:cNvSpPr>
          <p:nvPr/>
        </p:nvSpPr>
        <p:spPr bwMode="auto">
          <a:xfrm>
            <a:off x="912138" y="519168"/>
            <a:ext cx="10337562" cy="640349"/>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000"/>
                            </p:stCondLst>
                            <p:childTnLst>
                              <p:par>
                                <p:cTn id="9" presetID="12" presetClass="entr" presetSubtype="1" fill="hold" grpId="0" nodeType="afterEffect">
                                  <p:stCondLst>
                                    <p:cond delay="2000"/>
                                  </p:stCondLst>
                                  <p:childTnLst>
                                    <p:set>
                                      <p:cBhvr>
                                        <p:cTn id="10" dur="1" fill="hold">
                                          <p:stCondLst>
                                            <p:cond delay="0"/>
                                          </p:stCondLst>
                                        </p:cTn>
                                        <p:tgtEl>
                                          <p:spTgt spid="328709"/>
                                        </p:tgtEl>
                                        <p:attrNameLst>
                                          <p:attrName>style.visibility</p:attrName>
                                        </p:attrNameLst>
                                      </p:cBhvr>
                                      <p:to>
                                        <p:strVal val="visible"/>
                                      </p:to>
                                    </p:set>
                                    <p:animEffect transition="in" filter="slide(fromTop)">
                                      <p:cBhvr>
                                        <p:cTn id="11" dur="500"/>
                                        <p:tgtEl>
                                          <p:spTgt spid="328709"/>
                                        </p:tgtEl>
                                      </p:cBhvr>
                                    </p:animEffect>
                                  </p:childTnLst>
                                </p:cTn>
                              </p:par>
                            </p:childTnLst>
                          </p:cTn>
                        </p:par>
                        <p:par>
                          <p:cTn id="12" fill="hold">
                            <p:stCondLst>
                              <p:cond delay="3500"/>
                            </p:stCondLst>
                            <p:childTnLst>
                              <p:par>
                                <p:cTn id="13" presetID="22" presetClass="entr" presetSubtype="8" fill="hold" grpId="0" nodeType="afterEffect">
                                  <p:stCondLst>
                                    <p:cond delay="75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autoUpdateAnimBg="0"/>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920735" y="1573495"/>
            <a:ext cx="10736623" cy="533400"/>
          </a:xfrm>
          <a:prstGeom prst="rect">
            <a:avLst/>
          </a:prstGeom>
          <a:noFill/>
          <a:ln w="12700">
            <a:noFill/>
            <a:miter lim="800000"/>
            <a:headEnd/>
            <a:tailEnd/>
          </a:ln>
          <a:effectLst/>
        </p:spPr>
        <p:txBody>
          <a:bodyPr lIns="90488" tIns="44450" rIns="90488" bIns="44450"/>
          <a:lstStyle/>
          <a:p>
            <a:pPr marL="342900" indent="-342900" algn="l">
              <a:buSzPct val="100000"/>
              <a:buFont typeface="Arial" panose="020B0604020202020204" pitchFamily="34" charset="0"/>
              <a:buChar char="•"/>
            </a:pPr>
            <a:r>
              <a:rPr lang="en-US" sz="2400" dirty="0">
                <a:effectLst/>
                <a:latin typeface="+mn-lt"/>
              </a:rPr>
              <a:t>Example:  Specific Motors </a:t>
            </a:r>
          </a:p>
        </p:txBody>
      </p:sp>
      <p:sp>
        <p:nvSpPr>
          <p:cNvPr id="208991" name="Rectangle 95"/>
          <p:cNvSpPr>
            <a:spLocks noChangeArrowheads="1"/>
          </p:cNvSpPr>
          <p:nvPr/>
        </p:nvSpPr>
        <p:spPr bwMode="auto">
          <a:xfrm>
            <a:off x="910101" y="651169"/>
            <a:ext cx="10736623" cy="840999"/>
          </a:xfrm>
          <a:prstGeom prst="rect">
            <a:avLst/>
          </a:prstGeom>
          <a:noFill/>
          <a:ln w="12700">
            <a:noFill/>
            <a:miter lim="800000"/>
            <a:headEnd/>
            <a:tailEnd/>
          </a:ln>
          <a:effectLst/>
        </p:spPr>
        <p:txBody>
          <a:bodyPr lIns="90488" tIns="44450" rIns="90488" bIns="44450" anchor="ctr"/>
          <a:lstStyle/>
          <a:p>
            <a:pPr algn="l">
              <a:lnSpc>
                <a:spcPct val="90000"/>
              </a:lnSpc>
              <a:spcBef>
                <a:spcPct val="20000"/>
              </a:spcBef>
              <a:buClr>
                <a:srgbClr val="66FFFF"/>
              </a:buClr>
              <a:buSzPct val="75000"/>
              <a:buFont typeface="Monotype Sorts" pitchFamily="2" charset="2"/>
              <a:buNone/>
            </a:pPr>
            <a:r>
              <a:rPr lang="en-US" sz="3200" dirty="0">
                <a:effectLst/>
                <a:latin typeface="+mn-lt"/>
              </a:rPr>
              <a:t>Difference Between Two Population Means:  </a:t>
            </a:r>
            <a:r>
              <a:rPr lang="en-US" sz="3200" i="1" dirty="0">
                <a:effectLst/>
                <a:latin typeface="Symbol" panose="05050102010706020507" pitchFamily="18" charset="2"/>
              </a:rPr>
              <a:t>s </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 </a:t>
            </a:r>
            <a:r>
              <a:rPr lang="en-US" sz="3200" baseline="-25000" dirty="0">
                <a:effectLst/>
                <a:latin typeface="+mn-lt"/>
              </a:rPr>
              <a:t>2</a:t>
            </a:r>
            <a:r>
              <a:rPr lang="en-US" sz="3200" dirty="0">
                <a:effectLst/>
                <a:latin typeface="+mn-lt"/>
              </a:rPr>
              <a:t> Unknown</a:t>
            </a:r>
          </a:p>
        </p:txBody>
      </p:sp>
      <p:sp>
        <p:nvSpPr>
          <p:cNvPr id="208993" name="Text Box 97"/>
          <p:cNvSpPr txBox="1">
            <a:spLocks noChangeArrowheads="1"/>
          </p:cNvSpPr>
          <p:nvPr/>
        </p:nvSpPr>
        <p:spPr bwMode="auto">
          <a:xfrm>
            <a:off x="1271081" y="2065411"/>
            <a:ext cx="9877271" cy="1569660"/>
          </a:xfrm>
          <a:prstGeom prst="rect">
            <a:avLst/>
          </a:prstGeom>
          <a:noFill/>
          <a:ln w="12700">
            <a:noFill/>
            <a:miter lim="800000"/>
            <a:headEnd/>
            <a:tailEnd/>
          </a:ln>
          <a:effectLst/>
        </p:spPr>
        <p:txBody>
          <a:bodyPr wrap="square">
            <a:spAutoFit/>
          </a:bodyPr>
          <a:lstStyle/>
          <a:p>
            <a:pPr algn="l"/>
            <a:r>
              <a:rPr lang="en-US" sz="2400" dirty="0">
                <a:effectLst/>
                <a:latin typeface="+mn-lt"/>
              </a:rPr>
              <a:t>      Specific Motors of Detroit has developed a new Automobile known as the M car.  24 M cars and 28 J cars (from Japan) were road tested to compare miles-per-gallon (mpg) performance</a:t>
            </a:r>
            <a:r>
              <a:rPr lang="en-US" sz="2400">
                <a:effectLst/>
                <a:latin typeface="+mn-lt"/>
              </a:rPr>
              <a:t>.  The </a:t>
            </a:r>
            <a:r>
              <a:rPr lang="en-US" sz="2400" dirty="0">
                <a:effectLst/>
                <a:latin typeface="+mn-lt"/>
              </a:rPr>
              <a:t>sample statistics are shown on the next slide.</a:t>
            </a:r>
          </a:p>
        </p:txBody>
      </p:sp>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8993"/>
                                        </p:tgtEl>
                                        <p:attrNameLst>
                                          <p:attrName>style.visibility</p:attrName>
                                        </p:attrNameLst>
                                      </p:cBhvr>
                                      <p:to>
                                        <p:strVal val="visible"/>
                                      </p:to>
                                    </p:set>
                                    <p:animEffect transition="in" filter="blinds(horizontal)">
                                      <p:cBhvr>
                                        <p:cTn id="7" dur="500"/>
                                        <p:tgtEl>
                                          <p:spTgt spid="208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9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ChangeArrowheads="1"/>
          </p:cNvSpPr>
          <p:nvPr/>
        </p:nvSpPr>
        <p:spPr bwMode="auto">
          <a:xfrm>
            <a:off x="914173" y="1617056"/>
            <a:ext cx="10559263" cy="53340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effectLst/>
                <a:latin typeface="+mn-lt"/>
              </a:rPr>
              <a:t>Example:  Specific Motors</a:t>
            </a:r>
          </a:p>
        </p:txBody>
      </p:sp>
      <p:sp>
        <p:nvSpPr>
          <p:cNvPr id="209925" name="Text Box 5"/>
          <p:cNvSpPr txBox="1">
            <a:spLocks noChangeArrowheads="1"/>
          </p:cNvSpPr>
          <p:nvPr/>
        </p:nvSpPr>
        <p:spPr bwMode="auto">
          <a:xfrm>
            <a:off x="5792822" y="2962403"/>
            <a:ext cx="1654107" cy="461665"/>
          </a:xfrm>
          <a:prstGeom prst="rect">
            <a:avLst/>
          </a:prstGeom>
          <a:noFill/>
          <a:ln w="12700">
            <a:noFill/>
            <a:miter lim="800000"/>
            <a:headEnd/>
            <a:tailEnd/>
          </a:ln>
          <a:effectLst/>
        </p:spPr>
        <p:txBody>
          <a:bodyPr wrap="none">
            <a:spAutoFit/>
          </a:bodyPr>
          <a:lstStyle/>
          <a:p>
            <a:r>
              <a:rPr lang="en-US" sz="2400" dirty="0">
                <a:effectLst/>
                <a:latin typeface="+mn-lt"/>
              </a:rPr>
              <a:t>Sample Size</a:t>
            </a:r>
          </a:p>
        </p:txBody>
      </p:sp>
      <p:sp>
        <p:nvSpPr>
          <p:cNvPr id="209926" name="Text Box 6"/>
          <p:cNvSpPr txBox="1">
            <a:spLocks noChangeArrowheads="1"/>
          </p:cNvSpPr>
          <p:nvPr/>
        </p:nvSpPr>
        <p:spPr bwMode="auto">
          <a:xfrm>
            <a:off x="5795567" y="3400553"/>
            <a:ext cx="1899879" cy="461665"/>
          </a:xfrm>
          <a:prstGeom prst="rect">
            <a:avLst/>
          </a:prstGeom>
          <a:noFill/>
          <a:ln w="12700">
            <a:noFill/>
            <a:miter lim="800000"/>
            <a:headEnd/>
            <a:tailEnd/>
          </a:ln>
          <a:effectLst/>
        </p:spPr>
        <p:txBody>
          <a:bodyPr wrap="none">
            <a:spAutoFit/>
          </a:bodyPr>
          <a:lstStyle/>
          <a:p>
            <a:r>
              <a:rPr lang="en-US" sz="2400">
                <a:effectLst/>
                <a:latin typeface="+mn-lt"/>
              </a:rPr>
              <a:t>Sample Mean</a:t>
            </a:r>
          </a:p>
        </p:txBody>
      </p:sp>
      <p:sp>
        <p:nvSpPr>
          <p:cNvPr id="209927" name="Text Box 7"/>
          <p:cNvSpPr txBox="1">
            <a:spLocks noChangeArrowheads="1"/>
          </p:cNvSpPr>
          <p:nvPr/>
        </p:nvSpPr>
        <p:spPr bwMode="auto">
          <a:xfrm>
            <a:off x="5787671" y="3838703"/>
            <a:ext cx="2254400" cy="461665"/>
          </a:xfrm>
          <a:prstGeom prst="rect">
            <a:avLst/>
          </a:prstGeom>
          <a:noFill/>
          <a:ln w="12700">
            <a:noFill/>
            <a:miter lim="800000"/>
            <a:headEnd/>
            <a:tailEnd/>
          </a:ln>
          <a:effectLst/>
        </p:spPr>
        <p:txBody>
          <a:bodyPr wrap="none">
            <a:spAutoFit/>
          </a:bodyPr>
          <a:lstStyle/>
          <a:p>
            <a:r>
              <a:rPr lang="en-US" sz="2400" dirty="0">
                <a:effectLst/>
                <a:latin typeface="+mn-lt"/>
              </a:rPr>
              <a:t>Sample Std. Dev.</a:t>
            </a:r>
          </a:p>
        </p:txBody>
      </p:sp>
      <p:sp>
        <p:nvSpPr>
          <p:cNvPr id="209928" name="Text Box 8"/>
          <p:cNvSpPr txBox="1">
            <a:spLocks noChangeArrowheads="1"/>
          </p:cNvSpPr>
          <p:nvPr/>
        </p:nvSpPr>
        <p:spPr bwMode="auto">
          <a:xfrm>
            <a:off x="2222900" y="2143254"/>
            <a:ext cx="1483098" cy="830997"/>
          </a:xfrm>
          <a:prstGeom prst="rect">
            <a:avLst/>
          </a:prstGeom>
          <a:noFill/>
          <a:ln w="12700">
            <a:noFill/>
            <a:miter lim="800000"/>
            <a:headEnd/>
            <a:tailEnd/>
          </a:ln>
          <a:effectLst/>
        </p:spPr>
        <p:txBody>
          <a:bodyPr wrap="none">
            <a:spAutoFit/>
          </a:bodyPr>
          <a:lstStyle/>
          <a:p>
            <a:r>
              <a:rPr lang="en-US" sz="2400" dirty="0">
                <a:effectLst/>
                <a:latin typeface="+mn-lt"/>
              </a:rPr>
              <a:t>Sample #1</a:t>
            </a:r>
          </a:p>
          <a:p>
            <a:r>
              <a:rPr lang="en-US" sz="2400" u="sng" dirty="0">
                <a:effectLst/>
                <a:latin typeface="+mn-lt"/>
              </a:rPr>
              <a:t>M Cars</a:t>
            </a:r>
          </a:p>
        </p:txBody>
      </p:sp>
      <p:sp>
        <p:nvSpPr>
          <p:cNvPr id="209929" name="Text Box 9"/>
          <p:cNvSpPr txBox="1">
            <a:spLocks noChangeArrowheads="1"/>
          </p:cNvSpPr>
          <p:nvPr/>
        </p:nvSpPr>
        <p:spPr bwMode="auto">
          <a:xfrm>
            <a:off x="4061508" y="2143254"/>
            <a:ext cx="1483098" cy="830997"/>
          </a:xfrm>
          <a:prstGeom prst="rect">
            <a:avLst/>
          </a:prstGeom>
          <a:noFill/>
          <a:ln w="12700">
            <a:noFill/>
            <a:miter lim="800000"/>
            <a:headEnd/>
            <a:tailEnd/>
          </a:ln>
          <a:effectLst/>
        </p:spPr>
        <p:txBody>
          <a:bodyPr wrap="none">
            <a:spAutoFit/>
          </a:bodyPr>
          <a:lstStyle/>
          <a:p>
            <a:r>
              <a:rPr lang="en-US" sz="2400" dirty="0">
                <a:effectLst/>
                <a:latin typeface="+mn-lt"/>
              </a:rPr>
              <a:t>Sample #2</a:t>
            </a:r>
          </a:p>
          <a:p>
            <a:r>
              <a:rPr lang="en-US" sz="2400" u="sng" dirty="0">
                <a:effectLst/>
                <a:latin typeface="+mn-lt"/>
              </a:rPr>
              <a:t>J Cars</a:t>
            </a:r>
          </a:p>
        </p:txBody>
      </p:sp>
      <p:sp>
        <p:nvSpPr>
          <p:cNvPr id="209930" name="Text Box 10"/>
          <p:cNvSpPr txBox="1">
            <a:spLocks noChangeArrowheads="1"/>
          </p:cNvSpPr>
          <p:nvPr/>
        </p:nvSpPr>
        <p:spPr bwMode="auto">
          <a:xfrm>
            <a:off x="2302186" y="2962403"/>
            <a:ext cx="3111749" cy="461665"/>
          </a:xfrm>
          <a:prstGeom prst="rect">
            <a:avLst/>
          </a:prstGeom>
          <a:noFill/>
          <a:ln w="12700">
            <a:noFill/>
            <a:miter lim="800000"/>
            <a:headEnd/>
            <a:tailEnd/>
          </a:ln>
          <a:effectLst/>
        </p:spPr>
        <p:txBody>
          <a:bodyPr wrap="none">
            <a:spAutoFit/>
          </a:bodyPr>
          <a:lstStyle/>
          <a:p>
            <a:pPr algn="l"/>
            <a:r>
              <a:rPr lang="en-US" sz="2400" dirty="0">
                <a:effectLst/>
                <a:latin typeface="+mn-lt"/>
              </a:rPr>
              <a:t>  24 cars	 </a:t>
            </a:r>
            <a:r>
              <a:rPr lang="en-US" sz="2400" i="1" dirty="0">
                <a:effectLst/>
                <a:latin typeface="+mn-lt"/>
              </a:rPr>
              <a:t> 2</a:t>
            </a:r>
            <a:r>
              <a:rPr lang="en-US" sz="2400" dirty="0">
                <a:effectLst/>
                <a:latin typeface="+mn-lt"/>
              </a:rPr>
              <a:t>8 cars</a:t>
            </a:r>
          </a:p>
        </p:txBody>
      </p:sp>
      <p:sp>
        <p:nvSpPr>
          <p:cNvPr id="209931" name="Text Box 11"/>
          <p:cNvSpPr txBox="1">
            <a:spLocks noChangeArrowheads="1"/>
          </p:cNvSpPr>
          <p:nvPr/>
        </p:nvSpPr>
        <p:spPr bwMode="auto">
          <a:xfrm>
            <a:off x="2306035" y="3400553"/>
            <a:ext cx="3132589" cy="461665"/>
          </a:xfrm>
          <a:prstGeom prst="rect">
            <a:avLst/>
          </a:prstGeom>
          <a:noFill/>
          <a:ln w="12700">
            <a:noFill/>
            <a:miter lim="800000"/>
            <a:headEnd/>
            <a:tailEnd/>
          </a:ln>
          <a:effectLst/>
        </p:spPr>
        <p:txBody>
          <a:bodyPr wrap="none">
            <a:spAutoFit/>
          </a:bodyPr>
          <a:lstStyle/>
          <a:p>
            <a:r>
              <a:rPr lang="en-US" sz="2400" dirty="0">
                <a:effectLst/>
                <a:latin typeface="+mn-lt"/>
              </a:rPr>
              <a:t>29.8 mpg         27.3 mpg</a:t>
            </a:r>
          </a:p>
        </p:txBody>
      </p:sp>
      <p:sp>
        <p:nvSpPr>
          <p:cNvPr id="209932" name="Text Box 12"/>
          <p:cNvSpPr txBox="1">
            <a:spLocks noChangeArrowheads="1"/>
          </p:cNvSpPr>
          <p:nvPr/>
        </p:nvSpPr>
        <p:spPr bwMode="auto">
          <a:xfrm>
            <a:off x="2293678" y="3838703"/>
            <a:ext cx="3132589" cy="461665"/>
          </a:xfrm>
          <a:prstGeom prst="rect">
            <a:avLst/>
          </a:prstGeom>
          <a:noFill/>
          <a:ln w="12700">
            <a:noFill/>
            <a:miter lim="800000"/>
            <a:headEnd/>
            <a:tailEnd/>
          </a:ln>
          <a:effectLst/>
        </p:spPr>
        <p:txBody>
          <a:bodyPr wrap="none">
            <a:spAutoFit/>
          </a:bodyPr>
          <a:lstStyle/>
          <a:p>
            <a:r>
              <a:rPr lang="en-US" sz="2400" dirty="0">
                <a:effectLst/>
                <a:latin typeface="+mn-lt"/>
              </a:rPr>
              <a:t>2.56 mpg         1.81 mpg</a:t>
            </a:r>
          </a:p>
        </p:txBody>
      </p:sp>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p:sp>
        <p:nvSpPr>
          <p:cNvPr id="14" name="Rectangle 95"/>
          <p:cNvSpPr>
            <a:spLocks noChangeArrowheads="1"/>
          </p:cNvSpPr>
          <p:nvPr/>
        </p:nvSpPr>
        <p:spPr bwMode="auto">
          <a:xfrm>
            <a:off x="910101" y="651169"/>
            <a:ext cx="10736623" cy="840999"/>
          </a:xfrm>
          <a:prstGeom prst="rect">
            <a:avLst/>
          </a:prstGeom>
          <a:noFill/>
          <a:ln w="12700">
            <a:noFill/>
            <a:miter lim="800000"/>
            <a:headEnd/>
            <a:tailEnd/>
          </a:ln>
          <a:effectLst/>
        </p:spPr>
        <p:txBody>
          <a:bodyPr lIns="90488" tIns="44450" rIns="90488" bIns="44450" anchor="ctr"/>
          <a:lstStyle/>
          <a:p>
            <a:pPr algn="l">
              <a:lnSpc>
                <a:spcPct val="90000"/>
              </a:lnSpc>
              <a:spcBef>
                <a:spcPct val="20000"/>
              </a:spcBef>
              <a:buClr>
                <a:srgbClr val="66FFFF"/>
              </a:buClr>
              <a:buSzPct val="75000"/>
              <a:buFont typeface="Monotype Sorts" pitchFamily="2" charset="2"/>
              <a:buNone/>
            </a:pPr>
            <a:r>
              <a:rPr lang="en-US" sz="3200" dirty="0">
                <a:effectLst/>
                <a:latin typeface="+mn-lt"/>
              </a:rPr>
              <a:t>Difference Between Two Population Means:  </a:t>
            </a:r>
            <a:r>
              <a:rPr lang="en-US" sz="3200" i="1" dirty="0">
                <a:effectLst/>
                <a:latin typeface="Symbol" panose="05050102010706020507" pitchFamily="18" charset="2"/>
              </a:rPr>
              <a:t>s </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 </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09928"/>
                                        </p:tgtEl>
                                        <p:attrNameLst>
                                          <p:attrName>style.visibility</p:attrName>
                                        </p:attrNameLst>
                                      </p:cBhvr>
                                      <p:to>
                                        <p:strVal val="visible"/>
                                      </p:to>
                                    </p:set>
                                    <p:animEffect transition="in" filter="slide(fromTop)">
                                      <p:cBhvr>
                                        <p:cTn id="7" dur="500"/>
                                        <p:tgtEl>
                                          <p:spTgt spid="209928"/>
                                        </p:tgtEl>
                                      </p:cBhvr>
                                    </p:animEffect>
                                  </p:childTnLst>
                                </p:cTn>
                              </p:par>
                            </p:childTnLst>
                          </p:cTn>
                        </p:par>
                        <p:par>
                          <p:cTn id="8" fill="hold">
                            <p:stCondLst>
                              <p:cond delay="1500"/>
                            </p:stCondLst>
                            <p:childTnLst>
                              <p:par>
                                <p:cTn id="9" presetID="12" presetClass="entr" presetSubtype="1" fill="hold" grpId="0" nodeType="afterEffect">
                                  <p:stCondLst>
                                    <p:cond delay="1000"/>
                                  </p:stCondLst>
                                  <p:childTnLst>
                                    <p:set>
                                      <p:cBhvr>
                                        <p:cTn id="10" dur="1" fill="hold">
                                          <p:stCondLst>
                                            <p:cond delay="0"/>
                                          </p:stCondLst>
                                        </p:cTn>
                                        <p:tgtEl>
                                          <p:spTgt spid="209929"/>
                                        </p:tgtEl>
                                        <p:attrNameLst>
                                          <p:attrName>style.visibility</p:attrName>
                                        </p:attrNameLst>
                                      </p:cBhvr>
                                      <p:to>
                                        <p:strVal val="visible"/>
                                      </p:to>
                                    </p:set>
                                    <p:animEffect transition="in" filter="slide(fromTop)">
                                      <p:cBhvr>
                                        <p:cTn id="11" dur="500"/>
                                        <p:tgtEl>
                                          <p:spTgt spid="20992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09930"/>
                                        </p:tgtEl>
                                        <p:attrNameLst>
                                          <p:attrName>style.visibility</p:attrName>
                                        </p:attrNameLst>
                                      </p:cBhvr>
                                      <p:to>
                                        <p:strVal val="visible"/>
                                      </p:to>
                                    </p:set>
                                    <p:animEffect transition="in" filter="slide(fromLeft)">
                                      <p:cBhvr>
                                        <p:cTn id="16" dur="500"/>
                                        <p:tgtEl>
                                          <p:spTgt spid="209930"/>
                                        </p:tgtEl>
                                      </p:cBhvr>
                                    </p:animEffect>
                                  </p:childTnLst>
                                </p:cTn>
                              </p:par>
                            </p:childTnLst>
                          </p:cTn>
                        </p:par>
                        <p:par>
                          <p:cTn id="17" fill="hold">
                            <p:stCondLst>
                              <p:cond delay="500"/>
                            </p:stCondLst>
                            <p:childTnLst>
                              <p:par>
                                <p:cTn id="18" presetID="12" presetClass="entr" presetSubtype="8" fill="hold" grpId="0" nodeType="afterEffect">
                                  <p:stCondLst>
                                    <p:cond delay="1000"/>
                                  </p:stCondLst>
                                  <p:childTnLst>
                                    <p:set>
                                      <p:cBhvr>
                                        <p:cTn id="19" dur="1" fill="hold">
                                          <p:stCondLst>
                                            <p:cond delay="0"/>
                                          </p:stCondLst>
                                        </p:cTn>
                                        <p:tgtEl>
                                          <p:spTgt spid="209925"/>
                                        </p:tgtEl>
                                        <p:attrNameLst>
                                          <p:attrName>style.visibility</p:attrName>
                                        </p:attrNameLst>
                                      </p:cBhvr>
                                      <p:to>
                                        <p:strVal val="visible"/>
                                      </p:to>
                                    </p:set>
                                    <p:animEffect transition="in" filter="slide(fromLeft)">
                                      <p:cBhvr>
                                        <p:cTn id="20" dur="500"/>
                                        <p:tgtEl>
                                          <p:spTgt spid="20992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09931"/>
                                        </p:tgtEl>
                                        <p:attrNameLst>
                                          <p:attrName>style.visibility</p:attrName>
                                        </p:attrNameLst>
                                      </p:cBhvr>
                                      <p:to>
                                        <p:strVal val="visible"/>
                                      </p:to>
                                    </p:set>
                                    <p:animEffect transition="in" filter="slide(fromLeft)">
                                      <p:cBhvr>
                                        <p:cTn id="25" dur="500"/>
                                        <p:tgtEl>
                                          <p:spTgt spid="209931"/>
                                        </p:tgtEl>
                                      </p:cBhvr>
                                    </p:animEffect>
                                  </p:childTnLst>
                                </p:cTn>
                              </p:par>
                            </p:childTnLst>
                          </p:cTn>
                        </p:par>
                        <p:par>
                          <p:cTn id="26" fill="hold">
                            <p:stCondLst>
                              <p:cond delay="500"/>
                            </p:stCondLst>
                            <p:childTnLst>
                              <p:par>
                                <p:cTn id="27" presetID="12" presetClass="entr" presetSubtype="8" fill="hold" grpId="0" nodeType="afterEffect">
                                  <p:stCondLst>
                                    <p:cond delay="1000"/>
                                  </p:stCondLst>
                                  <p:childTnLst>
                                    <p:set>
                                      <p:cBhvr>
                                        <p:cTn id="28" dur="1" fill="hold">
                                          <p:stCondLst>
                                            <p:cond delay="0"/>
                                          </p:stCondLst>
                                        </p:cTn>
                                        <p:tgtEl>
                                          <p:spTgt spid="209926"/>
                                        </p:tgtEl>
                                        <p:attrNameLst>
                                          <p:attrName>style.visibility</p:attrName>
                                        </p:attrNameLst>
                                      </p:cBhvr>
                                      <p:to>
                                        <p:strVal val="visible"/>
                                      </p:to>
                                    </p:set>
                                    <p:animEffect transition="in" filter="slide(fromLeft)">
                                      <p:cBhvr>
                                        <p:cTn id="29" dur="500"/>
                                        <p:tgtEl>
                                          <p:spTgt spid="20992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209932"/>
                                        </p:tgtEl>
                                        <p:attrNameLst>
                                          <p:attrName>style.visibility</p:attrName>
                                        </p:attrNameLst>
                                      </p:cBhvr>
                                      <p:to>
                                        <p:strVal val="visible"/>
                                      </p:to>
                                    </p:set>
                                    <p:animEffect transition="in" filter="slide(fromLeft)">
                                      <p:cBhvr>
                                        <p:cTn id="34" dur="500"/>
                                        <p:tgtEl>
                                          <p:spTgt spid="209932"/>
                                        </p:tgtEl>
                                      </p:cBhvr>
                                    </p:animEffect>
                                  </p:childTnLst>
                                </p:cTn>
                              </p:par>
                            </p:childTnLst>
                          </p:cTn>
                        </p:par>
                        <p:par>
                          <p:cTn id="35" fill="hold">
                            <p:stCondLst>
                              <p:cond delay="500"/>
                            </p:stCondLst>
                            <p:childTnLst>
                              <p:par>
                                <p:cTn id="36" presetID="12" presetClass="entr" presetSubtype="8" fill="hold" grpId="0" nodeType="afterEffect">
                                  <p:stCondLst>
                                    <p:cond delay="1000"/>
                                  </p:stCondLst>
                                  <p:childTnLst>
                                    <p:set>
                                      <p:cBhvr>
                                        <p:cTn id="37" dur="1" fill="hold">
                                          <p:stCondLst>
                                            <p:cond delay="0"/>
                                          </p:stCondLst>
                                        </p:cTn>
                                        <p:tgtEl>
                                          <p:spTgt spid="209927"/>
                                        </p:tgtEl>
                                        <p:attrNameLst>
                                          <p:attrName>style.visibility</p:attrName>
                                        </p:attrNameLst>
                                      </p:cBhvr>
                                      <p:to>
                                        <p:strVal val="visible"/>
                                      </p:to>
                                    </p:set>
                                    <p:animEffect transition="in" filter="slide(fromLeft)">
                                      <p:cBhvr>
                                        <p:cTn id="38" dur="500"/>
                                        <p:tgtEl>
                                          <p:spTgt spid="209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utoUpdateAnimBg="0"/>
      <p:bldP spid="209926" grpId="0" autoUpdateAnimBg="0"/>
      <p:bldP spid="209927" grpId="0" autoUpdateAnimBg="0"/>
      <p:bldP spid="209928" grpId="0" autoUpdateAnimBg="0"/>
      <p:bldP spid="209929" grpId="0" autoUpdateAnimBg="0"/>
      <p:bldP spid="209930" grpId="0" autoUpdateAnimBg="0"/>
      <p:bldP spid="209931" grpId="0" autoUpdateAnimBg="0"/>
      <p:bldP spid="20993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448" name="Text Box 96"/>
          <p:cNvSpPr txBox="1">
            <a:spLocks noChangeArrowheads="1"/>
          </p:cNvSpPr>
          <p:nvPr/>
        </p:nvSpPr>
        <p:spPr bwMode="auto">
          <a:xfrm>
            <a:off x="1321754" y="2042891"/>
            <a:ext cx="10204543" cy="830997"/>
          </a:xfrm>
          <a:prstGeom prst="rect">
            <a:avLst/>
          </a:prstGeom>
          <a:noFill/>
          <a:ln w="12700">
            <a:noFill/>
            <a:miter lim="800000"/>
            <a:headEnd/>
            <a:tailEnd/>
          </a:ln>
          <a:effectLst/>
        </p:spPr>
        <p:txBody>
          <a:bodyPr>
            <a:spAutoFit/>
          </a:bodyPr>
          <a:lstStyle/>
          <a:p>
            <a:pPr algn="l">
              <a:spcBef>
                <a:spcPct val="20000"/>
              </a:spcBef>
              <a:buClr>
                <a:srgbClr val="66FFFF"/>
              </a:buClr>
              <a:buSzPct val="75000"/>
              <a:buFont typeface="Monotype Sorts" pitchFamily="2" charset="2"/>
              <a:buNone/>
            </a:pPr>
            <a:r>
              <a:rPr lang="en-US" sz="2400" dirty="0">
                <a:effectLst/>
                <a:latin typeface="+mn-lt"/>
              </a:rPr>
              <a:t>      Let us develop a 90% confidence interval estimate of the difference between the mpg performances of the two models of automobile.</a:t>
            </a:r>
          </a:p>
        </p:txBody>
      </p:sp>
      <p:sp>
        <p:nvSpPr>
          <p:cNvPr id="356450" name="Rectangle 98"/>
          <p:cNvSpPr>
            <a:spLocks noChangeArrowheads="1"/>
          </p:cNvSpPr>
          <p:nvPr/>
        </p:nvSpPr>
        <p:spPr bwMode="auto">
          <a:xfrm>
            <a:off x="914173" y="1615043"/>
            <a:ext cx="10559263" cy="533400"/>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effectLst/>
                <a:latin typeface="+mn-lt"/>
              </a:rPr>
              <a:t>Example:  Specific Motors</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
        <p:nvSpPr>
          <p:cNvPr id="6" name="Rectangle 95"/>
          <p:cNvSpPr>
            <a:spLocks noChangeArrowheads="1"/>
          </p:cNvSpPr>
          <p:nvPr/>
        </p:nvSpPr>
        <p:spPr bwMode="auto">
          <a:xfrm>
            <a:off x="910101" y="651169"/>
            <a:ext cx="10736623" cy="840999"/>
          </a:xfrm>
          <a:prstGeom prst="rect">
            <a:avLst/>
          </a:prstGeom>
          <a:noFill/>
          <a:ln w="12700">
            <a:noFill/>
            <a:miter lim="800000"/>
            <a:headEnd/>
            <a:tailEnd/>
          </a:ln>
          <a:effectLst/>
        </p:spPr>
        <p:txBody>
          <a:bodyPr lIns="90488" tIns="44450" rIns="90488" bIns="44450" anchor="ctr"/>
          <a:lstStyle/>
          <a:p>
            <a:pPr algn="l">
              <a:lnSpc>
                <a:spcPct val="90000"/>
              </a:lnSpc>
              <a:spcBef>
                <a:spcPct val="20000"/>
              </a:spcBef>
              <a:buClr>
                <a:srgbClr val="66FFFF"/>
              </a:buClr>
              <a:buSzPct val="75000"/>
              <a:buFont typeface="Monotype Sorts" pitchFamily="2" charset="2"/>
              <a:buNone/>
            </a:pPr>
            <a:r>
              <a:rPr lang="en-US" sz="3200" dirty="0">
                <a:effectLst/>
                <a:latin typeface="+mn-lt"/>
              </a:rPr>
              <a:t>Difference Between Two Population Means:  </a:t>
            </a:r>
            <a:r>
              <a:rPr lang="en-US" sz="3200" i="1" dirty="0">
                <a:effectLst/>
                <a:latin typeface="Symbol" panose="05050102010706020507" pitchFamily="18" charset="2"/>
              </a:rPr>
              <a:t>s </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 </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6448"/>
                                        </p:tgtEl>
                                        <p:attrNameLst>
                                          <p:attrName>style.visibility</p:attrName>
                                        </p:attrNameLst>
                                      </p:cBhvr>
                                      <p:to>
                                        <p:strVal val="visible"/>
                                      </p:to>
                                    </p:set>
                                    <p:animEffect transition="in" filter="blinds(horizontal)">
                                      <p:cBhvr>
                                        <p:cTn id="7" dur="500"/>
                                        <p:tgtEl>
                                          <p:spTgt spid="35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0946" name="Text Box 2"/>
              <p:cNvSpPr txBox="1">
                <a:spLocks noChangeArrowheads="1"/>
              </p:cNvSpPr>
              <p:nvPr/>
            </p:nvSpPr>
            <p:spPr bwMode="auto">
              <a:xfrm>
                <a:off x="2499933" y="1407947"/>
                <a:ext cx="4483279"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Point estimate of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a:t>
                </a:r>
                <a:r>
                  <a:rPr lang="en-US" sz="2400" baseline="-25000" dirty="0">
                    <a:effectLst/>
                    <a:latin typeface="+mn-lt"/>
                  </a:rPr>
                  <a:t>2 </a:t>
                </a:r>
                <a:r>
                  <a:rPr lang="en-US" sz="2400" dirty="0">
                    <a:effectLst/>
                    <a:latin typeface="+mn-lt"/>
                  </a:rPr>
                  <a:t>= </a:t>
                </a:r>
                <a14:m>
                  <m:oMath xmlns:m="http://schemas.openxmlformats.org/officeDocument/2006/math">
                    <m:sSub>
                      <m:sSubPr>
                        <m:ctrlPr>
                          <a:rPr lang="en-US" sz="2400" i="1">
                            <a:effectLst/>
                            <a:latin typeface="Cambria Math" panose="02040503050406030204" pitchFamily="18" charset="0"/>
                          </a:rPr>
                        </m:ctrlPr>
                      </m:sSubPr>
                      <m:e>
                        <m:acc>
                          <m:accPr>
                            <m:chr m:val="̅"/>
                            <m:ctrlPr>
                              <a:rPr lang="en-US" sz="2400" i="1">
                                <a:effectLst/>
                                <a:latin typeface="Cambria Math" panose="02040503050406030204" pitchFamily="18" charset="0"/>
                              </a:rPr>
                            </m:ctrlPr>
                          </m:accPr>
                          <m:e>
                            <m:r>
                              <a:rPr lang="en-US" sz="2400" i="1">
                                <a:effectLst/>
                                <a:latin typeface="Cambria Math"/>
                              </a:rPr>
                              <m:t>𝑥</m:t>
                            </m:r>
                          </m:e>
                        </m:acc>
                      </m:e>
                      <m:sub>
                        <m:r>
                          <a:rPr lang="en-US" sz="2400" i="1">
                            <a:effectLst/>
                            <a:latin typeface="Cambria Math"/>
                          </a:rPr>
                          <m:t>1</m:t>
                        </m:r>
                      </m:sub>
                    </m:sSub>
                    <m:r>
                      <a:rPr lang="en-US" sz="2400" i="1">
                        <a:effectLst/>
                        <a:latin typeface="Cambria Math"/>
                      </a:rPr>
                      <m:t>−</m:t>
                    </m:r>
                    <m:sSub>
                      <m:sSubPr>
                        <m:ctrlPr>
                          <a:rPr lang="en-US" sz="2400" i="1">
                            <a:effectLst/>
                            <a:latin typeface="Cambria Math" panose="02040503050406030204" pitchFamily="18" charset="0"/>
                          </a:rPr>
                        </m:ctrlPr>
                      </m:sSubPr>
                      <m:e>
                        <m:acc>
                          <m:accPr>
                            <m:chr m:val="̅"/>
                            <m:ctrlPr>
                              <a:rPr lang="en-US" sz="2400" i="1">
                                <a:effectLst/>
                                <a:latin typeface="Cambria Math" panose="02040503050406030204" pitchFamily="18" charset="0"/>
                              </a:rPr>
                            </m:ctrlPr>
                          </m:accPr>
                          <m:e>
                            <m:r>
                              <a:rPr lang="en-US" sz="2400" i="1">
                                <a:effectLst/>
                                <a:latin typeface="Cambria Math"/>
                              </a:rPr>
                              <m:t>𝑥</m:t>
                            </m:r>
                          </m:e>
                        </m:acc>
                      </m:e>
                      <m:sub>
                        <m:r>
                          <a:rPr lang="en-US" sz="2400" i="1">
                            <a:effectLst/>
                            <a:latin typeface="Cambria Math"/>
                          </a:rPr>
                          <m:t>2</m:t>
                        </m:r>
                      </m:sub>
                    </m:sSub>
                    <m:r>
                      <a:rPr lang="en-US" sz="2400" i="1">
                        <a:effectLst/>
                        <a:latin typeface="Cambria Math"/>
                      </a:rPr>
                      <m:t> </m:t>
                    </m:r>
                  </m:oMath>
                </a14:m>
                <a:endParaRPr lang="en-US" sz="2400" dirty="0">
                  <a:effectLst/>
                  <a:latin typeface="+mn-lt"/>
                </a:endParaRPr>
              </a:p>
            </p:txBody>
          </p:sp>
        </mc:Choice>
        <mc:Fallback xmlns="">
          <p:sp>
            <p:nvSpPr>
              <p:cNvPr id="210946" name="Text Box 2"/>
              <p:cNvSpPr txBox="1">
                <a:spLocks noRot="1" noChangeAspect="1" noMove="1" noResize="1" noEditPoints="1" noAdjustHandles="1" noChangeArrowheads="1" noChangeShapeType="1" noTextEdit="1"/>
              </p:cNvSpPr>
              <p:nvPr/>
            </p:nvSpPr>
            <p:spPr bwMode="auto">
              <a:xfrm>
                <a:off x="2499933" y="1407947"/>
                <a:ext cx="4483279" cy="461665"/>
              </a:xfrm>
              <a:prstGeom prst="rect">
                <a:avLst/>
              </a:prstGeom>
              <a:blipFill rotWithShape="1">
                <a:blip r:embed="rId3"/>
                <a:stretch>
                  <a:fillRect l="-2038" t="-13158" r="-1902" b="-28947"/>
                </a:stretch>
              </a:blipFill>
              <a:ln w="12700">
                <a:noFill/>
                <a:miter lim="800000"/>
                <a:headEnd/>
                <a:tailEnd/>
              </a:ln>
              <a:effectLst/>
            </p:spPr>
            <p:txBody>
              <a:bodyPr/>
              <a:lstStyle/>
              <a:p>
                <a:r>
                  <a:rPr lang="en-US">
                    <a:noFill/>
                  </a:rPr>
                  <a:t> </a:t>
                </a:r>
              </a:p>
            </p:txBody>
          </p:sp>
        </mc:Fallback>
      </mc:AlternateContent>
      <p:sp>
        <p:nvSpPr>
          <p:cNvPr id="210948" name="Rectangle 4"/>
          <p:cNvSpPr>
            <a:spLocks noChangeArrowheads="1"/>
          </p:cNvSpPr>
          <p:nvPr/>
        </p:nvSpPr>
        <p:spPr bwMode="auto">
          <a:xfrm>
            <a:off x="912138" y="504791"/>
            <a:ext cx="10337562" cy="66833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Point Estimate of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endParaRPr lang="en-US" sz="3200" dirty="0">
              <a:effectLst/>
              <a:latin typeface="+mn-lt"/>
            </a:endParaRPr>
          </a:p>
        </p:txBody>
      </p:sp>
      <p:sp>
        <p:nvSpPr>
          <p:cNvPr id="211041" name="Text Box 97"/>
          <p:cNvSpPr txBox="1">
            <a:spLocks noChangeArrowheads="1"/>
          </p:cNvSpPr>
          <p:nvPr/>
        </p:nvSpPr>
        <p:spPr bwMode="auto">
          <a:xfrm>
            <a:off x="2524267" y="2099990"/>
            <a:ext cx="7818338" cy="1274195"/>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where:</a:t>
            </a:r>
          </a:p>
          <a:p>
            <a:pPr algn="l">
              <a:lnSpc>
                <a:spcPct val="90000"/>
              </a:lnSpc>
              <a:spcBef>
                <a:spcPct val="20000"/>
              </a:spcBef>
              <a:buClr>
                <a:srgbClr val="66FFFF"/>
              </a:buClr>
              <a:buSzPct val="75000"/>
              <a:buFont typeface="Monotype Sorts" pitchFamily="2" charset="2"/>
              <a:buNone/>
            </a:pPr>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mean miles-per-gallon for the population of M cars</a:t>
            </a:r>
          </a:p>
          <a:p>
            <a:pPr algn="l">
              <a:lnSpc>
                <a:spcPct val="90000"/>
              </a:lnSpc>
              <a:spcBef>
                <a:spcPct val="20000"/>
              </a:spcBef>
              <a:buClr>
                <a:srgbClr val="66FFFF"/>
              </a:buClr>
              <a:buSzPct val="75000"/>
              <a:buFont typeface="Monotype Sorts" pitchFamily="2" charset="2"/>
              <a:buNone/>
            </a:pPr>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 mean miles-per-gallon for the population of J cars</a:t>
            </a:r>
          </a:p>
        </p:txBody>
      </p:sp>
      <p:sp>
        <p:nvSpPr>
          <p:cNvPr id="211042" name="Oval 98"/>
          <p:cNvSpPr>
            <a:spLocks noChangeArrowheads="1"/>
          </p:cNvSpPr>
          <p:nvPr/>
        </p:nvSpPr>
        <p:spPr bwMode="auto">
          <a:xfrm>
            <a:off x="8668068" y="1375510"/>
            <a:ext cx="1476818" cy="590550"/>
          </a:xfrm>
          <a:prstGeom prst="ellipse">
            <a:avLst/>
          </a:prstGeom>
          <a:noFill/>
          <a:ln w="28575">
            <a:solidFill>
              <a:schemeClr val="tx1"/>
            </a:solidFill>
            <a:round/>
            <a:headEnd/>
            <a:tailEnd/>
          </a:ln>
          <a:effectLst/>
        </p:spPr>
        <p:txBody>
          <a:bodyPr wrap="none" anchor="ctr"/>
          <a:lstStyle/>
          <a:p>
            <a:endParaRPr lang="en-US">
              <a:effectLst/>
              <a:latin typeface="+mn-lt"/>
            </a:endParaRPr>
          </a:p>
        </p:txBody>
      </p:sp>
      <p:sp>
        <p:nvSpPr>
          <p:cNvPr id="211044" name="Text Box 100"/>
          <p:cNvSpPr txBox="1">
            <a:spLocks noChangeArrowheads="1"/>
          </p:cNvSpPr>
          <p:nvPr/>
        </p:nvSpPr>
        <p:spPr bwMode="auto">
          <a:xfrm>
            <a:off x="6734094" y="1419863"/>
            <a:ext cx="1781257" cy="461665"/>
          </a:xfrm>
          <a:prstGeom prst="rect">
            <a:avLst/>
          </a:prstGeom>
          <a:noFill/>
          <a:ln w="12700">
            <a:noFill/>
            <a:miter lim="800000"/>
            <a:headEnd/>
            <a:tailEnd/>
          </a:ln>
          <a:effectLst/>
        </p:spPr>
        <p:txBody>
          <a:bodyPr wrap="none">
            <a:spAutoFit/>
          </a:bodyPr>
          <a:lstStyle/>
          <a:p>
            <a:r>
              <a:rPr lang="en-US" sz="2400" dirty="0">
                <a:effectLst/>
                <a:latin typeface="+mn-lt"/>
              </a:rPr>
              <a:t>= 29.8 - 27.3</a:t>
            </a:r>
          </a:p>
        </p:txBody>
      </p:sp>
      <p:sp>
        <p:nvSpPr>
          <p:cNvPr id="211045" name="Text Box 101"/>
          <p:cNvSpPr txBox="1">
            <a:spLocks noChangeArrowheads="1"/>
          </p:cNvSpPr>
          <p:nvPr/>
        </p:nvSpPr>
        <p:spPr bwMode="auto">
          <a:xfrm>
            <a:off x="8423639" y="1407650"/>
            <a:ext cx="1553630" cy="461665"/>
          </a:xfrm>
          <a:prstGeom prst="rect">
            <a:avLst/>
          </a:prstGeom>
          <a:noFill/>
          <a:ln w="12700">
            <a:noFill/>
            <a:miter lim="800000"/>
            <a:headEnd/>
            <a:tailEnd/>
          </a:ln>
          <a:effectLst/>
        </p:spPr>
        <p:txBody>
          <a:bodyPr wrap="none">
            <a:spAutoFit/>
          </a:bodyPr>
          <a:lstStyle/>
          <a:p>
            <a:r>
              <a:rPr lang="en-US" sz="2400" dirty="0">
                <a:effectLst/>
                <a:latin typeface="+mn-lt"/>
              </a:rPr>
              <a:t>=   2.5 mpg</a:t>
            </a: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slide(fromLeft)">
                                      <p:cBhvr>
                                        <p:cTn id="7" dur="500"/>
                                        <p:tgtEl>
                                          <p:spTgt spid="210946"/>
                                        </p:tgtEl>
                                      </p:cBhvr>
                                    </p:animEffect>
                                  </p:childTnLst>
                                </p:cTn>
                              </p:par>
                            </p:childTnLst>
                          </p:cTn>
                        </p:par>
                        <p:par>
                          <p:cTn id="8" fill="hold">
                            <p:stCondLst>
                              <p:cond delay="500"/>
                            </p:stCondLst>
                            <p:childTnLst>
                              <p:par>
                                <p:cTn id="9" presetID="12" presetClass="entr" presetSubtype="8" fill="hold" grpId="0" nodeType="afterEffect">
                                  <p:stCondLst>
                                    <p:cond delay="2000"/>
                                  </p:stCondLst>
                                  <p:childTnLst>
                                    <p:set>
                                      <p:cBhvr>
                                        <p:cTn id="10" dur="1" fill="hold">
                                          <p:stCondLst>
                                            <p:cond delay="0"/>
                                          </p:stCondLst>
                                        </p:cTn>
                                        <p:tgtEl>
                                          <p:spTgt spid="211044"/>
                                        </p:tgtEl>
                                        <p:attrNameLst>
                                          <p:attrName>style.visibility</p:attrName>
                                        </p:attrNameLst>
                                      </p:cBhvr>
                                      <p:to>
                                        <p:strVal val="visible"/>
                                      </p:to>
                                    </p:set>
                                    <p:animEffect transition="in" filter="slide(fromLeft)">
                                      <p:cBhvr>
                                        <p:cTn id="11" dur="500"/>
                                        <p:tgtEl>
                                          <p:spTgt spid="211044"/>
                                        </p:tgtEl>
                                      </p:cBhvr>
                                    </p:animEffect>
                                  </p:childTnLst>
                                </p:cTn>
                              </p:par>
                            </p:childTnLst>
                          </p:cTn>
                        </p:par>
                        <p:par>
                          <p:cTn id="12" fill="hold">
                            <p:stCondLst>
                              <p:cond delay="3000"/>
                            </p:stCondLst>
                            <p:childTnLst>
                              <p:par>
                                <p:cTn id="13" presetID="12" presetClass="entr" presetSubtype="1" fill="hold" grpId="0" nodeType="afterEffect">
                                  <p:stCondLst>
                                    <p:cond delay="2000"/>
                                  </p:stCondLst>
                                  <p:childTnLst>
                                    <p:set>
                                      <p:cBhvr>
                                        <p:cTn id="14" dur="1" fill="hold">
                                          <p:stCondLst>
                                            <p:cond delay="0"/>
                                          </p:stCondLst>
                                        </p:cTn>
                                        <p:tgtEl>
                                          <p:spTgt spid="211045"/>
                                        </p:tgtEl>
                                        <p:attrNameLst>
                                          <p:attrName>style.visibility</p:attrName>
                                        </p:attrNameLst>
                                      </p:cBhvr>
                                      <p:to>
                                        <p:strVal val="visible"/>
                                      </p:to>
                                    </p:set>
                                    <p:animEffect transition="in" filter="slide(fromTop)">
                                      <p:cBhvr>
                                        <p:cTn id="15" dur="500"/>
                                        <p:tgtEl>
                                          <p:spTgt spid="211045"/>
                                        </p:tgtEl>
                                      </p:cBhvr>
                                    </p:animEffect>
                                  </p:childTnLst>
                                </p:cTn>
                              </p:par>
                            </p:childTnLst>
                          </p:cTn>
                        </p:par>
                        <p:par>
                          <p:cTn id="16" fill="hold">
                            <p:stCondLst>
                              <p:cond delay="5500"/>
                            </p:stCondLst>
                            <p:childTnLst>
                              <p:par>
                                <p:cTn id="17" presetID="16" presetClass="entr" presetSubtype="21" fill="hold" grpId="0" nodeType="afterEffect">
                                  <p:stCondLst>
                                    <p:cond delay="1000"/>
                                  </p:stCondLst>
                                  <p:childTnLst>
                                    <p:set>
                                      <p:cBhvr>
                                        <p:cTn id="18" dur="1" fill="hold">
                                          <p:stCondLst>
                                            <p:cond delay="0"/>
                                          </p:stCondLst>
                                        </p:cTn>
                                        <p:tgtEl>
                                          <p:spTgt spid="211042"/>
                                        </p:tgtEl>
                                        <p:attrNameLst>
                                          <p:attrName>style.visibility</p:attrName>
                                        </p:attrNameLst>
                                      </p:cBhvr>
                                      <p:to>
                                        <p:strVal val="visible"/>
                                      </p:to>
                                    </p:set>
                                    <p:animEffect transition="in" filter="barn(inVertical)">
                                      <p:cBhvr>
                                        <p:cTn id="19" dur="500"/>
                                        <p:tgtEl>
                                          <p:spTgt spid="211042"/>
                                        </p:tgtEl>
                                      </p:cBhvr>
                                    </p:animEffect>
                                  </p:childTnLst>
                                </p:cTn>
                              </p:par>
                            </p:childTnLst>
                          </p:cTn>
                        </p:par>
                        <p:par>
                          <p:cTn id="20" fill="hold">
                            <p:stCondLst>
                              <p:cond delay="7000"/>
                            </p:stCondLst>
                            <p:childTnLst>
                              <p:par>
                                <p:cTn id="21" presetID="3" presetClass="entr" presetSubtype="10" fill="hold" grpId="0" nodeType="afterEffect">
                                  <p:stCondLst>
                                    <p:cond delay="2000"/>
                                  </p:stCondLst>
                                  <p:childTnLst>
                                    <p:set>
                                      <p:cBhvr>
                                        <p:cTn id="22" dur="1" fill="hold">
                                          <p:stCondLst>
                                            <p:cond delay="0"/>
                                          </p:stCondLst>
                                        </p:cTn>
                                        <p:tgtEl>
                                          <p:spTgt spid="211041"/>
                                        </p:tgtEl>
                                        <p:attrNameLst>
                                          <p:attrName>style.visibility</p:attrName>
                                        </p:attrNameLst>
                                      </p:cBhvr>
                                      <p:to>
                                        <p:strVal val="visible"/>
                                      </p:to>
                                    </p:set>
                                    <p:animEffect transition="in" filter="blinds(horizontal)">
                                      <p:cBhvr>
                                        <p:cTn id="23" dur="500"/>
                                        <p:tgtEl>
                                          <p:spTgt spid="21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utoUpdateAnimBg="0"/>
      <p:bldP spid="211041" grpId="0" autoUpdateAnimBg="0"/>
      <p:bldP spid="211042" grpId="0" animBg="1"/>
      <p:bldP spid="211044" grpId="0" autoUpdateAnimBg="0"/>
      <p:bldP spid="21104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98" name="Rectangle 94"/>
          <p:cNvSpPr>
            <a:spLocks noChangeArrowheads="1"/>
          </p:cNvSpPr>
          <p:nvPr/>
        </p:nvSpPr>
        <p:spPr bwMode="auto">
          <a:xfrm>
            <a:off x="912138" y="497430"/>
            <a:ext cx="10337562" cy="69026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
        <p:nvSpPr>
          <p:cNvPr id="354399" name="Text Box 95"/>
          <p:cNvSpPr txBox="1">
            <a:spLocks noChangeArrowheads="1"/>
          </p:cNvSpPr>
          <p:nvPr/>
        </p:nvSpPr>
        <p:spPr bwMode="auto">
          <a:xfrm>
            <a:off x="1670142" y="1398764"/>
            <a:ext cx="4618187"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The degrees of freedom for </a:t>
            </a:r>
            <a:r>
              <a:rPr lang="en-US" sz="2400" i="1" dirty="0">
                <a:effectLst/>
                <a:latin typeface="+mn-lt"/>
              </a:rPr>
              <a:t>t</a:t>
            </a:r>
            <a:r>
              <a:rPr lang="en-US" sz="2400" i="1" baseline="-25000" dirty="0">
                <a:effectLst/>
                <a:latin typeface="Symbol" panose="05050102010706020507" pitchFamily="18" charset="2"/>
              </a:rPr>
              <a:t>a</a:t>
            </a:r>
            <a:r>
              <a:rPr lang="en-US" sz="2400" baseline="-25000" dirty="0">
                <a:effectLst/>
                <a:latin typeface="+mn-lt"/>
              </a:rPr>
              <a:t>/2</a:t>
            </a:r>
            <a:r>
              <a:rPr lang="en-US" sz="2400" dirty="0">
                <a:effectLst/>
                <a:latin typeface="+mn-lt"/>
              </a:rPr>
              <a:t> are:</a:t>
            </a:r>
          </a:p>
        </p:txBody>
      </p:sp>
      <p:sp>
        <p:nvSpPr>
          <p:cNvPr id="354402" name="Text Box 98"/>
          <p:cNvSpPr txBox="1">
            <a:spLocks noChangeArrowheads="1"/>
          </p:cNvSpPr>
          <p:nvPr/>
        </p:nvSpPr>
        <p:spPr bwMode="auto">
          <a:xfrm>
            <a:off x="3328472" y="3919715"/>
            <a:ext cx="5101653"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with </a:t>
            </a:r>
            <a:r>
              <a:rPr lang="en-US" sz="2400" i="1" dirty="0">
                <a:effectLst/>
                <a:latin typeface="Symbol" panose="05050102010706020507" pitchFamily="18" charset="2"/>
              </a:rPr>
              <a:t>a</a:t>
            </a:r>
            <a:r>
              <a:rPr lang="en-US" sz="2400" dirty="0">
                <a:effectLst/>
                <a:latin typeface="+mn-lt"/>
              </a:rPr>
              <a:t>/2 = .05 and </a:t>
            </a:r>
            <a:r>
              <a:rPr lang="en-US" sz="2400" i="1" dirty="0" err="1">
                <a:effectLst/>
                <a:latin typeface="+mn-lt"/>
              </a:rPr>
              <a:t>df</a:t>
            </a:r>
            <a:r>
              <a:rPr lang="en-US" sz="2400" dirty="0">
                <a:effectLst/>
                <a:latin typeface="+mn-lt"/>
              </a:rPr>
              <a:t> = 41, </a:t>
            </a:r>
            <a:r>
              <a:rPr lang="en-US" sz="2400" i="1" dirty="0">
                <a:effectLst/>
                <a:latin typeface="+mn-lt"/>
              </a:rPr>
              <a:t>t</a:t>
            </a:r>
            <a:r>
              <a:rPr lang="en-US" sz="2400" i="1" baseline="-25000" dirty="0">
                <a:effectLst/>
                <a:latin typeface="Symbol" panose="05050102010706020507" pitchFamily="18" charset="2"/>
              </a:rPr>
              <a:t>a</a:t>
            </a:r>
            <a:r>
              <a:rPr lang="en-US" sz="2400" baseline="-25000" dirty="0">
                <a:effectLst/>
                <a:latin typeface="+mn-lt"/>
              </a:rPr>
              <a:t>/2</a:t>
            </a:r>
            <a:r>
              <a:rPr lang="en-US" sz="2400" dirty="0">
                <a:effectLst/>
                <a:latin typeface="+mn-lt"/>
              </a:rPr>
              <a:t> =   1.683</a:t>
            </a:r>
          </a:p>
        </p:txBody>
      </p:sp>
      <p:sp>
        <p:nvSpPr>
          <p:cNvPr id="354404" name="Oval 100"/>
          <p:cNvSpPr>
            <a:spLocks noChangeArrowheads="1"/>
          </p:cNvSpPr>
          <p:nvPr/>
        </p:nvSpPr>
        <p:spPr bwMode="auto">
          <a:xfrm>
            <a:off x="7401697" y="3876851"/>
            <a:ext cx="1037961" cy="533400"/>
          </a:xfrm>
          <a:prstGeom prst="ellipse">
            <a:avLst/>
          </a:prstGeom>
          <a:noFill/>
          <a:ln w="28575">
            <a:solidFill>
              <a:schemeClr val="tx1"/>
            </a:solidFill>
            <a:round/>
            <a:headEnd/>
            <a:tailEnd/>
          </a:ln>
          <a:effectLst/>
        </p:spPr>
        <p:txBody>
          <a:bodyPr wrap="none" anchor="ctr"/>
          <a:lstStyle/>
          <a:p>
            <a:endParaRPr lang="en-US"/>
          </a:p>
        </p:txBody>
      </p:sp>
      <p:sp>
        <p:nvSpPr>
          <p:cNvPr id="354405" name="Oval 101"/>
          <p:cNvSpPr>
            <a:spLocks noChangeArrowheads="1"/>
          </p:cNvSpPr>
          <p:nvPr/>
        </p:nvSpPr>
        <p:spPr bwMode="auto">
          <a:xfrm>
            <a:off x="9499275" y="2528203"/>
            <a:ext cx="807609" cy="457200"/>
          </a:xfrm>
          <a:prstGeom prst="ellipse">
            <a:avLst/>
          </a:prstGeom>
          <a:noFill/>
          <a:ln w="28575">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2867411" y="1983354"/>
                <a:ext cx="7352974" cy="154689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effectLst/>
                          <a:latin typeface="Cambria Math"/>
                        </a:rPr>
                        <m:t>𝑑𝑓</m:t>
                      </m:r>
                      <m:r>
                        <a:rPr lang="en-US" b="0" i="1" smtClean="0">
                          <a:solidFill>
                            <a:schemeClr val="tx1"/>
                          </a:solidFill>
                          <a:effectLst/>
                          <a:latin typeface="Cambria Math"/>
                        </a:rPr>
                        <m:t>=</m:t>
                      </m:r>
                      <m:f>
                        <m:fPr>
                          <m:ctrlPr>
                            <a:rPr lang="en-US" b="0" i="1" smtClean="0">
                              <a:solidFill>
                                <a:schemeClr val="tx1"/>
                              </a:solidFill>
                              <a:effectLst/>
                              <a:latin typeface="Cambria Math" panose="02040503050406030204" pitchFamily="18" charset="0"/>
                            </a:rPr>
                          </m:ctrlPr>
                        </m:fPr>
                        <m:num>
                          <m:sSup>
                            <m:sSupPr>
                              <m:ctrlPr>
                                <a:rPr lang="en-US" b="0" i="1" smtClean="0">
                                  <a:solidFill>
                                    <a:schemeClr val="tx1"/>
                                  </a:solidFill>
                                  <a:effectLst/>
                                  <a:latin typeface="Cambria Math" panose="02040503050406030204" pitchFamily="18" charset="0"/>
                                </a:rPr>
                              </m:ctrlPr>
                            </m:sSupPr>
                            <m:e>
                              <m:d>
                                <m:dPr>
                                  <m:begChr m:val="["/>
                                  <m:endChr m:val="]"/>
                                  <m:ctrlPr>
                                    <a:rPr lang="en-US" b="0" i="1" smtClean="0">
                                      <a:solidFill>
                                        <a:schemeClr val="tx1"/>
                                      </a:solidFill>
                                      <a:effectLst/>
                                      <a:latin typeface="Cambria Math" panose="02040503050406030204" pitchFamily="18" charset="0"/>
                                    </a:rPr>
                                  </m:ctrlPr>
                                </m:dPr>
                                <m:e>
                                  <m:f>
                                    <m:fPr>
                                      <m:ctrlPr>
                                        <a:rPr lang="en-US" i="1">
                                          <a:solidFill>
                                            <a:schemeClr val="tx1"/>
                                          </a:solidFill>
                                          <a:effectLst/>
                                          <a:latin typeface="Cambria Math" panose="02040503050406030204" pitchFamily="18" charset="0"/>
                                        </a:rPr>
                                      </m:ctrlPr>
                                    </m:fPr>
                                    <m:num>
                                      <m:sSup>
                                        <m:sSupPr>
                                          <m:ctrlPr>
                                            <a:rPr lang="en-US" i="1" smtClean="0">
                                              <a:solidFill>
                                                <a:schemeClr val="tx1"/>
                                              </a:solidFill>
                                              <a:effectLst/>
                                              <a:latin typeface="Cambria Math" panose="02040503050406030204" pitchFamily="18" charset="0"/>
                                            </a:rPr>
                                          </m:ctrlPr>
                                        </m:sSupPr>
                                        <m:e>
                                          <m:r>
                                            <a:rPr lang="en-US" b="0" i="1" smtClean="0">
                                              <a:solidFill>
                                                <a:schemeClr val="tx1"/>
                                              </a:solidFill>
                                              <a:effectLst/>
                                              <a:latin typeface="Cambria Math"/>
                                            </a:rPr>
                                            <m:t>(</m:t>
                                          </m:r>
                                          <m:r>
                                            <a:rPr lang="en-US" i="1">
                                              <a:solidFill>
                                                <a:schemeClr val="tx1"/>
                                              </a:solidFill>
                                              <a:effectLst/>
                                              <a:latin typeface="Cambria Math"/>
                                            </a:rPr>
                                            <m:t>2.56</m:t>
                                          </m:r>
                                          <m:r>
                                            <a:rPr lang="en-US" b="0" i="1" smtClean="0">
                                              <a:solidFill>
                                                <a:schemeClr val="tx1"/>
                                              </a:solidFill>
                                              <a:effectLst/>
                                              <a:latin typeface="Cambria Math"/>
                                            </a:rPr>
                                            <m:t>)</m:t>
                                          </m:r>
                                        </m:e>
                                        <m:sup>
                                          <m:r>
                                            <a:rPr lang="en-US" i="1">
                                              <a:solidFill>
                                                <a:schemeClr val="tx1"/>
                                              </a:solidFill>
                                              <a:effectLst/>
                                              <a:latin typeface="Cambria Math"/>
                                            </a:rPr>
                                            <m:t>2</m:t>
                                          </m:r>
                                        </m:sup>
                                      </m:sSup>
                                    </m:num>
                                    <m:den>
                                      <m:r>
                                        <a:rPr lang="en-US" i="1">
                                          <a:solidFill>
                                            <a:schemeClr val="tx1"/>
                                          </a:solidFill>
                                          <a:effectLst/>
                                          <a:latin typeface="Cambria Math"/>
                                        </a:rPr>
                                        <m:t>24</m:t>
                                      </m:r>
                                    </m:den>
                                  </m:f>
                                  <m:r>
                                    <a:rPr lang="en-US" i="1">
                                      <a:solidFill>
                                        <a:schemeClr val="tx1"/>
                                      </a:solidFill>
                                      <a:effectLst/>
                                      <a:latin typeface="Cambria Math"/>
                                    </a:rPr>
                                    <m:t>+</m:t>
                                  </m:r>
                                  <m:f>
                                    <m:fPr>
                                      <m:ctrlPr>
                                        <a:rPr lang="en-US" i="1">
                                          <a:solidFill>
                                            <a:schemeClr val="tx1"/>
                                          </a:solidFill>
                                          <a:effectLst/>
                                          <a:latin typeface="Cambria Math" panose="02040503050406030204" pitchFamily="18" charset="0"/>
                                        </a:rPr>
                                      </m:ctrlPr>
                                    </m:fPr>
                                    <m:num>
                                      <m:sSup>
                                        <m:sSupPr>
                                          <m:ctrlPr>
                                            <a:rPr lang="en-US" i="1">
                                              <a:solidFill>
                                                <a:schemeClr val="tx1"/>
                                              </a:solidFill>
                                              <a:effectLst/>
                                              <a:latin typeface="Cambria Math" panose="02040503050406030204" pitchFamily="18" charset="0"/>
                                            </a:rPr>
                                          </m:ctrlPr>
                                        </m:sSupPr>
                                        <m:e>
                                          <m:r>
                                            <a:rPr lang="en-US" b="0" i="1" smtClean="0">
                                              <a:solidFill>
                                                <a:schemeClr val="tx1"/>
                                              </a:solidFill>
                                              <a:effectLst/>
                                              <a:latin typeface="Cambria Math"/>
                                            </a:rPr>
                                            <m:t>(</m:t>
                                          </m:r>
                                          <m:r>
                                            <a:rPr lang="en-US" i="1">
                                              <a:solidFill>
                                                <a:schemeClr val="tx1"/>
                                              </a:solidFill>
                                              <a:effectLst/>
                                              <a:latin typeface="Cambria Math"/>
                                            </a:rPr>
                                            <m:t>1.81</m:t>
                                          </m:r>
                                          <m:r>
                                            <a:rPr lang="en-US" b="0" i="1" smtClean="0">
                                              <a:solidFill>
                                                <a:schemeClr val="tx1"/>
                                              </a:solidFill>
                                              <a:effectLst/>
                                              <a:latin typeface="Cambria Math"/>
                                            </a:rPr>
                                            <m:t>)</m:t>
                                          </m:r>
                                        </m:e>
                                        <m:sup>
                                          <m:r>
                                            <a:rPr lang="en-US" i="1">
                                              <a:solidFill>
                                                <a:schemeClr val="tx1"/>
                                              </a:solidFill>
                                              <a:effectLst/>
                                              <a:latin typeface="Cambria Math"/>
                                            </a:rPr>
                                            <m:t>2</m:t>
                                          </m:r>
                                        </m:sup>
                                      </m:sSup>
                                    </m:num>
                                    <m:den>
                                      <m:r>
                                        <a:rPr lang="en-US" i="1">
                                          <a:solidFill>
                                            <a:schemeClr val="tx1"/>
                                          </a:solidFill>
                                          <a:effectLst/>
                                          <a:latin typeface="Cambria Math"/>
                                        </a:rPr>
                                        <m:t>28</m:t>
                                      </m:r>
                                    </m:den>
                                  </m:f>
                                </m:e>
                              </m:d>
                            </m:e>
                            <m:sup>
                              <m:r>
                                <a:rPr lang="en-US" b="0" i="1" smtClean="0">
                                  <a:solidFill>
                                    <a:schemeClr val="tx1"/>
                                  </a:solidFill>
                                  <a:effectLst/>
                                  <a:latin typeface="Cambria Math"/>
                                </a:rPr>
                                <m:t>2</m:t>
                              </m:r>
                            </m:sup>
                          </m:sSup>
                        </m:num>
                        <m:den>
                          <m:f>
                            <m:fPr>
                              <m:ctrlPr>
                                <a:rPr lang="en-US" b="0" i="1" smtClean="0">
                                  <a:solidFill>
                                    <a:schemeClr val="tx1"/>
                                  </a:solidFill>
                                  <a:effectLst/>
                                  <a:latin typeface="Cambria Math" panose="02040503050406030204" pitchFamily="18" charset="0"/>
                                </a:rPr>
                              </m:ctrlPr>
                            </m:fPr>
                            <m:num>
                              <m:r>
                                <a:rPr lang="en-US" b="0" i="1" smtClean="0">
                                  <a:solidFill>
                                    <a:schemeClr val="tx1"/>
                                  </a:solidFill>
                                  <a:effectLst/>
                                  <a:latin typeface="Cambria Math"/>
                                </a:rPr>
                                <m:t>1</m:t>
                              </m:r>
                            </m:num>
                            <m:den>
                              <m:r>
                                <a:rPr lang="en-US" b="0" i="1" smtClean="0">
                                  <a:solidFill>
                                    <a:schemeClr val="tx1"/>
                                  </a:solidFill>
                                  <a:effectLst/>
                                  <a:latin typeface="Cambria Math"/>
                                </a:rPr>
                                <m:t>24−1</m:t>
                              </m:r>
                            </m:den>
                          </m:f>
                          <m:sSup>
                            <m:sSupPr>
                              <m:ctrlPr>
                                <a:rPr lang="en-US" b="0" i="1" smtClean="0">
                                  <a:solidFill>
                                    <a:schemeClr val="tx1"/>
                                  </a:solidFill>
                                  <a:effectLst/>
                                  <a:latin typeface="Cambria Math" panose="02040503050406030204" pitchFamily="18" charset="0"/>
                                </a:rPr>
                              </m:ctrlPr>
                            </m:sSupPr>
                            <m:e>
                              <m:d>
                                <m:dPr>
                                  <m:begChr m:val="["/>
                                  <m:endChr m:val="]"/>
                                  <m:ctrlPr>
                                    <a:rPr lang="en-US" b="0" i="1" smtClean="0">
                                      <a:solidFill>
                                        <a:schemeClr val="tx1"/>
                                      </a:solidFill>
                                      <a:effectLst/>
                                      <a:latin typeface="Cambria Math" panose="02040503050406030204" pitchFamily="18" charset="0"/>
                                    </a:rPr>
                                  </m:ctrlPr>
                                </m:dPr>
                                <m:e>
                                  <m:f>
                                    <m:fPr>
                                      <m:ctrlPr>
                                        <a:rPr lang="en-US" b="0" i="1" smtClean="0">
                                          <a:solidFill>
                                            <a:schemeClr val="tx1"/>
                                          </a:solidFill>
                                          <a:effectLst/>
                                          <a:latin typeface="Cambria Math" panose="02040503050406030204" pitchFamily="18" charset="0"/>
                                        </a:rPr>
                                      </m:ctrlPr>
                                    </m:fPr>
                                    <m:num>
                                      <m:sSup>
                                        <m:sSupPr>
                                          <m:ctrlPr>
                                            <a:rPr lang="en-US" b="0" i="1" smtClean="0">
                                              <a:solidFill>
                                                <a:schemeClr val="tx1"/>
                                              </a:solidFill>
                                              <a:effectLst/>
                                              <a:latin typeface="Cambria Math" panose="02040503050406030204" pitchFamily="18" charset="0"/>
                                            </a:rPr>
                                          </m:ctrlPr>
                                        </m:sSupPr>
                                        <m:e>
                                          <m:r>
                                            <a:rPr lang="en-US" b="0" i="1" smtClean="0">
                                              <a:solidFill>
                                                <a:schemeClr val="tx1"/>
                                              </a:solidFill>
                                              <a:effectLst/>
                                              <a:latin typeface="Cambria Math"/>
                                            </a:rPr>
                                            <m:t>(2.56)</m:t>
                                          </m:r>
                                        </m:e>
                                        <m:sup>
                                          <m:r>
                                            <a:rPr lang="en-US" b="0" i="1" smtClean="0">
                                              <a:solidFill>
                                                <a:schemeClr val="tx1"/>
                                              </a:solidFill>
                                              <a:effectLst/>
                                              <a:latin typeface="Cambria Math"/>
                                            </a:rPr>
                                            <m:t>2</m:t>
                                          </m:r>
                                        </m:sup>
                                      </m:sSup>
                                    </m:num>
                                    <m:den>
                                      <m:r>
                                        <a:rPr lang="en-US" b="0" i="1" smtClean="0">
                                          <a:solidFill>
                                            <a:schemeClr val="tx1"/>
                                          </a:solidFill>
                                          <a:effectLst/>
                                          <a:latin typeface="Cambria Math"/>
                                        </a:rPr>
                                        <m:t>24</m:t>
                                      </m:r>
                                    </m:den>
                                  </m:f>
                                </m:e>
                              </m:d>
                            </m:e>
                            <m:sup>
                              <m:r>
                                <a:rPr lang="en-US" b="0" i="1" smtClean="0">
                                  <a:solidFill>
                                    <a:schemeClr val="tx1"/>
                                  </a:solidFill>
                                  <a:effectLst/>
                                  <a:latin typeface="Cambria Math"/>
                                </a:rPr>
                                <m:t>2</m:t>
                              </m:r>
                            </m:sup>
                          </m:sSup>
                          <m:r>
                            <a:rPr lang="en-US" b="0" i="1" smtClean="0">
                              <a:solidFill>
                                <a:schemeClr val="tx1"/>
                              </a:solidFill>
                              <a:effectLst/>
                              <a:latin typeface="Cambria Math"/>
                            </a:rPr>
                            <m:t>+</m:t>
                          </m:r>
                          <m:f>
                            <m:fPr>
                              <m:ctrlPr>
                                <a:rPr lang="en-US" i="1" smtClean="0">
                                  <a:solidFill>
                                    <a:schemeClr val="tx1"/>
                                  </a:solidFill>
                                  <a:effectLst/>
                                  <a:latin typeface="Cambria Math" panose="02040503050406030204" pitchFamily="18" charset="0"/>
                                </a:rPr>
                              </m:ctrlPr>
                            </m:fPr>
                            <m:num>
                              <m:r>
                                <a:rPr lang="en-US" i="1">
                                  <a:solidFill>
                                    <a:schemeClr val="tx1"/>
                                  </a:solidFill>
                                  <a:effectLst/>
                                  <a:latin typeface="Cambria Math"/>
                                </a:rPr>
                                <m:t>1</m:t>
                              </m:r>
                            </m:num>
                            <m:den>
                              <m:r>
                                <a:rPr lang="en-US" i="1">
                                  <a:solidFill>
                                    <a:schemeClr val="tx1"/>
                                  </a:solidFill>
                                  <a:effectLst/>
                                  <a:latin typeface="Cambria Math"/>
                                </a:rPr>
                                <m:t>2</m:t>
                              </m:r>
                              <m:r>
                                <a:rPr lang="en-US" b="0" i="1" smtClean="0">
                                  <a:solidFill>
                                    <a:schemeClr val="tx1"/>
                                  </a:solidFill>
                                  <a:effectLst/>
                                  <a:latin typeface="Cambria Math"/>
                                </a:rPr>
                                <m:t>8</m:t>
                              </m:r>
                              <m:r>
                                <a:rPr lang="en-US" i="1">
                                  <a:solidFill>
                                    <a:schemeClr val="tx1"/>
                                  </a:solidFill>
                                  <a:effectLst/>
                                  <a:latin typeface="Cambria Math"/>
                                </a:rPr>
                                <m:t>−1</m:t>
                              </m:r>
                            </m:den>
                          </m:f>
                          <m:sSup>
                            <m:sSupPr>
                              <m:ctrlPr>
                                <a:rPr lang="en-US" i="1">
                                  <a:solidFill>
                                    <a:schemeClr val="tx1"/>
                                  </a:solidFill>
                                  <a:effectLst/>
                                  <a:latin typeface="Cambria Math" panose="02040503050406030204" pitchFamily="18" charset="0"/>
                                </a:rPr>
                              </m:ctrlPr>
                            </m:sSupPr>
                            <m:e>
                              <m:d>
                                <m:dPr>
                                  <m:begChr m:val="["/>
                                  <m:endChr m:val="]"/>
                                  <m:ctrlPr>
                                    <a:rPr lang="en-US" i="1">
                                      <a:solidFill>
                                        <a:schemeClr val="tx1"/>
                                      </a:solidFill>
                                      <a:effectLst/>
                                      <a:latin typeface="Cambria Math" panose="02040503050406030204" pitchFamily="18" charset="0"/>
                                    </a:rPr>
                                  </m:ctrlPr>
                                </m:dPr>
                                <m:e>
                                  <m:f>
                                    <m:fPr>
                                      <m:ctrlPr>
                                        <a:rPr lang="en-US" i="1">
                                          <a:solidFill>
                                            <a:schemeClr val="tx1"/>
                                          </a:solidFill>
                                          <a:effectLst/>
                                          <a:latin typeface="Cambria Math" panose="02040503050406030204" pitchFamily="18" charset="0"/>
                                        </a:rPr>
                                      </m:ctrlPr>
                                    </m:fPr>
                                    <m:num>
                                      <m:sSup>
                                        <m:sSupPr>
                                          <m:ctrlPr>
                                            <a:rPr lang="en-US" i="1">
                                              <a:solidFill>
                                                <a:schemeClr val="tx1"/>
                                              </a:solidFill>
                                              <a:effectLst/>
                                              <a:latin typeface="Cambria Math" panose="02040503050406030204" pitchFamily="18" charset="0"/>
                                            </a:rPr>
                                          </m:ctrlPr>
                                        </m:sSupPr>
                                        <m:e>
                                          <m:r>
                                            <a:rPr lang="en-US" i="1">
                                              <a:solidFill>
                                                <a:schemeClr val="tx1"/>
                                              </a:solidFill>
                                              <a:effectLst/>
                                              <a:latin typeface="Cambria Math"/>
                                            </a:rPr>
                                            <m:t>(</m:t>
                                          </m:r>
                                          <m:r>
                                            <a:rPr lang="en-US" b="0" i="1" smtClean="0">
                                              <a:solidFill>
                                                <a:schemeClr val="tx1"/>
                                              </a:solidFill>
                                              <a:effectLst/>
                                              <a:latin typeface="Cambria Math"/>
                                            </a:rPr>
                                            <m:t>1.81</m:t>
                                          </m:r>
                                          <m:r>
                                            <a:rPr lang="en-US" i="1">
                                              <a:solidFill>
                                                <a:schemeClr val="tx1"/>
                                              </a:solidFill>
                                              <a:effectLst/>
                                              <a:latin typeface="Cambria Math"/>
                                            </a:rPr>
                                            <m:t>)</m:t>
                                          </m:r>
                                        </m:e>
                                        <m:sup>
                                          <m:r>
                                            <a:rPr lang="en-US" i="1">
                                              <a:solidFill>
                                                <a:schemeClr val="tx1"/>
                                              </a:solidFill>
                                              <a:effectLst/>
                                              <a:latin typeface="Cambria Math"/>
                                            </a:rPr>
                                            <m:t>2</m:t>
                                          </m:r>
                                        </m:sup>
                                      </m:sSup>
                                    </m:num>
                                    <m:den>
                                      <m:r>
                                        <a:rPr lang="en-US" i="1">
                                          <a:solidFill>
                                            <a:schemeClr val="tx1"/>
                                          </a:solidFill>
                                          <a:effectLst/>
                                          <a:latin typeface="Cambria Math"/>
                                        </a:rPr>
                                        <m:t>2</m:t>
                                      </m:r>
                                      <m:r>
                                        <a:rPr lang="en-US" b="0" i="1" smtClean="0">
                                          <a:solidFill>
                                            <a:schemeClr val="tx1"/>
                                          </a:solidFill>
                                          <a:effectLst/>
                                          <a:latin typeface="Cambria Math"/>
                                        </a:rPr>
                                        <m:t>8</m:t>
                                      </m:r>
                                    </m:den>
                                  </m:f>
                                </m:e>
                              </m:d>
                            </m:e>
                            <m:sup>
                              <m:r>
                                <a:rPr lang="en-US" b="0" i="1" smtClean="0">
                                  <a:solidFill>
                                    <a:schemeClr val="tx1"/>
                                  </a:solidFill>
                                  <a:effectLst/>
                                  <a:latin typeface="Cambria Math"/>
                                </a:rPr>
                                <m:t>2</m:t>
                              </m:r>
                            </m:sup>
                          </m:sSup>
                        </m:den>
                      </m:f>
                      <m:r>
                        <a:rPr lang="en-US" b="0" i="1" smtClean="0">
                          <a:solidFill>
                            <a:schemeClr val="tx1"/>
                          </a:solidFill>
                          <a:effectLst/>
                          <a:latin typeface="Cambria Math"/>
                        </a:rPr>
                        <m:t>=40.59=   41</m:t>
                      </m:r>
                    </m:oMath>
                  </m:oMathPara>
                </a14:m>
                <a:endParaRPr lang="en-US" dirty="0">
                  <a:solidFill>
                    <a:schemeClr val="tx1"/>
                  </a:solidFill>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67411" y="1983354"/>
                <a:ext cx="7352974" cy="1546898"/>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4399"/>
                                        </p:tgtEl>
                                        <p:attrNameLst>
                                          <p:attrName>style.visibility</p:attrName>
                                        </p:attrNameLst>
                                      </p:cBhvr>
                                      <p:to>
                                        <p:strVal val="visible"/>
                                      </p:to>
                                    </p:set>
                                    <p:animEffect transition="in" filter="slide(fromTop)">
                                      <p:cBhvr>
                                        <p:cTn id="7" dur="500"/>
                                        <p:tgtEl>
                                          <p:spTgt spid="354399"/>
                                        </p:tgtEl>
                                      </p:cBhvr>
                                    </p:animEffect>
                                  </p:childTnLst>
                                </p:cTn>
                              </p:par>
                            </p:childTnLst>
                          </p:cTn>
                        </p:par>
                        <p:par>
                          <p:cTn id="8" fill="hold">
                            <p:stCondLst>
                              <p:cond delay="500"/>
                            </p:stCondLst>
                            <p:childTnLst>
                              <p:par>
                                <p:cTn id="9" presetID="22" presetClass="entr" presetSubtype="8" fill="hold" grpId="0"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750"/>
                            </p:stCondLst>
                            <p:childTnLst>
                              <p:par>
                                <p:cTn id="13" presetID="16" presetClass="entr" presetSubtype="21" fill="hold" grpId="0" nodeType="afterEffect">
                                  <p:stCondLst>
                                    <p:cond delay="2000"/>
                                  </p:stCondLst>
                                  <p:childTnLst>
                                    <p:set>
                                      <p:cBhvr>
                                        <p:cTn id="14" dur="1" fill="hold">
                                          <p:stCondLst>
                                            <p:cond delay="0"/>
                                          </p:stCondLst>
                                        </p:cTn>
                                        <p:tgtEl>
                                          <p:spTgt spid="354405"/>
                                        </p:tgtEl>
                                        <p:attrNameLst>
                                          <p:attrName>style.visibility</p:attrName>
                                        </p:attrNameLst>
                                      </p:cBhvr>
                                      <p:to>
                                        <p:strVal val="visible"/>
                                      </p:to>
                                    </p:set>
                                    <p:animEffect transition="in" filter="barn(inVertical)">
                                      <p:cBhvr>
                                        <p:cTn id="15" dur="500"/>
                                        <p:tgtEl>
                                          <p:spTgt spid="35440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354402"/>
                                        </p:tgtEl>
                                        <p:attrNameLst>
                                          <p:attrName>style.visibility</p:attrName>
                                        </p:attrNameLst>
                                      </p:cBhvr>
                                      <p:to>
                                        <p:strVal val="visible"/>
                                      </p:to>
                                    </p:set>
                                    <p:animEffect transition="in" filter="slide(fromTop)">
                                      <p:cBhvr>
                                        <p:cTn id="20" dur="500"/>
                                        <p:tgtEl>
                                          <p:spTgt spid="354402"/>
                                        </p:tgtEl>
                                      </p:cBhvr>
                                    </p:animEffect>
                                  </p:childTnLst>
                                </p:cTn>
                              </p:par>
                            </p:childTnLst>
                          </p:cTn>
                        </p:par>
                        <p:par>
                          <p:cTn id="21" fill="hold">
                            <p:stCondLst>
                              <p:cond delay="500"/>
                            </p:stCondLst>
                            <p:childTnLst>
                              <p:par>
                                <p:cTn id="22" presetID="16" presetClass="entr" presetSubtype="21" fill="hold" grpId="0" nodeType="afterEffect">
                                  <p:stCondLst>
                                    <p:cond delay="2000"/>
                                  </p:stCondLst>
                                  <p:childTnLst>
                                    <p:set>
                                      <p:cBhvr>
                                        <p:cTn id="23" dur="1" fill="hold">
                                          <p:stCondLst>
                                            <p:cond delay="0"/>
                                          </p:stCondLst>
                                        </p:cTn>
                                        <p:tgtEl>
                                          <p:spTgt spid="354404"/>
                                        </p:tgtEl>
                                        <p:attrNameLst>
                                          <p:attrName>style.visibility</p:attrName>
                                        </p:attrNameLst>
                                      </p:cBhvr>
                                      <p:to>
                                        <p:strVal val="visible"/>
                                      </p:to>
                                    </p:set>
                                    <p:animEffect transition="in" filter="barn(inVertical)">
                                      <p:cBhvr>
                                        <p:cTn id="24" dur="500"/>
                                        <p:tgtEl>
                                          <p:spTgt spid="35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99" grpId="0" autoUpdateAnimBg="0"/>
      <p:bldP spid="354402" grpId="0" autoUpdateAnimBg="0"/>
      <p:bldP spid="354404" grpId="0" animBg="1"/>
      <p:bldP spid="354405"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98" name="Text Box 106"/>
          <p:cNvSpPr txBox="1">
            <a:spLocks noChangeArrowheads="1"/>
          </p:cNvSpPr>
          <p:nvPr/>
        </p:nvSpPr>
        <p:spPr bwMode="auto">
          <a:xfrm>
            <a:off x="2939588" y="4610319"/>
            <a:ext cx="7000058" cy="1200329"/>
          </a:xfrm>
          <a:prstGeom prst="rect">
            <a:avLst/>
          </a:prstGeom>
          <a:noFill/>
          <a:ln w="12700">
            <a:noFill/>
            <a:miter lim="800000"/>
            <a:headEnd/>
            <a:tailEnd/>
          </a:ln>
          <a:effectLst/>
        </p:spPr>
        <p:txBody>
          <a:bodyPr wrap="none">
            <a:spAutoFit/>
          </a:bodyPr>
          <a:lstStyle/>
          <a:p>
            <a:pPr algn="l"/>
            <a:r>
              <a:rPr lang="en-US" sz="2400" dirty="0">
                <a:effectLst/>
                <a:latin typeface="+mn-lt"/>
              </a:rPr>
              <a:t>    We are 90% confident that the difference between</a:t>
            </a:r>
          </a:p>
          <a:p>
            <a:pPr algn="l"/>
            <a:r>
              <a:rPr lang="en-US" sz="2400" dirty="0">
                <a:effectLst/>
                <a:latin typeface="+mn-lt"/>
              </a:rPr>
              <a:t>the miles-per-gallon performances of M cars and J cars</a:t>
            </a:r>
          </a:p>
          <a:p>
            <a:pPr algn="l"/>
            <a:r>
              <a:rPr lang="en-US" sz="2400" dirty="0">
                <a:effectLst/>
                <a:latin typeface="+mn-lt"/>
              </a:rPr>
              <a:t>is 1.449 to 3.551 mpg.</a:t>
            </a:r>
          </a:p>
        </p:txBody>
      </p:sp>
      <p:sp>
        <p:nvSpPr>
          <p:cNvPr id="213099" name="Text Box 107"/>
          <p:cNvSpPr txBox="1">
            <a:spLocks noChangeArrowheads="1"/>
          </p:cNvSpPr>
          <p:nvPr/>
        </p:nvSpPr>
        <p:spPr bwMode="auto">
          <a:xfrm>
            <a:off x="3729422" y="3855309"/>
            <a:ext cx="4732578" cy="461665"/>
          </a:xfrm>
          <a:prstGeom prst="rect">
            <a:avLst/>
          </a:prstGeom>
          <a:noFill/>
          <a:ln w="12700">
            <a:noFill/>
            <a:miter lim="800000"/>
            <a:headEnd/>
            <a:tailEnd/>
          </a:ln>
          <a:effectLst/>
        </p:spPr>
        <p:txBody>
          <a:bodyPr wrap="none">
            <a:spAutoFit/>
          </a:bodyPr>
          <a:lstStyle/>
          <a:p>
            <a:pPr algn="l"/>
            <a:r>
              <a:rPr lang="en-US" sz="2400" dirty="0">
                <a:effectLst/>
                <a:latin typeface="+mn-lt"/>
              </a:rPr>
              <a:t>2.5 </a:t>
            </a:r>
            <a:r>
              <a:rPr lang="en-US" sz="2400" u="sng" dirty="0">
                <a:effectLst/>
                <a:latin typeface="+mn-lt"/>
              </a:rPr>
              <a:t>+</a:t>
            </a:r>
            <a:r>
              <a:rPr lang="en-US" sz="2400" dirty="0">
                <a:effectLst/>
                <a:latin typeface="+mn-lt"/>
              </a:rPr>
              <a:t> 1.051  or     1.449 to 3.551 mpg</a:t>
            </a:r>
          </a:p>
        </p:txBody>
      </p:sp>
      <p:sp>
        <p:nvSpPr>
          <p:cNvPr id="213100" name="Oval 108"/>
          <p:cNvSpPr>
            <a:spLocks noChangeArrowheads="1"/>
          </p:cNvSpPr>
          <p:nvPr/>
        </p:nvSpPr>
        <p:spPr bwMode="auto">
          <a:xfrm>
            <a:off x="5734038" y="3769661"/>
            <a:ext cx="2977480" cy="647700"/>
          </a:xfrm>
          <a:prstGeom prst="ellipse">
            <a:avLst/>
          </a:prstGeom>
          <a:noFill/>
          <a:ln w="28575">
            <a:solidFill>
              <a:schemeClr val="tx1"/>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0" name="TextBox 9"/>
              <p:cNvSpPr txBox="1"/>
              <p:nvPr/>
            </p:nvSpPr>
            <p:spPr>
              <a:xfrm>
                <a:off x="3397359" y="2536744"/>
                <a:ext cx="5416547"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29.8−27.3±1.683</m:t>
                      </m:r>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(2.56)</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24</m:t>
                              </m:r>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(1.81)</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28</m:t>
                              </m:r>
                            </m:den>
                          </m:f>
                        </m:e>
                      </m:rad>
                    </m:oMath>
                  </m:oMathPara>
                </a14:m>
                <a:endParaRPr lang="en-US" sz="2400" dirty="0">
                  <a:solidFill>
                    <a:schemeClr val="tx1"/>
                  </a:solidFill>
                  <a:effectLst/>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7359" y="2536744"/>
                <a:ext cx="5416547" cy="1183529"/>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26206" y="1309827"/>
                <a:ext cx="4057136"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ea typeface="Cambria Math"/>
                        </a:rPr>
                        <m:t>±</m:t>
                      </m:r>
                      <m:sSub>
                        <m:sSubPr>
                          <m:ctrlPr>
                            <a:rPr lang="en-US" sz="2400" b="0" i="1" smtClean="0">
                              <a:solidFill>
                                <a:schemeClr val="tx1"/>
                              </a:solidFill>
                              <a:effectLst/>
                              <a:latin typeface="Cambria Math" panose="02040503050406030204" pitchFamily="18" charset="0"/>
                              <a:ea typeface="Cambria Math"/>
                            </a:rPr>
                          </m:ctrlPr>
                        </m:sSubPr>
                        <m:e>
                          <m:r>
                            <a:rPr lang="en-US" sz="2400" b="0" i="1" smtClean="0">
                              <a:solidFill>
                                <a:schemeClr val="tx1"/>
                              </a:solidFill>
                              <a:effectLst/>
                              <a:latin typeface="Cambria Math"/>
                              <a:ea typeface="Cambria Math"/>
                            </a:rPr>
                            <m:t>𝑡</m:t>
                          </m:r>
                        </m:e>
                        <m:sub>
                          <m:r>
                            <a:rPr lang="en-US" sz="2400" b="0" i="1" smtClean="0">
                              <a:solidFill>
                                <a:schemeClr val="tx1"/>
                              </a:solidFill>
                              <a:effectLst/>
                              <a:latin typeface="Cambria Math"/>
                              <a:ea typeface="Cambria Math"/>
                            </a:rPr>
                            <m:t>𝛼</m:t>
                          </m:r>
                          <m:r>
                            <a:rPr lang="en-US" sz="2400" b="0" i="1" smtClean="0">
                              <a:solidFill>
                                <a:schemeClr val="tx1"/>
                              </a:solidFill>
                              <a:effectLst/>
                              <a:latin typeface="Cambria Math"/>
                              <a:ea typeface="Cambria Math"/>
                            </a:rPr>
                            <m:t>/2</m:t>
                          </m:r>
                        </m:sub>
                      </m:sSub>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𝑠</m:t>
                                          </m:r>
                                        </m:e>
                                        <m:sub>
                                          <m:r>
                                            <a:rPr lang="en-US" sz="2400" b="0" i="1" smtClean="0">
                                              <a:solidFill>
                                                <a:schemeClr val="tx1"/>
                                              </a:solidFill>
                                              <a:effectLst/>
                                              <a:latin typeface="Cambria Math"/>
                                            </a:rPr>
                                            <m:t>1</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𝑠</m:t>
                                          </m:r>
                                        </m:e>
                                        <m:sub>
                                          <m:r>
                                            <a:rPr lang="en-US" sz="2400" b="0" i="1" smtClean="0">
                                              <a:solidFill>
                                                <a:schemeClr val="tx1"/>
                                              </a:solidFill>
                                              <a:effectLst/>
                                              <a:latin typeface="Cambria Math"/>
                                            </a:rPr>
                                            <m:t>2</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oMath>
                  </m:oMathPara>
                </a14:m>
                <a:endParaRPr lang="en-US" sz="2400" dirty="0">
                  <a:solidFill>
                    <a:schemeClr val="tx1"/>
                  </a:solidFill>
                  <a:effectLst/>
                  <a:latin typeface="+mn-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26206" y="1309827"/>
                <a:ext cx="4057136" cy="1183529"/>
              </a:xfrm>
              <a:prstGeom prst="rect">
                <a:avLst/>
              </a:prstGeom>
              <a:blipFill rotWithShape="1">
                <a:blip r:embed="rId4"/>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
        <p:nvSpPr>
          <p:cNvPr id="9" name="Rectangle 94"/>
          <p:cNvSpPr>
            <a:spLocks noChangeArrowheads="1"/>
          </p:cNvSpPr>
          <p:nvPr/>
        </p:nvSpPr>
        <p:spPr bwMode="auto">
          <a:xfrm>
            <a:off x="912138" y="497430"/>
            <a:ext cx="10337562" cy="69026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1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13099"/>
                                        </p:tgtEl>
                                        <p:attrNameLst>
                                          <p:attrName>style.visibility</p:attrName>
                                        </p:attrNameLst>
                                      </p:cBhvr>
                                      <p:to>
                                        <p:strVal val="visible"/>
                                      </p:to>
                                    </p:set>
                                    <p:animEffect transition="in" filter="slide(fromLeft)">
                                      <p:cBhvr>
                                        <p:cTn id="16" dur="750"/>
                                        <p:tgtEl>
                                          <p:spTgt spid="213099"/>
                                        </p:tgtEl>
                                      </p:cBhvr>
                                    </p:animEffect>
                                  </p:childTnLst>
                                </p:cTn>
                              </p:par>
                            </p:childTnLst>
                          </p:cTn>
                        </p:par>
                        <p:par>
                          <p:cTn id="17" fill="hold">
                            <p:stCondLst>
                              <p:cond delay="750"/>
                            </p:stCondLst>
                            <p:childTnLst>
                              <p:par>
                                <p:cTn id="18" presetID="16" presetClass="entr" presetSubtype="21" fill="hold" grpId="0" nodeType="afterEffect">
                                  <p:stCondLst>
                                    <p:cond delay="1750"/>
                                  </p:stCondLst>
                                  <p:childTnLst>
                                    <p:set>
                                      <p:cBhvr>
                                        <p:cTn id="19" dur="1" fill="hold">
                                          <p:stCondLst>
                                            <p:cond delay="0"/>
                                          </p:stCondLst>
                                        </p:cTn>
                                        <p:tgtEl>
                                          <p:spTgt spid="213100"/>
                                        </p:tgtEl>
                                        <p:attrNameLst>
                                          <p:attrName>style.visibility</p:attrName>
                                        </p:attrNameLst>
                                      </p:cBhvr>
                                      <p:to>
                                        <p:strVal val="visible"/>
                                      </p:to>
                                    </p:set>
                                    <p:animEffect transition="in" filter="barn(inVertical)">
                                      <p:cBhvr>
                                        <p:cTn id="20" dur="500"/>
                                        <p:tgtEl>
                                          <p:spTgt spid="21310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13098"/>
                                        </p:tgtEl>
                                        <p:attrNameLst>
                                          <p:attrName>style.visibility</p:attrName>
                                        </p:attrNameLst>
                                      </p:cBhvr>
                                      <p:to>
                                        <p:strVal val="visible"/>
                                      </p:to>
                                    </p:set>
                                    <p:animEffect transition="in" filter="blinds(horizontal)">
                                      <p:cBhvr>
                                        <p:cTn id="25" dur="500"/>
                                        <p:tgtEl>
                                          <p:spTgt spid="213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98" grpId="0" autoUpdateAnimBg="0"/>
      <p:bldP spid="213099" grpId="0" autoUpdateAnimBg="0"/>
      <p:bldP spid="213100"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
        <p:nvSpPr>
          <p:cNvPr id="6" name="Rectangle 6"/>
          <p:cNvSpPr>
            <a:spLocks noChangeArrowheads="1"/>
          </p:cNvSpPr>
          <p:nvPr/>
        </p:nvSpPr>
        <p:spPr bwMode="auto">
          <a:xfrm>
            <a:off x="918473" y="1119090"/>
            <a:ext cx="8234578" cy="547687"/>
          </a:xfrm>
          <a:prstGeom prst="rect">
            <a:avLst/>
          </a:prstGeom>
          <a:noFill/>
          <a:ln w="12700">
            <a:noFill/>
            <a:miter lim="800000"/>
            <a:headEnd/>
            <a:tailEnd/>
          </a:ln>
          <a:effectLst/>
        </p:spPr>
        <p:txBody>
          <a:bodyPr lIns="90488" tIns="44450" rIns="90488" bIns="44450"/>
          <a:lstStyle/>
          <a:p>
            <a:pPr marL="342900" indent="-342900" algn="l">
              <a:spcBef>
                <a:spcPct val="20000"/>
              </a:spcBef>
              <a:buFont typeface="Arial" panose="020B0604020202020204" pitchFamily="34" charset="0"/>
              <a:buChar char="•"/>
            </a:pPr>
            <a:r>
              <a:rPr lang="en-US" sz="2400" dirty="0">
                <a:effectLst/>
                <a:latin typeface="+mn-lt"/>
              </a:rPr>
              <a:t>Hypotheses</a:t>
            </a:r>
            <a:endParaRPr lang="en-US" sz="2400" b="1" dirty="0">
              <a:effectLst/>
              <a:latin typeface="+mn-lt"/>
            </a:endParaRPr>
          </a:p>
        </p:txBody>
      </p:sp>
      <p:sp>
        <p:nvSpPr>
          <p:cNvPr id="13" name="Text Box 23"/>
          <p:cNvSpPr txBox="1">
            <a:spLocks noChangeArrowheads="1"/>
          </p:cNvSpPr>
          <p:nvPr/>
        </p:nvSpPr>
        <p:spPr bwMode="auto">
          <a:xfrm>
            <a:off x="2477986" y="2742554"/>
            <a:ext cx="1460592" cy="461665"/>
          </a:xfrm>
          <a:prstGeom prst="rect">
            <a:avLst/>
          </a:prstGeom>
          <a:noFill/>
          <a:ln w="12700">
            <a:noFill/>
            <a:miter lim="800000"/>
            <a:headEnd/>
            <a:tailEnd/>
          </a:ln>
          <a:effectLst/>
        </p:spPr>
        <p:txBody>
          <a:bodyPr wrap="none">
            <a:spAutoFit/>
          </a:bodyPr>
          <a:lstStyle/>
          <a:p>
            <a:r>
              <a:rPr lang="en-US" sz="2400" dirty="0">
                <a:effectLst/>
                <a:latin typeface="+mn-lt"/>
              </a:rPr>
              <a:t>Left-tailed</a:t>
            </a:r>
          </a:p>
        </p:txBody>
      </p:sp>
      <p:sp>
        <p:nvSpPr>
          <p:cNvPr id="14" name="Text Box 24"/>
          <p:cNvSpPr txBox="1">
            <a:spLocks noChangeArrowheads="1"/>
          </p:cNvSpPr>
          <p:nvPr/>
        </p:nvSpPr>
        <p:spPr bwMode="auto">
          <a:xfrm>
            <a:off x="5078082" y="2742554"/>
            <a:ext cx="1625510" cy="461665"/>
          </a:xfrm>
          <a:prstGeom prst="rect">
            <a:avLst/>
          </a:prstGeom>
          <a:noFill/>
          <a:ln w="12700">
            <a:noFill/>
            <a:miter lim="800000"/>
            <a:headEnd/>
            <a:tailEnd/>
          </a:ln>
          <a:effectLst/>
        </p:spPr>
        <p:txBody>
          <a:bodyPr wrap="none">
            <a:spAutoFit/>
          </a:bodyPr>
          <a:lstStyle/>
          <a:p>
            <a:r>
              <a:rPr lang="en-US" sz="2400" dirty="0">
                <a:effectLst/>
                <a:latin typeface="+mn-lt"/>
              </a:rPr>
              <a:t>Right-tailed</a:t>
            </a:r>
          </a:p>
        </p:txBody>
      </p:sp>
      <p:sp>
        <p:nvSpPr>
          <p:cNvPr id="15" name="Text Box 25"/>
          <p:cNvSpPr txBox="1">
            <a:spLocks noChangeArrowheads="1"/>
          </p:cNvSpPr>
          <p:nvPr/>
        </p:nvSpPr>
        <p:spPr bwMode="auto">
          <a:xfrm>
            <a:off x="8050987" y="2742554"/>
            <a:ext cx="1498744" cy="461665"/>
          </a:xfrm>
          <a:prstGeom prst="rect">
            <a:avLst/>
          </a:prstGeom>
          <a:noFill/>
          <a:ln w="12700">
            <a:noFill/>
            <a:miter lim="800000"/>
            <a:headEnd/>
            <a:tailEnd/>
          </a:ln>
          <a:effectLst/>
        </p:spPr>
        <p:txBody>
          <a:bodyPr wrap="none">
            <a:spAutoFit/>
          </a:bodyPr>
          <a:lstStyle/>
          <a:p>
            <a:r>
              <a:rPr lang="en-US" sz="2400">
                <a:effectLst/>
                <a:latin typeface="+mn-lt"/>
              </a:rPr>
              <a:t>Two-tailed</a:t>
            </a:r>
          </a:p>
        </p:txBody>
      </p:sp>
      <p:sp>
        <p:nvSpPr>
          <p:cNvPr id="16" name="Rectangle 26"/>
          <p:cNvSpPr>
            <a:spLocks noChangeArrowheads="1"/>
          </p:cNvSpPr>
          <p:nvPr/>
        </p:nvSpPr>
        <p:spPr bwMode="auto">
          <a:xfrm>
            <a:off x="918473" y="3256806"/>
            <a:ext cx="8234578" cy="547687"/>
          </a:xfrm>
          <a:prstGeom prst="rect">
            <a:avLst/>
          </a:prstGeom>
          <a:noFill/>
          <a:ln w="12700">
            <a:noFill/>
            <a:miter lim="800000"/>
            <a:headEnd/>
            <a:tailEnd/>
          </a:ln>
          <a:effectLst/>
        </p:spPr>
        <p:txBody>
          <a:bodyPr lIns="90488" tIns="44450" rIns="90488" bIns="44450"/>
          <a:lstStyle/>
          <a:p>
            <a:pPr marL="342900" indent="-342900" algn="l">
              <a:spcBef>
                <a:spcPct val="20000"/>
              </a:spcBef>
              <a:buFont typeface="Arial" panose="020B0604020202020204" pitchFamily="34" charset="0"/>
              <a:buChar char="•"/>
            </a:pPr>
            <a:r>
              <a:rPr lang="en-US" sz="2400" dirty="0">
                <a:effectLst/>
                <a:latin typeface="+mn-lt"/>
              </a:rPr>
              <a:t>Test Statistic</a:t>
            </a:r>
            <a:endParaRPr lang="en-US" sz="2400" b="1" dirty="0">
              <a:effectLst/>
              <a:latin typeface="+mn-lt"/>
            </a:endParaRPr>
          </a:p>
        </p:txBody>
      </p:sp>
      <p:sp>
        <p:nvSpPr>
          <p:cNvPr id="17" name="TextBox 16"/>
          <p:cNvSpPr txBox="1"/>
          <p:nvPr/>
        </p:nvSpPr>
        <p:spPr>
          <a:xfrm>
            <a:off x="2203369" y="1765389"/>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a:t>
            </a:r>
            <a:r>
              <a:rPr lang="en-US" sz="2400" u="sng" dirty="0">
                <a:effectLst/>
                <a:latin typeface="+mn-lt"/>
              </a:rPr>
              <a:t>&gt;</a:t>
            </a:r>
            <a:r>
              <a:rPr lang="en-US" sz="2400" dirty="0">
                <a:effectLst/>
                <a:latin typeface="+mn-lt"/>
              </a:rPr>
              <a:t> </a:t>
            </a:r>
            <a:r>
              <a:rPr lang="en-US" sz="2400" i="1" dirty="0">
                <a:effectLst/>
                <a:latin typeface="+mn-lt"/>
              </a:rPr>
              <a:t>D</a:t>
            </a:r>
            <a:r>
              <a:rPr lang="en-US" sz="2400" baseline="-25000" dirty="0">
                <a:effectLst/>
                <a:latin typeface="+mn-lt"/>
              </a:rPr>
              <a:t>0</a:t>
            </a:r>
          </a:p>
        </p:txBody>
      </p:sp>
      <p:sp>
        <p:nvSpPr>
          <p:cNvPr id="18" name="TextBox 17"/>
          <p:cNvSpPr txBox="1"/>
          <p:nvPr/>
        </p:nvSpPr>
        <p:spPr>
          <a:xfrm>
            <a:off x="2203948" y="2214664"/>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&lt; </a:t>
            </a:r>
            <a:r>
              <a:rPr lang="en-US" sz="2400" i="1" dirty="0">
                <a:effectLst/>
                <a:latin typeface="+mn-lt"/>
              </a:rPr>
              <a:t>D</a:t>
            </a:r>
            <a:r>
              <a:rPr lang="en-US" sz="2400" baseline="-25000" dirty="0">
                <a:effectLst/>
                <a:latin typeface="+mn-lt"/>
              </a:rPr>
              <a:t>0</a:t>
            </a:r>
          </a:p>
        </p:txBody>
      </p:sp>
      <p:sp>
        <p:nvSpPr>
          <p:cNvPr id="19" name="TextBox 18"/>
          <p:cNvSpPr txBox="1"/>
          <p:nvPr/>
        </p:nvSpPr>
        <p:spPr>
          <a:xfrm>
            <a:off x="4900320" y="1775289"/>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a:t>
            </a:r>
            <a:r>
              <a:rPr lang="en-US" sz="2400" i="1" dirty="0">
                <a:effectLst/>
                <a:latin typeface="+mn-lt"/>
              </a:rPr>
              <a:t>D</a:t>
            </a:r>
            <a:r>
              <a:rPr lang="en-US" sz="2400" baseline="-25000" dirty="0">
                <a:effectLst/>
                <a:latin typeface="+mn-lt"/>
              </a:rPr>
              <a:t>0</a:t>
            </a:r>
          </a:p>
        </p:txBody>
      </p:sp>
      <p:sp>
        <p:nvSpPr>
          <p:cNvPr id="20" name="TextBox 19"/>
          <p:cNvSpPr txBox="1"/>
          <p:nvPr/>
        </p:nvSpPr>
        <p:spPr>
          <a:xfrm>
            <a:off x="4916694" y="2212689"/>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&gt; </a:t>
            </a:r>
            <a:r>
              <a:rPr lang="en-US" sz="2400" i="1" dirty="0">
                <a:effectLst/>
                <a:latin typeface="+mn-lt"/>
              </a:rPr>
              <a:t>D</a:t>
            </a:r>
            <a:r>
              <a:rPr lang="en-US" sz="2400" baseline="-25000" dirty="0">
                <a:effectLst/>
                <a:latin typeface="+mn-lt"/>
              </a:rPr>
              <a:t>0</a:t>
            </a:r>
          </a:p>
        </p:txBody>
      </p:sp>
      <p:sp>
        <p:nvSpPr>
          <p:cNvPr id="21" name="TextBox 20"/>
          <p:cNvSpPr txBox="1"/>
          <p:nvPr/>
        </p:nvSpPr>
        <p:spPr>
          <a:xfrm>
            <a:off x="7724279" y="1773314"/>
            <a:ext cx="2073003"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 </a:t>
            </a:r>
            <a:r>
              <a:rPr lang="en-US" sz="2400" i="1" dirty="0">
                <a:effectLst/>
                <a:latin typeface="+mn-lt"/>
              </a:rPr>
              <a:t>D</a:t>
            </a:r>
            <a:r>
              <a:rPr lang="en-US" sz="2400" baseline="-25000" dirty="0">
                <a:effectLst/>
                <a:latin typeface="+mn-lt"/>
              </a:rPr>
              <a:t>0</a:t>
            </a:r>
          </a:p>
        </p:txBody>
      </p:sp>
      <p:sp>
        <p:nvSpPr>
          <p:cNvPr id="22" name="TextBox 21"/>
          <p:cNvSpPr txBox="1"/>
          <p:nvPr/>
        </p:nvSpPr>
        <p:spPr>
          <a:xfrm>
            <a:off x="7740652" y="2210714"/>
            <a:ext cx="2066591" cy="461665"/>
          </a:xfrm>
          <a:prstGeom prst="rect">
            <a:avLst/>
          </a:prstGeom>
          <a:noFill/>
          <a:effectLst/>
        </p:spPr>
        <p:txBody>
          <a:bodyPr wrap="none" rtlCol="0">
            <a:spAutoFit/>
          </a:bodyPr>
          <a:lstStyle/>
          <a:p>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m</a:t>
            </a:r>
            <a:r>
              <a:rPr lang="en-US" sz="2400" baseline="-25000" dirty="0">
                <a:effectLst/>
                <a:latin typeface="+mn-lt"/>
              </a:rPr>
              <a:t>1</a:t>
            </a:r>
            <a:r>
              <a:rPr lang="en-US" sz="2400" dirty="0">
                <a:effectLst/>
                <a:latin typeface="+mn-lt"/>
              </a:rPr>
              <a:t> – </a:t>
            </a:r>
            <a:r>
              <a:rPr lang="en-US" sz="2400" i="1" dirty="0">
                <a:effectLst/>
                <a:latin typeface="Symbol" panose="05050102010706020507" pitchFamily="18" charset="2"/>
              </a:rPr>
              <a:t>m</a:t>
            </a:r>
            <a:r>
              <a:rPr lang="en-US" sz="2400" baseline="-25000" dirty="0">
                <a:effectLst/>
                <a:latin typeface="+mn-lt"/>
              </a:rPr>
              <a:t>2</a:t>
            </a:r>
            <a:r>
              <a:rPr lang="en-US" sz="2400" dirty="0">
                <a:effectLst/>
                <a:latin typeface="+mn-lt"/>
              </a:rPr>
              <a:t> ≠ </a:t>
            </a:r>
            <a:r>
              <a:rPr lang="en-US" sz="2400" i="1" dirty="0">
                <a:effectLst/>
                <a:latin typeface="+mn-lt"/>
              </a:rPr>
              <a:t>D</a:t>
            </a:r>
            <a:r>
              <a:rPr lang="en-US" sz="2400" baseline="-25000" dirty="0">
                <a:effectLst/>
                <a:latin typeface="+mn-lt"/>
              </a:rPr>
              <a:t>0</a:t>
            </a:r>
          </a:p>
        </p:txBody>
      </p:sp>
      <mc:AlternateContent xmlns:mc="http://schemas.openxmlformats.org/markup-compatibility/2006" xmlns:a14="http://schemas.microsoft.com/office/drawing/2010/main">
        <mc:Choice Requires="a14">
          <p:sp>
            <p:nvSpPr>
              <p:cNvPr id="23" name="TextBox 22"/>
              <p:cNvSpPr txBox="1"/>
              <p:nvPr/>
            </p:nvSpPr>
            <p:spPr>
              <a:xfrm>
                <a:off x="4370270" y="3784856"/>
                <a:ext cx="2726452" cy="160806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effectLst/>
                          <a:latin typeface="Cambria Math"/>
                        </a:rPr>
                        <m:t>𝑡</m:t>
                      </m:r>
                      <m:r>
                        <a:rPr lang="en-US" sz="2400" b="0" i="1" smtClean="0">
                          <a:effectLst/>
                          <a:latin typeface="Cambria Math"/>
                        </a:rPr>
                        <m:t>=</m:t>
                      </m:r>
                      <m:f>
                        <m:fPr>
                          <m:ctrlPr>
                            <a:rPr lang="en-US" sz="2400" b="0" i="1" smtClean="0">
                              <a:effectLst/>
                              <a:latin typeface="Cambria Math" panose="02040503050406030204" pitchFamily="18" charset="0"/>
                            </a:rPr>
                          </m:ctrlPr>
                        </m:fPr>
                        <m:num>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e>
                          </m:d>
                          <m:r>
                            <a:rPr lang="en-US" sz="2400" b="0" i="1" smtClean="0">
                              <a:effectLst/>
                              <a:latin typeface="Cambria Math"/>
                            </a:rPr>
                            <m:t>−</m:t>
                          </m:r>
                          <m:sSub>
                            <m:sSubPr>
                              <m:ctrlPr>
                                <a:rPr lang="en-US" sz="2400" b="0" i="1" smtClean="0">
                                  <a:effectLst/>
                                  <a:latin typeface="Cambria Math" panose="02040503050406030204" pitchFamily="18" charset="0"/>
                                </a:rPr>
                              </m:ctrlPr>
                            </m:sSubPr>
                            <m:e>
                              <m:r>
                                <a:rPr lang="en-US" sz="2400" b="0" i="1" smtClean="0">
                                  <a:effectLst/>
                                  <a:latin typeface="Cambria Math"/>
                                </a:rPr>
                                <m:t>𝐷</m:t>
                              </m:r>
                            </m:e>
                            <m:sub>
                              <m:r>
                                <a:rPr lang="en-US" sz="2400" b="0" i="1" smtClean="0">
                                  <a:effectLst/>
                                  <a:latin typeface="Cambria Math"/>
                                </a:rPr>
                                <m:t>0</m:t>
                              </m:r>
                            </m:sub>
                          </m:sSub>
                        </m:num>
                        <m:den>
                          <m:rad>
                            <m:radPr>
                              <m:degHide m:val="on"/>
                              <m:ctrlPr>
                                <a:rPr lang="en-US" sz="2400" b="0" i="1" smtClean="0">
                                  <a:effectLst/>
                                  <a:latin typeface="Cambria Math" panose="02040503050406030204" pitchFamily="18" charset="0"/>
                                </a:rPr>
                              </m:ctrlPr>
                            </m:radPr>
                            <m:deg/>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r>
                                        <a:rPr lang="en-US" sz="2400" b="0" i="1" smtClean="0">
                                          <a:effectLst/>
                                          <a:latin typeface="Cambria Math"/>
                                        </a:rPr>
                                        <m:t>(</m:t>
                                      </m:r>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𝑠</m:t>
                                          </m:r>
                                        </m:e>
                                        <m:sub>
                                          <m:r>
                                            <a:rPr lang="en-US" sz="2400" b="0" i="1" smtClean="0">
                                              <a:effectLst/>
                                              <a:latin typeface="Cambria Math"/>
                                            </a:rPr>
                                            <m:t>1</m:t>
                                          </m:r>
                                        </m:sub>
                                      </m:sSub>
                                      <m:r>
                                        <a:rPr lang="en-US" sz="2400" b="0" i="1" smtClean="0">
                                          <a:effectLst/>
                                          <a:latin typeface="Cambria Math"/>
                                        </a:rPr>
                                        <m:t>)</m:t>
                                      </m:r>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r>
                                <a:rPr lang="en-US" sz="2400" b="0" i="1"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r>
                                        <a:rPr lang="en-US" sz="2400" b="0" i="1" smtClean="0">
                                          <a:effectLst/>
                                          <a:latin typeface="Cambria Math"/>
                                        </a:rPr>
                                        <m:t>(</m:t>
                                      </m:r>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𝑠</m:t>
                                          </m:r>
                                        </m:e>
                                        <m:sub>
                                          <m:r>
                                            <a:rPr lang="en-US" sz="2400" b="0" i="1" smtClean="0">
                                              <a:effectLst/>
                                              <a:latin typeface="Cambria Math"/>
                                            </a:rPr>
                                            <m:t>2</m:t>
                                          </m:r>
                                        </m:sub>
                                      </m:sSub>
                                      <m:r>
                                        <a:rPr lang="en-US" sz="2400" b="0" i="1" smtClean="0">
                                          <a:effectLst/>
                                          <a:latin typeface="Cambria Math"/>
                                        </a:rPr>
                                        <m:t>)</m:t>
                                      </m:r>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rad>
                        </m:den>
                      </m:f>
                    </m:oMath>
                  </m:oMathPara>
                </a14:m>
                <a:endParaRPr lang="en-US" sz="2400" dirty="0">
                  <a:effectLst/>
                  <a:latin typeface="+mn-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70270" y="3784856"/>
                <a:ext cx="2726452" cy="1608069"/>
              </a:xfrm>
              <a:prstGeom prst="rect">
                <a:avLst/>
              </a:prstGeom>
              <a:blipFill rotWithShape="1">
                <a:blip r:embed="rId2"/>
                <a:stretch>
                  <a:fillRect/>
                </a:stretch>
              </a:blipFill>
              <a:effectLst/>
            </p:spPr>
            <p:txBody>
              <a:bodyPr/>
              <a:lstStyle/>
              <a:p>
                <a:r>
                  <a:rPr lang="en-US">
                    <a:noFill/>
                  </a:rPr>
                  <a:t> </a:t>
                </a:r>
              </a:p>
            </p:txBody>
          </p:sp>
        </mc:Fallback>
      </mc:AlternateContent>
      <p:sp>
        <p:nvSpPr>
          <p:cNvPr id="24" name="Slide Number Placeholder 23"/>
          <p:cNvSpPr>
            <a:spLocks noGrp="1"/>
          </p:cNvSpPr>
          <p:nvPr>
            <p:ph type="sldNum" sz="quarter" idx="12"/>
          </p:nvPr>
        </p:nvSpPr>
        <p:spPr/>
        <p:txBody>
          <a:bodyPr/>
          <a:lstStyle/>
          <a:p>
            <a:fld id="{949EBC64-41CB-41B8-B6DF-9B1367312BD4}" type="slidenum">
              <a:rPr lang="en-US" smtClean="0"/>
              <a:t>28</a:t>
            </a:fld>
            <a:endParaRPr lang="en-US"/>
          </a:p>
        </p:txBody>
      </p:sp>
    </p:spTree>
    <p:extLst>
      <p:ext uri="{BB962C8B-B14F-4D97-AF65-F5344CB8AC3E}">
        <p14:creationId xmlns:p14="http://schemas.microsoft.com/office/powerpoint/2010/main" val="4006884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22" presetClass="entr" presetSubtype="8" fill="hold" grpId="0" nodeType="after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750"/>
                                        <p:tgtEl>
                                          <p:spTgt spid="18"/>
                                        </p:tgtEl>
                                      </p:cBhvr>
                                    </p:animEffect>
                                  </p:childTnLst>
                                </p:cTn>
                              </p:par>
                            </p:childTnLst>
                          </p:cTn>
                        </p:par>
                        <p:par>
                          <p:cTn id="12" fill="hold">
                            <p:stCondLst>
                              <p:cond delay="2500"/>
                            </p:stCondLst>
                            <p:childTnLst>
                              <p:par>
                                <p:cTn id="13" presetID="12" presetClass="entr" presetSubtype="1"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slide(fromTop)">
                                      <p:cBhvr>
                                        <p:cTn id="15" dur="500"/>
                                        <p:tgtEl>
                                          <p:spTgt spid="13"/>
                                        </p:tgtEl>
                                      </p:cBhvr>
                                    </p:animEffect>
                                  </p:childTnLst>
                                </p:cTn>
                              </p:par>
                            </p:childTnLst>
                          </p:cTn>
                        </p:par>
                        <p:par>
                          <p:cTn id="16" fill="hold">
                            <p:stCondLst>
                              <p:cond delay="4000"/>
                            </p:stCondLst>
                            <p:childTnLst>
                              <p:par>
                                <p:cTn id="17" presetID="22" presetClass="entr" presetSubtype="8" fill="hold" grpId="0" nodeType="after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750"/>
                                        <p:tgtEl>
                                          <p:spTgt spid="19"/>
                                        </p:tgtEl>
                                      </p:cBhvr>
                                    </p:animEffect>
                                  </p:childTnLst>
                                </p:cTn>
                              </p:par>
                            </p:childTnLst>
                          </p:cTn>
                        </p:par>
                        <p:par>
                          <p:cTn id="20" fill="hold">
                            <p:stCondLst>
                              <p:cond delay="5000"/>
                            </p:stCondLst>
                            <p:childTnLst>
                              <p:par>
                                <p:cTn id="21" presetID="22" presetClass="entr" presetSubtype="8" fill="hold" grpId="0" nodeType="afterEffect">
                                  <p:stCondLst>
                                    <p:cond delay="75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750"/>
                                        <p:tgtEl>
                                          <p:spTgt spid="20"/>
                                        </p:tgtEl>
                                      </p:cBhvr>
                                    </p:animEffect>
                                  </p:childTnLst>
                                </p:cTn>
                              </p:par>
                            </p:childTnLst>
                          </p:cTn>
                        </p:par>
                        <p:par>
                          <p:cTn id="24" fill="hold">
                            <p:stCondLst>
                              <p:cond delay="6500"/>
                            </p:stCondLst>
                            <p:childTnLst>
                              <p:par>
                                <p:cTn id="25" presetID="12" presetClass="entr" presetSubtype="1"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slide(fromTop)">
                                      <p:cBhvr>
                                        <p:cTn id="27" dur="500"/>
                                        <p:tgtEl>
                                          <p:spTgt spid="14"/>
                                        </p:tgtEl>
                                      </p:cBhvr>
                                    </p:animEffect>
                                  </p:childTnLst>
                                </p:cTn>
                              </p:par>
                            </p:childTnLst>
                          </p:cTn>
                        </p:par>
                        <p:par>
                          <p:cTn id="28" fill="hold">
                            <p:stCondLst>
                              <p:cond delay="8000"/>
                            </p:stCondLst>
                            <p:childTnLst>
                              <p:par>
                                <p:cTn id="29" presetID="22" presetClass="entr" presetSubtype="8" fill="hold" grpId="0"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p:stCondLst>
                              <p:cond delay="9000"/>
                            </p:stCondLst>
                            <p:childTnLst>
                              <p:par>
                                <p:cTn id="33" presetID="22" presetClass="entr" presetSubtype="8" fill="hold" grpId="0" nodeType="afterEffect">
                                  <p:stCondLst>
                                    <p:cond delay="75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750"/>
                                        <p:tgtEl>
                                          <p:spTgt spid="22"/>
                                        </p:tgtEl>
                                      </p:cBhvr>
                                    </p:animEffect>
                                  </p:childTnLst>
                                </p:cTn>
                              </p:par>
                            </p:childTnLst>
                          </p:cTn>
                        </p:par>
                        <p:par>
                          <p:cTn id="36" fill="hold">
                            <p:stCondLst>
                              <p:cond delay="10500"/>
                            </p:stCondLst>
                            <p:childTnLst>
                              <p:par>
                                <p:cTn id="37" presetID="12" presetClass="entr" presetSubtype="1" fill="hold" grpId="0" nodeType="afterEffect">
                                  <p:stCondLst>
                                    <p:cond delay="1000"/>
                                  </p:stCondLst>
                                  <p:childTnLst>
                                    <p:set>
                                      <p:cBhvr>
                                        <p:cTn id="38" dur="1" fill="hold">
                                          <p:stCondLst>
                                            <p:cond delay="0"/>
                                          </p:stCondLst>
                                        </p:cTn>
                                        <p:tgtEl>
                                          <p:spTgt spid="15"/>
                                        </p:tgtEl>
                                        <p:attrNameLst>
                                          <p:attrName>style.visibility</p:attrName>
                                        </p:attrNameLst>
                                      </p:cBhvr>
                                      <p:to>
                                        <p:strVal val="visible"/>
                                      </p:to>
                                    </p:set>
                                    <p:animEffect transition="in" filter="slide(fromTop)">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P spid="16" grpId="0" autoUpdateAnimBg="0"/>
      <p:bldP spid="17" grpId="0"/>
      <p:bldP spid="18" grpId="0"/>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915084" y="1113244"/>
            <a:ext cx="10559263" cy="552450"/>
          </a:xfrm>
          <a:prstGeom prst="rect">
            <a:avLst/>
          </a:prstGeom>
          <a:noFill/>
          <a:ln w="12700">
            <a:noFill/>
            <a:miter lim="800000"/>
            <a:headEnd/>
            <a:tailEnd/>
          </a:ln>
          <a:effectLst/>
        </p:spPr>
        <p:txBody>
          <a:bodyPr lIns="90488" tIns="44450" rIns="90488" bIns="44450"/>
          <a:lstStyle/>
          <a:p>
            <a:pPr marL="342900" indent="-342900" algn="l">
              <a:buSzPct val="100000"/>
              <a:buFont typeface="Arial" panose="020B0604020202020204" pitchFamily="34" charset="0"/>
              <a:buChar char="•"/>
            </a:pPr>
            <a:r>
              <a:rPr lang="en-US" sz="2400" dirty="0">
                <a:effectLst/>
                <a:latin typeface="+mn-lt"/>
              </a:rPr>
              <a:t>Example:  Specific Motors </a:t>
            </a:r>
          </a:p>
        </p:txBody>
      </p:sp>
      <p:sp>
        <p:nvSpPr>
          <p:cNvPr id="223330" name="Text Box 98"/>
          <p:cNvSpPr txBox="1">
            <a:spLocks noChangeArrowheads="1"/>
          </p:cNvSpPr>
          <p:nvPr/>
        </p:nvSpPr>
        <p:spPr bwMode="auto">
          <a:xfrm>
            <a:off x="1171601" y="1661858"/>
            <a:ext cx="10105306" cy="1421928"/>
          </a:xfrm>
          <a:prstGeom prst="rect">
            <a:avLst/>
          </a:prstGeom>
          <a:noFill/>
          <a:ln w="12700">
            <a:noFill/>
            <a:miter lim="800000"/>
            <a:headEnd/>
            <a:tailEnd/>
          </a:ln>
          <a:effectLst/>
        </p:spPr>
        <p:txBody>
          <a:bodyPr wrap="square">
            <a:spAutoFit/>
          </a:bodyPr>
          <a:lstStyle/>
          <a:p>
            <a:pPr algn="l">
              <a:lnSpc>
                <a:spcPct val="120000"/>
              </a:lnSpc>
            </a:pPr>
            <a:r>
              <a:rPr lang="en-US" sz="2400" dirty="0">
                <a:effectLst/>
                <a:latin typeface="+mn-lt"/>
              </a:rPr>
              <a:t>      Can we conclude, using a .05 level of significance, that the miles-per-gallon (</a:t>
            </a:r>
            <a:r>
              <a:rPr lang="en-US" sz="2400" i="1" dirty="0">
                <a:effectLst/>
                <a:latin typeface="+mn-lt"/>
              </a:rPr>
              <a:t>mpg</a:t>
            </a:r>
            <a:r>
              <a:rPr lang="en-US" sz="2400" dirty="0">
                <a:effectLst/>
                <a:latin typeface="+mn-lt"/>
              </a:rPr>
              <a:t>) performance of M cars is greater than the miles-per-gallon performance of J cars?</a:t>
            </a:r>
          </a:p>
        </p:txBody>
      </p:sp>
      <p:sp>
        <p:nvSpPr>
          <p:cNvPr id="2" name="Slide Number Placeholder 1"/>
          <p:cNvSpPr>
            <a:spLocks noGrp="1"/>
          </p:cNvSpPr>
          <p:nvPr>
            <p:ph type="sldNum" sz="quarter" idx="12"/>
          </p:nvPr>
        </p:nvSpPr>
        <p:spPr/>
        <p:txBody>
          <a:bodyPr/>
          <a:lstStyle/>
          <a:p>
            <a:fld id="{949EBC64-41CB-41B8-B6DF-9B1367312BD4}" type="slidenum">
              <a:rPr lang="en-US" smtClean="0"/>
              <a:t>29</a:t>
            </a:fld>
            <a:endParaRPr lang="en-US"/>
          </a:p>
        </p:txBody>
      </p:sp>
      <p:sp>
        <p:nvSpPr>
          <p:cNvPr id="6"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3330"/>
                                        </p:tgtEl>
                                        <p:attrNameLst>
                                          <p:attrName>style.visibility</p:attrName>
                                        </p:attrNameLst>
                                      </p:cBhvr>
                                      <p:to>
                                        <p:strVal val="visible"/>
                                      </p:to>
                                    </p:set>
                                    <p:animEffect transition="in" filter="blinds(horizontal)">
                                      <p:cBhvr>
                                        <p:cTn id="7" dur="500"/>
                                        <p:tgtEl>
                                          <p:spTgt spid="22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2138" y="683408"/>
            <a:ext cx="10337562" cy="1022562"/>
          </a:xfrm>
          <a:noFill/>
          <a:ln/>
        </p:spPr>
        <p:txBody>
          <a:bodyPr>
            <a:noAutofit/>
          </a:bodyPr>
          <a:lstStyle/>
          <a:p>
            <a:r>
              <a:rPr lang="en-US" dirty="0"/>
              <a:t>Inferences About the Difference Between</a:t>
            </a:r>
            <a:br>
              <a:rPr lang="en-US" dirty="0"/>
            </a:br>
            <a:r>
              <a:rPr lang="en-US" dirty="0"/>
              <a:t>Two Population Means:  </a:t>
            </a:r>
            <a:r>
              <a:rPr lang="en-US" i="1" dirty="0">
                <a:latin typeface="Symbol" pitchFamily="18" charset="2"/>
              </a:rPr>
              <a:t>s</a:t>
            </a:r>
            <a:r>
              <a:rPr lang="en-US" baseline="-25000" dirty="0"/>
              <a:t> 1</a:t>
            </a:r>
            <a:r>
              <a:rPr lang="en-US" dirty="0"/>
              <a:t> and </a:t>
            </a:r>
            <a:r>
              <a:rPr lang="en-US" i="1" dirty="0">
                <a:latin typeface="Symbol" pitchFamily="18" charset="2"/>
              </a:rPr>
              <a:t>s</a:t>
            </a:r>
            <a:r>
              <a:rPr lang="en-US" baseline="-25000" dirty="0"/>
              <a:t> 2</a:t>
            </a:r>
            <a:r>
              <a:rPr lang="en-US" dirty="0"/>
              <a:t> Known</a:t>
            </a:r>
          </a:p>
        </p:txBody>
      </p:sp>
      <p:sp>
        <p:nvSpPr>
          <p:cNvPr id="6147" name="Rectangle 3"/>
          <p:cNvSpPr>
            <a:spLocks noGrp="1" noChangeArrowheads="1"/>
          </p:cNvSpPr>
          <p:nvPr>
            <p:ph idx="1"/>
          </p:nvPr>
        </p:nvSpPr>
        <p:spPr>
          <a:xfrm>
            <a:off x="912138" y="1916847"/>
            <a:ext cx="10337562" cy="1063539"/>
          </a:xfrm>
          <a:noFill/>
          <a:ln/>
        </p:spPr>
        <p:txBody>
          <a:bodyPr/>
          <a:lstStyle/>
          <a:p>
            <a:pPr marL="346075" indent="-346075"/>
            <a:r>
              <a:rPr lang="en-US" dirty="0"/>
              <a:t>Interval Estimation of </a:t>
            </a:r>
            <a:r>
              <a:rPr lang="en-US" i="1" dirty="0">
                <a:latin typeface="Symbol" pitchFamily="18" charset="2"/>
              </a:rPr>
              <a:t>m</a:t>
            </a:r>
            <a:r>
              <a:rPr lang="en-US" dirty="0"/>
              <a:t> </a:t>
            </a:r>
            <a:r>
              <a:rPr lang="en-US" baseline="-25000" dirty="0"/>
              <a:t>1</a:t>
            </a:r>
            <a:r>
              <a:rPr lang="en-US" dirty="0"/>
              <a:t> – </a:t>
            </a:r>
            <a:r>
              <a:rPr lang="en-US" i="1" dirty="0">
                <a:latin typeface="Symbol" pitchFamily="18" charset="2"/>
              </a:rPr>
              <a:t>m</a:t>
            </a:r>
            <a:r>
              <a:rPr lang="en-US" dirty="0"/>
              <a:t> </a:t>
            </a:r>
            <a:r>
              <a:rPr lang="en-US" baseline="-25000" dirty="0"/>
              <a:t>2</a:t>
            </a:r>
          </a:p>
          <a:p>
            <a:pPr marL="346075" indent="-346075"/>
            <a:r>
              <a:rPr lang="en-US" dirty="0"/>
              <a:t>Hypothesis Tests About </a:t>
            </a:r>
            <a:r>
              <a:rPr lang="en-US" i="1" dirty="0">
                <a:latin typeface="Symbol" pitchFamily="18" charset="2"/>
              </a:rPr>
              <a:t>m</a:t>
            </a:r>
            <a:r>
              <a:rPr lang="en-US" dirty="0"/>
              <a:t> </a:t>
            </a:r>
            <a:r>
              <a:rPr lang="en-US" baseline="-25000" dirty="0"/>
              <a:t>1</a:t>
            </a:r>
            <a:r>
              <a:rPr lang="en-US" dirty="0"/>
              <a:t> – </a:t>
            </a:r>
            <a:r>
              <a:rPr lang="en-US" i="1" dirty="0">
                <a:latin typeface="Symbol" pitchFamily="18" charset="2"/>
              </a:rPr>
              <a:t>m</a:t>
            </a:r>
            <a:r>
              <a:rPr lang="en-US" dirty="0"/>
              <a:t> </a:t>
            </a:r>
            <a:r>
              <a:rPr lang="en-US" baseline="-25000" dirty="0"/>
              <a:t>2</a:t>
            </a:r>
            <a:endParaRPr lang="en-US" dirty="0"/>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138880" y="2278063"/>
            <a:ext cx="1968809" cy="904863"/>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1 </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a:t>
            </a:r>
            <a:r>
              <a:rPr lang="en-US" sz="2400" u="sng" dirty="0">
                <a:effectLst/>
                <a:latin typeface="+mn-lt"/>
              </a:rPr>
              <a:t>&lt;</a:t>
            </a:r>
            <a:r>
              <a:rPr lang="en-US" sz="2400" dirty="0">
                <a:effectLst/>
                <a:latin typeface="+mn-lt"/>
              </a:rPr>
              <a:t> 0</a:t>
            </a:r>
            <a:r>
              <a:rPr lang="en-US" sz="2400" baseline="-25000" dirty="0">
                <a:effectLst/>
                <a:latin typeface="+mn-lt"/>
              </a:rPr>
              <a:t> </a:t>
            </a:r>
            <a:endParaRPr lang="en-US" sz="2400" dirty="0">
              <a:effectLst/>
              <a:latin typeface="+mn-lt"/>
            </a:endParaRPr>
          </a:p>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1 </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&gt; 0</a:t>
            </a:r>
          </a:p>
        </p:txBody>
      </p:sp>
      <p:sp>
        <p:nvSpPr>
          <p:cNvPr id="225283" name="Text Box 3"/>
          <p:cNvSpPr txBox="1">
            <a:spLocks noChangeArrowheads="1"/>
          </p:cNvSpPr>
          <p:nvPr/>
        </p:nvSpPr>
        <p:spPr bwMode="auto">
          <a:xfrm>
            <a:off x="2121989" y="3368636"/>
            <a:ext cx="5984780" cy="1200329"/>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where:  </a:t>
            </a:r>
          </a:p>
          <a:p>
            <a:pPr algn="l">
              <a:lnSpc>
                <a:spcPct val="80000"/>
              </a:lnSpc>
              <a:spcBef>
                <a:spcPct val="20000"/>
              </a:spcBef>
              <a:buClr>
                <a:srgbClr val="66FFFF"/>
              </a:buClr>
              <a:buSzPct val="75000"/>
              <a:buFont typeface="Monotype Sorts" pitchFamily="2" charset="2"/>
              <a:buNone/>
            </a:pPr>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 mean </a:t>
            </a:r>
            <a:r>
              <a:rPr lang="en-US" sz="2400" i="1" dirty="0">
                <a:effectLst/>
                <a:latin typeface="+mn-lt"/>
              </a:rPr>
              <a:t>mpg</a:t>
            </a:r>
            <a:r>
              <a:rPr lang="en-US" sz="2400" dirty="0">
                <a:effectLst/>
                <a:latin typeface="+mn-lt"/>
              </a:rPr>
              <a:t> for the population of M cars</a:t>
            </a:r>
          </a:p>
          <a:p>
            <a:pPr algn="l"/>
            <a:r>
              <a:rPr lang="en-US" sz="2400" i="1"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 mean </a:t>
            </a:r>
            <a:r>
              <a:rPr lang="en-US" sz="2400" i="1" dirty="0">
                <a:effectLst/>
                <a:latin typeface="+mn-lt"/>
              </a:rPr>
              <a:t>mpg</a:t>
            </a:r>
            <a:r>
              <a:rPr lang="en-US" sz="2400" dirty="0">
                <a:effectLst/>
                <a:latin typeface="+mn-lt"/>
              </a:rPr>
              <a:t> for the population of J cars</a:t>
            </a:r>
          </a:p>
        </p:txBody>
      </p:sp>
      <p:sp>
        <p:nvSpPr>
          <p:cNvPr id="225285" name="Text Box 5"/>
          <p:cNvSpPr txBox="1">
            <a:spLocks noChangeArrowheads="1"/>
          </p:cNvSpPr>
          <p:nvPr/>
        </p:nvSpPr>
        <p:spPr bwMode="auto">
          <a:xfrm>
            <a:off x="1642693" y="1709738"/>
            <a:ext cx="3646576" cy="461665"/>
          </a:xfrm>
          <a:prstGeom prst="rect">
            <a:avLst/>
          </a:prstGeom>
          <a:noFill/>
          <a:ln w="12700">
            <a:noFill/>
            <a:miter lim="800000"/>
            <a:headEnd/>
            <a:tailEnd/>
          </a:ln>
          <a:effectLst/>
        </p:spPr>
        <p:txBody>
          <a:bodyPr wrap="none">
            <a:spAutoFit/>
          </a:bodyPr>
          <a:lstStyle/>
          <a:p>
            <a:pPr algn="l"/>
            <a:r>
              <a:rPr lang="en-US" sz="2400" dirty="0">
                <a:effectLst/>
                <a:latin typeface="+mn-lt"/>
              </a:rPr>
              <a:t>1.  Develop the hypotheses.</a:t>
            </a:r>
          </a:p>
        </p:txBody>
      </p:sp>
      <p:sp>
        <p:nvSpPr>
          <p:cNvPr id="225380" name="Text Box 100"/>
          <p:cNvSpPr txBox="1">
            <a:spLocks noChangeArrowheads="1"/>
          </p:cNvSpPr>
          <p:nvPr/>
        </p:nvSpPr>
        <p:spPr bwMode="auto">
          <a:xfrm>
            <a:off x="922771" y="1108555"/>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9" name="AutoShape 102"/>
          <p:cNvSpPr>
            <a:spLocks noChangeArrowheads="1"/>
          </p:cNvSpPr>
          <p:nvPr/>
        </p:nvSpPr>
        <p:spPr bwMode="auto">
          <a:xfrm>
            <a:off x="4055405" y="2274329"/>
            <a:ext cx="2530726" cy="533400"/>
          </a:xfrm>
          <a:prstGeom prst="wedgeRoundRectCallout">
            <a:avLst>
              <a:gd name="adj1" fmla="val -32255"/>
              <a:gd name="adj2" fmla="val -15181"/>
              <a:gd name="adj3" fmla="val 16667"/>
            </a:avLst>
          </a:prstGeom>
          <a:noFill/>
          <a:ln w="12700">
            <a:noFill/>
            <a:miter lim="800000"/>
            <a:headEnd/>
            <a:tailEnd/>
          </a:ln>
          <a:effectLst/>
          <a:scene3d>
            <a:camera prst="orthographicFront">
              <a:rot lat="0" lon="0" rev="0"/>
            </a:camera>
            <a:lightRig rig="balanced" dir="t">
              <a:rot lat="0" lon="0" rev="8700000"/>
            </a:lightRig>
          </a:scene3d>
          <a:sp3d>
            <a:bevelT w="190500" h="38100"/>
          </a:sp3d>
          <a:extLst/>
        </p:spPr>
        <p:txBody>
          <a:bodyPr lIns="0" tIns="0" rIns="0" bIns="0" anchor="ctr" anchorCtr="1"/>
          <a:lstStyle/>
          <a:p>
            <a:pPr algn="l"/>
            <a:r>
              <a:rPr lang="en-US" sz="2400" dirty="0">
                <a:effectLst/>
                <a:latin typeface="+mn-lt"/>
              </a:rPr>
              <a:t>(right-tailed test)</a:t>
            </a: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dirty="0"/>
          </a:p>
        </p:txBody>
      </p:sp>
      <p:sp>
        <p:nvSpPr>
          <p:cNvPr id="10"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225285"/>
                                        </p:tgtEl>
                                        <p:attrNameLst>
                                          <p:attrName>style.visibility</p:attrName>
                                        </p:attrNameLst>
                                      </p:cBhvr>
                                      <p:to>
                                        <p:strVal val="visible"/>
                                      </p:to>
                                    </p:set>
                                    <p:anim calcmode="lin" valueType="num">
                                      <p:cBhvr>
                                        <p:cTn id="7" dur="500" fill="hold"/>
                                        <p:tgtEl>
                                          <p:spTgt spid="225285"/>
                                        </p:tgtEl>
                                        <p:attrNameLst>
                                          <p:attrName>ppt_w</p:attrName>
                                        </p:attrNameLst>
                                      </p:cBhvr>
                                      <p:tavLst>
                                        <p:tav tm="0">
                                          <p:val>
                                            <p:strVal val="2/3*#ppt_w"/>
                                          </p:val>
                                        </p:tav>
                                        <p:tav tm="100000">
                                          <p:val>
                                            <p:strVal val="#ppt_w"/>
                                          </p:val>
                                        </p:tav>
                                      </p:tavLst>
                                    </p:anim>
                                    <p:anim calcmode="lin" valueType="num">
                                      <p:cBhvr>
                                        <p:cTn id="8" dur="500" fill="hold"/>
                                        <p:tgtEl>
                                          <p:spTgt spid="22528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25282"/>
                                        </p:tgtEl>
                                        <p:attrNameLst>
                                          <p:attrName>style.visibility</p:attrName>
                                        </p:attrNameLst>
                                      </p:cBhvr>
                                      <p:to>
                                        <p:strVal val="visible"/>
                                      </p:to>
                                    </p:set>
                                    <p:animEffect transition="in" filter="slide(fromTop)">
                                      <p:cBhvr>
                                        <p:cTn id="13" dur="500"/>
                                        <p:tgtEl>
                                          <p:spTgt spid="225282"/>
                                        </p:tgtEl>
                                      </p:cBhvr>
                                    </p:animEffect>
                                  </p:childTnLst>
                                </p:cTn>
                              </p:par>
                            </p:childTnLst>
                          </p:cTn>
                        </p:par>
                        <p:par>
                          <p:cTn id="14" fill="hold">
                            <p:stCondLst>
                              <p:cond delay="500"/>
                            </p:stCondLst>
                            <p:childTnLst>
                              <p:par>
                                <p:cTn id="15" presetID="9" presetClass="entr" presetSubtype="0" fill="hold" grpId="0"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par>
                          <p:cTn id="18" fill="hold">
                            <p:stCondLst>
                              <p:cond delay="2000"/>
                            </p:stCondLst>
                            <p:childTnLst>
                              <p:par>
                                <p:cTn id="19" presetID="12" presetClass="entr" presetSubtype="1" fill="hold" grpId="0" nodeType="afterEffect">
                                  <p:stCondLst>
                                    <p:cond delay="2000"/>
                                  </p:stCondLst>
                                  <p:childTnLst>
                                    <p:set>
                                      <p:cBhvr>
                                        <p:cTn id="20" dur="1" fill="hold">
                                          <p:stCondLst>
                                            <p:cond delay="0"/>
                                          </p:stCondLst>
                                        </p:cTn>
                                        <p:tgtEl>
                                          <p:spTgt spid="225283"/>
                                        </p:tgtEl>
                                        <p:attrNameLst>
                                          <p:attrName>style.visibility</p:attrName>
                                        </p:attrNameLst>
                                      </p:cBhvr>
                                      <p:to>
                                        <p:strVal val="visible"/>
                                      </p:to>
                                    </p:set>
                                    <p:animEffect transition="in" filter="slide(fromTop)">
                                      <p:cBhvr>
                                        <p:cTn id="21" dur="500"/>
                                        <p:tgtEl>
                                          <p:spTgt spid="22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utoUpdateAnimBg="0"/>
      <p:bldP spid="225283" grpId="0" autoUpdateAnimBg="0"/>
      <p:bldP spid="225285" grpId="0" autoUpdateAnimBg="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0" name="Text Box 96"/>
          <p:cNvSpPr txBox="1">
            <a:spLocks noChangeArrowheads="1"/>
          </p:cNvSpPr>
          <p:nvPr/>
        </p:nvSpPr>
        <p:spPr bwMode="auto">
          <a:xfrm>
            <a:off x="1646916" y="1845665"/>
            <a:ext cx="4512004" cy="461665"/>
          </a:xfrm>
          <a:prstGeom prst="rect">
            <a:avLst/>
          </a:prstGeom>
          <a:noFill/>
          <a:ln w="12700">
            <a:noFill/>
            <a:miter lim="800000"/>
            <a:headEnd/>
            <a:tailEnd/>
          </a:ln>
          <a:effectLst/>
        </p:spPr>
        <p:txBody>
          <a:bodyPr wrap="none">
            <a:spAutoFit/>
          </a:bodyPr>
          <a:lstStyle/>
          <a:p>
            <a:pPr algn="l"/>
            <a:r>
              <a:rPr lang="en-US" sz="2400" dirty="0">
                <a:effectLst/>
                <a:latin typeface="+mn-lt"/>
              </a:rPr>
              <a:t>2.  Specify the level of significance.</a:t>
            </a:r>
          </a:p>
        </p:txBody>
      </p:sp>
      <p:sp>
        <p:nvSpPr>
          <p:cNvPr id="226402" name="Text Box 98"/>
          <p:cNvSpPr txBox="1">
            <a:spLocks noChangeArrowheads="1"/>
          </p:cNvSpPr>
          <p:nvPr/>
        </p:nvSpPr>
        <p:spPr bwMode="auto">
          <a:xfrm>
            <a:off x="1670142" y="2664815"/>
            <a:ext cx="5380640" cy="461665"/>
          </a:xfrm>
          <a:prstGeom prst="rect">
            <a:avLst/>
          </a:prstGeom>
          <a:noFill/>
          <a:ln w="12700">
            <a:noFill/>
            <a:miter lim="800000"/>
            <a:headEnd/>
            <a:tailEnd/>
          </a:ln>
          <a:effectLst/>
        </p:spPr>
        <p:txBody>
          <a:bodyPr wrap="none">
            <a:spAutoFit/>
          </a:bodyPr>
          <a:lstStyle/>
          <a:p>
            <a:pPr algn="l"/>
            <a:r>
              <a:rPr lang="en-US" sz="2400" dirty="0">
                <a:effectLst/>
                <a:latin typeface="+mn-lt"/>
              </a:rPr>
              <a:t>3.  Compute the value of the test statistic.</a:t>
            </a:r>
          </a:p>
        </p:txBody>
      </p:sp>
      <p:sp>
        <p:nvSpPr>
          <p:cNvPr id="226403" name="Text Box 99"/>
          <p:cNvSpPr txBox="1">
            <a:spLocks noChangeArrowheads="1"/>
          </p:cNvSpPr>
          <p:nvPr/>
        </p:nvSpPr>
        <p:spPr bwMode="auto">
          <a:xfrm>
            <a:off x="6595578" y="1845665"/>
            <a:ext cx="1127232" cy="461665"/>
          </a:xfrm>
          <a:prstGeom prst="rect">
            <a:avLst/>
          </a:prstGeom>
          <a:noFill/>
          <a:ln w="12700">
            <a:noFill/>
            <a:miter lim="800000"/>
            <a:headEnd/>
            <a:tailEnd/>
          </a:ln>
          <a:effectLst/>
        </p:spPr>
        <p:txBody>
          <a:bodyPr wrap="none">
            <a:spAutoFit/>
          </a:bodyPr>
          <a:lstStyle/>
          <a:p>
            <a:r>
              <a:rPr lang="en-US" sz="2400" i="1" dirty="0">
                <a:effectLst/>
                <a:latin typeface="Symbol" panose="05050102010706020507" pitchFamily="18" charset="2"/>
              </a:rPr>
              <a:t>a</a:t>
            </a:r>
            <a:r>
              <a:rPr lang="en-US" sz="2400" i="1" dirty="0">
                <a:effectLst/>
                <a:latin typeface="+mn-lt"/>
              </a:rPr>
              <a:t> </a:t>
            </a:r>
            <a:r>
              <a:rPr lang="en-US" sz="2400" dirty="0">
                <a:effectLst/>
                <a:latin typeface="+mn-lt"/>
              </a:rPr>
              <a:t> = .05</a:t>
            </a:r>
          </a:p>
        </p:txBody>
      </p:sp>
      <p:sp>
        <p:nvSpPr>
          <p:cNvPr id="226414" name="Text Box 110"/>
          <p:cNvSpPr txBox="1">
            <a:spLocks noChangeArrowheads="1"/>
          </p:cNvSpPr>
          <p:nvPr/>
        </p:nvSpPr>
        <p:spPr bwMode="auto">
          <a:xfrm>
            <a:off x="922771" y="1113727"/>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226418" name="Oval 114"/>
          <p:cNvSpPr>
            <a:spLocks noChangeArrowheads="1"/>
          </p:cNvSpPr>
          <p:nvPr/>
        </p:nvSpPr>
        <p:spPr bwMode="auto">
          <a:xfrm>
            <a:off x="7464879" y="3433247"/>
            <a:ext cx="1110720" cy="590550"/>
          </a:xfrm>
          <a:prstGeom prst="ellipse">
            <a:avLst/>
          </a:prstGeom>
          <a:noFill/>
          <a:ln w="28575">
            <a:solidFill>
              <a:schemeClr val="tx1"/>
            </a:solidFill>
            <a:round/>
            <a:headEnd/>
            <a:tailEnd/>
          </a:ln>
          <a:effectLst/>
        </p:spPr>
        <p:txBody>
          <a:bodyPr wrap="none" anchor="ctr"/>
          <a:lstStyle/>
          <a:p>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3970765" y="3290245"/>
                <a:ext cx="4587089" cy="160806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𝑡</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d>
                            <m:dPr>
                              <m:ctrlPr>
                                <a:rPr lang="en-US" sz="2400" b="0" i="1" smtClean="0">
                                  <a:solidFill>
                                    <a:schemeClr val="tx1"/>
                                  </a:solidFill>
                                  <a:effectLst/>
                                  <a:latin typeface="Cambria Math" panose="02040503050406030204" pitchFamily="18" charset="0"/>
                                </a:rPr>
                              </m:ctrlPr>
                            </m:dPr>
                            <m:e>
                              <m:r>
                                <a:rPr lang="en-US" sz="2400" b="0" i="1" smtClean="0">
                                  <a:solidFill>
                                    <a:schemeClr val="tx1"/>
                                  </a:solidFill>
                                  <a:effectLst/>
                                  <a:latin typeface="Cambria Math"/>
                                </a:rPr>
                                <m:t>29.8−27.3</m:t>
                              </m:r>
                            </m:e>
                          </m:d>
                          <m:r>
                            <a:rPr lang="en-US" sz="2400" b="0" i="1" smtClean="0">
                              <a:solidFill>
                                <a:schemeClr val="tx1"/>
                              </a:solidFill>
                              <a:effectLst/>
                              <a:latin typeface="Cambria Math"/>
                            </a:rPr>
                            <m:t>−0</m:t>
                          </m:r>
                        </m:num>
                        <m:den>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(2.56)</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24</m:t>
                                  </m:r>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(1.81)</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28</m:t>
                                  </m:r>
                                </m:den>
                              </m:f>
                            </m:e>
                          </m:rad>
                        </m:den>
                      </m:f>
                      <m:r>
                        <a:rPr lang="en-US" sz="2400" b="0" i="1" smtClean="0">
                          <a:solidFill>
                            <a:schemeClr val="tx1"/>
                          </a:solidFill>
                          <a:effectLst/>
                          <a:latin typeface="Cambria Math"/>
                        </a:rPr>
                        <m:t>=  4.003</m:t>
                      </m:r>
                    </m:oMath>
                  </m:oMathPara>
                </a14:m>
                <a:endParaRPr lang="en-US" sz="2400" dirty="0">
                  <a:solidFill>
                    <a:schemeClr val="tx1"/>
                  </a:solidFill>
                  <a:effectLst/>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970765" y="3290245"/>
                <a:ext cx="4587089" cy="1608069"/>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31</a:t>
            </a:fld>
            <a:endParaRPr lang="en-US" dirty="0"/>
          </a:p>
        </p:txBody>
      </p:sp>
      <p:sp>
        <p:nvSpPr>
          <p:cNvPr id="12"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226400"/>
                                        </p:tgtEl>
                                        <p:attrNameLst>
                                          <p:attrName>style.visibility</p:attrName>
                                        </p:attrNameLst>
                                      </p:cBhvr>
                                      <p:to>
                                        <p:strVal val="visible"/>
                                      </p:to>
                                    </p:set>
                                    <p:anim calcmode="lin" valueType="num">
                                      <p:cBhvr>
                                        <p:cTn id="7" dur="500" fill="hold"/>
                                        <p:tgtEl>
                                          <p:spTgt spid="226400"/>
                                        </p:tgtEl>
                                        <p:attrNameLst>
                                          <p:attrName>ppt_w</p:attrName>
                                        </p:attrNameLst>
                                      </p:cBhvr>
                                      <p:tavLst>
                                        <p:tav tm="0">
                                          <p:val>
                                            <p:strVal val="2/3*#ppt_w"/>
                                          </p:val>
                                        </p:tav>
                                        <p:tav tm="100000">
                                          <p:val>
                                            <p:strVal val="#ppt_w"/>
                                          </p:val>
                                        </p:tav>
                                      </p:tavLst>
                                    </p:anim>
                                    <p:anim calcmode="lin" valueType="num">
                                      <p:cBhvr>
                                        <p:cTn id="8" dur="500" fill="hold"/>
                                        <p:tgtEl>
                                          <p:spTgt spid="226400"/>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12" presetClass="entr" presetSubtype="1" fill="hold" grpId="0" nodeType="afterEffect">
                                  <p:stCondLst>
                                    <p:cond delay="1250"/>
                                  </p:stCondLst>
                                  <p:childTnLst>
                                    <p:set>
                                      <p:cBhvr>
                                        <p:cTn id="11" dur="1" fill="hold">
                                          <p:stCondLst>
                                            <p:cond delay="0"/>
                                          </p:stCondLst>
                                        </p:cTn>
                                        <p:tgtEl>
                                          <p:spTgt spid="226403"/>
                                        </p:tgtEl>
                                        <p:attrNameLst>
                                          <p:attrName>style.visibility</p:attrName>
                                        </p:attrNameLst>
                                      </p:cBhvr>
                                      <p:to>
                                        <p:strVal val="visible"/>
                                      </p:to>
                                    </p:set>
                                    <p:animEffect transition="in" filter="slide(fromTop)">
                                      <p:cBhvr>
                                        <p:cTn id="12" dur="500"/>
                                        <p:tgtEl>
                                          <p:spTgt spid="22640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26402"/>
                                        </p:tgtEl>
                                        <p:attrNameLst>
                                          <p:attrName>style.visibility</p:attrName>
                                        </p:attrNameLst>
                                      </p:cBhvr>
                                      <p:to>
                                        <p:strVal val="visible"/>
                                      </p:to>
                                    </p:set>
                                    <p:anim calcmode="lin" valueType="num">
                                      <p:cBhvr>
                                        <p:cTn id="17" dur="500" fill="hold"/>
                                        <p:tgtEl>
                                          <p:spTgt spid="226402"/>
                                        </p:tgtEl>
                                        <p:attrNameLst>
                                          <p:attrName>ppt_w</p:attrName>
                                        </p:attrNameLst>
                                      </p:cBhvr>
                                      <p:tavLst>
                                        <p:tav tm="0">
                                          <p:val>
                                            <p:strVal val="2/3*#ppt_w"/>
                                          </p:val>
                                        </p:tav>
                                        <p:tav tm="100000">
                                          <p:val>
                                            <p:strVal val="#ppt_w"/>
                                          </p:val>
                                        </p:tav>
                                      </p:tavLst>
                                    </p:anim>
                                    <p:anim calcmode="lin" valueType="num">
                                      <p:cBhvr>
                                        <p:cTn id="18" dur="500" fill="hold"/>
                                        <p:tgtEl>
                                          <p:spTgt spid="226402"/>
                                        </p:tgtEl>
                                        <p:attrNameLst>
                                          <p:attrName>ppt_h</p:attrName>
                                        </p:attrNameLst>
                                      </p:cBhvr>
                                      <p:tavLst>
                                        <p:tav tm="0">
                                          <p:val>
                                            <p:strVal val="2/3*#ppt_h"/>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par>
                          <p:cTn id="23" fill="hold">
                            <p:stCondLst>
                              <p:cond delay="2500"/>
                            </p:stCondLst>
                            <p:childTnLst>
                              <p:par>
                                <p:cTn id="24" presetID="16" presetClass="entr" presetSubtype="21" fill="hold" grpId="0" nodeType="afterEffect">
                                  <p:stCondLst>
                                    <p:cond delay="2000"/>
                                  </p:stCondLst>
                                  <p:childTnLst>
                                    <p:set>
                                      <p:cBhvr>
                                        <p:cTn id="25" dur="1" fill="hold">
                                          <p:stCondLst>
                                            <p:cond delay="0"/>
                                          </p:stCondLst>
                                        </p:cTn>
                                        <p:tgtEl>
                                          <p:spTgt spid="226418"/>
                                        </p:tgtEl>
                                        <p:attrNameLst>
                                          <p:attrName>style.visibility</p:attrName>
                                        </p:attrNameLst>
                                      </p:cBhvr>
                                      <p:to>
                                        <p:strVal val="visible"/>
                                      </p:to>
                                    </p:set>
                                    <p:animEffect transition="in" filter="barn(inVertical)">
                                      <p:cBhvr>
                                        <p:cTn id="26" dur="500"/>
                                        <p:tgtEl>
                                          <p:spTgt spid="226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400" grpId="0" autoUpdateAnimBg="0"/>
      <p:bldP spid="226402" grpId="0" autoUpdateAnimBg="0"/>
      <p:bldP spid="226403" grpId="0" autoUpdateAnimBg="0"/>
      <p:bldP spid="226418"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95" name="Text Box 95"/>
          <p:cNvSpPr txBox="1">
            <a:spLocks noChangeArrowheads="1"/>
          </p:cNvSpPr>
          <p:nvPr/>
        </p:nvSpPr>
        <p:spPr bwMode="auto">
          <a:xfrm>
            <a:off x="922771" y="1115451"/>
            <a:ext cx="28780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Approach</a:t>
            </a:r>
          </a:p>
        </p:txBody>
      </p:sp>
      <p:sp>
        <p:nvSpPr>
          <p:cNvPr id="332898" name="Text Box 98"/>
          <p:cNvSpPr txBox="1">
            <a:spLocks noChangeArrowheads="1"/>
          </p:cNvSpPr>
          <p:nvPr/>
        </p:nvSpPr>
        <p:spPr bwMode="auto">
          <a:xfrm>
            <a:off x="1670142" y="1690688"/>
            <a:ext cx="3386055" cy="461665"/>
          </a:xfrm>
          <a:prstGeom prst="rect">
            <a:avLst/>
          </a:prstGeom>
          <a:noFill/>
          <a:ln w="12700">
            <a:noFill/>
            <a:miter lim="800000"/>
            <a:headEnd/>
            <a:tailEnd/>
          </a:ln>
          <a:effectLst/>
        </p:spPr>
        <p:txBody>
          <a:bodyPr wrap="none">
            <a:spAutoFit/>
          </a:bodyPr>
          <a:lstStyle/>
          <a:p>
            <a:pPr algn="l"/>
            <a:r>
              <a:rPr lang="en-US" sz="2400">
                <a:effectLst/>
                <a:latin typeface="+mn-lt"/>
              </a:rPr>
              <a:t>4.  Compute the </a:t>
            </a:r>
            <a:r>
              <a:rPr lang="en-US" sz="2400" i="1">
                <a:effectLst/>
                <a:latin typeface="+mn-lt"/>
              </a:rPr>
              <a:t>p</a:t>
            </a:r>
            <a:r>
              <a:rPr lang="en-US" sz="2400">
                <a:effectLst/>
                <a:latin typeface="+mn-lt"/>
              </a:rPr>
              <a:t> –value.</a:t>
            </a:r>
          </a:p>
        </p:txBody>
      </p:sp>
      <p:sp>
        <p:nvSpPr>
          <p:cNvPr id="332901" name="Text Box 101"/>
          <p:cNvSpPr txBox="1">
            <a:spLocks noChangeArrowheads="1"/>
          </p:cNvSpPr>
          <p:nvPr/>
        </p:nvSpPr>
        <p:spPr bwMode="auto">
          <a:xfrm>
            <a:off x="2102637" y="2262188"/>
            <a:ext cx="4435445"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The degrees of freedom for </a:t>
            </a:r>
            <a:r>
              <a:rPr lang="en-US" sz="2400" i="1" dirty="0">
                <a:effectLst/>
                <a:latin typeface="+mn-lt"/>
              </a:rPr>
              <a:t>t</a:t>
            </a:r>
            <a:r>
              <a:rPr lang="en-US" sz="2400" i="1" baseline="-25000" dirty="0">
                <a:effectLst/>
                <a:latin typeface="Symbol" panose="05050102010706020507" pitchFamily="18" charset="2"/>
              </a:rPr>
              <a:t>a</a:t>
            </a:r>
            <a:r>
              <a:rPr lang="en-US" sz="2400" dirty="0">
                <a:effectLst/>
                <a:latin typeface="+mn-lt"/>
              </a:rPr>
              <a:t> are:</a:t>
            </a:r>
          </a:p>
        </p:txBody>
      </p:sp>
      <p:sp>
        <p:nvSpPr>
          <p:cNvPr id="332903" name="Text Box 103"/>
          <p:cNvSpPr txBox="1">
            <a:spLocks noChangeArrowheads="1"/>
          </p:cNvSpPr>
          <p:nvPr/>
        </p:nvSpPr>
        <p:spPr bwMode="auto">
          <a:xfrm>
            <a:off x="3067434" y="4707138"/>
            <a:ext cx="6394058"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t</a:t>
            </a:r>
            <a:r>
              <a:rPr lang="en-US" sz="2400" dirty="0">
                <a:effectLst/>
                <a:latin typeface="+mn-lt"/>
              </a:rPr>
              <a:t> = 4.003 &gt; </a:t>
            </a:r>
            <a:r>
              <a:rPr lang="en-US" sz="2400" i="1" dirty="0">
                <a:effectLst/>
                <a:latin typeface="+mn-lt"/>
              </a:rPr>
              <a:t>t</a:t>
            </a:r>
            <a:r>
              <a:rPr lang="en-US" sz="2400" baseline="-25000" dirty="0">
                <a:effectLst/>
                <a:latin typeface="+mn-lt"/>
              </a:rPr>
              <a:t>.05</a:t>
            </a:r>
            <a:r>
              <a:rPr lang="en-US" sz="2400" dirty="0">
                <a:effectLst/>
                <a:latin typeface="+mn-lt"/>
              </a:rPr>
              <a:t> = 1.683, the </a:t>
            </a:r>
            <a:r>
              <a:rPr lang="en-US" sz="2400" i="1" dirty="0">
                <a:effectLst/>
                <a:latin typeface="+mn-lt"/>
              </a:rPr>
              <a:t>p</a:t>
            </a:r>
            <a:r>
              <a:rPr lang="en-US" sz="2400" dirty="0">
                <a:effectLst/>
                <a:latin typeface="+mn-lt"/>
              </a:rPr>
              <a:t>–value &lt; .05.</a:t>
            </a:r>
          </a:p>
        </p:txBody>
      </p:sp>
      <mc:AlternateContent xmlns:mc="http://schemas.openxmlformats.org/markup-compatibility/2006" xmlns:a14="http://schemas.microsoft.com/office/drawing/2010/main">
        <mc:Choice Requires="a14">
          <p:sp>
            <p:nvSpPr>
              <p:cNvPr id="10" name="TextBox 9"/>
              <p:cNvSpPr txBox="1"/>
              <p:nvPr/>
            </p:nvSpPr>
            <p:spPr>
              <a:xfrm>
                <a:off x="2603778" y="2773403"/>
                <a:ext cx="7942431" cy="167879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effectLst/>
                          <a:latin typeface="Cambria Math"/>
                        </a:rPr>
                        <m:t>𝑑𝑓</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begChr m:val="["/>
                                  <m:endChr m:val="]"/>
                                  <m:ctrlPr>
                                    <a:rPr lang="en-US" sz="2400" b="0" i="1" smtClean="0">
                                      <a:solidFill>
                                        <a:schemeClr val="tx1"/>
                                      </a:solidFill>
                                      <a:effectLst/>
                                      <a:latin typeface="Cambria Math" panose="02040503050406030204" pitchFamily="18" charset="0"/>
                                    </a:rPr>
                                  </m:ctrlPr>
                                </m:dPr>
                                <m:e>
                                  <m:f>
                                    <m:fPr>
                                      <m:ctrlPr>
                                        <a:rPr lang="en-US" sz="2400" i="1">
                                          <a:solidFill>
                                            <a:schemeClr val="tx1"/>
                                          </a:solidFill>
                                          <a:effectLst/>
                                          <a:latin typeface="Cambria Math" panose="02040503050406030204" pitchFamily="18" charset="0"/>
                                        </a:rPr>
                                      </m:ctrlPr>
                                    </m:fPr>
                                    <m:num>
                                      <m:sSup>
                                        <m:sSupPr>
                                          <m:ctrlPr>
                                            <a:rPr lang="en-US" sz="240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r>
                                            <a:rPr lang="en-US" sz="2400" i="1">
                                              <a:solidFill>
                                                <a:schemeClr val="tx1"/>
                                              </a:solidFill>
                                              <a:effectLst/>
                                              <a:latin typeface="Cambria Math"/>
                                            </a:rPr>
                                            <m:t>2.56</m:t>
                                          </m:r>
                                          <m:r>
                                            <a:rPr lang="en-US" sz="2400" b="0" i="1" smtClean="0">
                                              <a:solidFill>
                                                <a:schemeClr val="tx1"/>
                                              </a:solidFill>
                                              <a:effectLst/>
                                              <a:latin typeface="Cambria Math"/>
                                            </a:rPr>
                                            <m:t>)</m:t>
                                          </m:r>
                                        </m:e>
                                        <m:sup>
                                          <m:r>
                                            <a:rPr lang="en-US" sz="2400" i="1">
                                              <a:solidFill>
                                                <a:schemeClr val="tx1"/>
                                              </a:solidFill>
                                              <a:effectLst/>
                                              <a:latin typeface="Cambria Math"/>
                                            </a:rPr>
                                            <m:t>2</m:t>
                                          </m:r>
                                        </m:sup>
                                      </m:sSup>
                                    </m:num>
                                    <m:den>
                                      <m:r>
                                        <a:rPr lang="en-US" sz="2400" i="1">
                                          <a:solidFill>
                                            <a:schemeClr val="tx1"/>
                                          </a:solidFill>
                                          <a:effectLst/>
                                          <a:latin typeface="Cambria Math"/>
                                        </a:rPr>
                                        <m:t>24</m:t>
                                      </m:r>
                                    </m:den>
                                  </m:f>
                                  <m:r>
                                    <a:rPr lang="en-US" sz="2400" i="1">
                                      <a:solidFill>
                                        <a:schemeClr val="tx1"/>
                                      </a:solidFill>
                                      <a:effectLst/>
                                      <a:latin typeface="Cambria Math"/>
                                    </a:rPr>
                                    <m:t>+</m:t>
                                  </m:r>
                                  <m:f>
                                    <m:fPr>
                                      <m:ctrlPr>
                                        <a:rPr lang="en-US" sz="2400" i="1">
                                          <a:solidFill>
                                            <a:schemeClr val="tx1"/>
                                          </a:solidFill>
                                          <a:effectLst/>
                                          <a:latin typeface="Cambria Math" panose="02040503050406030204" pitchFamily="18" charset="0"/>
                                        </a:rPr>
                                      </m:ctrlPr>
                                    </m:fPr>
                                    <m:num>
                                      <m:sSup>
                                        <m:sSupPr>
                                          <m:ctrlPr>
                                            <a:rPr lang="en-US" sz="2400" i="1">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m:t>
                                          </m:r>
                                          <m:r>
                                            <a:rPr lang="en-US" sz="2400" i="1">
                                              <a:solidFill>
                                                <a:schemeClr val="tx1"/>
                                              </a:solidFill>
                                              <a:effectLst/>
                                              <a:latin typeface="Cambria Math"/>
                                            </a:rPr>
                                            <m:t>1.81</m:t>
                                          </m:r>
                                          <m:r>
                                            <a:rPr lang="en-US" sz="2400" b="0" i="1" smtClean="0">
                                              <a:solidFill>
                                                <a:schemeClr val="tx1"/>
                                              </a:solidFill>
                                              <a:effectLst/>
                                              <a:latin typeface="Cambria Math"/>
                                            </a:rPr>
                                            <m:t>)</m:t>
                                          </m:r>
                                        </m:e>
                                        <m:sup>
                                          <m:r>
                                            <a:rPr lang="en-US" sz="2400" i="1">
                                              <a:solidFill>
                                                <a:schemeClr val="tx1"/>
                                              </a:solidFill>
                                              <a:effectLst/>
                                              <a:latin typeface="Cambria Math"/>
                                            </a:rPr>
                                            <m:t>2</m:t>
                                          </m:r>
                                        </m:sup>
                                      </m:sSup>
                                    </m:num>
                                    <m:den>
                                      <m:r>
                                        <a:rPr lang="en-US" sz="2400" i="1">
                                          <a:solidFill>
                                            <a:schemeClr val="tx1"/>
                                          </a:solidFill>
                                          <a:effectLst/>
                                          <a:latin typeface="Cambria Math"/>
                                        </a:rPr>
                                        <m:t>28</m:t>
                                      </m:r>
                                    </m:den>
                                  </m:f>
                                </m:e>
                              </m:d>
                            </m:e>
                            <m:sup>
                              <m:r>
                                <a:rPr lang="en-US" sz="2400" b="0" i="1" smtClean="0">
                                  <a:solidFill>
                                    <a:schemeClr val="tx1"/>
                                  </a:solidFill>
                                  <a:effectLst/>
                                  <a:latin typeface="Cambria Math"/>
                                </a:rPr>
                                <m:t>2</m:t>
                              </m:r>
                            </m:sup>
                          </m:sSup>
                        </m:num>
                        <m:den>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1</m:t>
                              </m:r>
                            </m:num>
                            <m:den>
                              <m:r>
                                <a:rPr lang="en-US" sz="2400" b="0" i="1" smtClean="0">
                                  <a:solidFill>
                                    <a:schemeClr val="tx1"/>
                                  </a:solidFill>
                                  <a:effectLst/>
                                  <a:latin typeface="Cambria Math"/>
                                </a:rPr>
                                <m:t>24−1</m:t>
                              </m:r>
                            </m:den>
                          </m:f>
                          <m:sSup>
                            <m:sSupPr>
                              <m:ctrlPr>
                                <a:rPr lang="en-US" sz="2400" b="0" i="1" smtClean="0">
                                  <a:solidFill>
                                    <a:schemeClr val="tx1"/>
                                  </a:solidFill>
                                  <a:effectLst/>
                                  <a:latin typeface="Cambria Math" panose="02040503050406030204" pitchFamily="18" charset="0"/>
                                </a:rPr>
                              </m:ctrlPr>
                            </m:sSupPr>
                            <m:e>
                              <m:d>
                                <m:dPr>
                                  <m:begChr m:val="["/>
                                  <m:endChr m:val="]"/>
                                  <m:ctrlPr>
                                    <a:rPr lang="en-US" sz="2400" b="0" i="1" smtClean="0">
                                      <a:solidFill>
                                        <a:schemeClr val="tx1"/>
                                      </a:solidFill>
                                      <a:effectLst/>
                                      <a:latin typeface="Cambria Math" panose="02040503050406030204" pitchFamily="18" charset="0"/>
                                    </a:rPr>
                                  </m:ctrlPr>
                                </m:dPr>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r>
                                            <a:rPr lang="en-US" sz="2400" b="0" i="1" smtClean="0">
                                              <a:solidFill>
                                                <a:schemeClr val="tx1"/>
                                              </a:solidFill>
                                              <a:effectLst/>
                                              <a:latin typeface="Cambria Math"/>
                                            </a:rPr>
                                            <m:t>(2.56)</m:t>
                                          </m:r>
                                        </m:e>
                                        <m:sup>
                                          <m:r>
                                            <a:rPr lang="en-US" sz="2400" b="0" i="1" smtClean="0">
                                              <a:solidFill>
                                                <a:schemeClr val="tx1"/>
                                              </a:solidFill>
                                              <a:effectLst/>
                                              <a:latin typeface="Cambria Math"/>
                                            </a:rPr>
                                            <m:t>2</m:t>
                                          </m:r>
                                        </m:sup>
                                      </m:sSup>
                                    </m:num>
                                    <m:den>
                                      <m:r>
                                        <a:rPr lang="en-US" sz="2400" b="0" i="1" smtClean="0">
                                          <a:solidFill>
                                            <a:schemeClr val="tx1"/>
                                          </a:solidFill>
                                          <a:effectLst/>
                                          <a:latin typeface="Cambria Math"/>
                                        </a:rPr>
                                        <m:t>24</m:t>
                                      </m:r>
                                    </m:den>
                                  </m:f>
                                </m:e>
                              </m:d>
                            </m:e>
                            <m:sup>
                              <m:r>
                                <a:rPr lang="en-US" sz="2400" b="0" i="1" smtClean="0">
                                  <a:solidFill>
                                    <a:schemeClr val="tx1"/>
                                  </a:solidFill>
                                  <a:effectLst/>
                                  <a:latin typeface="Cambria Math"/>
                                </a:rPr>
                                <m:t>2</m:t>
                              </m:r>
                            </m:sup>
                          </m:sSup>
                          <m:r>
                            <a:rPr lang="en-US" sz="2400" b="0" i="1" smtClean="0">
                              <a:solidFill>
                                <a:schemeClr val="tx1"/>
                              </a:solidFill>
                              <a:effectLst/>
                              <a:latin typeface="Cambria Math"/>
                            </a:rPr>
                            <m:t>+</m:t>
                          </m:r>
                          <m:f>
                            <m:fPr>
                              <m:ctrlPr>
                                <a:rPr lang="en-US" sz="2400" i="1" smtClean="0">
                                  <a:solidFill>
                                    <a:schemeClr val="tx1"/>
                                  </a:solidFill>
                                  <a:effectLst/>
                                  <a:latin typeface="Cambria Math" panose="02040503050406030204" pitchFamily="18" charset="0"/>
                                </a:rPr>
                              </m:ctrlPr>
                            </m:fPr>
                            <m:num>
                              <m:r>
                                <a:rPr lang="en-US" sz="2400" i="1">
                                  <a:solidFill>
                                    <a:schemeClr val="tx1"/>
                                  </a:solidFill>
                                  <a:effectLst/>
                                  <a:latin typeface="Cambria Math"/>
                                </a:rPr>
                                <m:t>1</m:t>
                              </m:r>
                            </m:num>
                            <m:den>
                              <m:r>
                                <a:rPr lang="en-US" sz="2400" i="1">
                                  <a:solidFill>
                                    <a:schemeClr val="tx1"/>
                                  </a:solidFill>
                                  <a:effectLst/>
                                  <a:latin typeface="Cambria Math"/>
                                </a:rPr>
                                <m:t>2</m:t>
                              </m:r>
                              <m:r>
                                <a:rPr lang="en-US" sz="2400" b="0" i="1" smtClean="0">
                                  <a:solidFill>
                                    <a:schemeClr val="tx1"/>
                                  </a:solidFill>
                                  <a:effectLst/>
                                  <a:latin typeface="Cambria Math"/>
                                </a:rPr>
                                <m:t>8</m:t>
                              </m:r>
                              <m:r>
                                <a:rPr lang="en-US" sz="2400" i="1">
                                  <a:solidFill>
                                    <a:schemeClr val="tx1"/>
                                  </a:solidFill>
                                  <a:effectLst/>
                                  <a:latin typeface="Cambria Math"/>
                                </a:rPr>
                                <m:t>−1</m:t>
                              </m:r>
                            </m:den>
                          </m:f>
                          <m:sSup>
                            <m:sSupPr>
                              <m:ctrlPr>
                                <a:rPr lang="en-US" sz="2400" i="1">
                                  <a:solidFill>
                                    <a:schemeClr val="tx1"/>
                                  </a:solidFill>
                                  <a:effectLst/>
                                  <a:latin typeface="Cambria Math" panose="02040503050406030204" pitchFamily="18" charset="0"/>
                                </a:rPr>
                              </m:ctrlPr>
                            </m:sSupPr>
                            <m:e>
                              <m:d>
                                <m:dPr>
                                  <m:begChr m:val="["/>
                                  <m:endChr m:val="]"/>
                                  <m:ctrlPr>
                                    <a:rPr lang="en-US" sz="2400" i="1">
                                      <a:solidFill>
                                        <a:schemeClr val="tx1"/>
                                      </a:solidFill>
                                      <a:effectLst/>
                                      <a:latin typeface="Cambria Math" panose="02040503050406030204" pitchFamily="18" charset="0"/>
                                    </a:rPr>
                                  </m:ctrlPr>
                                </m:dPr>
                                <m:e>
                                  <m:f>
                                    <m:fPr>
                                      <m:ctrlPr>
                                        <a:rPr lang="en-US" sz="2400" i="1">
                                          <a:solidFill>
                                            <a:schemeClr val="tx1"/>
                                          </a:solidFill>
                                          <a:effectLst/>
                                          <a:latin typeface="Cambria Math" panose="02040503050406030204" pitchFamily="18" charset="0"/>
                                        </a:rPr>
                                      </m:ctrlPr>
                                    </m:fPr>
                                    <m:num>
                                      <m:sSup>
                                        <m:sSupPr>
                                          <m:ctrlPr>
                                            <a:rPr lang="en-US" sz="2400" i="1">
                                              <a:solidFill>
                                                <a:schemeClr val="tx1"/>
                                              </a:solidFill>
                                              <a:effectLst/>
                                              <a:latin typeface="Cambria Math" panose="02040503050406030204" pitchFamily="18" charset="0"/>
                                            </a:rPr>
                                          </m:ctrlPr>
                                        </m:sSupPr>
                                        <m:e>
                                          <m:r>
                                            <a:rPr lang="en-US" sz="2400" i="1">
                                              <a:solidFill>
                                                <a:schemeClr val="tx1"/>
                                              </a:solidFill>
                                              <a:effectLst/>
                                              <a:latin typeface="Cambria Math"/>
                                            </a:rPr>
                                            <m:t>(</m:t>
                                          </m:r>
                                          <m:r>
                                            <a:rPr lang="en-US" sz="2400" b="0" i="1" smtClean="0">
                                              <a:solidFill>
                                                <a:schemeClr val="tx1"/>
                                              </a:solidFill>
                                              <a:effectLst/>
                                              <a:latin typeface="Cambria Math"/>
                                            </a:rPr>
                                            <m:t>1.81</m:t>
                                          </m:r>
                                          <m:r>
                                            <a:rPr lang="en-US" sz="2400" i="1">
                                              <a:solidFill>
                                                <a:schemeClr val="tx1"/>
                                              </a:solidFill>
                                              <a:effectLst/>
                                              <a:latin typeface="Cambria Math"/>
                                            </a:rPr>
                                            <m:t>)</m:t>
                                          </m:r>
                                        </m:e>
                                        <m:sup>
                                          <m:r>
                                            <a:rPr lang="en-US" sz="2400" i="1">
                                              <a:solidFill>
                                                <a:schemeClr val="tx1"/>
                                              </a:solidFill>
                                              <a:effectLst/>
                                              <a:latin typeface="Cambria Math"/>
                                            </a:rPr>
                                            <m:t>2</m:t>
                                          </m:r>
                                        </m:sup>
                                      </m:sSup>
                                    </m:num>
                                    <m:den>
                                      <m:r>
                                        <a:rPr lang="en-US" sz="2400" i="1">
                                          <a:solidFill>
                                            <a:schemeClr val="tx1"/>
                                          </a:solidFill>
                                          <a:effectLst/>
                                          <a:latin typeface="Cambria Math"/>
                                        </a:rPr>
                                        <m:t>24</m:t>
                                      </m:r>
                                    </m:den>
                                  </m:f>
                                </m:e>
                              </m:d>
                            </m:e>
                            <m:sup>
                              <m:r>
                                <a:rPr lang="en-US" sz="2400" b="0" i="1" smtClean="0">
                                  <a:solidFill>
                                    <a:schemeClr val="tx1"/>
                                  </a:solidFill>
                                  <a:effectLst/>
                                  <a:latin typeface="Cambria Math"/>
                                </a:rPr>
                                <m:t>2</m:t>
                              </m:r>
                            </m:sup>
                          </m:sSup>
                        </m:den>
                      </m:f>
                      <m:r>
                        <a:rPr lang="en-US" sz="2400" b="0" i="1" smtClean="0">
                          <a:solidFill>
                            <a:schemeClr val="tx1"/>
                          </a:solidFill>
                          <a:effectLst/>
                          <a:latin typeface="Cambria Math"/>
                        </a:rPr>
                        <m:t>=40.59=  41</m:t>
                      </m:r>
                    </m:oMath>
                  </m:oMathPara>
                </a14:m>
                <a:endParaRPr lang="en-US" sz="2400" dirty="0">
                  <a:solidFill>
                    <a:schemeClr val="tx1"/>
                  </a:solidFill>
                  <a:effectLst/>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603778" y="2773403"/>
                <a:ext cx="7942431" cy="1678793"/>
              </a:xfrm>
              <a:prstGeom prst="rect">
                <a:avLst/>
              </a:prstGeom>
              <a:blipFill rotWithShape="1">
                <a:blip r:embed="rId3"/>
                <a:stretch>
                  <a:fillRect/>
                </a:stretch>
              </a:blipFill>
              <a:effectLst/>
            </p:spPr>
            <p:txBody>
              <a:bodyPr/>
              <a:lstStyle/>
              <a:p>
                <a:r>
                  <a:rPr lang="en-US">
                    <a:noFill/>
                  </a:rPr>
                  <a:t> </a:t>
                </a:r>
              </a:p>
            </p:txBody>
          </p:sp>
        </mc:Fallback>
      </mc:AlternateContent>
      <p:sp>
        <p:nvSpPr>
          <p:cNvPr id="11" name="Text Box 103"/>
          <p:cNvSpPr txBox="1">
            <a:spLocks noChangeArrowheads="1"/>
          </p:cNvSpPr>
          <p:nvPr/>
        </p:nvSpPr>
        <p:spPr bwMode="auto">
          <a:xfrm>
            <a:off x="4234402" y="5226810"/>
            <a:ext cx="3673506" cy="461665"/>
          </a:xfrm>
          <a:prstGeom prst="rect">
            <a:avLst/>
          </a:prstGeom>
          <a:noFill/>
          <a:ln w="12700">
            <a:noFill/>
            <a:miter lim="800000"/>
            <a:headEnd/>
            <a:tailEnd/>
          </a:ln>
          <a:effectLst/>
        </p:spPr>
        <p:txBody>
          <a:bodyPr wrap="none">
            <a:spAutoFit/>
          </a:bodyPr>
          <a:lstStyle/>
          <a:p>
            <a:pPr algn="l"/>
            <a:r>
              <a:rPr lang="en-US" sz="2400" dirty="0">
                <a:effectLst/>
                <a:latin typeface="+mn-lt"/>
              </a:rPr>
              <a:t>(In fact, the </a:t>
            </a:r>
            <a:r>
              <a:rPr lang="en-US" sz="2400" i="1" dirty="0">
                <a:effectLst/>
                <a:latin typeface="+mn-lt"/>
              </a:rPr>
              <a:t>p</a:t>
            </a:r>
            <a:r>
              <a:rPr lang="en-US" sz="2400" dirty="0">
                <a:effectLst/>
                <a:latin typeface="+mn-lt"/>
              </a:rPr>
              <a:t>–value &lt; .005.)</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
        <p:nvSpPr>
          <p:cNvPr id="12"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332898"/>
                                        </p:tgtEl>
                                        <p:attrNameLst>
                                          <p:attrName>style.visibility</p:attrName>
                                        </p:attrNameLst>
                                      </p:cBhvr>
                                      <p:to>
                                        <p:strVal val="visible"/>
                                      </p:to>
                                    </p:set>
                                    <p:anim calcmode="lin" valueType="num">
                                      <p:cBhvr>
                                        <p:cTn id="7" dur="500" fill="hold"/>
                                        <p:tgtEl>
                                          <p:spTgt spid="332898"/>
                                        </p:tgtEl>
                                        <p:attrNameLst>
                                          <p:attrName>ppt_w</p:attrName>
                                        </p:attrNameLst>
                                      </p:cBhvr>
                                      <p:tavLst>
                                        <p:tav tm="0">
                                          <p:val>
                                            <p:strVal val="2/3*#ppt_w"/>
                                          </p:val>
                                        </p:tav>
                                        <p:tav tm="100000">
                                          <p:val>
                                            <p:strVal val="#ppt_w"/>
                                          </p:val>
                                        </p:tav>
                                      </p:tavLst>
                                    </p:anim>
                                    <p:anim calcmode="lin" valueType="num">
                                      <p:cBhvr>
                                        <p:cTn id="8" dur="500" fill="hold"/>
                                        <p:tgtEl>
                                          <p:spTgt spid="332898"/>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12" presetClass="entr" presetSubtype="1" fill="hold" grpId="0" nodeType="afterEffect">
                                  <p:stCondLst>
                                    <p:cond delay="2000"/>
                                  </p:stCondLst>
                                  <p:childTnLst>
                                    <p:set>
                                      <p:cBhvr>
                                        <p:cTn id="11" dur="1" fill="hold">
                                          <p:stCondLst>
                                            <p:cond delay="0"/>
                                          </p:stCondLst>
                                        </p:cTn>
                                        <p:tgtEl>
                                          <p:spTgt spid="332901"/>
                                        </p:tgtEl>
                                        <p:attrNameLst>
                                          <p:attrName>style.visibility</p:attrName>
                                        </p:attrNameLst>
                                      </p:cBhvr>
                                      <p:to>
                                        <p:strVal val="visible"/>
                                      </p:to>
                                    </p:set>
                                    <p:animEffect transition="in" filter="slide(fromTop)">
                                      <p:cBhvr>
                                        <p:cTn id="12" dur="500"/>
                                        <p:tgtEl>
                                          <p:spTgt spid="332901"/>
                                        </p:tgtEl>
                                      </p:cBhvr>
                                    </p:animEffect>
                                  </p:childTnLst>
                                </p:cTn>
                              </p:par>
                            </p:childTnLst>
                          </p:cTn>
                        </p:par>
                        <p:par>
                          <p:cTn id="13" fill="hold">
                            <p:stCondLst>
                              <p:cond delay="4000"/>
                            </p:stCondLst>
                            <p:childTnLst>
                              <p:par>
                                <p:cTn id="14" presetID="12" presetClass="entr" presetSubtype="1" fill="hold" grpId="0" nodeType="afterEffect">
                                  <p:stCondLst>
                                    <p:cond delay="2000"/>
                                  </p:stCondLst>
                                  <p:childTnLst>
                                    <p:set>
                                      <p:cBhvr>
                                        <p:cTn id="15" dur="1" fill="hold">
                                          <p:stCondLst>
                                            <p:cond delay="0"/>
                                          </p:stCondLst>
                                        </p:cTn>
                                        <p:tgtEl>
                                          <p:spTgt spid="332903"/>
                                        </p:tgtEl>
                                        <p:attrNameLst>
                                          <p:attrName>style.visibility</p:attrName>
                                        </p:attrNameLst>
                                      </p:cBhvr>
                                      <p:to>
                                        <p:strVal val="visible"/>
                                      </p:to>
                                    </p:set>
                                    <p:animEffect transition="in" filter="slide(fromTop)">
                                      <p:cBhvr>
                                        <p:cTn id="16" dur="500"/>
                                        <p:tgtEl>
                                          <p:spTgt spid="332903"/>
                                        </p:tgtEl>
                                      </p:cBhvr>
                                    </p:animEffect>
                                  </p:childTnLst>
                                </p:cTn>
                              </p:par>
                            </p:childTnLst>
                          </p:cTn>
                        </p:par>
                        <p:par>
                          <p:cTn id="17" fill="hold">
                            <p:stCondLst>
                              <p:cond delay="6500"/>
                            </p:stCondLst>
                            <p:childTnLst>
                              <p:par>
                                <p:cTn id="18" presetID="22" presetClass="entr" presetSubtype="8" fill="hold" grpId="0" nodeType="afterEffect">
                                  <p:stCondLst>
                                    <p:cond delay="1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8750"/>
                            </p:stCondLst>
                            <p:childTnLst>
                              <p:par>
                                <p:cTn id="22" presetID="12" presetClass="entr" presetSubtype="1" fill="hold" grpId="0" nodeType="afterEffect">
                                  <p:stCondLst>
                                    <p:cond delay="2000"/>
                                  </p:stCondLst>
                                  <p:childTnLst>
                                    <p:set>
                                      <p:cBhvr>
                                        <p:cTn id="23" dur="1" fill="hold">
                                          <p:stCondLst>
                                            <p:cond delay="0"/>
                                          </p:stCondLst>
                                        </p:cTn>
                                        <p:tgtEl>
                                          <p:spTgt spid="11"/>
                                        </p:tgtEl>
                                        <p:attrNameLst>
                                          <p:attrName>style.visibility</p:attrName>
                                        </p:attrNameLst>
                                      </p:cBhvr>
                                      <p:to>
                                        <p:strVal val="visible"/>
                                      </p:to>
                                    </p:set>
                                    <p:animEffect transition="in" filter="slide(fromTo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98" grpId="0" autoUpdateAnimBg="0"/>
      <p:bldP spid="332901" grpId="0" autoUpdateAnimBg="0"/>
      <p:bldP spid="332903" grpId="0" autoUpdateAnimBg="0"/>
      <p:bldP spid="10" grpId="0"/>
      <p:bldP spid="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3"/>
          <p:cNvSpPr txBox="1">
            <a:spLocks noChangeArrowheads="1"/>
          </p:cNvSpPr>
          <p:nvPr/>
        </p:nvSpPr>
        <p:spPr bwMode="auto">
          <a:xfrm>
            <a:off x="1670142" y="1709738"/>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33828" name="Rectangle 4"/>
          <p:cNvSpPr>
            <a:spLocks noChangeArrowheads="1"/>
          </p:cNvSpPr>
          <p:nvPr/>
        </p:nvSpPr>
        <p:spPr bwMode="auto">
          <a:xfrm>
            <a:off x="2141195" y="2846388"/>
            <a:ext cx="8287917" cy="1250950"/>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latin typeface="+mn-lt"/>
              </a:rPr>
              <a:t>    We are at least 95% confident that the miles-per-gallon (</a:t>
            </a:r>
            <a:r>
              <a:rPr lang="en-US" sz="2400" i="1" dirty="0">
                <a:effectLst/>
                <a:latin typeface="+mn-lt"/>
              </a:rPr>
              <a:t>mpg</a:t>
            </a:r>
            <a:r>
              <a:rPr lang="en-US" sz="2400" dirty="0">
                <a:effectLst/>
                <a:latin typeface="+mn-lt"/>
              </a:rPr>
              <a:t>) performance of M cars is greater than the miles-per-gallon performance of J cars.</a:t>
            </a:r>
          </a:p>
        </p:txBody>
      </p:sp>
      <p:sp>
        <p:nvSpPr>
          <p:cNvPr id="333829" name="Text Box 5"/>
          <p:cNvSpPr txBox="1">
            <a:spLocks noChangeArrowheads="1"/>
          </p:cNvSpPr>
          <p:nvPr/>
        </p:nvSpPr>
        <p:spPr bwMode="auto">
          <a:xfrm>
            <a:off x="922771" y="1108555"/>
            <a:ext cx="28780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Approach</a:t>
            </a:r>
          </a:p>
        </p:txBody>
      </p:sp>
      <p:sp>
        <p:nvSpPr>
          <p:cNvPr id="333836" name="Text Box 12"/>
          <p:cNvSpPr txBox="1">
            <a:spLocks noChangeArrowheads="1"/>
          </p:cNvSpPr>
          <p:nvPr/>
        </p:nvSpPr>
        <p:spPr bwMode="auto">
          <a:xfrm>
            <a:off x="2098763" y="2297113"/>
            <a:ext cx="5141792"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p</a:t>
            </a:r>
            <a:r>
              <a:rPr lang="en-US" sz="2400" dirty="0">
                <a:effectLst/>
                <a:latin typeface="+mn-lt"/>
              </a:rPr>
              <a:t>–value </a:t>
            </a:r>
            <a:r>
              <a:rPr lang="en-US" sz="2400" u="sng" dirty="0">
                <a:effectLst/>
                <a:latin typeface="+mn-lt"/>
              </a:rPr>
              <a:t>&lt;</a:t>
            </a:r>
            <a:r>
              <a:rPr lang="en-US" sz="2400" dirty="0">
                <a:effectLst/>
                <a:latin typeface="+mn-lt"/>
              </a:rPr>
              <a:t> </a:t>
            </a:r>
            <a:r>
              <a:rPr lang="en-US" sz="2400" i="1" dirty="0">
                <a:effectLst/>
                <a:latin typeface="Symbol" panose="05050102010706020507" pitchFamily="18" charset="2"/>
              </a:rPr>
              <a:t>a</a:t>
            </a:r>
            <a:r>
              <a:rPr lang="en-US" sz="2400" dirty="0">
                <a:effectLst/>
                <a:latin typeface="+mn-lt"/>
              </a:rPr>
              <a:t> = .05,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dirty="0"/>
          </a:p>
        </p:txBody>
      </p:sp>
      <p:sp>
        <p:nvSpPr>
          <p:cNvPr id="9"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333827"/>
                                        </p:tgtEl>
                                        <p:attrNameLst>
                                          <p:attrName>style.visibility</p:attrName>
                                        </p:attrNameLst>
                                      </p:cBhvr>
                                      <p:to>
                                        <p:strVal val="visible"/>
                                      </p:to>
                                    </p:set>
                                    <p:anim calcmode="lin" valueType="num">
                                      <p:cBhvr>
                                        <p:cTn id="7" dur="500" fill="hold"/>
                                        <p:tgtEl>
                                          <p:spTgt spid="333827"/>
                                        </p:tgtEl>
                                        <p:attrNameLst>
                                          <p:attrName>ppt_w</p:attrName>
                                        </p:attrNameLst>
                                      </p:cBhvr>
                                      <p:tavLst>
                                        <p:tav tm="0">
                                          <p:val>
                                            <p:strVal val="2/3*#ppt_w"/>
                                          </p:val>
                                        </p:tav>
                                        <p:tav tm="100000">
                                          <p:val>
                                            <p:strVal val="#ppt_w"/>
                                          </p:val>
                                        </p:tav>
                                      </p:tavLst>
                                    </p:anim>
                                    <p:anim calcmode="lin" valueType="num">
                                      <p:cBhvr>
                                        <p:cTn id="8" dur="500" fill="hold"/>
                                        <p:tgtEl>
                                          <p:spTgt spid="333827"/>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33836"/>
                                        </p:tgtEl>
                                        <p:attrNameLst>
                                          <p:attrName>style.visibility</p:attrName>
                                        </p:attrNameLst>
                                      </p:cBhvr>
                                      <p:to>
                                        <p:strVal val="visible"/>
                                      </p:to>
                                    </p:set>
                                    <p:animEffect transition="in" filter="slide(fromTop)">
                                      <p:cBhvr>
                                        <p:cTn id="13" dur="500"/>
                                        <p:tgtEl>
                                          <p:spTgt spid="333836"/>
                                        </p:tgtEl>
                                      </p:cBhvr>
                                    </p:animEffect>
                                  </p:childTnLst>
                                </p:cTn>
                              </p:par>
                            </p:childTnLst>
                          </p:cTn>
                        </p:par>
                        <p:par>
                          <p:cTn id="14" fill="hold">
                            <p:stCondLst>
                              <p:cond delay="500"/>
                            </p:stCondLst>
                            <p:childTnLst>
                              <p:par>
                                <p:cTn id="15" presetID="3" presetClass="entr" presetSubtype="10" fill="hold" grpId="0" nodeType="afterEffect">
                                  <p:stCondLst>
                                    <p:cond delay="2000"/>
                                  </p:stCondLst>
                                  <p:childTnLst>
                                    <p:set>
                                      <p:cBhvr>
                                        <p:cTn id="16" dur="1" fill="hold">
                                          <p:stCondLst>
                                            <p:cond delay="0"/>
                                          </p:stCondLst>
                                        </p:cTn>
                                        <p:tgtEl>
                                          <p:spTgt spid="333828"/>
                                        </p:tgtEl>
                                        <p:attrNameLst>
                                          <p:attrName>style.visibility</p:attrName>
                                        </p:attrNameLst>
                                      </p:cBhvr>
                                      <p:to>
                                        <p:strVal val="visible"/>
                                      </p:to>
                                    </p:set>
                                    <p:animEffect transition="in" filter="blinds(horizontal)">
                                      <p:cBhvr>
                                        <p:cTn id="17" dur="500"/>
                                        <p:tgtEl>
                                          <p:spTgt spid="3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autoUpdateAnimBg="0"/>
      <p:bldP spid="333828" grpId="0" autoUpdateAnimBg="0"/>
      <p:bldP spid="33383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24" name="Text Box 96"/>
          <p:cNvSpPr txBox="1">
            <a:spLocks noChangeArrowheads="1"/>
          </p:cNvSpPr>
          <p:nvPr/>
        </p:nvSpPr>
        <p:spPr bwMode="auto">
          <a:xfrm>
            <a:off x="1670143" y="1709738"/>
            <a:ext cx="6368988" cy="461665"/>
          </a:xfrm>
          <a:prstGeom prst="rect">
            <a:avLst/>
          </a:prstGeom>
          <a:noFill/>
          <a:ln w="12700">
            <a:noFill/>
            <a:miter lim="800000"/>
            <a:headEnd/>
            <a:tailEnd/>
          </a:ln>
          <a:effectLst/>
        </p:spPr>
        <p:txBody>
          <a:bodyPr wrap="none">
            <a:spAutoFit/>
          </a:bodyPr>
          <a:lstStyle/>
          <a:p>
            <a:pPr algn="l"/>
            <a:r>
              <a:rPr lang="en-US" sz="2400" dirty="0">
                <a:effectLst/>
                <a:latin typeface="+mn-lt"/>
              </a:rPr>
              <a:t>4.  Determine the critical value and rejection rule.</a:t>
            </a:r>
          </a:p>
        </p:txBody>
      </p:sp>
      <p:sp>
        <p:nvSpPr>
          <p:cNvPr id="227433" name="Text Box 105"/>
          <p:cNvSpPr txBox="1">
            <a:spLocks noChangeArrowheads="1"/>
          </p:cNvSpPr>
          <p:nvPr/>
        </p:nvSpPr>
        <p:spPr bwMode="auto">
          <a:xfrm>
            <a:off x="920758" y="1110279"/>
            <a:ext cx="342536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Critical Value Approach</a:t>
            </a:r>
          </a:p>
        </p:txBody>
      </p:sp>
      <p:sp>
        <p:nvSpPr>
          <p:cNvPr id="227435" name="Text Box 107"/>
          <p:cNvSpPr txBox="1">
            <a:spLocks noChangeArrowheads="1"/>
          </p:cNvSpPr>
          <p:nvPr/>
        </p:nvSpPr>
        <p:spPr bwMode="auto">
          <a:xfrm>
            <a:off x="3821087" y="2316163"/>
            <a:ext cx="4530984" cy="461665"/>
          </a:xfrm>
          <a:prstGeom prst="rect">
            <a:avLst/>
          </a:prstGeom>
          <a:noFill/>
          <a:ln w="12700">
            <a:noFill/>
            <a:miter lim="800000"/>
            <a:headEnd/>
            <a:tailEnd/>
          </a:ln>
          <a:effectLst/>
        </p:spPr>
        <p:txBody>
          <a:bodyPr wrap="none">
            <a:spAutoFit/>
          </a:bodyPr>
          <a:lstStyle/>
          <a:p>
            <a:r>
              <a:rPr lang="en-US" sz="2400" dirty="0">
                <a:effectLst/>
                <a:latin typeface="+mn-lt"/>
              </a:rPr>
              <a:t>For </a:t>
            </a:r>
            <a:r>
              <a:rPr lang="en-US" sz="2400" i="1" dirty="0">
                <a:effectLst/>
                <a:latin typeface="Symbol" panose="05050102010706020507" pitchFamily="18" charset="2"/>
              </a:rPr>
              <a:t>a</a:t>
            </a:r>
            <a:r>
              <a:rPr lang="en-US" sz="2400" dirty="0">
                <a:effectLst/>
                <a:latin typeface="+mn-lt"/>
              </a:rPr>
              <a:t> = .05 and </a:t>
            </a:r>
            <a:r>
              <a:rPr lang="en-US" sz="2400" i="1" dirty="0">
                <a:effectLst/>
                <a:latin typeface="+mn-lt"/>
              </a:rPr>
              <a:t>df</a:t>
            </a:r>
            <a:r>
              <a:rPr lang="en-US" sz="2400" dirty="0">
                <a:effectLst/>
                <a:latin typeface="+mn-lt"/>
              </a:rPr>
              <a:t> = 41,  </a:t>
            </a:r>
            <a:r>
              <a:rPr lang="en-US" sz="2400" i="1" dirty="0">
                <a:effectLst/>
                <a:latin typeface="+mn-lt"/>
              </a:rPr>
              <a:t>t</a:t>
            </a:r>
            <a:r>
              <a:rPr lang="en-US" sz="2400" baseline="-25000" dirty="0">
                <a:effectLst/>
                <a:latin typeface="+mn-lt"/>
              </a:rPr>
              <a:t>.05</a:t>
            </a:r>
            <a:r>
              <a:rPr lang="en-US" sz="2400" dirty="0">
                <a:effectLst/>
                <a:latin typeface="+mn-lt"/>
              </a:rPr>
              <a:t> = 1.683</a:t>
            </a:r>
          </a:p>
        </p:txBody>
      </p:sp>
      <p:sp>
        <p:nvSpPr>
          <p:cNvPr id="227436" name="Text Box 108"/>
          <p:cNvSpPr txBox="1">
            <a:spLocks noChangeArrowheads="1"/>
          </p:cNvSpPr>
          <p:nvPr/>
        </p:nvSpPr>
        <p:spPr bwMode="auto">
          <a:xfrm>
            <a:off x="4728925" y="2852738"/>
            <a:ext cx="2721642" cy="461665"/>
          </a:xfrm>
          <a:prstGeom prst="rect">
            <a:avLst/>
          </a:prstGeom>
          <a:noFill/>
          <a:ln w="12700">
            <a:noFill/>
            <a:miter lim="800000"/>
            <a:headEnd/>
            <a:tailEnd/>
          </a:ln>
          <a:effectLst/>
        </p:spPr>
        <p:txBody>
          <a:bodyPr wrap="none">
            <a:spAutoFit/>
          </a:bodyPr>
          <a:lstStyle/>
          <a:p>
            <a:r>
              <a:rPr lang="en-US" sz="2400" dirty="0">
                <a:effectLst/>
                <a:latin typeface="+mn-lt"/>
              </a:rPr>
              <a:t>Reject </a:t>
            </a:r>
            <a:r>
              <a:rPr lang="en-US" sz="2400" i="1" dirty="0">
                <a:effectLst/>
                <a:latin typeface="+mn-lt"/>
              </a:rPr>
              <a:t>H</a:t>
            </a:r>
            <a:r>
              <a:rPr lang="en-US" sz="2400" baseline="-25000" dirty="0">
                <a:effectLst/>
                <a:latin typeface="+mn-lt"/>
              </a:rPr>
              <a:t>0</a:t>
            </a:r>
            <a:r>
              <a:rPr lang="en-US" sz="2400" dirty="0">
                <a:effectLst/>
                <a:latin typeface="+mn-lt"/>
              </a:rPr>
              <a:t> if </a:t>
            </a:r>
            <a:r>
              <a:rPr lang="en-US" sz="2400" i="1" dirty="0">
                <a:effectLst/>
                <a:latin typeface="+mn-lt"/>
              </a:rPr>
              <a:t>t</a:t>
            </a:r>
            <a:r>
              <a:rPr lang="en-US" sz="2400" dirty="0">
                <a:effectLst/>
                <a:latin typeface="+mn-lt"/>
              </a:rPr>
              <a:t> </a:t>
            </a:r>
            <a:r>
              <a:rPr lang="en-US" sz="2400" u="sng" dirty="0">
                <a:effectLst/>
                <a:latin typeface="+mn-lt"/>
              </a:rPr>
              <a:t>&gt;</a:t>
            </a:r>
            <a:r>
              <a:rPr lang="en-US" sz="2400" dirty="0">
                <a:effectLst/>
                <a:latin typeface="+mn-lt"/>
              </a:rPr>
              <a:t> 1.683</a:t>
            </a:r>
          </a:p>
        </p:txBody>
      </p:sp>
      <p:sp>
        <p:nvSpPr>
          <p:cNvPr id="227438" name="Text Box 110"/>
          <p:cNvSpPr txBox="1">
            <a:spLocks noChangeArrowheads="1"/>
          </p:cNvSpPr>
          <p:nvPr/>
        </p:nvSpPr>
        <p:spPr bwMode="auto">
          <a:xfrm>
            <a:off x="1670142" y="3576638"/>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27440" name="Text Box 112"/>
          <p:cNvSpPr txBox="1">
            <a:spLocks noChangeArrowheads="1"/>
          </p:cNvSpPr>
          <p:nvPr/>
        </p:nvSpPr>
        <p:spPr bwMode="auto">
          <a:xfrm>
            <a:off x="3739963" y="4105403"/>
            <a:ext cx="4719882"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4.003 </a:t>
            </a:r>
            <a:r>
              <a:rPr lang="en-US" sz="2400" u="sng" dirty="0">
                <a:effectLst/>
                <a:latin typeface="+mn-lt"/>
              </a:rPr>
              <a:t>&gt;</a:t>
            </a:r>
            <a:r>
              <a:rPr lang="en-US" sz="2400" dirty="0">
                <a:effectLst/>
                <a:latin typeface="+mn-lt"/>
              </a:rPr>
              <a:t> 1.683,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27442" name="Rectangle 114"/>
          <p:cNvSpPr>
            <a:spLocks noChangeArrowheads="1"/>
          </p:cNvSpPr>
          <p:nvPr/>
        </p:nvSpPr>
        <p:spPr bwMode="auto">
          <a:xfrm>
            <a:off x="2079411" y="4675188"/>
            <a:ext cx="8695690" cy="1250950"/>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latin typeface="+mn-lt"/>
              </a:rPr>
              <a:t>    We are at least 95% confident that the miles-per-gallon (</a:t>
            </a:r>
            <a:r>
              <a:rPr lang="en-US" sz="2400" i="1" dirty="0">
                <a:effectLst/>
                <a:latin typeface="+mn-lt"/>
              </a:rPr>
              <a:t>mpg</a:t>
            </a:r>
            <a:r>
              <a:rPr lang="en-US" sz="2400" dirty="0">
                <a:effectLst/>
                <a:latin typeface="+mn-lt"/>
              </a:rPr>
              <a:t>) performance of M cars is greater than the miles-per-gallon performance of J cars.</a:t>
            </a:r>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dirty="0"/>
          </a:p>
        </p:txBody>
      </p:sp>
      <p:sp>
        <p:nvSpPr>
          <p:cNvPr id="14" name="Rectangle 2"/>
          <p:cNvSpPr>
            <a:spLocks noChangeArrowheads="1"/>
          </p:cNvSpPr>
          <p:nvPr/>
        </p:nvSpPr>
        <p:spPr bwMode="auto">
          <a:xfrm>
            <a:off x="912138" y="446875"/>
            <a:ext cx="10337562" cy="792634"/>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Hypothesis Tests About </a:t>
            </a:r>
            <a:r>
              <a:rPr lang="en-US" sz="3200" i="1" dirty="0">
                <a:effectLst/>
                <a:latin typeface="Symbol" panose="05050102010706020507" pitchFamily="18" charset="2"/>
              </a:rPr>
              <a:t>m</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m</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2</a:t>
            </a:r>
            <a:r>
              <a:rPr lang="en-US" sz="3200" dirty="0">
                <a:effectLst/>
                <a:latin typeface="+mn-lt"/>
              </a:rPr>
              <a:t> Unknown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227424"/>
                                        </p:tgtEl>
                                        <p:attrNameLst>
                                          <p:attrName>style.visibility</p:attrName>
                                        </p:attrNameLst>
                                      </p:cBhvr>
                                      <p:to>
                                        <p:strVal val="visible"/>
                                      </p:to>
                                    </p:set>
                                    <p:anim calcmode="lin" valueType="num">
                                      <p:cBhvr>
                                        <p:cTn id="7" dur="500" fill="hold"/>
                                        <p:tgtEl>
                                          <p:spTgt spid="227424"/>
                                        </p:tgtEl>
                                        <p:attrNameLst>
                                          <p:attrName>ppt_w</p:attrName>
                                        </p:attrNameLst>
                                      </p:cBhvr>
                                      <p:tavLst>
                                        <p:tav tm="0">
                                          <p:val>
                                            <p:strVal val="2/3*#ppt_w"/>
                                          </p:val>
                                        </p:tav>
                                        <p:tav tm="100000">
                                          <p:val>
                                            <p:strVal val="#ppt_w"/>
                                          </p:val>
                                        </p:tav>
                                      </p:tavLst>
                                    </p:anim>
                                    <p:anim calcmode="lin" valueType="num">
                                      <p:cBhvr>
                                        <p:cTn id="8" dur="500" fill="hold"/>
                                        <p:tgtEl>
                                          <p:spTgt spid="22742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227435"/>
                                        </p:tgtEl>
                                        <p:attrNameLst>
                                          <p:attrName>style.visibility</p:attrName>
                                        </p:attrNameLst>
                                      </p:cBhvr>
                                      <p:to>
                                        <p:strVal val="visible"/>
                                      </p:to>
                                    </p:set>
                                    <p:animEffect transition="in" filter="slide(fromTop)">
                                      <p:cBhvr>
                                        <p:cTn id="13" dur="500"/>
                                        <p:tgtEl>
                                          <p:spTgt spid="2274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27436"/>
                                        </p:tgtEl>
                                        <p:attrNameLst>
                                          <p:attrName>style.visibility</p:attrName>
                                        </p:attrNameLst>
                                      </p:cBhvr>
                                      <p:to>
                                        <p:strVal val="visible"/>
                                      </p:to>
                                    </p:set>
                                    <p:animEffect transition="in" filter="slide(fromTop)">
                                      <p:cBhvr>
                                        <p:cTn id="18" dur="500"/>
                                        <p:tgtEl>
                                          <p:spTgt spid="22743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272" fill="hold" grpId="0" nodeType="clickEffect">
                                  <p:stCondLst>
                                    <p:cond delay="0"/>
                                  </p:stCondLst>
                                  <p:childTnLst>
                                    <p:set>
                                      <p:cBhvr>
                                        <p:cTn id="22" dur="1" fill="hold">
                                          <p:stCondLst>
                                            <p:cond delay="0"/>
                                          </p:stCondLst>
                                        </p:cTn>
                                        <p:tgtEl>
                                          <p:spTgt spid="227438"/>
                                        </p:tgtEl>
                                        <p:attrNameLst>
                                          <p:attrName>style.visibility</p:attrName>
                                        </p:attrNameLst>
                                      </p:cBhvr>
                                      <p:to>
                                        <p:strVal val="visible"/>
                                      </p:to>
                                    </p:set>
                                    <p:anim calcmode="lin" valueType="num">
                                      <p:cBhvr>
                                        <p:cTn id="23" dur="500" fill="hold"/>
                                        <p:tgtEl>
                                          <p:spTgt spid="227438"/>
                                        </p:tgtEl>
                                        <p:attrNameLst>
                                          <p:attrName>ppt_w</p:attrName>
                                        </p:attrNameLst>
                                      </p:cBhvr>
                                      <p:tavLst>
                                        <p:tav tm="0">
                                          <p:val>
                                            <p:strVal val="2/3*#ppt_w"/>
                                          </p:val>
                                        </p:tav>
                                        <p:tav tm="100000">
                                          <p:val>
                                            <p:strVal val="#ppt_w"/>
                                          </p:val>
                                        </p:tav>
                                      </p:tavLst>
                                    </p:anim>
                                    <p:anim calcmode="lin" valueType="num">
                                      <p:cBhvr>
                                        <p:cTn id="24" dur="500" fill="hold"/>
                                        <p:tgtEl>
                                          <p:spTgt spid="227438"/>
                                        </p:tgtEl>
                                        <p:attrNameLst>
                                          <p:attrName>ppt_h</p:attrName>
                                        </p:attrNameLst>
                                      </p:cBhvr>
                                      <p:tavLst>
                                        <p:tav tm="0">
                                          <p:val>
                                            <p:strVal val="2/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227440"/>
                                        </p:tgtEl>
                                        <p:attrNameLst>
                                          <p:attrName>style.visibility</p:attrName>
                                        </p:attrNameLst>
                                      </p:cBhvr>
                                      <p:to>
                                        <p:strVal val="visible"/>
                                      </p:to>
                                    </p:set>
                                    <p:animEffect transition="in" filter="slide(fromTop)">
                                      <p:cBhvr>
                                        <p:cTn id="29" dur="500"/>
                                        <p:tgtEl>
                                          <p:spTgt spid="22744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227442"/>
                                        </p:tgtEl>
                                        <p:attrNameLst>
                                          <p:attrName>style.visibility</p:attrName>
                                        </p:attrNameLst>
                                      </p:cBhvr>
                                      <p:to>
                                        <p:strVal val="visible"/>
                                      </p:to>
                                    </p:set>
                                    <p:animEffect transition="in" filter="slide(fromTop)">
                                      <p:cBhvr>
                                        <p:cTn id="34" dur="500"/>
                                        <p:tgtEl>
                                          <p:spTgt spid="22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24" grpId="0" autoUpdateAnimBg="0"/>
      <p:bldP spid="227435" grpId="0" autoUpdateAnimBg="0"/>
      <p:bldP spid="227436" grpId="0" autoUpdateAnimBg="0"/>
      <p:bldP spid="227438" grpId="0" autoUpdateAnimBg="0"/>
      <p:bldP spid="227440" grpId="0" autoUpdateAnimBg="0"/>
      <p:bldP spid="22744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Text Box 4"/>
          <p:cNvSpPr txBox="1">
            <a:spLocks noChangeArrowheads="1"/>
          </p:cNvSpPr>
          <p:nvPr/>
        </p:nvSpPr>
        <p:spPr bwMode="auto">
          <a:xfrm>
            <a:off x="908067" y="1490928"/>
            <a:ext cx="10362899" cy="830997"/>
          </a:xfrm>
          <a:prstGeom prst="rect">
            <a:avLst/>
          </a:prstGeom>
          <a:noFill/>
          <a:ln w="12700">
            <a:noFill/>
            <a:miter lim="800000"/>
            <a:headEnd/>
            <a:tailEnd/>
          </a:ln>
          <a:effectLst/>
        </p:spPr>
        <p:txBody>
          <a:bodyPr wrap="square">
            <a:spAutoFit/>
          </a:bodyPr>
          <a:lstStyle/>
          <a:p>
            <a:pPr marL="342900" indent="-342900" algn="l">
              <a:buFont typeface="Arial" panose="020B0604020202020204" pitchFamily="34" charset="0"/>
              <a:buChar char="•"/>
            </a:pPr>
            <a:r>
              <a:rPr lang="en-US" sz="2400" dirty="0">
                <a:effectLst/>
                <a:latin typeface="+mn-lt"/>
              </a:rPr>
              <a:t>With a </a:t>
            </a:r>
            <a:r>
              <a:rPr lang="en-US" sz="2400" u="sng" dirty="0">
                <a:effectLst/>
                <a:latin typeface="+mn-lt"/>
              </a:rPr>
              <a:t>matched-sample design</a:t>
            </a:r>
            <a:r>
              <a:rPr lang="en-US" sz="2400" dirty="0">
                <a:effectLst/>
                <a:latin typeface="+mn-lt"/>
              </a:rPr>
              <a:t> each sampled item provides a pair of data values.</a:t>
            </a:r>
          </a:p>
        </p:txBody>
      </p:sp>
      <p:sp>
        <p:nvSpPr>
          <p:cNvPr id="231429" name="Text Box 5"/>
          <p:cNvSpPr txBox="1">
            <a:spLocks noChangeArrowheads="1"/>
          </p:cNvSpPr>
          <p:nvPr/>
        </p:nvSpPr>
        <p:spPr bwMode="auto">
          <a:xfrm>
            <a:off x="914402" y="2319858"/>
            <a:ext cx="10282665" cy="1200329"/>
          </a:xfrm>
          <a:prstGeom prst="rect">
            <a:avLst/>
          </a:prstGeom>
          <a:noFill/>
          <a:ln w="12700">
            <a:noFill/>
            <a:miter lim="800000"/>
            <a:headEnd/>
            <a:tailEnd/>
          </a:ln>
          <a:effectLst/>
        </p:spPr>
        <p:txBody>
          <a:bodyPr>
            <a:spAutoFit/>
          </a:bodyPr>
          <a:lstStyle/>
          <a:p>
            <a:pPr marL="342900" indent="-342900" algn="l">
              <a:buFont typeface="Arial" panose="020B0604020202020204" pitchFamily="34" charset="0"/>
              <a:buChar char="•"/>
            </a:pPr>
            <a:r>
              <a:rPr lang="en-US" sz="2400" dirty="0">
                <a:effectLst/>
                <a:latin typeface="+mn-lt"/>
              </a:rPr>
              <a:t>This design often leads to a smaller sampling error than the independent-sample design because variation between sampled items is eliminated as a       source of sampling error.</a:t>
            </a:r>
          </a:p>
        </p:txBody>
      </p:sp>
      <p:sp>
        <p:nvSpPr>
          <p:cNvPr id="231431"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animEffect transition="in" filter="slide(fromTop)">
                                      <p:cBhvr>
                                        <p:cTn id="7" dur="500"/>
                                        <p:tgtEl>
                                          <p:spTgt spid="2314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1429"/>
                                        </p:tgtEl>
                                        <p:attrNameLst>
                                          <p:attrName>style.visibility</p:attrName>
                                        </p:attrNameLst>
                                      </p:cBhvr>
                                      <p:to>
                                        <p:strVal val="visible"/>
                                      </p:to>
                                    </p:set>
                                    <p:animEffect transition="in" filter="slide(fromTop)">
                                      <p:cBhvr>
                                        <p:cTn id="12" dur="5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utoUpdateAnimBg="0"/>
      <p:bldP spid="23142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907840" y="1475202"/>
            <a:ext cx="10337562" cy="509587"/>
          </a:xfrm>
          <a:prstGeom prst="rect">
            <a:avLst/>
          </a:prstGeom>
          <a:noFill/>
          <a:ln w="12700">
            <a:noFill/>
            <a:miter lim="800000"/>
            <a:headEnd/>
            <a:tailEnd/>
          </a:ln>
          <a:effectLst/>
        </p:spPr>
        <p:txBody>
          <a:bodyPr lIns="90488" tIns="44450" rIns="90488" bIns="44450"/>
          <a:lstStyle/>
          <a:p>
            <a:pPr marL="339725" indent="-339725" algn="l">
              <a:spcBef>
                <a:spcPct val="20000"/>
              </a:spcBef>
              <a:buSzPct val="100000"/>
              <a:buFont typeface="Arial" panose="020B0604020202020204" pitchFamily="34" charset="0"/>
              <a:buChar char="•"/>
            </a:pPr>
            <a:r>
              <a:rPr lang="en-US" sz="2600" dirty="0">
                <a:effectLst/>
                <a:latin typeface="+mn-lt"/>
              </a:rPr>
              <a:t>Example:  Express Deliveries</a:t>
            </a:r>
            <a:endParaRPr lang="en-US" sz="2400" dirty="0">
              <a:effectLst/>
              <a:latin typeface="+mn-lt"/>
            </a:endParaRPr>
          </a:p>
        </p:txBody>
      </p:sp>
      <p:sp>
        <p:nvSpPr>
          <p:cNvPr id="232534" name="Text Box 86"/>
          <p:cNvSpPr txBox="1">
            <a:spLocks noChangeArrowheads="1"/>
          </p:cNvSpPr>
          <p:nvPr/>
        </p:nvSpPr>
        <p:spPr bwMode="auto">
          <a:xfrm>
            <a:off x="1406767" y="1965247"/>
            <a:ext cx="9911053" cy="1569660"/>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      A Chicago-based firm has documents that must be quickly distributed to district offices throughout the U.S.  The firm must decide between two delivery services, UPX (United Parcel Express) and INTEX (International Express), to transport its documents.</a:t>
            </a:r>
          </a:p>
        </p:txBody>
      </p:sp>
      <p:sp>
        <p:nvSpPr>
          <p:cNvPr id="2" name="Slide Number Placeholder 1"/>
          <p:cNvSpPr>
            <a:spLocks noGrp="1"/>
          </p:cNvSpPr>
          <p:nvPr>
            <p:ph type="sldNum" sz="quarter" idx="12"/>
          </p:nvPr>
        </p:nvSpPr>
        <p:spPr/>
        <p:txBody>
          <a:bodyPr/>
          <a:lstStyle/>
          <a:p>
            <a:fld id="{949EBC64-41CB-41B8-B6DF-9B1367312BD4}" type="slidenum">
              <a:rPr lang="en-US" smtClean="0"/>
              <a:t>36</a:t>
            </a:fld>
            <a:endParaRPr lang="en-US"/>
          </a:p>
        </p:txBody>
      </p:sp>
      <p:sp>
        <p:nvSpPr>
          <p:cNvPr id="7"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2534"/>
                                        </p:tgtEl>
                                        <p:attrNameLst>
                                          <p:attrName>style.visibility</p:attrName>
                                        </p:attrNameLst>
                                      </p:cBhvr>
                                      <p:to>
                                        <p:strVal val="visible"/>
                                      </p:to>
                                    </p:set>
                                    <p:animEffect transition="in" filter="blinds(horizontal)">
                                      <p:cBhvr>
                                        <p:cTn id="7" dur="500"/>
                                        <p:tgtEl>
                                          <p:spTgt spid="23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3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55" name="Rectangle 83"/>
          <p:cNvSpPr>
            <a:spLocks noChangeArrowheads="1"/>
          </p:cNvSpPr>
          <p:nvPr/>
        </p:nvSpPr>
        <p:spPr bwMode="auto">
          <a:xfrm>
            <a:off x="907840" y="1482097"/>
            <a:ext cx="10337562" cy="520700"/>
          </a:xfrm>
          <a:prstGeom prst="rect">
            <a:avLst/>
          </a:prstGeom>
          <a:noFill/>
          <a:ln w="12700">
            <a:noFill/>
            <a:miter lim="800000"/>
            <a:headEnd/>
            <a:tailEnd/>
          </a:ln>
          <a:effectLst/>
        </p:spPr>
        <p:txBody>
          <a:bodyPr lIns="90488" tIns="44450" rIns="90488" bIns="44450"/>
          <a:lstStyle/>
          <a:p>
            <a:pPr marL="339725" indent="-339725" algn="l">
              <a:spcBef>
                <a:spcPct val="20000"/>
              </a:spcBef>
              <a:buSzPct val="100000"/>
              <a:buFont typeface="Arial" panose="020B0604020202020204" pitchFamily="34" charset="0"/>
              <a:buChar char="•"/>
            </a:pPr>
            <a:r>
              <a:rPr lang="en-US" sz="2600" dirty="0">
                <a:effectLst/>
                <a:latin typeface="+mn-lt"/>
              </a:rPr>
              <a:t>Example:  Express Deliveries</a:t>
            </a:r>
            <a:endParaRPr lang="en-US" sz="2400" dirty="0">
              <a:effectLst/>
              <a:latin typeface="+mn-lt"/>
            </a:endParaRPr>
          </a:p>
        </p:txBody>
      </p:sp>
      <p:sp>
        <p:nvSpPr>
          <p:cNvPr id="233559" name="Text Box 87"/>
          <p:cNvSpPr txBox="1">
            <a:spLocks noChangeArrowheads="1"/>
          </p:cNvSpPr>
          <p:nvPr/>
        </p:nvSpPr>
        <p:spPr bwMode="auto">
          <a:xfrm>
            <a:off x="1434214" y="1988716"/>
            <a:ext cx="9860379" cy="2086725"/>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      In testing the delivery times of the two services, the firm sent two reports to a random sample of its district offices with one report carried by UPX and </a:t>
            </a:r>
          </a:p>
          <a:p>
            <a:pPr algn="l">
              <a:spcBef>
                <a:spcPct val="20000"/>
              </a:spcBef>
              <a:buClr>
                <a:srgbClr val="66FFFF"/>
              </a:buClr>
              <a:buSzPct val="75000"/>
              <a:buFont typeface="Monotype Sorts" pitchFamily="2" charset="2"/>
              <a:buNone/>
            </a:pPr>
            <a:r>
              <a:rPr lang="en-US" sz="2400" dirty="0">
                <a:effectLst/>
                <a:latin typeface="+mn-lt"/>
              </a:rPr>
              <a:t>the other report carried by INTEX.  Do the data on the next slide indicate a difference in mean delivery times for the two services?  Use a .05 level of</a:t>
            </a:r>
          </a:p>
          <a:p>
            <a:pPr algn="l">
              <a:spcBef>
                <a:spcPct val="20000"/>
              </a:spcBef>
              <a:buClr>
                <a:srgbClr val="66FFFF"/>
              </a:buClr>
              <a:buSzPct val="75000"/>
              <a:buFont typeface="Monotype Sorts" pitchFamily="2" charset="2"/>
              <a:buNone/>
            </a:pPr>
            <a:r>
              <a:rPr lang="en-US" sz="2400" dirty="0">
                <a:effectLst/>
                <a:latin typeface="+mn-lt"/>
              </a:rPr>
              <a:t>significance.</a:t>
            </a:r>
          </a:p>
        </p:txBody>
      </p:sp>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7"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3559"/>
                                        </p:tgtEl>
                                        <p:attrNameLst>
                                          <p:attrName>style.visibility</p:attrName>
                                        </p:attrNameLst>
                                      </p:cBhvr>
                                      <p:to>
                                        <p:strVal val="visible"/>
                                      </p:to>
                                    </p:set>
                                    <p:animEffect transition="in" filter="blinds(horizontal)">
                                      <p:cBhvr>
                                        <p:cTn id="7" dur="500"/>
                                        <p:tgtEl>
                                          <p:spTgt spid="23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5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861" y="1495173"/>
            <a:ext cx="7809471" cy="4743608"/>
            <a:chOff x="2051220" y="1260390"/>
            <a:chExt cx="7809471" cy="4743608"/>
          </a:xfrm>
        </p:grpSpPr>
        <p:sp>
          <p:nvSpPr>
            <p:cNvPr id="3" name="Rectangle 2"/>
            <p:cNvSpPr/>
            <p:nvPr/>
          </p:nvSpPr>
          <p:spPr>
            <a:xfrm>
              <a:off x="2051220" y="1260390"/>
              <a:ext cx="7809471" cy="474360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99" name="Text Box 3"/>
            <p:cNvSpPr txBox="1">
              <a:spLocks noChangeArrowheads="1"/>
            </p:cNvSpPr>
            <p:nvPr/>
          </p:nvSpPr>
          <p:spPr bwMode="auto">
            <a:xfrm>
              <a:off x="5340779" y="2167408"/>
              <a:ext cx="466794" cy="3816429"/>
            </a:xfrm>
            <a:prstGeom prst="rect">
              <a:avLst/>
            </a:prstGeom>
            <a:noFill/>
            <a:ln w="12700">
              <a:noFill/>
              <a:miter lim="800000"/>
              <a:headEnd/>
              <a:tailEnd/>
            </a:ln>
            <a:effectLst/>
          </p:spPr>
          <p:txBody>
            <a:bodyPr wrap="none">
              <a:spAutoFit/>
            </a:bodyPr>
            <a:lstStyle/>
            <a:p>
              <a:pPr>
                <a:lnSpc>
                  <a:spcPct val="110000"/>
                </a:lnSpc>
              </a:pPr>
              <a:r>
                <a:rPr lang="en-US">
                  <a:effectLst/>
                  <a:latin typeface="+mn-lt"/>
                </a:rPr>
                <a:t>32</a:t>
              </a:r>
            </a:p>
            <a:p>
              <a:pPr>
                <a:lnSpc>
                  <a:spcPct val="110000"/>
                </a:lnSpc>
              </a:pPr>
              <a:r>
                <a:rPr lang="en-US">
                  <a:effectLst/>
                  <a:latin typeface="+mn-lt"/>
                </a:rPr>
                <a:t>30</a:t>
              </a:r>
            </a:p>
            <a:p>
              <a:pPr>
                <a:lnSpc>
                  <a:spcPct val="110000"/>
                </a:lnSpc>
              </a:pPr>
              <a:r>
                <a:rPr lang="en-US">
                  <a:effectLst/>
                  <a:latin typeface="+mn-lt"/>
                </a:rPr>
                <a:t>19</a:t>
              </a:r>
            </a:p>
            <a:p>
              <a:pPr>
                <a:lnSpc>
                  <a:spcPct val="110000"/>
                </a:lnSpc>
              </a:pPr>
              <a:r>
                <a:rPr lang="en-US">
                  <a:effectLst/>
                  <a:latin typeface="+mn-lt"/>
                </a:rPr>
                <a:t>16</a:t>
              </a:r>
            </a:p>
            <a:p>
              <a:pPr>
                <a:lnSpc>
                  <a:spcPct val="110000"/>
                </a:lnSpc>
              </a:pPr>
              <a:r>
                <a:rPr lang="en-US">
                  <a:effectLst/>
                  <a:latin typeface="+mn-lt"/>
                </a:rPr>
                <a:t>15</a:t>
              </a:r>
            </a:p>
            <a:p>
              <a:pPr>
                <a:lnSpc>
                  <a:spcPct val="110000"/>
                </a:lnSpc>
              </a:pPr>
              <a:r>
                <a:rPr lang="en-US">
                  <a:effectLst/>
                  <a:latin typeface="+mn-lt"/>
                </a:rPr>
                <a:t>18</a:t>
              </a:r>
            </a:p>
            <a:p>
              <a:pPr>
                <a:lnSpc>
                  <a:spcPct val="110000"/>
                </a:lnSpc>
              </a:pPr>
              <a:r>
                <a:rPr lang="en-US">
                  <a:effectLst/>
                  <a:latin typeface="+mn-lt"/>
                </a:rPr>
                <a:t>14</a:t>
              </a:r>
            </a:p>
            <a:p>
              <a:pPr>
                <a:lnSpc>
                  <a:spcPct val="110000"/>
                </a:lnSpc>
              </a:pPr>
              <a:r>
                <a:rPr lang="en-US">
                  <a:effectLst/>
                  <a:latin typeface="+mn-lt"/>
                </a:rPr>
                <a:t>10</a:t>
              </a:r>
            </a:p>
            <a:p>
              <a:pPr>
                <a:lnSpc>
                  <a:spcPct val="110000"/>
                </a:lnSpc>
              </a:pPr>
              <a:r>
                <a:rPr lang="en-US">
                  <a:effectLst/>
                  <a:latin typeface="+mn-lt"/>
                </a:rPr>
                <a:t>  7</a:t>
              </a:r>
            </a:p>
            <a:p>
              <a:pPr>
                <a:lnSpc>
                  <a:spcPct val="110000"/>
                </a:lnSpc>
              </a:pPr>
              <a:r>
                <a:rPr lang="en-US">
                  <a:effectLst/>
                  <a:latin typeface="+mn-lt"/>
                </a:rPr>
                <a:t>16</a:t>
              </a:r>
            </a:p>
          </p:txBody>
        </p:sp>
        <p:sp>
          <p:nvSpPr>
            <p:cNvPr id="234500" name="Text Box 4"/>
            <p:cNvSpPr txBox="1">
              <a:spLocks noChangeArrowheads="1"/>
            </p:cNvSpPr>
            <p:nvPr/>
          </p:nvSpPr>
          <p:spPr bwMode="auto">
            <a:xfrm>
              <a:off x="6784997" y="2167408"/>
              <a:ext cx="466794" cy="3816429"/>
            </a:xfrm>
            <a:prstGeom prst="rect">
              <a:avLst/>
            </a:prstGeom>
            <a:noFill/>
            <a:ln w="12700">
              <a:noFill/>
              <a:miter lim="800000"/>
              <a:headEnd/>
              <a:tailEnd/>
            </a:ln>
            <a:effectLst/>
          </p:spPr>
          <p:txBody>
            <a:bodyPr wrap="none">
              <a:spAutoFit/>
            </a:bodyPr>
            <a:lstStyle/>
            <a:p>
              <a:pPr>
                <a:lnSpc>
                  <a:spcPct val="110000"/>
                </a:lnSpc>
              </a:pPr>
              <a:r>
                <a:rPr lang="en-US">
                  <a:effectLst/>
                  <a:latin typeface="+mn-lt"/>
                </a:rPr>
                <a:t>25</a:t>
              </a:r>
            </a:p>
            <a:p>
              <a:pPr>
                <a:lnSpc>
                  <a:spcPct val="110000"/>
                </a:lnSpc>
              </a:pPr>
              <a:r>
                <a:rPr lang="en-US">
                  <a:effectLst/>
                  <a:latin typeface="+mn-lt"/>
                </a:rPr>
                <a:t>24</a:t>
              </a:r>
            </a:p>
            <a:p>
              <a:pPr>
                <a:lnSpc>
                  <a:spcPct val="110000"/>
                </a:lnSpc>
              </a:pPr>
              <a:r>
                <a:rPr lang="en-US">
                  <a:effectLst/>
                  <a:latin typeface="+mn-lt"/>
                </a:rPr>
                <a:t>15</a:t>
              </a:r>
            </a:p>
            <a:p>
              <a:pPr>
                <a:lnSpc>
                  <a:spcPct val="110000"/>
                </a:lnSpc>
              </a:pPr>
              <a:r>
                <a:rPr lang="en-US">
                  <a:effectLst/>
                  <a:latin typeface="+mn-lt"/>
                </a:rPr>
                <a:t>15</a:t>
              </a:r>
            </a:p>
            <a:p>
              <a:pPr>
                <a:lnSpc>
                  <a:spcPct val="110000"/>
                </a:lnSpc>
              </a:pPr>
              <a:r>
                <a:rPr lang="en-US">
                  <a:effectLst/>
                  <a:latin typeface="+mn-lt"/>
                </a:rPr>
                <a:t>13</a:t>
              </a:r>
            </a:p>
            <a:p>
              <a:pPr>
                <a:lnSpc>
                  <a:spcPct val="110000"/>
                </a:lnSpc>
              </a:pPr>
              <a:r>
                <a:rPr lang="en-US">
                  <a:effectLst/>
                  <a:latin typeface="+mn-lt"/>
                </a:rPr>
                <a:t>15</a:t>
              </a:r>
            </a:p>
            <a:p>
              <a:pPr>
                <a:lnSpc>
                  <a:spcPct val="110000"/>
                </a:lnSpc>
              </a:pPr>
              <a:r>
                <a:rPr lang="en-US">
                  <a:effectLst/>
                  <a:latin typeface="+mn-lt"/>
                </a:rPr>
                <a:t>15</a:t>
              </a:r>
            </a:p>
            <a:p>
              <a:pPr>
                <a:lnSpc>
                  <a:spcPct val="110000"/>
                </a:lnSpc>
              </a:pPr>
              <a:r>
                <a:rPr lang="en-US">
                  <a:effectLst/>
                  <a:latin typeface="+mn-lt"/>
                </a:rPr>
                <a:t>  8</a:t>
              </a:r>
            </a:p>
            <a:p>
              <a:pPr>
                <a:lnSpc>
                  <a:spcPct val="110000"/>
                </a:lnSpc>
              </a:pPr>
              <a:r>
                <a:rPr lang="en-US">
                  <a:effectLst/>
                  <a:latin typeface="+mn-lt"/>
                </a:rPr>
                <a:t>  9</a:t>
              </a:r>
            </a:p>
            <a:p>
              <a:pPr>
                <a:lnSpc>
                  <a:spcPct val="110000"/>
                </a:lnSpc>
              </a:pPr>
              <a:r>
                <a:rPr lang="en-US">
                  <a:effectLst/>
                  <a:latin typeface="+mn-lt"/>
                </a:rPr>
                <a:t>11</a:t>
              </a:r>
            </a:p>
          </p:txBody>
        </p:sp>
        <p:sp>
          <p:nvSpPr>
            <p:cNvPr id="234501" name="Text Box 5"/>
            <p:cNvSpPr txBox="1">
              <a:spLocks noChangeArrowheads="1"/>
            </p:cNvSpPr>
            <p:nvPr/>
          </p:nvSpPr>
          <p:spPr bwMode="auto">
            <a:xfrm>
              <a:off x="5252781" y="1730846"/>
              <a:ext cx="695575" cy="461665"/>
            </a:xfrm>
            <a:prstGeom prst="rect">
              <a:avLst/>
            </a:prstGeom>
            <a:noFill/>
            <a:ln w="12700">
              <a:noFill/>
              <a:miter lim="800000"/>
              <a:headEnd/>
              <a:tailEnd/>
            </a:ln>
            <a:effectLst/>
          </p:spPr>
          <p:txBody>
            <a:bodyPr wrap="none">
              <a:spAutoFit/>
            </a:bodyPr>
            <a:lstStyle/>
            <a:p>
              <a:r>
                <a:rPr lang="en-US" sz="2400" u="sng">
                  <a:effectLst/>
                  <a:latin typeface="+mn-lt"/>
                </a:rPr>
                <a:t>UPX</a:t>
              </a:r>
            </a:p>
          </p:txBody>
        </p:sp>
        <p:sp>
          <p:nvSpPr>
            <p:cNvPr id="234502" name="Text Box 6"/>
            <p:cNvSpPr txBox="1">
              <a:spLocks noChangeArrowheads="1"/>
            </p:cNvSpPr>
            <p:nvPr/>
          </p:nvSpPr>
          <p:spPr bwMode="auto">
            <a:xfrm>
              <a:off x="6559482" y="1730846"/>
              <a:ext cx="922047" cy="461665"/>
            </a:xfrm>
            <a:prstGeom prst="rect">
              <a:avLst/>
            </a:prstGeom>
            <a:noFill/>
            <a:ln w="12700">
              <a:noFill/>
              <a:miter lim="800000"/>
              <a:headEnd/>
              <a:tailEnd/>
            </a:ln>
            <a:effectLst/>
          </p:spPr>
          <p:txBody>
            <a:bodyPr wrap="none">
              <a:spAutoFit/>
            </a:bodyPr>
            <a:lstStyle/>
            <a:p>
              <a:r>
                <a:rPr lang="en-US" sz="2400" u="sng">
                  <a:effectLst/>
                  <a:latin typeface="+mn-lt"/>
                </a:rPr>
                <a:t>INTEX</a:t>
              </a:r>
            </a:p>
          </p:txBody>
        </p:sp>
        <p:sp>
          <p:nvSpPr>
            <p:cNvPr id="234503" name="Text Box 7"/>
            <p:cNvSpPr txBox="1">
              <a:spLocks noChangeArrowheads="1"/>
            </p:cNvSpPr>
            <p:nvPr/>
          </p:nvSpPr>
          <p:spPr bwMode="auto">
            <a:xfrm>
              <a:off x="8233793" y="1730846"/>
              <a:ext cx="1479572" cy="461665"/>
            </a:xfrm>
            <a:prstGeom prst="rect">
              <a:avLst/>
            </a:prstGeom>
            <a:noFill/>
            <a:ln w="12700">
              <a:noFill/>
              <a:miter lim="800000"/>
              <a:headEnd/>
              <a:tailEnd/>
            </a:ln>
            <a:effectLst/>
          </p:spPr>
          <p:txBody>
            <a:bodyPr wrap="none">
              <a:spAutoFit/>
            </a:bodyPr>
            <a:lstStyle/>
            <a:p>
              <a:r>
                <a:rPr lang="en-US" sz="2400" u="sng">
                  <a:effectLst/>
                  <a:latin typeface="+mn-lt"/>
                </a:rPr>
                <a:t>Difference</a:t>
              </a:r>
            </a:p>
          </p:txBody>
        </p:sp>
        <p:sp>
          <p:nvSpPr>
            <p:cNvPr id="234504" name="Text Box 8"/>
            <p:cNvSpPr txBox="1">
              <a:spLocks noChangeArrowheads="1"/>
            </p:cNvSpPr>
            <p:nvPr/>
          </p:nvSpPr>
          <p:spPr bwMode="auto">
            <a:xfrm>
              <a:off x="2611098" y="1730846"/>
              <a:ext cx="1886991" cy="461665"/>
            </a:xfrm>
            <a:prstGeom prst="rect">
              <a:avLst/>
            </a:prstGeom>
            <a:noFill/>
            <a:ln w="12700">
              <a:noFill/>
              <a:miter lim="800000"/>
              <a:headEnd/>
              <a:tailEnd/>
            </a:ln>
            <a:effectLst/>
          </p:spPr>
          <p:txBody>
            <a:bodyPr wrap="none">
              <a:spAutoFit/>
            </a:bodyPr>
            <a:lstStyle/>
            <a:p>
              <a:r>
                <a:rPr lang="en-US" sz="2400" u="sng">
                  <a:effectLst/>
                  <a:latin typeface="+mn-lt"/>
                </a:rPr>
                <a:t>District Office</a:t>
              </a:r>
            </a:p>
          </p:txBody>
        </p:sp>
        <p:sp>
          <p:nvSpPr>
            <p:cNvPr id="234505" name="Text Box 9"/>
            <p:cNvSpPr txBox="1">
              <a:spLocks noChangeArrowheads="1"/>
            </p:cNvSpPr>
            <p:nvPr/>
          </p:nvSpPr>
          <p:spPr bwMode="auto">
            <a:xfrm>
              <a:off x="2219115" y="2218208"/>
              <a:ext cx="1525610" cy="3748719"/>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a:effectLst/>
                  <a:latin typeface="+mn-lt"/>
                </a:rPr>
                <a:t>Seattle</a:t>
              </a:r>
            </a:p>
            <a:p>
              <a:pPr algn="l">
                <a:lnSpc>
                  <a:spcPct val="90000"/>
                </a:lnSpc>
                <a:spcBef>
                  <a:spcPct val="20000"/>
                </a:spcBef>
                <a:buClr>
                  <a:srgbClr val="66FFFF"/>
                </a:buClr>
                <a:buSzPct val="75000"/>
                <a:buFont typeface="Monotype Sorts" pitchFamily="2" charset="2"/>
                <a:buNone/>
              </a:pPr>
              <a:r>
                <a:rPr lang="en-US">
                  <a:effectLst/>
                  <a:latin typeface="+mn-lt"/>
                </a:rPr>
                <a:t>Los Angeles</a:t>
              </a:r>
            </a:p>
            <a:p>
              <a:pPr algn="l">
                <a:lnSpc>
                  <a:spcPct val="90000"/>
                </a:lnSpc>
                <a:spcBef>
                  <a:spcPct val="20000"/>
                </a:spcBef>
                <a:buClr>
                  <a:srgbClr val="66FFFF"/>
                </a:buClr>
                <a:buSzPct val="75000"/>
                <a:buFont typeface="Monotype Sorts" pitchFamily="2" charset="2"/>
                <a:buNone/>
              </a:pPr>
              <a:r>
                <a:rPr lang="en-US">
                  <a:effectLst/>
                  <a:latin typeface="+mn-lt"/>
                </a:rPr>
                <a:t>Boston</a:t>
              </a:r>
            </a:p>
            <a:p>
              <a:pPr algn="l">
                <a:lnSpc>
                  <a:spcPct val="90000"/>
                </a:lnSpc>
                <a:spcBef>
                  <a:spcPct val="20000"/>
                </a:spcBef>
                <a:buClr>
                  <a:srgbClr val="66FFFF"/>
                </a:buClr>
                <a:buSzPct val="75000"/>
                <a:buFont typeface="Monotype Sorts" pitchFamily="2" charset="2"/>
                <a:buNone/>
              </a:pPr>
              <a:r>
                <a:rPr lang="en-US">
                  <a:effectLst/>
                  <a:latin typeface="+mn-lt"/>
                </a:rPr>
                <a:t>Cleveland</a:t>
              </a:r>
            </a:p>
            <a:p>
              <a:pPr algn="l">
                <a:lnSpc>
                  <a:spcPct val="90000"/>
                </a:lnSpc>
                <a:spcBef>
                  <a:spcPct val="20000"/>
                </a:spcBef>
                <a:buClr>
                  <a:srgbClr val="66FFFF"/>
                </a:buClr>
                <a:buSzPct val="75000"/>
                <a:buFont typeface="Monotype Sorts" pitchFamily="2" charset="2"/>
                <a:buNone/>
              </a:pPr>
              <a:r>
                <a:rPr lang="en-US">
                  <a:effectLst/>
                  <a:latin typeface="+mn-lt"/>
                </a:rPr>
                <a:t>New York</a:t>
              </a:r>
            </a:p>
            <a:p>
              <a:pPr algn="l">
                <a:lnSpc>
                  <a:spcPct val="90000"/>
                </a:lnSpc>
                <a:spcBef>
                  <a:spcPct val="20000"/>
                </a:spcBef>
                <a:buClr>
                  <a:srgbClr val="66FFFF"/>
                </a:buClr>
                <a:buSzPct val="75000"/>
                <a:buFont typeface="Monotype Sorts" pitchFamily="2" charset="2"/>
                <a:buNone/>
              </a:pPr>
              <a:r>
                <a:rPr lang="en-US">
                  <a:effectLst/>
                  <a:latin typeface="+mn-lt"/>
                </a:rPr>
                <a:t>Houston</a:t>
              </a:r>
            </a:p>
            <a:p>
              <a:pPr algn="l">
                <a:lnSpc>
                  <a:spcPct val="90000"/>
                </a:lnSpc>
                <a:spcBef>
                  <a:spcPct val="20000"/>
                </a:spcBef>
                <a:buClr>
                  <a:srgbClr val="66FFFF"/>
                </a:buClr>
                <a:buSzPct val="75000"/>
                <a:buFont typeface="Monotype Sorts" pitchFamily="2" charset="2"/>
                <a:buNone/>
              </a:pPr>
              <a:r>
                <a:rPr lang="en-US">
                  <a:effectLst/>
                  <a:latin typeface="+mn-lt"/>
                </a:rPr>
                <a:t>Atlanta</a:t>
              </a:r>
            </a:p>
            <a:p>
              <a:pPr algn="l">
                <a:lnSpc>
                  <a:spcPct val="90000"/>
                </a:lnSpc>
                <a:spcBef>
                  <a:spcPct val="20000"/>
                </a:spcBef>
                <a:buClr>
                  <a:srgbClr val="66FFFF"/>
                </a:buClr>
                <a:buSzPct val="75000"/>
                <a:buFont typeface="Monotype Sorts" pitchFamily="2" charset="2"/>
                <a:buNone/>
              </a:pPr>
              <a:r>
                <a:rPr lang="en-US">
                  <a:effectLst/>
                  <a:latin typeface="+mn-lt"/>
                </a:rPr>
                <a:t>St. Louis</a:t>
              </a:r>
            </a:p>
            <a:p>
              <a:pPr algn="l">
                <a:lnSpc>
                  <a:spcPct val="90000"/>
                </a:lnSpc>
                <a:spcBef>
                  <a:spcPct val="20000"/>
                </a:spcBef>
                <a:buClr>
                  <a:srgbClr val="66FFFF"/>
                </a:buClr>
                <a:buSzPct val="75000"/>
                <a:buFont typeface="Monotype Sorts" pitchFamily="2" charset="2"/>
                <a:buNone/>
              </a:pPr>
              <a:r>
                <a:rPr lang="en-US">
                  <a:effectLst/>
                  <a:latin typeface="+mn-lt"/>
                </a:rPr>
                <a:t>Milwaukee</a:t>
              </a:r>
            </a:p>
            <a:p>
              <a:pPr algn="l">
                <a:lnSpc>
                  <a:spcPct val="90000"/>
                </a:lnSpc>
                <a:spcBef>
                  <a:spcPct val="20000"/>
                </a:spcBef>
                <a:buClr>
                  <a:srgbClr val="66FFFF"/>
                </a:buClr>
                <a:buSzPct val="75000"/>
                <a:buFont typeface="Monotype Sorts" pitchFamily="2" charset="2"/>
                <a:buNone/>
              </a:pPr>
              <a:r>
                <a:rPr lang="en-US">
                  <a:effectLst/>
                  <a:latin typeface="+mn-lt"/>
                </a:rPr>
                <a:t>Denver</a:t>
              </a:r>
            </a:p>
          </p:txBody>
        </p:sp>
        <p:sp>
          <p:nvSpPr>
            <p:cNvPr id="234506" name="Text Box 10"/>
            <p:cNvSpPr txBox="1">
              <a:spLocks noChangeArrowheads="1"/>
            </p:cNvSpPr>
            <p:nvPr/>
          </p:nvSpPr>
          <p:spPr bwMode="auto">
            <a:xfrm>
              <a:off x="6007791" y="1311746"/>
              <a:ext cx="2890150" cy="461665"/>
            </a:xfrm>
            <a:prstGeom prst="rect">
              <a:avLst/>
            </a:prstGeom>
            <a:noFill/>
            <a:ln w="12700">
              <a:noFill/>
              <a:miter lim="800000"/>
              <a:headEnd/>
              <a:tailEnd/>
            </a:ln>
            <a:effectLst/>
          </p:spPr>
          <p:txBody>
            <a:bodyPr wrap="none">
              <a:spAutoFit/>
            </a:bodyPr>
            <a:lstStyle/>
            <a:p>
              <a:r>
                <a:rPr lang="en-US" sz="2400" dirty="0">
                  <a:effectLst/>
                  <a:latin typeface="+mn-lt"/>
                </a:rPr>
                <a:t>Delivery Time (Hours)</a:t>
              </a:r>
            </a:p>
          </p:txBody>
        </p:sp>
        <p:sp>
          <p:nvSpPr>
            <p:cNvPr id="234511" name="Text Box 15"/>
            <p:cNvSpPr txBox="1">
              <a:spLocks noChangeArrowheads="1"/>
            </p:cNvSpPr>
            <p:nvPr/>
          </p:nvSpPr>
          <p:spPr bwMode="auto">
            <a:xfrm>
              <a:off x="8625755" y="2167408"/>
              <a:ext cx="490839" cy="3816429"/>
            </a:xfrm>
            <a:prstGeom prst="rect">
              <a:avLst/>
            </a:prstGeom>
            <a:noFill/>
            <a:ln w="12700">
              <a:noFill/>
              <a:miter lim="800000"/>
              <a:headEnd/>
              <a:tailEnd/>
            </a:ln>
            <a:effectLst/>
          </p:spPr>
          <p:txBody>
            <a:bodyPr wrap="none">
              <a:spAutoFit/>
            </a:bodyPr>
            <a:lstStyle/>
            <a:p>
              <a:pPr>
                <a:lnSpc>
                  <a:spcPct val="110000"/>
                </a:lnSpc>
              </a:pPr>
              <a:r>
                <a:rPr lang="en-US">
                  <a:effectLst/>
                  <a:latin typeface="+mn-lt"/>
                </a:rPr>
                <a:t> 7 </a:t>
              </a:r>
            </a:p>
            <a:p>
              <a:pPr>
                <a:lnSpc>
                  <a:spcPct val="110000"/>
                </a:lnSpc>
              </a:pPr>
              <a:r>
                <a:rPr lang="en-US">
                  <a:effectLst/>
                  <a:latin typeface="+mn-lt"/>
                </a:rPr>
                <a:t> 6 </a:t>
              </a:r>
            </a:p>
            <a:p>
              <a:pPr>
                <a:lnSpc>
                  <a:spcPct val="110000"/>
                </a:lnSpc>
              </a:pPr>
              <a:r>
                <a:rPr lang="en-US">
                  <a:effectLst/>
                  <a:latin typeface="+mn-lt"/>
                </a:rPr>
                <a:t> 4 </a:t>
              </a:r>
            </a:p>
            <a:p>
              <a:pPr>
                <a:lnSpc>
                  <a:spcPct val="110000"/>
                </a:lnSpc>
              </a:pPr>
              <a:r>
                <a:rPr lang="en-US">
                  <a:effectLst/>
                  <a:latin typeface="+mn-lt"/>
                </a:rPr>
                <a:t> 1 </a:t>
              </a:r>
            </a:p>
            <a:p>
              <a:pPr>
                <a:lnSpc>
                  <a:spcPct val="110000"/>
                </a:lnSpc>
              </a:pPr>
              <a:r>
                <a:rPr lang="en-US">
                  <a:effectLst/>
                  <a:latin typeface="+mn-lt"/>
                </a:rPr>
                <a:t> 2 </a:t>
              </a:r>
            </a:p>
            <a:p>
              <a:pPr>
                <a:lnSpc>
                  <a:spcPct val="110000"/>
                </a:lnSpc>
              </a:pPr>
              <a:r>
                <a:rPr lang="en-US">
                  <a:effectLst/>
                  <a:latin typeface="+mn-lt"/>
                </a:rPr>
                <a:t> 3 </a:t>
              </a:r>
            </a:p>
            <a:p>
              <a:pPr>
                <a:lnSpc>
                  <a:spcPct val="110000"/>
                </a:lnSpc>
              </a:pPr>
              <a:r>
                <a:rPr lang="en-US">
                  <a:effectLst/>
                  <a:latin typeface="+mn-lt"/>
                </a:rPr>
                <a:t>-1 </a:t>
              </a:r>
            </a:p>
            <a:p>
              <a:pPr>
                <a:lnSpc>
                  <a:spcPct val="110000"/>
                </a:lnSpc>
              </a:pPr>
              <a:r>
                <a:rPr lang="en-US">
                  <a:effectLst/>
                  <a:latin typeface="+mn-lt"/>
                </a:rPr>
                <a:t> 2 </a:t>
              </a:r>
            </a:p>
            <a:p>
              <a:pPr>
                <a:lnSpc>
                  <a:spcPct val="110000"/>
                </a:lnSpc>
              </a:pPr>
              <a:r>
                <a:rPr lang="en-US">
                  <a:effectLst/>
                  <a:latin typeface="+mn-lt"/>
                </a:rPr>
                <a:t>-2 </a:t>
              </a:r>
            </a:p>
            <a:p>
              <a:pPr>
                <a:lnSpc>
                  <a:spcPct val="110000"/>
                </a:lnSpc>
              </a:pPr>
              <a:r>
                <a:rPr lang="en-US">
                  <a:effectLst/>
                  <a:latin typeface="+mn-lt"/>
                </a:rPr>
                <a:t>5</a:t>
              </a:r>
            </a:p>
          </p:txBody>
        </p:sp>
      </p:grpSp>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
        <p:nvSpPr>
          <p:cNvPr id="18"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2138880" y="2376919"/>
            <a:ext cx="1388522" cy="904863"/>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0</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d </a:t>
            </a:r>
            <a:r>
              <a:rPr lang="en-US" sz="2400" dirty="0">
                <a:effectLst/>
                <a:latin typeface="+mn-lt"/>
              </a:rPr>
              <a:t>= 0</a:t>
            </a:r>
            <a:r>
              <a:rPr lang="en-US" sz="2400" baseline="-25000" dirty="0">
                <a:effectLst/>
                <a:latin typeface="+mn-lt"/>
              </a:rPr>
              <a:t> </a:t>
            </a:r>
            <a:endParaRPr lang="en-US" sz="2400" dirty="0">
              <a:effectLst/>
              <a:latin typeface="+mn-lt"/>
            </a:endParaRPr>
          </a:p>
          <a:p>
            <a:pPr algn="l">
              <a:spcBef>
                <a:spcPct val="20000"/>
              </a:spcBef>
              <a:buClr>
                <a:srgbClr val="66FFFF"/>
              </a:buClr>
              <a:buSzPct val="75000"/>
              <a:buFont typeface="Monotype Sorts" pitchFamily="2" charset="2"/>
              <a:buNone/>
            </a:pPr>
            <a:r>
              <a:rPr lang="en-US" sz="2400" i="1" dirty="0">
                <a:effectLst/>
                <a:latin typeface="+mn-lt"/>
              </a:rPr>
              <a:t>H</a:t>
            </a:r>
            <a:r>
              <a:rPr lang="en-US" sz="2400" baseline="-25000" dirty="0">
                <a:effectLst/>
                <a:latin typeface="+mn-lt"/>
              </a:rPr>
              <a:t>a</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d</a:t>
            </a:r>
            <a:r>
              <a:rPr lang="en-US" sz="2400" dirty="0">
                <a:effectLst/>
                <a:latin typeface="+mn-lt"/>
              </a:rPr>
              <a:t> </a:t>
            </a:r>
            <a:r>
              <a:rPr lang="en-US" sz="2400" dirty="0">
                <a:effectLst/>
                <a:latin typeface="Symbol" panose="05050102010706020507" pitchFamily="18" charset="2"/>
              </a:rPr>
              <a:t> </a:t>
            </a:r>
          </a:p>
        </p:txBody>
      </p:sp>
      <p:sp>
        <p:nvSpPr>
          <p:cNvPr id="235523" name="Text Box 3"/>
          <p:cNvSpPr txBox="1">
            <a:spLocks noChangeArrowheads="1"/>
          </p:cNvSpPr>
          <p:nvPr/>
        </p:nvSpPr>
        <p:spPr bwMode="auto">
          <a:xfrm>
            <a:off x="2121989" y="3291319"/>
            <a:ext cx="6356099" cy="1200329"/>
          </a:xfrm>
          <a:prstGeom prst="rect">
            <a:avLst/>
          </a:prstGeom>
          <a:noFill/>
          <a:ln w="12700">
            <a:noFill/>
            <a:miter lim="800000"/>
            <a:headEnd/>
            <a:tailEnd/>
          </a:ln>
          <a:effectLst/>
        </p:spPr>
        <p:txBody>
          <a:bodyPr wrap="none">
            <a:spAutoFit/>
          </a:bodyPr>
          <a:lstStyle/>
          <a:p>
            <a:pPr algn="l"/>
            <a:r>
              <a:rPr lang="en-US" sz="2400" dirty="0">
                <a:effectLst/>
                <a:latin typeface="+mn-lt"/>
              </a:rPr>
              <a:t>Let  </a:t>
            </a:r>
            <a:r>
              <a:rPr lang="en-US" sz="2400" i="1" dirty="0">
                <a:effectLst/>
                <a:latin typeface="Symbol" panose="05050102010706020507" pitchFamily="18" charset="2"/>
              </a:rPr>
              <a:t></a:t>
            </a:r>
            <a:r>
              <a:rPr lang="en-US" sz="2400" baseline="-25000" dirty="0">
                <a:effectLst/>
                <a:latin typeface="+mn-lt"/>
              </a:rPr>
              <a:t>d </a:t>
            </a:r>
            <a:r>
              <a:rPr lang="en-US" sz="2400" dirty="0">
                <a:effectLst/>
                <a:latin typeface="+mn-lt"/>
              </a:rPr>
              <a:t>= the mean of the </a:t>
            </a:r>
            <a:r>
              <a:rPr lang="en-US" sz="2400" u="sng" dirty="0">
                <a:effectLst/>
                <a:latin typeface="+mn-lt"/>
              </a:rPr>
              <a:t>difference</a:t>
            </a:r>
            <a:r>
              <a:rPr lang="en-US" sz="2400" dirty="0">
                <a:effectLst/>
                <a:latin typeface="+mn-lt"/>
              </a:rPr>
              <a:t> values for the</a:t>
            </a:r>
          </a:p>
          <a:p>
            <a:pPr algn="l"/>
            <a:r>
              <a:rPr lang="en-US" sz="2400" dirty="0">
                <a:effectLst/>
                <a:latin typeface="+mn-lt"/>
              </a:rPr>
              <a:t>                two delivery services for the population</a:t>
            </a:r>
          </a:p>
          <a:p>
            <a:pPr algn="l"/>
            <a:r>
              <a:rPr lang="en-US" sz="2400" dirty="0">
                <a:effectLst/>
                <a:latin typeface="+mn-lt"/>
              </a:rPr>
              <a:t>                of district offices</a:t>
            </a:r>
          </a:p>
        </p:txBody>
      </p:sp>
      <p:sp>
        <p:nvSpPr>
          <p:cNvPr id="235525" name="Text Box 5"/>
          <p:cNvSpPr txBox="1">
            <a:spLocks noChangeArrowheads="1"/>
          </p:cNvSpPr>
          <p:nvPr/>
        </p:nvSpPr>
        <p:spPr bwMode="auto">
          <a:xfrm>
            <a:off x="1642693" y="1956878"/>
            <a:ext cx="3646576" cy="461665"/>
          </a:xfrm>
          <a:prstGeom prst="rect">
            <a:avLst/>
          </a:prstGeom>
          <a:noFill/>
          <a:ln w="12700">
            <a:noFill/>
            <a:miter lim="800000"/>
            <a:headEnd/>
            <a:tailEnd/>
          </a:ln>
          <a:effectLst/>
        </p:spPr>
        <p:txBody>
          <a:bodyPr wrap="none">
            <a:spAutoFit/>
          </a:bodyPr>
          <a:lstStyle/>
          <a:p>
            <a:pPr algn="l"/>
            <a:r>
              <a:rPr lang="en-US" sz="2400" dirty="0">
                <a:effectLst/>
                <a:latin typeface="+mn-lt"/>
              </a:rPr>
              <a:t>1.  Develop the hypotheses.</a:t>
            </a:r>
          </a:p>
        </p:txBody>
      </p:sp>
      <p:sp>
        <p:nvSpPr>
          <p:cNvPr id="235583" name="Text Box 63"/>
          <p:cNvSpPr txBox="1">
            <a:spLocks noChangeArrowheads="1"/>
          </p:cNvSpPr>
          <p:nvPr/>
        </p:nvSpPr>
        <p:spPr bwMode="auto">
          <a:xfrm>
            <a:off x="912138" y="1477541"/>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10"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235525"/>
                                        </p:tgtEl>
                                        <p:attrNameLst>
                                          <p:attrName>style.visibility</p:attrName>
                                        </p:attrNameLst>
                                      </p:cBhvr>
                                      <p:to>
                                        <p:strVal val="visible"/>
                                      </p:to>
                                    </p:set>
                                    <p:anim calcmode="lin" valueType="num">
                                      <p:cBhvr>
                                        <p:cTn id="7" dur="500" fill="hold"/>
                                        <p:tgtEl>
                                          <p:spTgt spid="235525"/>
                                        </p:tgtEl>
                                        <p:attrNameLst>
                                          <p:attrName>ppt_w</p:attrName>
                                        </p:attrNameLst>
                                      </p:cBhvr>
                                      <p:tavLst>
                                        <p:tav tm="0">
                                          <p:val>
                                            <p:strVal val="2/3*#ppt_w"/>
                                          </p:val>
                                        </p:tav>
                                        <p:tav tm="100000">
                                          <p:val>
                                            <p:strVal val="#ppt_w"/>
                                          </p:val>
                                        </p:tav>
                                      </p:tavLst>
                                    </p:anim>
                                    <p:anim calcmode="lin" valueType="num">
                                      <p:cBhvr>
                                        <p:cTn id="8" dur="500" fill="hold"/>
                                        <p:tgtEl>
                                          <p:spTgt spid="235525"/>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12" presetClass="entr" presetSubtype="1" fill="hold" grpId="0" nodeType="afterEffect">
                                  <p:stCondLst>
                                    <p:cond delay="1000"/>
                                  </p:stCondLst>
                                  <p:childTnLst>
                                    <p:set>
                                      <p:cBhvr>
                                        <p:cTn id="11" dur="1" fill="hold">
                                          <p:stCondLst>
                                            <p:cond delay="0"/>
                                          </p:stCondLst>
                                        </p:cTn>
                                        <p:tgtEl>
                                          <p:spTgt spid="235522"/>
                                        </p:tgtEl>
                                        <p:attrNameLst>
                                          <p:attrName>style.visibility</p:attrName>
                                        </p:attrNameLst>
                                      </p:cBhvr>
                                      <p:to>
                                        <p:strVal val="visible"/>
                                      </p:to>
                                    </p:set>
                                    <p:animEffect transition="in" filter="slide(fromTop)">
                                      <p:cBhvr>
                                        <p:cTn id="12" dur="500"/>
                                        <p:tgtEl>
                                          <p:spTgt spid="235522"/>
                                        </p:tgtEl>
                                      </p:cBhvr>
                                    </p:animEffect>
                                  </p:childTnLst>
                                </p:cTn>
                              </p:par>
                            </p:childTnLst>
                          </p:cTn>
                        </p:par>
                        <p:par>
                          <p:cTn id="13" fill="hold">
                            <p:stCondLst>
                              <p:cond delay="3000"/>
                            </p:stCondLst>
                            <p:childTnLst>
                              <p:par>
                                <p:cTn id="14" presetID="3" presetClass="entr" presetSubtype="10" fill="hold" grpId="0" nodeType="afterEffect">
                                  <p:stCondLst>
                                    <p:cond delay="2000"/>
                                  </p:stCondLst>
                                  <p:childTnLst>
                                    <p:set>
                                      <p:cBhvr>
                                        <p:cTn id="15" dur="1" fill="hold">
                                          <p:stCondLst>
                                            <p:cond delay="0"/>
                                          </p:stCondLst>
                                        </p:cTn>
                                        <p:tgtEl>
                                          <p:spTgt spid="235523"/>
                                        </p:tgtEl>
                                        <p:attrNameLst>
                                          <p:attrName>style.visibility</p:attrName>
                                        </p:attrNameLst>
                                      </p:cBhvr>
                                      <p:to>
                                        <p:strVal val="visible"/>
                                      </p:to>
                                    </p:set>
                                    <p:animEffect transition="in" filter="blinds(horizontal)">
                                      <p:cBhvr>
                                        <p:cTn id="16" dur="500"/>
                                        <p:tgtEl>
                                          <p:spTgt spid="235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P spid="235523" grpId="0" autoUpdateAnimBg="0"/>
      <p:bldP spid="23552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912138" y="430999"/>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Estimating the Difference Between Two Population Means</a:t>
            </a:r>
          </a:p>
        </p:txBody>
      </p:sp>
      <p:sp>
        <p:nvSpPr>
          <p:cNvPr id="197635" name="Rectangle 3"/>
          <p:cNvSpPr>
            <a:spLocks noChangeArrowheads="1"/>
          </p:cNvSpPr>
          <p:nvPr/>
        </p:nvSpPr>
        <p:spPr bwMode="auto">
          <a:xfrm>
            <a:off x="912138" y="1252468"/>
            <a:ext cx="10337562" cy="544555"/>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effectLst/>
                <a:latin typeface="+mn-lt"/>
              </a:rPr>
              <a:t>Let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equal the mean of population 1 and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equal the mean of population 2.</a:t>
            </a:r>
          </a:p>
        </p:txBody>
      </p:sp>
      <p:sp>
        <p:nvSpPr>
          <p:cNvPr id="197636" name="Rectangle 4"/>
          <p:cNvSpPr>
            <a:spLocks noChangeArrowheads="1"/>
          </p:cNvSpPr>
          <p:nvPr/>
        </p:nvSpPr>
        <p:spPr bwMode="auto">
          <a:xfrm>
            <a:off x="912138" y="1842599"/>
            <a:ext cx="10337562" cy="457200"/>
          </a:xfrm>
          <a:prstGeom prst="rect">
            <a:avLst/>
          </a:prstGeom>
          <a:noFill/>
          <a:ln w="12700">
            <a:noFill/>
            <a:miter lim="800000"/>
            <a:headEnd/>
            <a:tailEnd/>
          </a:ln>
          <a:effectLst/>
        </p:spPr>
        <p:txBody>
          <a:bodyPr lIns="90488" tIns="44450" rIns="90488" bIns="44450"/>
          <a:lstStyle/>
          <a:p>
            <a:pPr marL="342900" indent="-342900" algn="l">
              <a:lnSpc>
                <a:spcPct val="80000"/>
              </a:lnSpc>
              <a:spcBef>
                <a:spcPct val="20000"/>
              </a:spcBef>
              <a:buSzPct val="100000"/>
              <a:buFont typeface="Arial" panose="020B0604020202020204" pitchFamily="34" charset="0"/>
              <a:buChar char="•"/>
            </a:pPr>
            <a:r>
              <a:rPr lang="en-US" sz="2400" dirty="0">
                <a:effectLst/>
                <a:latin typeface="+mn-lt"/>
              </a:rPr>
              <a:t>The difference between the two population means is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a:t>
            </a:r>
            <a:r>
              <a:rPr lang="en-US" sz="2400" dirty="0">
                <a:effectLst/>
                <a:latin typeface="Symbol" panose="05050102010706020507" pitchFamily="18" charset="2"/>
              </a:rPr>
              <a:t>-</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a:t>
            </a:r>
          </a:p>
        </p:txBody>
      </p:sp>
      <p:sp>
        <p:nvSpPr>
          <p:cNvPr id="197637" name="Rectangle 5"/>
          <p:cNvSpPr>
            <a:spLocks noChangeArrowheads="1"/>
          </p:cNvSpPr>
          <p:nvPr/>
        </p:nvSpPr>
        <p:spPr bwMode="auto">
          <a:xfrm>
            <a:off x="912138" y="2282815"/>
            <a:ext cx="10337562" cy="825157"/>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effectLst/>
                <a:latin typeface="+mn-lt"/>
              </a:rPr>
              <a:t>To estimate </a:t>
            </a:r>
            <a:r>
              <a:rPr lang="en-US" sz="2400" i="1" dirty="0">
                <a:effectLst/>
                <a:latin typeface="Symbol" panose="05050102010706020507" pitchFamily="18" charset="2"/>
              </a:rPr>
              <a:t></a:t>
            </a:r>
            <a:r>
              <a:rPr lang="en-US" sz="2400" baseline="-25000" dirty="0">
                <a:effectLst/>
                <a:latin typeface="+mn-lt"/>
              </a:rPr>
              <a:t>1</a:t>
            </a:r>
            <a:r>
              <a:rPr lang="en-US" sz="2400" dirty="0">
                <a:effectLst/>
                <a:latin typeface="+mn-lt"/>
              </a:rPr>
              <a:t> </a:t>
            </a:r>
            <a:r>
              <a:rPr lang="en-US" sz="2400" dirty="0">
                <a:effectLst/>
                <a:latin typeface="Symbol" panose="05050102010706020507" pitchFamily="18" charset="2"/>
              </a:rPr>
              <a:t>-</a:t>
            </a: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a:t>
            </a:r>
            <a:r>
              <a:rPr lang="en-US" sz="2400" dirty="0">
                <a:effectLst/>
                <a:latin typeface="+mn-lt"/>
              </a:rPr>
              <a:t>, we will select a simple random sample of size </a:t>
            </a:r>
            <a:r>
              <a:rPr lang="en-US" sz="2400" i="1" dirty="0">
                <a:effectLst/>
                <a:latin typeface="+mn-lt"/>
              </a:rPr>
              <a:t>n</a:t>
            </a:r>
            <a:r>
              <a:rPr lang="en-US" sz="2400" baseline="-25000" dirty="0">
                <a:effectLst/>
                <a:latin typeface="+mn-lt"/>
              </a:rPr>
              <a:t>1</a:t>
            </a:r>
            <a:r>
              <a:rPr lang="en-US" sz="2400" dirty="0">
                <a:effectLst/>
                <a:latin typeface="+mn-lt"/>
              </a:rPr>
              <a:t> from population 1 and a simple random sample of size </a:t>
            </a:r>
            <a:r>
              <a:rPr lang="en-US" sz="2400" i="1" dirty="0">
                <a:effectLst/>
                <a:latin typeface="+mn-lt"/>
              </a:rPr>
              <a:t>n</a:t>
            </a:r>
            <a:r>
              <a:rPr lang="en-US" sz="2400" baseline="-25000" dirty="0">
                <a:effectLst/>
                <a:latin typeface="+mn-lt"/>
              </a:rPr>
              <a:t>2</a:t>
            </a:r>
            <a:r>
              <a:rPr lang="en-US" sz="2400" dirty="0">
                <a:effectLst/>
                <a:latin typeface="+mn-lt"/>
              </a:rPr>
              <a:t> from population 2.</a:t>
            </a:r>
          </a:p>
        </p:txBody>
      </p:sp>
      <mc:AlternateContent xmlns:mc="http://schemas.openxmlformats.org/markup-compatibility/2006" xmlns:a14="http://schemas.microsoft.com/office/drawing/2010/main">
        <mc:Choice Requires="a14">
          <p:sp>
            <p:nvSpPr>
              <p:cNvPr id="197639" name="Rectangle 7"/>
              <p:cNvSpPr>
                <a:spLocks noChangeArrowheads="1"/>
              </p:cNvSpPr>
              <p:nvPr/>
            </p:nvSpPr>
            <p:spPr bwMode="auto">
              <a:xfrm>
                <a:off x="912138" y="3160973"/>
                <a:ext cx="10337562" cy="612518"/>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Let </a:t>
                </a:r>
                <a14:m>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oMath>
                </a14:m>
                <a:r>
                  <a:rPr lang="en-US" sz="2400" dirty="0">
                    <a:effectLst/>
                    <a:latin typeface="+mn-lt"/>
                  </a:rPr>
                  <a:t> equal the mean of sample 1 and </a:t>
                </a:r>
                <a14:m>
                  <m:oMath xmlns:m="http://schemas.openxmlformats.org/officeDocument/2006/math">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oMath>
                </a14:m>
                <a:r>
                  <a:rPr lang="en-US" sz="2400" dirty="0">
                    <a:effectLst/>
                    <a:latin typeface="+mn-lt"/>
                  </a:rPr>
                  <a:t> equal the mean of sample 2.</a:t>
                </a:r>
              </a:p>
            </p:txBody>
          </p:sp>
        </mc:Choice>
        <mc:Fallback xmlns="">
          <p:sp>
            <p:nvSpPr>
              <p:cNvPr id="197639" name="Rectangle 7"/>
              <p:cNvSpPr>
                <a:spLocks noRot="1" noChangeAspect="1" noMove="1" noResize="1" noEditPoints="1" noAdjustHandles="1" noChangeArrowheads="1" noChangeShapeType="1" noTextEdit="1"/>
              </p:cNvSpPr>
              <p:nvPr/>
            </p:nvSpPr>
            <p:spPr bwMode="auto">
              <a:xfrm>
                <a:off x="912138" y="3160973"/>
                <a:ext cx="10337562" cy="612518"/>
              </a:xfrm>
              <a:prstGeom prst="rect">
                <a:avLst/>
              </a:prstGeom>
              <a:blipFill>
                <a:blip r:embed="rId3"/>
                <a:stretch>
                  <a:fillRect l="-826" t="-900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643" name="Rectangle 11"/>
              <p:cNvSpPr>
                <a:spLocks noChangeArrowheads="1"/>
              </p:cNvSpPr>
              <p:nvPr/>
            </p:nvSpPr>
            <p:spPr bwMode="auto">
              <a:xfrm>
                <a:off x="912138" y="3698215"/>
                <a:ext cx="10337562" cy="876300"/>
              </a:xfrm>
              <a:prstGeom prst="rect">
                <a:avLst/>
              </a:prstGeom>
              <a:noFill/>
              <a:ln w="12700">
                <a:noFill/>
                <a:miter lim="800000"/>
                <a:headEnd/>
                <a:tailEnd/>
              </a:ln>
              <a:effectLst/>
            </p:spPr>
            <p:txBody>
              <a:bodyPr lIns="90488" tIns="44450" rIns="90488" bIns="44450"/>
              <a:lstStyle/>
              <a:p>
                <a:pPr marL="342900" indent="-342900" algn="l">
                  <a:buSzPct val="95000"/>
                  <a:buFont typeface="Arial" panose="020B0604020202020204" pitchFamily="34" charset="0"/>
                  <a:buChar char="•"/>
                </a:pPr>
                <a:r>
                  <a:rPr lang="en-US" sz="2400" dirty="0">
                    <a:effectLst/>
                    <a:latin typeface="+mn-lt"/>
                  </a:rPr>
                  <a:t>The point estimator of the difference between the means of the populations 1 and 2 is </a:t>
                </a:r>
                <a14:m>
                  <m:oMath xmlns:m="http://schemas.openxmlformats.org/officeDocument/2006/math">
                    <m:r>
                      <a:rPr lang="en-US" sz="2400" b="0" i="0" smtClean="0">
                        <a:effectLst/>
                        <a:latin typeface="Cambria Math"/>
                      </a:rPr>
                      <m:t> </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oMath>
                </a14:m>
                <a:r>
                  <a:rPr lang="en-US" sz="2400" dirty="0">
                    <a:effectLst/>
                    <a:latin typeface="+mn-lt"/>
                  </a:rPr>
                  <a:t>.</a:t>
                </a:r>
              </a:p>
            </p:txBody>
          </p:sp>
        </mc:Choice>
        <mc:Fallback xmlns="">
          <p:sp>
            <p:nvSpPr>
              <p:cNvPr id="197643" name="Rectangle 11"/>
              <p:cNvSpPr>
                <a:spLocks noRot="1" noChangeAspect="1" noMove="1" noResize="1" noEditPoints="1" noAdjustHandles="1" noChangeArrowheads="1" noChangeShapeType="1" noTextEdit="1"/>
              </p:cNvSpPr>
              <p:nvPr/>
            </p:nvSpPr>
            <p:spPr bwMode="auto">
              <a:xfrm>
                <a:off x="912138" y="3698215"/>
                <a:ext cx="10337562" cy="876300"/>
              </a:xfrm>
              <a:prstGeom prst="rect">
                <a:avLst/>
              </a:prstGeom>
              <a:blipFill>
                <a:blip r:embed="rId4"/>
                <a:stretch>
                  <a:fillRect l="-767" t="-6294" r="-118" b="-9790"/>
                </a:stretch>
              </a:blipFill>
              <a:ln w="12700">
                <a:noFill/>
                <a:miter lim="800000"/>
                <a:headEnd/>
                <a:tailEnd/>
              </a:ln>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 calcmode="lin" valueType="num">
                                      <p:cBhvr>
                                        <p:cTn id="7" dur="500" fill="hold"/>
                                        <p:tgtEl>
                                          <p:spTgt spid="197635"/>
                                        </p:tgtEl>
                                        <p:attrNameLst>
                                          <p:attrName>ppt_w</p:attrName>
                                        </p:attrNameLst>
                                      </p:cBhvr>
                                      <p:tavLst>
                                        <p:tav tm="0">
                                          <p:val>
                                            <p:strVal val="2/3*#ppt_w"/>
                                          </p:val>
                                        </p:tav>
                                        <p:tav tm="100000">
                                          <p:val>
                                            <p:strVal val="#ppt_w"/>
                                          </p:val>
                                        </p:tav>
                                      </p:tavLst>
                                    </p:anim>
                                    <p:anim calcmode="lin" valueType="num">
                                      <p:cBhvr>
                                        <p:cTn id="8" dur="500" fill="hold"/>
                                        <p:tgtEl>
                                          <p:spTgt spid="197635"/>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97636"/>
                                        </p:tgtEl>
                                        <p:attrNameLst>
                                          <p:attrName>style.visibility</p:attrName>
                                        </p:attrNameLst>
                                      </p:cBhvr>
                                      <p:to>
                                        <p:strVal val="visible"/>
                                      </p:to>
                                    </p:set>
                                    <p:anim calcmode="lin" valueType="num">
                                      <p:cBhvr>
                                        <p:cTn id="13" dur="500" fill="hold"/>
                                        <p:tgtEl>
                                          <p:spTgt spid="197636"/>
                                        </p:tgtEl>
                                        <p:attrNameLst>
                                          <p:attrName>ppt_w</p:attrName>
                                        </p:attrNameLst>
                                      </p:cBhvr>
                                      <p:tavLst>
                                        <p:tav tm="0">
                                          <p:val>
                                            <p:strVal val="2/3*#ppt_w"/>
                                          </p:val>
                                        </p:tav>
                                        <p:tav tm="100000">
                                          <p:val>
                                            <p:strVal val="#ppt_w"/>
                                          </p:val>
                                        </p:tav>
                                      </p:tavLst>
                                    </p:anim>
                                    <p:anim calcmode="lin" valueType="num">
                                      <p:cBhvr>
                                        <p:cTn id="14" dur="500" fill="hold"/>
                                        <p:tgtEl>
                                          <p:spTgt spid="197636"/>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97637"/>
                                        </p:tgtEl>
                                        <p:attrNameLst>
                                          <p:attrName>style.visibility</p:attrName>
                                        </p:attrNameLst>
                                      </p:cBhvr>
                                      <p:to>
                                        <p:strVal val="visible"/>
                                      </p:to>
                                    </p:set>
                                    <p:anim calcmode="lin" valueType="num">
                                      <p:cBhvr>
                                        <p:cTn id="19" dur="500" fill="hold"/>
                                        <p:tgtEl>
                                          <p:spTgt spid="197637"/>
                                        </p:tgtEl>
                                        <p:attrNameLst>
                                          <p:attrName>ppt_w</p:attrName>
                                        </p:attrNameLst>
                                      </p:cBhvr>
                                      <p:tavLst>
                                        <p:tav tm="0">
                                          <p:val>
                                            <p:strVal val="2/3*#ppt_w"/>
                                          </p:val>
                                        </p:tav>
                                        <p:tav tm="100000">
                                          <p:val>
                                            <p:strVal val="#ppt_w"/>
                                          </p:val>
                                        </p:tav>
                                      </p:tavLst>
                                    </p:anim>
                                    <p:anim calcmode="lin" valueType="num">
                                      <p:cBhvr>
                                        <p:cTn id="20" dur="500" fill="hold"/>
                                        <p:tgtEl>
                                          <p:spTgt spid="197637"/>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97639"/>
                                        </p:tgtEl>
                                        <p:attrNameLst>
                                          <p:attrName>style.visibility</p:attrName>
                                        </p:attrNameLst>
                                      </p:cBhvr>
                                      <p:to>
                                        <p:strVal val="visible"/>
                                      </p:to>
                                    </p:set>
                                    <p:anim calcmode="lin" valueType="num">
                                      <p:cBhvr>
                                        <p:cTn id="25" dur="500" fill="hold"/>
                                        <p:tgtEl>
                                          <p:spTgt spid="197639"/>
                                        </p:tgtEl>
                                        <p:attrNameLst>
                                          <p:attrName>ppt_w</p:attrName>
                                        </p:attrNameLst>
                                      </p:cBhvr>
                                      <p:tavLst>
                                        <p:tav tm="0">
                                          <p:val>
                                            <p:fltVal val="0"/>
                                          </p:val>
                                        </p:tav>
                                        <p:tav tm="100000">
                                          <p:val>
                                            <p:strVal val="#ppt_w"/>
                                          </p:val>
                                        </p:tav>
                                      </p:tavLst>
                                    </p:anim>
                                    <p:anim calcmode="lin" valueType="num">
                                      <p:cBhvr>
                                        <p:cTn id="26" dur="500" fill="hold"/>
                                        <p:tgtEl>
                                          <p:spTgt spid="197639"/>
                                        </p:tgtEl>
                                        <p:attrNameLst>
                                          <p:attrName>ppt_h</p:attrName>
                                        </p:attrNameLst>
                                      </p:cBhvr>
                                      <p:tavLst>
                                        <p:tav tm="0">
                                          <p:val>
                                            <p:fltVal val="0"/>
                                          </p:val>
                                        </p:tav>
                                        <p:tav tm="100000">
                                          <p:val>
                                            <p:strVal val="#ppt_h"/>
                                          </p:val>
                                        </p:tav>
                                      </p:tavLst>
                                    </p:anim>
                                    <p:animEffect transition="in" filter="fade">
                                      <p:cBhvr>
                                        <p:cTn id="27" dur="500"/>
                                        <p:tgtEl>
                                          <p:spTgt spid="19763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97643"/>
                                        </p:tgtEl>
                                        <p:attrNameLst>
                                          <p:attrName>style.visibility</p:attrName>
                                        </p:attrNameLst>
                                      </p:cBhvr>
                                      <p:to>
                                        <p:strVal val="visible"/>
                                      </p:to>
                                    </p:set>
                                    <p:anim calcmode="lin" valueType="num">
                                      <p:cBhvr>
                                        <p:cTn id="32" dur="500" fill="hold"/>
                                        <p:tgtEl>
                                          <p:spTgt spid="197643"/>
                                        </p:tgtEl>
                                        <p:attrNameLst>
                                          <p:attrName>ppt_w</p:attrName>
                                        </p:attrNameLst>
                                      </p:cBhvr>
                                      <p:tavLst>
                                        <p:tav tm="0">
                                          <p:val>
                                            <p:fltVal val="0"/>
                                          </p:val>
                                        </p:tav>
                                        <p:tav tm="100000">
                                          <p:val>
                                            <p:strVal val="#ppt_w"/>
                                          </p:val>
                                        </p:tav>
                                      </p:tavLst>
                                    </p:anim>
                                    <p:anim calcmode="lin" valueType="num">
                                      <p:cBhvr>
                                        <p:cTn id="33" dur="500" fill="hold"/>
                                        <p:tgtEl>
                                          <p:spTgt spid="1976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utoUpdateAnimBg="0"/>
      <p:bldP spid="197636" grpId="0" autoUpdateAnimBg="0"/>
      <p:bldP spid="197637" grpId="0" autoUpdateAnimBg="0"/>
      <p:bldP spid="197639" grpId="0"/>
      <p:bldP spid="1976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601" name="Text Box 57"/>
          <p:cNvSpPr txBox="1">
            <a:spLocks noChangeArrowheads="1"/>
          </p:cNvSpPr>
          <p:nvPr/>
        </p:nvSpPr>
        <p:spPr bwMode="auto">
          <a:xfrm>
            <a:off x="1646916" y="2080448"/>
            <a:ext cx="4512004" cy="461665"/>
          </a:xfrm>
          <a:prstGeom prst="rect">
            <a:avLst/>
          </a:prstGeom>
          <a:noFill/>
          <a:ln w="12700">
            <a:noFill/>
            <a:miter lim="800000"/>
            <a:headEnd/>
            <a:tailEnd/>
          </a:ln>
          <a:effectLst/>
        </p:spPr>
        <p:txBody>
          <a:bodyPr wrap="none">
            <a:spAutoFit/>
          </a:bodyPr>
          <a:lstStyle/>
          <a:p>
            <a:pPr algn="l"/>
            <a:r>
              <a:rPr lang="en-US" sz="2400" dirty="0">
                <a:effectLst/>
                <a:latin typeface="+mn-lt"/>
              </a:rPr>
              <a:t>2.  Specify the level of significance.</a:t>
            </a:r>
          </a:p>
        </p:txBody>
      </p:sp>
      <p:sp>
        <p:nvSpPr>
          <p:cNvPr id="236604" name="Text Box 60"/>
          <p:cNvSpPr txBox="1">
            <a:spLocks noChangeArrowheads="1"/>
          </p:cNvSpPr>
          <p:nvPr/>
        </p:nvSpPr>
        <p:spPr bwMode="auto">
          <a:xfrm>
            <a:off x="6370724" y="2073892"/>
            <a:ext cx="1127232" cy="461665"/>
          </a:xfrm>
          <a:prstGeom prst="rect">
            <a:avLst/>
          </a:prstGeom>
          <a:noFill/>
          <a:ln w="12700">
            <a:noFill/>
            <a:miter lim="800000"/>
            <a:headEnd/>
            <a:tailEnd/>
          </a:ln>
          <a:effectLst/>
        </p:spPr>
        <p:txBody>
          <a:bodyPr wrap="none">
            <a:spAutoFit/>
          </a:bodyPr>
          <a:lstStyle/>
          <a:p>
            <a:r>
              <a:rPr lang="en-US" sz="2400" i="1" dirty="0">
                <a:effectLst/>
                <a:latin typeface="Symbol" panose="05050102010706020507" pitchFamily="18" charset="2"/>
              </a:rPr>
              <a:t>a</a:t>
            </a:r>
            <a:r>
              <a:rPr lang="en-US" sz="2400" i="1" dirty="0">
                <a:effectLst/>
                <a:latin typeface="+mn-lt"/>
              </a:rPr>
              <a:t> </a:t>
            </a:r>
            <a:r>
              <a:rPr lang="en-US" sz="2400" dirty="0">
                <a:effectLst/>
                <a:latin typeface="+mn-lt"/>
              </a:rPr>
              <a:t> = .05</a:t>
            </a:r>
          </a:p>
        </p:txBody>
      </p:sp>
      <p:sp>
        <p:nvSpPr>
          <p:cNvPr id="236619" name="Text Box 75"/>
          <p:cNvSpPr txBox="1">
            <a:spLocks noChangeArrowheads="1"/>
          </p:cNvSpPr>
          <p:nvPr/>
        </p:nvSpPr>
        <p:spPr bwMode="auto">
          <a:xfrm>
            <a:off x="910414" y="1475528"/>
            <a:ext cx="55193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and Critical Value Approaches</a:t>
            </a:r>
          </a:p>
        </p:txBody>
      </p:sp>
      <p:sp>
        <p:nvSpPr>
          <p:cNvPr id="236621" name="Text Box 77"/>
          <p:cNvSpPr txBox="1">
            <a:spLocks noChangeArrowheads="1"/>
          </p:cNvSpPr>
          <p:nvPr/>
        </p:nvSpPr>
        <p:spPr bwMode="auto">
          <a:xfrm>
            <a:off x="1670142" y="2751314"/>
            <a:ext cx="5380640" cy="461665"/>
          </a:xfrm>
          <a:prstGeom prst="rect">
            <a:avLst/>
          </a:prstGeom>
          <a:noFill/>
          <a:ln w="12700">
            <a:noFill/>
            <a:miter lim="800000"/>
            <a:headEnd/>
            <a:tailEnd/>
          </a:ln>
          <a:effectLst/>
        </p:spPr>
        <p:txBody>
          <a:bodyPr wrap="none">
            <a:spAutoFit/>
          </a:bodyPr>
          <a:lstStyle/>
          <a:p>
            <a:pPr algn="l"/>
            <a:r>
              <a:rPr lang="en-US" sz="2400" dirty="0">
                <a:effectLst/>
                <a:latin typeface="+mn-lt"/>
              </a:rPr>
              <a:t>3.  Compute the value of the test statistic.</a:t>
            </a:r>
          </a:p>
        </p:txBody>
      </p:sp>
      <p:sp>
        <p:nvSpPr>
          <p:cNvPr id="236628" name="Oval 84"/>
          <p:cNvSpPr>
            <a:spLocks noChangeArrowheads="1"/>
          </p:cNvSpPr>
          <p:nvPr/>
        </p:nvSpPr>
        <p:spPr bwMode="auto">
          <a:xfrm>
            <a:off x="6658172" y="5257457"/>
            <a:ext cx="990656" cy="495300"/>
          </a:xfrm>
          <a:prstGeom prst="ellipse">
            <a:avLst/>
          </a:prstGeom>
          <a:noFill/>
          <a:ln w="28575">
            <a:solidFill>
              <a:schemeClr val="tx1"/>
            </a:solidFill>
            <a:round/>
            <a:headEnd/>
            <a:tailEnd/>
          </a:ln>
          <a:effectLst/>
        </p:spPr>
        <p:txBody>
          <a:bodyPr wrap="none" anchor="ctr"/>
          <a:lstStyle/>
          <a:p>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4163394" y="3308242"/>
                <a:ext cx="3435300" cy="640753"/>
              </a:xfrm>
              <a:prstGeom prst="rect">
                <a:avLst/>
              </a:prstGeom>
              <a:noFill/>
              <a:effectLst/>
            </p:spPr>
            <p:txBody>
              <a:bodyPr wrap="none" rtlCol="0">
                <a:spAutoFit/>
              </a:bodyPr>
              <a:lstStyle/>
              <a:p>
                <a14:m>
                  <m:oMath xmlns:m="http://schemas.openxmlformats.org/officeDocument/2006/math">
                    <m:acc>
                      <m:accPr>
                        <m:chr m:val="̅"/>
                        <m:ctrlPr>
                          <a:rPr lang="en-US" sz="240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𝑑</m:t>
                        </m:r>
                      </m:e>
                    </m:acc>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nary>
                          <m:naryPr>
                            <m:chr m:val="∑"/>
                            <m:subHide m:val="on"/>
                            <m:supHide m:val="on"/>
                            <m:ctrlPr>
                              <a:rPr lang="en-US" sz="2400" b="0" i="1" smtClean="0">
                                <a:solidFill>
                                  <a:schemeClr val="tx1"/>
                                </a:solidFill>
                                <a:effectLst/>
                                <a:latin typeface="Cambria Math" panose="02040503050406030204" pitchFamily="18" charset="0"/>
                              </a:rPr>
                            </m:ctrlPr>
                          </m:naryPr>
                          <m:sub/>
                          <m:sup/>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𝑑</m:t>
                                </m:r>
                              </m:e>
                              <m:sub>
                                <m:r>
                                  <a:rPr lang="en-US" sz="2400" b="0" i="1" smtClean="0">
                                    <a:solidFill>
                                      <a:schemeClr val="tx1"/>
                                    </a:solidFill>
                                    <a:effectLst/>
                                    <a:latin typeface="Cambria Math"/>
                                  </a:rPr>
                                  <m:t>𝑖</m:t>
                                </m:r>
                              </m:sub>
                            </m:sSub>
                          </m:e>
                        </m:nary>
                      </m:num>
                      <m:den>
                        <m:r>
                          <a:rPr lang="en-US" sz="2400" b="0" i="1" smtClean="0">
                            <a:solidFill>
                              <a:schemeClr val="tx1"/>
                            </a:solidFill>
                            <a:effectLst/>
                            <a:latin typeface="Cambria Math"/>
                          </a:rPr>
                          <m:t>𝑛</m:t>
                        </m:r>
                      </m:den>
                    </m:f>
                  </m:oMath>
                </a14:m>
                <a:r>
                  <a:rPr lang="en-US" sz="2400" dirty="0">
                    <a:solidFill>
                      <a:schemeClr val="tx1"/>
                    </a:solidFill>
                    <a:effectLst/>
                    <a:latin typeface="+mn-lt"/>
                  </a:rPr>
                  <a:t> = </a:t>
                </a:r>
                <a14:m>
                  <m:oMath xmlns:m="http://schemas.openxmlformats.org/officeDocument/2006/math">
                    <m:f>
                      <m:fPr>
                        <m:ctrlPr>
                          <a:rPr lang="en-US" sz="2400" i="1" dirty="0" smtClean="0">
                            <a:solidFill>
                              <a:schemeClr val="tx1"/>
                            </a:solidFill>
                            <a:effectLst/>
                            <a:latin typeface="Cambria Math" panose="02040503050406030204" pitchFamily="18" charset="0"/>
                          </a:rPr>
                        </m:ctrlPr>
                      </m:fPr>
                      <m:num>
                        <m:r>
                          <a:rPr lang="en-US" sz="2400" b="0" i="1" dirty="0" smtClean="0">
                            <a:solidFill>
                              <a:schemeClr val="tx1"/>
                            </a:solidFill>
                            <a:effectLst/>
                            <a:latin typeface="Cambria Math"/>
                          </a:rPr>
                          <m:t>(7+6+…+5)</m:t>
                        </m:r>
                      </m:num>
                      <m:den>
                        <m:r>
                          <a:rPr lang="en-US" sz="2400" b="0" i="1" dirty="0" smtClean="0">
                            <a:solidFill>
                              <a:schemeClr val="tx1"/>
                            </a:solidFill>
                            <a:effectLst/>
                            <a:latin typeface="Cambria Math"/>
                          </a:rPr>
                          <m:t>10</m:t>
                        </m:r>
                      </m:den>
                    </m:f>
                  </m:oMath>
                </a14:m>
                <a:r>
                  <a:rPr lang="en-US" sz="2400" dirty="0">
                    <a:solidFill>
                      <a:schemeClr val="tx1"/>
                    </a:solidFill>
                    <a:effectLst/>
                    <a:latin typeface="+mn-lt"/>
                  </a:rPr>
                  <a:t> = 2.7</a:t>
                </a:r>
              </a:p>
            </p:txBody>
          </p:sp>
        </mc:Choice>
        <mc:Fallback xmlns="">
          <p:sp>
            <p:nvSpPr>
              <p:cNvPr id="2" name="TextBox 1"/>
              <p:cNvSpPr txBox="1">
                <a:spLocks noRot="1" noChangeAspect="1" noMove="1" noResize="1" noEditPoints="1" noAdjustHandles="1" noChangeArrowheads="1" noChangeShapeType="1" noTextEdit="1"/>
              </p:cNvSpPr>
              <p:nvPr/>
            </p:nvSpPr>
            <p:spPr>
              <a:xfrm>
                <a:off x="4163394" y="3308242"/>
                <a:ext cx="3435300" cy="640753"/>
              </a:xfrm>
              <a:prstGeom prst="rect">
                <a:avLst/>
              </a:prstGeom>
              <a:blipFill rotWithShape="1">
                <a:blip r:embed="rId3"/>
                <a:stretch>
                  <a:fillRect r="-1596" b="-9524"/>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222665" y="4026753"/>
                <a:ext cx="3855414" cy="909673"/>
              </a:xfrm>
              <a:prstGeom prst="rect">
                <a:avLst/>
              </a:prstGeom>
              <a:noFill/>
              <a:effectLst/>
            </p:spPr>
            <p:txBody>
              <a:bodyPr wrap="none" rtlCol="0">
                <a:spAutoFit/>
              </a:bodyPr>
              <a:lstStyle/>
              <a:p>
                <a14:m>
                  <m:oMath xmlns:m="http://schemas.openxmlformats.org/officeDocument/2006/math">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𝑠</m:t>
                        </m:r>
                      </m:e>
                      <m:sub>
                        <m:r>
                          <a:rPr lang="en-US" sz="2400" b="0" i="1" smtClean="0">
                            <a:solidFill>
                              <a:schemeClr val="tx1"/>
                            </a:solidFill>
                            <a:effectLst/>
                            <a:latin typeface="Cambria Math"/>
                          </a:rPr>
                          <m:t>𝑑</m:t>
                        </m:r>
                      </m:sub>
                    </m:sSub>
                  </m:oMath>
                </a14:m>
                <a:r>
                  <a:rPr lang="en-US" sz="2400" b="0" i="0" dirty="0">
                    <a:solidFill>
                      <a:schemeClr val="tx1"/>
                    </a:solidFill>
                    <a:effectLst/>
                    <a:latin typeface="+mn-lt"/>
                  </a:rPr>
                  <a:t> </a:t>
                </a:r>
                <a14:m>
                  <m:oMath xmlns:m="http://schemas.openxmlformats.org/officeDocument/2006/math">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nary>
                              <m:naryPr>
                                <m:chr m:val="∑"/>
                                <m:subHide m:val="on"/>
                                <m:supHide m:val="on"/>
                                <m:ctrlPr>
                                  <a:rPr lang="en-US" sz="2400" b="0" i="1" smtClean="0">
                                    <a:solidFill>
                                      <a:schemeClr val="tx1"/>
                                    </a:solidFill>
                                    <a:effectLst/>
                                    <a:latin typeface="Cambria Math" panose="02040503050406030204" pitchFamily="18" charset="0"/>
                                  </a:rPr>
                                </m:ctrlPr>
                              </m:naryPr>
                              <m:sub/>
                              <m:sup/>
                              <m:e>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𝑑</m:t>
                                            </m:r>
                                          </m:e>
                                          <m:sub>
                                            <m:r>
                                              <a:rPr lang="en-US" sz="2400" b="0" i="1" smtClean="0">
                                                <a:solidFill>
                                                  <a:schemeClr val="tx1"/>
                                                </a:solidFill>
                                                <a:effectLst/>
                                                <a:latin typeface="Cambria Math"/>
                                              </a:rPr>
                                              <m:t>𝑖</m:t>
                                            </m:r>
                                          </m:sub>
                                        </m:sSub>
                                        <m:r>
                                          <a:rPr lang="en-US" sz="2400" b="0" i="1" smtClean="0">
                                            <a:solidFill>
                                              <a:schemeClr val="tx1"/>
                                            </a:solidFill>
                                            <a:effectLst/>
                                            <a:latin typeface="Cambria Math"/>
                                          </a:rPr>
                                          <m:t>−</m:t>
                                        </m:r>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𝑑</m:t>
                                            </m:r>
                                          </m:e>
                                        </m:acc>
                                      </m:e>
                                    </m:d>
                                  </m:e>
                                  <m:sup>
                                    <m:r>
                                      <a:rPr lang="en-US" sz="2400" b="0" i="1" smtClean="0">
                                        <a:solidFill>
                                          <a:schemeClr val="tx1"/>
                                        </a:solidFill>
                                        <a:effectLst/>
                                        <a:latin typeface="Cambria Math"/>
                                      </a:rPr>
                                      <m:t>2</m:t>
                                    </m:r>
                                  </m:sup>
                                </m:sSup>
                              </m:e>
                            </m:nary>
                          </m:num>
                          <m:den>
                            <m:r>
                              <a:rPr lang="en-US" sz="2400" b="0" i="1" smtClean="0">
                                <a:solidFill>
                                  <a:schemeClr val="tx1"/>
                                </a:solidFill>
                                <a:effectLst/>
                                <a:latin typeface="Cambria Math"/>
                              </a:rPr>
                              <m:t>𝑛</m:t>
                            </m:r>
                            <m:r>
                              <a:rPr lang="en-US" sz="2400" b="0" i="1" smtClean="0">
                                <a:solidFill>
                                  <a:schemeClr val="tx1"/>
                                </a:solidFill>
                                <a:effectLst/>
                                <a:latin typeface="Cambria Math"/>
                              </a:rPr>
                              <m:t>−1</m:t>
                            </m:r>
                          </m:den>
                        </m:f>
                      </m:e>
                    </m:rad>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r>
                              <a:rPr lang="en-US" sz="2400" b="0" i="1" smtClean="0">
                                <a:solidFill>
                                  <a:schemeClr val="tx1"/>
                                </a:solidFill>
                                <a:effectLst/>
                                <a:latin typeface="Cambria Math"/>
                              </a:rPr>
                              <m:t>76.1</m:t>
                            </m:r>
                          </m:num>
                          <m:den>
                            <m:r>
                              <a:rPr lang="en-US" sz="2400" b="0" i="1" smtClean="0">
                                <a:solidFill>
                                  <a:schemeClr val="tx1"/>
                                </a:solidFill>
                                <a:effectLst/>
                                <a:latin typeface="Cambria Math"/>
                              </a:rPr>
                              <m:t>9</m:t>
                            </m:r>
                          </m:den>
                        </m:f>
                      </m:e>
                    </m:rad>
                  </m:oMath>
                </a14:m>
                <a:r>
                  <a:rPr lang="en-US" sz="2400" dirty="0">
                    <a:solidFill>
                      <a:schemeClr val="tx1"/>
                    </a:solidFill>
                    <a:effectLst/>
                    <a:latin typeface="+mn-lt"/>
                  </a:rPr>
                  <a:t> =  2.9</a:t>
                </a:r>
              </a:p>
            </p:txBody>
          </p:sp>
        </mc:Choice>
        <mc:Fallback xmlns="">
          <p:sp>
            <p:nvSpPr>
              <p:cNvPr id="3" name="TextBox 2"/>
              <p:cNvSpPr txBox="1">
                <a:spLocks noRot="1" noChangeAspect="1" noMove="1" noResize="1" noEditPoints="1" noAdjustHandles="1" noChangeArrowheads="1" noChangeShapeType="1" noTextEdit="1"/>
              </p:cNvSpPr>
              <p:nvPr/>
            </p:nvSpPr>
            <p:spPr>
              <a:xfrm>
                <a:off x="4222665" y="4026753"/>
                <a:ext cx="3855414" cy="909673"/>
              </a:xfrm>
              <a:prstGeom prst="rect">
                <a:avLst/>
              </a:prstGeom>
              <a:blipFill rotWithShape="1">
                <a:blip r:embed="rId4"/>
                <a:stretch>
                  <a:fillRect r="-1899"/>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31745" y="5141027"/>
                <a:ext cx="3309880" cy="706860"/>
              </a:xfrm>
              <a:prstGeom prst="rect">
                <a:avLst/>
              </a:prstGeom>
              <a:noFill/>
              <a:effectLst/>
            </p:spPr>
            <p:txBody>
              <a:bodyPr wrap="none" rtlCol="0">
                <a:spAutoFit/>
              </a:bodyPr>
              <a:lstStyle/>
              <a:p>
                <a14:m>
                  <m:oMath xmlns:m="http://schemas.openxmlformats.org/officeDocument/2006/math">
                    <m:r>
                      <a:rPr lang="en-US" sz="2400" b="0" i="1" smtClean="0">
                        <a:solidFill>
                          <a:schemeClr val="tx1"/>
                        </a:solidFill>
                        <a:effectLst/>
                        <a:latin typeface="Cambria Math"/>
                      </a:rPr>
                      <m:t>𝑡</m:t>
                    </m:r>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𝑑</m:t>
                            </m:r>
                          </m:e>
                        </m:acc>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𝜇</m:t>
                            </m:r>
                          </m:e>
                          <m:sub>
                            <m:r>
                              <a:rPr lang="en-US" sz="2400" b="0" i="1" smtClean="0">
                                <a:solidFill>
                                  <a:schemeClr val="tx1"/>
                                </a:solidFill>
                                <a:effectLst/>
                                <a:latin typeface="Cambria Math"/>
                              </a:rPr>
                              <m:t>𝑑</m:t>
                            </m:r>
                          </m:sub>
                        </m:sSub>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𝑠</m:t>
                            </m:r>
                          </m:e>
                          <m:sub>
                            <m:r>
                              <a:rPr lang="en-US" sz="2400" b="0" i="1" smtClean="0">
                                <a:solidFill>
                                  <a:schemeClr val="tx1"/>
                                </a:solidFill>
                                <a:effectLst/>
                                <a:latin typeface="Cambria Math"/>
                              </a:rPr>
                              <m:t>𝑑</m:t>
                            </m:r>
                          </m:sub>
                        </m:sSub>
                        <m:r>
                          <a:rPr lang="en-US" sz="2400" b="0" i="1" smtClean="0">
                            <a:solidFill>
                              <a:schemeClr val="tx1"/>
                            </a:solidFill>
                            <a:effectLst/>
                            <a:latin typeface="Cambria Math"/>
                          </a:rPr>
                          <m:t>/</m:t>
                        </m:r>
                        <m:rad>
                          <m:radPr>
                            <m:degHide m:val="on"/>
                            <m:ctrlPr>
                              <a:rPr lang="en-US" sz="2400" b="0" i="1" smtClean="0">
                                <a:solidFill>
                                  <a:schemeClr val="tx1"/>
                                </a:solidFill>
                                <a:effectLst/>
                                <a:latin typeface="Cambria Math" panose="02040503050406030204" pitchFamily="18" charset="0"/>
                              </a:rPr>
                            </m:ctrlPr>
                          </m:radPr>
                          <m:deg/>
                          <m:e>
                            <m:r>
                              <a:rPr lang="en-US" sz="2400" b="0" i="1" smtClean="0">
                                <a:solidFill>
                                  <a:schemeClr val="tx1"/>
                                </a:solidFill>
                                <a:effectLst/>
                                <a:latin typeface="Cambria Math"/>
                              </a:rPr>
                              <m:t>𝑛</m:t>
                            </m:r>
                          </m:e>
                        </m:rad>
                      </m:den>
                    </m:f>
                  </m:oMath>
                </a14:m>
                <a:r>
                  <a:rPr lang="en-US" sz="2400" dirty="0">
                    <a:solidFill>
                      <a:schemeClr val="tx1"/>
                    </a:solidFill>
                    <a:effectLst/>
                    <a:latin typeface="+mn-lt"/>
                  </a:rPr>
                  <a:t>=</a:t>
                </a:r>
                <a14:m>
                  <m:oMath xmlns:m="http://schemas.openxmlformats.org/officeDocument/2006/math">
                    <m:f>
                      <m:fPr>
                        <m:ctrlPr>
                          <a:rPr lang="en-US" sz="2400" i="1" dirty="0" smtClean="0">
                            <a:solidFill>
                              <a:schemeClr val="tx1"/>
                            </a:solidFill>
                            <a:effectLst/>
                            <a:latin typeface="Cambria Math" panose="02040503050406030204" pitchFamily="18" charset="0"/>
                          </a:rPr>
                        </m:ctrlPr>
                      </m:fPr>
                      <m:num>
                        <m:r>
                          <a:rPr lang="en-US" sz="2400" b="0" i="1" dirty="0" smtClean="0">
                            <a:solidFill>
                              <a:schemeClr val="tx1"/>
                            </a:solidFill>
                            <a:effectLst/>
                            <a:latin typeface="Cambria Math"/>
                          </a:rPr>
                          <m:t>2.7−0</m:t>
                        </m:r>
                      </m:num>
                      <m:den>
                        <m:r>
                          <a:rPr lang="en-US" sz="2400" b="0" i="1" dirty="0" smtClean="0">
                            <a:solidFill>
                              <a:schemeClr val="tx1"/>
                            </a:solidFill>
                            <a:effectLst/>
                            <a:latin typeface="Cambria Math"/>
                          </a:rPr>
                          <m:t>2.9</m:t>
                        </m:r>
                        <m:r>
                          <a:rPr lang="en-US" sz="2400" b="0" i="1" dirty="0" smtClean="0">
                            <a:solidFill>
                              <a:schemeClr val="tx1"/>
                            </a:solidFill>
                            <a:effectLst/>
                            <a:latin typeface="Cambria Math" panose="02040503050406030204" pitchFamily="18" charset="0"/>
                          </a:rPr>
                          <m:t>/</m:t>
                        </m:r>
                        <m:rad>
                          <m:radPr>
                            <m:degHide m:val="on"/>
                            <m:ctrlPr>
                              <a:rPr lang="en-US" sz="2400" b="0" i="1" dirty="0" smtClean="0">
                                <a:solidFill>
                                  <a:schemeClr val="tx1"/>
                                </a:solidFill>
                                <a:effectLst/>
                                <a:latin typeface="Cambria Math" panose="02040503050406030204" pitchFamily="18" charset="0"/>
                              </a:rPr>
                            </m:ctrlPr>
                          </m:radPr>
                          <m:deg/>
                          <m:e>
                            <m:r>
                              <a:rPr lang="en-US" sz="2400" b="0" i="1" dirty="0" smtClean="0">
                                <a:solidFill>
                                  <a:schemeClr val="tx1"/>
                                </a:solidFill>
                                <a:effectLst/>
                                <a:latin typeface="Cambria Math"/>
                              </a:rPr>
                              <m:t>10</m:t>
                            </m:r>
                          </m:e>
                        </m:rad>
                      </m:den>
                    </m:f>
                  </m:oMath>
                </a14:m>
                <a:r>
                  <a:rPr lang="en-US" sz="2400" dirty="0">
                    <a:solidFill>
                      <a:schemeClr val="tx1"/>
                    </a:solidFill>
                    <a:effectLst/>
                    <a:latin typeface="+mn-lt"/>
                  </a:rPr>
                  <a:t> =   2.94</a:t>
                </a:r>
              </a:p>
            </p:txBody>
          </p:sp>
        </mc:Choice>
        <mc:Fallback xmlns="">
          <p:sp>
            <p:nvSpPr>
              <p:cNvPr id="6" name="TextBox 5"/>
              <p:cNvSpPr txBox="1">
                <a:spLocks noRot="1" noChangeAspect="1" noMove="1" noResize="1" noEditPoints="1" noAdjustHandles="1" noChangeArrowheads="1" noChangeShapeType="1" noTextEdit="1"/>
              </p:cNvSpPr>
              <p:nvPr/>
            </p:nvSpPr>
            <p:spPr>
              <a:xfrm>
                <a:off x="4231745" y="5141027"/>
                <a:ext cx="3309880" cy="706860"/>
              </a:xfrm>
              <a:prstGeom prst="rect">
                <a:avLst/>
              </a:prstGeom>
              <a:blipFill rotWithShape="0">
                <a:blip r:embed="rId5"/>
                <a:stretch>
                  <a:fillRect r="-2394" b="-1724"/>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40</a:t>
            </a:fld>
            <a:endParaRPr lang="en-US" dirty="0"/>
          </a:p>
        </p:txBody>
      </p:sp>
      <p:sp>
        <p:nvSpPr>
          <p:cNvPr id="18"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236601"/>
                                        </p:tgtEl>
                                        <p:attrNameLst>
                                          <p:attrName>style.visibility</p:attrName>
                                        </p:attrNameLst>
                                      </p:cBhvr>
                                      <p:to>
                                        <p:strVal val="visible"/>
                                      </p:to>
                                    </p:set>
                                    <p:anim calcmode="lin" valueType="num">
                                      <p:cBhvr>
                                        <p:cTn id="7" dur="500" fill="hold"/>
                                        <p:tgtEl>
                                          <p:spTgt spid="236601"/>
                                        </p:tgtEl>
                                        <p:attrNameLst>
                                          <p:attrName>ppt_w</p:attrName>
                                        </p:attrNameLst>
                                      </p:cBhvr>
                                      <p:tavLst>
                                        <p:tav tm="0">
                                          <p:val>
                                            <p:strVal val="2/3*#ppt_w"/>
                                          </p:val>
                                        </p:tav>
                                        <p:tav tm="100000">
                                          <p:val>
                                            <p:strVal val="#ppt_w"/>
                                          </p:val>
                                        </p:tav>
                                      </p:tavLst>
                                    </p:anim>
                                    <p:anim calcmode="lin" valueType="num">
                                      <p:cBhvr>
                                        <p:cTn id="8" dur="500" fill="hold"/>
                                        <p:tgtEl>
                                          <p:spTgt spid="236601"/>
                                        </p:tgtEl>
                                        <p:attrNameLst>
                                          <p:attrName>ppt_h</p:attrName>
                                        </p:attrNameLst>
                                      </p:cBhvr>
                                      <p:tavLst>
                                        <p:tav tm="0">
                                          <p:val>
                                            <p:strVal val="2/3*#ppt_h"/>
                                          </p:val>
                                        </p:tav>
                                        <p:tav tm="100000">
                                          <p:val>
                                            <p:strVal val="#ppt_h"/>
                                          </p:val>
                                        </p:tav>
                                      </p:tavLst>
                                    </p:anim>
                                  </p:childTnLst>
                                </p:cTn>
                              </p:par>
                            </p:childTnLst>
                          </p:cTn>
                        </p:par>
                        <p:par>
                          <p:cTn id="9" fill="hold">
                            <p:stCondLst>
                              <p:cond delay="1500"/>
                            </p:stCondLst>
                            <p:childTnLst>
                              <p:par>
                                <p:cTn id="10" presetID="12" presetClass="entr" presetSubtype="1" fill="hold" grpId="0" nodeType="afterEffect">
                                  <p:stCondLst>
                                    <p:cond delay="1000"/>
                                  </p:stCondLst>
                                  <p:childTnLst>
                                    <p:set>
                                      <p:cBhvr>
                                        <p:cTn id="11" dur="1" fill="hold">
                                          <p:stCondLst>
                                            <p:cond delay="0"/>
                                          </p:stCondLst>
                                        </p:cTn>
                                        <p:tgtEl>
                                          <p:spTgt spid="236604"/>
                                        </p:tgtEl>
                                        <p:attrNameLst>
                                          <p:attrName>style.visibility</p:attrName>
                                        </p:attrNameLst>
                                      </p:cBhvr>
                                      <p:to>
                                        <p:strVal val="visible"/>
                                      </p:to>
                                    </p:set>
                                    <p:animEffect transition="in" filter="slide(fromTop)">
                                      <p:cBhvr>
                                        <p:cTn id="12" dur="500"/>
                                        <p:tgtEl>
                                          <p:spTgt spid="23660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36621"/>
                                        </p:tgtEl>
                                        <p:attrNameLst>
                                          <p:attrName>style.visibility</p:attrName>
                                        </p:attrNameLst>
                                      </p:cBhvr>
                                      <p:to>
                                        <p:strVal val="visible"/>
                                      </p:to>
                                    </p:set>
                                    <p:anim calcmode="lin" valueType="num">
                                      <p:cBhvr>
                                        <p:cTn id="17" dur="500" fill="hold"/>
                                        <p:tgtEl>
                                          <p:spTgt spid="236621"/>
                                        </p:tgtEl>
                                        <p:attrNameLst>
                                          <p:attrName>ppt_w</p:attrName>
                                        </p:attrNameLst>
                                      </p:cBhvr>
                                      <p:tavLst>
                                        <p:tav tm="0">
                                          <p:val>
                                            <p:strVal val="2/3*#ppt_w"/>
                                          </p:val>
                                        </p:tav>
                                        <p:tav tm="100000">
                                          <p:val>
                                            <p:strVal val="#ppt_w"/>
                                          </p:val>
                                        </p:tav>
                                      </p:tavLst>
                                    </p:anim>
                                    <p:anim calcmode="lin" valueType="num">
                                      <p:cBhvr>
                                        <p:cTn id="18" dur="500" fill="hold"/>
                                        <p:tgtEl>
                                          <p:spTgt spid="236621"/>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750"/>
                                        <p:tgtEl>
                                          <p:spTgt spid="6"/>
                                        </p:tgtEl>
                                      </p:cBhvr>
                                    </p:animEffect>
                                  </p:childTnLst>
                                </p:cTn>
                              </p:par>
                            </p:childTnLst>
                          </p:cTn>
                        </p:par>
                        <p:par>
                          <p:cTn id="34" fill="hold">
                            <p:stCondLst>
                              <p:cond delay="750"/>
                            </p:stCondLst>
                            <p:childTnLst>
                              <p:par>
                                <p:cTn id="35" presetID="16" presetClass="entr" presetSubtype="21" fill="hold" grpId="0" nodeType="afterEffect">
                                  <p:stCondLst>
                                    <p:cond delay="750"/>
                                  </p:stCondLst>
                                  <p:childTnLst>
                                    <p:set>
                                      <p:cBhvr>
                                        <p:cTn id="36" dur="1" fill="hold">
                                          <p:stCondLst>
                                            <p:cond delay="0"/>
                                          </p:stCondLst>
                                        </p:cTn>
                                        <p:tgtEl>
                                          <p:spTgt spid="236628"/>
                                        </p:tgtEl>
                                        <p:attrNameLst>
                                          <p:attrName>style.visibility</p:attrName>
                                        </p:attrNameLst>
                                      </p:cBhvr>
                                      <p:to>
                                        <p:strVal val="visible"/>
                                      </p:to>
                                    </p:set>
                                    <p:animEffect transition="in" filter="barn(inVertical)">
                                      <p:cBhvr>
                                        <p:cTn id="37" dur="500"/>
                                        <p:tgtEl>
                                          <p:spTgt spid="23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01" grpId="0" autoUpdateAnimBg="0"/>
      <p:bldP spid="236604" grpId="0" autoUpdateAnimBg="0"/>
      <p:bldP spid="236621" grpId="0" autoUpdateAnimBg="0"/>
      <p:bldP spid="236628" grpId="0" animBg="1"/>
      <p:bldP spid="2" grpId="0"/>
      <p:bldP spid="3"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Text Box 3"/>
          <p:cNvSpPr txBox="1">
            <a:spLocks noChangeArrowheads="1"/>
          </p:cNvSpPr>
          <p:nvPr/>
        </p:nvSpPr>
        <p:spPr bwMode="auto">
          <a:xfrm>
            <a:off x="1670142" y="3751694"/>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37924" name="Rectangle 4"/>
          <p:cNvSpPr>
            <a:spLocks noChangeArrowheads="1"/>
          </p:cNvSpPr>
          <p:nvPr/>
        </p:nvSpPr>
        <p:spPr bwMode="auto">
          <a:xfrm>
            <a:off x="2067676" y="4777131"/>
            <a:ext cx="8126656" cy="882263"/>
          </a:xfrm>
          <a:prstGeom prst="rect">
            <a:avLst/>
          </a:prstGeom>
          <a:noFill/>
          <a:ln w="12700">
            <a:noFill/>
            <a:miter lim="800000"/>
            <a:headEnd/>
            <a:tailEnd/>
          </a:ln>
          <a:effectLst/>
        </p:spPr>
        <p:txBody>
          <a:bodyPr lIns="90488" tIns="44450" rIns="90488" bIns="44450"/>
          <a:lstStyle/>
          <a:p>
            <a:pPr algn="l">
              <a:lnSpc>
                <a:spcPct val="90000"/>
              </a:lnSpc>
              <a:spcBef>
                <a:spcPct val="20000"/>
              </a:spcBef>
              <a:buClr>
                <a:srgbClr val="66FFFF"/>
              </a:buClr>
              <a:buSzPct val="75000"/>
              <a:buFont typeface="Monotype Sorts" pitchFamily="2" charset="2"/>
              <a:buNone/>
            </a:pPr>
            <a:r>
              <a:rPr lang="en-US" sz="2400" dirty="0">
                <a:effectLst/>
                <a:latin typeface="+mn-lt"/>
              </a:rPr>
              <a:t>     We are at least 95% confident that there is a difference in mean delivery times for the two services.</a:t>
            </a:r>
          </a:p>
        </p:txBody>
      </p:sp>
      <p:sp>
        <p:nvSpPr>
          <p:cNvPr id="337928" name="Text Box 8"/>
          <p:cNvSpPr txBox="1">
            <a:spLocks noChangeArrowheads="1"/>
          </p:cNvSpPr>
          <p:nvPr/>
        </p:nvSpPr>
        <p:spPr bwMode="auto">
          <a:xfrm>
            <a:off x="1644805" y="1925471"/>
            <a:ext cx="3386055" cy="461665"/>
          </a:xfrm>
          <a:prstGeom prst="rect">
            <a:avLst/>
          </a:prstGeom>
          <a:noFill/>
          <a:ln w="12700">
            <a:noFill/>
            <a:miter lim="800000"/>
            <a:headEnd/>
            <a:tailEnd/>
          </a:ln>
          <a:effectLst/>
        </p:spPr>
        <p:txBody>
          <a:bodyPr wrap="none">
            <a:spAutoFit/>
          </a:bodyPr>
          <a:lstStyle/>
          <a:p>
            <a:pPr algn="l"/>
            <a:r>
              <a:rPr lang="en-US" sz="2400" dirty="0">
                <a:effectLst/>
                <a:latin typeface="+mn-lt"/>
              </a:rPr>
              <a:t>4.  Compute the </a:t>
            </a:r>
            <a:r>
              <a:rPr lang="en-US" sz="2400" i="1" dirty="0">
                <a:effectLst/>
                <a:latin typeface="+mn-lt"/>
              </a:rPr>
              <a:t>p</a:t>
            </a:r>
            <a:r>
              <a:rPr lang="en-US" sz="2400" dirty="0">
                <a:effectLst/>
                <a:latin typeface="+mn-lt"/>
              </a:rPr>
              <a:t> –value.</a:t>
            </a:r>
          </a:p>
        </p:txBody>
      </p:sp>
      <p:sp>
        <p:nvSpPr>
          <p:cNvPr id="337929" name="Text Box 9"/>
          <p:cNvSpPr txBox="1">
            <a:spLocks noChangeArrowheads="1"/>
          </p:cNvSpPr>
          <p:nvPr/>
        </p:nvSpPr>
        <p:spPr bwMode="auto">
          <a:xfrm>
            <a:off x="2039364" y="2411501"/>
            <a:ext cx="7846048" cy="1200329"/>
          </a:xfrm>
          <a:prstGeom prst="rect">
            <a:avLst/>
          </a:prstGeom>
          <a:noFill/>
          <a:ln w="12700">
            <a:noFill/>
            <a:miter lim="800000"/>
            <a:headEnd/>
            <a:tailEnd/>
          </a:ln>
          <a:effectLst/>
        </p:spPr>
        <p:txBody>
          <a:bodyPr wrap="square">
            <a:spAutoFit/>
          </a:bodyPr>
          <a:lstStyle/>
          <a:p>
            <a:pPr algn="l"/>
            <a:r>
              <a:rPr lang="en-US" sz="2400" dirty="0">
                <a:effectLst/>
                <a:latin typeface="+mn-lt"/>
              </a:rPr>
              <a:t>     For </a:t>
            </a:r>
            <a:r>
              <a:rPr lang="en-US" sz="2400" i="1" dirty="0">
                <a:effectLst/>
                <a:latin typeface="+mn-lt"/>
              </a:rPr>
              <a:t>t</a:t>
            </a:r>
            <a:r>
              <a:rPr lang="en-US" sz="2400" dirty="0">
                <a:effectLst/>
                <a:latin typeface="+mn-lt"/>
              </a:rPr>
              <a:t> = 2.94 and </a:t>
            </a:r>
            <a:r>
              <a:rPr lang="en-US" sz="2400" i="1" dirty="0">
                <a:effectLst/>
                <a:latin typeface="+mn-lt"/>
              </a:rPr>
              <a:t>df</a:t>
            </a:r>
            <a:r>
              <a:rPr lang="en-US" sz="2400" dirty="0">
                <a:effectLst/>
                <a:latin typeface="+mn-lt"/>
              </a:rPr>
              <a:t> = 9, the </a:t>
            </a:r>
            <a:r>
              <a:rPr lang="en-US" sz="2400" i="1" dirty="0">
                <a:effectLst/>
                <a:latin typeface="+mn-lt"/>
              </a:rPr>
              <a:t>p</a:t>
            </a:r>
            <a:r>
              <a:rPr lang="en-US" sz="2400" dirty="0">
                <a:effectLst/>
                <a:latin typeface="+mn-lt"/>
              </a:rPr>
              <a:t>–value is between .02 and .01.  (This is a two-tailed test, so we double the upper-tail areas of .01 and .005.)</a:t>
            </a:r>
          </a:p>
        </p:txBody>
      </p:sp>
      <p:sp>
        <p:nvSpPr>
          <p:cNvPr id="337931" name="Text Box 11"/>
          <p:cNvSpPr txBox="1">
            <a:spLocks noChangeArrowheads="1"/>
          </p:cNvSpPr>
          <p:nvPr/>
        </p:nvSpPr>
        <p:spPr bwMode="auto">
          <a:xfrm>
            <a:off x="2039470" y="4258234"/>
            <a:ext cx="5141792"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p</a:t>
            </a:r>
            <a:r>
              <a:rPr lang="en-US" sz="2400" dirty="0">
                <a:effectLst/>
                <a:latin typeface="+mn-lt"/>
              </a:rPr>
              <a:t>–value </a:t>
            </a:r>
            <a:r>
              <a:rPr lang="en-US" sz="2400" u="sng" dirty="0">
                <a:effectLst/>
                <a:latin typeface="+mn-lt"/>
              </a:rPr>
              <a:t>&lt;</a:t>
            </a:r>
            <a:r>
              <a:rPr lang="en-US" sz="2400" dirty="0">
                <a:effectLst/>
                <a:latin typeface="+mn-lt"/>
              </a:rPr>
              <a:t> </a:t>
            </a:r>
            <a:r>
              <a:rPr lang="en-US" sz="2400" i="1" dirty="0">
                <a:effectLst/>
                <a:latin typeface="Symbol" panose="05050102010706020507" pitchFamily="18" charset="2"/>
              </a:rPr>
              <a:t>a</a:t>
            </a:r>
            <a:r>
              <a:rPr lang="en-US" sz="2400" dirty="0">
                <a:effectLst/>
                <a:latin typeface="+mn-lt"/>
              </a:rPr>
              <a:t> = .05,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337986" name="Text Box 66"/>
          <p:cNvSpPr txBox="1">
            <a:spLocks noChangeArrowheads="1"/>
          </p:cNvSpPr>
          <p:nvPr/>
        </p:nvSpPr>
        <p:spPr bwMode="auto">
          <a:xfrm>
            <a:off x="912138" y="1479265"/>
            <a:ext cx="2878096"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i="1" dirty="0">
                <a:effectLst/>
                <a:latin typeface="+mn-lt"/>
              </a:rPr>
              <a:t>p</a:t>
            </a:r>
            <a:r>
              <a:rPr lang="en-US" sz="2400" dirty="0">
                <a:effectLst/>
                <a:latin typeface="+mn-lt"/>
              </a:rPr>
              <a:t> –Value Approach</a:t>
            </a:r>
          </a:p>
        </p:txBody>
      </p:sp>
      <p:sp>
        <p:nvSpPr>
          <p:cNvPr id="2" name="Slide Number Placeholder 1"/>
          <p:cNvSpPr>
            <a:spLocks noGrp="1"/>
          </p:cNvSpPr>
          <p:nvPr>
            <p:ph type="sldNum" sz="quarter" idx="12"/>
          </p:nvPr>
        </p:nvSpPr>
        <p:spPr/>
        <p:txBody>
          <a:bodyPr/>
          <a:lstStyle/>
          <a:p>
            <a:fld id="{949EBC64-41CB-41B8-B6DF-9B1367312BD4}" type="slidenum">
              <a:rPr lang="en-US" smtClean="0"/>
              <a:t>41</a:t>
            </a:fld>
            <a:endParaRPr lang="en-US" dirty="0"/>
          </a:p>
        </p:txBody>
      </p:sp>
      <p:sp>
        <p:nvSpPr>
          <p:cNvPr id="14"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37928"/>
                                        </p:tgtEl>
                                        <p:attrNameLst>
                                          <p:attrName>style.visibility</p:attrName>
                                        </p:attrNameLst>
                                      </p:cBhvr>
                                      <p:to>
                                        <p:strVal val="visible"/>
                                      </p:to>
                                    </p:set>
                                    <p:anim calcmode="lin" valueType="num">
                                      <p:cBhvr>
                                        <p:cTn id="7" dur="500" fill="hold"/>
                                        <p:tgtEl>
                                          <p:spTgt spid="337928"/>
                                        </p:tgtEl>
                                        <p:attrNameLst>
                                          <p:attrName>ppt_w</p:attrName>
                                        </p:attrNameLst>
                                      </p:cBhvr>
                                      <p:tavLst>
                                        <p:tav tm="0">
                                          <p:val>
                                            <p:strVal val="2/3*#ppt_w"/>
                                          </p:val>
                                        </p:tav>
                                        <p:tav tm="100000">
                                          <p:val>
                                            <p:strVal val="#ppt_w"/>
                                          </p:val>
                                        </p:tav>
                                      </p:tavLst>
                                    </p:anim>
                                    <p:anim calcmode="lin" valueType="num">
                                      <p:cBhvr>
                                        <p:cTn id="8" dur="500" fill="hold"/>
                                        <p:tgtEl>
                                          <p:spTgt spid="337928"/>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37929"/>
                                        </p:tgtEl>
                                        <p:attrNameLst>
                                          <p:attrName>style.visibility</p:attrName>
                                        </p:attrNameLst>
                                      </p:cBhvr>
                                      <p:to>
                                        <p:strVal val="visible"/>
                                      </p:to>
                                    </p:set>
                                    <p:animEffect transition="in" filter="blinds(horizontal)">
                                      <p:cBhvr>
                                        <p:cTn id="13" dur="500"/>
                                        <p:tgtEl>
                                          <p:spTgt spid="33792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37923"/>
                                        </p:tgtEl>
                                        <p:attrNameLst>
                                          <p:attrName>style.visibility</p:attrName>
                                        </p:attrNameLst>
                                      </p:cBhvr>
                                      <p:to>
                                        <p:strVal val="visible"/>
                                      </p:to>
                                    </p:set>
                                    <p:anim calcmode="lin" valueType="num">
                                      <p:cBhvr>
                                        <p:cTn id="18" dur="500" fill="hold"/>
                                        <p:tgtEl>
                                          <p:spTgt spid="337923"/>
                                        </p:tgtEl>
                                        <p:attrNameLst>
                                          <p:attrName>ppt_w</p:attrName>
                                        </p:attrNameLst>
                                      </p:cBhvr>
                                      <p:tavLst>
                                        <p:tav tm="0">
                                          <p:val>
                                            <p:fltVal val="0"/>
                                          </p:val>
                                        </p:tav>
                                        <p:tav tm="100000">
                                          <p:val>
                                            <p:strVal val="#ppt_w"/>
                                          </p:val>
                                        </p:tav>
                                      </p:tavLst>
                                    </p:anim>
                                    <p:anim calcmode="lin" valueType="num">
                                      <p:cBhvr>
                                        <p:cTn id="19" dur="500" fill="hold"/>
                                        <p:tgtEl>
                                          <p:spTgt spid="337923"/>
                                        </p:tgtEl>
                                        <p:attrNameLst>
                                          <p:attrName>ppt_h</p:attrName>
                                        </p:attrNameLst>
                                      </p:cBhvr>
                                      <p:tavLst>
                                        <p:tav tm="0">
                                          <p:val>
                                            <p:fltVal val="0"/>
                                          </p:val>
                                        </p:tav>
                                        <p:tav tm="100000">
                                          <p:val>
                                            <p:strVal val="#ppt_h"/>
                                          </p:val>
                                        </p:tav>
                                      </p:tavLst>
                                    </p:anim>
                                    <p:animEffect transition="in" filter="fade">
                                      <p:cBhvr>
                                        <p:cTn id="20" dur="500"/>
                                        <p:tgtEl>
                                          <p:spTgt spid="3379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337931"/>
                                        </p:tgtEl>
                                        <p:attrNameLst>
                                          <p:attrName>style.visibility</p:attrName>
                                        </p:attrNameLst>
                                      </p:cBhvr>
                                      <p:to>
                                        <p:strVal val="visible"/>
                                      </p:to>
                                    </p:set>
                                    <p:animEffect transition="in" filter="slide(fromTop)">
                                      <p:cBhvr>
                                        <p:cTn id="25" dur="500"/>
                                        <p:tgtEl>
                                          <p:spTgt spid="3379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7924"/>
                                        </p:tgtEl>
                                        <p:attrNameLst>
                                          <p:attrName>style.visibility</p:attrName>
                                        </p:attrNameLst>
                                      </p:cBhvr>
                                      <p:to>
                                        <p:strVal val="visible"/>
                                      </p:to>
                                    </p:set>
                                    <p:animEffect transition="in" filter="blinds(horizontal)">
                                      <p:cBhvr>
                                        <p:cTn id="30" dur="500"/>
                                        <p:tgtEl>
                                          <p:spTgt spid="337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p:bldP spid="337924" grpId="0" autoUpdateAnimBg="0"/>
      <p:bldP spid="337928" grpId="0" autoUpdateAnimBg="0"/>
      <p:bldP spid="337929" grpId="0" autoUpdateAnimBg="0"/>
      <p:bldP spid="33793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25" name="Text Box 57"/>
          <p:cNvSpPr txBox="1">
            <a:spLocks noChangeArrowheads="1"/>
          </p:cNvSpPr>
          <p:nvPr/>
        </p:nvSpPr>
        <p:spPr bwMode="auto">
          <a:xfrm>
            <a:off x="1695480" y="1981592"/>
            <a:ext cx="6368988" cy="461665"/>
          </a:xfrm>
          <a:prstGeom prst="rect">
            <a:avLst/>
          </a:prstGeom>
          <a:noFill/>
          <a:ln w="12700">
            <a:noFill/>
            <a:miter lim="800000"/>
            <a:headEnd/>
            <a:tailEnd/>
          </a:ln>
          <a:effectLst/>
        </p:spPr>
        <p:txBody>
          <a:bodyPr wrap="none">
            <a:spAutoFit/>
          </a:bodyPr>
          <a:lstStyle/>
          <a:p>
            <a:pPr algn="l"/>
            <a:r>
              <a:rPr lang="en-US" sz="2400" dirty="0">
                <a:effectLst/>
                <a:latin typeface="+mn-lt"/>
              </a:rPr>
              <a:t>4.  Determine the critical value and rejection rule.</a:t>
            </a:r>
          </a:p>
        </p:txBody>
      </p:sp>
      <p:sp>
        <p:nvSpPr>
          <p:cNvPr id="237635" name="Text Box 67"/>
          <p:cNvSpPr txBox="1">
            <a:spLocks noChangeArrowheads="1"/>
          </p:cNvSpPr>
          <p:nvPr/>
        </p:nvSpPr>
        <p:spPr bwMode="auto">
          <a:xfrm>
            <a:off x="912138" y="1478355"/>
            <a:ext cx="3425361" cy="461665"/>
          </a:xfrm>
          <a:prstGeom prst="rect">
            <a:avLst/>
          </a:prstGeom>
          <a:noFill/>
          <a:ln w="12700">
            <a:noFill/>
            <a:miter lim="800000"/>
            <a:headEnd/>
            <a:tailEnd/>
          </a:ln>
          <a:effectLst/>
        </p:spPr>
        <p:txBody>
          <a:bodyPr wrap="none">
            <a:spAutoFit/>
          </a:bodyPr>
          <a:lstStyle/>
          <a:p>
            <a:pPr marL="342900" indent="-342900" algn="l">
              <a:buFont typeface="Arial" panose="020B0604020202020204" pitchFamily="34" charset="0"/>
              <a:buChar char="•"/>
            </a:pPr>
            <a:r>
              <a:rPr lang="en-US" sz="2400" dirty="0">
                <a:effectLst/>
                <a:latin typeface="+mn-lt"/>
              </a:rPr>
              <a:t>Critical Value Approach</a:t>
            </a:r>
          </a:p>
        </p:txBody>
      </p:sp>
      <p:sp>
        <p:nvSpPr>
          <p:cNvPr id="237636" name="Rectangle 68"/>
          <p:cNvSpPr>
            <a:spLocks noChangeArrowheads="1"/>
          </p:cNvSpPr>
          <p:nvPr/>
        </p:nvSpPr>
        <p:spPr bwMode="auto">
          <a:xfrm>
            <a:off x="3839180" y="2569094"/>
            <a:ext cx="4487702" cy="461665"/>
          </a:xfrm>
          <a:prstGeom prst="rect">
            <a:avLst/>
          </a:prstGeom>
          <a:noFill/>
          <a:ln w="12700">
            <a:noFill/>
            <a:miter lim="800000"/>
            <a:headEnd/>
            <a:tailEnd/>
          </a:ln>
          <a:effectLst/>
        </p:spPr>
        <p:txBody>
          <a:bodyPr wrap="none">
            <a:spAutoFit/>
          </a:bodyPr>
          <a:lstStyle/>
          <a:p>
            <a:r>
              <a:rPr lang="en-US" sz="2400" dirty="0">
                <a:effectLst/>
                <a:latin typeface="+mn-lt"/>
              </a:rPr>
              <a:t>For </a:t>
            </a:r>
            <a:r>
              <a:rPr lang="en-US" sz="2400" i="1" dirty="0">
                <a:effectLst/>
                <a:latin typeface="Symbol" panose="05050102010706020507" pitchFamily="18" charset="2"/>
              </a:rPr>
              <a:t>a</a:t>
            </a:r>
            <a:r>
              <a:rPr lang="en-US" sz="2400" dirty="0">
                <a:effectLst/>
                <a:latin typeface="+mn-lt"/>
              </a:rPr>
              <a:t> = .05 and </a:t>
            </a:r>
            <a:r>
              <a:rPr lang="en-US" sz="2400" i="1" dirty="0">
                <a:effectLst/>
                <a:latin typeface="+mn-lt"/>
              </a:rPr>
              <a:t>df</a:t>
            </a:r>
            <a:r>
              <a:rPr lang="en-US" sz="2400" dirty="0">
                <a:effectLst/>
                <a:latin typeface="+mn-lt"/>
              </a:rPr>
              <a:t> = 9, </a:t>
            </a:r>
            <a:r>
              <a:rPr lang="en-US" sz="2400" i="1" dirty="0">
                <a:effectLst/>
                <a:latin typeface="+mn-lt"/>
              </a:rPr>
              <a:t>t</a:t>
            </a:r>
            <a:r>
              <a:rPr lang="en-US" sz="2400" baseline="-25000" dirty="0">
                <a:effectLst/>
                <a:latin typeface="+mn-lt"/>
              </a:rPr>
              <a:t>.025</a:t>
            </a:r>
            <a:r>
              <a:rPr lang="en-US" sz="2400" dirty="0">
                <a:effectLst/>
                <a:latin typeface="+mn-lt"/>
              </a:rPr>
              <a:t> = 2.262.</a:t>
            </a:r>
          </a:p>
        </p:txBody>
      </p:sp>
      <p:sp>
        <p:nvSpPr>
          <p:cNvPr id="237637" name="Text Box 69"/>
          <p:cNvSpPr txBox="1">
            <a:spLocks noChangeArrowheads="1"/>
          </p:cNvSpPr>
          <p:nvPr/>
        </p:nvSpPr>
        <p:spPr bwMode="auto">
          <a:xfrm>
            <a:off x="4716568" y="3062807"/>
            <a:ext cx="2721642" cy="461665"/>
          </a:xfrm>
          <a:prstGeom prst="rect">
            <a:avLst/>
          </a:prstGeom>
          <a:noFill/>
          <a:ln w="12700">
            <a:noFill/>
            <a:miter lim="800000"/>
            <a:headEnd/>
            <a:tailEnd/>
          </a:ln>
          <a:effectLst/>
        </p:spPr>
        <p:txBody>
          <a:bodyPr wrap="none">
            <a:spAutoFit/>
          </a:bodyPr>
          <a:lstStyle/>
          <a:p>
            <a:r>
              <a:rPr lang="en-US" sz="2400" dirty="0">
                <a:effectLst/>
                <a:latin typeface="+mn-lt"/>
              </a:rPr>
              <a:t>Reject </a:t>
            </a:r>
            <a:r>
              <a:rPr lang="en-US" sz="2400" i="1" dirty="0">
                <a:effectLst/>
                <a:latin typeface="+mn-lt"/>
              </a:rPr>
              <a:t>H</a:t>
            </a:r>
            <a:r>
              <a:rPr lang="en-US" sz="2400" baseline="-25000" dirty="0">
                <a:effectLst/>
                <a:latin typeface="+mn-lt"/>
              </a:rPr>
              <a:t>0</a:t>
            </a:r>
            <a:r>
              <a:rPr lang="en-US" sz="2400" dirty="0">
                <a:effectLst/>
                <a:latin typeface="+mn-lt"/>
              </a:rPr>
              <a:t> if </a:t>
            </a:r>
            <a:r>
              <a:rPr lang="en-US" sz="2400" i="1" dirty="0">
                <a:effectLst/>
                <a:latin typeface="+mn-lt"/>
              </a:rPr>
              <a:t>t</a:t>
            </a:r>
            <a:r>
              <a:rPr lang="en-US" sz="2400" dirty="0">
                <a:effectLst/>
                <a:latin typeface="+mn-lt"/>
              </a:rPr>
              <a:t> </a:t>
            </a:r>
            <a:r>
              <a:rPr lang="en-US" sz="2400" u="sng" dirty="0">
                <a:effectLst/>
                <a:latin typeface="+mn-lt"/>
              </a:rPr>
              <a:t>&gt;</a:t>
            </a:r>
            <a:r>
              <a:rPr lang="en-US" sz="2400" dirty="0">
                <a:effectLst/>
                <a:latin typeface="+mn-lt"/>
              </a:rPr>
              <a:t> 2.262</a:t>
            </a:r>
          </a:p>
        </p:txBody>
      </p:sp>
      <p:sp>
        <p:nvSpPr>
          <p:cNvPr id="237639" name="Text Box 71"/>
          <p:cNvSpPr txBox="1">
            <a:spLocks noChangeArrowheads="1"/>
          </p:cNvSpPr>
          <p:nvPr/>
        </p:nvSpPr>
        <p:spPr bwMode="auto">
          <a:xfrm>
            <a:off x="1670142" y="3691457"/>
            <a:ext cx="4575996" cy="461665"/>
          </a:xfrm>
          <a:prstGeom prst="rect">
            <a:avLst/>
          </a:prstGeom>
          <a:noFill/>
          <a:ln w="12700">
            <a:noFill/>
            <a:miter lim="800000"/>
            <a:headEnd/>
            <a:tailEnd/>
          </a:ln>
          <a:effectLst/>
        </p:spPr>
        <p:txBody>
          <a:bodyPr wrap="none">
            <a:spAutoFit/>
          </a:bodyPr>
          <a:lstStyle/>
          <a:p>
            <a:pPr algn="l"/>
            <a:r>
              <a:rPr lang="en-US" sz="2400" dirty="0">
                <a:effectLst/>
                <a:latin typeface="+mn-lt"/>
              </a:rPr>
              <a:t>5.  Determine whether to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37641" name="Text Box 73"/>
          <p:cNvSpPr txBox="1">
            <a:spLocks noChangeArrowheads="1"/>
          </p:cNvSpPr>
          <p:nvPr/>
        </p:nvSpPr>
        <p:spPr bwMode="auto">
          <a:xfrm>
            <a:off x="3604035" y="4282007"/>
            <a:ext cx="4958730" cy="461665"/>
          </a:xfrm>
          <a:prstGeom prst="rect">
            <a:avLst/>
          </a:prstGeom>
          <a:noFill/>
          <a:ln w="12700">
            <a:noFill/>
            <a:miter lim="800000"/>
            <a:headEnd/>
            <a:tailEnd/>
          </a:ln>
          <a:effectLst/>
        </p:spPr>
        <p:txBody>
          <a:bodyPr wrap="none">
            <a:spAutoFit/>
          </a:bodyPr>
          <a:lstStyle/>
          <a:p>
            <a:pPr algn="l"/>
            <a:r>
              <a:rPr lang="en-US" sz="2400" dirty="0">
                <a:effectLst/>
                <a:latin typeface="+mn-lt"/>
              </a:rPr>
              <a:t>Because </a:t>
            </a:r>
            <a:r>
              <a:rPr lang="en-US" sz="2400" i="1" dirty="0">
                <a:effectLst/>
                <a:latin typeface="+mn-lt"/>
              </a:rPr>
              <a:t>t</a:t>
            </a:r>
            <a:r>
              <a:rPr lang="en-US" sz="2400" dirty="0">
                <a:effectLst/>
                <a:latin typeface="+mn-lt"/>
              </a:rPr>
              <a:t> = 2.94 </a:t>
            </a:r>
            <a:r>
              <a:rPr lang="en-US" sz="2400" u="sng" dirty="0">
                <a:effectLst/>
                <a:latin typeface="+mn-lt"/>
              </a:rPr>
              <a:t>&gt;</a:t>
            </a:r>
            <a:r>
              <a:rPr lang="en-US" sz="2400" dirty="0">
                <a:effectLst/>
                <a:latin typeface="+mn-lt"/>
              </a:rPr>
              <a:t> 2.262, we reject </a:t>
            </a:r>
            <a:r>
              <a:rPr lang="en-US" sz="2400" i="1" dirty="0">
                <a:effectLst/>
                <a:latin typeface="+mn-lt"/>
              </a:rPr>
              <a:t>H</a:t>
            </a:r>
            <a:r>
              <a:rPr lang="en-US" sz="2400" baseline="-25000" dirty="0">
                <a:effectLst/>
                <a:latin typeface="+mn-lt"/>
              </a:rPr>
              <a:t>0</a:t>
            </a:r>
            <a:r>
              <a:rPr lang="en-US" sz="2400" dirty="0">
                <a:effectLst/>
                <a:latin typeface="+mn-lt"/>
              </a:rPr>
              <a:t>.</a:t>
            </a:r>
          </a:p>
        </p:txBody>
      </p:sp>
      <p:sp>
        <p:nvSpPr>
          <p:cNvPr id="237643" name="Rectangle 75"/>
          <p:cNvSpPr>
            <a:spLocks noChangeArrowheads="1"/>
          </p:cNvSpPr>
          <p:nvPr/>
        </p:nvSpPr>
        <p:spPr bwMode="auto">
          <a:xfrm>
            <a:off x="2573173" y="4877535"/>
            <a:ext cx="7040393" cy="812800"/>
          </a:xfrm>
          <a:prstGeom prst="rect">
            <a:avLst/>
          </a:prstGeom>
          <a:noFill/>
          <a:ln w="12700">
            <a:noFill/>
            <a:miter lim="800000"/>
            <a:headEnd/>
            <a:tailEnd/>
          </a:ln>
          <a:effectLst/>
        </p:spPr>
        <p:txBody>
          <a:bodyPr lIns="90488" tIns="44450" rIns="90488" bIns="44450"/>
          <a:lstStyle/>
          <a:p>
            <a:pPr algn="l">
              <a:lnSpc>
                <a:spcPct val="90000"/>
              </a:lnSpc>
              <a:spcBef>
                <a:spcPct val="20000"/>
              </a:spcBef>
              <a:buClr>
                <a:srgbClr val="66FFFF"/>
              </a:buClr>
              <a:buSzPct val="75000"/>
              <a:buFont typeface="Monotype Sorts" pitchFamily="2" charset="2"/>
              <a:buNone/>
            </a:pPr>
            <a:r>
              <a:rPr lang="en-US" sz="2400" dirty="0">
                <a:effectLst/>
                <a:latin typeface="+mn-lt"/>
              </a:rPr>
              <a:t>We are at least 95% confident that there is a difference in mean delivery times for the two services.</a:t>
            </a:r>
          </a:p>
        </p:txBody>
      </p:sp>
      <p:sp>
        <p:nvSpPr>
          <p:cNvPr id="2" name="Slide Number Placeholder 1"/>
          <p:cNvSpPr>
            <a:spLocks noGrp="1"/>
          </p:cNvSpPr>
          <p:nvPr>
            <p:ph type="sldNum" sz="quarter" idx="12"/>
          </p:nvPr>
        </p:nvSpPr>
        <p:spPr/>
        <p:txBody>
          <a:bodyPr/>
          <a:lstStyle/>
          <a:p>
            <a:fld id="{949EBC64-41CB-41B8-B6DF-9B1367312BD4}" type="slidenum">
              <a:rPr lang="en-US" smtClean="0"/>
              <a:t>42</a:t>
            </a:fld>
            <a:endParaRPr lang="en-US" dirty="0"/>
          </a:p>
        </p:txBody>
      </p:sp>
      <p:sp>
        <p:nvSpPr>
          <p:cNvPr id="15" name="Rectangle 7"/>
          <p:cNvSpPr>
            <a:spLocks noChangeArrowheads="1"/>
          </p:cNvSpPr>
          <p:nvPr/>
        </p:nvSpPr>
        <p:spPr bwMode="auto">
          <a:xfrm>
            <a:off x="923303" y="655862"/>
            <a:ext cx="10337562" cy="814388"/>
          </a:xfrm>
          <a:prstGeom prst="rect">
            <a:avLst/>
          </a:prstGeom>
          <a:noFill/>
          <a:ln w="12700">
            <a:noFill/>
            <a:miter lim="800000"/>
            <a:headEnd/>
            <a:tailEnd/>
          </a:ln>
          <a:effectLst/>
        </p:spPr>
        <p:txBody>
          <a:bodyPr lIns="90488" tIns="44450" rIns="90488" bIns="44450" anchor="ctr"/>
          <a:lstStyle/>
          <a:p>
            <a:pPr algn="l"/>
            <a:r>
              <a:rPr lang="en-US" sz="2800" dirty="0">
                <a:effectLst/>
                <a:latin typeface="+mn-lt"/>
              </a:rPr>
              <a:t>Inferences About the Difference Between Two Population Means:  Matched Samples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7625"/>
                                        </p:tgtEl>
                                        <p:attrNameLst>
                                          <p:attrName>style.visibility</p:attrName>
                                        </p:attrNameLst>
                                      </p:cBhvr>
                                      <p:to>
                                        <p:strVal val="visible"/>
                                      </p:to>
                                    </p:set>
                                    <p:anim calcmode="lin" valueType="num">
                                      <p:cBhvr>
                                        <p:cTn id="7" dur="500" fill="hold"/>
                                        <p:tgtEl>
                                          <p:spTgt spid="237625"/>
                                        </p:tgtEl>
                                        <p:attrNameLst>
                                          <p:attrName>ppt_w</p:attrName>
                                        </p:attrNameLst>
                                      </p:cBhvr>
                                      <p:tavLst>
                                        <p:tav tm="0">
                                          <p:val>
                                            <p:fltVal val="0"/>
                                          </p:val>
                                        </p:tav>
                                        <p:tav tm="100000">
                                          <p:val>
                                            <p:strVal val="#ppt_w"/>
                                          </p:val>
                                        </p:tav>
                                      </p:tavLst>
                                    </p:anim>
                                    <p:anim calcmode="lin" valueType="num">
                                      <p:cBhvr>
                                        <p:cTn id="8" dur="500" fill="hold"/>
                                        <p:tgtEl>
                                          <p:spTgt spid="237625"/>
                                        </p:tgtEl>
                                        <p:attrNameLst>
                                          <p:attrName>ppt_h</p:attrName>
                                        </p:attrNameLst>
                                      </p:cBhvr>
                                      <p:tavLst>
                                        <p:tav tm="0">
                                          <p:val>
                                            <p:fltVal val="0"/>
                                          </p:val>
                                        </p:tav>
                                        <p:tav tm="100000">
                                          <p:val>
                                            <p:strVal val="#ppt_h"/>
                                          </p:val>
                                        </p:tav>
                                      </p:tavLst>
                                    </p:anim>
                                    <p:animEffect transition="in" filter="fade">
                                      <p:cBhvr>
                                        <p:cTn id="9" dur="500"/>
                                        <p:tgtEl>
                                          <p:spTgt spid="23762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237636"/>
                                        </p:tgtEl>
                                        <p:attrNameLst>
                                          <p:attrName>style.visibility</p:attrName>
                                        </p:attrNameLst>
                                      </p:cBhvr>
                                      <p:to>
                                        <p:strVal val="visible"/>
                                      </p:to>
                                    </p:set>
                                    <p:animEffect transition="in" filter="slide(fromTop)">
                                      <p:cBhvr>
                                        <p:cTn id="14" dur="500"/>
                                        <p:tgtEl>
                                          <p:spTgt spid="23763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37637"/>
                                        </p:tgtEl>
                                        <p:attrNameLst>
                                          <p:attrName>style.visibility</p:attrName>
                                        </p:attrNameLst>
                                      </p:cBhvr>
                                      <p:to>
                                        <p:strVal val="visible"/>
                                      </p:to>
                                    </p:set>
                                    <p:animEffect transition="in" filter="slide(fromTop)">
                                      <p:cBhvr>
                                        <p:cTn id="19" dur="500"/>
                                        <p:tgtEl>
                                          <p:spTgt spid="23763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237639"/>
                                        </p:tgtEl>
                                        <p:attrNameLst>
                                          <p:attrName>style.visibility</p:attrName>
                                        </p:attrNameLst>
                                      </p:cBhvr>
                                      <p:to>
                                        <p:strVal val="visible"/>
                                      </p:to>
                                    </p:set>
                                    <p:anim calcmode="lin" valueType="num">
                                      <p:cBhvr>
                                        <p:cTn id="24" dur="500" fill="hold"/>
                                        <p:tgtEl>
                                          <p:spTgt spid="237639"/>
                                        </p:tgtEl>
                                        <p:attrNameLst>
                                          <p:attrName>ppt_w</p:attrName>
                                        </p:attrNameLst>
                                      </p:cBhvr>
                                      <p:tavLst>
                                        <p:tav tm="0">
                                          <p:val>
                                            <p:strVal val="2/3*#ppt_w"/>
                                          </p:val>
                                        </p:tav>
                                        <p:tav tm="100000">
                                          <p:val>
                                            <p:strVal val="#ppt_w"/>
                                          </p:val>
                                        </p:tav>
                                      </p:tavLst>
                                    </p:anim>
                                    <p:anim calcmode="lin" valueType="num">
                                      <p:cBhvr>
                                        <p:cTn id="25" dur="500" fill="hold"/>
                                        <p:tgtEl>
                                          <p:spTgt spid="237639"/>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37641"/>
                                        </p:tgtEl>
                                        <p:attrNameLst>
                                          <p:attrName>style.visibility</p:attrName>
                                        </p:attrNameLst>
                                      </p:cBhvr>
                                      <p:to>
                                        <p:strVal val="visible"/>
                                      </p:to>
                                    </p:set>
                                    <p:animEffect transition="in" filter="slide(fromTop)">
                                      <p:cBhvr>
                                        <p:cTn id="30" dur="500"/>
                                        <p:tgtEl>
                                          <p:spTgt spid="23764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37643"/>
                                        </p:tgtEl>
                                        <p:attrNameLst>
                                          <p:attrName>style.visibility</p:attrName>
                                        </p:attrNameLst>
                                      </p:cBhvr>
                                      <p:to>
                                        <p:strVal val="visible"/>
                                      </p:to>
                                    </p:set>
                                    <p:animEffect transition="in" filter="blinds(horizontal)">
                                      <p:cBhvr>
                                        <p:cTn id="35" dur="500"/>
                                        <p:tgtEl>
                                          <p:spTgt spid="237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25" grpId="0"/>
      <p:bldP spid="237636" grpId="0" autoUpdateAnimBg="0"/>
      <p:bldP spid="237637" grpId="0" autoUpdateAnimBg="0"/>
      <p:bldP spid="237639" grpId="0" autoUpdateAnimBg="0"/>
      <p:bldP spid="237641" grpId="0" autoUpdateAnimBg="0"/>
      <p:bldP spid="23764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2138" y="505230"/>
            <a:ext cx="10337562" cy="728140"/>
          </a:xfrm>
          <a:noFill/>
          <a:ln/>
        </p:spPr>
        <p:txBody>
          <a:bodyPr>
            <a:normAutofit/>
          </a:bodyPr>
          <a:lstStyle/>
          <a:p>
            <a:r>
              <a:rPr lang="en-US" dirty="0"/>
              <a:t>End of Chapter 10, Part A</a:t>
            </a:r>
          </a:p>
        </p:txBody>
      </p:sp>
      <p:sp>
        <p:nvSpPr>
          <p:cNvPr id="2" name="Slide Number Placeholder 1"/>
          <p:cNvSpPr>
            <a:spLocks noGrp="1"/>
          </p:cNvSpPr>
          <p:nvPr>
            <p:ph type="sldNum" sz="quarter" idx="12"/>
          </p:nvPr>
        </p:nvSpPr>
        <p:spPr/>
        <p:txBody>
          <a:bodyPr/>
          <a:lstStyle/>
          <a:p>
            <a:fld id="{949EBC64-41CB-41B8-B6DF-9B1367312BD4}" type="slidenum">
              <a:rPr lang="en-US" smtClean="0"/>
              <a:t>43</a:t>
            </a:fld>
            <a:endParaRPr lang="en-US"/>
          </a:p>
        </p:txBody>
      </p:sp>
      <p:sp>
        <p:nvSpPr>
          <p:cNvPr id="6" name="AutoShape 7"/>
          <p:cNvSpPr>
            <a:spLocks noChangeArrowheads="1"/>
          </p:cNvSpPr>
          <p:nvPr/>
        </p:nvSpPr>
        <p:spPr bwMode="auto">
          <a:xfrm>
            <a:off x="5144611" y="3173180"/>
            <a:ext cx="1557338"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pPr>
              <a:defRPr/>
            </a:pPr>
            <a:endParaRPr lang="en-US" dirty="0"/>
          </a:p>
        </p:txBody>
      </p:sp>
      <p:sp>
        <p:nvSpPr>
          <p:cNvPr id="7"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14251" y="1111250"/>
            <a:ext cx="4140514" cy="62865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Expected Value</a:t>
            </a:r>
            <a:endParaRPr lang="en-US" sz="4000" dirty="0">
              <a:effectLst/>
              <a:latin typeface="+mn-lt"/>
            </a:endParaRPr>
          </a:p>
        </p:txBody>
      </p:sp>
      <mc:AlternateContent xmlns:mc="http://schemas.openxmlformats.org/markup-compatibility/2006" xmlns:a14="http://schemas.microsoft.com/office/drawing/2010/main">
        <mc:Choice Requires="a14">
          <p:sp>
            <p:nvSpPr>
              <p:cNvPr id="198659" name="Rectangle 3"/>
              <p:cNvSpPr>
                <a:spLocks noChangeArrowheads="1"/>
              </p:cNvSpPr>
              <p:nvPr/>
            </p:nvSpPr>
            <p:spPr bwMode="auto">
              <a:xfrm>
                <a:off x="926919" y="518484"/>
                <a:ext cx="10337562" cy="642938"/>
              </a:xfrm>
              <a:prstGeom prst="rect">
                <a:avLst/>
              </a:prstGeom>
              <a:noFill/>
              <a:ln w="12700">
                <a:noFill/>
                <a:miter lim="800000"/>
                <a:headEnd/>
                <a:tailEnd/>
              </a:ln>
              <a:effectLst/>
            </p:spPr>
            <p:txBody>
              <a:bodyPr lIns="90488" tIns="44450" rIns="90488" bIns="44450" anchor="ctr"/>
              <a:lstStyle/>
              <a:p>
                <a:pPr algn="l"/>
                <a:r>
                  <a:rPr lang="en-US" sz="3200" dirty="0">
                    <a:solidFill>
                      <a:schemeClr val="tx1"/>
                    </a:solidFill>
                    <a:effectLst/>
                    <a:latin typeface="+mn-lt"/>
                  </a:rPr>
                  <a:t>Sampling Distribution of </a:t>
                </a:r>
                <a14:m>
                  <m:oMath xmlns:m="http://schemas.openxmlformats.org/officeDocument/2006/math">
                    <m:sSub>
                      <m:sSubPr>
                        <m:ctrlPr>
                          <a:rPr lang="en-US" sz="3200" i="1" smtClean="0">
                            <a:solidFill>
                              <a:schemeClr val="tx1"/>
                            </a:solidFill>
                            <a:effectLst/>
                            <a:latin typeface="Cambria Math" panose="02040503050406030204" pitchFamily="18" charset="0"/>
                          </a:rPr>
                        </m:ctrlPr>
                      </m:sSubPr>
                      <m:e>
                        <m:acc>
                          <m:accPr>
                            <m:chr m:val="̅"/>
                            <m:ctrlPr>
                              <a:rPr lang="en-US" sz="320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e>
                      <m:sub>
                        <m:r>
                          <a:rPr lang="en-US" sz="3200" b="0" i="1" smtClean="0">
                            <a:solidFill>
                              <a:schemeClr val="tx1"/>
                            </a:solidFill>
                            <a:effectLst/>
                            <a:latin typeface="Cambria Math"/>
                          </a:rPr>
                          <m:t>1</m:t>
                        </m:r>
                      </m:sub>
                    </m:sSub>
                    <m:r>
                      <a:rPr lang="en-US" sz="3200" b="0" i="1" smtClean="0">
                        <a:solidFill>
                          <a:schemeClr val="tx1"/>
                        </a:solidFill>
                        <a:effectLst/>
                        <a:latin typeface="Cambria Math"/>
                      </a:rPr>
                      <m:t>−</m:t>
                    </m:r>
                    <m:sSub>
                      <m:sSubPr>
                        <m:ctrlPr>
                          <a:rPr lang="en-US" sz="3200" b="0" i="1" smtClean="0">
                            <a:solidFill>
                              <a:schemeClr val="tx1"/>
                            </a:solidFill>
                            <a:effectLst/>
                            <a:latin typeface="Cambria Math" panose="02040503050406030204" pitchFamily="18" charset="0"/>
                          </a:rPr>
                        </m:ctrlPr>
                      </m:sSubPr>
                      <m:e>
                        <m:acc>
                          <m:accPr>
                            <m:chr m:val="̅"/>
                            <m:ctrlPr>
                              <a:rPr lang="en-US" sz="3200" b="0" i="1" smtClean="0">
                                <a:solidFill>
                                  <a:schemeClr val="tx1"/>
                                </a:solidFill>
                                <a:effectLst/>
                                <a:latin typeface="Cambria Math" panose="02040503050406030204" pitchFamily="18" charset="0"/>
                              </a:rPr>
                            </m:ctrlPr>
                          </m:accPr>
                          <m:e>
                            <m:r>
                              <a:rPr lang="en-US" sz="3200" b="0" i="1" smtClean="0">
                                <a:solidFill>
                                  <a:schemeClr val="tx1"/>
                                </a:solidFill>
                                <a:effectLst/>
                                <a:latin typeface="Cambria Math"/>
                              </a:rPr>
                              <m:t>𝑥</m:t>
                            </m:r>
                          </m:e>
                        </m:acc>
                      </m:e>
                      <m:sub>
                        <m:r>
                          <a:rPr lang="en-US" sz="3200" b="0" i="1" smtClean="0">
                            <a:solidFill>
                              <a:schemeClr val="tx1"/>
                            </a:solidFill>
                            <a:effectLst/>
                            <a:latin typeface="Cambria Math"/>
                          </a:rPr>
                          <m:t>2</m:t>
                        </m:r>
                      </m:sub>
                    </m:sSub>
                  </m:oMath>
                </a14:m>
                <a:endParaRPr lang="en-US" sz="3200" dirty="0">
                  <a:solidFill>
                    <a:schemeClr val="tx1"/>
                  </a:solidFill>
                  <a:effectLst/>
                  <a:latin typeface="+mn-lt"/>
                </a:endParaRPr>
              </a:p>
            </p:txBody>
          </p:sp>
        </mc:Choice>
        <mc:Fallback xmlns="">
          <p:sp>
            <p:nvSpPr>
              <p:cNvPr id="198659" name="Rectangle 3"/>
              <p:cNvSpPr>
                <a:spLocks noRot="1" noChangeAspect="1" noMove="1" noResize="1" noEditPoints="1" noAdjustHandles="1" noChangeArrowheads="1" noChangeShapeType="1" noTextEdit="1"/>
              </p:cNvSpPr>
              <p:nvPr/>
            </p:nvSpPr>
            <p:spPr bwMode="auto">
              <a:xfrm>
                <a:off x="926919" y="518484"/>
                <a:ext cx="10337562" cy="642938"/>
              </a:xfrm>
              <a:prstGeom prst="rect">
                <a:avLst/>
              </a:prstGeom>
              <a:blipFill rotWithShape="1">
                <a:blip r:embed="rId3"/>
                <a:stretch>
                  <a:fillRect l="-1533" t="-6604" b="-26415"/>
                </a:stretch>
              </a:blipFill>
              <a:ln w="12700">
                <a:noFill/>
                <a:miter lim="800000"/>
                <a:headEnd/>
                <a:tailEnd/>
              </a:ln>
              <a:effectLst/>
            </p:spPr>
            <p:txBody>
              <a:bodyPr/>
              <a:lstStyle/>
              <a:p>
                <a:r>
                  <a:rPr lang="en-US">
                    <a:noFill/>
                  </a:rPr>
                  <a:t> </a:t>
                </a:r>
              </a:p>
            </p:txBody>
          </p:sp>
        </mc:Fallback>
      </mc:AlternateContent>
      <p:sp>
        <p:nvSpPr>
          <p:cNvPr id="198663" name="Rectangle 7"/>
          <p:cNvSpPr>
            <a:spLocks noChangeArrowheads="1"/>
          </p:cNvSpPr>
          <p:nvPr/>
        </p:nvSpPr>
        <p:spPr bwMode="auto">
          <a:xfrm>
            <a:off x="914250" y="2406650"/>
            <a:ext cx="7732933" cy="5334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Standard Deviation (Standard Error)</a:t>
            </a:r>
          </a:p>
        </p:txBody>
      </p:sp>
      <p:sp>
        <p:nvSpPr>
          <p:cNvPr id="198666" name="Text Box 10"/>
          <p:cNvSpPr txBox="1">
            <a:spLocks noChangeArrowheads="1"/>
          </p:cNvSpPr>
          <p:nvPr/>
        </p:nvSpPr>
        <p:spPr bwMode="auto">
          <a:xfrm>
            <a:off x="3014181" y="4268788"/>
            <a:ext cx="6176371" cy="1643527"/>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2400" dirty="0">
                <a:effectLst/>
                <a:latin typeface="+mn-lt"/>
              </a:rPr>
              <a:t>where:   </a:t>
            </a:r>
            <a:r>
              <a:rPr lang="en-US" sz="2400" i="1" dirty="0">
                <a:effectLst/>
                <a:latin typeface="Symbol" panose="05050102010706020507" pitchFamily="18" charset="2"/>
              </a:rPr>
              <a:t></a:t>
            </a:r>
            <a:r>
              <a:rPr lang="en-US" sz="2400" baseline="-25000" dirty="0">
                <a:effectLst/>
                <a:latin typeface="+mn-lt"/>
              </a:rPr>
              <a:t>1 </a:t>
            </a:r>
            <a:r>
              <a:rPr lang="en-US" sz="2400" dirty="0">
                <a:effectLst/>
                <a:latin typeface="+mn-lt"/>
              </a:rPr>
              <a:t> = standard deviation of population 1</a:t>
            </a:r>
          </a:p>
          <a:p>
            <a:pPr algn="l">
              <a:lnSpc>
                <a:spcPct val="90000"/>
              </a:lnSpc>
              <a:spcBef>
                <a:spcPct val="20000"/>
              </a:spcBef>
              <a:buClr>
                <a:srgbClr val="66FFFF"/>
              </a:buClr>
              <a:buSzPct val="75000"/>
              <a:buFont typeface="Monotype Sorts" pitchFamily="2" charset="2"/>
              <a:buNone/>
            </a:pPr>
            <a:r>
              <a:rPr lang="en-US" sz="2400" dirty="0">
                <a:effectLst/>
                <a:latin typeface="+mn-lt"/>
              </a:rPr>
              <a:t>                </a:t>
            </a:r>
            <a:r>
              <a:rPr lang="en-US" sz="2400" i="1" dirty="0">
                <a:effectLst/>
                <a:latin typeface="Symbol" panose="05050102010706020507" pitchFamily="18" charset="2"/>
              </a:rPr>
              <a:t></a:t>
            </a:r>
            <a:r>
              <a:rPr lang="en-US" sz="2400" baseline="-25000" dirty="0">
                <a:effectLst/>
                <a:latin typeface="+mn-lt"/>
              </a:rPr>
              <a:t>2 </a:t>
            </a:r>
            <a:r>
              <a:rPr lang="en-US" sz="2400" dirty="0">
                <a:effectLst/>
                <a:latin typeface="+mn-lt"/>
              </a:rPr>
              <a:t> = standard deviation of population 2</a:t>
            </a:r>
          </a:p>
          <a:p>
            <a:pPr algn="l">
              <a:lnSpc>
                <a:spcPct val="90000"/>
              </a:lnSpc>
              <a:spcBef>
                <a:spcPct val="20000"/>
              </a:spcBef>
              <a:buClr>
                <a:srgbClr val="66FFFF"/>
              </a:buClr>
              <a:buSzPct val="75000"/>
              <a:buFont typeface="Monotype Sorts" pitchFamily="2" charset="2"/>
              <a:buNone/>
            </a:pPr>
            <a:r>
              <a:rPr lang="en-US" sz="2400" dirty="0">
                <a:effectLst/>
                <a:latin typeface="+mn-lt"/>
              </a:rPr>
              <a:t>	    </a:t>
            </a:r>
            <a:r>
              <a:rPr lang="en-US" sz="2400" i="1" dirty="0">
                <a:effectLst/>
                <a:latin typeface="+mn-lt"/>
              </a:rPr>
              <a:t>n</a:t>
            </a:r>
            <a:r>
              <a:rPr lang="en-US" sz="2400" baseline="-25000" dirty="0">
                <a:effectLst/>
                <a:latin typeface="+mn-lt"/>
              </a:rPr>
              <a:t>1 </a:t>
            </a:r>
            <a:r>
              <a:rPr lang="en-US" sz="2400" dirty="0">
                <a:effectLst/>
                <a:latin typeface="+mn-lt"/>
              </a:rPr>
              <a:t>= sample size from population 1</a:t>
            </a:r>
          </a:p>
          <a:p>
            <a:pPr algn="l">
              <a:lnSpc>
                <a:spcPct val="90000"/>
              </a:lnSpc>
              <a:spcBef>
                <a:spcPct val="20000"/>
              </a:spcBef>
              <a:buClr>
                <a:srgbClr val="66FFFF"/>
              </a:buClr>
              <a:buSzPct val="75000"/>
              <a:buFont typeface="Monotype Sorts" pitchFamily="2" charset="2"/>
              <a:buNone/>
            </a:pPr>
            <a:r>
              <a:rPr lang="en-US" sz="2400" dirty="0">
                <a:effectLst/>
                <a:latin typeface="+mn-lt"/>
              </a:rPr>
              <a:t>	    </a:t>
            </a:r>
            <a:r>
              <a:rPr lang="en-US" sz="2400" i="1" dirty="0">
                <a:effectLst/>
                <a:latin typeface="+mn-lt"/>
              </a:rPr>
              <a:t>n</a:t>
            </a:r>
            <a:r>
              <a:rPr lang="en-US" sz="2400" baseline="-25000" dirty="0">
                <a:effectLst/>
                <a:latin typeface="+mn-lt"/>
              </a:rPr>
              <a:t>2</a:t>
            </a:r>
            <a:r>
              <a:rPr lang="en-US" sz="2400" dirty="0">
                <a:effectLst/>
                <a:latin typeface="+mn-lt"/>
              </a:rPr>
              <a:t> = sample size from population 2</a:t>
            </a:r>
          </a:p>
        </p:txBody>
      </p:sp>
      <mc:AlternateContent xmlns:mc="http://schemas.openxmlformats.org/markup-compatibility/2006" xmlns:a14="http://schemas.microsoft.com/office/drawing/2010/main">
        <mc:Choice Requires="a14">
          <p:sp>
            <p:nvSpPr>
              <p:cNvPr id="2" name="TextBox 1"/>
              <p:cNvSpPr txBox="1"/>
              <p:nvPr/>
            </p:nvSpPr>
            <p:spPr>
              <a:xfrm>
                <a:off x="4620616" y="1586932"/>
                <a:ext cx="2862387" cy="461665"/>
              </a:xfrm>
              <a:prstGeom prst="rect">
                <a:avLst/>
              </a:prstGeom>
              <a:noFill/>
              <a:effectLst/>
            </p:spPr>
            <p:txBody>
              <a:bodyPr wrap="none" rtlCol="0">
                <a:spAutoFit/>
              </a:bodyPr>
              <a:lstStyle/>
              <a:p>
                <a14:m>
                  <m:oMath xmlns:m="http://schemas.openxmlformats.org/officeDocument/2006/math">
                    <m:r>
                      <a:rPr lang="en-US" sz="2400" b="0" i="1" smtClean="0">
                        <a:effectLst/>
                        <a:latin typeface="Cambria Math"/>
                      </a:rPr>
                      <m:t>𝐸</m:t>
                    </m:r>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oMath>
                </a14:m>
                <a:r>
                  <a:rPr lang="en-US" sz="2400" dirty="0">
                    <a:effectLst/>
                    <a:latin typeface="+mn-lt"/>
                  </a:rPr>
                  <a:t>)</a:t>
                </a:r>
                <a14:m>
                  <m:oMath xmlns:m="http://schemas.openxmlformats.org/officeDocument/2006/math">
                    <m:r>
                      <a:rPr lang="en-US" sz="2400" b="0" i="1" dirty="0" smtClean="0">
                        <a:effectLst/>
                        <a:latin typeface="Cambria Math"/>
                      </a:rPr>
                      <m:t>=</m:t>
                    </m:r>
                    <m:sSub>
                      <m:sSubPr>
                        <m:ctrlPr>
                          <a:rPr lang="en-US" sz="2400" b="0" i="1" dirty="0" smtClean="0">
                            <a:effectLst/>
                            <a:latin typeface="Cambria Math" panose="02040503050406030204" pitchFamily="18" charset="0"/>
                          </a:rPr>
                        </m:ctrlPr>
                      </m:sSubPr>
                      <m:e>
                        <m:r>
                          <a:rPr lang="en-US" sz="2400" b="0" i="1" dirty="0" smtClean="0">
                            <a:effectLst/>
                            <a:latin typeface="Cambria Math"/>
                            <a:ea typeface="Cambria Math"/>
                          </a:rPr>
                          <m:t>𝜇</m:t>
                        </m:r>
                      </m:e>
                      <m:sub>
                        <m:r>
                          <a:rPr lang="en-US" sz="2400" b="0" i="1" dirty="0" smtClean="0">
                            <a:effectLst/>
                            <a:latin typeface="Cambria Math"/>
                          </a:rPr>
                          <m:t>1</m:t>
                        </m:r>
                      </m:sub>
                    </m:sSub>
                    <m:r>
                      <a:rPr lang="en-US" sz="2400" b="0" i="1" dirty="0" smtClean="0">
                        <a:effectLst/>
                        <a:latin typeface="Cambria Math"/>
                      </a:rPr>
                      <m:t>−</m:t>
                    </m:r>
                    <m:sSub>
                      <m:sSubPr>
                        <m:ctrlPr>
                          <a:rPr lang="en-US" sz="2400" b="0" i="1" dirty="0" smtClean="0">
                            <a:effectLst/>
                            <a:latin typeface="Cambria Math" panose="02040503050406030204" pitchFamily="18" charset="0"/>
                          </a:rPr>
                        </m:ctrlPr>
                      </m:sSubPr>
                      <m:e>
                        <m:r>
                          <a:rPr lang="en-US" sz="2400" b="0" i="1" dirty="0" smtClean="0">
                            <a:effectLst/>
                            <a:latin typeface="Cambria Math"/>
                            <a:ea typeface="Cambria Math"/>
                          </a:rPr>
                          <m:t>𝜇</m:t>
                        </m:r>
                      </m:e>
                      <m:sub>
                        <m:r>
                          <a:rPr lang="en-US" sz="2400" b="0" i="1" dirty="0" smtClean="0">
                            <a:effectLst/>
                            <a:latin typeface="Cambria Math"/>
                          </a:rPr>
                          <m:t>2</m:t>
                        </m:r>
                      </m:sub>
                    </m:sSub>
                  </m:oMath>
                </a14:m>
                <a:endParaRPr lang="en-US" sz="2400" dirty="0">
                  <a:effectLst/>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620616" y="1586932"/>
                <a:ext cx="2862387" cy="461665"/>
              </a:xfrm>
              <a:prstGeom prst="rect">
                <a:avLst/>
              </a:prstGeom>
              <a:blipFill rotWithShape="1">
                <a:blip r:embed="rId4"/>
                <a:stretch>
                  <a:fillRect t="-10526" b="-2894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292862" y="2935439"/>
                <a:ext cx="3487045"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n-US" sz="2400" i="1" smtClean="0">
                              <a:effectLst/>
                              <a:latin typeface="Cambria Math"/>
                              <a:ea typeface="Cambria Math"/>
                            </a:rPr>
                            <m:t>𝜎</m:t>
                          </m:r>
                        </m:e>
                        <m:sub>
                          <m:sSub>
                            <m:sSubPr>
                              <m:ctrlPr>
                                <a:rPr lang="en-US" sz="2400" i="1" smtClean="0">
                                  <a:effectLst/>
                                  <a:latin typeface="Cambria Math" panose="02040503050406030204" pitchFamily="18" charset="0"/>
                                </a:rPr>
                              </m:ctrlPr>
                            </m:sSubPr>
                            <m:e>
                              <m:acc>
                                <m:accPr>
                                  <m:chr m:val="̅"/>
                                  <m:ctrlPr>
                                    <a:rPr lang="en-US" sz="240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1</m:t>
                              </m:r>
                            </m:sub>
                          </m:sSub>
                          <m:r>
                            <a:rPr lang="en-US" sz="2400" b="0" i="1" smtClean="0">
                              <a:effectLst/>
                              <a:latin typeface="Cambria Math"/>
                            </a:rPr>
                            <m:t>−</m:t>
                          </m:r>
                          <m:sSub>
                            <m:sSubPr>
                              <m:ctrlPr>
                                <a:rPr lang="en-US" sz="2400" b="0" i="1" smtClean="0">
                                  <a:effectLst/>
                                  <a:latin typeface="Cambria Math" panose="02040503050406030204" pitchFamily="18" charset="0"/>
                                </a:rPr>
                              </m:ctrlPr>
                            </m:sSubPr>
                            <m:e>
                              <m:acc>
                                <m:accPr>
                                  <m:chr m:val="̅"/>
                                  <m:ctrlPr>
                                    <a:rPr lang="en-US" sz="2400" b="0" i="1" smtClean="0">
                                      <a:effectLst/>
                                      <a:latin typeface="Cambria Math" panose="02040503050406030204" pitchFamily="18" charset="0"/>
                                    </a:rPr>
                                  </m:ctrlPr>
                                </m:accPr>
                                <m:e>
                                  <m:r>
                                    <a:rPr lang="en-US" sz="2400" b="0" i="1" smtClean="0">
                                      <a:effectLst/>
                                      <a:latin typeface="Cambria Math"/>
                                    </a:rPr>
                                    <m:t>𝑥</m:t>
                                  </m:r>
                                </m:e>
                              </m:acc>
                            </m:e>
                            <m:sub>
                              <m:r>
                                <a:rPr lang="en-US" sz="2400" b="0" i="1" smtClean="0">
                                  <a:effectLst/>
                                  <a:latin typeface="Cambria Math"/>
                                </a:rPr>
                                <m:t>2</m:t>
                              </m:r>
                            </m:sub>
                          </m:sSub>
                        </m:sub>
                      </m:sSub>
                      <m:r>
                        <a:rPr lang="en-US" sz="2400" b="0" i="1" smtClean="0">
                          <a:effectLst/>
                          <a:latin typeface="Cambria Math"/>
                        </a:rPr>
                        <m:t>=</m:t>
                      </m:r>
                      <m:rad>
                        <m:radPr>
                          <m:degHide m:val="on"/>
                          <m:ctrlPr>
                            <a:rPr lang="en-US" sz="2400" b="0" i="1" smtClean="0">
                              <a:effectLst/>
                              <a:latin typeface="Cambria Math" panose="02040503050406030204" pitchFamily="18" charset="0"/>
                            </a:rPr>
                          </m:ctrlPr>
                        </m:radPr>
                        <m:deg/>
                        <m:e>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𝜎</m:t>
                                          </m:r>
                                        </m:e>
                                        <m:sub>
                                          <m:r>
                                            <a:rPr lang="en-US" sz="2400" b="0" i="1" smtClean="0">
                                              <a:effectLst/>
                                              <a:latin typeface="Cambria Math"/>
                                            </a:rPr>
                                            <m:t>1</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1</m:t>
                                  </m:r>
                                </m:sub>
                              </m:sSub>
                            </m:den>
                          </m:f>
                          <m:r>
                            <a:rPr lang="en-US" sz="2400" b="0" i="1" smtClean="0">
                              <a:effectLst/>
                              <a:latin typeface="Cambria Math"/>
                            </a:rPr>
                            <m:t>+</m:t>
                          </m:r>
                          <m:f>
                            <m:fPr>
                              <m:ctrlPr>
                                <a:rPr lang="en-US" sz="2400" b="0" i="1" smtClean="0">
                                  <a:effectLst/>
                                  <a:latin typeface="Cambria Math" panose="02040503050406030204" pitchFamily="18" charset="0"/>
                                </a:rPr>
                              </m:ctrlPr>
                            </m:fPr>
                            <m:num>
                              <m:sSup>
                                <m:sSupPr>
                                  <m:ctrlPr>
                                    <a:rPr lang="en-US" sz="2400" b="0" i="1" smtClean="0">
                                      <a:effectLst/>
                                      <a:latin typeface="Cambria Math" panose="02040503050406030204" pitchFamily="18" charset="0"/>
                                    </a:rPr>
                                  </m:ctrlPr>
                                </m:sSupPr>
                                <m:e>
                                  <m:d>
                                    <m:dPr>
                                      <m:ctrlPr>
                                        <a:rPr lang="en-US" sz="2400" b="0" i="1" smtClean="0">
                                          <a:effectLst/>
                                          <a:latin typeface="Cambria Math" panose="02040503050406030204" pitchFamily="18" charset="0"/>
                                        </a:rPr>
                                      </m:ctrlPr>
                                    </m:dPr>
                                    <m:e>
                                      <m:sSub>
                                        <m:sSubPr>
                                          <m:ctrlPr>
                                            <a:rPr lang="en-US" sz="2400" b="0" i="1" smtClean="0">
                                              <a:effectLst/>
                                              <a:latin typeface="Cambria Math" panose="02040503050406030204" pitchFamily="18" charset="0"/>
                                            </a:rPr>
                                          </m:ctrlPr>
                                        </m:sSubPr>
                                        <m:e>
                                          <m:r>
                                            <a:rPr lang="en-US" sz="2400" b="0" i="1" smtClean="0">
                                              <a:effectLst/>
                                              <a:latin typeface="Cambria Math"/>
                                              <a:ea typeface="Cambria Math"/>
                                            </a:rPr>
                                            <m:t>𝜎</m:t>
                                          </m:r>
                                        </m:e>
                                        <m:sub>
                                          <m:r>
                                            <a:rPr lang="en-US" sz="2400" b="0" i="1" smtClean="0">
                                              <a:effectLst/>
                                              <a:latin typeface="Cambria Math"/>
                                            </a:rPr>
                                            <m:t>2</m:t>
                                          </m:r>
                                        </m:sub>
                                      </m:sSub>
                                    </m:e>
                                  </m:d>
                                </m:e>
                                <m:sup>
                                  <m:r>
                                    <a:rPr lang="en-US" sz="2400" b="0" i="1" smtClean="0">
                                      <a:effectLst/>
                                      <a:latin typeface="Cambria Math"/>
                                    </a:rPr>
                                    <m:t>2</m:t>
                                  </m:r>
                                </m:sup>
                              </m:sSup>
                            </m:num>
                            <m:den>
                              <m:sSub>
                                <m:sSubPr>
                                  <m:ctrlPr>
                                    <a:rPr lang="en-US" sz="2400" b="0" i="1" smtClean="0">
                                      <a:effectLst/>
                                      <a:latin typeface="Cambria Math" panose="02040503050406030204" pitchFamily="18" charset="0"/>
                                    </a:rPr>
                                  </m:ctrlPr>
                                </m:sSubPr>
                                <m:e>
                                  <m:r>
                                    <a:rPr lang="en-US" sz="2400" b="0" i="1" smtClean="0">
                                      <a:effectLst/>
                                      <a:latin typeface="Cambria Math"/>
                                    </a:rPr>
                                    <m:t>𝑛</m:t>
                                  </m:r>
                                </m:e>
                                <m:sub>
                                  <m:r>
                                    <a:rPr lang="en-US" sz="2400" b="0" i="1" smtClean="0">
                                      <a:effectLst/>
                                      <a:latin typeface="Cambria Math"/>
                                    </a:rPr>
                                    <m:t>2</m:t>
                                  </m:r>
                                </m:sub>
                              </m:sSub>
                            </m:den>
                          </m:f>
                        </m:e>
                      </m:rad>
                    </m:oMath>
                  </m:oMathPara>
                </a14:m>
                <a:endParaRPr lang="en-US" sz="2400" dirty="0">
                  <a:effectLst/>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92862" y="2935439"/>
                <a:ext cx="3487045" cy="1183529"/>
              </a:xfrm>
              <a:prstGeom prst="rect">
                <a:avLst/>
              </a:prstGeom>
              <a:blipFill rotWithShape="1">
                <a:blip r:embed="rId5"/>
                <a:stretch>
                  <a:fillRect/>
                </a:stretch>
              </a:blipFill>
              <a:effectLst/>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fill="hold"/>
                                        <p:tgtEl>
                                          <p:spTgt spid="198658"/>
                                        </p:tgtEl>
                                        <p:attrNameLst>
                                          <p:attrName>ppt_w</p:attrName>
                                        </p:attrNameLst>
                                      </p:cBhvr>
                                      <p:tavLst>
                                        <p:tav tm="0">
                                          <p:val>
                                            <p:strVal val="2/3*#ppt_w"/>
                                          </p:val>
                                        </p:tav>
                                        <p:tav tm="100000">
                                          <p:val>
                                            <p:strVal val="#ppt_w"/>
                                          </p:val>
                                        </p:tav>
                                      </p:tavLst>
                                    </p:anim>
                                    <p:anim calcmode="lin" valueType="num">
                                      <p:cBhvr>
                                        <p:cTn id="8" dur="500" fill="hold"/>
                                        <p:tgtEl>
                                          <p:spTgt spid="198658"/>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198663"/>
                                        </p:tgtEl>
                                        <p:attrNameLst>
                                          <p:attrName>style.visibility</p:attrName>
                                        </p:attrNameLst>
                                      </p:cBhvr>
                                      <p:to>
                                        <p:strVal val="visible"/>
                                      </p:to>
                                    </p:set>
                                    <p:anim calcmode="lin" valueType="num">
                                      <p:cBhvr>
                                        <p:cTn id="17" dur="500" fill="hold"/>
                                        <p:tgtEl>
                                          <p:spTgt spid="198663"/>
                                        </p:tgtEl>
                                        <p:attrNameLst>
                                          <p:attrName>ppt_w</p:attrName>
                                        </p:attrNameLst>
                                      </p:cBhvr>
                                      <p:tavLst>
                                        <p:tav tm="0">
                                          <p:val>
                                            <p:strVal val="2/3*#ppt_w"/>
                                          </p:val>
                                        </p:tav>
                                        <p:tav tm="100000">
                                          <p:val>
                                            <p:strVal val="#ppt_w"/>
                                          </p:val>
                                        </p:tav>
                                      </p:tavLst>
                                    </p:anim>
                                    <p:anim calcmode="lin" valueType="num">
                                      <p:cBhvr>
                                        <p:cTn id="18" dur="500" fill="hold"/>
                                        <p:tgtEl>
                                          <p:spTgt spid="198663"/>
                                        </p:tgtEl>
                                        <p:attrNameLst>
                                          <p:attrName>ppt_h</p:attrName>
                                        </p:attrNameLst>
                                      </p:cBhvr>
                                      <p:tavLst>
                                        <p:tav tm="0">
                                          <p:val>
                                            <p:strVal val="2/3*#ppt_h"/>
                                          </p:val>
                                        </p:tav>
                                        <p:tav tm="100000">
                                          <p:val>
                                            <p:strVal val="#ppt_h"/>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750"/>
                                        <p:tgtEl>
                                          <p:spTgt spid="3"/>
                                        </p:tgtEl>
                                      </p:cBhvr>
                                    </p:animEffect>
                                  </p:childTnLst>
                                </p:cTn>
                              </p:par>
                            </p:childTnLst>
                          </p:cTn>
                        </p:par>
                        <p:par>
                          <p:cTn id="23" fill="hold">
                            <p:stCondLst>
                              <p:cond delay="1250"/>
                            </p:stCondLst>
                            <p:childTnLst>
                              <p:par>
                                <p:cTn id="24" presetID="3" presetClass="entr" presetSubtype="10" fill="hold" grpId="0" nodeType="afterEffect">
                                  <p:stCondLst>
                                    <p:cond delay="2000"/>
                                  </p:stCondLst>
                                  <p:childTnLst>
                                    <p:set>
                                      <p:cBhvr>
                                        <p:cTn id="25" dur="1" fill="hold">
                                          <p:stCondLst>
                                            <p:cond delay="0"/>
                                          </p:stCondLst>
                                        </p:cTn>
                                        <p:tgtEl>
                                          <p:spTgt spid="198666"/>
                                        </p:tgtEl>
                                        <p:attrNameLst>
                                          <p:attrName>style.visibility</p:attrName>
                                        </p:attrNameLst>
                                      </p:cBhvr>
                                      <p:to>
                                        <p:strVal val="visible"/>
                                      </p:to>
                                    </p:set>
                                    <p:animEffect transition="in" filter="blinds(horizontal)">
                                      <p:cBhvr>
                                        <p:cTn id="26" dur="500"/>
                                        <p:tgtEl>
                                          <p:spTgt spid="19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P spid="198663" grpId="0" autoUpdateAnimBg="0"/>
      <p:bldP spid="198666" grpId="0" autoUpdateAnimBg="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922771" y="1118730"/>
            <a:ext cx="10337562" cy="609600"/>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Interval Estimate</a:t>
            </a:r>
          </a:p>
        </p:txBody>
      </p:sp>
      <p:sp>
        <p:nvSpPr>
          <p:cNvPr id="199683" name="Rectangle 3"/>
          <p:cNvSpPr>
            <a:spLocks noChangeArrowheads="1"/>
          </p:cNvSpPr>
          <p:nvPr/>
        </p:nvSpPr>
        <p:spPr bwMode="auto">
          <a:xfrm>
            <a:off x="912138" y="477387"/>
            <a:ext cx="10337562" cy="71891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 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 2</a:t>
            </a:r>
            <a:r>
              <a:rPr lang="en-US" sz="3200" dirty="0">
                <a:effectLst/>
                <a:latin typeface="+mn-lt"/>
              </a:rPr>
              <a:t> Known</a:t>
            </a:r>
          </a:p>
        </p:txBody>
      </p:sp>
      <p:sp>
        <p:nvSpPr>
          <p:cNvPr id="199687" name="Text Box 7"/>
          <p:cNvSpPr txBox="1">
            <a:spLocks noChangeArrowheads="1"/>
          </p:cNvSpPr>
          <p:nvPr/>
        </p:nvSpPr>
        <p:spPr bwMode="auto">
          <a:xfrm>
            <a:off x="3609051" y="3514863"/>
            <a:ext cx="5429371" cy="461665"/>
          </a:xfrm>
          <a:prstGeom prst="rect">
            <a:avLst/>
          </a:prstGeom>
          <a:noFill/>
          <a:ln w="12700">
            <a:noFill/>
            <a:miter lim="800000"/>
            <a:headEnd/>
            <a:tailEnd/>
          </a:ln>
          <a:effectLst/>
        </p:spPr>
        <p:txBody>
          <a:bodyPr wrap="none">
            <a:spAutoFit/>
          </a:bodyPr>
          <a:lstStyle/>
          <a:p>
            <a:pPr algn="l">
              <a:spcBef>
                <a:spcPct val="20000"/>
              </a:spcBef>
              <a:buClr>
                <a:srgbClr val="66FFFF"/>
              </a:buClr>
              <a:buSzPct val="75000"/>
              <a:buFont typeface="Monotype Sorts" pitchFamily="2" charset="2"/>
              <a:buNone/>
            </a:pPr>
            <a:r>
              <a:rPr lang="en-US" sz="2400" dirty="0">
                <a:effectLst/>
                <a:latin typeface="+mn-lt"/>
              </a:rPr>
              <a:t>where: 1 - </a:t>
            </a:r>
            <a:r>
              <a:rPr lang="en-US" sz="2400" i="1" dirty="0">
                <a:effectLst/>
                <a:latin typeface="Symbol" panose="05050102010706020507" pitchFamily="18" charset="2"/>
              </a:rPr>
              <a:t></a:t>
            </a:r>
            <a:r>
              <a:rPr lang="en-US" sz="2400" dirty="0">
                <a:effectLst/>
                <a:latin typeface="+mn-lt"/>
              </a:rPr>
              <a:t>  is the confidence coefficient.</a:t>
            </a:r>
          </a:p>
        </p:txBody>
      </p:sp>
      <mc:AlternateContent xmlns:mc="http://schemas.openxmlformats.org/markup-compatibility/2006" xmlns:a14="http://schemas.microsoft.com/office/drawing/2010/main">
        <mc:Choice Requires="a14">
          <p:sp>
            <p:nvSpPr>
              <p:cNvPr id="8" name="TextBox 7"/>
              <p:cNvSpPr txBox="1"/>
              <p:nvPr/>
            </p:nvSpPr>
            <p:spPr>
              <a:xfrm>
                <a:off x="4018234" y="2100341"/>
                <a:ext cx="4128053" cy="118352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1</m:t>
                          </m:r>
                        </m:sub>
                      </m:sSub>
                      <m:r>
                        <a:rPr lang="en-US" sz="2400" b="0" i="1" smtClean="0">
                          <a:solidFill>
                            <a:schemeClr val="tx1"/>
                          </a:solidFill>
                          <a:effectLst/>
                          <a:latin typeface="Cambria Math"/>
                        </a:rPr>
                        <m:t>−</m:t>
                      </m:r>
                      <m:sSub>
                        <m:sSubPr>
                          <m:ctrlPr>
                            <a:rPr lang="en-US" sz="2400" b="0" i="1" smtClean="0">
                              <a:solidFill>
                                <a:schemeClr val="tx1"/>
                              </a:solidFill>
                              <a:effectLst/>
                              <a:latin typeface="Cambria Math" panose="02040503050406030204" pitchFamily="18" charset="0"/>
                            </a:rPr>
                          </m:ctrlPr>
                        </m:sSubPr>
                        <m:e>
                          <m:acc>
                            <m:accPr>
                              <m:chr m:val="̅"/>
                              <m:ctrlPr>
                                <a:rPr lang="en-US" sz="2400" b="0" i="1" smtClean="0">
                                  <a:solidFill>
                                    <a:schemeClr val="tx1"/>
                                  </a:solidFill>
                                  <a:effectLst/>
                                  <a:latin typeface="Cambria Math" panose="02040503050406030204" pitchFamily="18" charset="0"/>
                                </a:rPr>
                              </m:ctrlPr>
                            </m:accPr>
                            <m:e>
                              <m:r>
                                <a:rPr lang="en-US" sz="2400" b="0" i="1" smtClean="0">
                                  <a:solidFill>
                                    <a:schemeClr val="tx1"/>
                                  </a:solidFill>
                                  <a:effectLst/>
                                  <a:latin typeface="Cambria Math"/>
                                </a:rPr>
                                <m:t>𝑥</m:t>
                              </m:r>
                            </m:e>
                          </m:acc>
                        </m:e>
                        <m:sub>
                          <m:r>
                            <a:rPr lang="en-US" sz="2400" b="0" i="1" smtClean="0">
                              <a:solidFill>
                                <a:schemeClr val="tx1"/>
                              </a:solidFill>
                              <a:effectLst/>
                              <a:latin typeface="Cambria Math"/>
                            </a:rPr>
                            <m:t>2</m:t>
                          </m:r>
                        </m:sub>
                      </m:sSub>
                      <m:r>
                        <a:rPr lang="en-US" sz="2400" b="0" i="1" smtClean="0">
                          <a:solidFill>
                            <a:schemeClr val="tx1"/>
                          </a:solidFill>
                          <a:effectLst/>
                          <a:latin typeface="Cambria Math"/>
                          <a:ea typeface="Cambria Math"/>
                        </a:rPr>
                        <m:t>±</m:t>
                      </m:r>
                      <m:sSub>
                        <m:sSubPr>
                          <m:ctrlPr>
                            <a:rPr lang="en-US" sz="2400" b="0" i="1" smtClean="0">
                              <a:solidFill>
                                <a:schemeClr val="tx1"/>
                              </a:solidFill>
                              <a:effectLst/>
                              <a:latin typeface="Cambria Math" panose="02040503050406030204" pitchFamily="18" charset="0"/>
                              <a:ea typeface="Cambria Math"/>
                            </a:rPr>
                          </m:ctrlPr>
                        </m:sSubPr>
                        <m:e>
                          <m:r>
                            <a:rPr lang="en-US" sz="2400" b="0" i="1" smtClean="0">
                              <a:solidFill>
                                <a:schemeClr val="tx1"/>
                              </a:solidFill>
                              <a:effectLst/>
                              <a:latin typeface="Cambria Math"/>
                              <a:ea typeface="Cambria Math"/>
                            </a:rPr>
                            <m:t>𝑧</m:t>
                          </m:r>
                        </m:e>
                        <m:sub>
                          <m:r>
                            <a:rPr lang="en-US" sz="2400" b="0" i="1" smtClean="0">
                              <a:solidFill>
                                <a:schemeClr val="tx1"/>
                              </a:solidFill>
                              <a:effectLst/>
                              <a:latin typeface="Cambria Math"/>
                              <a:ea typeface="Cambria Math"/>
                            </a:rPr>
                            <m:t>𝛼</m:t>
                          </m:r>
                          <m:r>
                            <a:rPr lang="en-US" sz="2400" b="0" i="1" smtClean="0">
                              <a:solidFill>
                                <a:schemeClr val="tx1"/>
                              </a:solidFill>
                              <a:effectLst/>
                              <a:latin typeface="Cambria Math"/>
                              <a:ea typeface="Cambria Math"/>
                            </a:rPr>
                            <m:t>/2</m:t>
                          </m:r>
                        </m:sub>
                      </m:sSub>
                      <m:rad>
                        <m:radPr>
                          <m:degHide m:val="on"/>
                          <m:ctrlPr>
                            <a:rPr lang="en-US" sz="2400" b="0" i="1" smtClean="0">
                              <a:solidFill>
                                <a:schemeClr val="tx1"/>
                              </a:solidFill>
                              <a:effectLst/>
                              <a:latin typeface="Cambria Math" panose="02040503050406030204" pitchFamily="18" charset="0"/>
                            </a:rPr>
                          </m:ctrlPr>
                        </m:radPr>
                        <m:deg/>
                        <m:e>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1</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1</m:t>
                                  </m:r>
                                </m:sub>
                              </m:sSub>
                            </m:den>
                          </m:f>
                          <m:r>
                            <a:rPr lang="en-US" sz="2400" b="0" i="1" smtClean="0">
                              <a:solidFill>
                                <a:schemeClr val="tx1"/>
                              </a:solidFill>
                              <a:effectLst/>
                              <a:latin typeface="Cambria Math"/>
                            </a:rPr>
                            <m:t>+</m:t>
                          </m:r>
                          <m:f>
                            <m:fPr>
                              <m:ctrlPr>
                                <a:rPr lang="en-US" sz="2400" b="0" i="1" smtClean="0">
                                  <a:solidFill>
                                    <a:schemeClr val="tx1"/>
                                  </a:solidFill>
                                  <a:effectLst/>
                                  <a:latin typeface="Cambria Math" panose="02040503050406030204" pitchFamily="18" charset="0"/>
                                </a:rPr>
                              </m:ctrlPr>
                            </m:fPr>
                            <m:num>
                              <m:sSup>
                                <m:sSupPr>
                                  <m:ctrlPr>
                                    <a:rPr lang="en-US" sz="2400" b="0" i="1" smtClean="0">
                                      <a:solidFill>
                                        <a:schemeClr val="tx1"/>
                                      </a:solidFill>
                                      <a:effectLst/>
                                      <a:latin typeface="Cambria Math" panose="02040503050406030204" pitchFamily="18" charset="0"/>
                                    </a:rPr>
                                  </m:ctrlPr>
                                </m:sSupPr>
                                <m:e>
                                  <m:d>
                                    <m:dPr>
                                      <m:ctrlPr>
                                        <a:rPr lang="en-US" sz="2400" b="0" i="1" smtClean="0">
                                          <a:solidFill>
                                            <a:schemeClr val="tx1"/>
                                          </a:solidFill>
                                          <a:effectLst/>
                                          <a:latin typeface="Cambria Math" panose="02040503050406030204" pitchFamily="18" charset="0"/>
                                        </a:rPr>
                                      </m:ctrlPr>
                                    </m:dPr>
                                    <m:e>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ea typeface="Cambria Math"/>
                                            </a:rPr>
                                            <m:t>𝜎</m:t>
                                          </m:r>
                                        </m:e>
                                        <m:sub>
                                          <m:r>
                                            <a:rPr lang="en-US" sz="2400" b="0" i="1" smtClean="0">
                                              <a:solidFill>
                                                <a:schemeClr val="tx1"/>
                                              </a:solidFill>
                                              <a:effectLst/>
                                              <a:latin typeface="Cambria Math"/>
                                            </a:rPr>
                                            <m:t>2</m:t>
                                          </m:r>
                                        </m:sub>
                                      </m:sSub>
                                    </m:e>
                                  </m:d>
                                </m:e>
                                <m:sup>
                                  <m:r>
                                    <a:rPr lang="en-US" sz="2400" b="0" i="1" smtClean="0">
                                      <a:solidFill>
                                        <a:schemeClr val="tx1"/>
                                      </a:solidFill>
                                      <a:effectLst/>
                                      <a:latin typeface="Cambria Math"/>
                                    </a:rPr>
                                    <m:t>2</m:t>
                                  </m:r>
                                </m:sup>
                              </m:sSup>
                            </m:num>
                            <m:den>
                              <m:sSub>
                                <m:sSubPr>
                                  <m:ctrlPr>
                                    <a:rPr lang="en-US" sz="2400" b="0" i="1" smtClean="0">
                                      <a:solidFill>
                                        <a:schemeClr val="tx1"/>
                                      </a:solidFill>
                                      <a:effectLst/>
                                      <a:latin typeface="Cambria Math" panose="02040503050406030204" pitchFamily="18" charset="0"/>
                                    </a:rPr>
                                  </m:ctrlPr>
                                </m:sSubPr>
                                <m:e>
                                  <m:r>
                                    <a:rPr lang="en-US" sz="2400" b="0" i="1" smtClean="0">
                                      <a:solidFill>
                                        <a:schemeClr val="tx1"/>
                                      </a:solidFill>
                                      <a:effectLst/>
                                      <a:latin typeface="Cambria Math"/>
                                    </a:rPr>
                                    <m:t>𝑛</m:t>
                                  </m:r>
                                </m:e>
                                <m:sub>
                                  <m:r>
                                    <a:rPr lang="en-US" sz="2400" b="0" i="1" smtClean="0">
                                      <a:solidFill>
                                        <a:schemeClr val="tx1"/>
                                      </a:solidFill>
                                      <a:effectLst/>
                                      <a:latin typeface="Cambria Math"/>
                                    </a:rPr>
                                    <m:t>2</m:t>
                                  </m:r>
                                </m:sub>
                              </m:sSub>
                            </m:den>
                          </m:f>
                        </m:e>
                      </m:rad>
                    </m:oMath>
                  </m:oMathPara>
                </a14:m>
                <a:endParaRPr lang="en-US" sz="2400" dirty="0">
                  <a:solidFill>
                    <a:schemeClr val="tx1"/>
                  </a:solidFill>
                  <a:effectLst/>
                  <a:latin typeface="+mn-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18234" y="2100341"/>
                <a:ext cx="4128053" cy="1183529"/>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12" presetClass="entr" presetSubtype="1" fill="hold" grpId="0" nodeType="afterEffect">
                                  <p:stCondLst>
                                    <p:cond delay="2000"/>
                                  </p:stCondLst>
                                  <p:childTnLst>
                                    <p:set>
                                      <p:cBhvr>
                                        <p:cTn id="10" dur="1" fill="hold">
                                          <p:stCondLst>
                                            <p:cond delay="0"/>
                                          </p:stCondLst>
                                        </p:cTn>
                                        <p:tgtEl>
                                          <p:spTgt spid="199687"/>
                                        </p:tgtEl>
                                        <p:attrNameLst>
                                          <p:attrName>style.visibility</p:attrName>
                                        </p:attrNameLst>
                                      </p:cBhvr>
                                      <p:to>
                                        <p:strVal val="visible"/>
                                      </p:to>
                                    </p:set>
                                    <p:animEffect transition="in" filter="slide(fromTop)">
                                      <p:cBhvr>
                                        <p:cTn id="11" dur="500"/>
                                        <p:tgtEl>
                                          <p:spTgt spid="199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autoUpdateAnimBg="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95" name="Text Box 167"/>
          <p:cNvSpPr txBox="1">
            <a:spLocks noChangeArrowheads="1"/>
          </p:cNvSpPr>
          <p:nvPr/>
        </p:nvSpPr>
        <p:spPr bwMode="auto">
          <a:xfrm>
            <a:off x="1423104" y="3017838"/>
            <a:ext cx="10204543" cy="461665"/>
          </a:xfrm>
          <a:prstGeom prst="rect">
            <a:avLst/>
          </a:prstGeom>
          <a:noFill/>
          <a:ln w="12700">
            <a:noFill/>
            <a:miter lim="800000"/>
            <a:headEnd/>
            <a:tailEnd/>
          </a:ln>
          <a:effectLst/>
        </p:spPr>
        <p:txBody>
          <a:bodyPr>
            <a:spAutoFit/>
          </a:bodyPr>
          <a:lstStyle/>
          <a:p>
            <a:pPr algn="l">
              <a:spcBef>
                <a:spcPct val="20000"/>
              </a:spcBef>
              <a:buClr>
                <a:srgbClr val="66FFFF"/>
              </a:buClr>
              <a:buSzPct val="75000"/>
              <a:buFont typeface="Monotype Sorts" pitchFamily="2" charset="2"/>
              <a:buNone/>
            </a:pPr>
            <a:r>
              <a:rPr lang="en-US" sz="2400" dirty="0">
                <a:effectLst/>
                <a:latin typeface="+mn-lt"/>
              </a:rPr>
              <a:t>      </a:t>
            </a:r>
          </a:p>
        </p:txBody>
      </p:sp>
      <p:sp>
        <p:nvSpPr>
          <p:cNvPr id="201898" name="Text Box 170"/>
          <p:cNvSpPr txBox="1">
            <a:spLocks noChangeArrowheads="1"/>
          </p:cNvSpPr>
          <p:nvPr/>
        </p:nvSpPr>
        <p:spPr bwMode="auto">
          <a:xfrm>
            <a:off x="1310644" y="1650531"/>
            <a:ext cx="9759030" cy="2456057"/>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      Par, Inc. is a manufacturer of golf equipment and has developed a new golf ball that has been designed to provide “extra distance.”</a:t>
            </a:r>
            <a:r>
              <a:rPr lang="en-US" sz="2400" dirty="0">
                <a:effectLst/>
              </a:rPr>
              <a:t> </a:t>
            </a:r>
          </a:p>
          <a:p>
            <a:pPr indent="346075" algn="l">
              <a:spcBef>
                <a:spcPct val="20000"/>
              </a:spcBef>
              <a:buClr>
                <a:srgbClr val="66FFFF"/>
              </a:buClr>
              <a:buSzPct val="75000"/>
              <a:buFont typeface="Monotype Sorts" pitchFamily="2" charset="2"/>
              <a:buNone/>
            </a:pPr>
            <a:r>
              <a:rPr lang="en-US" sz="2400" dirty="0">
                <a:effectLst/>
                <a:latin typeface="+mn-lt"/>
              </a:rPr>
              <a:t>In a test of driving distance using a mechanical driving device, a sample of Par golf balls was compared with a sample of golf balls made by Rap, Ltd., a competitor.  The sample statistics appear on the next slide.</a:t>
            </a:r>
          </a:p>
          <a:p>
            <a:pPr algn="l">
              <a:spcBef>
                <a:spcPct val="20000"/>
              </a:spcBef>
              <a:buClr>
                <a:srgbClr val="66FFFF"/>
              </a:buClr>
              <a:buSzPct val="75000"/>
              <a:buFont typeface="Monotype Sorts" pitchFamily="2" charset="2"/>
              <a:buNone/>
            </a:pPr>
            <a:endParaRPr lang="en-US" sz="2400" dirty="0">
              <a:effectLst/>
              <a:latin typeface="+mn-lt"/>
            </a:endParaRPr>
          </a:p>
        </p:txBody>
      </p:sp>
      <p:sp>
        <p:nvSpPr>
          <p:cNvPr id="201899" name="Rectangle 171"/>
          <p:cNvSpPr>
            <a:spLocks noChangeArrowheads="1"/>
          </p:cNvSpPr>
          <p:nvPr/>
        </p:nvSpPr>
        <p:spPr bwMode="auto">
          <a:xfrm>
            <a:off x="914250" y="1114955"/>
            <a:ext cx="10337562" cy="545631"/>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Par, Inc.</a:t>
            </a:r>
          </a:p>
        </p:txBody>
      </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
        <p:nvSpPr>
          <p:cNvPr id="7" name="Rectangle 3"/>
          <p:cNvSpPr>
            <a:spLocks noChangeArrowheads="1"/>
          </p:cNvSpPr>
          <p:nvPr/>
        </p:nvSpPr>
        <p:spPr bwMode="auto">
          <a:xfrm>
            <a:off x="912138" y="477387"/>
            <a:ext cx="10337562" cy="71891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 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 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898"/>
                                        </p:tgtEl>
                                        <p:attrNameLst>
                                          <p:attrName>style.visibility</p:attrName>
                                        </p:attrNameLst>
                                      </p:cBhvr>
                                      <p:to>
                                        <p:strVal val="visible"/>
                                      </p:to>
                                    </p:set>
                                    <p:animEffect transition="in" filter="blinds(horizontal)">
                                      <p:cBhvr>
                                        <p:cTn id="7" dur="500"/>
                                        <p:tgtEl>
                                          <p:spTgt spid="2018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1895"/>
                                        </p:tgtEl>
                                        <p:attrNameLst>
                                          <p:attrName>style.visibility</p:attrName>
                                        </p:attrNameLst>
                                      </p:cBhvr>
                                      <p:to>
                                        <p:strVal val="visible"/>
                                      </p:to>
                                    </p:set>
                                    <p:animEffect transition="in" filter="blinds(horizontal)">
                                      <p:cBhvr>
                                        <p:cTn id="12" dur="500"/>
                                        <p:tgtEl>
                                          <p:spTgt spid="201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895" grpId="0" autoUpdateAnimBg="0"/>
      <p:bldP spid="20189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914250" y="1111507"/>
            <a:ext cx="10337562" cy="604838"/>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Par, Inc.</a:t>
            </a:r>
          </a:p>
        </p:txBody>
      </p:sp>
      <p:sp>
        <p:nvSpPr>
          <p:cNvPr id="202781" name="Text Box 29"/>
          <p:cNvSpPr txBox="1">
            <a:spLocks noChangeArrowheads="1"/>
          </p:cNvSpPr>
          <p:nvPr/>
        </p:nvSpPr>
        <p:spPr bwMode="auto">
          <a:xfrm>
            <a:off x="2569182" y="2700338"/>
            <a:ext cx="1654107" cy="461665"/>
          </a:xfrm>
          <a:prstGeom prst="rect">
            <a:avLst/>
          </a:prstGeom>
          <a:noFill/>
          <a:ln w="12700">
            <a:noFill/>
            <a:miter lim="800000"/>
            <a:headEnd/>
            <a:tailEnd/>
          </a:ln>
          <a:effectLst/>
        </p:spPr>
        <p:txBody>
          <a:bodyPr wrap="none">
            <a:spAutoFit/>
          </a:bodyPr>
          <a:lstStyle/>
          <a:p>
            <a:r>
              <a:rPr lang="en-US" sz="2400">
                <a:effectLst/>
                <a:latin typeface="+mn-lt"/>
              </a:rPr>
              <a:t>Sample Size</a:t>
            </a:r>
          </a:p>
        </p:txBody>
      </p:sp>
      <p:sp>
        <p:nvSpPr>
          <p:cNvPr id="202782" name="Text Box 30"/>
          <p:cNvSpPr txBox="1">
            <a:spLocks noChangeArrowheads="1"/>
          </p:cNvSpPr>
          <p:nvPr/>
        </p:nvSpPr>
        <p:spPr bwMode="auto">
          <a:xfrm>
            <a:off x="2571926" y="3138488"/>
            <a:ext cx="1899879" cy="461665"/>
          </a:xfrm>
          <a:prstGeom prst="rect">
            <a:avLst/>
          </a:prstGeom>
          <a:noFill/>
          <a:ln w="12700">
            <a:noFill/>
            <a:miter lim="800000"/>
            <a:headEnd/>
            <a:tailEnd/>
          </a:ln>
          <a:effectLst/>
        </p:spPr>
        <p:txBody>
          <a:bodyPr wrap="none">
            <a:spAutoFit/>
          </a:bodyPr>
          <a:lstStyle/>
          <a:p>
            <a:r>
              <a:rPr lang="en-US" sz="2400">
                <a:effectLst/>
                <a:latin typeface="+mn-lt"/>
              </a:rPr>
              <a:t>Sample Mean</a:t>
            </a:r>
          </a:p>
        </p:txBody>
      </p:sp>
      <p:sp>
        <p:nvSpPr>
          <p:cNvPr id="202784" name="Text Box 32"/>
          <p:cNvSpPr txBox="1">
            <a:spLocks noChangeArrowheads="1"/>
          </p:cNvSpPr>
          <p:nvPr/>
        </p:nvSpPr>
        <p:spPr bwMode="auto">
          <a:xfrm>
            <a:off x="5010200" y="1634049"/>
            <a:ext cx="1483098" cy="830997"/>
          </a:xfrm>
          <a:prstGeom prst="rect">
            <a:avLst/>
          </a:prstGeom>
          <a:noFill/>
          <a:ln w="12700">
            <a:noFill/>
            <a:miter lim="800000"/>
            <a:headEnd/>
            <a:tailEnd/>
          </a:ln>
          <a:effectLst/>
        </p:spPr>
        <p:txBody>
          <a:bodyPr wrap="none">
            <a:spAutoFit/>
          </a:bodyPr>
          <a:lstStyle/>
          <a:p>
            <a:r>
              <a:rPr lang="en-US" sz="2400" dirty="0">
                <a:effectLst/>
                <a:latin typeface="+mn-lt"/>
              </a:rPr>
              <a:t>Sample #1</a:t>
            </a:r>
          </a:p>
          <a:p>
            <a:r>
              <a:rPr lang="en-US" sz="2400" u="sng" dirty="0">
                <a:effectLst/>
                <a:latin typeface="+mn-lt"/>
              </a:rPr>
              <a:t>Par, Inc.</a:t>
            </a:r>
          </a:p>
        </p:txBody>
      </p:sp>
      <p:sp>
        <p:nvSpPr>
          <p:cNvPr id="202785" name="Text Box 33"/>
          <p:cNvSpPr txBox="1">
            <a:spLocks noChangeArrowheads="1"/>
          </p:cNvSpPr>
          <p:nvPr/>
        </p:nvSpPr>
        <p:spPr bwMode="auto">
          <a:xfrm>
            <a:off x="6963032" y="1628257"/>
            <a:ext cx="1483098" cy="830997"/>
          </a:xfrm>
          <a:prstGeom prst="rect">
            <a:avLst/>
          </a:prstGeom>
          <a:noFill/>
          <a:ln w="12700">
            <a:noFill/>
            <a:miter lim="800000"/>
            <a:headEnd/>
            <a:tailEnd/>
          </a:ln>
          <a:effectLst/>
        </p:spPr>
        <p:txBody>
          <a:bodyPr wrap="none">
            <a:spAutoFit/>
          </a:bodyPr>
          <a:lstStyle/>
          <a:p>
            <a:r>
              <a:rPr lang="en-US" sz="2400" dirty="0">
                <a:effectLst/>
                <a:latin typeface="+mn-lt"/>
              </a:rPr>
              <a:t>Sample #2</a:t>
            </a:r>
          </a:p>
          <a:p>
            <a:r>
              <a:rPr lang="en-US" sz="2400" u="sng" dirty="0">
                <a:effectLst/>
                <a:latin typeface="+mn-lt"/>
              </a:rPr>
              <a:t>Rap, Ltd.</a:t>
            </a:r>
          </a:p>
        </p:txBody>
      </p:sp>
      <p:sp>
        <p:nvSpPr>
          <p:cNvPr id="202786" name="Text Box 34"/>
          <p:cNvSpPr txBox="1">
            <a:spLocks noChangeArrowheads="1"/>
          </p:cNvSpPr>
          <p:nvPr/>
        </p:nvSpPr>
        <p:spPr bwMode="auto">
          <a:xfrm>
            <a:off x="4935592" y="2675496"/>
            <a:ext cx="3326552" cy="461665"/>
          </a:xfrm>
          <a:prstGeom prst="rect">
            <a:avLst/>
          </a:prstGeom>
          <a:noFill/>
          <a:ln w="12700">
            <a:noFill/>
            <a:miter lim="800000"/>
            <a:headEnd/>
            <a:tailEnd/>
          </a:ln>
          <a:effectLst/>
        </p:spPr>
        <p:txBody>
          <a:bodyPr wrap="none">
            <a:spAutoFit/>
          </a:bodyPr>
          <a:lstStyle/>
          <a:p>
            <a:pPr algn="l"/>
            <a:r>
              <a:rPr lang="en-US" sz="2400" dirty="0">
                <a:effectLst/>
                <a:latin typeface="+mn-lt"/>
              </a:rPr>
              <a:t>  120 balls	    </a:t>
            </a:r>
            <a:r>
              <a:rPr lang="en-US" sz="2400" i="1" dirty="0">
                <a:effectLst/>
                <a:latin typeface="+mn-lt"/>
              </a:rPr>
              <a:t> </a:t>
            </a:r>
            <a:r>
              <a:rPr lang="en-US" sz="2400" dirty="0">
                <a:effectLst/>
                <a:latin typeface="+mn-lt"/>
              </a:rPr>
              <a:t>80 balls</a:t>
            </a:r>
          </a:p>
        </p:txBody>
      </p:sp>
      <p:sp>
        <p:nvSpPr>
          <p:cNvPr id="202787" name="Text Box 35"/>
          <p:cNvSpPr txBox="1">
            <a:spLocks noChangeArrowheads="1"/>
          </p:cNvSpPr>
          <p:nvPr/>
        </p:nvSpPr>
        <p:spPr bwMode="auto">
          <a:xfrm>
            <a:off x="5069303" y="3138489"/>
            <a:ext cx="3279872" cy="461665"/>
          </a:xfrm>
          <a:prstGeom prst="rect">
            <a:avLst/>
          </a:prstGeom>
          <a:noFill/>
          <a:ln w="12700">
            <a:noFill/>
            <a:miter lim="800000"/>
            <a:headEnd/>
            <a:tailEnd/>
          </a:ln>
          <a:effectLst/>
        </p:spPr>
        <p:txBody>
          <a:bodyPr wrap="none">
            <a:spAutoFit/>
          </a:bodyPr>
          <a:lstStyle/>
          <a:p>
            <a:pPr algn="l"/>
            <a:r>
              <a:rPr lang="en-US" sz="2400" dirty="0">
                <a:effectLst/>
                <a:latin typeface="+mn-lt"/>
              </a:rPr>
              <a:t>295 yards          278 yards</a:t>
            </a:r>
          </a:p>
        </p:txBody>
      </p:sp>
      <p:sp>
        <p:nvSpPr>
          <p:cNvPr id="203143" name="Text Box 391"/>
          <p:cNvSpPr txBox="1">
            <a:spLocks noChangeArrowheads="1"/>
          </p:cNvSpPr>
          <p:nvPr/>
        </p:nvSpPr>
        <p:spPr bwMode="auto">
          <a:xfrm>
            <a:off x="2709410" y="3839732"/>
            <a:ext cx="6718795" cy="1200329"/>
          </a:xfrm>
          <a:prstGeom prst="rect">
            <a:avLst/>
          </a:prstGeom>
          <a:noFill/>
          <a:ln w="12700">
            <a:noFill/>
            <a:miter lim="800000"/>
            <a:headEnd/>
            <a:tailEnd/>
          </a:ln>
          <a:effectLst/>
        </p:spPr>
        <p:txBody>
          <a:bodyPr wrap="square">
            <a:spAutoFit/>
          </a:bodyPr>
          <a:lstStyle/>
          <a:p>
            <a:pPr algn="l"/>
            <a:r>
              <a:rPr lang="en-US" sz="2400" dirty="0">
                <a:effectLst/>
                <a:latin typeface="+mn-lt"/>
              </a:rPr>
              <a:t>    Based on data from previous driving distance tests, the two population standard deviations are known with </a:t>
            </a:r>
            <a:r>
              <a:rPr lang="en-US" sz="2400" i="1" dirty="0">
                <a:effectLst/>
                <a:latin typeface="Symbol" panose="05050102010706020507" pitchFamily="18" charset="2"/>
              </a:rPr>
              <a:t>s</a:t>
            </a:r>
            <a:r>
              <a:rPr lang="en-US" sz="2400" baseline="-25000" dirty="0">
                <a:effectLst/>
                <a:latin typeface="+mn-lt"/>
              </a:rPr>
              <a:t> 1</a:t>
            </a:r>
            <a:r>
              <a:rPr lang="en-US" sz="2400" dirty="0">
                <a:effectLst/>
                <a:latin typeface="+mn-lt"/>
              </a:rPr>
              <a:t> = 15 yards and </a:t>
            </a:r>
            <a:r>
              <a:rPr lang="en-US" sz="2400" i="1" dirty="0">
                <a:effectLst/>
                <a:latin typeface="Symbol" panose="05050102010706020507" pitchFamily="18" charset="2"/>
              </a:rPr>
              <a:t>s</a:t>
            </a:r>
            <a:r>
              <a:rPr lang="en-US" sz="2400" baseline="-25000" dirty="0">
                <a:effectLst/>
                <a:latin typeface="+mn-lt"/>
              </a:rPr>
              <a:t> 2</a:t>
            </a:r>
            <a:r>
              <a:rPr lang="en-US" sz="2400" dirty="0">
                <a:effectLst/>
                <a:latin typeface="+mn-lt"/>
              </a:rPr>
              <a:t> = 20 yards.</a:t>
            </a:r>
          </a:p>
        </p:txBody>
      </p:sp>
      <p:sp>
        <p:nvSpPr>
          <p:cNvPr id="2" name="Slide Number Placeholder 1"/>
          <p:cNvSpPr>
            <a:spLocks noGrp="1"/>
          </p:cNvSpPr>
          <p:nvPr>
            <p:ph type="sldNum" sz="quarter" idx="12"/>
          </p:nvPr>
        </p:nvSpPr>
        <p:spPr/>
        <p:txBody>
          <a:bodyPr/>
          <a:lstStyle/>
          <a:p>
            <a:fld id="{949EBC64-41CB-41B8-B6DF-9B1367312BD4}" type="slidenum">
              <a:rPr lang="en-US" smtClean="0"/>
              <a:t>8</a:t>
            </a:fld>
            <a:endParaRPr lang="en-US"/>
          </a:p>
        </p:txBody>
      </p:sp>
      <p:sp>
        <p:nvSpPr>
          <p:cNvPr id="13" name="Rectangle 3"/>
          <p:cNvSpPr>
            <a:spLocks noChangeArrowheads="1"/>
          </p:cNvSpPr>
          <p:nvPr/>
        </p:nvSpPr>
        <p:spPr bwMode="auto">
          <a:xfrm>
            <a:off x="912138" y="477387"/>
            <a:ext cx="10337562" cy="71891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 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 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02784"/>
                                        </p:tgtEl>
                                        <p:attrNameLst>
                                          <p:attrName>style.visibility</p:attrName>
                                        </p:attrNameLst>
                                      </p:cBhvr>
                                      <p:to>
                                        <p:strVal val="visible"/>
                                      </p:to>
                                    </p:set>
                                    <p:animEffect transition="in" filter="slide(fromTop)">
                                      <p:cBhvr>
                                        <p:cTn id="7" dur="500"/>
                                        <p:tgtEl>
                                          <p:spTgt spid="202784"/>
                                        </p:tgtEl>
                                      </p:cBhvr>
                                    </p:animEffect>
                                  </p:childTnLst>
                                </p:cTn>
                              </p:par>
                            </p:childTnLst>
                          </p:cTn>
                        </p:par>
                        <p:par>
                          <p:cTn id="8" fill="hold">
                            <p:stCondLst>
                              <p:cond delay="1500"/>
                            </p:stCondLst>
                            <p:childTnLst>
                              <p:par>
                                <p:cTn id="9" presetID="12" presetClass="entr" presetSubtype="1" fill="hold" grpId="0" nodeType="afterEffect">
                                  <p:stCondLst>
                                    <p:cond delay="1000"/>
                                  </p:stCondLst>
                                  <p:childTnLst>
                                    <p:set>
                                      <p:cBhvr>
                                        <p:cTn id="10" dur="1" fill="hold">
                                          <p:stCondLst>
                                            <p:cond delay="0"/>
                                          </p:stCondLst>
                                        </p:cTn>
                                        <p:tgtEl>
                                          <p:spTgt spid="202785"/>
                                        </p:tgtEl>
                                        <p:attrNameLst>
                                          <p:attrName>style.visibility</p:attrName>
                                        </p:attrNameLst>
                                      </p:cBhvr>
                                      <p:to>
                                        <p:strVal val="visible"/>
                                      </p:to>
                                    </p:set>
                                    <p:animEffect transition="in" filter="slide(fromTop)">
                                      <p:cBhvr>
                                        <p:cTn id="11" dur="500"/>
                                        <p:tgtEl>
                                          <p:spTgt spid="20278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02781"/>
                                        </p:tgtEl>
                                        <p:attrNameLst>
                                          <p:attrName>style.visibility</p:attrName>
                                        </p:attrNameLst>
                                      </p:cBhvr>
                                      <p:to>
                                        <p:strVal val="visible"/>
                                      </p:to>
                                    </p:set>
                                    <p:animEffect transition="in" filter="slide(fromTop)">
                                      <p:cBhvr>
                                        <p:cTn id="16" dur="500"/>
                                        <p:tgtEl>
                                          <p:spTgt spid="202781"/>
                                        </p:tgtEl>
                                      </p:cBhvr>
                                    </p:animEffect>
                                  </p:childTnLst>
                                </p:cTn>
                              </p:par>
                            </p:childTnLst>
                          </p:cTn>
                        </p:par>
                        <p:par>
                          <p:cTn id="17" fill="hold">
                            <p:stCondLst>
                              <p:cond delay="500"/>
                            </p:stCondLst>
                            <p:childTnLst>
                              <p:par>
                                <p:cTn id="18" presetID="12" presetClass="entr" presetSubtype="1" fill="hold" grpId="0" nodeType="afterEffect">
                                  <p:stCondLst>
                                    <p:cond delay="1000"/>
                                  </p:stCondLst>
                                  <p:childTnLst>
                                    <p:set>
                                      <p:cBhvr>
                                        <p:cTn id="19" dur="1" fill="hold">
                                          <p:stCondLst>
                                            <p:cond delay="0"/>
                                          </p:stCondLst>
                                        </p:cTn>
                                        <p:tgtEl>
                                          <p:spTgt spid="202786"/>
                                        </p:tgtEl>
                                        <p:attrNameLst>
                                          <p:attrName>style.visibility</p:attrName>
                                        </p:attrNameLst>
                                      </p:cBhvr>
                                      <p:to>
                                        <p:strVal val="visible"/>
                                      </p:to>
                                    </p:set>
                                    <p:animEffect transition="in" filter="slide(fromTop)">
                                      <p:cBhvr>
                                        <p:cTn id="20" dur="500"/>
                                        <p:tgtEl>
                                          <p:spTgt spid="20278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202782"/>
                                        </p:tgtEl>
                                        <p:attrNameLst>
                                          <p:attrName>style.visibility</p:attrName>
                                        </p:attrNameLst>
                                      </p:cBhvr>
                                      <p:to>
                                        <p:strVal val="visible"/>
                                      </p:to>
                                    </p:set>
                                    <p:animEffect transition="in" filter="slide(fromTop)">
                                      <p:cBhvr>
                                        <p:cTn id="25" dur="500"/>
                                        <p:tgtEl>
                                          <p:spTgt spid="202782"/>
                                        </p:tgtEl>
                                      </p:cBhvr>
                                    </p:animEffect>
                                  </p:childTnLst>
                                </p:cTn>
                              </p:par>
                            </p:childTnLst>
                          </p:cTn>
                        </p:par>
                        <p:par>
                          <p:cTn id="26" fill="hold">
                            <p:stCondLst>
                              <p:cond delay="500"/>
                            </p:stCondLst>
                            <p:childTnLst>
                              <p:par>
                                <p:cTn id="27" presetID="12" presetClass="entr" presetSubtype="1" fill="hold" grpId="0" nodeType="afterEffect">
                                  <p:stCondLst>
                                    <p:cond delay="1000"/>
                                  </p:stCondLst>
                                  <p:childTnLst>
                                    <p:set>
                                      <p:cBhvr>
                                        <p:cTn id="28" dur="1" fill="hold">
                                          <p:stCondLst>
                                            <p:cond delay="0"/>
                                          </p:stCondLst>
                                        </p:cTn>
                                        <p:tgtEl>
                                          <p:spTgt spid="202787"/>
                                        </p:tgtEl>
                                        <p:attrNameLst>
                                          <p:attrName>style.visibility</p:attrName>
                                        </p:attrNameLst>
                                      </p:cBhvr>
                                      <p:to>
                                        <p:strVal val="visible"/>
                                      </p:to>
                                    </p:set>
                                    <p:animEffect transition="in" filter="slide(fromTop)">
                                      <p:cBhvr>
                                        <p:cTn id="29" dur="500"/>
                                        <p:tgtEl>
                                          <p:spTgt spid="20278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3143"/>
                                        </p:tgtEl>
                                        <p:attrNameLst>
                                          <p:attrName>style.visibility</p:attrName>
                                        </p:attrNameLst>
                                      </p:cBhvr>
                                      <p:to>
                                        <p:strVal val="visible"/>
                                      </p:to>
                                    </p:set>
                                    <p:animEffect transition="in" filter="blinds(horizontal)">
                                      <p:cBhvr>
                                        <p:cTn id="34" dur="500"/>
                                        <p:tgtEl>
                                          <p:spTgt spid="20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1" grpId="0" autoUpdateAnimBg="0"/>
      <p:bldP spid="202782" grpId="0" autoUpdateAnimBg="0"/>
      <p:bldP spid="202784" grpId="0" autoUpdateAnimBg="0"/>
      <p:bldP spid="202785" grpId="0" autoUpdateAnimBg="0"/>
      <p:bldP spid="202786" grpId="0" autoUpdateAnimBg="0"/>
      <p:bldP spid="202787" grpId="0" autoUpdateAnimBg="0"/>
      <p:bldP spid="2031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55" name="Rectangle 27"/>
          <p:cNvSpPr>
            <a:spLocks noChangeArrowheads="1"/>
          </p:cNvSpPr>
          <p:nvPr/>
        </p:nvSpPr>
        <p:spPr bwMode="auto">
          <a:xfrm>
            <a:off x="914250" y="1113231"/>
            <a:ext cx="10337562" cy="604838"/>
          </a:xfrm>
          <a:prstGeom prst="rect">
            <a:avLst/>
          </a:prstGeom>
          <a:noFill/>
          <a:ln w="12700">
            <a:noFill/>
            <a:miter lim="800000"/>
            <a:headEnd/>
            <a:tailEnd/>
          </a:ln>
          <a:effectLst/>
        </p:spPr>
        <p:txBody>
          <a:bodyPr lIns="90488" tIns="44450" rIns="90488" bIns="44450"/>
          <a:lstStyle/>
          <a:p>
            <a:pPr marL="342900" indent="-342900" algn="l">
              <a:spcBef>
                <a:spcPct val="20000"/>
              </a:spcBef>
              <a:buSzPct val="100000"/>
              <a:buFont typeface="Arial" panose="020B0604020202020204" pitchFamily="34" charset="0"/>
              <a:buChar char="•"/>
            </a:pPr>
            <a:r>
              <a:rPr lang="en-US" sz="2400" dirty="0">
                <a:effectLst/>
                <a:latin typeface="+mn-lt"/>
              </a:rPr>
              <a:t>Example:  Par, Inc.</a:t>
            </a:r>
          </a:p>
        </p:txBody>
      </p:sp>
      <p:sp>
        <p:nvSpPr>
          <p:cNvPr id="355356" name="Text Box 28"/>
          <p:cNvSpPr txBox="1">
            <a:spLocks noChangeArrowheads="1"/>
          </p:cNvSpPr>
          <p:nvPr/>
        </p:nvSpPr>
        <p:spPr bwMode="auto">
          <a:xfrm>
            <a:off x="1321755" y="1731365"/>
            <a:ext cx="9927945" cy="830997"/>
          </a:xfrm>
          <a:prstGeom prst="rect">
            <a:avLst/>
          </a:prstGeom>
          <a:noFill/>
          <a:ln w="12700">
            <a:noFill/>
            <a:miter lim="800000"/>
            <a:headEnd/>
            <a:tailEnd/>
          </a:ln>
          <a:effectLst/>
        </p:spPr>
        <p:txBody>
          <a:bodyPr wrap="square">
            <a:spAutoFit/>
          </a:bodyPr>
          <a:lstStyle/>
          <a:p>
            <a:pPr algn="l">
              <a:spcBef>
                <a:spcPct val="20000"/>
              </a:spcBef>
              <a:buClr>
                <a:srgbClr val="66FFFF"/>
              </a:buClr>
              <a:buSzPct val="75000"/>
              <a:buFont typeface="Monotype Sorts" pitchFamily="2" charset="2"/>
              <a:buNone/>
            </a:pPr>
            <a:r>
              <a:rPr lang="en-US" sz="2400" dirty="0">
                <a:effectLst/>
                <a:latin typeface="+mn-lt"/>
              </a:rPr>
              <a:t>      Let us develop a 95% confidence interval estimate of the difference between the mean driving distances of the two brands of golf ball.</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6" name="Rectangle 3"/>
          <p:cNvSpPr>
            <a:spLocks noChangeArrowheads="1"/>
          </p:cNvSpPr>
          <p:nvPr/>
        </p:nvSpPr>
        <p:spPr bwMode="auto">
          <a:xfrm>
            <a:off x="912138" y="477387"/>
            <a:ext cx="10337562" cy="718912"/>
          </a:xfrm>
          <a:prstGeom prst="rect">
            <a:avLst/>
          </a:prstGeom>
          <a:noFill/>
          <a:ln w="12700">
            <a:noFill/>
            <a:miter lim="800000"/>
            <a:headEnd/>
            <a:tailEnd/>
          </a:ln>
          <a:effectLst/>
        </p:spPr>
        <p:txBody>
          <a:bodyPr lIns="90488" tIns="44450" rIns="90488" bIns="44450" anchor="ctr"/>
          <a:lstStyle/>
          <a:p>
            <a:pPr algn="l"/>
            <a:r>
              <a:rPr lang="en-US" sz="3200" dirty="0">
                <a:effectLst/>
                <a:latin typeface="+mn-lt"/>
              </a:rPr>
              <a:t>Interval Estimation of </a:t>
            </a:r>
            <a:r>
              <a:rPr lang="en-US" sz="3200" i="1" dirty="0">
                <a:effectLst/>
                <a:latin typeface="Symbol" panose="05050102010706020507" pitchFamily="18" charset="2"/>
              </a:rPr>
              <a:t></a:t>
            </a:r>
            <a:r>
              <a:rPr lang="en-US" sz="3200" baseline="-25000" dirty="0">
                <a:effectLst/>
                <a:latin typeface="+mn-lt"/>
              </a:rPr>
              <a:t>1</a:t>
            </a:r>
            <a:r>
              <a:rPr lang="en-US" sz="3200" dirty="0">
                <a:effectLst/>
                <a:latin typeface="+mn-lt"/>
              </a:rPr>
              <a:t> - </a:t>
            </a:r>
            <a:r>
              <a:rPr lang="en-US" sz="3200" i="1" dirty="0">
                <a:effectLst/>
                <a:latin typeface="Symbol" panose="05050102010706020507" pitchFamily="18" charset="2"/>
              </a:rPr>
              <a:t></a:t>
            </a:r>
            <a:r>
              <a:rPr lang="en-US" sz="3200" baseline="-25000" dirty="0">
                <a:effectLst/>
                <a:latin typeface="+mn-lt"/>
              </a:rPr>
              <a:t>2</a:t>
            </a:r>
            <a:r>
              <a:rPr lang="en-US" sz="3200" dirty="0">
                <a:effectLst/>
                <a:latin typeface="+mn-lt"/>
              </a:rPr>
              <a:t>: </a:t>
            </a:r>
            <a:r>
              <a:rPr lang="en-US" sz="3200" i="1" dirty="0">
                <a:effectLst/>
                <a:latin typeface="Symbol" panose="05050102010706020507" pitchFamily="18" charset="2"/>
              </a:rPr>
              <a:t>s</a:t>
            </a:r>
            <a:r>
              <a:rPr lang="en-US" sz="3200" baseline="-25000" dirty="0">
                <a:effectLst/>
                <a:latin typeface="+mn-lt"/>
              </a:rPr>
              <a:t> 1</a:t>
            </a:r>
            <a:r>
              <a:rPr lang="en-US" sz="3200" dirty="0">
                <a:effectLst/>
                <a:latin typeface="+mn-lt"/>
              </a:rPr>
              <a:t> and </a:t>
            </a:r>
            <a:r>
              <a:rPr lang="en-US" sz="3200" i="1" dirty="0">
                <a:effectLst/>
                <a:latin typeface="Symbol" panose="05050102010706020507" pitchFamily="18" charset="2"/>
              </a:rPr>
              <a:t>s</a:t>
            </a:r>
            <a:r>
              <a:rPr lang="en-US" sz="3200" baseline="-25000" dirty="0">
                <a:effectLst/>
                <a:latin typeface="+mn-lt"/>
              </a:rPr>
              <a:t> 2</a:t>
            </a:r>
            <a:r>
              <a:rPr lang="en-US" sz="3200" dirty="0">
                <a:effectLst/>
                <a:latin typeface="+mn-lt"/>
              </a:rPr>
              <a:t> Known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5356"/>
                                        </p:tgtEl>
                                        <p:attrNameLst>
                                          <p:attrName>style.visibility</p:attrName>
                                        </p:attrNameLst>
                                      </p:cBhvr>
                                      <p:to>
                                        <p:strVal val="visible"/>
                                      </p:to>
                                    </p:set>
                                    <p:animEffect transition="in" filter="blinds(horizontal)">
                                      <p:cBhvr>
                                        <p:cTn id="7" dur="500"/>
                                        <p:tgtEl>
                                          <p:spTgt spid="355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56" grpId="0" autoUpdateAnimBg="0"/>
    </p:bldLst>
  </p:timing>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4549</TotalTime>
  <Pages>39</Pages>
  <Words>2426</Words>
  <Application>Microsoft Office PowerPoint</Application>
  <PresentationFormat>Custom</PresentationFormat>
  <Paragraphs>372</Paragraphs>
  <Slides>43</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 Light</vt:lpstr>
      <vt:lpstr>Monotype Sorts</vt:lpstr>
      <vt:lpstr>Cambria Math</vt:lpstr>
      <vt:lpstr>Symbol</vt:lpstr>
      <vt:lpstr>Calibri</vt:lpstr>
      <vt:lpstr>Book Antiqua</vt:lpstr>
      <vt:lpstr>Arial</vt:lpstr>
      <vt:lpstr>MS Reference Serif</vt:lpstr>
      <vt:lpstr>SBE13ch01_New</vt:lpstr>
      <vt:lpstr>Essentials of Statistics for Business and Economics (8e)</vt:lpstr>
      <vt:lpstr>Chapter 10, Part A Inference About Means and Proportions with Two Populations</vt:lpstr>
      <vt:lpstr>Inferences About the Difference Between Two Population Means:  s 1 and s 2 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10, Part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TWO POPULATIONS</dc:title>
  <dc:creator>John IV</dc:creator>
  <cp:lastModifiedBy>Merrill, Anne</cp:lastModifiedBy>
  <cp:revision>170</cp:revision>
  <cp:lastPrinted>1601-01-01T00:00:00Z</cp:lastPrinted>
  <dcterms:created xsi:type="dcterms:W3CDTF">1996-08-27T08:30:46Z</dcterms:created>
  <dcterms:modified xsi:type="dcterms:W3CDTF">2017-04-27T19:06:19Z</dcterms:modified>
</cp:coreProperties>
</file>