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9" r:id="rId1"/>
  </p:sldMasterIdLst>
  <p:notesMasterIdLst>
    <p:notesMasterId r:id="rId59"/>
  </p:notesMasterIdLst>
  <p:handoutMasterIdLst>
    <p:handoutMasterId r:id="rId60"/>
  </p:handoutMasterIdLst>
  <p:sldIdLst>
    <p:sldId id="434" r:id="rId2"/>
    <p:sldId id="257" r:id="rId3"/>
    <p:sldId id="258" r:id="rId4"/>
    <p:sldId id="418" r:id="rId5"/>
    <p:sldId id="259" r:id="rId6"/>
    <p:sldId id="419" r:id="rId7"/>
    <p:sldId id="420" r:id="rId8"/>
    <p:sldId id="422" r:id="rId9"/>
    <p:sldId id="306" r:id="rId10"/>
    <p:sldId id="423" r:id="rId11"/>
    <p:sldId id="339" r:id="rId12"/>
    <p:sldId id="262" r:id="rId13"/>
    <p:sldId id="353" r:id="rId14"/>
    <p:sldId id="264" r:id="rId15"/>
    <p:sldId id="354" r:id="rId16"/>
    <p:sldId id="337" r:id="rId17"/>
    <p:sldId id="379" r:id="rId18"/>
    <p:sldId id="433" r:id="rId19"/>
    <p:sldId id="389" r:id="rId20"/>
    <p:sldId id="385" r:id="rId21"/>
    <p:sldId id="386" r:id="rId22"/>
    <p:sldId id="387" r:id="rId23"/>
    <p:sldId id="388" r:id="rId24"/>
    <p:sldId id="376" r:id="rId25"/>
    <p:sldId id="378" r:id="rId26"/>
    <p:sldId id="345" r:id="rId27"/>
    <p:sldId id="341" r:id="rId28"/>
    <p:sldId id="390" r:id="rId29"/>
    <p:sldId id="391" r:id="rId30"/>
    <p:sldId id="343" r:id="rId31"/>
    <p:sldId id="392" r:id="rId32"/>
    <p:sldId id="394" r:id="rId33"/>
    <p:sldId id="273" r:id="rId34"/>
    <p:sldId id="349" r:id="rId35"/>
    <p:sldId id="395" r:id="rId36"/>
    <p:sldId id="396" r:id="rId37"/>
    <p:sldId id="397" r:id="rId38"/>
    <p:sldId id="350" r:id="rId39"/>
    <p:sldId id="275" r:id="rId40"/>
    <p:sldId id="278" r:id="rId41"/>
    <p:sldId id="279" r:id="rId42"/>
    <p:sldId id="280" r:id="rId43"/>
    <p:sldId id="321" r:id="rId44"/>
    <p:sldId id="281" r:id="rId45"/>
    <p:sldId id="293" r:id="rId46"/>
    <p:sldId id="340" r:id="rId47"/>
    <p:sldId id="398" r:id="rId48"/>
    <p:sldId id="359" r:id="rId49"/>
    <p:sldId id="399" r:id="rId50"/>
    <p:sldId id="424" r:id="rId51"/>
    <p:sldId id="425" r:id="rId52"/>
    <p:sldId id="426" r:id="rId53"/>
    <p:sldId id="427" r:id="rId54"/>
    <p:sldId id="428" r:id="rId55"/>
    <p:sldId id="432" r:id="rId56"/>
    <p:sldId id="429" r:id="rId57"/>
    <p:sldId id="284" r:id="rId58"/>
  </p:sldIdLst>
  <p:sldSz cx="12161838" cy="6858000"/>
  <p:notesSz cx="6858000" cy="9144000"/>
  <p:embeddedFontLst>
    <p:embeddedFont>
      <p:font typeface="Monotype Sorts" panose="020B0604020202020204" charset="2"/>
      <p:regular r:id="rId61"/>
    </p:embeddedFont>
    <p:embeddedFont>
      <p:font typeface="Calibri" panose="020F0502020204030204" pitchFamily="34" charset="0"/>
      <p:regular r:id="rId62"/>
      <p:bold r:id="rId63"/>
      <p:italic r:id="rId64"/>
      <p:boldItalic r:id="rId65"/>
    </p:embeddedFont>
    <p:embeddedFont>
      <p:font typeface="Cambria Math" panose="02040503050406030204" pitchFamily="18" charset="0"/>
      <p:regular r:id="rId66"/>
    </p:embeddedFont>
    <p:embeddedFont>
      <p:font typeface="Book Antiqua" panose="02040602050305030304" pitchFamily="18" charset="0"/>
      <p:regular r:id="rId67"/>
      <p:bold r:id="rId68"/>
      <p:italic r:id="rId69"/>
      <p:boldItalic r:id="rId70"/>
    </p:embeddedFont>
    <p:embeddedFont>
      <p:font typeface="MS Reference Serif" panose="020B0604020202020204" charset="0"/>
      <p:regular r:id="rId71"/>
      <p:bold r:id="rId72"/>
      <p:italic r:id="rId73"/>
      <p:boldItalic r:id="rId74"/>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633">
          <p15:clr>
            <a:srgbClr val="A4A3A4"/>
          </p15:clr>
        </p15:guide>
        <p15:guide id="2" pos="6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tha Kamath" initials="SK" lastIdx="1" clrIdx="0">
    <p:extLst>
      <p:ext uri="{19B8F6BF-5375-455C-9EA6-DF929625EA0E}">
        <p15:presenceInfo xmlns:p15="http://schemas.microsoft.com/office/powerpoint/2012/main" userId="426981563e065a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EA9"/>
    <a:srgbClr val="660033"/>
    <a:srgbClr val="6F0505"/>
    <a:srgbClr val="000000"/>
    <a:srgbClr val="990033"/>
    <a:srgbClr val="72AF2F"/>
    <a:srgbClr val="3B7679"/>
    <a:srgbClr val="5A882C"/>
    <a:srgbClr val="0066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83" autoAdjust="0"/>
    <p:restoredTop sz="90929"/>
  </p:normalViewPr>
  <p:slideViewPr>
    <p:cSldViewPr snapToGrid="0">
      <p:cViewPr varScale="1">
        <p:scale>
          <a:sx n="122" d="100"/>
          <a:sy n="122" d="100"/>
        </p:scale>
        <p:origin x="450" y="108"/>
      </p:cViewPr>
      <p:guideLst>
        <p:guide orient="horz" pos="633"/>
        <p:guide pos="66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39.xml"/><Relationship Id="rId18" Type="http://schemas.openxmlformats.org/officeDocument/2006/relationships/slide" Target="slides/slide45.xml"/><Relationship Id="rId3" Type="http://schemas.openxmlformats.org/officeDocument/2006/relationships/slide" Target="slides/slide11.xml"/><Relationship Id="rId7" Type="http://schemas.openxmlformats.org/officeDocument/2006/relationships/slide" Target="slides/slide17.xml"/><Relationship Id="rId12" Type="http://schemas.openxmlformats.org/officeDocument/2006/relationships/slide" Target="slides/slide38.xml"/><Relationship Id="rId17" Type="http://schemas.openxmlformats.org/officeDocument/2006/relationships/slide" Target="slides/slide44.xml"/><Relationship Id="rId2" Type="http://schemas.openxmlformats.org/officeDocument/2006/relationships/slide" Target="slides/slide3.xml"/><Relationship Id="rId16" Type="http://schemas.openxmlformats.org/officeDocument/2006/relationships/slide" Target="slides/slide43.xml"/><Relationship Id="rId1" Type="http://schemas.openxmlformats.org/officeDocument/2006/relationships/slide" Target="slides/slide2.xml"/><Relationship Id="rId6" Type="http://schemas.openxmlformats.org/officeDocument/2006/relationships/slide" Target="slides/slide15.xml"/><Relationship Id="rId11" Type="http://schemas.openxmlformats.org/officeDocument/2006/relationships/slide" Target="slides/slide34.xml"/><Relationship Id="rId5" Type="http://schemas.openxmlformats.org/officeDocument/2006/relationships/slide" Target="slides/slide14.xml"/><Relationship Id="rId15" Type="http://schemas.openxmlformats.org/officeDocument/2006/relationships/slide" Target="slides/slide41.xml"/><Relationship Id="rId10" Type="http://schemas.openxmlformats.org/officeDocument/2006/relationships/slide" Target="slides/slide33.xml"/><Relationship Id="rId4" Type="http://schemas.openxmlformats.org/officeDocument/2006/relationships/slide" Target="slides/slide13.xml"/><Relationship Id="rId9" Type="http://schemas.openxmlformats.org/officeDocument/2006/relationships/slide" Target="slides/slide29.xml"/><Relationship Id="rId14"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10T16:41:26.041" idx="1">
    <p:pos x="10" y="10"/>
    <p:text>The z value here is 0.2738. Since this value is considered in next few slides we can change the sample mean value to 7.</p:text>
    <p:extLst>
      <p:ext uri="{C676402C-5697-4E1C-873F-D02D1690AC5C}">
        <p15:threadingInfo xmlns:p15="http://schemas.microsoft.com/office/powerpoint/2012/main" timeZoneBias="-33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0FB3E30B-8692-414D-B1B2-93F9830008D9}"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4244007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notes styles</a:t>
            </a:r>
          </a:p>
          <a:p>
            <a:pPr lvl="0"/>
            <a:r>
              <a:rPr lang="en-US"/>
              <a:t>Second Level</a:t>
            </a:r>
          </a:p>
          <a:p>
            <a:pPr lvl="0"/>
            <a:r>
              <a:rPr lang="en-US"/>
              <a:t>Third Level</a:t>
            </a:r>
          </a:p>
          <a:p>
            <a:pPr lvl="0"/>
            <a:r>
              <a:rPr lang="en-US"/>
              <a:t>Fourth Level</a:t>
            </a:r>
          </a:p>
          <a:p>
            <a:pPr lvl="0"/>
            <a:r>
              <a:rPr lang="en-US"/>
              <a:t>Fifth Level</a:t>
            </a:r>
          </a:p>
        </p:txBody>
      </p:sp>
      <p:sp>
        <p:nvSpPr>
          <p:cNvPr id="2051" name="Rectangle 3"/>
          <p:cNvSpPr>
            <a:spLocks noGrp="1" noRot="1" noChangeAspect="1" noChangeArrowheads="1" noTextEdit="1"/>
          </p:cNvSpPr>
          <p:nvPr>
            <p:ph type="sldImg" idx="2"/>
          </p:nvPr>
        </p:nvSpPr>
        <p:spPr bwMode="auto">
          <a:xfrm>
            <a:off x="400050" y="692150"/>
            <a:ext cx="6057900" cy="34163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E3B011A0-6335-4352-8D60-EA0C7BE32164}"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561490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00050" y="692150"/>
            <a:ext cx="6057900" cy="3416300"/>
          </a:xfrm>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400050" y="692150"/>
            <a:ext cx="6057900" cy="3416300"/>
          </a:xfrm>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xfrm>
            <a:off x="400050" y="692150"/>
            <a:ext cx="6057900" cy="3416300"/>
          </a:xfrm>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xfrm>
            <a:off x="400050" y="692150"/>
            <a:ext cx="6057900" cy="3416300"/>
          </a:xfrm>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xfrm>
            <a:off x="400050" y="692150"/>
            <a:ext cx="6057900" cy="3416300"/>
          </a:xfrm>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xfrm>
            <a:off x="400050" y="692150"/>
            <a:ext cx="6057900" cy="3416300"/>
          </a:xfrm>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400050" y="692150"/>
            <a:ext cx="6057900" cy="3416300"/>
          </a:xfrm>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xfrm>
            <a:off x="400050" y="692150"/>
            <a:ext cx="6057900" cy="3416300"/>
          </a:xfrm>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xfrm>
            <a:off x="400050" y="692150"/>
            <a:ext cx="6057900" cy="3416300"/>
          </a:xfrm>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xfrm>
            <a:off x="400050" y="692150"/>
            <a:ext cx="6057900" cy="3416300"/>
          </a:xfrm>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400050" y="692150"/>
            <a:ext cx="6057900" cy="3416300"/>
          </a:xfrm>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400050" y="692150"/>
            <a:ext cx="6057900" cy="3416300"/>
          </a:xfrm>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400050" y="692150"/>
            <a:ext cx="6057900" cy="3416300"/>
          </a:xfrm>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400050" y="692150"/>
            <a:ext cx="6057900" cy="3416300"/>
          </a:xfrm>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xfrm>
            <a:off x="400050" y="692150"/>
            <a:ext cx="6057900" cy="3416300"/>
          </a:xfrm>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400050" y="692150"/>
            <a:ext cx="6057900" cy="3416300"/>
          </a:xfrm>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400050" y="692150"/>
            <a:ext cx="6057900" cy="3416300"/>
          </a:xfrm>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xfrm>
            <a:off x="400050" y="692150"/>
            <a:ext cx="6057900" cy="3416300"/>
          </a:xfrm>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0050" y="692150"/>
            <a:ext cx="6057900" cy="3416300"/>
          </a:xfrm>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400050" y="692150"/>
            <a:ext cx="6057900" cy="3416300"/>
          </a:xfrm>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xfrm>
            <a:off x="400050" y="692150"/>
            <a:ext cx="6057900" cy="3416300"/>
          </a:xfrm>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xfrm>
            <a:off x="400050" y="692150"/>
            <a:ext cx="6057900" cy="3416300"/>
          </a:xfrm>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400050" y="692150"/>
            <a:ext cx="6057900" cy="3416300"/>
          </a:xfrm>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400050" y="692150"/>
            <a:ext cx="6057900" cy="3416300"/>
          </a:xfrm>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400050" y="692150"/>
            <a:ext cx="6057900" cy="3416300"/>
          </a:xfrm>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00050" y="692150"/>
            <a:ext cx="6057900" cy="3416300"/>
          </a:xfrm>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00050" y="692150"/>
            <a:ext cx="6057900" cy="3416300"/>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400050" y="692150"/>
            <a:ext cx="6057900" cy="3416300"/>
          </a:xfrm>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400050" y="692150"/>
            <a:ext cx="6057900" cy="3416300"/>
          </a:xfrm>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400050" y="692150"/>
            <a:ext cx="6057900" cy="3416300"/>
          </a:xfrm>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400050" y="692150"/>
            <a:ext cx="6057900" cy="3416300"/>
          </a:xfrm>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400050" y="692150"/>
            <a:ext cx="6057900" cy="3416300"/>
          </a:xfrm>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400050" y="692150"/>
            <a:ext cx="6057900"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00050" y="692150"/>
            <a:ext cx="6057900" cy="3416300"/>
          </a:xfrm>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xfrm>
            <a:off x="400050" y="692150"/>
            <a:ext cx="6057900" cy="3416300"/>
          </a:xfrm>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400050" y="692150"/>
            <a:ext cx="6057900" cy="3416300"/>
          </a:xfrm>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400050" y="692150"/>
            <a:ext cx="6057900" cy="3416300"/>
          </a:xfrm>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400050" y="692150"/>
            <a:ext cx="6057900" cy="3416300"/>
          </a:xfrm>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400050" y="692150"/>
            <a:ext cx="6057900"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400050" y="692150"/>
            <a:ext cx="6057900" cy="3416300"/>
          </a:xfrm>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400050" y="692150"/>
            <a:ext cx="6057900" cy="3416300"/>
          </a:xfrm>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0050" y="692150"/>
            <a:ext cx="6057900" cy="3416300"/>
          </a:xfrm>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400050" y="692150"/>
            <a:ext cx="6057900" cy="3416300"/>
          </a:xfrm>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23132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
        <p:nvSpPr>
          <p:cNvPr id="7" name="Title 1"/>
          <p:cNvSpPr>
            <a:spLocks noGrp="1"/>
          </p:cNvSpPr>
          <p:nvPr>
            <p:ph type="title"/>
          </p:nvPr>
        </p:nvSpPr>
        <p:spPr>
          <a:xfrm>
            <a:off x="836127" y="640081"/>
            <a:ext cx="10489585" cy="727075"/>
          </a:xfrm>
        </p:spPr>
        <p:txBody>
          <a:bodyPr/>
          <a:lstStyle/>
          <a:p>
            <a:r>
              <a:rPr lang="en-US"/>
              <a:t>Click to edit Master title style</a:t>
            </a:r>
          </a:p>
        </p:txBody>
      </p:sp>
    </p:spTree>
    <p:extLst>
      <p:ext uri="{BB962C8B-B14F-4D97-AF65-F5344CB8AC3E}">
        <p14:creationId xmlns:p14="http://schemas.microsoft.com/office/powerpoint/2010/main" val="8505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640079"/>
            <a:ext cx="2622396" cy="5303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640079"/>
            <a:ext cx="7715166" cy="5303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157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47928265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8"/>
            <a:ext cx="1048958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29792" y="4589464"/>
            <a:ext cx="10489585" cy="137401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759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4121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7711" y="1463040"/>
            <a:ext cx="5145027" cy="7398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7711" y="2298811"/>
            <a:ext cx="5145027"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6931" y="1463040"/>
            <a:ext cx="5170365" cy="739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931" y="2298811"/>
            <a:ext cx="517036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49EBC64-41CB-41B8-B6DF-9B1367312BD4}" type="slidenum">
              <a:rPr lang="en-US" smtClean="0"/>
              <a:t>‹#›</a:t>
            </a:fld>
            <a:endParaRPr lang="en-US"/>
          </a:p>
        </p:txBody>
      </p:sp>
      <p:sp>
        <p:nvSpPr>
          <p:cNvPr id="10" name="Title 1"/>
          <p:cNvSpPr>
            <a:spLocks noGrp="1"/>
          </p:cNvSpPr>
          <p:nvPr>
            <p:ph type="title"/>
          </p:nvPr>
        </p:nvSpPr>
        <p:spPr>
          <a:xfrm>
            <a:off x="836127" y="640081"/>
            <a:ext cx="10489585" cy="727075"/>
          </a:xfrm>
        </p:spPr>
        <p:txBody>
          <a:bodyPr/>
          <a:lstStyle/>
          <a:p>
            <a:r>
              <a:rPr lang="en-US"/>
              <a:t>Click to edit Master title style</a:t>
            </a:r>
          </a:p>
        </p:txBody>
      </p:sp>
    </p:spTree>
    <p:extLst>
      <p:ext uri="{BB962C8B-B14F-4D97-AF65-F5344CB8AC3E}">
        <p14:creationId xmlns:p14="http://schemas.microsoft.com/office/powerpoint/2010/main" val="183772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44425973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81399351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1"/>
            <a:ext cx="3922509"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70365" y="640079"/>
            <a:ext cx="6156930" cy="5303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1838227"/>
            <a:ext cx="3922509" cy="41053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11128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1"/>
            <a:ext cx="3922509"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70365" y="640080"/>
            <a:ext cx="6156930" cy="5228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7711" y="1838228"/>
            <a:ext cx="3922509" cy="4030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1808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15079" y="50499"/>
            <a:ext cx="12191996" cy="464388"/>
          </a:xfrm>
          <a:prstGeom prst="rect">
            <a:avLst/>
          </a:prstGeom>
          <a:solidFill>
            <a:srgbClr val="729EA9">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6127" y="640081"/>
            <a:ext cx="10489585" cy="727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127" y="1463040"/>
            <a:ext cx="10489585"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99774" y="6448509"/>
            <a:ext cx="625938" cy="272967"/>
          </a:xfrm>
          <a:prstGeom prst="rect">
            <a:avLst/>
          </a:prstGeom>
        </p:spPr>
        <p:txBody>
          <a:bodyPr vert="horz" lIns="91440" tIns="45720" rIns="91440" bIns="45720" rtlCol="0" anchor="ctr"/>
          <a:lstStyle>
            <a:lvl1pPr algn="r">
              <a:defRPr sz="1200">
                <a:solidFill>
                  <a:schemeClr val="tx1">
                    <a:tint val="75000"/>
                  </a:schemeClr>
                </a:solidFill>
                <a:effectLst/>
                <a:latin typeface="+mn-lt"/>
              </a:defRPr>
            </a:lvl1pPr>
          </a:lstStyle>
          <a:p>
            <a:fld id="{949EBC64-41CB-41B8-B6DF-9B1367312BD4}" type="slidenum">
              <a:rPr lang="en-US" smtClean="0"/>
              <a:pPr/>
              <a:t>‹#›</a:t>
            </a:fld>
            <a:endParaRPr lang="en-US"/>
          </a:p>
        </p:txBody>
      </p:sp>
      <p:pic>
        <p:nvPicPr>
          <p:cNvPr id="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464389"/>
            <a:ext cx="12196108"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6248402"/>
            <a:ext cx="12196106"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836127" y="6448509"/>
            <a:ext cx="9419476" cy="335989"/>
          </a:xfrm>
          <a:prstGeom prst="rect">
            <a:avLst/>
          </a:prstGeom>
          <a:noFill/>
          <a:ln w="12700">
            <a:noFill/>
            <a:miter lim="800000"/>
            <a:headEnd/>
            <a:tailEnd/>
          </a:ln>
          <a:effectLst/>
        </p:spPr>
        <p:txBody>
          <a:bodyPr wrap="square"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defRPr/>
            </a:pPr>
            <a:r>
              <a:rPr lang="en-US" sz="800" kern="1200" dirty="0">
                <a:solidFill>
                  <a:srgbClr val="000000"/>
                </a:solidFill>
                <a:effectLst/>
                <a:latin typeface="+mn-lt"/>
                <a:ea typeface="+mn-ea"/>
                <a:cs typeface="Arial" panose="020B0604020202020204" pitchFamily="34" charset="0"/>
              </a:rPr>
              <a:t>© 2018 Cengage Learning.  May not be scanned, copied or duplicated, or posted to a publicly accessible website, in whole or in part, except for use as permitted</a:t>
            </a:r>
            <a:r>
              <a:rPr lang="en-US" sz="800" kern="1200" baseline="0" dirty="0">
                <a:solidFill>
                  <a:srgbClr val="000000"/>
                </a:solidFill>
                <a:effectLst/>
                <a:latin typeface="+mn-lt"/>
                <a:ea typeface="+mn-ea"/>
                <a:cs typeface="Arial" panose="020B0604020202020204" pitchFamily="34" charset="0"/>
              </a:rPr>
              <a:t> </a:t>
            </a:r>
            <a:r>
              <a:rPr lang="en-US" sz="800" kern="1200" dirty="0">
                <a:solidFill>
                  <a:srgbClr val="000000"/>
                </a:solidFill>
                <a:effectLst/>
                <a:latin typeface="+mn-lt"/>
                <a:ea typeface="+mn-ea"/>
                <a:cs typeface="Arial" panose="020B0604020202020204" pitchFamily="34" charset="0"/>
              </a:rPr>
              <a:t>in a license distributed with a certain product or service or otherwise on a password-protected website or</a:t>
            </a:r>
            <a:r>
              <a:rPr lang="en-US" sz="800" kern="1200" baseline="0" dirty="0">
                <a:solidFill>
                  <a:srgbClr val="000000"/>
                </a:solidFill>
                <a:effectLst/>
                <a:latin typeface="+mn-lt"/>
                <a:ea typeface="+mn-ea"/>
                <a:cs typeface="Arial" panose="020B0604020202020204" pitchFamily="34" charset="0"/>
              </a:rPr>
              <a:t> school-approved learning management system f</a:t>
            </a:r>
            <a:r>
              <a:rPr lang="en-US" sz="800" kern="1200" dirty="0">
                <a:solidFill>
                  <a:srgbClr val="000000"/>
                </a:solidFill>
                <a:effectLst/>
                <a:latin typeface="+mn-lt"/>
                <a:ea typeface="+mn-ea"/>
                <a:cs typeface="Arial" panose="020B0604020202020204" pitchFamily="34" charset="0"/>
              </a:rPr>
              <a:t>or classroom use.</a:t>
            </a:r>
          </a:p>
        </p:txBody>
      </p:sp>
      <p:sp>
        <p:nvSpPr>
          <p:cNvPr id="12" name="Rectangle 11"/>
          <p:cNvSpPr/>
          <p:nvPr/>
        </p:nvSpPr>
        <p:spPr>
          <a:xfrm>
            <a:off x="6003985" y="48578"/>
            <a:ext cx="5321727" cy="369332"/>
          </a:xfrm>
          <a:prstGeom prst="rect">
            <a:avLst/>
          </a:prstGeom>
        </p:spPr>
        <p:txBody>
          <a:bodyPr wrap="square">
            <a:spAutoFit/>
          </a:bodyPr>
          <a:lstStyle/>
          <a:p>
            <a:pPr algn="r"/>
            <a:r>
              <a:rPr lang="en-US" sz="1800" dirty="0">
                <a:solidFill>
                  <a:schemeClr val="bg1"/>
                </a:solidFill>
                <a:effectLst/>
                <a:latin typeface="+mn-lt"/>
              </a:rPr>
              <a:t>Essentials of Statistics for Business and Economics (8e)</a:t>
            </a:r>
          </a:p>
        </p:txBody>
      </p:sp>
      <p:sp>
        <p:nvSpPr>
          <p:cNvPr id="13" name="Rectangle 12"/>
          <p:cNvSpPr/>
          <p:nvPr userDrawn="1"/>
        </p:nvSpPr>
        <p:spPr>
          <a:xfrm flipV="1">
            <a:off x="0" y="6175652"/>
            <a:ext cx="12191997" cy="79652"/>
          </a:xfrm>
          <a:prstGeom prst="rect">
            <a:avLst/>
          </a:prstGeom>
          <a:solidFill>
            <a:srgbClr val="729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9137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zoom/>
  </p:transition>
  <p:hf hdr="0" ft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711" y="646980"/>
            <a:ext cx="5606816" cy="2991247"/>
          </a:xfrm>
        </p:spPr>
        <p:txBody>
          <a:bodyPr>
            <a:normAutofit/>
          </a:bodyPr>
          <a:lstStyle/>
          <a:p>
            <a:r>
              <a:rPr lang="en-US" dirty="0"/>
              <a:t>Essentials of Statistics for Business and Economics </a:t>
            </a:r>
            <a:r>
              <a:rPr lang="en-US" sz="3192" dirty="0"/>
              <a:t>(8e)</a:t>
            </a:r>
          </a:p>
        </p:txBody>
      </p:sp>
      <p:sp>
        <p:nvSpPr>
          <p:cNvPr id="6" name="Text Placeholder 5"/>
          <p:cNvSpPr>
            <a:spLocks noGrp="1"/>
          </p:cNvSpPr>
          <p:nvPr>
            <p:ph type="body" sz="half" idx="2"/>
          </p:nvPr>
        </p:nvSpPr>
        <p:spPr>
          <a:xfrm>
            <a:off x="837711" y="3788683"/>
            <a:ext cx="5606816" cy="733472"/>
          </a:xfrm>
        </p:spPr>
        <p:txBody>
          <a:bodyPr/>
          <a:lstStyle/>
          <a:p>
            <a:r>
              <a:rPr lang="en-US" dirty="0"/>
              <a:t>Anderson, Sweeney, Williams, </a:t>
            </a:r>
            <a:r>
              <a:rPr lang="en-US" dirty="0" err="1"/>
              <a:t>Camm</a:t>
            </a:r>
            <a:r>
              <a:rPr lang="en-US" dirty="0"/>
              <a:t>, Cochran</a:t>
            </a:r>
          </a:p>
          <a:p>
            <a:r>
              <a:rPr lang="en-US" dirty="0"/>
              <a:t>© 2018 Cengage Learning</a:t>
            </a:r>
          </a:p>
        </p:txBody>
      </p:sp>
      <p:sp>
        <p:nvSpPr>
          <p:cNvPr id="9" name="Slide Number Placeholder 8"/>
          <p:cNvSpPr>
            <a:spLocks noGrp="1"/>
          </p:cNvSpPr>
          <p:nvPr>
            <p:ph type="sldNum" sz="quarter" idx="12"/>
          </p:nvPr>
        </p:nvSpPr>
        <p:spPr>
          <a:xfrm>
            <a:off x="8589298" y="6349108"/>
            <a:ext cx="2736413" cy="364222"/>
          </a:xfrm>
        </p:spPr>
        <p:txBody>
          <a:bodyPr/>
          <a:lstStyle/>
          <a:p>
            <a:fld id="{949EBC64-41CB-41B8-B6DF-9B1367312BD4}" type="slidenum">
              <a:rPr lang="en-US" smtClean="0"/>
              <a:t>1</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4750" y="687331"/>
            <a:ext cx="4009901" cy="538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292195" y="1498169"/>
            <a:ext cx="9780145" cy="997894"/>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a:t>
            </a:r>
          </a:p>
          <a:p>
            <a:pPr algn="l">
              <a:buSzPct val="125000"/>
            </a:pPr>
            <a:r>
              <a:rPr lang="en-US" sz="2400" dirty="0">
                <a:solidFill>
                  <a:srgbClr val="000000"/>
                </a:solidFill>
                <a:effectLst/>
                <a:latin typeface="+mn-lt"/>
                <a:cs typeface="Arial" panose="020B0604020202020204" pitchFamily="34" charset="0"/>
              </a:rPr>
              <a:t>         The label on a soft drink bottle states that it contains 67.6 fluid ounces.</a:t>
            </a:r>
          </a:p>
        </p:txBody>
      </p:sp>
      <p:sp>
        <p:nvSpPr>
          <p:cNvPr id="5" name="Rectangle 6"/>
          <p:cNvSpPr>
            <a:spLocks noChangeArrowheads="1"/>
          </p:cNvSpPr>
          <p:nvPr/>
        </p:nvSpPr>
        <p:spPr bwMode="auto">
          <a:xfrm>
            <a:off x="1292195" y="2414794"/>
            <a:ext cx="9729470" cy="901700"/>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Null Hypothesis:  </a:t>
            </a:r>
          </a:p>
          <a:p>
            <a:pPr algn="l">
              <a:buSzPct val="125000"/>
            </a:pPr>
            <a:r>
              <a:rPr lang="en-US" sz="2400" dirty="0">
                <a:solidFill>
                  <a:srgbClr val="000000"/>
                </a:solidFill>
                <a:effectLst/>
                <a:latin typeface="+mn-lt"/>
                <a:cs typeface="Arial" panose="020B0604020202020204" pitchFamily="34" charset="0"/>
              </a:rPr>
              <a:t>         The label is correct.   </a:t>
            </a:r>
            <a:r>
              <a:rPr lang="en-US" sz="2400" i="1" dirty="0">
                <a:solidFill>
                  <a:srgbClr val="000000"/>
                </a:solidFill>
                <a:effectLst/>
                <a:latin typeface="Symbol" panose="05050102010706020507" pitchFamily="18" charset="2"/>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67.6 ounces.</a:t>
            </a:r>
          </a:p>
        </p:txBody>
      </p:sp>
      <p:sp>
        <p:nvSpPr>
          <p:cNvPr id="8" name="Rectangle 6"/>
          <p:cNvSpPr>
            <a:spLocks noChangeArrowheads="1"/>
          </p:cNvSpPr>
          <p:nvPr/>
        </p:nvSpPr>
        <p:spPr bwMode="auto">
          <a:xfrm>
            <a:off x="1292195" y="3242352"/>
            <a:ext cx="9729470" cy="971293"/>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Alternative Hypothesis:  </a:t>
            </a:r>
          </a:p>
          <a:p>
            <a:pPr algn="l">
              <a:buSzPct val="125000"/>
            </a:pPr>
            <a:r>
              <a:rPr lang="en-US" sz="2400" dirty="0">
                <a:solidFill>
                  <a:srgbClr val="000000"/>
                </a:solidFill>
                <a:effectLst/>
                <a:latin typeface="+mn-lt"/>
                <a:cs typeface="Arial" panose="020B0604020202020204" pitchFamily="34" charset="0"/>
              </a:rPr>
              <a:t>         The label is incorrect.   </a:t>
            </a:r>
            <a:r>
              <a:rPr lang="en-US" sz="2400" i="1" dirty="0">
                <a:solidFill>
                  <a:srgbClr val="000000"/>
                </a:solidFill>
                <a:effectLst/>
                <a:latin typeface="Symbol" panose="05050102010706020507" pitchFamily="18" charset="2"/>
                <a:cs typeface="Arial" panose="020B0604020202020204" pitchFamily="34" charset="0"/>
              </a:rPr>
              <a:t>m</a:t>
            </a:r>
            <a:r>
              <a:rPr lang="en-US" sz="2400" dirty="0">
                <a:solidFill>
                  <a:srgbClr val="000000"/>
                </a:solidFill>
                <a:effectLst/>
                <a:latin typeface="+mn-lt"/>
                <a:cs typeface="Arial" panose="020B0604020202020204" pitchFamily="34" charset="0"/>
              </a:rPr>
              <a:t> &lt; 67.6 ounces.</a:t>
            </a:r>
          </a:p>
        </p:txBody>
      </p:sp>
      <p:sp>
        <p:nvSpPr>
          <p:cNvPr id="10" name="Rectangle 3"/>
          <p:cNvSpPr txBox="1">
            <a:spLocks noChangeArrowheads="1"/>
          </p:cNvSpPr>
          <p:nvPr/>
        </p:nvSpPr>
        <p:spPr>
          <a:xfrm>
            <a:off x="997773" y="1148897"/>
            <a:ext cx="10337562" cy="584200"/>
          </a:xfrm>
          <a:prstGeom prst="rect">
            <a:avLst/>
          </a:prstGeom>
        </p:spPr>
        <p:txBody>
          <a:bodyPr wrap="square"/>
          <a:lstStyle/>
          <a:p>
            <a:pPr marL="342900" marR="0" lvl="0" indent="-342900" algn="l" defTabSz="914400" rtl="0" eaLnBrk="0" fontAlgn="base" latinLnBrk="0" hangingPunct="0">
              <a:lnSpc>
                <a:spcPct val="100000"/>
              </a:lnSpc>
              <a:spcBef>
                <a:spcPct val="20000"/>
              </a:spcBef>
              <a:spcAft>
                <a:spcPct val="0"/>
              </a:spcAft>
              <a:buSzPct val="1000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mn-lt"/>
                <a:cs typeface="Arial" panose="020B0604020202020204" pitchFamily="34" charset="0"/>
              </a:rPr>
              <a:t>Null Hypothesis as an Assumption to be Challenged</a:t>
            </a:r>
          </a:p>
        </p:txBody>
      </p:sp>
      <p:sp>
        <p:nvSpPr>
          <p:cNvPr id="2" name="Slide Number Placeholder 1"/>
          <p:cNvSpPr>
            <a:spLocks noGrp="1"/>
          </p:cNvSpPr>
          <p:nvPr>
            <p:ph type="sldNum" sz="quarter" idx="12"/>
          </p:nvPr>
        </p:nvSpPr>
        <p:spPr/>
        <p:txBody>
          <a:bodyPr/>
          <a:lstStyle/>
          <a:p>
            <a:fld id="{949EBC64-41CB-41B8-B6DF-9B1367312BD4}" type="slidenum">
              <a:rPr lang="en-US" smtClean="0"/>
              <a:t>10</a:t>
            </a:fld>
            <a:endParaRPr lang="en-US"/>
          </a:p>
        </p:txBody>
      </p:sp>
      <p:sp>
        <p:nvSpPr>
          <p:cNvPr id="9" name="Rectangle 3"/>
          <p:cNvSpPr txBox="1">
            <a:spLocks noChangeArrowheads="1"/>
          </p:cNvSpPr>
          <p:nvPr/>
        </p:nvSpPr>
        <p:spPr>
          <a:xfrm>
            <a:off x="929331" y="613467"/>
            <a:ext cx="10337562" cy="642937"/>
          </a:xfrm>
          <a:prstGeom prst="rect">
            <a:avLst/>
          </a:prstGeom>
          <a:noFill/>
          <a:ln/>
        </p:spPr>
        <p:txBody>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Developing Null and Alternative Hypotheses</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3" name="Text Box 5"/>
          <p:cNvSpPr txBox="1">
            <a:spLocks noChangeArrowheads="1"/>
          </p:cNvSpPr>
          <p:nvPr/>
        </p:nvSpPr>
        <p:spPr bwMode="auto">
          <a:xfrm>
            <a:off x="3057512" y="4717572"/>
            <a:ext cx="1624163" cy="830997"/>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One-tailed</a:t>
            </a:r>
          </a:p>
          <a:p>
            <a:r>
              <a:rPr lang="en-US" sz="2400" dirty="0">
                <a:solidFill>
                  <a:srgbClr val="000000"/>
                </a:solidFill>
                <a:effectLst/>
                <a:latin typeface="+mn-lt"/>
                <a:cs typeface="Arial" panose="020B0604020202020204" pitchFamily="34" charset="0"/>
              </a:rPr>
              <a:t>(lower-tail)</a:t>
            </a:r>
          </a:p>
        </p:txBody>
      </p:sp>
      <p:sp>
        <p:nvSpPr>
          <p:cNvPr id="176134" name="Text Box 6"/>
          <p:cNvSpPr txBox="1">
            <a:spLocks noChangeArrowheads="1"/>
          </p:cNvSpPr>
          <p:nvPr/>
        </p:nvSpPr>
        <p:spPr bwMode="auto">
          <a:xfrm>
            <a:off x="5359323" y="4717572"/>
            <a:ext cx="1599540" cy="830997"/>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One-tailed</a:t>
            </a:r>
          </a:p>
          <a:p>
            <a:r>
              <a:rPr lang="en-US" sz="2400" dirty="0">
                <a:solidFill>
                  <a:srgbClr val="000000"/>
                </a:solidFill>
                <a:effectLst/>
                <a:latin typeface="+mn-lt"/>
                <a:cs typeface="Arial" panose="020B0604020202020204" pitchFamily="34" charset="0"/>
              </a:rPr>
              <a:t>(upper-tail)</a:t>
            </a:r>
          </a:p>
        </p:txBody>
      </p:sp>
      <p:sp>
        <p:nvSpPr>
          <p:cNvPr id="176135" name="Text Box 7"/>
          <p:cNvSpPr txBox="1">
            <a:spLocks noChangeArrowheads="1"/>
          </p:cNvSpPr>
          <p:nvPr/>
        </p:nvSpPr>
        <p:spPr bwMode="auto">
          <a:xfrm>
            <a:off x="7747595" y="4717572"/>
            <a:ext cx="1498744"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Two-tailed</a:t>
            </a:r>
          </a:p>
        </p:txBody>
      </p:sp>
      <p:sp>
        <p:nvSpPr>
          <p:cNvPr id="176147" name="Rectangle 19"/>
          <p:cNvSpPr>
            <a:spLocks noChangeArrowheads="1"/>
          </p:cNvSpPr>
          <p:nvPr/>
        </p:nvSpPr>
        <p:spPr bwMode="auto">
          <a:xfrm>
            <a:off x="931799" y="690429"/>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Summary of Forms for Null and </a:t>
            </a:r>
            <a:r>
              <a:rPr lang="en-US" sz="3200">
                <a:effectLst/>
                <a:latin typeface="+mn-lt"/>
                <a:cs typeface="Arial" panose="020B0604020202020204" pitchFamily="34" charset="0"/>
              </a:rPr>
              <a:t>Alternative Hypotheses</a:t>
            </a:r>
            <a:endParaRPr lang="en-US" sz="3200" dirty="0">
              <a:effectLst/>
              <a:latin typeface="+mn-lt"/>
              <a:cs typeface="Arial" panose="020B0604020202020204" pitchFamily="34" charset="0"/>
            </a:endParaRPr>
          </a:p>
        </p:txBody>
      </p:sp>
      <p:sp>
        <p:nvSpPr>
          <p:cNvPr id="176154" name="Rectangle 26"/>
          <p:cNvSpPr>
            <a:spLocks noChangeArrowheads="1"/>
          </p:cNvSpPr>
          <p:nvPr/>
        </p:nvSpPr>
        <p:spPr bwMode="auto">
          <a:xfrm>
            <a:off x="1006547" y="1451582"/>
            <a:ext cx="10008179" cy="895350"/>
          </a:xfrm>
          <a:prstGeom prst="rect">
            <a:avLst/>
          </a:prstGeom>
          <a:noFill/>
          <a:ln w="12700">
            <a:noFill/>
            <a:miter lim="800000"/>
            <a:headEnd/>
            <a:tailEnd/>
          </a:ln>
          <a:effectLst/>
        </p:spPr>
        <p:txBody>
          <a:bodyPr wrap="square" anchor="ct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equality part of the hypotheses always appears in the null hypothesis.</a:t>
            </a:r>
            <a:endParaRPr lang="en-US" dirty="0">
              <a:solidFill>
                <a:srgbClr val="000000"/>
              </a:solidFill>
              <a:effectLst/>
              <a:latin typeface="+mn-lt"/>
              <a:cs typeface="Arial" panose="020B0604020202020204" pitchFamily="34" charset="0"/>
            </a:endParaRPr>
          </a:p>
        </p:txBody>
      </p:sp>
      <p:sp>
        <p:nvSpPr>
          <p:cNvPr id="176155" name="Rectangle 27"/>
          <p:cNvSpPr>
            <a:spLocks noChangeArrowheads="1"/>
          </p:cNvSpPr>
          <p:nvPr/>
        </p:nvSpPr>
        <p:spPr bwMode="auto">
          <a:xfrm>
            <a:off x="1002982" y="2180970"/>
            <a:ext cx="10008179" cy="1365415"/>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In general, a hypothesis test about the value of a population mean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must take one of the following three forms (where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is the hypothesized value of the population mean).</a:t>
            </a:r>
          </a:p>
        </p:txBody>
      </p:sp>
      <mc:AlternateContent xmlns:mc="http://schemas.openxmlformats.org/markup-compatibility/2006" xmlns:a14="http://schemas.microsoft.com/office/drawing/2010/main">
        <mc:Choice Requires="a14">
          <p:sp>
            <p:nvSpPr>
              <p:cNvPr id="3" name="TextBox 2"/>
              <p:cNvSpPr txBox="1"/>
              <p:nvPr/>
            </p:nvSpPr>
            <p:spPr>
              <a:xfrm>
                <a:off x="3070521" y="3599238"/>
                <a:ext cx="1510222" cy="494815"/>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0</m:t>
                        </m:r>
                      </m:sub>
                    </m:sSub>
                    <m:r>
                      <a:rPr lang="en-US" sz="2400" b="0" i="1" smtClean="0">
                        <a:solidFill>
                          <a:srgbClr val="000000"/>
                        </a:solidFill>
                        <a:effectLst/>
                        <a:latin typeface="Cambria Math"/>
                      </a:rPr>
                      <m:t>: </m:t>
                    </m:r>
                    <m:r>
                      <a:rPr lang="en-US" sz="2400" b="0" i="1" smtClean="0">
                        <a:solidFill>
                          <a:srgbClr val="000000"/>
                        </a:solidFill>
                        <a:effectLst/>
                        <a:latin typeface="Cambria Math"/>
                        <a:ea typeface="Cambria Math"/>
                      </a:rPr>
                      <m:t>𝜇</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rPr>
                  <a: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70521" y="3599238"/>
                <a:ext cx="1510222" cy="494815"/>
              </a:xfrm>
              <a:prstGeom prst="rect">
                <a:avLst/>
              </a:prstGeom>
              <a:blipFill rotWithShape="1">
                <a:blip r:embed="rId3"/>
                <a:stretch>
                  <a:fillRect l="-810" t="-8537" b="-20732"/>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04193" y="4046389"/>
                <a:ext cx="1510222" cy="494815"/>
              </a:xfrm>
              <a:prstGeom prst="rect">
                <a:avLst/>
              </a:prstGeom>
              <a:noFill/>
              <a:effectLst>
                <a:outerShdw dist="25400" dir="3000000" algn="ctr" rotWithShape="0">
                  <a:schemeClr val="bg1"/>
                </a:outerShdw>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𝑎</m:t>
                        </m:r>
                      </m:sub>
                    </m:sSub>
                    <m:r>
                      <a:rPr lang="en-US" sz="2400" b="0" i="1" smtClean="0">
                        <a:solidFill>
                          <a:srgbClr val="000000"/>
                        </a:solidFill>
                        <a:effectLst/>
                        <a:latin typeface="Cambria Math"/>
                      </a:rPr>
                      <m:t>: </m:t>
                    </m:r>
                    <m:r>
                      <a:rPr lang="en-US" sz="2400" b="0" i="1" smtClean="0">
                        <a:solidFill>
                          <a:srgbClr val="000000"/>
                        </a:solidFill>
                        <a:effectLst/>
                        <a:latin typeface="Cambria Math"/>
                        <a:ea typeface="Cambria Math"/>
                      </a:rPr>
                      <m:t>𝜇</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rPr>
                  <a:t>&lt;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104193" y="4046389"/>
                <a:ext cx="1510222" cy="494815"/>
              </a:xfrm>
              <a:prstGeom prst="rect">
                <a:avLst/>
              </a:prstGeom>
              <a:blipFill rotWithShape="1">
                <a:blip r:embed="rId4"/>
                <a:stretch>
                  <a:fillRect l="-398" t="-2830"/>
                </a:stretch>
              </a:blipFill>
              <a:effectLst>
                <a:outerShdw dist="25400" dir="3000000" algn="ctr" rotWithShape="0">
                  <a:schemeClr val="bg1"/>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05126" y="3594567"/>
                <a:ext cx="1510222" cy="494815"/>
              </a:xfrm>
              <a:prstGeom prst="rect">
                <a:avLst/>
              </a:prstGeom>
              <a:noFill/>
              <a:effectLst>
                <a:outerShdw dist="25400" dir="3000000" algn="ctr" rotWithShape="0">
                  <a:schemeClr val="bg1"/>
                </a:outerShdw>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0</m:t>
                        </m:r>
                      </m:sub>
                    </m:sSub>
                    <m:r>
                      <a:rPr lang="en-US" sz="2400" b="0" i="1" smtClean="0">
                        <a:solidFill>
                          <a:srgbClr val="000000"/>
                        </a:solidFill>
                        <a:effectLst/>
                        <a:latin typeface="Cambria Math"/>
                      </a:rPr>
                      <m:t>: </m:t>
                    </m:r>
                    <m:r>
                      <a:rPr lang="en-US" sz="2400" b="0" i="1" smtClean="0">
                        <a:solidFill>
                          <a:srgbClr val="000000"/>
                        </a:solidFill>
                        <a:effectLst/>
                        <a:latin typeface="Cambria Math"/>
                        <a:ea typeface="Cambria Math"/>
                      </a:rPr>
                      <m:t>𝜇</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rPr>
                  <a: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305126" y="3594567"/>
                <a:ext cx="1510222" cy="494815"/>
              </a:xfrm>
              <a:prstGeom prst="rect">
                <a:avLst/>
              </a:prstGeom>
              <a:blipFill rotWithShape="1">
                <a:blip r:embed="rId5"/>
                <a:stretch>
                  <a:fillRect l="-398" t="-2830"/>
                </a:stretch>
              </a:blipFill>
              <a:effectLst>
                <a:outerShdw dist="25400" dir="3000000" algn="ctr" rotWithShape="0">
                  <a:schemeClr val="bg1"/>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373747" y="4075835"/>
                <a:ext cx="1510222" cy="494815"/>
              </a:xfrm>
              <a:prstGeom prst="rect">
                <a:avLst/>
              </a:prstGeom>
              <a:noFill/>
              <a:effectLst>
                <a:outerShdw dist="25400" dir="3000000" algn="ctr" rotWithShape="0">
                  <a:schemeClr val="bg1"/>
                </a:outerShdw>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𝑎</m:t>
                        </m:r>
                      </m:sub>
                    </m:sSub>
                    <m:r>
                      <a:rPr lang="en-US" sz="2400" b="0" i="1" smtClean="0">
                        <a:solidFill>
                          <a:srgbClr val="000000"/>
                        </a:solidFill>
                        <a:effectLst/>
                        <a:latin typeface="Cambria Math"/>
                      </a:rPr>
                      <m:t>: </m:t>
                    </m:r>
                    <m:r>
                      <a:rPr lang="en-US" sz="2400" b="0" i="1" smtClean="0">
                        <a:solidFill>
                          <a:srgbClr val="000000"/>
                        </a:solidFill>
                        <a:effectLst/>
                        <a:latin typeface="Cambria Math"/>
                        <a:ea typeface="Cambria Math"/>
                      </a:rPr>
                      <m:t>𝜇</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rPr>
                  <a:t>&gt;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373747" y="4075835"/>
                <a:ext cx="1510222" cy="494815"/>
              </a:xfrm>
              <a:prstGeom prst="rect">
                <a:avLst/>
              </a:prstGeom>
              <a:blipFill rotWithShape="1">
                <a:blip r:embed="rId6"/>
                <a:stretch>
                  <a:fillRect l="-800" t="-2830"/>
                </a:stretch>
              </a:blipFill>
              <a:effectLst>
                <a:outerShdw dist="25400" dir="3000000" algn="ctr" rotWithShape="0">
                  <a:schemeClr val="bg1"/>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698641" y="3580052"/>
                <a:ext cx="1510221" cy="494815"/>
              </a:xfrm>
              <a:prstGeom prst="rect">
                <a:avLst/>
              </a:prstGeom>
              <a:noFill/>
              <a:effectLst>
                <a:outerShdw dist="25400" dir="3000000" algn="ctr" rotWithShape="0">
                  <a:schemeClr val="bg1"/>
                </a:outerShdw>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0</m:t>
                        </m:r>
                      </m:sub>
                    </m:sSub>
                    <m:r>
                      <a:rPr lang="en-US" sz="2400" b="0" i="1" smtClean="0">
                        <a:solidFill>
                          <a:srgbClr val="000000"/>
                        </a:solidFill>
                        <a:effectLst/>
                        <a:latin typeface="Cambria Math"/>
                      </a:rPr>
                      <m:t>: </m:t>
                    </m:r>
                    <m:r>
                      <a:rPr lang="en-US" sz="2400" b="0" i="1" smtClean="0">
                        <a:solidFill>
                          <a:srgbClr val="000000"/>
                        </a:solidFill>
                        <a:effectLst/>
                        <a:latin typeface="Cambria Math"/>
                        <a:ea typeface="Cambria Math"/>
                      </a:rPr>
                      <m:t>𝜇</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rPr>
                  <a: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698641" y="3580052"/>
                <a:ext cx="1510221" cy="494815"/>
              </a:xfrm>
              <a:prstGeom prst="rect">
                <a:avLst/>
              </a:prstGeom>
              <a:blipFill rotWithShape="1">
                <a:blip r:embed="rId7"/>
                <a:stretch>
                  <a:fillRect l="-797" t="-2830"/>
                </a:stretch>
              </a:blipFill>
              <a:effectLst>
                <a:outerShdw dist="25400" dir="3000000" algn="ctr" rotWithShape="0">
                  <a:schemeClr val="bg1"/>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698001" y="4052058"/>
                <a:ext cx="1510221" cy="494815"/>
              </a:xfrm>
              <a:prstGeom prst="rect">
                <a:avLst/>
              </a:prstGeom>
              <a:noFill/>
              <a:effectLst>
                <a:outerShdw dist="25400" dir="3000000" algn="ctr" rotWithShape="0">
                  <a:schemeClr val="bg1"/>
                </a:outerShdw>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𝑎</m:t>
                        </m:r>
                      </m:sub>
                    </m:sSub>
                    <m:r>
                      <a:rPr lang="en-US" sz="2400" b="0" i="1" smtClean="0">
                        <a:solidFill>
                          <a:srgbClr val="000000"/>
                        </a:solidFill>
                        <a:effectLst/>
                        <a:latin typeface="Cambria Math"/>
                      </a:rPr>
                      <m:t>: </m:t>
                    </m:r>
                    <m:r>
                      <a:rPr lang="en-US" sz="2400" b="0" i="1" smtClean="0">
                        <a:solidFill>
                          <a:srgbClr val="000000"/>
                        </a:solidFill>
                        <a:effectLst/>
                        <a:latin typeface="Cambria Math"/>
                        <a:ea typeface="Cambria Math"/>
                      </a:rPr>
                      <m:t>𝜇</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rPr>
                  <a: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698001" y="4052058"/>
                <a:ext cx="1510221" cy="494815"/>
              </a:xfrm>
              <a:prstGeom prst="rect">
                <a:avLst/>
              </a:prstGeom>
              <a:blipFill rotWithShape="1">
                <a:blip r:embed="rId8"/>
                <a:stretch>
                  <a:fillRect l="-797" t="-2830"/>
                </a:stretch>
              </a:blipFill>
              <a:effectLst>
                <a:outerShdw dist="25400" dir="3000000" algn="ctr" rotWithShape="0">
                  <a:schemeClr val="bg1"/>
                </a:outerShdw>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11</a:t>
            </a:fld>
            <a:endParaRPr lang="en-US"/>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23024" y="593292"/>
            <a:ext cx="10337562" cy="585788"/>
          </a:xfrm>
          <a:noFill/>
          <a:ln/>
        </p:spPr>
        <p:txBody>
          <a:bodyPr>
            <a:normAutofit/>
          </a:bodyPr>
          <a:lstStyle/>
          <a:p>
            <a:r>
              <a:rPr lang="en-US" dirty="0"/>
              <a:t>Null and Alternative Hypotheses</a:t>
            </a:r>
          </a:p>
        </p:txBody>
      </p:sp>
      <p:sp>
        <p:nvSpPr>
          <p:cNvPr id="10243" name="Rectangle 3"/>
          <p:cNvSpPr>
            <a:spLocks noGrp="1" noChangeArrowheads="1"/>
          </p:cNvSpPr>
          <p:nvPr>
            <p:ph idx="1"/>
          </p:nvPr>
        </p:nvSpPr>
        <p:spPr>
          <a:xfrm>
            <a:off x="1001995" y="1183144"/>
            <a:ext cx="6815697" cy="471487"/>
          </a:xfrm>
          <a:noFill/>
          <a:ln/>
        </p:spPr>
        <p:txBody>
          <a:bodyPr/>
          <a:lstStyle/>
          <a:p>
            <a:pPr marL="400050" indent="-400050"/>
            <a:r>
              <a:rPr lang="en-US" dirty="0"/>
              <a:t>Example:  Metro EMS	</a:t>
            </a:r>
          </a:p>
        </p:txBody>
      </p:sp>
      <p:sp>
        <p:nvSpPr>
          <p:cNvPr id="10416" name="Text Box 176"/>
          <p:cNvSpPr txBox="1">
            <a:spLocks noChangeArrowheads="1"/>
          </p:cNvSpPr>
          <p:nvPr/>
        </p:nvSpPr>
        <p:spPr bwMode="auto">
          <a:xfrm>
            <a:off x="1448441" y="1633538"/>
            <a:ext cx="9753251" cy="2603790"/>
          </a:xfrm>
          <a:prstGeom prst="rect">
            <a:avLst/>
          </a:prstGeom>
          <a:noFill/>
          <a:ln w="12700">
            <a:noFill/>
            <a:miter lim="800000"/>
            <a:headEnd/>
            <a:tailEnd/>
          </a:ln>
          <a:effectLst/>
        </p:spPr>
        <p:txBody>
          <a:bodyPr wrap="square">
            <a:spAutoFit/>
          </a:bodyPr>
          <a:lstStyle/>
          <a:p>
            <a:pPr algn="l">
              <a:lnSpc>
                <a:spcPct val="8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 major west coast city provides one of the most comprehensive emergency medical services in the world.  Operating in a multiple hospital system with approximately 20 mobile medical units, the service goal is to respond to medical emergencies with a mean time of 12 minutes or less.</a:t>
            </a:r>
          </a:p>
          <a:p>
            <a:pPr indent="346075" algn="l">
              <a:lnSpc>
                <a:spcPct val="80000"/>
              </a:lnSpc>
              <a:spcBef>
                <a:spcPct val="20000"/>
              </a:spcBef>
              <a:buClr>
                <a:srgbClr val="66FFFF"/>
              </a:buClr>
              <a:buSzPct val="75000"/>
            </a:pPr>
            <a:r>
              <a:rPr lang="en-US" sz="2400" dirty="0">
                <a:solidFill>
                  <a:srgbClr val="000000"/>
                </a:solidFill>
                <a:effectLst/>
                <a:latin typeface="+mn-lt"/>
                <a:cs typeface="Arial" panose="020B0604020202020204" pitchFamily="34" charset="0"/>
              </a:rPr>
              <a:t>The director of medical services wants to formulate a hypothesis test that could use a sample of emergency response times to determine whether or not the service goal of 12 minutes or less is being achieved</a:t>
            </a:r>
            <a:r>
              <a:rPr lang="en-US" sz="2400" dirty="0">
                <a:solidFill>
                  <a:srgbClr val="000000"/>
                </a:solidFill>
                <a:effectLst/>
                <a:cs typeface="Arial" panose="020B0604020202020204" pitchFamily="34" charset="0"/>
              </a:rPr>
              <a:t>.</a:t>
            </a:r>
          </a:p>
          <a:p>
            <a:pPr algn="l">
              <a:lnSpc>
                <a:spcPct val="80000"/>
              </a:lnSpc>
              <a:spcBef>
                <a:spcPct val="20000"/>
              </a:spcBef>
              <a:buClr>
                <a:srgbClr val="66FFFF"/>
              </a:buClr>
              <a:buSzPct val="75000"/>
              <a:buFont typeface="Monotype Sorts" pitchFamily="2" charset="2"/>
              <a:buNone/>
            </a:pP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12</a:t>
            </a:fld>
            <a:endParaRPr lang="en-US"/>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29" name="Text Box 105"/>
          <p:cNvSpPr txBox="1">
            <a:spLocks noChangeArrowheads="1"/>
          </p:cNvSpPr>
          <p:nvPr/>
        </p:nvSpPr>
        <p:spPr bwMode="auto">
          <a:xfrm>
            <a:off x="3394112" y="1391297"/>
            <a:ext cx="6948494" cy="757130"/>
          </a:xfrm>
          <a:prstGeom prst="rect">
            <a:avLst/>
          </a:prstGeom>
          <a:noFill/>
          <a:ln w="12700">
            <a:noFill/>
            <a:miter lim="800000"/>
            <a:headEnd/>
            <a:tailEnd/>
          </a:ln>
          <a:effectLst/>
        </p:spPr>
        <p:txBody>
          <a:bodyPr wrap="square">
            <a:spAutoFit/>
          </a:bodyP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The emergency service is meeting the response goal; no follow-up action is necessary.</a:t>
            </a:r>
          </a:p>
        </p:txBody>
      </p:sp>
      <p:sp>
        <p:nvSpPr>
          <p:cNvPr id="205930" name="Text Box 106"/>
          <p:cNvSpPr txBox="1">
            <a:spLocks noChangeArrowheads="1"/>
          </p:cNvSpPr>
          <p:nvPr/>
        </p:nvSpPr>
        <p:spPr bwMode="auto">
          <a:xfrm>
            <a:off x="3420623" y="2472504"/>
            <a:ext cx="6778732" cy="757130"/>
          </a:xfrm>
          <a:prstGeom prst="rect">
            <a:avLst/>
          </a:prstGeom>
          <a:noFill/>
          <a:ln w="12700">
            <a:noFill/>
            <a:miter lim="800000"/>
            <a:headEnd/>
            <a:tailEnd/>
          </a:ln>
          <a:effectLst/>
        </p:spPr>
        <p:txBody>
          <a:bodyPr wrap="square">
            <a:spAutoFit/>
          </a:bodyP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The emergency service is not meeting the response goal; appropriate follow-up action is necessary.</a:t>
            </a:r>
          </a:p>
        </p:txBody>
      </p:sp>
      <p:sp>
        <p:nvSpPr>
          <p:cNvPr id="205932" name="Text Box 108"/>
          <p:cNvSpPr txBox="1">
            <a:spLocks noChangeArrowheads="1"/>
          </p:cNvSpPr>
          <p:nvPr/>
        </p:nvSpPr>
        <p:spPr bwMode="auto">
          <a:xfrm>
            <a:off x="1642002" y="1363664"/>
            <a:ext cx="1481496"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12</a:t>
            </a:r>
          </a:p>
        </p:txBody>
      </p:sp>
      <p:sp>
        <p:nvSpPr>
          <p:cNvPr id="205934" name="Text Box 110"/>
          <p:cNvSpPr txBox="1">
            <a:spLocks noChangeArrowheads="1"/>
          </p:cNvSpPr>
          <p:nvPr/>
        </p:nvSpPr>
        <p:spPr bwMode="auto">
          <a:xfrm>
            <a:off x="1682589" y="2407799"/>
            <a:ext cx="1423787"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H</a:t>
            </a:r>
            <a:r>
              <a:rPr lang="en-US" sz="28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&gt; 12</a:t>
            </a:r>
          </a:p>
        </p:txBody>
      </p:sp>
      <p:sp>
        <p:nvSpPr>
          <p:cNvPr id="205935" name="Text Box 111"/>
          <p:cNvSpPr txBox="1">
            <a:spLocks noChangeArrowheads="1"/>
          </p:cNvSpPr>
          <p:nvPr/>
        </p:nvSpPr>
        <p:spPr bwMode="auto">
          <a:xfrm>
            <a:off x="1709115" y="3549497"/>
            <a:ext cx="6542368" cy="830997"/>
          </a:xfrm>
          <a:prstGeom prst="rect">
            <a:avLst/>
          </a:prstGeom>
          <a:noFill/>
          <a:ln w="12700">
            <a:noFill/>
            <a:miter lim="800000"/>
            <a:headEnd/>
            <a:tailEnd/>
          </a:ln>
          <a:effectLst/>
        </p:spPr>
        <p:txBody>
          <a:bodyPr wrap="none">
            <a:spAutoFit/>
          </a:bodyP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where: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 mean response time for the population</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of medical emergency requests</a:t>
            </a:r>
          </a:p>
        </p:txBody>
      </p:sp>
      <p:sp>
        <p:nvSpPr>
          <p:cNvPr id="10" name="Rectangle 2"/>
          <p:cNvSpPr txBox="1">
            <a:spLocks noChangeArrowheads="1"/>
          </p:cNvSpPr>
          <p:nvPr/>
        </p:nvSpPr>
        <p:spPr>
          <a:xfrm>
            <a:off x="923024" y="564507"/>
            <a:ext cx="10337562" cy="585788"/>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Null and Alternative Hypotheses</a:t>
            </a:r>
          </a:p>
        </p:txBody>
      </p:sp>
      <p:sp>
        <p:nvSpPr>
          <p:cNvPr id="2" name="Slide Number Placeholder 1"/>
          <p:cNvSpPr>
            <a:spLocks noGrp="1"/>
          </p:cNvSpPr>
          <p:nvPr>
            <p:ph type="sldNum" sz="quarter" idx="12"/>
          </p:nvPr>
        </p:nvSpPr>
        <p:spPr/>
        <p:txBody>
          <a:bodyPr/>
          <a:lstStyle/>
          <a:p>
            <a:fld id="{949EBC64-41CB-41B8-B6DF-9B1367312BD4}" type="slidenum">
              <a:rPr lang="en-US" smtClean="0"/>
              <a:t>13</a:t>
            </a:fld>
            <a:endParaRPr lang="en-US"/>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44796" y="499047"/>
            <a:ext cx="10337562" cy="762000"/>
          </a:xfrm>
          <a:noFill/>
          <a:ln/>
        </p:spPr>
        <p:txBody>
          <a:bodyPr>
            <a:normAutofit/>
          </a:bodyPr>
          <a:lstStyle/>
          <a:p>
            <a:r>
              <a:rPr lang="en-US" sz="3200" dirty="0"/>
              <a:t>Type I Error</a:t>
            </a:r>
          </a:p>
        </p:txBody>
      </p:sp>
      <p:sp>
        <p:nvSpPr>
          <p:cNvPr id="12292" name="Rectangle 4"/>
          <p:cNvSpPr>
            <a:spLocks noChangeArrowheads="1"/>
          </p:cNvSpPr>
          <p:nvPr/>
        </p:nvSpPr>
        <p:spPr bwMode="auto">
          <a:xfrm>
            <a:off x="992096" y="1120776"/>
            <a:ext cx="9982842" cy="873125"/>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Because hypothesis tests are based on sample data, we must allow for the possibility of errors.</a:t>
            </a:r>
          </a:p>
        </p:txBody>
      </p:sp>
      <p:sp>
        <p:nvSpPr>
          <p:cNvPr id="12293" name="Rectangle 5"/>
          <p:cNvSpPr>
            <a:spLocks noChangeArrowheads="1"/>
          </p:cNvSpPr>
          <p:nvPr/>
        </p:nvSpPr>
        <p:spPr bwMode="auto">
          <a:xfrm>
            <a:off x="1017433" y="1955800"/>
            <a:ext cx="9982842" cy="514350"/>
          </a:xfrm>
          <a:prstGeom prst="rect">
            <a:avLst/>
          </a:prstGeom>
          <a:noFill/>
          <a:ln w="12700">
            <a:noFill/>
            <a:miter lim="800000"/>
            <a:headEnd/>
            <a:tailEnd/>
          </a:ln>
          <a:effectLst/>
        </p:spPr>
        <p:txBody>
          <a:bodyPr wrap="square" anchor="ct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A </a:t>
            </a:r>
            <a:r>
              <a:rPr lang="en-US" sz="2400" u="sng" dirty="0">
                <a:solidFill>
                  <a:srgbClr val="000000"/>
                </a:solidFill>
                <a:effectLst/>
                <a:latin typeface="Arial" panose="020B0604020202020204" pitchFamily="34" charset="0"/>
                <a:cs typeface="Arial" panose="020B0604020202020204" pitchFamily="34" charset="0"/>
              </a:rPr>
              <a:t>Type I error</a:t>
            </a:r>
            <a:r>
              <a:rPr lang="en-US" sz="2400" dirty="0">
                <a:solidFill>
                  <a:srgbClr val="000000"/>
                </a:solidFill>
                <a:effectLst/>
                <a:latin typeface="Arial" panose="020B0604020202020204" pitchFamily="34" charset="0"/>
                <a:cs typeface="Arial" panose="020B0604020202020204" pitchFamily="34" charset="0"/>
              </a:rPr>
              <a:t> is rejecting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when it is true.</a:t>
            </a:r>
            <a:endParaRPr lang="en-US" dirty="0">
              <a:solidFill>
                <a:srgbClr val="000000"/>
              </a:solidFill>
              <a:effectLst/>
              <a:latin typeface="Arial" panose="020B0604020202020204" pitchFamily="34" charset="0"/>
              <a:cs typeface="Arial" panose="020B0604020202020204" pitchFamily="34" charset="0"/>
            </a:endParaRPr>
          </a:p>
        </p:txBody>
      </p:sp>
      <p:sp>
        <p:nvSpPr>
          <p:cNvPr id="12294" name="Rectangle 6"/>
          <p:cNvSpPr>
            <a:spLocks noChangeArrowheads="1"/>
          </p:cNvSpPr>
          <p:nvPr/>
        </p:nvSpPr>
        <p:spPr bwMode="auto">
          <a:xfrm>
            <a:off x="1017433" y="2408365"/>
            <a:ext cx="9982842" cy="1076239"/>
          </a:xfrm>
          <a:prstGeom prst="rect">
            <a:avLst/>
          </a:prstGeom>
          <a:noFill/>
          <a:ln w="12700">
            <a:noFill/>
            <a:miter lim="800000"/>
            <a:headEnd/>
            <a:tailEnd/>
          </a:ln>
          <a:effectLst/>
        </p:spPr>
        <p:txBody>
          <a:bodyPr wrap="square" anchor="ct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The probability of making a Type I error when the null hypothesis is true as an equality is called the </a:t>
            </a:r>
            <a:r>
              <a:rPr lang="en-US" sz="2400" u="sng" dirty="0">
                <a:solidFill>
                  <a:srgbClr val="000000"/>
                </a:solidFill>
                <a:effectLst/>
                <a:latin typeface="Arial" panose="020B0604020202020204" pitchFamily="34" charset="0"/>
                <a:cs typeface="Arial" panose="020B0604020202020204" pitchFamily="34" charset="0"/>
              </a:rPr>
              <a:t>level of significance</a:t>
            </a:r>
            <a:r>
              <a:rPr lang="en-US" sz="2400" dirty="0">
                <a:solidFill>
                  <a:srgbClr val="000000"/>
                </a:solidFill>
                <a:effectLst/>
                <a:latin typeface="Arial" panose="020B0604020202020204" pitchFamily="34" charset="0"/>
                <a:cs typeface="Arial" panose="020B0604020202020204" pitchFamily="34" charset="0"/>
              </a:rPr>
              <a:t>.</a:t>
            </a:r>
          </a:p>
        </p:txBody>
      </p:sp>
      <p:sp>
        <p:nvSpPr>
          <p:cNvPr id="12299" name="Rectangle 11"/>
          <p:cNvSpPr>
            <a:spLocks noChangeArrowheads="1"/>
          </p:cNvSpPr>
          <p:nvPr/>
        </p:nvSpPr>
        <p:spPr bwMode="auto">
          <a:xfrm>
            <a:off x="1017433" y="3416977"/>
            <a:ext cx="9982842" cy="994376"/>
          </a:xfrm>
          <a:prstGeom prst="rect">
            <a:avLst/>
          </a:prstGeom>
          <a:noFill/>
          <a:ln w="12700">
            <a:noFill/>
            <a:miter lim="800000"/>
            <a:headEnd/>
            <a:tailEnd/>
          </a:ln>
          <a:effectLst/>
        </p:spPr>
        <p:txBody>
          <a:bodyPr wrap="square" anchor="ct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Applications of hypothesis testing that only </a:t>
            </a:r>
            <a:r>
              <a:rPr lang="en-US" sz="2400">
                <a:solidFill>
                  <a:srgbClr val="000000"/>
                </a:solidFill>
                <a:effectLst/>
                <a:latin typeface="Arial" panose="020B0604020202020204" pitchFamily="34" charset="0"/>
                <a:cs typeface="Arial" panose="020B0604020202020204" pitchFamily="34" charset="0"/>
              </a:rPr>
              <a:t>control </a:t>
            </a:r>
            <a:r>
              <a:rPr lang="en-US" sz="2400" dirty="0">
                <a:solidFill>
                  <a:srgbClr val="000000"/>
                </a:solidFill>
                <a:effectLst/>
                <a:latin typeface="Arial" panose="020B0604020202020204" pitchFamily="34" charset="0"/>
                <a:cs typeface="Arial" panose="020B0604020202020204" pitchFamily="34" charset="0"/>
              </a:rPr>
              <a:t>for</a:t>
            </a:r>
            <a:r>
              <a:rPr lang="en-US" sz="2400">
                <a:solidFill>
                  <a:srgbClr val="000000"/>
                </a:solidFill>
                <a:effectLst/>
                <a:latin typeface="Arial" panose="020B0604020202020204" pitchFamily="34" charset="0"/>
                <a:cs typeface="Arial" panose="020B0604020202020204" pitchFamily="34" charset="0"/>
              </a:rPr>
              <a:t> the </a:t>
            </a:r>
            <a:r>
              <a:rPr lang="en-US" sz="2400" dirty="0">
                <a:solidFill>
                  <a:srgbClr val="000000"/>
                </a:solidFill>
                <a:effectLst/>
                <a:latin typeface="Arial" panose="020B0604020202020204" pitchFamily="34" charset="0"/>
                <a:cs typeface="Arial" panose="020B0604020202020204" pitchFamily="34" charset="0"/>
              </a:rPr>
              <a:t>Type I error are often called </a:t>
            </a:r>
            <a:r>
              <a:rPr lang="en-US" sz="2400" u="sng" dirty="0">
                <a:solidFill>
                  <a:srgbClr val="000000"/>
                </a:solidFill>
                <a:effectLst/>
                <a:latin typeface="Arial" panose="020B0604020202020204" pitchFamily="34" charset="0"/>
                <a:cs typeface="Arial" panose="020B0604020202020204" pitchFamily="34" charset="0"/>
              </a:rPr>
              <a:t>significance tests</a:t>
            </a:r>
            <a:r>
              <a:rPr lang="en-US" sz="2400" dirty="0">
                <a:solidFill>
                  <a:srgbClr val="000000"/>
                </a:solidFill>
                <a:effectLst/>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14</a:t>
            </a:fld>
            <a:endParaRPr lang="en-US"/>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938790" y="469566"/>
            <a:ext cx="10337562" cy="76200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Type II Error</a:t>
            </a:r>
          </a:p>
        </p:txBody>
      </p:sp>
      <p:sp>
        <p:nvSpPr>
          <p:cNvPr id="206851" name="Rectangle 3"/>
          <p:cNvSpPr>
            <a:spLocks noChangeArrowheads="1"/>
          </p:cNvSpPr>
          <p:nvPr/>
        </p:nvSpPr>
        <p:spPr bwMode="auto">
          <a:xfrm>
            <a:off x="993220" y="942523"/>
            <a:ext cx="9982842" cy="873125"/>
          </a:xfrm>
          <a:prstGeom prst="rect">
            <a:avLst/>
          </a:prstGeom>
          <a:noFill/>
          <a:ln w="12700">
            <a:noFill/>
            <a:miter lim="800000"/>
            <a:headEnd/>
            <a:tailEnd/>
          </a:ln>
          <a:effectLst/>
        </p:spPr>
        <p:txBody>
          <a:bodyPr wrap="square" anchor="ct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 </a:t>
            </a:r>
            <a:r>
              <a:rPr lang="en-US" sz="2400" u="sng" dirty="0">
                <a:solidFill>
                  <a:srgbClr val="000000"/>
                </a:solidFill>
                <a:effectLst/>
                <a:latin typeface="+mn-lt"/>
                <a:cs typeface="Arial" panose="020B0604020202020204" pitchFamily="34" charset="0"/>
              </a:rPr>
              <a:t>Type II error</a:t>
            </a:r>
            <a:r>
              <a:rPr lang="en-US" sz="2400" dirty="0">
                <a:solidFill>
                  <a:srgbClr val="000000"/>
                </a:solidFill>
                <a:effectLst/>
                <a:latin typeface="+mn-lt"/>
                <a:cs typeface="Arial" panose="020B0604020202020204" pitchFamily="34" charset="0"/>
              </a:rPr>
              <a:t> is accepting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when it is false.</a:t>
            </a:r>
          </a:p>
        </p:txBody>
      </p:sp>
      <p:sp>
        <p:nvSpPr>
          <p:cNvPr id="206852" name="Rectangle 4"/>
          <p:cNvSpPr>
            <a:spLocks noChangeArrowheads="1"/>
          </p:cNvSpPr>
          <p:nvPr/>
        </p:nvSpPr>
        <p:spPr bwMode="auto">
          <a:xfrm>
            <a:off x="993220" y="1731206"/>
            <a:ext cx="9982842" cy="514350"/>
          </a:xfrm>
          <a:prstGeom prst="rect">
            <a:avLst/>
          </a:prstGeom>
          <a:noFill/>
          <a:ln w="12700">
            <a:noFill/>
            <a:miter lim="800000"/>
            <a:headEnd/>
            <a:tailEnd/>
          </a:ln>
          <a:effectLst/>
        </p:spPr>
        <p:txBody>
          <a:bodyPr wrap="square" anchor="ct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It is difficult to control for the probability of making a Type II error.</a:t>
            </a:r>
          </a:p>
        </p:txBody>
      </p:sp>
      <p:sp>
        <p:nvSpPr>
          <p:cNvPr id="206853" name="Rectangle 5"/>
          <p:cNvSpPr>
            <a:spLocks noChangeArrowheads="1"/>
          </p:cNvSpPr>
          <p:nvPr/>
        </p:nvSpPr>
        <p:spPr bwMode="auto">
          <a:xfrm>
            <a:off x="993220" y="2170895"/>
            <a:ext cx="9982842" cy="1066800"/>
          </a:xfrm>
          <a:prstGeom prst="rect">
            <a:avLst/>
          </a:prstGeom>
          <a:noFill/>
          <a:ln w="12700">
            <a:noFill/>
            <a:miter lim="800000"/>
            <a:headEnd/>
            <a:tailEnd/>
          </a:ln>
          <a:effectLst/>
        </p:spPr>
        <p:txBody>
          <a:bodyPr wrap="square" anchor="ct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Statisticians avoid the risk of making a Type II error by using “do not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and not “accept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15</a:t>
            </a:fld>
            <a:endParaRPr lang="en-US"/>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944796" y="468326"/>
            <a:ext cx="10337562" cy="76200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Type I and Type II Errors</a:t>
            </a:r>
          </a:p>
        </p:txBody>
      </p:sp>
      <p:sp>
        <p:nvSpPr>
          <p:cNvPr id="172035" name="Rectangle 3"/>
          <p:cNvSpPr>
            <a:spLocks noChangeArrowheads="1"/>
          </p:cNvSpPr>
          <p:nvPr/>
        </p:nvSpPr>
        <p:spPr bwMode="auto">
          <a:xfrm>
            <a:off x="4298872" y="2884488"/>
            <a:ext cx="3547203" cy="1244600"/>
          </a:xfrm>
          <a:prstGeom prst="rect">
            <a:avLst/>
          </a:prstGeom>
          <a:noFill/>
          <a:ln w="28575">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a:solidFill>
                  <a:srgbClr val="000000"/>
                </a:solidFill>
                <a:effectLst/>
                <a:latin typeface="Arial" panose="020B0604020202020204" pitchFamily="34" charset="0"/>
                <a:cs typeface="Arial" panose="020B0604020202020204" pitchFamily="34" charset="0"/>
              </a:rPr>
              <a:t>Correct</a:t>
            </a:r>
          </a:p>
          <a:p>
            <a:r>
              <a:rPr lang="en-US" sz="2400">
                <a:solidFill>
                  <a:srgbClr val="000000"/>
                </a:solidFill>
                <a:effectLst/>
                <a:latin typeface="Arial" panose="020B0604020202020204" pitchFamily="34" charset="0"/>
                <a:cs typeface="Arial" panose="020B0604020202020204" pitchFamily="34" charset="0"/>
              </a:rPr>
              <a:t>Conclusion</a:t>
            </a:r>
          </a:p>
        </p:txBody>
      </p:sp>
      <p:sp>
        <p:nvSpPr>
          <p:cNvPr id="172036" name="Rectangle 4"/>
          <p:cNvSpPr>
            <a:spLocks noChangeArrowheads="1"/>
          </p:cNvSpPr>
          <p:nvPr/>
        </p:nvSpPr>
        <p:spPr bwMode="auto">
          <a:xfrm>
            <a:off x="7879858" y="2884488"/>
            <a:ext cx="3538757" cy="1244600"/>
          </a:xfrm>
          <a:prstGeom prst="rect">
            <a:avLst/>
          </a:prstGeom>
          <a:solidFill>
            <a:schemeClr val="bg2"/>
          </a:solidFill>
          <a:ln w="28575">
            <a:noFill/>
            <a:miter lim="800000"/>
            <a:headEnd/>
            <a:tailEnd/>
          </a:ln>
          <a:effectLst/>
          <a:scene3d>
            <a:camera prst="orthographicFront">
              <a:rot lat="0" lon="0" rev="0"/>
            </a:camera>
            <a:lightRig rig="balanced" dir="t">
              <a:rot lat="0" lon="0" rev="8700000"/>
            </a:lightRig>
          </a:scene3d>
          <a:sp3d/>
        </p:spPr>
        <p:txBody>
          <a:bodyPr wrap="none" anchor="ctr"/>
          <a:lstStyle/>
          <a:p>
            <a:r>
              <a:rPr lang="en-US" sz="2400" dirty="0">
                <a:effectLst/>
                <a:latin typeface="Arial" panose="020B0604020202020204" pitchFamily="34" charset="0"/>
                <a:cs typeface="Arial" panose="020B0604020202020204" pitchFamily="34" charset="0"/>
              </a:rPr>
              <a:t>Type II Error</a:t>
            </a:r>
          </a:p>
        </p:txBody>
      </p:sp>
      <p:sp>
        <p:nvSpPr>
          <p:cNvPr id="172037" name="Rectangle 5"/>
          <p:cNvSpPr>
            <a:spLocks noChangeArrowheads="1"/>
          </p:cNvSpPr>
          <p:nvPr/>
        </p:nvSpPr>
        <p:spPr bwMode="auto">
          <a:xfrm>
            <a:off x="7879858" y="4149726"/>
            <a:ext cx="3538757" cy="1266825"/>
          </a:xfrm>
          <a:prstGeom prst="rect">
            <a:avLst/>
          </a:prstGeom>
          <a:noFill/>
          <a:ln w="28575">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nSpc>
                <a:spcPct val="80000"/>
              </a:lnSpc>
              <a:spcBef>
                <a:spcPct val="20000"/>
              </a:spcBef>
            </a:pPr>
            <a:r>
              <a:rPr lang="en-US" sz="2400">
                <a:solidFill>
                  <a:srgbClr val="000000"/>
                </a:solidFill>
                <a:effectLst/>
                <a:latin typeface="Arial" panose="020B0604020202020204" pitchFamily="34" charset="0"/>
                <a:cs typeface="Arial" panose="020B0604020202020204" pitchFamily="34" charset="0"/>
              </a:rPr>
              <a:t>Correct</a:t>
            </a:r>
          </a:p>
          <a:p>
            <a:pPr>
              <a:lnSpc>
                <a:spcPct val="80000"/>
              </a:lnSpc>
              <a:spcBef>
                <a:spcPct val="20000"/>
              </a:spcBef>
            </a:pPr>
            <a:r>
              <a:rPr lang="en-US" sz="2400">
                <a:solidFill>
                  <a:srgbClr val="000000"/>
                </a:solidFill>
                <a:effectLst/>
                <a:latin typeface="Arial" panose="020B0604020202020204" pitchFamily="34" charset="0"/>
                <a:cs typeface="Arial" panose="020B0604020202020204" pitchFamily="34" charset="0"/>
              </a:rPr>
              <a:t>Conclusion</a:t>
            </a:r>
          </a:p>
        </p:txBody>
      </p:sp>
      <p:sp>
        <p:nvSpPr>
          <p:cNvPr id="172038" name="Rectangle 6"/>
          <p:cNvSpPr>
            <a:spLocks noChangeArrowheads="1"/>
          </p:cNvSpPr>
          <p:nvPr/>
        </p:nvSpPr>
        <p:spPr bwMode="auto">
          <a:xfrm>
            <a:off x="4309430" y="4149726"/>
            <a:ext cx="3538757" cy="1266825"/>
          </a:xfrm>
          <a:prstGeom prst="rect">
            <a:avLst/>
          </a:prstGeom>
          <a:solidFill>
            <a:schemeClr val="bg2"/>
          </a:solidFill>
          <a:ln w="28575">
            <a:noFill/>
            <a:miter lim="800000"/>
            <a:headEnd/>
            <a:tailEnd/>
          </a:ln>
          <a:effectLst/>
          <a:scene3d>
            <a:camera prst="orthographicFront">
              <a:rot lat="0" lon="0" rev="0"/>
            </a:camera>
            <a:lightRig rig="balanced" dir="t">
              <a:rot lat="0" lon="0" rev="8700000"/>
            </a:lightRig>
          </a:scene3d>
          <a:sp3d/>
        </p:spPr>
        <p:txBody>
          <a:bodyPr wrap="none" anchor="ctr"/>
          <a:lstStyle/>
          <a:p>
            <a:r>
              <a:rPr lang="en-US" sz="2400" dirty="0">
                <a:effectLst/>
                <a:latin typeface="Arial" panose="020B0604020202020204" pitchFamily="34" charset="0"/>
                <a:cs typeface="Arial" panose="020B0604020202020204" pitchFamily="34" charset="0"/>
              </a:rPr>
              <a:t>Type I Error</a:t>
            </a:r>
            <a:endParaRPr lang="en-US" sz="2000" dirty="0">
              <a:effectLst/>
              <a:latin typeface="Arial" panose="020B0604020202020204" pitchFamily="34" charset="0"/>
              <a:cs typeface="Arial" panose="020B0604020202020204" pitchFamily="34" charset="0"/>
            </a:endParaRPr>
          </a:p>
        </p:txBody>
      </p:sp>
      <p:sp>
        <p:nvSpPr>
          <p:cNvPr id="172039" name="Rectangle 7"/>
          <p:cNvSpPr>
            <a:spLocks noChangeArrowheads="1"/>
          </p:cNvSpPr>
          <p:nvPr/>
        </p:nvSpPr>
        <p:spPr bwMode="auto">
          <a:xfrm>
            <a:off x="886801" y="4154488"/>
            <a:ext cx="3441631" cy="1263650"/>
          </a:xfrm>
          <a:prstGeom prst="rect">
            <a:avLst/>
          </a:prstGeom>
          <a:noFill/>
          <a:ln w="2857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dirty="0">
                <a:solidFill>
                  <a:srgbClr val="000000"/>
                </a:solidFill>
                <a:effectLst/>
                <a:latin typeface="Arial" panose="020B0604020202020204" pitchFamily="34" charset="0"/>
                <a:cs typeface="Arial" panose="020B0604020202020204" pitchFamily="34" charset="0"/>
              </a:rPr>
              <a:t>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p>
          <a:p>
            <a:r>
              <a:rPr lang="en-US" sz="2400" dirty="0">
                <a:solidFill>
                  <a:srgbClr val="000000"/>
                </a:solidFill>
                <a:effectLst/>
                <a:latin typeface="Arial" panose="020B0604020202020204" pitchFamily="34" charset="0"/>
                <a:cs typeface="Arial" panose="020B0604020202020204" pitchFamily="34" charset="0"/>
              </a:rPr>
              <a:t>(Conclude </a:t>
            </a:r>
            <a:r>
              <a:rPr lang="en-US" sz="2400" i="1" dirty="0">
                <a:solidFill>
                  <a:srgbClr val="000000"/>
                </a:solidFill>
                <a:effectLst/>
                <a:latin typeface="Symbol" panose="05050102010706020507" pitchFamily="18" charset="2"/>
                <a:cs typeface="Arial" panose="020B0604020202020204" pitchFamily="34" charset="0"/>
              </a:rPr>
              <a:t>m</a:t>
            </a:r>
            <a:r>
              <a:rPr lang="en-US" sz="2400" dirty="0">
                <a:solidFill>
                  <a:srgbClr val="000000"/>
                </a:solidFill>
                <a:effectLst/>
                <a:latin typeface="Arial" panose="020B0604020202020204" pitchFamily="34" charset="0"/>
                <a:cs typeface="Arial" panose="020B0604020202020204" pitchFamily="34" charset="0"/>
              </a:rPr>
              <a:t> &gt; 12)</a:t>
            </a:r>
            <a:endParaRPr lang="en-US" sz="2400" baseline="-25000" dirty="0">
              <a:solidFill>
                <a:srgbClr val="000000"/>
              </a:solidFill>
              <a:effectLst/>
              <a:latin typeface="Arial" panose="020B0604020202020204" pitchFamily="34" charset="0"/>
              <a:cs typeface="Arial" panose="020B0604020202020204" pitchFamily="34" charset="0"/>
            </a:endParaRPr>
          </a:p>
        </p:txBody>
      </p:sp>
      <p:sp>
        <p:nvSpPr>
          <p:cNvPr id="172040" name="Rectangle 8"/>
          <p:cNvSpPr>
            <a:spLocks noChangeArrowheads="1"/>
          </p:cNvSpPr>
          <p:nvPr/>
        </p:nvSpPr>
        <p:spPr bwMode="auto">
          <a:xfrm>
            <a:off x="897358" y="2884488"/>
            <a:ext cx="3395180" cy="1244600"/>
          </a:xfrm>
          <a:prstGeom prst="rect">
            <a:avLst/>
          </a:prstGeom>
          <a:noFill/>
          <a:ln w="2857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dirty="0">
                <a:solidFill>
                  <a:srgbClr val="000000"/>
                </a:solidFill>
                <a:effectLst/>
                <a:latin typeface="Arial" panose="020B0604020202020204" pitchFamily="34" charset="0"/>
                <a:cs typeface="Arial" panose="020B0604020202020204" pitchFamily="34" charset="0"/>
              </a:rPr>
              <a:t>Accept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p>
          <a:p>
            <a:r>
              <a:rPr lang="en-US" sz="2400" dirty="0">
                <a:solidFill>
                  <a:srgbClr val="000000"/>
                </a:solidFill>
                <a:effectLst/>
                <a:latin typeface="Arial" panose="020B0604020202020204" pitchFamily="34" charset="0"/>
                <a:cs typeface="Arial" panose="020B0604020202020204" pitchFamily="34" charset="0"/>
              </a:rPr>
              <a:t>(Conclude</a:t>
            </a:r>
            <a:r>
              <a:rPr lang="en-US"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m</a:t>
            </a:r>
            <a:r>
              <a:rPr lang="en-US" sz="2400" dirty="0">
                <a:solidFill>
                  <a:srgbClr val="000000"/>
                </a:solidFill>
                <a:effectLst/>
                <a:latin typeface="Arial" panose="020B0604020202020204" pitchFamily="34" charset="0"/>
                <a:cs typeface="Arial" panose="020B0604020202020204" pitchFamily="34" charset="0"/>
              </a:rPr>
              <a:t> </a:t>
            </a:r>
            <a:r>
              <a:rPr lang="en-US" sz="2400" u="sng" dirty="0">
                <a:solidFill>
                  <a:srgbClr val="000000"/>
                </a:solidFill>
                <a:effectLst/>
                <a:latin typeface="Arial" panose="020B0604020202020204" pitchFamily="34" charset="0"/>
                <a:cs typeface="Arial" panose="020B0604020202020204" pitchFamily="34" charset="0"/>
              </a:rPr>
              <a:t>&lt;</a:t>
            </a:r>
            <a:r>
              <a:rPr lang="en-US" sz="2400" dirty="0">
                <a:solidFill>
                  <a:srgbClr val="000000"/>
                </a:solidFill>
                <a:effectLst/>
                <a:latin typeface="Arial" panose="020B0604020202020204" pitchFamily="34" charset="0"/>
                <a:cs typeface="Arial" panose="020B0604020202020204" pitchFamily="34" charset="0"/>
              </a:rPr>
              <a:t> 12)</a:t>
            </a:r>
            <a:endParaRPr lang="en-US" dirty="0">
              <a:solidFill>
                <a:srgbClr val="000000"/>
              </a:solidFill>
              <a:effectLst/>
              <a:latin typeface="Arial" panose="020B0604020202020204" pitchFamily="34" charset="0"/>
              <a:cs typeface="Arial" panose="020B0604020202020204" pitchFamily="34" charset="0"/>
            </a:endParaRPr>
          </a:p>
        </p:txBody>
      </p:sp>
      <p:sp>
        <p:nvSpPr>
          <p:cNvPr id="172041" name="Rectangle 9"/>
          <p:cNvSpPr>
            <a:spLocks noChangeArrowheads="1"/>
          </p:cNvSpPr>
          <p:nvPr/>
        </p:nvSpPr>
        <p:spPr bwMode="auto">
          <a:xfrm>
            <a:off x="4307318" y="1787525"/>
            <a:ext cx="3538757" cy="1092200"/>
          </a:xfrm>
          <a:prstGeom prst="rect">
            <a:avLst/>
          </a:prstGeom>
          <a:noFill/>
          <a:ln w="2857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 </a:t>
            </a:r>
            <a:r>
              <a:rPr lang="en-US" sz="2400" dirty="0">
                <a:solidFill>
                  <a:srgbClr val="000000"/>
                </a:solidFill>
                <a:effectLst/>
                <a:latin typeface="Arial" panose="020B0604020202020204" pitchFamily="34" charset="0"/>
                <a:cs typeface="Arial" panose="020B0604020202020204" pitchFamily="34" charset="0"/>
              </a:rPr>
              <a:t>True</a:t>
            </a:r>
          </a:p>
          <a:p>
            <a:r>
              <a:rPr lang="en-US" sz="2400" dirty="0">
                <a:solidFill>
                  <a:srgbClr val="000000"/>
                </a:solidFill>
                <a:effectLst/>
                <a:latin typeface="Arial" panose="020B0604020202020204" pitchFamily="34" charset="0"/>
                <a:cs typeface="Arial" panose="020B0604020202020204" pitchFamily="34" charset="0"/>
              </a:rPr>
              <a:t>(</a:t>
            </a:r>
            <a:r>
              <a:rPr lang="en-US" sz="2400" i="1" dirty="0">
                <a:solidFill>
                  <a:srgbClr val="000000"/>
                </a:solidFill>
                <a:effectLst/>
                <a:latin typeface="Symbol" panose="05050102010706020507" pitchFamily="18" charset="2"/>
                <a:cs typeface="Arial" panose="020B0604020202020204" pitchFamily="34" charset="0"/>
              </a:rPr>
              <a:t>m</a:t>
            </a:r>
            <a:r>
              <a:rPr lang="en-US" sz="2400" dirty="0">
                <a:solidFill>
                  <a:srgbClr val="000000"/>
                </a:solidFill>
                <a:effectLst/>
                <a:latin typeface="Arial" panose="020B0604020202020204" pitchFamily="34" charset="0"/>
                <a:cs typeface="Arial" panose="020B0604020202020204" pitchFamily="34" charset="0"/>
              </a:rPr>
              <a:t> </a:t>
            </a:r>
            <a:r>
              <a:rPr lang="en-US" sz="2400" u="sng" dirty="0">
                <a:solidFill>
                  <a:srgbClr val="000000"/>
                </a:solidFill>
                <a:effectLst/>
                <a:latin typeface="Arial" panose="020B0604020202020204" pitchFamily="34" charset="0"/>
                <a:cs typeface="Arial" panose="020B0604020202020204" pitchFamily="34" charset="0"/>
              </a:rPr>
              <a:t>&lt;</a:t>
            </a:r>
            <a:r>
              <a:rPr lang="en-US" sz="2400" dirty="0">
                <a:solidFill>
                  <a:srgbClr val="000000"/>
                </a:solidFill>
                <a:effectLst/>
                <a:latin typeface="Arial" panose="020B0604020202020204" pitchFamily="34" charset="0"/>
                <a:cs typeface="Arial" panose="020B0604020202020204" pitchFamily="34" charset="0"/>
              </a:rPr>
              <a:t> 12)</a:t>
            </a:r>
          </a:p>
        </p:txBody>
      </p:sp>
      <p:sp>
        <p:nvSpPr>
          <p:cNvPr id="172042" name="Rectangle 10"/>
          <p:cNvSpPr>
            <a:spLocks noChangeArrowheads="1"/>
          </p:cNvSpPr>
          <p:nvPr/>
        </p:nvSpPr>
        <p:spPr bwMode="auto">
          <a:xfrm>
            <a:off x="7879858" y="1787525"/>
            <a:ext cx="3538757" cy="1092200"/>
          </a:xfrm>
          <a:prstGeom prst="rect">
            <a:avLst/>
          </a:prstGeom>
          <a:noFill/>
          <a:ln w="2857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Arial" panose="020B0604020202020204" pitchFamily="34" charset="0"/>
                <a:cs typeface="Arial" panose="020B0604020202020204" pitchFamily="34" charset="0"/>
              </a:rPr>
              <a:t>H</a:t>
            </a:r>
            <a:r>
              <a:rPr lang="en-US" sz="2800" baseline="-25000" dirty="0">
                <a:solidFill>
                  <a:srgbClr val="000000"/>
                </a:solidFill>
                <a:effectLst/>
                <a:latin typeface="Arial" panose="020B0604020202020204" pitchFamily="34" charset="0"/>
                <a:cs typeface="Arial" panose="020B0604020202020204" pitchFamily="34" charset="0"/>
              </a:rPr>
              <a:t>0 </a:t>
            </a:r>
            <a:r>
              <a:rPr lang="en-US" sz="2400" dirty="0">
                <a:solidFill>
                  <a:srgbClr val="000000"/>
                </a:solidFill>
                <a:effectLst/>
                <a:latin typeface="Arial" panose="020B0604020202020204" pitchFamily="34" charset="0"/>
                <a:cs typeface="Arial" panose="020B0604020202020204" pitchFamily="34" charset="0"/>
              </a:rPr>
              <a:t>False</a:t>
            </a:r>
          </a:p>
          <a:p>
            <a:r>
              <a:rPr lang="en-US" sz="2400" dirty="0">
                <a:solidFill>
                  <a:srgbClr val="000000"/>
                </a:solidFill>
                <a:effectLst/>
                <a:latin typeface="Arial" panose="020B0604020202020204" pitchFamily="34" charset="0"/>
                <a:cs typeface="Arial" panose="020B0604020202020204" pitchFamily="34" charset="0"/>
              </a:rPr>
              <a:t>(</a:t>
            </a:r>
            <a:r>
              <a:rPr lang="en-US" sz="2400" i="1" dirty="0">
                <a:solidFill>
                  <a:srgbClr val="000000"/>
                </a:solidFill>
                <a:effectLst/>
                <a:latin typeface="Symbol" panose="05050102010706020507" pitchFamily="18" charset="2"/>
                <a:cs typeface="Arial" panose="020B0604020202020204" pitchFamily="34" charset="0"/>
              </a:rPr>
              <a:t>m</a:t>
            </a:r>
            <a:r>
              <a:rPr lang="en-US" sz="2400" dirty="0">
                <a:solidFill>
                  <a:srgbClr val="000000"/>
                </a:solidFill>
                <a:effectLst/>
                <a:latin typeface="Arial" panose="020B0604020202020204" pitchFamily="34" charset="0"/>
                <a:cs typeface="Arial" panose="020B0604020202020204" pitchFamily="34" charset="0"/>
              </a:rPr>
              <a:t> &gt; 12)</a:t>
            </a:r>
          </a:p>
        </p:txBody>
      </p:sp>
      <p:sp>
        <p:nvSpPr>
          <p:cNvPr id="172043" name="Rectangle 11"/>
          <p:cNvSpPr>
            <a:spLocks noChangeArrowheads="1"/>
          </p:cNvSpPr>
          <p:nvPr/>
        </p:nvSpPr>
        <p:spPr bwMode="auto">
          <a:xfrm>
            <a:off x="861464" y="2393950"/>
            <a:ext cx="3412071" cy="4762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dirty="0">
                <a:solidFill>
                  <a:srgbClr val="000000"/>
                </a:solidFill>
                <a:effectLst/>
                <a:latin typeface="Arial" panose="020B0604020202020204" pitchFamily="34" charset="0"/>
                <a:cs typeface="Arial" panose="020B0604020202020204" pitchFamily="34" charset="0"/>
              </a:rPr>
              <a:t>Conclusion</a:t>
            </a:r>
          </a:p>
        </p:txBody>
      </p:sp>
      <p:sp>
        <p:nvSpPr>
          <p:cNvPr id="172044" name="Rectangle 12"/>
          <p:cNvSpPr>
            <a:spLocks noChangeArrowheads="1"/>
          </p:cNvSpPr>
          <p:nvPr/>
        </p:nvSpPr>
        <p:spPr bwMode="auto">
          <a:xfrm>
            <a:off x="4281980" y="1231900"/>
            <a:ext cx="7170417" cy="49530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dirty="0">
                <a:solidFill>
                  <a:srgbClr val="000000"/>
                </a:solidFill>
                <a:effectLst/>
                <a:latin typeface="Arial" panose="020B0604020202020204" pitchFamily="34" charset="0"/>
                <a:cs typeface="Arial" panose="020B0604020202020204" pitchFamily="34" charset="0"/>
              </a:rPr>
              <a:t>Population Condition </a:t>
            </a:r>
          </a:p>
        </p:txBody>
      </p:sp>
      <p:grpSp>
        <p:nvGrpSpPr>
          <p:cNvPr id="172046" name="Group 14"/>
          <p:cNvGrpSpPr>
            <a:grpSpLocks/>
          </p:cNvGrpSpPr>
          <p:nvPr/>
        </p:nvGrpSpPr>
        <p:grpSpPr bwMode="auto">
          <a:xfrm>
            <a:off x="886800" y="1765300"/>
            <a:ext cx="10540260" cy="3657600"/>
            <a:chOff x="420" y="1464"/>
            <a:chExt cx="4992" cy="2304"/>
          </a:xfrm>
          <a:effectLst/>
        </p:grpSpPr>
        <p:sp>
          <p:nvSpPr>
            <p:cNvPr id="172047" name="Line 15"/>
            <p:cNvSpPr>
              <a:spLocks noChangeShapeType="1"/>
            </p:cNvSpPr>
            <p:nvPr/>
          </p:nvSpPr>
          <p:spPr bwMode="auto">
            <a:xfrm>
              <a:off x="3720" y="1482"/>
              <a:ext cx="0" cy="2280"/>
            </a:xfrm>
            <a:prstGeom prst="line">
              <a:avLst/>
            </a:prstGeom>
            <a:noFill/>
            <a:ln w="57150">
              <a:solidFill>
                <a:srgbClr val="B2B2B2"/>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172048" name="Rectangle 16"/>
            <p:cNvSpPr>
              <a:spLocks noChangeArrowheads="1"/>
            </p:cNvSpPr>
            <p:nvPr/>
          </p:nvSpPr>
          <p:spPr bwMode="auto">
            <a:xfrm>
              <a:off x="2040" y="1464"/>
              <a:ext cx="3372" cy="2304"/>
            </a:xfrm>
            <a:prstGeom prst="rect">
              <a:avLst/>
            </a:prstGeom>
            <a:noFill/>
            <a:ln w="57150">
              <a:solidFill>
                <a:srgbClr val="B2B2B2"/>
              </a:solidFill>
              <a:miter lim="800000"/>
              <a:headEnd/>
              <a:tailEnd/>
            </a:ln>
            <a:effectLst/>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
          <p:nvSpPr>
            <p:cNvPr id="172049" name="Line 17"/>
            <p:cNvSpPr>
              <a:spLocks noChangeShapeType="1"/>
            </p:cNvSpPr>
            <p:nvPr/>
          </p:nvSpPr>
          <p:spPr bwMode="auto">
            <a:xfrm rot="-5400000">
              <a:off x="3720" y="480"/>
              <a:ext cx="0" cy="3372"/>
            </a:xfrm>
            <a:prstGeom prst="line">
              <a:avLst/>
            </a:prstGeom>
            <a:noFill/>
            <a:ln w="57150">
              <a:solidFill>
                <a:srgbClr val="B2B2B2"/>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172050" name="Rectangle 18"/>
            <p:cNvSpPr>
              <a:spLocks noChangeArrowheads="1"/>
            </p:cNvSpPr>
            <p:nvPr/>
          </p:nvSpPr>
          <p:spPr bwMode="auto">
            <a:xfrm>
              <a:off x="420" y="2172"/>
              <a:ext cx="1620" cy="1596"/>
            </a:xfrm>
            <a:prstGeom prst="rect">
              <a:avLst/>
            </a:prstGeom>
            <a:noFill/>
            <a:ln w="57150">
              <a:solidFill>
                <a:srgbClr val="B2B2B2"/>
              </a:solidFill>
              <a:miter lim="800000"/>
              <a:headEnd/>
              <a:tailEnd/>
            </a:ln>
            <a:effectLst/>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
          <p:nvSpPr>
            <p:cNvPr id="172051" name="Line 19"/>
            <p:cNvSpPr>
              <a:spLocks noChangeShapeType="1"/>
            </p:cNvSpPr>
            <p:nvPr/>
          </p:nvSpPr>
          <p:spPr bwMode="auto">
            <a:xfrm rot="-5400000">
              <a:off x="1233" y="2154"/>
              <a:ext cx="0" cy="1608"/>
            </a:xfrm>
            <a:prstGeom prst="line">
              <a:avLst/>
            </a:prstGeom>
            <a:noFill/>
            <a:ln w="57150">
              <a:solidFill>
                <a:srgbClr val="B2B2B2"/>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172052" name="Line 20"/>
            <p:cNvSpPr>
              <a:spLocks noChangeShapeType="1"/>
            </p:cNvSpPr>
            <p:nvPr/>
          </p:nvSpPr>
          <p:spPr bwMode="auto">
            <a:xfrm rot="-5400000">
              <a:off x="3720" y="1272"/>
              <a:ext cx="0" cy="3372"/>
            </a:xfrm>
            <a:prstGeom prst="line">
              <a:avLst/>
            </a:prstGeom>
            <a:noFill/>
            <a:ln w="57150">
              <a:solidFill>
                <a:srgbClr val="B2B2B2"/>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949EBC64-41CB-41B8-B6DF-9B1367312BD4}" type="slidenum">
              <a:rPr lang="en-US" smtClean="0"/>
              <a:t>16</a:t>
            </a:fld>
            <a:endParaRPr lang="en-US"/>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Rectangle 5"/>
          <p:cNvSpPr>
            <a:spLocks noChangeArrowheads="1"/>
          </p:cNvSpPr>
          <p:nvPr/>
        </p:nvSpPr>
        <p:spPr bwMode="auto">
          <a:xfrm>
            <a:off x="977454" y="488236"/>
            <a:ext cx="10337562" cy="754792"/>
          </a:xfrm>
          <a:prstGeom prst="rect">
            <a:avLst/>
          </a:prstGeom>
          <a:noFill/>
          <a:ln w="12700">
            <a:noFill/>
            <a:miter lim="800000"/>
            <a:headEnd/>
            <a:tailEnd/>
          </a:ln>
          <a:effectLst/>
        </p:spPr>
        <p:txBody>
          <a:bodyPr lIns="90488" tIns="44450" rIns="90488" bIns="44450" anchor="ctr"/>
          <a:lstStyle/>
          <a:p>
            <a:pPr algn="l"/>
            <a:r>
              <a:rPr lang="en-US" sz="3200" i="1" dirty="0">
                <a:effectLst/>
                <a:latin typeface="+mn-lt"/>
                <a:cs typeface="Arial" panose="020B0604020202020204" pitchFamily="34" charset="0"/>
              </a:rPr>
              <a:t>p</a:t>
            </a:r>
            <a:r>
              <a:rPr lang="en-US" sz="3200" dirty="0">
                <a:effectLst/>
                <a:latin typeface="+mn-lt"/>
                <a:cs typeface="Arial" panose="020B0604020202020204" pitchFamily="34" charset="0"/>
              </a:rPr>
              <a:t>-Value Approach to One-Tailed Hypothesis Testing</a:t>
            </a:r>
          </a:p>
        </p:txBody>
      </p:sp>
      <p:sp>
        <p:nvSpPr>
          <p:cNvPr id="257030" name="Rectangle 6"/>
          <p:cNvSpPr>
            <a:spLocks noChangeArrowheads="1"/>
          </p:cNvSpPr>
          <p:nvPr/>
        </p:nvSpPr>
        <p:spPr bwMode="auto">
          <a:xfrm>
            <a:off x="1002982" y="3250666"/>
            <a:ext cx="5776873" cy="609600"/>
          </a:xfrm>
          <a:prstGeom prst="rect">
            <a:avLst/>
          </a:prstGeom>
          <a:noFill/>
          <a:ln w="12700">
            <a:noFill/>
            <a:miter lim="800000"/>
            <a:headEnd/>
            <a:tailEnd/>
          </a:ln>
          <a:effectLst/>
        </p:spPr>
        <p:txBody>
          <a:bodyPr wrap="non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1200"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a:t>
            </a:r>
            <a:endParaRPr lang="en-US" sz="2400" i="1" dirty="0">
              <a:solidFill>
                <a:srgbClr val="000000"/>
              </a:solidFill>
              <a:effectLst/>
              <a:latin typeface="+mn-lt"/>
              <a:cs typeface="Arial" panose="020B0604020202020204" pitchFamily="34" charset="0"/>
            </a:endParaRPr>
          </a:p>
        </p:txBody>
      </p:sp>
      <p:sp>
        <p:nvSpPr>
          <p:cNvPr id="257031" name="Rectangle 7"/>
          <p:cNvSpPr>
            <a:spLocks noChangeArrowheads="1"/>
          </p:cNvSpPr>
          <p:nvPr/>
        </p:nvSpPr>
        <p:spPr bwMode="auto">
          <a:xfrm>
            <a:off x="1002981" y="1060534"/>
            <a:ext cx="9932168" cy="1441696"/>
          </a:xfrm>
          <a:prstGeom prst="rect">
            <a:avLst/>
          </a:prstGeom>
          <a:noFill/>
          <a:ln w="12700">
            <a:noFill/>
            <a:miter lim="800000"/>
            <a:headEnd/>
            <a:tailEnd/>
          </a:ln>
          <a:effectLst/>
        </p:spPr>
        <p:txBody>
          <a:bodyPr wrap="square" anchor="ctr"/>
          <a:lstStyle/>
          <a:p>
            <a:pPr marL="346075" indent="-346075" algn="l">
              <a:lnSpc>
                <a:spcPct val="110000"/>
              </a:lnSpc>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i="1" u="sng" dirty="0">
                <a:solidFill>
                  <a:srgbClr val="000000"/>
                </a:solidFill>
                <a:effectLst/>
                <a:latin typeface="+mn-lt"/>
                <a:cs typeface="Arial" panose="020B0604020202020204" pitchFamily="34" charset="0"/>
              </a:rPr>
              <a:t>p</a:t>
            </a:r>
            <a:r>
              <a:rPr lang="en-US" sz="2400" u="sng" dirty="0">
                <a:solidFill>
                  <a:srgbClr val="000000"/>
                </a:solidFill>
                <a:effectLst/>
                <a:latin typeface="+mn-lt"/>
                <a:cs typeface="Arial" panose="020B0604020202020204" pitchFamily="34" charset="0"/>
              </a:rPr>
              <a:t>-value</a:t>
            </a:r>
            <a:r>
              <a:rPr lang="en-US" sz="2400" dirty="0">
                <a:solidFill>
                  <a:srgbClr val="000000"/>
                </a:solidFill>
                <a:effectLst/>
                <a:latin typeface="+mn-lt"/>
                <a:cs typeface="Arial" panose="020B0604020202020204" pitchFamily="34" charset="0"/>
              </a:rPr>
              <a:t> is the probability, computed using the test statistic, that measures the support (or lack of support) provided by the sample for the null hypothesis.</a:t>
            </a:r>
          </a:p>
        </p:txBody>
      </p:sp>
      <p:sp>
        <p:nvSpPr>
          <p:cNvPr id="257032" name="Rectangle 8"/>
          <p:cNvSpPr>
            <a:spLocks noChangeArrowheads="1"/>
          </p:cNvSpPr>
          <p:nvPr/>
        </p:nvSpPr>
        <p:spPr bwMode="auto">
          <a:xfrm>
            <a:off x="1002981" y="2340391"/>
            <a:ext cx="10388237" cy="1063872"/>
          </a:xfrm>
          <a:prstGeom prst="rect">
            <a:avLst/>
          </a:prstGeom>
          <a:noFill/>
          <a:ln w="12700">
            <a:noFill/>
            <a:miter lim="800000"/>
            <a:headEnd/>
            <a:tailEnd/>
          </a:ln>
          <a:effectLst/>
        </p:spPr>
        <p:txBody>
          <a:bodyPr wrap="square" anchor="ctr"/>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If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is less than or equal to the level of significance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the value of the test statistic is in the rejection region.</a:t>
            </a:r>
            <a:endParaRPr lang="en-US"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a:xfrm>
            <a:off x="10765280" y="6585033"/>
            <a:ext cx="625938" cy="272967"/>
          </a:xfrm>
        </p:spPr>
        <p:txBody>
          <a:bodyPr/>
          <a:lstStyle/>
          <a:p>
            <a:fld id="{949EBC64-41CB-41B8-B6DF-9B1367312BD4}" type="slidenum">
              <a:rPr lang="en-US" smtClean="0"/>
              <a:t>17</a:t>
            </a:fld>
            <a:endParaRPr lang="en-US"/>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37666" y="466855"/>
            <a:ext cx="10337562" cy="76200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Suggested Guidelines for Interpreting </a:t>
            </a:r>
            <a:r>
              <a:rPr lang="en-US" sz="3200" i="1" dirty="0">
                <a:effectLst/>
                <a:latin typeface="+mn-lt"/>
                <a:cs typeface="Arial" panose="020B0604020202020204" pitchFamily="34" charset="0"/>
              </a:rPr>
              <a:t>p</a:t>
            </a:r>
            <a:r>
              <a:rPr lang="en-US" sz="3200" dirty="0">
                <a:effectLst/>
                <a:latin typeface="+mn-lt"/>
                <a:cs typeface="Arial" panose="020B0604020202020204" pitchFamily="34" charset="0"/>
              </a:rPr>
              <a:t>-Values</a:t>
            </a:r>
          </a:p>
        </p:txBody>
      </p:sp>
      <p:sp>
        <p:nvSpPr>
          <p:cNvPr id="3" name="Rectangle 4"/>
          <p:cNvSpPr>
            <a:spLocks noChangeArrowheads="1"/>
          </p:cNvSpPr>
          <p:nvPr/>
        </p:nvSpPr>
        <p:spPr bwMode="auto">
          <a:xfrm>
            <a:off x="1002982" y="1075873"/>
            <a:ext cx="9982842" cy="974725"/>
          </a:xfrm>
          <a:prstGeom prst="rect">
            <a:avLst/>
          </a:prstGeom>
          <a:noFill/>
          <a:ln w="12700">
            <a:noFill/>
            <a:miter lim="800000"/>
            <a:headEnd/>
            <a:tailEnd/>
          </a:ln>
          <a:effectLst/>
        </p:spPr>
        <p:txBody>
          <a:bodyPr wrap="none" anchor="ctr"/>
          <a:lstStyle/>
          <a:p>
            <a:pPr marL="342900" indent="-342900" algn="l">
              <a:buSzPct val="100000"/>
              <a:buFont typeface="Arial" panose="020B0604020202020204" pitchFamily="34" charset="0"/>
              <a:buChar char="•"/>
            </a:pPr>
            <a:r>
              <a:rPr lang="en-US" sz="2400" u="sng" dirty="0">
                <a:solidFill>
                  <a:srgbClr val="000000"/>
                </a:solidFill>
                <a:effectLst/>
                <a:latin typeface="+mn-lt"/>
                <a:cs typeface="Arial" panose="020B0604020202020204" pitchFamily="34" charset="0"/>
              </a:rPr>
              <a:t>Less than .01</a:t>
            </a:r>
          </a:p>
          <a:p>
            <a:pPr algn="l">
              <a:buSzPct val="90000"/>
            </a:pPr>
            <a:r>
              <a:rPr lang="en-US" sz="2400" dirty="0">
                <a:solidFill>
                  <a:srgbClr val="000000"/>
                </a:solidFill>
                <a:effectLst/>
                <a:latin typeface="+mn-lt"/>
                <a:cs typeface="Arial" panose="020B0604020202020204" pitchFamily="34" charset="0"/>
              </a:rPr>
              <a:t>          Overwhelming evidence to conclude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is true.</a:t>
            </a:r>
          </a:p>
        </p:txBody>
      </p:sp>
      <p:sp>
        <p:nvSpPr>
          <p:cNvPr id="4" name="Rectangle 5"/>
          <p:cNvSpPr>
            <a:spLocks noChangeArrowheads="1"/>
          </p:cNvSpPr>
          <p:nvPr/>
        </p:nvSpPr>
        <p:spPr bwMode="auto">
          <a:xfrm>
            <a:off x="1006547" y="2039711"/>
            <a:ext cx="9982842" cy="914400"/>
          </a:xfrm>
          <a:prstGeom prst="rect">
            <a:avLst/>
          </a:prstGeom>
          <a:noFill/>
          <a:ln w="12700">
            <a:noFill/>
            <a:miter lim="800000"/>
            <a:headEnd/>
            <a:tailEnd/>
          </a:ln>
          <a:effectLst/>
        </p:spPr>
        <p:txBody>
          <a:bodyPr wrap="none" anchor="ctr"/>
          <a:lstStyle/>
          <a:p>
            <a:pPr marL="342900" indent="-342900" algn="l">
              <a:spcBef>
                <a:spcPct val="20000"/>
              </a:spcBef>
              <a:buSzPct val="100000"/>
              <a:buFont typeface="Arial" panose="020B0604020202020204" pitchFamily="34" charset="0"/>
              <a:buChar char="•"/>
            </a:pPr>
            <a:r>
              <a:rPr lang="en-US" sz="2400" u="sng" dirty="0">
                <a:solidFill>
                  <a:srgbClr val="000000"/>
                </a:solidFill>
                <a:effectLst/>
                <a:latin typeface="+mn-lt"/>
                <a:cs typeface="Arial" panose="020B0604020202020204" pitchFamily="34" charset="0"/>
              </a:rPr>
              <a:t>Between  .01 and .05</a:t>
            </a:r>
          </a:p>
          <a:p>
            <a:pPr algn="l">
              <a:spcBef>
                <a:spcPct val="20000"/>
              </a:spcBef>
              <a:buSzPct val="100000"/>
            </a:pPr>
            <a:r>
              <a:rPr lang="en-US" sz="2400" dirty="0">
                <a:solidFill>
                  <a:srgbClr val="000000"/>
                </a:solidFill>
                <a:effectLst/>
                <a:latin typeface="+mn-lt"/>
                <a:cs typeface="Arial" panose="020B0604020202020204" pitchFamily="34" charset="0"/>
              </a:rPr>
              <a:t>          Strong evidence to conclude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is true.</a:t>
            </a:r>
            <a:endParaRPr lang="en-US" dirty="0">
              <a:solidFill>
                <a:srgbClr val="000000"/>
              </a:solidFill>
              <a:effectLst/>
              <a:latin typeface="+mn-lt"/>
              <a:cs typeface="Arial" panose="020B0604020202020204" pitchFamily="34" charset="0"/>
            </a:endParaRPr>
          </a:p>
        </p:txBody>
      </p:sp>
      <p:sp>
        <p:nvSpPr>
          <p:cNvPr id="5" name="Rectangle 6"/>
          <p:cNvSpPr>
            <a:spLocks noChangeArrowheads="1"/>
          </p:cNvSpPr>
          <p:nvPr/>
        </p:nvSpPr>
        <p:spPr bwMode="auto">
          <a:xfrm>
            <a:off x="1006547" y="2949348"/>
            <a:ext cx="9982842" cy="1204913"/>
          </a:xfrm>
          <a:prstGeom prst="rect">
            <a:avLst/>
          </a:prstGeom>
          <a:noFill/>
          <a:ln w="12700">
            <a:noFill/>
            <a:miter lim="800000"/>
            <a:headEnd/>
            <a:tailEnd/>
          </a:ln>
          <a:effectLst/>
        </p:spPr>
        <p:txBody>
          <a:bodyPr wrap="none" anchor="ct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Between .05 and .10</a:t>
            </a:r>
          </a:p>
          <a:p>
            <a:pPr algn="l">
              <a:spcBef>
                <a:spcPct val="20000"/>
              </a:spcBef>
              <a:buSzPct val="100000"/>
            </a:pPr>
            <a:r>
              <a:rPr lang="en-US" sz="2400" dirty="0">
                <a:solidFill>
                  <a:srgbClr val="000000"/>
                </a:solidFill>
                <a:effectLst/>
                <a:latin typeface="+mn-lt"/>
                <a:cs typeface="Arial" panose="020B0604020202020204" pitchFamily="34" charset="0"/>
              </a:rPr>
              <a:t>          Weak evidence to conclude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is true.</a:t>
            </a:r>
          </a:p>
        </p:txBody>
      </p:sp>
      <p:sp>
        <p:nvSpPr>
          <p:cNvPr id="9" name="Rectangle 11"/>
          <p:cNvSpPr>
            <a:spLocks noChangeArrowheads="1"/>
          </p:cNvSpPr>
          <p:nvPr/>
        </p:nvSpPr>
        <p:spPr bwMode="auto">
          <a:xfrm>
            <a:off x="1006547" y="4020911"/>
            <a:ext cx="9982842" cy="1104900"/>
          </a:xfrm>
          <a:prstGeom prst="rect">
            <a:avLst/>
          </a:prstGeom>
          <a:noFill/>
          <a:ln w="12700">
            <a:noFill/>
            <a:miter lim="800000"/>
            <a:headEnd/>
            <a:tailEnd/>
          </a:ln>
          <a:effectLst/>
        </p:spPr>
        <p:txBody>
          <a:bodyPr wrap="none" anchor="ctr"/>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Greater than .10</a:t>
            </a:r>
          </a:p>
          <a:p>
            <a:pPr algn="l">
              <a:spcBef>
                <a:spcPct val="20000"/>
              </a:spcBef>
              <a:buSzPct val="100000"/>
            </a:pPr>
            <a:r>
              <a:rPr lang="en-US" sz="2400" dirty="0">
                <a:solidFill>
                  <a:srgbClr val="000000"/>
                </a:solidFill>
                <a:effectLst/>
                <a:latin typeface="+mn-lt"/>
                <a:cs typeface="Arial" panose="020B0604020202020204" pitchFamily="34" charset="0"/>
              </a:rPr>
              <a:t>            Insufficient evidence to conclude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is true.</a:t>
            </a:r>
          </a:p>
        </p:txBody>
      </p:sp>
      <p:sp>
        <p:nvSpPr>
          <p:cNvPr id="6" name="Slide Number Placeholder 5"/>
          <p:cNvSpPr>
            <a:spLocks noGrp="1"/>
          </p:cNvSpPr>
          <p:nvPr>
            <p:ph type="sldNum" sz="quarter" idx="12"/>
          </p:nvPr>
        </p:nvSpPr>
        <p:spPr/>
        <p:txBody>
          <a:bodyPr/>
          <a:lstStyle/>
          <a:p>
            <a:fld id="{949EBC64-41CB-41B8-B6DF-9B1367312BD4}" type="slidenum">
              <a:rPr lang="en-US" smtClean="0"/>
              <a:t>18</a:t>
            </a:fld>
            <a:endParaRPr lang="en-US"/>
          </a:p>
        </p:txBody>
      </p:sp>
    </p:spTree>
    <p:extLst>
      <p:ext uri="{BB962C8B-B14F-4D97-AF65-F5344CB8AC3E}">
        <p14:creationId xmlns:p14="http://schemas.microsoft.com/office/powerpoint/2010/main" val="611250575"/>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ChangeArrowheads="1"/>
          </p:cNvSpPr>
          <p:nvPr/>
        </p:nvSpPr>
        <p:spPr bwMode="auto">
          <a:xfrm>
            <a:off x="997774" y="1139599"/>
            <a:ext cx="5762092" cy="5715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-Value Approach</a:t>
            </a:r>
            <a:endParaRPr lang="en-US" sz="2400" baseline="-25000" dirty="0">
              <a:solidFill>
                <a:srgbClr val="000000"/>
              </a:solidFill>
              <a:effectLst/>
              <a:latin typeface="Arial" panose="020B0604020202020204" pitchFamily="34" charset="0"/>
              <a:cs typeface="Arial" panose="020B0604020202020204" pitchFamily="34" charset="0"/>
            </a:endParaRPr>
          </a:p>
        </p:txBody>
      </p:sp>
      <p:sp>
        <p:nvSpPr>
          <p:cNvPr id="267268" name="Freeform 4"/>
          <p:cNvSpPr>
            <a:spLocks/>
          </p:cNvSpPr>
          <p:nvPr/>
        </p:nvSpPr>
        <p:spPr bwMode="auto">
          <a:xfrm>
            <a:off x="4049478" y="1759624"/>
            <a:ext cx="4390200" cy="3059113"/>
          </a:xfrm>
          <a:custGeom>
            <a:avLst/>
            <a:gdLst/>
            <a:ahLst/>
            <a:cxnLst>
              <a:cxn ang="0">
                <a:pos x="1356" y="8"/>
              </a:cxn>
              <a:cxn ang="0">
                <a:pos x="1262" y="96"/>
              </a:cxn>
              <a:cxn ang="0">
                <a:pos x="1203" y="196"/>
              </a:cxn>
              <a:cxn ang="0">
                <a:pos x="1144" y="304"/>
              </a:cxn>
              <a:cxn ang="0">
                <a:pos x="1098" y="406"/>
              </a:cxn>
              <a:cxn ang="0">
                <a:pos x="1059" y="508"/>
              </a:cxn>
              <a:cxn ang="0">
                <a:pos x="1014" y="625"/>
              </a:cxn>
              <a:cxn ang="0">
                <a:pos x="975" y="748"/>
              </a:cxn>
              <a:cxn ang="0">
                <a:pos x="948" y="853"/>
              </a:cxn>
              <a:cxn ang="0">
                <a:pos x="922" y="965"/>
              </a:cxn>
              <a:cxn ang="0">
                <a:pos x="885" y="1072"/>
              </a:cxn>
              <a:cxn ang="0">
                <a:pos x="844" y="1177"/>
              </a:cxn>
              <a:cxn ang="0">
                <a:pos x="812" y="1282"/>
              </a:cxn>
              <a:cxn ang="0">
                <a:pos x="748" y="1402"/>
              </a:cxn>
              <a:cxn ang="0">
                <a:pos x="677" y="1516"/>
              </a:cxn>
              <a:cxn ang="0">
                <a:pos x="605" y="1613"/>
              </a:cxn>
              <a:cxn ang="0">
                <a:pos x="504" y="1686"/>
              </a:cxn>
              <a:cxn ang="0">
                <a:pos x="396" y="1740"/>
              </a:cxn>
              <a:cxn ang="0">
                <a:pos x="293" y="1783"/>
              </a:cxn>
              <a:cxn ang="0">
                <a:pos x="204" y="1813"/>
              </a:cxn>
              <a:cxn ang="0">
                <a:pos x="81" y="1849"/>
              </a:cxn>
              <a:cxn ang="0">
                <a:pos x="2" y="1876"/>
              </a:cxn>
              <a:cxn ang="0">
                <a:pos x="2840" y="1924"/>
              </a:cxn>
              <a:cxn ang="0">
                <a:pos x="2796" y="1863"/>
              </a:cxn>
              <a:cxn ang="0">
                <a:pos x="2694" y="1834"/>
              </a:cxn>
              <a:cxn ang="0">
                <a:pos x="2574" y="1792"/>
              </a:cxn>
              <a:cxn ang="0">
                <a:pos x="2460" y="1744"/>
              </a:cxn>
              <a:cxn ang="0">
                <a:pos x="2342" y="1688"/>
              </a:cxn>
              <a:cxn ang="0">
                <a:pos x="2293" y="1658"/>
              </a:cxn>
              <a:cxn ang="0">
                <a:pos x="2212" y="1584"/>
              </a:cxn>
              <a:cxn ang="0">
                <a:pos x="2140" y="1500"/>
              </a:cxn>
              <a:cxn ang="0">
                <a:pos x="2078" y="1402"/>
              </a:cxn>
              <a:cxn ang="0">
                <a:pos x="2024" y="1300"/>
              </a:cxn>
              <a:cxn ang="0">
                <a:pos x="1978" y="1200"/>
              </a:cxn>
              <a:cxn ang="0">
                <a:pos x="1942" y="1106"/>
              </a:cxn>
              <a:cxn ang="0">
                <a:pos x="1910" y="1012"/>
              </a:cxn>
              <a:cxn ang="0">
                <a:pos x="1870" y="890"/>
              </a:cxn>
              <a:cxn ang="0">
                <a:pos x="1840" y="776"/>
              </a:cxn>
              <a:cxn ang="0">
                <a:pos x="1798" y="640"/>
              </a:cxn>
              <a:cxn ang="0">
                <a:pos x="1748" y="507"/>
              </a:cxn>
              <a:cxn ang="0">
                <a:pos x="1704" y="396"/>
              </a:cxn>
              <a:cxn ang="0">
                <a:pos x="1672" y="318"/>
              </a:cxn>
              <a:cxn ang="0">
                <a:pos x="1630" y="232"/>
              </a:cxn>
              <a:cxn ang="0">
                <a:pos x="1598" y="180"/>
              </a:cxn>
              <a:cxn ang="0">
                <a:pos x="1560" y="124"/>
              </a:cxn>
              <a:cxn ang="0">
                <a:pos x="1546" y="106"/>
              </a:cxn>
              <a:cxn ang="0">
                <a:pos x="1490" y="42"/>
              </a:cxn>
              <a:cxn ang="0">
                <a:pos x="1448" y="8"/>
              </a:cxn>
            </a:cxnLst>
            <a:rect l="0" t="0" r="r" b="b"/>
            <a:pathLst>
              <a:path w="2840" h="1927">
                <a:moveTo>
                  <a:pt x="1416" y="0"/>
                </a:moveTo>
                <a:lnTo>
                  <a:pt x="1384" y="0"/>
                </a:lnTo>
                <a:lnTo>
                  <a:pt x="1356" y="8"/>
                </a:lnTo>
                <a:lnTo>
                  <a:pt x="1324" y="30"/>
                </a:lnTo>
                <a:lnTo>
                  <a:pt x="1299" y="55"/>
                </a:lnTo>
                <a:lnTo>
                  <a:pt x="1262" y="96"/>
                </a:lnTo>
                <a:lnTo>
                  <a:pt x="1242" y="128"/>
                </a:lnTo>
                <a:lnTo>
                  <a:pt x="1218" y="162"/>
                </a:lnTo>
                <a:lnTo>
                  <a:pt x="1203" y="196"/>
                </a:lnTo>
                <a:lnTo>
                  <a:pt x="1185" y="232"/>
                </a:lnTo>
                <a:lnTo>
                  <a:pt x="1164" y="268"/>
                </a:lnTo>
                <a:lnTo>
                  <a:pt x="1144" y="304"/>
                </a:lnTo>
                <a:lnTo>
                  <a:pt x="1128" y="343"/>
                </a:lnTo>
                <a:lnTo>
                  <a:pt x="1112" y="372"/>
                </a:lnTo>
                <a:lnTo>
                  <a:pt x="1098" y="406"/>
                </a:lnTo>
                <a:lnTo>
                  <a:pt x="1086" y="439"/>
                </a:lnTo>
                <a:lnTo>
                  <a:pt x="1071" y="475"/>
                </a:lnTo>
                <a:lnTo>
                  <a:pt x="1059" y="508"/>
                </a:lnTo>
                <a:lnTo>
                  <a:pt x="1041" y="547"/>
                </a:lnTo>
                <a:lnTo>
                  <a:pt x="1026" y="589"/>
                </a:lnTo>
                <a:lnTo>
                  <a:pt x="1014" y="625"/>
                </a:lnTo>
                <a:lnTo>
                  <a:pt x="1002" y="664"/>
                </a:lnTo>
                <a:lnTo>
                  <a:pt x="990" y="709"/>
                </a:lnTo>
                <a:lnTo>
                  <a:pt x="975" y="748"/>
                </a:lnTo>
                <a:lnTo>
                  <a:pt x="966" y="784"/>
                </a:lnTo>
                <a:lnTo>
                  <a:pt x="954" y="823"/>
                </a:lnTo>
                <a:lnTo>
                  <a:pt x="948" y="853"/>
                </a:lnTo>
                <a:lnTo>
                  <a:pt x="936" y="892"/>
                </a:lnTo>
                <a:lnTo>
                  <a:pt x="927" y="931"/>
                </a:lnTo>
                <a:lnTo>
                  <a:pt x="922" y="965"/>
                </a:lnTo>
                <a:lnTo>
                  <a:pt x="909" y="1003"/>
                </a:lnTo>
                <a:lnTo>
                  <a:pt x="897" y="1036"/>
                </a:lnTo>
                <a:lnTo>
                  <a:pt x="885" y="1072"/>
                </a:lnTo>
                <a:lnTo>
                  <a:pt x="873" y="1108"/>
                </a:lnTo>
                <a:lnTo>
                  <a:pt x="860" y="1144"/>
                </a:lnTo>
                <a:lnTo>
                  <a:pt x="844" y="1177"/>
                </a:lnTo>
                <a:lnTo>
                  <a:pt x="832" y="1218"/>
                </a:lnTo>
                <a:lnTo>
                  <a:pt x="822" y="1246"/>
                </a:lnTo>
                <a:lnTo>
                  <a:pt x="812" y="1282"/>
                </a:lnTo>
                <a:lnTo>
                  <a:pt x="789" y="1324"/>
                </a:lnTo>
                <a:lnTo>
                  <a:pt x="768" y="1363"/>
                </a:lnTo>
                <a:lnTo>
                  <a:pt x="748" y="1402"/>
                </a:lnTo>
                <a:lnTo>
                  <a:pt x="730" y="1437"/>
                </a:lnTo>
                <a:lnTo>
                  <a:pt x="708" y="1478"/>
                </a:lnTo>
                <a:lnTo>
                  <a:pt x="677" y="1516"/>
                </a:lnTo>
                <a:lnTo>
                  <a:pt x="653" y="1547"/>
                </a:lnTo>
                <a:lnTo>
                  <a:pt x="632" y="1578"/>
                </a:lnTo>
                <a:lnTo>
                  <a:pt x="605" y="1613"/>
                </a:lnTo>
                <a:lnTo>
                  <a:pt x="580" y="1632"/>
                </a:lnTo>
                <a:lnTo>
                  <a:pt x="551" y="1656"/>
                </a:lnTo>
                <a:lnTo>
                  <a:pt x="504" y="1686"/>
                </a:lnTo>
                <a:lnTo>
                  <a:pt x="458" y="1710"/>
                </a:lnTo>
                <a:lnTo>
                  <a:pt x="424" y="1726"/>
                </a:lnTo>
                <a:lnTo>
                  <a:pt x="396" y="1740"/>
                </a:lnTo>
                <a:lnTo>
                  <a:pt x="364" y="1752"/>
                </a:lnTo>
                <a:lnTo>
                  <a:pt x="328" y="1768"/>
                </a:lnTo>
                <a:lnTo>
                  <a:pt x="293" y="1783"/>
                </a:lnTo>
                <a:lnTo>
                  <a:pt x="264" y="1789"/>
                </a:lnTo>
                <a:lnTo>
                  <a:pt x="237" y="1801"/>
                </a:lnTo>
                <a:lnTo>
                  <a:pt x="204" y="1813"/>
                </a:lnTo>
                <a:lnTo>
                  <a:pt x="160" y="1826"/>
                </a:lnTo>
                <a:lnTo>
                  <a:pt x="114" y="1843"/>
                </a:lnTo>
                <a:lnTo>
                  <a:pt x="81" y="1849"/>
                </a:lnTo>
                <a:lnTo>
                  <a:pt x="48" y="1861"/>
                </a:lnTo>
                <a:lnTo>
                  <a:pt x="21" y="1867"/>
                </a:lnTo>
                <a:lnTo>
                  <a:pt x="2" y="1876"/>
                </a:lnTo>
                <a:lnTo>
                  <a:pt x="0" y="1927"/>
                </a:lnTo>
                <a:lnTo>
                  <a:pt x="0" y="1924"/>
                </a:lnTo>
                <a:lnTo>
                  <a:pt x="2840" y="1924"/>
                </a:lnTo>
                <a:lnTo>
                  <a:pt x="2838" y="1886"/>
                </a:lnTo>
                <a:lnTo>
                  <a:pt x="2832" y="1867"/>
                </a:lnTo>
                <a:lnTo>
                  <a:pt x="2796" y="1863"/>
                </a:lnTo>
                <a:lnTo>
                  <a:pt x="2754" y="1863"/>
                </a:lnTo>
                <a:lnTo>
                  <a:pt x="2718" y="1837"/>
                </a:lnTo>
                <a:lnTo>
                  <a:pt x="2694" y="1834"/>
                </a:lnTo>
                <a:lnTo>
                  <a:pt x="2670" y="1828"/>
                </a:lnTo>
                <a:lnTo>
                  <a:pt x="2622" y="1810"/>
                </a:lnTo>
                <a:lnTo>
                  <a:pt x="2574" y="1792"/>
                </a:lnTo>
                <a:lnTo>
                  <a:pt x="2535" y="1774"/>
                </a:lnTo>
                <a:lnTo>
                  <a:pt x="2499" y="1759"/>
                </a:lnTo>
                <a:lnTo>
                  <a:pt x="2460" y="1744"/>
                </a:lnTo>
                <a:lnTo>
                  <a:pt x="2424" y="1730"/>
                </a:lnTo>
                <a:lnTo>
                  <a:pt x="2379" y="1708"/>
                </a:lnTo>
                <a:lnTo>
                  <a:pt x="2342" y="1688"/>
                </a:lnTo>
                <a:lnTo>
                  <a:pt x="2322" y="1676"/>
                </a:lnTo>
                <a:lnTo>
                  <a:pt x="2308" y="1666"/>
                </a:lnTo>
                <a:lnTo>
                  <a:pt x="2293" y="1658"/>
                </a:lnTo>
                <a:lnTo>
                  <a:pt x="2266" y="1636"/>
                </a:lnTo>
                <a:lnTo>
                  <a:pt x="2245" y="1613"/>
                </a:lnTo>
                <a:lnTo>
                  <a:pt x="2212" y="1584"/>
                </a:lnTo>
                <a:lnTo>
                  <a:pt x="2191" y="1565"/>
                </a:lnTo>
                <a:lnTo>
                  <a:pt x="2161" y="1528"/>
                </a:lnTo>
                <a:lnTo>
                  <a:pt x="2140" y="1500"/>
                </a:lnTo>
                <a:lnTo>
                  <a:pt x="2120" y="1466"/>
                </a:lnTo>
                <a:lnTo>
                  <a:pt x="2098" y="1434"/>
                </a:lnTo>
                <a:lnTo>
                  <a:pt x="2078" y="1402"/>
                </a:lnTo>
                <a:lnTo>
                  <a:pt x="2058" y="1362"/>
                </a:lnTo>
                <a:lnTo>
                  <a:pt x="2042" y="1332"/>
                </a:lnTo>
                <a:lnTo>
                  <a:pt x="2024" y="1300"/>
                </a:lnTo>
                <a:lnTo>
                  <a:pt x="2006" y="1270"/>
                </a:lnTo>
                <a:lnTo>
                  <a:pt x="1996" y="1238"/>
                </a:lnTo>
                <a:lnTo>
                  <a:pt x="1978" y="1200"/>
                </a:lnTo>
                <a:lnTo>
                  <a:pt x="1964" y="1164"/>
                </a:lnTo>
                <a:lnTo>
                  <a:pt x="1952" y="1134"/>
                </a:lnTo>
                <a:lnTo>
                  <a:pt x="1942" y="1106"/>
                </a:lnTo>
                <a:lnTo>
                  <a:pt x="1934" y="1080"/>
                </a:lnTo>
                <a:lnTo>
                  <a:pt x="1924" y="1058"/>
                </a:lnTo>
                <a:lnTo>
                  <a:pt x="1910" y="1012"/>
                </a:lnTo>
                <a:lnTo>
                  <a:pt x="1896" y="970"/>
                </a:lnTo>
                <a:lnTo>
                  <a:pt x="1884" y="930"/>
                </a:lnTo>
                <a:lnTo>
                  <a:pt x="1870" y="890"/>
                </a:lnTo>
                <a:lnTo>
                  <a:pt x="1862" y="850"/>
                </a:lnTo>
                <a:lnTo>
                  <a:pt x="1852" y="814"/>
                </a:lnTo>
                <a:lnTo>
                  <a:pt x="1840" y="776"/>
                </a:lnTo>
                <a:lnTo>
                  <a:pt x="1828" y="734"/>
                </a:lnTo>
                <a:lnTo>
                  <a:pt x="1816" y="694"/>
                </a:lnTo>
                <a:lnTo>
                  <a:pt x="1798" y="640"/>
                </a:lnTo>
                <a:lnTo>
                  <a:pt x="1784" y="598"/>
                </a:lnTo>
                <a:lnTo>
                  <a:pt x="1766" y="550"/>
                </a:lnTo>
                <a:lnTo>
                  <a:pt x="1748" y="507"/>
                </a:lnTo>
                <a:lnTo>
                  <a:pt x="1734" y="474"/>
                </a:lnTo>
                <a:lnTo>
                  <a:pt x="1722" y="432"/>
                </a:lnTo>
                <a:lnTo>
                  <a:pt x="1704" y="396"/>
                </a:lnTo>
                <a:lnTo>
                  <a:pt x="1686" y="348"/>
                </a:lnTo>
                <a:lnTo>
                  <a:pt x="1698" y="372"/>
                </a:lnTo>
                <a:lnTo>
                  <a:pt x="1672" y="318"/>
                </a:lnTo>
                <a:lnTo>
                  <a:pt x="1654" y="284"/>
                </a:lnTo>
                <a:lnTo>
                  <a:pt x="1642" y="256"/>
                </a:lnTo>
                <a:lnTo>
                  <a:pt x="1630" y="232"/>
                </a:lnTo>
                <a:lnTo>
                  <a:pt x="1612" y="206"/>
                </a:lnTo>
                <a:lnTo>
                  <a:pt x="1606" y="196"/>
                </a:lnTo>
                <a:lnTo>
                  <a:pt x="1598" y="180"/>
                </a:lnTo>
                <a:lnTo>
                  <a:pt x="1586" y="160"/>
                </a:lnTo>
                <a:lnTo>
                  <a:pt x="1574" y="142"/>
                </a:lnTo>
                <a:lnTo>
                  <a:pt x="1560" y="124"/>
                </a:lnTo>
                <a:lnTo>
                  <a:pt x="1552" y="114"/>
                </a:lnTo>
                <a:lnTo>
                  <a:pt x="1568" y="136"/>
                </a:lnTo>
                <a:lnTo>
                  <a:pt x="1546" y="106"/>
                </a:lnTo>
                <a:lnTo>
                  <a:pt x="1530" y="86"/>
                </a:lnTo>
                <a:lnTo>
                  <a:pt x="1512" y="62"/>
                </a:lnTo>
                <a:lnTo>
                  <a:pt x="1490" y="42"/>
                </a:lnTo>
                <a:lnTo>
                  <a:pt x="1476" y="28"/>
                </a:lnTo>
                <a:lnTo>
                  <a:pt x="1464" y="16"/>
                </a:lnTo>
                <a:lnTo>
                  <a:pt x="1448" y="8"/>
                </a:lnTo>
                <a:lnTo>
                  <a:pt x="1432" y="2"/>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p>
        </p:txBody>
      </p:sp>
      <p:sp>
        <p:nvSpPr>
          <p:cNvPr id="267269" name="Rectangle 5"/>
          <p:cNvSpPr>
            <a:spLocks noChangeArrowheads="1"/>
          </p:cNvSpPr>
          <p:nvPr/>
        </p:nvSpPr>
        <p:spPr bwMode="auto">
          <a:xfrm>
            <a:off x="3017506" y="3200770"/>
            <a:ext cx="1104791" cy="828432"/>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a:t>
            </a:r>
          </a:p>
          <a:p>
            <a:pPr algn="l"/>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.0721</a:t>
            </a:r>
          </a:p>
        </p:txBody>
      </p:sp>
      <p:sp>
        <p:nvSpPr>
          <p:cNvPr id="267271" name="Line 7"/>
          <p:cNvSpPr>
            <a:spLocks noChangeShapeType="1"/>
          </p:cNvSpPr>
          <p:nvPr/>
        </p:nvSpPr>
        <p:spPr bwMode="auto">
          <a:xfrm flipH="1">
            <a:off x="4514615" y="2302205"/>
            <a:ext cx="86146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7272" name="Rectangle 8"/>
          <p:cNvSpPr>
            <a:spLocks noChangeArrowheads="1"/>
          </p:cNvSpPr>
          <p:nvPr/>
        </p:nvSpPr>
        <p:spPr bwMode="auto">
          <a:xfrm>
            <a:off x="6107503" y="5169230"/>
            <a:ext cx="354265"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0</a:t>
            </a:r>
          </a:p>
        </p:txBody>
      </p:sp>
      <p:sp>
        <p:nvSpPr>
          <p:cNvPr id="267273" name="Rectangle 9"/>
          <p:cNvSpPr>
            <a:spLocks noChangeArrowheads="1"/>
          </p:cNvSpPr>
          <p:nvPr/>
        </p:nvSpPr>
        <p:spPr bwMode="auto">
          <a:xfrm>
            <a:off x="5145934" y="5164468"/>
            <a:ext cx="969818"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dirty="0">
                <a:solidFill>
                  <a:srgbClr val="000000"/>
                </a:solidFill>
                <a:effectLst/>
                <a:latin typeface="Arial" panose="020B0604020202020204" pitchFamily="34" charset="0"/>
                <a:cs typeface="Arial" panose="020B0604020202020204" pitchFamily="34" charset="0"/>
              </a:rPr>
              <a:t> </a:t>
            </a:r>
            <a:r>
              <a:rPr lang="en-US" sz="2400" i="1" dirty="0" err="1">
                <a:solidFill>
                  <a:srgbClr val="000000"/>
                </a:solidFill>
                <a:effectLst/>
                <a:latin typeface="Arial" panose="020B0604020202020204" pitchFamily="34" charset="0"/>
                <a:cs typeface="Arial" panose="020B0604020202020204" pitchFamily="34" charset="0"/>
              </a:rPr>
              <a:t>z</a:t>
            </a:r>
            <a:r>
              <a:rPr lang="en-US" sz="2400" i="1" baseline="-25000" dirty="0" err="1">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Arial" panose="020B0604020202020204" pitchFamily="34" charset="0"/>
                <a:cs typeface="Arial" panose="020B0604020202020204" pitchFamily="34" charset="0"/>
              </a:rPr>
              <a:t> =</a:t>
            </a:r>
          </a:p>
          <a:p>
            <a:pPr algn="l">
              <a:lnSpc>
                <a:spcPct val="90000"/>
              </a:lnSpc>
            </a:pPr>
            <a:r>
              <a:rPr lang="en-US" sz="2400" dirty="0">
                <a:solidFill>
                  <a:srgbClr val="000000"/>
                </a:solidFill>
                <a:effectLst/>
                <a:latin typeface="Arial" panose="020B0604020202020204" pitchFamily="34" charset="0"/>
                <a:cs typeface="Arial" panose="020B0604020202020204" pitchFamily="34" charset="0"/>
              </a:rPr>
              <a:t> -1.28</a:t>
            </a:r>
          </a:p>
        </p:txBody>
      </p:sp>
      <p:sp>
        <p:nvSpPr>
          <p:cNvPr id="267274" name="Rectangle 10"/>
          <p:cNvSpPr>
            <a:spLocks noChangeArrowheads="1"/>
          </p:cNvSpPr>
          <p:nvPr/>
        </p:nvSpPr>
        <p:spPr bwMode="auto">
          <a:xfrm>
            <a:off x="3264753" y="2078368"/>
            <a:ext cx="1154163"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Arial" panose="020B0604020202020204" pitchFamily="34" charset="0"/>
                <a:cs typeface="Arial" panose="020B0604020202020204" pitchFamily="34" charset="0"/>
              </a:rPr>
              <a:t> = .10</a:t>
            </a:r>
            <a:endParaRPr lang="en-US" sz="2400" baseline="-25000" dirty="0">
              <a:solidFill>
                <a:srgbClr val="000000"/>
              </a:solidFill>
              <a:effectLst/>
              <a:latin typeface="Arial" panose="020B0604020202020204" pitchFamily="34" charset="0"/>
              <a:cs typeface="Arial" panose="020B0604020202020204" pitchFamily="34" charset="0"/>
            </a:endParaRPr>
          </a:p>
        </p:txBody>
      </p:sp>
      <p:sp>
        <p:nvSpPr>
          <p:cNvPr id="267275" name="Line 11"/>
          <p:cNvSpPr>
            <a:spLocks noChangeShapeType="1"/>
          </p:cNvSpPr>
          <p:nvPr/>
        </p:nvSpPr>
        <p:spPr bwMode="auto">
          <a:xfrm>
            <a:off x="3710161" y="4822236"/>
            <a:ext cx="5327430" cy="0"/>
          </a:xfrm>
          <a:prstGeom prst="line">
            <a:avLst/>
          </a:prstGeom>
          <a:noFill/>
          <a:ln w="12700">
            <a:solidFill>
              <a:schemeClr val="tx1"/>
            </a:solidFill>
            <a:round/>
            <a:headEnd/>
            <a:tailEnd/>
          </a:ln>
          <a:effectLst/>
        </p:spPr>
        <p:txBody>
          <a:bodyPr wrap="none" anchor="ctr"/>
          <a:lstStyle/>
          <a:p>
            <a:endParaRPr lang="en-US"/>
          </a:p>
        </p:txBody>
      </p:sp>
      <p:sp>
        <p:nvSpPr>
          <p:cNvPr id="267276" name="Rectangle 12"/>
          <p:cNvSpPr>
            <a:spLocks noChangeArrowheads="1"/>
          </p:cNvSpPr>
          <p:nvPr/>
        </p:nvSpPr>
        <p:spPr bwMode="auto">
          <a:xfrm>
            <a:off x="9147474" y="4539759"/>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Arial" panose="020B0604020202020204" pitchFamily="34" charset="0"/>
                <a:cs typeface="Arial" panose="020B0604020202020204" pitchFamily="34" charset="0"/>
              </a:rPr>
              <a:t>z</a:t>
            </a:r>
          </a:p>
        </p:txBody>
      </p:sp>
      <p:sp>
        <p:nvSpPr>
          <p:cNvPr id="267277" name="Rectangle 13"/>
          <p:cNvSpPr>
            <a:spLocks noChangeArrowheads="1"/>
          </p:cNvSpPr>
          <p:nvPr/>
        </p:nvSpPr>
        <p:spPr bwMode="auto">
          <a:xfrm>
            <a:off x="4218324" y="5189182"/>
            <a:ext cx="884859"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i="1" dirty="0">
                <a:solidFill>
                  <a:srgbClr val="000000"/>
                </a:solidFill>
                <a:effectLst/>
                <a:latin typeface="Arial" panose="020B0604020202020204" pitchFamily="34" charset="0"/>
                <a:cs typeface="Arial" panose="020B0604020202020204" pitchFamily="34" charset="0"/>
              </a:rPr>
              <a:t> z</a:t>
            </a:r>
            <a:r>
              <a:rPr lang="en-US" sz="2400" dirty="0">
                <a:solidFill>
                  <a:srgbClr val="000000"/>
                </a:solidFill>
                <a:effectLst/>
                <a:latin typeface="Arial" panose="020B0604020202020204" pitchFamily="34" charset="0"/>
                <a:cs typeface="Arial" panose="020B0604020202020204" pitchFamily="34" charset="0"/>
              </a:rPr>
              <a:t> =</a:t>
            </a:r>
          </a:p>
          <a:p>
            <a:pPr algn="l">
              <a:lnSpc>
                <a:spcPct val="90000"/>
              </a:lnSpc>
            </a:pPr>
            <a:r>
              <a:rPr lang="en-US" sz="2400" dirty="0">
                <a:solidFill>
                  <a:srgbClr val="000000"/>
                </a:solidFill>
                <a:effectLst/>
                <a:latin typeface="Arial" panose="020B0604020202020204" pitchFamily="34" charset="0"/>
                <a:cs typeface="Arial" panose="020B0604020202020204" pitchFamily="34" charset="0"/>
              </a:rPr>
              <a:t>-1.46</a:t>
            </a:r>
          </a:p>
        </p:txBody>
      </p:sp>
      <p:sp>
        <p:nvSpPr>
          <p:cNvPr id="267278" name="Freeform 14"/>
          <p:cNvSpPr>
            <a:spLocks noChangeArrowheads="1"/>
          </p:cNvSpPr>
          <p:nvPr/>
        </p:nvSpPr>
        <p:spPr bwMode="auto">
          <a:xfrm>
            <a:off x="6275553" y="4708856"/>
            <a:ext cx="2111" cy="428625"/>
          </a:xfrm>
          <a:custGeom>
            <a:avLst/>
            <a:gdLst/>
            <a:ahLst/>
            <a:cxnLst>
              <a:cxn ang="0">
                <a:pos x="0" y="0"/>
              </a:cxn>
              <a:cxn ang="0">
                <a:pos x="1" y="270"/>
              </a:cxn>
            </a:cxnLst>
            <a:rect l="0" t="0" r="r" b="b"/>
            <a:pathLst>
              <a:path w="1" h="270">
                <a:moveTo>
                  <a:pt x="0" y="0"/>
                </a:moveTo>
                <a:lnTo>
                  <a:pt x="1" y="27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67299" name="Freeform 35"/>
          <p:cNvSpPr>
            <a:spLocks/>
          </p:cNvSpPr>
          <p:nvPr/>
        </p:nvSpPr>
        <p:spPr bwMode="auto">
          <a:xfrm>
            <a:off x="4032899" y="4364475"/>
            <a:ext cx="935364" cy="449498"/>
          </a:xfrm>
          <a:custGeom>
            <a:avLst/>
            <a:gdLst/>
            <a:ahLst/>
            <a:cxnLst>
              <a:cxn ang="0">
                <a:pos x="438" y="10"/>
              </a:cxn>
              <a:cxn ang="0">
                <a:pos x="438" y="25"/>
              </a:cxn>
              <a:cxn ang="0">
                <a:pos x="439" y="52"/>
              </a:cxn>
              <a:cxn ang="0">
                <a:pos x="439" y="71"/>
              </a:cxn>
              <a:cxn ang="0">
                <a:pos x="438" y="91"/>
              </a:cxn>
              <a:cxn ang="0">
                <a:pos x="438" y="108"/>
              </a:cxn>
              <a:cxn ang="0">
                <a:pos x="438" y="124"/>
              </a:cxn>
              <a:cxn ang="0">
                <a:pos x="438" y="141"/>
              </a:cxn>
              <a:cxn ang="0">
                <a:pos x="438" y="200"/>
              </a:cxn>
              <a:cxn ang="0">
                <a:pos x="0" y="198"/>
              </a:cxn>
              <a:cxn ang="0">
                <a:pos x="0" y="184"/>
              </a:cxn>
              <a:cxn ang="0">
                <a:pos x="0" y="166"/>
              </a:cxn>
              <a:cxn ang="0">
                <a:pos x="2" y="154"/>
              </a:cxn>
              <a:cxn ang="0">
                <a:pos x="30" y="144"/>
              </a:cxn>
              <a:cxn ang="0">
                <a:pos x="56" y="138"/>
              </a:cxn>
              <a:cxn ang="0">
                <a:pos x="90" y="127"/>
              </a:cxn>
              <a:cxn ang="0">
                <a:pos x="122" y="118"/>
              </a:cxn>
              <a:cxn ang="0">
                <a:pos x="152" y="106"/>
              </a:cxn>
              <a:cxn ang="0">
                <a:pos x="174" y="102"/>
              </a:cxn>
              <a:cxn ang="0">
                <a:pos x="206" y="92"/>
              </a:cxn>
              <a:cxn ang="0">
                <a:pos x="246" y="78"/>
              </a:cxn>
              <a:cxn ang="0">
                <a:pos x="272" y="72"/>
              </a:cxn>
              <a:cxn ang="0">
                <a:pos x="290" y="61"/>
              </a:cxn>
              <a:cxn ang="0">
                <a:pos x="310" y="56"/>
              </a:cxn>
              <a:cxn ang="0">
                <a:pos x="326" y="50"/>
              </a:cxn>
              <a:cxn ang="0">
                <a:pos x="342" y="42"/>
              </a:cxn>
              <a:cxn ang="0">
                <a:pos x="362" y="32"/>
              </a:cxn>
              <a:cxn ang="0">
                <a:pos x="377" y="28"/>
              </a:cxn>
              <a:cxn ang="0">
                <a:pos x="400" y="13"/>
              </a:cxn>
              <a:cxn ang="0">
                <a:pos x="420" y="6"/>
              </a:cxn>
              <a:cxn ang="0">
                <a:pos x="436" y="0"/>
              </a:cxn>
              <a:cxn ang="0">
                <a:pos x="436" y="2"/>
              </a:cxn>
            </a:cxnLst>
            <a:rect l="0" t="0" r="r" b="b"/>
            <a:pathLst>
              <a:path w="439" h="200">
                <a:moveTo>
                  <a:pt x="438" y="10"/>
                </a:moveTo>
                <a:lnTo>
                  <a:pt x="438" y="25"/>
                </a:lnTo>
                <a:lnTo>
                  <a:pt x="439" y="52"/>
                </a:lnTo>
                <a:lnTo>
                  <a:pt x="439" y="71"/>
                </a:lnTo>
                <a:lnTo>
                  <a:pt x="438" y="91"/>
                </a:lnTo>
                <a:lnTo>
                  <a:pt x="438" y="108"/>
                </a:lnTo>
                <a:lnTo>
                  <a:pt x="438" y="124"/>
                </a:lnTo>
                <a:lnTo>
                  <a:pt x="438" y="141"/>
                </a:lnTo>
                <a:lnTo>
                  <a:pt x="438" y="200"/>
                </a:lnTo>
                <a:lnTo>
                  <a:pt x="0" y="198"/>
                </a:lnTo>
                <a:lnTo>
                  <a:pt x="0" y="184"/>
                </a:lnTo>
                <a:lnTo>
                  <a:pt x="0" y="166"/>
                </a:lnTo>
                <a:lnTo>
                  <a:pt x="2" y="154"/>
                </a:lnTo>
                <a:lnTo>
                  <a:pt x="30" y="144"/>
                </a:lnTo>
                <a:lnTo>
                  <a:pt x="56" y="138"/>
                </a:lnTo>
                <a:lnTo>
                  <a:pt x="90" y="127"/>
                </a:lnTo>
                <a:lnTo>
                  <a:pt x="122" y="118"/>
                </a:lnTo>
                <a:lnTo>
                  <a:pt x="152" y="106"/>
                </a:lnTo>
                <a:lnTo>
                  <a:pt x="174" y="102"/>
                </a:lnTo>
                <a:lnTo>
                  <a:pt x="206" y="92"/>
                </a:lnTo>
                <a:lnTo>
                  <a:pt x="246" y="78"/>
                </a:lnTo>
                <a:lnTo>
                  <a:pt x="272" y="72"/>
                </a:lnTo>
                <a:lnTo>
                  <a:pt x="290" y="61"/>
                </a:lnTo>
                <a:lnTo>
                  <a:pt x="310" y="56"/>
                </a:lnTo>
                <a:lnTo>
                  <a:pt x="326" y="50"/>
                </a:lnTo>
                <a:lnTo>
                  <a:pt x="342" y="42"/>
                </a:lnTo>
                <a:lnTo>
                  <a:pt x="362" y="32"/>
                </a:lnTo>
                <a:lnTo>
                  <a:pt x="377" y="28"/>
                </a:lnTo>
                <a:lnTo>
                  <a:pt x="400" y="13"/>
                </a:lnTo>
                <a:lnTo>
                  <a:pt x="420" y="6"/>
                </a:lnTo>
                <a:lnTo>
                  <a:pt x="436" y="0"/>
                </a:lnTo>
                <a:lnTo>
                  <a:pt x="436" y="2"/>
                </a:lnTo>
              </a:path>
            </a:pathLst>
          </a:custGeom>
          <a:solidFill>
            <a:schemeClr val="bg1">
              <a:lumMod val="65000"/>
            </a:schemeClr>
          </a:solidFill>
          <a:ln w="12700" cap="rnd" cmpd="sng">
            <a:noFill/>
            <a:prstDash val="solid"/>
            <a:round/>
            <a:headEnd type="none" w="med" len="med"/>
            <a:tailEnd type="none" w="med" len="med"/>
          </a:ln>
          <a:effectLst/>
        </p:spPr>
        <p:txBody>
          <a:bodyPr/>
          <a:lstStyle/>
          <a:p>
            <a:endParaRPr lang="en-US"/>
          </a:p>
        </p:txBody>
      </p:sp>
      <p:grpSp>
        <p:nvGrpSpPr>
          <p:cNvPr id="267279" name="Group 15"/>
          <p:cNvGrpSpPr>
            <a:grpSpLocks/>
          </p:cNvGrpSpPr>
          <p:nvPr/>
        </p:nvGrpSpPr>
        <p:grpSpPr bwMode="auto">
          <a:xfrm>
            <a:off x="3891744" y="1705306"/>
            <a:ext cx="4778371" cy="2936875"/>
            <a:chOff x="981" y="1178"/>
            <a:chExt cx="3007" cy="1850"/>
          </a:xfrm>
        </p:grpSpPr>
        <p:sp>
          <p:nvSpPr>
            <p:cNvPr id="267280" name="Arc 16"/>
            <p:cNvSpPr>
              <a:spLocks/>
            </p:cNvSpPr>
            <p:nvPr/>
          </p:nvSpPr>
          <p:spPr bwMode="auto">
            <a:xfrm rot="4500000">
              <a:off x="2754" y="2296"/>
              <a:ext cx="790"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267281" name="Arc 17"/>
            <p:cNvSpPr>
              <a:spLocks/>
            </p:cNvSpPr>
            <p:nvPr/>
          </p:nvSpPr>
          <p:spPr bwMode="auto">
            <a:xfrm rot="6300000">
              <a:off x="1738" y="1544"/>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267282" name="Arc 18"/>
            <p:cNvSpPr>
              <a:spLocks/>
            </p:cNvSpPr>
            <p:nvPr/>
          </p:nvSpPr>
          <p:spPr bwMode="auto">
            <a:xfrm rot="16980000">
              <a:off x="1362" y="2302"/>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a:p>
          </p:txBody>
        </p:sp>
        <p:sp>
          <p:nvSpPr>
            <p:cNvPr id="267283" name="Arc 19"/>
            <p:cNvSpPr>
              <a:spLocks/>
            </p:cNvSpPr>
            <p:nvPr/>
          </p:nvSpPr>
          <p:spPr bwMode="auto">
            <a:xfrm rot="20760000">
              <a:off x="981" y="2854"/>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267284" name="Arc 20"/>
            <p:cNvSpPr>
              <a:spLocks/>
            </p:cNvSpPr>
            <p:nvPr/>
          </p:nvSpPr>
          <p:spPr bwMode="auto">
            <a:xfrm rot="15300000">
              <a:off x="2199" y="1546"/>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a:p>
          </p:txBody>
        </p:sp>
        <p:sp>
          <p:nvSpPr>
            <p:cNvPr id="267285" name="Arc 21"/>
            <p:cNvSpPr>
              <a:spLocks/>
            </p:cNvSpPr>
            <p:nvPr/>
          </p:nvSpPr>
          <p:spPr bwMode="auto">
            <a:xfrm rot="720000">
              <a:off x="3252" y="2824"/>
              <a:ext cx="736" cy="204"/>
            </a:xfrm>
            <a:custGeom>
              <a:avLst/>
              <a:gdLst>
                <a:gd name="G0" fmla="+- 20480 0 0"/>
                <a:gd name="G1" fmla="+- 0 0 0"/>
                <a:gd name="G2" fmla="+- 21600 0 0"/>
                <a:gd name="T0" fmla="*/ 18341 w 20480"/>
                <a:gd name="T1" fmla="*/ 21494 h 21494"/>
                <a:gd name="T2" fmla="*/ 0 w 20480"/>
                <a:gd name="T3" fmla="*/ 6865 h 21494"/>
                <a:gd name="T4" fmla="*/ 20480 w 20480"/>
                <a:gd name="T5" fmla="*/ 0 h 21494"/>
              </a:gdLst>
              <a:ahLst/>
              <a:cxnLst>
                <a:cxn ang="0">
                  <a:pos x="T0" y="T1"/>
                </a:cxn>
                <a:cxn ang="0">
                  <a:pos x="T2" y="T3"/>
                </a:cxn>
                <a:cxn ang="0">
                  <a:pos x="T4" y="T5"/>
                </a:cxn>
              </a:cxnLst>
              <a:rect l="0" t="0" r="r" b="b"/>
              <a:pathLst>
                <a:path w="20480" h="21494" fill="none" extrusionOk="0">
                  <a:moveTo>
                    <a:pt x="18341" y="21493"/>
                  </a:moveTo>
                  <a:cubicBezTo>
                    <a:pt x="9881" y="20651"/>
                    <a:pt x="2701" y="14925"/>
                    <a:pt x="-1" y="6865"/>
                  </a:cubicBezTo>
                </a:path>
                <a:path w="20480" h="21494" stroke="0" extrusionOk="0">
                  <a:moveTo>
                    <a:pt x="18341" y="21493"/>
                  </a:moveTo>
                  <a:cubicBezTo>
                    <a:pt x="9881" y="20651"/>
                    <a:pt x="2701" y="14925"/>
                    <a:pt x="-1" y="6865"/>
                  </a:cubicBezTo>
                  <a:lnTo>
                    <a:pt x="20480" y="0"/>
                  </a:lnTo>
                  <a:close/>
                </a:path>
              </a:pathLst>
            </a:custGeom>
            <a:noFill/>
            <a:ln w="12700" cap="rnd">
              <a:solidFill>
                <a:schemeClr val="tx1"/>
              </a:solidFill>
              <a:round/>
              <a:headEnd/>
              <a:tailEnd/>
            </a:ln>
            <a:effectLst/>
          </p:spPr>
          <p:txBody>
            <a:bodyPr wrap="none" anchor="ctr"/>
            <a:lstStyle/>
            <a:p>
              <a:endParaRPr lang="en-US"/>
            </a:p>
          </p:txBody>
        </p:sp>
      </p:grpSp>
      <p:grpSp>
        <p:nvGrpSpPr>
          <p:cNvPr id="267286" name="Group 22"/>
          <p:cNvGrpSpPr>
            <a:grpSpLocks/>
          </p:cNvGrpSpPr>
          <p:nvPr/>
        </p:nvGrpSpPr>
        <p:grpSpPr bwMode="auto">
          <a:xfrm flipH="1">
            <a:off x="4829219" y="3416630"/>
            <a:ext cx="234368" cy="1765300"/>
            <a:chOff x="3645" y="2256"/>
            <a:chExt cx="111" cy="1112"/>
          </a:xfrm>
          <a:effectLst/>
        </p:grpSpPr>
        <p:sp>
          <p:nvSpPr>
            <p:cNvPr id="267287" name="Freeform 23"/>
            <p:cNvSpPr>
              <a:spLocks noChangeArrowheads="1"/>
            </p:cNvSpPr>
            <p:nvPr/>
          </p:nvSpPr>
          <p:spPr bwMode="auto">
            <a:xfrm flipH="1">
              <a:off x="3645" y="2256"/>
              <a:ext cx="47" cy="959"/>
            </a:xfrm>
            <a:custGeom>
              <a:avLst/>
              <a:gdLst/>
              <a:ahLst/>
              <a:cxnLst>
                <a:cxn ang="0">
                  <a:pos x="0" y="0"/>
                </a:cxn>
                <a:cxn ang="0">
                  <a:pos x="0" y="263"/>
                </a:cxn>
              </a:cxnLst>
              <a:rect l="0" t="0" r="r" b="b"/>
              <a:pathLst>
                <a:path w="1" h="263">
                  <a:moveTo>
                    <a:pt x="0" y="0"/>
                  </a:moveTo>
                  <a:lnTo>
                    <a:pt x="0" y="263"/>
                  </a:lnTo>
                </a:path>
              </a:pathLst>
            </a:custGeom>
            <a:noFill/>
            <a:ln w="12700">
              <a:solidFill>
                <a:srgbClr val="000000"/>
              </a:solidFill>
              <a:round/>
              <a:headEnd/>
              <a:tailEnd/>
            </a:ln>
            <a:effectLst>
              <a:outerShdw dist="17961" dir="2700000" algn="ctr" rotWithShape="0">
                <a:srgbClr val="000000"/>
              </a:outerShdw>
            </a:effectLst>
          </p:spPr>
          <p:txBody>
            <a:bodyPr wrap="none" anchor="ctr"/>
            <a:lstStyle/>
            <a:p>
              <a:endParaRPr lang="en-US"/>
            </a:p>
          </p:txBody>
        </p:sp>
        <p:sp>
          <p:nvSpPr>
            <p:cNvPr id="267288" name="Line 24"/>
            <p:cNvSpPr>
              <a:spLocks noChangeShapeType="1"/>
            </p:cNvSpPr>
            <p:nvPr/>
          </p:nvSpPr>
          <p:spPr bwMode="auto">
            <a:xfrm>
              <a:off x="3692" y="3216"/>
              <a:ext cx="64" cy="152"/>
            </a:xfrm>
            <a:prstGeom prst="line">
              <a:avLst/>
            </a:prstGeom>
            <a:noFill/>
            <a:ln w="12700">
              <a:solidFill>
                <a:srgbClr val="000000"/>
              </a:solidFill>
              <a:round/>
              <a:headEnd/>
              <a:tailEnd/>
            </a:ln>
            <a:effectLst>
              <a:outerShdw dist="17961" dir="2700000" algn="ctr" rotWithShape="0">
                <a:srgbClr val="000000"/>
              </a:outerShdw>
            </a:effectLst>
          </p:spPr>
          <p:txBody>
            <a:bodyPr/>
            <a:lstStyle/>
            <a:p>
              <a:endParaRPr lang="en-US"/>
            </a:p>
          </p:txBody>
        </p:sp>
      </p:grpSp>
      <p:grpSp>
        <p:nvGrpSpPr>
          <p:cNvPr id="267289" name="Group 25"/>
          <p:cNvGrpSpPr>
            <a:grpSpLocks/>
          </p:cNvGrpSpPr>
          <p:nvPr/>
        </p:nvGrpSpPr>
        <p:grpSpPr bwMode="auto">
          <a:xfrm flipH="1">
            <a:off x="5359187" y="2118055"/>
            <a:ext cx="135132" cy="3076575"/>
            <a:chOff x="3380" y="1438"/>
            <a:chExt cx="64" cy="1938"/>
          </a:xfrm>
        </p:grpSpPr>
        <p:sp>
          <p:nvSpPr>
            <p:cNvPr id="267290" name="Line 26"/>
            <p:cNvSpPr>
              <a:spLocks noChangeShapeType="1"/>
            </p:cNvSpPr>
            <p:nvPr/>
          </p:nvSpPr>
          <p:spPr bwMode="auto">
            <a:xfrm>
              <a:off x="3444" y="1438"/>
              <a:ext cx="0" cy="179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67291" name="Line 27"/>
            <p:cNvSpPr>
              <a:spLocks noChangeShapeType="1"/>
            </p:cNvSpPr>
            <p:nvPr/>
          </p:nvSpPr>
          <p:spPr bwMode="auto">
            <a:xfrm flipH="1">
              <a:off x="3380" y="3224"/>
              <a:ext cx="64" cy="152"/>
            </a:xfrm>
            <a:prstGeom prst="line">
              <a:avLst/>
            </a:prstGeom>
            <a:noFill/>
            <a:ln w="12700">
              <a:solidFill>
                <a:schemeClr val="tx1"/>
              </a:solidFill>
              <a:round/>
              <a:headEnd/>
              <a:tailEnd/>
            </a:ln>
            <a:effectLst>
              <a:outerShdw dist="17961" dir="2700000" algn="ctr" rotWithShape="0">
                <a:srgbClr val="000000"/>
              </a:outerShdw>
            </a:effectLst>
          </p:spPr>
          <p:txBody>
            <a:bodyPr/>
            <a:lstStyle/>
            <a:p>
              <a:endParaRPr lang="en-US"/>
            </a:p>
          </p:txBody>
        </p:sp>
      </p:grpSp>
      <p:sp>
        <p:nvSpPr>
          <p:cNvPr id="267292" name="Line 28"/>
          <p:cNvSpPr>
            <a:spLocks noChangeShapeType="1"/>
          </p:cNvSpPr>
          <p:nvPr/>
        </p:nvSpPr>
        <p:spPr bwMode="auto">
          <a:xfrm flipH="1">
            <a:off x="4109221" y="3616655"/>
            <a:ext cx="861464" cy="0"/>
          </a:xfrm>
          <a:prstGeom prst="line">
            <a:avLst/>
          </a:prstGeom>
          <a:noFill/>
          <a:ln w="12700">
            <a:solidFill>
              <a:srgbClr val="000000"/>
            </a:solidFill>
            <a:round/>
            <a:headEnd/>
            <a:tailEnd type="triangle" w="med" len="med"/>
          </a:ln>
          <a:effectLst/>
        </p:spPr>
        <p:txBody>
          <a:bodyPr wrap="none" anchor="ctr"/>
          <a:lstStyle/>
          <a:p>
            <a:endParaRPr lang="en-US"/>
          </a:p>
        </p:txBody>
      </p:sp>
      <p:sp>
        <p:nvSpPr>
          <p:cNvPr id="267295" name="Rectangle 31"/>
          <p:cNvSpPr>
            <a:spLocks noChangeArrowheads="1"/>
          </p:cNvSpPr>
          <p:nvPr/>
        </p:nvSpPr>
        <p:spPr bwMode="auto">
          <a:xfrm>
            <a:off x="929359" y="518362"/>
            <a:ext cx="10337562" cy="664389"/>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Lower-Tailed Test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
        <p:nvSpPr>
          <p:cNvPr id="267297" name="Rectangle 33"/>
          <p:cNvSpPr>
            <a:spLocks noChangeArrowheads="1"/>
          </p:cNvSpPr>
          <p:nvPr/>
        </p:nvSpPr>
        <p:spPr bwMode="auto">
          <a:xfrm>
            <a:off x="7166822" y="1797676"/>
            <a:ext cx="2054794" cy="828432"/>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     Sampling</a:t>
            </a:r>
          </a:p>
          <a:p>
            <a:pPr algn="l"/>
            <a:r>
              <a:rPr lang="en-US" sz="2400" dirty="0">
                <a:solidFill>
                  <a:srgbClr val="000000"/>
                </a:solidFill>
                <a:effectLst/>
                <a:latin typeface="+mn-lt"/>
                <a:cs typeface="Arial" panose="020B0604020202020204" pitchFamily="34" charset="0"/>
              </a:rPr>
              <a:t>Distribution of </a:t>
            </a:r>
          </a:p>
        </p:txBody>
      </p:sp>
      <mc:AlternateContent xmlns:mc="http://schemas.openxmlformats.org/markup-compatibility/2006" xmlns:a14="http://schemas.microsoft.com/office/drawing/2010/main">
        <mc:Choice Requires="a14">
          <p:sp>
            <p:nvSpPr>
              <p:cNvPr id="2" name="TextBox 1"/>
              <p:cNvSpPr txBox="1"/>
              <p:nvPr/>
            </p:nvSpPr>
            <p:spPr>
              <a:xfrm>
                <a:off x="7399066" y="2539204"/>
                <a:ext cx="1638525" cy="857607"/>
              </a:xfrm>
              <a:prstGeom prst="rect">
                <a:avLst/>
              </a:prstGeom>
              <a:noFill/>
              <a:effectLst>
                <a:outerShdw dist="25400" dir="3000000" algn="ctr" rotWithShape="0">
                  <a:schemeClr val="bg1"/>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𝑧</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rPr>
                                <m:t>0</m:t>
                              </m:r>
                            </m:sub>
                          </m:sSub>
                        </m:num>
                        <m:den>
                          <m:f>
                            <m:fPr>
                              <m:type m:val="lin"/>
                              <m:ctrlPr>
                                <a:rPr lang="en-US" sz="2400" b="0" i="1" smtClean="0">
                                  <a:solidFill>
                                    <a:srgbClr val="000000"/>
                                  </a:solidFill>
                                  <a:effectLst/>
                                  <a:latin typeface="Cambria Math" panose="02040503050406030204" pitchFamily="18" charset="0"/>
                                  <a:ea typeface="Cambria Math"/>
                                </a:rPr>
                              </m:ctrlPr>
                            </m:fPr>
                            <m:num>
                              <m:r>
                                <a:rPr lang="en-US" sz="2400" b="0" i="1" smtClean="0">
                                  <a:solidFill>
                                    <a:srgbClr val="000000"/>
                                  </a:solidFill>
                                  <a:effectLst/>
                                  <a:latin typeface="Cambria Math"/>
                                  <a:ea typeface="Cambria Math"/>
                                </a:rPr>
                                <m:t>𝜎</m:t>
                              </m:r>
                            </m:num>
                            <m:den>
                              <m:rad>
                                <m:radPr>
                                  <m:degHide m:val="on"/>
                                  <m:ctrlPr>
                                    <a:rPr lang="en-US" sz="2400" b="0" i="1" smtClean="0">
                                      <a:solidFill>
                                        <a:srgbClr val="000000"/>
                                      </a:solidFill>
                                      <a:effectLst/>
                                      <a:latin typeface="Cambria Math" panose="02040503050406030204" pitchFamily="18" charset="0"/>
                                      <a:ea typeface="Cambria Math"/>
                                    </a:rPr>
                                  </m:ctrlPr>
                                </m:radPr>
                                <m:deg/>
                                <m:e>
                                  <m:r>
                                    <a:rPr lang="en-US" sz="2400" b="0" i="1" smtClean="0">
                                      <a:solidFill>
                                        <a:srgbClr val="000000"/>
                                      </a:solidFill>
                                      <a:effectLst/>
                                      <a:latin typeface="Cambria Math"/>
                                      <a:ea typeface="Cambria Math"/>
                                    </a:rPr>
                                    <m:t>𝑛</m:t>
                                  </m:r>
                                </m:e>
                              </m:rad>
                            </m:den>
                          </m:f>
                        </m:den>
                      </m:f>
                    </m:oMath>
                  </m:oMathPara>
                </a14:m>
                <a:endParaRPr lang="en-US" sz="2400" dirty="0">
                  <a:solidFill>
                    <a:srgbClr val="000000"/>
                  </a:solidFill>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399066" y="2539204"/>
                <a:ext cx="1638525" cy="857607"/>
              </a:xfrm>
              <a:prstGeom prst="rect">
                <a:avLst/>
              </a:prstGeom>
              <a:blipFill rotWithShape="1">
                <a:blip r:embed="rId3"/>
                <a:stretch>
                  <a:fillRect/>
                </a:stretch>
              </a:blipFill>
              <a:effectLst>
                <a:outerShdw dist="25400" dir="3000000" algn="ctr" rotWithShape="0">
                  <a:schemeClr val="bg1"/>
                </a:outerShdw>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19</a:t>
            </a:fld>
            <a:endParaRPr lang="en-US"/>
          </a:p>
        </p:txBody>
      </p:sp>
      <p:sp>
        <p:nvSpPr>
          <p:cNvPr id="4" name="TextBox 3"/>
          <p:cNvSpPr txBox="1"/>
          <p:nvPr/>
        </p:nvSpPr>
        <p:spPr>
          <a:xfrm>
            <a:off x="1583378" y="4324135"/>
            <a:ext cx="1629292" cy="769441"/>
          </a:xfrm>
          <a:prstGeom prst="rect">
            <a:avLst/>
          </a:prstGeom>
          <a:noFill/>
        </p:spPr>
        <p:txBody>
          <a:bodyPr wrap="none" rtlCol="0">
            <a:spAutoFit/>
          </a:bodyPr>
          <a:lstStyle/>
          <a:p>
            <a:r>
              <a:rPr lang="en-US" i="1" dirty="0">
                <a:solidFill>
                  <a:srgbClr val="000000"/>
                </a:solidFill>
                <a:effectLst/>
                <a:latin typeface="+mn-lt"/>
                <a:cs typeface="Arial" panose="020B0604020202020204" pitchFamily="34" charset="0"/>
              </a:rPr>
              <a:t>p</a:t>
            </a:r>
            <a:r>
              <a:rPr lang="en-US" dirty="0">
                <a:solidFill>
                  <a:srgbClr val="000000"/>
                </a:solidFill>
                <a:effectLst/>
                <a:latin typeface="+mn-lt"/>
                <a:cs typeface="Arial" panose="020B0604020202020204" pitchFamily="34" charset="0"/>
              </a:rPr>
              <a:t>-Value </a:t>
            </a:r>
            <a:r>
              <a:rPr lang="en-US" u="sng" dirty="0">
                <a:solidFill>
                  <a:srgbClr val="000000"/>
                </a:solidFill>
                <a:effectLst/>
                <a:latin typeface="+mn-lt"/>
                <a:cs typeface="Arial" panose="020B0604020202020204" pitchFamily="34" charset="0"/>
              </a:rPr>
              <a:t>&lt;</a:t>
            </a:r>
            <a:r>
              <a:rPr lang="en-US" dirty="0">
                <a:solidFill>
                  <a:srgbClr val="000000"/>
                </a:solidFill>
                <a:effectLst/>
                <a:latin typeface="+mn-lt"/>
                <a:cs typeface="Arial" panose="020B0604020202020204" pitchFamily="34" charset="0"/>
              </a:rPr>
              <a:t> </a:t>
            </a:r>
            <a:r>
              <a:rPr lang="en-US" i="1" dirty="0">
                <a:solidFill>
                  <a:srgbClr val="000000"/>
                </a:solidFill>
                <a:effectLst/>
                <a:latin typeface="Symbol" panose="05050102010706020507" pitchFamily="18" charset="2"/>
                <a:cs typeface="Arial" panose="020B0604020202020204" pitchFamily="34" charset="0"/>
              </a:rPr>
              <a:t>a</a:t>
            </a:r>
            <a:r>
              <a:rPr lang="en-US" dirty="0">
                <a:solidFill>
                  <a:srgbClr val="000000"/>
                </a:solidFill>
                <a:effectLst/>
                <a:latin typeface="+mn-lt"/>
                <a:cs typeface="Arial" panose="020B0604020202020204" pitchFamily="34" charset="0"/>
              </a:rPr>
              <a:t> ,</a:t>
            </a:r>
          </a:p>
          <a:p>
            <a:r>
              <a:rPr lang="en-US" dirty="0">
                <a:solidFill>
                  <a:srgbClr val="000000"/>
                </a:solidFill>
                <a:effectLst/>
                <a:latin typeface="+mn-lt"/>
                <a:cs typeface="Arial" panose="020B0604020202020204" pitchFamily="34" charset="0"/>
              </a:rPr>
              <a:t>so reject </a:t>
            </a:r>
            <a:r>
              <a:rPr lang="en-US" i="1" dirty="0">
                <a:solidFill>
                  <a:srgbClr val="000000"/>
                </a:solidFill>
                <a:effectLst/>
                <a:latin typeface="+mn-lt"/>
                <a:cs typeface="Arial" panose="020B0604020202020204" pitchFamily="34" charset="0"/>
              </a:rPr>
              <a:t>H</a:t>
            </a:r>
            <a:r>
              <a:rPr lang="en-US" baseline="-25000" dirty="0">
                <a:solidFill>
                  <a:srgbClr val="000000"/>
                </a:solidFill>
                <a:effectLst/>
                <a:latin typeface="+mn-lt"/>
                <a:cs typeface="Arial" panose="020B0604020202020204" pitchFamily="34" charset="0"/>
              </a:rPr>
              <a:t>0</a:t>
            </a:r>
            <a:r>
              <a:rPr lang="en-US" dirty="0">
                <a:solidFill>
                  <a:srgbClr val="000000"/>
                </a:solidFill>
                <a:effectLst/>
                <a:latin typeface="+mn-lt"/>
                <a:cs typeface="Arial" panose="020B0604020202020204" pitchFamily="34" charset="0"/>
              </a:rPr>
              <a:t>.</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1799" y="691675"/>
            <a:ext cx="10337562" cy="814388"/>
          </a:xfrm>
          <a:noFill/>
          <a:ln/>
        </p:spPr>
        <p:txBody>
          <a:bodyPr>
            <a:noAutofit/>
          </a:bodyPr>
          <a:lstStyle/>
          <a:p>
            <a:r>
              <a:rPr lang="en-US" sz="3200" dirty="0">
                <a:latin typeface="+mn-lt"/>
              </a:rPr>
              <a:t>Chapter 9</a:t>
            </a:r>
            <a:br>
              <a:rPr lang="en-US" sz="3200" dirty="0">
                <a:latin typeface="+mn-lt"/>
              </a:rPr>
            </a:br>
            <a:r>
              <a:rPr lang="en-US" sz="3200" dirty="0">
                <a:latin typeface="+mn-lt"/>
              </a:rPr>
              <a:t>Hypothesis Testing</a:t>
            </a:r>
          </a:p>
        </p:txBody>
      </p:sp>
      <p:sp>
        <p:nvSpPr>
          <p:cNvPr id="5126" name="Text Box 6"/>
          <p:cNvSpPr txBox="1">
            <a:spLocks noChangeArrowheads="1"/>
          </p:cNvSpPr>
          <p:nvPr/>
        </p:nvSpPr>
        <p:spPr bwMode="auto">
          <a:xfrm>
            <a:off x="1007205" y="1542844"/>
            <a:ext cx="6029920" cy="461665"/>
          </a:xfrm>
          <a:prstGeom prst="rect">
            <a:avLst/>
          </a:prstGeom>
          <a:noFill/>
          <a:ln w="12700">
            <a:noFill/>
            <a:miter lim="800000"/>
            <a:headEnd/>
            <a:tailEnd/>
          </a:ln>
          <a:effectLst/>
        </p:spPr>
        <p:txBody>
          <a:bodyPr wrap="none">
            <a:spAutoFit/>
          </a:bodyPr>
          <a:lstStyle/>
          <a:p>
            <a:pPr marL="342900" indent="-342900" algn="l">
              <a:buSzPct val="90000"/>
              <a:buFont typeface="Arial" panose="020B0604020202020204" pitchFamily="34" charset="0"/>
              <a:buChar char="•"/>
            </a:pPr>
            <a:r>
              <a:rPr lang="en-US" sz="2400" dirty="0">
                <a:solidFill>
                  <a:srgbClr val="000000"/>
                </a:solidFill>
                <a:effectLst/>
                <a:latin typeface="+mn-lt"/>
                <a:cs typeface="Arial" panose="020B0604020202020204" pitchFamily="34" charset="0"/>
              </a:rPr>
              <a:t>Developing Null and Alternative Hypotheses</a:t>
            </a:r>
          </a:p>
        </p:txBody>
      </p:sp>
      <p:sp>
        <p:nvSpPr>
          <p:cNvPr id="5127" name="Text Box 7"/>
          <p:cNvSpPr txBox="1">
            <a:spLocks noChangeArrowheads="1"/>
          </p:cNvSpPr>
          <p:nvPr/>
        </p:nvSpPr>
        <p:spPr bwMode="auto">
          <a:xfrm>
            <a:off x="1011428" y="2000044"/>
            <a:ext cx="3506409" cy="461665"/>
          </a:xfrm>
          <a:prstGeom prst="rect">
            <a:avLst/>
          </a:prstGeom>
          <a:noFill/>
          <a:ln w="12700">
            <a:noFill/>
            <a:miter lim="800000"/>
            <a:headEnd/>
            <a:tailEnd/>
          </a:ln>
          <a:effectLst/>
        </p:spPr>
        <p:txBody>
          <a:bodyPr wrap="none">
            <a:spAutoFit/>
          </a:bodyPr>
          <a:lstStyle/>
          <a:p>
            <a:pPr marL="342900" indent="-342900" algn="l">
              <a:buSzPct val="90000"/>
              <a:buFont typeface="Arial" panose="020B0604020202020204" pitchFamily="34" charset="0"/>
              <a:buChar char="•"/>
            </a:pPr>
            <a:r>
              <a:rPr lang="en-US" sz="2400" dirty="0">
                <a:solidFill>
                  <a:srgbClr val="000000"/>
                </a:solidFill>
                <a:effectLst/>
                <a:latin typeface="+mn-lt"/>
                <a:cs typeface="Arial" panose="020B0604020202020204" pitchFamily="34" charset="0"/>
              </a:rPr>
              <a:t>Type I and Type II Errors</a:t>
            </a:r>
          </a:p>
        </p:txBody>
      </p:sp>
      <p:sp>
        <p:nvSpPr>
          <p:cNvPr id="5128" name="Text Box 8"/>
          <p:cNvSpPr txBox="1">
            <a:spLocks noChangeArrowheads="1"/>
          </p:cNvSpPr>
          <p:nvPr/>
        </p:nvSpPr>
        <p:spPr bwMode="auto">
          <a:xfrm>
            <a:off x="1011427" y="2449533"/>
            <a:ext cx="4079322" cy="461665"/>
          </a:xfrm>
          <a:prstGeom prst="rect">
            <a:avLst/>
          </a:prstGeom>
          <a:noFill/>
          <a:ln w="12700">
            <a:noFill/>
            <a:miter lim="800000"/>
            <a:headEnd/>
            <a:tailEnd/>
          </a:ln>
          <a:effectLst/>
        </p:spPr>
        <p:txBody>
          <a:bodyPr wrap="none">
            <a:spAutoFit/>
          </a:bodyPr>
          <a:lstStyle/>
          <a:p>
            <a:pPr marL="342900" indent="-342900" algn="l">
              <a:spcBef>
                <a:spcPct val="20000"/>
              </a:spcBef>
              <a:buSzPct val="90000"/>
              <a:buFont typeface="Arial" panose="020B0604020202020204" pitchFamily="34" charset="0"/>
              <a:buChar char="•"/>
            </a:pPr>
            <a:r>
              <a:rPr lang="en-US" sz="2400" dirty="0">
                <a:solidFill>
                  <a:srgbClr val="000000"/>
                </a:solidFill>
                <a:effectLst/>
                <a:latin typeface="+mn-lt"/>
                <a:cs typeface="Arial" panose="020B0604020202020204" pitchFamily="34" charset="0"/>
              </a:rPr>
              <a:t>Population Mean:  </a:t>
            </a:r>
            <a:r>
              <a:rPr lang="en-US" sz="2400" i="1" dirty="0">
                <a:solidFill>
                  <a:srgbClr val="000000"/>
                </a:solidFill>
                <a:effectLst/>
                <a:latin typeface="Symbol" panose="05050102010706020507" pitchFamily="18" charset="2"/>
                <a:cs typeface="Arial" panose="020B0604020202020204" pitchFamily="34" charset="0"/>
              </a:rPr>
              <a:t>s</a:t>
            </a:r>
            <a:r>
              <a:rPr lang="en-US" sz="2400" dirty="0">
                <a:solidFill>
                  <a:srgbClr val="000000"/>
                </a:solidFill>
                <a:effectLst/>
                <a:latin typeface="+mn-lt"/>
                <a:cs typeface="Arial" panose="020B0604020202020204" pitchFamily="34" charset="0"/>
              </a:rPr>
              <a:t>  Known</a:t>
            </a:r>
          </a:p>
        </p:txBody>
      </p:sp>
      <p:sp>
        <p:nvSpPr>
          <p:cNvPr id="5129" name="Text Box 9"/>
          <p:cNvSpPr txBox="1">
            <a:spLocks noChangeArrowheads="1"/>
          </p:cNvSpPr>
          <p:nvPr/>
        </p:nvSpPr>
        <p:spPr bwMode="auto">
          <a:xfrm>
            <a:off x="1017763" y="2925783"/>
            <a:ext cx="4422364" cy="461665"/>
          </a:xfrm>
          <a:prstGeom prst="rect">
            <a:avLst/>
          </a:prstGeom>
          <a:noFill/>
          <a:ln w="12700">
            <a:noFill/>
            <a:miter lim="800000"/>
            <a:headEnd/>
            <a:tailEnd/>
          </a:ln>
          <a:effectLst/>
        </p:spPr>
        <p:txBody>
          <a:bodyPr wrap="none">
            <a:spAutoFit/>
          </a:bodyPr>
          <a:lstStyle/>
          <a:p>
            <a:pPr marL="342900" indent="-342900" algn="l">
              <a:spcBef>
                <a:spcPct val="20000"/>
              </a:spcBef>
              <a:buSzPct val="90000"/>
              <a:buFont typeface="Arial" panose="020B0604020202020204" pitchFamily="34" charset="0"/>
              <a:buChar char="•"/>
            </a:pPr>
            <a:r>
              <a:rPr lang="en-US" sz="2400" dirty="0">
                <a:solidFill>
                  <a:srgbClr val="000000"/>
                </a:solidFill>
                <a:effectLst/>
                <a:latin typeface="+mn-lt"/>
                <a:cs typeface="Arial" panose="020B0604020202020204" pitchFamily="34" charset="0"/>
              </a:rPr>
              <a:t>Population Mean:  </a:t>
            </a:r>
            <a:r>
              <a:rPr lang="en-US" sz="2400" i="1" dirty="0">
                <a:solidFill>
                  <a:srgbClr val="000000"/>
                </a:solidFill>
                <a:effectLst/>
                <a:latin typeface="Symbol" panose="05050102010706020507" pitchFamily="18" charset="2"/>
                <a:cs typeface="Arial" panose="020B0604020202020204" pitchFamily="34" charset="0"/>
              </a:rPr>
              <a:t>s</a:t>
            </a:r>
            <a:r>
              <a:rPr lang="en-US" sz="2400" dirty="0">
                <a:solidFill>
                  <a:srgbClr val="000000"/>
                </a:solidFill>
                <a:effectLst/>
                <a:latin typeface="+mn-lt"/>
                <a:cs typeface="Arial" panose="020B0604020202020204" pitchFamily="34" charset="0"/>
              </a:rPr>
              <a:t>  Unknown</a:t>
            </a:r>
          </a:p>
        </p:txBody>
      </p:sp>
      <p:sp>
        <p:nvSpPr>
          <p:cNvPr id="5143" name="Text Box 23"/>
          <p:cNvSpPr txBox="1">
            <a:spLocks noChangeArrowheads="1"/>
          </p:cNvSpPr>
          <p:nvPr/>
        </p:nvSpPr>
        <p:spPr bwMode="auto">
          <a:xfrm>
            <a:off x="1011427" y="3419495"/>
            <a:ext cx="3301353" cy="461665"/>
          </a:xfrm>
          <a:prstGeom prst="rect">
            <a:avLst/>
          </a:prstGeom>
          <a:noFill/>
          <a:ln w="12700">
            <a:noFill/>
            <a:miter lim="800000"/>
            <a:headEnd/>
            <a:tailEnd/>
          </a:ln>
          <a:effectLst/>
        </p:spPr>
        <p:txBody>
          <a:bodyPr wrap="none">
            <a:spAutoFit/>
          </a:bodyPr>
          <a:lstStyle/>
          <a:p>
            <a:pPr marL="342900" indent="-342900" algn="l">
              <a:spcBef>
                <a:spcPct val="20000"/>
              </a:spcBef>
              <a:buSzPct val="90000"/>
              <a:buFont typeface="Arial" panose="020B0604020202020204" pitchFamily="34" charset="0"/>
              <a:buChar char="•"/>
            </a:pPr>
            <a:r>
              <a:rPr lang="en-US" sz="2400" dirty="0">
                <a:solidFill>
                  <a:srgbClr val="000000"/>
                </a:solidFill>
                <a:effectLst/>
                <a:latin typeface="+mn-lt"/>
                <a:cs typeface="Arial" panose="020B0604020202020204" pitchFamily="34" charset="0"/>
              </a:rPr>
              <a:t>Population Proportion</a:t>
            </a:r>
          </a:p>
        </p:txBody>
      </p:sp>
      <p:sp>
        <p:nvSpPr>
          <p:cNvPr id="2" name="Slide Number Placeholder 1"/>
          <p:cNvSpPr>
            <a:spLocks noGrp="1"/>
          </p:cNvSpPr>
          <p:nvPr>
            <p:ph type="sldNum" sz="quarter" idx="12"/>
          </p:nvPr>
        </p:nvSpPr>
        <p:spPr/>
        <p:txBody>
          <a:bodyPr/>
          <a:lstStyle/>
          <a:p>
            <a:fld id="{949EBC64-41CB-41B8-B6DF-9B1367312BD4}" type="slidenum">
              <a:rPr lang="en-US" smtClean="0"/>
              <a:t>2</a:t>
            </a:fld>
            <a:endParaRPr lang="en-US"/>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ChangeArrowheads="1"/>
          </p:cNvSpPr>
          <p:nvPr/>
        </p:nvSpPr>
        <p:spPr bwMode="auto">
          <a:xfrm>
            <a:off x="997773" y="1150485"/>
            <a:ext cx="6302619" cy="5715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Approach</a:t>
            </a:r>
            <a:endParaRPr lang="en-US" sz="2400" baseline="-25000" dirty="0">
              <a:solidFill>
                <a:srgbClr val="000000"/>
              </a:solidFill>
              <a:effectLst/>
              <a:latin typeface="+mn-lt"/>
              <a:cs typeface="Arial" panose="020B0604020202020204" pitchFamily="34" charset="0"/>
            </a:endParaRPr>
          </a:p>
        </p:txBody>
      </p:sp>
      <p:sp>
        <p:nvSpPr>
          <p:cNvPr id="263172" name="Freeform 4"/>
          <p:cNvSpPr>
            <a:spLocks/>
          </p:cNvSpPr>
          <p:nvPr/>
        </p:nvSpPr>
        <p:spPr bwMode="auto">
          <a:xfrm>
            <a:off x="2216690" y="1875923"/>
            <a:ext cx="4417882" cy="3059113"/>
          </a:xfrm>
          <a:custGeom>
            <a:avLst/>
            <a:gdLst/>
            <a:ahLst/>
            <a:cxnLst>
              <a:cxn ang="0">
                <a:pos x="1356" y="8"/>
              </a:cxn>
              <a:cxn ang="0">
                <a:pos x="1262" y="96"/>
              </a:cxn>
              <a:cxn ang="0">
                <a:pos x="1203" y="196"/>
              </a:cxn>
              <a:cxn ang="0">
                <a:pos x="1144" y="304"/>
              </a:cxn>
              <a:cxn ang="0">
                <a:pos x="1098" y="406"/>
              </a:cxn>
              <a:cxn ang="0">
                <a:pos x="1059" y="508"/>
              </a:cxn>
              <a:cxn ang="0">
                <a:pos x="1014" y="625"/>
              </a:cxn>
              <a:cxn ang="0">
                <a:pos x="975" y="748"/>
              </a:cxn>
              <a:cxn ang="0">
                <a:pos x="948" y="853"/>
              </a:cxn>
              <a:cxn ang="0">
                <a:pos x="922" y="965"/>
              </a:cxn>
              <a:cxn ang="0">
                <a:pos x="885" y="1072"/>
              </a:cxn>
              <a:cxn ang="0">
                <a:pos x="844" y="1177"/>
              </a:cxn>
              <a:cxn ang="0">
                <a:pos x="812" y="1282"/>
              </a:cxn>
              <a:cxn ang="0">
                <a:pos x="748" y="1402"/>
              </a:cxn>
              <a:cxn ang="0">
                <a:pos x="677" y="1516"/>
              </a:cxn>
              <a:cxn ang="0">
                <a:pos x="605" y="1613"/>
              </a:cxn>
              <a:cxn ang="0">
                <a:pos x="504" y="1686"/>
              </a:cxn>
              <a:cxn ang="0">
                <a:pos x="396" y="1740"/>
              </a:cxn>
              <a:cxn ang="0">
                <a:pos x="293" y="1783"/>
              </a:cxn>
              <a:cxn ang="0">
                <a:pos x="204" y="1813"/>
              </a:cxn>
              <a:cxn ang="0">
                <a:pos x="81" y="1849"/>
              </a:cxn>
              <a:cxn ang="0">
                <a:pos x="2" y="1876"/>
              </a:cxn>
              <a:cxn ang="0">
                <a:pos x="2840" y="1924"/>
              </a:cxn>
              <a:cxn ang="0">
                <a:pos x="2796" y="1863"/>
              </a:cxn>
              <a:cxn ang="0">
                <a:pos x="2694" y="1834"/>
              </a:cxn>
              <a:cxn ang="0">
                <a:pos x="2574" y="1792"/>
              </a:cxn>
              <a:cxn ang="0">
                <a:pos x="2460" y="1744"/>
              </a:cxn>
              <a:cxn ang="0">
                <a:pos x="2342" y="1688"/>
              </a:cxn>
              <a:cxn ang="0">
                <a:pos x="2293" y="1658"/>
              </a:cxn>
              <a:cxn ang="0">
                <a:pos x="2212" y="1584"/>
              </a:cxn>
              <a:cxn ang="0">
                <a:pos x="2140" y="1500"/>
              </a:cxn>
              <a:cxn ang="0">
                <a:pos x="2078" y="1402"/>
              </a:cxn>
              <a:cxn ang="0">
                <a:pos x="2024" y="1300"/>
              </a:cxn>
              <a:cxn ang="0">
                <a:pos x="1978" y="1200"/>
              </a:cxn>
              <a:cxn ang="0">
                <a:pos x="1942" y="1106"/>
              </a:cxn>
              <a:cxn ang="0">
                <a:pos x="1910" y="1012"/>
              </a:cxn>
              <a:cxn ang="0">
                <a:pos x="1870" y="890"/>
              </a:cxn>
              <a:cxn ang="0">
                <a:pos x="1840" y="776"/>
              </a:cxn>
              <a:cxn ang="0">
                <a:pos x="1798" y="640"/>
              </a:cxn>
              <a:cxn ang="0">
                <a:pos x="1748" y="507"/>
              </a:cxn>
              <a:cxn ang="0">
                <a:pos x="1704" y="396"/>
              </a:cxn>
              <a:cxn ang="0">
                <a:pos x="1672" y="318"/>
              </a:cxn>
              <a:cxn ang="0">
                <a:pos x="1630" y="232"/>
              </a:cxn>
              <a:cxn ang="0">
                <a:pos x="1598" y="180"/>
              </a:cxn>
              <a:cxn ang="0">
                <a:pos x="1560" y="124"/>
              </a:cxn>
              <a:cxn ang="0">
                <a:pos x="1546" y="106"/>
              </a:cxn>
              <a:cxn ang="0">
                <a:pos x="1490" y="42"/>
              </a:cxn>
              <a:cxn ang="0">
                <a:pos x="1448" y="8"/>
              </a:cxn>
            </a:cxnLst>
            <a:rect l="0" t="0" r="r" b="b"/>
            <a:pathLst>
              <a:path w="2840" h="1927">
                <a:moveTo>
                  <a:pt x="1416" y="0"/>
                </a:moveTo>
                <a:lnTo>
                  <a:pt x="1384" y="0"/>
                </a:lnTo>
                <a:lnTo>
                  <a:pt x="1356" y="8"/>
                </a:lnTo>
                <a:lnTo>
                  <a:pt x="1324" y="30"/>
                </a:lnTo>
                <a:lnTo>
                  <a:pt x="1299" y="55"/>
                </a:lnTo>
                <a:lnTo>
                  <a:pt x="1262" y="96"/>
                </a:lnTo>
                <a:lnTo>
                  <a:pt x="1242" y="128"/>
                </a:lnTo>
                <a:lnTo>
                  <a:pt x="1218" y="162"/>
                </a:lnTo>
                <a:lnTo>
                  <a:pt x="1203" y="196"/>
                </a:lnTo>
                <a:lnTo>
                  <a:pt x="1185" y="232"/>
                </a:lnTo>
                <a:lnTo>
                  <a:pt x="1164" y="268"/>
                </a:lnTo>
                <a:lnTo>
                  <a:pt x="1144" y="304"/>
                </a:lnTo>
                <a:lnTo>
                  <a:pt x="1128" y="343"/>
                </a:lnTo>
                <a:lnTo>
                  <a:pt x="1112" y="372"/>
                </a:lnTo>
                <a:lnTo>
                  <a:pt x="1098" y="406"/>
                </a:lnTo>
                <a:lnTo>
                  <a:pt x="1086" y="439"/>
                </a:lnTo>
                <a:lnTo>
                  <a:pt x="1071" y="475"/>
                </a:lnTo>
                <a:lnTo>
                  <a:pt x="1059" y="508"/>
                </a:lnTo>
                <a:lnTo>
                  <a:pt x="1041" y="547"/>
                </a:lnTo>
                <a:lnTo>
                  <a:pt x="1026" y="589"/>
                </a:lnTo>
                <a:lnTo>
                  <a:pt x="1014" y="625"/>
                </a:lnTo>
                <a:lnTo>
                  <a:pt x="1002" y="664"/>
                </a:lnTo>
                <a:lnTo>
                  <a:pt x="990" y="709"/>
                </a:lnTo>
                <a:lnTo>
                  <a:pt x="975" y="748"/>
                </a:lnTo>
                <a:lnTo>
                  <a:pt x="966" y="784"/>
                </a:lnTo>
                <a:lnTo>
                  <a:pt x="954" y="823"/>
                </a:lnTo>
                <a:lnTo>
                  <a:pt x="948" y="853"/>
                </a:lnTo>
                <a:lnTo>
                  <a:pt x="936" y="892"/>
                </a:lnTo>
                <a:lnTo>
                  <a:pt x="927" y="931"/>
                </a:lnTo>
                <a:lnTo>
                  <a:pt x="922" y="965"/>
                </a:lnTo>
                <a:lnTo>
                  <a:pt x="909" y="1003"/>
                </a:lnTo>
                <a:lnTo>
                  <a:pt x="897" y="1036"/>
                </a:lnTo>
                <a:lnTo>
                  <a:pt x="885" y="1072"/>
                </a:lnTo>
                <a:lnTo>
                  <a:pt x="873" y="1108"/>
                </a:lnTo>
                <a:lnTo>
                  <a:pt x="860" y="1144"/>
                </a:lnTo>
                <a:lnTo>
                  <a:pt x="844" y="1177"/>
                </a:lnTo>
                <a:lnTo>
                  <a:pt x="832" y="1218"/>
                </a:lnTo>
                <a:lnTo>
                  <a:pt x="822" y="1246"/>
                </a:lnTo>
                <a:lnTo>
                  <a:pt x="812" y="1282"/>
                </a:lnTo>
                <a:lnTo>
                  <a:pt x="789" y="1324"/>
                </a:lnTo>
                <a:lnTo>
                  <a:pt x="768" y="1363"/>
                </a:lnTo>
                <a:lnTo>
                  <a:pt x="748" y="1402"/>
                </a:lnTo>
                <a:lnTo>
                  <a:pt x="730" y="1437"/>
                </a:lnTo>
                <a:lnTo>
                  <a:pt x="708" y="1478"/>
                </a:lnTo>
                <a:lnTo>
                  <a:pt x="677" y="1516"/>
                </a:lnTo>
                <a:lnTo>
                  <a:pt x="653" y="1547"/>
                </a:lnTo>
                <a:lnTo>
                  <a:pt x="632" y="1578"/>
                </a:lnTo>
                <a:lnTo>
                  <a:pt x="605" y="1613"/>
                </a:lnTo>
                <a:lnTo>
                  <a:pt x="580" y="1632"/>
                </a:lnTo>
                <a:lnTo>
                  <a:pt x="551" y="1656"/>
                </a:lnTo>
                <a:lnTo>
                  <a:pt x="504" y="1686"/>
                </a:lnTo>
                <a:lnTo>
                  <a:pt x="458" y="1710"/>
                </a:lnTo>
                <a:lnTo>
                  <a:pt x="424" y="1726"/>
                </a:lnTo>
                <a:lnTo>
                  <a:pt x="396" y="1740"/>
                </a:lnTo>
                <a:lnTo>
                  <a:pt x="364" y="1752"/>
                </a:lnTo>
                <a:lnTo>
                  <a:pt x="328" y="1768"/>
                </a:lnTo>
                <a:lnTo>
                  <a:pt x="293" y="1783"/>
                </a:lnTo>
                <a:lnTo>
                  <a:pt x="264" y="1789"/>
                </a:lnTo>
                <a:lnTo>
                  <a:pt x="237" y="1801"/>
                </a:lnTo>
                <a:lnTo>
                  <a:pt x="204" y="1813"/>
                </a:lnTo>
                <a:lnTo>
                  <a:pt x="160" y="1826"/>
                </a:lnTo>
                <a:lnTo>
                  <a:pt x="114" y="1843"/>
                </a:lnTo>
                <a:lnTo>
                  <a:pt x="81" y="1849"/>
                </a:lnTo>
                <a:lnTo>
                  <a:pt x="48" y="1861"/>
                </a:lnTo>
                <a:lnTo>
                  <a:pt x="21" y="1867"/>
                </a:lnTo>
                <a:lnTo>
                  <a:pt x="2" y="1876"/>
                </a:lnTo>
                <a:lnTo>
                  <a:pt x="0" y="1927"/>
                </a:lnTo>
                <a:lnTo>
                  <a:pt x="0" y="1924"/>
                </a:lnTo>
                <a:lnTo>
                  <a:pt x="2840" y="1924"/>
                </a:lnTo>
                <a:lnTo>
                  <a:pt x="2838" y="1886"/>
                </a:lnTo>
                <a:lnTo>
                  <a:pt x="2832" y="1867"/>
                </a:lnTo>
                <a:lnTo>
                  <a:pt x="2796" y="1863"/>
                </a:lnTo>
                <a:lnTo>
                  <a:pt x="2754" y="1863"/>
                </a:lnTo>
                <a:lnTo>
                  <a:pt x="2718" y="1837"/>
                </a:lnTo>
                <a:lnTo>
                  <a:pt x="2694" y="1834"/>
                </a:lnTo>
                <a:lnTo>
                  <a:pt x="2670" y="1828"/>
                </a:lnTo>
                <a:lnTo>
                  <a:pt x="2622" y="1810"/>
                </a:lnTo>
                <a:lnTo>
                  <a:pt x="2574" y="1792"/>
                </a:lnTo>
                <a:lnTo>
                  <a:pt x="2535" y="1774"/>
                </a:lnTo>
                <a:lnTo>
                  <a:pt x="2499" y="1759"/>
                </a:lnTo>
                <a:lnTo>
                  <a:pt x="2460" y="1744"/>
                </a:lnTo>
                <a:lnTo>
                  <a:pt x="2424" y="1730"/>
                </a:lnTo>
                <a:lnTo>
                  <a:pt x="2379" y="1708"/>
                </a:lnTo>
                <a:lnTo>
                  <a:pt x="2342" y="1688"/>
                </a:lnTo>
                <a:lnTo>
                  <a:pt x="2322" y="1676"/>
                </a:lnTo>
                <a:lnTo>
                  <a:pt x="2308" y="1666"/>
                </a:lnTo>
                <a:lnTo>
                  <a:pt x="2293" y="1658"/>
                </a:lnTo>
                <a:lnTo>
                  <a:pt x="2266" y="1636"/>
                </a:lnTo>
                <a:lnTo>
                  <a:pt x="2245" y="1613"/>
                </a:lnTo>
                <a:lnTo>
                  <a:pt x="2212" y="1584"/>
                </a:lnTo>
                <a:lnTo>
                  <a:pt x="2191" y="1565"/>
                </a:lnTo>
                <a:lnTo>
                  <a:pt x="2161" y="1528"/>
                </a:lnTo>
                <a:lnTo>
                  <a:pt x="2140" y="1500"/>
                </a:lnTo>
                <a:lnTo>
                  <a:pt x="2120" y="1466"/>
                </a:lnTo>
                <a:lnTo>
                  <a:pt x="2098" y="1434"/>
                </a:lnTo>
                <a:lnTo>
                  <a:pt x="2078" y="1402"/>
                </a:lnTo>
                <a:lnTo>
                  <a:pt x="2058" y="1362"/>
                </a:lnTo>
                <a:lnTo>
                  <a:pt x="2042" y="1332"/>
                </a:lnTo>
                <a:lnTo>
                  <a:pt x="2024" y="1300"/>
                </a:lnTo>
                <a:lnTo>
                  <a:pt x="2006" y="1270"/>
                </a:lnTo>
                <a:lnTo>
                  <a:pt x="1996" y="1238"/>
                </a:lnTo>
                <a:lnTo>
                  <a:pt x="1978" y="1200"/>
                </a:lnTo>
                <a:lnTo>
                  <a:pt x="1964" y="1164"/>
                </a:lnTo>
                <a:lnTo>
                  <a:pt x="1952" y="1134"/>
                </a:lnTo>
                <a:lnTo>
                  <a:pt x="1942" y="1106"/>
                </a:lnTo>
                <a:lnTo>
                  <a:pt x="1934" y="1080"/>
                </a:lnTo>
                <a:lnTo>
                  <a:pt x="1924" y="1058"/>
                </a:lnTo>
                <a:lnTo>
                  <a:pt x="1910" y="1012"/>
                </a:lnTo>
                <a:lnTo>
                  <a:pt x="1896" y="970"/>
                </a:lnTo>
                <a:lnTo>
                  <a:pt x="1884" y="930"/>
                </a:lnTo>
                <a:lnTo>
                  <a:pt x="1870" y="890"/>
                </a:lnTo>
                <a:lnTo>
                  <a:pt x="1862" y="850"/>
                </a:lnTo>
                <a:lnTo>
                  <a:pt x="1852" y="814"/>
                </a:lnTo>
                <a:lnTo>
                  <a:pt x="1840" y="776"/>
                </a:lnTo>
                <a:lnTo>
                  <a:pt x="1828" y="734"/>
                </a:lnTo>
                <a:lnTo>
                  <a:pt x="1816" y="694"/>
                </a:lnTo>
                <a:lnTo>
                  <a:pt x="1798" y="640"/>
                </a:lnTo>
                <a:lnTo>
                  <a:pt x="1784" y="598"/>
                </a:lnTo>
                <a:lnTo>
                  <a:pt x="1766" y="550"/>
                </a:lnTo>
                <a:lnTo>
                  <a:pt x="1748" y="507"/>
                </a:lnTo>
                <a:lnTo>
                  <a:pt x="1734" y="474"/>
                </a:lnTo>
                <a:lnTo>
                  <a:pt x="1722" y="432"/>
                </a:lnTo>
                <a:lnTo>
                  <a:pt x="1704" y="396"/>
                </a:lnTo>
                <a:lnTo>
                  <a:pt x="1686" y="348"/>
                </a:lnTo>
                <a:lnTo>
                  <a:pt x="1698" y="372"/>
                </a:lnTo>
                <a:lnTo>
                  <a:pt x="1672" y="318"/>
                </a:lnTo>
                <a:lnTo>
                  <a:pt x="1654" y="284"/>
                </a:lnTo>
                <a:lnTo>
                  <a:pt x="1642" y="256"/>
                </a:lnTo>
                <a:lnTo>
                  <a:pt x="1630" y="232"/>
                </a:lnTo>
                <a:lnTo>
                  <a:pt x="1612" y="206"/>
                </a:lnTo>
                <a:lnTo>
                  <a:pt x="1606" y="196"/>
                </a:lnTo>
                <a:lnTo>
                  <a:pt x="1598" y="180"/>
                </a:lnTo>
                <a:lnTo>
                  <a:pt x="1586" y="160"/>
                </a:lnTo>
                <a:lnTo>
                  <a:pt x="1574" y="142"/>
                </a:lnTo>
                <a:lnTo>
                  <a:pt x="1560" y="124"/>
                </a:lnTo>
                <a:lnTo>
                  <a:pt x="1552" y="114"/>
                </a:lnTo>
                <a:lnTo>
                  <a:pt x="1568" y="136"/>
                </a:lnTo>
                <a:lnTo>
                  <a:pt x="1546" y="106"/>
                </a:lnTo>
                <a:lnTo>
                  <a:pt x="1530" y="86"/>
                </a:lnTo>
                <a:lnTo>
                  <a:pt x="1512" y="62"/>
                </a:lnTo>
                <a:lnTo>
                  <a:pt x="1490" y="42"/>
                </a:lnTo>
                <a:lnTo>
                  <a:pt x="1476" y="28"/>
                </a:lnTo>
                <a:lnTo>
                  <a:pt x="1464" y="16"/>
                </a:lnTo>
                <a:lnTo>
                  <a:pt x="1448" y="8"/>
                </a:lnTo>
                <a:lnTo>
                  <a:pt x="1432" y="2"/>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p>
        </p:txBody>
      </p:sp>
      <p:sp>
        <p:nvSpPr>
          <p:cNvPr id="263173" name="Rectangle 5"/>
          <p:cNvSpPr>
            <a:spLocks noChangeArrowheads="1"/>
          </p:cNvSpPr>
          <p:nvPr/>
        </p:nvSpPr>
        <p:spPr bwMode="auto">
          <a:xfrm>
            <a:off x="7390256" y="3458660"/>
            <a:ext cx="1222708" cy="828432"/>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-Value</a:t>
            </a:r>
          </a:p>
          <a:p>
            <a:pPr algn="l"/>
            <a:r>
              <a:rPr lang="en-US" sz="2400" i="1"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Arial" panose="020B0604020202020204" pitchFamily="34" charset="0"/>
                <a:cs typeface="Arial" panose="020B0604020202020204" pitchFamily="34" charset="0"/>
              </a:rPr>
              <a:t> .011</a:t>
            </a:r>
          </a:p>
        </p:txBody>
      </p:sp>
      <p:sp>
        <p:nvSpPr>
          <p:cNvPr id="263174" name="Freeform 6"/>
          <p:cNvSpPr>
            <a:spLocks/>
          </p:cNvSpPr>
          <p:nvPr/>
        </p:nvSpPr>
        <p:spPr bwMode="auto">
          <a:xfrm>
            <a:off x="6361988" y="4742947"/>
            <a:ext cx="413840" cy="190500"/>
          </a:xfrm>
          <a:custGeom>
            <a:avLst/>
            <a:gdLst/>
            <a:ahLst/>
            <a:cxnLst>
              <a:cxn ang="0">
                <a:pos x="6" y="6"/>
              </a:cxn>
              <a:cxn ang="0">
                <a:pos x="1" y="0"/>
              </a:cxn>
              <a:cxn ang="0">
                <a:pos x="4" y="15"/>
              </a:cxn>
              <a:cxn ang="0">
                <a:pos x="4" y="26"/>
              </a:cxn>
              <a:cxn ang="0">
                <a:pos x="4" y="42"/>
              </a:cxn>
              <a:cxn ang="0">
                <a:pos x="4" y="54"/>
              </a:cxn>
              <a:cxn ang="0">
                <a:pos x="4" y="68"/>
              </a:cxn>
              <a:cxn ang="0">
                <a:pos x="4" y="90"/>
              </a:cxn>
              <a:cxn ang="0">
                <a:pos x="6" y="118"/>
              </a:cxn>
              <a:cxn ang="0">
                <a:pos x="192" y="120"/>
              </a:cxn>
              <a:cxn ang="0">
                <a:pos x="196" y="72"/>
              </a:cxn>
              <a:cxn ang="0">
                <a:pos x="180" y="60"/>
              </a:cxn>
              <a:cxn ang="0">
                <a:pos x="166" y="58"/>
              </a:cxn>
              <a:cxn ang="0">
                <a:pos x="156" y="52"/>
              </a:cxn>
              <a:cxn ang="0">
                <a:pos x="144" y="52"/>
              </a:cxn>
              <a:cxn ang="0">
                <a:pos x="136" y="52"/>
              </a:cxn>
              <a:cxn ang="0">
                <a:pos x="130" y="46"/>
              </a:cxn>
              <a:cxn ang="0">
                <a:pos x="104" y="38"/>
              </a:cxn>
              <a:cxn ang="0">
                <a:pos x="116" y="44"/>
              </a:cxn>
              <a:cxn ang="0">
                <a:pos x="110" y="42"/>
              </a:cxn>
              <a:cxn ang="0">
                <a:pos x="96" y="40"/>
              </a:cxn>
              <a:cxn ang="0">
                <a:pos x="86" y="37"/>
              </a:cxn>
              <a:cxn ang="0">
                <a:pos x="77" y="33"/>
              </a:cxn>
              <a:cxn ang="0">
                <a:pos x="72" y="32"/>
              </a:cxn>
              <a:cxn ang="0">
                <a:pos x="59" y="26"/>
              </a:cxn>
              <a:cxn ang="0">
                <a:pos x="50" y="22"/>
              </a:cxn>
              <a:cxn ang="0">
                <a:pos x="40" y="19"/>
              </a:cxn>
              <a:cxn ang="0">
                <a:pos x="31" y="15"/>
              </a:cxn>
              <a:cxn ang="0">
                <a:pos x="22" y="7"/>
              </a:cxn>
              <a:cxn ang="0">
                <a:pos x="13" y="4"/>
              </a:cxn>
              <a:cxn ang="0">
                <a:pos x="0" y="4"/>
              </a:cxn>
              <a:cxn ang="0">
                <a:pos x="8" y="8"/>
              </a:cxn>
            </a:cxnLst>
            <a:rect l="0" t="0" r="r" b="b"/>
            <a:pathLst>
              <a:path w="196" h="120">
                <a:moveTo>
                  <a:pt x="6" y="6"/>
                </a:moveTo>
                <a:lnTo>
                  <a:pt x="1" y="0"/>
                </a:lnTo>
                <a:lnTo>
                  <a:pt x="4" y="15"/>
                </a:lnTo>
                <a:lnTo>
                  <a:pt x="4" y="26"/>
                </a:lnTo>
                <a:lnTo>
                  <a:pt x="4" y="42"/>
                </a:lnTo>
                <a:lnTo>
                  <a:pt x="4" y="54"/>
                </a:lnTo>
                <a:lnTo>
                  <a:pt x="4" y="68"/>
                </a:lnTo>
                <a:lnTo>
                  <a:pt x="4" y="90"/>
                </a:lnTo>
                <a:lnTo>
                  <a:pt x="6" y="118"/>
                </a:lnTo>
                <a:lnTo>
                  <a:pt x="192" y="120"/>
                </a:lnTo>
                <a:lnTo>
                  <a:pt x="196" y="72"/>
                </a:lnTo>
                <a:lnTo>
                  <a:pt x="180" y="60"/>
                </a:lnTo>
                <a:lnTo>
                  <a:pt x="166" y="58"/>
                </a:lnTo>
                <a:lnTo>
                  <a:pt x="156" y="52"/>
                </a:lnTo>
                <a:lnTo>
                  <a:pt x="144" y="52"/>
                </a:lnTo>
                <a:lnTo>
                  <a:pt x="136" y="52"/>
                </a:lnTo>
                <a:lnTo>
                  <a:pt x="130" y="46"/>
                </a:lnTo>
                <a:lnTo>
                  <a:pt x="104" y="38"/>
                </a:lnTo>
                <a:lnTo>
                  <a:pt x="116" y="44"/>
                </a:lnTo>
                <a:lnTo>
                  <a:pt x="110" y="42"/>
                </a:lnTo>
                <a:lnTo>
                  <a:pt x="96" y="40"/>
                </a:lnTo>
                <a:lnTo>
                  <a:pt x="86" y="37"/>
                </a:lnTo>
                <a:lnTo>
                  <a:pt x="77" y="33"/>
                </a:lnTo>
                <a:lnTo>
                  <a:pt x="72" y="32"/>
                </a:lnTo>
                <a:lnTo>
                  <a:pt x="59" y="26"/>
                </a:lnTo>
                <a:lnTo>
                  <a:pt x="50" y="22"/>
                </a:lnTo>
                <a:lnTo>
                  <a:pt x="40" y="19"/>
                </a:lnTo>
                <a:lnTo>
                  <a:pt x="31" y="15"/>
                </a:lnTo>
                <a:lnTo>
                  <a:pt x="22" y="7"/>
                </a:lnTo>
                <a:lnTo>
                  <a:pt x="13" y="4"/>
                </a:lnTo>
                <a:lnTo>
                  <a:pt x="0" y="4"/>
                </a:lnTo>
                <a:lnTo>
                  <a:pt x="8" y="8"/>
                </a:lnTo>
              </a:path>
            </a:pathLst>
          </a:custGeom>
          <a:solidFill>
            <a:schemeClr val="bg1">
              <a:lumMod val="65000"/>
            </a:schemeClr>
          </a:solidFill>
          <a:ln w="12700" cap="rnd" cmpd="sng">
            <a:noFill/>
            <a:prstDash val="solid"/>
            <a:round/>
            <a:headEnd type="none" w="med" len="med"/>
            <a:tailEnd type="none" w="med" len="med"/>
          </a:ln>
          <a:effectLst/>
        </p:spPr>
        <p:txBody>
          <a:bodyPr/>
          <a:lstStyle/>
          <a:p>
            <a:endParaRPr lang="en-US"/>
          </a:p>
        </p:txBody>
      </p:sp>
      <p:sp>
        <p:nvSpPr>
          <p:cNvPr id="263175" name="Line 7"/>
          <p:cNvSpPr>
            <a:spLocks noChangeShapeType="1"/>
          </p:cNvSpPr>
          <p:nvPr/>
        </p:nvSpPr>
        <p:spPr bwMode="auto">
          <a:xfrm>
            <a:off x="6017928" y="2406147"/>
            <a:ext cx="86146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3176" name="Rectangle 8"/>
          <p:cNvSpPr>
            <a:spLocks noChangeArrowheads="1"/>
          </p:cNvSpPr>
          <p:nvPr/>
        </p:nvSpPr>
        <p:spPr bwMode="auto">
          <a:xfrm>
            <a:off x="4208708" y="5273172"/>
            <a:ext cx="354265"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0</a:t>
            </a:r>
          </a:p>
        </p:txBody>
      </p:sp>
      <p:sp>
        <p:nvSpPr>
          <p:cNvPr id="263177" name="Rectangle 9"/>
          <p:cNvSpPr>
            <a:spLocks noChangeArrowheads="1"/>
          </p:cNvSpPr>
          <p:nvPr/>
        </p:nvSpPr>
        <p:spPr bwMode="auto">
          <a:xfrm>
            <a:off x="5002330" y="5230310"/>
            <a:ext cx="867226"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dirty="0">
                <a:solidFill>
                  <a:srgbClr val="000000"/>
                </a:solidFill>
                <a:effectLst/>
                <a:latin typeface="Arial" panose="020B0604020202020204" pitchFamily="34" charset="0"/>
                <a:cs typeface="Arial" panose="020B0604020202020204" pitchFamily="34" charset="0"/>
              </a:rPr>
              <a:t> </a:t>
            </a:r>
            <a:r>
              <a:rPr lang="en-US" sz="2400" i="1" dirty="0" err="1">
                <a:solidFill>
                  <a:srgbClr val="000000"/>
                </a:solidFill>
                <a:effectLst/>
                <a:latin typeface="Arial" panose="020B0604020202020204" pitchFamily="34" charset="0"/>
                <a:cs typeface="Arial" panose="020B0604020202020204" pitchFamily="34" charset="0"/>
              </a:rPr>
              <a:t>z</a:t>
            </a:r>
            <a:r>
              <a:rPr lang="en-US" sz="2400" i="1" baseline="-25000" dirty="0" err="1">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Arial" panose="020B0604020202020204" pitchFamily="34" charset="0"/>
                <a:cs typeface="Arial" panose="020B0604020202020204" pitchFamily="34" charset="0"/>
              </a:rPr>
              <a:t> =</a:t>
            </a:r>
          </a:p>
          <a:p>
            <a:pPr algn="l">
              <a:lnSpc>
                <a:spcPct val="90000"/>
              </a:lnSpc>
            </a:pPr>
            <a:r>
              <a:rPr lang="en-US" sz="2400" dirty="0">
                <a:solidFill>
                  <a:srgbClr val="000000"/>
                </a:solidFill>
                <a:effectLst/>
                <a:latin typeface="Arial" panose="020B0604020202020204" pitchFamily="34" charset="0"/>
                <a:cs typeface="Arial" panose="020B0604020202020204" pitchFamily="34" charset="0"/>
              </a:rPr>
              <a:t> 1.75</a:t>
            </a:r>
          </a:p>
        </p:txBody>
      </p:sp>
      <p:sp>
        <p:nvSpPr>
          <p:cNvPr id="263178" name="Rectangle 10"/>
          <p:cNvSpPr>
            <a:spLocks noChangeArrowheads="1"/>
          </p:cNvSpPr>
          <p:nvPr/>
        </p:nvSpPr>
        <p:spPr bwMode="auto">
          <a:xfrm>
            <a:off x="6978630" y="2163260"/>
            <a:ext cx="1154163"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Arial" panose="020B0604020202020204" pitchFamily="34" charset="0"/>
                <a:cs typeface="Arial" panose="020B0604020202020204" pitchFamily="34" charset="0"/>
              </a:rPr>
              <a:t> = .04</a:t>
            </a:r>
            <a:endParaRPr lang="en-US" sz="2400" baseline="-25000" dirty="0">
              <a:solidFill>
                <a:srgbClr val="000000"/>
              </a:solidFill>
              <a:effectLst/>
              <a:latin typeface="Arial" panose="020B0604020202020204" pitchFamily="34" charset="0"/>
              <a:cs typeface="Arial" panose="020B0604020202020204" pitchFamily="34" charset="0"/>
            </a:endParaRPr>
          </a:p>
        </p:txBody>
      </p:sp>
      <p:sp>
        <p:nvSpPr>
          <p:cNvPr id="263179" name="Line 11"/>
          <p:cNvSpPr>
            <a:spLocks noChangeShapeType="1"/>
          </p:cNvSpPr>
          <p:nvPr/>
        </p:nvSpPr>
        <p:spPr bwMode="auto">
          <a:xfrm>
            <a:off x="1889731" y="4938210"/>
            <a:ext cx="5665980" cy="7300"/>
          </a:xfrm>
          <a:prstGeom prst="line">
            <a:avLst/>
          </a:prstGeom>
          <a:noFill/>
          <a:ln w="28575">
            <a:solidFill>
              <a:schemeClr val="tx1"/>
            </a:solidFill>
            <a:round/>
            <a:headEnd/>
            <a:tailEnd/>
          </a:ln>
          <a:effectLst/>
        </p:spPr>
        <p:txBody>
          <a:bodyPr wrap="none" anchor="ctr"/>
          <a:lstStyle/>
          <a:p>
            <a:endParaRPr lang="en-US"/>
          </a:p>
        </p:txBody>
      </p:sp>
      <p:sp>
        <p:nvSpPr>
          <p:cNvPr id="263180" name="Rectangle 12"/>
          <p:cNvSpPr>
            <a:spLocks noChangeArrowheads="1"/>
          </p:cNvSpPr>
          <p:nvPr/>
        </p:nvSpPr>
        <p:spPr bwMode="auto">
          <a:xfrm>
            <a:off x="7584229" y="4678889"/>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Arial" panose="020B0604020202020204" pitchFamily="34" charset="0"/>
                <a:cs typeface="Arial" panose="020B0604020202020204" pitchFamily="34" charset="0"/>
              </a:rPr>
              <a:t>z</a:t>
            </a:r>
          </a:p>
        </p:txBody>
      </p:sp>
      <p:sp>
        <p:nvSpPr>
          <p:cNvPr id="263181" name="Rectangle 13"/>
          <p:cNvSpPr>
            <a:spLocks noChangeArrowheads="1"/>
          </p:cNvSpPr>
          <p:nvPr/>
        </p:nvSpPr>
        <p:spPr bwMode="auto">
          <a:xfrm>
            <a:off x="6275420" y="5230310"/>
            <a:ext cx="782266"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i="1">
                <a:solidFill>
                  <a:srgbClr val="000000"/>
                </a:solidFill>
                <a:effectLst/>
                <a:latin typeface="Arial" panose="020B0604020202020204" pitchFamily="34" charset="0"/>
                <a:cs typeface="Arial" panose="020B0604020202020204" pitchFamily="34" charset="0"/>
              </a:rPr>
              <a:t> z</a:t>
            </a:r>
            <a:r>
              <a:rPr lang="en-US" sz="2400">
                <a:solidFill>
                  <a:srgbClr val="000000"/>
                </a:solidFill>
                <a:effectLst/>
                <a:latin typeface="Arial" panose="020B0604020202020204" pitchFamily="34" charset="0"/>
                <a:cs typeface="Arial" panose="020B0604020202020204" pitchFamily="34" charset="0"/>
              </a:rPr>
              <a:t> =</a:t>
            </a:r>
          </a:p>
          <a:p>
            <a:pPr algn="l">
              <a:lnSpc>
                <a:spcPct val="90000"/>
              </a:lnSpc>
            </a:pPr>
            <a:r>
              <a:rPr lang="en-US" sz="2400">
                <a:solidFill>
                  <a:srgbClr val="000000"/>
                </a:solidFill>
                <a:effectLst/>
                <a:latin typeface="Arial" panose="020B0604020202020204" pitchFamily="34" charset="0"/>
                <a:cs typeface="Arial" panose="020B0604020202020204" pitchFamily="34" charset="0"/>
              </a:rPr>
              <a:t>2.29</a:t>
            </a:r>
          </a:p>
        </p:txBody>
      </p:sp>
      <p:sp>
        <p:nvSpPr>
          <p:cNvPr id="263182" name="Freeform 14"/>
          <p:cNvSpPr>
            <a:spLocks noChangeArrowheads="1"/>
          </p:cNvSpPr>
          <p:nvPr/>
        </p:nvSpPr>
        <p:spPr bwMode="auto">
          <a:xfrm>
            <a:off x="4414406" y="4812798"/>
            <a:ext cx="2111" cy="428625"/>
          </a:xfrm>
          <a:custGeom>
            <a:avLst/>
            <a:gdLst/>
            <a:ahLst/>
            <a:cxnLst>
              <a:cxn ang="0">
                <a:pos x="0" y="0"/>
              </a:cxn>
              <a:cxn ang="0">
                <a:pos x="1" y="270"/>
              </a:cxn>
            </a:cxnLst>
            <a:rect l="0" t="0" r="r" b="b"/>
            <a:pathLst>
              <a:path w="1" h="270">
                <a:moveTo>
                  <a:pt x="0" y="0"/>
                </a:moveTo>
                <a:lnTo>
                  <a:pt x="1" y="27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nvGrpSpPr>
          <p:cNvPr id="263183" name="Group 15"/>
          <p:cNvGrpSpPr>
            <a:grpSpLocks/>
          </p:cNvGrpSpPr>
          <p:nvPr/>
        </p:nvGrpSpPr>
        <p:grpSpPr bwMode="auto">
          <a:xfrm>
            <a:off x="2071314" y="1809248"/>
            <a:ext cx="4778371" cy="2936875"/>
            <a:chOff x="981" y="1178"/>
            <a:chExt cx="3007" cy="1850"/>
          </a:xfrm>
        </p:grpSpPr>
        <p:sp>
          <p:nvSpPr>
            <p:cNvPr id="263184" name="Arc 16"/>
            <p:cNvSpPr>
              <a:spLocks/>
            </p:cNvSpPr>
            <p:nvPr/>
          </p:nvSpPr>
          <p:spPr bwMode="auto">
            <a:xfrm rot="4500000">
              <a:off x="2754" y="2296"/>
              <a:ext cx="790"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p>
          </p:txBody>
        </p:sp>
        <p:sp>
          <p:nvSpPr>
            <p:cNvPr id="263185" name="Arc 17"/>
            <p:cNvSpPr>
              <a:spLocks/>
            </p:cNvSpPr>
            <p:nvPr/>
          </p:nvSpPr>
          <p:spPr bwMode="auto">
            <a:xfrm rot="6300000">
              <a:off x="1738" y="1544"/>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p>
          </p:txBody>
        </p:sp>
        <p:sp>
          <p:nvSpPr>
            <p:cNvPr id="263186" name="Arc 18"/>
            <p:cNvSpPr>
              <a:spLocks/>
            </p:cNvSpPr>
            <p:nvPr/>
          </p:nvSpPr>
          <p:spPr bwMode="auto">
            <a:xfrm rot="16980000">
              <a:off x="1362" y="2302"/>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p>
          </p:txBody>
        </p:sp>
        <p:sp>
          <p:nvSpPr>
            <p:cNvPr id="263187" name="Arc 19"/>
            <p:cNvSpPr>
              <a:spLocks/>
            </p:cNvSpPr>
            <p:nvPr/>
          </p:nvSpPr>
          <p:spPr bwMode="auto">
            <a:xfrm rot="20760000">
              <a:off x="981" y="2854"/>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p>
          </p:txBody>
        </p:sp>
        <p:sp>
          <p:nvSpPr>
            <p:cNvPr id="263188" name="Arc 20"/>
            <p:cNvSpPr>
              <a:spLocks/>
            </p:cNvSpPr>
            <p:nvPr/>
          </p:nvSpPr>
          <p:spPr bwMode="auto">
            <a:xfrm rot="15300000">
              <a:off x="2199" y="1546"/>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p>
          </p:txBody>
        </p:sp>
        <p:sp>
          <p:nvSpPr>
            <p:cNvPr id="263189" name="Arc 21"/>
            <p:cNvSpPr>
              <a:spLocks/>
            </p:cNvSpPr>
            <p:nvPr/>
          </p:nvSpPr>
          <p:spPr bwMode="auto">
            <a:xfrm rot="720000">
              <a:off x="3252" y="2824"/>
              <a:ext cx="736" cy="204"/>
            </a:xfrm>
            <a:custGeom>
              <a:avLst/>
              <a:gdLst>
                <a:gd name="G0" fmla="+- 20480 0 0"/>
                <a:gd name="G1" fmla="+- 0 0 0"/>
                <a:gd name="G2" fmla="+- 21600 0 0"/>
                <a:gd name="T0" fmla="*/ 18341 w 20480"/>
                <a:gd name="T1" fmla="*/ 21494 h 21494"/>
                <a:gd name="T2" fmla="*/ 0 w 20480"/>
                <a:gd name="T3" fmla="*/ 6865 h 21494"/>
                <a:gd name="T4" fmla="*/ 20480 w 20480"/>
                <a:gd name="T5" fmla="*/ 0 h 21494"/>
              </a:gdLst>
              <a:ahLst/>
              <a:cxnLst>
                <a:cxn ang="0">
                  <a:pos x="T0" y="T1"/>
                </a:cxn>
                <a:cxn ang="0">
                  <a:pos x="T2" y="T3"/>
                </a:cxn>
                <a:cxn ang="0">
                  <a:pos x="T4" y="T5"/>
                </a:cxn>
              </a:cxnLst>
              <a:rect l="0" t="0" r="r" b="b"/>
              <a:pathLst>
                <a:path w="20480" h="21494" fill="none" extrusionOk="0">
                  <a:moveTo>
                    <a:pt x="18341" y="21493"/>
                  </a:moveTo>
                  <a:cubicBezTo>
                    <a:pt x="9881" y="20651"/>
                    <a:pt x="2701" y="14925"/>
                    <a:pt x="-1" y="6865"/>
                  </a:cubicBezTo>
                </a:path>
                <a:path w="20480" h="21494" stroke="0" extrusionOk="0">
                  <a:moveTo>
                    <a:pt x="18341" y="21493"/>
                  </a:moveTo>
                  <a:cubicBezTo>
                    <a:pt x="9881" y="20651"/>
                    <a:pt x="2701" y="14925"/>
                    <a:pt x="-1" y="6865"/>
                  </a:cubicBezTo>
                  <a:lnTo>
                    <a:pt x="20480" y="0"/>
                  </a:lnTo>
                  <a:close/>
                </a:path>
              </a:pathLst>
            </a:custGeom>
            <a:noFill/>
            <a:ln w="12700" cap="rnd">
              <a:solidFill>
                <a:srgbClr val="000000"/>
              </a:solidFill>
              <a:round/>
              <a:headEnd/>
              <a:tailEnd/>
            </a:ln>
            <a:effectLst/>
          </p:spPr>
          <p:txBody>
            <a:bodyPr wrap="none" anchor="ctr"/>
            <a:lstStyle/>
            <a:p>
              <a:endParaRPr lang="en-US"/>
            </a:p>
          </p:txBody>
        </p:sp>
      </p:grpSp>
      <p:grpSp>
        <p:nvGrpSpPr>
          <p:cNvPr id="263292" name="Group 124"/>
          <p:cNvGrpSpPr>
            <a:grpSpLocks/>
          </p:cNvGrpSpPr>
          <p:nvPr/>
        </p:nvGrpSpPr>
        <p:grpSpPr bwMode="auto">
          <a:xfrm>
            <a:off x="6262752" y="3520572"/>
            <a:ext cx="234368" cy="1765300"/>
            <a:chOff x="3645" y="2256"/>
            <a:chExt cx="111" cy="1112"/>
          </a:xfrm>
          <a:effectLst/>
        </p:grpSpPr>
        <p:sp>
          <p:nvSpPr>
            <p:cNvPr id="263293" name="Freeform 125"/>
            <p:cNvSpPr>
              <a:spLocks noChangeArrowheads="1"/>
            </p:cNvSpPr>
            <p:nvPr/>
          </p:nvSpPr>
          <p:spPr bwMode="auto">
            <a:xfrm flipH="1">
              <a:off x="3645" y="2256"/>
              <a:ext cx="47" cy="959"/>
            </a:xfrm>
            <a:custGeom>
              <a:avLst/>
              <a:gdLst/>
              <a:ahLst/>
              <a:cxnLst>
                <a:cxn ang="0">
                  <a:pos x="0" y="0"/>
                </a:cxn>
                <a:cxn ang="0">
                  <a:pos x="0" y="263"/>
                </a:cxn>
              </a:cxnLst>
              <a:rect l="0" t="0" r="r" b="b"/>
              <a:pathLst>
                <a:path w="1" h="263">
                  <a:moveTo>
                    <a:pt x="0" y="0"/>
                  </a:moveTo>
                  <a:lnTo>
                    <a:pt x="0" y="263"/>
                  </a:lnTo>
                </a:path>
              </a:pathLst>
            </a:custGeom>
            <a:noFill/>
            <a:ln w="12700">
              <a:solidFill>
                <a:srgbClr val="000000"/>
              </a:solidFill>
              <a:round/>
              <a:headEnd/>
              <a:tailEnd/>
            </a:ln>
            <a:effectLst>
              <a:outerShdw dist="17961" dir="2700000" algn="ctr" rotWithShape="0">
                <a:srgbClr val="000000"/>
              </a:outerShdw>
            </a:effectLst>
          </p:spPr>
          <p:txBody>
            <a:bodyPr wrap="none" anchor="ctr"/>
            <a:lstStyle/>
            <a:p>
              <a:endParaRPr lang="en-US"/>
            </a:p>
          </p:txBody>
        </p:sp>
        <p:sp>
          <p:nvSpPr>
            <p:cNvPr id="263294" name="Line 126"/>
            <p:cNvSpPr>
              <a:spLocks noChangeShapeType="1"/>
            </p:cNvSpPr>
            <p:nvPr/>
          </p:nvSpPr>
          <p:spPr bwMode="auto">
            <a:xfrm>
              <a:off x="3692" y="3216"/>
              <a:ext cx="64" cy="152"/>
            </a:xfrm>
            <a:prstGeom prst="line">
              <a:avLst/>
            </a:prstGeom>
            <a:noFill/>
            <a:ln w="12700">
              <a:solidFill>
                <a:srgbClr val="000000"/>
              </a:solidFill>
              <a:round/>
              <a:headEnd/>
              <a:tailEnd/>
            </a:ln>
            <a:effectLst>
              <a:outerShdw dist="17961" dir="2700000" algn="ctr" rotWithShape="0">
                <a:srgbClr val="000000"/>
              </a:outerShdw>
            </a:effectLst>
          </p:spPr>
          <p:txBody>
            <a:bodyPr/>
            <a:lstStyle/>
            <a:p>
              <a:endParaRPr lang="en-US"/>
            </a:p>
          </p:txBody>
        </p:sp>
      </p:grpSp>
      <p:grpSp>
        <p:nvGrpSpPr>
          <p:cNvPr id="263295" name="Group 127"/>
          <p:cNvGrpSpPr>
            <a:grpSpLocks/>
          </p:cNvGrpSpPr>
          <p:nvPr/>
        </p:nvGrpSpPr>
        <p:grpSpPr bwMode="auto">
          <a:xfrm>
            <a:off x="5849013" y="2221998"/>
            <a:ext cx="135132" cy="3076575"/>
            <a:chOff x="3380" y="1438"/>
            <a:chExt cx="64" cy="1938"/>
          </a:xfrm>
        </p:grpSpPr>
        <p:sp>
          <p:nvSpPr>
            <p:cNvPr id="263296" name="Line 128"/>
            <p:cNvSpPr>
              <a:spLocks noChangeShapeType="1"/>
            </p:cNvSpPr>
            <p:nvPr/>
          </p:nvSpPr>
          <p:spPr bwMode="auto">
            <a:xfrm>
              <a:off x="3444" y="1438"/>
              <a:ext cx="0" cy="179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63297" name="Line 129"/>
            <p:cNvSpPr>
              <a:spLocks noChangeShapeType="1"/>
            </p:cNvSpPr>
            <p:nvPr/>
          </p:nvSpPr>
          <p:spPr bwMode="auto">
            <a:xfrm flipH="1">
              <a:off x="3380" y="3224"/>
              <a:ext cx="64" cy="152"/>
            </a:xfrm>
            <a:prstGeom prst="line">
              <a:avLst/>
            </a:prstGeom>
            <a:noFill/>
            <a:ln w="12700">
              <a:solidFill>
                <a:schemeClr val="tx1"/>
              </a:solidFill>
              <a:round/>
              <a:headEnd/>
              <a:tailEnd/>
            </a:ln>
            <a:effectLst>
              <a:outerShdw dist="17961" dir="2700000" algn="ctr" rotWithShape="0">
                <a:srgbClr val="000000"/>
              </a:outerShdw>
            </a:effectLst>
          </p:spPr>
          <p:txBody>
            <a:bodyPr/>
            <a:lstStyle/>
            <a:p>
              <a:endParaRPr lang="en-US"/>
            </a:p>
          </p:txBody>
        </p:sp>
      </p:grpSp>
      <p:sp>
        <p:nvSpPr>
          <p:cNvPr id="263298" name="Line 130"/>
          <p:cNvSpPr>
            <a:spLocks noChangeShapeType="1"/>
          </p:cNvSpPr>
          <p:nvPr/>
        </p:nvSpPr>
        <p:spPr bwMode="auto">
          <a:xfrm>
            <a:off x="6378880" y="3720597"/>
            <a:ext cx="861464" cy="0"/>
          </a:xfrm>
          <a:prstGeom prst="line">
            <a:avLst/>
          </a:prstGeom>
          <a:noFill/>
          <a:ln w="12700">
            <a:solidFill>
              <a:srgbClr val="000000"/>
            </a:solidFill>
            <a:round/>
            <a:headEnd/>
            <a:tailEnd type="triangle" w="med" len="med"/>
          </a:ln>
          <a:effectLst/>
        </p:spPr>
        <p:txBody>
          <a:bodyPr wrap="none" anchor="ctr"/>
          <a:lstStyle/>
          <a:p>
            <a:endParaRPr lang="en-US"/>
          </a:p>
        </p:txBody>
      </p:sp>
      <p:sp>
        <p:nvSpPr>
          <p:cNvPr id="263301" name="Rectangle 133"/>
          <p:cNvSpPr>
            <a:spLocks noChangeArrowheads="1"/>
          </p:cNvSpPr>
          <p:nvPr/>
        </p:nvSpPr>
        <p:spPr bwMode="auto">
          <a:xfrm>
            <a:off x="929359" y="493648"/>
            <a:ext cx="10337562" cy="709379"/>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Upper-Tailed Test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
        <p:nvSpPr>
          <p:cNvPr id="263304" name="Rectangle 136"/>
          <p:cNvSpPr>
            <a:spLocks noChangeArrowheads="1"/>
          </p:cNvSpPr>
          <p:nvPr/>
        </p:nvSpPr>
        <p:spPr bwMode="auto">
          <a:xfrm>
            <a:off x="1813719" y="1892876"/>
            <a:ext cx="2054794" cy="828432"/>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    Sampling</a:t>
            </a:r>
          </a:p>
          <a:p>
            <a:pPr algn="l"/>
            <a:r>
              <a:rPr lang="en-US" sz="2400" dirty="0">
                <a:solidFill>
                  <a:srgbClr val="000000"/>
                </a:solidFill>
                <a:effectLst/>
                <a:latin typeface="+mn-lt"/>
                <a:cs typeface="Arial" panose="020B0604020202020204" pitchFamily="34" charset="0"/>
              </a:rPr>
              <a:t>Distribution of </a:t>
            </a:r>
          </a:p>
        </p:txBody>
      </p:sp>
      <mc:AlternateContent xmlns:mc="http://schemas.openxmlformats.org/markup-compatibility/2006" xmlns:a14="http://schemas.microsoft.com/office/drawing/2010/main">
        <mc:Choice Requires="a14">
          <p:sp>
            <p:nvSpPr>
              <p:cNvPr id="35" name="TextBox 34"/>
              <p:cNvSpPr txBox="1"/>
              <p:nvPr/>
            </p:nvSpPr>
            <p:spPr>
              <a:xfrm>
                <a:off x="1998513" y="2649680"/>
                <a:ext cx="1638525" cy="857607"/>
              </a:xfrm>
              <a:prstGeom prst="rect">
                <a:avLst/>
              </a:prstGeom>
              <a:noFill/>
              <a:effectLst>
                <a:outerShdw dist="25400" dir="3000000" algn="ctr" rotWithShape="0">
                  <a:schemeClr val="bg1"/>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𝑧</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rPr>
                                <m:t>0</m:t>
                              </m:r>
                            </m:sub>
                          </m:sSub>
                        </m:num>
                        <m:den>
                          <m:f>
                            <m:fPr>
                              <m:type m:val="lin"/>
                              <m:ctrlPr>
                                <a:rPr lang="en-US" sz="2400" b="0" i="1" smtClean="0">
                                  <a:solidFill>
                                    <a:srgbClr val="000000"/>
                                  </a:solidFill>
                                  <a:effectLst/>
                                  <a:latin typeface="Cambria Math" panose="02040503050406030204" pitchFamily="18" charset="0"/>
                                  <a:ea typeface="Cambria Math"/>
                                </a:rPr>
                              </m:ctrlPr>
                            </m:fPr>
                            <m:num>
                              <m:r>
                                <a:rPr lang="en-US" sz="2400" b="0" i="1" smtClean="0">
                                  <a:solidFill>
                                    <a:srgbClr val="000000"/>
                                  </a:solidFill>
                                  <a:effectLst/>
                                  <a:latin typeface="Cambria Math"/>
                                  <a:ea typeface="Cambria Math"/>
                                </a:rPr>
                                <m:t>𝜎</m:t>
                              </m:r>
                            </m:num>
                            <m:den>
                              <m:rad>
                                <m:radPr>
                                  <m:degHide m:val="on"/>
                                  <m:ctrlPr>
                                    <a:rPr lang="en-US" sz="2400" b="0" i="1" smtClean="0">
                                      <a:solidFill>
                                        <a:srgbClr val="000000"/>
                                      </a:solidFill>
                                      <a:effectLst/>
                                      <a:latin typeface="Cambria Math" panose="02040503050406030204" pitchFamily="18" charset="0"/>
                                      <a:ea typeface="Cambria Math"/>
                                    </a:rPr>
                                  </m:ctrlPr>
                                </m:radPr>
                                <m:deg/>
                                <m:e>
                                  <m:r>
                                    <a:rPr lang="en-US" sz="2400" b="0" i="1" smtClean="0">
                                      <a:solidFill>
                                        <a:srgbClr val="000000"/>
                                      </a:solidFill>
                                      <a:effectLst/>
                                      <a:latin typeface="Cambria Math"/>
                                      <a:ea typeface="Cambria Math"/>
                                    </a:rPr>
                                    <m:t>𝑛</m:t>
                                  </m:r>
                                </m:e>
                              </m:rad>
                            </m:den>
                          </m:f>
                        </m:den>
                      </m:f>
                    </m:oMath>
                  </m:oMathPara>
                </a14:m>
                <a:endParaRPr lang="en-US" sz="2400" dirty="0">
                  <a:solidFill>
                    <a:srgbClr val="000000"/>
                  </a:solidFill>
                  <a:effectLst/>
                  <a:latin typeface="+mn-lt"/>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998513" y="2649680"/>
                <a:ext cx="1638525" cy="857607"/>
              </a:xfrm>
              <a:prstGeom prst="rect">
                <a:avLst/>
              </a:prstGeom>
              <a:blipFill rotWithShape="1">
                <a:blip r:embed="rId3"/>
                <a:stretch>
                  <a:fillRect/>
                </a:stretch>
              </a:blipFill>
              <a:effectLst>
                <a:outerShdw dist="25400" dir="3000000" algn="ctr" rotWithShape="0">
                  <a:schemeClr val="bg1"/>
                </a:outerShdw>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20</a:t>
            </a:fld>
            <a:endParaRPr lang="en-US"/>
          </a:p>
        </p:txBody>
      </p:sp>
      <p:sp>
        <p:nvSpPr>
          <p:cNvPr id="3" name="TextBox 2"/>
          <p:cNvSpPr txBox="1"/>
          <p:nvPr/>
        </p:nvSpPr>
        <p:spPr>
          <a:xfrm>
            <a:off x="8959371" y="3458660"/>
            <a:ext cx="1888530" cy="769441"/>
          </a:xfrm>
          <a:prstGeom prst="rect">
            <a:avLst/>
          </a:prstGeom>
          <a:noFill/>
        </p:spPr>
        <p:txBody>
          <a:bodyPr wrap="none" rtlCol="0">
            <a:spAutoFit/>
          </a:bodyPr>
          <a:lstStyle/>
          <a:p>
            <a:r>
              <a:rPr lang="en-US" dirty="0">
                <a:solidFill>
                  <a:srgbClr val="000000"/>
                </a:solidFill>
                <a:effectLst/>
                <a:latin typeface="Arial" panose="020B0604020202020204" pitchFamily="34" charset="0"/>
                <a:cs typeface="Arial" panose="020B0604020202020204" pitchFamily="34" charset="0"/>
              </a:rPr>
              <a:t>(</a:t>
            </a:r>
            <a:r>
              <a:rPr lang="en-US" i="1" dirty="0">
                <a:solidFill>
                  <a:srgbClr val="000000"/>
                </a:solidFill>
                <a:effectLst/>
                <a:latin typeface="Arial" panose="020B0604020202020204" pitchFamily="34" charset="0"/>
                <a:cs typeface="Arial" panose="020B0604020202020204" pitchFamily="34" charset="0"/>
              </a:rPr>
              <a:t>p</a:t>
            </a:r>
            <a:r>
              <a:rPr lang="en-US" dirty="0">
                <a:solidFill>
                  <a:srgbClr val="000000"/>
                </a:solidFill>
                <a:effectLst/>
                <a:latin typeface="Arial" panose="020B0604020202020204" pitchFamily="34" charset="0"/>
                <a:cs typeface="Arial" panose="020B0604020202020204" pitchFamily="34" charset="0"/>
              </a:rPr>
              <a:t>-Value </a:t>
            </a:r>
            <a:r>
              <a:rPr lang="en-US" u="sng" dirty="0">
                <a:solidFill>
                  <a:srgbClr val="000000"/>
                </a:solidFill>
                <a:effectLst/>
                <a:latin typeface="Arial" panose="020B0604020202020204" pitchFamily="34" charset="0"/>
                <a:cs typeface="Arial" panose="020B0604020202020204" pitchFamily="34" charset="0"/>
              </a:rPr>
              <a:t>&lt;</a:t>
            </a:r>
            <a:r>
              <a:rPr lang="en-US" dirty="0">
                <a:solidFill>
                  <a:srgbClr val="000000"/>
                </a:solidFill>
                <a:effectLst/>
                <a:latin typeface="Arial" panose="020B0604020202020204" pitchFamily="34" charset="0"/>
                <a:cs typeface="Arial" panose="020B0604020202020204" pitchFamily="34" charset="0"/>
              </a:rPr>
              <a:t> </a:t>
            </a:r>
            <a:r>
              <a:rPr lang="en-US" i="1" dirty="0">
                <a:solidFill>
                  <a:srgbClr val="000000"/>
                </a:solidFill>
                <a:effectLst/>
                <a:latin typeface="Symbol" panose="05050102010706020507" pitchFamily="18" charset="2"/>
                <a:cs typeface="Arial" panose="020B0604020202020204" pitchFamily="34" charset="0"/>
              </a:rPr>
              <a:t>a</a:t>
            </a:r>
            <a:r>
              <a:rPr lang="en-US" dirty="0">
                <a:solidFill>
                  <a:srgbClr val="000000"/>
                </a:solidFill>
                <a:effectLst/>
                <a:latin typeface="Arial" panose="020B0604020202020204" pitchFamily="34" charset="0"/>
                <a:cs typeface="Arial" panose="020B0604020202020204" pitchFamily="34" charset="0"/>
              </a:rPr>
              <a:t> ,</a:t>
            </a:r>
          </a:p>
          <a:p>
            <a:r>
              <a:rPr lang="en-US" dirty="0">
                <a:solidFill>
                  <a:srgbClr val="000000"/>
                </a:solidFill>
                <a:effectLst/>
                <a:latin typeface="Arial" panose="020B0604020202020204" pitchFamily="34" charset="0"/>
                <a:cs typeface="Arial" panose="020B0604020202020204" pitchFamily="34" charset="0"/>
              </a:rPr>
              <a:t>so reject </a:t>
            </a:r>
            <a:r>
              <a:rPr lang="en-US" i="1" dirty="0">
                <a:solidFill>
                  <a:srgbClr val="000000"/>
                </a:solidFill>
                <a:effectLst/>
                <a:latin typeface="Arial" panose="020B0604020202020204" pitchFamily="34" charset="0"/>
                <a:cs typeface="Arial" panose="020B0604020202020204" pitchFamily="34" charset="0"/>
              </a:rPr>
              <a:t>H</a:t>
            </a:r>
            <a:r>
              <a:rPr lang="en-US" baseline="-25000" dirty="0">
                <a:solidFill>
                  <a:srgbClr val="000000"/>
                </a:solidFill>
                <a:effectLst/>
                <a:latin typeface="Arial" panose="020B0604020202020204" pitchFamily="34" charset="0"/>
                <a:cs typeface="Arial" panose="020B0604020202020204" pitchFamily="34" charset="0"/>
              </a:rPr>
              <a:t>0</a:t>
            </a:r>
            <a:r>
              <a:rPr lang="en-US" dirty="0">
                <a:solidFill>
                  <a:srgbClr val="000000"/>
                </a:solidFill>
                <a:effectLst/>
                <a:latin typeface="Arial" panose="020B0604020202020204" pitchFamily="34" charset="0"/>
                <a:cs typeface="Arial" panose="020B0604020202020204" pitchFamily="34" charset="0"/>
              </a:rPr>
              <a:t>.)</a:t>
            </a: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933910" y="449474"/>
            <a:ext cx="10337562" cy="810925"/>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Critical Value Approach to One-Tailed Hypothesis Testing</a:t>
            </a:r>
          </a:p>
        </p:txBody>
      </p:sp>
      <p:sp>
        <p:nvSpPr>
          <p:cNvPr id="264195" name="Text Box 3"/>
          <p:cNvSpPr txBox="1">
            <a:spLocks noChangeArrowheads="1"/>
          </p:cNvSpPr>
          <p:nvPr/>
        </p:nvSpPr>
        <p:spPr bwMode="auto">
          <a:xfrm>
            <a:off x="1002982" y="1145950"/>
            <a:ext cx="10388236" cy="461665"/>
          </a:xfrm>
          <a:prstGeom prst="rect">
            <a:avLst/>
          </a:prstGeom>
          <a:noFill/>
          <a:ln w="12700">
            <a:noFill/>
            <a:miter lim="800000"/>
            <a:headEnd/>
            <a:tailEnd/>
          </a:ln>
          <a:effectLst/>
        </p:spPr>
        <p:txBody>
          <a:bodyPr wrap="squar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test statistic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has a standard normal probability distribution.</a:t>
            </a:r>
          </a:p>
        </p:txBody>
      </p:sp>
      <p:sp>
        <p:nvSpPr>
          <p:cNvPr id="264196" name="Text Box 4"/>
          <p:cNvSpPr txBox="1">
            <a:spLocks noChangeArrowheads="1"/>
          </p:cNvSpPr>
          <p:nvPr/>
        </p:nvSpPr>
        <p:spPr bwMode="auto">
          <a:xfrm>
            <a:off x="1002982" y="1680889"/>
            <a:ext cx="10388236" cy="830997"/>
          </a:xfrm>
          <a:prstGeom prst="rect">
            <a:avLst/>
          </a:prstGeom>
          <a:noFill/>
          <a:ln w="12700">
            <a:noFill/>
            <a:miter lim="800000"/>
            <a:headEnd/>
            <a:tailEnd/>
          </a:ln>
          <a:effectLst/>
        </p:spPr>
        <p:txBody>
          <a:bodyPr wrap="squar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We can use the standard normal probability distribution table to find the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-value with an area of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in the lower (or upper) tail of the distribution.</a:t>
            </a:r>
          </a:p>
        </p:txBody>
      </p:sp>
      <p:sp>
        <p:nvSpPr>
          <p:cNvPr id="264197" name="Text Box 5"/>
          <p:cNvSpPr txBox="1">
            <a:spLocks noChangeArrowheads="1"/>
          </p:cNvSpPr>
          <p:nvPr/>
        </p:nvSpPr>
        <p:spPr bwMode="auto">
          <a:xfrm>
            <a:off x="1002982" y="2578807"/>
            <a:ext cx="10388236" cy="830997"/>
          </a:xfrm>
          <a:prstGeom prst="rect">
            <a:avLst/>
          </a:prstGeom>
          <a:noFill/>
          <a:ln w="12700">
            <a:noFill/>
            <a:miter lim="800000"/>
            <a:headEnd/>
            <a:tailEnd/>
          </a:ln>
          <a:effectLst/>
        </p:spPr>
        <p:txBody>
          <a:bodyPr wrap="squar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value of the test statistic that established the boundary of the rejection region is called the </a:t>
            </a:r>
            <a:r>
              <a:rPr lang="en-US" sz="2400" u="sng" dirty="0">
                <a:solidFill>
                  <a:srgbClr val="000000"/>
                </a:solidFill>
                <a:effectLst/>
                <a:latin typeface="+mn-lt"/>
                <a:cs typeface="Arial" panose="020B0604020202020204" pitchFamily="34" charset="0"/>
              </a:rPr>
              <a:t>critical value</a:t>
            </a:r>
            <a:r>
              <a:rPr lang="en-US" sz="2400" dirty="0">
                <a:solidFill>
                  <a:srgbClr val="000000"/>
                </a:solidFill>
                <a:effectLst/>
                <a:latin typeface="+mn-lt"/>
                <a:cs typeface="Arial" panose="020B0604020202020204" pitchFamily="34" charset="0"/>
              </a:rPr>
              <a:t> for the test.</a:t>
            </a:r>
          </a:p>
        </p:txBody>
      </p:sp>
      <p:sp>
        <p:nvSpPr>
          <p:cNvPr id="264198" name="Text Box 6"/>
          <p:cNvSpPr txBox="1">
            <a:spLocks noChangeArrowheads="1"/>
          </p:cNvSpPr>
          <p:nvPr/>
        </p:nvSpPr>
        <p:spPr bwMode="auto">
          <a:xfrm>
            <a:off x="1032542" y="3513464"/>
            <a:ext cx="4522135" cy="1237262"/>
          </a:xfrm>
          <a:prstGeom prst="rect">
            <a:avLst/>
          </a:prstGeom>
          <a:noFill/>
          <a:ln w="12700">
            <a:noFill/>
            <a:miter lim="800000"/>
            <a:headEnd/>
            <a:tailEnd/>
          </a:ln>
          <a:effectLst/>
        </p:spPr>
        <p:txBody>
          <a:bodyPr wrap="none">
            <a:spAutoFit/>
          </a:bodyPr>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rejection rule is:</a:t>
            </a:r>
          </a:p>
          <a:p>
            <a:pPr lvl="1" algn="l">
              <a:lnSpc>
                <a:spcPct val="90000"/>
              </a:lnSpc>
              <a:spcBef>
                <a:spcPct val="20000"/>
              </a:spcBef>
              <a:buSzPct val="75000"/>
              <a:buFontTx/>
              <a:buChar char="•"/>
            </a:pPr>
            <a:r>
              <a:rPr lang="en-US" sz="2400" dirty="0">
                <a:solidFill>
                  <a:srgbClr val="000000"/>
                </a:solidFill>
                <a:effectLst/>
                <a:latin typeface="+mn-lt"/>
                <a:cs typeface="Arial" panose="020B0604020202020204" pitchFamily="34" charset="0"/>
              </a:rPr>
              <a:t>  Lower tail: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z</a:t>
            </a:r>
            <a:r>
              <a:rPr lang="en-US" sz="2400" i="1" baseline="-25000" dirty="0">
                <a:solidFill>
                  <a:srgbClr val="000000"/>
                </a:solidFill>
                <a:effectLst/>
                <a:latin typeface="Symbol" panose="05050102010706020507" pitchFamily="18" charset="2"/>
                <a:cs typeface="Arial" panose="020B0604020202020204" pitchFamily="34" charset="0"/>
              </a:rPr>
              <a:t></a:t>
            </a:r>
            <a:endParaRPr lang="en-US" sz="2400" dirty="0">
              <a:solidFill>
                <a:srgbClr val="000000"/>
              </a:solidFill>
              <a:effectLst/>
              <a:latin typeface="Symbol" panose="05050102010706020507" pitchFamily="18" charset="2"/>
              <a:cs typeface="Arial" panose="020B0604020202020204" pitchFamily="34" charset="0"/>
            </a:endParaRPr>
          </a:p>
          <a:p>
            <a:pPr lvl="1" algn="l">
              <a:lnSpc>
                <a:spcPct val="90000"/>
              </a:lnSpc>
              <a:spcBef>
                <a:spcPct val="20000"/>
              </a:spcBef>
              <a:buSzPct val="75000"/>
              <a:buFontTx/>
              <a:buChar char="•"/>
            </a:pPr>
            <a:r>
              <a:rPr lang="en-US" sz="2400" dirty="0">
                <a:solidFill>
                  <a:srgbClr val="000000"/>
                </a:solidFill>
                <a:effectLst/>
                <a:latin typeface="+mn-lt"/>
                <a:cs typeface="Arial" panose="020B0604020202020204" pitchFamily="34" charset="0"/>
              </a:rPr>
              <a:t>  Upper tail: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z</a:t>
            </a:r>
            <a:r>
              <a:rPr lang="en-US" sz="2400" i="1" baseline="-25000" dirty="0">
                <a:solidFill>
                  <a:srgbClr val="000000"/>
                </a:solidFill>
                <a:effectLst/>
                <a:latin typeface="Symbol" panose="05050102010706020507" pitchFamily="18" charset="2"/>
                <a:cs typeface="Arial" panose="020B0604020202020204" pitchFamily="34" charset="0"/>
              </a:rPr>
              <a:t></a:t>
            </a:r>
            <a:endParaRPr lang="en-US" dirty="0">
              <a:solidFill>
                <a:srgbClr val="000000"/>
              </a:solidFill>
              <a:effectLst/>
              <a:latin typeface="Symbol" panose="05050102010706020507" pitchFamily="18" charset="2"/>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21</a:t>
            </a:fld>
            <a:endParaRPr lang="en-US"/>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Freeform 3"/>
          <p:cNvSpPr>
            <a:spLocks/>
          </p:cNvSpPr>
          <p:nvPr/>
        </p:nvSpPr>
        <p:spPr bwMode="auto">
          <a:xfrm>
            <a:off x="3894237" y="2036763"/>
            <a:ext cx="4446672" cy="3041650"/>
          </a:xfrm>
          <a:custGeom>
            <a:avLst/>
            <a:gdLst/>
            <a:ahLst/>
            <a:cxnLst>
              <a:cxn ang="0">
                <a:pos x="1354" y="12"/>
              </a:cxn>
              <a:cxn ang="0">
                <a:pos x="1270" y="88"/>
              </a:cxn>
              <a:cxn ang="0">
                <a:pos x="1202" y="190"/>
              </a:cxn>
              <a:cxn ang="0">
                <a:pos x="1142" y="310"/>
              </a:cxn>
              <a:cxn ang="0">
                <a:pos x="1098" y="412"/>
              </a:cxn>
              <a:cxn ang="0">
                <a:pos x="1056" y="510"/>
              </a:cxn>
              <a:cxn ang="0">
                <a:pos x="1018" y="626"/>
              </a:cxn>
              <a:cxn ang="0">
                <a:pos x="978" y="738"/>
              </a:cxn>
              <a:cxn ang="0">
                <a:pos x="942" y="854"/>
              </a:cxn>
              <a:cxn ang="0">
                <a:pos x="921" y="958"/>
              </a:cxn>
              <a:cxn ang="0">
                <a:pos x="890" y="1060"/>
              </a:cxn>
              <a:cxn ang="0">
                <a:pos x="850" y="1174"/>
              </a:cxn>
              <a:cxn ang="0">
                <a:pos x="811" y="1272"/>
              </a:cxn>
              <a:cxn ang="0">
                <a:pos x="753" y="1390"/>
              </a:cxn>
              <a:cxn ang="0">
                <a:pos x="688" y="1506"/>
              </a:cxn>
              <a:cxn ang="0">
                <a:pos x="620" y="1596"/>
              </a:cxn>
              <a:cxn ang="0">
                <a:pos x="508" y="1676"/>
              </a:cxn>
              <a:cxn ang="0">
                <a:pos x="399" y="1732"/>
              </a:cxn>
              <a:cxn ang="0">
                <a:pos x="302" y="1770"/>
              </a:cxn>
              <a:cxn ang="0">
                <a:pos x="199" y="1804"/>
              </a:cxn>
              <a:cxn ang="0">
                <a:pos x="75" y="1844"/>
              </a:cxn>
              <a:cxn ang="0">
                <a:pos x="0" y="1868"/>
              </a:cxn>
              <a:cxn ang="0">
                <a:pos x="2858" y="1916"/>
              </a:cxn>
              <a:cxn ang="0">
                <a:pos x="2804" y="1866"/>
              </a:cxn>
              <a:cxn ang="0">
                <a:pos x="2708" y="1838"/>
              </a:cxn>
              <a:cxn ang="0">
                <a:pos x="2582" y="1796"/>
              </a:cxn>
              <a:cxn ang="0">
                <a:pos x="2458" y="1748"/>
              </a:cxn>
              <a:cxn ang="0">
                <a:pos x="2331" y="1674"/>
              </a:cxn>
              <a:cxn ang="0">
                <a:pos x="2280" y="1644"/>
              </a:cxn>
              <a:cxn ang="0">
                <a:pos x="2204" y="1576"/>
              </a:cxn>
              <a:cxn ang="0">
                <a:pos x="2140" y="1496"/>
              </a:cxn>
              <a:cxn ang="0">
                <a:pos x="2072" y="1386"/>
              </a:cxn>
              <a:cxn ang="0">
                <a:pos x="2028" y="1302"/>
              </a:cxn>
              <a:cxn ang="0">
                <a:pos x="1980" y="1190"/>
              </a:cxn>
              <a:cxn ang="0">
                <a:pos x="1944" y="1102"/>
              </a:cxn>
              <a:cxn ang="0">
                <a:pos x="1906" y="996"/>
              </a:cxn>
              <a:cxn ang="0">
                <a:pos x="1868" y="864"/>
              </a:cxn>
              <a:cxn ang="0">
                <a:pos x="1838" y="762"/>
              </a:cxn>
              <a:cxn ang="0">
                <a:pos x="1803" y="636"/>
              </a:cxn>
              <a:cxn ang="0">
                <a:pos x="1749" y="504"/>
              </a:cxn>
              <a:cxn ang="0">
                <a:pos x="1708" y="396"/>
              </a:cxn>
              <a:cxn ang="0">
                <a:pos x="1668" y="312"/>
              </a:cxn>
              <a:cxn ang="0">
                <a:pos x="1640" y="246"/>
              </a:cxn>
              <a:cxn ang="0">
                <a:pos x="1620" y="212"/>
              </a:cxn>
              <a:cxn ang="0">
                <a:pos x="1590" y="166"/>
              </a:cxn>
              <a:cxn ang="0">
                <a:pos x="1558" y="118"/>
              </a:cxn>
              <a:cxn ang="0">
                <a:pos x="1498" y="46"/>
              </a:cxn>
              <a:cxn ang="0">
                <a:pos x="1446" y="6"/>
              </a:cxn>
            </a:cxnLst>
            <a:rect l="0" t="0" r="r" b="b"/>
            <a:pathLst>
              <a:path w="2858" h="1916">
                <a:moveTo>
                  <a:pt x="1416" y="0"/>
                </a:moveTo>
                <a:lnTo>
                  <a:pt x="1386" y="0"/>
                </a:lnTo>
                <a:lnTo>
                  <a:pt x="1354" y="12"/>
                </a:lnTo>
                <a:lnTo>
                  <a:pt x="1324" y="34"/>
                </a:lnTo>
                <a:lnTo>
                  <a:pt x="1299" y="56"/>
                </a:lnTo>
                <a:lnTo>
                  <a:pt x="1270" y="88"/>
                </a:lnTo>
                <a:lnTo>
                  <a:pt x="1239" y="124"/>
                </a:lnTo>
                <a:lnTo>
                  <a:pt x="1221" y="154"/>
                </a:lnTo>
                <a:lnTo>
                  <a:pt x="1202" y="190"/>
                </a:lnTo>
                <a:lnTo>
                  <a:pt x="1179" y="226"/>
                </a:lnTo>
                <a:lnTo>
                  <a:pt x="1162" y="270"/>
                </a:lnTo>
                <a:lnTo>
                  <a:pt x="1142" y="310"/>
                </a:lnTo>
                <a:lnTo>
                  <a:pt x="1122" y="352"/>
                </a:lnTo>
                <a:lnTo>
                  <a:pt x="1110" y="380"/>
                </a:lnTo>
                <a:lnTo>
                  <a:pt x="1098" y="412"/>
                </a:lnTo>
                <a:lnTo>
                  <a:pt x="1080" y="446"/>
                </a:lnTo>
                <a:lnTo>
                  <a:pt x="1070" y="478"/>
                </a:lnTo>
                <a:lnTo>
                  <a:pt x="1056" y="510"/>
                </a:lnTo>
                <a:lnTo>
                  <a:pt x="1044" y="548"/>
                </a:lnTo>
                <a:lnTo>
                  <a:pt x="1028" y="590"/>
                </a:lnTo>
                <a:lnTo>
                  <a:pt x="1018" y="626"/>
                </a:lnTo>
                <a:lnTo>
                  <a:pt x="1004" y="660"/>
                </a:lnTo>
                <a:lnTo>
                  <a:pt x="994" y="702"/>
                </a:lnTo>
                <a:lnTo>
                  <a:pt x="978" y="738"/>
                </a:lnTo>
                <a:lnTo>
                  <a:pt x="968" y="772"/>
                </a:lnTo>
                <a:lnTo>
                  <a:pt x="956" y="814"/>
                </a:lnTo>
                <a:lnTo>
                  <a:pt x="942" y="854"/>
                </a:lnTo>
                <a:lnTo>
                  <a:pt x="932" y="890"/>
                </a:lnTo>
                <a:lnTo>
                  <a:pt x="922" y="928"/>
                </a:lnTo>
                <a:lnTo>
                  <a:pt x="921" y="958"/>
                </a:lnTo>
                <a:lnTo>
                  <a:pt x="910" y="992"/>
                </a:lnTo>
                <a:lnTo>
                  <a:pt x="903" y="1024"/>
                </a:lnTo>
                <a:lnTo>
                  <a:pt x="890" y="1060"/>
                </a:lnTo>
                <a:lnTo>
                  <a:pt x="878" y="1096"/>
                </a:lnTo>
                <a:lnTo>
                  <a:pt x="864" y="1132"/>
                </a:lnTo>
                <a:lnTo>
                  <a:pt x="850" y="1174"/>
                </a:lnTo>
                <a:lnTo>
                  <a:pt x="836" y="1208"/>
                </a:lnTo>
                <a:lnTo>
                  <a:pt x="823" y="1248"/>
                </a:lnTo>
                <a:lnTo>
                  <a:pt x="811" y="1272"/>
                </a:lnTo>
                <a:lnTo>
                  <a:pt x="794" y="1304"/>
                </a:lnTo>
                <a:lnTo>
                  <a:pt x="776" y="1346"/>
                </a:lnTo>
                <a:lnTo>
                  <a:pt x="753" y="1390"/>
                </a:lnTo>
                <a:lnTo>
                  <a:pt x="729" y="1426"/>
                </a:lnTo>
                <a:lnTo>
                  <a:pt x="711" y="1468"/>
                </a:lnTo>
                <a:lnTo>
                  <a:pt x="688" y="1506"/>
                </a:lnTo>
                <a:lnTo>
                  <a:pt x="664" y="1534"/>
                </a:lnTo>
                <a:lnTo>
                  <a:pt x="639" y="1564"/>
                </a:lnTo>
                <a:lnTo>
                  <a:pt x="620" y="1596"/>
                </a:lnTo>
                <a:lnTo>
                  <a:pt x="582" y="1626"/>
                </a:lnTo>
                <a:lnTo>
                  <a:pt x="548" y="1650"/>
                </a:lnTo>
                <a:lnTo>
                  <a:pt x="508" y="1676"/>
                </a:lnTo>
                <a:lnTo>
                  <a:pt x="459" y="1700"/>
                </a:lnTo>
                <a:lnTo>
                  <a:pt x="427" y="1716"/>
                </a:lnTo>
                <a:lnTo>
                  <a:pt x="399" y="1732"/>
                </a:lnTo>
                <a:lnTo>
                  <a:pt x="363" y="1744"/>
                </a:lnTo>
                <a:lnTo>
                  <a:pt x="330" y="1758"/>
                </a:lnTo>
                <a:lnTo>
                  <a:pt x="302" y="1770"/>
                </a:lnTo>
                <a:lnTo>
                  <a:pt x="276" y="1782"/>
                </a:lnTo>
                <a:lnTo>
                  <a:pt x="246" y="1792"/>
                </a:lnTo>
                <a:lnTo>
                  <a:pt x="199" y="1804"/>
                </a:lnTo>
                <a:lnTo>
                  <a:pt x="159" y="1816"/>
                </a:lnTo>
                <a:lnTo>
                  <a:pt x="120" y="1832"/>
                </a:lnTo>
                <a:lnTo>
                  <a:pt x="75" y="1844"/>
                </a:lnTo>
                <a:lnTo>
                  <a:pt x="46" y="1852"/>
                </a:lnTo>
                <a:lnTo>
                  <a:pt x="20" y="1860"/>
                </a:lnTo>
                <a:lnTo>
                  <a:pt x="0" y="1868"/>
                </a:lnTo>
                <a:lnTo>
                  <a:pt x="0" y="1894"/>
                </a:lnTo>
                <a:lnTo>
                  <a:pt x="2" y="1916"/>
                </a:lnTo>
                <a:lnTo>
                  <a:pt x="2858" y="1916"/>
                </a:lnTo>
                <a:lnTo>
                  <a:pt x="2858" y="1878"/>
                </a:lnTo>
                <a:lnTo>
                  <a:pt x="2838" y="1872"/>
                </a:lnTo>
                <a:lnTo>
                  <a:pt x="2804" y="1866"/>
                </a:lnTo>
                <a:lnTo>
                  <a:pt x="2768" y="1854"/>
                </a:lnTo>
                <a:lnTo>
                  <a:pt x="2740" y="1846"/>
                </a:lnTo>
                <a:lnTo>
                  <a:pt x="2708" y="1838"/>
                </a:lnTo>
                <a:lnTo>
                  <a:pt x="2668" y="1826"/>
                </a:lnTo>
                <a:lnTo>
                  <a:pt x="2626" y="1812"/>
                </a:lnTo>
                <a:lnTo>
                  <a:pt x="2582" y="1796"/>
                </a:lnTo>
                <a:lnTo>
                  <a:pt x="2534" y="1778"/>
                </a:lnTo>
                <a:lnTo>
                  <a:pt x="2496" y="1762"/>
                </a:lnTo>
                <a:lnTo>
                  <a:pt x="2458" y="1748"/>
                </a:lnTo>
                <a:lnTo>
                  <a:pt x="2424" y="1730"/>
                </a:lnTo>
                <a:lnTo>
                  <a:pt x="2379" y="1704"/>
                </a:lnTo>
                <a:lnTo>
                  <a:pt x="2331" y="1674"/>
                </a:lnTo>
                <a:lnTo>
                  <a:pt x="2314" y="1668"/>
                </a:lnTo>
                <a:lnTo>
                  <a:pt x="2298" y="1656"/>
                </a:lnTo>
                <a:lnTo>
                  <a:pt x="2280" y="1644"/>
                </a:lnTo>
                <a:lnTo>
                  <a:pt x="2258" y="1628"/>
                </a:lnTo>
                <a:lnTo>
                  <a:pt x="2228" y="1604"/>
                </a:lnTo>
                <a:lnTo>
                  <a:pt x="2204" y="1576"/>
                </a:lnTo>
                <a:lnTo>
                  <a:pt x="2182" y="1548"/>
                </a:lnTo>
                <a:lnTo>
                  <a:pt x="2158" y="1520"/>
                </a:lnTo>
                <a:lnTo>
                  <a:pt x="2140" y="1496"/>
                </a:lnTo>
                <a:lnTo>
                  <a:pt x="2116" y="1462"/>
                </a:lnTo>
                <a:lnTo>
                  <a:pt x="2090" y="1422"/>
                </a:lnTo>
                <a:lnTo>
                  <a:pt x="2072" y="1386"/>
                </a:lnTo>
                <a:lnTo>
                  <a:pt x="2054" y="1360"/>
                </a:lnTo>
                <a:lnTo>
                  <a:pt x="2040" y="1330"/>
                </a:lnTo>
                <a:lnTo>
                  <a:pt x="2028" y="1302"/>
                </a:lnTo>
                <a:lnTo>
                  <a:pt x="2012" y="1270"/>
                </a:lnTo>
                <a:lnTo>
                  <a:pt x="1998" y="1240"/>
                </a:lnTo>
                <a:lnTo>
                  <a:pt x="1980" y="1190"/>
                </a:lnTo>
                <a:lnTo>
                  <a:pt x="1964" y="1158"/>
                </a:lnTo>
                <a:lnTo>
                  <a:pt x="1956" y="1130"/>
                </a:lnTo>
                <a:lnTo>
                  <a:pt x="1944" y="1102"/>
                </a:lnTo>
                <a:lnTo>
                  <a:pt x="1930" y="1068"/>
                </a:lnTo>
                <a:lnTo>
                  <a:pt x="1920" y="1042"/>
                </a:lnTo>
                <a:lnTo>
                  <a:pt x="1906" y="996"/>
                </a:lnTo>
                <a:lnTo>
                  <a:pt x="1890" y="946"/>
                </a:lnTo>
                <a:lnTo>
                  <a:pt x="1876" y="892"/>
                </a:lnTo>
                <a:lnTo>
                  <a:pt x="1868" y="864"/>
                </a:lnTo>
                <a:lnTo>
                  <a:pt x="1860" y="828"/>
                </a:lnTo>
                <a:lnTo>
                  <a:pt x="1852" y="796"/>
                </a:lnTo>
                <a:lnTo>
                  <a:pt x="1838" y="762"/>
                </a:lnTo>
                <a:lnTo>
                  <a:pt x="1826" y="722"/>
                </a:lnTo>
                <a:lnTo>
                  <a:pt x="1816" y="684"/>
                </a:lnTo>
                <a:lnTo>
                  <a:pt x="1803" y="636"/>
                </a:lnTo>
                <a:lnTo>
                  <a:pt x="1785" y="594"/>
                </a:lnTo>
                <a:lnTo>
                  <a:pt x="1764" y="540"/>
                </a:lnTo>
                <a:lnTo>
                  <a:pt x="1749" y="504"/>
                </a:lnTo>
                <a:lnTo>
                  <a:pt x="1738" y="468"/>
                </a:lnTo>
                <a:lnTo>
                  <a:pt x="1724" y="432"/>
                </a:lnTo>
                <a:lnTo>
                  <a:pt x="1708" y="396"/>
                </a:lnTo>
                <a:lnTo>
                  <a:pt x="1684" y="342"/>
                </a:lnTo>
                <a:lnTo>
                  <a:pt x="1691" y="360"/>
                </a:lnTo>
                <a:lnTo>
                  <a:pt x="1668" y="312"/>
                </a:lnTo>
                <a:lnTo>
                  <a:pt x="1648" y="274"/>
                </a:lnTo>
                <a:lnTo>
                  <a:pt x="1644" y="258"/>
                </a:lnTo>
                <a:lnTo>
                  <a:pt x="1640" y="246"/>
                </a:lnTo>
                <a:lnTo>
                  <a:pt x="1632" y="232"/>
                </a:lnTo>
                <a:lnTo>
                  <a:pt x="1626" y="226"/>
                </a:lnTo>
                <a:lnTo>
                  <a:pt x="1620" y="212"/>
                </a:lnTo>
                <a:lnTo>
                  <a:pt x="1610" y="200"/>
                </a:lnTo>
                <a:lnTo>
                  <a:pt x="1602" y="182"/>
                </a:lnTo>
                <a:lnTo>
                  <a:pt x="1590" y="166"/>
                </a:lnTo>
                <a:lnTo>
                  <a:pt x="1580" y="152"/>
                </a:lnTo>
                <a:lnTo>
                  <a:pt x="1572" y="136"/>
                </a:lnTo>
                <a:lnTo>
                  <a:pt x="1558" y="118"/>
                </a:lnTo>
                <a:lnTo>
                  <a:pt x="1536" y="90"/>
                </a:lnTo>
                <a:lnTo>
                  <a:pt x="1518" y="66"/>
                </a:lnTo>
                <a:lnTo>
                  <a:pt x="1498" y="46"/>
                </a:lnTo>
                <a:lnTo>
                  <a:pt x="1480" y="30"/>
                </a:lnTo>
                <a:lnTo>
                  <a:pt x="1466" y="14"/>
                </a:lnTo>
                <a:lnTo>
                  <a:pt x="1446" y="6"/>
                </a:lnTo>
                <a:lnTo>
                  <a:pt x="1430"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p>
        </p:txBody>
      </p:sp>
      <p:sp>
        <p:nvSpPr>
          <p:cNvPr id="265220" name="Freeform 4"/>
          <p:cNvSpPr>
            <a:spLocks/>
          </p:cNvSpPr>
          <p:nvPr/>
        </p:nvSpPr>
        <p:spPr bwMode="auto">
          <a:xfrm>
            <a:off x="3858965" y="4559300"/>
            <a:ext cx="995326" cy="514350"/>
          </a:xfrm>
          <a:custGeom>
            <a:avLst/>
            <a:gdLst/>
            <a:ahLst/>
            <a:cxnLst>
              <a:cxn ang="0">
                <a:pos x="624" y="0"/>
              </a:cxn>
              <a:cxn ang="0">
                <a:pos x="624" y="41"/>
              </a:cxn>
              <a:cxn ang="0">
                <a:pos x="633" y="102"/>
              </a:cxn>
              <a:cxn ang="0">
                <a:pos x="633" y="130"/>
              </a:cxn>
              <a:cxn ang="0">
                <a:pos x="632" y="161"/>
              </a:cxn>
              <a:cxn ang="0">
                <a:pos x="632" y="186"/>
              </a:cxn>
              <a:cxn ang="0">
                <a:pos x="632" y="210"/>
              </a:cxn>
              <a:cxn ang="0">
                <a:pos x="632" y="235"/>
              </a:cxn>
              <a:cxn ang="0">
                <a:pos x="632" y="324"/>
              </a:cxn>
              <a:cxn ang="0">
                <a:pos x="4" y="324"/>
              </a:cxn>
              <a:cxn ang="0">
                <a:pos x="0" y="303"/>
              </a:cxn>
              <a:cxn ang="0">
                <a:pos x="4" y="283"/>
              </a:cxn>
              <a:cxn ang="0">
                <a:pos x="40" y="271"/>
              </a:cxn>
              <a:cxn ang="0">
                <a:pos x="80" y="267"/>
              </a:cxn>
              <a:cxn ang="0">
                <a:pos x="124" y="250"/>
              </a:cxn>
              <a:cxn ang="0">
                <a:pos x="164" y="238"/>
              </a:cxn>
              <a:cxn ang="0">
                <a:pos x="196" y="226"/>
              </a:cxn>
              <a:cxn ang="0">
                <a:pos x="236" y="213"/>
              </a:cxn>
              <a:cxn ang="0">
                <a:pos x="276" y="197"/>
              </a:cxn>
              <a:cxn ang="0">
                <a:pos x="352" y="168"/>
              </a:cxn>
              <a:cxn ang="0">
                <a:pos x="388" y="156"/>
              </a:cxn>
              <a:cxn ang="0">
                <a:pos x="412" y="144"/>
              </a:cxn>
              <a:cxn ang="0">
                <a:pos x="440" y="127"/>
              </a:cxn>
              <a:cxn ang="0">
                <a:pos x="464" y="115"/>
              </a:cxn>
              <a:cxn ang="0">
                <a:pos x="480" y="111"/>
              </a:cxn>
              <a:cxn ang="0">
                <a:pos x="500" y="98"/>
              </a:cxn>
              <a:cxn ang="0">
                <a:pos x="528" y="82"/>
              </a:cxn>
              <a:cxn ang="0">
                <a:pos x="548" y="66"/>
              </a:cxn>
              <a:cxn ang="0">
                <a:pos x="580" y="45"/>
              </a:cxn>
              <a:cxn ang="0">
                <a:pos x="600" y="25"/>
              </a:cxn>
              <a:cxn ang="0">
                <a:pos x="624" y="0"/>
              </a:cxn>
              <a:cxn ang="0">
                <a:pos x="616" y="12"/>
              </a:cxn>
            </a:cxnLst>
            <a:rect l="0" t="0" r="r" b="b"/>
            <a:pathLst>
              <a:path w="633" h="324">
                <a:moveTo>
                  <a:pt x="624" y="0"/>
                </a:moveTo>
                <a:lnTo>
                  <a:pt x="624" y="41"/>
                </a:lnTo>
                <a:lnTo>
                  <a:pt x="633" y="102"/>
                </a:lnTo>
                <a:lnTo>
                  <a:pt x="633" y="130"/>
                </a:lnTo>
                <a:lnTo>
                  <a:pt x="632" y="161"/>
                </a:lnTo>
                <a:lnTo>
                  <a:pt x="632" y="186"/>
                </a:lnTo>
                <a:lnTo>
                  <a:pt x="632" y="210"/>
                </a:lnTo>
                <a:lnTo>
                  <a:pt x="632" y="235"/>
                </a:lnTo>
                <a:lnTo>
                  <a:pt x="632" y="324"/>
                </a:lnTo>
                <a:lnTo>
                  <a:pt x="4" y="324"/>
                </a:lnTo>
                <a:lnTo>
                  <a:pt x="0" y="303"/>
                </a:lnTo>
                <a:lnTo>
                  <a:pt x="4" y="283"/>
                </a:lnTo>
                <a:lnTo>
                  <a:pt x="40" y="271"/>
                </a:lnTo>
                <a:lnTo>
                  <a:pt x="80" y="267"/>
                </a:lnTo>
                <a:lnTo>
                  <a:pt x="124" y="250"/>
                </a:lnTo>
                <a:lnTo>
                  <a:pt x="164" y="238"/>
                </a:lnTo>
                <a:lnTo>
                  <a:pt x="196" y="226"/>
                </a:lnTo>
                <a:lnTo>
                  <a:pt x="236" y="213"/>
                </a:lnTo>
                <a:lnTo>
                  <a:pt x="276" y="197"/>
                </a:lnTo>
                <a:lnTo>
                  <a:pt x="352" y="168"/>
                </a:lnTo>
                <a:lnTo>
                  <a:pt x="388" y="156"/>
                </a:lnTo>
                <a:lnTo>
                  <a:pt x="412" y="144"/>
                </a:lnTo>
                <a:lnTo>
                  <a:pt x="440" y="127"/>
                </a:lnTo>
                <a:lnTo>
                  <a:pt x="464" y="115"/>
                </a:lnTo>
                <a:lnTo>
                  <a:pt x="480" y="111"/>
                </a:lnTo>
                <a:lnTo>
                  <a:pt x="500" y="98"/>
                </a:lnTo>
                <a:lnTo>
                  <a:pt x="528" y="82"/>
                </a:lnTo>
                <a:lnTo>
                  <a:pt x="548" y="66"/>
                </a:lnTo>
                <a:lnTo>
                  <a:pt x="580" y="45"/>
                </a:lnTo>
                <a:lnTo>
                  <a:pt x="600" y="25"/>
                </a:lnTo>
                <a:lnTo>
                  <a:pt x="624" y="0"/>
                </a:lnTo>
                <a:lnTo>
                  <a:pt x="616" y="12"/>
                </a:lnTo>
              </a:path>
            </a:pathLst>
          </a:custGeom>
          <a:solidFill>
            <a:schemeClr val="bg1">
              <a:lumMod val="50000"/>
            </a:schemeClr>
          </a:solidFill>
          <a:ln w="12700" cap="rnd" cmpd="sng">
            <a:noFill/>
            <a:prstDash val="solid"/>
            <a:round/>
            <a:headEnd type="none" w="med" len="med"/>
            <a:tailEnd type="none" w="med" len="med"/>
          </a:ln>
          <a:effectLst/>
        </p:spPr>
        <p:txBody>
          <a:bodyPr/>
          <a:lstStyle/>
          <a:p>
            <a:endParaRPr lang="en-US"/>
          </a:p>
        </p:txBody>
      </p:sp>
      <p:sp>
        <p:nvSpPr>
          <p:cNvPr id="265221" name="Rectangle 5"/>
          <p:cNvSpPr>
            <a:spLocks noChangeArrowheads="1"/>
          </p:cNvSpPr>
          <p:nvPr/>
        </p:nvSpPr>
        <p:spPr bwMode="auto">
          <a:xfrm>
            <a:off x="3565166" y="3851275"/>
            <a:ext cx="1176605"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1</a:t>
            </a:r>
          </a:p>
        </p:txBody>
      </p:sp>
      <p:sp>
        <p:nvSpPr>
          <p:cNvPr id="265222" name="Line 6"/>
          <p:cNvSpPr>
            <a:spLocks noChangeShapeType="1"/>
          </p:cNvSpPr>
          <p:nvPr/>
        </p:nvSpPr>
        <p:spPr bwMode="auto">
          <a:xfrm>
            <a:off x="5189743" y="3090863"/>
            <a:ext cx="0" cy="2139950"/>
          </a:xfrm>
          <a:prstGeom prst="line">
            <a:avLst/>
          </a:prstGeom>
          <a:noFill/>
          <a:ln w="12700">
            <a:solidFill>
              <a:schemeClr val="tx1"/>
            </a:solidFill>
            <a:round/>
            <a:headEnd/>
            <a:tailEnd/>
          </a:ln>
          <a:effectLst/>
        </p:spPr>
        <p:txBody>
          <a:bodyPr wrap="none" anchor="ctr"/>
          <a:lstStyle/>
          <a:p>
            <a:endParaRPr lang="en-US"/>
          </a:p>
        </p:txBody>
      </p:sp>
      <p:sp>
        <p:nvSpPr>
          <p:cNvPr id="265223" name="Line 7"/>
          <p:cNvSpPr>
            <a:spLocks noChangeShapeType="1"/>
          </p:cNvSpPr>
          <p:nvPr/>
        </p:nvSpPr>
        <p:spPr bwMode="auto">
          <a:xfrm flipH="1">
            <a:off x="4352728" y="3332163"/>
            <a:ext cx="86146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5224" name="Line 8"/>
          <p:cNvSpPr>
            <a:spLocks noChangeShapeType="1"/>
          </p:cNvSpPr>
          <p:nvPr/>
        </p:nvSpPr>
        <p:spPr bwMode="auto">
          <a:xfrm>
            <a:off x="4486269" y="4323449"/>
            <a:ext cx="0" cy="6477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5225" name="Rectangle 9"/>
          <p:cNvSpPr>
            <a:spLocks noChangeArrowheads="1"/>
          </p:cNvSpPr>
          <p:nvPr/>
        </p:nvSpPr>
        <p:spPr bwMode="auto">
          <a:xfrm>
            <a:off x="5958043" y="5280025"/>
            <a:ext cx="354265"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0</a:t>
            </a:r>
          </a:p>
        </p:txBody>
      </p:sp>
      <p:sp>
        <p:nvSpPr>
          <p:cNvPr id="265226" name="Rectangle 10"/>
          <p:cNvSpPr>
            <a:spLocks noChangeArrowheads="1"/>
          </p:cNvSpPr>
          <p:nvPr/>
        </p:nvSpPr>
        <p:spPr bwMode="auto">
          <a:xfrm>
            <a:off x="4073672" y="5298046"/>
            <a:ext cx="1705596"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 -</a:t>
            </a:r>
            <a:r>
              <a:rPr lang="en-US" sz="2400" i="1" dirty="0" err="1">
                <a:solidFill>
                  <a:srgbClr val="000000"/>
                </a:solidFill>
                <a:effectLst/>
                <a:latin typeface="Arial" panose="020B0604020202020204" pitchFamily="34" charset="0"/>
                <a:cs typeface="Arial" panose="020B0604020202020204" pitchFamily="34" charset="0"/>
              </a:rPr>
              <a:t>z</a:t>
            </a:r>
            <a:r>
              <a:rPr lang="en-US" sz="2400" i="1" baseline="-25000" dirty="0" err="1">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Arial" panose="020B0604020202020204" pitchFamily="34" charset="0"/>
                <a:cs typeface="Arial" panose="020B0604020202020204" pitchFamily="34" charset="0"/>
              </a:rPr>
              <a:t> = -1.28</a:t>
            </a:r>
          </a:p>
        </p:txBody>
      </p:sp>
      <p:sp>
        <p:nvSpPr>
          <p:cNvPr id="265227" name="Line 11"/>
          <p:cNvSpPr>
            <a:spLocks noChangeShapeType="1"/>
          </p:cNvSpPr>
          <p:nvPr/>
        </p:nvSpPr>
        <p:spPr bwMode="auto">
          <a:xfrm>
            <a:off x="5197300" y="4341813"/>
            <a:ext cx="151178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5228" name="Rectangle 12"/>
          <p:cNvSpPr>
            <a:spLocks noChangeArrowheads="1"/>
          </p:cNvSpPr>
          <p:nvPr/>
        </p:nvSpPr>
        <p:spPr bwMode="auto">
          <a:xfrm>
            <a:off x="2857488" y="3102661"/>
            <a:ext cx="147797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p>
        </p:txBody>
      </p:sp>
      <p:sp>
        <p:nvSpPr>
          <p:cNvPr id="265229" name="Rectangle 13"/>
          <p:cNvSpPr>
            <a:spLocks noChangeArrowheads="1"/>
          </p:cNvSpPr>
          <p:nvPr/>
        </p:nvSpPr>
        <p:spPr bwMode="auto">
          <a:xfrm>
            <a:off x="6720577" y="4117975"/>
            <a:ext cx="2521525"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Do Not 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p>
        </p:txBody>
      </p:sp>
      <p:sp>
        <p:nvSpPr>
          <p:cNvPr id="265230" name="Text Box 14"/>
          <p:cNvSpPr txBox="1">
            <a:spLocks noChangeArrowheads="1"/>
          </p:cNvSpPr>
          <p:nvPr/>
        </p:nvSpPr>
        <p:spPr bwMode="auto">
          <a:xfrm>
            <a:off x="9299269" y="4811714"/>
            <a:ext cx="351378" cy="492443"/>
          </a:xfrm>
          <a:prstGeom prst="rect">
            <a:avLst/>
          </a:prstGeom>
          <a:noFill/>
          <a:ln w="12700">
            <a:noFill/>
            <a:miter lim="800000"/>
            <a:headEnd/>
            <a:tailEnd/>
          </a:ln>
          <a:effectLst/>
        </p:spPr>
        <p:txBody>
          <a:bodyPr wrap="none">
            <a:spAutoFit/>
          </a:bodyPr>
          <a:lstStyle/>
          <a:p>
            <a:r>
              <a:rPr lang="en-US" sz="2600" i="1" dirty="0">
                <a:solidFill>
                  <a:srgbClr val="000000"/>
                </a:solidFill>
                <a:effectLst/>
                <a:latin typeface="Arial" panose="020B0604020202020204" pitchFamily="34" charset="0"/>
                <a:cs typeface="Arial" panose="020B0604020202020204" pitchFamily="34" charset="0"/>
              </a:rPr>
              <a:t>z</a:t>
            </a:r>
          </a:p>
        </p:txBody>
      </p:sp>
      <p:sp>
        <p:nvSpPr>
          <p:cNvPr id="265235" name="Line 19"/>
          <p:cNvSpPr>
            <a:spLocks noChangeShapeType="1"/>
          </p:cNvSpPr>
          <p:nvPr/>
        </p:nvSpPr>
        <p:spPr bwMode="auto">
          <a:xfrm flipV="1">
            <a:off x="3573611" y="5073650"/>
            <a:ext cx="5668491" cy="9525"/>
          </a:xfrm>
          <a:prstGeom prst="line">
            <a:avLst/>
          </a:prstGeom>
          <a:noFill/>
          <a:ln w="12700">
            <a:solidFill>
              <a:schemeClr val="tx1"/>
            </a:solidFill>
            <a:round/>
            <a:headEnd/>
            <a:tailEnd/>
          </a:ln>
          <a:effectLst/>
        </p:spPr>
        <p:txBody>
          <a:bodyPr wrap="none" anchor="ctr"/>
          <a:lstStyle/>
          <a:p>
            <a:endParaRPr lang="en-US"/>
          </a:p>
        </p:txBody>
      </p:sp>
      <p:grpSp>
        <p:nvGrpSpPr>
          <p:cNvPr id="265236" name="Group 20"/>
          <p:cNvGrpSpPr>
            <a:grpSpLocks/>
          </p:cNvGrpSpPr>
          <p:nvPr/>
        </p:nvGrpSpPr>
        <p:grpSpPr bwMode="auto">
          <a:xfrm>
            <a:off x="3742526" y="1971675"/>
            <a:ext cx="4733974" cy="2917825"/>
            <a:chOff x="1515" y="1218"/>
            <a:chExt cx="2975" cy="1838"/>
          </a:xfrm>
        </p:grpSpPr>
        <p:sp>
          <p:nvSpPr>
            <p:cNvPr id="265237" name="Arc 21"/>
            <p:cNvSpPr>
              <a:spLocks/>
            </p:cNvSpPr>
            <p:nvPr/>
          </p:nvSpPr>
          <p:spPr bwMode="auto">
            <a:xfrm rot="4500000">
              <a:off x="3304" y="2322"/>
              <a:ext cx="766" cy="284"/>
            </a:xfrm>
            <a:custGeom>
              <a:avLst/>
              <a:gdLst>
                <a:gd name="G0" fmla="+- 0 0 0"/>
                <a:gd name="G1" fmla="+- 0 0 0"/>
                <a:gd name="G2" fmla="+- 21600 0 0"/>
                <a:gd name="T0" fmla="*/ 18744 w 18744"/>
                <a:gd name="T1" fmla="*/ 10735 h 21600"/>
                <a:gd name="T2" fmla="*/ 0 w 18744"/>
                <a:gd name="T3" fmla="*/ 21600 h 21600"/>
                <a:gd name="T4" fmla="*/ 0 w 18744"/>
                <a:gd name="T5" fmla="*/ 0 h 21600"/>
              </a:gdLst>
              <a:ahLst/>
              <a:cxnLst>
                <a:cxn ang="0">
                  <a:pos x="T0" y="T1"/>
                </a:cxn>
                <a:cxn ang="0">
                  <a:pos x="T2" y="T3"/>
                </a:cxn>
                <a:cxn ang="0">
                  <a:pos x="T4" y="T5"/>
                </a:cxn>
              </a:cxnLst>
              <a:rect l="0" t="0" r="r" b="b"/>
              <a:pathLst>
                <a:path w="18744" h="21600" fill="none" extrusionOk="0">
                  <a:moveTo>
                    <a:pt x="18743" y="10734"/>
                  </a:moveTo>
                  <a:cubicBezTo>
                    <a:pt x="14895" y="17454"/>
                    <a:pt x="7743" y="21599"/>
                    <a:pt x="0" y="21600"/>
                  </a:cubicBezTo>
                </a:path>
                <a:path w="18744" h="21600" stroke="0" extrusionOk="0">
                  <a:moveTo>
                    <a:pt x="18743" y="10734"/>
                  </a:moveTo>
                  <a:cubicBezTo>
                    <a:pt x="14895" y="17454"/>
                    <a:pt x="7743"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265238" name="Arc 22"/>
            <p:cNvSpPr>
              <a:spLocks/>
            </p:cNvSpPr>
            <p:nvPr/>
          </p:nvSpPr>
          <p:spPr bwMode="auto">
            <a:xfrm rot="6300000">
              <a:off x="2275" y="158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265239" name="Arc 23"/>
            <p:cNvSpPr>
              <a:spLocks/>
            </p:cNvSpPr>
            <p:nvPr/>
          </p:nvSpPr>
          <p:spPr bwMode="auto">
            <a:xfrm rot="16980000">
              <a:off x="1897" y="2343"/>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a:p>
          </p:txBody>
        </p:sp>
        <p:sp>
          <p:nvSpPr>
            <p:cNvPr id="265240" name="Arc 24"/>
            <p:cNvSpPr>
              <a:spLocks/>
            </p:cNvSpPr>
            <p:nvPr/>
          </p:nvSpPr>
          <p:spPr bwMode="auto">
            <a:xfrm rot="15300000">
              <a:off x="2739" y="1584"/>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a:p>
          </p:txBody>
        </p:sp>
        <p:sp>
          <p:nvSpPr>
            <p:cNvPr id="265241" name="Arc 25"/>
            <p:cNvSpPr>
              <a:spLocks/>
            </p:cNvSpPr>
            <p:nvPr/>
          </p:nvSpPr>
          <p:spPr bwMode="auto">
            <a:xfrm rot="844471">
              <a:off x="3764" y="2858"/>
              <a:ext cx="726" cy="195"/>
            </a:xfrm>
            <a:custGeom>
              <a:avLst/>
              <a:gdLst>
                <a:gd name="G0" fmla="+- 20527 0 0"/>
                <a:gd name="G1" fmla="+- 0 0 0"/>
                <a:gd name="G2" fmla="+- 21600 0 0"/>
                <a:gd name="T0" fmla="*/ 22549 w 22549"/>
                <a:gd name="T1" fmla="*/ 21505 h 21600"/>
                <a:gd name="T2" fmla="*/ 0 w 22549"/>
                <a:gd name="T3" fmla="*/ 6724 h 21600"/>
                <a:gd name="T4" fmla="*/ 20527 w 22549"/>
                <a:gd name="T5" fmla="*/ 0 h 21600"/>
              </a:gdLst>
              <a:ahLst/>
              <a:cxnLst>
                <a:cxn ang="0">
                  <a:pos x="T0" y="T1"/>
                </a:cxn>
                <a:cxn ang="0">
                  <a:pos x="T2" y="T3"/>
                </a:cxn>
                <a:cxn ang="0">
                  <a:pos x="T4" y="T5"/>
                </a:cxn>
              </a:cxnLst>
              <a:rect l="0" t="0" r="r" b="b"/>
              <a:pathLst>
                <a:path w="22549" h="21600" fill="none" extrusionOk="0">
                  <a:moveTo>
                    <a:pt x="22549" y="21505"/>
                  </a:moveTo>
                  <a:cubicBezTo>
                    <a:pt x="21876" y="21568"/>
                    <a:pt x="21202" y="21599"/>
                    <a:pt x="20527" y="21600"/>
                  </a:cubicBezTo>
                  <a:cubicBezTo>
                    <a:pt x="11188" y="21600"/>
                    <a:pt x="2907" y="15598"/>
                    <a:pt x="0" y="6723"/>
                  </a:cubicBezTo>
                </a:path>
                <a:path w="22549" h="21600" stroke="0" extrusionOk="0">
                  <a:moveTo>
                    <a:pt x="22549" y="21505"/>
                  </a:moveTo>
                  <a:cubicBezTo>
                    <a:pt x="21876" y="21568"/>
                    <a:pt x="21202" y="21599"/>
                    <a:pt x="20527" y="21600"/>
                  </a:cubicBezTo>
                  <a:cubicBezTo>
                    <a:pt x="11188" y="21600"/>
                    <a:pt x="2907" y="15598"/>
                    <a:pt x="0" y="6723"/>
                  </a:cubicBezTo>
                  <a:lnTo>
                    <a:pt x="20527" y="0"/>
                  </a:lnTo>
                  <a:close/>
                </a:path>
              </a:pathLst>
            </a:custGeom>
            <a:noFill/>
            <a:ln w="12700" cap="rnd">
              <a:solidFill>
                <a:schemeClr val="tx1"/>
              </a:solidFill>
              <a:round/>
              <a:headEnd/>
              <a:tailEnd/>
            </a:ln>
            <a:effectLst/>
          </p:spPr>
          <p:txBody>
            <a:bodyPr wrap="none" anchor="ctr"/>
            <a:lstStyle/>
            <a:p>
              <a:endParaRPr lang="en-US"/>
            </a:p>
          </p:txBody>
        </p:sp>
        <p:sp>
          <p:nvSpPr>
            <p:cNvPr id="265242" name="Arc 26"/>
            <p:cNvSpPr>
              <a:spLocks/>
            </p:cNvSpPr>
            <p:nvPr/>
          </p:nvSpPr>
          <p:spPr bwMode="auto">
            <a:xfrm rot="20760000">
              <a:off x="1515" y="2892"/>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a:p>
          </p:txBody>
        </p:sp>
      </p:grpSp>
      <p:sp>
        <p:nvSpPr>
          <p:cNvPr id="265245" name="Line 29"/>
          <p:cNvSpPr>
            <a:spLocks noChangeShapeType="1"/>
          </p:cNvSpPr>
          <p:nvPr/>
        </p:nvSpPr>
        <p:spPr bwMode="auto">
          <a:xfrm>
            <a:off x="6128203" y="4843463"/>
            <a:ext cx="0" cy="419100"/>
          </a:xfrm>
          <a:prstGeom prst="line">
            <a:avLst/>
          </a:prstGeom>
          <a:noFill/>
          <a:ln w="12700">
            <a:solidFill>
              <a:schemeClr val="tx1"/>
            </a:solidFill>
            <a:round/>
            <a:headEnd/>
            <a:tailEnd/>
          </a:ln>
          <a:effectLst>
            <a:outerShdw dist="17961" dir="2700000" algn="ctr" rotWithShape="0">
              <a:srgbClr val="000000"/>
            </a:outerShdw>
          </a:effectLst>
        </p:spPr>
        <p:txBody>
          <a:bodyPr/>
          <a:lstStyle/>
          <a:p>
            <a:endParaRPr lang="en-US"/>
          </a:p>
        </p:txBody>
      </p:sp>
      <p:sp>
        <p:nvSpPr>
          <p:cNvPr id="265246" name="Rectangle 30"/>
          <p:cNvSpPr>
            <a:spLocks noChangeArrowheads="1"/>
          </p:cNvSpPr>
          <p:nvPr/>
        </p:nvSpPr>
        <p:spPr bwMode="auto">
          <a:xfrm>
            <a:off x="918473" y="501592"/>
            <a:ext cx="10337562" cy="709379"/>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Lower-Tailed Test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
        <p:nvSpPr>
          <p:cNvPr id="265247" name="Rectangle 31"/>
          <p:cNvSpPr>
            <a:spLocks noChangeArrowheads="1"/>
          </p:cNvSpPr>
          <p:nvPr/>
        </p:nvSpPr>
        <p:spPr bwMode="auto">
          <a:xfrm>
            <a:off x="997774" y="1150485"/>
            <a:ext cx="7214756" cy="5715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Critical Value Approach</a:t>
            </a:r>
            <a:endParaRPr lang="en-US" sz="2400" baseline="-25000" dirty="0">
              <a:solidFill>
                <a:srgbClr val="000000"/>
              </a:solidFill>
              <a:effectLst/>
              <a:latin typeface="+mn-lt"/>
              <a:cs typeface="Arial" panose="020B0604020202020204" pitchFamily="34" charset="0"/>
            </a:endParaRPr>
          </a:p>
        </p:txBody>
      </p:sp>
      <p:sp>
        <p:nvSpPr>
          <p:cNvPr id="265232" name="Rectangle 16"/>
          <p:cNvSpPr>
            <a:spLocks noChangeArrowheads="1"/>
          </p:cNvSpPr>
          <p:nvPr/>
        </p:nvSpPr>
        <p:spPr bwMode="auto">
          <a:xfrm>
            <a:off x="6796284" y="1828371"/>
            <a:ext cx="2054794" cy="828432"/>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    Sampling</a:t>
            </a:r>
          </a:p>
          <a:p>
            <a:pPr algn="l"/>
            <a:r>
              <a:rPr lang="en-US" sz="2400" dirty="0">
                <a:solidFill>
                  <a:srgbClr val="000000"/>
                </a:solidFill>
                <a:effectLst/>
                <a:latin typeface="+mn-lt"/>
                <a:cs typeface="Arial" panose="020B0604020202020204" pitchFamily="34" charset="0"/>
              </a:rPr>
              <a:t>Distribution of </a:t>
            </a:r>
          </a:p>
        </p:txBody>
      </p:sp>
      <mc:AlternateContent xmlns:mc="http://schemas.openxmlformats.org/markup-compatibility/2006" xmlns:a14="http://schemas.microsoft.com/office/drawing/2010/main">
        <mc:Choice Requires="a14">
          <p:sp>
            <p:nvSpPr>
              <p:cNvPr id="31" name="TextBox 30"/>
              <p:cNvSpPr txBox="1"/>
              <p:nvPr/>
            </p:nvSpPr>
            <p:spPr>
              <a:xfrm>
                <a:off x="7056252" y="2555513"/>
                <a:ext cx="1638525" cy="857607"/>
              </a:xfrm>
              <a:prstGeom prst="rect">
                <a:avLst/>
              </a:prstGeom>
              <a:noFill/>
              <a:effectLst>
                <a:outerShdw dist="25400" dir="3000000" algn="ctr" rotWithShape="0">
                  <a:schemeClr val="bg1"/>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𝑧</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rPr>
                                <m:t>0</m:t>
                              </m:r>
                            </m:sub>
                          </m:sSub>
                        </m:num>
                        <m:den>
                          <m:f>
                            <m:fPr>
                              <m:type m:val="lin"/>
                              <m:ctrlPr>
                                <a:rPr lang="en-US" sz="2400" b="0" i="1" smtClean="0">
                                  <a:solidFill>
                                    <a:srgbClr val="000000"/>
                                  </a:solidFill>
                                  <a:effectLst/>
                                  <a:latin typeface="Cambria Math" panose="02040503050406030204" pitchFamily="18" charset="0"/>
                                  <a:ea typeface="Cambria Math"/>
                                </a:rPr>
                              </m:ctrlPr>
                            </m:fPr>
                            <m:num>
                              <m:r>
                                <a:rPr lang="en-US" sz="2400" b="0" i="1" smtClean="0">
                                  <a:solidFill>
                                    <a:srgbClr val="000000"/>
                                  </a:solidFill>
                                  <a:effectLst/>
                                  <a:latin typeface="Cambria Math"/>
                                  <a:ea typeface="Cambria Math"/>
                                </a:rPr>
                                <m:t>𝜎</m:t>
                              </m:r>
                            </m:num>
                            <m:den>
                              <m:rad>
                                <m:radPr>
                                  <m:degHide m:val="on"/>
                                  <m:ctrlPr>
                                    <a:rPr lang="en-US" sz="2400" b="0" i="1" smtClean="0">
                                      <a:solidFill>
                                        <a:srgbClr val="000000"/>
                                      </a:solidFill>
                                      <a:effectLst/>
                                      <a:latin typeface="Cambria Math" panose="02040503050406030204" pitchFamily="18" charset="0"/>
                                      <a:ea typeface="Cambria Math"/>
                                    </a:rPr>
                                  </m:ctrlPr>
                                </m:radPr>
                                <m:deg/>
                                <m:e>
                                  <m:r>
                                    <a:rPr lang="en-US" sz="2400" b="0" i="1" smtClean="0">
                                      <a:solidFill>
                                        <a:srgbClr val="000000"/>
                                      </a:solidFill>
                                      <a:effectLst/>
                                      <a:latin typeface="Cambria Math"/>
                                      <a:ea typeface="Cambria Math"/>
                                    </a:rPr>
                                    <m:t>𝑛</m:t>
                                  </m:r>
                                </m:e>
                              </m:rad>
                            </m:den>
                          </m:f>
                        </m:den>
                      </m:f>
                    </m:oMath>
                  </m:oMathPara>
                </a14:m>
                <a:endParaRPr lang="en-US" sz="2400" dirty="0">
                  <a:solidFill>
                    <a:srgbClr val="000000"/>
                  </a:solidFill>
                  <a:effectLst/>
                  <a:latin typeface="+mn-lt"/>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056252" y="2555513"/>
                <a:ext cx="1638525" cy="857607"/>
              </a:xfrm>
              <a:prstGeom prst="rect">
                <a:avLst/>
              </a:prstGeom>
              <a:blipFill rotWithShape="1">
                <a:blip r:embed="rId3"/>
                <a:stretch>
                  <a:fillRect/>
                </a:stretch>
              </a:blipFill>
              <a:effectLst>
                <a:outerShdw dist="25400" dir="3000000" algn="ctr" rotWithShape="0">
                  <a:schemeClr val="bg1"/>
                </a:outerShdw>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22</a:t>
            </a:fld>
            <a:endParaRPr lang="en-US"/>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Freeform 3"/>
          <p:cNvSpPr>
            <a:spLocks/>
          </p:cNvSpPr>
          <p:nvPr/>
        </p:nvSpPr>
        <p:spPr bwMode="auto">
          <a:xfrm>
            <a:off x="2476709" y="2055813"/>
            <a:ext cx="4492502" cy="3041650"/>
          </a:xfrm>
          <a:custGeom>
            <a:avLst/>
            <a:gdLst/>
            <a:ahLst/>
            <a:cxnLst>
              <a:cxn ang="0">
                <a:pos x="1354" y="12"/>
              </a:cxn>
              <a:cxn ang="0">
                <a:pos x="1270" y="88"/>
              </a:cxn>
              <a:cxn ang="0">
                <a:pos x="1202" y="190"/>
              </a:cxn>
              <a:cxn ang="0">
                <a:pos x="1142" y="310"/>
              </a:cxn>
              <a:cxn ang="0">
                <a:pos x="1098" y="412"/>
              </a:cxn>
              <a:cxn ang="0">
                <a:pos x="1056" y="510"/>
              </a:cxn>
              <a:cxn ang="0">
                <a:pos x="1018" y="626"/>
              </a:cxn>
              <a:cxn ang="0">
                <a:pos x="978" y="738"/>
              </a:cxn>
              <a:cxn ang="0">
                <a:pos x="942" y="854"/>
              </a:cxn>
              <a:cxn ang="0">
                <a:pos x="921" y="958"/>
              </a:cxn>
              <a:cxn ang="0">
                <a:pos x="890" y="1060"/>
              </a:cxn>
              <a:cxn ang="0">
                <a:pos x="850" y="1174"/>
              </a:cxn>
              <a:cxn ang="0">
                <a:pos x="811" y="1272"/>
              </a:cxn>
              <a:cxn ang="0">
                <a:pos x="753" y="1390"/>
              </a:cxn>
              <a:cxn ang="0">
                <a:pos x="688" y="1506"/>
              </a:cxn>
              <a:cxn ang="0">
                <a:pos x="620" y="1596"/>
              </a:cxn>
              <a:cxn ang="0">
                <a:pos x="508" y="1676"/>
              </a:cxn>
              <a:cxn ang="0">
                <a:pos x="399" y="1732"/>
              </a:cxn>
              <a:cxn ang="0">
                <a:pos x="302" y="1770"/>
              </a:cxn>
              <a:cxn ang="0">
                <a:pos x="199" y="1804"/>
              </a:cxn>
              <a:cxn ang="0">
                <a:pos x="75" y="1844"/>
              </a:cxn>
              <a:cxn ang="0">
                <a:pos x="0" y="1868"/>
              </a:cxn>
              <a:cxn ang="0">
                <a:pos x="2858" y="1916"/>
              </a:cxn>
              <a:cxn ang="0">
                <a:pos x="2804" y="1866"/>
              </a:cxn>
              <a:cxn ang="0">
                <a:pos x="2708" y="1838"/>
              </a:cxn>
              <a:cxn ang="0">
                <a:pos x="2582" y="1796"/>
              </a:cxn>
              <a:cxn ang="0">
                <a:pos x="2458" y="1748"/>
              </a:cxn>
              <a:cxn ang="0">
                <a:pos x="2331" y="1674"/>
              </a:cxn>
              <a:cxn ang="0">
                <a:pos x="2280" y="1644"/>
              </a:cxn>
              <a:cxn ang="0">
                <a:pos x="2204" y="1576"/>
              </a:cxn>
              <a:cxn ang="0">
                <a:pos x="2140" y="1496"/>
              </a:cxn>
              <a:cxn ang="0">
                <a:pos x="2072" y="1386"/>
              </a:cxn>
              <a:cxn ang="0">
                <a:pos x="2028" y="1302"/>
              </a:cxn>
              <a:cxn ang="0">
                <a:pos x="1980" y="1190"/>
              </a:cxn>
              <a:cxn ang="0">
                <a:pos x="1944" y="1102"/>
              </a:cxn>
              <a:cxn ang="0">
                <a:pos x="1906" y="996"/>
              </a:cxn>
              <a:cxn ang="0">
                <a:pos x="1868" y="864"/>
              </a:cxn>
              <a:cxn ang="0">
                <a:pos x="1838" y="762"/>
              </a:cxn>
              <a:cxn ang="0">
                <a:pos x="1803" y="636"/>
              </a:cxn>
              <a:cxn ang="0">
                <a:pos x="1749" y="504"/>
              </a:cxn>
              <a:cxn ang="0">
                <a:pos x="1708" y="396"/>
              </a:cxn>
              <a:cxn ang="0">
                <a:pos x="1668" y="312"/>
              </a:cxn>
              <a:cxn ang="0">
                <a:pos x="1640" y="246"/>
              </a:cxn>
              <a:cxn ang="0">
                <a:pos x="1620" y="212"/>
              </a:cxn>
              <a:cxn ang="0">
                <a:pos x="1590" y="166"/>
              </a:cxn>
              <a:cxn ang="0">
                <a:pos x="1558" y="118"/>
              </a:cxn>
              <a:cxn ang="0">
                <a:pos x="1498" y="46"/>
              </a:cxn>
              <a:cxn ang="0">
                <a:pos x="1446" y="6"/>
              </a:cxn>
            </a:cxnLst>
            <a:rect l="0" t="0" r="r" b="b"/>
            <a:pathLst>
              <a:path w="2858" h="1916">
                <a:moveTo>
                  <a:pt x="1416" y="0"/>
                </a:moveTo>
                <a:lnTo>
                  <a:pt x="1386" y="0"/>
                </a:lnTo>
                <a:lnTo>
                  <a:pt x="1354" y="12"/>
                </a:lnTo>
                <a:lnTo>
                  <a:pt x="1324" y="34"/>
                </a:lnTo>
                <a:lnTo>
                  <a:pt x="1299" y="56"/>
                </a:lnTo>
                <a:lnTo>
                  <a:pt x="1270" y="88"/>
                </a:lnTo>
                <a:lnTo>
                  <a:pt x="1239" y="124"/>
                </a:lnTo>
                <a:lnTo>
                  <a:pt x="1221" y="154"/>
                </a:lnTo>
                <a:lnTo>
                  <a:pt x="1202" y="190"/>
                </a:lnTo>
                <a:lnTo>
                  <a:pt x="1179" y="226"/>
                </a:lnTo>
                <a:lnTo>
                  <a:pt x="1162" y="270"/>
                </a:lnTo>
                <a:lnTo>
                  <a:pt x="1142" y="310"/>
                </a:lnTo>
                <a:lnTo>
                  <a:pt x="1122" y="352"/>
                </a:lnTo>
                <a:lnTo>
                  <a:pt x="1110" y="380"/>
                </a:lnTo>
                <a:lnTo>
                  <a:pt x="1098" y="412"/>
                </a:lnTo>
                <a:lnTo>
                  <a:pt x="1080" y="446"/>
                </a:lnTo>
                <a:lnTo>
                  <a:pt x="1070" y="478"/>
                </a:lnTo>
                <a:lnTo>
                  <a:pt x="1056" y="510"/>
                </a:lnTo>
                <a:lnTo>
                  <a:pt x="1044" y="548"/>
                </a:lnTo>
                <a:lnTo>
                  <a:pt x="1028" y="590"/>
                </a:lnTo>
                <a:lnTo>
                  <a:pt x="1018" y="626"/>
                </a:lnTo>
                <a:lnTo>
                  <a:pt x="1004" y="660"/>
                </a:lnTo>
                <a:lnTo>
                  <a:pt x="994" y="702"/>
                </a:lnTo>
                <a:lnTo>
                  <a:pt x="978" y="738"/>
                </a:lnTo>
                <a:lnTo>
                  <a:pt x="968" y="772"/>
                </a:lnTo>
                <a:lnTo>
                  <a:pt x="956" y="814"/>
                </a:lnTo>
                <a:lnTo>
                  <a:pt x="942" y="854"/>
                </a:lnTo>
                <a:lnTo>
                  <a:pt x="932" y="890"/>
                </a:lnTo>
                <a:lnTo>
                  <a:pt x="922" y="928"/>
                </a:lnTo>
                <a:lnTo>
                  <a:pt x="921" y="958"/>
                </a:lnTo>
                <a:lnTo>
                  <a:pt x="910" y="992"/>
                </a:lnTo>
                <a:lnTo>
                  <a:pt x="903" y="1024"/>
                </a:lnTo>
                <a:lnTo>
                  <a:pt x="890" y="1060"/>
                </a:lnTo>
                <a:lnTo>
                  <a:pt x="878" y="1096"/>
                </a:lnTo>
                <a:lnTo>
                  <a:pt x="864" y="1132"/>
                </a:lnTo>
                <a:lnTo>
                  <a:pt x="850" y="1174"/>
                </a:lnTo>
                <a:lnTo>
                  <a:pt x="836" y="1208"/>
                </a:lnTo>
                <a:lnTo>
                  <a:pt x="823" y="1248"/>
                </a:lnTo>
                <a:lnTo>
                  <a:pt x="811" y="1272"/>
                </a:lnTo>
                <a:lnTo>
                  <a:pt x="794" y="1304"/>
                </a:lnTo>
                <a:lnTo>
                  <a:pt x="776" y="1346"/>
                </a:lnTo>
                <a:lnTo>
                  <a:pt x="753" y="1390"/>
                </a:lnTo>
                <a:lnTo>
                  <a:pt x="729" y="1426"/>
                </a:lnTo>
                <a:lnTo>
                  <a:pt x="711" y="1468"/>
                </a:lnTo>
                <a:lnTo>
                  <a:pt x="688" y="1506"/>
                </a:lnTo>
                <a:lnTo>
                  <a:pt x="664" y="1534"/>
                </a:lnTo>
                <a:lnTo>
                  <a:pt x="639" y="1564"/>
                </a:lnTo>
                <a:lnTo>
                  <a:pt x="620" y="1596"/>
                </a:lnTo>
                <a:lnTo>
                  <a:pt x="582" y="1626"/>
                </a:lnTo>
                <a:lnTo>
                  <a:pt x="548" y="1650"/>
                </a:lnTo>
                <a:lnTo>
                  <a:pt x="508" y="1676"/>
                </a:lnTo>
                <a:lnTo>
                  <a:pt x="459" y="1700"/>
                </a:lnTo>
                <a:lnTo>
                  <a:pt x="427" y="1716"/>
                </a:lnTo>
                <a:lnTo>
                  <a:pt x="399" y="1732"/>
                </a:lnTo>
                <a:lnTo>
                  <a:pt x="363" y="1744"/>
                </a:lnTo>
                <a:lnTo>
                  <a:pt x="330" y="1758"/>
                </a:lnTo>
                <a:lnTo>
                  <a:pt x="302" y="1770"/>
                </a:lnTo>
                <a:lnTo>
                  <a:pt x="276" y="1782"/>
                </a:lnTo>
                <a:lnTo>
                  <a:pt x="246" y="1792"/>
                </a:lnTo>
                <a:lnTo>
                  <a:pt x="199" y="1804"/>
                </a:lnTo>
                <a:lnTo>
                  <a:pt x="159" y="1816"/>
                </a:lnTo>
                <a:lnTo>
                  <a:pt x="120" y="1832"/>
                </a:lnTo>
                <a:lnTo>
                  <a:pt x="75" y="1844"/>
                </a:lnTo>
                <a:lnTo>
                  <a:pt x="46" y="1852"/>
                </a:lnTo>
                <a:lnTo>
                  <a:pt x="20" y="1860"/>
                </a:lnTo>
                <a:lnTo>
                  <a:pt x="0" y="1868"/>
                </a:lnTo>
                <a:lnTo>
                  <a:pt x="0" y="1894"/>
                </a:lnTo>
                <a:lnTo>
                  <a:pt x="2" y="1916"/>
                </a:lnTo>
                <a:lnTo>
                  <a:pt x="2858" y="1916"/>
                </a:lnTo>
                <a:lnTo>
                  <a:pt x="2858" y="1878"/>
                </a:lnTo>
                <a:lnTo>
                  <a:pt x="2838" y="1872"/>
                </a:lnTo>
                <a:lnTo>
                  <a:pt x="2804" y="1866"/>
                </a:lnTo>
                <a:lnTo>
                  <a:pt x="2768" y="1854"/>
                </a:lnTo>
                <a:lnTo>
                  <a:pt x="2740" y="1846"/>
                </a:lnTo>
                <a:lnTo>
                  <a:pt x="2708" y="1838"/>
                </a:lnTo>
                <a:lnTo>
                  <a:pt x="2668" y="1826"/>
                </a:lnTo>
                <a:lnTo>
                  <a:pt x="2626" y="1812"/>
                </a:lnTo>
                <a:lnTo>
                  <a:pt x="2582" y="1796"/>
                </a:lnTo>
                <a:lnTo>
                  <a:pt x="2534" y="1778"/>
                </a:lnTo>
                <a:lnTo>
                  <a:pt x="2496" y="1762"/>
                </a:lnTo>
                <a:lnTo>
                  <a:pt x="2458" y="1748"/>
                </a:lnTo>
                <a:lnTo>
                  <a:pt x="2424" y="1730"/>
                </a:lnTo>
                <a:lnTo>
                  <a:pt x="2379" y="1704"/>
                </a:lnTo>
                <a:lnTo>
                  <a:pt x="2331" y="1674"/>
                </a:lnTo>
                <a:lnTo>
                  <a:pt x="2314" y="1668"/>
                </a:lnTo>
                <a:lnTo>
                  <a:pt x="2298" y="1656"/>
                </a:lnTo>
                <a:lnTo>
                  <a:pt x="2280" y="1644"/>
                </a:lnTo>
                <a:lnTo>
                  <a:pt x="2258" y="1628"/>
                </a:lnTo>
                <a:lnTo>
                  <a:pt x="2228" y="1604"/>
                </a:lnTo>
                <a:lnTo>
                  <a:pt x="2204" y="1576"/>
                </a:lnTo>
                <a:lnTo>
                  <a:pt x="2182" y="1548"/>
                </a:lnTo>
                <a:lnTo>
                  <a:pt x="2158" y="1520"/>
                </a:lnTo>
                <a:lnTo>
                  <a:pt x="2140" y="1496"/>
                </a:lnTo>
                <a:lnTo>
                  <a:pt x="2116" y="1462"/>
                </a:lnTo>
                <a:lnTo>
                  <a:pt x="2090" y="1422"/>
                </a:lnTo>
                <a:lnTo>
                  <a:pt x="2072" y="1386"/>
                </a:lnTo>
                <a:lnTo>
                  <a:pt x="2054" y="1360"/>
                </a:lnTo>
                <a:lnTo>
                  <a:pt x="2040" y="1330"/>
                </a:lnTo>
                <a:lnTo>
                  <a:pt x="2028" y="1302"/>
                </a:lnTo>
                <a:lnTo>
                  <a:pt x="2012" y="1270"/>
                </a:lnTo>
                <a:lnTo>
                  <a:pt x="1998" y="1240"/>
                </a:lnTo>
                <a:lnTo>
                  <a:pt x="1980" y="1190"/>
                </a:lnTo>
                <a:lnTo>
                  <a:pt x="1964" y="1158"/>
                </a:lnTo>
                <a:lnTo>
                  <a:pt x="1956" y="1130"/>
                </a:lnTo>
                <a:lnTo>
                  <a:pt x="1944" y="1102"/>
                </a:lnTo>
                <a:lnTo>
                  <a:pt x="1930" y="1068"/>
                </a:lnTo>
                <a:lnTo>
                  <a:pt x="1920" y="1042"/>
                </a:lnTo>
                <a:lnTo>
                  <a:pt x="1906" y="996"/>
                </a:lnTo>
                <a:lnTo>
                  <a:pt x="1890" y="946"/>
                </a:lnTo>
                <a:lnTo>
                  <a:pt x="1876" y="892"/>
                </a:lnTo>
                <a:lnTo>
                  <a:pt x="1868" y="864"/>
                </a:lnTo>
                <a:lnTo>
                  <a:pt x="1860" y="828"/>
                </a:lnTo>
                <a:lnTo>
                  <a:pt x="1852" y="796"/>
                </a:lnTo>
                <a:lnTo>
                  <a:pt x="1838" y="762"/>
                </a:lnTo>
                <a:lnTo>
                  <a:pt x="1826" y="722"/>
                </a:lnTo>
                <a:lnTo>
                  <a:pt x="1816" y="684"/>
                </a:lnTo>
                <a:lnTo>
                  <a:pt x="1803" y="636"/>
                </a:lnTo>
                <a:lnTo>
                  <a:pt x="1785" y="594"/>
                </a:lnTo>
                <a:lnTo>
                  <a:pt x="1764" y="540"/>
                </a:lnTo>
                <a:lnTo>
                  <a:pt x="1749" y="504"/>
                </a:lnTo>
                <a:lnTo>
                  <a:pt x="1738" y="468"/>
                </a:lnTo>
                <a:lnTo>
                  <a:pt x="1724" y="432"/>
                </a:lnTo>
                <a:lnTo>
                  <a:pt x="1708" y="396"/>
                </a:lnTo>
                <a:lnTo>
                  <a:pt x="1684" y="342"/>
                </a:lnTo>
                <a:lnTo>
                  <a:pt x="1691" y="360"/>
                </a:lnTo>
                <a:lnTo>
                  <a:pt x="1668" y="312"/>
                </a:lnTo>
                <a:lnTo>
                  <a:pt x="1648" y="274"/>
                </a:lnTo>
                <a:lnTo>
                  <a:pt x="1644" y="258"/>
                </a:lnTo>
                <a:lnTo>
                  <a:pt x="1640" y="246"/>
                </a:lnTo>
                <a:lnTo>
                  <a:pt x="1632" y="232"/>
                </a:lnTo>
                <a:lnTo>
                  <a:pt x="1626" y="226"/>
                </a:lnTo>
                <a:lnTo>
                  <a:pt x="1620" y="212"/>
                </a:lnTo>
                <a:lnTo>
                  <a:pt x="1610" y="200"/>
                </a:lnTo>
                <a:lnTo>
                  <a:pt x="1602" y="182"/>
                </a:lnTo>
                <a:lnTo>
                  <a:pt x="1590" y="166"/>
                </a:lnTo>
                <a:lnTo>
                  <a:pt x="1580" y="152"/>
                </a:lnTo>
                <a:lnTo>
                  <a:pt x="1572" y="136"/>
                </a:lnTo>
                <a:lnTo>
                  <a:pt x="1558" y="118"/>
                </a:lnTo>
                <a:lnTo>
                  <a:pt x="1536" y="90"/>
                </a:lnTo>
                <a:lnTo>
                  <a:pt x="1518" y="66"/>
                </a:lnTo>
                <a:lnTo>
                  <a:pt x="1498" y="46"/>
                </a:lnTo>
                <a:lnTo>
                  <a:pt x="1480" y="30"/>
                </a:lnTo>
                <a:lnTo>
                  <a:pt x="1466" y="14"/>
                </a:lnTo>
                <a:lnTo>
                  <a:pt x="1446" y="6"/>
                </a:lnTo>
                <a:lnTo>
                  <a:pt x="1430"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p>
        </p:txBody>
      </p:sp>
      <p:sp>
        <p:nvSpPr>
          <p:cNvPr id="266244" name="Line 4"/>
          <p:cNvSpPr>
            <a:spLocks noChangeShapeType="1"/>
          </p:cNvSpPr>
          <p:nvPr/>
        </p:nvSpPr>
        <p:spPr bwMode="auto">
          <a:xfrm flipH="1">
            <a:off x="4746811" y="4849814"/>
            <a:ext cx="2111" cy="414337"/>
          </a:xfrm>
          <a:prstGeom prst="line">
            <a:avLst/>
          </a:prstGeom>
          <a:noFill/>
          <a:ln w="12700">
            <a:solidFill>
              <a:schemeClr val="tx1"/>
            </a:solidFill>
            <a:round/>
            <a:headEnd/>
            <a:tailEnd/>
          </a:ln>
          <a:effectLst/>
        </p:spPr>
        <p:txBody>
          <a:bodyPr wrap="none" anchor="ctr"/>
          <a:lstStyle/>
          <a:p>
            <a:endParaRPr lang="en-US"/>
          </a:p>
        </p:txBody>
      </p:sp>
      <p:sp>
        <p:nvSpPr>
          <p:cNvPr id="266245" name="Freeform 5"/>
          <p:cNvSpPr>
            <a:spLocks/>
          </p:cNvSpPr>
          <p:nvPr/>
        </p:nvSpPr>
        <p:spPr bwMode="auto">
          <a:xfrm>
            <a:off x="6305153" y="4795838"/>
            <a:ext cx="664058" cy="304800"/>
          </a:xfrm>
          <a:custGeom>
            <a:avLst/>
            <a:gdLst/>
            <a:ahLst/>
            <a:cxnLst>
              <a:cxn ang="0">
                <a:pos x="16" y="8"/>
              </a:cxn>
              <a:cxn ang="0">
                <a:pos x="0" y="16"/>
              </a:cxn>
              <a:cxn ang="0">
                <a:pos x="2" y="42"/>
              </a:cxn>
              <a:cxn ang="0">
                <a:pos x="2" y="70"/>
              </a:cxn>
              <a:cxn ang="0">
                <a:pos x="3" y="100"/>
              </a:cxn>
              <a:cxn ang="0">
                <a:pos x="3" y="124"/>
              </a:cxn>
              <a:cxn ang="0">
                <a:pos x="3" y="148"/>
              </a:cxn>
              <a:cxn ang="0">
                <a:pos x="3" y="172"/>
              </a:cxn>
              <a:cxn ang="0">
                <a:pos x="4" y="188"/>
              </a:cxn>
              <a:cxn ang="0">
                <a:pos x="444" y="192"/>
              </a:cxn>
              <a:cxn ang="0">
                <a:pos x="446" y="154"/>
              </a:cxn>
              <a:cxn ang="0">
                <a:pos x="444" y="152"/>
              </a:cxn>
              <a:cxn ang="0">
                <a:pos x="427" y="148"/>
              </a:cxn>
              <a:cxn ang="0">
                <a:pos x="400" y="144"/>
              </a:cxn>
              <a:cxn ang="0">
                <a:pos x="376" y="136"/>
              </a:cxn>
              <a:cxn ang="0">
                <a:pos x="356" y="130"/>
              </a:cxn>
              <a:cxn ang="0">
                <a:pos x="332" y="122"/>
              </a:cxn>
              <a:cxn ang="0">
                <a:pos x="310" y="116"/>
              </a:cxn>
              <a:cxn ang="0">
                <a:pos x="284" y="108"/>
              </a:cxn>
              <a:cxn ang="0">
                <a:pos x="258" y="102"/>
              </a:cxn>
              <a:cxn ang="0">
                <a:pos x="238" y="94"/>
              </a:cxn>
              <a:cxn ang="0">
                <a:pos x="212" y="88"/>
              </a:cxn>
              <a:cxn ang="0">
                <a:pos x="186" y="78"/>
              </a:cxn>
              <a:cxn ang="0">
                <a:pos x="162" y="70"/>
              </a:cxn>
              <a:cxn ang="0">
                <a:pos x="142" y="62"/>
              </a:cxn>
              <a:cxn ang="0">
                <a:pos x="118" y="52"/>
              </a:cxn>
              <a:cxn ang="0">
                <a:pos x="94" y="42"/>
              </a:cxn>
              <a:cxn ang="0">
                <a:pos x="72" y="34"/>
              </a:cxn>
              <a:cxn ang="0">
                <a:pos x="52" y="24"/>
              </a:cxn>
              <a:cxn ang="0">
                <a:pos x="30" y="14"/>
              </a:cxn>
              <a:cxn ang="0">
                <a:pos x="2" y="2"/>
              </a:cxn>
              <a:cxn ang="0">
                <a:pos x="2" y="0"/>
              </a:cxn>
            </a:cxnLst>
            <a:rect l="0" t="0" r="r" b="b"/>
            <a:pathLst>
              <a:path w="446" h="192">
                <a:moveTo>
                  <a:pt x="16" y="8"/>
                </a:moveTo>
                <a:lnTo>
                  <a:pt x="0" y="16"/>
                </a:lnTo>
                <a:lnTo>
                  <a:pt x="2" y="42"/>
                </a:lnTo>
                <a:lnTo>
                  <a:pt x="2" y="70"/>
                </a:lnTo>
                <a:lnTo>
                  <a:pt x="3" y="100"/>
                </a:lnTo>
                <a:lnTo>
                  <a:pt x="3" y="124"/>
                </a:lnTo>
                <a:lnTo>
                  <a:pt x="3" y="148"/>
                </a:lnTo>
                <a:lnTo>
                  <a:pt x="3" y="172"/>
                </a:lnTo>
                <a:lnTo>
                  <a:pt x="4" y="188"/>
                </a:lnTo>
                <a:lnTo>
                  <a:pt x="444" y="192"/>
                </a:lnTo>
                <a:lnTo>
                  <a:pt x="446" y="154"/>
                </a:lnTo>
                <a:lnTo>
                  <a:pt x="444" y="152"/>
                </a:lnTo>
                <a:lnTo>
                  <a:pt x="427" y="148"/>
                </a:lnTo>
                <a:lnTo>
                  <a:pt x="400" y="144"/>
                </a:lnTo>
                <a:lnTo>
                  <a:pt x="376" y="136"/>
                </a:lnTo>
                <a:lnTo>
                  <a:pt x="356" y="130"/>
                </a:lnTo>
                <a:lnTo>
                  <a:pt x="332" y="122"/>
                </a:lnTo>
                <a:lnTo>
                  <a:pt x="310" y="116"/>
                </a:lnTo>
                <a:lnTo>
                  <a:pt x="284" y="108"/>
                </a:lnTo>
                <a:lnTo>
                  <a:pt x="258" y="102"/>
                </a:lnTo>
                <a:lnTo>
                  <a:pt x="238" y="94"/>
                </a:lnTo>
                <a:lnTo>
                  <a:pt x="212" y="88"/>
                </a:lnTo>
                <a:lnTo>
                  <a:pt x="186" y="78"/>
                </a:lnTo>
                <a:lnTo>
                  <a:pt x="162" y="70"/>
                </a:lnTo>
                <a:lnTo>
                  <a:pt x="142" y="62"/>
                </a:lnTo>
                <a:lnTo>
                  <a:pt x="118" y="52"/>
                </a:lnTo>
                <a:lnTo>
                  <a:pt x="94" y="42"/>
                </a:lnTo>
                <a:lnTo>
                  <a:pt x="72" y="34"/>
                </a:lnTo>
                <a:lnTo>
                  <a:pt x="52" y="24"/>
                </a:lnTo>
                <a:lnTo>
                  <a:pt x="30" y="14"/>
                </a:lnTo>
                <a:lnTo>
                  <a:pt x="2" y="2"/>
                </a:lnTo>
                <a:lnTo>
                  <a:pt x="2" y="0"/>
                </a:lnTo>
              </a:path>
            </a:pathLst>
          </a:custGeom>
          <a:solidFill>
            <a:schemeClr val="bg1">
              <a:lumMod val="65000"/>
            </a:schemeClr>
          </a:solidFill>
          <a:ln w="12700" cap="rnd" cmpd="sng">
            <a:noFill/>
            <a:prstDash val="solid"/>
            <a:round/>
            <a:headEnd type="none" w="med" len="med"/>
            <a:tailEnd type="none" w="med" len="med"/>
          </a:ln>
          <a:effectLst/>
        </p:spPr>
        <p:txBody>
          <a:bodyPr/>
          <a:lstStyle/>
          <a:p>
            <a:endParaRPr lang="en-US"/>
          </a:p>
        </p:txBody>
      </p:sp>
      <p:sp>
        <p:nvSpPr>
          <p:cNvPr id="266246" name="Rectangle 6"/>
          <p:cNvSpPr>
            <a:spLocks noChangeArrowheads="1"/>
          </p:cNvSpPr>
          <p:nvPr/>
        </p:nvSpPr>
        <p:spPr bwMode="auto">
          <a:xfrm>
            <a:off x="6451535" y="3746755"/>
            <a:ext cx="1126913"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Symbol" pitchFamily="18" charset="2"/>
              </a:rPr>
              <a:t></a:t>
            </a:r>
            <a:r>
              <a:rPr lang="en-US" sz="2400" dirty="0">
                <a:solidFill>
                  <a:srgbClr val="000000"/>
                </a:solidFill>
                <a:effectLst/>
                <a:latin typeface="Symbol" pitchFamily="18" charset="2"/>
              </a:rPr>
              <a:t>= </a:t>
            </a:r>
            <a:r>
              <a:rPr lang="en-US" sz="2400" dirty="0">
                <a:solidFill>
                  <a:srgbClr val="000000"/>
                </a:solidFill>
                <a:effectLst/>
                <a:latin typeface="Arial" panose="020B0604020202020204" pitchFamily="34" charset="0"/>
                <a:cs typeface="Arial" panose="020B0604020202020204" pitchFamily="34" charset="0"/>
              </a:rPr>
              <a:t>.05</a:t>
            </a:r>
          </a:p>
        </p:txBody>
      </p:sp>
      <p:sp>
        <p:nvSpPr>
          <p:cNvPr id="266247" name="Line 7"/>
          <p:cNvSpPr>
            <a:spLocks noChangeShapeType="1"/>
          </p:cNvSpPr>
          <p:nvPr/>
        </p:nvSpPr>
        <p:spPr bwMode="auto">
          <a:xfrm>
            <a:off x="6303041" y="3109913"/>
            <a:ext cx="0" cy="2139950"/>
          </a:xfrm>
          <a:prstGeom prst="line">
            <a:avLst/>
          </a:prstGeom>
          <a:noFill/>
          <a:ln w="12700">
            <a:solidFill>
              <a:schemeClr val="tx1"/>
            </a:solidFill>
            <a:round/>
            <a:headEnd/>
            <a:tailEnd/>
          </a:ln>
          <a:effectLst/>
        </p:spPr>
        <p:txBody>
          <a:bodyPr wrap="none" anchor="ctr"/>
          <a:lstStyle/>
          <a:p>
            <a:endParaRPr lang="en-US"/>
          </a:p>
        </p:txBody>
      </p:sp>
      <p:sp>
        <p:nvSpPr>
          <p:cNvPr id="266248" name="Line 8"/>
          <p:cNvSpPr>
            <a:spLocks noChangeShapeType="1"/>
          </p:cNvSpPr>
          <p:nvPr/>
        </p:nvSpPr>
        <p:spPr bwMode="auto">
          <a:xfrm>
            <a:off x="6311486" y="3351213"/>
            <a:ext cx="86146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6249" name="Line 9"/>
          <p:cNvSpPr>
            <a:spLocks noChangeShapeType="1"/>
          </p:cNvSpPr>
          <p:nvPr/>
        </p:nvSpPr>
        <p:spPr bwMode="auto">
          <a:xfrm>
            <a:off x="6658212" y="4206572"/>
            <a:ext cx="0" cy="6477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6250" name="Rectangle 10"/>
          <p:cNvSpPr>
            <a:spLocks noChangeArrowheads="1"/>
          </p:cNvSpPr>
          <p:nvPr/>
        </p:nvSpPr>
        <p:spPr bwMode="auto">
          <a:xfrm>
            <a:off x="4576650" y="5299075"/>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Book Antiqua" pitchFamily="18" charset="0"/>
              </a:rPr>
              <a:t>0</a:t>
            </a:r>
          </a:p>
        </p:txBody>
      </p:sp>
      <p:sp>
        <p:nvSpPr>
          <p:cNvPr id="266251" name="Rectangle 11"/>
          <p:cNvSpPr>
            <a:spLocks noChangeArrowheads="1"/>
          </p:cNvSpPr>
          <p:nvPr/>
        </p:nvSpPr>
        <p:spPr bwMode="auto">
          <a:xfrm>
            <a:off x="4991843" y="5280025"/>
            <a:ext cx="1790556"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Book Antiqua" pitchFamily="18" charset="0"/>
              </a:rPr>
              <a:t>   </a:t>
            </a:r>
            <a:r>
              <a:rPr lang="en-US" sz="2400" i="1" dirty="0" err="1">
                <a:solidFill>
                  <a:srgbClr val="000000"/>
                </a:solidFill>
                <a:effectLst/>
                <a:latin typeface="Book Antiqua" pitchFamily="18" charset="0"/>
              </a:rPr>
              <a:t>z</a:t>
            </a:r>
            <a:r>
              <a:rPr lang="en-US" sz="2400" i="1" baseline="-25000" dirty="0" err="1">
                <a:solidFill>
                  <a:srgbClr val="000000"/>
                </a:solidFill>
                <a:effectLst/>
                <a:latin typeface="Symbol" pitchFamily="18" charset="2"/>
              </a:rPr>
              <a:t>a</a:t>
            </a:r>
            <a:r>
              <a:rPr lang="en-US" sz="2400" dirty="0">
                <a:solidFill>
                  <a:srgbClr val="000000"/>
                </a:solidFill>
                <a:effectLst/>
                <a:latin typeface="Book Antiqua" pitchFamily="18" charset="0"/>
              </a:rPr>
              <a:t> = </a:t>
            </a:r>
            <a:r>
              <a:rPr lang="en-US" sz="2400" dirty="0">
                <a:solidFill>
                  <a:srgbClr val="000000"/>
                </a:solidFill>
                <a:effectLst/>
                <a:latin typeface="Arial" panose="020B0604020202020204" pitchFamily="34" charset="0"/>
                <a:cs typeface="Arial" panose="020B0604020202020204" pitchFamily="34" charset="0"/>
              </a:rPr>
              <a:t>1.645</a:t>
            </a:r>
          </a:p>
        </p:txBody>
      </p:sp>
      <p:sp>
        <p:nvSpPr>
          <p:cNvPr id="266252" name="Line 12"/>
          <p:cNvSpPr>
            <a:spLocks noChangeShapeType="1"/>
          </p:cNvSpPr>
          <p:nvPr/>
        </p:nvSpPr>
        <p:spPr bwMode="auto">
          <a:xfrm flipH="1">
            <a:off x="4774365" y="4180383"/>
            <a:ext cx="151178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6253" name="Rectangle 13"/>
          <p:cNvSpPr>
            <a:spLocks noChangeArrowheads="1"/>
          </p:cNvSpPr>
          <p:nvPr/>
        </p:nvSpPr>
        <p:spPr bwMode="auto">
          <a:xfrm>
            <a:off x="7221514" y="3146425"/>
            <a:ext cx="147797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p>
        </p:txBody>
      </p:sp>
      <p:sp>
        <p:nvSpPr>
          <p:cNvPr id="266254" name="Rectangle 14"/>
          <p:cNvSpPr>
            <a:spLocks noChangeArrowheads="1"/>
          </p:cNvSpPr>
          <p:nvPr/>
        </p:nvSpPr>
        <p:spPr bwMode="auto">
          <a:xfrm>
            <a:off x="2256556" y="3920449"/>
            <a:ext cx="2521525"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Do Not 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p>
        </p:txBody>
      </p:sp>
      <p:grpSp>
        <p:nvGrpSpPr>
          <p:cNvPr id="266255" name="Group 15"/>
          <p:cNvGrpSpPr>
            <a:grpSpLocks/>
          </p:cNvGrpSpPr>
          <p:nvPr/>
        </p:nvGrpSpPr>
        <p:grpSpPr bwMode="auto">
          <a:xfrm>
            <a:off x="2337354" y="1990725"/>
            <a:ext cx="4733974" cy="2917825"/>
            <a:chOff x="1107" y="1218"/>
            <a:chExt cx="2975" cy="1838"/>
          </a:xfrm>
        </p:grpSpPr>
        <p:sp>
          <p:nvSpPr>
            <p:cNvPr id="266256" name="Arc 16"/>
            <p:cNvSpPr>
              <a:spLocks/>
            </p:cNvSpPr>
            <p:nvPr/>
          </p:nvSpPr>
          <p:spPr bwMode="auto">
            <a:xfrm rot="4500000">
              <a:off x="2893" y="2320"/>
              <a:ext cx="770" cy="284"/>
            </a:xfrm>
            <a:custGeom>
              <a:avLst/>
              <a:gdLst>
                <a:gd name="G0" fmla="+- 0 0 0"/>
                <a:gd name="G1" fmla="+- 0 0 0"/>
                <a:gd name="G2" fmla="+- 21600 0 0"/>
                <a:gd name="T0" fmla="*/ 18744 w 18744"/>
                <a:gd name="T1" fmla="*/ 10735 h 21600"/>
                <a:gd name="T2" fmla="*/ 0 w 18744"/>
                <a:gd name="T3" fmla="*/ 21600 h 21600"/>
                <a:gd name="T4" fmla="*/ 0 w 18744"/>
                <a:gd name="T5" fmla="*/ 0 h 21600"/>
              </a:gdLst>
              <a:ahLst/>
              <a:cxnLst>
                <a:cxn ang="0">
                  <a:pos x="T0" y="T1"/>
                </a:cxn>
                <a:cxn ang="0">
                  <a:pos x="T2" y="T3"/>
                </a:cxn>
                <a:cxn ang="0">
                  <a:pos x="T4" y="T5"/>
                </a:cxn>
              </a:cxnLst>
              <a:rect l="0" t="0" r="r" b="b"/>
              <a:pathLst>
                <a:path w="18744" h="21600" fill="none" extrusionOk="0">
                  <a:moveTo>
                    <a:pt x="18743" y="10734"/>
                  </a:moveTo>
                  <a:cubicBezTo>
                    <a:pt x="14895" y="17454"/>
                    <a:pt x="7743" y="21599"/>
                    <a:pt x="0" y="21600"/>
                  </a:cubicBezTo>
                </a:path>
                <a:path w="18744" h="21600" stroke="0" extrusionOk="0">
                  <a:moveTo>
                    <a:pt x="18743" y="10734"/>
                  </a:moveTo>
                  <a:cubicBezTo>
                    <a:pt x="14895" y="17454"/>
                    <a:pt x="7743"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266257" name="Arc 17"/>
            <p:cNvSpPr>
              <a:spLocks/>
            </p:cNvSpPr>
            <p:nvPr/>
          </p:nvSpPr>
          <p:spPr bwMode="auto">
            <a:xfrm rot="6300000">
              <a:off x="1867" y="158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266258" name="Arc 18"/>
            <p:cNvSpPr>
              <a:spLocks/>
            </p:cNvSpPr>
            <p:nvPr/>
          </p:nvSpPr>
          <p:spPr bwMode="auto">
            <a:xfrm rot="16980000">
              <a:off x="1489" y="2343"/>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a:p>
          </p:txBody>
        </p:sp>
        <p:sp>
          <p:nvSpPr>
            <p:cNvPr id="266259" name="Arc 19"/>
            <p:cNvSpPr>
              <a:spLocks/>
            </p:cNvSpPr>
            <p:nvPr/>
          </p:nvSpPr>
          <p:spPr bwMode="auto">
            <a:xfrm rot="20760000">
              <a:off x="1107" y="2892"/>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266260" name="Arc 20"/>
            <p:cNvSpPr>
              <a:spLocks/>
            </p:cNvSpPr>
            <p:nvPr/>
          </p:nvSpPr>
          <p:spPr bwMode="auto">
            <a:xfrm rot="15300000">
              <a:off x="2331" y="1584"/>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a:p>
          </p:txBody>
        </p:sp>
        <p:sp>
          <p:nvSpPr>
            <p:cNvPr id="266261" name="Arc 21"/>
            <p:cNvSpPr>
              <a:spLocks/>
            </p:cNvSpPr>
            <p:nvPr/>
          </p:nvSpPr>
          <p:spPr bwMode="auto">
            <a:xfrm rot="844471">
              <a:off x="3356" y="2858"/>
              <a:ext cx="726" cy="195"/>
            </a:xfrm>
            <a:custGeom>
              <a:avLst/>
              <a:gdLst>
                <a:gd name="G0" fmla="+- 20527 0 0"/>
                <a:gd name="G1" fmla="+- 0 0 0"/>
                <a:gd name="G2" fmla="+- 21600 0 0"/>
                <a:gd name="T0" fmla="*/ 22549 w 22549"/>
                <a:gd name="T1" fmla="*/ 21505 h 21600"/>
                <a:gd name="T2" fmla="*/ 0 w 22549"/>
                <a:gd name="T3" fmla="*/ 6724 h 21600"/>
                <a:gd name="T4" fmla="*/ 20527 w 22549"/>
                <a:gd name="T5" fmla="*/ 0 h 21600"/>
              </a:gdLst>
              <a:ahLst/>
              <a:cxnLst>
                <a:cxn ang="0">
                  <a:pos x="T0" y="T1"/>
                </a:cxn>
                <a:cxn ang="0">
                  <a:pos x="T2" y="T3"/>
                </a:cxn>
                <a:cxn ang="0">
                  <a:pos x="T4" y="T5"/>
                </a:cxn>
              </a:cxnLst>
              <a:rect l="0" t="0" r="r" b="b"/>
              <a:pathLst>
                <a:path w="22549" h="21600" fill="none" extrusionOk="0">
                  <a:moveTo>
                    <a:pt x="22549" y="21505"/>
                  </a:moveTo>
                  <a:cubicBezTo>
                    <a:pt x="21876" y="21568"/>
                    <a:pt x="21202" y="21599"/>
                    <a:pt x="20527" y="21600"/>
                  </a:cubicBezTo>
                  <a:cubicBezTo>
                    <a:pt x="11188" y="21600"/>
                    <a:pt x="2907" y="15598"/>
                    <a:pt x="0" y="6723"/>
                  </a:cubicBezTo>
                </a:path>
                <a:path w="22549" h="21600" stroke="0" extrusionOk="0">
                  <a:moveTo>
                    <a:pt x="22549" y="21505"/>
                  </a:moveTo>
                  <a:cubicBezTo>
                    <a:pt x="21876" y="21568"/>
                    <a:pt x="21202" y="21599"/>
                    <a:pt x="20527" y="21600"/>
                  </a:cubicBezTo>
                  <a:cubicBezTo>
                    <a:pt x="11188" y="21600"/>
                    <a:pt x="2907" y="15598"/>
                    <a:pt x="0" y="6723"/>
                  </a:cubicBezTo>
                  <a:lnTo>
                    <a:pt x="20527" y="0"/>
                  </a:lnTo>
                  <a:close/>
                </a:path>
              </a:pathLst>
            </a:custGeom>
            <a:noFill/>
            <a:ln w="12700" cap="rnd">
              <a:solidFill>
                <a:schemeClr val="tx1"/>
              </a:solidFill>
              <a:round/>
              <a:headEnd/>
              <a:tailEnd/>
            </a:ln>
            <a:effectLst/>
          </p:spPr>
          <p:txBody>
            <a:bodyPr wrap="none" anchor="ctr"/>
            <a:lstStyle/>
            <a:p>
              <a:endParaRPr lang="en-US"/>
            </a:p>
          </p:txBody>
        </p:sp>
      </p:grpSp>
      <p:sp>
        <p:nvSpPr>
          <p:cNvPr id="266262" name="Line 22"/>
          <p:cNvSpPr>
            <a:spLocks noChangeShapeType="1"/>
          </p:cNvSpPr>
          <p:nvPr/>
        </p:nvSpPr>
        <p:spPr bwMode="auto">
          <a:xfrm>
            <a:off x="2168439" y="5102225"/>
            <a:ext cx="5410009" cy="0"/>
          </a:xfrm>
          <a:prstGeom prst="line">
            <a:avLst/>
          </a:prstGeom>
          <a:noFill/>
          <a:ln w="12700">
            <a:solidFill>
              <a:schemeClr val="tx1"/>
            </a:solidFill>
            <a:round/>
            <a:headEnd/>
            <a:tailEnd/>
          </a:ln>
          <a:effectLst/>
        </p:spPr>
        <p:txBody>
          <a:bodyPr wrap="none" anchor="ctr"/>
          <a:lstStyle/>
          <a:p>
            <a:endParaRPr lang="en-US"/>
          </a:p>
        </p:txBody>
      </p:sp>
      <p:sp>
        <p:nvSpPr>
          <p:cNvPr id="266263" name="Text Box 23"/>
          <p:cNvSpPr txBox="1">
            <a:spLocks noChangeArrowheads="1"/>
          </p:cNvSpPr>
          <p:nvPr/>
        </p:nvSpPr>
        <p:spPr bwMode="auto">
          <a:xfrm>
            <a:off x="7622244" y="4830764"/>
            <a:ext cx="351378" cy="492443"/>
          </a:xfrm>
          <a:prstGeom prst="rect">
            <a:avLst/>
          </a:prstGeom>
          <a:noFill/>
          <a:ln w="12700">
            <a:noFill/>
            <a:miter lim="800000"/>
            <a:headEnd/>
            <a:tailEnd/>
          </a:ln>
          <a:effectLst/>
        </p:spPr>
        <p:txBody>
          <a:bodyPr wrap="none">
            <a:spAutoFit/>
          </a:bodyPr>
          <a:lstStyle/>
          <a:p>
            <a:r>
              <a:rPr lang="en-US" sz="2600" i="1" dirty="0">
                <a:solidFill>
                  <a:srgbClr val="000000"/>
                </a:solidFill>
                <a:effectLst/>
                <a:latin typeface="Arial" panose="020B0604020202020204" pitchFamily="34" charset="0"/>
                <a:cs typeface="Arial" panose="020B0604020202020204" pitchFamily="34" charset="0"/>
              </a:rPr>
              <a:t>z</a:t>
            </a:r>
          </a:p>
        </p:txBody>
      </p:sp>
      <p:sp>
        <p:nvSpPr>
          <p:cNvPr id="266270" name="Rectangle 30"/>
          <p:cNvSpPr>
            <a:spLocks noChangeArrowheads="1"/>
          </p:cNvSpPr>
          <p:nvPr/>
        </p:nvSpPr>
        <p:spPr bwMode="auto">
          <a:xfrm>
            <a:off x="918473" y="500122"/>
            <a:ext cx="10337562" cy="69702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Upper-Tailed Test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
        <p:nvSpPr>
          <p:cNvPr id="266271" name="Rectangle 31"/>
          <p:cNvSpPr>
            <a:spLocks noChangeArrowheads="1"/>
          </p:cNvSpPr>
          <p:nvPr/>
        </p:nvSpPr>
        <p:spPr bwMode="auto">
          <a:xfrm>
            <a:off x="997773" y="1150485"/>
            <a:ext cx="7417454" cy="5715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Critical Value Approach</a:t>
            </a:r>
            <a:endParaRPr lang="en-US" sz="2400" baseline="-25000" dirty="0">
              <a:solidFill>
                <a:srgbClr val="000000"/>
              </a:solidFill>
              <a:effectLst/>
              <a:latin typeface="+mn-lt"/>
              <a:cs typeface="Arial" panose="020B0604020202020204" pitchFamily="34" charset="0"/>
            </a:endParaRPr>
          </a:p>
        </p:txBody>
      </p:sp>
      <p:sp>
        <p:nvSpPr>
          <p:cNvPr id="266265" name="Rectangle 25"/>
          <p:cNvSpPr>
            <a:spLocks noChangeArrowheads="1"/>
          </p:cNvSpPr>
          <p:nvPr/>
        </p:nvSpPr>
        <p:spPr bwMode="auto">
          <a:xfrm>
            <a:off x="1889731" y="1958329"/>
            <a:ext cx="2151231" cy="828432"/>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Book Antiqua" pitchFamily="18" charset="0"/>
              </a:rPr>
              <a:t>    </a:t>
            </a:r>
            <a:r>
              <a:rPr lang="en-US" sz="2400" dirty="0">
                <a:solidFill>
                  <a:srgbClr val="000000"/>
                </a:solidFill>
                <a:effectLst/>
                <a:latin typeface="Arial" panose="020B0604020202020204" pitchFamily="34" charset="0"/>
                <a:cs typeface="Arial" panose="020B0604020202020204" pitchFamily="34" charset="0"/>
              </a:rPr>
              <a:t>Sampling</a:t>
            </a:r>
          </a:p>
          <a:p>
            <a:pPr algn="l"/>
            <a:r>
              <a:rPr lang="en-US" sz="2400" dirty="0">
                <a:solidFill>
                  <a:srgbClr val="000000"/>
                </a:solidFill>
                <a:effectLst/>
                <a:latin typeface="Arial" panose="020B0604020202020204" pitchFamily="34" charset="0"/>
                <a:cs typeface="Arial" panose="020B0604020202020204" pitchFamily="34" charset="0"/>
              </a:rPr>
              <a:t>Distribution of </a:t>
            </a:r>
          </a:p>
        </p:txBody>
      </p:sp>
      <mc:AlternateContent xmlns:mc="http://schemas.openxmlformats.org/markup-compatibility/2006" xmlns:a14="http://schemas.microsoft.com/office/drawing/2010/main">
        <mc:Choice Requires="a14">
          <p:sp>
            <p:nvSpPr>
              <p:cNvPr id="30" name="TextBox 29"/>
              <p:cNvSpPr txBox="1"/>
              <p:nvPr/>
            </p:nvSpPr>
            <p:spPr>
              <a:xfrm>
                <a:off x="2138707" y="2691877"/>
                <a:ext cx="1638525" cy="857607"/>
              </a:xfrm>
              <a:prstGeom prst="rect">
                <a:avLst/>
              </a:prstGeom>
              <a:noFill/>
              <a:effectLst>
                <a:outerShdw dist="25400" dir="3000000" algn="ctr" rotWithShape="0">
                  <a:schemeClr val="bg1"/>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𝑧</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rPr>
                                <m:t>0</m:t>
                              </m:r>
                            </m:sub>
                          </m:sSub>
                        </m:num>
                        <m:den>
                          <m:f>
                            <m:fPr>
                              <m:type m:val="lin"/>
                              <m:ctrlPr>
                                <a:rPr lang="en-US" sz="2400" b="0" i="1" smtClean="0">
                                  <a:solidFill>
                                    <a:srgbClr val="000000"/>
                                  </a:solidFill>
                                  <a:effectLst/>
                                  <a:latin typeface="Cambria Math" panose="02040503050406030204" pitchFamily="18" charset="0"/>
                                  <a:ea typeface="Cambria Math"/>
                                </a:rPr>
                              </m:ctrlPr>
                            </m:fPr>
                            <m:num>
                              <m:r>
                                <a:rPr lang="en-US" sz="2400" b="0" i="1" smtClean="0">
                                  <a:solidFill>
                                    <a:srgbClr val="000000"/>
                                  </a:solidFill>
                                  <a:effectLst/>
                                  <a:latin typeface="Cambria Math"/>
                                  <a:ea typeface="Cambria Math"/>
                                </a:rPr>
                                <m:t>𝜎</m:t>
                              </m:r>
                            </m:num>
                            <m:den>
                              <m:rad>
                                <m:radPr>
                                  <m:degHide m:val="on"/>
                                  <m:ctrlPr>
                                    <a:rPr lang="en-US" sz="2400" b="0" i="1" smtClean="0">
                                      <a:solidFill>
                                        <a:srgbClr val="000000"/>
                                      </a:solidFill>
                                      <a:effectLst/>
                                      <a:latin typeface="Cambria Math" panose="02040503050406030204" pitchFamily="18" charset="0"/>
                                      <a:ea typeface="Cambria Math"/>
                                    </a:rPr>
                                  </m:ctrlPr>
                                </m:radPr>
                                <m:deg/>
                                <m:e>
                                  <m:r>
                                    <a:rPr lang="en-US" sz="2400" b="0" i="1" smtClean="0">
                                      <a:solidFill>
                                        <a:srgbClr val="000000"/>
                                      </a:solidFill>
                                      <a:effectLst/>
                                      <a:latin typeface="Cambria Math"/>
                                      <a:ea typeface="Cambria Math"/>
                                    </a:rPr>
                                    <m:t>𝑛</m:t>
                                  </m:r>
                                </m:e>
                              </m:rad>
                            </m:den>
                          </m:f>
                        </m:den>
                      </m:f>
                    </m:oMath>
                  </m:oMathPara>
                </a14:m>
                <a:endParaRPr lang="en-US" sz="2400" dirty="0">
                  <a:solidFill>
                    <a:srgbClr val="000000"/>
                  </a:solidFill>
                  <a:effectLst/>
                  <a:latin typeface="+mn-l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138707" y="2691877"/>
                <a:ext cx="1638525" cy="857607"/>
              </a:xfrm>
              <a:prstGeom prst="rect">
                <a:avLst/>
              </a:prstGeom>
              <a:blipFill rotWithShape="1">
                <a:blip r:embed="rId3"/>
                <a:stretch>
                  <a:fillRect/>
                </a:stretch>
              </a:blipFill>
              <a:effectLst>
                <a:outerShdw dist="25400" dir="3000000" algn="ctr" rotWithShape="0">
                  <a:schemeClr val="bg1"/>
                </a:outerShdw>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23</a:t>
            </a:fld>
            <a:endParaRPr lang="en-US"/>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931799" y="482737"/>
            <a:ext cx="10337562" cy="7381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Steps of Hypothesis Testing</a:t>
            </a:r>
          </a:p>
        </p:txBody>
      </p:sp>
      <p:sp>
        <p:nvSpPr>
          <p:cNvPr id="253955" name="Text Box 3"/>
          <p:cNvSpPr txBox="1">
            <a:spLocks noChangeArrowheads="1"/>
          </p:cNvSpPr>
          <p:nvPr/>
        </p:nvSpPr>
        <p:spPr bwMode="auto">
          <a:xfrm>
            <a:off x="1158795" y="1227011"/>
            <a:ext cx="6694140" cy="424732"/>
          </a:xfrm>
          <a:prstGeom prst="rect">
            <a:avLst/>
          </a:prstGeom>
          <a:noFill/>
          <a:ln w="12700">
            <a:noFill/>
            <a:miter lim="800000"/>
            <a:headEnd/>
            <a:tailEnd/>
          </a:ln>
          <a:effectLst/>
        </p:spPr>
        <p:txBody>
          <a:bodyPr wrap="none">
            <a:spAutoFit/>
          </a:bodyPr>
          <a:lstStyle/>
          <a:p>
            <a:pPr marL="457200" indent="-457200" algn="l">
              <a:lnSpc>
                <a:spcPct val="90000"/>
              </a:lnSpc>
              <a:spcBef>
                <a:spcPct val="20000"/>
              </a:spcBef>
              <a:buClr>
                <a:srgbClr val="66FFFF"/>
              </a:buClr>
              <a:buFont typeface="Monotype Sorts" pitchFamily="2" charset="2"/>
              <a:buNone/>
            </a:pPr>
            <a:r>
              <a:rPr lang="en-US" sz="2400" dirty="0">
                <a:solidFill>
                  <a:srgbClr val="000000"/>
                </a:solidFill>
                <a:effectLst/>
                <a:latin typeface="+mn-lt"/>
                <a:cs typeface="Arial" panose="020B0604020202020204" pitchFamily="34" charset="0"/>
              </a:rPr>
              <a:t>Step 1. Develop the null and alternative hypotheses.</a:t>
            </a:r>
            <a:endParaRPr lang="en-US" dirty="0">
              <a:solidFill>
                <a:srgbClr val="000000"/>
              </a:solidFill>
              <a:effectLst/>
              <a:latin typeface="+mn-lt"/>
              <a:cs typeface="Arial" panose="020B0604020202020204" pitchFamily="34" charset="0"/>
            </a:endParaRPr>
          </a:p>
        </p:txBody>
      </p:sp>
      <p:sp>
        <p:nvSpPr>
          <p:cNvPr id="253956" name="Text Box 4"/>
          <p:cNvSpPr txBox="1">
            <a:spLocks noChangeArrowheads="1"/>
          </p:cNvSpPr>
          <p:nvPr/>
        </p:nvSpPr>
        <p:spPr bwMode="auto">
          <a:xfrm>
            <a:off x="1140727" y="1673099"/>
            <a:ext cx="5292539"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Step 2. Specify the level of significance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a:t>
            </a:r>
          </a:p>
        </p:txBody>
      </p:sp>
      <p:sp>
        <p:nvSpPr>
          <p:cNvPr id="253957" name="Text Box 5"/>
          <p:cNvSpPr txBox="1">
            <a:spLocks noChangeArrowheads="1"/>
          </p:cNvSpPr>
          <p:nvPr/>
        </p:nvSpPr>
        <p:spPr bwMode="auto">
          <a:xfrm>
            <a:off x="1153084" y="2171574"/>
            <a:ext cx="10479450" cy="461665"/>
          </a:xfrm>
          <a:prstGeom prst="rect">
            <a:avLst/>
          </a:prstGeom>
          <a:noFill/>
          <a:ln w="12700">
            <a:noFill/>
            <a:miter lim="800000"/>
            <a:headEnd/>
            <a:tailEnd/>
          </a:ln>
          <a:effectLst/>
        </p:spPr>
        <p:txBody>
          <a:bodyPr wrap="square">
            <a:spAutoFit/>
          </a:bodyPr>
          <a:lstStyle/>
          <a:p>
            <a:pPr marL="1028700" indent="-1028700" algn="l"/>
            <a:r>
              <a:rPr lang="en-US" sz="2400" dirty="0">
                <a:solidFill>
                  <a:srgbClr val="000000"/>
                </a:solidFill>
                <a:effectLst/>
                <a:latin typeface="+mn-lt"/>
                <a:cs typeface="Arial" panose="020B0604020202020204" pitchFamily="34" charset="0"/>
              </a:rPr>
              <a:t>Step 3. Collect the sample data and compute the value of the test statistic.</a:t>
            </a:r>
          </a:p>
        </p:txBody>
      </p:sp>
      <p:sp>
        <p:nvSpPr>
          <p:cNvPr id="253968" name="Text Box 16"/>
          <p:cNvSpPr txBox="1">
            <a:spLocks noChangeArrowheads="1"/>
          </p:cNvSpPr>
          <p:nvPr/>
        </p:nvSpPr>
        <p:spPr bwMode="auto">
          <a:xfrm>
            <a:off x="1053604" y="2829563"/>
            <a:ext cx="2403607" cy="461665"/>
          </a:xfrm>
          <a:prstGeom prst="rect">
            <a:avLst/>
          </a:prstGeom>
          <a:noFill/>
          <a:ln w="12700">
            <a:noFill/>
            <a:miter lim="800000"/>
            <a:headEnd/>
            <a:tailEnd/>
          </a:ln>
          <a:effectLst/>
        </p:spPr>
        <p:txBody>
          <a:bodyPr wrap="none">
            <a:spAutoFit/>
          </a:bodyPr>
          <a:lstStyle/>
          <a:p>
            <a:pPr algn="l"/>
            <a:r>
              <a:rPr lang="en-US" sz="2400" i="1" u="sng" dirty="0">
                <a:solidFill>
                  <a:srgbClr val="000000"/>
                </a:solidFill>
                <a:effectLst/>
                <a:latin typeface="+mn-lt"/>
                <a:cs typeface="Arial" panose="020B0604020202020204" pitchFamily="34" charset="0"/>
              </a:rPr>
              <a:t>p</a:t>
            </a:r>
            <a:r>
              <a:rPr lang="en-US" sz="2400" u="sng" dirty="0">
                <a:solidFill>
                  <a:srgbClr val="000000"/>
                </a:solidFill>
                <a:effectLst/>
                <a:latin typeface="+mn-lt"/>
                <a:cs typeface="Arial" panose="020B0604020202020204" pitchFamily="34" charset="0"/>
              </a:rPr>
              <a:t>-Value Approach</a:t>
            </a:r>
          </a:p>
        </p:txBody>
      </p:sp>
      <p:sp>
        <p:nvSpPr>
          <p:cNvPr id="253969" name="Text Box 17"/>
          <p:cNvSpPr txBox="1">
            <a:spLocks noChangeArrowheads="1"/>
          </p:cNvSpPr>
          <p:nvPr/>
        </p:nvSpPr>
        <p:spPr bwMode="auto">
          <a:xfrm>
            <a:off x="1140726" y="3362964"/>
            <a:ext cx="9251307" cy="461665"/>
          </a:xfrm>
          <a:prstGeom prst="rect">
            <a:avLst/>
          </a:prstGeom>
          <a:noFill/>
          <a:ln w="12700">
            <a:noFill/>
            <a:miter lim="800000"/>
            <a:headEnd/>
            <a:tailEnd/>
          </a:ln>
          <a:effectLst/>
        </p:spPr>
        <p:txBody>
          <a:bodyPr wrap="square">
            <a:spAutoFit/>
          </a:bodyPr>
          <a:lstStyle/>
          <a:p>
            <a:pPr marL="1028700" indent="-1028700" algn="l"/>
            <a:r>
              <a:rPr lang="en-US" sz="2400" dirty="0">
                <a:solidFill>
                  <a:srgbClr val="000000"/>
                </a:solidFill>
                <a:effectLst/>
                <a:latin typeface="+mn-lt"/>
                <a:cs typeface="Arial" panose="020B0604020202020204" pitchFamily="34" charset="0"/>
              </a:rPr>
              <a:t>Step 4. Use the value of the test statistic to compute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a:t>
            </a:r>
          </a:p>
        </p:txBody>
      </p:sp>
      <p:sp>
        <p:nvSpPr>
          <p:cNvPr id="253970" name="Text Box 18"/>
          <p:cNvSpPr txBox="1">
            <a:spLocks noChangeArrowheads="1"/>
          </p:cNvSpPr>
          <p:nvPr/>
        </p:nvSpPr>
        <p:spPr bwMode="auto">
          <a:xfrm>
            <a:off x="1140726" y="3838175"/>
            <a:ext cx="9594339" cy="457200"/>
          </a:xfrm>
          <a:prstGeom prst="rect">
            <a:avLst/>
          </a:prstGeom>
          <a:noFill/>
          <a:ln w="12700">
            <a:noFill/>
            <a:miter lim="800000"/>
            <a:headEnd/>
            <a:tailEnd/>
          </a:ln>
          <a:effectLst/>
        </p:spPr>
        <p:txBody>
          <a:bodyPr>
            <a:spAutoFit/>
          </a:bodyPr>
          <a:lstStyle/>
          <a:p>
            <a:pPr algn="l"/>
            <a:r>
              <a:rPr lang="en-US" sz="2400" dirty="0">
                <a:solidFill>
                  <a:srgbClr val="000000"/>
                </a:solidFill>
                <a:effectLst/>
                <a:latin typeface="+mn-lt"/>
                <a:cs typeface="Arial" panose="020B0604020202020204" pitchFamily="34" charset="0"/>
              </a:rPr>
              <a:t>Step 5.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24</a:t>
            </a:fld>
            <a:endParaRPr lang="en-US"/>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1078942" y="1138238"/>
            <a:ext cx="3079113" cy="461665"/>
          </a:xfrm>
          <a:prstGeom prst="rect">
            <a:avLst/>
          </a:prstGeom>
          <a:noFill/>
          <a:ln w="12700">
            <a:noFill/>
            <a:miter lim="800000"/>
            <a:headEnd/>
            <a:tailEnd/>
          </a:ln>
          <a:effectLst/>
        </p:spPr>
        <p:txBody>
          <a:bodyPr wrap="none">
            <a:spAutoFit/>
          </a:bodyPr>
          <a:lstStyle/>
          <a:p>
            <a:pPr algn="l"/>
            <a:r>
              <a:rPr lang="en-US" sz="2400" u="sng">
                <a:solidFill>
                  <a:srgbClr val="000000"/>
                </a:solidFill>
                <a:effectLst/>
                <a:latin typeface="+mn-lt"/>
                <a:cs typeface="Arial" panose="020B0604020202020204" pitchFamily="34" charset="0"/>
              </a:rPr>
              <a:t>Critical Value Approach</a:t>
            </a:r>
          </a:p>
        </p:txBody>
      </p:sp>
      <p:sp>
        <p:nvSpPr>
          <p:cNvPr id="256003" name="Text Box 3"/>
          <p:cNvSpPr txBox="1">
            <a:spLocks noChangeArrowheads="1"/>
          </p:cNvSpPr>
          <p:nvPr/>
        </p:nvSpPr>
        <p:spPr bwMode="auto">
          <a:xfrm>
            <a:off x="1057828" y="1611314"/>
            <a:ext cx="9767476" cy="830997"/>
          </a:xfrm>
          <a:prstGeom prst="rect">
            <a:avLst/>
          </a:prstGeom>
          <a:noFill/>
          <a:ln w="12700">
            <a:noFill/>
            <a:miter lim="800000"/>
            <a:headEnd/>
            <a:tailEnd/>
          </a:ln>
          <a:effectLst/>
        </p:spPr>
        <p:txBody>
          <a:bodyPr>
            <a:spAutoFit/>
          </a:bodyPr>
          <a:lstStyle/>
          <a:p>
            <a:pPr marL="976313" indent="-976313" algn="l"/>
            <a:r>
              <a:rPr lang="en-US" sz="2400" dirty="0">
                <a:solidFill>
                  <a:srgbClr val="000000"/>
                </a:solidFill>
                <a:effectLst/>
                <a:latin typeface="+mn-lt"/>
                <a:cs typeface="Arial" panose="020B0604020202020204" pitchFamily="34" charset="0"/>
              </a:rPr>
              <a:t>Step 4. Use the level of significance </a:t>
            </a:r>
            <a:r>
              <a:rPr lang="en-US" sz="2400"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to determine the critical value and the rejection rule.</a:t>
            </a:r>
          </a:p>
        </p:txBody>
      </p:sp>
      <p:sp>
        <p:nvSpPr>
          <p:cNvPr id="256004" name="Text Box 4"/>
          <p:cNvSpPr txBox="1">
            <a:spLocks noChangeArrowheads="1"/>
          </p:cNvSpPr>
          <p:nvPr/>
        </p:nvSpPr>
        <p:spPr bwMode="auto">
          <a:xfrm>
            <a:off x="1064162" y="2509839"/>
            <a:ext cx="10183428" cy="830997"/>
          </a:xfrm>
          <a:prstGeom prst="rect">
            <a:avLst/>
          </a:prstGeom>
          <a:noFill/>
          <a:ln w="12700">
            <a:noFill/>
            <a:miter lim="800000"/>
            <a:headEnd/>
            <a:tailEnd/>
          </a:ln>
          <a:effectLst/>
        </p:spPr>
        <p:txBody>
          <a:bodyPr wrap="square">
            <a:spAutoFit/>
          </a:bodyPr>
          <a:lstStyle/>
          <a:p>
            <a:pPr marL="976313" indent="-976313" algn="l"/>
            <a:r>
              <a:rPr lang="en-US" sz="2400" dirty="0">
                <a:solidFill>
                  <a:srgbClr val="000000"/>
                </a:solidFill>
                <a:effectLst/>
                <a:latin typeface="+mn-lt"/>
                <a:cs typeface="Arial" panose="020B0604020202020204" pitchFamily="34" charset="0"/>
              </a:rPr>
              <a:t>Step 5. Use the value of the test statistic and the rejection rule to determine whether to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256007" name="Rectangle 7"/>
          <p:cNvSpPr>
            <a:spLocks noChangeArrowheads="1"/>
          </p:cNvSpPr>
          <p:nvPr/>
        </p:nvSpPr>
        <p:spPr bwMode="auto">
          <a:xfrm>
            <a:off x="931799" y="481266"/>
            <a:ext cx="10337562" cy="7381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Steps of Hypothesis Testing</a:t>
            </a:r>
          </a:p>
        </p:txBody>
      </p:sp>
      <p:sp>
        <p:nvSpPr>
          <p:cNvPr id="2" name="Slide Number Placeholder 1"/>
          <p:cNvSpPr>
            <a:spLocks noGrp="1"/>
          </p:cNvSpPr>
          <p:nvPr>
            <p:ph type="sldNum" sz="quarter" idx="12"/>
          </p:nvPr>
        </p:nvSpPr>
        <p:spPr/>
        <p:txBody>
          <a:bodyPr/>
          <a:lstStyle/>
          <a:p>
            <a:fld id="{949EBC64-41CB-41B8-B6DF-9B1367312BD4}" type="slidenum">
              <a:rPr lang="en-US" smtClean="0"/>
              <a:t>25</a:t>
            </a:fld>
            <a:endParaRPr lang="en-US"/>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10" name="Rectangle 166"/>
          <p:cNvSpPr>
            <a:spLocks noChangeArrowheads="1"/>
          </p:cNvSpPr>
          <p:nvPr/>
        </p:nvSpPr>
        <p:spPr bwMode="auto">
          <a:xfrm>
            <a:off x="1001995" y="1185411"/>
            <a:ext cx="6486314" cy="490537"/>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Metro EMS</a:t>
            </a:r>
          </a:p>
        </p:txBody>
      </p:sp>
      <p:sp>
        <p:nvSpPr>
          <p:cNvPr id="185512" name="Text Box 168"/>
          <p:cNvSpPr txBox="1">
            <a:spLocks noChangeArrowheads="1"/>
          </p:cNvSpPr>
          <p:nvPr/>
        </p:nvSpPr>
        <p:spPr bwMode="auto">
          <a:xfrm>
            <a:off x="1456888" y="1614488"/>
            <a:ext cx="9676685" cy="2382191"/>
          </a:xfrm>
          <a:prstGeom prst="rect">
            <a:avLst/>
          </a:prstGeom>
          <a:noFill/>
          <a:ln w="12700">
            <a:noFill/>
            <a:miter lim="800000"/>
            <a:headEnd/>
            <a:tailEnd/>
          </a:ln>
          <a:effectLst/>
        </p:spPr>
        <p:txBody>
          <a:bodyPr>
            <a:spAutoFit/>
          </a:bodyPr>
          <a:lstStyle/>
          <a:p>
            <a:pPr algn="l">
              <a:lnSpc>
                <a:spcPct val="8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The response times for a random sample of 40 medical emergencies were tabulated.  The sample mean is 13.25 minutes.  The population standard</a:t>
            </a:r>
          </a:p>
          <a:p>
            <a:pPr algn="l">
              <a:lnSpc>
                <a:spcPct val="8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deviation is believed to be 3.2 minutes. </a:t>
            </a:r>
          </a:p>
          <a:p>
            <a:pPr indent="346075" algn="l">
              <a:lnSpc>
                <a:spcPct val="8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The EMS director wants to perform a hypothesis test, with a .05 level of significance, to determine whether the service goal of 12 minutes or less is being achieved.</a:t>
            </a:r>
          </a:p>
          <a:p>
            <a:pPr algn="l">
              <a:lnSpc>
                <a:spcPct val="80000"/>
              </a:lnSpc>
              <a:spcBef>
                <a:spcPct val="20000"/>
              </a:spcBef>
              <a:buSzPct val="75000"/>
              <a:buFont typeface="Monotype Sorts" pitchFamily="2" charset="2"/>
              <a:buNone/>
            </a:pPr>
            <a:endParaRPr lang="en-US" sz="2400" dirty="0">
              <a:solidFill>
                <a:srgbClr val="000000"/>
              </a:solidFill>
              <a:effectLst/>
              <a:latin typeface="+mn-lt"/>
              <a:cs typeface="Arial" panose="020B0604020202020204" pitchFamily="34" charset="0"/>
            </a:endParaRPr>
          </a:p>
        </p:txBody>
      </p:sp>
      <p:sp>
        <p:nvSpPr>
          <p:cNvPr id="185515" name="Rectangle 171"/>
          <p:cNvSpPr>
            <a:spLocks noChangeArrowheads="1"/>
          </p:cNvSpPr>
          <p:nvPr/>
        </p:nvSpPr>
        <p:spPr bwMode="auto">
          <a:xfrm>
            <a:off x="929359" y="509862"/>
            <a:ext cx="10337562" cy="68434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One-Tailed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
        <p:nvSpPr>
          <p:cNvPr id="2" name="Slide Number Placeholder 1"/>
          <p:cNvSpPr>
            <a:spLocks noGrp="1"/>
          </p:cNvSpPr>
          <p:nvPr>
            <p:ph type="sldNum" sz="quarter" idx="12"/>
          </p:nvPr>
        </p:nvSpPr>
        <p:spPr/>
        <p:txBody>
          <a:bodyPr/>
          <a:lstStyle/>
          <a:p>
            <a:fld id="{949EBC64-41CB-41B8-B6DF-9B1367312BD4}" type="slidenum">
              <a:rPr lang="en-US" smtClean="0"/>
              <a:t>26</a:t>
            </a:fld>
            <a:endParaRPr lang="en-US"/>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34" name="Text Box 110"/>
          <p:cNvSpPr txBox="1">
            <a:spLocks noChangeArrowheads="1"/>
          </p:cNvSpPr>
          <p:nvPr/>
        </p:nvSpPr>
        <p:spPr bwMode="auto">
          <a:xfrm>
            <a:off x="1617356" y="1785939"/>
            <a:ext cx="3646576"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1.  Develop the hypotheses.</a:t>
            </a:r>
          </a:p>
        </p:txBody>
      </p:sp>
      <p:sp>
        <p:nvSpPr>
          <p:cNvPr id="180336" name="Text Box 112"/>
          <p:cNvSpPr txBox="1">
            <a:spLocks noChangeArrowheads="1"/>
          </p:cNvSpPr>
          <p:nvPr/>
        </p:nvSpPr>
        <p:spPr bwMode="auto">
          <a:xfrm>
            <a:off x="1621578" y="2928939"/>
            <a:ext cx="4512004"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2.  Specify the level of significance.</a:t>
            </a:r>
          </a:p>
        </p:txBody>
      </p:sp>
      <p:sp>
        <p:nvSpPr>
          <p:cNvPr id="180339" name="Text Box 115"/>
          <p:cNvSpPr txBox="1">
            <a:spLocks noChangeArrowheads="1"/>
          </p:cNvSpPr>
          <p:nvPr/>
        </p:nvSpPr>
        <p:spPr bwMode="auto">
          <a:xfrm>
            <a:off x="6487165" y="2930616"/>
            <a:ext cx="1127232"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Symbol" panose="05050102010706020507" pitchFamily="18" charset="2"/>
                <a:cs typeface="Arial" panose="020B0604020202020204" pitchFamily="34" charset="0"/>
              </a:rPr>
              <a:t>a</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 .05</a:t>
            </a:r>
          </a:p>
        </p:txBody>
      </p:sp>
      <p:sp>
        <p:nvSpPr>
          <p:cNvPr id="180341" name="Text Box 117"/>
          <p:cNvSpPr txBox="1">
            <a:spLocks noChangeArrowheads="1"/>
          </p:cNvSpPr>
          <p:nvPr/>
        </p:nvSpPr>
        <p:spPr bwMode="auto">
          <a:xfrm>
            <a:off x="5485930" y="1793455"/>
            <a:ext cx="1420582" cy="830997"/>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12</a:t>
            </a:r>
          </a:p>
          <a:p>
            <a:pPr algn="l"/>
            <a:r>
              <a:rPr lang="en-US" sz="2400" i="1" dirty="0">
                <a:solidFill>
                  <a:srgbClr val="000000"/>
                </a:solidFill>
                <a:effectLst/>
                <a:latin typeface="+mn-lt"/>
                <a:cs typeface="Arial" panose="020B0604020202020204" pitchFamily="34" charset="0"/>
              </a:rPr>
              <a:t>H</a:t>
            </a:r>
            <a:r>
              <a:rPr lang="en-US" sz="28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&gt; 12</a:t>
            </a:r>
          </a:p>
        </p:txBody>
      </p:sp>
      <p:sp>
        <p:nvSpPr>
          <p:cNvPr id="180351" name="Text Box 127"/>
          <p:cNvSpPr txBox="1">
            <a:spLocks noChangeArrowheads="1"/>
          </p:cNvSpPr>
          <p:nvPr/>
        </p:nvSpPr>
        <p:spPr bwMode="auto">
          <a:xfrm>
            <a:off x="1000142" y="1152299"/>
            <a:ext cx="5460084"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 and Critical Value Approaches</a:t>
            </a:r>
          </a:p>
        </p:txBody>
      </p:sp>
      <p:sp>
        <p:nvSpPr>
          <p:cNvPr id="180358" name="Text Box 134"/>
          <p:cNvSpPr txBox="1">
            <a:spLocks noChangeArrowheads="1"/>
          </p:cNvSpPr>
          <p:nvPr/>
        </p:nvSpPr>
        <p:spPr bwMode="auto">
          <a:xfrm>
            <a:off x="1670142" y="3729038"/>
            <a:ext cx="5380640"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3.  Compute the value of the test statistic.</a:t>
            </a:r>
          </a:p>
        </p:txBody>
      </p:sp>
      <p:sp>
        <p:nvSpPr>
          <p:cNvPr id="180360" name="Oval 136"/>
          <p:cNvSpPr>
            <a:spLocks noChangeArrowheads="1"/>
          </p:cNvSpPr>
          <p:nvPr/>
        </p:nvSpPr>
        <p:spPr bwMode="auto">
          <a:xfrm>
            <a:off x="7590496" y="4520617"/>
            <a:ext cx="964649" cy="514350"/>
          </a:xfrm>
          <a:prstGeom prst="ellipse">
            <a:avLst/>
          </a:prstGeom>
          <a:noFill/>
          <a:ln w="28575">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4378253" y="4393544"/>
                <a:ext cx="4007700" cy="778868"/>
              </a:xfrm>
              <a:prstGeom prst="rect">
                <a:avLst/>
              </a:prstGeom>
              <a:noFill/>
              <a:effectLst>
                <a:outerShdw dist="25400" dir="3000000" algn="ctr" rotWithShape="0">
                  <a:schemeClr val="bg1"/>
                </a:outerShdw>
              </a:effectLst>
            </p:spPr>
            <p:txBody>
              <a:bodyPr wrap="none" rtlCol="0">
                <a:spAutoFit/>
              </a:bodyPr>
              <a:lstStyle/>
              <a:p>
                <a14:m>
                  <m:oMath xmlns:m="http://schemas.openxmlformats.org/officeDocument/2006/math">
                    <m:r>
                      <a:rPr lang="en-US" sz="2800" b="0" i="1" smtClean="0">
                        <a:solidFill>
                          <a:srgbClr val="000000"/>
                        </a:solidFill>
                        <a:effectLst/>
                        <a:latin typeface="Cambria Math"/>
                      </a:rPr>
                      <m:t>𝑧</m:t>
                    </m:r>
                    <m:r>
                      <a:rPr lang="en-US" sz="2800" b="0" i="1" smtClean="0">
                        <a:solidFill>
                          <a:srgbClr val="000000"/>
                        </a:solidFill>
                        <a:effectLst/>
                        <a:latin typeface="Cambria Math"/>
                      </a:rPr>
                      <m:t>=</m:t>
                    </m:r>
                    <m:f>
                      <m:fPr>
                        <m:ctrlPr>
                          <a:rPr lang="en-US" sz="2800" b="0" i="1" smtClean="0">
                            <a:solidFill>
                              <a:srgbClr val="000000"/>
                            </a:solidFill>
                            <a:effectLst/>
                            <a:latin typeface="Cambria Math" panose="02040503050406030204" pitchFamily="18" charset="0"/>
                          </a:rPr>
                        </m:ctrlPr>
                      </m:fPr>
                      <m:num>
                        <m:acc>
                          <m:accPr>
                            <m:chr m:val="̅"/>
                            <m:ctrlPr>
                              <a:rPr lang="en-US" sz="2800" b="0" i="1" smtClean="0">
                                <a:solidFill>
                                  <a:srgbClr val="000000"/>
                                </a:solidFill>
                                <a:effectLst/>
                                <a:latin typeface="Cambria Math" panose="02040503050406030204" pitchFamily="18" charset="0"/>
                              </a:rPr>
                            </m:ctrlPr>
                          </m:accPr>
                          <m:e>
                            <m:r>
                              <a:rPr lang="en-US" sz="2800" b="0" i="1" smtClean="0">
                                <a:solidFill>
                                  <a:srgbClr val="000000"/>
                                </a:solidFill>
                                <a:effectLst/>
                                <a:latin typeface="Cambria Math"/>
                              </a:rPr>
                              <m:t>𝑥</m:t>
                            </m:r>
                          </m:e>
                        </m:acc>
                        <m:r>
                          <a:rPr lang="en-US" sz="2800" b="0" i="1" smtClean="0">
                            <a:solidFill>
                              <a:srgbClr val="000000"/>
                            </a:solidFill>
                            <a:effectLst/>
                            <a:latin typeface="Cambria Math"/>
                          </a:rPr>
                          <m:t>−</m:t>
                        </m:r>
                        <m:sSub>
                          <m:sSubPr>
                            <m:ctrlPr>
                              <a:rPr lang="en-US" sz="2800" b="0" i="1" smtClean="0">
                                <a:solidFill>
                                  <a:srgbClr val="000000"/>
                                </a:solidFill>
                                <a:effectLst/>
                                <a:latin typeface="Cambria Math" panose="02040503050406030204" pitchFamily="18" charset="0"/>
                              </a:rPr>
                            </m:ctrlPr>
                          </m:sSubPr>
                          <m:e>
                            <m:r>
                              <a:rPr lang="en-US" sz="2800" b="0" i="1" smtClean="0">
                                <a:solidFill>
                                  <a:srgbClr val="000000"/>
                                </a:solidFill>
                                <a:effectLst/>
                                <a:latin typeface="Cambria Math"/>
                                <a:ea typeface="Cambria Math"/>
                              </a:rPr>
                              <m:t>𝜇</m:t>
                            </m:r>
                          </m:e>
                          <m:sub>
                            <m:r>
                              <a:rPr lang="en-US" sz="2800" b="0" i="1" smtClean="0">
                                <a:solidFill>
                                  <a:srgbClr val="000000"/>
                                </a:solidFill>
                                <a:effectLst/>
                                <a:latin typeface="Cambria Math"/>
                              </a:rPr>
                              <m:t>0</m:t>
                            </m:r>
                          </m:sub>
                        </m:sSub>
                      </m:num>
                      <m:den>
                        <m:f>
                          <m:fPr>
                            <m:type m:val="lin"/>
                            <m:ctrlPr>
                              <a:rPr lang="en-US" sz="2800" b="0" i="1" smtClean="0">
                                <a:solidFill>
                                  <a:srgbClr val="000000"/>
                                </a:solidFill>
                                <a:effectLst/>
                                <a:latin typeface="Cambria Math" panose="02040503050406030204" pitchFamily="18" charset="0"/>
                                <a:ea typeface="Cambria Math"/>
                              </a:rPr>
                            </m:ctrlPr>
                          </m:fPr>
                          <m:num>
                            <m:r>
                              <a:rPr lang="en-US" sz="2800" b="0" i="1" smtClean="0">
                                <a:solidFill>
                                  <a:srgbClr val="000000"/>
                                </a:solidFill>
                                <a:effectLst/>
                                <a:latin typeface="Cambria Math"/>
                                <a:ea typeface="Cambria Math"/>
                              </a:rPr>
                              <m:t>𝜎</m:t>
                            </m:r>
                          </m:num>
                          <m:den>
                            <m:rad>
                              <m:radPr>
                                <m:degHide m:val="on"/>
                                <m:ctrlPr>
                                  <a:rPr lang="en-US" sz="2800" b="0" i="1" smtClean="0">
                                    <a:solidFill>
                                      <a:srgbClr val="000000"/>
                                    </a:solidFill>
                                    <a:effectLst/>
                                    <a:latin typeface="Cambria Math" panose="02040503050406030204" pitchFamily="18" charset="0"/>
                                    <a:ea typeface="Cambria Math"/>
                                  </a:rPr>
                                </m:ctrlPr>
                              </m:radPr>
                              <m:deg/>
                              <m:e>
                                <m:r>
                                  <a:rPr lang="en-US" sz="2800" b="0" i="1" smtClean="0">
                                    <a:solidFill>
                                      <a:srgbClr val="000000"/>
                                    </a:solidFill>
                                    <a:effectLst/>
                                    <a:latin typeface="Cambria Math"/>
                                    <a:ea typeface="Cambria Math"/>
                                  </a:rPr>
                                  <m:t>𝑛</m:t>
                                </m:r>
                              </m:e>
                            </m:rad>
                          </m:den>
                        </m:f>
                      </m:den>
                    </m:f>
                    <m:r>
                      <a:rPr lang="en-US" sz="2800" b="0" i="1" smtClean="0">
                        <a:solidFill>
                          <a:srgbClr val="000000"/>
                        </a:solidFill>
                        <a:effectLst/>
                        <a:latin typeface="Cambria Math"/>
                      </a:rPr>
                      <m:t>=</m:t>
                    </m:r>
                    <m:f>
                      <m:fPr>
                        <m:ctrlPr>
                          <a:rPr lang="en-US" sz="2800" b="0" i="1" smtClean="0">
                            <a:solidFill>
                              <a:srgbClr val="000000"/>
                            </a:solidFill>
                            <a:effectLst/>
                            <a:latin typeface="Cambria Math" panose="02040503050406030204" pitchFamily="18" charset="0"/>
                          </a:rPr>
                        </m:ctrlPr>
                      </m:fPr>
                      <m:num>
                        <m:r>
                          <a:rPr lang="en-US" sz="2800" b="0" i="1" smtClean="0">
                            <a:solidFill>
                              <a:srgbClr val="000000"/>
                            </a:solidFill>
                            <a:effectLst/>
                            <a:latin typeface="Cambria Math"/>
                          </a:rPr>
                          <m:t>13.25−12</m:t>
                        </m:r>
                      </m:num>
                      <m:den>
                        <m:r>
                          <a:rPr lang="en-US" sz="2800" b="0" i="1" smtClean="0">
                            <a:solidFill>
                              <a:srgbClr val="000000"/>
                            </a:solidFill>
                            <a:effectLst/>
                            <a:latin typeface="Cambria Math"/>
                          </a:rPr>
                          <m:t>3.2/</m:t>
                        </m:r>
                        <m:rad>
                          <m:radPr>
                            <m:degHide m:val="on"/>
                            <m:ctrlPr>
                              <a:rPr lang="en-US" sz="2800" b="0" i="1" smtClean="0">
                                <a:solidFill>
                                  <a:srgbClr val="000000"/>
                                </a:solidFill>
                                <a:effectLst/>
                                <a:latin typeface="Cambria Math" panose="02040503050406030204" pitchFamily="18" charset="0"/>
                              </a:rPr>
                            </m:ctrlPr>
                          </m:radPr>
                          <m:deg/>
                          <m:e>
                            <m:r>
                              <a:rPr lang="en-US" sz="2800" b="0" i="1" smtClean="0">
                                <a:solidFill>
                                  <a:srgbClr val="000000"/>
                                </a:solidFill>
                                <a:effectLst/>
                                <a:latin typeface="Cambria Math"/>
                              </a:rPr>
                              <m:t>40</m:t>
                            </m:r>
                          </m:e>
                        </m:rad>
                      </m:den>
                    </m:f>
                  </m:oMath>
                </a14:m>
                <a:r>
                  <a:rPr lang="en-US" sz="2800"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2.47</a:t>
                </a:r>
              </a:p>
            </p:txBody>
          </p:sp>
        </mc:Choice>
        <mc:Fallback xmlns="">
          <p:sp>
            <p:nvSpPr>
              <p:cNvPr id="17" name="TextBox 16"/>
              <p:cNvSpPr txBox="1">
                <a:spLocks noRot="1" noChangeAspect="1" noMove="1" noResize="1" noEditPoints="1" noAdjustHandles="1" noChangeArrowheads="1" noChangeShapeType="1" noTextEdit="1"/>
              </p:cNvSpPr>
              <p:nvPr/>
            </p:nvSpPr>
            <p:spPr>
              <a:xfrm>
                <a:off x="4378253" y="4393544"/>
                <a:ext cx="4007700" cy="778868"/>
              </a:xfrm>
              <a:prstGeom prst="rect">
                <a:avLst/>
              </a:prstGeom>
              <a:blipFill rotWithShape="1">
                <a:blip r:embed="rId3"/>
                <a:stretch>
                  <a:fillRect/>
                </a:stretch>
              </a:blipFill>
              <a:effectLst>
                <a:outerShdw dist="25400" dir="3000000" algn="ctr" rotWithShape="0">
                  <a:schemeClr val="bg1"/>
                </a:outerShdw>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27</a:t>
            </a:fld>
            <a:endParaRPr lang="en-US"/>
          </a:p>
        </p:txBody>
      </p:sp>
      <p:sp>
        <p:nvSpPr>
          <p:cNvPr id="12" name="Rectangle 171"/>
          <p:cNvSpPr>
            <a:spLocks noChangeArrowheads="1"/>
          </p:cNvSpPr>
          <p:nvPr/>
        </p:nvSpPr>
        <p:spPr bwMode="auto">
          <a:xfrm>
            <a:off x="929359" y="509862"/>
            <a:ext cx="10337562" cy="68434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One-Tailed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633" name="Text Box 105"/>
          <p:cNvSpPr txBox="1">
            <a:spLocks noChangeArrowheads="1"/>
          </p:cNvSpPr>
          <p:nvPr/>
        </p:nvSpPr>
        <p:spPr bwMode="auto">
          <a:xfrm>
            <a:off x="1670143" y="3654843"/>
            <a:ext cx="4575996"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5.  Determine whether to reject </a:t>
            </a:r>
            <a:r>
              <a:rPr lang="en-US" sz="2400" i="1">
                <a:solidFill>
                  <a:srgbClr val="000000"/>
                </a:solidFill>
                <a:effectLst/>
                <a:latin typeface="+mn-lt"/>
                <a:cs typeface="Arial" panose="020B0604020202020204" pitchFamily="34" charset="0"/>
              </a:rPr>
              <a:t>H</a:t>
            </a:r>
            <a:r>
              <a:rPr lang="en-US" sz="2400" baseline="-2500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a:t>
            </a:r>
          </a:p>
        </p:txBody>
      </p:sp>
      <p:sp>
        <p:nvSpPr>
          <p:cNvPr id="278636" name="Text Box 108"/>
          <p:cNvSpPr txBox="1">
            <a:spLocks noChangeArrowheads="1"/>
          </p:cNvSpPr>
          <p:nvPr/>
        </p:nvSpPr>
        <p:spPr bwMode="auto">
          <a:xfrm>
            <a:off x="1001614" y="1152299"/>
            <a:ext cx="2878096"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 Approach</a:t>
            </a:r>
          </a:p>
        </p:txBody>
      </p:sp>
      <p:sp>
        <p:nvSpPr>
          <p:cNvPr id="278642" name="Text Box 114"/>
          <p:cNvSpPr txBox="1">
            <a:spLocks noChangeArrowheads="1"/>
          </p:cNvSpPr>
          <p:nvPr/>
        </p:nvSpPr>
        <p:spPr bwMode="auto">
          <a:xfrm>
            <a:off x="1644805" y="1778921"/>
            <a:ext cx="3386055"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4.  Compute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a:t>
            </a:r>
          </a:p>
        </p:txBody>
      </p:sp>
      <p:sp>
        <p:nvSpPr>
          <p:cNvPr id="278644" name="Text Box 116"/>
          <p:cNvSpPr txBox="1">
            <a:spLocks noChangeArrowheads="1"/>
          </p:cNvSpPr>
          <p:nvPr/>
        </p:nvSpPr>
        <p:spPr bwMode="auto">
          <a:xfrm>
            <a:off x="3451758" y="2376489"/>
            <a:ext cx="5627823" cy="954107"/>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 2.47, cumulative probability = .9932.</a:t>
            </a:r>
          </a:p>
          <a:p>
            <a:endParaRPr lang="en-US" sz="800" dirty="0">
              <a:solidFill>
                <a:srgbClr val="000000"/>
              </a:solidFill>
              <a:effectLst/>
              <a:latin typeface="+mn-lt"/>
              <a:cs typeface="Arial" panose="020B0604020202020204" pitchFamily="34" charset="0"/>
            </a:endParaRPr>
          </a:p>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 1 - .9932 =   .0068</a:t>
            </a:r>
          </a:p>
        </p:txBody>
      </p:sp>
      <p:sp>
        <p:nvSpPr>
          <p:cNvPr id="278645" name="Oval 117"/>
          <p:cNvSpPr>
            <a:spLocks noChangeArrowheads="1"/>
          </p:cNvSpPr>
          <p:nvPr/>
        </p:nvSpPr>
        <p:spPr bwMode="auto">
          <a:xfrm>
            <a:off x="7123760" y="2838450"/>
            <a:ext cx="1081117" cy="495300"/>
          </a:xfrm>
          <a:prstGeom prst="ellipse">
            <a:avLst/>
          </a:prstGeom>
          <a:noFill/>
          <a:ln w="28575">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78646" name="Text Box 118"/>
          <p:cNvSpPr txBox="1">
            <a:spLocks noChangeArrowheads="1"/>
          </p:cNvSpPr>
          <p:nvPr/>
        </p:nvSpPr>
        <p:spPr bwMode="auto">
          <a:xfrm>
            <a:off x="2098762" y="4223168"/>
            <a:ext cx="6073137"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Because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 .0068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 .05, we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278647" name="Rectangle 119"/>
          <p:cNvSpPr>
            <a:spLocks noChangeArrowheads="1"/>
          </p:cNvSpPr>
          <p:nvPr/>
        </p:nvSpPr>
        <p:spPr bwMode="auto">
          <a:xfrm>
            <a:off x="2561166" y="4791492"/>
            <a:ext cx="8527544" cy="1162050"/>
          </a:xfrm>
          <a:prstGeom prst="rect">
            <a:avLst/>
          </a:prstGeom>
          <a:noFill/>
          <a:ln w="12700">
            <a:noFill/>
            <a:miter lim="800000"/>
            <a:headEnd/>
            <a:tailEnd/>
          </a:ln>
          <a:effectLst/>
        </p:spPr>
        <p:txBody>
          <a:bodyPr lIns="90488" tIns="44450" rIns="90488" bIns="44450"/>
          <a:lstStyle/>
          <a:p>
            <a:pPr algn="l">
              <a:lnSpc>
                <a:spcPct val="8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There is sufficient </a:t>
            </a:r>
            <a:r>
              <a:rPr lang="en-US" sz="2400">
                <a:solidFill>
                  <a:srgbClr val="000000"/>
                </a:solidFill>
                <a:effectLst/>
                <a:latin typeface="+mn-lt"/>
                <a:cs typeface="Arial" panose="020B0604020202020204" pitchFamily="34" charset="0"/>
              </a:rPr>
              <a:t>statistical evidence to </a:t>
            </a:r>
            <a:r>
              <a:rPr lang="en-US" sz="2400" dirty="0">
                <a:solidFill>
                  <a:srgbClr val="000000"/>
                </a:solidFill>
                <a:effectLst/>
                <a:latin typeface="+mn-lt"/>
                <a:cs typeface="Arial" panose="020B0604020202020204" pitchFamily="34" charset="0"/>
              </a:rPr>
              <a:t>infer that Metro EMS is </a:t>
            </a:r>
            <a:r>
              <a:rPr lang="en-US" sz="2400" u="sng">
                <a:solidFill>
                  <a:srgbClr val="000000"/>
                </a:solidFill>
                <a:effectLst/>
                <a:latin typeface="+mn-lt"/>
                <a:cs typeface="Arial" panose="020B0604020202020204" pitchFamily="34" charset="0"/>
              </a:rPr>
              <a:t>not</a:t>
            </a:r>
            <a:r>
              <a:rPr lang="en-US" sz="2400">
                <a:solidFill>
                  <a:srgbClr val="000000"/>
                </a:solidFill>
                <a:effectLst/>
                <a:latin typeface="+mn-lt"/>
                <a:cs typeface="Arial" panose="020B0604020202020204" pitchFamily="34" charset="0"/>
              </a:rPr>
              <a:t> meeting the </a:t>
            </a:r>
            <a:r>
              <a:rPr lang="en-US" sz="2400" dirty="0">
                <a:solidFill>
                  <a:srgbClr val="000000"/>
                </a:solidFill>
                <a:effectLst/>
                <a:latin typeface="+mn-lt"/>
                <a:cs typeface="Arial" panose="020B0604020202020204" pitchFamily="34" charset="0"/>
              </a:rPr>
              <a:t>response goal of 12 minutes.</a:t>
            </a:r>
          </a:p>
        </p:txBody>
      </p:sp>
      <p:sp>
        <p:nvSpPr>
          <p:cNvPr id="2" name="Slide Number Placeholder 1"/>
          <p:cNvSpPr>
            <a:spLocks noGrp="1"/>
          </p:cNvSpPr>
          <p:nvPr>
            <p:ph type="sldNum" sz="quarter" idx="12"/>
          </p:nvPr>
        </p:nvSpPr>
        <p:spPr/>
        <p:txBody>
          <a:bodyPr/>
          <a:lstStyle/>
          <a:p>
            <a:fld id="{949EBC64-41CB-41B8-B6DF-9B1367312BD4}" type="slidenum">
              <a:rPr lang="en-US" smtClean="0"/>
              <a:t>28</a:t>
            </a:fld>
            <a:endParaRPr lang="en-US"/>
          </a:p>
        </p:txBody>
      </p:sp>
      <p:sp>
        <p:nvSpPr>
          <p:cNvPr id="11" name="Rectangle 171"/>
          <p:cNvSpPr>
            <a:spLocks noChangeArrowheads="1"/>
          </p:cNvSpPr>
          <p:nvPr/>
        </p:nvSpPr>
        <p:spPr bwMode="auto">
          <a:xfrm>
            <a:off x="929359" y="509862"/>
            <a:ext cx="10337562" cy="68434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One-Tailed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ChangeArrowheads="1"/>
          </p:cNvSpPr>
          <p:nvPr/>
        </p:nvSpPr>
        <p:spPr bwMode="auto">
          <a:xfrm>
            <a:off x="997774" y="1152299"/>
            <a:ext cx="6184378" cy="5715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i="1" dirty="0">
                <a:solidFill>
                  <a:srgbClr val="000000"/>
                </a:solidFill>
                <a:effectLst/>
                <a:latin typeface="+mn-lt"/>
                <a:cs typeface="Arial" panose="020B0604020202020204" pitchFamily="34" charset="0"/>
              </a:rPr>
              <a:t>p </a:t>
            </a:r>
            <a:r>
              <a:rPr lang="en-US" sz="2400" dirty="0">
                <a:solidFill>
                  <a:srgbClr val="000000"/>
                </a:solidFill>
                <a:effectLst/>
                <a:latin typeface="+mn-lt"/>
                <a:cs typeface="Arial" panose="020B0604020202020204" pitchFamily="34" charset="0"/>
              </a:rPr>
              <a:t>–Value Approach</a:t>
            </a:r>
            <a:endParaRPr lang="en-US" sz="2400" baseline="-25000" dirty="0">
              <a:solidFill>
                <a:srgbClr val="000000"/>
              </a:solidFill>
              <a:effectLst/>
              <a:latin typeface="+mn-lt"/>
              <a:cs typeface="Arial" panose="020B0604020202020204" pitchFamily="34" charset="0"/>
            </a:endParaRPr>
          </a:p>
        </p:txBody>
      </p:sp>
      <p:sp>
        <p:nvSpPr>
          <p:cNvPr id="279556" name="Freeform 4"/>
          <p:cNvSpPr>
            <a:spLocks/>
          </p:cNvSpPr>
          <p:nvPr/>
        </p:nvSpPr>
        <p:spPr bwMode="auto">
          <a:xfrm>
            <a:off x="2216690" y="1771651"/>
            <a:ext cx="4421890" cy="3059113"/>
          </a:xfrm>
          <a:custGeom>
            <a:avLst/>
            <a:gdLst/>
            <a:ahLst/>
            <a:cxnLst>
              <a:cxn ang="0">
                <a:pos x="1356" y="8"/>
              </a:cxn>
              <a:cxn ang="0">
                <a:pos x="1262" y="96"/>
              </a:cxn>
              <a:cxn ang="0">
                <a:pos x="1203" y="196"/>
              </a:cxn>
              <a:cxn ang="0">
                <a:pos x="1144" y="304"/>
              </a:cxn>
              <a:cxn ang="0">
                <a:pos x="1098" y="406"/>
              </a:cxn>
              <a:cxn ang="0">
                <a:pos x="1059" y="508"/>
              </a:cxn>
              <a:cxn ang="0">
                <a:pos x="1014" y="625"/>
              </a:cxn>
              <a:cxn ang="0">
                <a:pos x="975" y="748"/>
              </a:cxn>
              <a:cxn ang="0">
                <a:pos x="948" y="853"/>
              </a:cxn>
              <a:cxn ang="0">
                <a:pos x="922" y="965"/>
              </a:cxn>
              <a:cxn ang="0">
                <a:pos x="885" y="1072"/>
              </a:cxn>
              <a:cxn ang="0">
                <a:pos x="844" y="1177"/>
              </a:cxn>
              <a:cxn ang="0">
                <a:pos x="812" y="1282"/>
              </a:cxn>
              <a:cxn ang="0">
                <a:pos x="748" y="1402"/>
              </a:cxn>
              <a:cxn ang="0">
                <a:pos x="677" y="1516"/>
              </a:cxn>
              <a:cxn ang="0">
                <a:pos x="605" y="1613"/>
              </a:cxn>
              <a:cxn ang="0">
                <a:pos x="504" y="1686"/>
              </a:cxn>
              <a:cxn ang="0">
                <a:pos x="396" y="1740"/>
              </a:cxn>
              <a:cxn ang="0">
                <a:pos x="293" y="1783"/>
              </a:cxn>
              <a:cxn ang="0">
                <a:pos x="204" y="1813"/>
              </a:cxn>
              <a:cxn ang="0">
                <a:pos x="81" y="1849"/>
              </a:cxn>
              <a:cxn ang="0">
                <a:pos x="2" y="1876"/>
              </a:cxn>
              <a:cxn ang="0">
                <a:pos x="2840" y="1924"/>
              </a:cxn>
              <a:cxn ang="0">
                <a:pos x="2796" y="1856"/>
              </a:cxn>
              <a:cxn ang="0">
                <a:pos x="2692" y="1826"/>
              </a:cxn>
              <a:cxn ang="0">
                <a:pos x="2574" y="1792"/>
              </a:cxn>
              <a:cxn ang="0">
                <a:pos x="2460" y="1744"/>
              </a:cxn>
              <a:cxn ang="0">
                <a:pos x="2342" y="1688"/>
              </a:cxn>
              <a:cxn ang="0">
                <a:pos x="2293" y="1658"/>
              </a:cxn>
              <a:cxn ang="0">
                <a:pos x="2212" y="1584"/>
              </a:cxn>
              <a:cxn ang="0">
                <a:pos x="2140" y="1500"/>
              </a:cxn>
              <a:cxn ang="0">
                <a:pos x="2078" y="1402"/>
              </a:cxn>
              <a:cxn ang="0">
                <a:pos x="2024" y="1300"/>
              </a:cxn>
              <a:cxn ang="0">
                <a:pos x="1978" y="1200"/>
              </a:cxn>
              <a:cxn ang="0">
                <a:pos x="1942" y="1106"/>
              </a:cxn>
              <a:cxn ang="0">
                <a:pos x="1910" y="1012"/>
              </a:cxn>
              <a:cxn ang="0">
                <a:pos x="1870" y="890"/>
              </a:cxn>
              <a:cxn ang="0">
                <a:pos x="1840" y="776"/>
              </a:cxn>
              <a:cxn ang="0">
                <a:pos x="1798" y="640"/>
              </a:cxn>
              <a:cxn ang="0">
                <a:pos x="1748" y="507"/>
              </a:cxn>
              <a:cxn ang="0">
                <a:pos x="1704" y="396"/>
              </a:cxn>
              <a:cxn ang="0">
                <a:pos x="1672" y="318"/>
              </a:cxn>
              <a:cxn ang="0">
                <a:pos x="1630" y="232"/>
              </a:cxn>
              <a:cxn ang="0">
                <a:pos x="1598" y="180"/>
              </a:cxn>
              <a:cxn ang="0">
                <a:pos x="1560" y="124"/>
              </a:cxn>
              <a:cxn ang="0">
                <a:pos x="1546" y="106"/>
              </a:cxn>
              <a:cxn ang="0">
                <a:pos x="1490" y="42"/>
              </a:cxn>
              <a:cxn ang="0">
                <a:pos x="1448" y="8"/>
              </a:cxn>
            </a:cxnLst>
            <a:rect l="0" t="0" r="r" b="b"/>
            <a:pathLst>
              <a:path w="2840" h="1927">
                <a:moveTo>
                  <a:pt x="1416" y="0"/>
                </a:moveTo>
                <a:lnTo>
                  <a:pt x="1384" y="0"/>
                </a:lnTo>
                <a:lnTo>
                  <a:pt x="1356" y="8"/>
                </a:lnTo>
                <a:lnTo>
                  <a:pt x="1324" y="30"/>
                </a:lnTo>
                <a:lnTo>
                  <a:pt x="1299" y="55"/>
                </a:lnTo>
                <a:lnTo>
                  <a:pt x="1262" y="96"/>
                </a:lnTo>
                <a:lnTo>
                  <a:pt x="1242" y="128"/>
                </a:lnTo>
                <a:lnTo>
                  <a:pt x="1218" y="162"/>
                </a:lnTo>
                <a:lnTo>
                  <a:pt x="1203" y="196"/>
                </a:lnTo>
                <a:lnTo>
                  <a:pt x="1185" y="232"/>
                </a:lnTo>
                <a:lnTo>
                  <a:pt x="1164" y="268"/>
                </a:lnTo>
                <a:lnTo>
                  <a:pt x="1144" y="304"/>
                </a:lnTo>
                <a:lnTo>
                  <a:pt x="1128" y="343"/>
                </a:lnTo>
                <a:lnTo>
                  <a:pt x="1112" y="372"/>
                </a:lnTo>
                <a:lnTo>
                  <a:pt x="1098" y="406"/>
                </a:lnTo>
                <a:lnTo>
                  <a:pt x="1086" y="439"/>
                </a:lnTo>
                <a:lnTo>
                  <a:pt x="1071" y="475"/>
                </a:lnTo>
                <a:lnTo>
                  <a:pt x="1059" y="508"/>
                </a:lnTo>
                <a:lnTo>
                  <a:pt x="1041" y="547"/>
                </a:lnTo>
                <a:lnTo>
                  <a:pt x="1026" y="589"/>
                </a:lnTo>
                <a:lnTo>
                  <a:pt x="1014" y="625"/>
                </a:lnTo>
                <a:lnTo>
                  <a:pt x="1002" y="664"/>
                </a:lnTo>
                <a:lnTo>
                  <a:pt x="990" y="709"/>
                </a:lnTo>
                <a:lnTo>
                  <a:pt x="975" y="748"/>
                </a:lnTo>
                <a:lnTo>
                  <a:pt x="966" y="784"/>
                </a:lnTo>
                <a:lnTo>
                  <a:pt x="954" y="823"/>
                </a:lnTo>
                <a:lnTo>
                  <a:pt x="948" y="853"/>
                </a:lnTo>
                <a:lnTo>
                  <a:pt x="936" y="892"/>
                </a:lnTo>
                <a:lnTo>
                  <a:pt x="927" y="931"/>
                </a:lnTo>
                <a:lnTo>
                  <a:pt x="922" y="965"/>
                </a:lnTo>
                <a:lnTo>
                  <a:pt x="909" y="1003"/>
                </a:lnTo>
                <a:lnTo>
                  <a:pt x="897" y="1036"/>
                </a:lnTo>
                <a:lnTo>
                  <a:pt x="885" y="1072"/>
                </a:lnTo>
                <a:lnTo>
                  <a:pt x="873" y="1108"/>
                </a:lnTo>
                <a:lnTo>
                  <a:pt x="860" y="1144"/>
                </a:lnTo>
                <a:lnTo>
                  <a:pt x="844" y="1177"/>
                </a:lnTo>
                <a:lnTo>
                  <a:pt x="832" y="1218"/>
                </a:lnTo>
                <a:lnTo>
                  <a:pt x="822" y="1246"/>
                </a:lnTo>
                <a:lnTo>
                  <a:pt x="812" y="1282"/>
                </a:lnTo>
                <a:lnTo>
                  <a:pt x="789" y="1324"/>
                </a:lnTo>
                <a:lnTo>
                  <a:pt x="768" y="1363"/>
                </a:lnTo>
                <a:lnTo>
                  <a:pt x="748" y="1402"/>
                </a:lnTo>
                <a:lnTo>
                  <a:pt x="730" y="1437"/>
                </a:lnTo>
                <a:lnTo>
                  <a:pt x="708" y="1478"/>
                </a:lnTo>
                <a:lnTo>
                  <a:pt x="677" y="1516"/>
                </a:lnTo>
                <a:lnTo>
                  <a:pt x="653" y="1547"/>
                </a:lnTo>
                <a:lnTo>
                  <a:pt x="632" y="1578"/>
                </a:lnTo>
                <a:lnTo>
                  <a:pt x="605" y="1613"/>
                </a:lnTo>
                <a:lnTo>
                  <a:pt x="580" y="1632"/>
                </a:lnTo>
                <a:lnTo>
                  <a:pt x="551" y="1656"/>
                </a:lnTo>
                <a:lnTo>
                  <a:pt x="504" y="1686"/>
                </a:lnTo>
                <a:lnTo>
                  <a:pt x="458" y="1710"/>
                </a:lnTo>
                <a:lnTo>
                  <a:pt x="424" y="1726"/>
                </a:lnTo>
                <a:lnTo>
                  <a:pt x="396" y="1740"/>
                </a:lnTo>
                <a:lnTo>
                  <a:pt x="364" y="1752"/>
                </a:lnTo>
                <a:lnTo>
                  <a:pt x="328" y="1768"/>
                </a:lnTo>
                <a:lnTo>
                  <a:pt x="293" y="1783"/>
                </a:lnTo>
                <a:lnTo>
                  <a:pt x="264" y="1789"/>
                </a:lnTo>
                <a:lnTo>
                  <a:pt x="237" y="1801"/>
                </a:lnTo>
                <a:lnTo>
                  <a:pt x="204" y="1813"/>
                </a:lnTo>
                <a:lnTo>
                  <a:pt x="160" y="1826"/>
                </a:lnTo>
                <a:lnTo>
                  <a:pt x="114" y="1843"/>
                </a:lnTo>
                <a:lnTo>
                  <a:pt x="81" y="1849"/>
                </a:lnTo>
                <a:lnTo>
                  <a:pt x="48" y="1861"/>
                </a:lnTo>
                <a:lnTo>
                  <a:pt x="21" y="1867"/>
                </a:lnTo>
                <a:lnTo>
                  <a:pt x="2" y="1876"/>
                </a:lnTo>
                <a:lnTo>
                  <a:pt x="0" y="1927"/>
                </a:lnTo>
                <a:lnTo>
                  <a:pt x="0" y="1924"/>
                </a:lnTo>
                <a:lnTo>
                  <a:pt x="2840" y="1924"/>
                </a:lnTo>
                <a:lnTo>
                  <a:pt x="2838" y="1886"/>
                </a:lnTo>
                <a:lnTo>
                  <a:pt x="2838" y="1868"/>
                </a:lnTo>
                <a:lnTo>
                  <a:pt x="2796" y="1856"/>
                </a:lnTo>
                <a:lnTo>
                  <a:pt x="2754" y="1846"/>
                </a:lnTo>
                <a:lnTo>
                  <a:pt x="2724" y="1834"/>
                </a:lnTo>
                <a:lnTo>
                  <a:pt x="2692" y="1826"/>
                </a:lnTo>
                <a:lnTo>
                  <a:pt x="2670" y="1820"/>
                </a:lnTo>
                <a:lnTo>
                  <a:pt x="2620" y="1804"/>
                </a:lnTo>
                <a:lnTo>
                  <a:pt x="2574" y="1792"/>
                </a:lnTo>
                <a:lnTo>
                  <a:pt x="2535" y="1774"/>
                </a:lnTo>
                <a:lnTo>
                  <a:pt x="2499" y="1759"/>
                </a:lnTo>
                <a:lnTo>
                  <a:pt x="2460" y="1744"/>
                </a:lnTo>
                <a:lnTo>
                  <a:pt x="2424" y="1730"/>
                </a:lnTo>
                <a:lnTo>
                  <a:pt x="2379" y="1708"/>
                </a:lnTo>
                <a:lnTo>
                  <a:pt x="2342" y="1688"/>
                </a:lnTo>
                <a:lnTo>
                  <a:pt x="2322" y="1676"/>
                </a:lnTo>
                <a:lnTo>
                  <a:pt x="2308" y="1666"/>
                </a:lnTo>
                <a:lnTo>
                  <a:pt x="2293" y="1658"/>
                </a:lnTo>
                <a:lnTo>
                  <a:pt x="2266" y="1636"/>
                </a:lnTo>
                <a:lnTo>
                  <a:pt x="2245" y="1613"/>
                </a:lnTo>
                <a:lnTo>
                  <a:pt x="2212" y="1584"/>
                </a:lnTo>
                <a:lnTo>
                  <a:pt x="2191" y="1565"/>
                </a:lnTo>
                <a:lnTo>
                  <a:pt x="2161" y="1528"/>
                </a:lnTo>
                <a:lnTo>
                  <a:pt x="2140" y="1500"/>
                </a:lnTo>
                <a:lnTo>
                  <a:pt x="2120" y="1466"/>
                </a:lnTo>
                <a:lnTo>
                  <a:pt x="2098" y="1434"/>
                </a:lnTo>
                <a:lnTo>
                  <a:pt x="2078" y="1402"/>
                </a:lnTo>
                <a:lnTo>
                  <a:pt x="2058" y="1362"/>
                </a:lnTo>
                <a:lnTo>
                  <a:pt x="2042" y="1332"/>
                </a:lnTo>
                <a:lnTo>
                  <a:pt x="2024" y="1300"/>
                </a:lnTo>
                <a:lnTo>
                  <a:pt x="2006" y="1270"/>
                </a:lnTo>
                <a:lnTo>
                  <a:pt x="1996" y="1238"/>
                </a:lnTo>
                <a:lnTo>
                  <a:pt x="1978" y="1200"/>
                </a:lnTo>
                <a:lnTo>
                  <a:pt x="1964" y="1164"/>
                </a:lnTo>
                <a:lnTo>
                  <a:pt x="1952" y="1134"/>
                </a:lnTo>
                <a:lnTo>
                  <a:pt x="1942" y="1106"/>
                </a:lnTo>
                <a:lnTo>
                  <a:pt x="1934" y="1080"/>
                </a:lnTo>
                <a:lnTo>
                  <a:pt x="1924" y="1058"/>
                </a:lnTo>
                <a:lnTo>
                  <a:pt x="1910" y="1012"/>
                </a:lnTo>
                <a:lnTo>
                  <a:pt x="1896" y="970"/>
                </a:lnTo>
                <a:lnTo>
                  <a:pt x="1884" y="930"/>
                </a:lnTo>
                <a:lnTo>
                  <a:pt x="1870" y="890"/>
                </a:lnTo>
                <a:lnTo>
                  <a:pt x="1862" y="850"/>
                </a:lnTo>
                <a:lnTo>
                  <a:pt x="1852" y="814"/>
                </a:lnTo>
                <a:lnTo>
                  <a:pt x="1840" y="776"/>
                </a:lnTo>
                <a:lnTo>
                  <a:pt x="1828" y="734"/>
                </a:lnTo>
                <a:lnTo>
                  <a:pt x="1816" y="694"/>
                </a:lnTo>
                <a:lnTo>
                  <a:pt x="1798" y="640"/>
                </a:lnTo>
                <a:lnTo>
                  <a:pt x="1784" y="598"/>
                </a:lnTo>
                <a:lnTo>
                  <a:pt x="1766" y="550"/>
                </a:lnTo>
                <a:lnTo>
                  <a:pt x="1748" y="507"/>
                </a:lnTo>
                <a:lnTo>
                  <a:pt x="1734" y="474"/>
                </a:lnTo>
                <a:lnTo>
                  <a:pt x="1722" y="432"/>
                </a:lnTo>
                <a:lnTo>
                  <a:pt x="1704" y="396"/>
                </a:lnTo>
                <a:lnTo>
                  <a:pt x="1686" y="348"/>
                </a:lnTo>
                <a:lnTo>
                  <a:pt x="1698" y="372"/>
                </a:lnTo>
                <a:lnTo>
                  <a:pt x="1672" y="318"/>
                </a:lnTo>
                <a:lnTo>
                  <a:pt x="1654" y="284"/>
                </a:lnTo>
                <a:lnTo>
                  <a:pt x="1642" y="256"/>
                </a:lnTo>
                <a:lnTo>
                  <a:pt x="1630" y="232"/>
                </a:lnTo>
                <a:lnTo>
                  <a:pt x="1612" y="206"/>
                </a:lnTo>
                <a:lnTo>
                  <a:pt x="1606" y="196"/>
                </a:lnTo>
                <a:lnTo>
                  <a:pt x="1598" y="180"/>
                </a:lnTo>
                <a:lnTo>
                  <a:pt x="1586" y="160"/>
                </a:lnTo>
                <a:lnTo>
                  <a:pt x="1574" y="142"/>
                </a:lnTo>
                <a:lnTo>
                  <a:pt x="1560" y="124"/>
                </a:lnTo>
                <a:lnTo>
                  <a:pt x="1552" y="114"/>
                </a:lnTo>
                <a:lnTo>
                  <a:pt x="1568" y="136"/>
                </a:lnTo>
                <a:lnTo>
                  <a:pt x="1546" y="106"/>
                </a:lnTo>
                <a:lnTo>
                  <a:pt x="1530" y="86"/>
                </a:lnTo>
                <a:lnTo>
                  <a:pt x="1512" y="62"/>
                </a:lnTo>
                <a:lnTo>
                  <a:pt x="1490" y="42"/>
                </a:lnTo>
                <a:lnTo>
                  <a:pt x="1476" y="28"/>
                </a:lnTo>
                <a:lnTo>
                  <a:pt x="1464" y="16"/>
                </a:lnTo>
                <a:lnTo>
                  <a:pt x="1448" y="8"/>
                </a:lnTo>
                <a:lnTo>
                  <a:pt x="1432" y="2"/>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p>
        </p:txBody>
      </p:sp>
      <p:sp>
        <p:nvSpPr>
          <p:cNvPr id="279557" name="Rectangle 5"/>
          <p:cNvSpPr>
            <a:spLocks noChangeArrowheads="1"/>
          </p:cNvSpPr>
          <p:nvPr/>
        </p:nvSpPr>
        <p:spPr bwMode="auto">
          <a:xfrm>
            <a:off x="7452041" y="3354388"/>
            <a:ext cx="1194239" cy="828432"/>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-value</a:t>
            </a:r>
          </a:p>
          <a:p>
            <a:pPr algn="l"/>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Symbol" panose="05050102010706020507" pitchFamily="18" charset="2"/>
                <a:cs typeface="Arial" panose="020B0604020202020204" pitchFamily="34" charset="0"/>
              </a:rPr>
              <a:t></a:t>
            </a:r>
          </a:p>
        </p:txBody>
      </p:sp>
      <p:sp>
        <p:nvSpPr>
          <p:cNvPr id="279558" name="Freeform 6"/>
          <p:cNvSpPr>
            <a:spLocks/>
          </p:cNvSpPr>
          <p:nvPr/>
        </p:nvSpPr>
        <p:spPr bwMode="auto">
          <a:xfrm>
            <a:off x="6423774" y="4641850"/>
            <a:ext cx="274107" cy="188914"/>
          </a:xfrm>
          <a:custGeom>
            <a:avLst/>
            <a:gdLst/>
            <a:ahLst/>
            <a:cxnLst>
              <a:cxn ang="0">
                <a:pos x="6" y="6"/>
              </a:cxn>
              <a:cxn ang="0">
                <a:pos x="1" y="0"/>
              </a:cxn>
              <a:cxn ang="0">
                <a:pos x="4" y="15"/>
              </a:cxn>
              <a:cxn ang="0">
                <a:pos x="4" y="26"/>
              </a:cxn>
              <a:cxn ang="0">
                <a:pos x="4" y="42"/>
              </a:cxn>
              <a:cxn ang="0">
                <a:pos x="4" y="54"/>
              </a:cxn>
              <a:cxn ang="0">
                <a:pos x="4" y="68"/>
              </a:cxn>
              <a:cxn ang="0">
                <a:pos x="4" y="90"/>
              </a:cxn>
              <a:cxn ang="0">
                <a:pos x="6" y="118"/>
              </a:cxn>
              <a:cxn ang="0">
                <a:pos x="192" y="120"/>
              </a:cxn>
              <a:cxn ang="0">
                <a:pos x="194" y="64"/>
              </a:cxn>
              <a:cxn ang="0">
                <a:pos x="184" y="58"/>
              </a:cxn>
              <a:cxn ang="0">
                <a:pos x="170" y="54"/>
              </a:cxn>
              <a:cxn ang="0">
                <a:pos x="156" y="52"/>
              </a:cxn>
              <a:cxn ang="0">
                <a:pos x="146" y="50"/>
              </a:cxn>
              <a:cxn ang="0">
                <a:pos x="140" y="48"/>
              </a:cxn>
              <a:cxn ang="0">
                <a:pos x="130" y="46"/>
              </a:cxn>
              <a:cxn ang="0">
                <a:pos x="104" y="38"/>
              </a:cxn>
              <a:cxn ang="0">
                <a:pos x="116" y="44"/>
              </a:cxn>
              <a:cxn ang="0">
                <a:pos x="110" y="42"/>
              </a:cxn>
              <a:cxn ang="0">
                <a:pos x="98" y="38"/>
              </a:cxn>
              <a:cxn ang="0">
                <a:pos x="90" y="34"/>
              </a:cxn>
              <a:cxn ang="0">
                <a:pos x="78" y="30"/>
              </a:cxn>
              <a:cxn ang="0">
                <a:pos x="70" y="28"/>
              </a:cxn>
              <a:cxn ang="0">
                <a:pos x="59" y="26"/>
              </a:cxn>
              <a:cxn ang="0">
                <a:pos x="50" y="22"/>
              </a:cxn>
              <a:cxn ang="0">
                <a:pos x="40" y="19"/>
              </a:cxn>
              <a:cxn ang="0">
                <a:pos x="31" y="15"/>
              </a:cxn>
              <a:cxn ang="0">
                <a:pos x="22" y="7"/>
              </a:cxn>
              <a:cxn ang="0">
                <a:pos x="13" y="4"/>
              </a:cxn>
              <a:cxn ang="0">
                <a:pos x="0" y="4"/>
              </a:cxn>
              <a:cxn ang="0">
                <a:pos x="8" y="8"/>
              </a:cxn>
            </a:cxnLst>
            <a:rect l="0" t="0" r="r" b="b"/>
            <a:pathLst>
              <a:path w="194" h="120">
                <a:moveTo>
                  <a:pt x="6" y="6"/>
                </a:moveTo>
                <a:lnTo>
                  <a:pt x="1" y="0"/>
                </a:lnTo>
                <a:lnTo>
                  <a:pt x="4" y="15"/>
                </a:lnTo>
                <a:lnTo>
                  <a:pt x="4" y="26"/>
                </a:lnTo>
                <a:lnTo>
                  <a:pt x="4" y="42"/>
                </a:lnTo>
                <a:lnTo>
                  <a:pt x="4" y="54"/>
                </a:lnTo>
                <a:lnTo>
                  <a:pt x="4" y="68"/>
                </a:lnTo>
                <a:lnTo>
                  <a:pt x="4" y="90"/>
                </a:lnTo>
                <a:lnTo>
                  <a:pt x="6" y="118"/>
                </a:lnTo>
                <a:lnTo>
                  <a:pt x="192" y="120"/>
                </a:lnTo>
                <a:lnTo>
                  <a:pt x="194" y="64"/>
                </a:lnTo>
                <a:lnTo>
                  <a:pt x="184" y="58"/>
                </a:lnTo>
                <a:lnTo>
                  <a:pt x="170" y="54"/>
                </a:lnTo>
                <a:lnTo>
                  <a:pt x="156" y="52"/>
                </a:lnTo>
                <a:lnTo>
                  <a:pt x="146" y="50"/>
                </a:lnTo>
                <a:lnTo>
                  <a:pt x="140" y="48"/>
                </a:lnTo>
                <a:lnTo>
                  <a:pt x="130" y="46"/>
                </a:lnTo>
                <a:lnTo>
                  <a:pt x="104" y="38"/>
                </a:lnTo>
                <a:lnTo>
                  <a:pt x="116" y="44"/>
                </a:lnTo>
                <a:lnTo>
                  <a:pt x="110" y="42"/>
                </a:lnTo>
                <a:lnTo>
                  <a:pt x="98" y="38"/>
                </a:lnTo>
                <a:lnTo>
                  <a:pt x="90" y="34"/>
                </a:lnTo>
                <a:lnTo>
                  <a:pt x="78" y="30"/>
                </a:lnTo>
                <a:lnTo>
                  <a:pt x="70" y="28"/>
                </a:lnTo>
                <a:lnTo>
                  <a:pt x="59" y="26"/>
                </a:lnTo>
                <a:lnTo>
                  <a:pt x="50" y="22"/>
                </a:lnTo>
                <a:lnTo>
                  <a:pt x="40" y="19"/>
                </a:lnTo>
                <a:lnTo>
                  <a:pt x="31" y="15"/>
                </a:lnTo>
                <a:lnTo>
                  <a:pt x="22" y="7"/>
                </a:lnTo>
                <a:lnTo>
                  <a:pt x="13" y="4"/>
                </a:lnTo>
                <a:lnTo>
                  <a:pt x="0" y="4"/>
                </a:lnTo>
                <a:lnTo>
                  <a:pt x="8" y="8"/>
                </a:lnTo>
              </a:path>
            </a:pathLst>
          </a:custGeom>
          <a:solidFill>
            <a:schemeClr val="bg1">
              <a:lumMod val="65000"/>
            </a:schemeClr>
          </a:solidFill>
          <a:ln w="12700" cap="rnd" cmpd="sng">
            <a:noFill/>
            <a:prstDash val="solid"/>
            <a:round/>
            <a:headEnd type="none" w="med" len="med"/>
            <a:tailEnd type="none" w="med" len="med"/>
          </a:ln>
          <a:effectLst/>
        </p:spPr>
        <p:txBody>
          <a:bodyPr/>
          <a:lstStyle/>
          <a:p>
            <a:endParaRPr lang="en-US"/>
          </a:p>
        </p:txBody>
      </p:sp>
      <p:sp>
        <p:nvSpPr>
          <p:cNvPr id="279559" name="Line 7"/>
          <p:cNvSpPr>
            <a:spLocks noChangeShapeType="1"/>
          </p:cNvSpPr>
          <p:nvPr/>
        </p:nvSpPr>
        <p:spPr bwMode="auto">
          <a:xfrm>
            <a:off x="6017928" y="2301875"/>
            <a:ext cx="86146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79560" name="Rectangle 8"/>
          <p:cNvSpPr>
            <a:spLocks noChangeArrowheads="1"/>
          </p:cNvSpPr>
          <p:nvPr/>
        </p:nvSpPr>
        <p:spPr bwMode="auto">
          <a:xfrm>
            <a:off x="4274715" y="5164138"/>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Book Antiqua" pitchFamily="18" charset="0"/>
              </a:rPr>
              <a:t>0</a:t>
            </a:r>
          </a:p>
        </p:txBody>
      </p:sp>
      <p:sp>
        <p:nvSpPr>
          <p:cNvPr id="279561" name="Rectangle 9"/>
          <p:cNvSpPr>
            <a:spLocks noChangeArrowheads="1"/>
          </p:cNvSpPr>
          <p:nvPr/>
        </p:nvSpPr>
        <p:spPr bwMode="auto">
          <a:xfrm>
            <a:off x="5002331" y="5126038"/>
            <a:ext cx="875241" cy="828432"/>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Book Antiqua" pitchFamily="18" charset="0"/>
              </a:rPr>
              <a:t> </a:t>
            </a:r>
            <a:r>
              <a:rPr lang="en-US" sz="2400" i="1" dirty="0" err="1">
                <a:solidFill>
                  <a:srgbClr val="000000"/>
                </a:solidFill>
                <a:effectLst/>
                <a:latin typeface="Book Antiqua" pitchFamily="18" charset="0"/>
              </a:rPr>
              <a:t>z</a:t>
            </a:r>
            <a:r>
              <a:rPr lang="en-US" sz="2400" i="1" baseline="-25000" dirty="0" err="1">
                <a:solidFill>
                  <a:srgbClr val="000000"/>
                </a:solidFill>
                <a:effectLst/>
                <a:latin typeface="Symbol" pitchFamily="18" charset="2"/>
              </a:rPr>
              <a:t>a</a:t>
            </a:r>
            <a:r>
              <a:rPr lang="en-US" sz="2400" dirty="0">
                <a:solidFill>
                  <a:srgbClr val="000000"/>
                </a:solidFill>
                <a:effectLst/>
                <a:latin typeface="Book Antiqua" pitchFamily="18" charset="0"/>
              </a:rPr>
              <a:t> =</a:t>
            </a:r>
          </a:p>
          <a:p>
            <a:pPr algn="l"/>
            <a:r>
              <a:rPr lang="en-US" sz="2400" dirty="0">
                <a:solidFill>
                  <a:srgbClr val="000000"/>
                </a:solidFill>
                <a:effectLst/>
                <a:latin typeface="Book Antiqua" pitchFamily="18" charset="0"/>
              </a:rPr>
              <a:t>1.645</a:t>
            </a:r>
          </a:p>
        </p:txBody>
      </p:sp>
      <p:sp>
        <p:nvSpPr>
          <p:cNvPr id="279562" name="Rectangle 10"/>
          <p:cNvSpPr>
            <a:spLocks noChangeArrowheads="1"/>
          </p:cNvSpPr>
          <p:nvPr/>
        </p:nvSpPr>
        <p:spPr bwMode="auto">
          <a:xfrm>
            <a:off x="6978630" y="2058988"/>
            <a:ext cx="1101265" cy="459100"/>
          </a:xfrm>
          <a:prstGeom prst="rect">
            <a:avLst/>
          </a:prstGeom>
          <a:noFill/>
          <a:ln w="12700">
            <a:noFill/>
            <a:miter lim="800000"/>
            <a:headEnd/>
            <a:tailEnd/>
          </a:ln>
          <a:effectLst/>
        </p:spPr>
        <p:txBody>
          <a:bodyPr wrap="none" lIns="90488" tIns="44450" rIns="90488" bIns="44450">
            <a:spAutoFit/>
          </a:bodyPr>
          <a:lstStyle/>
          <a:p>
            <a:pPr algn="l"/>
            <a:r>
              <a:rPr lang="en-US" sz="2400" i="1">
                <a:solidFill>
                  <a:srgbClr val="000000"/>
                </a:solidFill>
                <a:effectLst/>
                <a:latin typeface="Symbol" pitchFamily="18" charset="2"/>
              </a:rPr>
              <a:t>a</a:t>
            </a:r>
            <a:r>
              <a:rPr lang="en-US" sz="2400">
                <a:solidFill>
                  <a:srgbClr val="000000"/>
                </a:solidFill>
                <a:effectLst/>
                <a:latin typeface="Book Antiqua" pitchFamily="18" charset="0"/>
              </a:rPr>
              <a:t> = .05</a:t>
            </a:r>
            <a:endParaRPr lang="en-US" sz="2400" baseline="-25000">
              <a:solidFill>
                <a:srgbClr val="000000"/>
              </a:solidFill>
              <a:effectLst/>
              <a:latin typeface="Book Antiqua" pitchFamily="18" charset="0"/>
            </a:endParaRPr>
          </a:p>
        </p:txBody>
      </p:sp>
      <p:sp>
        <p:nvSpPr>
          <p:cNvPr id="279563" name="Line 11"/>
          <p:cNvSpPr>
            <a:spLocks noChangeShapeType="1"/>
          </p:cNvSpPr>
          <p:nvPr/>
        </p:nvSpPr>
        <p:spPr bwMode="auto">
          <a:xfrm flipV="1">
            <a:off x="1889731" y="4830764"/>
            <a:ext cx="5277188" cy="3174"/>
          </a:xfrm>
          <a:prstGeom prst="line">
            <a:avLst/>
          </a:prstGeom>
          <a:noFill/>
          <a:ln w="12700">
            <a:solidFill>
              <a:schemeClr val="tx1"/>
            </a:solidFill>
            <a:round/>
            <a:headEnd/>
            <a:tailEnd/>
          </a:ln>
          <a:effectLst/>
        </p:spPr>
        <p:txBody>
          <a:bodyPr wrap="none" anchor="ctr"/>
          <a:lstStyle/>
          <a:p>
            <a:endParaRPr lang="en-US"/>
          </a:p>
        </p:txBody>
      </p:sp>
      <p:sp>
        <p:nvSpPr>
          <p:cNvPr id="279564" name="Rectangle 12"/>
          <p:cNvSpPr>
            <a:spLocks noChangeArrowheads="1"/>
          </p:cNvSpPr>
          <p:nvPr/>
        </p:nvSpPr>
        <p:spPr bwMode="auto">
          <a:xfrm>
            <a:off x="7300018" y="4611688"/>
            <a:ext cx="304572"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mn-lt"/>
              </a:rPr>
              <a:t>z</a:t>
            </a:r>
          </a:p>
        </p:txBody>
      </p:sp>
      <p:sp>
        <p:nvSpPr>
          <p:cNvPr id="279565" name="Rectangle 13"/>
          <p:cNvSpPr>
            <a:spLocks noChangeArrowheads="1"/>
          </p:cNvSpPr>
          <p:nvPr/>
        </p:nvSpPr>
        <p:spPr bwMode="auto">
          <a:xfrm>
            <a:off x="6337205" y="5126038"/>
            <a:ext cx="721352" cy="828432"/>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Book Antiqua" pitchFamily="18" charset="0"/>
              </a:rPr>
              <a:t> z</a:t>
            </a:r>
            <a:r>
              <a:rPr lang="en-US" sz="2400" dirty="0">
                <a:solidFill>
                  <a:srgbClr val="000000"/>
                </a:solidFill>
                <a:effectLst/>
                <a:latin typeface="Book Antiqua" pitchFamily="18" charset="0"/>
              </a:rPr>
              <a:t> =</a:t>
            </a:r>
          </a:p>
          <a:p>
            <a:pPr algn="l"/>
            <a:r>
              <a:rPr lang="en-US" sz="2400" dirty="0">
                <a:solidFill>
                  <a:srgbClr val="000000"/>
                </a:solidFill>
                <a:effectLst/>
                <a:latin typeface="Book Antiqua" pitchFamily="18" charset="0"/>
              </a:rPr>
              <a:t>2.47</a:t>
            </a:r>
          </a:p>
        </p:txBody>
      </p:sp>
      <p:sp>
        <p:nvSpPr>
          <p:cNvPr id="279566" name="Freeform 14"/>
          <p:cNvSpPr>
            <a:spLocks noChangeArrowheads="1"/>
          </p:cNvSpPr>
          <p:nvPr/>
        </p:nvSpPr>
        <p:spPr bwMode="auto">
          <a:xfrm>
            <a:off x="4430409" y="4708526"/>
            <a:ext cx="2111" cy="428625"/>
          </a:xfrm>
          <a:custGeom>
            <a:avLst/>
            <a:gdLst/>
            <a:ahLst/>
            <a:cxnLst>
              <a:cxn ang="0">
                <a:pos x="0" y="0"/>
              </a:cxn>
              <a:cxn ang="0">
                <a:pos x="1" y="270"/>
              </a:cxn>
            </a:cxnLst>
            <a:rect l="0" t="0" r="r" b="b"/>
            <a:pathLst>
              <a:path w="1" h="270">
                <a:moveTo>
                  <a:pt x="0" y="0"/>
                </a:moveTo>
                <a:lnTo>
                  <a:pt x="1" y="270"/>
                </a:lnTo>
              </a:path>
            </a:pathLst>
          </a:custGeom>
          <a:noFill/>
          <a:ln w="12700">
            <a:solidFill>
              <a:schemeClr val="tx1"/>
            </a:solidFill>
            <a:round/>
            <a:headEnd/>
            <a:tailEnd/>
          </a:ln>
          <a:effectLst/>
        </p:spPr>
        <p:txBody>
          <a:bodyPr wrap="none" anchor="ctr"/>
          <a:lstStyle/>
          <a:p>
            <a:endParaRPr lang="en-US"/>
          </a:p>
        </p:txBody>
      </p:sp>
      <p:grpSp>
        <p:nvGrpSpPr>
          <p:cNvPr id="279567" name="Group 15"/>
          <p:cNvGrpSpPr>
            <a:grpSpLocks/>
          </p:cNvGrpSpPr>
          <p:nvPr/>
        </p:nvGrpSpPr>
        <p:grpSpPr bwMode="auto">
          <a:xfrm>
            <a:off x="2071314" y="1704976"/>
            <a:ext cx="4778371" cy="2936875"/>
            <a:chOff x="981" y="1178"/>
            <a:chExt cx="3007" cy="1850"/>
          </a:xfrm>
        </p:grpSpPr>
        <p:sp>
          <p:nvSpPr>
            <p:cNvPr id="279568" name="Arc 16"/>
            <p:cNvSpPr>
              <a:spLocks/>
            </p:cNvSpPr>
            <p:nvPr/>
          </p:nvSpPr>
          <p:spPr bwMode="auto">
            <a:xfrm rot="4500000">
              <a:off x="2754" y="2296"/>
              <a:ext cx="790"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p>
          </p:txBody>
        </p:sp>
        <p:sp>
          <p:nvSpPr>
            <p:cNvPr id="279569" name="Arc 17"/>
            <p:cNvSpPr>
              <a:spLocks/>
            </p:cNvSpPr>
            <p:nvPr/>
          </p:nvSpPr>
          <p:spPr bwMode="auto">
            <a:xfrm rot="6300000">
              <a:off x="1738" y="1544"/>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p>
          </p:txBody>
        </p:sp>
        <p:sp>
          <p:nvSpPr>
            <p:cNvPr id="279570" name="Arc 18"/>
            <p:cNvSpPr>
              <a:spLocks/>
            </p:cNvSpPr>
            <p:nvPr/>
          </p:nvSpPr>
          <p:spPr bwMode="auto">
            <a:xfrm rot="16980000">
              <a:off x="1362" y="2302"/>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p>
          </p:txBody>
        </p:sp>
        <p:sp>
          <p:nvSpPr>
            <p:cNvPr id="279571" name="Arc 19"/>
            <p:cNvSpPr>
              <a:spLocks/>
            </p:cNvSpPr>
            <p:nvPr/>
          </p:nvSpPr>
          <p:spPr bwMode="auto">
            <a:xfrm rot="20760000">
              <a:off x="981" y="2854"/>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p>
          </p:txBody>
        </p:sp>
        <p:sp>
          <p:nvSpPr>
            <p:cNvPr id="279572" name="Arc 20"/>
            <p:cNvSpPr>
              <a:spLocks/>
            </p:cNvSpPr>
            <p:nvPr/>
          </p:nvSpPr>
          <p:spPr bwMode="auto">
            <a:xfrm rot="15300000">
              <a:off x="2199" y="1546"/>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p>
          </p:txBody>
        </p:sp>
        <p:sp>
          <p:nvSpPr>
            <p:cNvPr id="279573" name="Arc 21"/>
            <p:cNvSpPr>
              <a:spLocks/>
            </p:cNvSpPr>
            <p:nvPr/>
          </p:nvSpPr>
          <p:spPr bwMode="auto">
            <a:xfrm rot="720000">
              <a:off x="3252" y="2824"/>
              <a:ext cx="736" cy="204"/>
            </a:xfrm>
            <a:custGeom>
              <a:avLst/>
              <a:gdLst>
                <a:gd name="G0" fmla="+- 20480 0 0"/>
                <a:gd name="G1" fmla="+- 0 0 0"/>
                <a:gd name="G2" fmla="+- 21600 0 0"/>
                <a:gd name="T0" fmla="*/ 18341 w 20480"/>
                <a:gd name="T1" fmla="*/ 21494 h 21494"/>
                <a:gd name="T2" fmla="*/ 0 w 20480"/>
                <a:gd name="T3" fmla="*/ 6865 h 21494"/>
                <a:gd name="T4" fmla="*/ 20480 w 20480"/>
                <a:gd name="T5" fmla="*/ 0 h 21494"/>
              </a:gdLst>
              <a:ahLst/>
              <a:cxnLst>
                <a:cxn ang="0">
                  <a:pos x="T0" y="T1"/>
                </a:cxn>
                <a:cxn ang="0">
                  <a:pos x="T2" y="T3"/>
                </a:cxn>
                <a:cxn ang="0">
                  <a:pos x="T4" y="T5"/>
                </a:cxn>
              </a:cxnLst>
              <a:rect l="0" t="0" r="r" b="b"/>
              <a:pathLst>
                <a:path w="20480" h="21494" fill="none" extrusionOk="0">
                  <a:moveTo>
                    <a:pt x="18341" y="21493"/>
                  </a:moveTo>
                  <a:cubicBezTo>
                    <a:pt x="9881" y="20651"/>
                    <a:pt x="2701" y="14925"/>
                    <a:pt x="-1" y="6865"/>
                  </a:cubicBezTo>
                </a:path>
                <a:path w="20480" h="21494" stroke="0" extrusionOk="0">
                  <a:moveTo>
                    <a:pt x="18341" y="21493"/>
                  </a:moveTo>
                  <a:cubicBezTo>
                    <a:pt x="9881" y="20651"/>
                    <a:pt x="2701" y="14925"/>
                    <a:pt x="-1" y="6865"/>
                  </a:cubicBezTo>
                  <a:lnTo>
                    <a:pt x="20480" y="0"/>
                  </a:lnTo>
                  <a:close/>
                </a:path>
              </a:pathLst>
            </a:custGeom>
            <a:noFill/>
            <a:ln w="12700" cap="rnd">
              <a:solidFill>
                <a:srgbClr val="000000"/>
              </a:solidFill>
              <a:round/>
              <a:headEnd/>
              <a:tailEnd/>
            </a:ln>
            <a:effectLst/>
          </p:spPr>
          <p:txBody>
            <a:bodyPr wrap="none" anchor="ctr"/>
            <a:lstStyle/>
            <a:p>
              <a:endParaRPr lang="en-US"/>
            </a:p>
          </p:txBody>
        </p:sp>
      </p:grpSp>
      <p:grpSp>
        <p:nvGrpSpPr>
          <p:cNvPr id="279676" name="Group 124"/>
          <p:cNvGrpSpPr>
            <a:grpSpLocks/>
          </p:cNvGrpSpPr>
          <p:nvPr/>
        </p:nvGrpSpPr>
        <p:grpSpPr bwMode="auto">
          <a:xfrm>
            <a:off x="6324537" y="3416300"/>
            <a:ext cx="234368" cy="1765300"/>
            <a:chOff x="3645" y="2256"/>
            <a:chExt cx="111" cy="1112"/>
          </a:xfrm>
          <a:effectLst/>
        </p:grpSpPr>
        <p:sp>
          <p:nvSpPr>
            <p:cNvPr id="279677" name="Freeform 125"/>
            <p:cNvSpPr>
              <a:spLocks noChangeArrowheads="1"/>
            </p:cNvSpPr>
            <p:nvPr/>
          </p:nvSpPr>
          <p:spPr bwMode="auto">
            <a:xfrm flipH="1">
              <a:off x="3645" y="2256"/>
              <a:ext cx="47" cy="959"/>
            </a:xfrm>
            <a:custGeom>
              <a:avLst/>
              <a:gdLst/>
              <a:ahLst/>
              <a:cxnLst>
                <a:cxn ang="0">
                  <a:pos x="0" y="0"/>
                </a:cxn>
                <a:cxn ang="0">
                  <a:pos x="0" y="263"/>
                </a:cxn>
              </a:cxnLst>
              <a:rect l="0" t="0" r="r" b="b"/>
              <a:pathLst>
                <a:path w="1" h="263">
                  <a:moveTo>
                    <a:pt x="0" y="0"/>
                  </a:moveTo>
                  <a:lnTo>
                    <a:pt x="0" y="263"/>
                  </a:lnTo>
                </a:path>
              </a:pathLst>
            </a:custGeom>
            <a:noFill/>
            <a:ln w="12700">
              <a:solidFill>
                <a:srgbClr val="000000"/>
              </a:solidFill>
              <a:round/>
              <a:headEnd/>
              <a:tailEnd/>
            </a:ln>
            <a:effectLst>
              <a:outerShdw dist="17961" dir="2700000" algn="ctr" rotWithShape="0">
                <a:srgbClr val="000000"/>
              </a:outerShdw>
            </a:effectLst>
          </p:spPr>
          <p:txBody>
            <a:bodyPr wrap="none" anchor="ctr"/>
            <a:lstStyle/>
            <a:p>
              <a:endParaRPr lang="en-US"/>
            </a:p>
          </p:txBody>
        </p:sp>
        <p:sp>
          <p:nvSpPr>
            <p:cNvPr id="279678" name="Line 126"/>
            <p:cNvSpPr>
              <a:spLocks noChangeShapeType="1"/>
            </p:cNvSpPr>
            <p:nvPr/>
          </p:nvSpPr>
          <p:spPr bwMode="auto">
            <a:xfrm>
              <a:off x="3692" y="3216"/>
              <a:ext cx="64" cy="152"/>
            </a:xfrm>
            <a:prstGeom prst="line">
              <a:avLst/>
            </a:prstGeom>
            <a:noFill/>
            <a:ln w="12700">
              <a:solidFill>
                <a:srgbClr val="000000"/>
              </a:solidFill>
              <a:round/>
              <a:headEnd/>
              <a:tailEnd/>
            </a:ln>
            <a:effectLst>
              <a:outerShdw dist="17961" dir="2700000" algn="ctr" rotWithShape="0">
                <a:srgbClr val="000000"/>
              </a:outerShdw>
            </a:effectLst>
          </p:spPr>
          <p:txBody>
            <a:bodyPr/>
            <a:lstStyle/>
            <a:p>
              <a:endParaRPr lang="en-US"/>
            </a:p>
          </p:txBody>
        </p:sp>
      </p:grpSp>
      <p:grpSp>
        <p:nvGrpSpPr>
          <p:cNvPr id="279679" name="Group 127"/>
          <p:cNvGrpSpPr>
            <a:grpSpLocks/>
          </p:cNvGrpSpPr>
          <p:nvPr/>
        </p:nvGrpSpPr>
        <p:grpSpPr bwMode="auto">
          <a:xfrm>
            <a:off x="5849013" y="2117726"/>
            <a:ext cx="135132" cy="3076575"/>
            <a:chOff x="3380" y="1438"/>
            <a:chExt cx="64" cy="1938"/>
          </a:xfrm>
          <a:effectLst/>
        </p:grpSpPr>
        <p:sp>
          <p:nvSpPr>
            <p:cNvPr id="279680" name="Line 128"/>
            <p:cNvSpPr>
              <a:spLocks noChangeShapeType="1"/>
            </p:cNvSpPr>
            <p:nvPr/>
          </p:nvSpPr>
          <p:spPr bwMode="auto">
            <a:xfrm>
              <a:off x="3444" y="1438"/>
              <a:ext cx="0" cy="179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79681" name="Line 129"/>
            <p:cNvSpPr>
              <a:spLocks noChangeShapeType="1"/>
            </p:cNvSpPr>
            <p:nvPr/>
          </p:nvSpPr>
          <p:spPr bwMode="auto">
            <a:xfrm flipH="1">
              <a:off x="3380" y="3224"/>
              <a:ext cx="64" cy="152"/>
            </a:xfrm>
            <a:prstGeom prst="line">
              <a:avLst/>
            </a:prstGeom>
            <a:noFill/>
            <a:ln w="12700">
              <a:solidFill>
                <a:schemeClr val="tx1"/>
              </a:solidFill>
              <a:round/>
              <a:headEnd/>
              <a:tailEnd/>
            </a:ln>
            <a:effectLst>
              <a:outerShdw dist="17961" dir="2700000" algn="ctr" rotWithShape="0">
                <a:srgbClr val="000000"/>
              </a:outerShdw>
            </a:effectLst>
          </p:spPr>
          <p:txBody>
            <a:bodyPr/>
            <a:lstStyle/>
            <a:p>
              <a:endParaRPr lang="en-US"/>
            </a:p>
          </p:txBody>
        </p:sp>
      </p:grpSp>
      <p:sp>
        <p:nvSpPr>
          <p:cNvPr id="279682" name="Line 130"/>
          <p:cNvSpPr>
            <a:spLocks noChangeShapeType="1"/>
          </p:cNvSpPr>
          <p:nvPr/>
        </p:nvSpPr>
        <p:spPr bwMode="auto">
          <a:xfrm>
            <a:off x="6440665" y="3616325"/>
            <a:ext cx="861464" cy="0"/>
          </a:xfrm>
          <a:prstGeom prst="line">
            <a:avLst/>
          </a:prstGeom>
          <a:noFill/>
          <a:ln w="12700">
            <a:solidFill>
              <a:srgbClr val="000000"/>
            </a:solidFill>
            <a:round/>
            <a:headEnd/>
            <a:tailEnd type="triangle" w="med" len="med"/>
          </a:ln>
          <a:effectLst/>
        </p:spPr>
        <p:txBody>
          <a:bodyPr wrap="none" anchor="ctr"/>
          <a:lstStyle/>
          <a:p>
            <a:endParaRPr lang="en-US"/>
          </a:p>
        </p:txBody>
      </p:sp>
      <p:sp>
        <p:nvSpPr>
          <p:cNvPr id="279687" name="Rectangle 135"/>
          <p:cNvSpPr>
            <a:spLocks noChangeArrowheads="1"/>
          </p:cNvSpPr>
          <p:nvPr/>
        </p:nvSpPr>
        <p:spPr bwMode="auto">
          <a:xfrm>
            <a:off x="1601490" y="1847368"/>
            <a:ext cx="2151231" cy="828432"/>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Book Antiqua" pitchFamily="18" charset="0"/>
              </a:rPr>
              <a:t>    </a:t>
            </a:r>
            <a:r>
              <a:rPr lang="en-US" sz="2400" dirty="0">
                <a:solidFill>
                  <a:srgbClr val="000000"/>
                </a:solidFill>
                <a:effectLst/>
                <a:latin typeface="Arial" panose="020B0604020202020204" pitchFamily="34" charset="0"/>
                <a:cs typeface="Arial" panose="020B0604020202020204" pitchFamily="34" charset="0"/>
              </a:rPr>
              <a:t>Sampling</a:t>
            </a:r>
          </a:p>
          <a:p>
            <a:pPr algn="l"/>
            <a:r>
              <a:rPr lang="en-US" sz="2400" dirty="0">
                <a:solidFill>
                  <a:srgbClr val="000000"/>
                </a:solidFill>
                <a:effectLst/>
                <a:latin typeface="Arial" panose="020B0604020202020204" pitchFamily="34" charset="0"/>
                <a:cs typeface="Arial" panose="020B0604020202020204" pitchFamily="34" charset="0"/>
              </a:rPr>
              <a:t>Distribution of </a:t>
            </a:r>
          </a:p>
        </p:txBody>
      </p:sp>
      <mc:AlternateContent xmlns:mc="http://schemas.openxmlformats.org/markup-compatibility/2006" xmlns:a14="http://schemas.microsoft.com/office/drawing/2010/main">
        <mc:Choice Requires="a14">
          <p:sp>
            <p:nvSpPr>
              <p:cNvPr id="36" name="TextBox 35"/>
              <p:cNvSpPr txBox="1"/>
              <p:nvPr/>
            </p:nvSpPr>
            <p:spPr>
              <a:xfrm>
                <a:off x="1891774" y="2582710"/>
                <a:ext cx="1638525" cy="857607"/>
              </a:xfrm>
              <a:prstGeom prst="rect">
                <a:avLst/>
              </a:prstGeom>
              <a:noFill/>
              <a:effectLst>
                <a:outerShdw dist="25400" dir="3000000" algn="ctr" rotWithShape="0">
                  <a:schemeClr val="bg1"/>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𝑧</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rPr>
                                <m:t>0</m:t>
                              </m:r>
                            </m:sub>
                          </m:sSub>
                        </m:num>
                        <m:den>
                          <m:f>
                            <m:fPr>
                              <m:type m:val="lin"/>
                              <m:ctrlPr>
                                <a:rPr lang="en-US" sz="2400" b="0" i="1" smtClean="0">
                                  <a:solidFill>
                                    <a:srgbClr val="000000"/>
                                  </a:solidFill>
                                  <a:effectLst/>
                                  <a:latin typeface="Cambria Math" panose="02040503050406030204" pitchFamily="18" charset="0"/>
                                  <a:ea typeface="Cambria Math"/>
                                </a:rPr>
                              </m:ctrlPr>
                            </m:fPr>
                            <m:num>
                              <m:r>
                                <a:rPr lang="en-US" sz="2400" b="0" i="1" smtClean="0">
                                  <a:solidFill>
                                    <a:srgbClr val="000000"/>
                                  </a:solidFill>
                                  <a:effectLst/>
                                  <a:latin typeface="Cambria Math"/>
                                  <a:ea typeface="Cambria Math"/>
                                </a:rPr>
                                <m:t>𝜎</m:t>
                              </m:r>
                            </m:num>
                            <m:den>
                              <m:rad>
                                <m:radPr>
                                  <m:degHide m:val="on"/>
                                  <m:ctrlPr>
                                    <a:rPr lang="en-US" sz="2400" b="0" i="1" smtClean="0">
                                      <a:solidFill>
                                        <a:srgbClr val="000000"/>
                                      </a:solidFill>
                                      <a:effectLst/>
                                      <a:latin typeface="Cambria Math" panose="02040503050406030204" pitchFamily="18" charset="0"/>
                                      <a:ea typeface="Cambria Math"/>
                                    </a:rPr>
                                  </m:ctrlPr>
                                </m:radPr>
                                <m:deg/>
                                <m:e>
                                  <m:r>
                                    <a:rPr lang="en-US" sz="2400" b="0" i="1" smtClean="0">
                                      <a:solidFill>
                                        <a:srgbClr val="000000"/>
                                      </a:solidFill>
                                      <a:effectLst/>
                                      <a:latin typeface="Cambria Math"/>
                                      <a:ea typeface="Cambria Math"/>
                                    </a:rPr>
                                    <m:t>𝑛</m:t>
                                  </m:r>
                                </m:e>
                              </m:rad>
                            </m:den>
                          </m:f>
                        </m:den>
                      </m:f>
                    </m:oMath>
                  </m:oMathPara>
                </a14:m>
                <a:endParaRPr lang="en-US" sz="2400" dirty="0">
                  <a:solidFill>
                    <a:srgbClr val="000000"/>
                  </a:solidFill>
                  <a:effectLst/>
                  <a:latin typeface="+mn-lt"/>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891774" y="2582710"/>
                <a:ext cx="1638525" cy="857607"/>
              </a:xfrm>
              <a:prstGeom prst="rect">
                <a:avLst/>
              </a:prstGeom>
              <a:blipFill rotWithShape="1">
                <a:blip r:embed="rId3"/>
                <a:stretch>
                  <a:fillRect/>
                </a:stretch>
              </a:blipFill>
              <a:effectLst>
                <a:outerShdw dist="25400" dir="3000000" algn="ctr" rotWithShape="0">
                  <a:schemeClr val="bg1"/>
                </a:outerShdw>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29</a:t>
            </a:fld>
            <a:endParaRPr lang="en-US"/>
          </a:p>
        </p:txBody>
      </p:sp>
      <p:sp>
        <p:nvSpPr>
          <p:cNvPr id="37" name="Rectangle 171"/>
          <p:cNvSpPr>
            <a:spLocks noChangeArrowheads="1"/>
          </p:cNvSpPr>
          <p:nvPr/>
        </p:nvSpPr>
        <p:spPr bwMode="auto">
          <a:xfrm>
            <a:off x="929359" y="509862"/>
            <a:ext cx="10337562" cy="68434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One-Tailed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
        <p:nvSpPr>
          <p:cNvPr id="2" name="TextBox 1"/>
          <p:cNvSpPr txBox="1"/>
          <p:nvPr/>
        </p:nvSpPr>
        <p:spPr>
          <a:xfrm>
            <a:off x="8990244" y="3385741"/>
            <a:ext cx="1802096" cy="769441"/>
          </a:xfrm>
          <a:prstGeom prst="rect">
            <a:avLst/>
          </a:prstGeom>
          <a:noFill/>
        </p:spPr>
        <p:txBody>
          <a:bodyPr wrap="none" rtlCol="0">
            <a:spAutoFit/>
          </a:bodyPr>
          <a:lstStyle/>
          <a:p>
            <a:r>
              <a:rPr lang="en-US" dirty="0">
                <a:solidFill>
                  <a:srgbClr val="000000"/>
                </a:solidFill>
                <a:effectLst/>
                <a:latin typeface="Arial" panose="020B0604020202020204" pitchFamily="34" charset="0"/>
                <a:cs typeface="Arial" panose="020B0604020202020204" pitchFamily="34" charset="0"/>
              </a:rPr>
              <a:t>(</a:t>
            </a:r>
            <a:r>
              <a:rPr lang="en-US" i="1" dirty="0">
                <a:solidFill>
                  <a:srgbClr val="000000"/>
                </a:solidFill>
                <a:effectLst/>
                <a:latin typeface="Arial" panose="020B0604020202020204" pitchFamily="34" charset="0"/>
                <a:cs typeface="Arial" panose="020B0604020202020204" pitchFamily="34" charset="0"/>
              </a:rPr>
              <a:t>p</a:t>
            </a:r>
            <a:r>
              <a:rPr lang="en-US" dirty="0">
                <a:solidFill>
                  <a:srgbClr val="000000"/>
                </a:solidFill>
                <a:effectLst/>
                <a:latin typeface="Arial" panose="020B0604020202020204" pitchFamily="34" charset="0"/>
                <a:cs typeface="Arial" panose="020B0604020202020204" pitchFamily="34" charset="0"/>
              </a:rPr>
              <a:t>-Value </a:t>
            </a:r>
            <a:r>
              <a:rPr lang="en-US" u="sng" dirty="0">
                <a:solidFill>
                  <a:srgbClr val="000000"/>
                </a:solidFill>
                <a:effectLst/>
                <a:latin typeface="Arial" panose="020B0604020202020204" pitchFamily="34" charset="0"/>
                <a:cs typeface="Arial" panose="020B0604020202020204" pitchFamily="34" charset="0"/>
              </a:rPr>
              <a:t>&lt;</a:t>
            </a:r>
            <a:r>
              <a:rPr lang="en-US" dirty="0">
                <a:solidFill>
                  <a:srgbClr val="000000"/>
                </a:solidFill>
                <a:effectLst/>
                <a:latin typeface="Arial" panose="020B0604020202020204" pitchFamily="34" charset="0"/>
                <a:cs typeface="Arial" panose="020B0604020202020204" pitchFamily="34" charset="0"/>
              </a:rPr>
              <a:t> </a:t>
            </a:r>
            <a:r>
              <a:rPr lang="en-US" i="1" dirty="0">
                <a:solidFill>
                  <a:srgbClr val="000000"/>
                </a:solidFill>
                <a:effectLst/>
                <a:latin typeface="Symbol" panose="05050102010706020507" pitchFamily="18" charset="2"/>
                <a:cs typeface="Arial" panose="020B0604020202020204" pitchFamily="34" charset="0"/>
              </a:rPr>
              <a:t>a</a:t>
            </a:r>
            <a:r>
              <a:rPr lang="en-US" dirty="0">
                <a:solidFill>
                  <a:srgbClr val="000000"/>
                </a:solidFill>
                <a:effectLst/>
                <a:latin typeface="Arial" panose="020B0604020202020204" pitchFamily="34" charset="0"/>
                <a:cs typeface="Arial" panose="020B0604020202020204" pitchFamily="34" charset="0"/>
              </a:rPr>
              <a:t>,</a:t>
            </a:r>
          </a:p>
          <a:p>
            <a:r>
              <a:rPr lang="en-US" dirty="0">
                <a:solidFill>
                  <a:srgbClr val="000000"/>
                </a:solidFill>
                <a:effectLst/>
                <a:latin typeface="Arial" panose="020B0604020202020204" pitchFamily="34" charset="0"/>
                <a:cs typeface="Arial" panose="020B0604020202020204" pitchFamily="34" charset="0"/>
              </a:rPr>
              <a:t>so reject </a:t>
            </a:r>
            <a:r>
              <a:rPr lang="en-US" i="1" dirty="0">
                <a:solidFill>
                  <a:srgbClr val="000000"/>
                </a:solidFill>
                <a:effectLst/>
                <a:latin typeface="Arial" panose="020B0604020202020204" pitchFamily="34" charset="0"/>
                <a:cs typeface="Arial" panose="020B0604020202020204" pitchFamily="34" charset="0"/>
              </a:rPr>
              <a:t>H</a:t>
            </a:r>
            <a:r>
              <a:rPr lang="en-US" baseline="-25000" dirty="0">
                <a:solidFill>
                  <a:srgbClr val="000000"/>
                </a:solidFill>
                <a:effectLst/>
                <a:latin typeface="Arial" panose="020B0604020202020204" pitchFamily="34" charset="0"/>
                <a:cs typeface="Arial" panose="020B0604020202020204" pitchFamily="34" charset="0"/>
              </a:rPr>
              <a:t>0</a:t>
            </a:r>
            <a:r>
              <a:rPr lang="en-US" dirty="0">
                <a:solidFill>
                  <a:srgbClr val="000000"/>
                </a:solidFill>
                <a:effectLst/>
                <a:latin typeface="Arial" panose="020B0604020202020204" pitchFamily="34" charset="0"/>
                <a:cs typeface="Arial" panose="020B0604020202020204" pitchFamily="34" charset="0"/>
              </a:rPr>
              <a:t>.</a:t>
            </a:r>
            <a:r>
              <a:rPr lang="en-US" dirty="0">
                <a:latin typeface="+mn-lt"/>
              </a:rPr>
              <a:t>)</a:t>
            </a:r>
            <a:endParaRPr lang="en-US" dirty="0">
              <a:solidFill>
                <a:srgbClr val="000000"/>
              </a:solidFill>
              <a:effectLst/>
              <a:latin typeface="Arial" panose="020B0604020202020204" pitchFamily="34" charset="0"/>
              <a:cs typeface="Arial" panose="020B0604020202020204" pitchFamily="34" charset="0"/>
            </a:endParaRP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20913" y="559160"/>
            <a:ext cx="10337562" cy="642937"/>
          </a:xfrm>
          <a:noFill/>
          <a:ln/>
        </p:spPr>
        <p:txBody>
          <a:bodyPr/>
          <a:lstStyle/>
          <a:p>
            <a:r>
              <a:rPr lang="en-US" dirty="0"/>
              <a:t>Hypothesis Testing</a:t>
            </a:r>
          </a:p>
        </p:txBody>
      </p:sp>
      <p:sp>
        <p:nvSpPr>
          <p:cNvPr id="6149" name="Rectangle 5"/>
          <p:cNvSpPr>
            <a:spLocks noChangeArrowheads="1"/>
          </p:cNvSpPr>
          <p:nvPr/>
        </p:nvSpPr>
        <p:spPr bwMode="auto">
          <a:xfrm>
            <a:off x="1006547" y="1059542"/>
            <a:ext cx="10395543" cy="996092"/>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u="sng" dirty="0">
                <a:solidFill>
                  <a:srgbClr val="000000"/>
                </a:solidFill>
                <a:effectLst/>
                <a:latin typeface="+mn-lt"/>
                <a:cs typeface="Arial" panose="020B0604020202020204" pitchFamily="34" charset="0"/>
              </a:rPr>
              <a:t>Hypothesis testing</a:t>
            </a:r>
            <a:r>
              <a:rPr lang="en-US" sz="2400" dirty="0">
                <a:solidFill>
                  <a:srgbClr val="000000"/>
                </a:solidFill>
                <a:effectLst/>
                <a:latin typeface="+mn-lt"/>
                <a:cs typeface="Arial" panose="020B0604020202020204" pitchFamily="34" charset="0"/>
              </a:rPr>
              <a:t> can be used to determine whether a statement about the value of a population parameter should or should not be rejected.</a:t>
            </a:r>
          </a:p>
        </p:txBody>
      </p:sp>
      <p:sp>
        <p:nvSpPr>
          <p:cNvPr id="6150" name="Rectangle 6"/>
          <p:cNvSpPr>
            <a:spLocks noChangeArrowheads="1"/>
          </p:cNvSpPr>
          <p:nvPr/>
        </p:nvSpPr>
        <p:spPr bwMode="auto">
          <a:xfrm>
            <a:off x="1006548" y="2060951"/>
            <a:ext cx="10395542" cy="838200"/>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null hypothesis</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denoted by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 </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is a tentative assumption about a population parameter.</a:t>
            </a:r>
          </a:p>
        </p:txBody>
      </p:sp>
      <p:sp>
        <p:nvSpPr>
          <p:cNvPr id="6151" name="Rectangle 7"/>
          <p:cNvSpPr>
            <a:spLocks noChangeArrowheads="1"/>
          </p:cNvSpPr>
          <p:nvPr/>
        </p:nvSpPr>
        <p:spPr bwMode="auto">
          <a:xfrm>
            <a:off x="1031885" y="2849723"/>
            <a:ext cx="10370205" cy="1009650"/>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alternative hypothesis</a:t>
            </a:r>
            <a:r>
              <a:rPr lang="en-US" sz="2400" dirty="0">
                <a:solidFill>
                  <a:srgbClr val="000000"/>
                </a:solidFill>
                <a:effectLst/>
                <a:latin typeface="+mn-lt"/>
                <a:cs typeface="Arial" panose="020B0604020202020204" pitchFamily="34" charset="0"/>
              </a:rPr>
              <a:t>, denoted by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is the opposite of what is stated in the null hypothesis.</a:t>
            </a:r>
          </a:p>
        </p:txBody>
      </p:sp>
      <p:sp>
        <p:nvSpPr>
          <p:cNvPr id="6155" name="Rectangle 11"/>
          <p:cNvSpPr>
            <a:spLocks noChangeArrowheads="1"/>
          </p:cNvSpPr>
          <p:nvPr/>
        </p:nvSpPr>
        <p:spPr bwMode="auto">
          <a:xfrm>
            <a:off x="1031885" y="3676252"/>
            <a:ext cx="10370205" cy="1085507"/>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hypothesis testing procedure uses data from a sample to test the two competing statements indicated by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3</a:t>
            </a:fld>
            <a:endParaRPr lang="en-US"/>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84" name="Text Box 112"/>
          <p:cNvSpPr txBox="1">
            <a:spLocks noChangeArrowheads="1"/>
          </p:cNvSpPr>
          <p:nvPr/>
        </p:nvSpPr>
        <p:spPr bwMode="auto">
          <a:xfrm>
            <a:off x="1670143" y="3382014"/>
            <a:ext cx="4575996"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5.  Determine whether to reject </a:t>
            </a:r>
            <a:r>
              <a:rPr lang="en-US" sz="2400" i="1">
                <a:solidFill>
                  <a:srgbClr val="000000"/>
                </a:solidFill>
                <a:effectLst/>
                <a:latin typeface="+mn-lt"/>
                <a:cs typeface="Arial" panose="020B0604020202020204" pitchFamily="34" charset="0"/>
              </a:rPr>
              <a:t>H</a:t>
            </a:r>
            <a:r>
              <a:rPr lang="en-US" sz="2400" baseline="-2500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a:t>
            </a:r>
          </a:p>
        </p:txBody>
      </p:sp>
      <p:sp>
        <p:nvSpPr>
          <p:cNvPr id="182386" name="Rectangle 114"/>
          <p:cNvSpPr>
            <a:spLocks noChangeArrowheads="1"/>
          </p:cNvSpPr>
          <p:nvPr/>
        </p:nvSpPr>
        <p:spPr bwMode="auto">
          <a:xfrm>
            <a:off x="2388168" y="4518663"/>
            <a:ext cx="7444903" cy="1162050"/>
          </a:xfrm>
          <a:prstGeom prst="rect">
            <a:avLst/>
          </a:prstGeom>
          <a:noFill/>
          <a:ln w="12700">
            <a:noFill/>
            <a:miter lim="800000"/>
            <a:headEnd/>
            <a:tailEnd/>
          </a:ln>
          <a:effectLst/>
        </p:spPr>
        <p:txBody>
          <a:bodyPr lIns="90488" tIns="44450" rIns="90488" bIns="44450"/>
          <a:lstStyle/>
          <a:p>
            <a:pPr algn="l">
              <a:lnSpc>
                <a:spcPct val="8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There is sufficient </a:t>
            </a:r>
            <a:r>
              <a:rPr lang="en-US" sz="2400">
                <a:solidFill>
                  <a:srgbClr val="000000"/>
                </a:solidFill>
                <a:effectLst/>
                <a:latin typeface="+mn-lt"/>
                <a:cs typeface="Arial" panose="020B0604020202020204" pitchFamily="34" charset="0"/>
              </a:rPr>
              <a:t>statistical evidence to </a:t>
            </a:r>
            <a:r>
              <a:rPr lang="en-US" sz="2400" dirty="0">
                <a:solidFill>
                  <a:srgbClr val="000000"/>
                </a:solidFill>
                <a:effectLst/>
                <a:latin typeface="+mn-lt"/>
                <a:cs typeface="Arial" panose="020B0604020202020204" pitchFamily="34" charset="0"/>
              </a:rPr>
              <a:t>infer that Metro EMS is </a:t>
            </a:r>
            <a:r>
              <a:rPr lang="en-US" sz="2400" u="sng">
                <a:solidFill>
                  <a:srgbClr val="000000"/>
                </a:solidFill>
                <a:effectLst/>
                <a:latin typeface="+mn-lt"/>
                <a:cs typeface="Arial" panose="020B0604020202020204" pitchFamily="34" charset="0"/>
              </a:rPr>
              <a:t>not</a:t>
            </a:r>
            <a:r>
              <a:rPr lang="en-US" sz="2400">
                <a:solidFill>
                  <a:srgbClr val="000000"/>
                </a:solidFill>
                <a:effectLst/>
                <a:latin typeface="+mn-lt"/>
                <a:cs typeface="Arial" panose="020B0604020202020204" pitchFamily="34" charset="0"/>
              </a:rPr>
              <a:t> meeting the </a:t>
            </a:r>
            <a:r>
              <a:rPr lang="en-US" sz="2400" dirty="0">
                <a:solidFill>
                  <a:srgbClr val="000000"/>
                </a:solidFill>
                <a:effectLst/>
                <a:latin typeface="+mn-lt"/>
                <a:cs typeface="Arial" panose="020B0604020202020204" pitchFamily="34" charset="0"/>
              </a:rPr>
              <a:t>response goal of 12 minutes.</a:t>
            </a:r>
          </a:p>
        </p:txBody>
      </p:sp>
      <p:sp>
        <p:nvSpPr>
          <p:cNvPr id="182387" name="Text Box 115"/>
          <p:cNvSpPr txBox="1">
            <a:spLocks noChangeArrowheads="1"/>
          </p:cNvSpPr>
          <p:nvPr/>
        </p:nvSpPr>
        <p:spPr bwMode="auto">
          <a:xfrm>
            <a:off x="3885340" y="3972564"/>
            <a:ext cx="4564391"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Because 2.47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1.645, we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182388" name="Text Box 116"/>
          <p:cNvSpPr txBox="1">
            <a:spLocks noChangeArrowheads="1"/>
          </p:cNvSpPr>
          <p:nvPr/>
        </p:nvSpPr>
        <p:spPr bwMode="auto">
          <a:xfrm>
            <a:off x="996319" y="1152299"/>
            <a:ext cx="3425361"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Critical Value Approach</a:t>
            </a:r>
          </a:p>
        </p:txBody>
      </p:sp>
      <p:sp>
        <p:nvSpPr>
          <p:cNvPr id="182393" name="Text Box 121"/>
          <p:cNvSpPr txBox="1">
            <a:spLocks noChangeArrowheads="1"/>
          </p:cNvSpPr>
          <p:nvPr/>
        </p:nvSpPr>
        <p:spPr bwMode="auto">
          <a:xfrm>
            <a:off x="4624208" y="2271929"/>
            <a:ext cx="3120341"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 .05,  </a:t>
            </a:r>
            <a:r>
              <a:rPr lang="en-US" sz="2400" i="1" dirty="0">
                <a:solidFill>
                  <a:srgbClr val="000000"/>
                </a:solidFill>
                <a:effectLst/>
                <a:latin typeface="+mn-lt"/>
                <a:cs typeface="Arial" panose="020B0604020202020204" pitchFamily="34" charset="0"/>
              </a:rPr>
              <a:t>z</a:t>
            </a:r>
            <a:r>
              <a:rPr lang="en-US" sz="2400" baseline="-25000" dirty="0">
                <a:solidFill>
                  <a:srgbClr val="000000"/>
                </a:solidFill>
                <a:effectLst/>
                <a:latin typeface="+mn-lt"/>
                <a:cs typeface="Arial" panose="020B0604020202020204" pitchFamily="34" charset="0"/>
              </a:rPr>
              <a:t>.05</a:t>
            </a:r>
            <a:r>
              <a:rPr lang="en-US" sz="2400" dirty="0">
                <a:solidFill>
                  <a:srgbClr val="000000"/>
                </a:solidFill>
                <a:effectLst/>
                <a:latin typeface="+mn-lt"/>
                <a:cs typeface="Arial" panose="020B0604020202020204" pitchFamily="34" charset="0"/>
              </a:rPr>
              <a:t> = 1.645</a:t>
            </a:r>
          </a:p>
        </p:txBody>
      </p:sp>
      <p:sp>
        <p:nvSpPr>
          <p:cNvPr id="182395" name="Text Box 123"/>
          <p:cNvSpPr txBox="1">
            <a:spLocks noChangeArrowheads="1"/>
          </p:cNvSpPr>
          <p:nvPr/>
        </p:nvSpPr>
        <p:spPr bwMode="auto">
          <a:xfrm>
            <a:off x="1644806" y="1766888"/>
            <a:ext cx="6368988"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4.  Determine the critical value and rejection rule.</a:t>
            </a:r>
          </a:p>
        </p:txBody>
      </p:sp>
      <p:sp>
        <p:nvSpPr>
          <p:cNvPr id="182397" name="Text Box 125"/>
          <p:cNvSpPr txBox="1">
            <a:spLocks noChangeArrowheads="1"/>
          </p:cNvSpPr>
          <p:nvPr/>
        </p:nvSpPr>
        <p:spPr bwMode="auto">
          <a:xfrm>
            <a:off x="4817107" y="2827554"/>
            <a:ext cx="2740879" cy="461665"/>
          </a:xfrm>
          <a:prstGeom prst="rect">
            <a:avLst/>
          </a:prstGeom>
          <a:noFill/>
          <a:ln w="12700">
            <a:noFill/>
            <a:miter lim="800000"/>
            <a:headEnd/>
            <a:tailEnd/>
          </a:ln>
          <a:effectLst/>
        </p:spPr>
        <p:txBody>
          <a:bodyPr wrap="none">
            <a:spAutoFit/>
          </a:bodyPr>
          <a:lstStyle/>
          <a:p>
            <a:r>
              <a:rPr lang="en-US" sz="2400">
                <a:solidFill>
                  <a:srgbClr val="000000"/>
                </a:solidFill>
                <a:effectLst/>
                <a:latin typeface="+mn-lt"/>
                <a:cs typeface="Arial" panose="020B0604020202020204" pitchFamily="34" charset="0"/>
              </a:rPr>
              <a:t>Reject </a:t>
            </a:r>
            <a:r>
              <a:rPr lang="en-US" sz="2400" i="1">
                <a:solidFill>
                  <a:srgbClr val="000000"/>
                </a:solidFill>
                <a:effectLst/>
                <a:latin typeface="+mn-lt"/>
                <a:cs typeface="Arial" panose="020B0604020202020204" pitchFamily="34" charset="0"/>
              </a:rPr>
              <a:t>H</a:t>
            </a:r>
            <a:r>
              <a:rPr lang="en-US" sz="2400" baseline="-2500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 if </a:t>
            </a:r>
            <a:r>
              <a:rPr lang="en-US" sz="2400" i="1">
                <a:solidFill>
                  <a:srgbClr val="000000"/>
                </a:solidFill>
                <a:effectLst/>
                <a:latin typeface="+mn-lt"/>
                <a:cs typeface="Arial" panose="020B0604020202020204" pitchFamily="34" charset="0"/>
              </a:rPr>
              <a:t>z</a:t>
            </a:r>
            <a:r>
              <a:rPr lang="en-US" sz="2400">
                <a:solidFill>
                  <a:srgbClr val="000000"/>
                </a:solidFill>
                <a:effectLst/>
                <a:latin typeface="+mn-lt"/>
                <a:cs typeface="Arial" panose="020B0604020202020204" pitchFamily="34" charset="0"/>
              </a:rPr>
              <a:t> </a:t>
            </a:r>
            <a:r>
              <a:rPr lang="en-US" sz="2400" u="sng">
                <a:solidFill>
                  <a:srgbClr val="000000"/>
                </a:solidFill>
                <a:effectLst/>
                <a:latin typeface="+mn-lt"/>
                <a:cs typeface="Arial" panose="020B0604020202020204" pitchFamily="34" charset="0"/>
              </a:rPr>
              <a:t>&gt;</a:t>
            </a:r>
            <a:r>
              <a:rPr lang="en-US" sz="2400">
                <a:solidFill>
                  <a:srgbClr val="000000"/>
                </a:solidFill>
                <a:effectLst/>
                <a:latin typeface="+mn-lt"/>
                <a:cs typeface="Arial" panose="020B0604020202020204" pitchFamily="34" charset="0"/>
              </a:rPr>
              <a:t> 1.645</a:t>
            </a:r>
          </a:p>
        </p:txBody>
      </p:sp>
      <p:sp>
        <p:nvSpPr>
          <p:cNvPr id="2" name="Slide Number Placeholder 1"/>
          <p:cNvSpPr>
            <a:spLocks noGrp="1"/>
          </p:cNvSpPr>
          <p:nvPr>
            <p:ph type="sldNum" sz="quarter" idx="12"/>
          </p:nvPr>
        </p:nvSpPr>
        <p:spPr/>
        <p:txBody>
          <a:bodyPr/>
          <a:lstStyle/>
          <a:p>
            <a:fld id="{949EBC64-41CB-41B8-B6DF-9B1367312BD4}" type="slidenum">
              <a:rPr lang="en-US" smtClean="0"/>
              <a:t>30</a:t>
            </a:fld>
            <a:endParaRPr lang="en-US"/>
          </a:p>
        </p:txBody>
      </p:sp>
      <p:sp>
        <p:nvSpPr>
          <p:cNvPr id="11" name="Rectangle 171"/>
          <p:cNvSpPr>
            <a:spLocks noChangeArrowheads="1"/>
          </p:cNvSpPr>
          <p:nvPr/>
        </p:nvSpPr>
        <p:spPr bwMode="auto">
          <a:xfrm>
            <a:off x="929359" y="509862"/>
            <a:ext cx="10337562" cy="68434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One-Tailed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966568" y="467053"/>
            <a:ext cx="10337562" cy="779519"/>
          </a:xfrm>
          <a:prstGeom prst="rect">
            <a:avLst/>
          </a:prstGeom>
          <a:noFill/>
          <a:ln w="12700">
            <a:noFill/>
            <a:miter lim="800000"/>
            <a:headEnd/>
            <a:tailEnd/>
          </a:ln>
          <a:effectLst/>
        </p:spPr>
        <p:txBody>
          <a:bodyPr lIns="90488" tIns="44450" rIns="90488" bIns="44450" anchor="ctr"/>
          <a:lstStyle/>
          <a:p>
            <a:pPr algn="l"/>
            <a:r>
              <a:rPr lang="en-US" sz="3200" i="1" dirty="0">
                <a:effectLst/>
                <a:latin typeface="+mn-lt"/>
                <a:cs typeface="Arial" panose="020B0604020202020204" pitchFamily="34" charset="0"/>
              </a:rPr>
              <a:t>p</a:t>
            </a:r>
            <a:r>
              <a:rPr lang="en-US" sz="3200" dirty="0">
                <a:effectLst/>
                <a:latin typeface="+mn-lt"/>
                <a:cs typeface="Arial" panose="020B0604020202020204" pitchFamily="34" charset="0"/>
              </a:rPr>
              <a:t>-Value Approach to Two-Tailed Hypothesis Testing</a:t>
            </a:r>
          </a:p>
        </p:txBody>
      </p:sp>
      <p:sp>
        <p:nvSpPr>
          <p:cNvPr id="282627" name="Rectangle 3"/>
          <p:cNvSpPr>
            <a:spLocks noChangeArrowheads="1"/>
          </p:cNvSpPr>
          <p:nvPr/>
        </p:nvSpPr>
        <p:spPr bwMode="auto">
          <a:xfrm>
            <a:off x="1082817" y="4018178"/>
            <a:ext cx="8766658" cy="838200"/>
          </a:xfrm>
          <a:prstGeom prst="rect">
            <a:avLst/>
          </a:prstGeom>
          <a:noFill/>
          <a:ln w="12700">
            <a:noFill/>
            <a:miter lim="800000"/>
            <a:headEnd/>
            <a:tailEnd/>
          </a:ln>
          <a:effectLst/>
        </p:spPr>
        <p:txBody>
          <a:bodyPr wrap="non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rejection rule: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1200"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a:t>
            </a:r>
            <a:endParaRPr lang="en-US" sz="2400" i="1" dirty="0">
              <a:solidFill>
                <a:srgbClr val="000000"/>
              </a:solidFill>
              <a:effectLst/>
              <a:latin typeface="+mn-lt"/>
              <a:cs typeface="Arial" panose="020B0604020202020204" pitchFamily="34" charset="0"/>
            </a:endParaRPr>
          </a:p>
        </p:txBody>
      </p:sp>
      <p:sp>
        <p:nvSpPr>
          <p:cNvPr id="282628" name="Rectangle 4"/>
          <p:cNvSpPr>
            <a:spLocks noChangeArrowheads="1"/>
          </p:cNvSpPr>
          <p:nvPr/>
        </p:nvSpPr>
        <p:spPr bwMode="auto">
          <a:xfrm>
            <a:off x="996318" y="1076326"/>
            <a:ext cx="9932168" cy="606425"/>
          </a:xfrm>
          <a:prstGeom prst="rect">
            <a:avLst/>
          </a:prstGeom>
          <a:noFill/>
          <a:ln w="12700">
            <a:noFill/>
            <a:miter lim="800000"/>
            <a:headEnd/>
            <a:tailEnd/>
          </a:ln>
          <a:effectLst/>
        </p:spPr>
        <p:txBody>
          <a:bodyPr wrap="none" anchor="ctr"/>
          <a:lstStyle/>
          <a:p>
            <a:pPr marL="342900" indent="-342900" algn="l">
              <a:lnSpc>
                <a:spcPct val="110000"/>
              </a:lnSpc>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Compute the </a:t>
            </a:r>
            <a:r>
              <a:rPr lang="en-US" sz="2400" i="1" u="sng" dirty="0">
                <a:solidFill>
                  <a:srgbClr val="000000"/>
                </a:solidFill>
                <a:effectLst/>
                <a:latin typeface="+mn-lt"/>
                <a:cs typeface="Arial" panose="020B0604020202020204" pitchFamily="34" charset="0"/>
              </a:rPr>
              <a:t>p</a:t>
            </a:r>
            <a:r>
              <a:rPr lang="en-US" sz="2400" u="sng" dirty="0">
                <a:solidFill>
                  <a:srgbClr val="000000"/>
                </a:solidFill>
                <a:effectLst/>
                <a:latin typeface="+mn-lt"/>
                <a:cs typeface="Arial" panose="020B0604020202020204" pitchFamily="34" charset="0"/>
              </a:rPr>
              <a:t>-value</a:t>
            </a:r>
            <a:r>
              <a:rPr lang="en-US" sz="2400" dirty="0">
                <a:solidFill>
                  <a:srgbClr val="000000"/>
                </a:solidFill>
                <a:effectLst/>
                <a:latin typeface="+mn-lt"/>
                <a:cs typeface="Arial" panose="020B0604020202020204" pitchFamily="34" charset="0"/>
              </a:rPr>
              <a:t> using the following three steps:</a:t>
            </a:r>
          </a:p>
        </p:txBody>
      </p:sp>
      <p:sp>
        <p:nvSpPr>
          <p:cNvPr id="282636" name="Text Box 12"/>
          <p:cNvSpPr txBox="1">
            <a:spLocks noChangeArrowheads="1"/>
          </p:cNvSpPr>
          <p:nvPr/>
        </p:nvSpPr>
        <p:spPr bwMode="auto">
          <a:xfrm>
            <a:off x="1452663" y="3697043"/>
            <a:ext cx="8877585" cy="498598"/>
          </a:xfrm>
          <a:prstGeom prst="rect">
            <a:avLst/>
          </a:prstGeom>
          <a:noFill/>
          <a:ln w="12700">
            <a:noFill/>
            <a:miter lim="800000"/>
            <a:headEnd/>
            <a:tailEnd/>
          </a:ln>
          <a:effectLst/>
        </p:spPr>
        <p:txBody>
          <a:bodyPr wrap="square">
            <a:spAutoFit/>
          </a:bodyPr>
          <a:lstStyle/>
          <a:p>
            <a:pPr algn="l">
              <a:lnSpc>
                <a:spcPct val="110000"/>
              </a:lnSpc>
              <a:buFont typeface="Wingdings" pitchFamily="2" charset="2"/>
              <a:buNone/>
            </a:pPr>
            <a:r>
              <a:rPr lang="en-US" sz="2400" dirty="0">
                <a:solidFill>
                  <a:srgbClr val="000000"/>
                </a:solidFill>
                <a:effectLst/>
                <a:latin typeface="+mn-lt"/>
                <a:cs typeface="Arial" panose="020B0604020202020204" pitchFamily="34" charset="0"/>
              </a:rPr>
              <a:t>3.  Double the tail area obtained in step 2 to obtain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a:t>
            </a:r>
          </a:p>
        </p:txBody>
      </p:sp>
      <p:sp>
        <p:nvSpPr>
          <p:cNvPr id="282637" name="Text Box 13"/>
          <p:cNvSpPr txBox="1">
            <a:spLocks noChangeArrowheads="1"/>
          </p:cNvSpPr>
          <p:nvPr/>
        </p:nvSpPr>
        <p:spPr bwMode="auto">
          <a:xfrm>
            <a:off x="1478002" y="2068513"/>
            <a:ext cx="9319852" cy="1717393"/>
          </a:xfrm>
          <a:prstGeom prst="rect">
            <a:avLst/>
          </a:prstGeom>
          <a:noFill/>
          <a:ln w="12700">
            <a:noFill/>
            <a:miter lim="800000"/>
            <a:headEnd/>
            <a:tailEnd/>
          </a:ln>
          <a:effectLst/>
        </p:spPr>
        <p:txBody>
          <a:bodyPr wrap="square">
            <a:spAutoFit/>
          </a:bodyPr>
          <a:lstStyle/>
          <a:p>
            <a:pPr marL="346075" indent="-346075" algn="l">
              <a:lnSpc>
                <a:spcPct val="110000"/>
              </a:lnSpc>
              <a:buFont typeface="Wingdings" pitchFamily="2" charset="2"/>
              <a:buNone/>
            </a:pPr>
            <a:r>
              <a:rPr lang="en-US" sz="2400" dirty="0">
                <a:solidFill>
                  <a:srgbClr val="000000"/>
                </a:solidFill>
                <a:effectLst/>
                <a:latin typeface="+mn-lt"/>
                <a:cs typeface="Arial" panose="020B0604020202020204" pitchFamily="34" charset="0"/>
              </a:rPr>
              <a:t>2.  If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is in the upper tail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&gt; 0), compute the probability that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is greater than or equal to the value of the test statistic.  If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is in the lower tail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&lt; 0), compute the probability that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is less than or equal to the value of the test statistic. </a:t>
            </a:r>
          </a:p>
        </p:txBody>
      </p:sp>
      <p:sp>
        <p:nvSpPr>
          <p:cNvPr id="282638" name="Text Box 14"/>
          <p:cNvSpPr txBox="1">
            <a:spLocks noChangeArrowheads="1"/>
          </p:cNvSpPr>
          <p:nvPr/>
        </p:nvSpPr>
        <p:spPr bwMode="auto">
          <a:xfrm>
            <a:off x="1478001" y="1592263"/>
            <a:ext cx="5571397" cy="498598"/>
          </a:xfrm>
          <a:prstGeom prst="rect">
            <a:avLst/>
          </a:prstGeom>
          <a:noFill/>
          <a:ln w="12700">
            <a:noFill/>
            <a:miter lim="800000"/>
            <a:headEnd/>
            <a:tailEnd/>
          </a:ln>
          <a:effectLst/>
        </p:spPr>
        <p:txBody>
          <a:bodyPr wrap="none">
            <a:spAutoFit/>
          </a:bodyPr>
          <a:lstStyle/>
          <a:p>
            <a:pPr algn="l">
              <a:lnSpc>
                <a:spcPct val="110000"/>
              </a:lnSpc>
              <a:buFont typeface="Wingdings" pitchFamily="2" charset="2"/>
              <a:buNone/>
            </a:pPr>
            <a:r>
              <a:rPr lang="en-US" sz="2400" dirty="0">
                <a:solidFill>
                  <a:srgbClr val="000000"/>
                </a:solidFill>
                <a:effectLst/>
                <a:latin typeface="+mn-lt"/>
                <a:cs typeface="Arial" panose="020B0604020202020204" pitchFamily="34" charset="0"/>
              </a:rPr>
              <a:t>1.  Compute the value of the test statistic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31</a:t>
            </a:fld>
            <a:endParaRPr lang="en-US"/>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933910" y="474188"/>
            <a:ext cx="10337562" cy="76149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Critical Value Approach to Two-Tailed Hypothesis Testing</a:t>
            </a:r>
          </a:p>
        </p:txBody>
      </p:sp>
      <p:sp>
        <p:nvSpPr>
          <p:cNvPr id="284677" name="Rectangle 5"/>
          <p:cNvSpPr>
            <a:spLocks noChangeArrowheads="1"/>
          </p:cNvSpPr>
          <p:nvPr/>
        </p:nvSpPr>
        <p:spPr bwMode="auto">
          <a:xfrm>
            <a:off x="996318" y="1254125"/>
            <a:ext cx="10126420" cy="609600"/>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critical values will occur in both the lower and upper tails of the standard normal curve.</a:t>
            </a:r>
            <a:endParaRPr lang="en-US" sz="2400" i="1" dirty="0">
              <a:solidFill>
                <a:srgbClr val="000000"/>
              </a:solidFill>
              <a:effectLst/>
              <a:latin typeface="+mn-lt"/>
              <a:cs typeface="Arial" panose="020B0604020202020204" pitchFamily="34" charset="0"/>
            </a:endParaRPr>
          </a:p>
        </p:txBody>
      </p:sp>
      <p:sp>
        <p:nvSpPr>
          <p:cNvPr id="284678" name="Text Box 6"/>
          <p:cNvSpPr txBox="1">
            <a:spLocks noChangeArrowheads="1"/>
          </p:cNvSpPr>
          <p:nvPr/>
        </p:nvSpPr>
        <p:spPr bwMode="auto">
          <a:xfrm>
            <a:off x="1013521" y="2943520"/>
            <a:ext cx="8841877" cy="424732"/>
          </a:xfrm>
          <a:prstGeom prst="rect">
            <a:avLst/>
          </a:prstGeom>
          <a:noFill/>
          <a:ln w="12700">
            <a:noFill/>
            <a:miter lim="800000"/>
            <a:headEnd/>
            <a:tailEnd/>
          </a:ln>
          <a:effectLst/>
        </p:spPr>
        <p:txBody>
          <a:bodyPr wrap="square">
            <a:spAutoFit/>
          </a:bodyPr>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rejection rule is: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z</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or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z</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a:t>
            </a:r>
            <a:endParaRPr lang="en-US" dirty="0">
              <a:solidFill>
                <a:srgbClr val="000000"/>
              </a:solidFill>
              <a:effectLst/>
              <a:latin typeface="+mn-lt"/>
              <a:cs typeface="Arial" panose="020B0604020202020204" pitchFamily="34" charset="0"/>
            </a:endParaRPr>
          </a:p>
        </p:txBody>
      </p:sp>
      <p:sp>
        <p:nvSpPr>
          <p:cNvPr id="284680" name="Text Box 8"/>
          <p:cNvSpPr txBox="1">
            <a:spLocks noChangeArrowheads="1"/>
          </p:cNvSpPr>
          <p:nvPr/>
        </p:nvSpPr>
        <p:spPr bwMode="auto">
          <a:xfrm>
            <a:off x="996318" y="2011364"/>
            <a:ext cx="10126419" cy="830997"/>
          </a:xfrm>
          <a:prstGeom prst="rect">
            <a:avLst/>
          </a:prstGeom>
          <a:noFill/>
          <a:ln w="12700">
            <a:noFill/>
            <a:miter lim="800000"/>
            <a:headEnd/>
            <a:tailEnd/>
          </a:ln>
          <a:effectLst/>
        </p:spPr>
        <p:txBody>
          <a:bodyPr wrap="squar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Use the standard normal probability distribution table to find </a:t>
            </a:r>
            <a:r>
              <a:rPr lang="en-US" sz="2400" i="1" dirty="0">
                <a:solidFill>
                  <a:srgbClr val="000000"/>
                </a:solidFill>
                <a:effectLst/>
                <a:latin typeface="+mn-lt"/>
                <a:cs typeface="Arial" panose="020B0604020202020204" pitchFamily="34" charset="0"/>
              </a:rPr>
              <a:t>z</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(the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-value with an area of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/2 in the upper tail of the distribution).</a:t>
            </a:r>
          </a:p>
        </p:txBody>
      </p:sp>
      <p:sp>
        <p:nvSpPr>
          <p:cNvPr id="2" name="Slide Number Placeholder 1"/>
          <p:cNvSpPr>
            <a:spLocks noGrp="1"/>
          </p:cNvSpPr>
          <p:nvPr>
            <p:ph type="sldNum" sz="quarter" idx="12"/>
          </p:nvPr>
        </p:nvSpPr>
        <p:spPr/>
        <p:txBody>
          <a:bodyPr/>
          <a:lstStyle/>
          <a:p>
            <a:fld id="{949EBC64-41CB-41B8-B6DF-9B1367312BD4}" type="slidenum">
              <a:rPr lang="en-US" smtClean="0"/>
              <a:t>32</a:t>
            </a:fld>
            <a:endParaRPr lang="en-US"/>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993221" y="1187680"/>
            <a:ext cx="6796695" cy="541337"/>
          </a:xfrm>
          <a:noFill/>
          <a:ln/>
        </p:spPr>
        <p:txBody>
          <a:bodyPr/>
          <a:lstStyle/>
          <a:p>
            <a:pPr marL="347663" indent="-347663"/>
            <a:r>
              <a:rPr lang="en-US" dirty="0"/>
              <a:t>Example:  Glow Toothpaste </a:t>
            </a:r>
          </a:p>
        </p:txBody>
      </p:sp>
      <p:sp>
        <p:nvSpPr>
          <p:cNvPr id="21574" name="Text Box 70"/>
          <p:cNvSpPr txBox="1">
            <a:spLocks noChangeArrowheads="1"/>
          </p:cNvSpPr>
          <p:nvPr/>
        </p:nvSpPr>
        <p:spPr bwMode="auto">
          <a:xfrm>
            <a:off x="1439994" y="2651930"/>
            <a:ext cx="9717863" cy="1281569"/>
          </a:xfrm>
          <a:prstGeom prst="rect">
            <a:avLst/>
          </a:prstGeom>
          <a:noFill/>
          <a:ln w="12700">
            <a:noFill/>
            <a:miter lim="800000"/>
            <a:headEnd/>
            <a:tailEnd/>
          </a:ln>
          <a:effectLst/>
        </p:spPr>
        <p:txBody>
          <a:bodyPr wrap="square">
            <a:spAutoFit/>
          </a:bodyPr>
          <a:lstStyle/>
          <a:p>
            <a:pPr algn="l">
              <a:lnSpc>
                <a:spcPct val="8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Quality assurance procedures call for the continuation of the filling process if the sample results are consistent with the assumption that the mean filling weight for the population of toothpaste tubes is 6 oz.; otherwise the process will be adjusted.</a:t>
            </a:r>
          </a:p>
        </p:txBody>
      </p:sp>
      <p:sp>
        <p:nvSpPr>
          <p:cNvPr id="21575" name="Text Box 71"/>
          <p:cNvSpPr txBox="1">
            <a:spLocks noChangeArrowheads="1"/>
          </p:cNvSpPr>
          <p:nvPr/>
        </p:nvSpPr>
        <p:spPr bwMode="auto">
          <a:xfrm>
            <a:off x="1431549" y="1665288"/>
            <a:ext cx="9824485" cy="986104"/>
          </a:xfrm>
          <a:prstGeom prst="rect">
            <a:avLst/>
          </a:prstGeom>
          <a:noFill/>
          <a:ln w="12700">
            <a:noFill/>
            <a:miter lim="800000"/>
            <a:headEnd/>
            <a:tailEnd/>
          </a:ln>
          <a:effectLst/>
        </p:spPr>
        <p:txBody>
          <a:bodyPr wrap="square">
            <a:spAutoFit/>
          </a:bodyPr>
          <a:lstStyle/>
          <a:p>
            <a:pPr algn="l">
              <a:lnSpc>
                <a:spcPct val="8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The production line for Glow toothpaste is designed to fill tubes with a mean weight of 6 oz.  Periodically, a sample of 30 tubes will be selected in order to check the filling process.</a:t>
            </a:r>
          </a:p>
        </p:txBody>
      </p:sp>
      <p:sp>
        <p:nvSpPr>
          <p:cNvPr id="21577" name="Rectangle 73"/>
          <p:cNvSpPr>
            <a:spLocks noChangeArrowheads="1"/>
          </p:cNvSpPr>
          <p:nvPr/>
        </p:nvSpPr>
        <p:spPr bwMode="auto">
          <a:xfrm>
            <a:off x="940245" y="508066"/>
            <a:ext cx="10337562" cy="69702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
        <p:nvSpPr>
          <p:cNvPr id="2" name="Slide Number Placeholder 1"/>
          <p:cNvSpPr>
            <a:spLocks noGrp="1"/>
          </p:cNvSpPr>
          <p:nvPr>
            <p:ph type="sldNum" sz="quarter" idx="12"/>
          </p:nvPr>
        </p:nvSpPr>
        <p:spPr/>
        <p:txBody>
          <a:bodyPr/>
          <a:lstStyle/>
          <a:p>
            <a:fld id="{949EBC64-41CB-41B8-B6DF-9B1367312BD4}" type="slidenum">
              <a:rPr lang="en-US" smtClean="0"/>
              <a:t>33</a:t>
            </a:fld>
            <a:endParaRPr lang="en-US"/>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03" name="Text Box 195"/>
          <p:cNvSpPr txBox="1">
            <a:spLocks noChangeArrowheads="1"/>
          </p:cNvSpPr>
          <p:nvPr/>
        </p:nvSpPr>
        <p:spPr bwMode="auto">
          <a:xfrm>
            <a:off x="1356161" y="2388063"/>
            <a:ext cx="9813928" cy="1089529"/>
          </a:xfrm>
          <a:prstGeom prst="rect">
            <a:avLst/>
          </a:prstGeom>
          <a:noFill/>
          <a:ln w="12700">
            <a:noFill/>
            <a:miter lim="800000"/>
            <a:headEnd/>
            <a:tailEnd/>
          </a:ln>
          <a:effectLst/>
        </p:spPr>
        <p:txBody>
          <a:bodyPr>
            <a:spAutoFit/>
          </a:bodyP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Perform a hypothesis test, at the .03 level of significance, to help determine whether the filling process should continue operating or be stopped and corrected.</a:t>
            </a:r>
          </a:p>
        </p:txBody>
      </p:sp>
      <p:sp>
        <p:nvSpPr>
          <p:cNvPr id="196804" name="Text Box 196"/>
          <p:cNvSpPr txBox="1">
            <a:spLocks noChangeArrowheads="1"/>
          </p:cNvSpPr>
          <p:nvPr/>
        </p:nvSpPr>
        <p:spPr bwMode="auto">
          <a:xfrm>
            <a:off x="1355538" y="1636713"/>
            <a:ext cx="9621788" cy="757130"/>
          </a:xfrm>
          <a:prstGeom prst="rect">
            <a:avLst/>
          </a:prstGeom>
          <a:noFill/>
          <a:ln w="12700">
            <a:noFill/>
            <a:miter lim="800000"/>
            <a:headEnd/>
            <a:tailEnd/>
          </a:ln>
          <a:effectLst/>
        </p:spPr>
        <p:txBody>
          <a:bodyPr>
            <a:spAutoFit/>
          </a:bodyP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Assume that a sample of 30 toothpaste tubes provides a sample mean of 6.1 oz.  The population standard deviation is believed to be 0.2 oz.</a:t>
            </a:r>
          </a:p>
        </p:txBody>
      </p:sp>
      <p:sp>
        <p:nvSpPr>
          <p:cNvPr id="196806" name="Rectangle 198"/>
          <p:cNvSpPr>
            <a:spLocks noChangeArrowheads="1"/>
          </p:cNvSpPr>
          <p:nvPr/>
        </p:nvSpPr>
        <p:spPr bwMode="auto">
          <a:xfrm>
            <a:off x="993221" y="1155022"/>
            <a:ext cx="6796695" cy="54133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Glow Toothpaste </a:t>
            </a:r>
          </a:p>
        </p:txBody>
      </p:sp>
      <p:sp>
        <p:nvSpPr>
          <p:cNvPr id="2" name="Slide Number Placeholder 1"/>
          <p:cNvSpPr>
            <a:spLocks noGrp="1"/>
          </p:cNvSpPr>
          <p:nvPr>
            <p:ph type="sldNum" sz="quarter" idx="12"/>
          </p:nvPr>
        </p:nvSpPr>
        <p:spPr/>
        <p:txBody>
          <a:bodyPr/>
          <a:lstStyle/>
          <a:p>
            <a:fld id="{949EBC64-41CB-41B8-B6DF-9B1367312BD4}" type="slidenum">
              <a:rPr lang="en-US" smtClean="0"/>
              <a:t>34</a:t>
            </a:fld>
            <a:endParaRPr lang="en-US"/>
          </a:p>
        </p:txBody>
      </p:sp>
      <p:sp>
        <p:nvSpPr>
          <p:cNvPr id="7" name="Rectangle 73"/>
          <p:cNvSpPr>
            <a:spLocks noChangeArrowheads="1"/>
          </p:cNvSpPr>
          <p:nvPr/>
        </p:nvSpPr>
        <p:spPr bwMode="auto">
          <a:xfrm>
            <a:off x="940245" y="508066"/>
            <a:ext cx="10337562" cy="69702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Text Box 3"/>
          <p:cNvSpPr txBox="1">
            <a:spLocks noChangeArrowheads="1"/>
          </p:cNvSpPr>
          <p:nvPr/>
        </p:nvSpPr>
        <p:spPr bwMode="auto">
          <a:xfrm>
            <a:off x="1617356" y="1785939"/>
            <a:ext cx="3953839"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1.  Determine the hypotheses.</a:t>
            </a:r>
          </a:p>
        </p:txBody>
      </p:sp>
      <p:sp>
        <p:nvSpPr>
          <p:cNvPr id="285701" name="Text Box 5"/>
          <p:cNvSpPr txBox="1">
            <a:spLocks noChangeArrowheads="1"/>
          </p:cNvSpPr>
          <p:nvPr/>
        </p:nvSpPr>
        <p:spPr bwMode="auto">
          <a:xfrm>
            <a:off x="1621578" y="2928939"/>
            <a:ext cx="4512004"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2.  Specify the level of significance.</a:t>
            </a:r>
          </a:p>
        </p:txBody>
      </p:sp>
      <p:sp>
        <p:nvSpPr>
          <p:cNvPr id="285703" name="Text Box 7"/>
          <p:cNvSpPr txBox="1">
            <a:spLocks noChangeArrowheads="1"/>
          </p:cNvSpPr>
          <p:nvPr/>
        </p:nvSpPr>
        <p:spPr bwMode="auto">
          <a:xfrm>
            <a:off x="1644805" y="3606498"/>
            <a:ext cx="5380640"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3.  Compute the value of the test statistic.</a:t>
            </a:r>
          </a:p>
        </p:txBody>
      </p:sp>
      <p:sp>
        <p:nvSpPr>
          <p:cNvPr id="285704" name="Text Box 8"/>
          <p:cNvSpPr txBox="1">
            <a:spLocks noChangeArrowheads="1"/>
          </p:cNvSpPr>
          <p:nvPr/>
        </p:nvSpPr>
        <p:spPr bwMode="auto">
          <a:xfrm>
            <a:off x="6286039" y="2942973"/>
            <a:ext cx="1127232"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Symbol" panose="05050102010706020507" pitchFamily="18" charset="2"/>
                <a:cs typeface="Arial" panose="020B0604020202020204" pitchFamily="34" charset="0"/>
              </a:rPr>
              <a:t>a</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 .03</a:t>
            </a:r>
          </a:p>
        </p:txBody>
      </p:sp>
      <p:sp>
        <p:nvSpPr>
          <p:cNvPr id="285709" name="Text Box 13"/>
          <p:cNvSpPr txBox="1">
            <a:spLocks noChangeArrowheads="1"/>
          </p:cNvSpPr>
          <p:nvPr/>
        </p:nvSpPr>
        <p:spPr bwMode="auto">
          <a:xfrm>
            <a:off x="996319" y="1155474"/>
            <a:ext cx="5519396"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 and Critical Value Approaches</a:t>
            </a:r>
          </a:p>
        </p:txBody>
      </p:sp>
      <p:sp>
        <p:nvSpPr>
          <p:cNvPr id="285752" name="Oval 56"/>
          <p:cNvSpPr>
            <a:spLocks noChangeArrowheads="1"/>
          </p:cNvSpPr>
          <p:nvPr/>
        </p:nvSpPr>
        <p:spPr bwMode="auto">
          <a:xfrm>
            <a:off x="7375105" y="4248438"/>
            <a:ext cx="907801" cy="495300"/>
          </a:xfrm>
          <a:prstGeom prst="ellipse">
            <a:avLst/>
          </a:prstGeom>
          <a:noFill/>
          <a:ln w="28575">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4791776" y="4173295"/>
                <a:ext cx="3409844" cy="680764"/>
              </a:xfrm>
              <a:prstGeom prst="rect">
                <a:avLst/>
              </a:prstGeom>
              <a:noFill/>
              <a:effectLst/>
            </p:spPr>
            <p:txBody>
              <a:bodyPr wrap="none" rtlCol="0">
                <a:spAutoFit/>
              </a:bodyPr>
              <a:lstStyle/>
              <a:p>
                <a14:m>
                  <m:oMath xmlns:m="http://schemas.openxmlformats.org/officeDocument/2006/math">
                    <m:r>
                      <a:rPr lang="en-US" sz="2400" b="0" i="1" smtClean="0">
                        <a:solidFill>
                          <a:srgbClr val="000000"/>
                        </a:solidFill>
                        <a:effectLst/>
                        <a:latin typeface="Cambria Math"/>
                      </a:rPr>
                      <m:t>𝑧</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rPr>
                              <m:t>0</m:t>
                            </m:r>
                          </m:sub>
                        </m:sSub>
                      </m:num>
                      <m:den>
                        <m:f>
                          <m:fPr>
                            <m:type m:val="lin"/>
                            <m:ctrlPr>
                              <a:rPr lang="en-US" sz="2400" b="0" i="1" smtClean="0">
                                <a:solidFill>
                                  <a:srgbClr val="000000"/>
                                </a:solidFill>
                                <a:effectLst/>
                                <a:latin typeface="Cambria Math" panose="02040503050406030204" pitchFamily="18" charset="0"/>
                                <a:ea typeface="Cambria Math"/>
                              </a:rPr>
                            </m:ctrlPr>
                          </m:fPr>
                          <m:num>
                            <m:r>
                              <a:rPr lang="en-US" sz="2400" b="0" i="1" smtClean="0">
                                <a:solidFill>
                                  <a:srgbClr val="000000"/>
                                </a:solidFill>
                                <a:effectLst/>
                                <a:latin typeface="Cambria Math"/>
                                <a:ea typeface="Cambria Math"/>
                              </a:rPr>
                              <m:t>𝜎</m:t>
                            </m:r>
                          </m:num>
                          <m:den>
                            <m:rad>
                              <m:radPr>
                                <m:degHide m:val="on"/>
                                <m:ctrlPr>
                                  <a:rPr lang="en-US" sz="2400" b="0" i="1" smtClean="0">
                                    <a:solidFill>
                                      <a:srgbClr val="000000"/>
                                    </a:solidFill>
                                    <a:effectLst/>
                                    <a:latin typeface="Cambria Math" panose="02040503050406030204" pitchFamily="18" charset="0"/>
                                    <a:ea typeface="Cambria Math"/>
                                  </a:rPr>
                                </m:ctrlPr>
                              </m:radPr>
                              <m:deg/>
                              <m:e>
                                <m:r>
                                  <a:rPr lang="en-US" sz="2400" b="0" i="1" smtClean="0">
                                    <a:solidFill>
                                      <a:srgbClr val="000000"/>
                                    </a:solidFill>
                                    <a:effectLst/>
                                    <a:latin typeface="Cambria Math"/>
                                    <a:ea typeface="Cambria Math"/>
                                  </a:rPr>
                                  <m:t>𝑛</m:t>
                                </m:r>
                              </m:e>
                            </m:rad>
                          </m:den>
                        </m:f>
                      </m:den>
                    </m:f>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6.1−6</m:t>
                        </m:r>
                      </m:num>
                      <m:den>
                        <m:r>
                          <a:rPr lang="en-US" sz="2400" b="0" i="1" smtClean="0">
                            <a:solidFill>
                              <a:srgbClr val="000000"/>
                            </a:solidFill>
                            <a:effectLst/>
                            <a:latin typeface="Cambria Math"/>
                          </a:rPr>
                          <m:t>2/</m:t>
                        </m:r>
                        <m:rad>
                          <m:radPr>
                            <m:degHide m:val="on"/>
                            <m:ctrlPr>
                              <a:rPr lang="en-US" sz="2400" b="0" i="1" smtClean="0">
                                <a:solidFill>
                                  <a:srgbClr val="000000"/>
                                </a:solidFill>
                                <a:effectLst/>
                                <a:latin typeface="Cambria Math" panose="02040503050406030204" pitchFamily="18" charset="0"/>
                              </a:rPr>
                            </m:ctrlPr>
                          </m:radPr>
                          <m:deg/>
                          <m:e>
                            <m:r>
                              <a:rPr lang="en-US" sz="2400" b="0" i="1" smtClean="0">
                                <a:solidFill>
                                  <a:srgbClr val="000000"/>
                                </a:solidFill>
                                <a:effectLst/>
                                <a:latin typeface="Cambria Math"/>
                              </a:rPr>
                              <m:t>30</m:t>
                            </m:r>
                          </m:e>
                        </m:rad>
                      </m:den>
                    </m:f>
                  </m:oMath>
                </a14:m>
                <a:r>
                  <a:rPr lang="en-US" sz="2400" dirty="0">
                    <a:solidFill>
                      <a:srgbClr val="000000"/>
                    </a:solidFill>
                    <a:effectLst/>
                    <a:latin typeface="+mn-lt"/>
                    <a:cs typeface="Arial" panose="020B0604020202020204" pitchFamily="34" charset="0"/>
                  </a:rPr>
                  <a:t> =     2.74</a:t>
                </a:r>
              </a:p>
            </p:txBody>
          </p:sp>
        </mc:Choice>
        <mc:Fallback xmlns="">
          <p:sp>
            <p:nvSpPr>
              <p:cNvPr id="19" name="TextBox 18"/>
              <p:cNvSpPr txBox="1">
                <a:spLocks noRot="1" noChangeAspect="1" noMove="1" noResize="1" noEditPoints="1" noAdjustHandles="1" noChangeArrowheads="1" noChangeShapeType="1" noTextEdit="1"/>
              </p:cNvSpPr>
              <p:nvPr/>
            </p:nvSpPr>
            <p:spPr>
              <a:xfrm>
                <a:off x="4791776" y="4173295"/>
                <a:ext cx="3409844" cy="680764"/>
              </a:xfrm>
              <a:prstGeom prst="rect">
                <a:avLst/>
              </a:prstGeom>
              <a:blipFill rotWithShape="1">
                <a:blip r:embed="rId3"/>
                <a:stretch>
                  <a:fillRect r="-2326" b="-2703"/>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800755" y="1791752"/>
                <a:ext cx="1394741" cy="461665"/>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0</m:t>
                        </m:r>
                      </m:sub>
                    </m:sSub>
                    <m:r>
                      <a:rPr lang="en-US" sz="2400" b="0" i="1" smtClean="0">
                        <a:solidFill>
                          <a:srgbClr val="000000"/>
                        </a:solidFill>
                        <a:effectLst/>
                        <a:latin typeface="Cambria Math"/>
                      </a:rPr>
                      <m:t>: </m:t>
                    </m:r>
                    <m:r>
                      <a:rPr lang="en-US" sz="2400" b="0" i="1" smtClean="0">
                        <a:solidFill>
                          <a:srgbClr val="000000"/>
                        </a:solidFill>
                        <a:effectLst/>
                        <a:latin typeface="Cambria Math"/>
                        <a:ea typeface="Cambria Math"/>
                      </a:rPr>
                      <m:t>𝜇</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cs typeface="Arial" panose="020B0604020202020204" pitchFamily="34" charset="0"/>
                  </a:rPr>
                  <a:t>=</a:t>
                </a:r>
                <a14:m>
                  <m:oMath xmlns:m="http://schemas.openxmlformats.org/officeDocument/2006/math">
                    <m:r>
                      <a:rPr lang="en-US" sz="2400" b="0" i="0" smtClean="0">
                        <a:solidFill>
                          <a:srgbClr val="000000"/>
                        </a:solidFill>
                        <a:effectLst/>
                        <a:latin typeface="Cambria Math"/>
                        <a:ea typeface="Cambria Math"/>
                      </a:rPr>
                      <m:t> </m:t>
                    </m:r>
                    <m:r>
                      <a:rPr lang="en-US" sz="2400" b="0" i="1" smtClean="0">
                        <a:solidFill>
                          <a:srgbClr val="000000"/>
                        </a:solidFill>
                        <a:effectLst/>
                        <a:latin typeface="Cambria Math"/>
                        <a:ea typeface="Cambria Math"/>
                      </a:rPr>
                      <m:t>6</m:t>
                    </m:r>
                  </m:oMath>
                </a14:m>
                <a:endParaRPr lang="en-US" sz="2400" dirty="0">
                  <a:solidFill>
                    <a:srgbClr val="000000"/>
                  </a:solidFill>
                  <a:effectLst/>
                  <a:latin typeface="+mn-lt"/>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800755" y="1791752"/>
                <a:ext cx="1394741" cy="461665"/>
              </a:xfrm>
              <a:prstGeom prst="rect">
                <a:avLst/>
              </a:prstGeom>
              <a:blipFill rotWithShape="1">
                <a:blip r:embed="rId4"/>
                <a:stretch>
                  <a:fillRect l="-439" t="-10526" b="-28947"/>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797389" y="2263758"/>
                <a:ext cx="1400192" cy="461665"/>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𝑎</m:t>
                        </m:r>
                      </m:sub>
                    </m:sSub>
                    <m:r>
                      <a:rPr lang="en-US" sz="2400" b="0" i="1" smtClean="0">
                        <a:solidFill>
                          <a:srgbClr val="000000"/>
                        </a:solidFill>
                        <a:effectLst/>
                        <a:latin typeface="Cambria Math"/>
                      </a:rPr>
                      <m:t>: </m:t>
                    </m:r>
                    <m:r>
                      <a:rPr lang="en-US" sz="2400" b="0" i="1" smtClean="0">
                        <a:solidFill>
                          <a:srgbClr val="000000"/>
                        </a:solidFill>
                        <a:effectLst/>
                        <a:latin typeface="Cambria Math"/>
                        <a:ea typeface="Cambria Math"/>
                      </a:rPr>
                      <m:t>𝜇</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cs typeface="Arial" panose="020B0604020202020204" pitchFamily="34" charset="0"/>
                  </a:rPr>
                  <a:t>≠</a:t>
                </a:r>
                <a14:m>
                  <m:oMath xmlns:m="http://schemas.openxmlformats.org/officeDocument/2006/math">
                    <m:r>
                      <a:rPr lang="en-US" sz="2400" b="0" i="1" smtClean="0">
                        <a:solidFill>
                          <a:srgbClr val="000000"/>
                        </a:solidFill>
                        <a:effectLst/>
                        <a:latin typeface="Cambria Math"/>
                        <a:ea typeface="Cambria Math"/>
                      </a:rPr>
                      <m:t> 6</m:t>
                    </m:r>
                  </m:oMath>
                </a14:m>
                <a:endParaRPr lang="en-US" sz="2400" dirty="0">
                  <a:solidFill>
                    <a:srgbClr val="000000"/>
                  </a:solidFill>
                  <a:effectLst/>
                  <a:latin typeface="+mn-lt"/>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797389" y="2263758"/>
                <a:ext cx="1400192" cy="461665"/>
              </a:xfrm>
              <a:prstGeom prst="rect">
                <a:avLst/>
              </a:prstGeom>
              <a:blipFill rotWithShape="1">
                <a:blip r:embed="rId5"/>
                <a:stretch>
                  <a:fillRect t="-10526" b="-28947"/>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35</a:t>
            </a:fld>
            <a:endParaRPr lang="en-US"/>
          </a:p>
        </p:txBody>
      </p:sp>
      <p:sp>
        <p:nvSpPr>
          <p:cNvPr id="13" name="Rectangle 73"/>
          <p:cNvSpPr>
            <a:spLocks noChangeArrowheads="1"/>
          </p:cNvSpPr>
          <p:nvPr/>
        </p:nvSpPr>
        <p:spPr bwMode="auto">
          <a:xfrm>
            <a:off x="940245" y="508066"/>
            <a:ext cx="10337562" cy="69702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7" name="Text Box 37"/>
          <p:cNvSpPr txBox="1">
            <a:spLocks noChangeArrowheads="1"/>
          </p:cNvSpPr>
          <p:nvPr/>
        </p:nvSpPr>
        <p:spPr bwMode="auto">
          <a:xfrm>
            <a:off x="1670143" y="3380985"/>
            <a:ext cx="4575996"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5.  Determine whether to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286759" name="Text Box 39"/>
          <p:cNvSpPr txBox="1">
            <a:spLocks noChangeArrowheads="1"/>
          </p:cNvSpPr>
          <p:nvPr/>
        </p:nvSpPr>
        <p:spPr bwMode="auto">
          <a:xfrm>
            <a:off x="992096" y="1155474"/>
            <a:ext cx="2878096"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 Approach</a:t>
            </a:r>
          </a:p>
        </p:txBody>
      </p:sp>
      <p:sp>
        <p:nvSpPr>
          <p:cNvPr id="286763" name="Text Box 43"/>
          <p:cNvSpPr txBox="1">
            <a:spLocks noChangeArrowheads="1"/>
          </p:cNvSpPr>
          <p:nvPr/>
        </p:nvSpPr>
        <p:spPr bwMode="auto">
          <a:xfrm>
            <a:off x="1644805" y="1705104"/>
            <a:ext cx="3386055"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4.  Compute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a:t>
            </a:r>
          </a:p>
        </p:txBody>
      </p:sp>
      <p:sp>
        <p:nvSpPr>
          <p:cNvPr id="286764" name="Text Box 44"/>
          <p:cNvSpPr txBox="1">
            <a:spLocks noChangeArrowheads="1"/>
          </p:cNvSpPr>
          <p:nvPr/>
        </p:nvSpPr>
        <p:spPr bwMode="auto">
          <a:xfrm>
            <a:off x="3304876" y="2203491"/>
            <a:ext cx="5550879" cy="954107"/>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 2.74, cumulative probability = .9969</a:t>
            </a:r>
          </a:p>
          <a:p>
            <a:endParaRPr lang="en-US" sz="800" dirty="0">
              <a:solidFill>
                <a:srgbClr val="000000"/>
              </a:solidFill>
              <a:effectLst/>
              <a:latin typeface="+mn-lt"/>
              <a:cs typeface="Arial" panose="020B0604020202020204" pitchFamily="34" charset="0"/>
            </a:endParaRPr>
          </a:p>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 2(1 - .9969) =    .0062</a:t>
            </a:r>
          </a:p>
        </p:txBody>
      </p:sp>
      <p:sp>
        <p:nvSpPr>
          <p:cNvPr id="286765" name="Oval 45"/>
          <p:cNvSpPr>
            <a:spLocks noChangeArrowheads="1"/>
          </p:cNvSpPr>
          <p:nvPr/>
        </p:nvSpPr>
        <p:spPr bwMode="auto">
          <a:xfrm>
            <a:off x="7075719" y="2687334"/>
            <a:ext cx="1166223" cy="495300"/>
          </a:xfrm>
          <a:prstGeom prst="ellipse">
            <a:avLst/>
          </a:prstGeom>
          <a:noFill/>
          <a:ln w="28575">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86766" name="Text Box 46"/>
          <p:cNvSpPr txBox="1">
            <a:spLocks noChangeArrowheads="1"/>
          </p:cNvSpPr>
          <p:nvPr/>
        </p:nvSpPr>
        <p:spPr bwMode="auto">
          <a:xfrm>
            <a:off x="3223249" y="3813383"/>
            <a:ext cx="6073137"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Because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 .0062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 .03, we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286767" name="Rectangle 47"/>
          <p:cNvSpPr>
            <a:spLocks noChangeArrowheads="1"/>
          </p:cNvSpPr>
          <p:nvPr/>
        </p:nvSpPr>
        <p:spPr bwMode="auto">
          <a:xfrm>
            <a:off x="1670143" y="4498435"/>
            <a:ext cx="9710499" cy="1306512"/>
          </a:xfrm>
          <a:prstGeom prst="rect">
            <a:avLst/>
          </a:prstGeom>
          <a:noFill/>
          <a:ln w="12700">
            <a:noFill/>
            <a:miter lim="800000"/>
            <a:headEnd/>
            <a:tailEnd/>
          </a:ln>
          <a:effectLst/>
        </p:spPr>
        <p:txBody>
          <a:bodyPr lIns="90488" tIns="44450" rIns="90488" bIns="44450"/>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There is sufficient statistical </a:t>
            </a:r>
            <a:r>
              <a:rPr lang="en-US" sz="2400">
                <a:solidFill>
                  <a:srgbClr val="000000"/>
                </a:solidFill>
                <a:effectLst/>
                <a:latin typeface="+mn-lt"/>
                <a:cs typeface="Arial" panose="020B0604020202020204" pitchFamily="34" charset="0"/>
              </a:rPr>
              <a:t>evidence to infer </a:t>
            </a:r>
            <a:r>
              <a:rPr lang="en-US" sz="2400" dirty="0">
                <a:solidFill>
                  <a:srgbClr val="000000"/>
                </a:solidFill>
                <a:effectLst/>
                <a:latin typeface="+mn-lt"/>
                <a:cs typeface="Arial" panose="020B0604020202020204" pitchFamily="34" charset="0"/>
              </a:rPr>
              <a:t>that the alternative hypothesis </a:t>
            </a:r>
            <a:r>
              <a:rPr lang="en-US" sz="2400">
                <a:solidFill>
                  <a:srgbClr val="000000"/>
                </a:solidFill>
                <a:effectLst/>
                <a:latin typeface="+mn-lt"/>
                <a:cs typeface="Arial" panose="020B0604020202020204" pitchFamily="34" charset="0"/>
              </a:rPr>
              <a:t>is true  (</a:t>
            </a:r>
            <a:r>
              <a:rPr lang="en-US" sz="2400" dirty="0">
                <a:solidFill>
                  <a:srgbClr val="000000"/>
                </a:solidFill>
                <a:effectLst/>
                <a:latin typeface="+mn-lt"/>
                <a:cs typeface="Arial" panose="020B0604020202020204" pitchFamily="34" charset="0"/>
              </a:rPr>
              <a:t>i.e. the mean filling weight is not 6 ounces).</a:t>
            </a:r>
          </a:p>
        </p:txBody>
      </p:sp>
      <p:sp>
        <p:nvSpPr>
          <p:cNvPr id="2" name="Slide Number Placeholder 1"/>
          <p:cNvSpPr>
            <a:spLocks noGrp="1"/>
          </p:cNvSpPr>
          <p:nvPr>
            <p:ph type="sldNum" sz="quarter" idx="12"/>
          </p:nvPr>
        </p:nvSpPr>
        <p:spPr/>
        <p:txBody>
          <a:bodyPr/>
          <a:lstStyle/>
          <a:p>
            <a:fld id="{949EBC64-41CB-41B8-B6DF-9B1367312BD4}" type="slidenum">
              <a:rPr lang="en-US" smtClean="0"/>
              <a:t>36</a:t>
            </a:fld>
            <a:endParaRPr lang="en-US"/>
          </a:p>
        </p:txBody>
      </p:sp>
      <p:sp>
        <p:nvSpPr>
          <p:cNvPr id="11" name="Rectangle 73"/>
          <p:cNvSpPr>
            <a:spLocks noChangeArrowheads="1"/>
          </p:cNvSpPr>
          <p:nvPr/>
        </p:nvSpPr>
        <p:spPr bwMode="auto">
          <a:xfrm>
            <a:off x="940245" y="508066"/>
            <a:ext cx="10337562" cy="69702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81" name="Freeform 37"/>
          <p:cNvSpPr>
            <a:spLocks/>
          </p:cNvSpPr>
          <p:nvPr/>
        </p:nvSpPr>
        <p:spPr bwMode="auto">
          <a:xfrm>
            <a:off x="3094733" y="1839914"/>
            <a:ext cx="4393462" cy="3057525"/>
          </a:xfrm>
          <a:custGeom>
            <a:avLst/>
            <a:gdLst/>
            <a:ahLst/>
            <a:cxnLst>
              <a:cxn ang="0">
                <a:pos x="1339" y="18"/>
              </a:cxn>
              <a:cxn ang="0">
                <a:pos x="1258" y="99"/>
              </a:cxn>
              <a:cxn ang="0">
                <a:pos x="1192" y="202"/>
              </a:cxn>
              <a:cxn ang="0">
                <a:pos x="1138" y="310"/>
              </a:cxn>
              <a:cxn ang="0">
                <a:pos x="1096" y="418"/>
              </a:cxn>
              <a:cxn ang="0">
                <a:pos x="1051" y="513"/>
              </a:cxn>
              <a:cxn ang="0">
                <a:pos x="1006" y="639"/>
              </a:cxn>
              <a:cxn ang="0">
                <a:pos x="970" y="747"/>
              </a:cxn>
              <a:cxn ang="0">
                <a:pos x="946" y="850"/>
              </a:cxn>
              <a:cxn ang="0">
                <a:pos x="910" y="964"/>
              </a:cxn>
              <a:cxn ang="0">
                <a:pos x="877" y="1068"/>
              </a:cxn>
              <a:cxn ang="0">
                <a:pos x="844" y="1176"/>
              </a:cxn>
              <a:cxn ang="0">
                <a:pos x="800" y="1278"/>
              </a:cxn>
              <a:cxn ang="0">
                <a:pos x="742" y="1396"/>
              </a:cxn>
              <a:cxn ang="0">
                <a:pos x="679" y="1515"/>
              </a:cxn>
              <a:cxn ang="0">
                <a:pos x="595" y="1614"/>
              </a:cxn>
              <a:cxn ang="0">
                <a:pos x="496" y="1689"/>
              </a:cxn>
              <a:cxn ang="0">
                <a:pos x="382" y="1746"/>
              </a:cxn>
              <a:cxn ang="0">
                <a:pos x="298" y="1782"/>
              </a:cxn>
              <a:cxn ang="0">
                <a:pos x="193" y="1820"/>
              </a:cxn>
              <a:cxn ang="0">
                <a:pos x="67" y="1857"/>
              </a:cxn>
              <a:cxn ang="0">
                <a:pos x="1" y="1877"/>
              </a:cxn>
              <a:cxn ang="0">
                <a:pos x="2844" y="1920"/>
              </a:cxn>
              <a:cxn ang="0">
                <a:pos x="2776" y="1859"/>
              </a:cxn>
              <a:cxn ang="0">
                <a:pos x="2683" y="1833"/>
              </a:cxn>
              <a:cxn ang="0">
                <a:pos x="2566" y="1794"/>
              </a:cxn>
              <a:cxn ang="0">
                <a:pos x="2452" y="1746"/>
              </a:cxn>
              <a:cxn ang="0">
                <a:pos x="2320" y="1680"/>
              </a:cxn>
              <a:cxn ang="0">
                <a:pos x="2275" y="1650"/>
              </a:cxn>
              <a:cxn ang="0">
                <a:pos x="2200" y="1582"/>
              </a:cxn>
              <a:cxn ang="0">
                <a:pos x="2125" y="1485"/>
              </a:cxn>
              <a:cxn ang="0">
                <a:pos x="2062" y="1386"/>
              </a:cxn>
              <a:cxn ang="0">
                <a:pos x="2029" y="1326"/>
              </a:cxn>
              <a:cxn ang="0">
                <a:pos x="1963" y="1191"/>
              </a:cxn>
              <a:cxn ang="0">
                <a:pos x="1936" y="1107"/>
              </a:cxn>
              <a:cxn ang="0">
                <a:pos x="1903" y="1011"/>
              </a:cxn>
              <a:cxn ang="0">
                <a:pos x="1867" y="891"/>
              </a:cxn>
              <a:cxn ang="0">
                <a:pos x="1831" y="771"/>
              </a:cxn>
              <a:cxn ang="0">
                <a:pos x="1792" y="642"/>
              </a:cxn>
              <a:cxn ang="0">
                <a:pos x="1741" y="504"/>
              </a:cxn>
              <a:cxn ang="0">
                <a:pos x="1699" y="399"/>
              </a:cxn>
              <a:cxn ang="0">
                <a:pos x="1657" y="312"/>
              </a:cxn>
              <a:cxn ang="0">
                <a:pos x="1621" y="228"/>
              </a:cxn>
              <a:cxn ang="0">
                <a:pos x="1564" y="135"/>
              </a:cxn>
              <a:cxn ang="0">
                <a:pos x="1588" y="174"/>
              </a:cxn>
              <a:cxn ang="0">
                <a:pos x="1552" y="129"/>
              </a:cxn>
              <a:cxn ang="0">
                <a:pos x="1501" y="57"/>
              </a:cxn>
              <a:cxn ang="0">
                <a:pos x="1432" y="6"/>
              </a:cxn>
            </a:cxnLst>
            <a:rect l="0" t="0" r="r" b="b"/>
            <a:pathLst>
              <a:path w="2844" h="1926">
                <a:moveTo>
                  <a:pt x="1399" y="3"/>
                </a:moveTo>
                <a:lnTo>
                  <a:pt x="1372" y="6"/>
                </a:lnTo>
                <a:lnTo>
                  <a:pt x="1339" y="18"/>
                </a:lnTo>
                <a:lnTo>
                  <a:pt x="1308" y="30"/>
                </a:lnTo>
                <a:lnTo>
                  <a:pt x="1288" y="62"/>
                </a:lnTo>
                <a:lnTo>
                  <a:pt x="1258" y="99"/>
                </a:lnTo>
                <a:lnTo>
                  <a:pt x="1228" y="130"/>
                </a:lnTo>
                <a:lnTo>
                  <a:pt x="1210" y="160"/>
                </a:lnTo>
                <a:lnTo>
                  <a:pt x="1192" y="202"/>
                </a:lnTo>
                <a:lnTo>
                  <a:pt x="1168" y="232"/>
                </a:lnTo>
                <a:lnTo>
                  <a:pt x="1156" y="274"/>
                </a:lnTo>
                <a:lnTo>
                  <a:pt x="1138" y="310"/>
                </a:lnTo>
                <a:lnTo>
                  <a:pt x="1120" y="354"/>
                </a:lnTo>
                <a:lnTo>
                  <a:pt x="1108" y="382"/>
                </a:lnTo>
                <a:lnTo>
                  <a:pt x="1096" y="418"/>
                </a:lnTo>
                <a:lnTo>
                  <a:pt x="1078" y="447"/>
                </a:lnTo>
                <a:lnTo>
                  <a:pt x="1063" y="483"/>
                </a:lnTo>
                <a:lnTo>
                  <a:pt x="1051" y="513"/>
                </a:lnTo>
                <a:lnTo>
                  <a:pt x="1036" y="552"/>
                </a:lnTo>
                <a:lnTo>
                  <a:pt x="1021" y="594"/>
                </a:lnTo>
                <a:lnTo>
                  <a:pt x="1006" y="639"/>
                </a:lnTo>
                <a:lnTo>
                  <a:pt x="997" y="678"/>
                </a:lnTo>
                <a:lnTo>
                  <a:pt x="982" y="714"/>
                </a:lnTo>
                <a:lnTo>
                  <a:pt x="970" y="747"/>
                </a:lnTo>
                <a:lnTo>
                  <a:pt x="961" y="783"/>
                </a:lnTo>
                <a:lnTo>
                  <a:pt x="952" y="819"/>
                </a:lnTo>
                <a:lnTo>
                  <a:pt x="946" y="850"/>
                </a:lnTo>
                <a:lnTo>
                  <a:pt x="940" y="886"/>
                </a:lnTo>
                <a:lnTo>
                  <a:pt x="928" y="922"/>
                </a:lnTo>
                <a:lnTo>
                  <a:pt x="910" y="964"/>
                </a:lnTo>
                <a:lnTo>
                  <a:pt x="904" y="994"/>
                </a:lnTo>
                <a:lnTo>
                  <a:pt x="892" y="1030"/>
                </a:lnTo>
                <a:lnTo>
                  <a:pt x="877" y="1068"/>
                </a:lnTo>
                <a:lnTo>
                  <a:pt x="868" y="1098"/>
                </a:lnTo>
                <a:lnTo>
                  <a:pt x="856" y="1134"/>
                </a:lnTo>
                <a:lnTo>
                  <a:pt x="844" y="1176"/>
                </a:lnTo>
                <a:lnTo>
                  <a:pt x="829" y="1215"/>
                </a:lnTo>
                <a:lnTo>
                  <a:pt x="812" y="1254"/>
                </a:lnTo>
                <a:lnTo>
                  <a:pt x="800" y="1278"/>
                </a:lnTo>
                <a:lnTo>
                  <a:pt x="793" y="1311"/>
                </a:lnTo>
                <a:lnTo>
                  <a:pt x="772" y="1359"/>
                </a:lnTo>
                <a:lnTo>
                  <a:pt x="742" y="1396"/>
                </a:lnTo>
                <a:lnTo>
                  <a:pt x="721" y="1446"/>
                </a:lnTo>
                <a:lnTo>
                  <a:pt x="703" y="1479"/>
                </a:lnTo>
                <a:lnTo>
                  <a:pt x="679" y="1515"/>
                </a:lnTo>
                <a:lnTo>
                  <a:pt x="655" y="1545"/>
                </a:lnTo>
                <a:lnTo>
                  <a:pt x="628" y="1584"/>
                </a:lnTo>
                <a:lnTo>
                  <a:pt x="595" y="1614"/>
                </a:lnTo>
                <a:lnTo>
                  <a:pt x="571" y="1635"/>
                </a:lnTo>
                <a:lnTo>
                  <a:pt x="532" y="1665"/>
                </a:lnTo>
                <a:lnTo>
                  <a:pt x="496" y="1689"/>
                </a:lnTo>
                <a:lnTo>
                  <a:pt x="462" y="1710"/>
                </a:lnTo>
                <a:lnTo>
                  <a:pt x="423" y="1728"/>
                </a:lnTo>
                <a:lnTo>
                  <a:pt x="382" y="1746"/>
                </a:lnTo>
                <a:lnTo>
                  <a:pt x="355" y="1758"/>
                </a:lnTo>
                <a:lnTo>
                  <a:pt x="324" y="1770"/>
                </a:lnTo>
                <a:lnTo>
                  <a:pt x="298" y="1782"/>
                </a:lnTo>
                <a:lnTo>
                  <a:pt x="264" y="1794"/>
                </a:lnTo>
                <a:lnTo>
                  <a:pt x="232" y="1808"/>
                </a:lnTo>
                <a:lnTo>
                  <a:pt x="193" y="1820"/>
                </a:lnTo>
                <a:lnTo>
                  <a:pt x="154" y="1832"/>
                </a:lnTo>
                <a:lnTo>
                  <a:pt x="109" y="1847"/>
                </a:lnTo>
                <a:lnTo>
                  <a:pt x="67" y="1857"/>
                </a:lnTo>
                <a:lnTo>
                  <a:pt x="31" y="1869"/>
                </a:lnTo>
                <a:lnTo>
                  <a:pt x="12" y="1874"/>
                </a:lnTo>
                <a:lnTo>
                  <a:pt x="1" y="1877"/>
                </a:lnTo>
                <a:lnTo>
                  <a:pt x="1" y="1926"/>
                </a:lnTo>
                <a:lnTo>
                  <a:pt x="0" y="1920"/>
                </a:lnTo>
                <a:lnTo>
                  <a:pt x="2844" y="1920"/>
                </a:lnTo>
                <a:lnTo>
                  <a:pt x="2842" y="1874"/>
                </a:lnTo>
                <a:lnTo>
                  <a:pt x="2809" y="1868"/>
                </a:lnTo>
                <a:lnTo>
                  <a:pt x="2776" y="1859"/>
                </a:lnTo>
                <a:lnTo>
                  <a:pt x="2748" y="1850"/>
                </a:lnTo>
                <a:lnTo>
                  <a:pt x="2712" y="1839"/>
                </a:lnTo>
                <a:lnTo>
                  <a:pt x="2683" y="1833"/>
                </a:lnTo>
                <a:lnTo>
                  <a:pt x="2650" y="1821"/>
                </a:lnTo>
                <a:lnTo>
                  <a:pt x="2608" y="1806"/>
                </a:lnTo>
                <a:lnTo>
                  <a:pt x="2566" y="1794"/>
                </a:lnTo>
                <a:lnTo>
                  <a:pt x="2524" y="1776"/>
                </a:lnTo>
                <a:lnTo>
                  <a:pt x="2494" y="1764"/>
                </a:lnTo>
                <a:lnTo>
                  <a:pt x="2452" y="1746"/>
                </a:lnTo>
                <a:lnTo>
                  <a:pt x="2416" y="1728"/>
                </a:lnTo>
                <a:lnTo>
                  <a:pt x="2365" y="1704"/>
                </a:lnTo>
                <a:lnTo>
                  <a:pt x="2320" y="1680"/>
                </a:lnTo>
                <a:lnTo>
                  <a:pt x="2307" y="1670"/>
                </a:lnTo>
                <a:lnTo>
                  <a:pt x="2290" y="1662"/>
                </a:lnTo>
                <a:lnTo>
                  <a:pt x="2275" y="1650"/>
                </a:lnTo>
                <a:lnTo>
                  <a:pt x="2256" y="1634"/>
                </a:lnTo>
                <a:lnTo>
                  <a:pt x="2221" y="1611"/>
                </a:lnTo>
                <a:lnTo>
                  <a:pt x="2200" y="1582"/>
                </a:lnTo>
                <a:lnTo>
                  <a:pt x="2182" y="1558"/>
                </a:lnTo>
                <a:lnTo>
                  <a:pt x="2152" y="1522"/>
                </a:lnTo>
                <a:lnTo>
                  <a:pt x="2125" y="1485"/>
                </a:lnTo>
                <a:lnTo>
                  <a:pt x="2101" y="1452"/>
                </a:lnTo>
                <a:lnTo>
                  <a:pt x="2080" y="1419"/>
                </a:lnTo>
                <a:lnTo>
                  <a:pt x="2062" y="1386"/>
                </a:lnTo>
                <a:lnTo>
                  <a:pt x="2047" y="1356"/>
                </a:lnTo>
                <a:lnTo>
                  <a:pt x="2011" y="1293"/>
                </a:lnTo>
                <a:lnTo>
                  <a:pt x="2029" y="1326"/>
                </a:lnTo>
                <a:lnTo>
                  <a:pt x="1996" y="1257"/>
                </a:lnTo>
                <a:lnTo>
                  <a:pt x="1975" y="1218"/>
                </a:lnTo>
                <a:lnTo>
                  <a:pt x="1963" y="1191"/>
                </a:lnTo>
                <a:lnTo>
                  <a:pt x="1954" y="1161"/>
                </a:lnTo>
                <a:lnTo>
                  <a:pt x="1942" y="1140"/>
                </a:lnTo>
                <a:lnTo>
                  <a:pt x="1936" y="1107"/>
                </a:lnTo>
                <a:lnTo>
                  <a:pt x="1924" y="1083"/>
                </a:lnTo>
                <a:lnTo>
                  <a:pt x="1915" y="1053"/>
                </a:lnTo>
                <a:lnTo>
                  <a:pt x="1903" y="1011"/>
                </a:lnTo>
                <a:lnTo>
                  <a:pt x="1888" y="978"/>
                </a:lnTo>
                <a:lnTo>
                  <a:pt x="1873" y="930"/>
                </a:lnTo>
                <a:lnTo>
                  <a:pt x="1867" y="891"/>
                </a:lnTo>
                <a:lnTo>
                  <a:pt x="1855" y="852"/>
                </a:lnTo>
                <a:lnTo>
                  <a:pt x="1846" y="819"/>
                </a:lnTo>
                <a:lnTo>
                  <a:pt x="1831" y="771"/>
                </a:lnTo>
                <a:lnTo>
                  <a:pt x="1819" y="729"/>
                </a:lnTo>
                <a:lnTo>
                  <a:pt x="1801" y="681"/>
                </a:lnTo>
                <a:lnTo>
                  <a:pt x="1792" y="642"/>
                </a:lnTo>
                <a:lnTo>
                  <a:pt x="1774" y="600"/>
                </a:lnTo>
                <a:lnTo>
                  <a:pt x="1762" y="546"/>
                </a:lnTo>
                <a:lnTo>
                  <a:pt x="1741" y="504"/>
                </a:lnTo>
                <a:lnTo>
                  <a:pt x="1726" y="465"/>
                </a:lnTo>
                <a:lnTo>
                  <a:pt x="1714" y="432"/>
                </a:lnTo>
                <a:lnTo>
                  <a:pt x="1699" y="399"/>
                </a:lnTo>
                <a:lnTo>
                  <a:pt x="1675" y="345"/>
                </a:lnTo>
                <a:lnTo>
                  <a:pt x="1687" y="375"/>
                </a:lnTo>
                <a:lnTo>
                  <a:pt x="1657" y="312"/>
                </a:lnTo>
                <a:lnTo>
                  <a:pt x="1645" y="285"/>
                </a:lnTo>
                <a:lnTo>
                  <a:pt x="1630" y="252"/>
                </a:lnTo>
                <a:lnTo>
                  <a:pt x="1621" y="228"/>
                </a:lnTo>
                <a:lnTo>
                  <a:pt x="1609" y="207"/>
                </a:lnTo>
                <a:lnTo>
                  <a:pt x="1579" y="156"/>
                </a:lnTo>
                <a:lnTo>
                  <a:pt x="1564" y="135"/>
                </a:lnTo>
                <a:lnTo>
                  <a:pt x="1564" y="141"/>
                </a:lnTo>
                <a:lnTo>
                  <a:pt x="1573" y="144"/>
                </a:lnTo>
                <a:lnTo>
                  <a:pt x="1588" y="174"/>
                </a:lnTo>
                <a:lnTo>
                  <a:pt x="1594" y="192"/>
                </a:lnTo>
                <a:lnTo>
                  <a:pt x="1579" y="156"/>
                </a:lnTo>
                <a:lnTo>
                  <a:pt x="1552" y="129"/>
                </a:lnTo>
                <a:lnTo>
                  <a:pt x="1540" y="105"/>
                </a:lnTo>
                <a:lnTo>
                  <a:pt x="1519" y="81"/>
                </a:lnTo>
                <a:lnTo>
                  <a:pt x="1501" y="57"/>
                </a:lnTo>
                <a:lnTo>
                  <a:pt x="1480" y="39"/>
                </a:lnTo>
                <a:lnTo>
                  <a:pt x="1456" y="18"/>
                </a:lnTo>
                <a:lnTo>
                  <a:pt x="1432" y="6"/>
                </a:lnTo>
                <a:lnTo>
                  <a:pt x="1417"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p>
        </p:txBody>
      </p:sp>
      <p:sp>
        <p:nvSpPr>
          <p:cNvPr id="287782" name="Rectangle 38"/>
          <p:cNvSpPr>
            <a:spLocks noChangeArrowheads="1"/>
          </p:cNvSpPr>
          <p:nvPr/>
        </p:nvSpPr>
        <p:spPr bwMode="auto">
          <a:xfrm>
            <a:off x="8196059" y="3516313"/>
            <a:ext cx="979436" cy="828432"/>
          </a:xfrm>
          <a:prstGeom prst="rect">
            <a:avLst/>
          </a:prstGeom>
          <a:noFill/>
          <a:ln w="12700">
            <a:noFill/>
            <a:miter lim="800000"/>
            <a:headEnd/>
            <a:tailEnd/>
          </a:ln>
          <a:effectLst/>
        </p:spPr>
        <p:txBody>
          <a:bodyPr wrap="none" lIns="90488" tIns="44450" rIns="90488" bIns="44450">
            <a:spAutoFit/>
          </a:bodyPr>
          <a:lstStyle/>
          <a:p>
            <a:pPr algn="l"/>
            <a:r>
              <a:rPr lang="en-US" sz="2400" i="1">
                <a:solidFill>
                  <a:srgbClr val="000000"/>
                </a:solidFill>
                <a:effectLst/>
                <a:latin typeface="Symbol" pitchFamily="18" charset="2"/>
              </a:rPr>
              <a:t>a</a:t>
            </a:r>
            <a:r>
              <a:rPr lang="en-US" sz="2400">
                <a:solidFill>
                  <a:srgbClr val="000000"/>
                </a:solidFill>
                <a:effectLst/>
                <a:latin typeface="Book Antiqua" pitchFamily="18" charset="0"/>
              </a:rPr>
              <a:t>/2 =</a:t>
            </a:r>
          </a:p>
          <a:p>
            <a:pPr algn="l"/>
            <a:r>
              <a:rPr lang="en-US" sz="2400">
                <a:solidFill>
                  <a:srgbClr val="000000"/>
                </a:solidFill>
                <a:effectLst/>
                <a:latin typeface="Book Antiqua" pitchFamily="18" charset="0"/>
              </a:rPr>
              <a:t>  .015</a:t>
            </a:r>
            <a:endParaRPr lang="en-US" sz="2400">
              <a:solidFill>
                <a:srgbClr val="000000"/>
              </a:solidFill>
              <a:effectLst/>
              <a:latin typeface="Symbol" pitchFamily="18" charset="2"/>
            </a:endParaRPr>
          </a:p>
        </p:txBody>
      </p:sp>
      <p:sp>
        <p:nvSpPr>
          <p:cNvPr id="287783" name="Freeform 39"/>
          <p:cNvSpPr>
            <a:spLocks/>
          </p:cNvSpPr>
          <p:nvPr/>
        </p:nvSpPr>
        <p:spPr bwMode="auto">
          <a:xfrm>
            <a:off x="6885173" y="4560889"/>
            <a:ext cx="720859" cy="327025"/>
          </a:xfrm>
          <a:custGeom>
            <a:avLst/>
            <a:gdLst/>
            <a:ahLst/>
            <a:cxnLst>
              <a:cxn ang="0">
                <a:pos x="0" y="3"/>
              </a:cxn>
              <a:cxn ang="0">
                <a:pos x="0" y="18"/>
              </a:cxn>
              <a:cxn ang="0">
                <a:pos x="0" y="39"/>
              </a:cxn>
              <a:cxn ang="0">
                <a:pos x="0" y="66"/>
              </a:cxn>
              <a:cxn ang="0">
                <a:pos x="1" y="95"/>
              </a:cxn>
              <a:cxn ang="0">
                <a:pos x="1" y="119"/>
              </a:cxn>
              <a:cxn ang="0">
                <a:pos x="1" y="143"/>
              </a:cxn>
              <a:cxn ang="0">
                <a:pos x="1" y="167"/>
              </a:cxn>
              <a:cxn ang="0">
                <a:pos x="0" y="198"/>
              </a:cxn>
              <a:cxn ang="0">
                <a:pos x="447" y="198"/>
              </a:cxn>
              <a:cxn ang="0">
                <a:pos x="447" y="150"/>
              </a:cxn>
              <a:cxn ang="0">
                <a:pos x="444" y="153"/>
              </a:cxn>
              <a:cxn ang="0">
                <a:pos x="425" y="143"/>
              </a:cxn>
              <a:cxn ang="0">
                <a:pos x="401" y="143"/>
              </a:cxn>
              <a:cxn ang="0">
                <a:pos x="377" y="135"/>
              </a:cxn>
              <a:cxn ang="0">
                <a:pos x="353" y="135"/>
              </a:cxn>
              <a:cxn ang="0">
                <a:pos x="329" y="127"/>
              </a:cxn>
              <a:cxn ang="0">
                <a:pos x="305" y="119"/>
              </a:cxn>
              <a:cxn ang="0">
                <a:pos x="281" y="111"/>
              </a:cxn>
              <a:cxn ang="0">
                <a:pos x="258" y="102"/>
              </a:cxn>
              <a:cxn ang="0">
                <a:pos x="234" y="96"/>
              </a:cxn>
              <a:cxn ang="0">
                <a:pos x="209" y="87"/>
              </a:cxn>
              <a:cxn ang="0">
                <a:pos x="185" y="79"/>
              </a:cxn>
              <a:cxn ang="0">
                <a:pos x="162" y="69"/>
              </a:cxn>
              <a:cxn ang="0">
                <a:pos x="135" y="60"/>
              </a:cxn>
              <a:cxn ang="0">
                <a:pos x="111" y="54"/>
              </a:cxn>
              <a:cxn ang="0">
                <a:pos x="87" y="42"/>
              </a:cxn>
              <a:cxn ang="0">
                <a:pos x="63" y="30"/>
              </a:cxn>
              <a:cxn ang="0">
                <a:pos x="41" y="23"/>
              </a:cxn>
              <a:cxn ang="0">
                <a:pos x="17" y="15"/>
              </a:cxn>
              <a:cxn ang="0">
                <a:pos x="3" y="0"/>
              </a:cxn>
              <a:cxn ang="0">
                <a:pos x="3" y="0"/>
              </a:cxn>
            </a:cxnLst>
            <a:rect l="0" t="0" r="r" b="b"/>
            <a:pathLst>
              <a:path w="447" h="198">
                <a:moveTo>
                  <a:pt x="0" y="3"/>
                </a:moveTo>
                <a:lnTo>
                  <a:pt x="0" y="18"/>
                </a:lnTo>
                <a:lnTo>
                  <a:pt x="0" y="39"/>
                </a:lnTo>
                <a:lnTo>
                  <a:pt x="0" y="66"/>
                </a:lnTo>
                <a:lnTo>
                  <a:pt x="1" y="95"/>
                </a:lnTo>
                <a:lnTo>
                  <a:pt x="1" y="119"/>
                </a:lnTo>
                <a:lnTo>
                  <a:pt x="1" y="143"/>
                </a:lnTo>
                <a:lnTo>
                  <a:pt x="1" y="167"/>
                </a:lnTo>
                <a:lnTo>
                  <a:pt x="0" y="198"/>
                </a:lnTo>
                <a:lnTo>
                  <a:pt x="447" y="198"/>
                </a:lnTo>
                <a:lnTo>
                  <a:pt x="447" y="150"/>
                </a:lnTo>
                <a:lnTo>
                  <a:pt x="444" y="153"/>
                </a:lnTo>
                <a:lnTo>
                  <a:pt x="425" y="143"/>
                </a:lnTo>
                <a:lnTo>
                  <a:pt x="401" y="143"/>
                </a:lnTo>
                <a:lnTo>
                  <a:pt x="377" y="135"/>
                </a:lnTo>
                <a:lnTo>
                  <a:pt x="353" y="135"/>
                </a:lnTo>
                <a:lnTo>
                  <a:pt x="329" y="127"/>
                </a:lnTo>
                <a:lnTo>
                  <a:pt x="305" y="119"/>
                </a:lnTo>
                <a:lnTo>
                  <a:pt x="281" y="111"/>
                </a:lnTo>
                <a:lnTo>
                  <a:pt x="258" y="102"/>
                </a:lnTo>
                <a:lnTo>
                  <a:pt x="234" y="96"/>
                </a:lnTo>
                <a:lnTo>
                  <a:pt x="209" y="87"/>
                </a:lnTo>
                <a:lnTo>
                  <a:pt x="185" y="79"/>
                </a:lnTo>
                <a:lnTo>
                  <a:pt x="162" y="69"/>
                </a:lnTo>
                <a:lnTo>
                  <a:pt x="135" y="60"/>
                </a:lnTo>
                <a:lnTo>
                  <a:pt x="111" y="54"/>
                </a:lnTo>
                <a:lnTo>
                  <a:pt x="87" y="42"/>
                </a:lnTo>
                <a:lnTo>
                  <a:pt x="63" y="30"/>
                </a:lnTo>
                <a:lnTo>
                  <a:pt x="41" y="23"/>
                </a:lnTo>
                <a:lnTo>
                  <a:pt x="17" y="15"/>
                </a:lnTo>
                <a:lnTo>
                  <a:pt x="3" y="0"/>
                </a:lnTo>
                <a:lnTo>
                  <a:pt x="3" y="0"/>
                </a:lnTo>
              </a:path>
            </a:pathLst>
          </a:custGeom>
          <a:solidFill>
            <a:schemeClr val="bg1">
              <a:lumMod val="50000"/>
            </a:schemeClr>
          </a:solidFill>
          <a:ln w="12700" cap="rnd" cmpd="sng">
            <a:noFill/>
            <a:prstDash val="solid"/>
            <a:round/>
            <a:headEnd type="none" w="med" len="med"/>
            <a:tailEnd type="none" w="med" len="med"/>
          </a:ln>
          <a:effectLst/>
        </p:spPr>
        <p:txBody>
          <a:bodyPr/>
          <a:lstStyle/>
          <a:p>
            <a:endParaRPr lang="en-US"/>
          </a:p>
        </p:txBody>
      </p:sp>
      <p:sp>
        <p:nvSpPr>
          <p:cNvPr id="287784" name="Line 40"/>
          <p:cNvSpPr>
            <a:spLocks noChangeShapeType="1"/>
          </p:cNvSpPr>
          <p:nvPr/>
        </p:nvSpPr>
        <p:spPr bwMode="auto">
          <a:xfrm>
            <a:off x="6918644" y="3754438"/>
            <a:ext cx="1266858"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87785" name="Rectangle 41"/>
          <p:cNvSpPr>
            <a:spLocks noChangeArrowheads="1"/>
          </p:cNvSpPr>
          <p:nvPr/>
        </p:nvSpPr>
        <p:spPr bwMode="auto">
          <a:xfrm>
            <a:off x="5113577" y="5107889"/>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Book Antiqua" pitchFamily="18" charset="0"/>
              </a:rPr>
              <a:t>0</a:t>
            </a:r>
          </a:p>
        </p:txBody>
      </p:sp>
      <p:sp>
        <p:nvSpPr>
          <p:cNvPr id="287786" name="Rectangle 42"/>
          <p:cNvSpPr>
            <a:spLocks noChangeArrowheads="1"/>
          </p:cNvSpPr>
          <p:nvPr/>
        </p:nvSpPr>
        <p:spPr bwMode="auto">
          <a:xfrm>
            <a:off x="5852372" y="5397500"/>
            <a:ext cx="1554914" cy="459100"/>
          </a:xfrm>
          <a:prstGeom prst="rect">
            <a:avLst/>
          </a:prstGeom>
          <a:noFill/>
          <a:ln w="12700">
            <a:noFill/>
            <a:miter lim="800000"/>
            <a:headEnd/>
            <a:tailEnd/>
          </a:ln>
          <a:effectLst/>
        </p:spPr>
        <p:txBody>
          <a:bodyPr wrap="none" lIns="90488" tIns="44450" rIns="90488" bIns="44450">
            <a:spAutoFit/>
          </a:bodyPr>
          <a:lstStyle/>
          <a:p>
            <a:pPr algn="l"/>
            <a:r>
              <a:rPr lang="en-US" sz="2400" i="1">
                <a:solidFill>
                  <a:srgbClr val="000000"/>
                </a:solidFill>
                <a:effectLst/>
                <a:latin typeface="Book Antiqua" pitchFamily="18" charset="0"/>
              </a:rPr>
              <a:t>z</a:t>
            </a:r>
            <a:r>
              <a:rPr lang="en-US" sz="2400" i="1" baseline="-25000">
                <a:solidFill>
                  <a:srgbClr val="000000"/>
                </a:solidFill>
                <a:effectLst/>
                <a:latin typeface="Symbol" pitchFamily="18" charset="2"/>
              </a:rPr>
              <a:t>a</a:t>
            </a:r>
            <a:r>
              <a:rPr lang="en-US" sz="2400" baseline="-25000">
                <a:solidFill>
                  <a:srgbClr val="000000"/>
                </a:solidFill>
                <a:effectLst/>
                <a:latin typeface="Book Antiqua" pitchFamily="18" charset="0"/>
              </a:rPr>
              <a:t>/2</a:t>
            </a:r>
            <a:r>
              <a:rPr lang="en-US" sz="2400">
                <a:solidFill>
                  <a:srgbClr val="000000"/>
                </a:solidFill>
                <a:effectLst/>
                <a:latin typeface="Book Antiqua" pitchFamily="18" charset="0"/>
              </a:rPr>
              <a:t> = 2.17</a:t>
            </a:r>
          </a:p>
        </p:txBody>
      </p:sp>
      <p:sp>
        <p:nvSpPr>
          <p:cNvPr id="287787" name="Rectangle 43"/>
          <p:cNvSpPr>
            <a:spLocks noChangeArrowheads="1"/>
          </p:cNvSpPr>
          <p:nvPr/>
        </p:nvSpPr>
        <p:spPr bwMode="auto">
          <a:xfrm>
            <a:off x="8468225" y="4625975"/>
            <a:ext cx="330220" cy="489878"/>
          </a:xfrm>
          <a:prstGeom prst="rect">
            <a:avLst/>
          </a:prstGeom>
          <a:noFill/>
          <a:ln w="12700">
            <a:noFill/>
            <a:miter lim="800000"/>
            <a:headEnd/>
            <a:tailEnd/>
          </a:ln>
          <a:effectLst/>
        </p:spPr>
        <p:txBody>
          <a:bodyPr wrap="none" lIns="90488" tIns="44450" rIns="90488" bIns="44450">
            <a:spAutoFit/>
          </a:bodyPr>
          <a:lstStyle/>
          <a:p>
            <a:pPr algn="l"/>
            <a:r>
              <a:rPr lang="en-US" sz="2600" i="1" dirty="0">
                <a:solidFill>
                  <a:srgbClr val="000000"/>
                </a:solidFill>
                <a:effectLst/>
                <a:latin typeface="Book Antiqua" pitchFamily="18" charset="0"/>
              </a:rPr>
              <a:t>z</a:t>
            </a:r>
          </a:p>
        </p:txBody>
      </p:sp>
      <p:sp>
        <p:nvSpPr>
          <p:cNvPr id="287788" name="Freeform 44"/>
          <p:cNvSpPr>
            <a:spLocks/>
          </p:cNvSpPr>
          <p:nvPr/>
        </p:nvSpPr>
        <p:spPr bwMode="auto">
          <a:xfrm>
            <a:off x="3053440" y="4546600"/>
            <a:ext cx="723594" cy="350838"/>
          </a:xfrm>
          <a:custGeom>
            <a:avLst/>
            <a:gdLst/>
            <a:ahLst/>
            <a:cxnLst>
              <a:cxn ang="0">
                <a:pos x="462" y="0"/>
              </a:cxn>
              <a:cxn ang="0">
                <a:pos x="462" y="25"/>
              </a:cxn>
              <a:cxn ang="0">
                <a:pos x="462" y="47"/>
              </a:cxn>
              <a:cxn ang="0">
                <a:pos x="462" y="72"/>
              </a:cxn>
              <a:cxn ang="0">
                <a:pos x="463" y="96"/>
              </a:cxn>
              <a:cxn ang="0">
                <a:pos x="463" y="121"/>
              </a:cxn>
              <a:cxn ang="0">
                <a:pos x="463" y="145"/>
              </a:cxn>
              <a:cxn ang="0">
                <a:pos x="463" y="170"/>
              </a:cxn>
              <a:cxn ang="0">
                <a:pos x="462" y="218"/>
              </a:cxn>
              <a:cxn ang="0">
                <a:pos x="0" y="221"/>
              </a:cxn>
              <a:cxn ang="0">
                <a:pos x="0" y="171"/>
              </a:cxn>
              <a:cxn ang="0">
                <a:pos x="17" y="170"/>
              </a:cxn>
              <a:cxn ang="0">
                <a:pos x="35" y="163"/>
              </a:cxn>
              <a:cxn ang="0">
                <a:pos x="54" y="157"/>
              </a:cxn>
              <a:cxn ang="0">
                <a:pos x="86" y="148"/>
              </a:cxn>
              <a:cxn ang="0">
                <a:pos x="110" y="142"/>
              </a:cxn>
              <a:cxn ang="0">
                <a:pos x="132" y="133"/>
              </a:cxn>
              <a:cxn ang="0">
                <a:pos x="159" y="127"/>
              </a:cxn>
              <a:cxn ang="0">
                <a:pos x="182" y="118"/>
              </a:cxn>
              <a:cxn ang="0">
                <a:pos x="207" y="112"/>
              </a:cxn>
              <a:cxn ang="0">
                <a:pos x="231" y="104"/>
              </a:cxn>
              <a:cxn ang="0">
                <a:pos x="252" y="94"/>
              </a:cxn>
              <a:cxn ang="0">
                <a:pos x="279" y="84"/>
              </a:cxn>
              <a:cxn ang="0">
                <a:pos x="303" y="76"/>
              </a:cxn>
              <a:cxn ang="0">
                <a:pos x="327" y="66"/>
              </a:cxn>
              <a:cxn ang="0">
                <a:pos x="351" y="53"/>
              </a:cxn>
              <a:cxn ang="0">
                <a:pos x="375" y="46"/>
              </a:cxn>
              <a:cxn ang="0">
                <a:pos x="399" y="37"/>
              </a:cxn>
              <a:cxn ang="0">
                <a:pos x="423" y="21"/>
              </a:cxn>
              <a:cxn ang="0">
                <a:pos x="447" y="13"/>
              </a:cxn>
              <a:cxn ang="0">
                <a:pos x="464" y="2"/>
              </a:cxn>
              <a:cxn ang="0">
                <a:pos x="465" y="2"/>
              </a:cxn>
            </a:cxnLst>
            <a:rect l="0" t="0" r="r" b="b"/>
            <a:pathLst>
              <a:path w="465" h="221">
                <a:moveTo>
                  <a:pt x="462" y="0"/>
                </a:moveTo>
                <a:lnTo>
                  <a:pt x="462" y="25"/>
                </a:lnTo>
                <a:lnTo>
                  <a:pt x="462" y="47"/>
                </a:lnTo>
                <a:lnTo>
                  <a:pt x="462" y="72"/>
                </a:lnTo>
                <a:lnTo>
                  <a:pt x="463" y="96"/>
                </a:lnTo>
                <a:lnTo>
                  <a:pt x="463" y="121"/>
                </a:lnTo>
                <a:lnTo>
                  <a:pt x="463" y="145"/>
                </a:lnTo>
                <a:lnTo>
                  <a:pt x="463" y="170"/>
                </a:lnTo>
                <a:lnTo>
                  <a:pt x="462" y="218"/>
                </a:lnTo>
                <a:lnTo>
                  <a:pt x="0" y="221"/>
                </a:lnTo>
                <a:lnTo>
                  <a:pt x="0" y="171"/>
                </a:lnTo>
                <a:lnTo>
                  <a:pt x="17" y="170"/>
                </a:lnTo>
                <a:lnTo>
                  <a:pt x="35" y="163"/>
                </a:lnTo>
                <a:lnTo>
                  <a:pt x="54" y="157"/>
                </a:lnTo>
                <a:lnTo>
                  <a:pt x="86" y="148"/>
                </a:lnTo>
                <a:lnTo>
                  <a:pt x="110" y="142"/>
                </a:lnTo>
                <a:lnTo>
                  <a:pt x="132" y="133"/>
                </a:lnTo>
                <a:lnTo>
                  <a:pt x="159" y="127"/>
                </a:lnTo>
                <a:lnTo>
                  <a:pt x="182" y="118"/>
                </a:lnTo>
                <a:lnTo>
                  <a:pt x="207" y="112"/>
                </a:lnTo>
                <a:lnTo>
                  <a:pt x="231" y="104"/>
                </a:lnTo>
                <a:lnTo>
                  <a:pt x="252" y="94"/>
                </a:lnTo>
                <a:lnTo>
                  <a:pt x="279" y="84"/>
                </a:lnTo>
                <a:lnTo>
                  <a:pt x="303" y="76"/>
                </a:lnTo>
                <a:lnTo>
                  <a:pt x="327" y="66"/>
                </a:lnTo>
                <a:lnTo>
                  <a:pt x="351" y="53"/>
                </a:lnTo>
                <a:lnTo>
                  <a:pt x="375" y="46"/>
                </a:lnTo>
                <a:lnTo>
                  <a:pt x="399" y="37"/>
                </a:lnTo>
                <a:lnTo>
                  <a:pt x="423" y="21"/>
                </a:lnTo>
                <a:lnTo>
                  <a:pt x="447" y="13"/>
                </a:lnTo>
                <a:lnTo>
                  <a:pt x="464" y="2"/>
                </a:lnTo>
                <a:lnTo>
                  <a:pt x="465" y="2"/>
                </a:lnTo>
              </a:path>
            </a:pathLst>
          </a:custGeom>
          <a:solidFill>
            <a:schemeClr val="bg1">
              <a:lumMod val="50000"/>
            </a:schemeClr>
          </a:solidFill>
          <a:ln w="12700" cap="rnd" cmpd="sng">
            <a:noFill/>
            <a:prstDash val="solid"/>
            <a:round/>
            <a:headEnd type="none" w="med" len="med"/>
            <a:tailEnd type="none" w="med" len="med"/>
          </a:ln>
          <a:effectLst/>
        </p:spPr>
        <p:txBody>
          <a:bodyPr/>
          <a:lstStyle/>
          <a:p>
            <a:endParaRPr lang="en-US"/>
          </a:p>
        </p:txBody>
      </p:sp>
      <p:sp>
        <p:nvSpPr>
          <p:cNvPr id="287789" name="Line 45"/>
          <p:cNvSpPr>
            <a:spLocks noChangeShapeType="1"/>
          </p:cNvSpPr>
          <p:nvPr/>
        </p:nvSpPr>
        <p:spPr bwMode="auto">
          <a:xfrm flipH="1">
            <a:off x="2506476" y="3754438"/>
            <a:ext cx="127530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87790" name="Line 46"/>
          <p:cNvSpPr>
            <a:spLocks noChangeShapeType="1"/>
          </p:cNvSpPr>
          <p:nvPr/>
        </p:nvSpPr>
        <p:spPr bwMode="auto">
          <a:xfrm>
            <a:off x="2738526" y="4881563"/>
            <a:ext cx="5750566" cy="0"/>
          </a:xfrm>
          <a:prstGeom prst="line">
            <a:avLst/>
          </a:prstGeom>
          <a:noFill/>
          <a:ln w="12700">
            <a:solidFill>
              <a:srgbClr val="000000"/>
            </a:solidFill>
            <a:round/>
            <a:headEnd/>
            <a:tailEnd/>
          </a:ln>
          <a:effectLst/>
        </p:spPr>
        <p:txBody>
          <a:bodyPr wrap="none" anchor="ctr"/>
          <a:lstStyle/>
          <a:p>
            <a:endParaRPr lang="en-US"/>
          </a:p>
        </p:txBody>
      </p:sp>
      <p:grpSp>
        <p:nvGrpSpPr>
          <p:cNvPr id="287791" name="Group 47"/>
          <p:cNvGrpSpPr>
            <a:grpSpLocks/>
          </p:cNvGrpSpPr>
          <p:nvPr/>
        </p:nvGrpSpPr>
        <p:grpSpPr bwMode="auto">
          <a:xfrm>
            <a:off x="2913775" y="1776414"/>
            <a:ext cx="4833911" cy="2941637"/>
            <a:chOff x="1380" y="1175"/>
            <a:chExt cx="3046" cy="1853"/>
          </a:xfrm>
        </p:grpSpPr>
        <p:sp>
          <p:nvSpPr>
            <p:cNvPr id="287792" name="Arc 48"/>
            <p:cNvSpPr>
              <a:spLocks/>
            </p:cNvSpPr>
            <p:nvPr/>
          </p:nvSpPr>
          <p:spPr bwMode="auto">
            <a:xfrm rot="4500000">
              <a:off x="3168" y="2280"/>
              <a:ext cx="764" cy="284"/>
            </a:xfrm>
            <a:custGeom>
              <a:avLst/>
              <a:gdLst>
                <a:gd name="G0" fmla="+- 0 0 0"/>
                <a:gd name="G1" fmla="+- 0 0 0"/>
                <a:gd name="G2" fmla="+- 21600 0 0"/>
                <a:gd name="T0" fmla="*/ 18778 w 18778"/>
                <a:gd name="T1" fmla="*/ 10674 h 21600"/>
                <a:gd name="T2" fmla="*/ 0 w 18778"/>
                <a:gd name="T3" fmla="*/ 21600 h 21600"/>
                <a:gd name="T4" fmla="*/ 0 w 18778"/>
                <a:gd name="T5" fmla="*/ 0 h 21600"/>
              </a:gdLst>
              <a:ahLst/>
              <a:cxnLst>
                <a:cxn ang="0">
                  <a:pos x="T0" y="T1"/>
                </a:cxn>
                <a:cxn ang="0">
                  <a:pos x="T2" y="T3"/>
                </a:cxn>
                <a:cxn ang="0">
                  <a:pos x="T4" y="T5"/>
                </a:cxn>
              </a:cxnLst>
              <a:rect l="0" t="0" r="r" b="b"/>
              <a:pathLst>
                <a:path w="18778" h="21600" fill="none" extrusionOk="0">
                  <a:moveTo>
                    <a:pt x="18778" y="10674"/>
                  </a:moveTo>
                  <a:cubicBezTo>
                    <a:pt x="14939" y="17428"/>
                    <a:pt x="7768" y="21599"/>
                    <a:pt x="0" y="21600"/>
                  </a:cubicBezTo>
                </a:path>
                <a:path w="18778" h="21600" stroke="0" extrusionOk="0">
                  <a:moveTo>
                    <a:pt x="18778" y="10674"/>
                  </a:moveTo>
                  <a:cubicBezTo>
                    <a:pt x="14939" y="17428"/>
                    <a:pt x="7768"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287793" name="Arc 49"/>
            <p:cNvSpPr>
              <a:spLocks/>
            </p:cNvSpPr>
            <p:nvPr/>
          </p:nvSpPr>
          <p:spPr bwMode="auto">
            <a:xfrm rot="6300000">
              <a:off x="2143" y="1541"/>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287794" name="Arc 50"/>
            <p:cNvSpPr>
              <a:spLocks/>
            </p:cNvSpPr>
            <p:nvPr/>
          </p:nvSpPr>
          <p:spPr bwMode="auto">
            <a:xfrm rot="16980000">
              <a:off x="1764" y="2305"/>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a:p>
          </p:txBody>
        </p:sp>
        <p:sp>
          <p:nvSpPr>
            <p:cNvPr id="287795" name="Arc 51"/>
            <p:cNvSpPr>
              <a:spLocks/>
            </p:cNvSpPr>
            <p:nvPr/>
          </p:nvSpPr>
          <p:spPr bwMode="auto">
            <a:xfrm rot="15300000">
              <a:off x="2604" y="1543"/>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a:p>
          </p:txBody>
        </p:sp>
        <p:sp>
          <p:nvSpPr>
            <p:cNvPr id="287796" name="Arc 52"/>
            <p:cNvSpPr>
              <a:spLocks/>
            </p:cNvSpPr>
            <p:nvPr/>
          </p:nvSpPr>
          <p:spPr bwMode="auto">
            <a:xfrm rot="720000">
              <a:off x="3619" y="2807"/>
              <a:ext cx="807" cy="221"/>
            </a:xfrm>
            <a:custGeom>
              <a:avLst/>
              <a:gdLst>
                <a:gd name="G0" fmla="+- 20857 0 0"/>
                <a:gd name="G1" fmla="+- 0 0 0"/>
                <a:gd name="G2" fmla="+- 21600 0 0"/>
                <a:gd name="T0" fmla="*/ 18718 w 20857"/>
                <a:gd name="T1" fmla="*/ 21494 h 21494"/>
                <a:gd name="T2" fmla="*/ 0 w 20857"/>
                <a:gd name="T3" fmla="*/ 5616 h 21494"/>
                <a:gd name="T4" fmla="*/ 20857 w 20857"/>
                <a:gd name="T5" fmla="*/ 0 h 21494"/>
              </a:gdLst>
              <a:ahLst/>
              <a:cxnLst>
                <a:cxn ang="0">
                  <a:pos x="T0" y="T1"/>
                </a:cxn>
                <a:cxn ang="0">
                  <a:pos x="T2" y="T3"/>
                </a:cxn>
                <a:cxn ang="0">
                  <a:pos x="T4" y="T5"/>
                </a:cxn>
              </a:cxnLst>
              <a:rect l="0" t="0" r="r" b="b"/>
              <a:pathLst>
                <a:path w="20857" h="21494" fill="none" extrusionOk="0">
                  <a:moveTo>
                    <a:pt x="18718" y="21493"/>
                  </a:moveTo>
                  <a:cubicBezTo>
                    <a:pt x="9785" y="20604"/>
                    <a:pt x="2333" y="14283"/>
                    <a:pt x="-1" y="5616"/>
                  </a:cubicBezTo>
                </a:path>
                <a:path w="20857" h="21494" stroke="0" extrusionOk="0">
                  <a:moveTo>
                    <a:pt x="18718" y="21493"/>
                  </a:moveTo>
                  <a:cubicBezTo>
                    <a:pt x="9785" y="20604"/>
                    <a:pt x="2333" y="14283"/>
                    <a:pt x="-1" y="5616"/>
                  </a:cubicBezTo>
                  <a:lnTo>
                    <a:pt x="20857" y="0"/>
                  </a:lnTo>
                  <a:close/>
                </a:path>
              </a:pathLst>
            </a:custGeom>
            <a:noFill/>
            <a:ln w="12700" cap="rnd">
              <a:solidFill>
                <a:schemeClr val="tx1"/>
              </a:solidFill>
              <a:round/>
              <a:headEnd/>
              <a:tailEnd/>
            </a:ln>
            <a:effectLst/>
          </p:spPr>
          <p:txBody>
            <a:bodyPr wrap="none" anchor="ctr"/>
            <a:lstStyle/>
            <a:p>
              <a:endParaRPr lang="en-US"/>
            </a:p>
          </p:txBody>
        </p:sp>
        <p:sp>
          <p:nvSpPr>
            <p:cNvPr id="287797" name="Arc 53"/>
            <p:cNvSpPr>
              <a:spLocks/>
            </p:cNvSpPr>
            <p:nvPr/>
          </p:nvSpPr>
          <p:spPr bwMode="auto">
            <a:xfrm rot="20760000">
              <a:off x="1380" y="2857"/>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a:p>
          </p:txBody>
        </p:sp>
      </p:grpSp>
      <p:sp>
        <p:nvSpPr>
          <p:cNvPr id="287798" name="Rectangle 54"/>
          <p:cNvSpPr>
            <a:spLocks noChangeArrowheads="1"/>
          </p:cNvSpPr>
          <p:nvPr/>
        </p:nvSpPr>
        <p:spPr bwMode="auto">
          <a:xfrm>
            <a:off x="1463222" y="3525838"/>
            <a:ext cx="979436" cy="828432"/>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Symbol" pitchFamily="18" charset="2"/>
              </a:rPr>
              <a:t>a</a:t>
            </a:r>
            <a:r>
              <a:rPr lang="en-US" sz="2400" dirty="0">
                <a:solidFill>
                  <a:srgbClr val="000000"/>
                </a:solidFill>
                <a:effectLst/>
                <a:latin typeface="Book Antiqua" pitchFamily="18" charset="0"/>
              </a:rPr>
              <a:t>/2 =</a:t>
            </a:r>
          </a:p>
          <a:p>
            <a:pPr algn="l"/>
            <a:r>
              <a:rPr lang="en-US" sz="2400" dirty="0">
                <a:solidFill>
                  <a:srgbClr val="000000"/>
                </a:solidFill>
                <a:effectLst/>
                <a:latin typeface="Book Antiqua" pitchFamily="18" charset="0"/>
              </a:rPr>
              <a:t>  .015</a:t>
            </a:r>
          </a:p>
        </p:txBody>
      </p:sp>
      <p:sp>
        <p:nvSpPr>
          <p:cNvPr id="287799" name="Line 55"/>
          <p:cNvSpPr>
            <a:spLocks noChangeShapeType="1"/>
          </p:cNvSpPr>
          <p:nvPr/>
        </p:nvSpPr>
        <p:spPr bwMode="auto">
          <a:xfrm>
            <a:off x="5271380" y="4811714"/>
            <a:ext cx="0" cy="314325"/>
          </a:xfrm>
          <a:prstGeom prst="line">
            <a:avLst/>
          </a:prstGeom>
          <a:noFill/>
          <a:ln w="12700">
            <a:solidFill>
              <a:schemeClr val="tx1"/>
            </a:solidFill>
            <a:round/>
            <a:headEnd/>
            <a:tailEnd/>
          </a:ln>
          <a:effectLst/>
        </p:spPr>
        <p:txBody>
          <a:bodyPr/>
          <a:lstStyle/>
          <a:p>
            <a:endParaRPr lang="en-US"/>
          </a:p>
        </p:txBody>
      </p:sp>
      <p:sp>
        <p:nvSpPr>
          <p:cNvPr id="287800" name="Line 56"/>
          <p:cNvSpPr>
            <a:spLocks noChangeShapeType="1"/>
          </p:cNvSpPr>
          <p:nvPr/>
        </p:nvSpPr>
        <p:spPr bwMode="auto">
          <a:xfrm>
            <a:off x="3781780" y="3243264"/>
            <a:ext cx="0" cy="2162175"/>
          </a:xfrm>
          <a:prstGeom prst="line">
            <a:avLst/>
          </a:prstGeom>
          <a:noFill/>
          <a:ln w="12700">
            <a:solidFill>
              <a:schemeClr val="tx1"/>
            </a:solidFill>
            <a:round/>
            <a:headEnd/>
            <a:tailEnd/>
          </a:ln>
          <a:effectLst/>
        </p:spPr>
        <p:txBody>
          <a:bodyPr wrap="none" anchor="ctr"/>
          <a:lstStyle/>
          <a:p>
            <a:endParaRPr lang="en-US"/>
          </a:p>
        </p:txBody>
      </p:sp>
      <p:sp>
        <p:nvSpPr>
          <p:cNvPr id="287801" name="Text Box 57"/>
          <p:cNvSpPr txBox="1">
            <a:spLocks noChangeArrowheads="1"/>
          </p:cNvSpPr>
          <p:nvPr/>
        </p:nvSpPr>
        <p:spPr bwMode="auto">
          <a:xfrm>
            <a:off x="996319" y="1153886"/>
            <a:ext cx="2749855"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Approach</a:t>
            </a:r>
          </a:p>
        </p:txBody>
      </p:sp>
      <p:sp>
        <p:nvSpPr>
          <p:cNvPr id="287802" name="Rectangle 58"/>
          <p:cNvSpPr>
            <a:spLocks noChangeArrowheads="1"/>
          </p:cNvSpPr>
          <p:nvPr/>
        </p:nvSpPr>
        <p:spPr bwMode="auto">
          <a:xfrm>
            <a:off x="2597269" y="5397500"/>
            <a:ext cx="1760098" cy="459100"/>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000000"/>
                </a:solidFill>
                <a:effectLst/>
                <a:latin typeface="Book Antiqua" pitchFamily="18" charset="0"/>
              </a:rPr>
              <a:t>-</a:t>
            </a:r>
            <a:r>
              <a:rPr lang="en-US" sz="2400" i="1">
                <a:solidFill>
                  <a:srgbClr val="000000"/>
                </a:solidFill>
                <a:effectLst/>
                <a:latin typeface="Book Antiqua" pitchFamily="18" charset="0"/>
              </a:rPr>
              <a:t>z</a:t>
            </a:r>
            <a:r>
              <a:rPr lang="en-US" sz="2400" i="1" baseline="-25000">
                <a:solidFill>
                  <a:srgbClr val="000000"/>
                </a:solidFill>
                <a:effectLst/>
                <a:latin typeface="Symbol" pitchFamily="18" charset="2"/>
              </a:rPr>
              <a:t>a</a:t>
            </a:r>
            <a:r>
              <a:rPr lang="en-US" sz="2400" baseline="-25000">
                <a:solidFill>
                  <a:srgbClr val="000000"/>
                </a:solidFill>
                <a:effectLst/>
                <a:latin typeface="Book Antiqua" pitchFamily="18" charset="0"/>
              </a:rPr>
              <a:t>/2</a:t>
            </a:r>
            <a:r>
              <a:rPr lang="en-US" sz="2400">
                <a:solidFill>
                  <a:srgbClr val="000000"/>
                </a:solidFill>
                <a:effectLst/>
                <a:latin typeface="Book Antiqua" pitchFamily="18" charset="0"/>
              </a:rPr>
              <a:t> = -2.17</a:t>
            </a:r>
          </a:p>
        </p:txBody>
      </p:sp>
      <p:grpSp>
        <p:nvGrpSpPr>
          <p:cNvPr id="287803" name="Group 59"/>
          <p:cNvGrpSpPr>
            <a:grpSpLocks/>
          </p:cNvGrpSpPr>
          <p:nvPr/>
        </p:nvGrpSpPr>
        <p:grpSpPr bwMode="auto">
          <a:xfrm>
            <a:off x="3205152" y="1838325"/>
            <a:ext cx="139354" cy="3378200"/>
            <a:chOff x="1458" y="1214"/>
            <a:chExt cx="66" cy="2128"/>
          </a:xfrm>
          <a:effectLst/>
        </p:grpSpPr>
        <p:sp>
          <p:nvSpPr>
            <p:cNvPr id="287804" name="Line 60"/>
            <p:cNvSpPr>
              <a:spLocks noChangeShapeType="1"/>
            </p:cNvSpPr>
            <p:nvPr/>
          </p:nvSpPr>
          <p:spPr bwMode="auto">
            <a:xfrm>
              <a:off x="1524" y="1214"/>
              <a:ext cx="0" cy="2062"/>
            </a:xfrm>
            <a:prstGeom prst="line">
              <a:avLst/>
            </a:prstGeom>
            <a:noFill/>
            <a:ln w="12700">
              <a:solidFill>
                <a:srgbClr val="000000"/>
              </a:solidFill>
              <a:round/>
              <a:headEnd/>
              <a:tailEnd/>
            </a:ln>
            <a:effectLst>
              <a:outerShdw dist="17961" dir="2700000" algn="ctr" rotWithShape="0">
                <a:srgbClr val="000000"/>
              </a:outerShdw>
            </a:effectLst>
          </p:spPr>
          <p:txBody>
            <a:bodyPr/>
            <a:lstStyle/>
            <a:p>
              <a:endParaRPr lang="en-US"/>
            </a:p>
          </p:txBody>
        </p:sp>
        <p:sp>
          <p:nvSpPr>
            <p:cNvPr id="287805" name="Line 61"/>
            <p:cNvSpPr>
              <a:spLocks noChangeShapeType="1"/>
            </p:cNvSpPr>
            <p:nvPr/>
          </p:nvSpPr>
          <p:spPr bwMode="auto">
            <a:xfrm flipH="1">
              <a:off x="1458" y="3276"/>
              <a:ext cx="66" cy="66"/>
            </a:xfrm>
            <a:prstGeom prst="line">
              <a:avLst/>
            </a:prstGeom>
            <a:noFill/>
            <a:ln w="12700">
              <a:solidFill>
                <a:srgbClr val="000000"/>
              </a:solidFill>
              <a:round/>
              <a:headEnd/>
              <a:tailEnd/>
            </a:ln>
            <a:effectLst>
              <a:outerShdw algn="ctr" rotWithShape="0">
                <a:srgbClr val="000000"/>
              </a:outerShdw>
            </a:effectLst>
          </p:spPr>
          <p:txBody>
            <a:bodyPr/>
            <a:lstStyle/>
            <a:p>
              <a:endParaRPr lang="en-US"/>
            </a:p>
          </p:txBody>
        </p:sp>
      </p:grpSp>
      <p:grpSp>
        <p:nvGrpSpPr>
          <p:cNvPr id="287806" name="Group 62"/>
          <p:cNvGrpSpPr>
            <a:grpSpLocks/>
          </p:cNvGrpSpPr>
          <p:nvPr/>
        </p:nvGrpSpPr>
        <p:grpSpPr bwMode="auto">
          <a:xfrm>
            <a:off x="7297422" y="1857376"/>
            <a:ext cx="139354" cy="3349625"/>
            <a:chOff x="4236" y="1226"/>
            <a:chExt cx="66" cy="2110"/>
          </a:xfrm>
          <a:effectLst/>
        </p:grpSpPr>
        <p:sp>
          <p:nvSpPr>
            <p:cNvPr id="287807" name="Line 63"/>
            <p:cNvSpPr>
              <a:spLocks noChangeShapeType="1"/>
            </p:cNvSpPr>
            <p:nvPr/>
          </p:nvSpPr>
          <p:spPr bwMode="auto">
            <a:xfrm>
              <a:off x="4236" y="1226"/>
              <a:ext cx="0" cy="2044"/>
            </a:xfrm>
            <a:prstGeom prst="line">
              <a:avLst/>
            </a:prstGeom>
            <a:noFill/>
            <a:ln w="12700">
              <a:solidFill>
                <a:srgbClr val="000000"/>
              </a:solidFill>
              <a:round/>
              <a:headEnd/>
              <a:tailEnd/>
            </a:ln>
            <a:effectLst>
              <a:outerShdw dist="17961" dir="2700000" algn="ctr" rotWithShape="0">
                <a:srgbClr val="000000"/>
              </a:outerShdw>
            </a:effectLst>
          </p:spPr>
          <p:txBody>
            <a:bodyPr/>
            <a:lstStyle/>
            <a:p>
              <a:endParaRPr lang="en-US"/>
            </a:p>
          </p:txBody>
        </p:sp>
        <p:sp>
          <p:nvSpPr>
            <p:cNvPr id="287808" name="Line 64"/>
            <p:cNvSpPr>
              <a:spLocks noChangeShapeType="1"/>
            </p:cNvSpPr>
            <p:nvPr/>
          </p:nvSpPr>
          <p:spPr bwMode="auto">
            <a:xfrm>
              <a:off x="4236" y="3270"/>
              <a:ext cx="66" cy="66"/>
            </a:xfrm>
            <a:prstGeom prst="line">
              <a:avLst/>
            </a:prstGeom>
            <a:noFill/>
            <a:ln w="12700">
              <a:solidFill>
                <a:srgbClr val="000000"/>
              </a:solidFill>
              <a:round/>
              <a:headEnd/>
              <a:tailEnd/>
            </a:ln>
            <a:effectLst>
              <a:outerShdw dist="17961" dir="2700000" algn="ctr" rotWithShape="0">
                <a:srgbClr val="000000"/>
              </a:outerShdw>
            </a:effectLst>
          </p:spPr>
          <p:txBody>
            <a:bodyPr/>
            <a:lstStyle/>
            <a:p>
              <a:endParaRPr lang="en-US"/>
            </a:p>
          </p:txBody>
        </p:sp>
      </p:grpSp>
      <p:sp>
        <p:nvSpPr>
          <p:cNvPr id="287809" name="Rectangle 65"/>
          <p:cNvSpPr>
            <a:spLocks noChangeArrowheads="1"/>
          </p:cNvSpPr>
          <p:nvPr/>
        </p:nvSpPr>
        <p:spPr bwMode="auto">
          <a:xfrm>
            <a:off x="7405106" y="5083175"/>
            <a:ext cx="1197445" cy="459100"/>
          </a:xfrm>
          <a:prstGeom prst="rect">
            <a:avLst/>
          </a:prstGeom>
          <a:noFill/>
          <a:ln w="12700">
            <a:noFill/>
            <a:miter lim="800000"/>
            <a:headEnd/>
            <a:tailEnd/>
          </a:ln>
          <a:effectLst/>
        </p:spPr>
        <p:txBody>
          <a:bodyPr wrap="none" lIns="90488" tIns="44450" rIns="90488" bIns="44450">
            <a:spAutoFit/>
          </a:bodyPr>
          <a:lstStyle/>
          <a:p>
            <a:pPr algn="l"/>
            <a:r>
              <a:rPr lang="en-US" sz="2400" i="1">
                <a:solidFill>
                  <a:srgbClr val="000000"/>
                </a:solidFill>
                <a:effectLst/>
                <a:latin typeface="+mn-lt"/>
                <a:cs typeface="Arial" panose="020B0604020202020204" pitchFamily="34" charset="0"/>
              </a:rPr>
              <a:t>z</a:t>
            </a:r>
            <a:r>
              <a:rPr lang="en-US" sz="2400">
                <a:solidFill>
                  <a:srgbClr val="000000"/>
                </a:solidFill>
                <a:effectLst/>
                <a:latin typeface="+mn-lt"/>
                <a:cs typeface="Arial" panose="020B0604020202020204" pitchFamily="34" charset="0"/>
              </a:rPr>
              <a:t> = 2.74</a:t>
            </a:r>
          </a:p>
        </p:txBody>
      </p:sp>
      <p:sp>
        <p:nvSpPr>
          <p:cNvPr id="287810" name="Rectangle 66"/>
          <p:cNvSpPr>
            <a:spLocks noChangeArrowheads="1"/>
          </p:cNvSpPr>
          <p:nvPr/>
        </p:nvSpPr>
        <p:spPr bwMode="auto">
          <a:xfrm>
            <a:off x="1463223" y="5083175"/>
            <a:ext cx="1300037"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 -2.74</a:t>
            </a:r>
          </a:p>
        </p:txBody>
      </p:sp>
      <p:sp>
        <p:nvSpPr>
          <p:cNvPr id="287811" name="Line 67"/>
          <p:cNvSpPr>
            <a:spLocks noChangeShapeType="1"/>
          </p:cNvSpPr>
          <p:nvPr/>
        </p:nvSpPr>
        <p:spPr bwMode="auto">
          <a:xfrm>
            <a:off x="7317913" y="2020888"/>
            <a:ext cx="481406" cy="0"/>
          </a:xfrm>
          <a:prstGeom prst="line">
            <a:avLst/>
          </a:prstGeom>
          <a:noFill/>
          <a:ln w="12700">
            <a:solidFill>
              <a:srgbClr val="000000"/>
            </a:solidFill>
            <a:round/>
            <a:headEnd/>
            <a:tailEnd type="triangle" w="med" len="med"/>
          </a:ln>
          <a:effectLst/>
        </p:spPr>
        <p:txBody>
          <a:bodyPr wrap="none" anchor="ctr"/>
          <a:lstStyle/>
          <a:p>
            <a:endParaRPr lang="en-US"/>
          </a:p>
        </p:txBody>
      </p:sp>
      <p:sp>
        <p:nvSpPr>
          <p:cNvPr id="287812" name="Rectangle 68"/>
          <p:cNvSpPr>
            <a:spLocks noChangeArrowheads="1"/>
          </p:cNvSpPr>
          <p:nvPr/>
        </p:nvSpPr>
        <p:spPr bwMode="auto">
          <a:xfrm>
            <a:off x="7582466" y="1844675"/>
            <a:ext cx="1218283" cy="1086964"/>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dirty="0">
                <a:solidFill>
                  <a:srgbClr val="000000"/>
                </a:solidFill>
                <a:effectLst/>
                <a:latin typeface="Arial" panose="020B0604020202020204" pitchFamily="34" charset="0"/>
                <a:cs typeface="Arial" panose="020B0604020202020204" pitchFamily="34" charset="0"/>
              </a:rPr>
              <a:t>    1/2</a:t>
            </a:r>
          </a:p>
          <a:p>
            <a:pPr algn="l">
              <a:lnSpc>
                <a:spcPct val="90000"/>
              </a:lnSpc>
            </a:pPr>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-value</a:t>
            </a:r>
          </a:p>
          <a:p>
            <a:pPr algn="l">
              <a:lnSpc>
                <a:spcPct val="90000"/>
              </a:lnSpc>
            </a:pPr>
            <a:r>
              <a:rPr lang="en-US" sz="2400" dirty="0">
                <a:solidFill>
                  <a:srgbClr val="000000"/>
                </a:solidFill>
                <a:effectLst/>
                <a:latin typeface="Arial" panose="020B0604020202020204" pitchFamily="34" charset="0"/>
                <a:cs typeface="Arial" panose="020B0604020202020204" pitchFamily="34" charset="0"/>
              </a:rPr>
              <a:t>= .0031</a:t>
            </a:r>
          </a:p>
        </p:txBody>
      </p:sp>
      <p:sp>
        <p:nvSpPr>
          <p:cNvPr id="287813" name="Rectangle 69"/>
          <p:cNvSpPr>
            <a:spLocks noChangeArrowheads="1"/>
          </p:cNvSpPr>
          <p:nvPr/>
        </p:nvSpPr>
        <p:spPr bwMode="auto">
          <a:xfrm>
            <a:off x="1860827" y="1863725"/>
            <a:ext cx="1218283" cy="1086964"/>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dirty="0">
                <a:solidFill>
                  <a:srgbClr val="000000"/>
                </a:solidFill>
                <a:effectLst/>
                <a:latin typeface="Arial" panose="020B0604020202020204" pitchFamily="34" charset="0"/>
                <a:cs typeface="Arial" panose="020B0604020202020204" pitchFamily="34" charset="0"/>
              </a:rPr>
              <a:t>   1/2</a:t>
            </a:r>
          </a:p>
          <a:p>
            <a:pPr algn="l">
              <a:lnSpc>
                <a:spcPct val="90000"/>
              </a:lnSpc>
            </a:pPr>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-value</a:t>
            </a:r>
          </a:p>
          <a:p>
            <a:pPr algn="l">
              <a:lnSpc>
                <a:spcPct val="90000"/>
              </a:lnSpc>
            </a:pPr>
            <a:r>
              <a:rPr lang="en-US" sz="2400" dirty="0">
                <a:solidFill>
                  <a:srgbClr val="000000"/>
                </a:solidFill>
                <a:effectLst/>
                <a:latin typeface="Arial" panose="020B0604020202020204" pitchFamily="34" charset="0"/>
                <a:cs typeface="Arial" panose="020B0604020202020204" pitchFamily="34" charset="0"/>
              </a:rPr>
              <a:t>= .0031</a:t>
            </a:r>
          </a:p>
        </p:txBody>
      </p:sp>
      <p:sp>
        <p:nvSpPr>
          <p:cNvPr id="287814" name="Line 70"/>
          <p:cNvSpPr>
            <a:spLocks noChangeShapeType="1"/>
          </p:cNvSpPr>
          <p:nvPr/>
        </p:nvSpPr>
        <p:spPr bwMode="auto">
          <a:xfrm flipH="1">
            <a:off x="2858877" y="2020888"/>
            <a:ext cx="481406" cy="0"/>
          </a:xfrm>
          <a:prstGeom prst="line">
            <a:avLst/>
          </a:prstGeom>
          <a:noFill/>
          <a:ln w="12700">
            <a:solidFill>
              <a:srgbClr val="000000"/>
            </a:solidFill>
            <a:round/>
            <a:headEnd/>
            <a:tailEnd type="triangle" w="med" len="med"/>
          </a:ln>
          <a:effectLst/>
        </p:spPr>
        <p:txBody>
          <a:bodyPr wrap="none" anchor="ctr"/>
          <a:lstStyle/>
          <a:p>
            <a:endParaRPr lang="en-US"/>
          </a:p>
        </p:txBody>
      </p:sp>
      <p:sp>
        <p:nvSpPr>
          <p:cNvPr id="287817" name="Line 73"/>
          <p:cNvSpPr>
            <a:spLocks noChangeShapeType="1"/>
          </p:cNvSpPr>
          <p:nvPr/>
        </p:nvSpPr>
        <p:spPr bwMode="auto">
          <a:xfrm>
            <a:off x="6884861" y="3243264"/>
            <a:ext cx="0" cy="2162175"/>
          </a:xfrm>
          <a:prstGeom prst="line">
            <a:avLst/>
          </a:prstGeom>
          <a:noFill/>
          <a:ln w="12700">
            <a:solidFill>
              <a:schemeClr val="tx1"/>
            </a:solidFill>
            <a:round/>
            <a:headEnd/>
            <a:tailEnd/>
          </a:ln>
          <a:effectLst/>
        </p:spPr>
        <p:txBody>
          <a:bodyPr wrap="none" anchor="ctr"/>
          <a:lstStyle/>
          <a:p>
            <a:endParaRPr lang="en-US"/>
          </a:p>
        </p:txBody>
      </p:sp>
      <p:sp>
        <p:nvSpPr>
          <p:cNvPr id="2" name="Slide Number Placeholder 1"/>
          <p:cNvSpPr>
            <a:spLocks noGrp="1"/>
          </p:cNvSpPr>
          <p:nvPr>
            <p:ph type="sldNum" sz="quarter" idx="12"/>
          </p:nvPr>
        </p:nvSpPr>
        <p:spPr/>
        <p:txBody>
          <a:bodyPr/>
          <a:lstStyle/>
          <a:p>
            <a:fld id="{949EBC64-41CB-41B8-B6DF-9B1367312BD4}" type="slidenum">
              <a:rPr lang="en-US" smtClean="0"/>
              <a:t>37</a:t>
            </a:fld>
            <a:endParaRPr lang="en-US"/>
          </a:p>
        </p:txBody>
      </p:sp>
      <p:sp>
        <p:nvSpPr>
          <p:cNvPr id="40" name="Rectangle 73"/>
          <p:cNvSpPr>
            <a:spLocks noChangeArrowheads="1"/>
          </p:cNvSpPr>
          <p:nvPr/>
        </p:nvSpPr>
        <p:spPr bwMode="auto">
          <a:xfrm>
            <a:off x="940245" y="508066"/>
            <a:ext cx="10337562" cy="69702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7" name="Text Box 15"/>
          <p:cNvSpPr txBox="1">
            <a:spLocks noChangeArrowheads="1"/>
          </p:cNvSpPr>
          <p:nvPr/>
        </p:nvSpPr>
        <p:spPr bwMode="auto">
          <a:xfrm>
            <a:off x="992096" y="1155474"/>
            <a:ext cx="3425361"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Critical Value Approach</a:t>
            </a:r>
          </a:p>
        </p:txBody>
      </p:sp>
      <p:sp>
        <p:nvSpPr>
          <p:cNvPr id="197690" name="Text Box 58"/>
          <p:cNvSpPr txBox="1">
            <a:spLocks noChangeArrowheads="1"/>
          </p:cNvSpPr>
          <p:nvPr/>
        </p:nvSpPr>
        <p:spPr bwMode="auto">
          <a:xfrm>
            <a:off x="1670143" y="3468513"/>
            <a:ext cx="4575996"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5.  Determine whether to reject </a:t>
            </a:r>
            <a:r>
              <a:rPr lang="en-US" sz="2400" i="1">
                <a:solidFill>
                  <a:srgbClr val="000000"/>
                </a:solidFill>
                <a:effectLst/>
                <a:latin typeface="+mn-lt"/>
                <a:cs typeface="Arial" panose="020B0604020202020204" pitchFamily="34" charset="0"/>
              </a:rPr>
              <a:t>H</a:t>
            </a:r>
            <a:r>
              <a:rPr lang="en-US" sz="2400" baseline="-2500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a:t>
            </a:r>
          </a:p>
        </p:txBody>
      </p:sp>
      <p:sp>
        <p:nvSpPr>
          <p:cNvPr id="197691" name="Rectangle 59"/>
          <p:cNvSpPr>
            <a:spLocks noChangeArrowheads="1"/>
          </p:cNvSpPr>
          <p:nvPr/>
        </p:nvSpPr>
        <p:spPr bwMode="auto">
          <a:xfrm>
            <a:off x="1900287" y="4471939"/>
            <a:ext cx="9377520" cy="1277938"/>
          </a:xfrm>
          <a:prstGeom prst="rect">
            <a:avLst/>
          </a:prstGeom>
          <a:noFill/>
          <a:ln w="12700">
            <a:noFill/>
            <a:miter lim="800000"/>
            <a:headEnd/>
            <a:tailEnd/>
          </a:ln>
          <a:effectLst/>
        </p:spPr>
        <p:txBody>
          <a:bodyPr lIns="90488" tIns="44450" rIns="90488" bIns="44450"/>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There is sufficient statistical </a:t>
            </a:r>
            <a:r>
              <a:rPr lang="en-US" sz="2400">
                <a:solidFill>
                  <a:srgbClr val="000000"/>
                </a:solidFill>
                <a:effectLst/>
                <a:latin typeface="+mn-lt"/>
                <a:cs typeface="Arial" panose="020B0604020202020204" pitchFamily="34" charset="0"/>
              </a:rPr>
              <a:t>evidence to infer </a:t>
            </a:r>
            <a:r>
              <a:rPr lang="en-US" sz="2400" dirty="0">
                <a:solidFill>
                  <a:srgbClr val="000000"/>
                </a:solidFill>
                <a:effectLst/>
                <a:latin typeface="+mn-lt"/>
                <a:cs typeface="Arial" panose="020B0604020202020204" pitchFamily="34" charset="0"/>
              </a:rPr>
              <a:t>that the alternative hypothesis </a:t>
            </a:r>
            <a:r>
              <a:rPr lang="en-US" sz="2400">
                <a:solidFill>
                  <a:srgbClr val="000000"/>
                </a:solidFill>
                <a:effectLst/>
                <a:latin typeface="+mn-lt"/>
                <a:cs typeface="Arial" panose="020B0604020202020204" pitchFamily="34" charset="0"/>
              </a:rPr>
              <a:t>is true  (</a:t>
            </a:r>
            <a:r>
              <a:rPr lang="en-US" sz="2400" dirty="0">
                <a:solidFill>
                  <a:srgbClr val="000000"/>
                </a:solidFill>
                <a:effectLst/>
                <a:latin typeface="+mn-lt"/>
                <a:cs typeface="Arial" panose="020B0604020202020204" pitchFamily="34" charset="0"/>
              </a:rPr>
              <a:t>i.e. the mean filling weight is not 6 ounces).</a:t>
            </a:r>
          </a:p>
        </p:txBody>
      </p:sp>
      <p:sp>
        <p:nvSpPr>
          <p:cNvPr id="197692" name="Text Box 60"/>
          <p:cNvSpPr txBox="1">
            <a:spLocks noChangeArrowheads="1"/>
          </p:cNvSpPr>
          <p:nvPr/>
        </p:nvSpPr>
        <p:spPr bwMode="auto">
          <a:xfrm>
            <a:off x="3903409" y="3972564"/>
            <a:ext cx="4408899"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Because 2.74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2.17, we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197695" name="Text Box 63"/>
          <p:cNvSpPr txBox="1">
            <a:spLocks noChangeArrowheads="1"/>
          </p:cNvSpPr>
          <p:nvPr/>
        </p:nvSpPr>
        <p:spPr bwMode="auto">
          <a:xfrm>
            <a:off x="3864581" y="2318222"/>
            <a:ext cx="4417170"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/2 = .03/2 = .015,  </a:t>
            </a:r>
            <a:r>
              <a:rPr lang="en-US" sz="2400" i="1" dirty="0">
                <a:solidFill>
                  <a:srgbClr val="000000"/>
                </a:solidFill>
                <a:effectLst/>
                <a:latin typeface="+mn-lt"/>
                <a:cs typeface="Arial" panose="020B0604020202020204" pitchFamily="34" charset="0"/>
              </a:rPr>
              <a:t>z</a:t>
            </a:r>
            <a:r>
              <a:rPr lang="en-US" sz="2400" baseline="-25000" dirty="0">
                <a:solidFill>
                  <a:srgbClr val="000000"/>
                </a:solidFill>
                <a:effectLst/>
                <a:latin typeface="+mn-lt"/>
                <a:cs typeface="Arial" panose="020B0604020202020204" pitchFamily="34" charset="0"/>
              </a:rPr>
              <a:t>.015</a:t>
            </a:r>
            <a:r>
              <a:rPr lang="en-US" sz="2400" dirty="0">
                <a:solidFill>
                  <a:srgbClr val="000000"/>
                </a:solidFill>
                <a:effectLst/>
                <a:latin typeface="+mn-lt"/>
                <a:cs typeface="Arial" panose="020B0604020202020204" pitchFamily="34" charset="0"/>
              </a:rPr>
              <a:t> = 2.17</a:t>
            </a:r>
          </a:p>
        </p:txBody>
      </p:sp>
      <p:sp>
        <p:nvSpPr>
          <p:cNvPr id="197697" name="Text Box 65"/>
          <p:cNvSpPr txBox="1">
            <a:spLocks noChangeArrowheads="1"/>
          </p:cNvSpPr>
          <p:nvPr/>
        </p:nvSpPr>
        <p:spPr bwMode="auto">
          <a:xfrm>
            <a:off x="1644806" y="1766888"/>
            <a:ext cx="6368988"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4.  Determine the critical value and rejection rule.</a:t>
            </a:r>
          </a:p>
        </p:txBody>
      </p:sp>
      <p:sp>
        <p:nvSpPr>
          <p:cNvPr id="197698" name="Text Box 66"/>
          <p:cNvSpPr txBox="1">
            <a:spLocks noChangeArrowheads="1"/>
          </p:cNvSpPr>
          <p:nvPr/>
        </p:nvSpPr>
        <p:spPr bwMode="auto">
          <a:xfrm>
            <a:off x="3960006" y="2854797"/>
            <a:ext cx="4181979" cy="461665"/>
          </a:xfrm>
          <a:prstGeom prst="rect">
            <a:avLst/>
          </a:prstGeom>
          <a:noFill/>
          <a:ln w="12700">
            <a:noFill/>
            <a:miter lim="800000"/>
            <a:headEnd/>
            <a:tailEnd/>
          </a:ln>
          <a:effectLst/>
        </p:spPr>
        <p:txBody>
          <a:bodyPr wrap="none">
            <a:spAutoFit/>
          </a:bodyPr>
          <a:lstStyle/>
          <a:p>
            <a:r>
              <a:rPr lang="en-US" sz="2400">
                <a:solidFill>
                  <a:srgbClr val="000000"/>
                </a:solidFill>
                <a:effectLst/>
                <a:latin typeface="+mn-lt"/>
                <a:cs typeface="Arial" panose="020B0604020202020204" pitchFamily="34" charset="0"/>
              </a:rPr>
              <a:t>Reject </a:t>
            </a:r>
            <a:r>
              <a:rPr lang="en-US" sz="2400" i="1">
                <a:solidFill>
                  <a:srgbClr val="000000"/>
                </a:solidFill>
                <a:effectLst/>
                <a:latin typeface="+mn-lt"/>
                <a:cs typeface="Arial" panose="020B0604020202020204" pitchFamily="34" charset="0"/>
              </a:rPr>
              <a:t>H</a:t>
            </a:r>
            <a:r>
              <a:rPr lang="en-US" sz="2400" baseline="-2500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 if </a:t>
            </a:r>
            <a:r>
              <a:rPr lang="en-US" sz="2400" i="1">
                <a:solidFill>
                  <a:srgbClr val="000000"/>
                </a:solidFill>
                <a:effectLst/>
                <a:latin typeface="+mn-lt"/>
                <a:cs typeface="Arial" panose="020B0604020202020204" pitchFamily="34" charset="0"/>
              </a:rPr>
              <a:t>z</a:t>
            </a:r>
            <a:r>
              <a:rPr lang="en-US" sz="2400">
                <a:solidFill>
                  <a:srgbClr val="000000"/>
                </a:solidFill>
                <a:effectLst/>
                <a:latin typeface="+mn-lt"/>
                <a:cs typeface="Arial" panose="020B0604020202020204" pitchFamily="34" charset="0"/>
              </a:rPr>
              <a:t> </a:t>
            </a:r>
            <a:r>
              <a:rPr lang="en-US" sz="2400" u="sng">
                <a:solidFill>
                  <a:srgbClr val="000000"/>
                </a:solidFill>
                <a:effectLst/>
                <a:latin typeface="+mn-lt"/>
                <a:cs typeface="Arial" panose="020B0604020202020204" pitchFamily="34" charset="0"/>
              </a:rPr>
              <a:t>&lt;</a:t>
            </a:r>
            <a:r>
              <a:rPr lang="en-US" sz="2400">
                <a:solidFill>
                  <a:srgbClr val="000000"/>
                </a:solidFill>
                <a:effectLst/>
                <a:latin typeface="+mn-lt"/>
                <a:cs typeface="Arial" panose="020B0604020202020204" pitchFamily="34" charset="0"/>
              </a:rPr>
              <a:t> -2.17  or  </a:t>
            </a:r>
            <a:r>
              <a:rPr lang="en-US" sz="2400" i="1">
                <a:solidFill>
                  <a:srgbClr val="000000"/>
                </a:solidFill>
                <a:effectLst/>
                <a:latin typeface="+mn-lt"/>
                <a:cs typeface="Arial" panose="020B0604020202020204" pitchFamily="34" charset="0"/>
              </a:rPr>
              <a:t>z</a:t>
            </a:r>
            <a:r>
              <a:rPr lang="en-US" sz="2400">
                <a:solidFill>
                  <a:srgbClr val="000000"/>
                </a:solidFill>
                <a:effectLst/>
                <a:latin typeface="+mn-lt"/>
                <a:cs typeface="Arial" panose="020B0604020202020204" pitchFamily="34" charset="0"/>
              </a:rPr>
              <a:t> </a:t>
            </a:r>
            <a:r>
              <a:rPr lang="en-US" sz="2400" u="sng">
                <a:solidFill>
                  <a:srgbClr val="000000"/>
                </a:solidFill>
                <a:effectLst/>
                <a:latin typeface="+mn-lt"/>
                <a:cs typeface="Arial" panose="020B0604020202020204" pitchFamily="34" charset="0"/>
              </a:rPr>
              <a:t>&gt;</a:t>
            </a:r>
            <a:r>
              <a:rPr lang="en-US" sz="2400">
                <a:solidFill>
                  <a:srgbClr val="000000"/>
                </a:solidFill>
                <a:effectLst/>
                <a:latin typeface="+mn-lt"/>
                <a:cs typeface="Arial" panose="020B0604020202020204" pitchFamily="34" charset="0"/>
              </a:rPr>
              <a:t> 2.17</a:t>
            </a:r>
          </a:p>
        </p:txBody>
      </p:sp>
      <p:sp>
        <p:nvSpPr>
          <p:cNvPr id="2" name="Slide Number Placeholder 1"/>
          <p:cNvSpPr>
            <a:spLocks noGrp="1"/>
          </p:cNvSpPr>
          <p:nvPr>
            <p:ph type="sldNum" sz="quarter" idx="12"/>
          </p:nvPr>
        </p:nvSpPr>
        <p:spPr/>
        <p:txBody>
          <a:bodyPr/>
          <a:lstStyle/>
          <a:p>
            <a:fld id="{949EBC64-41CB-41B8-B6DF-9B1367312BD4}" type="slidenum">
              <a:rPr lang="en-US" smtClean="0"/>
              <a:t>38</a:t>
            </a:fld>
            <a:endParaRPr lang="en-US"/>
          </a:p>
        </p:txBody>
      </p:sp>
      <p:sp>
        <p:nvSpPr>
          <p:cNvPr id="11" name="Rectangle 73"/>
          <p:cNvSpPr>
            <a:spLocks noChangeArrowheads="1"/>
          </p:cNvSpPr>
          <p:nvPr/>
        </p:nvSpPr>
        <p:spPr bwMode="auto">
          <a:xfrm>
            <a:off x="940245" y="508066"/>
            <a:ext cx="10337562" cy="69702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Freeform 4"/>
          <p:cNvSpPr>
            <a:spLocks/>
          </p:cNvSpPr>
          <p:nvPr/>
        </p:nvSpPr>
        <p:spPr bwMode="auto">
          <a:xfrm>
            <a:off x="3070019" y="1990725"/>
            <a:ext cx="4517030" cy="3052763"/>
          </a:xfrm>
          <a:custGeom>
            <a:avLst/>
            <a:gdLst/>
            <a:ahLst/>
            <a:cxnLst>
              <a:cxn ang="0">
                <a:pos x="1339" y="15"/>
              </a:cxn>
              <a:cxn ang="0">
                <a:pos x="1258" y="96"/>
              </a:cxn>
              <a:cxn ang="0">
                <a:pos x="1192" y="199"/>
              </a:cxn>
              <a:cxn ang="0">
                <a:pos x="1138" y="307"/>
              </a:cxn>
              <a:cxn ang="0">
                <a:pos x="1092" y="408"/>
              </a:cxn>
              <a:cxn ang="0">
                <a:pos x="1051" y="510"/>
              </a:cxn>
              <a:cxn ang="0">
                <a:pos x="1006" y="636"/>
              </a:cxn>
              <a:cxn ang="0">
                <a:pos x="970" y="744"/>
              </a:cxn>
              <a:cxn ang="0">
                <a:pos x="943" y="846"/>
              </a:cxn>
              <a:cxn ang="0">
                <a:pos x="910" y="961"/>
              </a:cxn>
              <a:cxn ang="0">
                <a:pos x="883" y="1062"/>
              </a:cxn>
              <a:cxn ang="0">
                <a:pos x="844" y="1173"/>
              </a:cxn>
              <a:cxn ang="0">
                <a:pos x="805" y="1277"/>
              </a:cxn>
              <a:cxn ang="0">
                <a:pos x="751" y="1392"/>
              </a:cxn>
              <a:cxn ang="0">
                <a:pos x="679" y="1512"/>
              </a:cxn>
              <a:cxn ang="0">
                <a:pos x="597" y="1613"/>
              </a:cxn>
              <a:cxn ang="0">
                <a:pos x="496" y="1686"/>
              </a:cxn>
              <a:cxn ang="0">
                <a:pos x="382" y="1743"/>
              </a:cxn>
              <a:cxn ang="0">
                <a:pos x="298" y="1779"/>
              </a:cxn>
              <a:cxn ang="0">
                <a:pos x="196" y="1818"/>
              </a:cxn>
              <a:cxn ang="0">
                <a:pos x="67" y="1854"/>
              </a:cxn>
              <a:cxn ang="0">
                <a:pos x="0" y="1875"/>
              </a:cxn>
              <a:cxn ang="0">
                <a:pos x="2841" y="1916"/>
              </a:cxn>
              <a:cxn ang="0">
                <a:pos x="2779" y="1854"/>
              </a:cxn>
              <a:cxn ang="0">
                <a:pos x="2671" y="1823"/>
              </a:cxn>
              <a:cxn ang="0">
                <a:pos x="2566" y="1791"/>
              </a:cxn>
              <a:cxn ang="0">
                <a:pos x="2452" y="1743"/>
              </a:cxn>
              <a:cxn ang="0">
                <a:pos x="2341" y="1688"/>
              </a:cxn>
              <a:cxn ang="0">
                <a:pos x="2274" y="1646"/>
              </a:cxn>
              <a:cxn ang="0">
                <a:pos x="2200" y="1579"/>
              </a:cxn>
              <a:cxn ang="0">
                <a:pos x="2125" y="1482"/>
              </a:cxn>
              <a:cxn ang="0">
                <a:pos x="2062" y="1383"/>
              </a:cxn>
              <a:cxn ang="0">
                <a:pos x="2029" y="1323"/>
              </a:cxn>
              <a:cxn ang="0">
                <a:pos x="1963" y="1188"/>
              </a:cxn>
              <a:cxn ang="0">
                <a:pos x="1936" y="1104"/>
              </a:cxn>
              <a:cxn ang="0">
                <a:pos x="1903" y="1008"/>
              </a:cxn>
              <a:cxn ang="0">
                <a:pos x="1867" y="888"/>
              </a:cxn>
              <a:cxn ang="0">
                <a:pos x="1831" y="768"/>
              </a:cxn>
              <a:cxn ang="0">
                <a:pos x="1792" y="639"/>
              </a:cxn>
              <a:cxn ang="0">
                <a:pos x="1741" y="501"/>
              </a:cxn>
              <a:cxn ang="0">
                <a:pos x="1699" y="396"/>
              </a:cxn>
              <a:cxn ang="0">
                <a:pos x="1657" y="309"/>
              </a:cxn>
              <a:cxn ang="0">
                <a:pos x="1621" y="225"/>
              </a:cxn>
              <a:cxn ang="0">
                <a:pos x="1558" y="126"/>
              </a:cxn>
              <a:cxn ang="0">
                <a:pos x="1588" y="171"/>
              </a:cxn>
              <a:cxn ang="0">
                <a:pos x="1549" y="114"/>
              </a:cxn>
              <a:cxn ang="0">
                <a:pos x="1501" y="54"/>
              </a:cxn>
              <a:cxn ang="0">
                <a:pos x="1432" y="3"/>
              </a:cxn>
            </a:cxnLst>
            <a:rect l="0" t="0" r="r" b="b"/>
            <a:pathLst>
              <a:path w="2841" h="1923">
                <a:moveTo>
                  <a:pt x="1399" y="0"/>
                </a:moveTo>
                <a:lnTo>
                  <a:pt x="1372" y="3"/>
                </a:lnTo>
                <a:lnTo>
                  <a:pt x="1339" y="15"/>
                </a:lnTo>
                <a:lnTo>
                  <a:pt x="1312" y="35"/>
                </a:lnTo>
                <a:lnTo>
                  <a:pt x="1288" y="59"/>
                </a:lnTo>
                <a:lnTo>
                  <a:pt x="1258" y="96"/>
                </a:lnTo>
                <a:lnTo>
                  <a:pt x="1236" y="126"/>
                </a:lnTo>
                <a:lnTo>
                  <a:pt x="1213" y="161"/>
                </a:lnTo>
                <a:lnTo>
                  <a:pt x="1192" y="199"/>
                </a:lnTo>
                <a:lnTo>
                  <a:pt x="1176" y="227"/>
                </a:lnTo>
                <a:lnTo>
                  <a:pt x="1156" y="271"/>
                </a:lnTo>
                <a:lnTo>
                  <a:pt x="1138" y="307"/>
                </a:lnTo>
                <a:lnTo>
                  <a:pt x="1119" y="348"/>
                </a:lnTo>
                <a:lnTo>
                  <a:pt x="1105" y="380"/>
                </a:lnTo>
                <a:lnTo>
                  <a:pt x="1092" y="408"/>
                </a:lnTo>
                <a:lnTo>
                  <a:pt x="1078" y="444"/>
                </a:lnTo>
                <a:lnTo>
                  <a:pt x="1063" y="480"/>
                </a:lnTo>
                <a:lnTo>
                  <a:pt x="1051" y="510"/>
                </a:lnTo>
                <a:lnTo>
                  <a:pt x="1036" y="549"/>
                </a:lnTo>
                <a:lnTo>
                  <a:pt x="1021" y="591"/>
                </a:lnTo>
                <a:lnTo>
                  <a:pt x="1006" y="636"/>
                </a:lnTo>
                <a:lnTo>
                  <a:pt x="993" y="674"/>
                </a:lnTo>
                <a:lnTo>
                  <a:pt x="982" y="711"/>
                </a:lnTo>
                <a:lnTo>
                  <a:pt x="970" y="744"/>
                </a:lnTo>
                <a:lnTo>
                  <a:pt x="961" y="780"/>
                </a:lnTo>
                <a:lnTo>
                  <a:pt x="952" y="816"/>
                </a:lnTo>
                <a:lnTo>
                  <a:pt x="943" y="846"/>
                </a:lnTo>
                <a:lnTo>
                  <a:pt x="934" y="882"/>
                </a:lnTo>
                <a:lnTo>
                  <a:pt x="924" y="920"/>
                </a:lnTo>
                <a:lnTo>
                  <a:pt x="910" y="961"/>
                </a:lnTo>
                <a:lnTo>
                  <a:pt x="904" y="991"/>
                </a:lnTo>
                <a:lnTo>
                  <a:pt x="892" y="1027"/>
                </a:lnTo>
                <a:lnTo>
                  <a:pt x="883" y="1062"/>
                </a:lnTo>
                <a:lnTo>
                  <a:pt x="873" y="1094"/>
                </a:lnTo>
                <a:lnTo>
                  <a:pt x="861" y="1130"/>
                </a:lnTo>
                <a:lnTo>
                  <a:pt x="844" y="1173"/>
                </a:lnTo>
                <a:lnTo>
                  <a:pt x="832" y="1211"/>
                </a:lnTo>
                <a:lnTo>
                  <a:pt x="817" y="1250"/>
                </a:lnTo>
                <a:lnTo>
                  <a:pt x="805" y="1277"/>
                </a:lnTo>
                <a:lnTo>
                  <a:pt x="793" y="1308"/>
                </a:lnTo>
                <a:lnTo>
                  <a:pt x="772" y="1350"/>
                </a:lnTo>
                <a:lnTo>
                  <a:pt x="751" y="1392"/>
                </a:lnTo>
                <a:lnTo>
                  <a:pt x="726" y="1442"/>
                </a:lnTo>
                <a:lnTo>
                  <a:pt x="703" y="1479"/>
                </a:lnTo>
                <a:lnTo>
                  <a:pt x="679" y="1512"/>
                </a:lnTo>
                <a:lnTo>
                  <a:pt x="657" y="1544"/>
                </a:lnTo>
                <a:lnTo>
                  <a:pt x="628" y="1581"/>
                </a:lnTo>
                <a:lnTo>
                  <a:pt x="597" y="1613"/>
                </a:lnTo>
                <a:lnTo>
                  <a:pt x="570" y="1641"/>
                </a:lnTo>
                <a:lnTo>
                  <a:pt x="532" y="1662"/>
                </a:lnTo>
                <a:lnTo>
                  <a:pt x="496" y="1686"/>
                </a:lnTo>
                <a:lnTo>
                  <a:pt x="459" y="1709"/>
                </a:lnTo>
                <a:lnTo>
                  <a:pt x="424" y="1727"/>
                </a:lnTo>
                <a:lnTo>
                  <a:pt x="382" y="1743"/>
                </a:lnTo>
                <a:lnTo>
                  <a:pt x="355" y="1755"/>
                </a:lnTo>
                <a:lnTo>
                  <a:pt x="322" y="1767"/>
                </a:lnTo>
                <a:lnTo>
                  <a:pt x="298" y="1779"/>
                </a:lnTo>
                <a:lnTo>
                  <a:pt x="265" y="1791"/>
                </a:lnTo>
                <a:lnTo>
                  <a:pt x="234" y="1803"/>
                </a:lnTo>
                <a:lnTo>
                  <a:pt x="196" y="1818"/>
                </a:lnTo>
                <a:lnTo>
                  <a:pt x="153" y="1830"/>
                </a:lnTo>
                <a:lnTo>
                  <a:pt x="109" y="1845"/>
                </a:lnTo>
                <a:lnTo>
                  <a:pt x="67" y="1854"/>
                </a:lnTo>
                <a:lnTo>
                  <a:pt x="46" y="1860"/>
                </a:lnTo>
                <a:lnTo>
                  <a:pt x="24" y="1869"/>
                </a:lnTo>
                <a:lnTo>
                  <a:pt x="0" y="1875"/>
                </a:lnTo>
                <a:lnTo>
                  <a:pt x="1" y="1923"/>
                </a:lnTo>
                <a:lnTo>
                  <a:pt x="1" y="1919"/>
                </a:lnTo>
                <a:lnTo>
                  <a:pt x="2841" y="1916"/>
                </a:lnTo>
                <a:lnTo>
                  <a:pt x="2839" y="1872"/>
                </a:lnTo>
                <a:lnTo>
                  <a:pt x="2805" y="1863"/>
                </a:lnTo>
                <a:lnTo>
                  <a:pt x="2779" y="1854"/>
                </a:lnTo>
                <a:lnTo>
                  <a:pt x="2734" y="1842"/>
                </a:lnTo>
                <a:lnTo>
                  <a:pt x="2703" y="1835"/>
                </a:lnTo>
                <a:lnTo>
                  <a:pt x="2671" y="1823"/>
                </a:lnTo>
                <a:lnTo>
                  <a:pt x="2650" y="1818"/>
                </a:lnTo>
                <a:lnTo>
                  <a:pt x="2608" y="1803"/>
                </a:lnTo>
                <a:lnTo>
                  <a:pt x="2566" y="1791"/>
                </a:lnTo>
                <a:lnTo>
                  <a:pt x="2524" y="1773"/>
                </a:lnTo>
                <a:lnTo>
                  <a:pt x="2494" y="1761"/>
                </a:lnTo>
                <a:lnTo>
                  <a:pt x="2452" y="1743"/>
                </a:lnTo>
                <a:lnTo>
                  <a:pt x="2416" y="1725"/>
                </a:lnTo>
                <a:lnTo>
                  <a:pt x="2370" y="1706"/>
                </a:lnTo>
                <a:lnTo>
                  <a:pt x="2341" y="1688"/>
                </a:lnTo>
                <a:lnTo>
                  <a:pt x="2317" y="1674"/>
                </a:lnTo>
                <a:lnTo>
                  <a:pt x="2290" y="1659"/>
                </a:lnTo>
                <a:lnTo>
                  <a:pt x="2274" y="1646"/>
                </a:lnTo>
                <a:lnTo>
                  <a:pt x="2256" y="1631"/>
                </a:lnTo>
                <a:lnTo>
                  <a:pt x="2218" y="1604"/>
                </a:lnTo>
                <a:lnTo>
                  <a:pt x="2200" y="1579"/>
                </a:lnTo>
                <a:lnTo>
                  <a:pt x="2182" y="1555"/>
                </a:lnTo>
                <a:lnTo>
                  <a:pt x="2152" y="1519"/>
                </a:lnTo>
                <a:lnTo>
                  <a:pt x="2125" y="1482"/>
                </a:lnTo>
                <a:lnTo>
                  <a:pt x="2101" y="1449"/>
                </a:lnTo>
                <a:lnTo>
                  <a:pt x="2080" y="1416"/>
                </a:lnTo>
                <a:lnTo>
                  <a:pt x="2062" y="1383"/>
                </a:lnTo>
                <a:lnTo>
                  <a:pt x="2047" y="1353"/>
                </a:lnTo>
                <a:lnTo>
                  <a:pt x="2011" y="1290"/>
                </a:lnTo>
                <a:lnTo>
                  <a:pt x="2029" y="1323"/>
                </a:lnTo>
                <a:lnTo>
                  <a:pt x="1996" y="1254"/>
                </a:lnTo>
                <a:lnTo>
                  <a:pt x="1975" y="1215"/>
                </a:lnTo>
                <a:lnTo>
                  <a:pt x="1963" y="1188"/>
                </a:lnTo>
                <a:lnTo>
                  <a:pt x="1954" y="1158"/>
                </a:lnTo>
                <a:lnTo>
                  <a:pt x="1947" y="1136"/>
                </a:lnTo>
                <a:lnTo>
                  <a:pt x="1936" y="1104"/>
                </a:lnTo>
                <a:lnTo>
                  <a:pt x="1924" y="1080"/>
                </a:lnTo>
                <a:lnTo>
                  <a:pt x="1915" y="1050"/>
                </a:lnTo>
                <a:lnTo>
                  <a:pt x="1903" y="1008"/>
                </a:lnTo>
                <a:lnTo>
                  <a:pt x="1888" y="975"/>
                </a:lnTo>
                <a:lnTo>
                  <a:pt x="1876" y="923"/>
                </a:lnTo>
                <a:lnTo>
                  <a:pt x="1867" y="888"/>
                </a:lnTo>
                <a:lnTo>
                  <a:pt x="1855" y="849"/>
                </a:lnTo>
                <a:lnTo>
                  <a:pt x="1846" y="816"/>
                </a:lnTo>
                <a:lnTo>
                  <a:pt x="1831" y="768"/>
                </a:lnTo>
                <a:lnTo>
                  <a:pt x="1819" y="726"/>
                </a:lnTo>
                <a:lnTo>
                  <a:pt x="1804" y="675"/>
                </a:lnTo>
                <a:lnTo>
                  <a:pt x="1792" y="639"/>
                </a:lnTo>
                <a:lnTo>
                  <a:pt x="1774" y="597"/>
                </a:lnTo>
                <a:lnTo>
                  <a:pt x="1758" y="540"/>
                </a:lnTo>
                <a:lnTo>
                  <a:pt x="1741" y="501"/>
                </a:lnTo>
                <a:lnTo>
                  <a:pt x="1726" y="462"/>
                </a:lnTo>
                <a:lnTo>
                  <a:pt x="1714" y="429"/>
                </a:lnTo>
                <a:lnTo>
                  <a:pt x="1699" y="396"/>
                </a:lnTo>
                <a:lnTo>
                  <a:pt x="1675" y="342"/>
                </a:lnTo>
                <a:lnTo>
                  <a:pt x="1687" y="372"/>
                </a:lnTo>
                <a:lnTo>
                  <a:pt x="1657" y="309"/>
                </a:lnTo>
                <a:lnTo>
                  <a:pt x="1645" y="282"/>
                </a:lnTo>
                <a:lnTo>
                  <a:pt x="1630" y="249"/>
                </a:lnTo>
                <a:lnTo>
                  <a:pt x="1621" y="225"/>
                </a:lnTo>
                <a:lnTo>
                  <a:pt x="1609" y="204"/>
                </a:lnTo>
                <a:lnTo>
                  <a:pt x="1579" y="153"/>
                </a:lnTo>
                <a:lnTo>
                  <a:pt x="1558" y="126"/>
                </a:lnTo>
                <a:lnTo>
                  <a:pt x="1564" y="138"/>
                </a:lnTo>
                <a:lnTo>
                  <a:pt x="1573" y="141"/>
                </a:lnTo>
                <a:lnTo>
                  <a:pt x="1588" y="171"/>
                </a:lnTo>
                <a:lnTo>
                  <a:pt x="1596" y="188"/>
                </a:lnTo>
                <a:lnTo>
                  <a:pt x="1579" y="153"/>
                </a:lnTo>
                <a:lnTo>
                  <a:pt x="1549" y="114"/>
                </a:lnTo>
                <a:lnTo>
                  <a:pt x="1540" y="102"/>
                </a:lnTo>
                <a:lnTo>
                  <a:pt x="1521" y="77"/>
                </a:lnTo>
                <a:lnTo>
                  <a:pt x="1501" y="54"/>
                </a:lnTo>
                <a:lnTo>
                  <a:pt x="1480" y="36"/>
                </a:lnTo>
                <a:lnTo>
                  <a:pt x="1456" y="15"/>
                </a:lnTo>
                <a:lnTo>
                  <a:pt x="1432" y="3"/>
                </a:lnTo>
                <a:lnTo>
                  <a:pt x="1416" y="2"/>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p>
        </p:txBody>
      </p:sp>
      <p:sp>
        <p:nvSpPr>
          <p:cNvPr id="23565" name="Rectangle 13"/>
          <p:cNvSpPr>
            <a:spLocks noChangeArrowheads="1"/>
          </p:cNvSpPr>
          <p:nvPr/>
        </p:nvSpPr>
        <p:spPr bwMode="auto">
          <a:xfrm>
            <a:off x="7015078" y="4081463"/>
            <a:ext cx="1594989"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Symbol" pitchFamily="18" charset="2"/>
              </a:rPr>
              <a:t>a</a:t>
            </a:r>
            <a:r>
              <a:rPr lang="en-US" sz="2400" dirty="0">
                <a:solidFill>
                  <a:srgbClr val="000000"/>
                </a:solidFill>
                <a:effectLst/>
                <a:latin typeface="Book Antiqua" pitchFamily="18" charset="0"/>
              </a:rPr>
              <a:t>/2 = .015</a:t>
            </a:r>
          </a:p>
        </p:txBody>
      </p:sp>
      <p:sp>
        <p:nvSpPr>
          <p:cNvPr id="23567" name="Freeform 15"/>
          <p:cNvSpPr>
            <a:spLocks/>
          </p:cNvSpPr>
          <p:nvPr/>
        </p:nvSpPr>
        <p:spPr bwMode="auto">
          <a:xfrm>
            <a:off x="6907152" y="4711358"/>
            <a:ext cx="716943" cy="334963"/>
          </a:xfrm>
          <a:custGeom>
            <a:avLst/>
            <a:gdLst/>
            <a:ahLst/>
            <a:cxnLst>
              <a:cxn ang="0">
                <a:pos x="1" y="4"/>
              </a:cxn>
              <a:cxn ang="0">
                <a:pos x="1" y="14"/>
              </a:cxn>
              <a:cxn ang="0">
                <a:pos x="1" y="37"/>
              </a:cxn>
              <a:cxn ang="0">
                <a:pos x="1" y="66"/>
              </a:cxn>
              <a:cxn ang="0">
                <a:pos x="2" y="98"/>
              </a:cxn>
              <a:cxn ang="0">
                <a:pos x="2" y="124"/>
              </a:cxn>
              <a:cxn ang="0">
                <a:pos x="2" y="151"/>
              </a:cxn>
              <a:cxn ang="0">
                <a:pos x="2" y="177"/>
              </a:cxn>
              <a:cxn ang="0">
                <a:pos x="1" y="211"/>
              </a:cxn>
              <a:cxn ang="0">
                <a:pos x="460" y="211"/>
              </a:cxn>
              <a:cxn ang="0">
                <a:pos x="459" y="165"/>
              </a:cxn>
              <a:cxn ang="0">
                <a:pos x="457" y="162"/>
              </a:cxn>
              <a:cxn ang="0">
                <a:pos x="432" y="159"/>
              </a:cxn>
              <a:cxn ang="0">
                <a:pos x="411" y="153"/>
              </a:cxn>
              <a:cxn ang="0">
                <a:pos x="387" y="147"/>
              </a:cxn>
              <a:cxn ang="0">
                <a:pos x="363" y="142"/>
              </a:cxn>
              <a:cxn ang="0">
                <a:pos x="339" y="133"/>
              </a:cxn>
              <a:cxn ang="0">
                <a:pos x="314" y="124"/>
              </a:cxn>
              <a:cxn ang="0">
                <a:pos x="290" y="116"/>
              </a:cxn>
              <a:cxn ang="0">
                <a:pos x="267" y="111"/>
              </a:cxn>
              <a:cxn ang="0">
                <a:pos x="238" y="105"/>
              </a:cxn>
              <a:cxn ang="0">
                <a:pos x="214" y="94"/>
              </a:cxn>
              <a:cxn ang="0">
                <a:pos x="190" y="84"/>
              </a:cxn>
              <a:cxn ang="0">
                <a:pos x="168" y="76"/>
              </a:cxn>
              <a:cxn ang="0">
                <a:pos x="141" y="66"/>
              </a:cxn>
              <a:cxn ang="0">
                <a:pos x="115" y="53"/>
              </a:cxn>
              <a:cxn ang="0">
                <a:pos x="90" y="45"/>
              </a:cxn>
              <a:cxn ang="0">
                <a:pos x="64" y="33"/>
              </a:cxn>
              <a:cxn ang="0">
                <a:pos x="43" y="25"/>
              </a:cxn>
              <a:cxn ang="0">
                <a:pos x="18" y="10"/>
              </a:cxn>
              <a:cxn ang="0">
                <a:pos x="1" y="1"/>
              </a:cxn>
              <a:cxn ang="0">
                <a:pos x="0" y="0"/>
              </a:cxn>
            </a:cxnLst>
            <a:rect l="0" t="0" r="r" b="b"/>
            <a:pathLst>
              <a:path w="460" h="211">
                <a:moveTo>
                  <a:pt x="1" y="4"/>
                </a:moveTo>
                <a:lnTo>
                  <a:pt x="1" y="14"/>
                </a:lnTo>
                <a:lnTo>
                  <a:pt x="1" y="37"/>
                </a:lnTo>
                <a:lnTo>
                  <a:pt x="1" y="66"/>
                </a:lnTo>
                <a:lnTo>
                  <a:pt x="2" y="98"/>
                </a:lnTo>
                <a:lnTo>
                  <a:pt x="2" y="124"/>
                </a:lnTo>
                <a:lnTo>
                  <a:pt x="2" y="151"/>
                </a:lnTo>
                <a:lnTo>
                  <a:pt x="2" y="177"/>
                </a:lnTo>
                <a:lnTo>
                  <a:pt x="1" y="211"/>
                </a:lnTo>
                <a:lnTo>
                  <a:pt x="460" y="211"/>
                </a:lnTo>
                <a:lnTo>
                  <a:pt x="459" y="165"/>
                </a:lnTo>
                <a:lnTo>
                  <a:pt x="457" y="162"/>
                </a:lnTo>
                <a:lnTo>
                  <a:pt x="432" y="159"/>
                </a:lnTo>
                <a:lnTo>
                  <a:pt x="411" y="153"/>
                </a:lnTo>
                <a:lnTo>
                  <a:pt x="387" y="147"/>
                </a:lnTo>
                <a:lnTo>
                  <a:pt x="363" y="142"/>
                </a:lnTo>
                <a:lnTo>
                  <a:pt x="339" y="133"/>
                </a:lnTo>
                <a:lnTo>
                  <a:pt x="314" y="124"/>
                </a:lnTo>
                <a:lnTo>
                  <a:pt x="290" y="116"/>
                </a:lnTo>
                <a:lnTo>
                  <a:pt x="267" y="111"/>
                </a:lnTo>
                <a:lnTo>
                  <a:pt x="238" y="105"/>
                </a:lnTo>
                <a:lnTo>
                  <a:pt x="214" y="94"/>
                </a:lnTo>
                <a:lnTo>
                  <a:pt x="190" y="84"/>
                </a:lnTo>
                <a:lnTo>
                  <a:pt x="168" y="76"/>
                </a:lnTo>
                <a:lnTo>
                  <a:pt x="141" y="66"/>
                </a:lnTo>
                <a:lnTo>
                  <a:pt x="115" y="53"/>
                </a:lnTo>
                <a:lnTo>
                  <a:pt x="90" y="45"/>
                </a:lnTo>
                <a:lnTo>
                  <a:pt x="64" y="33"/>
                </a:lnTo>
                <a:lnTo>
                  <a:pt x="43" y="25"/>
                </a:lnTo>
                <a:lnTo>
                  <a:pt x="18" y="10"/>
                </a:lnTo>
                <a:lnTo>
                  <a:pt x="1" y="1"/>
                </a:lnTo>
                <a:lnTo>
                  <a:pt x="0" y="0"/>
                </a:lnTo>
              </a:path>
            </a:pathLst>
          </a:custGeom>
          <a:solidFill>
            <a:schemeClr val="bg1">
              <a:lumMod val="65000"/>
            </a:schemeClr>
          </a:solidFill>
          <a:ln w="12700" cap="rnd" cmpd="sng">
            <a:noFill/>
            <a:prstDash val="solid"/>
            <a:round/>
            <a:headEnd type="none" w="med" len="med"/>
            <a:tailEnd type="none" w="med" len="med"/>
          </a:ln>
          <a:effectLst/>
        </p:spPr>
        <p:txBody>
          <a:bodyPr/>
          <a:lstStyle/>
          <a:p>
            <a:endParaRPr lang="en-US"/>
          </a:p>
        </p:txBody>
      </p:sp>
      <p:sp>
        <p:nvSpPr>
          <p:cNvPr id="23568" name="Line 16"/>
          <p:cNvSpPr>
            <a:spLocks noChangeShapeType="1"/>
          </p:cNvSpPr>
          <p:nvPr/>
        </p:nvSpPr>
        <p:spPr bwMode="auto">
          <a:xfrm>
            <a:off x="6929754" y="3805238"/>
            <a:ext cx="86146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3569" name="Line 17"/>
          <p:cNvSpPr>
            <a:spLocks noChangeShapeType="1"/>
          </p:cNvSpPr>
          <p:nvPr/>
        </p:nvSpPr>
        <p:spPr bwMode="auto">
          <a:xfrm flipH="1">
            <a:off x="7200640" y="4546600"/>
            <a:ext cx="0" cy="427038"/>
          </a:xfrm>
          <a:prstGeom prst="line">
            <a:avLst/>
          </a:prstGeom>
          <a:noFill/>
          <a:ln w="12700">
            <a:solidFill>
              <a:schemeClr val="tx1"/>
            </a:solidFill>
            <a:round/>
            <a:headEnd/>
            <a:tailEnd type="triangle" w="med" len="med"/>
          </a:ln>
          <a:effectLst/>
        </p:spPr>
        <p:txBody>
          <a:bodyPr wrap="none" anchor="ctr"/>
          <a:lstStyle/>
          <a:p>
            <a:endParaRPr lang="en-US"/>
          </a:p>
        </p:txBody>
      </p:sp>
      <p:sp>
        <p:nvSpPr>
          <p:cNvPr id="23572" name="Rectangle 20"/>
          <p:cNvSpPr>
            <a:spLocks noChangeArrowheads="1"/>
          </p:cNvSpPr>
          <p:nvPr/>
        </p:nvSpPr>
        <p:spPr bwMode="auto">
          <a:xfrm>
            <a:off x="5163005" y="5181600"/>
            <a:ext cx="354265"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0</a:t>
            </a:r>
          </a:p>
        </p:txBody>
      </p:sp>
      <p:sp>
        <p:nvSpPr>
          <p:cNvPr id="23573" name="Rectangle 21"/>
          <p:cNvSpPr>
            <a:spLocks noChangeArrowheads="1"/>
          </p:cNvSpPr>
          <p:nvPr/>
        </p:nvSpPr>
        <p:spPr bwMode="auto">
          <a:xfrm>
            <a:off x="6091518" y="5181600"/>
            <a:ext cx="1122103"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    2.17</a:t>
            </a:r>
          </a:p>
        </p:txBody>
      </p:sp>
      <p:sp>
        <p:nvSpPr>
          <p:cNvPr id="23574" name="Rectangle 22"/>
          <p:cNvSpPr>
            <a:spLocks noChangeArrowheads="1"/>
          </p:cNvSpPr>
          <p:nvPr/>
        </p:nvSpPr>
        <p:spPr bwMode="auto">
          <a:xfrm>
            <a:off x="7839781" y="3600450"/>
            <a:ext cx="1477970" cy="459100"/>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000000"/>
                </a:solidFill>
                <a:effectLst/>
                <a:latin typeface="Arial" panose="020B0604020202020204" pitchFamily="34" charset="0"/>
                <a:cs typeface="Arial" panose="020B0604020202020204" pitchFamily="34" charset="0"/>
              </a:rPr>
              <a:t>Reject </a:t>
            </a:r>
            <a:r>
              <a:rPr lang="en-US" sz="2400" i="1">
                <a:solidFill>
                  <a:srgbClr val="000000"/>
                </a:solidFill>
                <a:effectLst/>
                <a:latin typeface="Arial" panose="020B0604020202020204" pitchFamily="34" charset="0"/>
                <a:cs typeface="Arial" panose="020B0604020202020204" pitchFamily="34" charset="0"/>
              </a:rPr>
              <a:t>H</a:t>
            </a:r>
            <a:r>
              <a:rPr lang="en-US" sz="2400" baseline="-25000">
                <a:solidFill>
                  <a:srgbClr val="000000"/>
                </a:solidFill>
                <a:effectLst/>
                <a:latin typeface="Arial" panose="020B0604020202020204" pitchFamily="34" charset="0"/>
                <a:cs typeface="Arial" panose="020B0604020202020204" pitchFamily="34" charset="0"/>
              </a:rPr>
              <a:t>0</a:t>
            </a:r>
          </a:p>
        </p:txBody>
      </p:sp>
      <p:sp>
        <p:nvSpPr>
          <p:cNvPr id="23575" name="Rectangle 23"/>
          <p:cNvSpPr>
            <a:spLocks noChangeArrowheads="1"/>
          </p:cNvSpPr>
          <p:nvPr/>
        </p:nvSpPr>
        <p:spPr bwMode="auto">
          <a:xfrm>
            <a:off x="4104088" y="4325499"/>
            <a:ext cx="2521525"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Do Not 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p>
        </p:txBody>
      </p:sp>
      <p:sp>
        <p:nvSpPr>
          <p:cNvPr id="23576" name="Rectangle 24"/>
          <p:cNvSpPr>
            <a:spLocks noChangeArrowheads="1"/>
          </p:cNvSpPr>
          <p:nvPr/>
        </p:nvSpPr>
        <p:spPr bwMode="auto">
          <a:xfrm>
            <a:off x="8161793" y="4782579"/>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Arial" panose="020B0604020202020204" pitchFamily="34" charset="0"/>
                <a:cs typeface="Arial" panose="020B0604020202020204" pitchFamily="34" charset="0"/>
              </a:rPr>
              <a:t>z</a:t>
            </a:r>
          </a:p>
        </p:txBody>
      </p:sp>
      <p:sp>
        <p:nvSpPr>
          <p:cNvPr id="23577" name="Rectangle 25"/>
          <p:cNvSpPr>
            <a:spLocks noChangeArrowheads="1"/>
          </p:cNvSpPr>
          <p:nvPr/>
        </p:nvSpPr>
        <p:spPr bwMode="auto">
          <a:xfrm>
            <a:off x="1447126" y="3607143"/>
            <a:ext cx="147797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p>
        </p:txBody>
      </p:sp>
      <p:sp>
        <p:nvSpPr>
          <p:cNvPr id="23579" name="Freeform 27"/>
          <p:cNvSpPr>
            <a:spLocks/>
          </p:cNvSpPr>
          <p:nvPr/>
        </p:nvSpPr>
        <p:spPr bwMode="auto">
          <a:xfrm>
            <a:off x="3027401" y="4691064"/>
            <a:ext cx="773071" cy="350837"/>
          </a:xfrm>
          <a:custGeom>
            <a:avLst/>
            <a:gdLst/>
            <a:ahLst/>
            <a:cxnLst>
              <a:cxn ang="0">
                <a:pos x="469" y="6"/>
              </a:cxn>
              <a:cxn ang="0">
                <a:pos x="469" y="30"/>
              </a:cxn>
              <a:cxn ang="0">
                <a:pos x="469" y="52"/>
              </a:cxn>
              <a:cxn ang="0">
                <a:pos x="469" y="76"/>
              </a:cxn>
              <a:cxn ang="0">
                <a:pos x="470" y="99"/>
              </a:cxn>
              <a:cxn ang="0">
                <a:pos x="470" y="124"/>
              </a:cxn>
              <a:cxn ang="0">
                <a:pos x="470" y="148"/>
              </a:cxn>
              <a:cxn ang="0">
                <a:pos x="470" y="172"/>
              </a:cxn>
              <a:cxn ang="0">
                <a:pos x="469" y="219"/>
              </a:cxn>
              <a:cxn ang="0">
                <a:pos x="0" y="221"/>
              </a:cxn>
              <a:cxn ang="0">
                <a:pos x="0" y="174"/>
              </a:cxn>
              <a:cxn ang="0">
                <a:pos x="25" y="170"/>
              </a:cxn>
              <a:cxn ang="0">
                <a:pos x="45" y="164"/>
              </a:cxn>
              <a:cxn ang="0">
                <a:pos x="72" y="158"/>
              </a:cxn>
              <a:cxn ang="0">
                <a:pos x="96" y="149"/>
              </a:cxn>
              <a:cxn ang="0">
                <a:pos x="117" y="143"/>
              </a:cxn>
              <a:cxn ang="0">
                <a:pos x="142" y="137"/>
              </a:cxn>
              <a:cxn ang="0">
                <a:pos x="166" y="129"/>
              </a:cxn>
              <a:cxn ang="0">
                <a:pos x="190" y="119"/>
              </a:cxn>
              <a:cxn ang="0">
                <a:pos x="214" y="111"/>
              </a:cxn>
              <a:cxn ang="0">
                <a:pos x="237" y="102"/>
              </a:cxn>
              <a:cxn ang="0">
                <a:pos x="262" y="98"/>
              </a:cxn>
              <a:cxn ang="0">
                <a:pos x="286" y="88"/>
              </a:cxn>
              <a:cxn ang="0">
                <a:pos x="310" y="78"/>
              </a:cxn>
              <a:cxn ang="0">
                <a:pos x="334" y="70"/>
              </a:cxn>
              <a:cxn ang="0">
                <a:pos x="358" y="58"/>
              </a:cxn>
              <a:cxn ang="0">
                <a:pos x="381" y="48"/>
              </a:cxn>
              <a:cxn ang="0">
                <a:pos x="406" y="38"/>
              </a:cxn>
              <a:cxn ang="0">
                <a:pos x="430" y="26"/>
              </a:cxn>
              <a:cxn ang="0">
                <a:pos x="454" y="15"/>
              </a:cxn>
              <a:cxn ang="0">
                <a:pos x="472" y="2"/>
              </a:cxn>
              <a:cxn ang="0">
                <a:pos x="472" y="0"/>
              </a:cxn>
            </a:cxnLst>
            <a:rect l="0" t="0" r="r" b="b"/>
            <a:pathLst>
              <a:path w="472" h="221">
                <a:moveTo>
                  <a:pt x="469" y="6"/>
                </a:moveTo>
                <a:lnTo>
                  <a:pt x="469" y="30"/>
                </a:lnTo>
                <a:lnTo>
                  <a:pt x="469" y="52"/>
                </a:lnTo>
                <a:lnTo>
                  <a:pt x="469" y="76"/>
                </a:lnTo>
                <a:lnTo>
                  <a:pt x="470" y="99"/>
                </a:lnTo>
                <a:lnTo>
                  <a:pt x="470" y="124"/>
                </a:lnTo>
                <a:lnTo>
                  <a:pt x="470" y="148"/>
                </a:lnTo>
                <a:lnTo>
                  <a:pt x="470" y="172"/>
                </a:lnTo>
                <a:lnTo>
                  <a:pt x="469" y="219"/>
                </a:lnTo>
                <a:lnTo>
                  <a:pt x="0" y="221"/>
                </a:lnTo>
                <a:lnTo>
                  <a:pt x="0" y="174"/>
                </a:lnTo>
                <a:lnTo>
                  <a:pt x="25" y="170"/>
                </a:lnTo>
                <a:lnTo>
                  <a:pt x="45" y="164"/>
                </a:lnTo>
                <a:lnTo>
                  <a:pt x="72" y="158"/>
                </a:lnTo>
                <a:lnTo>
                  <a:pt x="96" y="149"/>
                </a:lnTo>
                <a:lnTo>
                  <a:pt x="117" y="143"/>
                </a:lnTo>
                <a:lnTo>
                  <a:pt x="142" y="137"/>
                </a:lnTo>
                <a:lnTo>
                  <a:pt x="166" y="129"/>
                </a:lnTo>
                <a:lnTo>
                  <a:pt x="190" y="119"/>
                </a:lnTo>
                <a:lnTo>
                  <a:pt x="214" y="111"/>
                </a:lnTo>
                <a:lnTo>
                  <a:pt x="237" y="102"/>
                </a:lnTo>
                <a:lnTo>
                  <a:pt x="262" y="98"/>
                </a:lnTo>
                <a:lnTo>
                  <a:pt x="286" y="88"/>
                </a:lnTo>
                <a:lnTo>
                  <a:pt x="310" y="78"/>
                </a:lnTo>
                <a:lnTo>
                  <a:pt x="334" y="70"/>
                </a:lnTo>
                <a:lnTo>
                  <a:pt x="358" y="58"/>
                </a:lnTo>
                <a:lnTo>
                  <a:pt x="381" y="48"/>
                </a:lnTo>
                <a:lnTo>
                  <a:pt x="406" y="38"/>
                </a:lnTo>
                <a:lnTo>
                  <a:pt x="430" y="26"/>
                </a:lnTo>
                <a:lnTo>
                  <a:pt x="454" y="15"/>
                </a:lnTo>
                <a:lnTo>
                  <a:pt x="472" y="2"/>
                </a:lnTo>
                <a:lnTo>
                  <a:pt x="472" y="0"/>
                </a:lnTo>
              </a:path>
            </a:pathLst>
          </a:custGeom>
          <a:solidFill>
            <a:schemeClr val="bg1">
              <a:lumMod val="65000"/>
            </a:schemeClr>
          </a:solidFill>
          <a:ln w="12700" cap="rnd" cmpd="sng">
            <a:noFill/>
            <a:prstDash val="solid"/>
            <a:round/>
            <a:headEnd type="none" w="med" len="med"/>
            <a:tailEnd type="none" w="med" len="med"/>
          </a:ln>
          <a:effectLst/>
        </p:spPr>
        <p:txBody>
          <a:bodyPr/>
          <a:lstStyle/>
          <a:p>
            <a:endParaRPr lang="en-US"/>
          </a:p>
        </p:txBody>
      </p:sp>
      <p:sp>
        <p:nvSpPr>
          <p:cNvPr id="23580" name="Rectangle 28"/>
          <p:cNvSpPr>
            <a:spLocks noChangeArrowheads="1"/>
          </p:cNvSpPr>
          <p:nvPr/>
        </p:nvSpPr>
        <p:spPr bwMode="auto">
          <a:xfrm>
            <a:off x="2900692" y="5200650"/>
            <a:ext cx="1224695"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    -2.17</a:t>
            </a:r>
          </a:p>
        </p:txBody>
      </p:sp>
      <p:sp>
        <p:nvSpPr>
          <p:cNvPr id="23581" name="Line 29"/>
          <p:cNvSpPr>
            <a:spLocks noChangeShapeType="1"/>
          </p:cNvSpPr>
          <p:nvPr/>
        </p:nvSpPr>
        <p:spPr bwMode="auto">
          <a:xfrm flipH="1">
            <a:off x="2911248" y="3843338"/>
            <a:ext cx="895246"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3557" name="Line 5"/>
          <p:cNvSpPr>
            <a:spLocks noChangeShapeType="1"/>
          </p:cNvSpPr>
          <p:nvPr/>
        </p:nvSpPr>
        <p:spPr bwMode="auto">
          <a:xfrm>
            <a:off x="2738526" y="5037137"/>
            <a:ext cx="5416933" cy="4763"/>
          </a:xfrm>
          <a:prstGeom prst="line">
            <a:avLst/>
          </a:prstGeom>
          <a:noFill/>
          <a:ln w="12700">
            <a:solidFill>
              <a:schemeClr val="tx1"/>
            </a:solidFill>
            <a:round/>
            <a:headEnd/>
            <a:tailEnd/>
          </a:ln>
          <a:effectLst/>
        </p:spPr>
        <p:txBody>
          <a:bodyPr wrap="none" anchor="ctr"/>
          <a:lstStyle/>
          <a:p>
            <a:endParaRPr lang="en-US"/>
          </a:p>
        </p:txBody>
      </p:sp>
      <p:grpSp>
        <p:nvGrpSpPr>
          <p:cNvPr id="23696" name="Group 144"/>
          <p:cNvGrpSpPr>
            <a:grpSpLocks/>
          </p:cNvGrpSpPr>
          <p:nvPr/>
        </p:nvGrpSpPr>
        <p:grpSpPr bwMode="auto">
          <a:xfrm>
            <a:off x="2913775" y="1922464"/>
            <a:ext cx="4912709" cy="2941637"/>
            <a:chOff x="1380" y="1247"/>
            <a:chExt cx="3046" cy="1853"/>
          </a:xfrm>
        </p:grpSpPr>
        <p:sp>
          <p:nvSpPr>
            <p:cNvPr id="23559" name="Arc 7"/>
            <p:cNvSpPr>
              <a:spLocks/>
            </p:cNvSpPr>
            <p:nvPr/>
          </p:nvSpPr>
          <p:spPr bwMode="auto">
            <a:xfrm rot="4500000">
              <a:off x="3168" y="2352"/>
              <a:ext cx="764" cy="284"/>
            </a:xfrm>
            <a:custGeom>
              <a:avLst/>
              <a:gdLst>
                <a:gd name="G0" fmla="+- 0 0 0"/>
                <a:gd name="G1" fmla="+- 0 0 0"/>
                <a:gd name="G2" fmla="+- 21600 0 0"/>
                <a:gd name="T0" fmla="*/ 18778 w 18778"/>
                <a:gd name="T1" fmla="*/ 10674 h 21600"/>
                <a:gd name="T2" fmla="*/ 0 w 18778"/>
                <a:gd name="T3" fmla="*/ 21600 h 21600"/>
                <a:gd name="T4" fmla="*/ 0 w 18778"/>
                <a:gd name="T5" fmla="*/ 0 h 21600"/>
              </a:gdLst>
              <a:ahLst/>
              <a:cxnLst>
                <a:cxn ang="0">
                  <a:pos x="T0" y="T1"/>
                </a:cxn>
                <a:cxn ang="0">
                  <a:pos x="T2" y="T3"/>
                </a:cxn>
                <a:cxn ang="0">
                  <a:pos x="T4" y="T5"/>
                </a:cxn>
              </a:cxnLst>
              <a:rect l="0" t="0" r="r" b="b"/>
              <a:pathLst>
                <a:path w="18778" h="21600" fill="none" extrusionOk="0">
                  <a:moveTo>
                    <a:pt x="18778" y="10674"/>
                  </a:moveTo>
                  <a:cubicBezTo>
                    <a:pt x="14939" y="17428"/>
                    <a:pt x="7768" y="21599"/>
                    <a:pt x="0" y="21600"/>
                  </a:cubicBezTo>
                </a:path>
                <a:path w="18778" h="21600" stroke="0" extrusionOk="0">
                  <a:moveTo>
                    <a:pt x="18778" y="10674"/>
                  </a:moveTo>
                  <a:cubicBezTo>
                    <a:pt x="14939" y="17428"/>
                    <a:pt x="7768" y="21599"/>
                    <a:pt x="0" y="21600"/>
                  </a:cubicBezTo>
                  <a:lnTo>
                    <a:pt x="0" y="0"/>
                  </a:lnTo>
                  <a:close/>
                </a:path>
              </a:pathLst>
            </a:custGeom>
            <a:noFill/>
            <a:ln w="12700" cap="rnd">
              <a:solidFill>
                <a:srgbClr val="000000"/>
              </a:solidFill>
              <a:round/>
              <a:headEnd/>
              <a:tailEnd/>
            </a:ln>
            <a:effectLst/>
          </p:spPr>
          <p:txBody>
            <a:bodyPr wrap="none" anchor="ctr"/>
            <a:lstStyle/>
            <a:p>
              <a:endParaRPr lang="en-US"/>
            </a:p>
          </p:txBody>
        </p:sp>
        <p:sp>
          <p:nvSpPr>
            <p:cNvPr id="23561" name="Arc 9"/>
            <p:cNvSpPr>
              <a:spLocks/>
            </p:cNvSpPr>
            <p:nvPr/>
          </p:nvSpPr>
          <p:spPr bwMode="auto">
            <a:xfrm rot="6300000">
              <a:off x="2143" y="161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p>
          </p:txBody>
        </p:sp>
        <p:sp>
          <p:nvSpPr>
            <p:cNvPr id="23562" name="Arc 10"/>
            <p:cNvSpPr>
              <a:spLocks/>
            </p:cNvSpPr>
            <p:nvPr/>
          </p:nvSpPr>
          <p:spPr bwMode="auto">
            <a:xfrm rot="16980000">
              <a:off x="1764" y="2377"/>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p>
          </p:txBody>
        </p:sp>
        <p:sp>
          <p:nvSpPr>
            <p:cNvPr id="23564" name="Arc 12"/>
            <p:cNvSpPr>
              <a:spLocks/>
            </p:cNvSpPr>
            <p:nvPr/>
          </p:nvSpPr>
          <p:spPr bwMode="auto">
            <a:xfrm rot="15300000">
              <a:off x="2604" y="161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p>
          </p:txBody>
        </p:sp>
        <p:sp>
          <p:nvSpPr>
            <p:cNvPr id="23560" name="Arc 8"/>
            <p:cNvSpPr>
              <a:spLocks/>
            </p:cNvSpPr>
            <p:nvPr/>
          </p:nvSpPr>
          <p:spPr bwMode="auto">
            <a:xfrm rot="720000">
              <a:off x="3619" y="2879"/>
              <a:ext cx="807" cy="221"/>
            </a:xfrm>
            <a:custGeom>
              <a:avLst/>
              <a:gdLst>
                <a:gd name="G0" fmla="+- 20857 0 0"/>
                <a:gd name="G1" fmla="+- 0 0 0"/>
                <a:gd name="G2" fmla="+- 21600 0 0"/>
                <a:gd name="T0" fmla="*/ 18718 w 20857"/>
                <a:gd name="T1" fmla="*/ 21494 h 21494"/>
                <a:gd name="T2" fmla="*/ 0 w 20857"/>
                <a:gd name="T3" fmla="*/ 5616 h 21494"/>
                <a:gd name="T4" fmla="*/ 20857 w 20857"/>
                <a:gd name="T5" fmla="*/ 0 h 21494"/>
              </a:gdLst>
              <a:ahLst/>
              <a:cxnLst>
                <a:cxn ang="0">
                  <a:pos x="T0" y="T1"/>
                </a:cxn>
                <a:cxn ang="0">
                  <a:pos x="T2" y="T3"/>
                </a:cxn>
                <a:cxn ang="0">
                  <a:pos x="T4" y="T5"/>
                </a:cxn>
              </a:cxnLst>
              <a:rect l="0" t="0" r="r" b="b"/>
              <a:pathLst>
                <a:path w="20857" h="21494" fill="none" extrusionOk="0">
                  <a:moveTo>
                    <a:pt x="18718" y="21493"/>
                  </a:moveTo>
                  <a:cubicBezTo>
                    <a:pt x="9785" y="20604"/>
                    <a:pt x="2333" y="14283"/>
                    <a:pt x="-1" y="5616"/>
                  </a:cubicBezTo>
                </a:path>
                <a:path w="20857" h="21494" stroke="0" extrusionOk="0">
                  <a:moveTo>
                    <a:pt x="18718" y="21493"/>
                  </a:moveTo>
                  <a:cubicBezTo>
                    <a:pt x="9785" y="20604"/>
                    <a:pt x="2333" y="14283"/>
                    <a:pt x="-1" y="5616"/>
                  </a:cubicBezTo>
                  <a:lnTo>
                    <a:pt x="20857" y="0"/>
                  </a:lnTo>
                  <a:close/>
                </a:path>
              </a:pathLst>
            </a:custGeom>
            <a:noFill/>
            <a:ln w="12700" cap="rnd">
              <a:solidFill>
                <a:srgbClr val="000000"/>
              </a:solidFill>
              <a:round/>
              <a:headEnd/>
              <a:tailEnd/>
            </a:ln>
            <a:effectLst/>
          </p:spPr>
          <p:txBody>
            <a:bodyPr wrap="none" anchor="ctr"/>
            <a:lstStyle/>
            <a:p>
              <a:endParaRPr lang="en-US"/>
            </a:p>
          </p:txBody>
        </p:sp>
        <p:sp>
          <p:nvSpPr>
            <p:cNvPr id="23563" name="Arc 11"/>
            <p:cNvSpPr>
              <a:spLocks/>
            </p:cNvSpPr>
            <p:nvPr/>
          </p:nvSpPr>
          <p:spPr bwMode="auto">
            <a:xfrm rot="20760000">
              <a:off x="1380" y="292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p>
          </p:txBody>
        </p:sp>
      </p:grpSp>
      <p:sp>
        <p:nvSpPr>
          <p:cNvPr id="23586" name="Line 34"/>
          <p:cNvSpPr>
            <a:spLocks noChangeShapeType="1"/>
          </p:cNvSpPr>
          <p:nvPr/>
        </p:nvSpPr>
        <p:spPr bwMode="auto">
          <a:xfrm flipH="1">
            <a:off x="3514805" y="4546600"/>
            <a:ext cx="0" cy="41275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3587" name="Line 35"/>
          <p:cNvSpPr>
            <a:spLocks noChangeShapeType="1"/>
          </p:cNvSpPr>
          <p:nvPr/>
        </p:nvSpPr>
        <p:spPr bwMode="auto">
          <a:xfrm>
            <a:off x="5320808" y="4852989"/>
            <a:ext cx="0" cy="314325"/>
          </a:xfrm>
          <a:prstGeom prst="line">
            <a:avLst/>
          </a:prstGeom>
          <a:noFill/>
          <a:ln w="12700">
            <a:solidFill>
              <a:schemeClr val="tx1"/>
            </a:solidFill>
            <a:round/>
            <a:headEnd/>
            <a:tailEnd/>
          </a:ln>
          <a:effectLst/>
        </p:spPr>
        <p:txBody>
          <a:bodyPr/>
          <a:lstStyle/>
          <a:p>
            <a:endParaRPr lang="en-US"/>
          </a:p>
        </p:txBody>
      </p:sp>
      <p:sp>
        <p:nvSpPr>
          <p:cNvPr id="23689" name="Text Box 137"/>
          <p:cNvSpPr txBox="1">
            <a:spLocks noChangeArrowheads="1"/>
          </p:cNvSpPr>
          <p:nvPr/>
        </p:nvSpPr>
        <p:spPr bwMode="auto">
          <a:xfrm>
            <a:off x="992096" y="1155474"/>
            <a:ext cx="3425361"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Critical Value Approach</a:t>
            </a:r>
          </a:p>
        </p:txBody>
      </p:sp>
      <p:sp>
        <p:nvSpPr>
          <p:cNvPr id="23578" name="Line 26"/>
          <p:cNvSpPr>
            <a:spLocks noChangeShapeType="1"/>
          </p:cNvSpPr>
          <p:nvPr/>
        </p:nvSpPr>
        <p:spPr bwMode="auto">
          <a:xfrm>
            <a:off x="3806494" y="3556000"/>
            <a:ext cx="0" cy="1633538"/>
          </a:xfrm>
          <a:prstGeom prst="line">
            <a:avLst/>
          </a:prstGeom>
          <a:noFill/>
          <a:ln w="12700">
            <a:solidFill>
              <a:schemeClr val="tx1"/>
            </a:solidFill>
            <a:round/>
            <a:headEnd/>
            <a:tailEnd/>
          </a:ln>
          <a:effectLst/>
        </p:spPr>
        <p:txBody>
          <a:bodyPr wrap="none" anchor="ctr"/>
          <a:lstStyle/>
          <a:p>
            <a:endParaRPr lang="en-US"/>
          </a:p>
        </p:txBody>
      </p:sp>
      <p:sp>
        <p:nvSpPr>
          <p:cNvPr id="23566" name="Line 14"/>
          <p:cNvSpPr>
            <a:spLocks noChangeShapeType="1"/>
          </p:cNvSpPr>
          <p:nvPr/>
        </p:nvSpPr>
        <p:spPr bwMode="auto">
          <a:xfrm>
            <a:off x="6921308" y="3556000"/>
            <a:ext cx="0" cy="1633538"/>
          </a:xfrm>
          <a:prstGeom prst="line">
            <a:avLst/>
          </a:prstGeom>
          <a:noFill/>
          <a:ln w="12700">
            <a:solidFill>
              <a:schemeClr val="tx1"/>
            </a:solidFill>
            <a:round/>
            <a:headEnd/>
            <a:tailEnd/>
          </a:ln>
          <a:effectLst/>
        </p:spPr>
        <p:txBody>
          <a:bodyPr wrap="none" anchor="ctr"/>
          <a:lstStyle/>
          <a:p>
            <a:endParaRPr lang="en-US"/>
          </a:p>
        </p:txBody>
      </p:sp>
      <p:sp>
        <p:nvSpPr>
          <p:cNvPr id="23699" name="Rectangle 147"/>
          <p:cNvSpPr>
            <a:spLocks noChangeArrowheads="1"/>
          </p:cNvSpPr>
          <p:nvPr/>
        </p:nvSpPr>
        <p:spPr bwMode="auto">
          <a:xfrm>
            <a:off x="2091355" y="4130891"/>
            <a:ext cx="1594989" cy="459100"/>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Symbol" pitchFamily="18" charset="2"/>
              </a:rPr>
              <a:t>a</a:t>
            </a:r>
            <a:r>
              <a:rPr lang="en-US" sz="2400" dirty="0">
                <a:solidFill>
                  <a:srgbClr val="000000"/>
                </a:solidFill>
                <a:effectLst/>
                <a:latin typeface="Book Antiqua" pitchFamily="18" charset="0"/>
              </a:rPr>
              <a:t>/2 = .015</a:t>
            </a:r>
          </a:p>
        </p:txBody>
      </p:sp>
      <p:sp>
        <p:nvSpPr>
          <p:cNvPr id="38" name="Rectangle 135"/>
          <p:cNvSpPr>
            <a:spLocks noChangeArrowheads="1"/>
          </p:cNvSpPr>
          <p:nvPr/>
        </p:nvSpPr>
        <p:spPr bwMode="auto">
          <a:xfrm>
            <a:off x="5855254" y="1629841"/>
            <a:ext cx="2054794" cy="828432"/>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rPr>
              <a:t>    </a:t>
            </a:r>
            <a:r>
              <a:rPr lang="en-US" sz="2400" dirty="0">
                <a:solidFill>
                  <a:srgbClr val="000000"/>
                </a:solidFill>
                <a:effectLst/>
                <a:latin typeface="+mn-lt"/>
                <a:cs typeface="Arial" panose="020B0604020202020204" pitchFamily="34" charset="0"/>
              </a:rPr>
              <a:t>Sampling</a:t>
            </a:r>
          </a:p>
          <a:p>
            <a:pPr algn="l"/>
            <a:r>
              <a:rPr lang="en-US" sz="2400" dirty="0">
                <a:solidFill>
                  <a:srgbClr val="000000"/>
                </a:solidFill>
                <a:effectLst/>
                <a:latin typeface="+mn-lt"/>
                <a:cs typeface="Arial" panose="020B0604020202020204" pitchFamily="34" charset="0"/>
              </a:rPr>
              <a:t>Distribution of </a:t>
            </a:r>
          </a:p>
        </p:txBody>
      </p:sp>
      <mc:AlternateContent xmlns:mc="http://schemas.openxmlformats.org/markup-compatibility/2006" xmlns:a14="http://schemas.microsoft.com/office/drawing/2010/main">
        <mc:Choice Requires="a14">
          <p:sp>
            <p:nvSpPr>
              <p:cNvPr id="39" name="TextBox 38"/>
              <p:cNvSpPr txBox="1"/>
              <p:nvPr/>
            </p:nvSpPr>
            <p:spPr>
              <a:xfrm>
                <a:off x="6069435" y="2352826"/>
                <a:ext cx="1518877" cy="794000"/>
              </a:xfrm>
              <a:prstGeom prst="rect">
                <a:avLst/>
              </a:prstGeom>
              <a:noFill/>
              <a:effectLst>
                <a:outerShdw dist="25400" dir="3000000" algn="ctr" rotWithShape="0">
                  <a:schemeClr val="bg1"/>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effectLst/>
                          <a:latin typeface="Cambria Math"/>
                        </a:rPr>
                        <m:t>𝑧</m:t>
                      </m:r>
                      <m:r>
                        <a:rPr lang="en-US" b="0" i="1" smtClean="0">
                          <a:solidFill>
                            <a:srgbClr val="000000"/>
                          </a:solidFill>
                          <a:effectLst/>
                          <a:latin typeface="Cambria Math"/>
                        </a:rPr>
                        <m:t>=</m:t>
                      </m:r>
                      <m:f>
                        <m:fPr>
                          <m:ctrlPr>
                            <a:rPr lang="en-US" b="0" i="1" smtClean="0">
                              <a:solidFill>
                                <a:srgbClr val="000000"/>
                              </a:solidFill>
                              <a:effectLst/>
                              <a:latin typeface="Cambria Math" panose="02040503050406030204" pitchFamily="18" charset="0"/>
                            </a:rPr>
                          </m:ctrlPr>
                        </m:fPr>
                        <m:num>
                          <m:acc>
                            <m:accPr>
                              <m:chr m:val="̅"/>
                              <m:ctrlPr>
                                <a:rPr lang="en-US" b="0" i="1" smtClean="0">
                                  <a:solidFill>
                                    <a:srgbClr val="000000"/>
                                  </a:solidFill>
                                  <a:effectLst/>
                                  <a:latin typeface="Cambria Math" panose="02040503050406030204" pitchFamily="18" charset="0"/>
                                </a:rPr>
                              </m:ctrlPr>
                            </m:accPr>
                            <m:e>
                              <m:r>
                                <a:rPr lang="en-US" b="0" i="1" smtClean="0">
                                  <a:solidFill>
                                    <a:srgbClr val="000000"/>
                                  </a:solidFill>
                                  <a:effectLst/>
                                  <a:latin typeface="Cambria Math"/>
                                </a:rPr>
                                <m:t>𝑥</m:t>
                              </m:r>
                            </m:e>
                          </m:acc>
                          <m:r>
                            <a:rPr lang="en-US" b="0" i="1" smtClean="0">
                              <a:solidFill>
                                <a:srgbClr val="000000"/>
                              </a:solidFill>
                              <a:effectLst/>
                              <a:latin typeface="Cambria Math"/>
                            </a:rPr>
                            <m:t>−</m:t>
                          </m:r>
                          <m:sSub>
                            <m:sSubPr>
                              <m:ctrlPr>
                                <a:rPr lang="en-US" b="0" i="1" smtClean="0">
                                  <a:solidFill>
                                    <a:srgbClr val="000000"/>
                                  </a:solidFill>
                                  <a:effectLst/>
                                  <a:latin typeface="Cambria Math" panose="02040503050406030204" pitchFamily="18" charset="0"/>
                                </a:rPr>
                              </m:ctrlPr>
                            </m:sSubPr>
                            <m:e>
                              <m:r>
                                <a:rPr lang="en-US" b="0" i="1" smtClean="0">
                                  <a:solidFill>
                                    <a:srgbClr val="000000"/>
                                  </a:solidFill>
                                  <a:effectLst/>
                                  <a:latin typeface="Cambria Math"/>
                                  <a:ea typeface="Cambria Math"/>
                                </a:rPr>
                                <m:t>𝜇</m:t>
                              </m:r>
                            </m:e>
                            <m:sub>
                              <m:r>
                                <a:rPr lang="en-US" b="0" i="1" smtClean="0">
                                  <a:solidFill>
                                    <a:srgbClr val="000000"/>
                                  </a:solidFill>
                                  <a:effectLst/>
                                  <a:latin typeface="Cambria Math"/>
                                </a:rPr>
                                <m:t>0</m:t>
                              </m:r>
                            </m:sub>
                          </m:sSub>
                        </m:num>
                        <m:den>
                          <m:f>
                            <m:fPr>
                              <m:type m:val="lin"/>
                              <m:ctrlPr>
                                <a:rPr lang="en-US" b="0" i="1" smtClean="0">
                                  <a:solidFill>
                                    <a:srgbClr val="000000"/>
                                  </a:solidFill>
                                  <a:effectLst/>
                                  <a:latin typeface="Cambria Math" panose="02040503050406030204" pitchFamily="18" charset="0"/>
                                  <a:ea typeface="Cambria Math"/>
                                </a:rPr>
                              </m:ctrlPr>
                            </m:fPr>
                            <m:num>
                              <m:r>
                                <a:rPr lang="en-US" b="0" i="1" smtClean="0">
                                  <a:solidFill>
                                    <a:srgbClr val="000000"/>
                                  </a:solidFill>
                                  <a:effectLst/>
                                  <a:latin typeface="Cambria Math"/>
                                  <a:ea typeface="Cambria Math"/>
                                </a:rPr>
                                <m:t>𝜎</m:t>
                              </m:r>
                            </m:num>
                            <m:den>
                              <m:rad>
                                <m:radPr>
                                  <m:degHide m:val="on"/>
                                  <m:ctrlPr>
                                    <a:rPr lang="en-US" b="0" i="1" smtClean="0">
                                      <a:solidFill>
                                        <a:srgbClr val="000000"/>
                                      </a:solidFill>
                                      <a:effectLst/>
                                      <a:latin typeface="Cambria Math" panose="02040503050406030204" pitchFamily="18" charset="0"/>
                                      <a:ea typeface="Cambria Math"/>
                                    </a:rPr>
                                  </m:ctrlPr>
                                </m:radPr>
                                <m:deg/>
                                <m:e>
                                  <m:r>
                                    <a:rPr lang="en-US" b="0" i="1" smtClean="0">
                                      <a:solidFill>
                                        <a:srgbClr val="000000"/>
                                      </a:solidFill>
                                      <a:effectLst/>
                                      <a:latin typeface="Cambria Math"/>
                                      <a:ea typeface="Cambria Math"/>
                                    </a:rPr>
                                    <m:t>𝑛</m:t>
                                  </m:r>
                                </m:e>
                              </m:rad>
                            </m:den>
                          </m:f>
                        </m:den>
                      </m:f>
                    </m:oMath>
                  </m:oMathPara>
                </a14:m>
                <a:endParaRPr lang="en-US" dirty="0">
                  <a:solidFill>
                    <a:srgbClr val="000000"/>
                  </a:solidFill>
                  <a:effectLst/>
                  <a:latin typeface="+mn-lt"/>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069435" y="2352826"/>
                <a:ext cx="1518877" cy="794000"/>
              </a:xfrm>
              <a:prstGeom prst="rect">
                <a:avLst/>
              </a:prstGeom>
              <a:blipFill rotWithShape="1">
                <a:blip r:embed="rId3"/>
                <a:stretch>
                  <a:fillRect/>
                </a:stretch>
              </a:blipFill>
              <a:effectLst>
                <a:outerShdw dist="25400" dir="3000000" algn="ctr" rotWithShape="0">
                  <a:schemeClr val="bg1"/>
                </a:outerShdw>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39</a:t>
            </a:fld>
            <a:endParaRPr lang="en-US"/>
          </a:p>
        </p:txBody>
      </p:sp>
      <p:sp>
        <p:nvSpPr>
          <p:cNvPr id="36" name="Rectangle 73"/>
          <p:cNvSpPr>
            <a:spLocks noChangeArrowheads="1"/>
          </p:cNvSpPr>
          <p:nvPr/>
        </p:nvSpPr>
        <p:spPr bwMode="auto">
          <a:xfrm>
            <a:off x="940245" y="508066"/>
            <a:ext cx="10337562" cy="69702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Tests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Known</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06079" y="1127576"/>
            <a:ext cx="10391032" cy="876300"/>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It is not always obvious how the null and alternative hypotheses should be formulated.</a:t>
            </a:r>
          </a:p>
        </p:txBody>
      </p:sp>
      <p:sp>
        <p:nvSpPr>
          <p:cNvPr id="5" name="Rectangle 6"/>
          <p:cNvSpPr>
            <a:spLocks noChangeArrowheads="1"/>
          </p:cNvSpPr>
          <p:nvPr/>
        </p:nvSpPr>
        <p:spPr bwMode="auto">
          <a:xfrm>
            <a:off x="1006079" y="1946726"/>
            <a:ext cx="10391031" cy="995062"/>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Care must be taken to structure the hypotheses appropriately so that the test conclusion provides the information the researcher wants.</a:t>
            </a:r>
          </a:p>
        </p:txBody>
      </p:sp>
      <p:sp>
        <p:nvSpPr>
          <p:cNvPr id="8" name="Rectangle 6"/>
          <p:cNvSpPr>
            <a:spLocks noChangeArrowheads="1"/>
          </p:cNvSpPr>
          <p:nvPr/>
        </p:nvSpPr>
        <p:spPr bwMode="auto">
          <a:xfrm>
            <a:off x="1006079" y="2865928"/>
            <a:ext cx="10391031" cy="965543"/>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context of the situation is very important in determining how the hypotheses should be stated.</a:t>
            </a:r>
          </a:p>
        </p:txBody>
      </p:sp>
      <p:sp>
        <p:nvSpPr>
          <p:cNvPr id="10" name="Rectangle 6"/>
          <p:cNvSpPr>
            <a:spLocks noChangeArrowheads="1"/>
          </p:cNvSpPr>
          <p:nvPr/>
        </p:nvSpPr>
        <p:spPr bwMode="auto">
          <a:xfrm>
            <a:off x="1006079" y="3766256"/>
            <a:ext cx="10391031" cy="954903"/>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In some cases it is easier to identify the alternative hypothesis first.  In other cases the null is easier.</a:t>
            </a:r>
          </a:p>
        </p:txBody>
      </p:sp>
      <p:sp>
        <p:nvSpPr>
          <p:cNvPr id="12" name="Rectangle 6"/>
          <p:cNvSpPr>
            <a:spLocks noChangeArrowheads="1"/>
          </p:cNvSpPr>
          <p:nvPr/>
        </p:nvSpPr>
        <p:spPr bwMode="auto">
          <a:xfrm>
            <a:off x="1006080" y="4604456"/>
            <a:ext cx="9729470" cy="709827"/>
          </a:xfrm>
          <a:prstGeom prst="rect">
            <a:avLst/>
          </a:prstGeom>
          <a:noFill/>
          <a:ln w="12700">
            <a:noFill/>
            <a:miter lim="800000"/>
            <a:headEnd/>
            <a:tailEnd/>
          </a:ln>
          <a:effectLst/>
        </p:spPr>
        <p:txBody>
          <a:bodyPr wrap="non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Correct hypothesis formulation will take practice.</a:t>
            </a:r>
          </a:p>
        </p:txBody>
      </p:sp>
      <p:sp>
        <p:nvSpPr>
          <p:cNvPr id="9" name="Rectangle 3"/>
          <p:cNvSpPr txBox="1">
            <a:spLocks noChangeArrowheads="1"/>
          </p:cNvSpPr>
          <p:nvPr/>
        </p:nvSpPr>
        <p:spPr>
          <a:xfrm>
            <a:off x="929331" y="563787"/>
            <a:ext cx="10337562" cy="642937"/>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Developing Null and Alternative Hypotheses</a:t>
            </a:r>
          </a:p>
        </p:txBody>
      </p:sp>
      <p:sp>
        <p:nvSpPr>
          <p:cNvPr id="2" name="Slide Number Placeholder 1"/>
          <p:cNvSpPr>
            <a:spLocks noGrp="1"/>
          </p:cNvSpPr>
          <p:nvPr>
            <p:ph type="sldNum" sz="quarter" idx="12"/>
          </p:nvPr>
        </p:nvSpPr>
        <p:spPr/>
        <p:txBody>
          <a:bodyPr/>
          <a:lstStyle/>
          <a:p>
            <a:fld id="{949EBC64-41CB-41B8-B6DF-9B1367312BD4}" type="slidenum">
              <a:rPr lang="en-US" smtClean="0"/>
              <a:t>4</a:t>
            </a:fld>
            <a:endParaRPr lang="en-US"/>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29359" y="665697"/>
            <a:ext cx="10337562" cy="871537"/>
          </a:xfrm>
          <a:noFill/>
          <a:ln/>
        </p:spPr>
        <p:txBody>
          <a:bodyPr>
            <a:noAutofit/>
          </a:bodyPr>
          <a:lstStyle/>
          <a:p>
            <a:r>
              <a:rPr lang="en-US" dirty="0"/>
              <a:t>Confidence Interval Approach to</a:t>
            </a:r>
            <a:br>
              <a:rPr lang="en-US" dirty="0"/>
            </a:br>
            <a:r>
              <a:rPr lang="en-US" dirty="0"/>
              <a:t>Two-Tailed Tests About a Population Mean</a:t>
            </a:r>
          </a:p>
        </p:txBody>
      </p:sp>
      <mc:AlternateContent xmlns:mc="http://schemas.openxmlformats.org/markup-compatibility/2006" xmlns:a14="http://schemas.microsoft.com/office/drawing/2010/main">
        <mc:Choice Requires="a14">
          <p:sp>
            <p:nvSpPr>
              <p:cNvPr id="26629" name="Rectangle 5"/>
              <p:cNvSpPr>
                <a:spLocks noChangeArrowheads="1"/>
              </p:cNvSpPr>
              <p:nvPr/>
            </p:nvSpPr>
            <p:spPr bwMode="auto">
              <a:xfrm>
                <a:off x="992068" y="1614525"/>
                <a:ext cx="10438911" cy="1239884"/>
              </a:xfrm>
              <a:prstGeom prst="rect">
                <a:avLst/>
              </a:prstGeom>
              <a:noFill/>
              <a:ln w="12700">
                <a:noFill/>
                <a:miter lim="800000"/>
                <a:headEnd/>
                <a:tailEnd/>
              </a:ln>
              <a:effectLst/>
            </p:spPr>
            <p:txBody>
              <a:bodyPr wrap="square" anchor="ctr"/>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Select a simple random sample from the population and use the value of the sample mean</a:t>
                </a:r>
                <a14:m>
                  <m:oMath xmlns:m="http://schemas.openxmlformats.org/officeDocument/2006/math">
                    <m:r>
                      <a:rPr lang="en-US" sz="2400" b="0" i="0" smtClean="0">
                        <a:solidFill>
                          <a:srgbClr val="000000"/>
                        </a:solidFill>
                        <a:effectLst/>
                        <a:latin typeface="Cambria Math"/>
                      </a:rPr>
                      <m:t>  </m:t>
                    </m:r>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r>
                      <a:rPr lang="en-US" sz="2400" b="0" i="1" smtClean="0">
                        <a:solidFill>
                          <a:srgbClr val="000000"/>
                        </a:solidFill>
                        <a:effectLst/>
                        <a:latin typeface="Cambria Math"/>
                      </a:rPr>
                      <m:t>  </m:t>
                    </m:r>
                  </m:oMath>
                </a14:m>
                <a:r>
                  <a:rPr lang="en-US" sz="2400" dirty="0">
                    <a:solidFill>
                      <a:srgbClr val="000000"/>
                    </a:solidFill>
                    <a:effectLst/>
                    <a:latin typeface="Arial" panose="020B0604020202020204" pitchFamily="34" charset="0"/>
                    <a:cs typeface="Arial" panose="020B0604020202020204" pitchFamily="34" charset="0"/>
                  </a:rPr>
                  <a:t>to develop the confidence interval for the population mean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Arial" panose="020B0604020202020204" pitchFamily="34" charset="0"/>
                    <a:cs typeface="Arial" panose="020B0604020202020204" pitchFamily="34" charset="0"/>
                  </a:rPr>
                  <a:t>.  (Confidence intervals are covered in Chapter 8.)</a:t>
                </a:r>
                <a:endParaRPr lang="en-US" dirty="0">
                  <a:solidFill>
                    <a:srgbClr val="000000"/>
                  </a:solidFill>
                  <a:effectLst/>
                  <a:latin typeface="Arial" panose="020B0604020202020204" pitchFamily="34" charset="0"/>
                  <a:cs typeface="Arial" panose="020B0604020202020204" pitchFamily="34" charset="0"/>
                </a:endParaRPr>
              </a:p>
            </p:txBody>
          </p:sp>
        </mc:Choice>
        <mc:Fallback xmlns="">
          <p:sp>
            <p:nvSpPr>
              <p:cNvPr id="26629" name="Rectangle 5"/>
              <p:cNvSpPr>
                <a:spLocks noRot="1" noChangeAspect="1" noMove="1" noResize="1" noEditPoints="1" noAdjustHandles="1" noChangeArrowheads="1" noChangeShapeType="1" noTextEdit="1"/>
              </p:cNvSpPr>
              <p:nvPr/>
            </p:nvSpPr>
            <p:spPr bwMode="auto">
              <a:xfrm>
                <a:off x="992068" y="1614525"/>
                <a:ext cx="10438911" cy="1239884"/>
              </a:xfrm>
              <a:prstGeom prst="rect">
                <a:avLst/>
              </a:prstGeom>
              <a:blipFill rotWithShape="1">
                <a:blip r:embed="rId3"/>
                <a:stretch>
                  <a:fillRect l="-818" r="-409" b="-5419"/>
                </a:stretch>
              </a:blipFill>
              <a:ln w="12700">
                <a:noFill/>
                <a:miter lim="800000"/>
                <a:headEnd/>
                <a:tailEnd/>
              </a:ln>
              <a:effectLst/>
            </p:spPr>
            <p:txBody>
              <a:bodyPr/>
              <a:lstStyle/>
              <a:p>
                <a:r>
                  <a:rPr lang="en-US">
                    <a:noFill/>
                  </a:rPr>
                  <a:t> </a:t>
                </a:r>
              </a:p>
            </p:txBody>
          </p:sp>
        </mc:Fallback>
      </mc:AlternateContent>
      <p:sp>
        <p:nvSpPr>
          <p:cNvPr id="26631" name="Rectangle 7"/>
          <p:cNvSpPr>
            <a:spLocks noChangeArrowheads="1"/>
          </p:cNvSpPr>
          <p:nvPr/>
        </p:nvSpPr>
        <p:spPr bwMode="auto">
          <a:xfrm>
            <a:off x="1002954" y="2807463"/>
            <a:ext cx="10134865" cy="1715104"/>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If the confidence interval contains the hypothesized value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do not 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Otherwise, 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(Actually,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should be rejected if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happens to be equal to one of the end points of the confidence      interval.)  </a:t>
            </a:r>
          </a:p>
        </p:txBody>
      </p:sp>
      <p:sp>
        <p:nvSpPr>
          <p:cNvPr id="2" name="Slide Number Placeholder 1"/>
          <p:cNvSpPr>
            <a:spLocks noGrp="1"/>
          </p:cNvSpPr>
          <p:nvPr>
            <p:ph type="sldNum" sz="quarter" idx="12"/>
          </p:nvPr>
        </p:nvSpPr>
        <p:spPr/>
        <p:txBody>
          <a:bodyPr/>
          <a:lstStyle/>
          <a:p>
            <a:fld id="{949EBC64-41CB-41B8-B6DF-9B1367312BD4}" type="slidenum">
              <a:rPr lang="en-US" smtClean="0"/>
              <a:t>40</a:t>
            </a:fld>
            <a:endParaRPr lang="en-US"/>
          </a:p>
        </p:txBody>
      </p:sp>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3" name="Rectangle 105"/>
          <p:cNvSpPr>
            <a:spLocks noGrp="1" noChangeArrowheads="1"/>
          </p:cNvSpPr>
          <p:nvPr>
            <p:ph type="title"/>
          </p:nvPr>
        </p:nvSpPr>
        <p:spPr>
          <a:xfrm>
            <a:off x="931400" y="662865"/>
            <a:ext cx="10337562" cy="871537"/>
          </a:xfrm>
          <a:noFill/>
          <a:ln/>
        </p:spPr>
        <p:txBody>
          <a:bodyPr>
            <a:noAutofit/>
          </a:bodyPr>
          <a:lstStyle/>
          <a:p>
            <a:r>
              <a:rPr lang="en-US" dirty="0"/>
              <a:t>Confidence Interval Approach to</a:t>
            </a:r>
            <a:br>
              <a:rPr lang="en-US" dirty="0"/>
            </a:br>
            <a:r>
              <a:rPr lang="en-US" dirty="0"/>
              <a:t>Two-Tailed Tests About a Population Mean</a:t>
            </a:r>
          </a:p>
        </p:txBody>
      </p:sp>
      <p:sp>
        <p:nvSpPr>
          <p:cNvPr id="27651" name="Rectangle 3"/>
          <p:cNvSpPr>
            <a:spLocks noGrp="1" noChangeArrowheads="1"/>
          </p:cNvSpPr>
          <p:nvPr>
            <p:ph idx="1"/>
          </p:nvPr>
        </p:nvSpPr>
        <p:spPr>
          <a:xfrm>
            <a:off x="998637" y="1599435"/>
            <a:ext cx="10337562" cy="562999"/>
          </a:xfrm>
          <a:noFill/>
          <a:ln/>
        </p:spPr>
        <p:txBody>
          <a:bodyPr/>
          <a:lstStyle/>
          <a:p>
            <a:pPr marL="346075" indent="-346075"/>
            <a:r>
              <a:rPr lang="en-US" dirty="0"/>
              <a:t>The 97% confidence interval for </a:t>
            </a:r>
            <a:r>
              <a:rPr lang="en-US" i="1" dirty="0">
                <a:latin typeface="Symbol" pitchFamily="18" charset="2"/>
              </a:rPr>
              <a:t></a:t>
            </a:r>
            <a:r>
              <a:rPr lang="en-US" dirty="0"/>
              <a:t> is</a:t>
            </a:r>
            <a:endParaRPr lang="en-US" dirty="0">
              <a:solidFill>
                <a:schemeClr val="tx2"/>
              </a:solidFill>
            </a:endParaRPr>
          </a:p>
        </p:txBody>
      </p:sp>
      <p:sp>
        <p:nvSpPr>
          <p:cNvPr id="27787" name="Text Box 139"/>
          <p:cNvSpPr txBox="1">
            <a:spLocks noChangeArrowheads="1"/>
          </p:cNvSpPr>
          <p:nvPr/>
        </p:nvSpPr>
        <p:spPr bwMode="auto">
          <a:xfrm>
            <a:off x="1024186" y="3304539"/>
            <a:ext cx="9849759" cy="1089529"/>
          </a:xfrm>
          <a:prstGeom prst="rect">
            <a:avLst/>
          </a:prstGeom>
          <a:noFill/>
          <a:ln w="12700">
            <a:noFill/>
            <a:miter lim="800000"/>
            <a:headEnd/>
            <a:tailEnd/>
          </a:ln>
          <a:effectLst/>
        </p:spPr>
        <p:txBody>
          <a:bodyPr wrap="square">
            <a:spAutoFit/>
          </a:bodyPr>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Because the hypothesized value for the population mean,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 6, is not in this interval, the hypothesis-testing conclusion is that the null hypothesis,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 6, can be rejected.</a:t>
            </a:r>
          </a:p>
        </p:txBody>
      </p:sp>
      <p:sp>
        <p:nvSpPr>
          <p:cNvPr id="27788" name="Text Box 140"/>
          <p:cNvSpPr txBox="1">
            <a:spLocks noChangeArrowheads="1"/>
          </p:cNvSpPr>
          <p:nvPr/>
        </p:nvSpPr>
        <p:spPr bwMode="auto">
          <a:xfrm>
            <a:off x="4516696" y="2718879"/>
            <a:ext cx="3079882"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or   6.02076 to 6.17924</a:t>
            </a:r>
          </a:p>
        </p:txBody>
      </p:sp>
      <mc:AlternateContent xmlns:mc="http://schemas.openxmlformats.org/markup-compatibility/2006" xmlns:a14="http://schemas.microsoft.com/office/drawing/2010/main">
        <mc:Choice Requires="a14">
          <p:sp>
            <p:nvSpPr>
              <p:cNvPr id="2" name="TextBox 1"/>
              <p:cNvSpPr txBox="1"/>
              <p:nvPr/>
            </p:nvSpPr>
            <p:spPr>
              <a:xfrm>
                <a:off x="3028303" y="1974715"/>
                <a:ext cx="6658553" cy="791435"/>
              </a:xfrm>
              <a:prstGeom prst="rect">
                <a:avLst/>
              </a:prstGeom>
              <a:noFill/>
              <a:effectLst>
                <a:outerShdw dist="25400" dir="3000000" algn="ctr" rotWithShape="0">
                  <a:schemeClr val="bg1"/>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r>
                        <a:rPr lang="en-US" sz="2400" i="1" smtClean="0">
                          <a:solidFill>
                            <a:srgbClr val="000000"/>
                          </a:solidFill>
                          <a:effectLst/>
                          <a:latin typeface="Cambria Math"/>
                          <a:ea typeface="Cambria Math"/>
                        </a:rPr>
                        <m:t>±</m:t>
                      </m:r>
                      <m:sSub>
                        <m:sSubPr>
                          <m:ctrlPr>
                            <a:rPr lang="en-US" sz="240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𝑧</m:t>
                          </m:r>
                        </m:e>
                        <m:sub>
                          <m:r>
                            <a:rPr lang="en-US" sz="2400" i="1" smtClean="0">
                              <a:solidFill>
                                <a:srgbClr val="000000"/>
                              </a:solidFill>
                              <a:effectLst/>
                              <a:latin typeface="Cambria Math"/>
                              <a:ea typeface="Cambria Math"/>
                            </a:rPr>
                            <m:t>𝛼</m:t>
                          </m:r>
                          <m:r>
                            <a:rPr lang="en-US" sz="2400" b="0" i="1" smtClean="0">
                              <a:solidFill>
                                <a:srgbClr val="000000"/>
                              </a:solidFill>
                              <a:effectLst/>
                              <a:latin typeface="Cambria Math"/>
                              <a:ea typeface="Cambria Math"/>
                            </a:rPr>
                            <m:t>/2</m:t>
                          </m:r>
                        </m:sub>
                      </m:sSub>
                      <m:f>
                        <m:fPr>
                          <m:ctrlPr>
                            <a:rPr lang="en-US" sz="2400" i="1" smtClean="0">
                              <a:solidFill>
                                <a:srgbClr val="000000"/>
                              </a:solidFill>
                              <a:effectLst/>
                              <a:latin typeface="Cambria Math" panose="02040503050406030204" pitchFamily="18" charset="0"/>
                              <a:ea typeface="Cambria Math"/>
                            </a:rPr>
                          </m:ctrlPr>
                        </m:fPr>
                        <m:num>
                          <m:r>
                            <a:rPr lang="en-US" sz="2400" i="1" smtClean="0">
                              <a:solidFill>
                                <a:srgbClr val="000000"/>
                              </a:solidFill>
                              <a:effectLst/>
                              <a:latin typeface="Cambria Math"/>
                              <a:ea typeface="Cambria Math"/>
                            </a:rPr>
                            <m:t>𝜎</m:t>
                          </m:r>
                        </m:num>
                        <m:den>
                          <m:rad>
                            <m:radPr>
                              <m:degHide m:val="on"/>
                              <m:ctrlPr>
                                <a:rPr lang="en-US" sz="2400" i="1" smtClean="0">
                                  <a:solidFill>
                                    <a:srgbClr val="000000"/>
                                  </a:solidFill>
                                  <a:effectLst/>
                                  <a:latin typeface="Cambria Math" panose="02040503050406030204" pitchFamily="18" charset="0"/>
                                  <a:ea typeface="Cambria Math"/>
                                </a:rPr>
                              </m:ctrlPr>
                            </m:radPr>
                            <m:deg/>
                            <m:e>
                              <m:r>
                                <a:rPr lang="en-US" sz="2400" b="0" i="1" smtClean="0">
                                  <a:solidFill>
                                    <a:srgbClr val="000000"/>
                                  </a:solidFill>
                                  <a:effectLst/>
                                  <a:latin typeface="Cambria Math"/>
                                  <a:ea typeface="Cambria Math"/>
                                </a:rPr>
                                <m:t>𝑛</m:t>
                              </m:r>
                            </m:e>
                          </m:rad>
                        </m:den>
                      </m:f>
                      <m:r>
                        <a:rPr lang="en-US" sz="2400" b="0" i="1" smtClean="0">
                          <a:solidFill>
                            <a:srgbClr val="000000"/>
                          </a:solidFill>
                          <a:effectLst/>
                          <a:latin typeface="Cambria Math"/>
                          <a:ea typeface="Cambria Math"/>
                        </a:rPr>
                        <m:t>=6.1±2.17</m:t>
                      </m:r>
                      <m:d>
                        <m:dPr>
                          <m:ctrlPr>
                            <a:rPr lang="en-US" sz="2400" b="0" i="1" smtClean="0">
                              <a:solidFill>
                                <a:srgbClr val="000000"/>
                              </a:solidFill>
                              <a:effectLst/>
                              <a:latin typeface="Cambria Math" panose="02040503050406030204" pitchFamily="18" charset="0"/>
                              <a:ea typeface="Cambria Math"/>
                            </a:rPr>
                          </m:ctrlPr>
                        </m:dPr>
                        <m:e>
                          <m:r>
                            <a:rPr lang="en-US" sz="2400" b="0" i="1" smtClean="0">
                              <a:solidFill>
                                <a:srgbClr val="000000"/>
                              </a:solidFill>
                              <a:effectLst/>
                              <a:latin typeface="Cambria Math"/>
                              <a:ea typeface="Cambria Math"/>
                            </a:rPr>
                            <m:t>.2</m:t>
                          </m:r>
                          <m:rad>
                            <m:radPr>
                              <m:degHide m:val="on"/>
                              <m:ctrlPr>
                                <a:rPr lang="en-US" sz="2400" b="0" i="1" smtClean="0">
                                  <a:solidFill>
                                    <a:srgbClr val="000000"/>
                                  </a:solidFill>
                                  <a:effectLst/>
                                  <a:latin typeface="Cambria Math" panose="02040503050406030204" pitchFamily="18" charset="0"/>
                                  <a:ea typeface="Cambria Math"/>
                                </a:rPr>
                              </m:ctrlPr>
                            </m:radPr>
                            <m:deg/>
                            <m:e>
                              <m:r>
                                <a:rPr lang="en-US" sz="2400" b="0" i="1" smtClean="0">
                                  <a:solidFill>
                                    <a:srgbClr val="000000"/>
                                  </a:solidFill>
                                  <a:effectLst/>
                                  <a:latin typeface="Cambria Math"/>
                                  <a:ea typeface="Cambria Math"/>
                                </a:rPr>
                                <m:t>30</m:t>
                              </m:r>
                            </m:e>
                          </m:rad>
                        </m:e>
                      </m:d>
                      <m:r>
                        <a:rPr lang="en-US" sz="2400" b="0" i="1" smtClean="0">
                          <a:solidFill>
                            <a:srgbClr val="000000"/>
                          </a:solidFill>
                          <a:effectLst/>
                          <a:latin typeface="Cambria Math"/>
                          <a:ea typeface="Cambria Math"/>
                        </a:rPr>
                        <m:t>=6.1±.07924</m:t>
                      </m:r>
                    </m:oMath>
                  </m:oMathPara>
                </a14:m>
                <a:endParaRPr lang="en-US" sz="2400" dirty="0">
                  <a:solidFill>
                    <a:srgbClr val="000000"/>
                  </a:solidFill>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28303" y="1974715"/>
                <a:ext cx="6658553" cy="791435"/>
              </a:xfrm>
              <a:prstGeom prst="rect">
                <a:avLst/>
              </a:prstGeom>
              <a:blipFill rotWithShape="1">
                <a:blip r:embed="rId3"/>
                <a:stretch>
                  <a:fillRect/>
                </a:stretch>
              </a:blipFill>
              <a:effectLst>
                <a:outerShdw dist="25400" dir="3000000" algn="ctr" rotWithShape="0">
                  <a:schemeClr val="bg1"/>
                </a:outerShdw>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41</a:t>
            </a:fld>
            <a:endParaRPr lang="en-US"/>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40245" y="522328"/>
            <a:ext cx="10337562" cy="699529"/>
          </a:xfrm>
          <a:noFill/>
          <a:ln/>
        </p:spPr>
        <p:txBody>
          <a:bodyPr>
            <a:noAutofit/>
          </a:bodyPr>
          <a:lstStyle/>
          <a:p>
            <a:r>
              <a:rPr lang="en-US" dirty="0"/>
              <a:t>Tests About a Population Mean:  </a:t>
            </a:r>
            <a:r>
              <a:rPr lang="en-US" i="1" dirty="0">
                <a:latin typeface="Symbol" panose="05050102010706020507" pitchFamily="18" charset="2"/>
              </a:rPr>
              <a:t>s</a:t>
            </a:r>
            <a:r>
              <a:rPr lang="en-US" dirty="0"/>
              <a:t>  Unknown</a:t>
            </a:r>
          </a:p>
        </p:txBody>
      </p:sp>
      <p:sp>
        <p:nvSpPr>
          <p:cNvPr id="28675" name="Rectangle 3"/>
          <p:cNvSpPr>
            <a:spLocks noGrp="1" noChangeArrowheads="1"/>
          </p:cNvSpPr>
          <p:nvPr>
            <p:ph idx="1"/>
          </p:nvPr>
        </p:nvSpPr>
        <p:spPr>
          <a:xfrm>
            <a:off x="1006219" y="1183264"/>
            <a:ext cx="10337562" cy="604837"/>
          </a:xfrm>
          <a:noFill/>
          <a:ln/>
          <a:effectLst/>
        </p:spPr>
        <p:txBody>
          <a:bodyPr/>
          <a:lstStyle/>
          <a:p>
            <a:pPr marL="346075" indent="-346075"/>
            <a:r>
              <a:rPr lang="en-US" dirty="0"/>
              <a:t>Test Statistic:</a:t>
            </a:r>
          </a:p>
        </p:txBody>
      </p:sp>
      <p:sp>
        <p:nvSpPr>
          <p:cNvPr id="28687" name="Text Box 15"/>
          <p:cNvSpPr txBox="1">
            <a:spLocks noChangeArrowheads="1"/>
          </p:cNvSpPr>
          <p:nvPr/>
        </p:nvSpPr>
        <p:spPr bwMode="auto">
          <a:xfrm>
            <a:off x="1007147" y="2352784"/>
            <a:ext cx="9954770" cy="424732"/>
          </a:xfrm>
          <a:prstGeom prst="rect">
            <a:avLst/>
          </a:prstGeom>
          <a:noFill/>
          <a:ln w="12700">
            <a:noFill/>
            <a:miter lim="800000"/>
            <a:headEnd/>
            <a:tailEnd/>
          </a:ln>
          <a:effectLst/>
        </p:spPr>
        <p:txBody>
          <a:bodyPr wrap="square">
            <a:spAutoFit/>
          </a:bodyPr>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This test statistic has a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distribution with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 degrees of freedom.</a:t>
            </a:r>
          </a:p>
        </p:txBody>
      </p:sp>
      <mc:AlternateContent xmlns:mc="http://schemas.openxmlformats.org/markup-compatibility/2006" xmlns:a14="http://schemas.microsoft.com/office/drawing/2010/main">
        <mc:Choice Requires="a14">
          <p:sp>
            <p:nvSpPr>
              <p:cNvPr id="2" name="TextBox 1"/>
              <p:cNvSpPr txBox="1"/>
              <p:nvPr/>
            </p:nvSpPr>
            <p:spPr>
              <a:xfrm>
                <a:off x="5256465" y="1329930"/>
                <a:ext cx="1611275" cy="857607"/>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𝑡</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𝑥</m:t>
                              </m:r>
                            </m:e>
                          </m:acc>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ea typeface="Cambria Math"/>
                                </a:rPr>
                                <m:t>𝜇</m:t>
                              </m:r>
                            </m:e>
                            <m:sub>
                              <m:r>
                                <a:rPr lang="en-US" sz="2400" b="0" i="1" smtClean="0">
                                  <a:solidFill>
                                    <a:srgbClr val="000000"/>
                                  </a:solidFill>
                                  <a:effectLst/>
                                  <a:latin typeface="Cambria Math"/>
                                </a:rPr>
                                <m:t>0</m:t>
                              </m:r>
                            </m:sub>
                          </m:sSub>
                        </m:num>
                        <m:den>
                          <m:f>
                            <m:fPr>
                              <m:type m:val="lin"/>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𝑠</m:t>
                              </m:r>
                            </m:num>
                            <m:den>
                              <m:rad>
                                <m:radPr>
                                  <m:degHide m:val="on"/>
                                  <m:ctrlPr>
                                    <a:rPr lang="en-US" sz="2400" b="0" i="1" smtClean="0">
                                      <a:solidFill>
                                        <a:srgbClr val="000000"/>
                                      </a:solidFill>
                                      <a:effectLst/>
                                      <a:latin typeface="Cambria Math" panose="02040503050406030204" pitchFamily="18" charset="0"/>
                                    </a:rPr>
                                  </m:ctrlPr>
                                </m:radPr>
                                <m:deg/>
                                <m:e>
                                  <m:r>
                                    <a:rPr lang="en-US" sz="2400" b="0" i="1" smtClean="0">
                                      <a:solidFill>
                                        <a:srgbClr val="000000"/>
                                      </a:solidFill>
                                      <a:effectLst/>
                                      <a:latin typeface="Cambria Math"/>
                                    </a:rPr>
                                    <m:t>𝑛</m:t>
                                  </m:r>
                                </m:e>
                              </m:rad>
                            </m:den>
                          </m:f>
                        </m:den>
                      </m:f>
                    </m:oMath>
                  </m:oMathPara>
                </a14:m>
                <a:endParaRPr lang="en-US" sz="24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256465" y="1329930"/>
                <a:ext cx="1611275" cy="857607"/>
              </a:xfrm>
              <a:prstGeom prst="rect">
                <a:avLst/>
              </a:prstGeom>
              <a:blipFill rotWithShape="1">
                <a:blip r:embed="rId3"/>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42</a:t>
            </a:fld>
            <a:endParaRPr lang="en-US"/>
          </a:p>
        </p:txBody>
      </p:sp>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4" name="Rectangle 8"/>
          <p:cNvSpPr>
            <a:spLocks noChangeArrowheads="1"/>
          </p:cNvSpPr>
          <p:nvPr/>
        </p:nvSpPr>
        <p:spPr bwMode="auto">
          <a:xfrm>
            <a:off x="995333" y="1155022"/>
            <a:ext cx="10337562" cy="58578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Rejection Rule: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 Approach</a:t>
            </a:r>
            <a:endParaRPr lang="en-US" sz="2400" baseline="-25000" dirty="0">
              <a:solidFill>
                <a:srgbClr val="000000"/>
              </a:solidFill>
              <a:effectLst/>
              <a:latin typeface="+mn-lt"/>
              <a:cs typeface="Arial" panose="020B0604020202020204" pitchFamily="34" charset="0"/>
            </a:endParaRPr>
          </a:p>
        </p:txBody>
      </p:sp>
      <p:sp>
        <p:nvSpPr>
          <p:cNvPr id="132110" name="Text Box 14"/>
          <p:cNvSpPr txBox="1">
            <a:spLocks noChangeArrowheads="1"/>
          </p:cNvSpPr>
          <p:nvPr/>
        </p:nvSpPr>
        <p:spPr bwMode="auto">
          <a:xfrm>
            <a:off x="3519025" y="3317230"/>
            <a:ext cx="1452642"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0</a:t>
            </a:r>
          </a:p>
        </p:txBody>
      </p:sp>
      <p:sp>
        <p:nvSpPr>
          <p:cNvPr id="132113" name="Text Box 17"/>
          <p:cNvSpPr txBox="1">
            <a:spLocks noChangeArrowheads="1"/>
          </p:cNvSpPr>
          <p:nvPr/>
        </p:nvSpPr>
        <p:spPr bwMode="auto">
          <a:xfrm>
            <a:off x="5317864" y="3339455"/>
            <a:ext cx="2232727"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 </a:t>
            </a:r>
            <a:r>
              <a:rPr lang="en-US" sz="2400" dirty="0">
                <a:solidFill>
                  <a:srgbClr val="000000"/>
                </a:solidFill>
                <a:effectLst/>
                <a:latin typeface="+mn-lt"/>
                <a:cs typeface="Arial" panose="020B0604020202020204" pitchFamily="34" charset="0"/>
              </a:rPr>
              <a:t>if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t</a:t>
            </a:r>
            <a:r>
              <a:rPr lang="en-US" sz="2400" baseline="-25000" dirty="0">
                <a:solidFill>
                  <a:srgbClr val="000000"/>
                </a:solidFill>
                <a:effectLst/>
                <a:latin typeface="Symbol" panose="05050102010706020507" pitchFamily="18" charset="2"/>
                <a:cs typeface="Arial" panose="020B0604020202020204" pitchFamily="34" charset="0"/>
              </a:rPr>
              <a:t></a:t>
            </a:r>
          </a:p>
        </p:txBody>
      </p:sp>
      <p:sp>
        <p:nvSpPr>
          <p:cNvPr id="132114" name="Text Box 18"/>
          <p:cNvSpPr txBox="1">
            <a:spLocks noChangeArrowheads="1"/>
          </p:cNvSpPr>
          <p:nvPr/>
        </p:nvSpPr>
        <p:spPr bwMode="auto">
          <a:xfrm>
            <a:off x="5323168" y="2801939"/>
            <a:ext cx="2327305"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 </a:t>
            </a:r>
            <a:r>
              <a:rPr lang="en-US" sz="2400" dirty="0">
                <a:solidFill>
                  <a:srgbClr val="000000"/>
                </a:solidFill>
                <a:effectLst/>
                <a:latin typeface="+mn-lt"/>
                <a:cs typeface="Arial" panose="020B0604020202020204" pitchFamily="34" charset="0"/>
              </a:rPr>
              <a:t>if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t</a:t>
            </a:r>
            <a:r>
              <a:rPr lang="en-US" sz="2400" baseline="-25000" dirty="0">
                <a:solidFill>
                  <a:srgbClr val="000000"/>
                </a:solidFill>
                <a:effectLst/>
                <a:latin typeface="Symbol" panose="05050102010706020507" pitchFamily="18" charset="2"/>
                <a:cs typeface="Arial" panose="020B0604020202020204" pitchFamily="34" charset="0"/>
              </a:rPr>
              <a:t></a:t>
            </a:r>
          </a:p>
        </p:txBody>
      </p:sp>
      <p:sp>
        <p:nvSpPr>
          <p:cNvPr id="132115" name="Text Box 19"/>
          <p:cNvSpPr txBox="1">
            <a:spLocks noChangeArrowheads="1"/>
          </p:cNvSpPr>
          <p:nvPr/>
        </p:nvSpPr>
        <p:spPr bwMode="auto">
          <a:xfrm>
            <a:off x="5320575" y="3945449"/>
            <a:ext cx="3795654" cy="461665"/>
          </a:xfrm>
          <a:prstGeom prst="rect">
            <a:avLst/>
          </a:prstGeom>
          <a:noFill/>
          <a:ln w="12700">
            <a:noFill/>
            <a:miter lim="800000"/>
            <a:headEnd/>
            <a:tailEnd/>
          </a:ln>
          <a:effectLst/>
        </p:spPr>
        <p:txBody>
          <a:bodyPr wrap="none">
            <a:spAutoFit/>
          </a:bodyPr>
          <a:lstStyle/>
          <a:p>
            <a:pPr>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 </a:t>
            </a:r>
            <a:r>
              <a:rPr lang="en-US" sz="2400" dirty="0">
                <a:solidFill>
                  <a:srgbClr val="000000"/>
                </a:solidFill>
                <a:effectLst/>
                <a:latin typeface="+mn-lt"/>
                <a:cs typeface="Arial" panose="020B0604020202020204" pitchFamily="34" charset="0"/>
              </a:rPr>
              <a:t>if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t</a:t>
            </a:r>
            <a:r>
              <a:rPr lang="en-US" sz="2400"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or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t</a:t>
            </a:r>
            <a:r>
              <a:rPr lang="en-US" sz="2400"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a:t>
            </a:r>
          </a:p>
        </p:txBody>
      </p:sp>
      <p:sp>
        <p:nvSpPr>
          <p:cNvPr id="132111" name="Text Box 15"/>
          <p:cNvSpPr txBox="1">
            <a:spLocks noChangeArrowheads="1"/>
          </p:cNvSpPr>
          <p:nvPr/>
        </p:nvSpPr>
        <p:spPr bwMode="auto">
          <a:xfrm>
            <a:off x="3509209" y="2760664"/>
            <a:ext cx="1452642"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0</a:t>
            </a:r>
          </a:p>
        </p:txBody>
      </p:sp>
      <p:sp>
        <p:nvSpPr>
          <p:cNvPr id="132112" name="Text Box 16"/>
          <p:cNvSpPr txBox="1">
            <a:spLocks noChangeArrowheads="1"/>
          </p:cNvSpPr>
          <p:nvPr/>
        </p:nvSpPr>
        <p:spPr bwMode="auto">
          <a:xfrm>
            <a:off x="3544362" y="3923224"/>
            <a:ext cx="1452642"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0</a:t>
            </a:r>
          </a:p>
        </p:txBody>
      </p:sp>
      <p:sp>
        <p:nvSpPr>
          <p:cNvPr id="132123" name="Rectangle 27"/>
          <p:cNvSpPr>
            <a:spLocks noChangeArrowheads="1"/>
          </p:cNvSpPr>
          <p:nvPr/>
        </p:nvSpPr>
        <p:spPr bwMode="auto">
          <a:xfrm>
            <a:off x="995333" y="2240872"/>
            <a:ext cx="10337562" cy="58578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Rejection Rule:  Critical Value Approach</a:t>
            </a:r>
            <a:endParaRPr lang="en-US" sz="2400" baseline="-25000" dirty="0">
              <a:solidFill>
                <a:srgbClr val="000000"/>
              </a:solidFill>
              <a:effectLst/>
              <a:latin typeface="+mn-lt"/>
              <a:cs typeface="Arial" panose="020B0604020202020204" pitchFamily="34" charset="0"/>
            </a:endParaRPr>
          </a:p>
        </p:txBody>
      </p:sp>
      <p:sp>
        <p:nvSpPr>
          <p:cNvPr id="132125" name="Text Box 29"/>
          <p:cNvSpPr txBox="1">
            <a:spLocks noChangeArrowheads="1"/>
          </p:cNvSpPr>
          <p:nvPr/>
        </p:nvSpPr>
        <p:spPr bwMode="auto">
          <a:xfrm>
            <a:off x="4494110" y="1655764"/>
            <a:ext cx="3141950"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 </a:t>
            </a:r>
            <a:r>
              <a:rPr lang="en-US" sz="2400" dirty="0">
                <a:solidFill>
                  <a:srgbClr val="000000"/>
                </a:solidFill>
                <a:effectLst/>
                <a:latin typeface="+mn-lt"/>
                <a:cs typeface="Arial" panose="020B0604020202020204" pitchFamily="34" charset="0"/>
              </a:rPr>
              <a:t>if </a:t>
            </a:r>
            <a:r>
              <a:rPr lang="en-US" sz="2400" i="1" dirty="0">
                <a:solidFill>
                  <a:srgbClr val="000000"/>
                </a:solidFill>
                <a:effectLst/>
                <a:latin typeface="+mn-lt"/>
                <a:cs typeface="Arial" panose="020B0604020202020204" pitchFamily="34" charset="0"/>
              </a:rPr>
              <a:t>p </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a:t>
            </a:r>
            <a:endParaRPr lang="en-US" sz="2400" i="1" baseline="-25000" dirty="0">
              <a:solidFill>
                <a:srgbClr val="000000"/>
              </a:solidFill>
              <a:effectLst/>
              <a:latin typeface="Symbol" panose="05050102010706020507" pitchFamily="18" charset="2"/>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43</a:t>
            </a:fld>
            <a:endParaRPr lang="en-US"/>
          </a:p>
        </p:txBody>
      </p:sp>
      <p:sp>
        <p:nvSpPr>
          <p:cNvPr id="13" name="Rectangle 2"/>
          <p:cNvSpPr txBox="1">
            <a:spLocks noChangeArrowheads="1"/>
          </p:cNvSpPr>
          <p:nvPr/>
        </p:nvSpPr>
        <p:spPr>
          <a:xfrm>
            <a:off x="940245" y="607356"/>
            <a:ext cx="10337562" cy="699529"/>
          </a:xfrm>
          <a:prstGeom prst="rect">
            <a:avLst/>
          </a:prstGeom>
          <a:noFill/>
          <a:ln/>
        </p:spPr>
        <p:txBody>
          <a:bodyPr>
            <a:noAutofit/>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Tests About a Population Mean:  </a:t>
            </a:r>
            <a:r>
              <a:rPr lang="en-US" i="1" dirty="0">
                <a:effectLst/>
                <a:latin typeface="Symbol" panose="05050102010706020507" pitchFamily="18" charset="2"/>
              </a:rPr>
              <a:t>s</a:t>
            </a:r>
            <a:r>
              <a:rPr lang="en-US" dirty="0">
                <a:effectLst/>
              </a:rPr>
              <a:t>  Unknown</a:t>
            </a:r>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66568" y="554849"/>
            <a:ext cx="10337562" cy="661988"/>
          </a:xfrm>
          <a:noFill/>
          <a:ln/>
        </p:spPr>
        <p:txBody>
          <a:bodyPr/>
          <a:lstStyle/>
          <a:p>
            <a:r>
              <a:rPr lang="en-US" i="1" dirty="0"/>
              <a:t>p </a:t>
            </a:r>
            <a:r>
              <a:rPr lang="en-US" dirty="0"/>
              <a:t>-Values and the </a:t>
            </a:r>
            <a:r>
              <a:rPr lang="en-US" i="1" dirty="0"/>
              <a:t>t</a:t>
            </a:r>
            <a:r>
              <a:rPr lang="en-US" dirty="0"/>
              <a:t> Distribution </a:t>
            </a:r>
          </a:p>
        </p:txBody>
      </p:sp>
      <p:sp>
        <p:nvSpPr>
          <p:cNvPr id="29700" name="Rectangle 4"/>
          <p:cNvSpPr>
            <a:spLocks noChangeArrowheads="1"/>
          </p:cNvSpPr>
          <p:nvPr/>
        </p:nvSpPr>
        <p:spPr bwMode="auto">
          <a:xfrm>
            <a:off x="992096" y="1053511"/>
            <a:ext cx="10337562" cy="1009478"/>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format of the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distribution table provided in most statistics textbooks does not have sufficient detail to determine the </a:t>
            </a:r>
            <a:r>
              <a:rPr lang="en-US" sz="2400" u="sng" dirty="0">
                <a:solidFill>
                  <a:srgbClr val="000000"/>
                </a:solidFill>
                <a:effectLst/>
                <a:latin typeface="+mn-lt"/>
                <a:cs typeface="Arial" panose="020B0604020202020204" pitchFamily="34" charset="0"/>
              </a:rPr>
              <a:t>exact</a:t>
            </a:r>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-value for a hypothesis test.</a:t>
            </a:r>
          </a:p>
        </p:txBody>
      </p:sp>
      <p:sp>
        <p:nvSpPr>
          <p:cNvPr id="29701" name="Rectangle 5"/>
          <p:cNvSpPr>
            <a:spLocks noChangeArrowheads="1"/>
          </p:cNvSpPr>
          <p:nvPr/>
        </p:nvSpPr>
        <p:spPr bwMode="auto">
          <a:xfrm>
            <a:off x="992096" y="1991587"/>
            <a:ext cx="10286888" cy="933450"/>
          </a:xfrm>
          <a:prstGeom prst="rect">
            <a:avLst/>
          </a:prstGeom>
          <a:noFill/>
          <a:ln w="12700">
            <a:noFill/>
            <a:miter lim="800000"/>
            <a:headEnd/>
            <a:tailEnd/>
          </a:ln>
          <a:effectLst/>
        </p:spPr>
        <p:txBody>
          <a:bodyPr wrap="square" anchor="ctr"/>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However, we can still use the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distribution table to identify a </a:t>
            </a:r>
            <a:r>
              <a:rPr lang="en-US" sz="2400" u="sng" dirty="0">
                <a:solidFill>
                  <a:srgbClr val="000000"/>
                </a:solidFill>
                <a:effectLst/>
                <a:latin typeface="+mn-lt"/>
                <a:cs typeface="Arial" panose="020B0604020202020204" pitchFamily="34" charset="0"/>
              </a:rPr>
              <a:t>range</a:t>
            </a:r>
            <a:r>
              <a:rPr lang="en-US" sz="2400" dirty="0">
                <a:solidFill>
                  <a:srgbClr val="000000"/>
                </a:solidFill>
                <a:effectLst/>
                <a:latin typeface="+mn-lt"/>
                <a:cs typeface="Arial" panose="020B0604020202020204" pitchFamily="34" charset="0"/>
              </a:rPr>
              <a:t> for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a:t>
            </a:r>
            <a:endParaRPr lang="en-US" dirty="0">
              <a:solidFill>
                <a:srgbClr val="000000"/>
              </a:solidFill>
              <a:effectLst/>
              <a:latin typeface="+mn-lt"/>
              <a:cs typeface="Arial" panose="020B0604020202020204" pitchFamily="34" charset="0"/>
            </a:endParaRPr>
          </a:p>
        </p:txBody>
      </p:sp>
      <p:sp>
        <p:nvSpPr>
          <p:cNvPr id="29702" name="Rectangle 6"/>
          <p:cNvSpPr>
            <a:spLocks noChangeArrowheads="1"/>
          </p:cNvSpPr>
          <p:nvPr/>
        </p:nvSpPr>
        <p:spPr bwMode="auto">
          <a:xfrm>
            <a:off x="992095" y="2778811"/>
            <a:ext cx="10261551" cy="989399"/>
          </a:xfrm>
          <a:prstGeom prst="rect">
            <a:avLst/>
          </a:prstGeom>
          <a:noFill/>
          <a:ln w="12700">
            <a:noFill/>
            <a:miter lim="800000"/>
            <a:headEnd/>
            <a:tailEnd/>
          </a:ln>
          <a:effectLst/>
        </p:spPr>
        <p:txBody>
          <a:bodyPr wrap="square" anchor="ctr"/>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An advantage of computer software packages is that the computer output will provide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for the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distribution.</a:t>
            </a:r>
          </a:p>
        </p:txBody>
      </p:sp>
      <p:sp>
        <p:nvSpPr>
          <p:cNvPr id="2" name="Slide Number Placeholder 1"/>
          <p:cNvSpPr>
            <a:spLocks noGrp="1"/>
          </p:cNvSpPr>
          <p:nvPr>
            <p:ph type="sldNum" sz="quarter" idx="12"/>
          </p:nvPr>
        </p:nvSpPr>
        <p:spPr/>
        <p:txBody>
          <a:bodyPr/>
          <a:lstStyle/>
          <a:p>
            <a:fld id="{949EBC64-41CB-41B8-B6DF-9B1367312BD4}" type="slidenum">
              <a:rPr lang="en-US" smtClean="0"/>
              <a:t>44</a:t>
            </a:fld>
            <a:endParaRPr lang="en-US"/>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5" name="Text Box 103"/>
          <p:cNvSpPr txBox="1">
            <a:spLocks noChangeArrowheads="1"/>
          </p:cNvSpPr>
          <p:nvPr/>
        </p:nvSpPr>
        <p:spPr bwMode="auto">
          <a:xfrm>
            <a:off x="1437279" y="1658940"/>
            <a:ext cx="9865332" cy="1274195"/>
          </a:xfrm>
          <a:prstGeom prst="rect">
            <a:avLst/>
          </a:prstGeom>
          <a:noFill/>
          <a:ln w="12700">
            <a:noFill/>
            <a:miter lim="800000"/>
            <a:headEnd/>
            <a:tailEnd/>
          </a:ln>
          <a:effectLst/>
        </p:spPr>
        <p:txBody>
          <a:bodyPr wrap="square">
            <a:spAutoFit/>
          </a:bodyP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 State Highway Patrol periodically samples vehicle speeds at various locations on a particular roadway.  The sample of vehicle speeds is used to</a:t>
            </a:r>
          </a:p>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test the hypothesis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65.</a:t>
            </a:r>
          </a:p>
        </p:txBody>
      </p:sp>
      <p:sp>
        <p:nvSpPr>
          <p:cNvPr id="74754" name="Rectangle 2"/>
          <p:cNvSpPr>
            <a:spLocks noGrp="1" noChangeArrowheads="1"/>
          </p:cNvSpPr>
          <p:nvPr>
            <p:ph type="title"/>
          </p:nvPr>
        </p:nvSpPr>
        <p:spPr>
          <a:xfrm>
            <a:off x="923024" y="537161"/>
            <a:ext cx="10337562" cy="684441"/>
          </a:xfrm>
        </p:spPr>
        <p:txBody>
          <a:bodyPr/>
          <a:lstStyle/>
          <a:p>
            <a:r>
              <a:rPr lang="en-US" dirty="0"/>
              <a:t>Example:  Highway Patrol</a:t>
            </a:r>
          </a:p>
        </p:txBody>
      </p:sp>
      <p:sp>
        <p:nvSpPr>
          <p:cNvPr id="74755" name="Rectangle 3"/>
          <p:cNvSpPr>
            <a:spLocks noGrp="1" noChangeArrowheads="1"/>
          </p:cNvSpPr>
          <p:nvPr>
            <p:ph idx="1"/>
          </p:nvPr>
        </p:nvSpPr>
        <p:spPr>
          <a:xfrm>
            <a:off x="1001996" y="1189266"/>
            <a:ext cx="10894980" cy="566738"/>
          </a:xfrm>
        </p:spPr>
        <p:txBody>
          <a:bodyPr/>
          <a:lstStyle/>
          <a:p>
            <a:pPr marL="347663" indent="-347663"/>
            <a:r>
              <a:rPr lang="en-US" dirty="0"/>
              <a:t>One-Tailed Test About a Population Mean:  </a:t>
            </a:r>
            <a:r>
              <a:rPr lang="en-US" i="1" dirty="0">
                <a:latin typeface="Symbol" panose="05050102010706020507" pitchFamily="18" charset="2"/>
              </a:rPr>
              <a:t>s</a:t>
            </a:r>
            <a:r>
              <a:rPr lang="en-US" dirty="0"/>
              <a:t>  Unknown</a:t>
            </a:r>
          </a:p>
        </p:txBody>
      </p:sp>
      <p:sp>
        <p:nvSpPr>
          <p:cNvPr id="74853" name="Text Box 101"/>
          <p:cNvSpPr txBox="1">
            <a:spLocks noChangeArrowheads="1"/>
          </p:cNvSpPr>
          <p:nvPr/>
        </p:nvSpPr>
        <p:spPr bwMode="auto">
          <a:xfrm>
            <a:off x="1437277" y="2912968"/>
            <a:ext cx="9865334" cy="1200329"/>
          </a:xfrm>
          <a:prstGeom prst="rect">
            <a:avLst/>
          </a:prstGeom>
          <a:noFill/>
          <a:ln w="12700">
            <a:noFill/>
            <a:miter lim="800000"/>
            <a:headEnd/>
            <a:tailEnd/>
          </a:ln>
          <a:effectLst/>
        </p:spPr>
        <p:txBody>
          <a:bodyPr wrap="square">
            <a:spAutoFit/>
          </a:bodyP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The locations where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is rejected are deemed the best locations for radar traps. At Location F, a sample of 64 vehicles shows a mean speed of 66.2 mph with a standard deviation of 4.2 mph.  Use a = .05 to test the hypothesis.</a:t>
            </a:r>
          </a:p>
        </p:txBody>
      </p:sp>
      <p:sp>
        <p:nvSpPr>
          <p:cNvPr id="2" name="Slide Number Placeholder 1"/>
          <p:cNvSpPr>
            <a:spLocks noGrp="1"/>
          </p:cNvSpPr>
          <p:nvPr>
            <p:ph type="sldNum" sz="quarter" idx="12"/>
          </p:nvPr>
        </p:nvSpPr>
        <p:spPr/>
        <p:txBody>
          <a:bodyPr/>
          <a:lstStyle/>
          <a:p>
            <a:fld id="{949EBC64-41CB-41B8-B6DF-9B1367312BD4}" type="slidenum">
              <a:rPr lang="en-US" smtClean="0"/>
              <a:t>45</a:t>
            </a:fld>
            <a:endParaRPr lang="en-US"/>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04" name="Rectangle 52"/>
          <p:cNvSpPr>
            <a:spLocks noChangeArrowheads="1"/>
          </p:cNvSpPr>
          <p:nvPr/>
        </p:nvSpPr>
        <p:spPr bwMode="auto">
          <a:xfrm>
            <a:off x="929359" y="526416"/>
            <a:ext cx="10337562" cy="65042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One-Tailed Test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Unknown</a:t>
            </a:r>
          </a:p>
        </p:txBody>
      </p:sp>
      <p:sp>
        <p:nvSpPr>
          <p:cNvPr id="177206" name="Text Box 54"/>
          <p:cNvSpPr txBox="1">
            <a:spLocks noChangeArrowheads="1"/>
          </p:cNvSpPr>
          <p:nvPr/>
        </p:nvSpPr>
        <p:spPr bwMode="auto">
          <a:xfrm>
            <a:off x="1579350" y="1824039"/>
            <a:ext cx="3953839"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1.  Determine the hypotheses.</a:t>
            </a:r>
          </a:p>
        </p:txBody>
      </p:sp>
      <p:sp>
        <p:nvSpPr>
          <p:cNvPr id="177208" name="Text Box 56"/>
          <p:cNvSpPr txBox="1">
            <a:spLocks noChangeArrowheads="1"/>
          </p:cNvSpPr>
          <p:nvPr/>
        </p:nvSpPr>
        <p:spPr bwMode="auto">
          <a:xfrm>
            <a:off x="1583573" y="2947989"/>
            <a:ext cx="4512004"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2.  Specify the level of significance.</a:t>
            </a:r>
          </a:p>
        </p:txBody>
      </p:sp>
      <p:sp>
        <p:nvSpPr>
          <p:cNvPr id="177210" name="Text Box 58"/>
          <p:cNvSpPr txBox="1">
            <a:spLocks noChangeArrowheads="1"/>
          </p:cNvSpPr>
          <p:nvPr/>
        </p:nvSpPr>
        <p:spPr bwMode="auto">
          <a:xfrm>
            <a:off x="1626103" y="3767139"/>
            <a:ext cx="5380640"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3.  Compute the value of the test statistic.</a:t>
            </a:r>
          </a:p>
        </p:txBody>
      </p:sp>
      <p:sp>
        <p:nvSpPr>
          <p:cNvPr id="177211" name="Text Box 59"/>
          <p:cNvSpPr txBox="1">
            <a:spLocks noChangeArrowheads="1"/>
          </p:cNvSpPr>
          <p:nvPr/>
        </p:nvSpPr>
        <p:spPr bwMode="auto">
          <a:xfrm>
            <a:off x="6368985" y="2957171"/>
            <a:ext cx="1127232"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Symbol" panose="05050102010706020507" pitchFamily="18" charset="2"/>
                <a:cs typeface="Arial" panose="020B0604020202020204" pitchFamily="34" charset="0"/>
              </a:rPr>
              <a:t>a</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 .05</a:t>
            </a:r>
          </a:p>
        </p:txBody>
      </p:sp>
      <p:sp>
        <p:nvSpPr>
          <p:cNvPr id="177217" name="Text Box 65"/>
          <p:cNvSpPr txBox="1">
            <a:spLocks noChangeArrowheads="1"/>
          </p:cNvSpPr>
          <p:nvPr/>
        </p:nvSpPr>
        <p:spPr bwMode="auto">
          <a:xfrm>
            <a:off x="1002982" y="1150472"/>
            <a:ext cx="5519396"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 and Critical Value Approaches</a:t>
            </a:r>
          </a:p>
        </p:txBody>
      </p:sp>
      <p:sp>
        <p:nvSpPr>
          <p:cNvPr id="177219" name="Text Box 67"/>
          <p:cNvSpPr txBox="1">
            <a:spLocks noChangeArrowheads="1"/>
          </p:cNvSpPr>
          <p:nvPr/>
        </p:nvSpPr>
        <p:spPr bwMode="auto">
          <a:xfrm>
            <a:off x="5851221" y="1844941"/>
            <a:ext cx="1492716" cy="830997"/>
          </a:xfrm>
          <a:prstGeom prst="rect">
            <a:avLst/>
          </a:prstGeom>
          <a:noFill/>
          <a:ln w="12700">
            <a:noFill/>
            <a:miter lim="800000"/>
            <a:headEnd/>
            <a:tailEnd/>
          </a:ln>
          <a:effectLst/>
        </p:spPr>
        <p:txBody>
          <a:bodyPr wrap="none">
            <a:spAutoFit/>
          </a:bodyPr>
          <a:lstStyle/>
          <a:p>
            <a:pPr algn="l"/>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65</a:t>
            </a:r>
          </a:p>
          <a:p>
            <a:pPr algn="l"/>
            <a:r>
              <a:rPr lang="en-US" sz="2400" i="1" dirty="0">
                <a:solidFill>
                  <a:srgbClr val="000000"/>
                </a:solidFill>
                <a:effectLst/>
                <a:latin typeface="+mn-lt"/>
                <a:cs typeface="Arial" panose="020B0604020202020204" pitchFamily="34" charset="0"/>
              </a:rPr>
              <a:t>H</a:t>
            </a:r>
            <a:r>
              <a:rPr lang="en-US" sz="28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m</a:t>
            </a:r>
            <a:r>
              <a:rPr lang="en-US" sz="2400" dirty="0">
                <a:solidFill>
                  <a:srgbClr val="000000"/>
                </a:solidFill>
                <a:effectLst/>
                <a:latin typeface="+mn-lt"/>
                <a:cs typeface="Arial" panose="020B0604020202020204" pitchFamily="34" charset="0"/>
              </a:rPr>
              <a:t> &gt; 65</a:t>
            </a:r>
          </a:p>
        </p:txBody>
      </p:sp>
      <p:sp>
        <p:nvSpPr>
          <p:cNvPr id="177228" name="Oval 76"/>
          <p:cNvSpPr>
            <a:spLocks noChangeArrowheads="1"/>
          </p:cNvSpPr>
          <p:nvPr/>
        </p:nvSpPr>
        <p:spPr bwMode="auto">
          <a:xfrm>
            <a:off x="7923221" y="4605066"/>
            <a:ext cx="1023081" cy="457200"/>
          </a:xfrm>
          <a:prstGeom prst="ellipse">
            <a:avLst/>
          </a:prstGeom>
          <a:noFill/>
          <a:ln w="28575">
            <a:solidFill>
              <a:srgbClr val="000000"/>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4771548" y="4446178"/>
                <a:ext cx="4053866" cy="778868"/>
              </a:xfrm>
              <a:prstGeom prst="rect">
                <a:avLst/>
              </a:prstGeom>
              <a:noFill/>
              <a:effectLst>
                <a:outerShdw dist="25400" dir="3000000" algn="ctr" rotWithShape="0">
                  <a:schemeClr val="bg1"/>
                </a:outerShdw>
              </a:effectLst>
            </p:spPr>
            <p:txBody>
              <a:bodyPr wrap="none" rtlCol="0">
                <a:spAutoFit/>
              </a:bodyPr>
              <a:lstStyle/>
              <a:p>
                <a14:m>
                  <m:oMath xmlns:m="http://schemas.openxmlformats.org/officeDocument/2006/math">
                    <m:r>
                      <a:rPr lang="en-US" sz="2800" b="0" i="1" smtClean="0">
                        <a:solidFill>
                          <a:srgbClr val="000000"/>
                        </a:solidFill>
                        <a:effectLst/>
                        <a:latin typeface="Cambria Math"/>
                      </a:rPr>
                      <m:t>𝑡</m:t>
                    </m:r>
                    <m:r>
                      <a:rPr lang="en-US" sz="2800" b="0" i="1" smtClean="0">
                        <a:solidFill>
                          <a:srgbClr val="000000"/>
                        </a:solidFill>
                        <a:effectLst/>
                        <a:latin typeface="Cambria Math"/>
                      </a:rPr>
                      <m:t>=</m:t>
                    </m:r>
                    <m:f>
                      <m:fPr>
                        <m:ctrlPr>
                          <a:rPr lang="en-US" sz="2800" b="0" i="1" smtClean="0">
                            <a:solidFill>
                              <a:srgbClr val="000000"/>
                            </a:solidFill>
                            <a:effectLst/>
                            <a:latin typeface="Cambria Math" panose="02040503050406030204" pitchFamily="18" charset="0"/>
                          </a:rPr>
                        </m:ctrlPr>
                      </m:fPr>
                      <m:num>
                        <m:acc>
                          <m:accPr>
                            <m:chr m:val="̅"/>
                            <m:ctrlPr>
                              <a:rPr lang="en-US" sz="2800" b="0" i="1" smtClean="0">
                                <a:solidFill>
                                  <a:srgbClr val="000000"/>
                                </a:solidFill>
                                <a:effectLst/>
                                <a:latin typeface="Cambria Math" panose="02040503050406030204" pitchFamily="18" charset="0"/>
                              </a:rPr>
                            </m:ctrlPr>
                          </m:accPr>
                          <m:e>
                            <m:r>
                              <a:rPr lang="en-US" sz="2800" b="0" i="1" smtClean="0">
                                <a:solidFill>
                                  <a:srgbClr val="000000"/>
                                </a:solidFill>
                                <a:effectLst/>
                                <a:latin typeface="Cambria Math"/>
                              </a:rPr>
                              <m:t>𝑥</m:t>
                            </m:r>
                          </m:e>
                        </m:acc>
                        <m:r>
                          <a:rPr lang="en-US" sz="2800" b="0" i="1" smtClean="0">
                            <a:solidFill>
                              <a:srgbClr val="000000"/>
                            </a:solidFill>
                            <a:effectLst/>
                            <a:latin typeface="Cambria Math"/>
                          </a:rPr>
                          <m:t>−</m:t>
                        </m:r>
                        <m:sSub>
                          <m:sSubPr>
                            <m:ctrlPr>
                              <a:rPr lang="en-US" sz="2800" b="0" i="1" smtClean="0">
                                <a:solidFill>
                                  <a:srgbClr val="000000"/>
                                </a:solidFill>
                                <a:effectLst/>
                                <a:latin typeface="Cambria Math" panose="02040503050406030204" pitchFamily="18" charset="0"/>
                              </a:rPr>
                            </m:ctrlPr>
                          </m:sSubPr>
                          <m:e>
                            <m:r>
                              <a:rPr lang="en-US" sz="2800" b="0" i="1" smtClean="0">
                                <a:solidFill>
                                  <a:srgbClr val="000000"/>
                                </a:solidFill>
                                <a:effectLst/>
                                <a:latin typeface="Cambria Math"/>
                                <a:ea typeface="Cambria Math"/>
                              </a:rPr>
                              <m:t>𝜇</m:t>
                            </m:r>
                          </m:e>
                          <m:sub>
                            <m:r>
                              <a:rPr lang="en-US" sz="2800" b="0" i="1" smtClean="0">
                                <a:solidFill>
                                  <a:srgbClr val="000000"/>
                                </a:solidFill>
                                <a:effectLst/>
                                <a:latin typeface="Cambria Math"/>
                              </a:rPr>
                              <m:t>0</m:t>
                            </m:r>
                          </m:sub>
                        </m:sSub>
                      </m:num>
                      <m:den>
                        <m:f>
                          <m:fPr>
                            <m:type m:val="lin"/>
                            <m:ctrlPr>
                              <a:rPr lang="en-US" sz="2800" b="0" i="1" smtClean="0">
                                <a:solidFill>
                                  <a:srgbClr val="000000"/>
                                </a:solidFill>
                                <a:effectLst/>
                                <a:latin typeface="Cambria Math" panose="02040503050406030204" pitchFamily="18" charset="0"/>
                                <a:ea typeface="Cambria Math"/>
                              </a:rPr>
                            </m:ctrlPr>
                          </m:fPr>
                          <m:num>
                            <m:r>
                              <a:rPr lang="en-US" sz="2800" b="0" i="1" smtClean="0">
                                <a:solidFill>
                                  <a:srgbClr val="000000"/>
                                </a:solidFill>
                                <a:effectLst/>
                                <a:latin typeface="Cambria Math"/>
                                <a:ea typeface="Cambria Math"/>
                              </a:rPr>
                              <m:t>𝑠</m:t>
                            </m:r>
                          </m:num>
                          <m:den>
                            <m:rad>
                              <m:radPr>
                                <m:degHide m:val="on"/>
                                <m:ctrlPr>
                                  <a:rPr lang="en-US" sz="2800" b="0" i="1" smtClean="0">
                                    <a:solidFill>
                                      <a:srgbClr val="000000"/>
                                    </a:solidFill>
                                    <a:effectLst/>
                                    <a:latin typeface="Cambria Math" panose="02040503050406030204" pitchFamily="18" charset="0"/>
                                    <a:ea typeface="Cambria Math"/>
                                  </a:rPr>
                                </m:ctrlPr>
                              </m:radPr>
                              <m:deg/>
                              <m:e>
                                <m:r>
                                  <a:rPr lang="en-US" sz="2800" b="0" i="1" smtClean="0">
                                    <a:solidFill>
                                      <a:srgbClr val="000000"/>
                                    </a:solidFill>
                                    <a:effectLst/>
                                    <a:latin typeface="Cambria Math"/>
                                    <a:ea typeface="Cambria Math"/>
                                  </a:rPr>
                                  <m:t>𝑛</m:t>
                                </m:r>
                              </m:e>
                            </m:rad>
                          </m:den>
                        </m:f>
                      </m:den>
                    </m:f>
                    <m:r>
                      <a:rPr lang="en-US" sz="2800" b="0" i="1" smtClean="0">
                        <a:solidFill>
                          <a:srgbClr val="000000"/>
                        </a:solidFill>
                        <a:effectLst/>
                        <a:latin typeface="Cambria Math"/>
                      </a:rPr>
                      <m:t>=</m:t>
                    </m:r>
                    <m:f>
                      <m:fPr>
                        <m:ctrlPr>
                          <a:rPr lang="en-US" sz="2800" b="0" i="1" smtClean="0">
                            <a:solidFill>
                              <a:srgbClr val="000000"/>
                            </a:solidFill>
                            <a:effectLst/>
                            <a:latin typeface="Cambria Math" panose="02040503050406030204" pitchFamily="18" charset="0"/>
                          </a:rPr>
                        </m:ctrlPr>
                      </m:fPr>
                      <m:num>
                        <m:r>
                          <a:rPr lang="en-US" sz="2800" b="0" i="1" smtClean="0">
                            <a:solidFill>
                              <a:srgbClr val="000000"/>
                            </a:solidFill>
                            <a:effectLst/>
                            <a:latin typeface="Cambria Math"/>
                          </a:rPr>
                          <m:t>66.2−65</m:t>
                        </m:r>
                      </m:num>
                      <m:den>
                        <m:r>
                          <a:rPr lang="en-US" sz="2800" b="0" i="1" smtClean="0">
                            <a:solidFill>
                              <a:srgbClr val="000000"/>
                            </a:solidFill>
                            <a:effectLst/>
                            <a:latin typeface="Cambria Math"/>
                          </a:rPr>
                          <m:t>4.2/</m:t>
                        </m:r>
                        <m:rad>
                          <m:radPr>
                            <m:degHide m:val="on"/>
                            <m:ctrlPr>
                              <a:rPr lang="en-US" sz="2800" b="0" i="1" smtClean="0">
                                <a:solidFill>
                                  <a:srgbClr val="000000"/>
                                </a:solidFill>
                                <a:effectLst/>
                                <a:latin typeface="Cambria Math" panose="02040503050406030204" pitchFamily="18" charset="0"/>
                              </a:rPr>
                            </m:ctrlPr>
                          </m:radPr>
                          <m:deg/>
                          <m:e>
                            <m:r>
                              <a:rPr lang="en-US" sz="2800" b="0" i="1" smtClean="0">
                                <a:solidFill>
                                  <a:srgbClr val="000000"/>
                                </a:solidFill>
                                <a:effectLst/>
                                <a:latin typeface="Cambria Math"/>
                              </a:rPr>
                              <m:t>64</m:t>
                            </m:r>
                          </m:e>
                        </m:rad>
                      </m:den>
                    </m:f>
                  </m:oMath>
                </a14:m>
                <a:r>
                  <a:rPr lang="en-US" sz="2800" dirty="0">
                    <a:solidFill>
                      <a:srgbClr val="000000"/>
                    </a:solidFill>
                    <a:effectLst/>
                    <a:latin typeface="+mn-lt"/>
                    <a:cs typeface="Arial" panose="020B0604020202020204" pitchFamily="34" charset="0"/>
                  </a:rPr>
                  <a:t> =   </a:t>
                </a:r>
                <a:r>
                  <a:rPr lang="en-US" sz="2400" dirty="0">
                    <a:solidFill>
                      <a:srgbClr val="000000"/>
                    </a:solidFill>
                    <a:effectLst/>
                    <a:latin typeface="+mn-lt"/>
                    <a:cs typeface="Arial" panose="020B0604020202020204" pitchFamily="34" charset="0"/>
                  </a:rPr>
                  <a:t>2.286</a:t>
                </a:r>
              </a:p>
            </p:txBody>
          </p:sp>
        </mc:Choice>
        <mc:Fallback xmlns="">
          <p:sp>
            <p:nvSpPr>
              <p:cNvPr id="17" name="TextBox 16"/>
              <p:cNvSpPr txBox="1">
                <a:spLocks noRot="1" noChangeAspect="1" noMove="1" noResize="1" noEditPoints="1" noAdjustHandles="1" noChangeArrowheads="1" noChangeShapeType="1" noTextEdit="1"/>
              </p:cNvSpPr>
              <p:nvPr/>
            </p:nvSpPr>
            <p:spPr>
              <a:xfrm>
                <a:off x="4771548" y="4446178"/>
                <a:ext cx="4053866" cy="778868"/>
              </a:xfrm>
              <a:prstGeom prst="rect">
                <a:avLst/>
              </a:prstGeom>
              <a:blipFill rotWithShape="1">
                <a:blip r:embed="rId3"/>
                <a:stretch>
                  <a:fillRect/>
                </a:stretch>
              </a:blipFill>
              <a:effectLst>
                <a:outerShdw dist="25400" dir="3000000" algn="ctr" rotWithShape="0">
                  <a:schemeClr val="bg1"/>
                </a:outerShdw>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46</a:t>
            </a:fld>
            <a:endParaRPr lang="en-US"/>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41" name="Text Box 53"/>
          <p:cNvSpPr txBox="1">
            <a:spLocks noChangeArrowheads="1"/>
          </p:cNvSpPr>
          <p:nvPr/>
        </p:nvSpPr>
        <p:spPr bwMode="auto">
          <a:xfrm>
            <a:off x="1009748" y="1155474"/>
            <a:ext cx="2878096"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 Approach</a:t>
            </a:r>
          </a:p>
        </p:txBody>
      </p:sp>
      <p:sp>
        <p:nvSpPr>
          <p:cNvPr id="293943" name="Text Box 55"/>
          <p:cNvSpPr txBox="1">
            <a:spLocks noChangeArrowheads="1"/>
          </p:cNvSpPr>
          <p:nvPr/>
        </p:nvSpPr>
        <p:spPr bwMode="auto">
          <a:xfrm>
            <a:off x="1619468" y="3811413"/>
            <a:ext cx="4575996"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5.  Determine whether to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293947" name="Text Box 59"/>
          <p:cNvSpPr txBox="1">
            <a:spLocks noChangeArrowheads="1"/>
          </p:cNvSpPr>
          <p:nvPr/>
        </p:nvSpPr>
        <p:spPr bwMode="auto">
          <a:xfrm>
            <a:off x="1594131" y="1718490"/>
            <a:ext cx="3386055"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4.  Compute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a:t>
            </a:r>
          </a:p>
        </p:txBody>
      </p:sp>
      <p:sp>
        <p:nvSpPr>
          <p:cNvPr id="293948" name="Text Box 60"/>
          <p:cNvSpPr txBox="1">
            <a:spLocks noChangeArrowheads="1"/>
          </p:cNvSpPr>
          <p:nvPr/>
        </p:nvSpPr>
        <p:spPr bwMode="auto">
          <a:xfrm>
            <a:off x="3041743" y="2241591"/>
            <a:ext cx="6357060" cy="138499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 2.286,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must be less than .025</a:t>
            </a:r>
          </a:p>
          <a:p>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 1.998) and greater than .01 (for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 2.387).</a:t>
            </a:r>
          </a:p>
          <a:p>
            <a:endParaRPr lang="en-US" sz="1200" dirty="0">
              <a:solidFill>
                <a:srgbClr val="000000"/>
              </a:solidFill>
              <a:effectLst/>
              <a:latin typeface="+mn-lt"/>
              <a:cs typeface="Arial" panose="020B0604020202020204" pitchFamily="34" charset="0"/>
            </a:endParaRPr>
          </a:p>
          <a:p>
            <a:r>
              <a:rPr lang="en-US" sz="2400" dirty="0">
                <a:solidFill>
                  <a:srgbClr val="000000"/>
                </a:solidFill>
                <a:effectLst/>
                <a:latin typeface="+mn-lt"/>
                <a:cs typeface="Arial" panose="020B0604020202020204" pitchFamily="34" charset="0"/>
              </a:rPr>
              <a:t>.01 &lt;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&lt; .025</a:t>
            </a:r>
          </a:p>
        </p:txBody>
      </p:sp>
      <p:sp>
        <p:nvSpPr>
          <p:cNvPr id="293949" name="Oval 61"/>
          <p:cNvSpPr>
            <a:spLocks noChangeArrowheads="1"/>
          </p:cNvSpPr>
          <p:nvPr/>
        </p:nvSpPr>
        <p:spPr bwMode="auto">
          <a:xfrm>
            <a:off x="4433897" y="3094851"/>
            <a:ext cx="3400297" cy="609600"/>
          </a:xfrm>
          <a:prstGeom prst="ellipse">
            <a:avLst/>
          </a:prstGeom>
          <a:noFill/>
          <a:ln w="28575">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3950" name="Text Box 62"/>
          <p:cNvSpPr txBox="1">
            <a:spLocks noChangeArrowheads="1"/>
          </p:cNvSpPr>
          <p:nvPr/>
        </p:nvSpPr>
        <p:spPr bwMode="auto">
          <a:xfrm>
            <a:off x="3595311" y="4379738"/>
            <a:ext cx="5082482"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Because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 .05, we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293952" name="Rectangle 64"/>
          <p:cNvSpPr>
            <a:spLocks noChangeArrowheads="1"/>
          </p:cNvSpPr>
          <p:nvPr/>
        </p:nvSpPr>
        <p:spPr bwMode="auto">
          <a:xfrm>
            <a:off x="777922" y="4897605"/>
            <a:ext cx="9218719" cy="965200"/>
          </a:xfrm>
          <a:prstGeom prst="rect">
            <a:avLst/>
          </a:prstGeom>
          <a:noFill/>
          <a:ln w="12700">
            <a:noFill/>
            <a:miter lim="800000"/>
            <a:headEnd/>
            <a:tailEnd/>
          </a:ln>
          <a:effectLst/>
        </p:spPr>
        <p:txBody>
          <a:bodyPr lIns="90488" tIns="44450" rIns="90488" bIns="44450"/>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We are at least 95% confident that the </a:t>
            </a:r>
            <a:r>
              <a:rPr lang="en-US" sz="2400">
                <a:solidFill>
                  <a:srgbClr val="000000"/>
                </a:solidFill>
                <a:effectLst/>
                <a:latin typeface="+mn-lt"/>
                <a:cs typeface="Arial" panose="020B0604020202020204" pitchFamily="34" charset="0"/>
              </a:rPr>
              <a:t>mean speed   of </a:t>
            </a:r>
            <a:r>
              <a:rPr lang="en-US" sz="2400" dirty="0">
                <a:solidFill>
                  <a:srgbClr val="000000"/>
                </a:solidFill>
                <a:effectLst/>
                <a:latin typeface="+mn-lt"/>
                <a:cs typeface="Arial" panose="020B0604020202020204" pitchFamily="34" charset="0"/>
              </a:rPr>
              <a:t>vehicles at Location F is greater than 65 mph.</a:t>
            </a:r>
          </a:p>
        </p:txBody>
      </p:sp>
      <p:sp>
        <p:nvSpPr>
          <p:cNvPr id="2" name="Slide Number Placeholder 1"/>
          <p:cNvSpPr>
            <a:spLocks noGrp="1"/>
          </p:cNvSpPr>
          <p:nvPr>
            <p:ph type="sldNum" sz="quarter" idx="12"/>
          </p:nvPr>
        </p:nvSpPr>
        <p:spPr/>
        <p:txBody>
          <a:bodyPr/>
          <a:lstStyle/>
          <a:p>
            <a:fld id="{949EBC64-41CB-41B8-B6DF-9B1367312BD4}" type="slidenum">
              <a:rPr lang="en-US" smtClean="0"/>
              <a:t>47</a:t>
            </a:fld>
            <a:endParaRPr lang="en-US"/>
          </a:p>
        </p:txBody>
      </p:sp>
      <p:sp>
        <p:nvSpPr>
          <p:cNvPr id="11" name="Rectangle 52"/>
          <p:cNvSpPr>
            <a:spLocks noChangeArrowheads="1"/>
          </p:cNvSpPr>
          <p:nvPr/>
        </p:nvSpPr>
        <p:spPr bwMode="auto">
          <a:xfrm>
            <a:off x="929359" y="526416"/>
            <a:ext cx="10337562" cy="65042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One-Tailed Test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Unknown</a:t>
            </a:r>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1002982" y="1155474"/>
            <a:ext cx="3425361" cy="461665"/>
          </a:xfrm>
          <a:prstGeom prst="rect">
            <a:avLst/>
          </a:prstGeom>
          <a:noFill/>
          <a:ln w="12700">
            <a:noFill/>
            <a:miter lim="800000"/>
            <a:headEnd/>
            <a:tailEnd/>
          </a:ln>
          <a:effectLst/>
        </p:spPr>
        <p:txBody>
          <a:bodyPr wrap="none">
            <a:spAutoFit/>
          </a:bodyP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Critical Value Approach</a:t>
            </a:r>
          </a:p>
        </p:txBody>
      </p:sp>
      <p:sp>
        <p:nvSpPr>
          <p:cNvPr id="218118" name="Text Box 6"/>
          <p:cNvSpPr txBox="1">
            <a:spLocks noChangeArrowheads="1"/>
          </p:cNvSpPr>
          <p:nvPr/>
        </p:nvSpPr>
        <p:spPr bwMode="auto">
          <a:xfrm>
            <a:off x="1619468" y="3223950"/>
            <a:ext cx="4575996"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5.  Determine whether to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218119" name="Rectangle 7"/>
          <p:cNvSpPr>
            <a:spLocks noChangeArrowheads="1"/>
          </p:cNvSpPr>
          <p:nvPr/>
        </p:nvSpPr>
        <p:spPr bwMode="auto">
          <a:xfrm>
            <a:off x="2006515" y="4260714"/>
            <a:ext cx="8348453" cy="1384300"/>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We are at least 95% confident that the mean speed of vehicles at Location F is greater than 65 mph.  Location F is a good candidate for a radar trap.</a:t>
            </a:r>
          </a:p>
        </p:txBody>
      </p:sp>
      <p:sp>
        <p:nvSpPr>
          <p:cNvPr id="218120" name="Text Box 8"/>
          <p:cNvSpPr txBox="1">
            <a:spLocks noChangeArrowheads="1"/>
          </p:cNvSpPr>
          <p:nvPr/>
        </p:nvSpPr>
        <p:spPr bwMode="auto">
          <a:xfrm>
            <a:off x="3738717" y="3703287"/>
            <a:ext cx="4719882"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Because 2.286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1.669, we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218178" name="Text Box 66"/>
          <p:cNvSpPr txBox="1">
            <a:spLocks noChangeArrowheads="1"/>
          </p:cNvSpPr>
          <p:nvPr/>
        </p:nvSpPr>
        <p:spPr bwMode="auto">
          <a:xfrm>
            <a:off x="3218440" y="2183324"/>
            <a:ext cx="5711564"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 .05 and </a:t>
            </a:r>
            <a:r>
              <a:rPr lang="en-US" sz="2400" dirty="0" err="1">
                <a:solidFill>
                  <a:srgbClr val="000000"/>
                </a:solidFill>
                <a:effectLst/>
                <a:latin typeface="+mn-lt"/>
                <a:cs typeface="Arial" panose="020B0604020202020204" pitchFamily="34" charset="0"/>
              </a:rPr>
              <a:t>d.f.</a:t>
            </a:r>
            <a:r>
              <a:rPr lang="en-US" sz="2400" dirty="0">
                <a:solidFill>
                  <a:srgbClr val="000000"/>
                </a:solidFill>
                <a:effectLst/>
                <a:latin typeface="+mn-lt"/>
                <a:cs typeface="Arial" panose="020B0604020202020204" pitchFamily="34" charset="0"/>
              </a:rPr>
              <a:t> = 64 – 1 = 63,  </a:t>
            </a:r>
            <a:r>
              <a:rPr lang="en-US" sz="2400" i="1" dirty="0">
                <a:solidFill>
                  <a:srgbClr val="000000"/>
                </a:solidFill>
                <a:effectLst/>
                <a:latin typeface="+mn-lt"/>
                <a:cs typeface="Arial" panose="020B0604020202020204" pitchFamily="34" charset="0"/>
              </a:rPr>
              <a:t>t</a:t>
            </a:r>
            <a:r>
              <a:rPr lang="en-US" sz="2400" baseline="-25000" dirty="0">
                <a:solidFill>
                  <a:srgbClr val="000000"/>
                </a:solidFill>
                <a:effectLst/>
                <a:latin typeface="+mn-lt"/>
                <a:cs typeface="Arial" panose="020B0604020202020204" pitchFamily="34" charset="0"/>
              </a:rPr>
              <a:t>.05</a:t>
            </a:r>
            <a:r>
              <a:rPr lang="en-US" sz="2400" dirty="0">
                <a:solidFill>
                  <a:srgbClr val="000000"/>
                </a:solidFill>
                <a:effectLst/>
                <a:latin typeface="+mn-lt"/>
                <a:cs typeface="Arial" panose="020B0604020202020204" pitchFamily="34" charset="0"/>
              </a:rPr>
              <a:t> = 1.669</a:t>
            </a:r>
          </a:p>
        </p:txBody>
      </p:sp>
      <p:sp>
        <p:nvSpPr>
          <p:cNvPr id="218180" name="Text Box 68"/>
          <p:cNvSpPr txBox="1">
            <a:spLocks noChangeArrowheads="1"/>
          </p:cNvSpPr>
          <p:nvPr/>
        </p:nvSpPr>
        <p:spPr bwMode="auto">
          <a:xfrm>
            <a:off x="1594131" y="1644347"/>
            <a:ext cx="6368988"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4.  Determine the critical value and rejection rule.</a:t>
            </a:r>
          </a:p>
        </p:txBody>
      </p:sp>
      <p:sp>
        <p:nvSpPr>
          <p:cNvPr id="218182" name="Text Box 70"/>
          <p:cNvSpPr txBox="1">
            <a:spLocks noChangeArrowheads="1"/>
          </p:cNvSpPr>
          <p:nvPr/>
        </p:nvSpPr>
        <p:spPr bwMode="auto">
          <a:xfrm>
            <a:off x="4704593" y="2656056"/>
            <a:ext cx="2721642"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1.669</a:t>
            </a:r>
          </a:p>
        </p:txBody>
      </p:sp>
      <p:sp>
        <p:nvSpPr>
          <p:cNvPr id="2" name="Slide Number Placeholder 1"/>
          <p:cNvSpPr>
            <a:spLocks noGrp="1"/>
          </p:cNvSpPr>
          <p:nvPr>
            <p:ph type="sldNum" sz="quarter" idx="12"/>
          </p:nvPr>
        </p:nvSpPr>
        <p:spPr/>
        <p:txBody>
          <a:bodyPr/>
          <a:lstStyle/>
          <a:p>
            <a:fld id="{949EBC64-41CB-41B8-B6DF-9B1367312BD4}" type="slidenum">
              <a:rPr lang="en-US" smtClean="0"/>
              <a:t>48</a:t>
            </a:fld>
            <a:endParaRPr lang="en-US"/>
          </a:p>
        </p:txBody>
      </p:sp>
      <p:sp>
        <p:nvSpPr>
          <p:cNvPr id="11" name="Rectangle 52"/>
          <p:cNvSpPr>
            <a:spLocks noChangeArrowheads="1"/>
          </p:cNvSpPr>
          <p:nvPr/>
        </p:nvSpPr>
        <p:spPr bwMode="auto">
          <a:xfrm>
            <a:off x="929359" y="526416"/>
            <a:ext cx="10337562" cy="65042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One-Tailed Test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Unknown</a:t>
            </a:r>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Freeform 3"/>
          <p:cNvSpPr>
            <a:spLocks/>
          </p:cNvSpPr>
          <p:nvPr/>
        </p:nvSpPr>
        <p:spPr bwMode="auto">
          <a:xfrm>
            <a:off x="2337043" y="1776756"/>
            <a:ext cx="4446672" cy="3041650"/>
          </a:xfrm>
          <a:custGeom>
            <a:avLst/>
            <a:gdLst/>
            <a:ahLst/>
            <a:cxnLst>
              <a:cxn ang="0">
                <a:pos x="1354" y="12"/>
              </a:cxn>
              <a:cxn ang="0">
                <a:pos x="1270" y="88"/>
              </a:cxn>
              <a:cxn ang="0">
                <a:pos x="1202" y="190"/>
              </a:cxn>
              <a:cxn ang="0">
                <a:pos x="1142" y="310"/>
              </a:cxn>
              <a:cxn ang="0">
                <a:pos x="1098" y="412"/>
              </a:cxn>
              <a:cxn ang="0">
                <a:pos x="1056" y="510"/>
              </a:cxn>
              <a:cxn ang="0">
                <a:pos x="1018" y="626"/>
              </a:cxn>
              <a:cxn ang="0">
                <a:pos x="978" y="738"/>
              </a:cxn>
              <a:cxn ang="0">
                <a:pos x="942" y="854"/>
              </a:cxn>
              <a:cxn ang="0">
                <a:pos x="921" y="958"/>
              </a:cxn>
              <a:cxn ang="0">
                <a:pos x="890" y="1060"/>
              </a:cxn>
              <a:cxn ang="0">
                <a:pos x="850" y="1174"/>
              </a:cxn>
              <a:cxn ang="0">
                <a:pos x="811" y="1272"/>
              </a:cxn>
              <a:cxn ang="0">
                <a:pos x="753" y="1390"/>
              </a:cxn>
              <a:cxn ang="0">
                <a:pos x="688" y="1506"/>
              </a:cxn>
              <a:cxn ang="0">
                <a:pos x="620" y="1596"/>
              </a:cxn>
              <a:cxn ang="0">
                <a:pos x="508" y="1676"/>
              </a:cxn>
              <a:cxn ang="0">
                <a:pos x="399" y="1732"/>
              </a:cxn>
              <a:cxn ang="0">
                <a:pos x="302" y="1770"/>
              </a:cxn>
              <a:cxn ang="0">
                <a:pos x="199" y="1804"/>
              </a:cxn>
              <a:cxn ang="0">
                <a:pos x="75" y="1844"/>
              </a:cxn>
              <a:cxn ang="0">
                <a:pos x="0" y="1868"/>
              </a:cxn>
              <a:cxn ang="0">
                <a:pos x="2858" y="1916"/>
              </a:cxn>
              <a:cxn ang="0">
                <a:pos x="2804" y="1866"/>
              </a:cxn>
              <a:cxn ang="0">
                <a:pos x="2708" y="1838"/>
              </a:cxn>
              <a:cxn ang="0">
                <a:pos x="2582" y="1796"/>
              </a:cxn>
              <a:cxn ang="0">
                <a:pos x="2458" y="1748"/>
              </a:cxn>
              <a:cxn ang="0">
                <a:pos x="2331" y="1674"/>
              </a:cxn>
              <a:cxn ang="0">
                <a:pos x="2280" y="1644"/>
              </a:cxn>
              <a:cxn ang="0">
                <a:pos x="2204" y="1576"/>
              </a:cxn>
              <a:cxn ang="0">
                <a:pos x="2140" y="1496"/>
              </a:cxn>
              <a:cxn ang="0">
                <a:pos x="2072" y="1386"/>
              </a:cxn>
              <a:cxn ang="0">
                <a:pos x="2028" y="1302"/>
              </a:cxn>
              <a:cxn ang="0">
                <a:pos x="1980" y="1190"/>
              </a:cxn>
              <a:cxn ang="0">
                <a:pos x="1944" y="1102"/>
              </a:cxn>
              <a:cxn ang="0">
                <a:pos x="1906" y="996"/>
              </a:cxn>
              <a:cxn ang="0">
                <a:pos x="1868" y="864"/>
              </a:cxn>
              <a:cxn ang="0">
                <a:pos x="1838" y="762"/>
              </a:cxn>
              <a:cxn ang="0">
                <a:pos x="1803" y="636"/>
              </a:cxn>
              <a:cxn ang="0">
                <a:pos x="1749" y="504"/>
              </a:cxn>
              <a:cxn ang="0">
                <a:pos x="1708" y="396"/>
              </a:cxn>
              <a:cxn ang="0">
                <a:pos x="1668" y="312"/>
              </a:cxn>
              <a:cxn ang="0">
                <a:pos x="1640" y="246"/>
              </a:cxn>
              <a:cxn ang="0">
                <a:pos x="1620" y="212"/>
              </a:cxn>
              <a:cxn ang="0">
                <a:pos x="1590" y="166"/>
              </a:cxn>
              <a:cxn ang="0">
                <a:pos x="1558" y="118"/>
              </a:cxn>
              <a:cxn ang="0">
                <a:pos x="1498" y="46"/>
              </a:cxn>
              <a:cxn ang="0">
                <a:pos x="1446" y="6"/>
              </a:cxn>
            </a:cxnLst>
            <a:rect l="0" t="0" r="r" b="b"/>
            <a:pathLst>
              <a:path w="2858" h="1916">
                <a:moveTo>
                  <a:pt x="1416" y="0"/>
                </a:moveTo>
                <a:lnTo>
                  <a:pt x="1386" y="0"/>
                </a:lnTo>
                <a:lnTo>
                  <a:pt x="1354" y="12"/>
                </a:lnTo>
                <a:lnTo>
                  <a:pt x="1324" y="34"/>
                </a:lnTo>
                <a:lnTo>
                  <a:pt x="1299" y="56"/>
                </a:lnTo>
                <a:lnTo>
                  <a:pt x="1270" y="88"/>
                </a:lnTo>
                <a:lnTo>
                  <a:pt x="1239" y="124"/>
                </a:lnTo>
                <a:lnTo>
                  <a:pt x="1221" y="154"/>
                </a:lnTo>
                <a:lnTo>
                  <a:pt x="1202" y="190"/>
                </a:lnTo>
                <a:lnTo>
                  <a:pt x="1179" y="226"/>
                </a:lnTo>
                <a:lnTo>
                  <a:pt x="1162" y="270"/>
                </a:lnTo>
                <a:lnTo>
                  <a:pt x="1142" y="310"/>
                </a:lnTo>
                <a:lnTo>
                  <a:pt x="1122" y="352"/>
                </a:lnTo>
                <a:lnTo>
                  <a:pt x="1110" y="380"/>
                </a:lnTo>
                <a:lnTo>
                  <a:pt x="1098" y="412"/>
                </a:lnTo>
                <a:lnTo>
                  <a:pt x="1080" y="446"/>
                </a:lnTo>
                <a:lnTo>
                  <a:pt x="1070" y="478"/>
                </a:lnTo>
                <a:lnTo>
                  <a:pt x="1056" y="510"/>
                </a:lnTo>
                <a:lnTo>
                  <a:pt x="1044" y="548"/>
                </a:lnTo>
                <a:lnTo>
                  <a:pt x="1028" y="590"/>
                </a:lnTo>
                <a:lnTo>
                  <a:pt x="1018" y="626"/>
                </a:lnTo>
                <a:lnTo>
                  <a:pt x="1004" y="660"/>
                </a:lnTo>
                <a:lnTo>
                  <a:pt x="994" y="702"/>
                </a:lnTo>
                <a:lnTo>
                  <a:pt x="978" y="738"/>
                </a:lnTo>
                <a:lnTo>
                  <a:pt x="968" y="772"/>
                </a:lnTo>
                <a:lnTo>
                  <a:pt x="956" y="814"/>
                </a:lnTo>
                <a:lnTo>
                  <a:pt x="942" y="854"/>
                </a:lnTo>
                <a:lnTo>
                  <a:pt x="932" y="890"/>
                </a:lnTo>
                <a:lnTo>
                  <a:pt x="922" y="928"/>
                </a:lnTo>
                <a:lnTo>
                  <a:pt x="921" y="958"/>
                </a:lnTo>
                <a:lnTo>
                  <a:pt x="910" y="992"/>
                </a:lnTo>
                <a:lnTo>
                  <a:pt x="903" y="1024"/>
                </a:lnTo>
                <a:lnTo>
                  <a:pt x="890" y="1060"/>
                </a:lnTo>
                <a:lnTo>
                  <a:pt x="878" y="1096"/>
                </a:lnTo>
                <a:lnTo>
                  <a:pt x="864" y="1132"/>
                </a:lnTo>
                <a:lnTo>
                  <a:pt x="850" y="1174"/>
                </a:lnTo>
                <a:lnTo>
                  <a:pt x="836" y="1208"/>
                </a:lnTo>
                <a:lnTo>
                  <a:pt x="823" y="1248"/>
                </a:lnTo>
                <a:lnTo>
                  <a:pt x="811" y="1272"/>
                </a:lnTo>
                <a:lnTo>
                  <a:pt x="794" y="1304"/>
                </a:lnTo>
                <a:lnTo>
                  <a:pt x="776" y="1346"/>
                </a:lnTo>
                <a:lnTo>
                  <a:pt x="753" y="1390"/>
                </a:lnTo>
                <a:lnTo>
                  <a:pt x="729" y="1426"/>
                </a:lnTo>
                <a:lnTo>
                  <a:pt x="711" y="1468"/>
                </a:lnTo>
                <a:lnTo>
                  <a:pt x="688" y="1506"/>
                </a:lnTo>
                <a:lnTo>
                  <a:pt x="664" y="1534"/>
                </a:lnTo>
                <a:lnTo>
                  <a:pt x="639" y="1564"/>
                </a:lnTo>
                <a:lnTo>
                  <a:pt x="620" y="1596"/>
                </a:lnTo>
                <a:lnTo>
                  <a:pt x="582" y="1626"/>
                </a:lnTo>
                <a:lnTo>
                  <a:pt x="548" y="1650"/>
                </a:lnTo>
                <a:lnTo>
                  <a:pt x="508" y="1676"/>
                </a:lnTo>
                <a:lnTo>
                  <a:pt x="459" y="1700"/>
                </a:lnTo>
                <a:lnTo>
                  <a:pt x="427" y="1716"/>
                </a:lnTo>
                <a:lnTo>
                  <a:pt x="399" y="1732"/>
                </a:lnTo>
                <a:lnTo>
                  <a:pt x="363" y="1744"/>
                </a:lnTo>
                <a:lnTo>
                  <a:pt x="330" y="1758"/>
                </a:lnTo>
                <a:lnTo>
                  <a:pt x="302" y="1770"/>
                </a:lnTo>
                <a:lnTo>
                  <a:pt x="276" y="1782"/>
                </a:lnTo>
                <a:lnTo>
                  <a:pt x="246" y="1792"/>
                </a:lnTo>
                <a:lnTo>
                  <a:pt x="199" y="1804"/>
                </a:lnTo>
                <a:lnTo>
                  <a:pt x="159" y="1816"/>
                </a:lnTo>
                <a:lnTo>
                  <a:pt x="120" y="1832"/>
                </a:lnTo>
                <a:lnTo>
                  <a:pt x="75" y="1844"/>
                </a:lnTo>
                <a:lnTo>
                  <a:pt x="46" y="1852"/>
                </a:lnTo>
                <a:lnTo>
                  <a:pt x="20" y="1860"/>
                </a:lnTo>
                <a:lnTo>
                  <a:pt x="0" y="1868"/>
                </a:lnTo>
                <a:lnTo>
                  <a:pt x="0" y="1894"/>
                </a:lnTo>
                <a:lnTo>
                  <a:pt x="2" y="1916"/>
                </a:lnTo>
                <a:lnTo>
                  <a:pt x="2858" y="1916"/>
                </a:lnTo>
                <a:lnTo>
                  <a:pt x="2858" y="1878"/>
                </a:lnTo>
                <a:lnTo>
                  <a:pt x="2838" y="1872"/>
                </a:lnTo>
                <a:lnTo>
                  <a:pt x="2804" y="1866"/>
                </a:lnTo>
                <a:lnTo>
                  <a:pt x="2768" y="1854"/>
                </a:lnTo>
                <a:lnTo>
                  <a:pt x="2740" y="1846"/>
                </a:lnTo>
                <a:lnTo>
                  <a:pt x="2708" y="1838"/>
                </a:lnTo>
                <a:lnTo>
                  <a:pt x="2668" y="1826"/>
                </a:lnTo>
                <a:lnTo>
                  <a:pt x="2626" y="1812"/>
                </a:lnTo>
                <a:lnTo>
                  <a:pt x="2582" y="1796"/>
                </a:lnTo>
                <a:lnTo>
                  <a:pt x="2534" y="1778"/>
                </a:lnTo>
                <a:lnTo>
                  <a:pt x="2496" y="1762"/>
                </a:lnTo>
                <a:lnTo>
                  <a:pt x="2458" y="1748"/>
                </a:lnTo>
                <a:lnTo>
                  <a:pt x="2424" y="1730"/>
                </a:lnTo>
                <a:lnTo>
                  <a:pt x="2379" y="1704"/>
                </a:lnTo>
                <a:lnTo>
                  <a:pt x="2331" y="1674"/>
                </a:lnTo>
                <a:lnTo>
                  <a:pt x="2314" y="1668"/>
                </a:lnTo>
                <a:lnTo>
                  <a:pt x="2298" y="1656"/>
                </a:lnTo>
                <a:lnTo>
                  <a:pt x="2280" y="1644"/>
                </a:lnTo>
                <a:lnTo>
                  <a:pt x="2258" y="1628"/>
                </a:lnTo>
                <a:lnTo>
                  <a:pt x="2228" y="1604"/>
                </a:lnTo>
                <a:lnTo>
                  <a:pt x="2204" y="1576"/>
                </a:lnTo>
                <a:lnTo>
                  <a:pt x="2182" y="1548"/>
                </a:lnTo>
                <a:lnTo>
                  <a:pt x="2158" y="1520"/>
                </a:lnTo>
                <a:lnTo>
                  <a:pt x="2140" y="1496"/>
                </a:lnTo>
                <a:lnTo>
                  <a:pt x="2116" y="1462"/>
                </a:lnTo>
                <a:lnTo>
                  <a:pt x="2090" y="1422"/>
                </a:lnTo>
                <a:lnTo>
                  <a:pt x="2072" y="1386"/>
                </a:lnTo>
                <a:lnTo>
                  <a:pt x="2054" y="1360"/>
                </a:lnTo>
                <a:lnTo>
                  <a:pt x="2040" y="1330"/>
                </a:lnTo>
                <a:lnTo>
                  <a:pt x="2028" y="1302"/>
                </a:lnTo>
                <a:lnTo>
                  <a:pt x="2012" y="1270"/>
                </a:lnTo>
                <a:lnTo>
                  <a:pt x="1998" y="1240"/>
                </a:lnTo>
                <a:lnTo>
                  <a:pt x="1980" y="1190"/>
                </a:lnTo>
                <a:lnTo>
                  <a:pt x="1964" y="1158"/>
                </a:lnTo>
                <a:lnTo>
                  <a:pt x="1956" y="1130"/>
                </a:lnTo>
                <a:lnTo>
                  <a:pt x="1944" y="1102"/>
                </a:lnTo>
                <a:lnTo>
                  <a:pt x="1930" y="1068"/>
                </a:lnTo>
                <a:lnTo>
                  <a:pt x="1920" y="1042"/>
                </a:lnTo>
                <a:lnTo>
                  <a:pt x="1906" y="996"/>
                </a:lnTo>
                <a:lnTo>
                  <a:pt x="1890" y="946"/>
                </a:lnTo>
                <a:lnTo>
                  <a:pt x="1876" y="892"/>
                </a:lnTo>
                <a:lnTo>
                  <a:pt x="1868" y="864"/>
                </a:lnTo>
                <a:lnTo>
                  <a:pt x="1860" y="828"/>
                </a:lnTo>
                <a:lnTo>
                  <a:pt x="1852" y="796"/>
                </a:lnTo>
                <a:lnTo>
                  <a:pt x="1838" y="762"/>
                </a:lnTo>
                <a:lnTo>
                  <a:pt x="1826" y="722"/>
                </a:lnTo>
                <a:lnTo>
                  <a:pt x="1816" y="684"/>
                </a:lnTo>
                <a:lnTo>
                  <a:pt x="1803" y="636"/>
                </a:lnTo>
                <a:lnTo>
                  <a:pt x="1785" y="594"/>
                </a:lnTo>
                <a:lnTo>
                  <a:pt x="1764" y="540"/>
                </a:lnTo>
                <a:lnTo>
                  <a:pt x="1749" y="504"/>
                </a:lnTo>
                <a:lnTo>
                  <a:pt x="1738" y="468"/>
                </a:lnTo>
                <a:lnTo>
                  <a:pt x="1724" y="432"/>
                </a:lnTo>
                <a:lnTo>
                  <a:pt x="1708" y="396"/>
                </a:lnTo>
                <a:lnTo>
                  <a:pt x="1684" y="342"/>
                </a:lnTo>
                <a:lnTo>
                  <a:pt x="1691" y="360"/>
                </a:lnTo>
                <a:lnTo>
                  <a:pt x="1668" y="312"/>
                </a:lnTo>
                <a:lnTo>
                  <a:pt x="1648" y="274"/>
                </a:lnTo>
                <a:lnTo>
                  <a:pt x="1644" y="258"/>
                </a:lnTo>
                <a:lnTo>
                  <a:pt x="1640" y="246"/>
                </a:lnTo>
                <a:lnTo>
                  <a:pt x="1632" y="232"/>
                </a:lnTo>
                <a:lnTo>
                  <a:pt x="1626" y="226"/>
                </a:lnTo>
                <a:lnTo>
                  <a:pt x="1620" y="212"/>
                </a:lnTo>
                <a:lnTo>
                  <a:pt x="1610" y="200"/>
                </a:lnTo>
                <a:lnTo>
                  <a:pt x="1602" y="182"/>
                </a:lnTo>
                <a:lnTo>
                  <a:pt x="1590" y="166"/>
                </a:lnTo>
                <a:lnTo>
                  <a:pt x="1580" y="152"/>
                </a:lnTo>
                <a:lnTo>
                  <a:pt x="1572" y="136"/>
                </a:lnTo>
                <a:lnTo>
                  <a:pt x="1558" y="118"/>
                </a:lnTo>
                <a:lnTo>
                  <a:pt x="1536" y="90"/>
                </a:lnTo>
                <a:lnTo>
                  <a:pt x="1518" y="66"/>
                </a:lnTo>
                <a:lnTo>
                  <a:pt x="1498" y="46"/>
                </a:lnTo>
                <a:lnTo>
                  <a:pt x="1480" y="30"/>
                </a:lnTo>
                <a:lnTo>
                  <a:pt x="1466" y="14"/>
                </a:lnTo>
                <a:lnTo>
                  <a:pt x="1446" y="6"/>
                </a:lnTo>
                <a:lnTo>
                  <a:pt x="1430"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p>
        </p:txBody>
      </p:sp>
      <p:sp>
        <p:nvSpPr>
          <p:cNvPr id="294916" name="Freeform 4"/>
          <p:cNvSpPr>
            <a:spLocks/>
          </p:cNvSpPr>
          <p:nvPr/>
        </p:nvSpPr>
        <p:spPr bwMode="auto">
          <a:xfrm>
            <a:off x="6190735" y="4541495"/>
            <a:ext cx="699473" cy="304800"/>
          </a:xfrm>
          <a:custGeom>
            <a:avLst/>
            <a:gdLst/>
            <a:ahLst/>
            <a:cxnLst>
              <a:cxn ang="0">
                <a:pos x="16" y="8"/>
              </a:cxn>
              <a:cxn ang="0">
                <a:pos x="0" y="16"/>
              </a:cxn>
              <a:cxn ang="0">
                <a:pos x="2" y="42"/>
              </a:cxn>
              <a:cxn ang="0">
                <a:pos x="2" y="70"/>
              </a:cxn>
              <a:cxn ang="0">
                <a:pos x="3" y="100"/>
              </a:cxn>
              <a:cxn ang="0">
                <a:pos x="3" y="124"/>
              </a:cxn>
              <a:cxn ang="0">
                <a:pos x="3" y="148"/>
              </a:cxn>
              <a:cxn ang="0">
                <a:pos x="3" y="172"/>
              </a:cxn>
              <a:cxn ang="0">
                <a:pos x="4" y="188"/>
              </a:cxn>
              <a:cxn ang="0">
                <a:pos x="444" y="192"/>
              </a:cxn>
              <a:cxn ang="0">
                <a:pos x="446" y="154"/>
              </a:cxn>
              <a:cxn ang="0">
                <a:pos x="444" y="152"/>
              </a:cxn>
              <a:cxn ang="0">
                <a:pos x="427" y="148"/>
              </a:cxn>
              <a:cxn ang="0">
                <a:pos x="400" y="144"/>
              </a:cxn>
              <a:cxn ang="0">
                <a:pos x="376" y="136"/>
              </a:cxn>
              <a:cxn ang="0">
                <a:pos x="356" y="130"/>
              </a:cxn>
              <a:cxn ang="0">
                <a:pos x="332" y="122"/>
              </a:cxn>
              <a:cxn ang="0">
                <a:pos x="310" y="116"/>
              </a:cxn>
              <a:cxn ang="0">
                <a:pos x="284" y="108"/>
              </a:cxn>
              <a:cxn ang="0">
                <a:pos x="258" y="102"/>
              </a:cxn>
              <a:cxn ang="0">
                <a:pos x="238" y="94"/>
              </a:cxn>
              <a:cxn ang="0">
                <a:pos x="212" y="88"/>
              </a:cxn>
              <a:cxn ang="0">
                <a:pos x="186" y="78"/>
              </a:cxn>
              <a:cxn ang="0">
                <a:pos x="162" y="70"/>
              </a:cxn>
              <a:cxn ang="0">
                <a:pos x="142" y="62"/>
              </a:cxn>
              <a:cxn ang="0">
                <a:pos x="118" y="52"/>
              </a:cxn>
              <a:cxn ang="0">
                <a:pos x="94" y="42"/>
              </a:cxn>
              <a:cxn ang="0">
                <a:pos x="72" y="34"/>
              </a:cxn>
              <a:cxn ang="0">
                <a:pos x="52" y="24"/>
              </a:cxn>
              <a:cxn ang="0">
                <a:pos x="30" y="14"/>
              </a:cxn>
              <a:cxn ang="0">
                <a:pos x="2" y="2"/>
              </a:cxn>
              <a:cxn ang="0">
                <a:pos x="2" y="0"/>
              </a:cxn>
            </a:cxnLst>
            <a:rect l="0" t="0" r="r" b="b"/>
            <a:pathLst>
              <a:path w="446" h="192">
                <a:moveTo>
                  <a:pt x="16" y="8"/>
                </a:moveTo>
                <a:lnTo>
                  <a:pt x="0" y="16"/>
                </a:lnTo>
                <a:lnTo>
                  <a:pt x="2" y="42"/>
                </a:lnTo>
                <a:lnTo>
                  <a:pt x="2" y="70"/>
                </a:lnTo>
                <a:lnTo>
                  <a:pt x="3" y="100"/>
                </a:lnTo>
                <a:lnTo>
                  <a:pt x="3" y="124"/>
                </a:lnTo>
                <a:lnTo>
                  <a:pt x="3" y="148"/>
                </a:lnTo>
                <a:lnTo>
                  <a:pt x="3" y="172"/>
                </a:lnTo>
                <a:lnTo>
                  <a:pt x="4" y="188"/>
                </a:lnTo>
                <a:lnTo>
                  <a:pt x="444" y="192"/>
                </a:lnTo>
                <a:lnTo>
                  <a:pt x="446" y="154"/>
                </a:lnTo>
                <a:lnTo>
                  <a:pt x="444" y="152"/>
                </a:lnTo>
                <a:lnTo>
                  <a:pt x="427" y="148"/>
                </a:lnTo>
                <a:lnTo>
                  <a:pt x="400" y="144"/>
                </a:lnTo>
                <a:lnTo>
                  <a:pt x="376" y="136"/>
                </a:lnTo>
                <a:lnTo>
                  <a:pt x="356" y="130"/>
                </a:lnTo>
                <a:lnTo>
                  <a:pt x="332" y="122"/>
                </a:lnTo>
                <a:lnTo>
                  <a:pt x="310" y="116"/>
                </a:lnTo>
                <a:lnTo>
                  <a:pt x="284" y="108"/>
                </a:lnTo>
                <a:lnTo>
                  <a:pt x="258" y="102"/>
                </a:lnTo>
                <a:lnTo>
                  <a:pt x="238" y="94"/>
                </a:lnTo>
                <a:lnTo>
                  <a:pt x="212" y="88"/>
                </a:lnTo>
                <a:lnTo>
                  <a:pt x="186" y="78"/>
                </a:lnTo>
                <a:lnTo>
                  <a:pt x="162" y="70"/>
                </a:lnTo>
                <a:lnTo>
                  <a:pt x="142" y="62"/>
                </a:lnTo>
                <a:lnTo>
                  <a:pt x="118" y="52"/>
                </a:lnTo>
                <a:lnTo>
                  <a:pt x="94" y="42"/>
                </a:lnTo>
                <a:lnTo>
                  <a:pt x="72" y="34"/>
                </a:lnTo>
                <a:lnTo>
                  <a:pt x="52" y="24"/>
                </a:lnTo>
                <a:lnTo>
                  <a:pt x="30" y="14"/>
                </a:lnTo>
                <a:lnTo>
                  <a:pt x="2" y="2"/>
                </a:lnTo>
                <a:lnTo>
                  <a:pt x="2" y="0"/>
                </a:lnTo>
              </a:path>
            </a:pathLst>
          </a:custGeom>
          <a:solidFill>
            <a:schemeClr val="bg1">
              <a:lumMod val="50000"/>
            </a:schemeClr>
          </a:solidFill>
          <a:ln w="12700" cap="rnd" cmpd="sng">
            <a:noFill/>
            <a:prstDash val="solid"/>
            <a:round/>
            <a:headEnd type="none" w="med" len="med"/>
            <a:tailEnd type="none" w="med" len="med"/>
          </a:ln>
          <a:effectLst/>
        </p:spPr>
        <p:txBody>
          <a:bodyPr/>
          <a:lstStyle/>
          <a:p>
            <a:endParaRPr lang="en-US"/>
          </a:p>
        </p:txBody>
      </p:sp>
      <p:sp>
        <p:nvSpPr>
          <p:cNvPr id="294917" name="Rectangle 5"/>
          <p:cNvSpPr>
            <a:spLocks noChangeArrowheads="1"/>
          </p:cNvSpPr>
          <p:nvPr/>
        </p:nvSpPr>
        <p:spPr bwMode="auto">
          <a:xfrm>
            <a:off x="7204587" y="2378547"/>
            <a:ext cx="1288815"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Symbol" pitchFamily="18" charset="2"/>
              </a:rPr>
              <a:t>(</a:t>
            </a:r>
            <a:r>
              <a:rPr lang="en-US" sz="2400" i="1" dirty="0">
                <a:solidFill>
                  <a:srgbClr val="000000"/>
                </a:solidFill>
                <a:effectLst/>
                <a:latin typeface="Symbol" pitchFamily="18" charset="2"/>
              </a:rPr>
              <a:t></a:t>
            </a:r>
            <a:r>
              <a:rPr lang="en-US" sz="2400" dirty="0">
                <a:solidFill>
                  <a:srgbClr val="000000"/>
                </a:solidFill>
                <a:effectLst/>
                <a:latin typeface="Symbol" pitchFamily="18" charset="2"/>
              </a:rPr>
              <a:t>)</a:t>
            </a:r>
          </a:p>
        </p:txBody>
      </p:sp>
      <p:sp>
        <p:nvSpPr>
          <p:cNvPr id="294918" name="Line 6"/>
          <p:cNvSpPr>
            <a:spLocks noChangeShapeType="1"/>
          </p:cNvSpPr>
          <p:nvPr/>
        </p:nvSpPr>
        <p:spPr bwMode="auto">
          <a:xfrm flipH="1">
            <a:off x="6200445" y="1973943"/>
            <a:ext cx="8446" cy="3009220"/>
          </a:xfrm>
          <a:prstGeom prst="line">
            <a:avLst/>
          </a:prstGeom>
          <a:noFill/>
          <a:ln w="12700">
            <a:solidFill>
              <a:schemeClr val="tx1"/>
            </a:solidFill>
            <a:round/>
            <a:headEnd/>
            <a:tailEnd/>
          </a:ln>
          <a:effectLst/>
        </p:spPr>
        <p:txBody>
          <a:bodyPr wrap="none" anchor="ctr"/>
          <a:lstStyle/>
          <a:p>
            <a:endParaRPr lang="en-US"/>
          </a:p>
        </p:txBody>
      </p:sp>
      <p:sp>
        <p:nvSpPr>
          <p:cNvPr id="294919" name="Line 7"/>
          <p:cNvSpPr>
            <a:spLocks noChangeShapeType="1"/>
          </p:cNvSpPr>
          <p:nvPr/>
        </p:nvSpPr>
        <p:spPr bwMode="auto">
          <a:xfrm>
            <a:off x="6208891" y="2228187"/>
            <a:ext cx="86146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94921" name="Rectangle 9"/>
          <p:cNvSpPr>
            <a:spLocks noChangeArrowheads="1"/>
          </p:cNvSpPr>
          <p:nvPr/>
        </p:nvSpPr>
        <p:spPr bwMode="auto">
          <a:xfrm>
            <a:off x="4421339" y="4975225"/>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Book Antiqua" pitchFamily="18" charset="0"/>
              </a:rPr>
              <a:t>0</a:t>
            </a:r>
          </a:p>
        </p:txBody>
      </p:sp>
      <p:sp>
        <p:nvSpPr>
          <p:cNvPr id="294922" name="Rectangle 10"/>
          <p:cNvSpPr>
            <a:spLocks noChangeArrowheads="1"/>
          </p:cNvSpPr>
          <p:nvPr/>
        </p:nvSpPr>
        <p:spPr bwMode="auto">
          <a:xfrm>
            <a:off x="5548015" y="4956175"/>
            <a:ext cx="875241" cy="828432"/>
          </a:xfrm>
          <a:prstGeom prst="rect">
            <a:avLst/>
          </a:prstGeom>
          <a:noFill/>
          <a:ln w="12700">
            <a:noFill/>
            <a:miter lim="800000"/>
            <a:headEnd/>
            <a:tailEnd/>
          </a:ln>
          <a:effectLst/>
        </p:spPr>
        <p:txBody>
          <a:bodyPr wrap="none" lIns="90488" tIns="44450" rIns="90488" bIns="44450">
            <a:spAutoFit/>
          </a:bodyPr>
          <a:lstStyle/>
          <a:p>
            <a:pPr algn="l"/>
            <a:r>
              <a:rPr lang="en-US" sz="2400" i="1">
                <a:solidFill>
                  <a:srgbClr val="000000"/>
                </a:solidFill>
                <a:effectLst/>
                <a:latin typeface="Book Antiqua" pitchFamily="18" charset="0"/>
              </a:rPr>
              <a:t> t</a:t>
            </a:r>
            <a:r>
              <a:rPr lang="en-US" sz="2400" i="1" baseline="-25000">
                <a:solidFill>
                  <a:srgbClr val="000000"/>
                </a:solidFill>
                <a:effectLst/>
                <a:latin typeface="Symbol" pitchFamily="18" charset="2"/>
              </a:rPr>
              <a:t>a</a:t>
            </a:r>
            <a:r>
              <a:rPr lang="en-US" sz="2400">
                <a:solidFill>
                  <a:srgbClr val="000000"/>
                </a:solidFill>
                <a:effectLst/>
                <a:latin typeface="Book Antiqua" pitchFamily="18" charset="0"/>
              </a:rPr>
              <a:t> =</a:t>
            </a:r>
          </a:p>
          <a:p>
            <a:pPr algn="l"/>
            <a:r>
              <a:rPr lang="en-US" sz="2400">
                <a:solidFill>
                  <a:srgbClr val="000000"/>
                </a:solidFill>
                <a:effectLst/>
                <a:latin typeface="Book Antiqua" pitchFamily="18" charset="0"/>
              </a:rPr>
              <a:t>1.669</a:t>
            </a:r>
          </a:p>
        </p:txBody>
      </p:sp>
      <p:sp>
        <p:nvSpPr>
          <p:cNvPr id="294923" name="Line 11"/>
          <p:cNvSpPr>
            <a:spLocks noChangeShapeType="1"/>
          </p:cNvSpPr>
          <p:nvPr/>
        </p:nvSpPr>
        <p:spPr bwMode="auto">
          <a:xfrm flipH="1">
            <a:off x="4684127" y="3694113"/>
            <a:ext cx="151178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94924" name="Rectangle 12"/>
          <p:cNvSpPr>
            <a:spLocks noChangeArrowheads="1"/>
          </p:cNvSpPr>
          <p:nvPr/>
        </p:nvSpPr>
        <p:spPr bwMode="auto">
          <a:xfrm>
            <a:off x="7118919" y="2023399"/>
            <a:ext cx="1477970"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p>
        </p:txBody>
      </p:sp>
      <p:sp>
        <p:nvSpPr>
          <p:cNvPr id="294925" name="Rectangle 13"/>
          <p:cNvSpPr>
            <a:spLocks noChangeArrowheads="1"/>
          </p:cNvSpPr>
          <p:nvPr/>
        </p:nvSpPr>
        <p:spPr bwMode="auto">
          <a:xfrm>
            <a:off x="2219393" y="3489325"/>
            <a:ext cx="2521525"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Arial" panose="020B0604020202020204" pitchFamily="34" charset="0"/>
                <a:cs typeface="Arial" panose="020B0604020202020204" pitchFamily="34" charset="0"/>
              </a:rPr>
              <a:t>Do Not Reject </a:t>
            </a:r>
            <a:r>
              <a:rPr lang="en-US" sz="2400" i="1" dirty="0">
                <a:solidFill>
                  <a:srgbClr val="000000"/>
                </a:solidFill>
                <a:effectLst/>
                <a:latin typeface="Arial" panose="020B0604020202020204" pitchFamily="34" charset="0"/>
                <a:cs typeface="Arial" panose="020B0604020202020204" pitchFamily="34" charset="0"/>
              </a:rPr>
              <a:t>H</a:t>
            </a:r>
            <a:r>
              <a:rPr lang="en-US" sz="2400" baseline="-25000" dirty="0">
                <a:solidFill>
                  <a:srgbClr val="000000"/>
                </a:solidFill>
                <a:effectLst/>
                <a:latin typeface="Arial" panose="020B0604020202020204" pitchFamily="34" charset="0"/>
                <a:cs typeface="Arial" panose="020B0604020202020204" pitchFamily="34" charset="0"/>
              </a:rPr>
              <a:t>0</a:t>
            </a:r>
          </a:p>
        </p:txBody>
      </p:sp>
      <p:grpSp>
        <p:nvGrpSpPr>
          <p:cNvPr id="294926" name="Group 14"/>
          <p:cNvGrpSpPr>
            <a:grpSpLocks/>
          </p:cNvGrpSpPr>
          <p:nvPr/>
        </p:nvGrpSpPr>
        <p:grpSpPr bwMode="auto">
          <a:xfrm>
            <a:off x="2185331" y="1724026"/>
            <a:ext cx="4733974" cy="2917825"/>
            <a:chOff x="1035" y="1086"/>
            <a:chExt cx="2975" cy="1838"/>
          </a:xfrm>
        </p:grpSpPr>
        <p:sp>
          <p:nvSpPr>
            <p:cNvPr id="294927" name="Arc 15"/>
            <p:cNvSpPr>
              <a:spLocks/>
            </p:cNvSpPr>
            <p:nvPr/>
          </p:nvSpPr>
          <p:spPr bwMode="auto">
            <a:xfrm rot="4500000">
              <a:off x="2827" y="2192"/>
              <a:ext cx="762" cy="284"/>
            </a:xfrm>
            <a:custGeom>
              <a:avLst/>
              <a:gdLst>
                <a:gd name="G0" fmla="+- 0 0 0"/>
                <a:gd name="G1" fmla="+- 0 0 0"/>
                <a:gd name="G2" fmla="+- 21600 0 0"/>
                <a:gd name="T0" fmla="*/ 18744 w 18744"/>
                <a:gd name="T1" fmla="*/ 10735 h 21600"/>
                <a:gd name="T2" fmla="*/ 0 w 18744"/>
                <a:gd name="T3" fmla="*/ 21600 h 21600"/>
                <a:gd name="T4" fmla="*/ 0 w 18744"/>
                <a:gd name="T5" fmla="*/ 0 h 21600"/>
              </a:gdLst>
              <a:ahLst/>
              <a:cxnLst>
                <a:cxn ang="0">
                  <a:pos x="T0" y="T1"/>
                </a:cxn>
                <a:cxn ang="0">
                  <a:pos x="T2" y="T3"/>
                </a:cxn>
                <a:cxn ang="0">
                  <a:pos x="T4" y="T5"/>
                </a:cxn>
              </a:cxnLst>
              <a:rect l="0" t="0" r="r" b="b"/>
              <a:pathLst>
                <a:path w="18744" h="21600" fill="none" extrusionOk="0">
                  <a:moveTo>
                    <a:pt x="18743" y="10734"/>
                  </a:moveTo>
                  <a:cubicBezTo>
                    <a:pt x="14895" y="17454"/>
                    <a:pt x="7743" y="21599"/>
                    <a:pt x="0" y="21600"/>
                  </a:cubicBezTo>
                </a:path>
                <a:path w="18744" h="21600" stroke="0" extrusionOk="0">
                  <a:moveTo>
                    <a:pt x="18743" y="10734"/>
                  </a:moveTo>
                  <a:cubicBezTo>
                    <a:pt x="14895" y="17454"/>
                    <a:pt x="7743" y="21599"/>
                    <a:pt x="0" y="21600"/>
                  </a:cubicBezTo>
                  <a:lnTo>
                    <a:pt x="0" y="0"/>
                  </a:lnTo>
                  <a:close/>
                </a:path>
              </a:pathLst>
            </a:custGeom>
            <a:noFill/>
            <a:ln w="12700" cap="rnd">
              <a:solidFill>
                <a:srgbClr val="000000"/>
              </a:solidFill>
              <a:round/>
              <a:headEnd/>
              <a:tailEnd/>
            </a:ln>
            <a:effectLst/>
          </p:spPr>
          <p:txBody>
            <a:bodyPr wrap="none" anchor="ctr"/>
            <a:lstStyle/>
            <a:p>
              <a:endParaRPr lang="en-US"/>
            </a:p>
          </p:txBody>
        </p:sp>
        <p:sp>
          <p:nvSpPr>
            <p:cNvPr id="294928" name="Arc 16"/>
            <p:cNvSpPr>
              <a:spLocks/>
            </p:cNvSpPr>
            <p:nvPr/>
          </p:nvSpPr>
          <p:spPr bwMode="auto">
            <a:xfrm rot="6300000">
              <a:off x="1795" y="145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p>
          </p:txBody>
        </p:sp>
        <p:sp>
          <p:nvSpPr>
            <p:cNvPr id="294929" name="Arc 17"/>
            <p:cNvSpPr>
              <a:spLocks/>
            </p:cNvSpPr>
            <p:nvPr/>
          </p:nvSpPr>
          <p:spPr bwMode="auto">
            <a:xfrm rot="16980000">
              <a:off x="1417" y="2211"/>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p>
          </p:txBody>
        </p:sp>
        <p:sp>
          <p:nvSpPr>
            <p:cNvPr id="294930" name="Arc 18"/>
            <p:cNvSpPr>
              <a:spLocks/>
            </p:cNvSpPr>
            <p:nvPr/>
          </p:nvSpPr>
          <p:spPr bwMode="auto">
            <a:xfrm rot="20760000">
              <a:off x="1035" y="2760"/>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p>
          </p:txBody>
        </p:sp>
        <p:sp>
          <p:nvSpPr>
            <p:cNvPr id="294931" name="Arc 19"/>
            <p:cNvSpPr>
              <a:spLocks/>
            </p:cNvSpPr>
            <p:nvPr/>
          </p:nvSpPr>
          <p:spPr bwMode="auto">
            <a:xfrm rot="15300000">
              <a:off x="2259" y="1452"/>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p>
          </p:txBody>
        </p:sp>
        <p:sp>
          <p:nvSpPr>
            <p:cNvPr id="294932" name="Arc 20"/>
            <p:cNvSpPr>
              <a:spLocks/>
            </p:cNvSpPr>
            <p:nvPr/>
          </p:nvSpPr>
          <p:spPr bwMode="auto">
            <a:xfrm rot="844471">
              <a:off x="3284" y="2726"/>
              <a:ext cx="726" cy="195"/>
            </a:xfrm>
            <a:custGeom>
              <a:avLst/>
              <a:gdLst>
                <a:gd name="G0" fmla="+- 20527 0 0"/>
                <a:gd name="G1" fmla="+- 0 0 0"/>
                <a:gd name="G2" fmla="+- 21600 0 0"/>
                <a:gd name="T0" fmla="*/ 22549 w 22549"/>
                <a:gd name="T1" fmla="*/ 21505 h 21600"/>
                <a:gd name="T2" fmla="*/ 0 w 22549"/>
                <a:gd name="T3" fmla="*/ 6724 h 21600"/>
                <a:gd name="T4" fmla="*/ 20527 w 22549"/>
                <a:gd name="T5" fmla="*/ 0 h 21600"/>
              </a:gdLst>
              <a:ahLst/>
              <a:cxnLst>
                <a:cxn ang="0">
                  <a:pos x="T0" y="T1"/>
                </a:cxn>
                <a:cxn ang="0">
                  <a:pos x="T2" y="T3"/>
                </a:cxn>
                <a:cxn ang="0">
                  <a:pos x="T4" y="T5"/>
                </a:cxn>
              </a:cxnLst>
              <a:rect l="0" t="0" r="r" b="b"/>
              <a:pathLst>
                <a:path w="22549" h="21600" fill="none" extrusionOk="0">
                  <a:moveTo>
                    <a:pt x="22549" y="21505"/>
                  </a:moveTo>
                  <a:cubicBezTo>
                    <a:pt x="21876" y="21568"/>
                    <a:pt x="21202" y="21599"/>
                    <a:pt x="20527" y="21600"/>
                  </a:cubicBezTo>
                  <a:cubicBezTo>
                    <a:pt x="11188" y="21600"/>
                    <a:pt x="2907" y="15598"/>
                    <a:pt x="0" y="6723"/>
                  </a:cubicBezTo>
                </a:path>
                <a:path w="22549" h="21600" stroke="0" extrusionOk="0">
                  <a:moveTo>
                    <a:pt x="22549" y="21505"/>
                  </a:moveTo>
                  <a:cubicBezTo>
                    <a:pt x="21876" y="21568"/>
                    <a:pt x="21202" y="21599"/>
                    <a:pt x="20527" y="21600"/>
                  </a:cubicBezTo>
                  <a:cubicBezTo>
                    <a:pt x="11188" y="21600"/>
                    <a:pt x="2907" y="15598"/>
                    <a:pt x="0" y="6723"/>
                  </a:cubicBezTo>
                  <a:lnTo>
                    <a:pt x="20527" y="0"/>
                  </a:lnTo>
                  <a:close/>
                </a:path>
              </a:pathLst>
            </a:custGeom>
            <a:noFill/>
            <a:ln w="12700" cap="rnd">
              <a:solidFill>
                <a:srgbClr val="000000"/>
              </a:solidFill>
              <a:round/>
              <a:headEnd/>
              <a:tailEnd/>
            </a:ln>
            <a:effectLst/>
          </p:spPr>
          <p:txBody>
            <a:bodyPr wrap="none" anchor="ctr"/>
            <a:lstStyle/>
            <a:p>
              <a:endParaRPr lang="en-US"/>
            </a:p>
          </p:txBody>
        </p:sp>
      </p:grpSp>
      <p:sp>
        <p:nvSpPr>
          <p:cNvPr id="294933" name="Line 21"/>
          <p:cNvSpPr>
            <a:spLocks noChangeShapeType="1"/>
          </p:cNvSpPr>
          <p:nvPr/>
        </p:nvSpPr>
        <p:spPr bwMode="auto">
          <a:xfrm>
            <a:off x="2016416" y="4826000"/>
            <a:ext cx="5681843" cy="3334"/>
          </a:xfrm>
          <a:prstGeom prst="line">
            <a:avLst/>
          </a:prstGeom>
          <a:noFill/>
          <a:ln w="12700">
            <a:solidFill>
              <a:schemeClr val="tx1"/>
            </a:solidFill>
            <a:round/>
            <a:headEnd/>
            <a:tailEnd/>
          </a:ln>
          <a:effectLst/>
        </p:spPr>
        <p:txBody>
          <a:bodyPr wrap="none" anchor="ctr"/>
          <a:lstStyle/>
          <a:p>
            <a:endParaRPr lang="en-US"/>
          </a:p>
        </p:txBody>
      </p:sp>
      <p:sp>
        <p:nvSpPr>
          <p:cNvPr id="294934" name="Text Box 22"/>
          <p:cNvSpPr txBox="1">
            <a:spLocks noChangeArrowheads="1"/>
          </p:cNvSpPr>
          <p:nvPr/>
        </p:nvSpPr>
        <p:spPr bwMode="auto">
          <a:xfrm>
            <a:off x="7847126" y="4583113"/>
            <a:ext cx="295274" cy="492443"/>
          </a:xfrm>
          <a:prstGeom prst="rect">
            <a:avLst/>
          </a:prstGeom>
          <a:noFill/>
          <a:ln w="12700">
            <a:noFill/>
            <a:miter lim="800000"/>
            <a:headEnd/>
            <a:tailEnd/>
          </a:ln>
          <a:effectLst/>
        </p:spPr>
        <p:txBody>
          <a:bodyPr wrap="none">
            <a:spAutoFit/>
          </a:bodyPr>
          <a:lstStyle/>
          <a:p>
            <a:r>
              <a:rPr lang="en-US" sz="2600" i="1" dirty="0">
                <a:solidFill>
                  <a:srgbClr val="000000"/>
                </a:solidFill>
                <a:effectLst/>
                <a:latin typeface="Book Antiqua" pitchFamily="18" charset="0"/>
              </a:rPr>
              <a:t>t</a:t>
            </a:r>
          </a:p>
        </p:txBody>
      </p:sp>
      <p:sp>
        <p:nvSpPr>
          <p:cNvPr id="294935" name="Line 23"/>
          <p:cNvSpPr>
            <a:spLocks noChangeShapeType="1"/>
          </p:cNvSpPr>
          <p:nvPr/>
        </p:nvSpPr>
        <p:spPr bwMode="auto">
          <a:xfrm>
            <a:off x="4581254" y="4638675"/>
            <a:ext cx="0" cy="342900"/>
          </a:xfrm>
          <a:prstGeom prst="line">
            <a:avLst/>
          </a:prstGeom>
          <a:noFill/>
          <a:ln w="12700">
            <a:solidFill>
              <a:schemeClr val="tx1"/>
            </a:solidFill>
            <a:round/>
            <a:headEnd/>
            <a:tailEnd/>
          </a:ln>
          <a:effectLst>
            <a:outerShdw dist="17961" dir="2700000" algn="ctr" rotWithShape="0">
              <a:srgbClr val="000000"/>
            </a:outerShdw>
          </a:effectLst>
        </p:spPr>
        <p:txBody>
          <a:bodyPr/>
          <a:lstStyle/>
          <a:p>
            <a:endParaRPr lang="en-US"/>
          </a:p>
        </p:txBody>
      </p:sp>
      <p:sp>
        <p:nvSpPr>
          <p:cNvPr id="26" name="Rectangle 5"/>
          <p:cNvSpPr>
            <a:spLocks noChangeArrowheads="1"/>
          </p:cNvSpPr>
          <p:nvPr/>
        </p:nvSpPr>
        <p:spPr bwMode="auto">
          <a:xfrm>
            <a:off x="7513826" y="3354388"/>
            <a:ext cx="1194239" cy="828432"/>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-value</a:t>
            </a:r>
          </a:p>
          <a:p>
            <a:pPr algn="l"/>
            <a:r>
              <a:rPr lang="en-US" sz="2400" dirty="0">
                <a:solidFill>
                  <a:srgbClr val="000000"/>
                </a:solidFill>
                <a:effectLst/>
                <a:latin typeface="Arial" panose="020B0604020202020204" pitchFamily="34" charset="0"/>
                <a:cs typeface="Arial" panose="020B0604020202020204" pitchFamily="34" charset="0"/>
              </a:rPr>
              <a:t>&lt; .025</a:t>
            </a:r>
          </a:p>
        </p:txBody>
      </p:sp>
      <p:sp>
        <p:nvSpPr>
          <p:cNvPr id="27" name="Rectangle 13"/>
          <p:cNvSpPr>
            <a:spLocks noChangeArrowheads="1"/>
          </p:cNvSpPr>
          <p:nvPr/>
        </p:nvSpPr>
        <p:spPr bwMode="auto">
          <a:xfrm>
            <a:off x="6669249" y="5038954"/>
            <a:ext cx="875241" cy="828432"/>
          </a:xfrm>
          <a:prstGeom prst="rect">
            <a:avLst/>
          </a:prstGeom>
          <a:noFill/>
          <a:ln w="12700">
            <a:noFill/>
            <a:miter lim="800000"/>
            <a:headEnd/>
            <a:tailEnd/>
          </a:ln>
          <a:effectLst/>
        </p:spPr>
        <p:txBody>
          <a:bodyPr wrap="none" lIns="90488" tIns="44450" rIns="90488" bIns="44450">
            <a:spAutoFit/>
          </a:bodyPr>
          <a:lstStyle/>
          <a:p>
            <a:pPr algn="l"/>
            <a:r>
              <a:rPr lang="en-US" sz="2400" i="1" dirty="0">
                <a:solidFill>
                  <a:srgbClr val="000000"/>
                </a:solidFill>
                <a:effectLst/>
                <a:latin typeface="Book Antiqua" pitchFamily="18" charset="0"/>
              </a:rPr>
              <a:t> t</a:t>
            </a:r>
            <a:r>
              <a:rPr lang="en-US" sz="2400" dirty="0">
                <a:solidFill>
                  <a:srgbClr val="000000"/>
                </a:solidFill>
                <a:effectLst/>
                <a:latin typeface="Book Antiqua" pitchFamily="18" charset="0"/>
              </a:rPr>
              <a:t> =</a:t>
            </a:r>
          </a:p>
          <a:p>
            <a:pPr algn="l"/>
            <a:r>
              <a:rPr lang="en-US" sz="2400" dirty="0">
                <a:solidFill>
                  <a:srgbClr val="000000"/>
                </a:solidFill>
                <a:effectLst/>
                <a:latin typeface="Book Antiqua" pitchFamily="18" charset="0"/>
              </a:rPr>
              <a:t>2.286</a:t>
            </a:r>
          </a:p>
        </p:txBody>
      </p:sp>
      <p:grpSp>
        <p:nvGrpSpPr>
          <p:cNvPr id="28" name="Group 124"/>
          <p:cNvGrpSpPr>
            <a:grpSpLocks/>
          </p:cNvGrpSpPr>
          <p:nvPr/>
        </p:nvGrpSpPr>
        <p:grpSpPr bwMode="auto">
          <a:xfrm>
            <a:off x="6482842" y="3416300"/>
            <a:ext cx="234368" cy="1765300"/>
            <a:chOff x="3645" y="2256"/>
            <a:chExt cx="111" cy="1112"/>
          </a:xfrm>
          <a:effectLst/>
        </p:grpSpPr>
        <p:sp>
          <p:nvSpPr>
            <p:cNvPr id="29" name="Freeform 125"/>
            <p:cNvSpPr>
              <a:spLocks noChangeArrowheads="1"/>
            </p:cNvSpPr>
            <p:nvPr/>
          </p:nvSpPr>
          <p:spPr bwMode="auto">
            <a:xfrm flipH="1">
              <a:off x="3645" y="2256"/>
              <a:ext cx="47" cy="959"/>
            </a:xfrm>
            <a:custGeom>
              <a:avLst/>
              <a:gdLst/>
              <a:ahLst/>
              <a:cxnLst>
                <a:cxn ang="0">
                  <a:pos x="0" y="0"/>
                </a:cxn>
                <a:cxn ang="0">
                  <a:pos x="0" y="263"/>
                </a:cxn>
              </a:cxnLst>
              <a:rect l="0" t="0" r="r" b="b"/>
              <a:pathLst>
                <a:path w="1" h="263">
                  <a:moveTo>
                    <a:pt x="0" y="0"/>
                  </a:moveTo>
                  <a:lnTo>
                    <a:pt x="0" y="263"/>
                  </a:lnTo>
                </a:path>
              </a:pathLst>
            </a:custGeom>
            <a:noFill/>
            <a:ln w="12700">
              <a:solidFill>
                <a:srgbClr val="000000"/>
              </a:solidFill>
              <a:round/>
              <a:headEnd/>
              <a:tailEnd/>
            </a:ln>
            <a:effectLst>
              <a:outerShdw dist="17961" dir="2700000" algn="ctr" rotWithShape="0">
                <a:srgbClr val="000000"/>
              </a:outerShdw>
            </a:effectLst>
          </p:spPr>
          <p:txBody>
            <a:bodyPr wrap="none" anchor="ctr"/>
            <a:lstStyle/>
            <a:p>
              <a:endParaRPr lang="en-US"/>
            </a:p>
          </p:txBody>
        </p:sp>
        <p:sp>
          <p:nvSpPr>
            <p:cNvPr id="30" name="Line 126"/>
            <p:cNvSpPr>
              <a:spLocks noChangeShapeType="1"/>
            </p:cNvSpPr>
            <p:nvPr/>
          </p:nvSpPr>
          <p:spPr bwMode="auto">
            <a:xfrm>
              <a:off x="3692" y="3216"/>
              <a:ext cx="64" cy="152"/>
            </a:xfrm>
            <a:prstGeom prst="line">
              <a:avLst/>
            </a:prstGeom>
            <a:noFill/>
            <a:ln w="12700">
              <a:solidFill>
                <a:srgbClr val="000000"/>
              </a:solidFill>
              <a:round/>
              <a:headEnd/>
              <a:tailEnd/>
            </a:ln>
            <a:effectLst>
              <a:outerShdw dist="17961" dir="2700000" algn="ctr" rotWithShape="0">
                <a:srgbClr val="000000"/>
              </a:outerShdw>
            </a:effectLst>
          </p:spPr>
          <p:txBody>
            <a:bodyPr/>
            <a:lstStyle/>
            <a:p>
              <a:endParaRPr lang="en-US"/>
            </a:p>
          </p:txBody>
        </p:sp>
      </p:grpSp>
      <p:sp>
        <p:nvSpPr>
          <p:cNvPr id="31" name="Line 130"/>
          <p:cNvSpPr>
            <a:spLocks noChangeShapeType="1"/>
          </p:cNvSpPr>
          <p:nvPr/>
        </p:nvSpPr>
        <p:spPr bwMode="auto">
          <a:xfrm>
            <a:off x="6560362" y="3616325"/>
            <a:ext cx="861464" cy="0"/>
          </a:xfrm>
          <a:prstGeom prst="line">
            <a:avLst/>
          </a:prstGeom>
          <a:noFill/>
          <a:ln w="12700">
            <a:solidFill>
              <a:srgbClr val="000000"/>
            </a:solidFill>
            <a:round/>
            <a:headEnd/>
            <a:tailEnd type="triangle" w="med" len="med"/>
          </a:ln>
          <a:effectLst/>
        </p:spPr>
        <p:txBody>
          <a:bodyPr wrap="none" anchor="ctr"/>
          <a:lstStyle/>
          <a:p>
            <a:endParaRPr lang="en-US"/>
          </a:p>
        </p:txBody>
      </p:sp>
      <p:sp>
        <p:nvSpPr>
          <p:cNvPr id="2" name="Slide Number Placeholder 1"/>
          <p:cNvSpPr>
            <a:spLocks noGrp="1"/>
          </p:cNvSpPr>
          <p:nvPr>
            <p:ph type="sldNum" sz="quarter" idx="12"/>
          </p:nvPr>
        </p:nvSpPr>
        <p:spPr/>
        <p:txBody>
          <a:bodyPr/>
          <a:lstStyle/>
          <a:p>
            <a:fld id="{949EBC64-41CB-41B8-B6DF-9B1367312BD4}" type="slidenum">
              <a:rPr lang="en-US" smtClean="0"/>
              <a:t>49</a:t>
            </a:fld>
            <a:endParaRPr lang="en-US"/>
          </a:p>
        </p:txBody>
      </p:sp>
      <p:sp>
        <p:nvSpPr>
          <p:cNvPr id="34" name="Rectangle 52"/>
          <p:cNvSpPr>
            <a:spLocks noChangeArrowheads="1"/>
          </p:cNvSpPr>
          <p:nvPr/>
        </p:nvSpPr>
        <p:spPr bwMode="auto">
          <a:xfrm>
            <a:off x="929359" y="526416"/>
            <a:ext cx="10337562" cy="65042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One-Tailed Test About a Population Mean:  </a:t>
            </a:r>
            <a:r>
              <a:rPr lang="en-US" sz="3200" i="1" dirty="0">
                <a:effectLst/>
                <a:latin typeface="Symbol" panose="05050102010706020507" pitchFamily="18" charset="2"/>
                <a:cs typeface="Arial" panose="020B0604020202020204" pitchFamily="34" charset="0"/>
              </a:rPr>
              <a:t>s</a:t>
            </a:r>
            <a:r>
              <a:rPr lang="en-US" sz="3200" dirty="0">
                <a:effectLst/>
                <a:latin typeface="+mn-lt"/>
                <a:cs typeface="Arial" panose="020B0604020202020204" pitchFamily="34" charset="0"/>
              </a:rPr>
              <a:t>  Unknown</a:t>
            </a:r>
          </a:p>
        </p:txBody>
      </p:sp>
      <p:sp>
        <p:nvSpPr>
          <p:cNvPr id="3" name="TextBox 2"/>
          <p:cNvSpPr txBox="1"/>
          <p:nvPr/>
        </p:nvSpPr>
        <p:spPr>
          <a:xfrm>
            <a:off x="8798736" y="3385188"/>
            <a:ext cx="1888530" cy="769441"/>
          </a:xfrm>
          <a:prstGeom prst="rect">
            <a:avLst/>
          </a:prstGeom>
          <a:noFill/>
        </p:spPr>
        <p:txBody>
          <a:bodyPr wrap="none" rtlCol="0">
            <a:spAutoFit/>
          </a:bodyPr>
          <a:lstStyle/>
          <a:p>
            <a:r>
              <a:rPr lang="en-US" dirty="0">
                <a:solidFill>
                  <a:srgbClr val="000000"/>
                </a:solidFill>
                <a:effectLst/>
                <a:latin typeface="Arial" panose="020B0604020202020204" pitchFamily="34" charset="0"/>
                <a:cs typeface="Arial" panose="020B0604020202020204" pitchFamily="34" charset="0"/>
              </a:rPr>
              <a:t>(</a:t>
            </a:r>
            <a:r>
              <a:rPr lang="en-US" i="1" dirty="0">
                <a:solidFill>
                  <a:srgbClr val="000000"/>
                </a:solidFill>
                <a:effectLst/>
                <a:latin typeface="Arial" panose="020B0604020202020204" pitchFamily="34" charset="0"/>
                <a:cs typeface="Arial" panose="020B0604020202020204" pitchFamily="34" charset="0"/>
              </a:rPr>
              <a:t>p</a:t>
            </a:r>
            <a:r>
              <a:rPr lang="en-US" dirty="0">
                <a:solidFill>
                  <a:srgbClr val="000000"/>
                </a:solidFill>
                <a:effectLst/>
                <a:latin typeface="Arial" panose="020B0604020202020204" pitchFamily="34" charset="0"/>
                <a:cs typeface="Arial" panose="020B0604020202020204" pitchFamily="34" charset="0"/>
              </a:rPr>
              <a:t>-Value </a:t>
            </a:r>
            <a:r>
              <a:rPr lang="en-US" u="sng" dirty="0">
                <a:solidFill>
                  <a:srgbClr val="000000"/>
                </a:solidFill>
                <a:effectLst/>
                <a:latin typeface="Arial" panose="020B0604020202020204" pitchFamily="34" charset="0"/>
                <a:cs typeface="Arial" panose="020B0604020202020204" pitchFamily="34" charset="0"/>
              </a:rPr>
              <a:t>&lt;</a:t>
            </a:r>
            <a:r>
              <a:rPr lang="en-US" dirty="0">
                <a:solidFill>
                  <a:srgbClr val="000000"/>
                </a:solidFill>
                <a:effectLst/>
                <a:latin typeface="Arial" panose="020B0604020202020204" pitchFamily="34" charset="0"/>
                <a:cs typeface="Arial" panose="020B0604020202020204" pitchFamily="34" charset="0"/>
              </a:rPr>
              <a:t> </a:t>
            </a:r>
            <a:r>
              <a:rPr lang="en-US" i="1" dirty="0">
                <a:solidFill>
                  <a:srgbClr val="000000"/>
                </a:solidFill>
                <a:effectLst/>
                <a:latin typeface="Symbol" panose="05050102010706020507" pitchFamily="18" charset="2"/>
                <a:cs typeface="Arial" panose="020B0604020202020204" pitchFamily="34" charset="0"/>
              </a:rPr>
              <a:t>a</a:t>
            </a:r>
            <a:r>
              <a:rPr lang="en-US" dirty="0">
                <a:solidFill>
                  <a:srgbClr val="000000"/>
                </a:solidFill>
                <a:effectLst/>
                <a:latin typeface="Arial" panose="020B0604020202020204" pitchFamily="34" charset="0"/>
                <a:cs typeface="Arial" panose="020B0604020202020204" pitchFamily="34" charset="0"/>
              </a:rPr>
              <a:t> ,</a:t>
            </a:r>
          </a:p>
          <a:p>
            <a:r>
              <a:rPr lang="en-US" dirty="0">
                <a:solidFill>
                  <a:srgbClr val="000000"/>
                </a:solidFill>
                <a:effectLst/>
                <a:latin typeface="Arial" panose="020B0604020202020204" pitchFamily="34" charset="0"/>
                <a:cs typeface="Arial" panose="020B0604020202020204" pitchFamily="34" charset="0"/>
              </a:rPr>
              <a:t>so reject </a:t>
            </a:r>
            <a:r>
              <a:rPr lang="en-US" i="1" dirty="0">
                <a:solidFill>
                  <a:srgbClr val="000000"/>
                </a:solidFill>
                <a:effectLst/>
                <a:latin typeface="Arial" panose="020B0604020202020204" pitchFamily="34" charset="0"/>
                <a:cs typeface="Arial" panose="020B0604020202020204" pitchFamily="34" charset="0"/>
              </a:rPr>
              <a:t>H</a:t>
            </a:r>
            <a:r>
              <a:rPr lang="en-US" baseline="-25000" dirty="0">
                <a:solidFill>
                  <a:srgbClr val="000000"/>
                </a:solidFill>
                <a:effectLst/>
                <a:latin typeface="Arial" panose="020B0604020202020204" pitchFamily="34" charset="0"/>
                <a:cs typeface="Arial" panose="020B0604020202020204" pitchFamily="34" charset="0"/>
              </a:rPr>
              <a:t>0</a:t>
            </a:r>
            <a:r>
              <a:rPr lang="en-US" dirty="0">
                <a:solidFill>
                  <a:srgbClr val="000000"/>
                </a:solidFill>
                <a:effectLst/>
                <a:latin typeface="Arial" panose="020B0604020202020204" pitchFamily="34" charset="0"/>
                <a:cs typeface="Arial" panose="020B0604020202020204" pitchFamily="34" charset="0"/>
              </a:rPr>
              <a:t>.</a:t>
            </a:r>
            <a:r>
              <a:rPr lang="en-US" dirty="0">
                <a:latin typeface="+mn-lt"/>
              </a:rPr>
              <a:t>)</a:t>
            </a:r>
            <a:endParaRPr lang="en-US" dirty="0">
              <a:solidFill>
                <a:srgbClr val="000000"/>
              </a:solidFill>
              <a:effectLst/>
              <a:latin typeface="Arial" panose="020B0604020202020204" pitchFamily="34" charset="0"/>
              <a:cs typeface="Arial" panose="020B0604020202020204" pitchFamily="34" charset="0"/>
            </a:endParaRP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929331" y="556977"/>
            <a:ext cx="10337562" cy="642937"/>
          </a:xfrm>
          <a:noFill/>
          <a:ln/>
        </p:spPr>
        <p:txBody>
          <a:bodyPr/>
          <a:lstStyle/>
          <a:p>
            <a:r>
              <a:rPr lang="en-US" dirty="0"/>
              <a:t>Developing Null and Alternative Hypotheses</a:t>
            </a:r>
          </a:p>
        </p:txBody>
      </p:sp>
      <p:sp>
        <p:nvSpPr>
          <p:cNvPr id="7170" name="Rectangle 2"/>
          <p:cNvSpPr>
            <a:spLocks noGrp="1" noChangeArrowheads="1"/>
          </p:cNvSpPr>
          <p:nvPr>
            <p:ph idx="1"/>
          </p:nvPr>
        </p:nvSpPr>
        <p:spPr>
          <a:xfrm>
            <a:off x="1002687" y="1180262"/>
            <a:ext cx="10652165" cy="574675"/>
          </a:xfrm>
          <a:noFill/>
          <a:ln/>
        </p:spPr>
        <p:txBody>
          <a:bodyPr/>
          <a:lstStyle/>
          <a:p>
            <a:pPr>
              <a:buSzPct val="100000"/>
            </a:pPr>
            <a:r>
              <a:rPr lang="en-US" dirty="0"/>
              <a:t>Alternative Hypothesis as a Research Hypothesis</a:t>
            </a:r>
          </a:p>
        </p:txBody>
      </p:sp>
      <p:sp>
        <p:nvSpPr>
          <p:cNvPr id="7173" name="Rectangle 5"/>
          <p:cNvSpPr>
            <a:spLocks noChangeArrowheads="1"/>
          </p:cNvSpPr>
          <p:nvPr/>
        </p:nvSpPr>
        <p:spPr bwMode="auto">
          <a:xfrm>
            <a:off x="1355539" y="1723427"/>
            <a:ext cx="9780145" cy="970349"/>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Many applications of hypothesis testing involve an attempt to gather evidence in support of a research hypothesis.</a:t>
            </a:r>
          </a:p>
        </p:txBody>
      </p:sp>
      <p:sp>
        <p:nvSpPr>
          <p:cNvPr id="7174" name="Rectangle 6"/>
          <p:cNvSpPr>
            <a:spLocks noChangeArrowheads="1"/>
          </p:cNvSpPr>
          <p:nvPr/>
        </p:nvSpPr>
        <p:spPr bwMode="auto">
          <a:xfrm>
            <a:off x="1355539" y="2541196"/>
            <a:ext cx="9729470" cy="1104045"/>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In such cases, it is often best to begin with the alternative hypothesis and make it the conclusion that the researcher hopes to support.</a:t>
            </a:r>
          </a:p>
        </p:txBody>
      </p:sp>
      <p:sp>
        <p:nvSpPr>
          <p:cNvPr id="8" name="Rectangle 6"/>
          <p:cNvSpPr>
            <a:spLocks noChangeArrowheads="1"/>
          </p:cNvSpPr>
          <p:nvPr/>
        </p:nvSpPr>
        <p:spPr bwMode="auto">
          <a:xfrm>
            <a:off x="1355539" y="3575385"/>
            <a:ext cx="9729470" cy="1256102"/>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conclusion that the research hypothesis is true is made if the sample </a:t>
            </a:r>
            <a:r>
              <a:rPr lang="en-US" sz="2400">
                <a:solidFill>
                  <a:srgbClr val="000000"/>
                </a:solidFill>
                <a:effectLst/>
                <a:latin typeface="+mn-lt"/>
                <a:cs typeface="Arial" panose="020B0604020202020204" pitchFamily="34" charset="0"/>
              </a:rPr>
              <a:t>data provides sufficient </a:t>
            </a:r>
            <a:r>
              <a:rPr lang="en-US" sz="2400" dirty="0">
                <a:solidFill>
                  <a:srgbClr val="000000"/>
                </a:solidFill>
                <a:effectLst/>
                <a:latin typeface="+mn-lt"/>
                <a:cs typeface="Arial" panose="020B0604020202020204" pitchFamily="34" charset="0"/>
              </a:rPr>
              <a:t>evidence to show that the null hypothesis can be rejected.</a:t>
            </a:r>
          </a:p>
        </p:txBody>
      </p:sp>
      <p:sp>
        <p:nvSpPr>
          <p:cNvPr id="2" name="Slide Number Placeholder 1"/>
          <p:cNvSpPr>
            <a:spLocks noGrp="1"/>
          </p:cNvSpPr>
          <p:nvPr>
            <p:ph type="sldNum" sz="quarter" idx="12"/>
          </p:nvPr>
        </p:nvSpPr>
        <p:spPr/>
        <p:txBody>
          <a:bodyPr/>
          <a:lstStyle/>
          <a:p>
            <a:fld id="{949EBC64-41CB-41B8-B6DF-9B1367312BD4}" type="slidenum">
              <a:rPr lang="en-US" smtClean="0"/>
              <a:t>5</a:t>
            </a:fld>
            <a:endParaRPr lang="en-US"/>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012580" y="1412108"/>
            <a:ext cx="10008179" cy="895350"/>
          </a:xfrm>
          <a:prstGeom prst="rect">
            <a:avLst/>
          </a:prstGeom>
          <a:noFill/>
          <a:ln w="12700">
            <a:noFill/>
            <a:miter lim="800000"/>
            <a:headEnd/>
            <a:tailEnd/>
          </a:ln>
          <a:effectLst/>
        </p:spPr>
        <p:txBody>
          <a:bodyPr wrap="square" anchor="ctr"/>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equality part of the hypotheses always appears in the null hypothesis.</a:t>
            </a:r>
            <a:endParaRPr lang="en-US" dirty="0">
              <a:solidFill>
                <a:srgbClr val="000000"/>
              </a:solidFill>
              <a:effectLst/>
              <a:latin typeface="+mn-lt"/>
              <a:cs typeface="Arial" panose="020B0604020202020204" pitchFamily="34" charset="0"/>
            </a:endParaRPr>
          </a:p>
        </p:txBody>
      </p:sp>
      <p:sp>
        <p:nvSpPr>
          <p:cNvPr id="8" name="Rectangle 8"/>
          <p:cNvSpPr>
            <a:spLocks noChangeArrowheads="1"/>
          </p:cNvSpPr>
          <p:nvPr/>
        </p:nvSpPr>
        <p:spPr bwMode="auto">
          <a:xfrm>
            <a:off x="1002542" y="2104082"/>
            <a:ext cx="10008179" cy="1355215"/>
          </a:xfrm>
          <a:prstGeom prst="rect">
            <a:avLst/>
          </a:prstGeom>
          <a:noFill/>
          <a:ln w="12700">
            <a:noFill/>
            <a:miter lim="800000"/>
            <a:headEnd/>
            <a:tailEnd/>
          </a:ln>
          <a:effectLst/>
        </p:spPr>
        <p:txBody>
          <a:bodyPr wrap="square" anchor="ctr"/>
          <a:lstStyle/>
          <a:p>
            <a:pPr marL="342900" indent="-342900" algn="l">
              <a:lnSpc>
                <a:spcPct val="110000"/>
              </a:lnSpc>
              <a:buFont typeface="Arial" panose="020B0604020202020204" pitchFamily="34" charset="0"/>
              <a:buChar char="•"/>
            </a:pPr>
            <a:r>
              <a:rPr lang="en-US" sz="2400" dirty="0">
                <a:solidFill>
                  <a:srgbClr val="000000"/>
                </a:solidFill>
                <a:effectLst/>
                <a:latin typeface="+mn-lt"/>
                <a:cs typeface="Arial" panose="020B0604020202020204" pitchFamily="34" charset="0"/>
              </a:rPr>
              <a:t>In general, a hypothesis test about the value of a population proportion </a:t>
            </a:r>
            <a:r>
              <a:rPr lang="en-US" sz="2400" i="1" dirty="0">
                <a:solidFill>
                  <a:srgbClr val="000000"/>
                </a:solidFill>
                <a:effectLst/>
                <a:latin typeface="+mn-lt"/>
                <a:cs typeface="Arial" panose="020B0604020202020204" pitchFamily="34" charset="0"/>
              </a:rPr>
              <a:t>p</a:t>
            </a:r>
            <a:r>
              <a:rPr lang="en-US" sz="2400" baseline="-25000"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must take one of the following three forms (where </a:t>
            </a:r>
            <a:r>
              <a:rPr lang="en-US" sz="2400" i="1" dirty="0">
                <a:solidFill>
                  <a:srgbClr val="000000"/>
                </a:solidFill>
                <a:effectLst/>
                <a:latin typeface="+mn-lt"/>
                <a:cs typeface="Arial" panose="020B0604020202020204" pitchFamily="34" charset="0"/>
              </a:rPr>
              <a:t>p</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is the hypothesized       value of the population proportion).</a:t>
            </a:r>
          </a:p>
        </p:txBody>
      </p:sp>
      <p:sp>
        <p:nvSpPr>
          <p:cNvPr id="9" name="Rectangle 9"/>
          <p:cNvSpPr>
            <a:spLocks noChangeArrowheads="1"/>
          </p:cNvSpPr>
          <p:nvPr/>
        </p:nvSpPr>
        <p:spPr bwMode="auto">
          <a:xfrm>
            <a:off x="940245" y="686126"/>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A Summary of Forms for Null and Alternative Hypotheses About a Population Proportion</a:t>
            </a:r>
          </a:p>
        </p:txBody>
      </p:sp>
      <p:sp>
        <p:nvSpPr>
          <p:cNvPr id="10" name="Text Box 13"/>
          <p:cNvSpPr txBox="1">
            <a:spLocks noChangeArrowheads="1"/>
          </p:cNvSpPr>
          <p:nvPr/>
        </p:nvSpPr>
        <p:spPr bwMode="auto">
          <a:xfrm>
            <a:off x="3160876" y="4692759"/>
            <a:ext cx="1536318" cy="830997"/>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One-tailed</a:t>
            </a:r>
          </a:p>
          <a:p>
            <a:r>
              <a:rPr lang="en-US" sz="2400" dirty="0">
                <a:solidFill>
                  <a:srgbClr val="000000"/>
                </a:solidFill>
                <a:effectLst/>
                <a:latin typeface="+mn-lt"/>
                <a:cs typeface="Arial" panose="020B0604020202020204" pitchFamily="34" charset="0"/>
              </a:rPr>
              <a:t>(lower tail)</a:t>
            </a:r>
          </a:p>
        </p:txBody>
      </p:sp>
      <p:sp>
        <p:nvSpPr>
          <p:cNvPr id="11" name="Text Box 14"/>
          <p:cNvSpPr txBox="1">
            <a:spLocks noChangeArrowheads="1"/>
          </p:cNvSpPr>
          <p:nvPr/>
        </p:nvSpPr>
        <p:spPr bwMode="auto">
          <a:xfrm>
            <a:off x="5330621" y="4692759"/>
            <a:ext cx="1573892" cy="830997"/>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One-tailed</a:t>
            </a:r>
          </a:p>
          <a:p>
            <a:r>
              <a:rPr lang="en-US" sz="2400" dirty="0">
                <a:solidFill>
                  <a:srgbClr val="000000"/>
                </a:solidFill>
                <a:effectLst/>
                <a:latin typeface="+mn-lt"/>
                <a:cs typeface="Arial" panose="020B0604020202020204" pitchFamily="34" charset="0"/>
              </a:rPr>
              <a:t>(upper tail)</a:t>
            </a:r>
          </a:p>
        </p:txBody>
      </p:sp>
      <p:sp>
        <p:nvSpPr>
          <p:cNvPr id="12" name="Text Box 15"/>
          <p:cNvSpPr txBox="1">
            <a:spLocks noChangeArrowheads="1"/>
          </p:cNvSpPr>
          <p:nvPr/>
        </p:nvSpPr>
        <p:spPr bwMode="auto">
          <a:xfrm>
            <a:off x="7520714" y="4680402"/>
            <a:ext cx="1498744"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Two-tailed</a:t>
            </a:r>
          </a:p>
        </p:txBody>
      </p:sp>
      <mc:AlternateContent xmlns:mc="http://schemas.openxmlformats.org/markup-compatibility/2006" xmlns:a14="http://schemas.microsoft.com/office/drawing/2010/main">
        <mc:Choice Requires="a14">
          <p:sp>
            <p:nvSpPr>
              <p:cNvPr id="30" name="TextBox 29"/>
              <p:cNvSpPr txBox="1"/>
              <p:nvPr/>
            </p:nvSpPr>
            <p:spPr>
              <a:xfrm>
                <a:off x="3200458" y="3535881"/>
                <a:ext cx="1449307" cy="499239"/>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0</m:t>
                        </m:r>
                      </m:sub>
                    </m:sSub>
                    <m:r>
                      <a:rPr lang="en-US" sz="2400" b="0" i="1" smtClean="0">
                        <a:solidFill>
                          <a:srgbClr val="000000"/>
                        </a:solidFill>
                        <a:effectLst/>
                        <a:latin typeface="Cambria Math"/>
                      </a:rPr>
                      <m:t>:</m:t>
                    </m:r>
                    <m:r>
                      <a:rPr lang="en-US" sz="2400" b="0" i="1" smtClean="0">
                        <a:solidFill>
                          <a:srgbClr val="000000"/>
                        </a:solidFill>
                        <a:effectLst/>
                        <a:latin typeface="Cambria Math"/>
                        <a:ea typeface="Cambria Math"/>
                      </a:rPr>
                      <m:t>𝑝</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cs typeface="Arial" panose="020B0604020202020204" pitchFamily="34" charset="0"/>
                  </a:rPr>
                  <a: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𝑝</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200458" y="3535881"/>
                <a:ext cx="1449307" cy="499239"/>
              </a:xfrm>
              <a:prstGeom prst="rect">
                <a:avLst/>
              </a:prstGeom>
              <a:blipFill rotWithShape="1">
                <a:blip r:embed="rId2"/>
                <a:stretch>
                  <a:fillRect l="-420" t="-8537" b="-20732"/>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234129" y="3983032"/>
                <a:ext cx="1449308" cy="499239"/>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𝑎</m:t>
                        </m:r>
                      </m:sub>
                    </m:sSub>
                    <m:r>
                      <a:rPr lang="en-US" sz="2400" b="0" i="1" smtClean="0">
                        <a:solidFill>
                          <a:srgbClr val="000000"/>
                        </a:solidFill>
                        <a:effectLst/>
                        <a:latin typeface="Cambria Math"/>
                      </a:rPr>
                      <m:t>:</m:t>
                    </m:r>
                    <m:r>
                      <a:rPr lang="en-US" sz="2400" b="0" i="1" smtClean="0">
                        <a:solidFill>
                          <a:srgbClr val="000000"/>
                        </a:solidFill>
                        <a:effectLst/>
                        <a:latin typeface="Cambria Math"/>
                        <a:ea typeface="Cambria Math"/>
                      </a:rPr>
                      <m:t>𝑝</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cs typeface="Arial" panose="020B0604020202020204" pitchFamily="34" charset="0"/>
                  </a:rPr>
                  <a:t>&lt;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𝑝</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234129" y="3983032"/>
                <a:ext cx="1449308" cy="499239"/>
              </a:xfrm>
              <a:prstGeom prst="rect">
                <a:avLst/>
              </a:prstGeom>
              <a:blipFill rotWithShape="1">
                <a:blip r:embed="rId3"/>
                <a:stretch>
                  <a:fillRect l="-844" t="-8537" b="-20732"/>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336207" y="3531210"/>
                <a:ext cx="1449307" cy="499239"/>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0</m:t>
                        </m:r>
                      </m:sub>
                    </m:sSub>
                    <m:r>
                      <a:rPr lang="en-US" sz="2400" b="0" i="1" smtClean="0">
                        <a:solidFill>
                          <a:srgbClr val="000000"/>
                        </a:solidFill>
                        <a:effectLst/>
                        <a:latin typeface="Cambria Math"/>
                      </a:rPr>
                      <m:t>:</m:t>
                    </m:r>
                    <m:r>
                      <a:rPr lang="en-US" sz="2400" b="0" i="1" smtClean="0">
                        <a:solidFill>
                          <a:srgbClr val="000000"/>
                        </a:solidFill>
                        <a:effectLst/>
                        <a:latin typeface="Cambria Math"/>
                        <a:ea typeface="Cambria Math"/>
                      </a:rPr>
                      <m:t>𝑝</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cs typeface="Arial" panose="020B0604020202020204" pitchFamily="34" charset="0"/>
                  </a:rPr>
                  <a: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𝑝</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cs typeface="Arial" panose="020B060402020202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336207" y="3531210"/>
                <a:ext cx="1449307" cy="499239"/>
              </a:xfrm>
              <a:prstGeom prst="rect">
                <a:avLst/>
              </a:prstGeom>
              <a:blipFill rotWithShape="1">
                <a:blip r:embed="rId4"/>
                <a:stretch>
                  <a:fillRect l="-420" t="-8537" b="-20732"/>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372822" y="4012478"/>
                <a:ext cx="1449308" cy="499239"/>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𝑎</m:t>
                        </m:r>
                      </m:sub>
                    </m:sSub>
                    <m:r>
                      <a:rPr lang="en-US" sz="2400" b="0" i="1" smtClean="0">
                        <a:solidFill>
                          <a:srgbClr val="000000"/>
                        </a:solidFill>
                        <a:effectLst/>
                        <a:latin typeface="Cambria Math"/>
                      </a:rPr>
                      <m:t>:</m:t>
                    </m:r>
                    <m:r>
                      <a:rPr lang="en-US" sz="2400" b="0" i="1" smtClean="0">
                        <a:solidFill>
                          <a:srgbClr val="000000"/>
                        </a:solidFill>
                        <a:effectLst/>
                        <a:latin typeface="Cambria Math"/>
                        <a:ea typeface="Cambria Math"/>
                      </a:rPr>
                      <m:t>𝑝</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cs typeface="Arial" panose="020B0604020202020204" pitchFamily="34" charset="0"/>
                  </a:rPr>
                  <a:t>&gt;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𝑝</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cs typeface="Arial" panose="020B060402020202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372822" y="4012478"/>
                <a:ext cx="1449308" cy="499239"/>
              </a:xfrm>
              <a:prstGeom prst="rect">
                <a:avLst/>
              </a:prstGeom>
              <a:blipFill rotWithShape="1">
                <a:blip r:embed="rId5"/>
                <a:stretch>
                  <a:fillRect l="-420" t="-8537" b="-20732"/>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532007" y="3541409"/>
                <a:ext cx="1449308" cy="499239"/>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0</m:t>
                        </m:r>
                      </m:sub>
                    </m:sSub>
                    <m:r>
                      <a:rPr lang="en-US" sz="2400" b="0" i="1" smtClean="0">
                        <a:solidFill>
                          <a:srgbClr val="000000"/>
                        </a:solidFill>
                        <a:effectLst/>
                        <a:latin typeface="Cambria Math"/>
                      </a:rPr>
                      <m:t>:</m:t>
                    </m:r>
                    <m:r>
                      <a:rPr lang="en-US" sz="2400" b="0" i="1" smtClean="0">
                        <a:solidFill>
                          <a:srgbClr val="000000"/>
                        </a:solidFill>
                        <a:effectLst/>
                        <a:latin typeface="Cambria Math"/>
                        <a:ea typeface="Cambria Math"/>
                      </a:rPr>
                      <m:t>𝑝</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cs typeface="Arial" panose="020B0604020202020204" pitchFamily="34" charset="0"/>
                  </a:rPr>
                  <a: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𝑝</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532007" y="3541409"/>
                <a:ext cx="1449308" cy="499239"/>
              </a:xfrm>
              <a:prstGeom prst="rect">
                <a:avLst/>
              </a:prstGeom>
              <a:blipFill rotWithShape="1">
                <a:blip r:embed="rId6"/>
                <a:stretch>
                  <a:fillRect l="-844" t="-8537" b="-20732"/>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531369" y="4013415"/>
                <a:ext cx="1449308" cy="499239"/>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𝑎</m:t>
                        </m:r>
                      </m:sub>
                    </m:sSub>
                    <m:r>
                      <a:rPr lang="en-US" sz="2400" b="0" i="1" smtClean="0">
                        <a:solidFill>
                          <a:srgbClr val="000000"/>
                        </a:solidFill>
                        <a:effectLst/>
                        <a:latin typeface="Cambria Math"/>
                      </a:rPr>
                      <m:t>:</m:t>
                    </m:r>
                    <m:r>
                      <a:rPr lang="en-US" sz="2400" b="0" i="1" smtClean="0">
                        <a:solidFill>
                          <a:srgbClr val="000000"/>
                        </a:solidFill>
                        <a:effectLst/>
                        <a:latin typeface="Cambria Math"/>
                        <a:ea typeface="Cambria Math"/>
                      </a:rPr>
                      <m:t>𝑝</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cs typeface="Arial" panose="020B0604020202020204" pitchFamily="34" charset="0"/>
                  </a:rPr>
                  <a:t>≠</a:t>
                </a:r>
                <a14:m>
                  <m:oMath xmlns:m="http://schemas.openxmlformats.org/officeDocument/2006/math">
                    <m:r>
                      <a:rPr lang="en-US" sz="2400" b="0" i="1" smtClean="0">
                        <a:solidFill>
                          <a:srgbClr val="000000"/>
                        </a:solidFill>
                        <a:effectLst/>
                        <a:latin typeface="Cambria Math"/>
                        <a:ea typeface="Cambria Math"/>
                      </a:rPr>
                      <m:t> </m:t>
                    </m:r>
                    <m:sSub>
                      <m:sSubPr>
                        <m:ctrlPr>
                          <a:rPr lang="en-US" sz="2400" b="0" i="1" smtClean="0">
                            <a:solidFill>
                              <a:srgbClr val="000000"/>
                            </a:solidFill>
                            <a:effectLst/>
                            <a:latin typeface="Cambria Math" panose="02040503050406030204" pitchFamily="18" charset="0"/>
                            <a:ea typeface="Cambria Math"/>
                          </a:rPr>
                        </m:ctrlPr>
                      </m:sSubPr>
                      <m:e>
                        <m:r>
                          <a:rPr lang="en-US" sz="2400" b="0" i="1" smtClean="0">
                            <a:solidFill>
                              <a:srgbClr val="000000"/>
                            </a:solidFill>
                            <a:effectLst/>
                            <a:latin typeface="Cambria Math"/>
                            <a:ea typeface="Cambria Math"/>
                          </a:rPr>
                          <m:t>𝑝</m:t>
                        </m:r>
                      </m:e>
                      <m:sub>
                        <m:r>
                          <a:rPr lang="en-US" sz="2400" b="0" i="1" smtClean="0">
                            <a:solidFill>
                              <a:srgbClr val="000000"/>
                            </a:solidFill>
                            <a:effectLst/>
                            <a:latin typeface="Cambria Math"/>
                            <a:ea typeface="Cambria Math"/>
                          </a:rPr>
                          <m:t>0</m:t>
                        </m:r>
                      </m:sub>
                    </m:sSub>
                  </m:oMath>
                </a14:m>
                <a:endParaRPr lang="en-US" sz="2400" dirty="0">
                  <a:solidFill>
                    <a:srgbClr val="000000"/>
                  </a:solidFill>
                  <a:effectLst/>
                  <a:latin typeface="+mn-lt"/>
                  <a:cs typeface="Arial" panose="020B0604020202020204"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531369" y="4013415"/>
                <a:ext cx="1449308" cy="499239"/>
              </a:xfrm>
              <a:prstGeom prst="rect">
                <a:avLst/>
              </a:prstGeom>
              <a:blipFill rotWithShape="1">
                <a:blip r:embed="rId7"/>
                <a:stretch>
                  <a:fillRect l="-420" t="-8537" b="-20732"/>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50</a:t>
            </a:fld>
            <a:endParaRPr lang="en-US"/>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06850" y="1459177"/>
            <a:ext cx="10508587" cy="595312"/>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Test Statistic:</a:t>
            </a:r>
            <a:endParaRPr lang="en-US" sz="2400" baseline="-25000" dirty="0">
              <a:solidFill>
                <a:srgbClr val="000000"/>
              </a:solidFill>
              <a:effectLst/>
              <a:latin typeface="+mn-lt"/>
              <a:cs typeface="Arial" panose="020B0604020202020204" pitchFamily="34" charset="0"/>
            </a:endParaRPr>
          </a:p>
        </p:txBody>
      </p:sp>
      <p:sp>
        <p:nvSpPr>
          <p:cNvPr id="3" name="Rectangle 7"/>
          <p:cNvSpPr>
            <a:spLocks noChangeArrowheads="1"/>
          </p:cNvSpPr>
          <p:nvPr/>
        </p:nvSpPr>
        <p:spPr bwMode="auto">
          <a:xfrm>
            <a:off x="940245" y="506447"/>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Tests About a Population Proportion</a:t>
            </a:r>
          </a:p>
        </p:txBody>
      </p:sp>
      <p:sp>
        <p:nvSpPr>
          <p:cNvPr id="6" name="Text Box 10"/>
          <p:cNvSpPr txBox="1">
            <a:spLocks noChangeArrowheads="1"/>
          </p:cNvSpPr>
          <p:nvPr/>
        </p:nvSpPr>
        <p:spPr bwMode="auto">
          <a:xfrm>
            <a:off x="3151300" y="2638553"/>
            <a:ext cx="1059071"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where:</a:t>
            </a:r>
          </a:p>
        </p:txBody>
      </p:sp>
      <p:sp>
        <p:nvSpPr>
          <p:cNvPr id="7" name="Text Box 11"/>
          <p:cNvSpPr txBox="1">
            <a:spLocks noChangeArrowheads="1"/>
          </p:cNvSpPr>
          <p:nvPr/>
        </p:nvSpPr>
        <p:spPr bwMode="auto">
          <a:xfrm>
            <a:off x="3151300" y="3498843"/>
            <a:ext cx="4196982"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assuming </a:t>
            </a:r>
            <a:r>
              <a:rPr lang="en-US" sz="2400" i="1" dirty="0" err="1">
                <a:solidFill>
                  <a:srgbClr val="000000"/>
                </a:solidFill>
                <a:effectLst/>
                <a:latin typeface="+mn-lt"/>
                <a:cs typeface="Arial" panose="020B0604020202020204" pitchFamily="34" charset="0"/>
              </a:rPr>
              <a:t>np</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5 and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(1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5</a:t>
            </a:r>
          </a:p>
        </p:txBody>
      </p:sp>
      <mc:AlternateContent xmlns:mc="http://schemas.openxmlformats.org/markup-compatibility/2006" xmlns:a14="http://schemas.microsoft.com/office/drawing/2010/main">
        <mc:Choice Requires="a14">
          <p:sp>
            <p:nvSpPr>
              <p:cNvPr id="11" name="TextBox 10"/>
              <p:cNvSpPr txBox="1"/>
              <p:nvPr/>
            </p:nvSpPr>
            <p:spPr>
              <a:xfrm>
                <a:off x="3119002" y="1269510"/>
                <a:ext cx="1649747" cy="900503"/>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𝑧</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𝑝</m:t>
                              </m:r>
                            </m:e>
                            <m:sub>
                              <m:r>
                                <a:rPr lang="en-US" sz="2400" b="0" i="1" smtClean="0">
                                  <a:solidFill>
                                    <a:srgbClr val="000000"/>
                                  </a:solidFill>
                                  <a:effectLst/>
                                  <a:latin typeface="Cambria Math"/>
                                </a:rPr>
                                <m:t>0</m:t>
                              </m:r>
                            </m:sub>
                          </m:sSub>
                        </m:num>
                        <m:den>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ea typeface="Cambria Math"/>
                                </a:rPr>
                                <m:t>𝜎</m:t>
                              </m:r>
                            </m:e>
                            <m:sub>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sub>
                          </m:sSub>
                        </m:den>
                      </m:f>
                    </m:oMath>
                  </m:oMathPara>
                </a14:m>
                <a:endParaRPr lang="en-US" sz="2400" dirty="0">
                  <a:solidFill>
                    <a:srgbClr val="000000"/>
                  </a:solidFill>
                  <a:effectLst/>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119002" y="1269510"/>
                <a:ext cx="1649747" cy="900503"/>
              </a:xfrm>
              <a:prstGeom prst="rect">
                <a:avLst/>
              </a:prstGeom>
              <a:blipFill rotWithShape="1">
                <a:blip r:embed="rId2"/>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22956" y="2166407"/>
                <a:ext cx="2612382"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sub>
                      </m:sSub>
                      <m:r>
                        <a:rPr lang="en-US" sz="2400" b="0" i="1" smtClean="0">
                          <a:solidFill>
                            <a:srgbClr val="000000"/>
                          </a:solidFill>
                          <a:effectLst/>
                          <a:latin typeface="Cambria Math"/>
                        </a:rPr>
                        <m:t>=</m:t>
                      </m:r>
                      <m:rad>
                        <m:radPr>
                          <m:degHide m:val="on"/>
                          <m:ctrlPr>
                            <a:rPr lang="en-US" sz="2400" b="0" i="1" smtClean="0">
                              <a:solidFill>
                                <a:srgbClr val="000000"/>
                              </a:solidFill>
                              <a:effectLst/>
                              <a:latin typeface="Cambria Math" panose="02040503050406030204" pitchFamily="18" charset="0"/>
                            </a:rPr>
                          </m:ctrlPr>
                        </m:radPr>
                        <m:deg/>
                        <m:e>
                          <m:f>
                            <m:fPr>
                              <m:ctrlPr>
                                <a:rPr lang="en-US" sz="2400" b="0" i="1" smtClean="0">
                                  <a:solidFill>
                                    <a:srgbClr val="000000"/>
                                  </a:solidFill>
                                  <a:effectLst/>
                                  <a:latin typeface="Cambria Math" panose="02040503050406030204" pitchFamily="18" charset="0"/>
                                </a:rPr>
                              </m:ctrlPr>
                            </m:fPr>
                            <m:num>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𝑝</m:t>
                                  </m:r>
                                </m:e>
                                <m:sub>
                                  <m:r>
                                    <a:rPr lang="en-US" sz="2400" b="0" i="1" smtClean="0">
                                      <a:solidFill>
                                        <a:srgbClr val="000000"/>
                                      </a:solidFill>
                                      <a:effectLst/>
                                      <a:latin typeface="Cambria Math"/>
                                    </a:rPr>
                                    <m:t>0</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a:rPr>
                                    <m:t>1−</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𝑝</m:t>
                                      </m:r>
                                    </m:e>
                                    <m:sub>
                                      <m:r>
                                        <a:rPr lang="en-US" sz="2400" b="0" i="1" smtClean="0">
                                          <a:solidFill>
                                            <a:srgbClr val="000000"/>
                                          </a:solidFill>
                                          <a:effectLst/>
                                          <a:latin typeface="Cambria Math"/>
                                        </a:rPr>
                                        <m:t>0</m:t>
                                      </m:r>
                                    </m:sub>
                                  </m:sSub>
                                </m:e>
                              </m:d>
                            </m:num>
                            <m:den>
                              <m:r>
                                <a:rPr lang="en-US" sz="2400" b="0" i="1" smtClean="0">
                                  <a:solidFill>
                                    <a:srgbClr val="000000"/>
                                  </a:solidFill>
                                  <a:effectLst/>
                                  <a:latin typeface="Cambria Math"/>
                                </a:rPr>
                                <m:t>𝑛</m:t>
                              </m:r>
                            </m:den>
                          </m:f>
                        </m:e>
                      </m:rad>
                    </m:oMath>
                  </m:oMathPara>
                </a14:m>
                <a:endParaRPr lang="en-US" sz="2400" dirty="0">
                  <a:solidFill>
                    <a:srgbClr val="000000"/>
                  </a:solidFill>
                  <a:effectLst/>
                  <a:latin typeface="+mn-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422956" y="2166407"/>
                <a:ext cx="2612382" cy="1183529"/>
              </a:xfrm>
              <a:prstGeom prst="rect">
                <a:avLst/>
              </a:prstGeom>
              <a:blipFill rotWithShape="1">
                <a:blip r:embed="rId3"/>
                <a:stretch>
                  <a:fillRect/>
                </a:stretch>
              </a:blipFill>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49EBC64-41CB-41B8-B6DF-9B1367312BD4}" type="slidenum">
              <a:rPr lang="en-US" smtClean="0"/>
              <a:t>51</a:t>
            </a:fld>
            <a:endParaRPr lang="en-US"/>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12882" y="1147311"/>
            <a:ext cx="10337562" cy="58578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Rejection Rule: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 Approach</a:t>
            </a:r>
            <a:endParaRPr lang="en-US" sz="2400" baseline="-25000" dirty="0">
              <a:solidFill>
                <a:srgbClr val="000000"/>
              </a:solidFill>
              <a:effectLst/>
              <a:latin typeface="+mn-lt"/>
              <a:cs typeface="Arial" panose="020B0604020202020204" pitchFamily="34" charset="0"/>
            </a:endParaRPr>
          </a:p>
        </p:txBody>
      </p:sp>
      <p:sp>
        <p:nvSpPr>
          <p:cNvPr id="4" name="Text Box 4"/>
          <p:cNvSpPr txBox="1">
            <a:spLocks noChangeArrowheads="1"/>
          </p:cNvSpPr>
          <p:nvPr/>
        </p:nvSpPr>
        <p:spPr bwMode="auto">
          <a:xfrm>
            <a:off x="3492652" y="2745818"/>
            <a:ext cx="1414169"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baseline="-25000" dirty="0">
                <a:solidFill>
                  <a:srgbClr val="000000"/>
                </a:solidFill>
                <a:effectLst/>
                <a:latin typeface="+mn-lt"/>
                <a:cs typeface="Arial" panose="020B0604020202020204" pitchFamily="34" charset="0"/>
              </a:rPr>
              <a:t>0</a:t>
            </a:r>
          </a:p>
        </p:txBody>
      </p:sp>
      <p:sp>
        <p:nvSpPr>
          <p:cNvPr id="5" name="Text Box 5"/>
          <p:cNvSpPr txBox="1">
            <a:spLocks noChangeArrowheads="1"/>
          </p:cNvSpPr>
          <p:nvPr/>
        </p:nvSpPr>
        <p:spPr bwMode="auto">
          <a:xfrm>
            <a:off x="5287981" y="2780400"/>
            <a:ext cx="2271199"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 </a:t>
            </a:r>
            <a:r>
              <a:rPr lang="en-US" sz="2400" dirty="0">
                <a:solidFill>
                  <a:srgbClr val="000000"/>
                </a:solidFill>
                <a:effectLst/>
                <a:latin typeface="+mn-lt"/>
                <a:cs typeface="Arial" panose="020B0604020202020204" pitchFamily="34" charset="0"/>
              </a:rPr>
              <a:t>if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z</a:t>
            </a:r>
            <a:r>
              <a:rPr lang="en-US" sz="2400" baseline="-25000" dirty="0">
                <a:solidFill>
                  <a:srgbClr val="000000"/>
                </a:solidFill>
                <a:effectLst/>
                <a:latin typeface="Symbol" panose="05050102010706020507" pitchFamily="18" charset="2"/>
                <a:cs typeface="Arial" panose="020B0604020202020204" pitchFamily="34" charset="0"/>
              </a:rPr>
              <a:t></a:t>
            </a:r>
          </a:p>
        </p:txBody>
      </p:sp>
      <p:sp>
        <p:nvSpPr>
          <p:cNvPr id="6" name="Text Box 6"/>
          <p:cNvSpPr txBox="1">
            <a:spLocks noChangeArrowheads="1"/>
          </p:cNvSpPr>
          <p:nvPr/>
        </p:nvSpPr>
        <p:spPr bwMode="auto">
          <a:xfrm>
            <a:off x="5291366" y="3466199"/>
            <a:ext cx="2365777"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 </a:t>
            </a:r>
            <a:r>
              <a:rPr lang="en-US" sz="2400" dirty="0">
                <a:solidFill>
                  <a:srgbClr val="000000"/>
                </a:solidFill>
                <a:effectLst/>
                <a:latin typeface="+mn-lt"/>
                <a:cs typeface="Arial" panose="020B0604020202020204" pitchFamily="34" charset="0"/>
              </a:rPr>
              <a:t>if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z</a:t>
            </a:r>
            <a:r>
              <a:rPr lang="en-US" sz="2400" baseline="-25000" dirty="0">
                <a:solidFill>
                  <a:srgbClr val="000000"/>
                </a:solidFill>
                <a:effectLst/>
                <a:latin typeface="Symbol" panose="05050102010706020507" pitchFamily="18" charset="2"/>
                <a:cs typeface="Arial" panose="020B0604020202020204" pitchFamily="34" charset="0"/>
              </a:rPr>
              <a:t></a:t>
            </a:r>
          </a:p>
        </p:txBody>
      </p:sp>
      <p:sp>
        <p:nvSpPr>
          <p:cNvPr id="7" name="Text Box 7"/>
          <p:cNvSpPr txBox="1">
            <a:spLocks noChangeArrowheads="1"/>
          </p:cNvSpPr>
          <p:nvPr/>
        </p:nvSpPr>
        <p:spPr bwMode="auto">
          <a:xfrm>
            <a:off x="5304496" y="4113900"/>
            <a:ext cx="4010457" cy="461665"/>
          </a:xfrm>
          <a:prstGeom prst="rect">
            <a:avLst/>
          </a:prstGeom>
          <a:noFill/>
          <a:ln w="12700">
            <a:noFill/>
            <a:miter lim="800000"/>
            <a:headEnd/>
            <a:tailEnd/>
          </a:ln>
          <a:effectLst/>
        </p:spPr>
        <p:txBody>
          <a:bodyPr wrap="none">
            <a:spAutoFit/>
          </a:bodyPr>
          <a:lstStyle/>
          <a:p>
            <a:pPr>
              <a:spcBef>
                <a:spcPct val="20000"/>
              </a:spcBef>
              <a:buSzPct val="75000"/>
              <a:buFont typeface="Monotype Sorts" charset="2"/>
              <a:buNone/>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 </a:t>
            </a:r>
            <a:r>
              <a:rPr lang="en-US" sz="2400" dirty="0">
                <a:solidFill>
                  <a:srgbClr val="000000"/>
                </a:solidFill>
                <a:effectLst/>
                <a:latin typeface="+mn-lt"/>
                <a:cs typeface="Arial" panose="020B0604020202020204" pitchFamily="34" charset="0"/>
              </a:rPr>
              <a:t>if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z</a:t>
            </a:r>
            <a:r>
              <a:rPr lang="en-US" sz="2400"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or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z</a:t>
            </a:r>
            <a:r>
              <a:rPr lang="en-US" sz="2400"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a:t>
            </a:r>
          </a:p>
        </p:txBody>
      </p:sp>
      <p:sp>
        <p:nvSpPr>
          <p:cNvPr id="10" name="Text Box 10"/>
          <p:cNvSpPr txBox="1">
            <a:spLocks noChangeArrowheads="1"/>
          </p:cNvSpPr>
          <p:nvPr/>
        </p:nvSpPr>
        <p:spPr bwMode="auto">
          <a:xfrm>
            <a:off x="3517989" y="3412567"/>
            <a:ext cx="1414169"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baseline="-25000" dirty="0">
                <a:solidFill>
                  <a:srgbClr val="000000"/>
                </a:solidFill>
                <a:effectLst/>
                <a:latin typeface="+mn-lt"/>
                <a:cs typeface="Arial" panose="020B0604020202020204" pitchFamily="34" charset="0"/>
              </a:rPr>
              <a:t>0</a:t>
            </a:r>
          </a:p>
        </p:txBody>
      </p:sp>
      <p:sp>
        <p:nvSpPr>
          <p:cNvPr id="11" name="Text Box 11"/>
          <p:cNvSpPr txBox="1">
            <a:spLocks noChangeArrowheads="1"/>
          </p:cNvSpPr>
          <p:nvPr/>
        </p:nvSpPr>
        <p:spPr bwMode="auto">
          <a:xfrm>
            <a:off x="3517989" y="4079318"/>
            <a:ext cx="1414169"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baseline="-25000" dirty="0">
                <a:solidFill>
                  <a:srgbClr val="000000"/>
                </a:solidFill>
                <a:effectLst/>
                <a:latin typeface="+mn-lt"/>
                <a:cs typeface="Arial" panose="020B0604020202020204" pitchFamily="34" charset="0"/>
              </a:rPr>
              <a:t>0</a:t>
            </a:r>
          </a:p>
        </p:txBody>
      </p:sp>
      <p:sp>
        <p:nvSpPr>
          <p:cNvPr id="16" name="Text Box 16"/>
          <p:cNvSpPr txBox="1">
            <a:spLocks noChangeArrowheads="1"/>
          </p:cNvSpPr>
          <p:nvPr/>
        </p:nvSpPr>
        <p:spPr bwMode="auto">
          <a:xfrm>
            <a:off x="4489887" y="1601789"/>
            <a:ext cx="3141950"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 </a:t>
            </a:r>
            <a:r>
              <a:rPr lang="en-US" sz="2400" dirty="0">
                <a:solidFill>
                  <a:srgbClr val="000000"/>
                </a:solidFill>
                <a:effectLst/>
                <a:latin typeface="+mn-lt"/>
                <a:cs typeface="Arial" panose="020B0604020202020204" pitchFamily="34" charset="0"/>
              </a:rPr>
              <a:t>if </a:t>
            </a:r>
            <a:r>
              <a:rPr lang="en-US" sz="2400" i="1" dirty="0">
                <a:solidFill>
                  <a:srgbClr val="000000"/>
                </a:solidFill>
                <a:effectLst/>
                <a:latin typeface="+mn-lt"/>
                <a:cs typeface="Arial" panose="020B0604020202020204" pitchFamily="34" charset="0"/>
              </a:rPr>
              <a:t>p </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a:t>
            </a:r>
            <a:endParaRPr lang="en-US" sz="2400" i="1" baseline="-25000" dirty="0">
              <a:solidFill>
                <a:srgbClr val="000000"/>
              </a:solidFill>
              <a:effectLst/>
              <a:latin typeface="Symbol" panose="05050102010706020507" pitchFamily="18" charset="2"/>
              <a:cs typeface="Arial" panose="020B0604020202020204" pitchFamily="34" charset="0"/>
            </a:endParaRPr>
          </a:p>
        </p:txBody>
      </p:sp>
      <p:sp>
        <p:nvSpPr>
          <p:cNvPr id="17" name="Rectangle 17"/>
          <p:cNvSpPr>
            <a:spLocks noChangeArrowheads="1"/>
          </p:cNvSpPr>
          <p:nvPr/>
        </p:nvSpPr>
        <p:spPr bwMode="auto">
          <a:xfrm>
            <a:off x="1012882" y="2233161"/>
            <a:ext cx="10337562" cy="585787"/>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Rejection Rule:  Critical Value Approach</a:t>
            </a:r>
            <a:endParaRPr lang="en-US" sz="2400" baseline="-25000" dirty="0">
              <a:solidFill>
                <a:srgbClr val="000000"/>
              </a:solidFill>
              <a:effectLst/>
              <a:latin typeface="+mn-lt"/>
              <a:cs typeface="Arial" panose="020B0604020202020204" pitchFamily="34" charset="0"/>
            </a:endParaRPr>
          </a:p>
        </p:txBody>
      </p:sp>
      <p:sp>
        <p:nvSpPr>
          <p:cNvPr id="12" name="Slide Number Placeholder 11"/>
          <p:cNvSpPr>
            <a:spLocks noGrp="1"/>
          </p:cNvSpPr>
          <p:nvPr>
            <p:ph type="sldNum" sz="quarter" idx="12"/>
          </p:nvPr>
        </p:nvSpPr>
        <p:spPr/>
        <p:txBody>
          <a:bodyPr/>
          <a:lstStyle/>
          <a:p>
            <a:fld id="{949EBC64-41CB-41B8-B6DF-9B1367312BD4}" type="slidenum">
              <a:rPr lang="en-US" smtClean="0"/>
              <a:t>52</a:t>
            </a:fld>
            <a:endParaRPr lang="en-US"/>
          </a:p>
        </p:txBody>
      </p:sp>
      <p:sp>
        <p:nvSpPr>
          <p:cNvPr id="13" name="Rectangle 7"/>
          <p:cNvSpPr>
            <a:spLocks noChangeArrowheads="1"/>
          </p:cNvSpPr>
          <p:nvPr/>
        </p:nvSpPr>
        <p:spPr bwMode="auto">
          <a:xfrm>
            <a:off x="940245" y="506447"/>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Tests About a Population Proportion</a:t>
            </a:r>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09541" y="1156608"/>
            <a:ext cx="8523843" cy="566738"/>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National Safety Council (NSC)</a:t>
            </a:r>
          </a:p>
        </p:txBody>
      </p:sp>
      <p:sp>
        <p:nvSpPr>
          <p:cNvPr id="4" name="Text Box 63"/>
          <p:cNvSpPr txBox="1">
            <a:spLocks noChangeArrowheads="1"/>
          </p:cNvSpPr>
          <p:nvPr/>
        </p:nvSpPr>
        <p:spPr bwMode="auto">
          <a:xfrm>
            <a:off x="1372429" y="1595438"/>
            <a:ext cx="9883606" cy="1569660"/>
          </a:xfrm>
          <a:prstGeom prst="rect">
            <a:avLst/>
          </a:prstGeom>
          <a:noFill/>
          <a:ln w="12700">
            <a:noFill/>
            <a:miter lim="800000"/>
            <a:headEnd/>
            <a:tailEnd/>
          </a:ln>
          <a:effectLst/>
        </p:spPr>
        <p:txBody>
          <a:bodyPr wrap="square">
            <a:spAutoFit/>
          </a:bodyPr>
          <a:lstStyle/>
          <a:p>
            <a:pPr algn="l">
              <a:spcBef>
                <a:spcPct val="20000"/>
              </a:spcBef>
              <a:buSzPct val="75000"/>
              <a:buFont typeface="Monotype Sorts" charset="2"/>
              <a:buNone/>
            </a:pPr>
            <a:r>
              <a:rPr lang="en-US" sz="2400" dirty="0">
                <a:solidFill>
                  <a:srgbClr val="000000"/>
                </a:solidFill>
                <a:effectLst/>
                <a:latin typeface="+mn-lt"/>
                <a:cs typeface="Arial" panose="020B0604020202020204" pitchFamily="34" charset="0"/>
              </a:rPr>
              <a:t>     For a Christmas and New Year’s week, the National Safety Council estimated that 500 people would be killed and 25,000 injured on the nation’s roads.  The NSC claimed that 50% of the accidents would be caused by drunk driving.</a:t>
            </a:r>
          </a:p>
        </p:txBody>
      </p:sp>
      <p:sp>
        <p:nvSpPr>
          <p:cNvPr id="5" name="Rectangle 64"/>
          <p:cNvSpPr>
            <a:spLocks noChangeArrowheads="1"/>
          </p:cNvSpPr>
          <p:nvPr/>
        </p:nvSpPr>
        <p:spPr bwMode="auto">
          <a:xfrm>
            <a:off x="940245" y="503044"/>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 About a Population Proportion</a:t>
            </a:r>
          </a:p>
        </p:txBody>
      </p:sp>
      <p:sp>
        <p:nvSpPr>
          <p:cNvPr id="6" name="Text Box 3"/>
          <p:cNvSpPr txBox="1">
            <a:spLocks noChangeArrowheads="1"/>
          </p:cNvSpPr>
          <p:nvPr/>
        </p:nvSpPr>
        <p:spPr bwMode="auto">
          <a:xfrm>
            <a:off x="1347092" y="3108612"/>
            <a:ext cx="9908943" cy="830997"/>
          </a:xfrm>
          <a:prstGeom prst="rect">
            <a:avLst/>
          </a:prstGeom>
          <a:noFill/>
          <a:ln w="12700">
            <a:noFill/>
            <a:miter lim="800000"/>
            <a:headEnd/>
            <a:tailEnd/>
          </a:ln>
          <a:effectLst/>
        </p:spPr>
        <p:txBody>
          <a:bodyPr wrap="square">
            <a:spAutoFit/>
          </a:bodyPr>
          <a:lstStyle/>
          <a:p>
            <a:pPr algn="l">
              <a:spcBef>
                <a:spcPct val="20000"/>
              </a:spcBef>
              <a:buSzPct val="75000"/>
              <a:buFont typeface="Monotype Sorts" charset="2"/>
              <a:buNone/>
            </a:pPr>
            <a:r>
              <a:rPr lang="en-US" sz="2400" dirty="0">
                <a:solidFill>
                  <a:srgbClr val="000000"/>
                </a:solidFill>
                <a:effectLst/>
                <a:latin typeface="+mn-lt"/>
                <a:cs typeface="Arial" panose="020B0604020202020204" pitchFamily="34" charset="0"/>
              </a:rPr>
              <a:t>     A sample of 120 accidents showed that 67 were caused by drunk driving.  Use these data to test the NSC’s claim with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 .05.</a:t>
            </a:r>
          </a:p>
        </p:txBody>
      </p:sp>
      <p:sp>
        <p:nvSpPr>
          <p:cNvPr id="3" name="Slide Number Placeholder 2"/>
          <p:cNvSpPr>
            <a:spLocks noGrp="1"/>
          </p:cNvSpPr>
          <p:nvPr>
            <p:ph type="sldNum" sz="quarter" idx="12"/>
          </p:nvPr>
        </p:nvSpPr>
        <p:spPr/>
        <p:txBody>
          <a:bodyPr/>
          <a:lstStyle/>
          <a:p>
            <a:fld id="{949EBC64-41CB-41B8-B6DF-9B1367312BD4}" type="slidenum">
              <a:rPr lang="en-US" smtClean="0"/>
              <a:t>53</a:t>
            </a:fld>
            <a:endParaRPr lang="en-US"/>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1572715" y="1713954"/>
            <a:ext cx="3953839"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1.  Determine the hypotheses.</a:t>
            </a:r>
          </a:p>
        </p:txBody>
      </p:sp>
      <p:sp>
        <p:nvSpPr>
          <p:cNvPr id="6" name="Text Box 52"/>
          <p:cNvSpPr txBox="1">
            <a:spLocks noChangeArrowheads="1"/>
          </p:cNvSpPr>
          <p:nvPr/>
        </p:nvSpPr>
        <p:spPr bwMode="auto">
          <a:xfrm>
            <a:off x="1576937" y="2504988"/>
            <a:ext cx="4512004"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2.  Specify the level of significance.</a:t>
            </a:r>
          </a:p>
        </p:txBody>
      </p:sp>
      <p:sp>
        <p:nvSpPr>
          <p:cNvPr id="8" name="Text Box 54"/>
          <p:cNvSpPr txBox="1">
            <a:spLocks noChangeArrowheads="1"/>
          </p:cNvSpPr>
          <p:nvPr/>
        </p:nvSpPr>
        <p:spPr bwMode="auto">
          <a:xfrm>
            <a:off x="1619467" y="3295109"/>
            <a:ext cx="5380640"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3.  Compute the value of the test statistic.</a:t>
            </a:r>
          </a:p>
        </p:txBody>
      </p:sp>
      <p:sp>
        <p:nvSpPr>
          <p:cNvPr id="9" name="Text Box 55"/>
          <p:cNvSpPr txBox="1">
            <a:spLocks noChangeArrowheads="1"/>
          </p:cNvSpPr>
          <p:nvPr/>
        </p:nvSpPr>
        <p:spPr bwMode="auto">
          <a:xfrm>
            <a:off x="6436491" y="2510225"/>
            <a:ext cx="1127232" cy="461665"/>
          </a:xfrm>
          <a:prstGeom prst="rect">
            <a:avLst/>
          </a:prstGeom>
          <a:noFill/>
          <a:ln w="12700">
            <a:noFill/>
            <a:miter lim="800000"/>
            <a:headEnd/>
            <a:tailEnd/>
          </a:ln>
          <a:effectLst/>
        </p:spPr>
        <p:txBody>
          <a:bodyPr wrap="none">
            <a:spAutoFit/>
          </a:bodyPr>
          <a:lstStyle/>
          <a:p>
            <a:r>
              <a:rPr lang="en-US" sz="2400" i="1" dirty="0">
                <a:solidFill>
                  <a:srgbClr val="000000"/>
                </a:solidFill>
                <a:effectLst/>
                <a:latin typeface="Symbol" panose="05050102010706020507" pitchFamily="18" charset="2"/>
                <a:cs typeface="Arial" panose="020B0604020202020204" pitchFamily="34" charset="0"/>
              </a:rPr>
              <a:t>a</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 .05</a:t>
            </a:r>
          </a:p>
        </p:txBody>
      </p:sp>
      <p:sp>
        <p:nvSpPr>
          <p:cNvPr id="10" name="Text Box 56"/>
          <p:cNvSpPr txBox="1">
            <a:spLocks noChangeArrowheads="1"/>
          </p:cNvSpPr>
          <p:nvPr/>
        </p:nvSpPr>
        <p:spPr bwMode="auto">
          <a:xfrm>
            <a:off x="1001329" y="1154113"/>
            <a:ext cx="55193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 and Critical Value Approaches</a:t>
            </a:r>
          </a:p>
        </p:txBody>
      </p:sp>
      <p:sp>
        <p:nvSpPr>
          <p:cNvPr id="14" name="Oval 67"/>
          <p:cNvSpPr>
            <a:spLocks noChangeArrowheads="1"/>
          </p:cNvSpPr>
          <p:nvPr/>
        </p:nvSpPr>
        <p:spPr bwMode="auto">
          <a:xfrm>
            <a:off x="7881528" y="5203133"/>
            <a:ext cx="1014020" cy="457200"/>
          </a:xfrm>
          <a:prstGeom prst="ellipse">
            <a:avLst/>
          </a:prstGeom>
          <a:noFill/>
          <a:ln w="28575">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4529561" y="3897363"/>
                <a:ext cx="4926733" cy="870303"/>
              </a:xfrm>
              <a:prstGeom prst="rect">
                <a:avLst/>
              </a:prstGeom>
              <a:noFill/>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i="1" smtClean="0">
                            <a:solidFill>
                              <a:srgbClr val="000000"/>
                            </a:solidFill>
                            <a:effectLst/>
                            <a:latin typeface="Cambria Math"/>
                            <a:ea typeface="Cambria Math"/>
                          </a:rPr>
                          <m:t>𝜎</m:t>
                        </m:r>
                      </m:e>
                      <m:sub>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sub>
                    </m:sSub>
                    <m:r>
                      <a:rPr lang="en-US" sz="2400" b="0" i="1" smtClean="0">
                        <a:solidFill>
                          <a:srgbClr val="000000"/>
                        </a:solidFill>
                        <a:effectLst/>
                        <a:latin typeface="Cambria Math"/>
                      </a:rPr>
                      <m:t>=</m:t>
                    </m:r>
                    <m:rad>
                      <m:radPr>
                        <m:degHide m:val="on"/>
                        <m:ctrlPr>
                          <a:rPr lang="en-US" sz="2400" b="0" i="1" smtClean="0">
                            <a:solidFill>
                              <a:srgbClr val="000000"/>
                            </a:solidFill>
                            <a:effectLst/>
                            <a:latin typeface="Cambria Math" panose="02040503050406030204" pitchFamily="18" charset="0"/>
                          </a:rPr>
                        </m:ctrlPr>
                      </m:radPr>
                      <m:deg/>
                      <m:e>
                        <m:f>
                          <m:fPr>
                            <m:ctrlPr>
                              <a:rPr lang="en-US" sz="2400" b="0" i="1" smtClean="0">
                                <a:solidFill>
                                  <a:srgbClr val="000000"/>
                                </a:solidFill>
                                <a:effectLst/>
                                <a:latin typeface="Cambria Math" panose="02040503050406030204" pitchFamily="18" charset="0"/>
                              </a:rPr>
                            </m:ctrlPr>
                          </m:fPr>
                          <m:num>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𝑝</m:t>
                                </m:r>
                              </m:e>
                              <m:sub>
                                <m:r>
                                  <a:rPr lang="en-US" sz="2400" b="0" i="1" smtClean="0">
                                    <a:solidFill>
                                      <a:srgbClr val="000000"/>
                                    </a:solidFill>
                                    <a:effectLst/>
                                    <a:latin typeface="Cambria Math"/>
                                  </a:rPr>
                                  <m:t>0</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a:rPr>
                                  <m:t>1−</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𝑝</m:t>
                                    </m:r>
                                  </m:e>
                                  <m:sub>
                                    <m:r>
                                      <a:rPr lang="en-US" sz="2400" b="0" i="1" smtClean="0">
                                        <a:solidFill>
                                          <a:srgbClr val="000000"/>
                                        </a:solidFill>
                                        <a:effectLst/>
                                        <a:latin typeface="Cambria Math"/>
                                      </a:rPr>
                                      <m:t>0</m:t>
                                    </m:r>
                                  </m:sub>
                                </m:sSub>
                              </m:e>
                            </m:d>
                          </m:num>
                          <m:den>
                            <m:r>
                              <a:rPr lang="en-US" sz="2400" b="0" i="1" smtClean="0">
                                <a:solidFill>
                                  <a:srgbClr val="000000"/>
                                </a:solidFill>
                                <a:effectLst/>
                                <a:latin typeface="Cambria Math"/>
                              </a:rPr>
                              <m:t>𝑛</m:t>
                            </m:r>
                          </m:den>
                        </m:f>
                      </m:e>
                    </m:rad>
                    <m:r>
                      <a:rPr lang="en-US" sz="2400" b="0" i="1" smtClean="0">
                        <a:solidFill>
                          <a:srgbClr val="000000"/>
                        </a:solidFill>
                        <a:effectLst/>
                        <a:latin typeface="Cambria Math"/>
                      </a:rPr>
                      <m:t>=</m:t>
                    </m:r>
                    <m:rad>
                      <m:radPr>
                        <m:degHide m:val="on"/>
                        <m:ctrlPr>
                          <a:rPr lang="en-US" sz="2400" i="1">
                            <a:solidFill>
                              <a:srgbClr val="000000"/>
                            </a:solidFill>
                            <a:effectLst/>
                            <a:latin typeface="Cambria Math" panose="02040503050406030204" pitchFamily="18" charset="0"/>
                          </a:rPr>
                        </m:ctrlPr>
                      </m:radPr>
                      <m:deg/>
                      <m:e>
                        <m:f>
                          <m:fPr>
                            <m:ctrlPr>
                              <a:rPr lang="en-US" sz="2400" i="1">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.5</m:t>
                            </m:r>
                            <m:d>
                              <m:dPr>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a:rPr>
                                  <m:t>1−</m:t>
                                </m:r>
                                <m:r>
                                  <a:rPr lang="en-US" sz="2400" b="0" i="1" smtClean="0">
                                    <a:solidFill>
                                      <a:srgbClr val="000000"/>
                                    </a:solidFill>
                                    <a:effectLst/>
                                    <a:latin typeface="Cambria Math"/>
                                  </a:rPr>
                                  <m:t>.5</m:t>
                                </m:r>
                              </m:e>
                            </m:d>
                          </m:num>
                          <m:den>
                            <m:r>
                              <a:rPr lang="en-US" sz="2400" b="0" i="1" smtClean="0">
                                <a:solidFill>
                                  <a:srgbClr val="000000"/>
                                </a:solidFill>
                                <a:effectLst/>
                                <a:latin typeface="Cambria Math"/>
                              </a:rPr>
                              <m:t>120</m:t>
                            </m:r>
                          </m:den>
                        </m:f>
                      </m:e>
                    </m:rad>
                  </m:oMath>
                </a14:m>
                <a:r>
                  <a:rPr lang="en-US" sz="2400" dirty="0">
                    <a:solidFill>
                      <a:srgbClr val="000000"/>
                    </a:solidFill>
                    <a:effectLst/>
                    <a:latin typeface="+mn-lt"/>
                    <a:cs typeface="Arial" panose="020B0604020202020204" pitchFamily="34" charset="0"/>
                  </a:rPr>
                  <a:t> =  .045644</a:t>
                </a:r>
              </a:p>
            </p:txBody>
          </p:sp>
        </mc:Choice>
        <mc:Fallback xmlns="">
          <p:sp>
            <p:nvSpPr>
              <p:cNvPr id="22" name="TextBox 21"/>
              <p:cNvSpPr txBox="1">
                <a:spLocks noRot="1" noChangeAspect="1" noMove="1" noResize="1" noEditPoints="1" noAdjustHandles="1" noChangeArrowheads="1" noChangeShapeType="1" noTextEdit="1"/>
              </p:cNvSpPr>
              <p:nvPr/>
            </p:nvSpPr>
            <p:spPr>
              <a:xfrm>
                <a:off x="4529561" y="3897363"/>
                <a:ext cx="4926733" cy="870303"/>
              </a:xfrm>
              <a:prstGeom prst="rect">
                <a:avLst/>
              </a:prstGeom>
              <a:blipFill rotWithShape="1">
                <a:blip r:embed="rId2"/>
                <a:stretch>
                  <a:fillRect r="-1485"/>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746946" y="1713953"/>
                <a:ext cx="3255891" cy="461665"/>
              </a:xfrm>
              <a:prstGeom prst="rect">
                <a:avLst/>
              </a:prstGeom>
              <a:noFill/>
              <a:effectLst>
                <a:outerShdw dist="25400" dir="3000000" algn="ctr" rotWithShape="0">
                  <a:schemeClr val="bg1"/>
                </a:outerShdw>
              </a:effectLst>
            </p:spPr>
            <p:txBody>
              <a:bodyPr wrap="none" rtlCol="0">
                <a:spAutoFit/>
              </a:bodyPr>
              <a:lstStyle/>
              <a:p>
                <a14:m>
                  <m:oMath xmlns:m="http://schemas.openxmlformats.org/officeDocument/2006/math">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𝐻</m:t>
                        </m:r>
                      </m:e>
                      <m:sub>
                        <m:r>
                          <a:rPr lang="en-US" sz="2400" b="0" i="1" smtClean="0">
                            <a:solidFill>
                              <a:srgbClr val="000000"/>
                            </a:solidFill>
                            <a:effectLst/>
                            <a:latin typeface="Cambria Math"/>
                          </a:rPr>
                          <m:t>0</m:t>
                        </m:r>
                      </m:sub>
                    </m:sSub>
                    <m:r>
                      <a:rPr lang="en-US" sz="2400" b="0" i="1" smtClean="0">
                        <a:solidFill>
                          <a:srgbClr val="000000"/>
                        </a:solidFill>
                        <a:effectLst/>
                        <a:latin typeface="Cambria Math"/>
                      </a:rPr>
                      <m:t>:</m:t>
                    </m:r>
                    <m:r>
                      <a:rPr lang="en-US" sz="2400" b="0" i="1" smtClean="0">
                        <a:solidFill>
                          <a:srgbClr val="000000"/>
                        </a:solidFill>
                        <a:effectLst/>
                        <a:latin typeface="Cambria Math"/>
                        <a:ea typeface="Cambria Math"/>
                      </a:rPr>
                      <m:t>𝑝</m:t>
                    </m:r>
                    <m:r>
                      <a:rPr lang="en-US" sz="2400" b="0" i="1" smtClean="0">
                        <a:solidFill>
                          <a:srgbClr val="000000"/>
                        </a:solidFill>
                        <a:effectLst/>
                        <a:latin typeface="Cambria Math"/>
                        <a:ea typeface="Cambria Math"/>
                      </a:rPr>
                      <m:t> </m:t>
                    </m:r>
                  </m:oMath>
                </a14:m>
                <a:r>
                  <a:rPr lang="en-US" sz="2400" b="0" i="0" dirty="0">
                    <a:solidFill>
                      <a:srgbClr val="000000"/>
                    </a:solidFill>
                    <a:effectLst/>
                    <a:latin typeface="+mn-lt"/>
                    <a:ea typeface="Cambria Math"/>
                    <a:cs typeface="Arial" panose="020B0604020202020204" pitchFamily="34" charset="0"/>
                  </a:rPr>
                  <a:t>=</a:t>
                </a:r>
                <a14:m>
                  <m:oMath xmlns:m="http://schemas.openxmlformats.org/officeDocument/2006/math">
                    <m:r>
                      <a:rPr lang="en-US" sz="2400" b="0" i="1" smtClean="0">
                        <a:solidFill>
                          <a:srgbClr val="000000"/>
                        </a:solidFill>
                        <a:effectLst/>
                        <a:latin typeface="Cambria Math"/>
                        <a:ea typeface="Cambria Math"/>
                      </a:rPr>
                      <m:t> .5 </m:t>
                    </m:r>
                    <m:r>
                      <m:rPr>
                        <m:sty m:val="p"/>
                      </m:rPr>
                      <a:rPr lang="en-US" sz="2400" b="0" i="0" smtClean="0">
                        <a:solidFill>
                          <a:srgbClr val="000000"/>
                        </a:solidFill>
                        <a:effectLst/>
                        <a:latin typeface="Cambria Math"/>
                        <a:ea typeface="Cambria Math"/>
                      </a:rPr>
                      <m:t>and</m:t>
                    </m:r>
                    <m:sSub>
                      <m:sSubPr>
                        <m:ctrlPr>
                          <a:rPr lang="en-US" sz="2400" i="1">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  </m:t>
                        </m:r>
                        <m:r>
                          <a:rPr lang="en-US" sz="2400" i="1">
                            <a:solidFill>
                              <a:srgbClr val="000000"/>
                            </a:solidFill>
                            <a:effectLst/>
                            <a:latin typeface="Cambria Math"/>
                          </a:rPr>
                          <m:t>𝐻</m:t>
                        </m:r>
                      </m:e>
                      <m:sub>
                        <m:r>
                          <a:rPr lang="en-US" sz="2400" i="1">
                            <a:solidFill>
                              <a:srgbClr val="000000"/>
                            </a:solidFill>
                            <a:effectLst/>
                            <a:latin typeface="Cambria Math"/>
                          </a:rPr>
                          <m:t>𝑎</m:t>
                        </m:r>
                      </m:sub>
                    </m:sSub>
                    <m:r>
                      <a:rPr lang="en-US" sz="2400" i="1">
                        <a:solidFill>
                          <a:srgbClr val="000000"/>
                        </a:solidFill>
                        <a:effectLst/>
                        <a:latin typeface="Cambria Math"/>
                      </a:rPr>
                      <m:t>:</m:t>
                    </m:r>
                    <m:r>
                      <a:rPr lang="en-US" sz="2400" i="1">
                        <a:solidFill>
                          <a:srgbClr val="000000"/>
                        </a:solidFill>
                        <a:effectLst/>
                        <a:latin typeface="Cambria Math"/>
                        <a:ea typeface="Cambria Math"/>
                      </a:rPr>
                      <m:t>𝑝</m:t>
                    </m:r>
                    <m:r>
                      <a:rPr lang="en-US" sz="2400" i="1">
                        <a:solidFill>
                          <a:srgbClr val="000000"/>
                        </a:solidFill>
                        <a:effectLst/>
                        <a:latin typeface="Cambria Math"/>
                        <a:ea typeface="Cambria Math"/>
                      </a:rPr>
                      <m:t> </m:t>
                    </m:r>
                    <m:r>
                      <m:rPr>
                        <m:nor/>
                      </m:rPr>
                      <a:rPr lang="en-US" sz="2400" dirty="0">
                        <a:solidFill>
                          <a:srgbClr val="000000"/>
                        </a:solidFill>
                        <a:effectLst/>
                        <a:latin typeface="+mn-lt"/>
                        <a:ea typeface="Cambria Math"/>
                        <a:cs typeface="Arial" panose="020B0604020202020204" pitchFamily="34" charset="0"/>
                      </a:rPr>
                      <m:t>≠</m:t>
                    </m:r>
                    <m:r>
                      <a:rPr lang="en-US" sz="2400" i="1">
                        <a:solidFill>
                          <a:srgbClr val="000000"/>
                        </a:solidFill>
                        <a:effectLst/>
                        <a:latin typeface="Cambria Math"/>
                        <a:ea typeface="Cambria Math"/>
                      </a:rPr>
                      <m:t> .5</m:t>
                    </m:r>
                  </m:oMath>
                </a14:m>
                <a:endParaRPr lang="en-US" sz="2400" dirty="0">
                  <a:solidFill>
                    <a:srgbClr val="000000"/>
                  </a:solidFill>
                  <a:effectLst/>
                  <a:latin typeface="+mn-lt"/>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746946" y="1713953"/>
                <a:ext cx="3255891" cy="461665"/>
              </a:xfrm>
              <a:prstGeom prst="rect">
                <a:avLst/>
              </a:prstGeom>
              <a:blipFill rotWithShape="1">
                <a:blip r:embed="rId3"/>
                <a:stretch>
                  <a:fillRect l="-186" t="-2830"/>
                </a:stretch>
              </a:blipFill>
              <a:effectLst>
                <a:outerShdw dist="25400" dir="3000000" algn="ctr" rotWithShape="0">
                  <a:schemeClr val="bg1"/>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188546" y="4941372"/>
                <a:ext cx="3574248" cy="871905"/>
              </a:xfrm>
              <a:prstGeom prst="rect">
                <a:avLst/>
              </a:prstGeom>
              <a:noFill/>
              <a:effectLst>
                <a:outerShdw dist="25400" dir="3000000" algn="ctr" rotWithShape="0">
                  <a:schemeClr val="bg1"/>
                </a:outerShdw>
              </a:effectLst>
            </p:spPr>
            <p:txBody>
              <a:bodyPr wrap="none" rtlCol="0">
                <a:spAutoFit/>
              </a:bodyPr>
              <a:lstStyle/>
              <a:p>
                <a14:m>
                  <m:oMath xmlns:m="http://schemas.openxmlformats.org/officeDocument/2006/math">
                    <m:r>
                      <a:rPr lang="en-US" sz="2400" b="0" i="1" smtClean="0">
                        <a:solidFill>
                          <a:srgbClr val="000000"/>
                        </a:solidFill>
                        <a:effectLst/>
                        <a:latin typeface="Cambria Math"/>
                      </a:rPr>
                      <m:t>𝑧</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𝑝</m:t>
                            </m:r>
                          </m:e>
                          <m:sub>
                            <m:r>
                              <a:rPr lang="en-US" sz="2400" b="0" i="1" smtClean="0">
                                <a:solidFill>
                                  <a:srgbClr val="000000"/>
                                </a:solidFill>
                                <a:effectLst/>
                                <a:latin typeface="Cambria Math"/>
                              </a:rPr>
                              <m:t>0</m:t>
                            </m:r>
                          </m:sub>
                        </m:sSub>
                      </m:num>
                      <m:den>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ea typeface="Cambria Math"/>
                              </a:rPr>
                              <m:t>𝜎</m:t>
                            </m:r>
                          </m:e>
                          <m:sub>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𝑝</m:t>
                                </m:r>
                              </m:e>
                            </m:acc>
                          </m:sub>
                        </m:sSub>
                      </m:den>
                    </m:f>
                    <m:r>
                      <a:rPr lang="en-US" sz="2400" b="0" i="1" smtClean="0">
                        <a:solidFill>
                          <a:srgbClr val="000000"/>
                        </a:solidFill>
                        <a:effectLst/>
                        <a:latin typeface="Cambria Math"/>
                      </a:rPr>
                      <m:t>=</m:t>
                    </m:r>
                    <m:f>
                      <m:fPr>
                        <m:ctrlPr>
                          <a:rPr lang="en-US" sz="2400" i="1" dirty="0" smtClean="0">
                            <a:solidFill>
                              <a:srgbClr val="000000"/>
                            </a:solidFill>
                            <a:effectLst/>
                            <a:latin typeface="Cambria Math" panose="02040503050406030204" pitchFamily="18" charset="0"/>
                          </a:rPr>
                        </m:ctrlPr>
                      </m:fPr>
                      <m:num>
                        <m:d>
                          <m:dPr>
                            <m:ctrlPr>
                              <a:rPr lang="en-US" sz="2400" b="0" i="1" dirty="0" smtClean="0">
                                <a:solidFill>
                                  <a:srgbClr val="000000"/>
                                </a:solidFill>
                                <a:effectLst/>
                                <a:latin typeface="Cambria Math" panose="02040503050406030204" pitchFamily="18" charset="0"/>
                              </a:rPr>
                            </m:ctrlPr>
                          </m:dPr>
                          <m:e>
                            <m:f>
                              <m:fPr>
                                <m:ctrlPr>
                                  <a:rPr lang="en-US" sz="2400" b="0" i="1" dirty="0" smtClean="0">
                                    <a:solidFill>
                                      <a:srgbClr val="000000"/>
                                    </a:solidFill>
                                    <a:effectLst/>
                                    <a:latin typeface="Cambria Math" panose="02040503050406030204" pitchFamily="18" charset="0"/>
                                  </a:rPr>
                                </m:ctrlPr>
                              </m:fPr>
                              <m:num>
                                <m:r>
                                  <a:rPr lang="en-US" sz="2400" b="0" i="1" dirty="0" smtClean="0">
                                    <a:solidFill>
                                      <a:srgbClr val="000000"/>
                                    </a:solidFill>
                                    <a:effectLst/>
                                    <a:latin typeface="Cambria Math"/>
                                  </a:rPr>
                                  <m:t>67</m:t>
                                </m:r>
                              </m:num>
                              <m:den>
                                <m:r>
                                  <a:rPr lang="en-US" sz="2400" b="0" i="1" dirty="0" smtClean="0">
                                    <a:solidFill>
                                      <a:srgbClr val="000000"/>
                                    </a:solidFill>
                                    <a:effectLst/>
                                    <a:latin typeface="Cambria Math"/>
                                  </a:rPr>
                                  <m:t>120</m:t>
                                </m:r>
                              </m:den>
                            </m:f>
                          </m:e>
                        </m:d>
                        <m:r>
                          <a:rPr lang="en-US" sz="2400" b="0" i="1" dirty="0" smtClean="0">
                            <a:solidFill>
                              <a:srgbClr val="000000"/>
                            </a:solidFill>
                            <a:effectLst/>
                            <a:latin typeface="Cambria Math"/>
                          </a:rPr>
                          <m:t>−.5</m:t>
                        </m:r>
                      </m:num>
                      <m:den>
                        <m:r>
                          <a:rPr lang="en-US" sz="2400" b="0" i="1" dirty="0" smtClean="0">
                            <a:solidFill>
                              <a:srgbClr val="000000"/>
                            </a:solidFill>
                            <a:effectLst/>
                            <a:latin typeface="Cambria Math"/>
                          </a:rPr>
                          <m:t>.045644</m:t>
                        </m:r>
                      </m:den>
                    </m:f>
                  </m:oMath>
                </a14:m>
                <a:r>
                  <a:rPr lang="en-US" sz="2400" dirty="0">
                    <a:solidFill>
                      <a:srgbClr val="000000"/>
                    </a:solidFill>
                    <a:effectLst/>
                    <a:latin typeface="+mn-lt"/>
                    <a:cs typeface="Arial" panose="020B0604020202020204" pitchFamily="34" charset="0"/>
                  </a:rPr>
                  <a:t> =    1.28</a:t>
                </a:r>
              </a:p>
            </p:txBody>
          </p:sp>
        </mc:Choice>
        <mc:Fallback xmlns="">
          <p:sp>
            <p:nvSpPr>
              <p:cNvPr id="25" name="TextBox 24"/>
              <p:cNvSpPr txBox="1">
                <a:spLocks noRot="1" noChangeAspect="1" noMove="1" noResize="1" noEditPoints="1" noAdjustHandles="1" noChangeArrowheads="1" noChangeShapeType="1" noTextEdit="1"/>
              </p:cNvSpPr>
              <p:nvPr/>
            </p:nvSpPr>
            <p:spPr>
              <a:xfrm>
                <a:off x="5188546" y="4941372"/>
                <a:ext cx="3574248" cy="871905"/>
              </a:xfrm>
              <a:prstGeom prst="rect">
                <a:avLst/>
              </a:prstGeom>
              <a:blipFill rotWithShape="1">
                <a:blip r:embed="rId4"/>
                <a:stretch>
                  <a:fillRect/>
                </a:stretch>
              </a:blipFill>
              <a:effectLst>
                <a:outerShdw dist="25400" dir="3000000" algn="ctr" rotWithShape="0">
                  <a:schemeClr val="bg1"/>
                </a:outerShdw>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54</a:t>
            </a:fld>
            <a:endParaRPr lang="en-US"/>
          </a:p>
        </p:txBody>
      </p:sp>
      <p:sp>
        <p:nvSpPr>
          <p:cNvPr id="15" name="Rectangle 64"/>
          <p:cNvSpPr>
            <a:spLocks noChangeArrowheads="1"/>
          </p:cNvSpPr>
          <p:nvPr/>
        </p:nvSpPr>
        <p:spPr bwMode="auto">
          <a:xfrm>
            <a:off x="940245" y="503044"/>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 About a Population Proportion</a:t>
            </a:r>
          </a:p>
        </p:txBody>
      </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05743" y="1155474"/>
            <a:ext cx="2749855"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Approach</a:t>
            </a:r>
          </a:p>
        </p:txBody>
      </p:sp>
      <p:sp>
        <p:nvSpPr>
          <p:cNvPr id="4" name="Text Box 4"/>
          <p:cNvSpPr txBox="1">
            <a:spLocks noChangeArrowheads="1"/>
          </p:cNvSpPr>
          <p:nvPr/>
        </p:nvSpPr>
        <p:spPr bwMode="auto">
          <a:xfrm>
            <a:off x="1549489" y="1690944"/>
            <a:ext cx="3326745"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4.  Compute the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-value.</a:t>
            </a:r>
          </a:p>
        </p:txBody>
      </p:sp>
      <p:sp>
        <p:nvSpPr>
          <p:cNvPr id="6" name="Text Box 6"/>
          <p:cNvSpPr txBox="1">
            <a:spLocks noChangeArrowheads="1"/>
          </p:cNvSpPr>
          <p:nvPr/>
        </p:nvSpPr>
        <p:spPr bwMode="auto">
          <a:xfrm>
            <a:off x="1549490" y="3382788"/>
            <a:ext cx="4575996"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5.  Determine whether to reject </a:t>
            </a:r>
            <a:r>
              <a:rPr lang="en-US" sz="2400" i="1">
                <a:solidFill>
                  <a:srgbClr val="000000"/>
                </a:solidFill>
                <a:effectLst/>
                <a:latin typeface="+mn-lt"/>
                <a:cs typeface="Arial" panose="020B0604020202020204" pitchFamily="34" charset="0"/>
              </a:rPr>
              <a:t>H</a:t>
            </a:r>
            <a:r>
              <a:rPr lang="en-US" sz="2400" baseline="-2500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a:t>
            </a:r>
          </a:p>
        </p:txBody>
      </p:sp>
      <p:sp>
        <p:nvSpPr>
          <p:cNvPr id="7" name="Text Box 7"/>
          <p:cNvSpPr txBox="1">
            <a:spLocks noChangeArrowheads="1"/>
          </p:cNvSpPr>
          <p:nvPr/>
        </p:nvSpPr>
        <p:spPr bwMode="auto">
          <a:xfrm>
            <a:off x="4066680" y="3970163"/>
            <a:ext cx="4404731" cy="830997"/>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Because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 .2006 &gt;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 .05,</a:t>
            </a:r>
          </a:p>
          <a:p>
            <a:r>
              <a:rPr lang="en-US" sz="2400" dirty="0">
                <a:solidFill>
                  <a:srgbClr val="000000"/>
                </a:solidFill>
                <a:effectLst/>
                <a:latin typeface="+mn-lt"/>
                <a:cs typeface="Arial" panose="020B0604020202020204" pitchFamily="34" charset="0"/>
              </a:rPr>
              <a:t> we cannot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11" name="Text Box 57"/>
          <p:cNvSpPr txBox="1">
            <a:spLocks noChangeArrowheads="1"/>
          </p:cNvSpPr>
          <p:nvPr/>
        </p:nvSpPr>
        <p:spPr bwMode="auto">
          <a:xfrm>
            <a:off x="3309039" y="2182638"/>
            <a:ext cx="5550879" cy="1015663"/>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 1.28, cumulative probability = .8997</a:t>
            </a:r>
          </a:p>
          <a:p>
            <a:endParaRPr lang="en-US" sz="1200" dirty="0">
              <a:solidFill>
                <a:srgbClr val="000000"/>
              </a:solidFill>
              <a:effectLst/>
              <a:latin typeface="+mn-lt"/>
              <a:cs typeface="Arial" panose="020B0604020202020204" pitchFamily="34" charset="0"/>
            </a:endParaRPr>
          </a:p>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 2(1 - .8997) =   .2006</a:t>
            </a:r>
          </a:p>
        </p:txBody>
      </p:sp>
      <p:sp>
        <p:nvSpPr>
          <p:cNvPr id="12" name="Oval 58"/>
          <p:cNvSpPr>
            <a:spLocks noChangeArrowheads="1"/>
          </p:cNvSpPr>
          <p:nvPr/>
        </p:nvSpPr>
        <p:spPr bwMode="auto">
          <a:xfrm>
            <a:off x="7066433" y="2711305"/>
            <a:ext cx="1089028" cy="495300"/>
          </a:xfrm>
          <a:prstGeom prst="ellipse">
            <a:avLst/>
          </a:prstGeom>
          <a:noFill/>
          <a:ln w="28575">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949EBC64-41CB-41B8-B6DF-9B1367312BD4}" type="slidenum">
              <a:rPr lang="en-US" smtClean="0"/>
              <a:t>55</a:t>
            </a:fld>
            <a:endParaRPr lang="en-US"/>
          </a:p>
        </p:txBody>
      </p:sp>
      <p:sp>
        <p:nvSpPr>
          <p:cNvPr id="10" name="Rectangle 64"/>
          <p:cNvSpPr>
            <a:spLocks noChangeArrowheads="1"/>
          </p:cNvSpPr>
          <p:nvPr/>
        </p:nvSpPr>
        <p:spPr bwMode="auto">
          <a:xfrm>
            <a:off x="940245" y="503044"/>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 About a Population Proportion</a:t>
            </a:r>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9"/>
          <p:cNvSpPr txBox="1">
            <a:spLocks noChangeArrowheads="1"/>
          </p:cNvSpPr>
          <p:nvPr/>
        </p:nvSpPr>
        <p:spPr bwMode="auto">
          <a:xfrm>
            <a:off x="1008813" y="1147763"/>
            <a:ext cx="3425361"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Critical Value Approach</a:t>
            </a:r>
          </a:p>
        </p:txBody>
      </p:sp>
      <p:sp>
        <p:nvSpPr>
          <p:cNvPr id="6" name="Text Box 52"/>
          <p:cNvSpPr txBox="1">
            <a:spLocks noChangeArrowheads="1"/>
          </p:cNvSpPr>
          <p:nvPr/>
        </p:nvSpPr>
        <p:spPr bwMode="auto">
          <a:xfrm>
            <a:off x="1581462" y="3548064"/>
            <a:ext cx="4575996"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5.  Determine whether to reject </a:t>
            </a:r>
            <a:r>
              <a:rPr lang="en-US" sz="2400" i="1">
                <a:solidFill>
                  <a:srgbClr val="000000"/>
                </a:solidFill>
                <a:effectLst/>
                <a:latin typeface="+mn-lt"/>
                <a:cs typeface="Arial" panose="020B0604020202020204" pitchFamily="34" charset="0"/>
              </a:rPr>
              <a:t>H</a:t>
            </a:r>
            <a:r>
              <a:rPr lang="en-US" sz="2400" baseline="-2500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a:t>
            </a:r>
          </a:p>
        </p:txBody>
      </p:sp>
      <p:sp>
        <p:nvSpPr>
          <p:cNvPr id="8" name="Text Box 54"/>
          <p:cNvSpPr txBox="1">
            <a:spLocks noChangeArrowheads="1"/>
          </p:cNvSpPr>
          <p:nvPr/>
        </p:nvSpPr>
        <p:spPr bwMode="auto">
          <a:xfrm>
            <a:off x="3896000" y="2272655"/>
            <a:ext cx="4348242"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/2 = .05/2 = .025, </a:t>
            </a:r>
            <a:r>
              <a:rPr lang="en-US" sz="2400" i="1" dirty="0">
                <a:solidFill>
                  <a:srgbClr val="000000"/>
                </a:solidFill>
                <a:effectLst/>
                <a:latin typeface="+mn-lt"/>
                <a:cs typeface="Arial" panose="020B0604020202020204" pitchFamily="34" charset="0"/>
              </a:rPr>
              <a:t>z</a:t>
            </a:r>
            <a:r>
              <a:rPr lang="en-US" sz="2400" baseline="-25000" dirty="0">
                <a:solidFill>
                  <a:srgbClr val="000000"/>
                </a:solidFill>
                <a:effectLst/>
                <a:latin typeface="+mn-lt"/>
                <a:cs typeface="Arial" panose="020B0604020202020204" pitchFamily="34" charset="0"/>
              </a:rPr>
              <a:t>.025</a:t>
            </a:r>
            <a:r>
              <a:rPr lang="en-US" sz="2400" dirty="0">
                <a:solidFill>
                  <a:srgbClr val="000000"/>
                </a:solidFill>
                <a:effectLst/>
                <a:latin typeface="+mn-lt"/>
                <a:cs typeface="Arial" panose="020B0604020202020204" pitchFamily="34" charset="0"/>
              </a:rPr>
              <a:t> = 1.96</a:t>
            </a:r>
          </a:p>
        </p:txBody>
      </p:sp>
      <p:sp>
        <p:nvSpPr>
          <p:cNvPr id="10" name="Text Box 56"/>
          <p:cNvSpPr txBox="1">
            <a:spLocks noChangeArrowheads="1"/>
          </p:cNvSpPr>
          <p:nvPr/>
        </p:nvSpPr>
        <p:spPr bwMode="auto">
          <a:xfrm>
            <a:off x="1556125" y="1733678"/>
            <a:ext cx="9362082" cy="457200"/>
          </a:xfrm>
          <a:prstGeom prst="rect">
            <a:avLst/>
          </a:prstGeom>
          <a:noFill/>
          <a:ln w="12700">
            <a:noFill/>
            <a:miter lim="800000"/>
            <a:headEnd/>
            <a:tailEnd/>
          </a:ln>
          <a:effectLst/>
        </p:spPr>
        <p:txBody>
          <a:bodyPr>
            <a:spAutoFit/>
          </a:bodyPr>
          <a:lstStyle/>
          <a:p>
            <a:pPr algn="l"/>
            <a:r>
              <a:rPr lang="en-US" sz="2400" dirty="0">
                <a:solidFill>
                  <a:srgbClr val="000000"/>
                </a:solidFill>
                <a:effectLst/>
                <a:latin typeface="+mn-lt"/>
                <a:cs typeface="Arial" panose="020B0604020202020204" pitchFamily="34" charset="0"/>
              </a:rPr>
              <a:t>4.  Determine the critical values and rejection rule.</a:t>
            </a:r>
          </a:p>
        </p:txBody>
      </p:sp>
      <p:sp>
        <p:nvSpPr>
          <p:cNvPr id="11" name="Text Box 57"/>
          <p:cNvSpPr txBox="1">
            <a:spLocks noChangeArrowheads="1"/>
          </p:cNvSpPr>
          <p:nvPr/>
        </p:nvSpPr>
        <p:spPr bwMode="auto">
          <a:xfrm>
            <a:off x="4021367" y="2831886"/>
            <a:ext cx="4113049" cy="461665"/>
          </a:xfrm>
          <a:prstGeom prst="rect">
            <a:avLst/>
          </a:prstGeom>
          <a:noFill/>
          <a:ln w="12700">
            <a:noFill/>
            <a:miter lim="800000"/>
            <a:headEnd/>
            <a:tailEnd/>
          </a:ln>
          <a:effectLst/>
        </p:spPr>
        <p:txBody>
          <a:bodyPr wrap="none">
            <a:spAutoFit/>
          </a:bodyPr>
          <a:lstStyle/>
          <a:p>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-1.96  or </a:t>
            </a:r>
            <a:r>
              <a:rPr lang="en-US" sz="2400" i="1" dirty="0">
                <a:solidFill>
                  <a:srgbClr val="000000"/>
                </a:solidFill>
                <a:effectLst/>
                <a:latin typeface="+mn-lt"/>
                <a:cs typeface="Arial" panose="020B0604020202020204" pitchFamily="34" charset="0"/>
              </a:rPr>
              <a:t>z</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1.96</a:t>
            </a:r>
          </a:p>
        </p:txBody>
      </p:sp>
      <p:sp>
        <p:nvSpPr>
          <p:cNvPr id="12" name="Text Box 58"/>
          <p:cNvSpPr txBox="1">
            <a:spLocks noChangeArrowheads="1"/>
          </p:cNvSpPr>
          <p:nvPr/>
        </p:nvSpPr>
        <p:spPr bwMode="auto">
          <a:xfrm>
            <a:off x="3922832" y="4097937"/>
            <a:ext cx="4365939" cy="830997"/>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Because 1.278 &gt; -1.96 and &lt; 1.96,</a:t>
            </a:r>
          </a:p>
          <a:p>
            <a:r>
              <a:rPr lang="en-US" sz="2400" dirty="0">
                <a:solidFill>
                  <a:srgbClr val="000000"/>
                </a:solidFill>
                <a:effectLst/>
                <a:latin typeface="+mn-lt"/>
                <a:cs typeface="Arial" panose="020B0604020202020204" pitchFamily="34" charset="0"/>
              </a:rPr>
              <a:t>we cannot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p:txBody>
      </p:sp>
      <p:sp>
        <p:nvSpPr>
          <p:cNvPr id="4" name="Slide Number Placeholder 3"/>
          <p:cNvSpPr>
            <a:spLocks noGrp="1"/>
          </p:cNvSpPr>
          <p:nvPr>
            <p:ph type="sldNum" sz="quarter" idx="12"/>
          </p:nvPr>
        </p:nvSpPr>
        <p:spPr/>
        <p:txBody>
          <a:bodyPr/>
          <a:lstStyle/>
          <a:p>
            <a:fld id="{949EBC64-41CB-41B8-B6DF-9B1367312BD4}" type="slidenum">
              <a:rPr lang="en-US" smtClean="0"/>
              <a:t>56</a:t>
            </a:fld>
            <a:endParaRPr lang="en-US"/>
          </a:p>
        </p:txBody>
      </p:sp>
      <p:sp>
        <p:nvSpPr>
          <p:cNvPr id="13" name="Rectangle 64"/>
          <p:cNvSpPr>
            <a:spLocks noChangeArrowheads="1"/>
          </p:cNvSpPr>
          <p:nvPr/>
        </p:nvSpPr>
        <p:spPr bwMode="auto">
          <a:xfrm>
            <a:off x="940245" y="503044"/>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Two-Tailed Test About a Population Proportion</a:t>
            </a:r>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23024" y="549628"/>
            <a:ext cx="10337562" cy="684441"/>
          </a:xfrm>
          <a:noFill/>
          <a:ln/>
        </p:spPr>
        <p:txBody>
          <a:bodyPr/>
          <a:lstStyle/>
          <a:p>
            <a:r>
              <a:rPr lang="en-US" dirty="0"/>
              <a:t>End of Chapter 9</a:t>
            </a:r>
          </a:p>
        </p:txBody>
      </p:sp>
      <p:sp>
        <p:nvSpPr>
          <p:cNvPr id="32771" name="AutoShape 3"/>
          <p:cNvSpPr>
            <a:spLocks noChangeArrowheads="1"/>
          </p:cNvSpPr>
          <p:nvPr/>
        </p:nvSpPr>
        <p:spPr bwMode="auto">
          <a:xfrm>
            <a:off x="5050541" y="3095626"/>
            <a:ext cx="1819816" cy="1611313"/>
          </a:xfrm>
          <a:prstGeom prst="roundRect">
            <a:avLst>
              <a:gd name="adj" fmla="val 12065"/>
            </a:avLst>
          </a:prstGeom>
          <a:noFill/>
          <a:ln w="50800">
            <a:solidFill>
              <a:srgbClr val="000000"/>
            </a:solidFill>
            <a:round/>
            <a:headEnd/>
            <a:tailEnd/>
          </a:ln>
          <a:effectLst>
            <a:outerShdw dist="35921" dir="2700000" algn="ctr" rotWithShape="0">
              <a:srgbClr val="000000"/>
            </a:outerShdw>
          </a:effectLst>
        </p:spPr>
        <p:txBody>
          <a:bodyPr wrap="none" anchor="ctr"/>
          <a:lstStyle/>
          <a:p>
            <a:endParaRPr lang="en-US"/>
          </a:p>
        </p:txBody>
      </p:sp>
      <p:sp>
        <p:nvSpPr>
          <p:cNvPr id="2" name="Slide Number Placeholder 1"/>
          <p:cNvSpPr>
            <a:spLocks noGrp="1"/>
          </p:cNvSpPr>
          <p:nvPr>
            <p:ph type="sldNum" sz="quarter" idx="12"/>
          </p:nvPr>
        </p:nvSpPr>
        <p:spPr/>
        <p:txBody>
          <a:bodyPr/>
          <a:lstStyle/>
          <a:p>
            <a:fld id="{949EBC64-41CB-41B8-B6DF-9B1367312BD4}" type="slidenum">
              <a:rPr lang="en-US" smtClean="0"/>
              <a:t>57</a:t>
            </a:fld>
            <a:endParaRPr lang="en-US"/>
          </a:p>
        </p:txBody>
      </p:sp>
      <p:sp>
        <p:nvSpPr>
          <p:cNvPr id="6" name="Freeform 8"/>
          <p:cNvSpPr>
            <a:spLocks/>
          </p:cNvSpPr>
          <p:nvPr/>
        </p:nvSpPr>
        <p:spPr bwMode="auto">
          <a:xfrm>
            <a:off x="5366226" y="2073507"/>
            <a:ext cx="1681163" cy="2670175"/>
          </a:xfrm>
          <a:custGeom>
            <a:avLst/>
            <a:gdLst/>
            <a:ahLst/>
            <a:cxnLst>
              <a:cxn ang="0">
                <a:pos x="119" y="784"/>
              </a:cxn>
              <a:cxn ang="0">
                <a:pos x="0" y="1239"/>
              </a:cxn>
              <a:cxn ang="0">
                <a:pos x="409" y="1681"/>
              </a:cxn>
              <a:cxn ang="0">
                <a:pos x="1058" y="196"/>
              </a:cxn>
              <a:cxn ang="0">
                <a:pos x="1058" y="0"/>
              </a:cxn>
              <a:cxn ang="0">
                <a:pos x="334" y="1252"/>
              </a:cxn>
              <a:cxn ang="0">
                <a:pos x="119" y="784"/>
              </a:cxn>
            </a:cxnLst>
            <a:rect l="0" t="0" r="r" b="b"/>
            <a:pathLst>
              <a:path w="1059" h="1682">
                <a:moveTo>
                  <a:pt x="119" y="784"/>
                </a:moveTo>
                <a:lnTo>
                  <a:pt x="0" y="1239"/>
                </a:lnTo>
                <a:lnTo>
                  <a:pt x="409" y="1681"/>
                </a:lnTo>
                <a:lnTo>
                  <a:pt x="1058" y="196"/>
                </a:lnTo>
                <a:lnTo>
                  <a:pt x="1058" y="0"/>
                </a:lnTo>
                <a:lnTo>
                  <a:pt x="334" y="1252"/>
                </a:lnTo>
                <a:lnTo>
                  <a:pt x="119" y="784"/>
                </a:lnTo>
              </a:path>
            </a:pathLst>
          </a:custGeom>
          <a:solidFill>
            <a:srgbClr val="CC2A1E"/>
          </a:solidFill>
          <a:ln w="12700" cap="rnd"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solidFill>
                <a:srgbClr val="B43D18"/>
              </a:solidFill>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95332" y="1147311"/>
            <a:ext cx="10652165" cy="574675"/>
          </a:xfrm>
          <a:prstGeom prst="rect">
            <a:avLst/>
          </a:prstGeom>
          <a:noFill/>
          <a:ln/>
        </p:spPr>
        <p:txBody>
          <a:bodyPr/>
          <a:lstStyle/>
          <a:p>
            <a:pPr marL="342900" marR="0" lvl="0" indent="-342900" algn="l" defTabSz="914400" rtl="0" eaLnBrk="0" fontAlgn="base" latinLnBrk="0" hangingPunct="0">
              <a:lnSpc>
                <a:spcPct val="100000"/>
              </a:lnSpc>
              <a:spcBef>
                <a:spcPct val="20000"/>
              </a:spcBef>
              <a:spcAft>
                <a:spcPct val="0"/>
              </a:spcAft>
              <a:buSzPct val="1000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mn-lt"/>
                <a:cs typeface="Arial" panose="020B0604020202020204" pitchFamily="34" charset="0"/>
              </a:rPr>
              <a:t>Alternative Hypothesis as a Research Hypothesis</a:t>
            </a:r>
          </a:p>
        </p:txBody>
      </p:sp>
      <p:sp>
        <p:nvSpPr>
          <p:cNvPr id="4" name="Rectangle 3"/>
          <p:cNvSpPr>
            <a:spLocks noGrp="1" noChangeArrowheads="1"/>
          </p:cNvSpPr>
          <p:nvPr>
            <p:ph type="title"/>
          </p:nvPr>
        </p:nvSpPr>
        <p:spPr>
          <a:xfrm>
            <a:off x="929331" y="559037"/>
            <a:ext cx="10337562" cy="642937"/>
          </a:xfrm>
          <a:noFill/>
          <a:ln/>
        </p:spPr>
        <p:txBody>
          <a:bodyPr/>
          <a:lstStyle/>
          <a:p>
            <a:r>
              <a:rPr lang="en-US" dirty="0"/>
              <a:t>Developing Null and Alternative Hypotheses</a:t>
            </a:r>
          </a:p>
        </p:txBody>
      </p:sp>
      <p:sp>
        <p:nvSpPr>
          <p:cNvPr id="5" name="Rectangle 5"/>
          <p:cNvSpPr>
            <a:spLocks noChangeArrowheads="1"/>
          </p:cNvSpPr>
          <p:nvPr/>
        </p:nvSpPr>
        <p:spPr bwMode="auto">
          <a:xfrm>
            <a:off x="1317532" y="1577975"/>
            <a:ext cx="9780145" cy="1333500"/>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a:t>
            </a:r>
          </a:p>
          <a:p>
            <a:pPr marL="519113" indent="-519113" algn="l">
              <a:buSzPct val="100000"/>
            </a:pPr>
            <a:r>
              <a:rPr lang="en-US" sz="2400" dirty="0">
                <a:solidFill>
                  <a:srgbClr val="000000"/>
                </a:solidFill>
                <a:effectLst/>
                <a:latin typeface="+mn-lt"/>
                <a:cs typeface="Arial" panose="020B0604020202020204" pitchFamily="34" charset="0"/>
              </a:rPr>
              <a:t>       A new teaching method is developed that is believed to be better than the current method.</a:t>
            </a:r>
          </a:p>
        </p:txBody>
      </p:sp>
      <p:sp>
        <p:nvSpPr>
          <p:cNvPr id="6" name="Rectangle 6"/>
          <p:cNvSpPr>
            <a:spLocks noChangeArrowheads="1"/>
          </p:cNvSpPr>
          <p:nvPr/>
        </p:nvSpPr>
        <p:spPr bwMode="auto">
          <a:xfrm>
            <a:off x="1317532" y="2704669"/>
            <a:ext cx="9729470" cy="1111250"/>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Alternative Hypothesis:  </a:t>
            </a:r>
          </a:p>
          <a:p>
            <a:pPr algn="l">
              <a:buSzPct val="100000"/>
            </a:pPr>
            <a:r>
              <a:rPr lang="en-US" sz="2400" dirty="0">
                <a:solidFill>
                  <a:srgbClr val="000000"/>
                </a:solidFill>
                <a:effectLst/>
                <a:latin typeface="+mn-lt"/>
                <a:cs typeface="Arial" panose="020B0604020202020204" pitchFamily="34" charset="0"/>
              </a:rPr>
              <a:t>       The new teaching method is better. </a:t>
            </a:r>
          </a:p>
        </p:txBody>
      </p:sp>
      <p:sp>
        <p:nvSpPr>
          <p:cNvPr id="9" name="Rectangle 6"/>
          <p:cNvSpPr>
            <a:spLocks noChangeArrowheads="1"/>
          </p:cNvSpPr>
          <p:nvPr/>
        </p:nvSpPr>
        <p:spPr bwMode="auto">
          <a:xfrm>
            <a:off x="1317532" y="3608770"/>
            <a:ext cx="9729470" cy="1047750"/>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Null Hypothesis:  </a:t>
            </a:r>
          </a:p>
          <a:p>
            <a:pPr algn="l">
              <a:buSzPct val="100000"/>
            </a:pPr>
            <a:r>
              <a:rPr lang="en-US" sz="2400" dirty="0">
                <a:solidFill>
                  <a:srgbClr val="000000"/>
                </a:solidFill>
                <a:effectLst/>
                <a:latin typeface="+mn-lt"/>
                <a:cs typeface="Arial" panose="020B0604020202020204" pitchFamily="34" charset="0"/>
              </a:rPr>
              <a:t>       The new method is no better than the old method.</a:t>
            </a:r>
          </a:p>
        </p:txBody>
      </p:sp>
      <p:sp>
        <p:nvSpPr>
          <p:cNvPr id="2" name="Slide Number Placeholder 1"/>
          <p:cNvSpPr>
            <a:spLocks noGrp="1"/>
          </p:cNvSpPr>
          <p:nvPr>
            <p:ph type="sldNum" sz="quarter" idx="12"/>
          </p:nvPr>
        </p:nvSpPr>
        <p:spPr/>
        <p:txBody>
          <a:bodyPr/>
          <a:lstStyle/>
          <a:p>
            <a:fld id="{949EBC64-41CB-41B8-B6DF-9B1367312BD4}" type="slidenum">
              <a:rPr lang="en-US" smtClean="0"/>
              <a:t>6</a:t>
            </a:fld>
            <a:endParaRPr lang="en-US"/>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95332" y="1147311"/>
            <a:ext cx="10652165" cy="574675"/>
          </a:xfrm>
          <a:prstGeom prst="rect">
            <a:avLst/>
          </a:prstGeom>
          <a:noFill/>
          <a:ln/>
        </p:spPr>
        <p:txBody>
          <a:bodyPr/>
          <a:lstStyle/>
          <a:p>
            <a:pPr marL="342900" marR="0" lvl="0" indent="-342900" algn="l" defTabSz="914400" rtl="0" eaLnBrk="0" fontAlgn="base" latinLnBrk="0" hangingPunct="0">
              <a:lnSpc>
                <a:spcPct val="100000"/>
              </a:lnSpc>
              <a:spcBef>
                <a:spcPct val="20000"/>
              </a:spcBef>
              <a:spcAft>
                <a:spcPct val="0"/>
              </a:spcAft>
              <a:buSzPct val="1000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mn-lt"/>
                <a:cs typeface="Arial" panose="020B0604020202020204" pitchFamily="34" charset="0"/>
              </a:rPr>
              <a:t>Alternative Hypothesis as a Research Hypothesis</a:t>
            </a:r>
          </a:p>
        </p:txBody>
      </p:sp>
      <p:sp>
        <p:nvSpPr>
          <p:cNvPr id="4" name="Rectangle 5"/>
          <p:cNvSpPr>
            <a:spLocks noChangeArrowheads="1"/>
          </p:cNvSpPr>
          <p:nvPr/>
        </p:nvSpPr>
        <p:spPr bwMode="auto">
          <a:xfrm>
            <a:off x="1292195" y="1577975"/>
            <a:ext cx="9780145" cy="1333500"/>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a:t>
            </a:r>
          </a:p>
          <a:p>
            <a:pPr marL="457200" indent="-457200" algn="l">
              <a:buSzPct val="125000"/>
            </a:pPr>
            <a:r>
              <a:rPr lang="en-US" sz="2400" dirty="0">
                <a:solidFill>
                  <a:srgbClr val="000000"/>
                </a:solidFill>
                <a:effectLst/>
                <a:latin typeface="+mn-lt"/>
                <a:cs typeface="Arial" panose="020B0604020202020204" pitchFamily="34" charset="0"/>
              </a:rPr>
              <a:t>       A new sales force bonus plan is developed in an attempt to increase sales.</a:t>
            </a:r>
          </a:p>
        </p:txBody>
      </p:sp>
      <p:sp>
        <p:nvSpPr>
          <p:cNvPr id="5" name="Rectangle 6"/>
          <p:cNvSpPr>
            <a:spLocks noChangeArrowheads="1"/>
          </p:cNvSpPr>
          <p:nvPr/>
        </p:nvSpPr>
        <p:spPr bwMode="auto">
          <a:xfrm>
            <a:off x="1279527" y="2763622"/>
            <a:ext cx="9729470" cy="990600"/>
          </a:xfrm>
          <a:prstGeom prst="rect">
            <a:avLst/>
          </a:prstGeom>
          <a:noFill/>
          <a:ln w="12700">
            <a:noFill/>
            <a:miter lim="800000"/>
            <a:headEnd/>
            <a:tailEnd/>
          </a:ln>
          <a:effectLst/>
        </p:spPr>
        <p:txBody>
          <a:bodyPr wrap="non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Alternative Hypothesis:  </a:t>
            </a:r>
          </a:p>
          <a:p>
            <a:pPr algn="l">
              <a:buSzPct val="125000"/>
            </a:pPr>
            <a:r>
              <a:rPr lang="en-US" sz="2400" dirty="0">
                <a:solidFill>
                  <a:srgbClr val="000000"/>
                </a:solidFill>
                <a:effectLst/>
                <a:latin typeface="+mn-lt"/>
                <a:cs typeface="Arial" panose="020B0604020202020204" pitchFamily="34" charset="0"/>
              </a:rPr>
              <a:t>       The new bonus </a:t>
            </a:r>
            <a:r>
              <a:rPr lang="en-US" sz="2400">
                <a:solidFill>
                  <a:srgbClr val="000000"/>
                </a:solidFill>
                <a:effectLst/>
                <a:latin typeface="+mn-lt"/>
                <a:cs typeface="Arial" panose="020B0604020202020204" pitchFamily="34" charset="0"/>
              </a:rPr>
              <a:t>plan </a:t>
            </a:r>
            <a:r>
              <a:rPr lang="en-US" sz="2400" dirty="0">
                <a:solidFill>
                  <a:srgbClr val="000000"/>
                </a:solidFill>
                <a:effectLst/>
                <a:latin typeface="+mn-lt"/>
                <a:cs typeface="Arial" panose="020B0604020202020204" pitchFamily="34" charset="0"/>
              </a:rPr>
              <a:t>will</a:t>
            </a:r>
            <a:r>
              <a:rPr lang="en-US" sz="2400">
                <a:solidFill>
                  <a:srgbClr val="000000"/>
                </a:solidFill>
                <a:effectLst/>
                <a:latin typeface="+mn-lt"/>
                <a:cs typeface="Arial" panose="020B0604020202020204" pitchFamily="34" charset="0"/>
              </a:rPr>
              <a:t> increase </a:t>
            </a:r>
            <a:r>
              <a:rPr lang="en-US" sz="2400" dirty="0">
                <a:solidFill>
                  <a:srgbClr val="000000"/>
                </a:solidFill>
                <a:effectLst/>
                <a:latin typeface="+mn-lt"/>
                <a:cs typeface="Arial" panose="020B0604020202020204" pitchFamily="34" charset="0"/>
              </a:rPr>
              <a:t>sales. </a:t>
            </a:r>
          </a:p>
        </p:txBody>
      </p:sp>
      <p:sp>
        <p:nvSpPr>
          <p:cNvPr id="8" name="Rectangle 6"/>
          <p:cNvSpPr>
            <a:spLocks noChangeArrowheads="1"/>
          </p:cNvSpPr>
          <p:nvPr/>
        </p:nvSpPr>
        <p:spPr bwMode="auto">
          <a:xfrm>
            <a:off x="1279527" y="3655366"/>
            <a:ext cx="9729470" cy="953701"/>
          </a:xfrm>
          <a:prstGeom prst="rect">
            <a:avLst/>
          </a:prstGeom>
          <a:noFill/>
          <a:ln w="12700">
            <a:noFill/>
            <a:miter lim="800000"/>
            <a:headEnd/>
            <a:tailEnd/>
          </a:ln>
          <a:effectLst/>
        </p:spPr>
        <p:txBody>
          <a:bodyPr wrap="non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Null Hypothesis:  </a:t>
            </a:r>
          </a:p>
          <a:p>
            <a:pPr algn="l">
              <a:buSzPct val="125000"/>
            </a:pPr>
            <a:r>
              <a:rPr lang="en-US" sz="2400" dirty="0">
                <a:solidFill>
                  <a:srgbClr val="000000"/>
                </a:solidFill>
                <a:effectLst/>
                <a:latin typeface="+mn-lt"/>
                <a:cs typeface="Arial" panose="020B0604020202020204" pitchFamily="34" charset="0"/>
              </a:rPr>
              <a:t>       The new bonus </a:t>
            </a:r>
            <a:r>
              <a:rPr lang="en-US" sz="2400">
                <a:solidFill>
                  <a:srgbClr val="000000"/>
                </a:solidFill>
                <a:effectLst/>
                <a:latin typeface="+mn-lt"/>
                <a:cs typeface="Arial" panose="020B0604020202020204" pitchFamily="34" charset="0"/>
              </a:rPr>
              <a:t>plan will not </a:t>
            </a:r>
            <a:r>
              <a:rPr lang="en-US" sz="2400" dirty="0">
                <a:solidFill>
                  <a:srgbClr val="000000"/>
                </a:solidFill>
                <a:effectLst/>
                <a:latin typeface="+mn-lt"/>
                <a:cs typeface="Arial" panose="020B0604020202020204" pitchFamily="34" charset="0"/>
              </a:rPr>
              <a:t>increase sales.</a:t>
            </a:r>
          </a:p>
        </p:txBody>
      </p:sp>
      <p:sp>
        <p:nvSpPr>
          <p:cNvPr id="3" name="Slide Number Placeholder 2"/>
          <p:cNvSpPr>
            <a:spLocks noGrp="1"/>
          </p:cNvSpPr>
          <p:nvPr>
            <p:ph type="sldNum" sz="quarter" idx="12"/>
          </p:nvPr>
        </p:nvSpPr>
        <p:spPr/>
        <p:txBody>
          <a:bodyPr/>
          <a:lstStyle/>
          <a:p>
            <a:fld id="{949EBC64-41CB-41B8-B6DF-9B1367312BD4}" type="slidenum">
              <a:rPr lang="en-US" smtClean="0"/>
              <a:t>7</a:t>
            </a:fld>
            <a:endParaRPr lang="en-US"/>
          </a:p>
        </p:txBody>
      </p:sp>
      <p:sp>
        <p:nvSpPr>
          <p:cNvPr id="9" name="Rectangle 3"/>
          <p:cNvSpPr txBox="1">
            <a:spLocks noChangeArrowheads="1"/>
          </p:cNvSpPr>
          <p:nvPr/>
        </p:nvSpPr>
        <p:spPr>
          <a:xfrm>
            <a:off x="929331" y="613467"/>
            <a:ext cx="10337562" cy="642937"/>
          </a:xfrm>
          <a:prstGeom prst="rect">
            <a:avLst/>
          </a:prstGeom>
          <a:noFill/>
          <a:ln/>
        </p:spPr>
        <p:txBody>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Developing Null and Alternative Hypotheses</a:t>
            </a: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95332" y="1147311"/>
            <a:ext cx="10652165" cy="574675"/>
          </a:xfrm>
          <a:prstGeom prst="rect">
            <a:avLst/>
          </a:prstGeom>
          <a:noFill/>
          <a:ln/>
        </p:spPr>
        <p:txBody>
          <a:bodyPr wrap="square"/>
          <a:lstStyle/>
          <a:p>
            <a:pPr marL="342900" marR="0" lvl="0" indent="-342900" algn="l" defTabSz="914400" rtl="0" eaLnBrk="0" fontAlgn="base" latinLnBrk="0" hangingPunct="0">
              <a:lnSpc>
                <a:spcPct val="100000"/>
              </a:lnSpc>
              <a:spcBef>
                <a:spcPct val="20000"/>
              </a:spcBef>
              <a:spcAft>
                <a:spcPct val="0"/>
              </a:spcAft>
              <a:buSzPct val="1000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mn-lt"/>
                <a:cs typeface="Arial" panose="020B0604020202020204" pitchFamily="34" charset="0"/>
              </a:rPr>
              <a:t>Alternative Hypothesis as a Research Hypothesis</a:t>
            </a:r>
          </a:p>
        </p:txBody>
      </p:sp>
      <p:sp>
        <p:nvSpPr>
          <p:cNvPr id="4" name="Rectangle 5"/>
          <p:cNvSpPr>
            <a:spLocks noChangeArrowheads="1"/>
          </p:cNvSpPr>
          <p:nvPr/>
        </p:nvSpPr>
        <p:spPr bwMode="auto">
          <a:xfrm>
            <a:off x="1304864" y="1661642"/>
            <a:ext cx="9780145" cy="1205127"/>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a:t>
            </a:r>
          </a:p>
          <a:p>
            <a:pPr marL="457200" indent="-457200" algn="l">
              <a:buSzPct val="100000"/>
            </a:pPr>
            <a:r>
              <a:rPr lang="en-US" sz="2400" dirty="0">
                <a:solidFill>
                  <a:srgbClr val="000000"/>
                </a:solidFill>
                <a:effectLst/>
                <a:latin typeface="+mn-lt"/>
                <a:cs typeface="Arial" panose="020B0604020202020204" pitchFamily="34" charset="0"/>
              </a:rPr>
              <a:t>       A new drug is developed with the goal of lowering blood pressure more than the existing drug.</a:t>
            </a:r>
          </a:p>
        </p:txBody>
      </p:sp>
      <p:sp>
        <p:nvSpPr>
          <p:cNvPr id="5" name="Rectangle 6"/>
          <p:cNvSpPr>
            <a:spLocks noChangeArrowheads="1"/>
          </p:cNvSpPr>
          <p:nvPr/>
        </p:nvSpPr>
        <p:spPr bwMode="auto">
          <a:xfrm>
            <a:off x="1304864" y="2790737"/>
            <a:ext cx="9729470" cy="990428"/>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Alternative Hypothesis:  </a:t>
            </a:r>
          </a:p>
          <a:p>
            <a:pPr algn="l">
              <a:buSzPct val="100000"/>
            </a:pPr>
            <a:r>
              <a:rPr lang="en-US" sz="2400" dirty="0">
                <a:solidFill>
                  <a:srgbClr val="000000"/>
                </a:solidFill>
                <a:effectLst/>
                <a:latin typeface="+mn-lt"/>
                <a:cs typeface="Arial" panose="020B0604020202020204" pitchFamily="34" charset="0"/>
              </a:rPr>
              <a:t>       The new drug lowers blood pressure more than the existing drug. </a:t>
            </a:r>
          </a:p>
        </p:txBody>
      </p:sp>
      <p:sp>
        <p:nvSpPr>
          <p:cNvPr id="8" name="Rectangle 6"/>
          <p:cNvSpPr>
            <a:spLocks noChangeArrowheads="1"/>
          </p:cNvSpPr>
          <p:nvPr/>
        </p:nvSpPr>
        <p:spPr bwMode="auto">
          <a:xfrm>
            <a:off x="1304864" y="3713026"/>
            <a:ext cx="9729470" cy="1242026"/>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Null Hypothesis:  </a:t>
            </a:r>
          </a:p>
          <a:p>
            <a:pPr marL="457200" indent="-457200" algn="l">
              <a:buSzPct val="100000"/>
            </a:pPr>
            <a:r>
              <a:rPr lang="en-US" sz="2400" dirty="0">
                <a:solidFill>
                  <a:srgbClr val="000000"/>
                </a:solidFill>
                <a:effectLst/>
                <a:latin typeface="+mn-lt"/>
                <a:cs typeface="Arial" panose="020B0604020202020204" pitchFamily="34" charset="0"/>
              </a:rPr>
              <a:t>       The new drug does not lower blood pressure more than the existing drug.</a:t>
            </a:r>
          </a:p>
        </p:txBody>
      </p:sp>
      <p:sp>
        <p:nvSpPr>
          <p:cNvPr id="3" name="Slide Number Placeholder 2"/>
          <p:cNvSpPr>
            <a:spLocks noGrp="1"/>
          </p:cNvSpPr>
          <p:nvPr>
            <p:ph type="sldNum" sz="quarter" idx="12"/>
          </p:nvPr>
        </p:nvSpPr>
        <p:spPr/>
        <p:txBody>
          <a:bodyPr/>
          <a:lstStyle/>
          <a:p>
            <a:fld id="{949EBC64-41CB-41B8-B6DF-9B1367312BD4}" type="slidenum">
              <a:rPr lang="en-US" smtClean="0"/>
              <a:t>8</a:t>
            </a:fld>
            <a:endParaRPr lang="en-US"/>
          </a:p>
        </p:txBody>
      </p:sp>
      <p:sp>
        <p:nvSpPr>
          <p:cNvPr id="9" name="Rectangle 3"/>
          <p:cNvSpPr txBox="1">
            <a:spLocks noChangeArrowheads="1"/>
          </p:cNvSpPr>
          <p:nvPr/>
        </p:nvSpPr>
        <p:spPr>
          <a:xfrm>
            <a:off x="929331" y="613467"/>
            <a:ext cx="10337562" cy="642937"/>
          </a:xfrm>
          <a:prstGeom prst="rect">
            <a:avLst/>
          </a:prstGeom>
          <a:noFill/>
          <a:ln/>
        </p:spPr>
        <p:txBody>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Developing Null and Alternative Hypotheses</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997773" y="1187905"/>
            <a:ext cx="10337562" cy="660400"/>
          </a:xfrm>
        </p:spPr>
        <p:txBody>
          <a:bodyPr wrap="square"/>
          <a:lstStyle/>
          <a:p>
            <a:pPr marL="346075" indent="-346075"/>
            <a:r>
              <a:rPr lang="en-US" dirty="0"/>
              <a:t>Null Hypothesis as an Assumption to be Challenged</a:t>
            </a:r>
          </a:p>
        </p:txBody>
      </p:sp>
      <p:sp>
        <p:nvSpPr>
          <p:cNvPr id="89094" name="Rectangle 6"/>
          <p:cNvSpPr>
            <a:spLocks noChangeArrowheads="1"/>
          </p:cNvSpPr>
          <p:nvPr/>
        </p:nvSpPr>
        <p:spPr bwMode="auto">
          <a:xfrm>
            <a:off x="1292195" y="1518690"/>
            <a:ext cx="9780145" cy="1039157"/>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We might begin with a belief or assumption that a statement about the value of a population parameter is true.</a:t>
            </a:r>
          </a:p>
        </p:txBody>
      </p:sp>
      <p:sp>
        <p:nvSpPr>
          <p:cNvPr id="89095" name="Rectangle 7"/>
          <p:cNvSpPr>
            <a:spLocks noChangeArrowheads="1"/>
          </p:cNvSpPr>
          <p:nvPr/>
        </p:nvSpPr>
        <p:spPr bwMode="auto">
          <a:xfrm>
            <a:off x="1292195" y="2446300"/>
            <a:ext cx="9780145" cy="1236007"/>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We </a:t>
            </a:r>
            <a:r>
              <a:rPr lang="en-US" sz="2400">
                <a:solidFill>
                  <a:srgbClr val="000000"/>
                </a:solidFill>
                <a:effectLst/>
                <a:latin typeface="+mn-lt"/>
                <a:cs typeface="Arial" panose="020B0604020202020204" pitchFamily="34" charset="0"/>
              </a:rPr>
              <a:t>then use a </a:t>
            </a:r>
            <a:r>
              <a:rPr lang="en-US" sz="2400" dirty="0">
                <a:solidFill>
                  <a:srgbClr val="000000"/>
                </a:solidFill>
                <a:effectLst/>
                <a:latin typeface="+mn-lt"/>
                <a:cs typeface="Arial" panose="020B0604020202020204" pitchFamily="34" charset="0"/>
              </a:rPr>
              <a:t>hypothesis test to challenge the assumption and determine if there is statistical evidence to conclude that the assumption is incorrect.</a:t>
            </a:r>
          </a:p>
        </p:txBody>
      </p:sp>
      <p:sp>
        <p:nvSpPr>
          <p:cNvPr id="9" name="Rectangle 7"/>
          <p:cNvSpPr>
            <a:spLocks noChangeArrowheads="1"/>
          </p:cNvSpPr>
          <p:nvPr/>
        </p:nvSpPr>
        <p:spPr bwMode="auto">
          <a:xfrm>
            <a:off x="1292195" y="3445466"/>
            <a:ext cx="9780145" cy="857250"/>
          </a:xfrm>
          <a:prstGeom prst="rect">
            <a:avLst/>
          </a:prstGeom>
          <a:noFill/>
          <a:ln w="12700">
            <a:noFill/>
            <a:miter lim="800000"/>
            <a:headEnd/>
            <a:tailEnd/>
          </a:ln>
          <a:effectLst/>
        </p:spPr>
        <p:txBody>
          <a:bodyPr wrap="square" anchor="ctr"/>
          <a:lstStyle/>
          <a:p>
            <a:pPr marL="342900" indent="-342900" algn="l">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In these situations, it is helpful to develop the null hypothesis first.</a:t>
            </a:r>
          </a:p>
        </p:txBody>
      </p:sp>
      <p:sp>
        <p:nvSpPr>
          <p:cNvPr id="2" name="Slide Number Placeholder 1"/>
          <p:cNvSpPr>
            <a:spLocks noGrp="1"/>
          </p:cNvSpPr>
          <p:nvPr>
            <p:ph type="sldNum" sz="quarter" idx="12"/>
          </p:nvPr>
        </p:nvSpPr>
        <p:spPr/>
        <p:txBody>
          <a:bodyPr/>
          <a:lstStyle/>
          <a:p>
            <a:fld id="{949EBC64-41CB-41B8-B6DF-9B1367312BD4}" type="slidenum">
              <a:rPr lang="en-US" smtClean="0"/>
              <a:t>9</a:t>
            </a:fld>
            <a:endParaRPr lang="en-US"/>
          </a:p>
        </p:txBody>
      </p:sp>
      <p:sp>
        <p:nvSpPr>
          <p:cNvPr id="10" name="Rectangle 3"/>
          <p:cNvSpPr txBox="1">
            <a:spLocks noChangeArrowheads="1"/>
          </p:cNvSpPr>
          <p:nvPr/>
        </p:nvSpPr>
        <p:spPr>
          <a:xfrm>
            <a:off x="929331" y="617880"/>
            <a:ext cx="10337562" cy="642937"/>
          </a:xfrm>
          <a:prstGeom prst="rect">
            <a:avLst/>
          </a:prstGeom>
          <a:noFill/>
          <a:ln/>
        </p:spPr>
        <p:txBody>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Developing Null and Alternative Hypotheses</a:t>
            </a:r>
          </a:p>
        </p:txBody>
      </p:sp>
    </p:spTree>
  </p:cSld>
  <p:clrMapOvr>
    <a:masterClrMapping/>
  </p:clrMapOvr>
  <p:transition>
    <p:zoom/>
  </p:transition>
</p:sld>
</file>

<file path=ppt/theme/theme1.xml><?xml version="1.0" encoding="utf-8"?>
<a:theme xmlns:a="http://schemas.openxmlformats.org/drawingml/2006/main" name="SBE13ch01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SBE13ch01_New</Template>
  <TotalTime>7639</TotalTime>
  <Pages>29</Pages>
  <Words>3705</Words>
  <Application>Microsoft Office PowerPoint</Application>
  <PresentationFormat>Custom</PresentationFormat>
  <Paragraphs>511</Paragraphs>
  <Slides>57</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Monotype Sorts</vt:lpstr>
      <vt:lpstr>Calibri</vt:lpstr>
      <vt:lpstr>Cambria Math</vt:lpstr>
      <vt:lpstr>Symbol</vt:lpstr>
      <vt:lpstr>Book Antiqua</vt:lpstr>
      <vt:lpstr>Wingdings</vt:lpstr>
      <vt:lpstr>Arial</vt:lpstr>
      <vt:lpstr>MS Reference Serif</vt:lpstr>
      <vt:lpstr>SBE13ch01_New</vt:lpstr>
      <vt:lpstr>Essentials of Statistics for Business and Economics (8e)</vt:lpstr>
      <vt:lpstr>Chapter 9 Hypothesis Testing</vt:lpstr>
      <vt:lpstr>Hypothesis Testing</vt:lpstr>
      <vt:lpstr>PowerPoint Presentation</vt:lpstr>
      <vt:lpstr>Developing Null and Alternative Hypotheses</vt:lpstr>
      <vt:lpstr>Developing Null and Alternative Hypotheses</vt:lpstr>
      <vt:lpstr>PowerPoint Presentation</vt:lpstr>
      <vt:lpstr>PowerPoint Presentation</vt:lpstr>
      <vt:lpstr>PowerPoint Presentation</vt:lpstr>
      <vt:lpstr>PowerPoint Presentation</vt:lpstr>
      <vt:lpstr>PowerPoint Presentation</vt:lpstr>
      <vt:lpstr>Null and Alternative Hypotheses</vt:lpstr>
      <vt:lpstr>PowerPoint Presentation</vt:lpstr>
      <vt:lpstr>Type I Error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Confidence Interval Approach to Two-Tailed Tests About a Population Mean</vt:lpstr>
      <vt:lpstr>Confidence Interval Approach to Two-Tailed Tests About a Population Mean</vt:lpstr>
      <vt:lpstr>Tests About a Population Mean:  s  Unknown</vt:lpstr>
      <vt:lpstr>PowerPoint Presentation</vt:lpstr>
      <vt:lpstr>p -Values and the t Distribution </vt:lpstr>
      <vt:lpstr>Example:  Highway Patrol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Chapter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9  Hypothesis Tests</dc:title>
  <dc:creator>John IV</dc:creator>
  <cp:lastModifiedBy>Merrill, Anne</cp:lastModifiedBy>
  <cp:revision>360</cp:revision>
  <cp:lastPrinted>1601-01-01T00:00:00Z</cp:lastPrinted>
  <dcterms:created xsi:type="dcterms:W3CDTF">1996-08-27T07:40:38Z</dcterms:created>
  <dcterms:modified xsi:type="dcterms:W3CDTF">2017-04-27T19:04:55Z</dcterms:modified>
</cp:coreProperties>
</file>