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0" r:id="rId1"/>
  </p:sldMasterIdLst>
  <p:notesMasterIdLst>
    <p:notesMasterId r:id="rId54"/>
  </p:notesMasterIdLst>
  <p:handoutMasterIdLst>
    <p:handoutMasterId r:id="rId55"/>
  </p:handoutMasterIdLst>
  <p:sldIdLst>
    <p:sldId id="301" r:id="rId2"/>
    <p:sldId id="387" r:id="rId3"/>
    <p:sldId id="257" r:id="rId4"/>
    <p:sldId id="336" r:id="rId5"/>
    <p:sldId id="259" r:id="rId6"/>
    <p:sldId id="327" r:id="rId7"/>
    <p:sldId id="329" r:id="rId8"/>
    <p:sldId id="339" r:id="rId9"/>
    <p:sldId id="380" r:id="rId10"/>
    <p:sldId id="340" r:id="rId11"/>
    <p:sldId id="378" r:id="rId12"/>
    <p:sldId id="261" r:id="rId13"/>
    <p:sldId id="262" r:id="rId14"/>
    <p:sldId id="379" r:id="rId15"/>
    <p:sldId id="341" r:id="rId16"/>
    <p:sldId id="263" r:id="rId17"/>
    <p:sldId id="367" r:id="rId18"/>
    <p:sldId id="264" r:id="rId19"/>
    <p:sldId id="265" r:id="rId20"/>
    <p:sldId id="266" r:id="rId21"/>
    <p:sldId id="303" r:id="rId22"/>
    <p:sldId id="333" r:id="rId23"/>
    <p:sldId id="332" r:id="rId24"/>
    <p:sldId id="304" r:id="rId25"/>
    <p:sldId id="330" r:id="rId26"/>
    <p:sldId id="369" r:id="rId27"/>
    <p:sldId id="368" r:id="rId28"/>
    <p:sldId id="271" r:id="rId29"/>
    <p:sldId id="370" r:id="rId30"/>
    <p:sldId id="386" r:id="rId31"/>
    <p:sldId id="272" r:id="rId32"/>
    <p:sldId id="273" r:id="rId33"/>
    <p:sldId id="344" r:id="rId34"/>
    <p:sldId id="345" r:id="rId35"/>
    <p:sldId id="331" r:id="rId36"/>
    <p:sldId id="275" r:id="rId37"/>
    <p:sldId id="372" r:id="rId38"/>
    <p:sldId id="276" r:id="rId39"/>
    <p:sldId id="324" r:id="rId40"/>
    <p:sldId id="321" r:id="rId41"/>
    <p:sldId id="350" r:id="rId42"/>
    <p:sldId id="337" r:id="rId43"/>
    <p:sldId id="284" r:id="rId44"/>
    <p:sldId id="334" r:id="rId45"/>
    <p:sldId id="371" r:id="rId46"/>
    <p:sldId id="285" r:id="rId47"/>
    <p:sldId id="286" r:id="rId48"/>
    <p:sldId id="351" r:id="rId49"/>
    <p:sldId id="352" r:id="rId50"/>
    <p:sldId id="354" r:id="rId51"/>
    <p:sldId id="355" r:id="rId52"/>
    <p:sldId id="279" r:id="rId53"/>
  </p:sldIdLst>
  <p:sldSz cx="12161838" cy="6858000"/>
  <p:notesSz cx="6858000" cy="9144000"/>
  <p:embeddedFontLs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Cambria Math" panose="02040503050406030204" pitchFamily="18" charset="0"/>
      <p:regular r:id="rId60"/>
    </p:embeddedFont>
    <p:embeddedFont>
      <p:font typeface="Monotype Sorts" panose="020B0604020202020204" charset="2"/>
      <p:regular r:id="rId61"/>
    </p:embeddedFont>
    <p:embeddedFont>
      <p:font typeface="Book Antiqua" panose="02040602050305030304" pitchFamily="18" charset="0"/>
      <p:regular r:id="rId62"/>
      <p:bold r:id="rId63"/>
      <p:italic r:id="rId64"/>
      <p:boldItalic r:id="rId65"/>
    </p:embeddedFont>
    <p:embeddedFont>
      <p:font typeface="MS Reference Serif" panose="020B0604020202020204" charset="0"/>
      <p:regular r:id="rId66"/>
      <p:bold r:id="rId67"/>
      <p:italic r:id="rId68"/>
      <p:boldItalic r:id="rId69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7">
          <p15:clr>
            <a:srgbClr val="A4A3A4"/>
          </p15:clr>
        </p15:guide>
        <p15:guide id="2" pos="92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itha Kamath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9EA9"/>
    <a:srgbClr val="660033"/>
    <a:srgbClr val="000000"/>
    <a:srgbClr val="7DAF23"/>
    <a:srgbClr val="00FFFF"/>
    <a:srgbClr val="66FFFF"/>
    <a:srgbClr val="808080"/>
    <a:srgbClr val="005986"/>
    <a:srgbClr val="006699"/>
    <a:srgbClr val="72A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0929"/>
  </p:normalViewPr>
  <p:slideViewPr>
    <p:cSldViewPr snapToGrid="0">
      <p:cViewPr varScale="1">
        <p:scale>
          <a:sx n="101" d="100"/>
          <a:sy n="101" d="100"/>
        </p:scale>
        <p:origin x="126" y="582"/>
      </p:cViewPr>
      <p:guideLst>
        <p:guide orient="horz" pos="897"/>
        <p:guide pos="927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7.fntdata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13" Type="http://schemas.openxmlformats.org/officeDocument/2006/relationships/slide" Target="slides/slide19.xml"/><Relationship Id="rId18" Type="http://schemas.openxmlformats.org/officeDocument/2006/relationships/slide" Target="slides/slide31.xml"/><Relationship Id="rId26" Type="http://schemas.openxmlformats.org/officeDocument/2006/relationships/slide" Target="slides/slide43.xml"/><Relationship Id="rId3" Type="http://schemas.openxmlformats.org/officeDocument/2006/relationships/slide" Target="slides/slide5.xml"/><Relationship Id="rId21" Type="http://schemas.openxmlformats.org/officeDocument/2006/relationships/slide" Target="slides/slide35.xml"/><Relationship Id="rId7" Type="http://schemas.openxmlformats.org/officeDocument/2006/relationships/slide" Target="slides/slide12.xml"/><Relationship Id="rId12" Type="http://schemas.openxmlformats.org/officeDocument/2006/relationships/slide" Target="slides/slide18.xml"/><Relationship Id="rId17" Type="http://schemas.openxmlformats.org/officeDocument/2006/relationships/slide" Target="slides/slide28.xml"/><Relationship Id="rId25" Type="http://schemas.openxmlformats.org/officeDocument/2006/relationships/slide" Target="slides/slide42.xml"/><Relationship Id="rId2" Type="http://schemas.openxmlformats.org/officeDocument/2006/relationships/slide" Target="slides/slide4.xml"/><Relationship Id="rId16" Type="http://schemas.openxmlformats.org/officeDocument/2006/relationships/slide" Target="slides/slide24.xml"/><Relationship Id="rId20" Type="http://schemas.openxmlformats.org/officeDocument/2006/relationships/slide" Target="slides/slide33.xml"/><Relationship Id="rId29" Type="http://schemas.openxmlformats.org/officeDocument/2006/relationships/slide" Target="slides/slide47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7.xml"/><Relationship Id="rId24" Type="http://schemas.openxmlformats.org/officeDocument/2006/relationships/slide" Target="slides/slide40.xml"/><Relationship Id="rId5" Type="http://schemas.openxmlformats.org/officeDocument/2006/relationships/slide" Target="slides/slide7.xml"/><Relationship Id="rId15" Type="http://schemas.openxmlformats.org/officeDocument/2006/relationships/slide" Target="slides/slide23.xml"/><Relationship Id="rId23" Type="http://schemas.openxmlformats.org/officeDocument/2006/relationships/slide" Target="slides/slide39.xml"/><Relationship Id="rId28" Type="http://schemas.openxmlformats.org/officeDocument/2006/relationships/slide" Target="slides/slide46.xml"/><Relationship Id="rId10" Type="http://schemas.openxmlformats.org/officeDocument/2006/relationships/slide" Target="slides/slide16.xml"/><Relationship Id="rId19" Type="http://schemas.openxmlformats.org/officeDocument/2006/relationships/slide" Target="slides/slide32.xml"/><Relationship Id="rId31" Type="http://schemas.openxmlformats.org/officeDocument/2006/relationships/slide" Target="slides/slide49.xml"/><Relationship Id="rId4" Type="http://schemas.openxmlformats.org/officeDocument/2006/relationships/slide" Target="slides/slide6.xml"/><Relationship Id="rId9" Type="http://schemas.openxmlformats.org/officeDocument/2006/relationships/slide" Target="slides/slide15.xml"/><Relationship Id="rId14" Type="http://schemas.openxmlformats.org/officeDocument/2006/relationships/slide" Target="slides/slide21.xml"/><Relationship Id="rId22" Type="http://schemas.openxmlformats.org/officeDocument/2006/relationships/slide" Target="slides/slide38.xml"/><Relationship Id="rId27" Type="http://schemas.openxmlformats.org/officeDocument/2006/relationships/slide" Target="slides/slide44.xml"/><Relationship Id="rId30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30FB6F0A-BDD0-4A9A-98B8-0C21615B58E6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801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notes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419AF8DC-6BD6-4A6E-8D48-56187C2F5279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134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2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6127" y="640081"/>
            <a:ext cx="10489585" cy="727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05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640079"/>
            <a:ext cx="2622396" cy="53035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640079"/>
            <a:ext cx="7715166" cy="53035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82651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8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3740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6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463040"/>
            <a:ext cx="5168781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463040"/>
            <a:ext cx="5168781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1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463040"/>
            <a:ext cx="5145027" cy="7398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298811"/>
            <a:ext cx="5145027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463040"/>
            <a:ext cx="5170365" cy="739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298811"/>
            <a:ext cx="5170365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6127" y="640081"/>
            <a:ext cx="10489585" cy="727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72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59739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93517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640081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640079"/>
            <a:ext cx="6156930" cy="5303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1838227"/>
            <a:ext cx="3922509" cy="41053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8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640081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640080"/>
            <a:ext cx="6156930" cy="52289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1838228"/>
            <a:ext cx="3922509" cy="40307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1"/>
            <a:ext cx="12191996" cy="464388"/>
          </a:xfrm>
          <a:prstGeom prst="rect">
            <a:avLst/>
          </a:prstGeom>
          <a:solidFill>
            <a:srgbClr val="729EA9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640081"/>
            <a:ext cx="10489585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463040"/>
            <a:ext cx="1048958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9774" y="6448509"/>
            <a:ext cx="625938" cy="272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fld id="{949EBC64-41CB-41B8-B6DF-9B1367312BD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4389"/>
            <a:ext cx="12196108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248402"/>
            <a:ext cx="12196106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6127" y="6448509"/>
            <a:ext cx="941947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2018 Cengage Learning.  May not be scanned, copied or duplicated, or posted to a publicly accessible website, in whole or in part, except for use as permitted</a:t>
            </a:r>
            <a:r>
              <a:rPr lang="en-US" sz="8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in a license distributed with a certain product or service or otherwise on a password-protected website or</a:t>
            </a:r>
            <a:r>
              <a:rPr lang="en-US" sz="8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school-approved learning management system f</a:t>
            </a:r>
            <a:r>
              <a:rPr lang="en-US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or classroom use.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80920" y="48578"/>
            <a:ext cx="5244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ffectLst/>
                <a:latin typeface="+mn-lt"/>
              </a:rPr>
              <a:t>Essentials of Statistics for Business and Economics (8e)</a:t>
            </a: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0" y="6175652"/>
            <a:ext cx="12191997" cy="79652"/>
          </a:xfrm>
          <a:prstGeom prst="rect">
            <a:avLst/>
          </a:prstGeom>
          <a:solidFill>
            <a:srgbClr val="729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1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zoom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7430" y="2680968"/>
            <a:ext cx="2419699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Slides by</a:t>
            </a:r>
          </a:p>
          <a:p>
            <a:pPr marL="457200" indent="-457200" algn="ctr"/>
            <a:endParaRPr lang="en-US" sz="105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/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John</a:t>
            </a:r>
          </a:p>
          <a:p>
            <a:pPr marL="457200" indent="-457200" algn="ctr"/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Loucks</a:t>
            </a:r>
          </a:p>
          <a:p>
            <a:pPr marL="457200" indent="-457200" algn="ctr"/>
            <a:endParaRPr lang="en-US" sz="105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/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St. Edward’s</a:t>
            </a:r>
          </a:p>
          <a:p>
            <a:pPr marL="457200" indent="-457200" algn="ctr"/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</a:t>
            </a:fld>
            <a:endParaRPr lang="en-US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39788" y="640080"/>
            <a:ext cx="5620721" cy="299866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>
                <a:effectLst/>
                <a:latin typeface="+mn-lt"/>
              </a:rPr>
              <a:t>Statistics for </a:t>
            </a:r>
            <a:br>
              <a:rPr lang="en-US" sz="3200" dirty="0">
                <a:effectLst/>
                <a:latin typeface="+mn-lt"/>
              </a:rPr>
            </a:br>
            <a:r>
              <a:rPr lang="en-US" sz="3200" dirty="0">
                <a:effectLst/>
                <a:latin typeface="+mn-lt"/>
              </a:rPr>
              <a:t>Business and Economics (13e)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839788" y="3789575"/>
            <a:ext cx="5620721" cy="7352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600" dirty="0">
                <a:effectLst/>
              </a:rPr>
              <a:t>Anderson, Sweeney, Williams, </a:t>
            </a:r>
            <a:r>
              <a:rPr lang="en-US" sz="1600" dirty="0" err="1">
                <a:effectLst/>
              </a:rPr>
              <a:t>Camm</a:t>
            </a:r>
            <a:r>
              <a:rPr lang="en-US" sz="1600" dirty="0">
                <a:effectLst/>
              </a:rPr>
              <a:t>, Cochran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dirty="0">
                <a:effectLst/>
              </a:rPr>
              <a:t>© 2017 Cengage Learning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839788" y="4828094"/>
            <a:ext cx="5620721" cy="735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ffectLst/>
              </a:rPr>
              <a:t>Slides by John </a:t>
            </a:r>
            <a:r>
              <a:rPr lang="en-US" dirty="0" err="1">
                <a:effectLst/>
              </a:rPr>
              <a:t>Loucks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St. Edwards University</a:t>
            </a:r>
          </a:p>
        </p:txBody>
      </p:sp>
      <p:pic>
        <p:nvPicPr>
          <p:cNvPr id="11" name="Picture 2" descr="C:\Slides\SBE13ppt\9781305585317 cover sh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55" y="680531"/>
            <a:ext cx="4311720" cy="539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1353756" y="1072792"/>
            <a:ext cx="9982842" cy="115642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probability distribution is defined by 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function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denoted by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), that provides the probability for each value of the random variable.</a:t>
            </a: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1353756" y="2041203"/>
            <a:ext cx="9989177" cy="71933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required conditions for a discrete probability function are:</a:t>
            </a:r>
            <a:endParaRPr lang="en-US" sz="1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4411888" y="2637594"/>
            <a:ext cx="3349849" cy="538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0 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 </a:t>
            </a:r>
            <a:r>
              <a:rPr lang="en-US" sz="2400" dirty="0">
                <a:effectLst/>
                <a:latin typeface="+mn-lt"/>
                <a:cs typeface="Arial" panose="020B0604020202020204" pitchFamily="34" charset="0"/>
              </a:rPr>
              <a:t>∑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10</a:t>
            </a:fld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03278" y="538176"/>
            <a:ext cx="1033756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Discrete Probability Distributions</a:t>
            </a:r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42869" y="1141931"/>
            <a:ext cx="10003352" cy="100814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There are three methods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assign</a:t>
            </a:r>
            <a:r>
              <a:rPr lang="en-US" sz="2400">
                <a:effectLst/>
                <a:latin typeface="+mn-lt"/>
                <a:cs typeface="Arial" panose="020B0604020202020204" pitchFamily="34" charset="0"/>
              </a:rPr>
              <a:t>ing</a:t>
            </a:r>
            <a:r>
              <a:rPr lang="en-US" sz="2400">
                <a:solidFill>
                  <a:srgbClr val="FF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probabilities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 random variables: classical method, subjective method, and relative frequency method.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71830" y="2010783"/>
            <a:ext cx="10152959" cy="10783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use of the relative frequency method to develop discrete probability distributions leads to what is called an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empirical discrete distribution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11</a:t>
            </a:fld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03278" y="538176"/>
            <a:ext cx="1033756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Discrete Probability Distributions</a:t>
            </a:r>
          </a:p>
        </p:txBody>
      </p:sp>
    </p:spTree>
    <p:extLst>
      <p:ext uri="{BB962C8B-B14F-4D97-AF65-F5344CB8AC3E}">
        <p14:creationId xmlns:p14="http://schemas.microsoft.com/office/powerpoint/2010/main" val="2423516001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0" name="Rectangle 244"/>
          <p:cNvSpPr>
            <a:spLocks noChangeArrowheads="1"/>
          </p:cNvSpPr>
          <p:nvPr/>
        </p:nvSpPr>
        <p:spPr bwMode="auto">
          <a:xfrm>
            <a:off x="7119743" y="2502396"/>
            <a:ext cx="2438703" cy="33702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415477" y="2502396"/>
            <a:ext cx="4440338" cy="33702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242600" y="1811392"/>
            <a:ext cx="10638274" cy="816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lvl="1" algn="l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Using past data on TV sales, 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tabular representation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</a:p>
          <a:p>
            <a:pPr lvl="1" algn="l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probability distribution for sales was developed.</a:t>
            </a:r>
          </a:p>
        </p:txBody>
      </p:sp>
      <p:sp>
        <p:nvSpPr>
          <p:cNvPr id="9394" name="Freeform 178"/>
          <p:cNvSpPr>
            <a:spLocks/>
          </p:cNvSpPr>
          <p:nvPr/>
        </p:nvSpPr>
        <p:spPr bwMode="auto">
          <a:xfrm>
            <a:off x="10736623" y="5849528"/>
            <a:ext cx="14779" cy="26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"/>
              </a:cxn>
              <a:cxn ang="0">
                <a:pos x="13" y="2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3" h="35">
                <a:moveTo>
                  <a:pt x="0" y="0"/>
                </a:moveTo>
                <a:lnTo>
                  <a:pt x="0" y="35"/>
                </a:lnTo>
                <a:lnTo>
                  <a:pt x="13" y="2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96" name="Freeform 180"/>
          <p:cNvSpPr>
            <a:spLocks/>
          </p:cNvSpPr>
          <p:nvPr/>
        </p:nvSpPr>
        <p:spPr bwMode="auto">
          <a:xfrm>
            <a:off x="10707064" y="5852703"/>
            <a:ext cx="19002" cy="15875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0" y="15"/>
              </a:cxn>
              <a:cxn ang="0">
                <a:pos x="17" y="21"/>
              </a:cxn>
              <a:cxn ang="0">
                <a:pos x="19" y="0"/>
              </a:cxn>
              <a:cxn ang="0">
                <a:pos x="19" y="0"/>
              </a:cxn>
            </a:cxnLst>
            <a:rect l="0" t="0" r="r" b="b"/>
            <a:pathLst>
              <a:path w="19" h="21">
                <a:moveTo>
                  <a:pt x="19" y="0"/>
                </a:moveTo>
                <a:lnTo>
                  <a:pt x="0" y="15"/>
                </a:lnTo>
                <a:lnTo>
                  <a:pt x="17" y="21"/>
                </a:lnTo>
                <a:lnTo>
                  <a:pt x="19" y="0"/>
                </a:lnTo>
                <a:lnTo>
                  <a:pt x="19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58" name="Rectangle 242"/>
          <p:cNvSpPr>
            <a:spLocks noChangeArrowheads="1"/>
          </p:cNvSpPr>
          <p:nvPr/>
        </p:nvSpPr>
        <p:spPr bwMode="auto">
          <a:xfrm>
            <a:off x="2701729" y="2564181"/>
            <a:ext cx="4510015" cy="3374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		  Number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Units Sold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Days</a:t>
            </a:r>
            <a:endParaRPr lang="en-US" sz="2400" b="1" u="sng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0	        80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	1	        50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	2	        40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	3	        10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	4	       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  <a:p>
            <a:pPr algn="l"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      200</a:t>
            </a:r>
          </a:p>
        </p:txBody>
      </p:sp>
      <p:sp>
        <p:nvSpPr>
          <p:cNvPr id="9459" name="Rectangle 243"/>
          <p:cNvSpPr>
            <a:spLocks noChangeArrowheads="1"/>
          </p:cNvSpPr>
          <p:nvPr/>
        </p:nvSpPr>
        <p:spPr bwMode="auto">
          <a:xfrm>
            <a:off x="6213943" y="2564181"/>
            <a:ext cx="2660402" cy="3374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en-US" sz="2400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1" u="sng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0	   .40 = 80/200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1	   .25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2	   .20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3	   .05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4	 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.10</a:t>
            </a:r>
          </a:p>
          <a:p>
            <a:pPr algn="l"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1.00</a:t>
            </a:r>
          </a:p>
        </p:txBody>
      </p:sp>
      <p:sp>
        <p:nvSpPr>
          <p:cNvPr id="9467" name="Rectangle 251"/>
          <p:cNvSpPr>
            <a:spLocks noChangeArrowheads="1"/>
          </p:cNvSpPr>
          <p:nvPr/>
        </p:nvSpPr>
        <p:spPr bwMode="auto">
          <a:xfrm>
            <a:off x="1342264" y="1200767"/>
            <a:ext cx="10489585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JSL Appliances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12</a:t>
            </a:fld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803278" y="538176"/>
            <a:ext cx="1033756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Discrete Probability Distributions</a:t>
            </a:r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7" name="Group 47"/>
          <p:cNvGrpSpPr>
            <a:grpSpLocks/>
          </p:cNvGrpSpPr>
          <p:nvPr/>
        </p:nvGrpSpPr>
        <p:grpSpPr bwMode="auto">
          <a:xfrm>
            <a:off x="3764233" y="2252280"/>
            <a:ext cx="4383329" cy="2343150"/>
            <a:chOff x="1908" y="1476"/>
            <a:chExt cx="2076" cy="1476"/>
          </a:xfrm>
        </p:grpSpPr>
        <p:sp>
          <p:nvSpPr>
            <p:cNvPr id="10282" name="Line 42"/>
            <p:cNvSpPr>
              <a:spLocks noChangeShapeType="1"/>
            </p:cNvSpPr>
            <p:nvPr/>
          </p:nvSpPr>
          <p:spPr bwMode="auto">
            <a:xfrm>
              <a:off x="1908" y="2952"/>
              <a:ext cx="2076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3" name="Line 43"/>
            <p:cNvSpPr>
              <a:spLocks noChangeShapeType="1"/>
            </p:cNvSpPr>
            <p:nvPr/>
          </p:nvSpPr>
          <p:spPr bwMode="auto">
            <a:xfrm>
              <a:off x="1908" y="2580"/>
              <a:ext cx="2076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4" name="Line 44"/>
            <p:cNvSpPr>
              <a:spLocks noChangeShapeType="1"/>
            </p:cNvSpPr>
            <p:nvPr/>
          </p:nvSpPr>
          <p:spPr bwMode="auto">
            <a:xfrm>
              <a:off x="1908" y="1836"/>
              <a:ext cx="2076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5" name="Line 45"/>
            <p:cNvSpPr>
              <a:spLocks noChangeShapeType="1"/>
            </p:cNvSpPr>
            <p:nvPr/>
          </p:nvSpPr>
          <p:spPr bwMode="auto">
            <a:xfrm>
              <a:off x="1908" y="2208"/>
              <a:ext cx="2076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6" name="Line 46"/>
            <p:cNvSpPr>
              <a:spLocks noChangeShapeType="1"/>
            </p:cNvSpPr>
            <p:nvPr/>
          </p:nvSpPr>
          <p:spPr bwMode="auto">
            <a:xfrm>
              <a:off x="1908" y="1476"/>
              <a:ext cx="2076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637547" y="1993518"/>
            <a:ext cx="0" cy="3168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296" name="Group 56"/>
          <p:cNvGrpSpPr>
            <a:grpSpLocks/>
          </p:cNvGrpSpPr>
          <p:nvPr/>
        </p:nvGrpSpPr>
        <p:grpSpPr bwMode="auto">
          <a:xfrm>
            <a:off x="3493970" y="2253868"/>
            <a:ext cx="299823" cy="2343150"/>
            <a:chOff x="1780" y="1477"/>
            <a:chExt cx="142" cy="1476"/>
          </a:xfrm>
          <a:effectLst/>
        </p:grpSpPr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>
              <a:off x="1780" y="2953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1780" y="2581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1786" y="2209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1780" y="1837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1780" y="1477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277" name="Group 37"/>
          <p:cNvGrpSpPr>
            <a:grpSpLocks/>
          </p:cNvGrpSpPr>
          <p:nvPr/>
        </p:nvGrpSpPr>
        <p:grpSpPr bwMode="auto">
          <a:xfrm>
            <a:off x="2757089" y="2037968"/>
            <a:ext cx="646099" cy="2782888"/>
            <a:chOff x="1431" y="1341"/>
            <a:chExt cx="306" cy="1753"/>
          </a:xfrm>
          <a:effectLst/>
        </p:grpSpPr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1431" y="2805"/>
              <a:ext cx="28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.10</a:t>
              </a:r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1447" y="2437"/>
              <a:ext cx="28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.20</a:t>
              </a:r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1447" y="2061"/>
              <a:ext cx="28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.30</a:t>
              </a:r>
            </a:p>
          </p:txBody>
        </p:sp>
        <p:sp>
          <p:nvSpPr>
            <p:cNvPr id="10254" name="Rectangle 14"/>
            <p:cNvSpPr>
              <a:spLocks noChangeArrowheads="1"/>
            </p:cNvSpPr>
            <p:nvPr/>
          </p:nvSpPr>
          <p:spPr bwMode="auto">
            <a:xfrm>
              <a:off x="1455" y="1697"/>
              <a:ext cx="282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>
              <a:off x="1443" y="1341"/>
              <a:ext cx="28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.50</a:t>
              </a:r>
            </a:p>
          </p:txBody>
        </p:sp>
      </p:grp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4293314" y="5216143"/>
            <a:ext cx="272029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  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1     2 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3   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3587561" y="5613019"/>
            <a:ext cx="47052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Values of Random Variable 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(TV sales)</a:t>
            </a: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 rot="16200000">
            <a:off x="1718665" y="3217632"/>
            <a:ext cx="1500412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645993" y="5162168"/>
            <a:ext cx="456913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04" name="Group 64"/>
          <p:cNvGrpSpPr>
            <a:grpSpLocks/>
          </p:cNvGrpSpPr>
          <p:nvPr/>
        </p:nvGrpSpPr>
        <p:grpSpPr bwMode="auto">
          <a:xfrm>
            <a:off x="4509569" y="5093906"/>
            <a:ext cx="3118582" cy="149225"/>
            <a:chOff x="2405" y="3326"/>
            <a:chExt cx="1477" cy="94"/>
          </a:xfrm>
        </p:grpSpPr>
        <p:sp>
          <p:nvSpPr>
            <p:cNvPr id="10270" name="Line 30"/>
            <p:cNvSpPr>
              <a:spLocks noChangeShapeType="1"/>
            </p:cNvSpPr>
            <p:nvPr/>
          </p:nvSpPr>
          <p:spPr bwMode="auto">
            <a:xfrm rot="-5400000">
              <a:off x="2359" y="3372"/>
              <a:ext cx="9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1" name="Line 31"/>
            <p:cNvSpPr>
              <a:spLocks noChangeShapeType="1"/>
            </p:cNvSpPr>
            <p:nvPr/>
          </p:nvSpPr>
          <p:spPr bwMode="auto">
            <a:xfrm rot="5400000" flipH="1">
              <a:off x="2731" y="3371"/>
              <a:ext cx="94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2" name="Line 32"/>
            <p:cNvSpPr>
              <a:spLocks noChangeShapeType="1"/>
            </p:cNvSpPr>
            <p:nvPr/>
          </p:nvSpPr>
          <p:spPr bwMode="auto">
            <a:xfrm rot="-5400000">
              <a:off x="3107" y="3372"/>
              <a:ext cx="9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3" name="Line 33"/>
            <p:cNvSpPr>
              <a:spLocks noChangeShapeType="1"/>
            </p:cNvSpPr>
            <p:nvPr/>
          </p:nvSpPr>
          <p:spPr bwMode="auto">
            <a:xfrm rot="-5400000">
              <a:off x="3475" y="3372"/>
              <a:ext cx="9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4" name="Line 34"/>
            <p:cNvSpPr>
              <a:spLocks noChangeShapeType="1"/>
            </p:cNvSpPr>
            <p:nvPr/>
          </p:nvSpPr>
          <p:spPr bwMode="auto">
            <a:xfrm rot="-5400000">
              <a:off x="3835" y="3372"/>
              <a:ext cx="9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01" name="Group 61"/>
          <p:cNvGrpSpPr>
            <a:grpSpLocks/>
          </p:cNvGrpSpPr>
          <p:nvPr/>
        </p:nvGrpSpPr>
        <p:grpSpPr bwMode="auto">
          <a:xfrm>
            <a:off x="4496900" y="1971293"/>
            <a:ext cx="3116471" cy="3251200"/>
            <a:chOff x="2399" y="1359"/>
            <a:chExt cx="1476" cy="2048"/>
          </a:xfrm>
        </p:grpSpPr>
        <p:sp>
          <p:nvSpPr>
            <p:cNvPr id="10289" name="Line 49"/>
            <p:cNvSpPr>
              <a:spLocks noChangeShapeType="1"/>
            </p:cNvSpPr>
            <p:nvPr/>
          </p:nvSpPr>
          <p:spPr bwMode="auto">
            <a:xfrm rot="5400000">
              <a:off x="1377" y="2385"/>
              <a:ext cx="2044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90" name="Line 50"/>
            <p:cNvSpPr>
              <a:spLocks noChangeShapeType="1"/>
            </p:cNvSpPr>
            <p:nvPr/>
          </p:nvSpPr>
          <p:spPr bwMode="auto">
            <a:xfrm rot="16200000" flipH="1">
              <a:off x="1751" y="2387"/>
              <a:ext cx="2040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91" name="Line 51"/>
            <p:cNvSpPr>
              <a:spLocks noChangeShapeType="1"/>
            </p:cNvSpPr>
            <p:nvPr/>
          </p:nvSpPr>
          <p:spPr bwMode="auto">
            <a:xfrm rot="5400000">
              <a:off x="2491" y="2383"/>
              <a:ext cx="2048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92" name="Line 52"/>
            <p:cNvSpPr>
              <a:spLocks noChangeShapeType="1"/>
            </p:cNvSpPr>
            <p:nvPr/>
          </p:nvSpPr>
          <p:spPr bwMode="auto">
            <a:xfrm rot="5400000">
              <a:off x="2121" y="2385"/>
              <a:ext cx="2044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93" name="Line 53"/>
            <p:cNvSpPr>
              <a:spLocks noChangeShapeType="1"/>
            </p:cNvSpPr>
            <p:nvPr/>
          </p:nvSpPr>
          <p:spPr bwMode="auto">
            <a:xfrm rot="5400000">
              <a:off x="2853" y="2385"/>
              <a:ext cx="2044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257" name="Line 17"/>
          <p:cNvSpPr>
            <a:spLocks noChangeShapeType="1"/>
          </p:cNvSpPr>
          <p:nvPr/>
        </p:nvSpPr>
        <p:spPr bwMode="auto">
          <a:xfrm flipV="1">
            <a:off x="5284463" y="3688968"/>
            <a:ext cx="0" cy="14605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H="1" flipV="1">
            <a:off x="6072027" y="4006468"/>
            <a:ext cx="0" cy="11430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6857479" y="4857368"/>
            <a:ext cx="0" cy="2921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H="1" flipV="1">
            <a:off x="7609148" y="4597018"/>
            <a:ext cx="0" cy="55245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05" name="Line 65"/>
          <p:cNvSpPr>
            <a:spLocks noChangeShapeType="1"/>
          </p:cNvSpPr>
          <p:nvPr/>
        </p:nvSpPr>
        <p:spPr bwMode="auto">
          <a:xfrm flipV="1">
            <a:off x="4499011" y="2814255"/>
            <a:ext cx="0" cy="233045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0" name="AutoShape 70"/>
          <p:cNvSpPr>
            <a:spLocks noChangeArrowheads="1"/>
          </p:cNvSpPr>
          <p:nvPr/>
        </p:nvSpPr>
        <p:spPr bwMode="auto">
          <a:xfrm>
            <a:off x="7949621" y="2555517"/>
            <a:ext cx="3074242" cy="166370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Graphical</a:t>
            </a:r>
          </a:p>
          <a:p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representation</a:t>
            </a:r>
          </a:p>
          <a:p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probability</a:t>
            </a:r>
          </a:p>
          <a:p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13</a:t>
            </a:fld>
            <a:endParaRPr lang="en-US"/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803559" y="541808"/>
            <a:ext cx="1033756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Discrete Probability Distributions</a:t>
            </a:r>
          </a:p>
        </p:txBody>
      </p:sp>
      <p:sp>
        <p:nvSpPr>
          <p:cNvPr id="48" name="Rectangle 251"/>
          <p:cNvSpPr>
            <a:spLocks noChangeArrowheads="1"/>
          </p:cNvSpPr>
          <p:nvPr/>
        </p:nvSpPr>
        <p:spPr bwMode="auto">
          <a:xfrm>
            <a:off x="1342264" y="1200767"/>
            <a:ext cx="10489585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JSL Appliances</a:t>
            </a:r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53755" y="1212575"/>
            <a:ext cx="9754808" cy="124259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addition to tables and graphs, a formula that gives the probability function,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), for every value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often used to describe the probability   distributions.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63411" y="2285207"/>
            <a:ext cx="9754808" cy="103491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Several discrete probability distributions specified by formulas are the discrete-uniform, binomial, Poisson, and hypergeometric distributions.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14</a:t>
            </a:fld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03559" y="541808"/>
            <a:ext cx="1033756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Discrete Probability Distributions</a:t>
            </a:r>
          </a:p>
        </p:txBody>
      </p:sp>
    </p:spTree>
    <p:extLst>
      <p:ext uri="{BB962C8B-B14F-4D97-AF65-F5344CB8AC3E}">
        <p14:creationId xmlns:p14="http://schemas.microsoft.com/office/powerpoint/2010/main" val="2165566068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1353755" y="1147259"/>
            <a:ext cx="9754808" cy="99545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discrete uniform probability distribution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the simplest example of a discrete probability distribution given by a formula.</a:t>
            </a:r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1353756" y="2009773"/>
            <a:ext cx="9761143" cy="75077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discrete uniform probability function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</a:t>
            </a:r>
            <a:endParaRPr lang="en-US" sz="1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4943239" y="2616429"/>
            <a:ext cx="2280345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1/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3573151" y="3336032"/>
            <a:ext cx="5473578" cy="7868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where: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the number of values the 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           random variable may assume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15</a:t>
            </a:fld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03559" y="541808"/>
            <a:ext cx="1033756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Discrete Probability Distributions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9567" y="4324844"/>
            <a:ext cx="8810046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values of the random variable are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equally likely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  <a:p>
            <a:pPr algn="l"/>
            <a:endParaRPr lang="en-US" sz="2400" dirty="0">
              <a:latin typeface="+mn-lt"/>
            </a:endParaRPr>
          </a:p>
        </p:txBody>
      </p:sp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03278" y="580359"/>
            <a:ext cx="10337562" cy="59055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Expected Value</a:t>
            </a: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1353755" y="1189625"/>
            <a:ext cx="9754808" cy="904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expected value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or mean, of a random variable is a measure of its central location.</a:t>
            </a: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1353755" y="2463518"/>
            <a:ext cx="9754808" cy="105608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expected value is a weighted average of the values the random variable may assume.  The weights are the probabilities.</a:t>
            </a: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1353755" y="3432353"/>
            <a:ext cx="9754808" cy="9715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expected value does not have to be a value the random variable can assume.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4333278" y="1902709"/>
            <a:ext cx="3496528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</a:t>
            </a:r>
            <a:r>
              <a:rPr lang="en-US" sz="2400"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+mn-lt"/>
                <a:cs typeface="Arial" panose="020B0604020202020204" pitchFamily="34" charset="0"/>
              </a:rPr>
              <a:t>∑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xf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ChangeArrowheads="1"/>
          </p:cNvSpPr>
          <p:nvPr/>
        </p:nvSpPr>
        <p:spPr bwMode="auto">
          <a:xfrm>
            <a:off x="825050" y="541817"/>
            <a:ext cx="10337562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Variance and Standard Deviation</a:t>
            </a: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1353755" y="1133432"/>
            <a:ext cx="9754808" cy="6371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variance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summarizes the variability in the values of a random variable.</a:t>
            </a:r>
          </a:p>
        </p:txBody>
      </p:sp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1353755" y="2379078"/>
            <a:ext cx="9754808" cy="99430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variance is a weighted average of the squared deviations of a random variable from its mean.  The weights are the probabilities.</a:t>
            </a:r>
          </a:p>
        </p:txBody>
      </p:sp>
      <p:sp>
        <p:nvSpPr>
          <p:cNvPr id="231433" name="Rectangle 9"/>
          <p:cNvSpPr>
            <a:spLocks noChangeArrowheads="1"/>
          </p:cNvSpPr>
          <p:nvPr/>
        </p:nvSpPr>
        <p:spPr bwMode="auto">
          <a:xfrm>
            <a:off x="3533375" y="1752292"/>
            <a:ext cx="5042095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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</a:t>
            </a:r>
            <a:r>
              <a:rPr lang="en-US" sz="24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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1439" name="Rectangle 15"/>
          <p:cNvSpPr>
            <a:spLocks noChangeArrowheads="1"/>
          </p:cNvSpPr>
          <p:nvPr/>
        </p:nvSpPr>
        <p:spPr bwMode="auto">
          <a:xfrm>
            <a:off x="1355538" y="3367866"/>
            <a:ext cx="9754808" cy="9715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standard deviation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is defined as the positive square root of the variance.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3471191" y="1720520"/>
            <a:ext cx="4814061" cy="318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</a:t>
            </a:r>
            <a:r>
              <a:rPr lang="en-US" sz="2400" i="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  </a:t>
            </a:r>
            <a:r>
              <a:rPr lang="en-US" sz="2400" i="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 </a:t>
            </a:r>
            <a:r>
              <a:rPr lang="en-US" sz="2400" i="1" u="sng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xf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  <a:endParaRPr lang="en-US" sz="2400" b="1" u="sng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0	   .40	   .00</a:t>
            </a:r>
          </a:p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1	   .25	   .25</a:t>
            </a:r>
          </a:p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2	   .20	   .40</a:t>
            </a:r>
          </a:p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3	   .05	   .15</a:t>
            </a:r>
          </a:p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4	   .10	  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.40</a:t>
            </a:r>
          </a:p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  1.20   = expected number of TVs sold in a day</a:t>
            </a:r>
          </a:p>
        </p:txBody>
      </p:sp>
      <p:sp>
        <p:nvSpPr>
          <p:cNvPr id="12308" name="Oval 20"/>
          <p:cNvSpPr>
            <a:spLocks noChangeArrowheads="1"/>
          </p:cNvSpPr>
          <p:nvPr/>
        </p:nvSpPr>
        <p:spPr bwMode="auto">
          <a:xfrm>
            <a:off x="5246769" y="4405456"/>
            <a:ext cx="946920" cy="476250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title"/>
          </p:nvPr>
        </p:nvSpPr>
        <p:spPr>
          <a:xfrm>
            <a:off x="803278" y="578888"/>
            <a:ext cx="10337562" cy="59055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Expected Value</a:t>
            </a:r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1356680" y="1199822"/>
            <a:ext cx="10489585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JSL Appliances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1580145" y="5217450"/>
            <a:ext cx="8033414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Standard deviation of daily sales = 1.2884 TVs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72343" y="1906866"/>
            <a:ext cx="8301463" cy="3315219"/>
            <a:chOff x="1872343" y="1710918"/>
            <a:chExt cx="8301463" cy="3315219"/>
          </a:xfrm>
        </p:grpSpPr>
        <p:sp>
          <p:nvSpPr>
            <p:cNvPr id="3" name="Rectangle 2"/>
            <p:cNvSpPr/>
            <p:nvPr/>
          </p:nvSpPr>
          <p:spPr>
            <a:xfrm>
              <a:off x="1872343" y="1729968"/>
              <a:ext cx="8301463" cy="329616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16" name="Line 4"/>
            <p:cNvSpPr>
              <a:spLocks noChangeShapeType="1"/>
            </p:cNvSpPr>
            <p:nvPr/>
          </p:nvSpPr>
          <p:spPr bwMode="auto">
            <a:xfrm>
              <a:off x="2017732" y="2263368"/>
              <a:ext cx="79558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3325" name="Rectangle 13"/>
            <p:cNvSpPr>
              <a:spLocks noChangeArrowheads="1"/>
            </p:cNvSpPr>
            <p:nvPr/>
          </p:nvSpPr>
          <p:spPr bwMode="auto">
            <a:xfrm>
              <a:off x="2001636" y="2335452"/>
              <a:ext cx="709441" cy="2190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0</a:t>
              </a:r>
            </a:p>
            <a:p>
              <a:pPr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</a:t>
              </a:r>
            </a:p>
            <a:p>
              <a:pPr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2</a:t>
              </a:r>
            </a:p>
            <a:p>
              <a:pPr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3</a:t>
              </a:r>
            </a:p>
            <a:p>
              <a:pPr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3326" name="Rectangle 14"/>
            <p:cNvSpPr>
              <a:spLocks noChangeArrowheads="1"/>
            </p:cNvSpPr>
            <p:nvPr/>
          </p:nvSpPr>
          <p:spPr bwMode="auto">
            <a:xfrm>
              <a:off x="3243157" y="2316402"/>
              <a:ext cx="988149" cy="2190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-1.2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-0.2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0.8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1.8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2.8</a:t>
              </a:r>
            </a:p>
          </p:txBody>
        </p:sp>
        <p:sp>
          <p:nvSpPr>
            <p:cNvPr id="13327" name="Rectangle 15"/>
            <p:cNvSpPr>
              <a:spLocks noChangeArrowheads="1"/>
            </p:cNvSpPr>
            <p:nvPr/>
          </p:nvSpPr>
          <p:spPr bwMode="auto">
            <a:xfrm>
              <a:off x="5194118" y="2316402"/>
              <a:ext cx="1241521" cy="2190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1.44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0.04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0.64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3.24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7.84</a:t>
              </a:r>
            </a:p>
          </p:txBody>
        </p:sp>
        <p:sp>
          <p:nvSpPr>
            <p:cNvPr id="13328" name="Rectangle 16"/>
            <p:cNvSpPr>
              <a:spLocks noChangeArrowheads="1"/>
            </p:cNvSpPr>
            <p:nvPr/>
          </p:nvSpPr>
          <p:spPr bwMode="auto">
            <a:xfrm>
              <a:off x="6891708" y="2335452"/>
              <a:ext cx="912138" cy="2171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.40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.25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.20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.05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.10</a:t>
              </a:r>
            </a:p>
          </p:txBody>
        </p:sp>
        <p:sp>
          <p:nvSpPr>
            <p:cNvPr id="13329" name="Rectangle 17"/>
            <p:cNvSpPr>
              <a:spLocks noChangeArrowheads="1"/>
            </p:cNvSpPr>
            <p:nvPr/>
          </p:nvSpPr>
          <p:spPr bwMode="auto">
            <a:xfrm>
              <a:off x="8563961" y="2335452"/>
              <a:ext cx="1241521" cy="2190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.576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.010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.128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.162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.784</a:t>
              </a:r>
            </a:p>
          </p:txBody>
        </p:sp>
        <p:sp>
          <p:nvSpPr>
            <p:cNvPr id="13330" name="Rectangle 18"/>
            <p:cNvSpPr>
              <a:spLocks noChangeArrowheads="1"/>
            </p:cNvSpPr>
            <p:nvPr/>
          </p:nvSpPr>
          <p:spPr bwMode="auto">
            <a:xfrm>
              <a:off x="3232669" y="1729968"/>
              <a:ext cx="1064161" cy="5143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x - 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Symbol" panose="05050102010706020507" pitchFamily="18" charset="2"/>
                  <a:cs typeface="Arial" panose="020B0604020202020204" pitchFamily="34" charset="0"/>
                </a:rPr>
                <a:t></a:t>
              </a:r>
            </a:p>
          </p:txBody>
        </p:sp>
        <p:sp>
          <p:nvSpPr>
            <p:cNvPr id="13331" name="Rectangle 19"/>
            <p:cNvSpPr>
              <a:spLocks noChangeArrowheads="1"/>
            </p:cNvSpPr>
            <p:nvPr/>
          </p:nvSpPr>
          <p:spPr bwMode="auto">
            <a:xfrm>
              <a:off x="5092147" y="1710918"/>
              <a:ext cx="1418881" cy="5524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x - 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Symbol" panose="05050102010706020507" pitchFamily="18" charset="2"/>
                  <a:cs typeface="Arial" panose="020B0604020202020204" pitchFamily="34" charset="0"/>
                </a:rPr>
                <a:t>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)</a:t>
              </a:r>
              <a:r>
                <a:rPr lang="en-US" sz="2400" baseline="300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3332" name="Rectangle 20"/>
            <p:cNvSpPr>
              <a:spLocks noChangeArrowheads="1"/>
            </p:cNvSpPr>
            <p:nvPr/>
          </p:nvSpPr>
          <p:spPr bwMode="auto">
            <a:xfrm>
              <a:off x="6943006" y="1710918"/>
              <a:ext cx="912138" cy="5524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f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x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3333" name="Rectangle 21"/>
            <p:cNvSpPr>
              <a:spLocks noChangeArrowheads="1"/>
            </p:cNvSpPr>
            <p:nvPr/>
          </p:nvSpPr>
          <p:spPr bwMode="auto">
            <a:xfrm>
              <a:off x="8197507" y="1710918"/>
              <a:ext cx="1976299" cy="5524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x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- 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Symbol" panose="05050102010706020507" pitchFamily="18" charset="2"/>
                  <a:cs typeface="Arial" panose="020B0604020202020204" pitchFamily="34" charset="0"/>
                </a:rPr>
                <a:t>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)</a:t>
              </a:r>
              <a:r>
                <a:rPr lang="en-US" sz="2400" baseline="300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2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f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x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3334" name="Rectangle 22"/>
            <p:cNvSpPr>
              <a:spLocks noChangeArrowheads="1"/>
            </p:cNvSpPr>
            <p:nvPr/>
          </p:nvSpPr>
          <p:spPr bwMode="auto">
            <a:xfrm>
              <a:off x="2833400" y="4511787"/>
              <a:ext cx="6755447" cy="5143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Variance of daily sales = 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Symbol" panose="05050102010706020507" pitchFamily="18" charset="2"/>
                  <a:cs typeface="Arial" panose="020B0604020202020204" pitchFamily="34" charset="0"/>
                </a:rPr>
                <a:t>s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sz="2400" baseline="300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2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= 1.660</a:t>
              </a:r>
              <a:endParaRPr lang="en-US" sz="2400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3335" name="Rectangle 23"/>
            <p:cNvSpPr>
              <a:spLocks noChangeArrowheads="1"/>
            </p:cNvSpPr>
            <p:nvPr/>
          </p:nvSpPr>
          <p:spPr bwMode="auto">
            <a:xfrm>
              <a:off x="2001636" y="1710918"/>
              <a:ext cx="709441" cy="533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i="1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13338" name="Line 26"/>
            <p:cNvSpPr>
              <a:spLocks noChangeShapeType="1"/>
            </p:cNvSpPr>
            <p:nvPr/>
          </p:nvSpPr>
          <p:spPr bwMode="auto">
            <a:xfrm flipV="1">
              <a:off x="8690647" y="4517451"/>
              <a:ext cx="8868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13344" name="Rectangle 32"/>
          <p:cNvSpPr>
            <a:spLocks noGrp="1" noChangeArrowheads="1"/>
          </p:cNvSpPr>
          <p:nvPr>
            <p:ph type="title"/>
          </p:nvPr>
        </p:nvSpPr>
        <p:spPr>
          <a:xfrm>
            <a:off x="825050" y="572415"/>
            <a:ext cx="10337562" cy="59055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Variance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19</a:t>
            </a:fld>
            <a:endParaRPr lang="en-US"/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1345794" y="1199822"/>
            <a:ext cx="10489585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JSL Appliances</a:t>
            </a: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711" y="646980"/>
            <a:ext cx="5606816" cy="2991247"/>
          </a:xfrm>
        </p:spPr>
        <p:txBody>
          <a:bodyPr>
            <a:normAutofit/>
          </a:bodyPr>
          <a:lstStyle/>
          <a:p>
            <a:r>
              <a:rPr lang="en-US" dirty="0"/>
              <a:t>Essentials of Statistics for Business and Economics </a:t>
            </a:r>
            <a:r>
              <a:rPr lang="en-US" sz="3192" dirty="0"/>
              <a:t>(8e)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7711" y="3788683"/>
            <a:ext cx="5606816" cy="733472"/>
          </a:xfrm>
        </p:spPr>
        <p:txBody>
          <a:bodyPr/>
          <a:lstStyle/>
          <a:p>
            <a:r>
              <a:rPr lang="en-US" dirty="0"/>
              <a:t>Anderson, Sweeney, Williams, </a:t>
            </a:r>
            <a:r>
              <a:rPr lang="en-US" dirty="0" err="1"/>
              <a:t>Camm</a:t>
            </a:r>
            <a:r>
              <a:rPr lang="en-US" dirty="0"/>
              <a:t>, Cochran</a:t>
            </a:r>
          </a:p>
          <a:p>
            <a:r>
              <a:rPr lang="en-US" dirty="0"/>
              <a:t>© 2018 Cengage Learning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89298" y="6349108"/>
            <a:ext cx="2736413" cy="364222"/>
          </a:xfrm>
        </p:spPr>
        <p:txBody>
          <a:bodyPr/>
          <a:lstStyle/>
          <a:p>
            <a:fld id="{949EBC64-41CB-41B8-B6DF-9B1367312BD4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4750" y="687331"/>
            <a:ext cx="4009901" cy="538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879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3278" y="566421"/>
            <a:ext cx="10337562" cy="6096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Binomial Probability Distribution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360010" y="1263827"/>
            <a:ext cx="10337562" cy="571500"/>
          </a:xfrm>
          <a:noFill/>
          <a:ln/>
        </p:spPr>
        <p:txBody>
          <a:bodyPr/>
          <a:lstStyle/>
          <a:p>
            <a:pPr marL="346075" indent="-346075"/>
            <a:r>
              <a:rPr lang="en-US" dirty="0"/>
              <a:t>Four Properties of a Binomial Experiment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934318" y="2736314"/>
            <a:ext cx="9733693" cy="91302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457200" indent="-342900"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3.  The probability of a success, denoted by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does not change from trial to trial. (This is referred to as the stationarity assumption.)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934317" y="3567905"/>
            <a:ext cx="9733693" cy="6604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457200" indent="-342900"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4.  The trials are independent.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934318" y="2106644"/>
            <a:ext cx="9733693" cy="73951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2.  Two outcomes,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success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failure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are possible on each trial.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1934318" y="1588187"/>
            <a:ext cx="9733693" cy="70193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228600" lvl="1" indent="-1143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1. The experiment consists of a sequence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identical trials.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803278" y="532305"/>
            <a:ext cx="10337562" cy="684441"/>
          </a:xfrm>
        </p:spPr>
        <p:txBody>
          <a:bodyPr/>
          <a:lstStyle/>
          <a:p>
            <a:r>
              <a:rPr lang="en-US" dirty="0"/>
              <a:t>Binomial Probability Distribution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360695" y="1125689"/>
            <a:ext cx="9543665" cy="66750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6075" indent="-346075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Our interest is in 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number of successes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occurring in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trials.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360695" y="1619432"/>
            <a:ext cx="9543665" cy="70509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effectLst/>
                <a:latin typeface="+mn-lt"/>
                <a:cs typeface="Arial" panose="020B0604020202020204" pitchFamily="34" charset="0"/>
              </a:rPr>
              <a:t>L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et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denote the number of successes occurring in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trials.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36" name="Rectangle 16"/>
          <p:cNvSpPr>
            <a:spLocks noChangeArrowheads="1"/>
          </p:cNvSpPr>
          <p:nvPr/>
        </p:nvSpPr>
        <p:spPr bwMode="auto">
          <a:xfrm>
            <a:off x="2870524" y="2817344"/>
            <a:ext cx="7472114" cy="28867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where: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the number of successes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 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the probability of a success on one trial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 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the number of trials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the probability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successes in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trials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! =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– 1)(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– 2) ….. (2)(1)        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 </a:t>
            </a:r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1355806" y="1225652"/>
            <a:ext cx="10337562" cy="6172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Binomial Probability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80058" y="1768794"/>
                <a:ext cx="5023362" cy="89813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𝑛</m:t>
                          </m:r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(1−</m:t>
                      </m:r>
                      <m:r>
                        <a:rPr lang="en-US" sz="26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𝑝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(</m:t>
                          </m:r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𝑛</m:t>
                          </m:r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058" y="1768794"/>
                <a:ext cx="5023362" cy="8981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22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03278" y="606447"/>
            <a:ext cx="10337562" cy="684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Binomial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2" name="Oval 10"/>
          <p:cNvSpPr>
            <a:spLocks noChangeArrowheads="1"/>
          </p:cNvSpPr>
          <p:nvPr/>
        </p:nvSpPr>
        <p:spPr bwMode="auto">
          <a:xfrm>
            <a:off x="4528124" y="2086285"/>
            <a:ext cx="1757534" cy="972997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84" name="Oval 12"/>
          <p:cNvSpPr>
            <a:spLocks noChangeArrowheads="1"/>
          </p:cNvSpPr>
          <p:nvPr/>
        </p:nvSpPr>
        <p:spPr bwMode="auto">
          <a:xfrm>
            <a:off x="6304082" y="2052483"/>
            <a:ext cx="2147193" cy="951893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86" name="AutoShape 14"/>
          <p:cNvSpPr>
            <a:spLocks noChangeArrowheads="1"/>
          </p:cNvSpPr>
          <p:nvPr/>
        </p:nvSpPr>
        <p:spPr bwMode="auto">
          <a:xfrm>
            <a:off x="5964376" y="3276255"/>
            <a:ext cx="5270130" cy="133350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of a particular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sequence of trial outcomes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with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successes in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trials</a:t>
            </a:r>
          </a:p>
        </p:txBody>
      </p:sp>
      <p:sp>
        <p:nvSpPr>
          <p:cNvPr id="156687" name="AutoShape 15"/>
          <p:cNvSpPr>
            <a:spLocks noChangeArrowheads="1"/>
          </p:cNvSpPr>
          <p:nvPr/>
        </p:nvSpPr>
        <p:spPr bwMode="auto">
          <a:xfrm>
            <a:off x="1265678" y="3505451"/>
            <a:ext cx="5320804" cy="131445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Number of experimental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outcomes providing exactly</a:t>
            </a:r>
          </a:p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successes in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trials</a:t>
            </a:r>
          </a:p>
        </p:txBody>
      </p:sp>
      <p:sp>
        <p:nvSpPr>
          <p:cNvPr id="156690" name="Line 18"/>
          <p:cNvSpPr>
            <a:spLocks noChangeShapeType="1"/>
          </p:cNvSpPr>
          <p:nvPr/>
        </p:nvSpPr>
        <p:spPr bwMode="auto">
          <a:xfrm flipH="1">
            <a:off x="4048166" y="2954948"/>
            <a:ext cx="793898" cy="6921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91" name="Line 19"/>
          <p:cNvSpPr>
            <a:spLocks noChangeShapeType="1"/>
          </p:cNvSpPr>
          <p:nvPr/>
        </p:nvSpPr>
        <p:spPr bwMode="auto">
          <a:xfrm>
            <a:off x="8085220" y="2910998"/>
            <a:ext cx="405395" cy="5143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51564" y="2068600"/>
                <a:ext cx="4799712" cy="83599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   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(1−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𝑝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564" y="2068600"/>
                <a:ext cx="4799712" cy="835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23</a:t>
            </a:fld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355806" y="1225652"/>
            <a:ext cx="9551690" cy="6172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Binomial Probability Function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795595" y="609291"/>
            <a:ext cx="10337562" cy="684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Binomial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362117" y="1192995"/>
            <a:ext cx="7398451" cy="544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Evans Electronics</a:t>
            </a:r>
          </a:p>
        </p:txBody>
      </p:sp>
      <p:sp>
        <p:nvSpPr>
          <p:cNvPr id="91423" name="Rectangle 287"/>
          <p:cNvSpPr>
            <a:spLocks noChangeArrowheads="1"/>
          </p:cNvSpPr>
          <p:nvPr/>
        </p:nvSpPr>
        <p:spPr bwMode="auto">
          <a:xfrm>
            <a:off x="1835078" y="1662894"/>
            <a:ext cx="9697798" cy="1290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46075" algn="just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Evans Electronics is concerned about a low retention rate for its employees.  In recent years, management has seen a turnover of 10% of the hourly employees annually.</a:t>
            </a:r>
          </a:p>
        </p:txBody>
      </p:sp>
      <p:sp>
        <p:nvSpPr>
          <p:cNvPr id="91425" name="Rectangle 289"/>
          <p:cNvSpPr>
            <a:spLocks noChangeArrowheads="1"/>
          </p:cNvSpPr>
          <p:nvPr/>
        </p:nvSpPr>
        <p:spPr bwMode="auto">
          <a:xfrm>
            <a:off x="1813963" y="3663510"/>
            <a:ext cx="10033516" cy="9708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46075" algn="just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Choosing 3 hourly employees at random, what is the probability that 1 of them will leave the company this year?		     </a:t>
            </a:r>
          </a:p>
        </p:txBody>
      </p:sp>
      <p:sp>
        <p:nvSpPr>
          <p:cNvPr id="91426" name="Rectangle 290"/>
          <p:cNvSpPr>
            <a:spLocks noChangeArrowheads="1"/>
          </p:cNvSpPr>
          <p:nvPr/>
        </p:nvSpPr>
        <p:spPr bwMode="auto">
          <a:xfrm>
            <a:off x="1828742" y="2847073"/>
            <a:ext cx="9870937" cy="909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46075" algn="just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Thus, for any hourly employee chosen at random, management estimates a probability of 0.1 that the person will not be with the company next year.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24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95595" y="609291"/>
            <a:ext cx="10337562" cy="684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Binomial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56" name="Rectangle 424"/>
          <p:cNvSpPr>
            <a:spLocks noChangeArrowheads="1"/>
          </p:cNvSpPr>
          <p:nvPr/>
        </p:nvSpPr>
        <p:spPr bwMode="auto">
          <a:xfrm>
            <a:off x="1824191" y="1662894"/>
            <a:ext cx="10133641" cy="13527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probability of the first employee leaving and the second and third employees staying, denoted 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), is given by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			                   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(1 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)(1 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6857" name="Rectangle 425"/>
          <p:cNvSpPr>
            <a:spLocks noChangeArrowheads="1"/>
          </p:cNvSpPr>
          <p:nvPr/>
        </p:nvSpPr>
        <p:spPr bwMode="auto">
          <a:xfrm>
            <a:off x="1817857" y="3004235"/>
            <a:ext cx="9437972" cy="18031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With a .10 probability of an employee leaving on any one trial, the probability of an employee leaving on the first trial and not on the second and third trials is given by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	                   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(.10)(.90)(.90) = (.10)(.90)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.081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25</a:t>
            </a:fld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51231" y="1192995"/>
            <a:ext cx="7398451" cy="544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Evans Electronics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95595" y="609291"/>
            <a:ext cx="10337562" cy="684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Binomial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1824190" y="1662895"/>
            <a:ext cx="9507839" cy="10067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Two other experimental outcomes result in one success and two failures.  The probabilities for all three experimental outcomes involving one success follow.</a:t>
            </a:r>
          </a:p>
        </p:txBody>
      </p:sp>
      <p:sp>
        <p:nvSpPr>
          <p:cNvPr id="233480" name="Text Box 8"/>
          <p:cNvSpPr txBox="1">
            <a:spLocks noChangeArrowheads="1"/>
          </p:cNvSpPr>
          <p:nvPr/>
        </p:nvSpPr>
        <p:spPr bwMode="auto">
          <a:xfrm>
            <a:off x="3170405" y="3034743"/>
            <a:ext cx="1837105" cy="1938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Experimental</a:t>
            </a:r>
          </a:p>
          <a:p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Outcome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3481" name="Text Box 9"/>
          <p:cNvSpPr txBox="1">
            <a:spLocks noChangeArrowheads="1"/>
          </p:cNvSpPr>
          <p:nvPr/>
        </p:nvSpPr>
        <p:spPr bwMode="auto">
          <a:xfrm>
            <a:off x="4104852" y="3029981"/>
            <a:ext cx="6897487" cy="2677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of</a:t>
            </a:r>
          </a:p>
          <a:p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Experimental Outcome</a:t>
            </a:r>
          </a:p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(1 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)(1 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(.1)(.9)(.9) = .081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(1 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(1 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(.9)(.1)(.9) = .081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(1 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)(1 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(.9)(.9)(.1) =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.081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                            Total = .243  </a:t>
            </a:r>
          </a:p>
          <a:p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26</a:t>
            </a:fld>
            <a:endParaRPr 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51231" y="1192995"/>
            <a:ext cx="7398451" cy="544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Evans Electronics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95595" y="609291"/>
            <a:ext cx="10337562" cy="684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Binomial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4" name="Oval 6"/>
          <p:cNvSpPr>
            <a:spLocks noChangeArrowheads="1"/>
          </p:cNvSpPr>
          <p:nvPr/>
        </p:nvSpPr>
        <p:spPr bwMode="auto">
          <a:xfrm>
            <a:off x="7415985" y="4128611"/>
            <a:ext cx="1060734" cy="627123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455" name="Rectangle 7"/>
          <p:cNvSpPr>
            <a:spLocks noChangeArrowheads="1"/>
          </p:cNvSpPr>
          <p:nvPr/>
        </p:nvSpPr>
        <p:spPr bwMode="auto">
          <a:xfrm>
            <a:off x="3273186" y="2312974"/>
            <a:ext cx="5371478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Let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 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.10,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3,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1</a:t>
            </a:r>
          </a:p>
        </p:txBody>
      </p:sp>
      <p:sp>
        <p:nvSpPr>
          <p:cNvPr id="232459" name="AutoShape 11"/>
          <p:cNvSpPr>
            <a:spLocks noChangeArrowheads="1"/>
          </p:cNvSpPr>
          <p:nvPr/>
        </p:nvSpPr>
        <p:spPr bwMode="auto">
          <a:xfrm>
            <a:off x="3892394" y="1736919"/>
            <a:ext cx="4720281" cy="636247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Using the probability function: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77063" y="3054383"/>
                <a:ext cx="4530406" cy="83599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(1−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𝑝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063" y="3054383"/>
                <a:ext cx="4530406" cy="835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95066" y="4121164"/>
                <a:ext cx="4723729" cy="66402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3!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1!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3−1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0.1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(0.9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=    .243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066" y="4121164"/>
                <a:ext cx="4723729" cy="664028"/>
              </a:xfrm>
              <a:prstGeom prst="rect">
                <a:avLst/>
              </a:prstGeom>
              <a:blipFill rotWithShape="1">
                <a:blip r:embed="rId4"/>
                <a:stretch>
                  <a:fillRect r="-1419" b="-275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27</a:t>
            </a:fld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351231" y="1192995"/>
            <a:ext cx="7398451" cy="544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Evans Electronics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95595" y="609291"/>
            <a:ext cx="10337562" cy="684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Binomial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5" name="Rectangle 69"/>
          <p:cNvSpPr>
            <a:spLocks noGrp="1" noChangeArrowheads="1"/>
          </p:cNvSpPr>
          <p:nvPr>
            <p:ph type="title"/>
          </p:nvPr>
        </p:nvSpPr>
        <p:spPr>
          <a:xfrm>
            <a:off x="803278" y="570834"/>
            <a:ext cx="10337562" cy="6096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Binomial Probability Distribution</a:t>
            </a:r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1193512" y="1617749"/>
            <a:ext cx="156151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u="sng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u="sng" baseline="30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000" u="sng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Worker</a:t>
            </a:r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4077819" y="1617749"/>
            <a:ext cx="140602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u="sng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u="sng" baseline="30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u="sng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Worker</a:t>
            </a:r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6739764" y="1617749"/>
            <a:ext cx="136915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u="sng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u="sng" baseline="30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u="sng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Worker</a:t>
            </a:r>
          </a:p>
        </p:txBody>
      </p:sp>
      <p:sp>
        <p:nvSpPr>
          <p:cNvPr id="19489" name="Rectangle 33"/>
          <p:cNvSpPr>
            <a:spLocks noChangeArrowheads="1"/>
          </p:cNvSpPr>
          <p:nvPr/>
        </p:nvSpPr>
        <p:spPr bwMode="auto">
          <a:xfrm>
            <a:off x="9181652" y="1579649"/>
            <a:ext cx="33663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i="1" u="sng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9510" name="Rectangle 54"/>
          <p:cNvSpPr>
            <a:spLocks noChangeArrowheads="1"/>
          </p:cNvSpPr>
          <p:nvPr/>
        </p:nvSpPr>
        <p:spPr bwMode="auto">
          <a:xfrm>
            <a:off x="10261551" y="1620925"/>
            <a:ext cx="79509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Prob.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1383542" y="3021099"/>
            <a:ext cx="1921401" cy="984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1398321" y="4064087"/>
            <a:ext cx="1898175" cy="1066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3469634" y="4664162"/>
            <a:ext cx="2630842" cy="476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6199715" y="2238462"/>
            <a:ext cx="2529493" cy="2460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V="1">
            <a:off x="3459077" y="2505162"/>
            <a:ext cx="2660402" cy="476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3475969" y="3013162"/>
            <a:ext cx="2618173" cy="520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6212383" y="2536913"/>
            <a:ext cx="2535827" cy="2111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3461188" y="5164224"/>
            <a:ext cx="2662514" cy="4714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6121590" y="1709824"/>
            <a:ext cx="0" cy="4281488"/>
          </a:xfrm>
          <a:prstGeom prst="line">
            <a:avLst/>
          </a:prstGeom>
          <a:noFill/>
          <a:ln w="19050">
            <a:solidFill>
              <a:srgbClr val="C0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 flipV="1">
            <a:off x="6218716" y="3276687"/>
            <a:ext cx="2510491" cy="2460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6206048" y="3560850"/>
            <a:ext cx="2523160" cy="233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 flipV="1">
            <a:off x="6218716" y="5402349"/>
            <a:ext cx="2542162" cy="177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>
            <a:off x="6231385" y="5648413"/>
            <a:ext cx="2497823" cy="280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>
            <a:off x="6203937" y="4660319"/>
            <a:ext cx="2512602" cy="241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 flipV="1">
            <a:off x="6212382" y="4379332"/>
            <a:ext cx="2542162" cy="231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1617911" y="2757575"/>
            <a:ext cx="1009893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Leaves</a:t>
            </a:r>
          </a:p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(.1)</a:t>
            </a:r>
          </a:p>
        </p:txBody>
      </p:sp>
      <p:sp>
        <p:nvSpPr>
          <p:cNvPr id="19488" name="Rectangle 32"/>
          <p:cNvSpPr>
            <a:spLocks noChangeArrowheads="1"/>
          </p:cNvSpPr>
          <p:nvPr/>
        </p:nvSpPr>
        <p:spPr bwMode="auto">
          <a:xfrm>
            <a:off x="1725593" y="4705438"/>
            <a:ext cx="823945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Stays</a:t>
            </a:r>
          </a:p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(.9)</a:t>
            </a:r>
          </a:p>
        </p:txBody>
      </p: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9149382" y="2028913"/>
            <a:ext cx="32541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9143048" y="4181563"/>
            <a:ext cx="32541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9143048" y="5767475"/>
            <a:ext cx="32541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493" name="Rectangle 37"/>
          <p:cNvSpPr>
            <a:spLocks noChangeArrowheads="1"/>
          </p:cNvSpPr>
          <p:nvPr/>
        </p:nvSpPr>
        <p:spPr bwMode="auto">
          <a:xfrm>
            <a:off x="9149382" y="3057613"/>
            <a:ext cx="32541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494" name="Rectangle 38"/>
          <p:cNvSpPr>
            <a:spLocks noChangeArrowheads="1"/>
          </p:cNvSpPr>
          <p:nvPr/>
        </p:nvSpPr>
        <p:spPr bwMode="auto">
          <a:xfrm>
            <a:off x="9149382" y="2567075"/>
            <a:ext cx="32541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498" name="Rectangle 42"/>
          <p:cNvSpPr>
            <a:spLocks noChangeArrowheads="1"/>
          </p:cNvSpPr>
          <p:nvPr/>
        </p:nvSpPr>
        <p:spPr bwMode="auto">
          <a:xfrm>
            <a:off x="3524532" y="4353013"/>
            <a:ext cx="146354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Leaves (.1)</a:t>
            </a:r>
          </a:p>
        </p:txBody>
      </p:sp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3532977" y="2238463"/>
            <a:ext cx="146354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Leaves (.1)</a:t>
            </a:r>
          </a:p>
        </p:txBody>
      </p:sp>
      <p:sp>
        <p:nvSpPr>
          <p:cNvPr id="19500" name="Rectangle 44"/>
          <p:cNvSpPr>
            <a:spLocks noChangeArrowheads="1"/>
          </p:cNvSpPr>
          <p:nvPr/>
        </p:nvSpPr>
        <p:spPr bwMode="auto">
          <a:xfrm>
            <a:off x="6269390" y="2605175"/>
            <a:ext cx="807914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(.9)</a:t>
            </a:r>
          </a:p>
        </p:txBody>
      </p:sp>
      <p:sp>
        <p:nvSpPr>
          <p:cNvPr id="19501" name="Rectangle 45"/>
          <p:cNvSpPr>
            <a:spLocks noChangeArrowheads="1"/>
          </p:cNvSpPr>
          <p:nvPr/>
        </p:nvSpPr>
        <p:spPr bwMode="auto">
          <a:xfrm>
            <a:off x="3549869" y="3305263"/>
            <a:ext cx="127759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Stays (.9)</a:t>
            </a:r>
          </a:p>
        </p:txBody>
      </p:sp>
      <p:sp>
        <p:nvSpPr>
          <p:cNvPr id="19502" name="Rectangle 46"/>
          <p:cNvSpPr>
            <a:spLocks noChangeArrowheads="1"/>
          </p:cNvSpPr>
          <p:nvPr/>
        </p:nvSpPr>
        <p:spPr bwMode="auto">
          <a:xfrm>
            <a:off x="3549869" y="5429338"/>
            <a:ext cx="127759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Stays (.9)</a:t>
            </a:r>
          </a:p>
        </p:txBody>
      </p:sp>
      <p:sp>
        <p:nvSpPr>
          <p:cNvPr id="19503" name="Rectangle 47"/>
          <p:cNvSpPr>
            <a:spLocks noChangeArrowheads="1"/>
          </p:cNvSpPr>
          <p:nvPr/>
        </p:nvSpPr>
        <p:spPr bwMode="auto">
          <a:xfrm>
            <a:off x="7154080" y="3722775"/>
            <a:ext cx="807914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(.9)</a:t>
            </a:r>
          </a:p>
        </p:txBody>
      </p:sp>
      <p:sp>
        <p:nvSpPr>
          <p:cNvPr id="19504" name="Rectangle 48"/>
          <p:cNvSpPr>
            <a:spLocks noChangeArrowheads="1"/>
          </p:cNvSpPr>
          <p:nvPr/>
        </p:nvSpPr>
        <p:spPr bwMode="auto">
          <a:xfrm>
            <a:off x="6250388" y="4718138"/>
            <a:ext cx="807914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(.9)</a:t>
            </a:r>
          </a:p>
        </p:txBody>
      </p:sp>
      <p:sp>
        <p:nvSpPr>
          <p:cNvPr id="19505" name="Rectangle 49"/>
          <p:cNvSpPr>
            <a:spLocks noChangeArrowheads="1"/>
          </p:cNvSpPr>
          <p:nvPr/>
        </p:nvSpPr>
        <p:spPr bwMode="auto">
          <a:xfrm>
            <a:off x="7123031" y="5812268"/>
            <a:ext cx="807914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(.9)</a:t>
            </a:r>
          </a:p>
        </p:txBody>
      </p:sp>
      <p:sp>
        <p:nvSpPr>
          <p:cNvPr id="19506" name="Rectangle 50"/>
          <p:cNvSpPr>
            <a:spLocks noChangeArrowheads="1"/>
          </p:cNvSpPr>
          <p:nvPr/>
        </p:nvSpPr>
        <p:spPr bwMode="auto">
          <a:xfrm>
            <a:off x="6231385" y="4110125"/>
            <a:ext cx="76957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 (.1)</a:t>
            </a:r>
          </a:p>
        </p:txBody>
      </p:sp>
      <p:sp>
        <p:nvSpPr>
          <p:cNvPr id="19507" name="Rectangle 51"/>
          <p:cNvSpPr>
            <a:spLocks noChangeArrowheads="1"/>
          </p:cNvSpPr>
          <p:nvPr/>
        </p:nvSpPr>
        <p:spPr bwMode="auto">
          <a:xfrm>
            <a:off x="7137189" y="5038813"/>
            <a:ext cx="76957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 (.1)</a:t>
            </a:r>
          </a:p>
        </p:txBody>
      </p:sp>
      <p:sp>
        <p:nvSpPr>
          <p:cNvPr id="19508" name="Rectangle 52"/>
          <p:cNvSpPr>
            <a:spLocks noChangeArrowheads="1"/>
          </p:cNvSpPr>
          <p:nvPr/>
        </p:nvSpPr>
        <p:spPr bwMode="auto">
          <a:xfrm>
            <a:off x="7118186" y="2948075"/>
            <a:ext cx="76957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 (.1)</a:t>
            </a:r>
          </a:p>
        </p:txBody>
      </p:sp>
      <p:sp>
        <p:nvSpPr>
          <p:cNvPr id="19509" name="Rectangle 53"/>
          <p:cNvSpPr>
            <a:spLocks noChangeArrowheads="1"/>
          </p:cNvSpPr>
          <p:nvPr/>
        </p:nvSpPr>
        <p:spPr bwMode="auto">
          <a:xfrm>
            <a:off x="6231385" y="1990813"/>
            <a:ext cx="76957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 (.1)</a:t>
            </a:r>
          </a:p>
        </p:txBody>
      </p:sp>
      <p:sp>
        <p:nvSpPr>
          <p:cNvPr id="19511" name="Rectangle 55"/>
          <p:cNvSpPr>
            <a:spLocks noChangeArrowheads="1"/>
          </p:cNvSpPr>
          <p:nvPr/>
        </p:nvSpPr>
        <p:spPr bwMode="auto">
          <a:xfrm>
            <a:off x="10188205" y="1990813"/>
            <a:ext cx="82394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.0010</a:t>
            </a:r>
          </a:p>
        </p:txBody>
      </p:sp>
      <p:sp>
        <p:nvSpPr>
          <p:cNvPr id="19512" name="Rectangle 56"/>
          <p:cNvSpPr>
            <a:spLocks noChangeArrowheads="1"/>
          </p:cNvSpPr>
          <p:nvPr/>
        </p:nvSpPr>
        <p:spPr bwMode="auto">
          <a:xfrm>
            <a:off x="10213542" y="2981413"/>
            <a:ext cx="82394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.0090</a:t>
            </a:r>
          </a:p>
        </p:txBody>
      </p:sp>
      <p:sp>
        <p:nvSpPr>
          <p:cNvPr id="19513" name="Rectangle 57"/>
          <p:cNvSpPr>
            <a:spLocks noChangeArrowheads="1"/>
          </p:cNvSpPr>
          <p:nvPr/>
        </p:nvSpPr>
        <p:spPr bwMode="auto">
          <a:xfrm>
            <a:off x="10238879" y="4181563"/>
            <a:ext cx="82394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.0090</a:t>
            </a:r>
          </a:p>
        </p:txBody>
      </p:sp>
      <p:sp>
        <p:nvSpPr>
          <p:cNvPr id="19514" name="Rectangle 58"/>
          <p:cNvSpPr>
            <a:spLocks noChangeArrowheads="1"/>
          </p:cNvSpPr>
          <p:nvPr/>
        </p:nvSpPr>
        <p:spPr bwMode="auto">
          <a:xfrm>
            <a:off x="10238879" y="5767475"/>
            <a:ext cx="82394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.7290</a:t>
            </a:r>
          </a:p>
        </p:txBody>
      </p:sp>
      <p:sp>
        <p:nvSpPr>
          <p:cNvPr id="19515" name="Rectangle 59"/>
          <p:cNvSpPr>
            <a:spLocks noChangeArrowheads="1"/>
          </p:cNvSpPr>
          <p:nvPr/>
        </p:nvSpPr>
        <p:spPr bwMode="auto">
          <a:xfrm>
            <a:off x="10213542" y="2524213"/>
            <a:ext cx="82394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.0090</a:t>
            </a:r>
          </a:p>
        </p:txBody>
      </p:sp>
      <p:sp>
        <p:nvSpPr>
          <p:cNvPr id="19517" name="Rectangle 61"/>
          <p:cNvSpPr>
            <a:spLocks noChangeArrowheads="1"/>
          </p:cNvSpPr>
          <p:nvPr/>
        </p:nvSpPr>
        <p:spPr bwMode="auto">
          <a:xfrm>
            <a:off x="9111375" y="4707024"/>
            <a:ext cx="46662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518" name="Rectangle 62"/>
          <p:cNvSpPr>
            <a:spLocks noChangeArrowheads="1"/>
          </p:cNvSpPr>
          <p:nvPr/>
        </p:nvSpPr>
        <p:spPr bwMode="auto">
          <a:xfrm>
            <a:off x="9115598" y="5221374"/>
            <a:ext cx="46451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520" name="Rectangle 64"/>
          <p:cNvSpPr>
            <a:spLocks noChangeArrowheads="1"/>
          </p:cNvSpPr>
          <p:nvPr/>
        </p:nvSpPr>
        <p:spPr bwMode="auto">
          <a:xfrm>
            <a:off x="10316759" y="3635463"/>
            <a:ext cx="82394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.0810</a:t>
            </a:r>
          </a:p>
        </p:txBody>
      </p:sp>
      <p:sp>
        <p:nvSpPr>
          <p:cNvPr id="19523" name="Rectangle 67"/>
          <p:cNvSpPr>
            <a:spLocks noChangeArrowheads="1"/>
          </p:cNvSpPr>
          <p:nvPr/>
        </p:nvSpPr>
        <p:spPr bwMode="auto">
          <a:xfrm>
            <a:off x="10310424" y="4710200"/>
            <a:ext cx="82394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.0810</a:t>
            </a:r>
          </a:p>
        </p:txBody>
      </p:sp>
      <p:sp>
        <p:nvSpPr>
          <p:cNvPr id="19524" name="Rectangle 68"/>
          <p:cNvSpPr>
            <a:spLocks noChangeArrowheads="1"/>
          </p:cNvSpPr>
          <p:nvPr/>
        </p:nvSpPr>
        <p:spPr bwMode="auto">
          <a:xfrm>
            <a:off x="10306201" y="5221375"/>
            <a:ext cx="82394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.0810</a:t>
            </a:r>
          </a:p>
        </p:txBody>
      </p:sp>
      <p:sp>
        <p:nvSpPr>
          <p:cNvPr id="19531" name="Oval 75"/>
          <p:cNvSpPr>
            <a:spLocks noChangeArrowheads="1"/>
          </p:cNvSpPr>
          <p:nvPr/>
        </p:nvSpPr>
        <p:spPr bwMode="auto">
          <a:xfrm>
            <a:off x="6016019" y="3467187"/>
            <a:ext cx="192141" cy="1397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38" name="Line 82"/>
          <p:cNvSpPr>
            <a:spLocks noChangeShapeType="1"/>
          </p:cNvSpPr>
          <p:nvPr/>
        </p:nvSpPr>
        <p:spPr bwMode="auto">
          <a:xfrm>
            <a:off x="3391512" y="1703474"/>
            <a:ext cx="0" cy="4281488"/>
          </a:xfrm>
          <a:prstGeom prst="line">
            <a:avLst/>
          </a:prstGeom>
          <a:noFill/>
          <a:ln w="19050">
            <a:solidFill>
              <a:srgbClr val="C0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37" name="Line 81"/>
          <p:cNvSpPr>
            <a:spLocks noChangeShapeType="1"/>
          </p:cNvSpPr>
          <p:nvPr/>
        </p:nvSpPr>
        <p:spPr bwMode="auto">
          <a:xfrm>
            <a:off x="8737653" y="1705063"/>
            <a:ext cx="0" cy="4281487"/>
          </a:xfrm>
          <a:prstGeom prst="line">
            <a:avLst/>
          </a:prstGeom>
          <a:noFill/>
          <a:ln w="19050">
            <a:solidFill>
              <a:srgbClr val="C0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39" name="Line 83"/>
          <p:cNvSpPr>
            <a:spLocks noChangeShapeType="1"/>
          </p:cNvSpPr>
          <p:nvPr/>
        </p:nvSpPr>
        <p:spPr bwMode="auto">
          <a:xfrm>
            <a:off x="1318087" y="1673313"/>
            <a:ext cx="0" cy="4306887"/>
          </a:xfrm>
          <a:prstGeom prst="line">
            <a:avLst/>
          </a:prstGeom>
          <a:noFill/>
          <a:ln w="19050">
            <a:solidFill>
              <a:srgbClr val="C0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18" name="Oval 162"/>
          <p:cNvSpPr>
            <a:spLocks noChangeArrowheads="1"/>
          </p:cNvSpPr>
          <p:nvPr/>
        </p:nvSpPr>
        <p:spPr bwMode="auto">
          <a:xfrm>
            <a:off x="6016019" y="2443249"/>
            <a:ext cx="192141" cy="1397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19" name="Oval 163"/>
          <p:cNvSpPr>
            <a:spLocks noChangeArrowheads="1"/>
          </p:cNvSpPr>
          <p:nvPr/>
        </p:nvSpPr>
        <p:spPr bwMode="auto">
          <a:xfrm>
            <a:off x="3292274" y="2943312"/>
            <a:ext cx="192141" cy="1397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20" name="Oval 164"/>
          <p:cNvSpPr>
            <a:spLocks noChangeArrowheads="1"/>
          </p:cNvSpPr>
          <p:nvPr/>
        </p:nvSpPr>
        <p:spPr bwMode="auto">
          <a:xfrm>
            <a:off x="3292274" y="5081674"/>
            <a:ext cx="192141" cy="1397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21" name="Oval 165"/>
          <p:cNvSpPr>
            <a:spLocks noChangeArrowheads="1"/>
          </p:cNvSpPr>
          <p:nvPr/>
        </p:nvSpPr>
        <p:spPr bwMode="auto">
          <a:xfrm>
            <a:off x="6022354" y="4584119"/>
            <a:ext cx="192139" cy="1397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22" name="Oval 166"/>
          <p:cNvSpPr>
            <a:spLocks noChangeArrowheads="1"/>
          </p:cNvSpPr>
          <p:nvPr/>
        </p:nvSpPr>
        <p:spPr bwMode="auto">
          <a:xfrm>
            <a:off x="6022354" y="5557924"/>
            <a:ext cx="192139" cy="1397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23" name="Oval 167"/>
          <p:cNvSpPr>
            <a:spLocks noChangeArrowheads="1"/>
          </p:cNvSpPr>
          <p:nvPr/>
        </p:nvSpPr>
        <p:spPr bwMode="auto">
          <a:xfrm>
            <a:off x="1214627" y="3962487"/>
            <a:ext cx="192141" cy="1397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24" name="Oval 168"/>
          <p:cNvSpPr>
            <a:spLocks noChangeArrowheads="1"/>
          </p:cNvSpPr>
          <p:nvPr/>
        </p:nvSpPr>
        <p:spPr bwMode="auto">
          <a:xfrm>
            <a:off x="10200873" y="3597362"/>
            <a:ext cx="1081052" cy="465137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25" name="Rectangle 169"/>
          <p:cNvSpPr>
            <a:spLocks noChangeArrowheads="1"/>
          </p:cNvSpPr>
          <p:nvPr/>
        </p:nvSpPr>
        <p:spPr bwMode="auto">
          <a:xfrm>
            <a:off x="9124044" y="3630699"/>
            <a:ext cx="46662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626" name="Oval 170"/>
          <p:cNvSpPr>
            <a:spLocks noChangeArrowheads="1"/>
          </p:cNvSpPr>
          <p:nvPr/>
        </p:nvSpPr>
        <p:spPr bwMode="auto">
          <a:xfrm>
            <a:off x="10194540" y="4664163"/>
            <a:ext cx="1081052" cy="465137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27" name="Oval 171"/>
          <p:cNvSpPr>
            <a:spLocks noChangeArrowheads="1"/>
          </p:cNvSpPr>
          <p:nvPr/>
        </p:nvSpPr>
        <p:spPr bwMode="auto">
          <a:xfrm>
            <a:off x="10207208" y="5173749"/>
            <a:ext cx="1081052" cy="465138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28" name="Oval 172"/>
          <p:cNvSpPr>
            <a:spLocks noChangeArrowheads="1"/>
          </p:cNvSpPr>
          <p:nvPr/>
        </p:nvSpPr>
        <p:spPr bwMode="auto">
          <a:xfrm>
            <a:off x="8929792" y="3606887"/>
            <a:ext cx="812901" cy="45085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29" name="Oval 173"/>
          <p:cNvSpPr>
            <a:spLocks noChangeArrowheads="1"/>
          </p:cNvSpPr>
          <p:nvPr/>
        </p:nvSpPr>
        <p:spPr bwMode="auto">
          <a:xfrm>
            <a:off x="8925570" y="4687974"/>
            <a:ext cx="812901" cy="45085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30" name="Oval 174"/>
          <p:cNvSpPr>
            <a:spLocks noChangeArrowheads="1"/>
          </p:cNvSpPr>
          <p:nvPr/>
        </p:nvSpPr>
        <p:spPr bwMode="auto">
          <a:xfrm>
            <a:off x="8927682" y="5197562"/>
            <a:ext cx="812900" cy="45085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28</a:t>
            </a:fld>
            <a:endParaRPr lang="en-US"/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883133" y="1105907"/>
            <a:ext cx="7398451" cy="544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Evans Electronics</a:t>
            </a:r>
          </a:p>
        </p:txBody>
      </p:sp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803278" y="506879"/>
            <a:ext cx="10337562" cy="66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Binomial Probabilities and Cumulative Probabilities</a:t>
            </a:r>
          </a:p>
        </p:txBody>
      </p:sp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1351987" y="2448777"/>
            <a:ext cx="9543665" cy="95227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With modern calculators and the capability of statistical software packages, such tables are almost unnecessary.</a:t>
            </a:r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1351987" y="1917963"/>
            <a:ext cx="9543665" cy="63045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lvl="1" indent="-342900" algn="l">
              <a:lnSpc>
                <a:spcPct val="8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These tables can be found in some statistics textbooks.</a:t>
            </a:r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1351987" y="1104104"/>
            <a:ext cx="9543665" cy="10489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lvl="1" indent="-342900" algn="l">
              <a:lnSpc>
                <a:spcPct val="8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Statisticians have developed tables that give probabilities and cumulative probabilities for a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binomial </a:t>
            </a:r>
            <a:r>
              <a:rPr lang="en-US" sz="2400" dirty="0">
                <a:effectLst/>
                <a:latin typeface="+mn-lt"/>
                <a:cs typeface="Arial" panose="020B0604020202020204" pitchFamily="34" charset="0"/>
              </a:rPr>
              <a:t>experiment</a:t>
            </a:r>
            <a:r>
              <a:rPr lang="en-US" sz="2400">
                <a:solidFill>
                  <a:srgbClr val="FF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>
                <a:effectLst/>
                <a:latin typeface="+mn-lt"/>
                <a:cs typeface="Arial" panose="020B0604020202020204" pitchFamily="34" charset="0"/>
              </a:rPr>
              <a:t>random variable</a:t>
            </a:r>
            <a:r>
              <a:rPr lang="en-US" sz="2400" dirty="0"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16934" y="680104"/>
            <a:ext cx="10337562" cy="814387"/>
          </a:xfrm>
          <a:noFill/>
          <a:ln/>
        </p:spPr>
        <p:txBody>
          <a:bodyPr>
            <a:noAutofit/>
          </a:bodyPr>
          <a:lstStyle/>
          <a:p>
            <a:r>
              <a:rPr lang="en-US"/>
              <a:t>Chapter 5: Discrete </a:t>
            </a:r>
            <a:r>
              <a:rPr lang="en-US" dirty="0"/>
              <a:t>Probability Distributions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233101" y="2645667"/>
            <a:ext cx="4459341" cy="2838450"/>
            <a:chOff x="6897147" y="3004905"/>
            <a:chExt cx="4459341" cy="2838450"/>
          </a:xfrm>
        </p:grpSpPr>
        <p:sp>
          <p:nvSpPr>
            <p:cNvPr id="5149" name="AutoShape 29"/>
            <p:cNvSpPr>
              <a:spLocks noChangeArrowheads="1"/>
            </p:cNvSpPr>
            <p:nvPr/>
          </p:nvSpPr>
          <p:spPr bwMode="auto">
            <a:xfrm>
              <a:off x="6897147" y="3004905"/>
              <a:ext cx="4459341" cy="283845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4" name="Line 4"/>
            <p:cNvSpPr>
              <a:spLocks noChangeShapeType="1"/>
            </p:cNvSpPr>
            <p:nvPr/>
          </p:nvSpPr>
          <p:spPr bwMode="auto">
            <a:xfrm>
              <a:off x="7676265" y="3233505"/>
              <a:ext cx="0" cy="21066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5" name="Line 5"/>
            <p:cNvSpPr>
              <a:spLocks noChangeShapeType="1"/>
            </p:cNvSpPr>
            <p:nvPr/>
          </p:nvSpPr>
          <p:spPr bwMode="auto">
            <a:xfrm>
              <a:off x="7684711" y="5362343"/>
              <a:ext cx="34564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148" name="Group 28"/>
            <p:cNvGrpSpPr>
              <a:grpSpLocks/>
            </p:cNvGrpSpPr>
            <p:nvPr/>
          </p:nvGrpSpPr>
          <p:grpSpPr bwMode="auto">
            <a:xfrm>
              <a:off x="7560136" y="3584343"/>
              <a:ext cx="221701" cy="1331913"/>
              <a:chOff x="1958" y="2657"/>
              <a:chExt cx="105" cy="839"/>
            </a:xfrm>
          </p:grpSpPr>
          <p:sp>
            <p:nvSpPr>
              <p:cNvPr id="5126" name="Line 6"/>
              <p:cNvSpPr>
                <a:spLocks noChangeShapeType="1"/>
              </p:cNvSpPr>
              <p:nvPr/>
            </p:nvSpPr>
            <p:spPr bwMode="auto">
              <a:xfrm>
                <a:off x="1963" y="3496"/>
                <a:ext cx="1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7" name="Line 7"/>
              <p:cNvSpPr>
                <a:spLocks noChangeShapeType="1"/>
              </p:cNvSpPr>
              <p:nvPr/>
            </p:nvSpPr>
            <p:spPr bwMode="auto">
              <a:xfrm>
                <a:off x="1963" y="3217"/>
                <a:ext cx="1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8" name="Line 8"/>
              <p:cNvSpPr>
                <a:spLocks noChangeShapeType="1"/>
              </p:cNvSpPr>
              <p:nvPr/>
            </p:nvSpPr>
            <p:spPr bwMode="auto">
              <a:xfrm>
                <a:off x="1958" y="2936"/>
                <a:ext cx="10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9" name="Line 9"/>
              <p:cNvSpPr>
                <a:spLocks noChangeShapeType="1"/>
              </p:cNvSpPr>
              <p:nvPr/>
            </p:nvSpPr>
            <p:spPr bwMode="auto">
              <a:xfrm>
                <a:off x="1963" y="2657"/>
                <a:ext cx="1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50" name="Group 30"/>
            <p:cNvGrpSpPr>
              <a:grpSpLocks/>
            </p:cNvGrpSpPr>
            <p:nvPr/>
          </p:nvGrpSpPr>
          <p:grpSpPr bwMode="auto">
            <a:xfrm>
              <a:off x="7038614" y="3436705"/>
              <a:ext cx="363166" cy="1592263"/>
              <a:chOff x="3403" y="2288"/>
              <a:chExt cx="172" cy="1003"/>
            </a:xfrm>
            <a:effectLst/>
          </p:grpSpPr>
          <p:sp>
            <p:nvSpPr>
              <p:cNvPr id="5130" name="Rectangle 10"/>
              <p:cNvSpPr>
                <a:spLocks noChangeArrowheads="1"/>
              </p:cNvSpPr>
              <p:nvPr/>
            </p:nvSpPr>
            <p:spPr bwMode="auto">
              <a:xfrm>
                <a:off x="3403" y="3127"/>
                <a:ext cx="169" cy="1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61912" tIns="30162" rIns="61912" bIns="30162">
                <a:spAutoFit/>
              </a:bodyPr>
              <a:lstStyle/>
              <a:p>
                <a:pPr algn="l" defTabSz="400050"/>
                <a:r>
                  <a:rPr lang="en-US" sz="1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.10</a:t>
                </a:r>
              </a:p>
            </p:txBody>
          </p:sp>
          <p:sp>
            <p:nvSpPr>
              <p:cNvPr id="5131" name="Rectangle 11"/>
              <p:cNvSpPr>
                <a:spLocks noChangeArrowheads="1"/>
              </p:cNvSpPr>
              <p:nvPr/>
            </p:nvSpPr>
            <p:spPr bwMode="auto">
              <a:xfrm>
                <a:off x="3406" y="2856"/>
                <a:ext cx="169" cy="1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61912" tIns="30162" rIns="61912" bIns="30162">
                <a:spAutoFit/>
              </a:bodyPr>
              <a:lstStyle/>
              <a:p>
                <a:pPr algn="l" defTabSz="400050"/>
                <a:r>
                  <a:rPr lang="en-US" sz="1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.20</a:t>
                </a:r>
              </a:p>
            </p:txBody>
          </p:sp>
          <p:sp>
            <p:nvSpPr>
              <p:cNvPr id="5132" name="Rectangle 12"/>
              <p:cNvSpPr>
                <a:spLocks noChangeArrowheads="1"/>
              </p:cNvSpPr>
              <p:nvPr/>
            </p:nvSpPr>
            <p:spPr bwMode="auto">
              <a:xfrm>
                <a:off x="3406" y="2567"/>
                <a:ext cx="169" cy="1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61912" tIns="30162" rIns="61912" bIns="30162">
                <a:spAutoFit/>
              </a:bodyPr>
              <a:lstStyle/>
              <a:p>
                <a:pPr algn="l" defTabSz="400050"/>
                <a:r>
                  <a:rPr lang="en-US" sz="1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.30</a:t>
                </a:r>
              </a:p>
            </p:txBody>
          </p:sp>
          <p:sp>
            <p:nvSpPr>
              <p:cNvPr id="5133" name="Rectangle 13"/>
              <p:cNvSpPr>
                <a:spLocks noChangeArrowheads="1"/>
              </p:cNvSpPr>
              <p:nvPr/>
            </p:nvSpPr>
            <p:spPr bwMode="auto">
              <a:xfrm>
                <a:off x="3406" y="2288"/>
                <a:ext cx="169" cy="1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61912" tIns="30162" rIns="61912" bIns="30162">
                <a:spAutoFit/>
              </a:bodyPr>
              <a:lstStyle/>
              <a:p>
                <a:pPr algn="l" defTabSz="400050"/>
                <a:r>
                  <a:rPr lang="en-US" sz="1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.40</a:t>
                </a:r>
              </a:p>
            </p:txBody>
          </p:sp>
        </p:grp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8180429" y="5441718"/>
              <a:ext cx="2792430" cy="2609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61912" tIns="30162" rIns="61912" bIns="30162">
              <a:spAutoFit/>
            </a:bodyPr>
            <a:lstStyle/>
            <a:p>
              <a:pPr algn="l" defTabSz="400050"/>
              <a:r>
                <a:rPr lang="en-US" sz="13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0         </a:t>
              </a:r>
              <a:r>
                <a:rPr lang="en-US" sz="1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1     </a:t>
              </a:r>
              <a:r>
                <a:rPr lang="en-US" sz="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2           3           4  </a:t>
              </a:r>
            </a:p>
          </p:txBody>
        </p:sp>
        <p:sp>
          <p:nvSpPr>
            <p:cNvPr id="5153" name="Line 33"/>
            <p:cNvSpPr>
              <a:spLocks noChangeShapeType="1"/>
            </p:cNvSpPr>
            <p:nvPr/>
          </p:nvSpPr>
          <p:spPr bwMode="auto">
            <a:xfrm rot="5400000">
              <a:off x="8234542" y="5357580"/>
              <a:ext cx="1587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4" name="Line 34"/>
            <p:cNvSpPr>
              <a:spLocks noChangeShapeType="1"/>
            </p:cNvSpPr>
            <p:nvPr/>
          </p:nvSpPr>
          <p:spPr bwMode="auto">
            <a:xfrm rot="5400000">
              <a:off x="8874305" y="5357580"/>
              <a:ext cx="1587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5" name="Line 35"/>
            <p:cNvSpPr>
              <a:spLocks noChangeShapeType="1"/>
            </p:cNvSpPr>
            <p:nvPr/>
          </p:nvSpPr>
          <p:spPr bwMode="auto">
            <a:xfrm rot="5400000">
              <a:off x="9457322" y="5351230"/>
              <a:ext cx="160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6" name="Line 36"/>
            <p:cNvSpPr>
              <a:spLocks noChangeShapeType="1"/>
            </p:cNvSpPr>
            <p:nvPr/>
          </p:nvSpPr>
          <p:spPr bwMode="auto">
            <a:xfrm rot="5400000">
              <a:off x="10073598" y="5357580"/>
              <a:ext cx="1587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7" name="Line 37"/>
            <p:cNvSpPr>
              <a:spLocks noChangeShapeType="1"/>
            </p:cNvSpPr>
            <p:nvPr/>
          </p:nvSpPr>
          <p:spPr bwMode="auto">
            <a:xfrm rot="5400000">
              <a:off x="10673244" y="5357580"/>
              <a:ext cx="1587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 flipV="1">
              <a:off x="8311805" y="3568468"/>
              <a:ext cx="0" cy="1779588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 flipV="1">
              <a:off x="8945234" y="4228868"/>
              <a:ext cx="0" cy="110490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 flipV="1">
              <a:off x="9538547" y="4473343"/>
              <a:ext cx="0" cy="860425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 flipV="1">
              <a:off x="10146639" y="5125010"/>
              <a:ext cx="0" cy="223045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 flipV="1">
              <a:off x="10748396" y="4916255"/>
              <a:ext cx="0" cy="417513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59" name="Rectangle 39"/>
          <p:cNvSpPr>
            <a:spLocks noChangeArrowheads="1"/>
          </p:cNvSpPr>
          <p:nvPr/>
        </p:nvSpPr>
        <p:spPr bwMode="auto">
          <a:xfrm>
            <a:off x="1361234" y="1475610"/>
            <a:ext cx="7288657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Random Variables</a:t>
            </a:r>
          </a:p>
        </p:txBody>
      </p:sp>
      <p:sp>
        <p:nvSpPr>
          <p:cNvPr id="5161" name="Rectangle 41"/>
          <p:cNvSpPr>
            <a:spLocks noChangeArrowheads="1"/>
          </p:cNvSpPr>
          <p:nvPr/>
        </p:nvSpPr>
        <p:spPr bwMode="auto">
          <a:xfrm>
            <a:off x="1361233" y="1913760"/>
            <a:ext cx="9107654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Developing Discrete Probability Distributions</a:t>
            </a:r>
          </a:p>
        </p:txBody>
      </p:sp>
      <p:sp>
        <p:nvSpPr>
          <p:cNvPr id="5162" name="Rectangle 42"/>
          <p:cNvSpPr>
            <a:spLocks noChangeArrowheads="1"/>
          </p:cNvSpPr>
          <p:nvPr/>
        </p:nvSpPr>
        <p:spPr bwMode="auto">
          <a:xfrm>
            <a:off x="1361233" y="2351910"/>
            <a:ext cx="7998098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Expected Value and Variance</a:t>
            </a:r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1361234" y="2823606"/>
            <a:ext cx="7947423" cy="613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Binomial Probability Distribution</a:t>
            </a:r>
          </a:p>
        </p:txBody>
      </p:sp>
      <p:sp>
        <p:nvSpPr>
          <p:cNvPr id="5164" name="Rectangle 44"/>
          <p:cNvSpPr>
            <a:spLocks noChangeArrowheads="1"/>
          </p:cNvSpPr>
          <p:nvPr/>
        </p:nvSpPr>
        <p:spPr bwMode="auto">
          <a:xfrm>
            <a:off x="1361234" y="3287238"/>
            <a:ext cx="5747614" cy="4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Poisson Probability Distribution</a:t>
            </a:r>
          </a:p>
        </p:txBody>
      </p:sp>
      <p:sp>
        <p:nvSpPr>
          <p:cNvPr id="5165" name="Rectangle 45"/>
          <p:cNvSpPr>
            <a:spLocks noChangeArrowheads="1"/>
          </p:cNvSpPr>
          <p:nvPr/>
        </p:nvSpPr>
        <p:spPr bwMode="auto">
          <a:xfrm>
            <a:off x="1361234" y="3780119"/>
            <a:ext cx="5115766" cy="59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Hypergeometric Probability Distribution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61234" y="1235532"/>
            <a:ext cx="10337562" cy="53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Using Tables of Binomial Probabilities  </a:t>
            </a: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17129"/>
              </p:ext>
            </p:extLst>
          </p:nvPr>
        </p:nvGraphicFramePr>
        <p:xfrm>
          <a:off x="1862318" y="2014999"/>
          <a:ext cx="8827479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52" name="Worksheet" r:id="rId3" imgW="4105359" imgH="1095321" progId="Excel.Sheet.8">
                  <p:embed/>
                </p:oleObj>
              </mc:Choice>
              <mc:Fallback>
                <p:oleObj name="Worksheet" r:id="rId3" imgW="4105359" imgH="1095321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318" y="2014999"/>
                        <a:ext cx="8827479" cy="23495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03278" y="535234"/>
            <a:ext cx="1033756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Binomial Probability Distribution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331799" y="3164072"/>
            <a:ext cx="582755" cy="3619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734342" y="2360822"/>
            <a:ext cx="674361" cy="3810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631868" y="3137983"/>
            <a:ext cx="886801" cy="4318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rc 87"/>
          <p:cNvSpPr>
            <a:spLocks/>
          </p:cNvSpPr>
          <p:nvPr/>
        </p:nvSpPr>
        <p:spPr bwMode="auto">
          <a:xfrm rot="19497475" flipH="1">
            <a:off x="4039933" y="2585059"/>
            <a:ext cx="322764" cy="179761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4249"/>
              <a:gd name="T1" fmla="*/ 0 h 21600"/>
              <a:gd name="T2" fmla="*/ 14249 w 14249"/>
              <a:gd name="T3" fmla="*/ 5367 h 21600"/>
              <a:gd name="T4" fmla="*/ 0 w 1424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249" h="21600" fill="none" extrusionOk="0">
                <a:moveTo>
                  <a:pt x="-1" y="0"/>
                </a:moveTo>
                <a:cubicBezTo>
                  <a:pt x="5243" y="0"/>
                  <a:pt x="10308" y="1907"/>
                  <a:pt x="14249" y="5366"/>
                </a:cubicBezTo>
              </a:path>
              <a:path w="14249" h="21600" stroke="0" extrusionOk="0">
                <a:moveTo>
                  <a:pt x="-1" y="0"/>
                </a:moveTo>
                <a:cubicBezTo>
                  <a:pt x="5243" y="0"/>
                  <a:pt x="10308" y="1907"/>
                  <a:pt x="14249" y="536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rc 88"/>
          <p:cNvSpPr>
            <a:spLocks/>
          </p:cNvSpPr>
          <p:nvPr/>
        </p:nvSpPr>
        <p:spPr bwMode="auto">
          <a:xfrm rot="19754198">
            <a:off x="2935464" y="2975389"/>
            <a:ext cx="789321" cy="57744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348"/>
              <a:gd name="T1" fmla="*/ 0 h 21600"/>
              <a:gd name="T2" fmla="*/ 21348 w 21348"/>
              <a:gd name="T3" fmla="*/ 18312 h 21600"/>
              <a:gd name="T4" fmla="*/ 0 w 213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48" h="21600" fill="none" extrusionOk="0">
                <a:moveTo>
                  <a:pt x="-1" y="0"/>
                </a:moveTo>
                <a:cubicBezTo>
                  <a:pt x="10659" y="0"/>
                  <a:pt x="19725" y="7776"/>
                  <a:pt x="21348" y="18311"/>
                </a:cubicBezTo>
              </a:path>
              <a:path w="21348" h="21600" stroke="0" extrusionOk="0">
                <a:moveTo>
                  <a:pt x="-1" y="0"/>
                </a:moveTo>
                <a:cubicBezTo>
                  <a:pt x="10659" y="0"/>
                  <a:pt x="19725" y="7776"/>
                  <a:pt x="21348" y="18311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866777" y="2818022"/>
            <a:ext cx="506743" cy="38100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07978"/>
      </p:ext>
    </p:extLst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02390" y="568352"/>
            <a:ext cx="10337562" cy="6096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Binomial Probability Distribution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641296" y="4368055"/>
            <a:ext cx="4879515" cy="733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3642049" y="1675654"/>
            <a:ext cx="4839398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np</a:t>
            </a:r>
            <a:endParaRPr lang="en-US" sz="2400" i="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1362122" y="1228662"/>
            <a:ext cx="8158566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Expected Value</a:t>
            </a: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1362122" y="2587562"/>
            <a:ext cx="818390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Variance</a:t>
            </a: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1362122" y="3959162"/>
            <a:ext cx="881733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Standard Deviation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78640" y="4446322"/>
                <a:ext cx="2404826" cy="53957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𝑛𝑝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(1−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640" y="4446322"/>
                <a:ext cx="2404826" cy="5395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631648" y="2952943"/>
            <a:ext cx="4879515" cy="733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0057" y="3058919"/>
            <a:ext cx="2979726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(1 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9" name="Rectangle 85"/>
          <p:cNvSpPr>
            <a:spLocks noChangeArrowheads="1"/>
          </p:cNvSpPr>
          <p:nvPr/>
        </p:nvSpPr>
        <p:spPr bwMode="auto">
          <a:xfrm>
            <a:off x="2349147" y="2091552"/>
            <a:ext cx="7542009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3(.1) =  .3  employees out of  3</a:t>
            </a:r>
          </a:p>
        </p:txBody>
      </p:sp>
      <p:sp>
        <p:nvSpPr>
          <p:cNvPr id="21590" name="Rectangle 86"/>
          <p:cNvSpPr>
            <a:spLocks noChangeArrowheads="1"/>
          </p:cNvSpPr>
          <p:nvPr/>
        </p:nvSpPr>
        <p:spPr bwMode="auto">
          <a:xfrm>
            <a:off x="2253165" y="3117842"/>
            <a:ext cx="7545395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(1 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3(.1)(.9) =  .27</a:t>
            </a:r>
          </a:p>
        </p:txBody>
      </p:sp>
      <p:sp>
        <p:nvSpPr>
          <p:cNvPr id="21597" name="Oval 93"/>
          <p:cNvSpPr>
            <a:spLocks noChangeArrowheads="1"/>
          </p:cNvSpPr>
          <p:nvPr/>
        </p:nvSpPr>
        <p:spPr bwMode="auto">
          <a:xfrm>
            <a:off x="5754073" y="2129651"/>
            <a:ext cx="427863" cy="5334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98" name="Oval 94"/>
          <p:cNvSpPr>
            <a:spLocks noChangeArrowheads="1"/>
          </p:cNvSpPr>
          <p:nvPr/>
        </p:nvSpPr>
        <p:spPr bwMode="auto">
          <a:xfrm>
            <a:off x="7537441" y="3168298"/>
            <a:ext cx="716855" cy="5334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99" name="Oval 95"/>
          <p:cNvSpPr>
            <a:spLocks noChangeArrowheads="1"/>
          </p:cNvSpPr>
          <p:nvPr/>
        </p:nvSpPr>
        <p:spPr bwMode="auto">
          <a:xfrm>
            <a:off x="6116798" y="4484718"/>
            <a:ext cx="728845" cy="5334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05" name="Rectangle 101"/>
          <p:cNvSpPr>
            <a:spLocks noChangeArrowheads="1"/>
          </p:cNvSpPr>
          <p:nvPr/>
        </p:nvSpPr>
        <p:spPr bwMode="auto">
          <a:xfrm>
            <a:off x="885348" y="1673313"/>
            <a:ext cx="8158566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Expected Value</a:t>
            </a:r>
          </a:p>
        </p:txBody>
      </p:sp>
      <p:sp>
        <p:nvSpPr>
          <p:cNvPr id="21606" name="Rectangle 102"/>
          <p:cNvSpPr>
            <a:spLocks noChangeArrowheads="1"/>
          </p:cNvSpPr>
          <p:nvPr/>
        </p:nvSpPr>
        <p:spPr bwMode="auto">
          <a:xfrm>
            <a:off x="885348" y="2847887"/>
            <a:ext cx="818390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Variance</a:t>
            </a:r>
          </a:p>
        </p:txBody>
      </p:sp>
      <p:sp>
        <p:nvSpPr>
          <p:cNvPr id="21607" name="Rectangle 103"/>
          <p:cNvSpPr>
            <a:spLocks noChangeArrowheads="1"/>
          </p:cNvSpPr>
          <p:nvPr/>
        </p:nvSpPr>
        <p:spPr bwMode="auto">
          <a:xfrm>
            <a:off x="885347" y="3949348"/>
            <a:ext cx="881733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Standard Deviation</a:t>
            </a:r>
          </a:p>
        </p:txBody>
      </p:sp>
      <p:sp>
        <p:nvSpPr>
          <p:cNvPr id="21608" name="Rectangle 104"/>
          <p:cNvSpPr>
            <a:spLocks noChangeArrowheads="1"/>
          </p:cNvSpPr>
          <p:nvPr/>
        </p:nvSpPr>
        <p:spPr bwMode="auto">
          <a:xfrm>
            <a:off x="972078" y="1108917"/>
            <a:ext cx="7398451" cy="544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Evans Electronics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16532" y="4440406"/>
                <a:ext cx="4629537" cy="53957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3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.1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.9)</m:t>
                        </m:r>
                      </m:e>
                    </m:rad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=   .52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employees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532" y="4440406"/>
                <a:ext cx="4629537" cy="539571"/>
              </a:xfrm>
              <a:prstGeom prst="rect">
                <a:avLst/>
              </a:prstGeom>
              <a:blipFill rotWithShape="1">
                <a:blip r:embed="rId3"/>
                <a:stretch>
                  <a:fillRect r="-1449" b="-2247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32</a:t>
            </a:fld>
            <a:endParaRPr lang="en-US"/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802390" y="568352"/>
            <a:ext cx="10337562" cy="6096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Binomial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1357512" y="1086233"/>
            <a:ext cx="9179860" cy="111267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Poisson distributed random variable is often useful in estimating the number of occurrences over 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specified interval of time or space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0" u="sng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1357512" y="2145812"/>
            <a:ext cx="9179860" cy="1003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is a discrete random variable that may assume an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infinite sequence of values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(x = 0, 1, 2, . . . ).</a:t>
            </a:r>
          </a:p>
        </p:txBody>
      </p:sp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803278" y="431814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Poisson Probability Distribution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1355071" y="1137721"/>
            <a:ext cx="9678796" cy="6286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Examples of Poisson distributed random variables:</a:t>
            </a: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2119876" y="1483042"/>
            <a:ext cx="8361264" cy="6817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number of knotholes in 14 linear feet of pine board</a:t>
            </a:r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2119876" y="1898890"/>
            <a:ext cx="8361264" cy="7115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number of vehicles arriving at a toll booth in one hour</a:t>
            </a:r>
          </a:p>
        </p:txBody>
      </p:sp>
      <p:sp>
        <p:nvSpPr>
          <p:cNvPr id="184491" name="Rectangle 171"/>
          <p:cNvSpPr>
            <a:spLocks noChangeArrowheads="1"/>
          </p:cNvSpPr>
          <p:nvPr/>
        </p:nvSpPr>
        <p:spPr bwMode="auto">
          <a:xfrm>
            <a:off x="1371339" y="2619724"/>
            <a:ext cx="9697800" cy="65624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Bell Labs used the Poisson distribution to model the arrival of phone calls.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34</a:t>
            </a:fld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03278" y="431814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Poisson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1354114" y="1228594"/>
            <a:ext cx="10072199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Two Properties of a Poisson Experiment</a:t>
            </a:r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1878995" y="2442121"/>
            <a:ext cx="8854319" cy="10168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SzPct val="110000"/>
              <a:buFontTx/>
              <a:buAutoNum type="arabicPeriod" startAt="2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occurrence or nonoccurrence in any interval is independent of the occurrence or nonoccurrence in any other interval.</a:t>
            </a:r>
          </a:p>
        </p:txBody>
      </p:sp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1878995" y="1676524"/>
            <a:ext cx="8854319" cy="1003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SzPct val="110000"/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probability of an occurrence is the same for any two intervals of equal length.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35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3278" y="431814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Poisson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03278" y="587402"/>
            <a:ext cx="10337562" cy="5715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Poisson Probability Distribution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352453" y="1264194"/>
            <a:ext cx="10337562" cy="585789"/>
          </a:xfrm>
          <a:noFill/>
          <a:ln/>
          <a:effectLst/>
        </p:spPr>
        <p:txBody>
          <a:bodyPr/>
          <a:lstStyle/>
          <a:p>
            <a:r>
              <a:rPr lang="en-US" dirty="0"/>
              <a:t>Poisson Probability Function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89444" y="2629614"/>
            <a:ext cx="8182244" cy="25319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where: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 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the number of occurrences in an interval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the probability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occurrences in an interval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= mean number of occurrences in an interval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2.71828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! =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– 1)(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– 2) . . . (2)(1)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04370" y="1693033"/>
                <a:ext cx="2150652" cy="85690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p>
                          </m:sSup>
                        </m:num>
                        <m:den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370" y="1693033"/>
                <a:ext cx="2150652" cy="8569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8" y="470045"/>
            <a:ext cx="10337562" cy="814387"/>
          </a:xfrm>
        </p:spPr>
        <p:txBody>
          <a:bodyPr/>
          <a:lstStyle/>
          <a:p>
            <a:r>
              <a:rPr lang="en-US" dirty="0"/>
              <a:t>Poisson Probability Distribution</a:t>
            </a: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1350643" y="1236539"/>
            <a:ext cx="10337562" cy="504825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Poisson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Probability Function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–</a:t>
            </a:r>
            <a:r>
              <a:rPr lang="en-US" sz="2400" ker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647" y="2581797"/>
            <a:ext cx="9306639" cy="120642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lvl="1" indent="-342900" algn="l">
              <a:lnSpc>
                <a:spcPct val="8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practical applications,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will eventually become large enough so that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is approximately zero and the probability of any larger values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becomes negligible.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647" y="1639479"/>
            <a:ext cx="9306639" cy="1073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lvl="1" indent="-342900" algn="l">
              <a:lnSpc>
                <a:spcPct val="8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Since there is no stated upper limit for the number of occurrences, the probability function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is applicable for values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0, 1, 2, … without limit.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03278" y="568352"/>
            <a:ext cx="10337562" cy="6096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Poisson Probability Distribution</a:t>
            </a:r>
          </a:p>
        </p:txBody>
      </p:sp>
      <p:sp>
        <p:nvSpPr>
          <p:cNvPr id="25072" name="Rectangle 496"/>
          <p:cNvSpPr>
            <a:spLocks noChangeArrowheads="1"/>
          </p:cNvSpPr>
          <p:nvPr/>
        </p:nvSpPr>
        <p:spPr bwMode="auto">
          <a:xfrm>
            <a:off x="1343680" y="1213528"/>
            <a:ext cx="7893658" cy="493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Mercy Hospital</a:t>
            </a:r>
          </a:p>
        </p:txBody>
      </p:sp>
      <p:sp>
        <p:nvSpPr>
          <p:cNvPr id="25073" name="Rectangle 497"/>
          <p:cNvSpPr>
            <a:spLocks noChangeArrowheads="1"/>
          </p:cNvSpPr>
          <p:nvPr/>
        </p:nvSpPr>
        <p:spPr bwMode="auto">
          <a:xfrm>
            <a:off x="1799748" y="1703213"/>
            <a:ext cx="9281909" cy="8169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46075"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Patients arrive at the emergency room of Mercy Hospital at the average rate of 6 per hour on weekend evenings.</a:t>
            </a:r>
          </a:p>
        </p:txBody>
      </p:sp>
      <p:sp>
        <p:nvSpPr>
          <p:cNvPr id="25076" name="Rectangle 500"/>
          <p:cNvSpPr>
            <a:spLocks noChangeArrowheads="1"/>
          </p:cNvSpPr>
          <p:nvPr/>
        </p:nvSpPr>
        <p:spPr bwMode="auto">
          <a:xfrm>
            <a:off x="1799748" y="2520135"/>
            <a:ext cx="9281909" cy="9415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47663"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What is the probability of 4 arrivals in 30 minutes on a weekend evening?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50" name="Oval 830"/>
          <p:cNvSpPr>
            <a:spLocks noChangeArrowheads="1"/>
          </p:cNvSpPr>
          <p:nvPr/>
        </p:nvSpPr>
        <p:spPr bwMode="auto">
          <a:xfrm>
            <a:off x="6983548" y="3183427"/>
            <a:ext cx="1060701" cy="51435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953" name="Rectangle 833"/>
          <p:cNvSpPr>
            <a:spLocks noChangeArrowheads="1"/>
          </p:cNvSpPr>
          <p:nvPr/>
        </p:nvSpPr>
        <p:spPr bwMode="auto">
          <a:xfrm>
            <a:off x="3007207" y="2343846"/>
            <a:ext cx="6106256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6/hour = 3/half-hour,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4</a:t>
            </a:r>
          </a:p>
        </p:txBody>
      </p:sp>
      <p:sp>
        <p:nvSpPr>
          <p:cNvPr id="134059" name="AutoShape 939"/>
          <p:cNvSpPr>
            <a:spLocks noChangeArrowheads="1"/>
          </p:cNvSpPr>
          <p:nvPr/>
        </p:nvSpPr>
        <p:spPr bwMode="auto">
          <a:xfrm>
            <a:off x="3669959" y="1745221"/>
            <a:ext cx="4670854" cy="65405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Using the probability function: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59934" y="3080739"/>
                <a:ext cx="3777957" cy="705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(2.71828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−3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4!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=   .1680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934" y="3080739"/>
                <a:ext cx="3777957" cy="705193"/>
              </a:xfrm>
              <a:prstGeom prst="rect">
                <a:avLst/>
              </a:prstGeom>
              <a:blipFill rotWithShape="1">
                <a:blip r:embed="rId3"/>
                <a:stretch>
                  <a:fillRect r="-2903" b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39</a:t>
            </a:fld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03278" y="611896"/>
            <a:ext cx="10337562" cy="609600"/>
          </a:xfrm>
          <a:prstGeom prst="rect">
            <a:avLst/>
          </a:prstGeom>
          <a:noFill/>
          <a:ln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Poisson Probability Distribution</a:t>
            </a:r>
          </a:p>
        </p:txBody>
      </p:sp>
      <p:sp>
        <p:nvSpPr>
          <p:cNvPr id="11" name="Rectangle 496"/>
          <p:cNvSpPr>
            <a:spLocks noChangeArrowheads="1"/>
          </p:cNvSpPr>
          <p:nvPr/>
        </p:nvSpPr>
        <p:spPr bwMode="auto">
          <a:xfrm>
            <a:off x="1343679" y="1192994"/>
            <a:ext cx="8259915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Mercy Hospital</a:t>
            </a: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5" name="Rectangle 9"/>
          <p:cNvSpPr>
            <a:spLocks noChangeArrowheads="1"/>
          </p:cNvSpPr>
          <p:nvPr/>
        </p:nvSpPr>
        <p:spPr bwMode="auto">
          <a:xfrm>
            <a:off x="1353756" y="1106100"/>
            <a:ext cx="9678796" cy="1066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random variable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 numerical description of the outcome of an experiment.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803278" y="540236"/>
            <a:ext cx="1033756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Random Variables</a:t>
            </a:r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905804" y="1104900"/>
            <a:ext cx="10337562" cy="5024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endParaRPr lang="en-US" sz="240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946" name="Rectangle 10"/>
          <p:cNvSpPr>
            <a:spLocks noChangeArrowheads="1"/>
          </p:cNvSpPr>
          <p:nvPr/>
        </p:nvSpPr>
        <p:spPr bwMode="auto">
          <a:xfrm>
            <a:off x="1353756" y="1985997"/>
            <a:ext cx="9678796" cy="102963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discrete random variable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may assume either a finite number of values or an infinite sequence of values.</a:t>
            </a:r>
          </a:p>
        </p:txBody>
      </p:sp>
      <p:sp>
        <p:nvSpPr>
          <p:cNvPr id="167947" name="Rectangle 11"/>
          <p:cNvSpPr>
            <a:spLocks noChangeArrowheads="1"/>
          </p:cNvSpPr>
          <p:nvPr/>
        </p:nvSpPr>
        <p:spPr bwMode="auto">
          <a:xfrm>
            <a:off x="1353756" y="2808735"/>
            <a:ext cx="9678796" cy="102242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continuous random variable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may assume any numerical value in an interval or collection of intervals.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590" name="Group 590"/>
          <p:cNvGrpSpPr>
            <a:grpSpLocks/>
          </p:cNvGrpSpPr>
          <p:nvPr/>
        </p:nvGrpSpPr>
        <p:grpSpPr bwMode="auto">
          <a:xfrm>
            <a:off x="1899954" y="1608892"/>
            <a:ext cx="8373932" cy="4559300"/>
            <a:chOff x="800" y="1058"/>
            <a:chExt cx="4068" cy="2888"/>
          </a:xfrm>
        </p:grpSpPr>
        <p:sp>
          <p:nvSpPr>
            <p:cNvPr id="128424" name="Rectangle 424"/>
            <p:cNvSpPr>
              <a:spLocks noChangeArrowheads="1"/>
            </p:cNvSpPr>
            <p:nvPr/>
          </p:nvSpPr>
          <p:spPr bwMode="auto">
            <a:xfrm>
              <a:off x="800" y="1058"/>
              <a:ext cx="4068" cy="2888"/>
            </a:xfrm>
            <a:prstGeom prst="rect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25" name="Rectangle 425"/>
            <p:cNvSpPr>
              <a:spLocks noChangeArrowheads="1"/>
            </p:cNvSpPr>
            <p:nvPr/>
          </p:nvSpPr>
          <p:spPr bwMode="auto">
            <a:xfrm>
              <a:off x="853" y="1107"/>
              <a:ext cx="3974" cy="2790"/>
            </a:xfrm>
            <a:prstGeom prst="rect">
              <a:avLst/>
            </a:prstGeom>
            <a:gradFill rotWithShape="0">
              <a:gsLst>
                <a:gs pos="0">
                  <a:srgbClr val="66FFFF">
                    <a:gamma/>
                    <a:shade val="46275"/>
                    <a:invGamma/>
                  </a:srgbClr>
                </a:gs>
                <a:gs pos="50000">
                  <a:srgbClr val="66FFFF"/>
                </a:gs>
                <a:gs pos="100000">
                  <a:srgbClr val="66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26" name="Rectangle 426"/>
            <p:cNvSpPr>
              <a:spLocks noChangeArrowheads="1"/>
            </p:cNvSpPr>
            <p:nvPr/>
          </p:nvSpPr>
          <p:spPr bwMode="auto">
            <a:xfrm>
              <a:off x="1431" y="1556"/>
              <a:ext cx="3221" cy="1795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27" name="Line 427"/>
            <p:cNvSpPr>
              <a:spLocks noChangeShapeType="1"/>
            </p:cNvSpPr>
            <p:nvPr/>
          </p:nvSpPr>
          <p:spPr bwMode="auto">
            <a:xfrm>
              <a:off x="1431" y="2990"/>
              <a:ext cx="32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28" name="Line 428"/>
            <p:cNvSpPr>
              <a:spLocks noChangeShapeType="1"/>
            </p:cNvSpPr>
            <p:nvPr/>
          </p:nvSpPr>
          <p:spPr bwMode="auto">
            <a:xfrm>
              <a:off x="1431" y="2629"/>
              <a:ext cx="32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29" name="Line 429"/>
            <p:cNvSpPr>
              <a:spLocks noChangeShapeType="1"/>
            </p:cNvSpPr>
            <p:nvPr/>
          </p:nvSpPr>
          <p:spPr bwMode="auto">
            <a:xfrm>
              <a:off x="1431" y="2278"/>
              <a:ext cx="32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0" name="Line 430"/>
            <p:cNvSpPr>
              <a:spLocks noChangeShapeType="1"/>
            </p:cNvSpPr>
            <p:nvPr/>
          </p:nvSpPr>
          <p:spPr bwMode="auto">
            <a:xfrm flipV="1">
              <a:off x="1431" y="1917"/>
              <a:ext cx="32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1" name="Line 431"/>
            <p:cNvSpPr>
              <a:spLocks noChangeShapeType="1"/>
            </p:cNvSpPr>
            <p:nvPr/>
          </p:nvSpPr>
          <p:spPr bwMode="auto">
            <a:xfrm>
              <a:off x="1431" y="1556"/>
              <a:ext cx="32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2" name="Rectangle 432"/>
            <p:cNvSpPr>
              <a:spLocks noChangeArrowheads="1"/>
            </p:cNvSpPr>
            <p:nvPr/>
          </p:nvSpPr>
          <p:spPr bwMode="auto">
            <a:xfrm>
              <a:off x="1431" y="1556"/>
              <a:ext cx="3221" cy="1795"/>
            </a:xfrm>
            <a:prstGeom prst="rect">
              <a:avLst/>
            </a:prstGeom>
            <a:noFill/>
            <a:ln w="142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3" name="Rectangle 433"/>
            <p:cNvSpPr>
              <a:spLocks noChangeArrowheads="1"/>
            </p:cNvSpPr>
            <p:nvPr/>
          </p:nvSpPr>
          <p:spPr bwMode="auto">
            <a:xfrm>
              <a:off x="1515" y="2990"/>
              <a:ext cx="111" cy="36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4" name="Rectangle 434"/>
            <p:cNvSpPr>
              <a:spLocks noChangeArrowheads="1"/>
            </p:cNvSpPr>
            <p:nvPr/>
          </p:nvSpPr>
          <p:spPr bwMode="auto">
            <a:xfrm>
              <a:off x="1803" y="2278"/>
              <a:ext cx="121" cy="1073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5" name="Rectangle 435"/>
            <p:cNvSpPr>
              <a:spLocks noChangeArrowheads="1"/>
            </p:cNvSpPr>
            <p:nvPr/>
          </p:nvSpPr>
          <p:spPr bwMode="auto">
            <a:xfrm>
              <a:off x="2101" y="1741"/>
              <a:ext cx="112" cy="161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6" name="Rectangle 436"/>
            <p:cNvSpPr>
              <a:spLocks noChangeArrowheads="1"/>
            </p:cNvSpPr>
            <p:nvPr/>
          </p:nvSpPr>
          <p:spPr bwMode="auto">
            <a:xfrm>
              <a:off x="2390" y="1741"/>
              <a:ext cx="121" cy="161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7" name="Rectangle 437"/>
            <p:cNvSpPr>
              <a:spLocks noChangeArrowheads="1"/>
            </p:cNvSpPr>
            <p:nvPr/>
          </p:nvSpPr>
          <p:spPr bwMode="auto">
            <a:xfrm>
              <a:off x="2687" y="2141"/>
              <a:ext cx="112" cy="121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8" name="Rectangle 438"/>
            <p:cNvSpPr>
              <a:spLocks noChangeArrowheads="1"/>
            </p:cNvSpPr>
            <p:nvPr/>
          </p:nvSpPr>
          <p:spPr bwMode="auto">
            <a:xfrm>
              <a:off x="2976" y="2629"/>
              <a:ext cx="121" cy="722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9" name="Rectangle 439"/>
            <p:cNvSpPr>
              <a:spLocks noChangeArrowheads="1"/>
            </p:cNvSpPr>
            <p:nvPr/>
          </p:nvSpPr>
          <p:spPr bwMode="auto">
            <a:xfrm>
              <a:off x="3274" y="2990"/>
              <a:ext cx="112" cy="36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0" name="Rectangle 440"/>
            <p:cNvSpPr>
              <a:spLocks noChangeArrowheads="1"/>
            </p:cNvSpPr>
            <p:nvPr/>
          </p:nvSpPr>
          <p:spPr bwMode="auto">
            <a:xfrm>
              <a:off x="3563" y="3195"/>
              <a:ext cx="121" cy="156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1" name="Rectangle 441"/>
            <p:cNvSpPr>
              <a:spLocks noChangeArrowheads="1"/>
            </p:cNvSpPr>
            <p:nvPr/>
          </p:nvSpPr>
          <p:spPr bwMode="auto">
            <a:xfrm>
              <a:off x="3860" y="3292"/>
              <a:ext cx="112" cy="59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2" name="Rectangle 442"/>
            <p:cNvSpPr>
              <a:spLocks noChangeArrowheads="1"/>
            </p:cNvSpPr>
            <p:nvPr/>
          </p:nvSpPr>
          <p:spPr bwMode="auto">
            <a:xfrm>
              <a:off x="4149" y="3331"/>
              <a:ext cx="121" cy="2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3" name="Rectangle 443"/>
            <p:cNvSpPr>
              <a:spLocks noChangeArrowheads="1"/>
            </p:cNvSpPr>
            <p:nvPr/>
          </p:nvSpPr>
          <p:spPr bwMode="auto">
            <a:xfrm>
              <a:off x="4447" y="3341"/>
              <a:ext cx="112" cy="1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4" name="Line 444"/>
            <p:cNvSpPr>
              <a:spLocks noChangeShapeType="1"/>
            </p:cNvSpPr>
            <p:nvPr/>
          </p:nvSpPr>
          <p:spPr bwMode="auto">
            <a:xfrm flipH="1">
              <a:off x="1432" y="1555"/>
              <a:ext cx="2" cy="17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5" name="Line 445"/>
            <p:cNvSpPr>
              <a:spLocks noChangeShapeType="1"/>
            </p:cNvSpPr>
            <p:nvPr/>
          </p:nvSpPr>
          <p:spPr bwMode="auto">
            <a:xfrm>
              <a:off x="1384" y="2629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6" name="Line 446"/>
            <p:cNvSpPr>
              <a:spLocks noChangeShapeType="1"/>
            </p:cNvSpPr>
            <p:nvPr/>
          </p:nvSpPr>
          <p:spPr bwMode="auto">
            <a:xfrm>
              <a:off x="1384" y="22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7" name="Line 447"/>
            <p:cNvSpPr>
              <a:spLocks noChangeShapeType="1"/>
            </p:cNvSpPr>
            <p:nvPr/>
          </p:nvSpPr>
          <p:spPr bwMode="auto">
            <a:xfrm>
              <a:off x="1383" y="1915"/>
              <a:ext cx="5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8" name="Line 448"/>
            <p:cNvSpPr>
              <a:spLocks noChangeShapeType="1"/>
            </p:cNvSpPr>
            <p:nvPr/>
          </p:nvSpPr>
          <p:spPr bwMode="auto">
            <a:xfrm>
              <a:off x="1385" y="1557"/>
              <a:ext cx="4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9" name="Line 449"/>
            <p:cNvSpPr>
              <a:spLocks noChangeShapeType="1"/>
            </p:cNvSpPr>
            <p:nvPr/>
          </p:nvSpPr>
          <p:spPr bwMode="auto">
            <a:xfrm>
              <a:off x="1431" y="3351"/>
              <a:ext cx="32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51" name="Line 451"/>
            <p:cNvSpPr>
              <a:spLocks noChangeShapeType="1"/>
            </p:cNvSpPr>
            <p:nvPr/>
          </p:nvSpPr>
          <p:spPr bwMode="auto">
            <a:xfrm flipV="1">
              <a:off x="1575" y="3351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52" name="Line 452"/>
            <p:cNvSpPr>
              <a:spLocks noChangeShapeType="1"/>
            </p:cNvSpPr>
            <p:nvPr/>
          </p:nvSpPr>
          <p:spPr bwMode="auto">
            <a:xfrm flipV="1">
              <a:off x="1868" y="3351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53" name="Line 453"/>
            <p:cNvSpPr>
              <a:spLocks noChangeShapeType="1"/>
            </p:cNvSpPr>
            <p:nvPr/>
          </p:nvSpPr>
          <p:spPr bwMode="auto">
            <a:xfrm flipV="1">
              <a:off x="3042" y="3351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54" name="Line 454"/>
            <p:cNvSpPr>
              <a:spLocks noChangeShapeType="1"/>
            </p:cNvSpPr>
            <p:nvPr/>
          </p:nvSpPr>
          <p:spPr bwMode="auto">
            <a:xfrm flipV="1">
              <a:off x="3629" y="3351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55" name="Line 455"/>
            <p:cNvSpPr>
              <a:spLocks noChangeShapeType="1"/>
            </p:cNvSpPr>
            <p:nvPr/>
          </p:nvSpPr>
          <p:spPr bwMode="auto">
            <a:xfrm flipH="1" flipV="1">
              <a:off x="3919" y="3351"/>
              <a:ext cx="0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56" name="Line 456"/>
            <p:cNvSpPr>
              <a:spLocks noChangeShapeType="1"/>
            </p:cNvSpPr>
            <p:nvPr/>
          </p:nvSpPr>
          <p:spPr bwMode="auto">
            <a:xfrm flipH="1" flipV="1">
              <a:off x="4216" y="3351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57" name="Line 457"/>
            <p:cNvSpPr>
              <a:spLocks noChangeShapeType="1"/>
            </p:cNvSpPr>
            <p:nvPr/>
          </p:nvSpPr>
          <p:spPr bwMode="auto">
            <a:xfrm flipV="1">
              <a:off x="4504" y="3351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58" name="Rectangle 458"/>
            <p:cNvSpPr>
              <a:spLocks noChangeArrowheads="1"/>
            </p:cNvSpPr>
            <p:nvPr/>
          </p:nvSpPr>
          <p:spPr bwMode="auto">
            <a:xfrm>
              <a:off x="2176" y="1224"/>
              <a:ext cx="1422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 dirty="0">
                  <a:solidFill>
                    <a:srgbClr val="000000"/>
                  </a:solidFill>
                  <a:effectLst/>
                  <a:latin typeface="Book Antiqua" pitchFamily="18" charset="0"/>
                </a:rPr>
                <a:t> Poisson Probabilities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59" name="Rectangle 459"/>
            <p:cNvSpPr>
              <a:spLocks noChangeArrowheads="1"/>
            </p:cNvSpPr>
            <p:nvPr/>
          </p:nvSpPr>
          <p:spPr bwMode="auto">
            <a:xfrm>
              <a:off x="1120" y="3273"/>
              <a:ext cx="218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0.00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0" name="Rectangle 460"/>
            <p:cNvSpPr>
              <a:spLocks noChangeArrowheads="1"/>
            </p:cNvSpPr>
            <p:nvPr/>
          </p:nvSpPr>
          <p:spPr bwMode="auto">
            <a:xfrm>
              <a:off x="1120" y="2912"/>
              <a:ext cx="218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0.05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1" name="Rectangle 461"/>
            <p:cNvSpPr>
              <a:spLocks noChangeArrowheads="1"/>
            </p:cNvSpPr>
            <p:nvPr/>
          </p:nvSpPr>
          <p:spPr bwMode="auto">
            <a:xfrm>
              <a:off x="1120" y="2551"/>
              <a:ext cx="218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0.10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2" name="Rectangle 462"/>
            <p:cNvSpPr>
              <a:spLocks noChangeArrowheads="1"/>
            </p:cNvSpPr>
            <p:nvPr/>
          </p:nvSpPr>
          <p:spPr bwMode="auto">
            <a:xfrm>
              <a:off x="1120" y="2200"/>
              <a:ext cx="218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0.15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3" name="Rectangle 463"/>
            <p:cNvSpPr>
              <a:spLocks noChangeArrowheads="1"/>
            </p:cNvSpPr>
            <p:nvPr/>
          </p:nvSpPr>
          <p:spPr bwMode="auto">
            <a:xfrm>
              <a:off x="1120" y="1839"/>
              <a:ext cx="218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0.20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4" name="Rectangle 464"/>
            <p:cNvSpPr>
              <a:spLocks noChangeArrowheads="1"/>
            </p:cNvSpPr>
            <p:nvPr/>
          </p:nvSpPr>
          <p:spPr bwMode="auto">
            <a:xfrm>
              <a:off x="1120" y="1478"/>
              <a:ext cx="218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0.25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5" name="Rectangle 465"/>
            <p:cNvSpPr>
              <a:spLocks noChangeArrowheads="1"/>
            </p:cNvSpPr>
            <p:nvPr/>
          </p:nvSpPr>
          <p:spPr bwMode="auto">
            <a:xfrm>
              <a:off x="1550" y="3448"/>
              <a:ext cx="6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6" name="Rectangle 466"/>
            <p:cNvSpPr>
              <a:spLocks noChangeArrowheads="1"/>
            </p:cNvSpPr>
            <p:nvPr/>
          </p:nvSpPr>
          <p:spPr bwMode="auto">
            <a:xfrm>
              <a:off x="1839" y="3428"/>
              <a:ext cx="6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1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7" name="Rectangle 467"/>
            <p:cNvSpPr>
              <a:spLocks noChangeArrowheads="1"/>
            </p:cNvSpPr>
            <p:nvPr/>
          </p:nvSpPr>
          <p:spPr bwMode="auto">
            <a:xfrm>
              <a:off x="2129" y="3428"/>
              <a:ext cx="6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2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8" name="Rectangle 468"/>
            <p:cNvSpPr>
              <a:spLocks noChangeArrowheads="1"/>
            </p:cNvSpPr>
            <p:nvPr/>
          </p:nvSpPr>
          <p:spPr bwMode="auto">
            <a:xfrm>
              <a:off x="2426" y="3428"/>
              <a:ext cx="6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3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9" name="Rectangle 469"/>
            <p:cNvSpPr>
              <a:spLocks noChangeArrowheads="1"/>
            </p:cNvSpPr>
            <p:nvPr/>
          </p:nvSpPr>
          <p:spPr bwMode="auto">
            <a:xfrm>
              <a:off x="2723" y="3428"/>
              <a:ext cx="6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4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70" name="Rectangle 470"/>
            <p:cNvSpPr>
              <a:spLocks noChangeArrowheads="1"/>
            </p:cNvSpPr>
            <p:nvPr/>
          </p:nvSpPr>
          <p:spPr bwMode="auto">
            <a:xfrm>
              <a:off x="3012" y="3428"/>
              <a:ext cx="6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71" name="Rectangle 471"/>
            <p:cNvSpPr>
              <a:spLocks noChangeArrowheads="1"/>
            </p:cNvSpPr>
            <p:nvPr/>
          </p:nvSpPr>
          <p:spPr bwMode="auto">
            <a:xfrm>
              <a:off x="3301" y="3428"/>
              <a:ext cx="6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6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72" name="Rectangle 472"/>
            <p:cNvSpPr>
              <a:spLocks noChangeArrowheads="1"/>
            </p:cNvSpPr>
            <p:nvPr/>
          </p:nvSpPr>
          <p:spPr bwMode="auto">
            <a:xfrm>
              <a:off x="3598" y="3428"/>
              <a:ext cx="6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7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73" name="Rectangle 473"/>
            <p:cNvSpPr>
              <a:spLocks noChangeArrowheads="1"/>
            </p:cNvSpPr>
            <p:nvPr/>
          </p:nvSpPr>
          <p:spPr bwMode="auto">
            <a:xfrm>
              <a:off x="3887" y="3428"/>
              <a:ext cx="6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8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74" name="Rectangle 474"/>
            <p:cNvSpPr>
              <a:spLocks noChangeArrowheads="1"/>
            </p:cNvSpPr>
            <p:nvPr/>
          </p:nvSpPr>
          <p:spPr bwMode="auto">
            <a:xfrm>
              <a:off x="4185" y="3428"/>
              <a:ext cx="6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9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75" name="Rectangle 475"/>
            <p:cNvSpPr>
              <a:spLocks noChangeArrowheads="1"/>
            </p:cNvSpPr>
            <p:nvPr/>
          </p:nvSpPr>
          <p:spPr bwMode="auto">
            <a:xfrm>
              <a:off x="4451" y="3428"/>
              <a:ext cx="125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10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76" name="Rectangle 476"/>
            <p:cNvSpPr>
              <a:spLocks noChangeArrowheads="1"/>
            </p:cNvSpPr>
            <p:nvPr/>
          </p:nvSpPr>
          <p:spPr bwMode="auto">
            <a:xfrm>
              <a:off x="2088" y="3618"/>
              <a:ext cx="1933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effectLst/>
                  <a:latin typeface="Book Antiqua" pitchFamily="18" charset="0"/>
                </a:rPr>
                <a:t>Number of Arrivals in 30 Minutes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77" name="Rectangle 477"/>
            <p:cNvSpPr>
              <a:spLocks noChangeArrowheads="1"/>
            </p:cNvSpPr>
            <p:nvPr/>
          </p:nvSpPr>
          <p:spPr bwMode="auto">
            <a:xfrm rot="16200000">
              <a:off x="550" y="2334"/>
              <a:ext cx="839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effectLst/>
                  <a:latin typeface="Book Antiqua" pitchFamily="18" charset="0"/>
                </a:rPr>
                <a:t>Probability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78" name="Line 478"/>
            <p:cNvSpPr>
              <a:spLocks noChangeShapeType="1"/>
            </p:cNvSpPr>
            <p:nvPr/>
          </p:nvSpPr>
          <p:spPr bwMode="auto">
            <a:xfrm flipV="1">
              <a:off x="2158" y="3351"/>
              <a:ext cx="0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79" name="Line 479"/>
            <p:cNvSpPr>
              <a:spLocks noChangeShapeType="1"/>
            </p:cNvSpPr>
            <p:nvPr/>
          </p:nvSpPr>
          <p:spPr bwMode="auto">
            <a:xfrm flipV="1">
              <a:off x="2450" y="3351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80" name="Line 480"/>
            <p:cNvSpPr>
              <a:spLocks noChangeShapeType="1"/>
            </p:cNvSpPr>
            <p:nvPr/>
          </p:nvSpPr>
          <p:spPr bwMode="auto">
            <a:xfrm flipH="1" flipV="1">
              <a:off x="2743" y="3351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81" name="Line 481"/>
            <p:cNvSpPr>
              <a:spLocks noChangeShapeType="1"/>
            </p:cNvSpPr>
            <p:nvPr/>
          </p:nvSpPr>
          <p:spPr bwMode="auto">
            <a:xfrm flipV="1">
              <a:off x="3329" y="3351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82" name="Line 482"/>
            <p:cNvSpPr>
              <a:spLocks noChangeShapeType="1"/>
            </p:cNvSpPr>
            <p:nvPr/>
          </p:nvSpPr>
          <p:spPr bwMode="auto">
            <a:xfrm>
              <a:off x="1384" y="2989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83" name="Line 483"/>
            <p:cNvSpPr>
              <a:spLocks noChangeShapeType="1"/>
            </p:cNvSpPr>
            <p:nvPr/>
          </p:nvSpPr>
          <p:spPr bwMode="auto">
            <a:xfrm>
              <a:off x="1384" y="3349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40</a:t>
            </a:fld>
            <a:endParaRPr lang="en-US"/>
          </a:p>
        </p:txBody>
      </p:sp>
      <p:sp>
        <p:nvSpPr>
          <p:cNvPr id="66" name="Rectangle 2"/>
          <p:cNvSpPr txBox="1">
            <a:spLocks noChangeArrowheads="1"/>
          </p:cNvSpPr>
          <p:nvPr/>
        </p:nvSpPr>
        <p:spPr>
          <a:xfrm>
            <a:off x="803278" y="611896"/>
            <a:ext cx="10337562" cy="609600"/>
          </a:xfrm>
          <a:prstGeom prst="rect">
            <a:avLst/>
          </a:prstGeom>
          <a:noFill/>
          <a:ln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Poisson Probability Distribution</a:t>
            </a:r>
          </a:p>
        </p:txBody>
      </p:sp>
      <p:sp>
        <p:nvSpPr>
          <p:cNvPr id="67" name="Rectangle 496"/>
          <p:cNvSpPr>
            <a:spLocks noChangeArrowheads="1"/>
          </p:cNvSpPr>
          <p:nvPr/>
        </p:nvSpPr>
        <p:spPr bwMode="auto">
          <a:xfrm>
            <a:off x="886467" y="1105906"/>
            <a:ext cx="8259915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Mercy Hospital</a:t>
            </a:r>
          </a:p>
        </p:txBody>
      </p:sp>
    </p:spTree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94" name="Rectangle 10"/>
          <p:cNvSpPr>
            <a:spLocks noChangeArrowheads="1"/>
          </p:cNvSpPr>
          <p:nvPr/>
        </p:nvSpPr>
        <p:spPr bwMode="auto">
          <a:xfrm>
            <a:off x="1345399" y="1164618"/>
            <a:ext cx="9163607" cy="9715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lvl="1" indent="-3429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property of the Poisson distribution is that the mean and variance are equal.</a:t>
            </a:r>
            <a:r>
              <a:rPr lang="en-US" sz="2400" i="1" dirty="0">
                <a:effectLst/>
                <a:latin typeface="+mn-lt"/>
                <a:cs typeface="Arial" panose="020B0604020202020204" pitchFamily="34" charset="0"/>
              </a:rPr>
              <a:t> </a:t>
            </a:r>
            <a:endParaRPr lang="en-US" sz="2400" baseline="30000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95699" name="Text Box 115"/>
          <p:cNvSpPr txBox="1">
            <a:spLocks noChangeArrowheads="1"/>
          </p:cNvSpPr>
          <p:nvPr/>
        </p:nvSpPr>
        <p:spPr bwMode="auto">
          <a:xfrm>
            <a:off x="5574209" y="1965523"/>
            <a:ext cx="101341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</a:rPr>
              <a:t> =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s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</a:rPr>
              <a:t>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41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03278" y="611896"/>
            <a:ext cx="10337562" cy="609600"/>
          </a:xfrm>
          <a:prstGeom prst="rect">
            <a:avLst/>
          </a:prstGeom>
          <a:noFill/>
          <a:ln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Poisson Probability Distribution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268873" y="2731163"/>
            <a:ext cx="4065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Example:  Mercy Hospital</a:t>
            </a:r>
          </a:p>
        </p:txBody>
      </p:sp>
      <p:sp>
        <p:nvSpPr>
          <p:cNvPr id="4" name="Rectangle 3"/>
          <p:cNvSpPr/>
          <p:nvPr/>
        </p:nvSpPr>
        <p:spPr>
          <a:xfrm>
            <a:off x="2730574" y="3403102"/>
            <a:ext cx="6174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0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Variance for Number of Arrivals during 30-Minute periods	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2040" y="4459762"/>
            <a:ext cx="1428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0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= </a:t>
            </a:r>
            <a:r>
              <a:rPr lang="en-US" sz="20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baseline="300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= 3 </a:t>
            </a:r>
          </a:p>
        </p:txBody>
      </p:sp>
    </p:spTree>
  </p:cSld>
  <p:clrMapOvr>
    <a:masterClrMapping/>
  </p:clrMapOvr>
  <p:transition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803278" y="43839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Hypergeometric Probability Distribution</a:t>
            </a:r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895247" y="1038225"/>
            <a:ext cx="10337562" cy="4643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endParaRPr lang="en-US" sz="240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1357701" y="1275011"/>
            <a:ext cx="10016625" cy="76068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hypergeometric distribution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closely related to the binomial distribution.  </a:t>
            </a:r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1366148" y="1999931"/>
            <a:ext cx="9678796" cy="7048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However, for the hypergeometric distribution:</a:t>
            </a:r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2185382" y="2482355"/>
            <a:ext cx="8361264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trials are not independent, and</a:t>
            </a:r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2185382" y="3036344"/>
            <a:ext cx="8361264" cy="6304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probability of success changes from trial to trial.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Rectangle 7"/>
          <p:cNvSpPr>
            <a:spLocks noGrp="1" noChangeArrowheads="1"/>
          </p:cNvSpPr>
          <p:nvPr>
            <p:ph idx="1"/>
          </p:nvPr>
        </p:nvSpPr>
        <p:spPr>
          <a:xfrm>
            <a:off x="1310256" y="1256634"/>
            <a:ext cx="10337562" cy="504825"/>
          </a:xfrm>
          <a:noFill/>
          <a:ln/>
        </p:spPr>
        <p:txBody>
          <a:bodyPr/>
          <a:lstStyle/>
          <a:p>
            <a:r>
              <a:rPr lang="en-US" dirty="0" err="1"/>
              <a:t>Hypergeometric</a:t>
            </a:r>
            <a:r>
              <a:rPr lang="en-US" dirty="0"/>
              <a:t> Probability Function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2911586" y="3278306"/>
            <a:ext cx="7863538" cy="224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ts val="22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where:     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number of successes</a:t>
            </a:r>
          </a:p>
          <a:p>
            <a:pPr algn="l">
              <a:lnSpc>
                <a:spcPts val="22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   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number of trials</a:t>
            </a:r>
          </a:p>
          <a:p>
            <a:pPr algn="l">
              <a:lnSpc>
                <a:spcPts val="22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      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probability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successes in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trials</a:t>
            </a:r>
          </a:p>
          <a:p>
            <a:pPr algn="l">
              <a:lnSpc>
                <a:spcPts val="22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   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number of elements in the population</a:t>
            </a:r>
          </a:p>
          <a:p>
            <a:pPr algn="l">
              <a:lnSpc>
                <a:spcPts val="22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     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number of elements in the population</a:t>
            </a:r>
          </a:p>
          <a:p>
            <a:pPr algn="l">
              <a:lnSpc>
                <a:spcPts val="22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	labeled success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62148" y="1761459"/>
                <a:ext cx="2840778" cy="137223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148" y="1761459"/>
                <a:ext cx="2840778" cy="13722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43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03278" y="43839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Hypergeometric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6405405" y="2356518"/>
            <a:ext cx="2483042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 0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63856" name="Oval 16"/>
          <p:cNvSpPr>
            <a:spLocks noChangeArrowheads="1"/>
          </p:cNvSpPr>
          <p:nvPr/>
        </p:nvSpPr>
        <p:spPr bwMode="auto">
          <a:xfrm>
            <a:off x="4621226" y="1881207"/>
            <a:ext cx="713052" cy="926012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57" name="Oval 17"/>
          <p:cNvSpPr>
            <a:spLocks noChangeArrowheads="1"/>
          </p:cNvSpPr>
          <p:nvPr/>
        </p:nvSpPr>
        <p:spPr bwMode="auto">
          <a:xfrm>
            <a:off x="5333473" y="1717868"/>
            <a:ext cx="1207070" cy="963322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58" name="Oval 18"/>
          <p:cNvSpPr>
            <a:spLocks noChangeArrowheads="1"/>
          </p:cNvSpPr>
          <p:nvPr/>
        </p:nvSpPr>
        <p:spPr bwMode="auto">
          <a:xfrm>
            <a:off x="5095586" y="2635596"/>
            <a:ext cx="968442" cy="811939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59" name="Arc 19"/>
          <p:cNvSpPr>
            <a:spLocks/>
          </p:cNvSpPr>
          <p:nvPr/>
        </p:nvSpPr>
        <p:spPr bwMode="auto">
          <a:xfrm rot="21235995" flipH="1">
            <a:off x="2005983" y="2282905"/>
            <a:ext cx="2734473" cy="1211441"/>
          </a:xfrm>
          <a:custGeom>
            <a:avLst/>
            <a:gdLst>
              <a:gd name="G0" fmla="+- 282 0 0"/>
              <a:gd name="G1" fmla="+- 21600 0 0"/>
              <a:gd name="G2" fmla="+- 21600 0 0"/>
              <a:gd name="T0" fmla="*/ 0 w 21882"/>
              <a:gd name="T1" fmla="*/ 2 h 21600"/>
              <a:gd name="T2" fmla="*/ 21882 w 21882"/>
              <a:gd name="T3" fmla="*/ 21600 h 21600"/>
              <a:gd name="T4" fmla="*/ 282 w 2188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82" h="21600" fill="none" extrusionOk="0">
                <a:moveTo>
                  <a:pt x="-1" y="1"/>
                </a:moveTo>
                <a:cubicBezTo>
                  <a:pt x="93" y="0"/>
                  <a:pt x="187" y="-1"/>
                  <a:pt x="282" y="0"/>
                </a:cubicBezTo>
                <a:cubicBezTo>
                  <a:pt x="12211" y="0"/>
                  <a:pt x="21882" y="9670"/>
                  <a:pt x="21882" y="21600"/>
                </a:cubicBezTo>
              </a:path>
              <a:path w="21882" h="21600" stroke="0" extrusionOk="0">
                <a:moveTo>
                  <a:pt x="-1" y="1"/>
                </a:moveTo>
                <a:cubicBezTo>
                  <a:pt x="93" y="0"/>
                  <a:pt x="187" y="-1"/>
                  <a:pt x="282" y="0"/>
                </a:cubicBezTo>
                <a:cubicBezTo>
                  <a:pt x="12211" y="0"/>
                  <a:pt x="21882" y="9670"/>
                  <a:pt x="21882" y="21600"/>
                </a:cubicBezTo>
                <a:lnTo>
                  <a:pt x="282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60" name="Arc 20"/>
          <p:cNvSpPr>
            <a:spLocks/>
          </p:cNvSpPr>
          <p:nvPr/>
        </p:nvSpPr>
        <p:spPr bwMode="auto">
          <a:xfrm>
            <a:off x="6346122" y="1965215"/>
            <a:ext cx="2547657" cy="10477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62" name="Line 22"/>
          <p:cNvSpPr>
            <a:spLocks noChangeShapeType="1"/>
          </p:cNvSpPr>
          <p:nvPr/>
        </p:nvSpPr>
        <p:spPr bwMode="auto">
          <a:xfrm>
            <a:off x="5733503" y="3447535"/>
            <a:ext cx="583365" cy="116406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853" name="Oval 13"/>
          <p:cNvSpPr>
            <a:spLocks noChangeArrowheads="1"/>
          </p:cNvSpPr>
          <p:nvPr/>
        </p:nvSpPr>
        <p:spPr bwMode="auto">
          <a:xfrm>
            <a:off x="567088" y="3570203"/>
            <a:ext cx="5054764" cy="162718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114300" lvl="1">
              <a:lnSpc>
                <a:spcPct val="70000"/>
              </a:lnSpc>
              <a:spcBef>
                <a:spcPct val="20000"/>
              </a:spcBef>
              <a:buSzPct val="125000"/>
            </a:pPr>
            <a:endParaRPr lang="en-US" sz="240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0" name="Rectangle 30"/>
          <p:cNvSpPr>
            <a:spLocks noChangeArrowheads="1"/>
          </p:cNvSpPr>
          <p:nvPr/>
        </p:nvSpPr>
        <p:spPr bwMode="auto">
          <a:xfrm>
            <a:off x="240703" y="3652172"/>
            <a:ext cx="5092770" cy="15811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vl="1">
              <a:lnSpc>
                <a:spcPct val="70000"/>
              </a:lnSpc>
              <a:spcBef>
                <a:spcPct val="20000"/>
              </a:spcBef>
              <a:buSzPct val="125000"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number of ways</a:t>
            </a:r>
          </a:p>
          <a:p>
            <a:pPr lvl="1">
              <a:lnSpc>
                <a:spcPct val="70000"/>
              </a:lnSpc>
              <a:spcBef>
                <a:spcPct val="20000"/>
              </a:spcBef>
              <a:buSzPct val="125000"/>
            </a:pP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successes can be selected</a:t>
            </a:r>
          </a:p>
          <a:p>
            <a:pPr lvl="1">
              <a:lnSpc>
                <a:spcPct val="70000"/>
              </a:lnSpc>
              <a:spcBef>
                <a:spcPct val="20000"/>
              </a:spcBef>
              <a:buSzPct val="125000"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a total of </a:t>
            </a: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successes</a:t>
            </a:r>
          </a:p>
          <a:p>
            <a:pPr lvl="1">
              <a:lnSpc>
                <a:spcPct val="70000"/>
              </a:lnSpc>
              <a:spcBef>
                <a:spcPct val="20000"/>
              </a:spcBef>
              <a:buSzPct val="125000"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the population</a:t>
            </a:r>
          </a:p>
        </p:txBody>
      </p:sp>
      <p:sp>
        <p:nvSpPr>
          <p:cNvPr id="163852" name="Oval 12"/>
          <p:cNvSpPr>
            <a:spLocks noChangeArrowheads="1"/>
          </p:cNvSpPr>
          <p:nvPr/>
        </p:nvSpPr>
        <p:spPr bwMode="auto">
          <a:xfrm>
            <a:off x="6087255" y="2997200"/>
            <a:ext cx="5325027" cy="156845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number of ways</a:t>
            </a:r>
          </a:p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failures can be selected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a total of </a:t>
            </a: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failures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the population</a:t>
            </a:r>
          </a:p>
        </p:txBody>
      </p:sp>
      <p:sp>
        <p:nvSpPr>
          <p:cNvPr id="163871" name="Rectangle 31"/>
          <p:cNvSpPr>
            <a:spLocks noChangeArrowheads="1"/>
          </p:cNvSpPr>
          <p:nvPr/>
        </p:nvSpPr>
        <p:spPr bwMode="auto">
          <a:xfrm>
            <a:off x="6289951" y="3092450"/>
            <a:ext cx="5396816" cy="154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lnSpc>
                <a:spcPct val="90000"/>
              </a:lnSpc>
            </a:pPr>
            <a:endParaRPr lang="en-US" sz="240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51" name="Oval 11"/>
          <p:cNvSpPr>
            <a:spLocks noChangeArrowheads="1"/>
          </p:cNvSpPr>
          <p:nvPr/>
        </p:nvSpPr>
        <p:spPr bwMode="auto">
          <a:xfrm>
            <a:off x="4834256" y="4563560"/>
            <a:ext cx="5619320" cy="1503362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2400" i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2" name="Rectangle 32"/>
          <p:cNvSpPr>
            <a:spLocks noChangeArrowheads="1"/>
          </p:cNvSpPr>
          <p:nvPr/>
        </p:nvSpPr>
        <p:spPr bwMode="auto">
          <a:xfrm>
            <a:off x="4759049" y="4590795"/>
            <a:ext cx="5517115" cy="13014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number of ways</a:t>
            </a:r>
          </a:p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elements can be selected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from a population of size </a:t>
            </a: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707856" y="1943442"/>
                <a:ext cx="2950521" cy="1372235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856" y="1943442"/>
                <a:ext cx="2950521" cy="13722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44</a:t>
            </a:fld>
            <a:endParaRPr 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803278" y="43839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Hypergeometric Probability Distribution</a:t>
            </a:r>
          </a:p>
        </p:txBody>
      </p:sp>
      <p:sp>
        <p:nvSpPr>
          <p:cNvPr id="21" name="Rectangle 7"/>
          <p:cNvSpPr txBox="1">
            <a:spLocks noChangeArrowheads="1"/>
          </p:cNvSpPr>
          <p:nvPr/>
        </p:nvSpPr>
        <p:spPr>
          <a:xfrm>
            <a:off x="1341573" y="1249778"/>
            <a:ext cx="10337562" cy="504825"/>
          </a:xfrm>
          <a:prstGeom prst="rect">
            <a:avLst/>
          </a:prstGeom>
          <a:noFill/>
          <a:ln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 fontAlgn="auto">
              <a:spcAft>
                <a:spcPts val="0"/>
              </a:spcAft>
            </a:pPr>
            <a:r>
              <a:rPr lang="en-US" dirty="0">
                <a:effectLst/>
              </a:rPr>
              <a:t>Hypergeometric Probability Function</a:t>
            </a:r>
          </a:p>
        </p:txBody>
      </p:sp>
    </p:spTree>
  </p:cSld>
  <p:clrMapOvr>
    <a:masterClrMapping/>
  </p:clrMapOvr>
  <p:transition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01904" y="2970986"/>
            <a:ext cx="9214439" cy="10191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these two conditions do not hold for a value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the corresponding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equals 0.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01905" y="2313768"/>
            <a:ext cx="9202378" cy="100012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lvl="1" indent="-342900" algn="l">
              <a:lnSpc>
                <a:spcPct val="80000"/>
              </a:lnSpc>
              <a:spcBef>
                <a:spcPct val="20000"/>
              </a:spcBef>
              <a:buSzPct val="11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However, only values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where:  1)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and 2)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are valid.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01905" y="1682170"/>
            <a:ext cx="9202378" cy="10144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lvl="1" indent="-342900" algn="l">
              <a:lnSpc>
                <a:spcPct val="80000"/>
              </a:lnSpc>
              <a:spcBef>
                <a:spcPct val="20000"/>
              </a:spcBef>
              <a:buSzPct val="11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probability function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on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is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usually applicable for values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0, 1, 2, …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45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03278" y="43839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Hypergeometric Probability Distribution</a:t>
            </a: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1352459" y="1238892"/>
            <a:ext cx="10337562" cy="504825"/>
          </a:xfrm>
          <a:prstGeom prst="rect">
            <a:avLst/>
          </a:prstGeom>
          <a:noFill/>
          <a:ln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Hypergeometric Probability Function</a:t>
            </a:r>
          </a:p>
        </p:txBody>
      </p:sp>
    </p:spTree>
  </p:cSld>
  <p:clrMapOvr>
    <a:masterClrMapping/>
  </p:clrMapOvr>
  <p:transition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1757058" y="1758023"/>
            <a:ext cx="9847710" cy="1191421"/>
          </a:xfrm>
        </p:spPr>
        <p:txBody>
          <a:bodyPr>
            <a:normAutofit/>
          </a:bodyPr>
          <a:lstStyle/>
          <a:p>
            <a:pPr marL="0" indent="346075">
              <a:lnSpc>
                <a:spcPct val="90000"/>
              </a:lnSpc>
              <a:buFont typeface="Monotype Sorts" pitchFamily="2" charset="2"/>
              <a:buNone/>
            </a:pPr>
            <a:r>
              <a:rPr lang="en-US" dirty="0"/>
              <a:t>Bob </a:t>
            </a:r>
            <a:r>
              <a:rPr lang="en-US" dirty="0" err="1"/>
              <a:t>Neveready</a:t>
            </a:r>
            <a:r>
              <a:rPr lang="en-US" dirty="0"/>
              <a:t> has removed two dead batteries from a flashlight and inadvertently mingled them with the two good batteries he intended as replacements.  The four batteries look identical.</a:t>
            </a:r>
          </a:p>
        </p:txBody>
      </p:sp>
      <p:sp>
        <p:nvSpPr>
          <p:cNvPr id="62563" name="Rectangle 99"/>
          <p:cNvSpPr>
            <a:spLocks noChangeArrowheads="1"/>
          </p:cNvSpPr>
          <p:nvPr/>
        </p:nvSpPr>
        <p:spPr bwMode="auto">
          <a:xfrm>
            <a:off x="1352459" y="1225652"/>
            <a:ext cx="6735462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Neveready’s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Batteries</a:t>
            </a:r>
          </a:p>
        </p:txBody>
      </p:sp>
      <p:sp>
        <p:nvSpPr>
          <p:cNvPr id="62564" name="Rectangle 100"/>
          <p:cNvSpPr>
            <a:spLocks noChangeArrowheads="1"/>
          </p:cNvSpPr>
          <p:nvPr/>
        </p:nvSpPr>
        <p:spPr bwMode="auto">
          <a:xfrm>
            <a:off x="1764880" y="2841287"/>
            <a:ext cx="9847710" cy="936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46075"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Bob now randomly selects two of the four batteries.  What is the probability he selects the two good batteries?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46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03278" y="43839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Hypergeometric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4" name="Rectangle 206"/>
          <p:cNvSpPr>
            <a:spLocks noChangeArrowheads="1"/>
          </p:cNvSpPr>
          <p:nvPr/>
        </p:nvSpPr>
        <p:spPr bwMode="auto">
          <a:xfrm>
            <a:off x="2948034" y="3456801"/>
            <a:ext cx="7184540" cy="2152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where: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2 = number of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good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batteries selected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	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2 = number of batteries selected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	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4 = number of batteries in total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	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2 = number of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good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batteries in total</a:t>
            </a:r>
          </a:p>
        </p:txBody>
      </p:sp>
      <p:sp>
        <p:nvSpPr>
          <p:cNvPr id="63693" name="Oval 205"/>
          <p:cNvSpPr>
            <a:spLocks noChangeArrowheads="1"/>
          </p:cNvSpPr>
          <p:nvPr/>
        </p:nvSpPr>
        <p:spPr bwMode="auto">
          <a:xfrm>
            <a:off x="8221893" y="2779803"/>
            <a:ext cx="983870" cy="51435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698" name="AutoShape 210"/>
          <p:cNvSpPr>
            <a:spLocks noChangeArrowheads="1"/>
          </p:cNvSpPr>
          <p:nvPr/>
        </p:nvSpPr>
        <p:spPr bwMode="auto">
          <a:xfrm>
            <a:off x="3855315" y="1747367"/>
            <a:ext cx="4423554" cy="65405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Using the probability function: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75285" y="2535880"/>
                <a:ext cx="6005041" cy="1027333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2!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2!0!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2!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0!2!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4!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2!2!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   .167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85" y="2535880"/>
                <a:ext cx="6005041" cy="10273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47</a:t>
            </a:fld>
            <a:endParaRPr lang="en-US"/>
          </a:p>
        </p:txBody>
      </p:sp>
      <p:sp>
        <p:nvSpPr>
          <p:cNvPr id="11" name="Rectangle 99"/>
          <p:cNvSpPr>
            <a:spLocks noChangeArrowheads="1"/>
          </p:cNvSpPr>
          <p:nvPr/>
        </p:nvSpPr>
        <p:spPr bwMode="auto">
          <a:xfrm>
            <a:off x="1352459" y="1225652"/>
            <a:ext cx="6735462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Neveready’s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Batteries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803278" y="43839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Hypergeometric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22" name="Rectangle 14"/>
          <p:cNvSpPr>
            <a:spLocks noChangeArrowheads="1"/>
          </p:cNvSpPr>
          <p:nvPr/>
        </p:nvSpPr>
        <p:spPr bwMode="auto">
          <a:xfrm>
            <a:off x="1358342" y="1226885"/>
            <a:ext cx="8259915" cy="49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</a:t>
            </a:r>
          </a:p>
        </p:txBody>
      </p:sp>
      <p:sp>
        <p:nvSpPr>
          <p:cNvPr id="196623" name="Rectangle 15"/>
          <p:cNvSpPr>
            <a:spLocks noChangeArrowheads="1"/>
          </p:cNvSpPr>
          <p:nvPr/>
        </p:nvSpPr>
        <p:spPr bwMode="auto">
          <a:xfrm>
            <a:off x="1358342" y="2733221"/>
            <a:ext cx="8741321" cy="50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Variance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68484" y="1615551"/>
                <a:ext cx="2588977" cy="72244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484" y="1615551"/>
                <a:ext cx="2588977" cy="7224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81197" y="3089033"/>
                <a:ext cx="5366213" cy="79162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𝑉𝑎𝑟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197" y="3089033"/>
                <a:ext cx="5366213" cy="7916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48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03278" y="43839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Hypergeometric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41" name="Oval 61"/>
          <p:cNvSpPr>
            <a:spLocks noChangeArrowheads="1"/>
          </p:cNvSpPr>
          <p:nvPr/>
        </p:nvSpPr>
        <p:spPr bwMode="auto">
          <a:xfrm>
            <a:off x="7283844" y="2322313"/>
            <a:ext cx="505844" cy="5334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46" name="Oval 66"/>
          <p:cNvSpPr>
            <a:spLocks noChangeArrowheads="1"/>
          </p:cNvSpPr>
          <p:nvPr/>
        </p:nvSpPr>
        <p:spPr bwMode="auto">
          <a:xfrm>
            <a:off x="7898510" y="4025065"/>
            <a:ext cx="1025701" cy="59055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49" name="Rectangle 69"/>
          <p:cNvSpPr>
            <a:spLocks noChangeArrowheads="1"/>
          </p:cNvSpPr>
          <p:nvPr/>
        </p:nvSpPr>
        <p:spPr bwMode="auto">
          <a:xfrm>
            <a:off x="1770331" y="1687265"/>
            <a:ext cx="8259915" cy="490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</a:t>
            </a:r>
          </a:p>
        </p:txBody>
      </p:sp>
      <p:sp>
        <p:nvSpPr>
          <p:cNvPr id="199750" name="Rectangle 70"/>
          <p:cNvSpPr>
            <a:spLocks noChangeArrowheads="1"/>
          </p:cNvSpPr>
          <p:nvPr/>
        </p:nvSpPr>
        <p:spPr bwMode="auto">
          <a:xfrm>
            <a:off x="1770330" y="3415341"/>
            <a:ext cx="3933595" cy="509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Variance	</a:t>
            </a:r>
          </a:p>
        </p:txBody>
      </p:sp>
      <p:sp>
        <p:nvSpPr>
          <p:cNvPr id="199751" name="Rectangle 71"/>
          <p:cNvSpPr>
            <a:spLocks noChangeArrowheads="1"/>
          </p:cNvSpPr>
          <p:nvPr/>
        </p:nvSpPr>
        <p:spPr bwMode="auto">
          <a:xfrm>
            <a:off x="1350399" y="1192994"/>
            <a:ext cx="6735462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Neveready’s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Batteries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50624" y="2130403"/>
                <a:ext cx="3426707" cy="92217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=2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=  1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624" y="2130403"/>
                <a:ext cx="3426707" cy="9221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8716" y="3859252"/>
                <a:ext cx="5636158" cy="92217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=2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4−2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4−1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=  .333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716" y="3859252"/>
                <a:ext cx="5636158" cy="9221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49</a:t>
            </a:fld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803278" y="43839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Hypergeometric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5" name="Rectangle 57"/>
          <p:cNvSpPr>
            <a:spLocks noChangeArrowheads="1"/>
          </p:cNvSpPr>
          <p:nvPr/>
        </p:nvSpPr>
        <p:spPr bwMode="auto">
          <a:xfrm>
            <a:off x="1809416" y="2199575"/>
            <a:ext cx="9552110" cy="10858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Let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number of TVs sold at the store in one day,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where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can take on 5 values (0, 1, 2, 3, 4)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340678" y="1654377"/>
            <a:ext cx="10489585" cy="596900"/>
          </a:xfrm>
          <a:noFill/>
          <a:ln/>
        </p:spPr>
        <p:txBody>
          <a:bodyPr>
            <a:normAutofit/>
          </a:bodyPr>
          <a:lstStyle/>
          <a:p>
            <a:pPr marL="346075" indent="-346075"/>
            <a:r>
              <a:rPr lang="en-US" sz="2800" dirty="0"/>
              <a:t>Example:  JSL Appliances</a:t>
            </a:r>
          </a:p>
        </p:txBody>
      </p:sp>
      <p:sp>
        <p:nvSpPr>
          <p:cNvPr id="7228" name="Rectangle 60"/>
          <p:cNvSpPr>
            <a:spLocks noChangeArrowheads="1"/>
          </p:cNvSpPr>
          <p:nvPr/>
        </p:nvSpPr>
        <p:spPr bwMode="auto">
          <a:xfrm>
            <a:off x="803278" y="657863"/>
            <a:ext cx="10337562" cy="85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Discrete Random Variable</a:t>
            </a:r>
          </a:p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with a Finite Number of Values</a:t>
            </a:r>
          </a:p>
        </p:txBody>
      </p:sp>
      <p:sp>
        <p:nvSpPr>
          <p:cNvPr id="7229" name="Rectangle 61"/>
          <p:cNvSpPr>
            <a:spLocks noChangeArrowheads="1"/>
          </p:cNvSpPr>
          <p:nvPr/>
        </p:nvSpPr>
        <p:spPr bwMode="auto">
          <a:xfrm>
            <a:off x="1908896" y="3313226"/>
            <a:ext cx="8804426" cy="10857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 can count the TVs sold, and there is a finite upper limit on the number that might be sold (which is the number of TVs in stock).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1350762" y="1171184"/>
            <a:ext cx="9790078" cy="96300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Consider a hypergeometric distribution with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trials and let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(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/</a:t>
            </a:r>
            <a:r>
              <a:rPr lang="en-US" sz="2400" i="1"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denote the probability of a success on the first trial.  </a:t>
            </a:r>
          </a:p>
        </p:txBody>
      </p:sp>
      <p:sp>
        <p:nvSpPr>
          <p:cNvPr id="204813" name="Rectangle 13"/>
          <p:cNvSpPr>
            <a:spLocks noChangeArrowheads="1"/>
          </p:cNvSpPr>
          <p:nvPr/>
        </p:nvSpPr>
        <p:spPr bwMode="auto">
          <a:xfrm>
            <a:off x="1350762" y="2014138"/>
            <a:ext cx="9790078" cy="60199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the population size is large, the term 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)/(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– 1) approaches 1.  </a:t>
            </a:r>
          </a:p>
        </p:txBody>
      </p:sp>
      <p:sp>
        <p:nvSpPr>
          <p:cNvPr id="204814" name="Rectangle 14"/>
          <p:cNvSpPr>
            <a:spLocks noChangeArrowheads="1"/>
          </p:cNvSpPr>
          <p:nvPr/>
        </p:nvSpPr>
        <p:spPr bwMode="auto">
          <a:xfrm>
            <a:off x="1350762" y="2616134"/>
            <a:ext cx="9790078" cy="8685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expected value and variance can be written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     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(1 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204816" name="Rectangle 16"/>
          <p:cNvSpPr>
            <a:spLocks noChangeArrowheads="1"/>
          </p:cNvSpPr>
          <p:nvPr/>
        </p:nvSpPr>
        <p:spPr bwMode="auto">
          <a:xfrm>
            <a:off x="1350762" y="3447575"/>
            <a:ext cx="9790078" cy="10287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Note that these are the expressions for the expected value and variance of a binomial distribution.</a:t>
            </a:r>
          </a:p>
        </p:txBody>
      </p:sp>
      <p:sp>
        <p:nvSpPr>
          <p:cNvPr id="204817" name="Text Box 17"/>
          <p:cNvSpPr txBox="1">
            <a:spLocks noChangeArrowheads="1"/>
          </p:cNvSpPr>
          <p:nvPr/>
        </p:nvSpPr>
        <p:spPr bwMode="auto">
          <a:xfrm>
            <a:off x="7578591" y="5666872"/>
            <a:ext cx="15215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continued</a:t>
            </a:r>
          </a:p>
        </p:txBody>
      </p:sp>
      <p:sp>
        <p:nvSpPr>
          <p:cNvPr id="204818" name="Line 18"/>
          <p:cNvSpPr>
            <a:spLocks noChangeShapeType="1"/>
          </p:cNvSpPr>
          <p:nvPr/>
        </p:nvSpPr>
        <p:spPr bwMode="auto">
          <a:xfrm>
            <a:off x="9424097" y="5917281"/>
            <a:ext cx="10134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50</a:t>
            </a:fld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03278" y="43839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Hypergeometric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1360940" y="1122606"/>
            <a:ext cx="9906831" cy="141494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When the population size is large, a hypergeometric  distribution can be approximated by a binomial distribution with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trials and a probability of  success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/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).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51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03278" y="43839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Hypergeometric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06048" y="461290"/>
            <a:ext cx="10337562" cy="814388"/>
          </a:xfrm>
          <a:noFill/>
          <a:ln/>
        </p:spPr>
        <p:txBody>
          <a:bodyPr/>
          <a:lstStyle/>
          <a:p>
            <a:r>
              <a:rPr lang="en-US" dirty="0"/>
              <a:t>End of Chapter 5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5050541" y="2895601"/>
            <a:ext cx="1906313" cy="1611313"/>
          </a:xfrm>
          <a:prstGeom prst="roundRect">
            <a:avLst>
              <a:gd name="adj" fmla="val 12065"/>
            </a:avLst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52</a:t>
            </a:fld>
            <a:endParaRPr lang="en-US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5366226" y="2073507"/>
            <a:ext cx="1681163" cy="2670175"/>
          </a:xfrm>
          <a:custGeom>
            <a:avLst/>
            <a:gdLst/>
            <a:ahLst/>
            <a:cxnLst>
              <a:cxn ang="0">
                <a:pos x="119" y="784"/>
              </a:cxn>
              <a:cxn ang="0">
                <a:pos x="0" y="1239"/>
              </a:cxn>
              <a:cxn ang="0">
                <a:pos x="409" y="1681"/>
              </a:cxn>
              <a:cxn ang="0">
                <a:pos x="1058" y="196"/>
              </a:cxn>
              <a:cxn ang="0">
                <a:pos x="1058" y="0"/>
              </a:cxn>
              <a:cxn ang="0">
                <a:pos x="334" y="1252"/>
              </a:cxn>
              <a:cxn ang="0">
                <a:pos x="119" y="784"/>
              </a:cxn>
            </a:cxnLst>
            <a:rect l="0" t="0" r="r" b="b"/>
            <a:pathLst>
              <a:path w="1059" h="1682">
                <a:moveTo>
                  <a:pt x="119" y="784"/>
                </a:moveTo>
                <a:lnTo>
                  <a:pt x="0" y="1239"/>
                </a:lnTo>
                <a:lnTo>
                  <a:pt x="409" y="1681"/>
                </a:lnTo>
                <a:lnTo>
                  <a:pt x="1058" y="196"/>
                </a:lnTo>
                <a:lnTo>
                  <a:pt x="1058" y="0"/>
                </a:lnTo>
                <a:lnTo>
                  <a:pt x="334" y="1252"/>
                </a:lnTo>
                <a:lnTo>
                  <a:pt x="119" y="784"/>
                </a:lnTo>
              </a:path>
            </a:pathLst>
          </a:custGeom>
          <a:solidFill>
            <a:srgbClr val="CC2A1E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en-US" dirty="0">
              <a:solidFill>
                <a:srgbClr val="B43D18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1657012" y="2162504"/>
            <a:ext cx="9569002" cy="10858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Let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number of customers arriving in one day,</a:t>
            </a:r>
          </a:p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 where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can take on the values 0, 1, 2, . . .</a:t>
            </a:r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1731777" y="3240017"/>
            <a:ext cx="9241023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 can count the customers arriving, but there is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 finite upper limit on the number that might arrive.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</a:t>
            </a:fld>
            <a:endParaRPr lang="en-US"/>
          </a:p>
        </p:txBody>
      </p:sp>
      <p:sp>
        <p:nvSpPr>
          <p:cNvPr id="7" name="Rectangle 60"/>
          <p:cNvSpPr>
            <a:spLocks noChangeArrowheads="1"/>
          </p:cNvSpPr>
          <p:nvPr/>
        </p:nvSpPr>
        <p:spPr bwMode="auto">
          <a:xfrm>
            <a:off x="803278" y="657863"/>
            <a:ext cx="10337562" cy="85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Discrete Random Variable</a:t>
            </a:r>
          </a:p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with a Finite Number of Values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40678" y="1654377"/>
            <a:ext cx="10489585" cy="596900"/>
          </a:xfrm>
          <a:prstGeom prst="rect">
            <a:avLst/>
          </a:prstGeom>
          <a:noFill/>
          <a:ln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346075" fontAlgn="auto">
              <a:spcAft>
                <a:spcPts val="0"/>
              </a:spcAft>
            </a:pPr>
            <a:r>
              <a:rPr lang="en-US" dirty="0">
                <a:effectLst/>
              </a:rPr>
              <a:t>Example:  JSL Appliances</a:t>
            </a:r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803278" y="43839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Random Variables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31666" y="1252785"/>
            <a:ext cx="11080786" cy="4458154"/>
            <a:chOff x="591203" y="1256517"/>
            <a:chExt cx="11080786" cy="4458153"/>
          </a:xfrm>
        </p:grpSpPr>
        <p:sp>
          <p:nvSpPr>
            <p:cNvPr id="144406" name="Rectangle 22"/>
            <p:cNvSpPr>
              <a:spLocks noChangeArrowheads="1"/>
            </p:cNvSpPr>
            <p:nvPr/>
          </p:nvSpPr>
          <p:spPr bwMode="auto">
            <a:xfrm>
              <a:off x="591203" y="1256517"/>
              <a:ext cx="11080786" cy="4432300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416" name="Rectangle 32"/>
            <p:cNvSpPr>
              <a:spLocks noChangeArrowheads="1"/>
            </p:cNvSpPr>
            <p:nvPr/>
          </p:nvSpPr>
          <p:spPr bwMode="auto">
            <a:xfrm>
              <a:off x="641875" y="3920796"/>
              <a:ext cx="2778642" cy="17430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410" name="Rectangle 26"/>
            <p:cNvSpPr>
              <a:spLocks noChangeArrowheads="1"/>
            </p:cNvSpPr>
            <p:nvPr/>
          </p:nvSpPr>
          <p:spPr bwMode="auto">
            <a:xfrm>
              <a:off x="641875" y="1939596"/>
              <a:ext cx="2732191" cy="911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407" name="Rectangle 23"/>
            <p:cNvSpPr>
              <a:spLocks noChangeArrowheads="1"/>
            </p:cNvSpPr>
            <p:nvPr/>
          </p:nvSpPr>
          <p:spPr bwMode="auto">
            <a:xfrm>
              <a:off x="633429" y="1285546"/>
              <a:ext cx="2787088" cy="58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408" name="Rectangle 24"/>
            <p:cNvSpPr>
              <a:spLocks noChangeArrowheads="1"/>
            </p:cNvSpPr>
            <p:nvPr/>
          </p:nvSpPr>
          <p:spPr bwMode="auto">
            <a:xfrm>
              <a:off x="3479637" y="1285546"/>
              <a:ext cx="5578399" cy="587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409" name="Rectangle 25"/>
            <p:cNvSpPr>
              <a:spLocks noChangeArrowheads="1"/>
            </p:cNvSpPr>
            <p:nvPr/>
          </p:nvSpPr>
          <p:spPr bwMode="auto">
            <a:xfrm>
              <a:off x="9169939" y="1281464"/>
              <a:ext cx="2483045" cy="5914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394" name="Rectangle 10"/>
            <p:cNvSpPr>
              <a:spLocks noChangeArrowheads="1"/>
            </p:cNvSpPr>
            <p:nvPr/>
          </p:nvSpPr>
          <p:spPr bwMode="auto">
            <a:xfrm>
              <a:off x="1013487" y="1266950"/>
              <a:ext cx="2026973" cy="590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b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Illustration</a:t>
              </a:r>
            </a:p>
          </p:txBody>
        </p:sp>
        <p:sp>
          <p:nvSpPr>
            <p:cNvPr id="144395" name="Rectangle 11"/>
            <p:cNvSpPr>
              <a:spLocks noChangeArrowheads="1"/>
            </p:cNvSpPr>
            <p:nvPr/>
          </p:nvSpPr>
          <p:spPr bwMode="auto">
            <a:xfrm>
              <a:off x="3876586" y="1281464"/>
              <a:ext cx="4662038" cy="571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b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Random Variable  </a:t>
              </a:r>
              <a:r>
                <a:rPr lang="en-US" sz="2400" b="1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144396" name="Rectangle 12"/>
            <p:cNvSpPr>
              <a:spLocks noChangeArrowheads="1"/>
            </p:cNvSpPr>
            <p:nvPr/>
          </p:nvSpPr>
          <p:spPr bwMode="auto">
            <a:xfrm>
              <a:off x="9584685" y="1291442"/>
              <a:ext cx="1545567" cy="5524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b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Type</a:t>
              </a:r>
            </a:p>
          </p:txBody>
        </p:sp>
        <p:sp>
          <p:nvSpPr>
            <p:cNvPr id="144397" name="Rectangle 13"/>
            <p:cNvSpPr>
              <a:spLocks noChangeArrowheads="1"/>
            </p:cNvSpPr>
            <p:nvPr/>
          </p:nvSpPr>
          <p:spPr bwMode="auto">
            <a:xfrm>
              <a:off x="633429" y="1872920"/>
              <a:ext cx="2288164" cy="1028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1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Family</a:t>
              </a:r>
            </a:p>
            <a:p>
              <a:pPr algn="l">
                <a:lnSpc>
                  <a:spcPct val="11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size</a:t>
              </a:r>
            </a:p>
          </p:txBody>
        </p:sp>
        <p:sp>
          <p:nvSpPr>
            <p:cNvPr id="144398" name="Rectangle 14"/>
            <p:cNvSpPr>
              <a:spLocks noChangeArrowheads="1"/>
            </p:cNvSpPr>
            <p:nvPr/>
          </p:nvSpPr>
          <p:spPr bwMode="auto">
            <a:xfrm>
              <a:off x="3462746" y="1935734"/>
              <a:ext cx="5664666" cy="990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x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= Number of dependents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  reported on tax return</a:t>
              </a:r>
            </a:p>
          </p:txBody>
        </p:sp>
        <p:sp>
          <p:nvSpPr>
            <p:cNvPr id="144399" name="Rectangle 15"/>
            <p:cNvSpPr>
              <a:spLocks noChangeArrowheads="1"/>
            </p:cNvSpPr>
            <p:nvPr/>
          </p:nvSpPr>
          <p:spPr bwMode="auto">
            <a:xfrm>
              <a:off x="9247441" y="1911020"/>
              <a:ext cx="1900287" cy="590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Discrete</a:t>
              </a:r>
            </a:p>
          </p:txBody>
        </p:sp>
        <p:sp>
          <p:nvSpPr>
            <p:cNvPr id="144400" name="Rectangle 16"/>
            <p:cNvSpPr>
              <a:spLocks noChangeArrowheads="1"/>
            </p:cNvSpPr>
            <p:nvPr/>
          </p:nvSpPr>
          <p:spPr bwMode="auto">
            <a:xfrm>
              <a:off x="608092" y="3339770"/>
              <a:ext cx="2875768" cy="5400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10000"/>
                </a:lnSpc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Distance from</a:t>
              </a:r>
            </a:p>
            <a:p>
              <a:pPr algn="l">
                <a:lnSpc>
                  <a:spcPct val="110000"/>
                </a:lnSpc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home to stores on a</a:t>
              </a:r>
            </a:p>
            <a:p>
              <a:pPr algn="l">
                <a:lnSpc>
                  <a:spcPct val="110000"/>
                </a:lnSpc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highway </a:t>
              </a:r>
            </a:p>
            <a:p>
              <a:pPr algn="l">
                <a:lnSpc>
                  <a:spcPct val="110000"/>
                </a:lnSpc>
              </a:pP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44401" name="Rectangle 17"/>
            <p:cNvSpPr>
              <a:spLocks noChangeArrowheads="1"/>
            </p:cNvSpPr>
            <p:nvPr/>
          </p:nvSpPr>
          <p:spPr bwMode="auto">
            <a:xfrm>
              <a:off x="3496528" y="2920670"/>
              <a:ext cx="5244793" cy="952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10000"/>
                </a:lnSpc>
              </a:pP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x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= Distance in miles from</a:t>
              </a:r>
            </a:p>
            <a:p>
              <a:pPr algn="l">
                <a:lnSpc>
                  <a:spcPct val="11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  home to the store site</a:t>
              </a:r>
            </a:p>
          </p:txBody>
        </p:sp>
        <p:sp>
          <p:nvSpPr>
            <p:cNvPr id="144402" name="Rectangle 18"/>
            <p:cNvSpPr>
              <a:spLocks noChangeArrowheads="1"/>
            </p:cNvSpPr>
            <p:nvPr/>
          </p:nvSpPr>
          <p:spPr bwMode="auto">
            <a:xfrm>
              <a:off x="9146716" y="2901620"/>
              <a:ext cx="2457705" cy="571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Continuous</a:t>
              </a:r>
            </a:p>
          </p:txBody>
        </p:sp>
        <p:sp>
          <p:nvSpPr>
            <p:cNvPr id="144403" name="Rectangle 19"/>
            <p:cNvSpPr>
              <a:spLocks noChangeArrowheads="1"/>
            </p:cNvSpPr>
            <p:nvPr/>
          </p:nvSpPr>
          <p:spPr bwMode="auto">
            <a:xfrm>
              <a:off x="633429" y="3911270"/>
              <a:ext cx="2001636" cy="8953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Own dog</a:t>
              </a:r>
            </a:p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or cat</a:t>
              </a:r>
            </a:p>
          </p:txBody>
        </p:sp>
        <p:sp>
          <p:nvSpPr>
            <p:cNvPr id="144404" name="Rectangle 20"/>
            <p:cNvSpPr>
              <a:spLocks noChangeArrowheads="1"/>
            </p:cNvSpPr>
            <p:nvPr/>
          </p:nvSpPr>
          <p:spPr bwMode="auto">
            <a:xfrm>
              <a:off x="3483860" y="3920796"/>
              <a:ext cx="5643552" cy="17430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x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= 1 if own no pet;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= 2 if own dog(s) only;         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= 3 if own cat(s) only; 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= 4 if own dog(s) and cat(s)</a:t>
              </a:r>
            </a:p>
          </p:txBody>
        </p:sp>
        <p:sp>
          <p:nvSpPr>
            <p:cNvPr id="144405" name="Rectangle 21"/>
            <p:cNvSpPr>
              <a:spLocks noChangeArrowheads="1"/>
            </p:cNvSpPr>
            <p:nvPr/>
          </p:nvSpPr>
          <p:spPr bwMode="auto">
            <a:xfrm>
              <a:off x="9095418" y="3911270"/>
              <a:ext cx="1976299" cy="533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Discrete</a:t>
              </a:r>
            </a:p>
          </p:txBody>
        </p:sp>
        <p:sp>
          <p:nvSpPr>
            <p:cNvPr id="144388" name="Line 4"/>
            <p:cNvSpPr>
              <a:spLocks noChangeShapeType="1"/>
            </p:cNvSpPr>
            <p:nvPr/>
          </p:nvSpPr>
          <p:spPr bwMode="auto">
            <a:xfrm>
              <a:off x="599646" y="1911020"/>
              <a:ext cx="11072343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389" name="Line 5"/>
            <p:cNvSpPr>
              <a:spLocks noChangeShapeType="1"/>
            </p:cNvSpPr>
            <p:nvPr/>
          </p:nvSpPr>
          <p:spPr bwMode="auto">
            <a:xfrm>
              <a:off x="591203" y="2920670"/>
              <a:ext cx="11080786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393" name="Line 9"/>
            <p:cNvSpPr>
              <a:spLocks noChangeShapeType="1"/>
            </p:cNvSpPr>
            <p:nvPr/>
          </p:nvSpPr>
          <p:spPr bwMode="auto">
            <a:xfrm flipH="1">
              <a:off x="9127412" y="1266495"/>
              <a:ext cx="0" cy="443547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392" name="Line 8"/>
            <p:cNvSpPr>
              <a:spLocks noChangeShapeType="1"/>
            </p:cNvSpPr>
            <p:nvPr/>
          </p:nvSpPr>
          <p:spPr bwMode="auto">
            <a:xfrm>
              <a:off x="3445854" y="1285546"/>
              <a:ext cx="0" cy="442912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390" name="Line 6"/>
            <p:cNvSpPr>
              <a:spLocks noChangeShapeType="1"/>
            </p:cNvSpPr>
            <p:nvPr/>
          </p:nvSpPr>
          <p:spPr bwMode="auto">
            <a:xfrm>
              <a:off x="608092" y="3892218"/>
              <a:ext cx="11063897" cy="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1353756" y="1132517"/>
            <a:ext cx="9982842" cy="102049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probability distribution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a random variable describes how probabilities are distributed over the values of the random variable.</a:t>
            </a:r>
          </a:p>
        </p:txBody>
      </p:sp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353756" y="2036532"/>
            <a:ext cx="9989177" cy="1066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can describe a discrete probability distribution with a table, graph, or formula.</a:t>
            </a:r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803278" y="538176"/>
            <a:ext cx="1033756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Discrete Probability Distributions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353756" y="1096919"/>
            <a:ext cx="9982842" cy="74864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Types of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discrete </a:t>
            </a: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distributions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53756" y="1632297"/>
            <a:ext cx="9989177" cy="105351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First type:  uses the rules of assigning probabilities to experimental outcomes to determine probabilities for each value of the random variable.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63412" y="2481736"/>
            <a:ext cx="9989177" cy="109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Second type:  uses a special mathematical formula to compute the probabilities for each value of the random variable.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9</a:t>
            </a:fld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03278" y="538176"/>
            <a:ext cx="1033756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Discrete Probability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865537253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SBE13ch01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SBE13ch01_New</Template>
  <TotalTime>8153</TotalTime>
  <Pages>24</Pages>
  <Words>2554</Words>
  <Application>Microsoft Office PowerPoint</Application>
  <PresentationFormat>Custom</PresentationFormat>
  <Paragraphs>476</Paragraphs>
  <Slides>52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Calibri</vt:lpstr>
      <vt:lpstr>Cambria Math</vt:lpstr>
      <vt:lpstr>Symbol</vt:lpstr>
      <vt:lpstr>Monotype Sorts</vt:lpstr>
      <vt:lpstr>Book Antiqua</vt:lpstr>
      <vt:lpstr>Arial</vt:lpstr>
      <vt:lpstr>MS Reference Serif</vt:lpstr>
      <vt:lpstr>SBE13ch01_New</vt:lpstr>
      <vt:lpstr>Worksheet</vt:lpstr>
      <vt:lpstr>PowerPoint Presentation</vt:lpstr>
      <vt:lpstr>Essentials of Statistics for Business and Economics (8e)</vt:lpstr>
      <vt:lpstr>Chapter 5: Discrete Probability Distributions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Expected Value</vt:lpstr>
      <vt:lpstr>PowerPoint Presentation</vt:lpstr>
      <vt:lpstr>Expected Value</vt:lpstr>
      <vt:lpstr>Variance</vt:lpstr>
      <vt:lpstr>Binomial Probability Distribution</vt:lpstr>
      <vt:lpstr>Binomial Probability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Binomial Probability Distribution</vt:lpstr>
      <vt:lpstr>PowerPoint Presentation</vt:lpstr>
      <vt:lpstr>PowerPoint Presentation</vt:lpstr>
      <vt:lpstr>Binomial Probability Distribution</vt:lpstr>
      <vt:lpstr>Binomial Probability Distribution</vt:lpstr>
      <vt:lpstr>PowerPoint Presentation</vt:lpstr>
      <vt:lpstr>PowerPoint Presentation</vt:lpstr>
      <vt:lpstr>PowerPoint Presentation</vt:lpstr>
      <vt:lpstr>Poisson Probability Distribution</vt:lpstr>
      <vt:lpstr>Poisson Probability Distribution</vt:lpstr>
      <vt:lpstr>Poisson Probability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Chapter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Prob. Distrib.</dc:title>
  <dc:creator>John IV</dc:creator>
  <cp:lastModifiedBy>Merrill, Anne</cp:lastModifiedBy>
  <cp:revision>410</cp:revision>
  <cp:lastPrinted>1601-01-01T00:00:00Z</cp:lastPrinted>
  <dcterms:created xsi:type="dcterms:W3CDTF">1996-08-26T12:57:48Z</dcterms:created>
  <dcterms:modified xsi:type="dcterms:W3CDTF">2017-04-27T18:58:36Z</dcterms:modified>
</cp:coreProperties>
</file>