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2" r:id="rId1"/>
  </p:sldMasterIdLst>
  <p:notesMasterIdLst>
    <p:notesMasterId r:id="rId65"/>
  </p:notesMasterIdLst>
  <p:handoutMasterIdLst>
    <p:handoutMasterId r:id="rId66"/>
  </p:handoutMasterIdLst>
  <p:sldIdLst>
    <p:sldId id="360" r:id="rId2"/>
    <p:sldId id="257" r:id="rId3"/>
    <p:sldId id="345" r:id="rId4"/>
    <p:sldId id="346" r:id="rId5"/>
    <p:sldId id="311" r:id="rId6"/>
    <p:sldId id="350" r:id="rId7"/>
    <p:sldId id="258" r:id="rId8"/>
    <p:sldId id="347" r:id="rId9"/>
    <p:sldId id="259" r:id="rId10"/>
    <p:sldId id="260" r:id="rId11"/>
    <p:sldId id="261" r:id="rId12"/>
    <p:sldId id="262" r:id="rId13"/>
    <p:sldId id="263" r:id="rId14"/>
    <p:sldId id="321" r:id="rId15"/>
    <p:sldId id="348" r:id="rId16"/>
    <p:sldId id="349" r:id="rId17"/>
    <p:sldId id="265" r:id="rId18"/>
    <p:sldId id="266" r:id="rId19"/>
    <p:sldId id="267" r:id="rId20"/>
    <p:sldId id="268" r:id="rId21"/>
    <p:sldId id="269" r:id="rId22"/>
    <p:sldId id="270" r:id="rId23"/>
    <p:sldId id="322" r:id="rId24"/>
    <p:sldId id="272" r:id="rId25"/>
    <p:sldId id="323" r:id="rId26"/>
    <p:sldId id="273" r:id="rId27"/>
    <p:sldId id="324" r:id="rId28"/>
    <p:sldId id="325" r:id="rId29"/>
    <p:sldId id="327" r:id="rId30"/>
    <p:sldId id="326" r:id="rId31"/>
    <p:sldId id="328" r:id="rId32"/>
    <p:sldId id="329" r:id="rId33"/>
    <p:sldId id="330" r:id="rId34"/>
    <p:sldId id="331" r:id="rId35"/>
    <p:sldId id="332" r:id="rId36"/>
    <p:sldId id="333" r:id="rId37"/>
    <p:sldId id="334" r:id="rId38"/>
    <p:sldId id="335" r:id="rId39"/>
    <p:sldId id="336" r:id="rId40"/>
    <p:sldId id="353" r:id="rId41"/>
    <p:sldId id="337" r:id="rId42"/>
    <p:sldId id="338" r:id="rId43"/>
    <p:sldId id="339" r:id="rId44"/>
    <p:sldId id="352" r:id="rId45"/>
    <p:sldId id="288" r:id="rId46"/>
    <p:sldId id="289" r:id="rId47"/>
    <p:sldId id="320" r:id="rId48"/>
    <p:sldId id="290" r:id="rId49"/>
    <p:sldId id="340" r:id="rId50"/>
    <p:sldId id="341" r:id="rId51"/>
    <p:sldId id="292" r:id="rId52"/>
    <p:sldId id="293" r:id="rId53"/>
    <p:sldId id="315" r:id="rId54"/>
    <p:sldId id="297" r:id="rId55"/>
    <p:sldId id="302" r:id="rId56"/>
    <p:sldId id="303" r:id="rId57"/>
    <p:sldId id="357" r:id="rId58"/>
    <p:sldId id="342" r:id="rId59"/>
    <p:sldId id="305" r:id="rId60"/>
    <p:sldId id="358" r:id="rId61"/>
    <p:sldId id="307" r:id="rId62"/>
    <p:sldId id="359" r:id="rId63"/>
    <p:sldId id="294" r:id="rId64"/>
  </p:sldIdLst>
  <p:sldSz cx="12161838" cy="6858000"/>
  <p:notesSz cx="6856413" cy="9083675"/>
  <p:embeddedFontLst>
    <p:embeddedFont>
      <p:font typeface="MS Reference Serif" panose="020B0604020202020204" charset="0"/>
      <p:regular r:id="rId67"/>
      <p:bold r:id="rId68"/>
      <p:italic r:id="rId69"/>
      <p:boldItalic r:id="rId70"/>
    </p:embeddedFont>
    <p:embeddedFont>
      <p:font typeface="Calibri" panose="020F0502020204030204" pitchFamily="34" charset="0"/>
      <p:regular r:id="rId71"/>
      <p:bold r:id="rId72"/>
      <p:italic r:id="rId73"/>
      <p:boldItalic r:id="rId74"/>
    </p:embeddedFont>
    <p:embeddedFont>
      <p:font typeface="Cambria Math" panose="02040503050406030204" pitchFamily="18" charset="0"/>
      <p:regular r:id="rId75"/>
    </p:embeddedFont>
    <p:embeddedFont>
      <p:font typeface="Monotype Sorts" panose="020B0604020202020204" charset="2"/>
      <p:regular r:id="rId76"/>
    </p:embeddedFont>
    <p:embeddedFont>
      <p:font typeface="Book Antiqua" panose="02040602050305030304" pitchFamily="18" charset="0"/>
      <p:regular r:id="rId77"/>
      <p:bold r:id="rId78"/>
      <p:italic r:id="rId79"/>
      <p:boldItalic r:id="rId80"/>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924">
          <p15:clr>
            <a:srgbClr val="A4A3A4"/>
          </p15:clr>
        </p15:guide>
        <p15:guide id="2" pos="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tha Kamath"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9EA9"/>
    <a:srgbClr val="000000"/>
    <a:srgbClr val="669900"/>
    <a:srgbClr val="00FFFF"/>
    <a:srgbClr val="71B418"/>
    <a:srgbClr val="649612"/>
    <a:srgbClr val="708A10"/>
    <a:srgbClr val="558812"/>
    <a:srgbClr val="5F9814"/>
    <a:srgbClr val="68A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6444" autoAdjust="0"/>
  </p:normalViewPr>
  <p:slideViewPr>
    <p:cSldViewPr snapToGrid="0">
      <p:cViewPr varScale="1">
        <p:scale>
          <a:sx n="83" d="100"/>
          <a:sy n="83" d="100"/>
        </p:scale>
        <p:origin x="90" y="864"/>
      </p:cViewPr>
      <p:guideLst>
        <p:guide orient="horz" pos="924"/>
        <p:guide pos="87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74" Type="http://schemas.openxmlformats.org/officeDocument/2006/relationships/font" Target="fonts/font8.fntdata"/><Relationship Id="rId79" Type="http://schemas.openxmlformats.org/officeDocument/2006/relationships/font" Target="fonts/font13.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9.xml"/><Relationship Id="rId18" Type="http://schemas.openxmlformats.org/officeDocument/2006/relationships/slide" Target="slides/slide27.xml"/><Relationship Id="rId26" Type="http://schemas.openxmlformats.org/officeDocument/2006/relationships/slide" Target="slides/slide36.xml"/><Relationship Id="rId39" Type="http://schemas.openxmlformats.org/officeDocument/2006/relationships/slide" Target="slides/slide51.xml"/><Relationship Id="rId3" Type="http://schemas.openxmlformats.org/officeDocument/2006/relationships/slide" Target="slides/slide6.xml"/><Relationship Id="rId21" Type="http://schemas.openxmlformats.org/officeDocument/2006/relationships/slide" Target="slides/slide30.xml"/><Relationship Id="rId34" Type="http://schemas.openxmlformats.org/officeDocument/2006/relationships/slide" Target="slides/slide46.xml"/><Relationship Id="rId42" Type="http://schemas.openxmlformats.org/officeDocument/2006/relationships/slide" Target="slides/slide54.xml"/><Relationship Id="rId47" Type="http://schemas.openxmlformats.org/officeDocument/2006/relationships/slide" Target="slides/slide61.xml"/><Relationship Id="rId7" Type="http://schemas.openxmlformats.org/officeDocument/2006/relationships/slide" Target="slides/slide10.xml"/><Relationship Id="rId12" Type="http://schemas.openxmlformats.org/officeDocument/2006/relationships/slide" Target="slides/slide17.xml"/><Relationship Id="rId17" Type="http://schemas.openxmlformats.org/officeDocument/2006/relationships/slide" Target="slides/slide25.xml"/><Relationship Id="rId25" Type="http://schemas.openxmlformats.org/officeDocument/2006/relationships/slide" Target="slides/slide35.xml"/><Relationship Id="rId33" Type="http://schemas.openxmlformats.org/officeDocument/2006/relationships/slide" Target="slides/slide45.xml"/><Relationship Id="rId38" Type="http://schemas.openxmlformats.org/officeDocument/2006/relationships/slide" Target="slides/slide50.xml"/><Relationship Id="rId46" Type="http://schemas.openxmlformats.org/officeDocument/2006/relationships/slide" Target="slides/slide59.xml"/><Relationship Id="rId2" Type="http://schemas.openxmlformats.org/officeDocument/2006/relationships/slide" Target="slides/slide3.xml"/><Relationship Id="rId16" Type="http://schemas.openxmlformats.org/officeDocument/2006/relationships/slide" Target="slides/slide24.xml"/><Relationship Id="rId20" Type="http://schemas.openxmlformats.org/officeDocument/2006/relationships/slide" Target="slides/slide29.xml"/><Relationship Id="rId29" Type="http://schemas.openxmlformats.org/officeDocument/2006/relationships/slide" Target="slides/slide39.xml"/><Relationship Id="rId41" Type="http://schemas.openxmlformats.org/officeDocument/2006/relationships/slide" Target="slides/slide53.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5.xml"/><Relationship Id="rId24" Type="http://schemas.openxmlformats.org/officeDocument/2006/relationships/slide" Target="slides/slide34.xml"/><Relationship Id="rId32" Type="http://schemas.openxmlformats.org/officeDocument/2006/relationships/slide" Target="slides/slide43.xml"/><Relationship Id="rId37" Type="http://schemas.openxmlformats.org/officeDocument/2006/relationships/slide" Target="slides/slide49.xml"/><Relationship Id="rId40" Type="http://schemas.openxmlformats.org/officeDocument/2006/relationships/slide" Target="slides/slide52.xml"/><Relationship Id="rId45" Type="http://schemas.openxmlformats.org/officeDocument/2006/relationships/slide" Target="slides/slide58.xml"/><Relationship Id="rId5" Type="http://schemas.openxmlformats.org/officeDocument/2006/relationships/slide" Target="slides/slide8.xml"/><Relationship Id="rId15" Type="http://schemas.openxmlformats.org/officeDocument/2006/relationships/slide" Target="slides/slide23.xml"/><Relationship Id="rId23" Type="http://schemas.openxmlformats.org/officeDocument/2006/relationships/slide" Target="slides/slide33.xml"/><Relationship Id="rId28" Type="http://schemas.openxmlformats.org/officeDocument/2006/relationships/slide" Target="slides/slide38.xml"/><Relationship Id="rId36" Type="http://schemas.openxmlformats.org/officeDocument/2006/relationships/slide" Target="slides/slide48.xml"/><Relationship Id="rId10" Type="http://schemas.openxmlformats.org/officeDocument/2006/relationships/slide" Target="slides/slide14.xml"/><Relationship Id="rId19" Type="http://schemas.openxmlformats.org/officeDocument/2006/relationships/slide" Target="slides/slide28.xml"/><Relationship Id="rId31" Type="http://schemas.openxmlformats.org/officeDocument/2006/relationships/slide" Target="slides/slide42.xml"/><Relationship Id="rId44" Type="http://schemas.openxmlformats.org/officeDocument/2006/relationships/slide" Target="slides/slide56.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21.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1.xml"/><Relationship Id="rId35" Type="http://schemas.openxmlformats.org/officeDocument/2006/relationships/slide" Target="slides/slide47.xml"/><Relationship Id="rId43"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0163" y="8693150"/>
            <a:ext cx="406400" cy="298450"/>
          </a:xfrm>
          <a:prstGeom prst="rect">
            <a:avLst/>
          </a:prstGeom>
          <a:noFill/>
          <a:ln w="12700">
            <a:noFill/>
            <a:miter lim="800000"/>
            <a:headEnd/>
            <a:tailEnd/>
          </a:ln>
          <a:effectLst/>
        </p:spPr>
        <p:txBody>
          <a:bodyPr wrap="none" lIns="90135" tIns="44277" rIns="90135" bIns="44277" anchor="ctr">
            <a:spAutoFit/>
          </a:bodyPr>
          <a:lstStyle/>
          <a:p>
            <a:pPr algn="r" defTabSz="911225"/>
            <a:fld id="{49CF73E6-B5C3-4B47-A562-A645CE4146A9}" type="slidenum">
              <a:rPr lang="en-US" sz="1400">
                <a:effectLst/>
                <a:latin typeface="Book Antiqua" pitchFamily="18" charset="0"/>
              </a:rPr>
              <a:pPr algn="r" defTabSz="911225"/>
              <a:t>‹#›</a:t>
            </a:fld>
            <a:endParaRPr lang="en-US" sz="1400">
              <a:effectLst/>
              <a:latin typeface="Book Antiqua" pitchFamily="18" charset="0"/>
            </a:endParaRPr>
          </a:p>
        </p:txBody>
      </p:sp>
    </p:spTree>
    <p:extLst>
      <p:ext uri="{BB962C8B-B14F-4D97-AF65-F5344CB8AC3E}">
        <p14:creationId xmlns:p14="http://schemas.microsoft.com/office/powerpoint/2010/main" val="750874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7613" cy="4087813"/>
          </a:xfrm>
          <a:prstGeom prst="rect">
            <a:avLst/>
          </a:prstGeom>
          <a:noFill/>
          <a:ln w="12700">
            <a:noFill/>
            <a:miter lim="800000"/>
            <a:headEnd/>
            <a:tailEnd/>
          </a:ln>
          <a:effectLst/>
        </p:spPr>
        <p:txBody>
          <a:bodyPr vert="horz" wrap="square" lIns="90135" tIns="44277" rIns="90135" bIns="44277" numCol="1" anchor="t" anchorCtr="0" compatLnSpc="1">
            <a:prstTxWarp prst="textNoShape">
              <a:avLst/>
            </a:prstTxWarp>
          </a:bodyPr>
          <a:lstStyle/>
          <a:p>
            <a:pPr lvl="0"/>
            <a:r>
              <a:rPr lang="en-US"/>
              <a:t>Click to edit Master notes styles</a:t>
            </a:r>
          </a:p>
          <a:p>
            <a:pPr lvl="0"/>
            <a:r>
              <a:rPr lang="en-US"/>
              <a:t>Second Level</a:t>
            </a:r>
          </a:p>
          <a:p>
            <a:pPr lvl="0"/>
            <a:r>
              <a:rPr lang="en-US"/>
              <a:t>Third Level</a:t>
            </a:r>
          </a:p>
          <a:p>
            <a:pPr lvl="0"/>
            <a:r>
              <a:rPr lang="en-US"/>
              <a:t>Fourth Level</a:t>
            </a:r>
          </a:p>
          <a:p>
            <a:pPr lvl="0"/>
            <a:r>
              <a:rPr lang="en-US"/>
              <a:t>Fifth Level</a:t>
            </a:r>
          </a:p>
        </p:txBody>
      </p:sp>
      <p:sp>
        <p:nvSpPr>
          <p:cNvPr id="2051" name="Rectangle 3"/>
          <p:cNvSpPr>
            <a:spLocks noGrp="1" noRot="1" noChangeAspect="1" noChangeArrowheads="1" noTextEdit="1"/>
          </p:cNvSpPr>
          <p:nvPr>
            <p:ph type="sldImg" idx="2"/>
          </p:nvPr>
        </p:nvSpPr>
        <p:spPr bwMode="auto">
          <a:xfrm>
            <a:off x="419100" y="687388"/>
            <a:ext cx="6018213" cy="3394075"/>
          </a:xfrm>
          <a:prstGeom prst="rect">
            <a:avLst/>
          </a:prstGeom>
          <a:noFill/>
          <a:ln w="12700">
            <a:solidFill>
              <a:schemeClr val="tx1"/>
            </a:solidFill>
            <a:miter lim="800000"/>
            <a:headEnd/>
            <a:tailEnd/>
          </a:ln>
          <a:effectLst/>
        </p:spPr>
      </p:sp>
      <p:sp>
        <p:nvSpPr>
          <p:cNvPr id="2052" name="Rectangle 4"/>
          <p:cNvSpPr>
            <a:spLocks noChangeArrowheads="1"/>
          </p:cNvSpPr>
          <p:nvPr/>
        </p:nvSpPr>
        <p:spPr bwMode="auto">
          <a:xfrm>
            <a:off x="6380163" y="8693150"/>
            <a:ext cx="406400" cy="298450"/>
          </a:xfrm>
          <a:prstGeom prst="rect">
            <a:avLst/>
          </a:prstGeom>
          <a:noFill/>
          <a:ln w="12700">
            <a:noFill/>
            <a:miter lim="800000"/>
            <a:headEnd/>
            <a:tailEnd/>
          </a:ln>
          <a:effectLst/>
        </p:spPr>
        <p:txBody>
          <a:bodyPr wrap="none" lIns="90135" tIns="44277" rIns="90135" bIns="44277" anchor="ctr">
            <a:spAutoFit/>
          </a:bodyPr>
          <a:lstStyle/>
          <a:p>
            <a:pPr algn="r" defTabSz="911225"/>
            <a:fld id="{4AA3392E-9246-44AA-B22E-A55A1332CA7D}" type="slidenum">
              <a:rPr lang="en-US" sz="1400">
                <a:effectLst/>
                <a:latin typeface="Book Antiqua" pitchFamily="18" charset="0"/>
              </a:rPr>
              <a:pPr algn="r" defTabSz="911225"/>
              <a:t>‹#›</a:t>
            </a:fld>
            <a:endParaRPr lang="en-US" sz="1400">
              <a:effectLst/>
              <a:latin typeface="Book Antiqua" pitchFamily="18" charset="0"/>
            </a:endParaRPr>
          </a:p>
        </p:txBody>
      </p:sp>
    </p:spTree>
    <p:extLst>
      <p:ext uri="{BB962C8B-B14F-4D97-AF65-F5344CB8AC3E}">
        <p14:creationId xmlns:p14="http://schemas.microsoft.com/office/powerpoint/2010/main" val="2427929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19100" y="687388"/>
            <a:ext cx="6018213" cy="3394075"/>
          </a:xfrm>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419100" y="687388"/>
            <a:ext cx="6018213" cy="3394075"/>
          </a:xfrm>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19100" y="687388"/>
            <a:ext cx="6018213" cy="3394075"/>
          </a:xfrm>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19100" y="687388"/>
            <a:ext cx="6018213" cy="3394075"/>
          </a:xfrm>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419100" y="687388"/>
            <a:ext cx="6018213" cy="3394075"/>
          </a:xfrm>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19100" y="687388"/>
            <a:ext cx="6018213" cy="3394075"/>
          </a:xfrm>
          <a:ln/>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19100" y="687388"/>
            <a:ext cx="6018213" cy="3394075"/>
          </a:xfrm>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419100" y="687388"/>
            <a:ext cx="6018213" cy="3394075"/>
          </a:xfrm>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19100" y="687388"/>
            <a:ext cx="6018213" cy="3394075"/>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19100" y="687388"/>
            <a:ext cx="6018213" cy="3394075"/>
          </a:xfrm>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19100" y="687388"/>
            <a:ext cx="6018213" cy="3394075"/>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419100" y="687388"/>
            <a:ext cx="6018213" cy="3394075"/>
          </a:xfrm>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419100" y="687388"/>
            <a:ext cx="6018213" cy="3394075"/>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419100" y="687388"/>
            <a:ext cx="6018213" cy="3394075"/>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419100" y="687388"/>
            <a:ext cx="6018213" cy="3394075"/>
          </a:xfrm>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19100" y="687388"/>
            <a:ext cx="6018213" cy="3394075"/>
          </a:xfrm>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419100" y="687388"/>
            <a:ext cx="6018213" cy="3394075"/>
          </a:xfrm>
          <a:ln/>
        </p:spPr>
      </p:sp>
      <p:sp>
        <p:nvSpPr>
          <p:cNvPr id="149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419100" y="687388"/>
            <a:ext cx="6018213" cy="3394075"/>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419100" y="687388"/>
            <a:ext cx="6018213" cy="3394075"/>
          </a:xfrm>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419100" y="687388"/>
            <a:ext cx="6018213" cy="3394075"/>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419100" y="687388"/>
            <a:ext cx="6018213" cy="3394075"/>
          </a:xfrm>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419100" y="687388"/>
            <a:ext cx="6018213" cy="3394075"/>
          </a:xfrm>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419100" y="687388"/>
            <a:ext cx="6018213" cy="3394075"/>
          </a:xfrm>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419100" y="687388"/>
            <a:ext cx="6018213" cy="3394075"/>
          </a:xfrm>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419100" y="687388"/>
            <a:ext cx="6018213" cy="3394075"/>
          </a:xfrm>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419100" y="687388"/>
            <a:ext cx="6018213" cy="3394075"/>
          </a:xfrm>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419100" y="687388"/>
            <a:ext cx="6018213" cy="3394075"/>
          </a:xfrm>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419100" y="687388"/>
            <a:ext cx="6018213" cy="3394075"/>
          </a:xfrm>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419100" y="687388"/>
            <a:ext cx="6018213" cy="3394075"/>
          </a:xfrm>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419100" y="687388"/>
            <a:ext cx="6018213" cy="3394075"/>
          </a:xfrm>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419100" y="687388"/>
            <a:ext cx="6018213" cy="3394075"/>
          </a:xfrm>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419100" y="687388"/>
            <a:ext cx="6018213" cy="3394075"/>
          </a:xfrm>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xfrm>
            <a:off x="419100" y="687388"/>
            <a:ext cx="6018213" cy="3394075"/>
          </a:xfrm>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419100" y="687388"/>
            <a:ext cx="6018213" cy="3394075"/>
          </a:xfrm>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419100" y="687388"/>
            <a:ext cx="6018213" cy="3394075"/>
          </a:xfrm>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419100" y="687388"/>
            <a:ext cx="6018213" cy="3394075"/>
          </a:xfrm>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419100" y="687388"/>
            <a:ext cx="6018213" cy="3394075"/>
          </a:xfrm>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419100" y="687388"/>
            <a:ext cx="6018213" cy="3394075"/>
          </a:xfrm>
          <a:ln/>
        </p:spPr>
      </p:sp>
      <p:sp>
        <p:nvSpPr>
          <p:cNvPr id="215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19100" y="687388"/>
            <a:ext cx="6018213" cy="3394075"/>
          </a:xfrm>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419100" y="687388"/>
            <a:ext cx="6018213" cy="3394075"/>
          </a:xfrm>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419100" y="687388"/>
            <a:ext cx="6018213" cy="3394075"/>
          </a:xfrm>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419100" y="687388"/>
            <a:ext cx="6018213" cy="3394075"/>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419100" y="687388"/>
            <a:ext cx="6018213" cy="3394075"/>
          </a:xfrm>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419100" y="687388"/>
            <a:ext cx="6018213" cy="3394075"/>
          </a:xfrm>
          <a:ln/>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419100" y="687388"/>
            <a:ext cx="6018213" cy="3394075"/>
          </a:xfrm>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19100" y="687388"/>
            <a:ext cx="6018213" cy="3394075"/>
          </a:xfrm>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19100" y="687388"/>
            <a:ext cx="6018213" cy="3394075"/>
          </a:xfrm>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19100" y="687388"/>
            <a:ext cx="6018213" cy="3394075"/>
          </a:xfrm>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419100" y="687388"/>
            <a:ext cx="6018213" cy="3394075"/>
          </a:xfrm>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419100" y="687388"/>
            <a:ext cx="6018213" cy="3394075"/>
          </a:xfrm>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419100" y="687388"/>
            <a:ext cx="6018213" cy="3394075"/>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419100" y="687388"/>
            <a:ext cx="6018213" cy="3394075"/>
          </a:xfrm>
          <a:ln/>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419100" y="687388"/>
            <a:ext cx="6018213" cy="3394075"/>
          </a:xfrm>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419100" y="687388"/>
            <a:ext cx="6018213" cy="3394075"/>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19100" y="687388"/>
            <a:ext cx="6018213" cy="3394075"/>
          </a:xfrm>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419100" y="687388"/>
            <a:ext cx="6018213" cy="3394075"/>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419100" y="687388"/>
            <a:ext cx="6018213" cy="3394075"/>
          </a:xfrm>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19100" y="687388"/>
            <a:ext cx="6018213" cy="3394075"/>
          </a:xfrm>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419100" y="687388"/>
            <a:ext cx="6018213" cy="3394075"/>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23132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
        <p:nvSpPr>
          <p:cNvPr id="7"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8505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640079"/>
            <a:ext cx="2622396" cy="530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640079"/>
            <a:ext cx="7715166" cy="530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315757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479282651"/>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8"/>
            <a:ext cx="1048958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29792" y="4589464"/>
            <a:ext cx="10489585" cy="137401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759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463040"/>
            <a:ext cx="516878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121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7711" y="1463040"/>
            <a:ext cx="5145027" cy="73988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7711" y="2298811"/>
            <a:ext cx="5145027"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56931" y="1463040"/>
            <a:ext cx="5170365" cy="7398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56931" y="2298811"/>
            <a:ext cx="5170365"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49EBC64-41CB-41B8-B6DF-9B1367312BD4}" type="slidenum">
              <a:rPr lang="en-US" smtClean="0"/>
              <a:t>‹#›</a:t>
            </a:fld>
            <a:endParaRPr lang="en-US"/>
          </a:p>
        </p:txBody>
      </p:sp>
      <p:sp>
        <p:nvSpPr>
          <p:cNvPr id="10" name="Title 1"/>
          <p:cNvSpPr>
            <a:spLocks noGrp="1"/>
          </p:cNvSpPr>
          <p:nvPr>
            <p:ph type="title"/>
          </p:nvPr>
        </p:nvSpPr>
        <p:spPr>
          <a:xfrm>
            <a:off x="836127" y="640081"/>
            <a:ext cx="10489585" cy="727075"/>
          </a:xfrm>
        </p:spPr>
        <p:txBody>
          <a:bodyPr/>
          <a:lstStyle/>
          <a:p>
            <a:r>
              <a:rPr lang="en-US"/>
              <a:t>Click to edit Master title style</a:t>
            </a:r>
          </a:p>
        </p:txBody>
      </p:sp>
    </p:spTree>
    <p:extLst>
      <p:ext uri="{BB962C8B-B14F-4D97-AF65-F5344CB8AC3E}">
        <p14:creationId xmlns:p14="http://schemas.microsoft.com/office/powerpoint/2010/main" val="183772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444259739"/>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813993517"/>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70365" y="640079"/>
            <a:ext cx="6156930" cy="53035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1838227"/>
            <a:ext cx="3922509" cy="41053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111289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640081"/>
            <a:ext cx="3922509"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70365" y="640080"/>
            <a:ext cx="6156930" cy="5228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7711" y="1838228"/>
            <a:ext cx="3922509" cy="40307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1808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1" y="1"/>
            <a:ext cx="12191996" cy="464388"/>
          </a:xfrm>
          <a:prstGeom prst="rect">
            <a:avLst/>
          </a:prstGeom>
          <a:solidFill>
            <a:srgbClr val="729EA9">
              <a:alpha val="7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6127" y="640081"/>
            <a:ext cx="10489585" cy="727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6127" y="1463040"/>
            <a:ext cx="10489585"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699774" y="6448509"/>
            <a:ext cx="625938" cy="272967"/>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949EBC64-41CB-41B8-B6DF-9B1367312BD4}" type="slidenum">
              <a:rPr lang="en-US" smtClean="0"/>
              <a:pPr/>
              <a:t>‹#›</a:t>
            </a:fld>
            <a:endParaRPr lang="en-US"/>
          </a:p>
        </p:txBody>
      </p:sp>
      <p:pic>
        <p:nvPicPr>
          <p:cNvPr id="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464389"/>
            <a:ext cx="12196108"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 y="6248402"/>
            <a:ext cx="12196106" cy="1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a:spLocks noChangeArrowheads="1"/>
          </p:cNvSpPr>
          <p:nvPr/>
        </p:nvSpPr>
        <p:spPr bwMode="auto">
          <a:xfrm>
            <a:off x="836127" y="6448509"/>
            <a:ext cx="9419476" cy="335989"/>
          </a:xfrm>
          <a:prstGeom prst="rect">
            <a:avLst/>
          </a:prstGeom>
          <a:noFill/>
          <a:ln w="12700">
            <a:noFill/>
            <a:miter lim="800000"/>
            <a:headEnd/>
            <a:tailEnd/>
          </a:ln>
          <a:effectLst/>
        </p:spPr>
        <p:txBody>
          <a:bodyPr wrap="square" lIns="90488" tIns="44450" rIns="90488" bIns="44450">
            <a:spAutoFit/>
          </a:bodyPr>
          <a:ls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Book Antiqua" pitchFamily="18" charset="0"/>
                <a:ea typeface="+mn-ea"/>
                <a:cs typeface="+mn-cs"/>
              </a:defRPr>
            </a:lvl9pPr>
          </a:lstStyle>
          <a:p>
            <a:pPr algn="l">
              <a:defRPr/>
            </a:pPr>
            <a:r>
              <a:rPr lang="en-US" sz="800" kern="1200" dirty="0">
                <a:solidFill>
                  <a:srgbClr val="000000"/>
                </a:solidFill>
                <a:effectLst/>
                <a:latin typeface="+mn-lt"/>
                <a:ea typeface="+mn-ea"/>
                <a:cs typeface="Arial" panose="020B0604020202020204" pitchFamily="34" charset="0"/>
              </a:rPr>
              <a:t>© 2018 Cengage Learning.  May not be scanned, copied or duplicated, or posted to a publicly accessible website, in whole or in part, except for use as permitted</a:t>
            </a:r>
            <a:r>
              <a:rPr lang="en-US" sz="800" kern="1200" baseline="0" dirty="0">
                <a:solidFill>
                  <a:srgbClr val="000000"/>
                </a:solidFill>
                <a:effectLst/>
                <a:latin typeface="+mn-lt"/>
                <a:ea typeface="+mn-ea"/>
                <a:cs typeface="Arial" panose="020B0604020202020204" pitchFamily="34" charset="0"/>
              </a:rPr>
              <a:t> </a:t>
            </a:r>
            <a:r>
              <a:rPr lang="en-US" sz="800" kern="1200" dirty="0">
                <a:solidFill>
                  <a:srgbClr val="000000"/>
                </a:solidFill>
                <a:effectLst/>
                <a:latin typeface="+mn-lt"/>
                <a:ea typeface="+mn-ea"/>
                <a:cs typeface="Arial" panose="020B0604020202020204" pitchFamily="34" charset="0"/>
              </a:rPr>
              <a:t>in a license distributed with a certain product or service or otherwise on a password-protected website or</a:t>
            </a:r>
            <a:r>
              <a:rPr lang="en-US" sz="800" kern="1200" baseline="0" dirty="0">
                <a:solidFill>
                  <a:srgbClr val="000000"/>
                </a:solidFill>
                <a:effectLst/>
                <a:latin typeface="+mn-lt"/>
                <a:ea typeface="+mn-ea"/>
                <a:cs typeface="Arial" panose="020B0604020202020204" pitchFamily="34" charset="0"/>
              </a:rPr>
              <a:t> school-approved learning management system f</a:t>
            </a:r>
            <a:r>
              <a:rPr lang="en-US" sz="800" kern="1200" dirty="0">
                <a:solidFill>
                  <a:srgbClr val="000000"/>
                </a:solidFill>
                <a:effectLst/>
                <a:latin typeface="+mn-lt"/>
                <a:ea typeface="+mn-ea"/>
                <a:cs typeface="Arial" panose="020B0604020202020204" pitchFamily="34" charset="0"/>
              </a:rPr>
              <a:t>or classroom use.</a:t>
            </a:r>
          </a:p>
        </p:txBody>
      </p:sp>
      <p:sp>
        <p:nvSpPr>
          <p:cNvPr id="12" name="Rectangle 11"/>
          <p:cNvSpPr/>
          <p:nvPr/>
        </p:nvSpPr>
        <p:spPr>
          <a:xfrm>
            <a:off x="5917721" y="48578"/>
            <a:ext cx="5407991" cy="369332"/>
          </a:xfrm>
          <a:prstGeom prst="rect">
            <a:avLst/>
          </a:prstGeom>
        </p:spPr>
        <p:txBody>
          <a:bodyPr wrap="square">
            <a:spAutoFit/>
          </a:bodyPr>
          <a:lstStyle/>
          <a:p>
            <a:pPr algn="r"/>
            <a:r>
              <a:rPr lang="en-US" sz="1800" dirty="0">
                <a:solidFill>
                  <a:schemeClr val="bg1"/>
                </a:solidFill>
                <a:effectLst/>
                <a:latin typeface="+mn-lt"/>
              </a:rPr>
              <a:t>Essentials of Statistics for Business and Economics (8e)</a:t>
            </a:r>
          </a:p>
        </p:txBody>
      </p:sp>
      <p:sp>
        <p:nvSpPr>
          <p:cNvPr id="15" name="Rectangle 14"/>
          <p:cNvSpPr/>
          <p:nvPr userDrawn="1"/>
        </p:nvSpPr>
        <p:spPr>
          <a:xfrm flipV="1">
            <a:off x="0" y="6175652"/>
            <a:ext cx="12191997" cy="79652"/>
          </a:xfrm>
          <a:prstGeom prst="rect">
            <a:avLst/>
          </a:prstGeom>
          <a:solidFill>
            <a:srgbClr val="72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913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zoom/>
  </p:transition>
  <p:hf hdr="0" ftr="0" dt="0"/>
  <p:txStyles>
    <p:titleStyle>
      <a:lvl1pPr algn="l" defTabSz="914400" rtl="0" eaLnBrk="1" latinLnBrk="0" hangingPunct="1">
        <a:lnSpc>
          <a:spcPct val="90000"/>
        </a:lnSpc>
        <a:spcBef>
          <a:spcPct val="0"/>
        </a:spcBef>
        <a:buNone/>
        <a:defRPr sz="32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7711" y="646980"/>
            <a:ext cx="5606816" cy="2991247"/>
          </a:xfrm>
        </p:spPr>
        <p:txBody>
          <a:bodyPr>
            <a:normAutofit/>
          </a:bodyPr>
          <a:lstStyle/>
          <a:p>
            <a:r>
              <a:rPr lang="en-US" dirty="0"/>
              <a:t>Essentials of Statistics for Business and Economics </a:t>
            </a:r>
            <a:r>
              <a:rPr lang="en-US" sz="3192" dirty="0"/>
              <a:t>(8e)</a:t>
            </a:r>
          </a:p>
        </p:txBody>
      </p:sp>
      <p:sp>
        <p:nvSpPr>
          <p:cNvPr id="6" name="Text Placeholder 5"/>
          <p:cNvSpPr>
            <a:spLocks noGrp="1"/>
          </p:cNvSpPr>
          <p:nvPr>
            <p:ph type="body" sz="half" idx="2"/>
          </p:nvPr>
        </p:nvSpPr>
        <p:spPr>
          <a:xfrm>
            <a:off x="837711" y="3788683"/>
            <a:ext cx="5606816" cy="733472"/>
          </a:xfrm>
        </p:spPr>
        <p:txBody>
          <a:bodyPr/>
          <a:lstStyle/>
          <a:p>
            <a:r>
              <a:rPr lang="en-US" dirty="0"/>
              <a:t>Anderson, Sweeney, Williams, </a:t>
            </a:r>
            <a:r>
              <a:rPr lang="en-US" dirty="0" err="1"/>
              <a:t>Camm</a:t>
            </a:r>
            <a:r>
              <a:rPr lang="en-US" dirty="0"/>
              <a:t>, Cochran</a:t>
            </a:r>
          </a:p>
          <a:p>
            <a:r>
              <a:rPr lang="en-US" dirty="0"/>
              <a:t>© 2018 Cengage Learning</a:t>
            </a:r>
          </a:p>
        </p:txBody>
      </p:sp>
      <p:sp>
        <p:nvSpPr>
          <p:cNvPr id="9" name="Slide Number Placeholder 8"/>
          <p:cNvSpPr>
            <a:spLocks noGrp="1"/>
          </p:cNvSpPr>
          <p:nvPr>
            <p:ph type="sldNum" sz="quarter" idx="12"/>
          </p:nvPr>
        </p:nvSpPr>
        <p:spPr>
          <a:xfrm>
            <a:off x="8589298" y="6349108"/>
            <a:ext cx="2736413" cy="364222"/>
          </a:xfrm>
        </p:spPr>
        <p:txBody>
          <a:bodyPr/>
          <a:lstStyle/>
          <a:p>
            <a:fld id="{949EBC64-41CB-41B8-B6DF-9B1367312BD4}" type="slidenum">
              <a:rPr lang="en-US" smtClean="0"/>
              <a:t>1</a:t>
            </a:fld>
            <a:endParaRPr lang="en-US"/>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274750" y="687331"/>
            <a:ext cx="4009901" cy="53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616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6455" y="507415"/>
            <a:ext cx="10337562" cy="697595"/>
          </a:xfrm>
          <a:noFill/>
          <a:ln/>
        </p:spPr>
        <p:txBody>
          <a:bodyPr>
            <a:noAutofit/>
          </a:bodyPr>
          <a:lstStyle/>
          <a:p>
            <a:r>
              <a:rPr lang="en-US" dirty="0"/>
              <a:t>A Counting Rule for Multiple-Step Experiments</a:t>
            </a:r>
          </a:p>
        </p:txBody>
      </p:sp>
      <p:sp>
        <p:nvSpPr>
          <p:cNvPr id="8196" name="Rectangle 4"/>
          <p:cNvSpPr>
            <a:spLocks noChangeArrowheads="1"/>
          </p:cNvSpPr>
          <p:nvPr/>
        </p:nvSpPr>
        <p:spPr bwMode="auto">
          <a:xfrm>
            <a:off x="1260785" y="1386587"/>
            <a:ext cx="10088533" cy="1448208"/>
          </a:xfrm>
          <a:prstGeom prst="rect">
            <a:avLst/>
          </a:prstGeom>
          <a:noFill/>
          <a:ln w="12700">
            <a:noFill/>
            <a:miter lim="800000"/>
            <a:headEnd/>
            <a:tailEnd/>
          </a:ln>
          <a:effectLst/>
        </p:spPr>
        <p:txBody>
          <a:bodyPr wrap="square" anchor="ctr"/>
          <a:lstStyle/>
          <a:p>
            <a:pPr marL="342900" indent="-342900" algn="l">
              <a:lnSpc>
                <a:spcPct val="110000"/>
              </a:lnSpc>
              <a:buFont typeface="Arial" panose="020B0604020202020204" pitchFamily="34" charset="0"/>
              <a:buChar char="•"/>
            </a:pPr>
            <a:r>
              <a:rPr lang="en-US" sz="2400" dirty="0">
                <a:solidFill>
                  <a:srgbClr val="000000"/>
                </a:solidFill>
                <a:effectLst/>
                <a:latin typeface="+mn-lt"/>
                <a:cs typeface="Arial" panose="020B0604020202020204" pitchFamily="34" charset="0"/>
              </a:rPr>
              <a:t>If an experiment consists of a sequence of </a:t>
            </a:r>
            <a:r>
              <a:rPr lang="en-US" sz="2400" i="1" dirty="0">
                <a:solidFill>
                  <a:srgbClr val="000000"/>
                </a:solidFill>
                <a:effectLst/>
                <a:latin typeface="+mn-lt"/>
                <a:cs typeface="Arial" panose="020B0604020202020204" pitchFamily="34" charset="0"/>
              </a:rPr>
              <a:t>k</a:t>
            </a:r>
            <a:r>
              <a:rPr lang="en-US" sz="2400" dirty="0">
                <a:solidFill>
                  <a:srgbClr val="000000"/>
                </a:solidFill>
                <a:effectLst/>
                <a:latin typeface="+mn-lt"/>
                <a:cs typeface="Arial" panose="020B0604020202020204" pitchFamily="34" charset="0"/>
              </a:rPr>
              <a:t> steps in which there are </a:t>
            </a:r>
            <a:r>
              <a:rPr lang="en-US" sz="2400" i="1" dirty="0">
                <a:solidFill>
                  <a:srgbClr val="000000"/>
                </a:solidFill>
                <a:effectLst/>
                <a:latin typeface="+mn-lt"/>
                <a:cs typeface="Arial" panose="020B0604020202020204" pitchFamily="34" charset="0"/>
              </a:rPr>
              <a:t>n</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possible results for the first step, </a:t>
            </a:r>
            <a:r>
              <a:rPr lang="en-US" sz="2400" i="1" dirty="0">
                <a:solidFill>
                  <a:srgbClr val="000000"/>
                </a:solidFill>
                <a:effectLst/>
                <a:latin typeface="+mn-lt"/>
                <a:cs typeface="Arial" panose="020B0604020202020204" pitchFamily="34" charset="0"/>
              </a:rPr>
              <a:t>n</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possible results for the second step, and so on, then the total number of experimental outcomes is given by (</a:t>
            </a:r>
            <a:r>
              <a:rPr lang="en-US" sz="2400" i="1" dirty="0">
                <a:solidFill>
                  <a:srgbClr val="000000"/>
                </a:solidFill>
                <a:effectLst/>
                <a:latin typeface="+mn-lt"/>
                <a:cs typeface="Arial" panose="020B0604020202020204" pitchFamily="34" charset="0"/>
              </a:rPr>
              <a:t>n</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a:t>
            </a:r>
            <a:r>
              <a:rPr lang="en-US" sz="2400" i="1" dirty="0" err="1">
                <a:solidFill>
                  <a:srgbClr val="000000"/>
                </a:solidFill>
                <a:effectLst/>
                <a:latin typeface="+mn-lt"/>
                <a:cs typeface="Arial" panose="020B0604020202020204" pitchFamily="34" charset="0"/>
              </a:rPr>
              <a:t>n</a:t>
            </a:r>
            <a:r>
              <a:rPr lang="en-US" sz="2400" i="1" baseline="-25000" dirty="0" err="1">
                <a:solidFill>
                  <a:srgbClr val="000000"/>
                </a:solidFill>
                <a:effectLst/>
                <a:latin typeface="+mn-lt"/>
                <a:cs typeface="Arial" panose="020B0604020202020204" pitchFamily="34" charset="0"/>
              </a:rPr>
              <a:t>k</a:t>
            </a:r>
            <a:r>
              <a:rPr lang="en-US" sz="2400" dirty="0">
                <a:solidFill>
                  <a:srgbClr val="000000"/>
                </a:solidFill>
                <a:effectLst/>
                <a:latin typeface="+mn-lt"/>
                <a:cs typeface="Arial" panose="020B0604020202020204" pitchFamily="34" charset="0"/>
              </a:rPr>
              <a:t>).</a:t>
            </a:r>
          </a:p>
        </p:txBody>
      </p:sp>
      <p:sp>
        <p:nvSpPr>
          <p:cNvPr id="8197" name="Rectangle 5"/>
          <p:cNvSpPr>
            <a:spLocks noChangeArrowheads="1"/>
          </p:cNvSpPr>
          <p:nvPr/>
        </p:nvSpPr>
        <p:spPr bwMode="auto">
          <a:xfrm>
            <a:off x="1248428" y="2874613"/>
            <a:ext cx="10088533" cy="1104900"/>
          </a:xfrm>
          <a:prstGeom prst="rect">
            <a:avLst/>
          </a:prstGeom>
          <a:noFill/>
          <a:ln w="12700">
            <a:noFill/>
            <a:miter lim="800000"/>
            <a:headEnd/>
            <a:tailEnd/>
          </a:ln>
          <a:effectLst/>
        </p:spPr>
        <p:txBody>
          <a:bodyPr wrap="square" anchor="ctr"/>
          <a:lstStyle/>
          <a:p>
            <a:pPr marL="342900" indent="-342900" algn="l">
              <a:spcBef>
                <a:spcPct val="20000"/>
              </a:spcBef>
              <a:buFont typeface="Arial" panose="020B0604020202020204" pitchFamily="34" charset="0"/>
              <a:buChar char="•"/>
            </a:pPr>
            <a:r>
              <a:rPr lang="en-US" sz="2400" dirty="0">
                <a:solidFill>
                  <a:srgbClr val="000000"/>
                </a:solidFill>
                <a:effectLst/>
                <a:latin typeface="+mn-lt"/>
                <a:cs typeface="Arial" panose="020B0604020202020204" pitchFamily="34" charset="0"/>
              </a:rPr>
              <a:t>A helpful graphical representation of a multiple-step experiment is a </a:t>
            </a:r>
            <a:r>
              <a:rPr lang="en-US" sz="2400" u="sng" dirty="0">
                <a:solidFill>
                  <a:srgbClr val="000000"/>
                </a:solidFill>
                <a:effectLst/>
                <a:latin typeface="+mn-lt"/>
                <a:cs typeface="Arial" panose="020B0604020202020204" pitchFamily="34" charset="0"/>
              </a:rPr>
              <a:t>tree diagram</a:t>
            </a:r>
            <a:r>
              <a:rPr lang="en-US" sz="2400" dirty="0">
                <a:solidFill>
                  <a:srgbClr val="000000"/>
                </a:solidFill>
                <a:effectLst/>
                <a:latin typeface="+mn-lt"/>
                <a:cs typeface="Arial" panose="020B0604020202020204" pitchFamily="34" charset="0"/>
              </a:rPr>
              <a:t>.</a:t>
            </a:r>
          </a:p>
          <a:p>
            <a:pPr algn="l"/>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10</a:t>
            </a:fld>
            <a:endParaRPr lang="en-US"/>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1653020" y="1883782"/>
            <a:ext cx="9674782" cy="945485"/>
          </a:xfrm>
          <a:noFill/>
          <a:ln/>
        </p:spPr>
        <p:txBody>
          <a:bodyPr/>
          <a:lstStyle/>
          <a:p>
            <a:r>
              <a:rPr lang="en-US" dirty="0"/>
              <a:t>Bradley Investments can be viewed as a two-step experiment.  It involves two stocks, each with a set of experimental outcomes.</a:t>
            </a:r>
          </a:p>
        </p:txBody>
      </p:sp>
      <p:sp>
        <p:nvSpPr>
          <p:cNvPr id="9254" name="Rectangle 38"/>
          <p:cNvSpPr>
            <a:spLocks noChangeArrowheads="1"/>
          </p:cNvSpPr>
          <p:nvPr/>
        </p:nvSpPr>
        <p:spPr bwMode="auto">
          <a:xfrm>
            <a:off x="2890523" y="2632554"/>
            <a:ext cx="7094406" cy="60960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Markley Oil:			</a:t>
            </a:r>
            <a:r>
              <a:rPr lang="en-US" sz="2400" i="1">
                <a:solidFill>
                  <a:srgbClr val="000000"/>
                </a:solidFill>
                <a:effectLst/>
                <a:latin typeface="+mn-lt"/>
                <a:cs typeface="Arial" panose="020B0604020202020204" pitchFamily="34" charset="0"/>
              </a:rPr>
              <a:t>n</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 4</a:t>
            </a:r>
          </a:p>
        </p:txBody>
      </p:sp>
      <p:sp>
        <p:nvSpPr>
          <p:cNvPr id="9255" name="Rectangle 39"/>
          <p:cNvSpPr>
            <a:spLocks noChangeArrowheads="1"/>
          </p:cNvSpPr>
          <p:nvPr/>
        </p:nvSpPr>
        <p:spPr bwMode="auto">
          <a:xfrm>
            <a:off x="2890523" y="3108804"/>
            <a:ext cx="7069068" cy="5334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Collins Mining:			</a:t>
            </a:r>
            <a:r>
              <a:rPr lang="en-US" sz="2400" i="1" dirty="0">
                <a:solidFill>
                  <a:srgbClr val="000000"/>
                </a:solidFill>
                <a:effectLst/>
                <a:latin typeface="+mn-lt"/>
                <a:cs typeface="Arial" panose="020B0604020202020204" pitchFamily="34" charset="0"/>
              </a:rPr>
              <a:t>n</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2</a:t>
            </a:r>
          </a:p>
        </p:txBody>
      </p:sp>
      <p:sp>
        <p:nvSpPr>
          <p:cNvPr id="9256" name="Rectangle 40"/>
          <p:cNvSpPr>
            <a:spLocks noChangeArrowheads="1"/>
          </p:cNvSpPr>
          <p:nvPr/>
        </p:nvSpPr>
        <p:spPr bwMode="auto">
          <a:xfrm>
            <a:off x="2890523" y="3546954"/>
            <a:ext cx="8006543" cy="91440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Total Number of </a:t>
            </a:r>
          </a:p>
          <a:p>
            <a:pPr algn="l">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Experimental Outcomes:	</a:t>
            </a:r>
            <a:r>
              <a:rPr lang="en-US" sz="2400" i="1">
                <a:solidFill>
                  <a:srgbClr val="000000"/>
                </a:solidFill>
                <a:effectLst/>
                <a:latin typeface="+mn-lt"/>
                <a:cs typeface="Arial" panose="020B0604020202020204" pitchFamily="34" charset="0"/>
              </a:rPr>
              <a:t>n</a:t>
            </a:r>
            <a:r>
              <a:rPr lang="en-US" sz="2400" baseline="-25000">
                <a:solidFill>
                  <a:srgbClr val="000000"/>
                </a:solidFill>
                <a:effectLst/>
                <a:latin typeface="+mn-lt"/>
                <a:cs typeface="Arial" panose="020B0604020202020204" pitchFamily="34" charset="0"/>
              </a:rPr>
              <a:t>1</a:t>
            </a:r>
            <a:r>
              <a:rPr lang="en-US" sz="2400" i="1">
                <a:solidFill>
                  <a:srgbClr val="000000"/>
                </a:solidFill>
                <a:effectLst/>
                <a:latin typeface="+mn-lt"/>
                <a:cs typeface="Arial" panose="020B0604020202020204" pitchFamily="34" charset="0"/>
              </a:rPr>
              <a:t>n</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(4)(2) = 8</a:t>
            </a:r>
          </a:p>
        </p:txBody>
      </p:sp>
      <p:sp>
        <p:nvSpPr>
          <p:cNvPr id="9259" name="Rectangle 43"/>
          <p:cNvSpPr>
            <a:spLocks noChangeArrowheads="1"/>
          </p:cNvSpPr>
          <p:nvPr/>
        </p:nvSpPr>
        <p:spPr bwMode="auto">
          <a:xfrm>
            <a:off x="1265383" y="1240542"/>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11</a:t>
            </a:fld>
            <a:endParaRPr lang="en-US"/>
          </a:p>
        </p:txBody>
      </p:sp>
      <p:sp>
        <p:nvSpPr>
          <p:cNvPr id="11" name="Rectangle 2"/>
          <p:cNvSpPr>
            <a:spLocks noGrp="1" noChangeArrowheads="1"/>
          </p:cNvSpPr>
          <p:nvPr>
            <p:ph type="title"/>
          </p:nvPr>
        </p:nvSpPr>
        <p:spPr>
          <a:xfrm>
            <a:off x="916455" y="507415"/>
            <a:ext cx="10337562" cy="697595"/>
          </a:xfrm>
          <a:noFill/>
          <a:ln/>
        </p:spPr>
        <p:txBody>
          <a:bodyPr>
            <a:noAutofit/>
          </a:bodyPr>
          <a:lstStyle/>
          <a:p>
            <a:r>
              <a:rPr lang="en-US" dirty="0"/>
              <a:t>A Counting Rule for Multiple-Step Experiments</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2942" y="516464"/>
            <a:ext cx="10337562" cy="674688"/>
          </a:xfrm>
          <a:noFill/>
          <a:ln/>
        </p:spPr>
        <p:txBody>
          <a:bodyPr/>
          <a:lstStyle/>
          <a:p>
            <a:r>
              <a:rPr lang="en-US" dirty="0"/>
              <a:t>Tree Diagram</a:t>
            </a:r>
          </a:p>
        </p:txBody>
      </p:sp>
      <p:sp>
        <p:nvSpPr>
          <p:cNvPr id="10244" name="Line 4"/>
          <p:cNvSpPr>
            <a:spLocks noChangeShapeType="1"/>
          </p:cNvSpPr>
          <p:nvPr/>
        </p:nvSpPr>
        <p:spPr bwMode="auto">
          <a:xfrm>
            <a:off x="1877062" y="2210560"/>
            <a:ext cx="0" cy="3835400"/>
          </a:xfrm>
          <a:prstGeom prst="line">
            <a:avLst/>
          </a:prstGeom>
          <a:noFill/>
          <a:ln w="28575">
            <a:solidFill>
              <a:srgbClr val="C00000"/>
            </a:solidFill>
            <a:prstDash val="lgDash"/>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5" name="Line 5"/>
          <p:cNvSpPr>
            <a:spLocks noChangeShapeType="1"/>
          </p:cNvSpPr>
          <p:nvPr/>
        </p:nvSpPr>
        <p:spPr bwMode="auto">
          <a:xfrm>
            <a:off x="4613476" y="2229610"/>
            <a:ext cx="0" cy="3835400"/>
          </a:xfrm>
          <a:prstGeom prst="line">
            <a:avLst/>
          </a:prstGeom>
          <a:noFill/>
          <a:ln w="28575">
            <a:solidFill>
              <a:srgbClr val="C00000"/>
            </a:solidFill>
            <a:prstDash val="lgDash"/>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6" name="Line 6"/>
          <p:cNvSpPr>
            <a:spLocks noChangeShapeType="1"/>
          </p:cNvSpPr>
          <p:nvPr/>
        </p:nvSpPr>
        <p:spPr bwMode="auto">
          <a:xfrm flipV="1">
            <a:off x="1961520" y="2850324"/>
            <a:ext cx="2639288" cy="1360487"/>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7" name="Line 7"/>
          <p:cNvSpPr>
            <a:spLocks noChangeShapeType="1"/>
          </p:cNvSpPr>
          <p:nvPr/>
        </p:nvSpPr>
        <p:spPr bwMode="auto">
          <a:xfrm>
            <a:off x="1961520" y="4296535"/>
            <a:ext cx="2639288" cy="127635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8" name="Line 8"/>
          <p:cNvSpPr>
            <a:spLocks noChangeShapeType="1"/>
          </p:cNvSpPr>
          <p:nvPr/>
        </p:nvSpPr>
        <p:spPr bwMode="auto">
          <a:xfrm flipV="1">
            <a:off x="1967854" y="3731386"/>
            <a:ext cx="2641400" cy="51752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49" name="Line 9"/>
          <p:cNvSpPr>
            <a:spLocks noChangeShapeType="1"/>
          </p:cNvSpPr>
          <p:nvPr/>
        </p:nvSpPr>
        <p:spPr bwMode="auto">
          <a:xfrm>
            <a:off x="1980522" y="4277486"/>
            <a:ext cx="2632954" cy="40322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0" name="Line 10"/>
          <p:cNvSpPr>
            <a:spLocks noChangeShapeType="1"/>
          </p:cNvSpPr>
          <p:nvPr/>
        </p:nvSpPr>
        <p:spPr bwMode="auto">
          <a:xfrm flipV="1">
            <a:off x="4716935" y="5415723"/>
            <a:ext cx="2637177" cy="15240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1" name="Line 11"/>
          <p:cNvSpPr>
            <a:spLocks noChangeShapeType="1"/>
          </p:cNvSpPr>
          <p:nvPr/>
        </p:nvSpPr>
        <p:spPr bwMode="auto">
          <a:xfrm flipV="1">
            <a:off x="4647259" y="4471160"/>
            <a:ext cx="2719522" cy="21590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2" name="Line 12"/>
          <p:cNvSpPr>
            <a:spLocks noChangeShapeType="1"/>
          </p:cNvSpPr>
          <p:nvPr/>
        </p:nvSpPr>
        <p:spPr bwMode="auto">
          <a:xfrm flipV="1">
            <a:off x="4685265" y="3517073"/>
            <a:ext cx="2662513" cy="19367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3" name="Line 13"/>
          <p:cNvSpPr>
            <a:spLocks noChangeShapeType="1"/>
          </p:cNvSpPr>
          <p:nvPr/>
        </p:nvSpPr>
        <p:spPr bwMode="auto">
          <a:xfrm flipV="1">
            <a:off x="4697933" y="2588386"/>
            <a:ext cx="2662513" cy="23177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4" name="Line 14"/>
          <p:cNvSpPr>
            <a:spLocks noChangeShapeType="1"/>
          </p:cNvSpPr>
          <p:nvPr/>
        </p:nvSpPr>
        <p:spPr bwMode="auto">
          <a:xfrm>
            <a:off x="4691598" y="2858260"/>
            <a:ext cx="2675183" cy="158750"/>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5" name="Oval 15"/>
          <p:cNvSpPr>
            <a:spLocks noChangeArrowheads="1"/>
          </p:cNvSpPr>
          <p:nvPr/>
        </p:nvSpPr>
        <p:spPr bwMode="auto">
          <a:xfrm>
            <a:off x="1796828" y="4191760"/>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56" name="Oval 16"/>
          <p:cNvSpPr>
            <a:spLocks noChangeArrowheads="1"/>
          </p:cNvSpPr>
          <p:nvPr/>
        </p:nvSpPr>
        <p:spPr bwMode="auto">
          <a:xfrm>
            <a:off x="4533242" y="3677410"/>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0" name="Line 20"/>
          <p:cNvSpPr>
            <a:spLocks noChangeShapeType="1"/>
          </p:cNvSpPr>
          <p:nvPr/>
        </p:nvSpPr>
        <p:spPr bwMode="auto">
          <a:xfrm>
            <a:off x="4710602" y="3763136"/>
            <a:ext cx="2637176" cy="188913"/>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1" name="Line 21"/>
          <p:cNvSpPr>
            <a:spLocks noChangeShapeType="1"/>
          </p:cNvSpPr>
          <p:nvPr/>
        </p:nvSpPr>
        <p:spPr bwMode="auto">
          <a:xfrm>
            <a:off x="4704267" y="4701349"/>
            <a:ext cx="2649846" cy="250825"/>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2" name="Line 22"/>
          <p:cNvSpPr>
            <a:spLocks noChangeShapeType="1"/>
          </p:cNvSpPr>
          <p:nvPr/>
        </p:nvSpPr>
        <p:spPr bwMode="auto">
          <a:xfrm>
            <a:off x="4685265" y="5610986"/>
            <a:ext cx="2675181" cy="296863"/>
          </a:xfrm>
          <a:prstGeom prst="line">
            <a:avLst/>
          </a:prstGeom>
          <a:noFill/>
          <a:ln w="1905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3" name="Line 23"/>
          <p:cNvSpPr>
            <a:spLocks noChangeShapeType="1"/>
          </p:cNvSpPr>
          <p:nvPr/>
        </p:nvSpPr>
        <p:spPr bwMode="auto">
          <a:xfrm>
            <a:off x="7362558" y="2218498"/>
            <a:ext cx="0" cy="3865562"/>
          </a:xfrm>
          <a:prstGeom prst="line">
            <a:avLst/>
          </a:prstGeom>
          <a:noFill/>
          <a:ln w="28575">
            <a:solidFill>
              <a:srgbClr val="C00000"/>
            </a:solidFill>
            <a:prstDash val="lgDash"/>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4" name="Oval 24"/>
          <p:cNvSpPr>
            <a:spLocks noChangeArrowheads="1"/>
          </p:cNvSpPr>
          <p:nvPr/>
        </p:nvSpPr>
        <p:spPr bwMode="auto">
          <a:xfrm>
            <a:off x="4537465" y="2777298"/>
            <a:ext cx="156246"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265" name="Rectangle 25"/>
          <p:cNvSpPr>
            <a:spLocks noChangeArrowheads="1"/>
          </p:cNvSpPr>
          <p:nvPr/>
        </p:nvSpPr>
        <p:spPr bwMode="auto">
          <a:xfrm>
            <a:off x="3378289" y="395046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5</a:t>
            </a:r>
          </a:p>
        </p:txBody>
      </p:sp>
      <p:sp>
        <p:nvSpPr>
          <p:cNvPr id="10266" name="Rectangle 26"/>
          <p:cNvSpPr>
            <a:spLocks noChangeArrowheads="1"/>
          </p:cNvSpPr>
          <p:nvPr/>
        </p:nvSpPr>
        <p:spPr bwMode="auto">
          <a:xfrm>
            <a:off x="4746496" y="515061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67" name="Rectangle 27"/>
          <p:cNvSpPr>
            <a:spLocks noChangeArrowheads="1"/>
          </p:cNvSpPr>
          <p:nvPr/>
        </p:nvSpPr>
        <p:spPr bwMode="auto">
          <a:xfrm>
            <a:off x="5988017" y="2264536"/>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68" name="Rectangle 28"/>
          <p:cNvSpPr>
            <a:spLocks noChangeArrowheads="1"/>
          </p:cNvSpPr>
          <p:nvPr/>
        </p:nvSpPr>
        <p:spPr bwMode="auto">
          <a:xfrm>
            <a:off x="2162105" y="3112261"/>
            <a:ext cx="1056380"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10</a:t>
            </a:r>
          </a:p>
        </p:txBody>
      </p:sp>
      <p:sp>
        <p:nvSpPr>
          <p:cNvPr id="10269" name="Rectangle 29"/>
          <p:cNvSpPr>
            <a:spLocks noChangeArrowheads="1"/>
          </p:cNvSpPr>
          <p:nvPr/>
        </p:nvSpPr>
        <p:spPr bwMode="auto">
          <a:xfrm>
            <a:off x="5988017" y="412191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70" name="Rectangle 30"/>
          <p:cNvSpPr>
            <a:spLocks noChangeArrowheads="1"/>
          </p:cNvSpPr>
          <p:nvPr/>
        </p:nvSpPr>
        <p:spPr bwMode="auto">
          <a:xfrm>
            <a:off x="4733827" y="3264661"/>
            <a:ext cx="913713"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Gain 8</a:t>
            </a:r>
          </a:p>
        </p:txBody>
      </p:sp>
      <p:sp>
        <p:nvSpPr>
          <p:cNvPr id="10271" name="Rectangle 31"/>
          <p:cNvSpPr>
            <a:spLocks noChangeArrowheads="1"/>
          </p:cNvSpPr>
          <p:nvPr/>
        </p:nvSpPr>
        <p:spPr bwMode="auto">
          <a:xfrm>
            <a:off x="2187443" y="4988686"/>
            <a:ext cx="1051571"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20</a:t>
            </a:r>
          </a:p>
        </p:txBody>
      </p:sp>
      <p:sp>
        <p:nvSpPr>
          <p:cNvPr id="10272" name="Rectangle 32"/>
          <p:cNvSpPr>
            <a:spLocks noChangeArrowheads="1"/>
          </p:cNvSpPr>
          <p:nvPr/>
        </p:nvSpPr>
        <p:spPr bwMode="auto">
          <a:xfrm>
            <a:off x="4759164" y="5703061"/>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3" name="Rectangle 33"/>
          <p:cNvSpPr>
            <a:spLocks noChangeArrowheads="1"/>
          </p:cNvSpPr>
          <p:nvPr/>
        </p:nvSpPr>
        <p:spPr bwMode="auto">
          <a:xfrm>
            <a:off x="6013354" y="4907724"/>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4" name="Rectangle 34"/>
          <p:cNvSpPr>
            <a:spLocks noChangeArrowheads="1"/>
          </p:cNvSpPr>
          <p:nvPr/>
        </p:nvSpPr>
        <p:spPr bwMode="auto">
          <a:xfrm>
            <a:off x="4759164" y="3826636"/>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5" name="Rectangle 35"/>
          <p:cNvSpPr>
            <a:spLocks noChangeArrowheads="1"/>
          </p:cNvSpPr>
          <p:nvPr/>
        </p:nvSpPr>
        <p:spPr bwMode="auto">
          <a:xfrm>
            <a:off x="6038691" y="3017011"/>
            <a:ext cx="908904"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Lose 2</a:t>
            </a:r>
          </a:p>
        </p:txBody>
      </p:sp>
      <p:sp>
        <p:nvSpPr>
          <p:cNvPr id="10276" name="Rectangle 36"/>
          <p:cNvSpPr>
            <a:spLocks noChangeArrowheads="1"/>
          </p:cNvSpPr>
          <p:nvPr/>
        </p:nvSpPr>
        <p:spPr bwMode="auto">
          <a:xfrm>
            <a:off x="3454300" y="4579111"/>
            <a:ext cx="325411" cy="428322"/>
          </a:xfrm>
          <a:prstGeom prst="rect">
            <a:avLst/>
          </a:prstGeom>
          <a:noFill/>
          <a:ln w="12700">
            <a:noFill/>
            <a:miter lim="800000"/>
            <a:headEnd/>
            <a:tailEnd/>
          </a:ln>
          <a:effectLst/>
        </p:spPr>
        <p:txBody>
          <a:bodyPr wrap="none" lIns="90488" tIns="44450" rIns="90488" bIns="44450">
            <a:spAutoFit/>
          </a:bodyPr>
          <a:lstStyle/>
          <a:p>
            <a:pPr algn="l"/>
            <a:r>
              <a:rPr lang="en-US">
                <a:solidFill>
                  <a:srgbClr val="000000"/>
                </a:solidFill>
                <a:effectLst/>
                <a:latin typeface="+mn-lt"/>
                <a:cs typeface="Arial" panose="020B0604020202020204" pitchFamily="34" charset="0"/>
              </a:rPr>
              <a:t>0</a:t>
            </a:r>
          </a:p>
        </p:txBody>
      </p:sp>
      <p:sp>
        <p:nvSpPr>
          <p:cNvPr id="10312" name="Rectangle 72"/>
          <p:cNvSpPr>
            <a:spLocks noChangeArrowheads="1"/>
          </p:cNvSpPr>
          <p:nvPr/>
        </p:nvSpPr>
        <p:spPr bwMode="auto">
          <a:xfrm>
            <a:off x="1908733" y="1483938"/>
            <a:ext cx="2685739" cy="990600"/>
          </a:xfrm>
          <a:prstGeom prst="rect">
            <a:avLst/>
          </a:prstGeom>
          <a:noFill/>
          <a:ln w="12700">
            <a:noFill/>
            <a:miter lim="800000"/>
            <a:headEnd/>
            <a:tailEnd/>
          </a:ln>
          <a:effectLst/>
        </p:spPr>
        <p:txBody>
          <a:bodyPr wrap="none" anchor="ctr"/>
          <a:lstStyle/>
          <a:p>
            <a:pPr>
              <a:lnSpc>
                <a:spcPct val="90000"/>
              </a:lnSpc>
            </a:pPr>
            <a:r>
              <a:rPr lang="en-US" dirty="0">
                <a:solidFill>
                  <a:srgbClr val="000000"/>
                </a:solidFill>
                <a:effectLst/>
                <a:latin typeface="+mn-lt"/>
                <a:cs typeface="Arial" panose="020B0604020202020204" pitchFamily="34" charset="0"/>
              </a:rPr>
              <a:t>Markley Oil</a:t>
            </a:r>
          </a:p>
          <a:p>
            <a:pPr>
              <a:lnSpc>
                <a:spcPct val="90000"/>
              </a:lnSpc>
            </a:pPr>
            <a:r>
              <a:rPr lang="en-US" dirty="0">
                <a:solidFill>
                  <a:srgbClr val="000000"/>
                </a:solidFill>
                <a:effectLst/>
                <a:latin typeface="+mn-lt"/>
                <a:cs typeface="Arial" panose="020B0604020202020204" pitchFamily="34" charset="0"/>
              </a:rPr>
              <a:t>(Stage 1)</a:t>
            </a:r>
          </a:p>
        </p:txBody>
      </p:sp>
      <p:sp>
        <p:nvSpPr>
          <p:cNvPr id="10313" name="Rectangle 73"/>
          <p:cNvSpPr>
            <a:spLocks noChangeArrowheads="1"/>
          </p:cNvSpPr>
          <p:nvPr/>
        </p:nvSpPr>
        <p:spPr bwMode="auto">
          <a:xfrm>
            <a:off x="4467786" y="1475398"/>
            <a:ext cx="3040460" cy="1009650"/>
          </a:xfrm>
          <a:prstGeom prst="rect">
            <a:avLst/>
          </a:prstGeom>
          <a:noFill/>
          <a:ln w="12700">
            <a:noFill/>
            <a:miter lim="800000"/>
            <a:headEnd/>
            <a:tailEnd/>
          </a:ln>
          <a:effectLst/>
        </p:spPr>
        <p:txBody>
          <a:bodyPr wrap="none" anchor="ctr"/>
          <a:lstStyle/>
          <a:p>
            <a:pPr>
              <a:lnSpc>
                <a:spcPct val="90000"/>
              </a:lnSpc>
            </a:pPr>
            <a:r>
              <a:rPr lang="en-US" dirty="0">
                <a:solidFill>
                  <a:srgbClr val="000000"/>
                </a:solidFill>
                <a:effectLst/>
                <a:latin typeface="+mn-lt"/>
                <a:cs typeface="Arial" panose="020B0604020202020204" pitchFamily="34" charset="0"/>
              </a:rPr>
              <a:t>Collins Mining</a:t>
            </a:r>
          </a:p>
          <a:p>
            <a:pPr>
              <a:lnSpc>
                <a:spcPct val="90000"/>
              </a:lnSpc>
            </a:pPr>
            <a:r>
              <a:rPr lang="en-US" dirty="0">
                <a:solidFill>
                  <a:srgbClr val="000000"/>
                </a:solidFill>
                <a:effectLst/>
                <a:latin typeface="+mn-lt"/>
                <a:cs typeface="Arial" panose="020B0604020202020204" pitchFamily="34" charset="0"/>
              </a:rPr>
              <a:t>(Stage 2)</a:t>
            </a:r>
          </a:p>
        </p:txBody>
      </p:sp>
      <p:sp>
        <p:nvSpPr>
          <p:cNvPr id="10314" name="Rectangle 74"/>
          <p:cNvSpPr>
            <a:spLocks noChangeArrowheads="1"/>
          </p:cNvSpPr>
          <p:nvPr/>
        </p:nvSpPr>
        <p:spPr bwMode="auto">
          <a:xfrm>
            <a:off x="7279071" y="1483938"/>
            <a:ext cx="3124917" cy="971550"/>
          </a:xfrm>
          <a:prstGeom prst="rect">
            <a:avLst/>
          </a:prstGeom>
          <a:noFill/>
          <a:ln w="12700">
            <a:noFill/>
            <a:miter lim="800000"/>
            <a:headEnd/>
            <a:tailEnd/>
          </a:ln>
          <a:effectLst/>
        </p:spPr>
        <p:txBody>
          <a:bodyPr wrap="none" anchor="ctr"/>
          <a:lstStyle/>
          <a:p>
            <a:pPr>
              <a:lnSpc>
                <a:spcPct val="90000"/>
              </a:lnSpc>
            </a:pPr>
            <a:r>
              <a:rPr lang="en-US" dirty="0">
                <a:solidFill>
                  <a:srgbClr val="000000"/>
                </a:solidFill>
                <a:effectLst/>
                <a:latin typeface="+mn-lt"/>
                <a:cs typeface="Arial" panose="020B0604020202020204" pitchFamily="34" charset="0"/>
              </a:rPr>
              <a:t>Experimental</a:t>
            </a:r>
          </a:p>
          <a:p>
            <a:pPr>
              <a:lnSpc>
                <a:spcPct val="90000"/>
              </a:lnSpc>
            </a:pPr>
            <a:r>
              <a:rPr lang="en-US" dirty="0">
                <a:solidFill>
                  <a:srgbClr val="000000"/>
                </a:solidFill>
                <a:effectLst/>
                <a:latin typeface="+mn-lt"/>
                <a:cs typeface="Arial" panose="020B0604020202020204" pitchFamily="34" charset="0"/>
              </a:rPr>
              <a:t>Outcomes</a:t>
            </a:r>
          </a:p>
        </p:txBody>
      </p:sp>
      <p:sp>
        <p:nvSpPr>
          <p:cNvPr id="10319" name="Rectangle 79"/>
          <p:cNvSpPr>
            <a:spLocks noChangeArrowheads="1"/>
          </p:cNvSpPr>
          <p:nvPr/>
        </p:nvSpPr>
        <p:spPr bwMode="auto">
          <a:xfrm>
            <a:off x="7418963" y="2331210"/>
            <a:ext cx="3648551"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(10, 8)   Gain    $18,000</a:t>
            </a:r>
          </a:p>
        </p:txBody>
      </p:sp>
      <p:sp>
        <p:nvSpPr>
          <p:cNvPr id="10320" name="Rectangle 80"/>
          <p:cNvSpPr>
            <a:spLocks noChangeArrowheads="1"/>
          </p:cNvSpPr>
          <p:nvPr/>
        </p:nvSpPr>
        <p:spPr bwMode="auto">
          <a:xfrm>
            <a:off x="7418963" y="2788410"/>
            <a:ext cx="3623214" cy="4381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(10, -2)  Gain      $8,000</a:t>
            </a:r>
          </a:p>
        </p:txBody>
      </p:sp>
      <p:sp>
        <p:nvSpPr>
          <p:cNvPr id="10321" name="Rectangle 81"/>
          <p:cNvSpPr>
            <a:spLocks noChangeArrowheads="1"/>
          </p:cNvSpPr>
          <p:nvPr/>
        </p:nvSpPr>
        <p:spPr bwMode="auto">
          <a:xfrm>
            <a:off x="7420501" y="3245610"/>
            <a:ext cx="3597877"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(5, 8) 	Gain    $13,000</a:t>
            </a:r>
          </a:p>
        </p:txBody>
      </p:sp>
      <p:sp>
        <p:nvSpPr>
          <p:cNvPr id="10322" name="Rectangle 82"/>
          <p:cNvSpPr>
            <a:spLocks noChangeArrowheads="1"/>
          </p:cNvSpPr>
          <p:nvPr/>
        </p:nvSpPr>
        <p:spPr bwMode="auto">
          <a:xfrm>
            <a:off x="7432857" y="3721860"/>
            <a:ext cx="3572540" cy="49530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(5, -2)    Gain      $3,000</a:t>
            </a:r>
          </a:p>
        </p:txBody>
      </p:sp>
      <p:sp>
        <p:nvSpPr>
          <p:cNvPr id="10323" name="Rectangle 83"/>
          <p:cNvSpPr>
            <a:spLocks noChangeArrowheads="1"/>
          </p:cNvSpPr>
          <p:nvPr/>
        </p:nvSpPr>
        <p:spPr bwMode="auto">
          <a:xfrm>
            <a:off x="7427409" y="4217160"/>
            <a:ext cx="3547203"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(0, 8)      Gain      $8,000</a:t>
            </a:r>
          </a:p>
        </p:txBody>
      </p:sp>
      <p:sp>
        <p:nvSpPr>
          <p:cNvPr id="10324" name="Rectangle 84"/>
          <p:cNvSpPr>
            <a:spLocks noChangeArrowheads="1"/>
          </p:cNvSpPr>
          <p:nvPr/>
        </p:nvSpPr>
        <p:spPr bwMode="auto">
          <a:xfrm>
            <a:off x="7422836" y="4693410"/>
            <a:ext cx="3665443" cy="4762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(0, -2)     Lose      $2,000</a:t>
            </a:r>
          </a:p>
        </p:txBody>
      </p:sp>
      <p:sp>
        <p:nvSpPr>
          <p:cNvPr id="10325" name="Rectangle 85"/>
          <p:cNvSpPr>
            <a:spLocks noChangeArrowheads="1"/>
          </p:cNvSpPr>
          <p:nvPr/>
        </p:nvSpPr>
        <p:spPr bwMode="auto">
          <a:xfrm>
            <a:off x="7424373" y="5150610"/>
            <a:ext cx="3521866" cy="514350"/>
          </a:xfrm>
          <a:prstGeom prst="rect">
            <a:avLst/>
          </a:prstGeom>
          <a:noFill/>
          <a:ln w="12700">
            <a:noFill/>
            <a:miter lim="800000"/>
            <a:headEnd/>
            <a:tailEnd/>
          </a:ln>
          <a:effectLst/>
        </p:spPr>
        <p:txBody>
          <a:bodyPr wrap="none" anchor="ctr"/>
          <a:lstStyle/>
          <a:p>
            <a:pPr algn="l"/>
            <a:r>
              <a:rPr lang="en-US" dirty="0">
                <a:solidFill>
                  <a:srgbClr val="000000"/>
                </a:solidFill>
                <a:effectLst/>
                <a:latin typeface="+mn-lt"/>
                <a:cs typeface="Arial" panose="020B0604020202020204" pitchFamily="34" charset="0"/>
              </a:rPr>
              <a:t>(-20, 8) 	 Lose    $12,000</a:t>
            </a:r>
          </a:p>
        </p:txBody>
      </p:sp>
      <p:sp>
        <p:nvSpPr>
          <p:cNvPr id="10326" name="Rectangle 86"/>
          <p:cNvSpPr>
            <a:spLocks noChangeArrowheads="1"/>
          </p:cNvSpPr>
          <p:nvPr/>
        </p:nvSpPr>
        <p:spPr bwMode="auto">
          <a:xfrm>
            <a:off x="7424373" y="5664960"/>
            <a:ext cx="3521866" cy="457200"/>
          </a:xfrm>
          <a:prstGeom prst="rect">
            <a:avLst/>
          </a:prstGeom>
          <a:noFill/>
          <a:ln w="12700">
            <a:noFill/>
            <a:miter lim="800000"/>
            <a:headEnd/>
            <a:tailEnd/>
          </a:ln>
          <a:effectLst/>
        </p:spPr>
        <p:txBody>
          <a:bodyPr wrap="none" anchor="ctr"/>
          <a:lstStyle/>
          <a:p>
            <a:pPr algn="l">
              <a:spcBef>
                <a:spcPct val="20000"/>
              </a:spcBef>
              <a:buClr>
                <a:srgbClr val="FFFF00"/>
              </a:buClr>
              <a:buSzPct val="80000"/>
              <a:buFont typeface="Monotype Sorts" pitchFamily="2" charset="2"/>
              <a:buNone/>
            </a:pPr>
            <a:r>
              <a:rPr lang="en-US" dirty="0">
                <a:solidFill>
                  <a:srgbClr val="000000"/>
                </a:solidFill>
                <a:effectLst/>
                <a:latin typeface="+mn-lt"/>
                <a:cs typeface="Arial" panose="020B0604020202020204" pitchFamily="34" charset="0"/>
              </a:rPr>
              <a:t>(-20, -2)	 Lose    $22,000</a:t>
            </a:r>
          </a:p>
        </p:txBody>
      </p:sp>
      <p:sp>
        <p:nvSpPr>
          <p:cNvPr id="10327" name="Oval 87"/>
          <p:cNvSpPr>
            <a:spLocks noChangeArrowheads="1"/>
          </p:cNvSpPr>
          <p:nvPr/>
        </p:nvSpPr>
        <p:spPr bwMode="auto">
          <a:xfrm>
            <a:off x="4533242" y="4615623"/>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0329" name="Oval 89"/>
          <p:cNvSpPr>
            <a:spLocks noChangeArrowheads="1"/>
          </p:cNvSpPr>
          <p:nvPr/>
        </p:nvSpPr>
        <p:spPr bwMode="auto">
          <a:xfrm>
            <a:off x="4533242" y="5515735"/>
            <a:ext cx="164692" cy="120650"/>
          </a:xfrm>
          <a:prstGeom prst="ellipse">
            <a:avLst/>
          </a:prstGeom>
          <a:solidFill>
            <a:srgbClr val="000000"/>
          </a:solid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12</a:t>
            </a:fld>
            <a:endParaRPr lang="en-US"/>
          </a:p>
        </p:txBody>
      </p:sp>
      <p:sp>
        <p:nvSpPr>
          <p:cNvPr id="49" name="Rectangle 43"/>
          <p:cNvSpPr>
            <a:spLocks noChangeArrowheads="1"/>
          </p:cNvSpPr>
          <p:nvPr/>
        </p:nvSpPr>
        <p:spPr bwMode="auto">
          <a:xfrm>
            <a:off x="1254625" y="109269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07715" y="511313"/>
            <a:ext cx="10337562" cy="674687"/>
          </a:xfrm>
          <a:noFill/>
          <a:ln/>
        </p:spPr>
        <p:txBody>
          <a:bodyPr/>
          <a:lstStyle/>
          <a:p>
            <a:r>
              <a:rPr lang="en-US" dirty="0"/>
              <a:t>Counting Rule for Combinations</a:t>
            </a:r>
          </a:p>
        </p:txBody>
      </p:sp>
      <p:sp>
        <p:nvSpPr>
          <p:cNvPr id="11267" name="Rectangle 3"/>
          <p:cNvSpPr>
            <a:spLocks noGrp="1" noChangeArrowheads="1"/>
          </p:cNvSpPr>
          <p:nvPr>
            <p:ph idx="1"/>
          </p:nvPr>
        </p:nvSpPr>
        <p:spPr>
          <a:xfrm>
            <a:off x="1745119" y="1900331"/>
            <a:ext cx="9496622" cy="1156150"/>
          </a:xfrm>
          <a:noFill/>
          <a:ln/>
          <a:effectLst/>
        </p:spPr>
        <p:txBody>
          <a:bodyPr/>
          <a:lstStyle/>
          <a:p>
            <a:pPr marL="346075" indent="-346075"/>
            <a:r>
              <a:rPr lang="en-US" dirty="0"/>
              <a:t>A second useful counting rule enables us to count the number of experimental outcomes when </a:t>
            </a:r>
            <a:r>
              <a:rPr lang="en-US" i="1" dirty="0"/>
              <a:t>n </a:t>
            </a:r>
            <a:r>
              <a:rPr lang="en-US" dirty="0"/>
              <a:t>objects are to be selected from a set of </a:t>
            </a:r>
            <a:r>
              <a:rPr lang="en-US" i="1" dirty="0"/>
              <a:t>N</a:t>
            </a:r>
            <a:r>
              <a:rPr lang="en-US" dirty="0"/>
              <a:t> objects.</a:t>
            </a:r>
          </a:p>
        </p:txBody>
      </p:sp>
      <p:sp>
        <p:nvSpPr>
          <p:cNvPr id="11270" name="Rectangle 6"/>
          <p:cNvSpPr>
            <a:spLocks noChangeArrowheads="1"/>
          </p:cNvSpPr>
          <p:nvPr/>
        </p:nvSpPr>
        <p:spPr bwMode="auto">
          <a:xfrm>
            <a:off x="1257308" y="1184582"/>
            <a:ext cx="10334795" cy="611510"/>
          </a:xfrm>
          <a:prstGeom prst="rect">
            <a:avLst/>
          </a:prstGeom>
          <a:noFill/>
          <a:ln w="12700">
            <a:noFill/>
            <a:miter lim="800000"/>
            <a:headEnd/>
            <a:tailEnd/>
          </a:ln>
          <a:effectLst/>
        </p:spPr>
        <p:txBody>
          <a:bodyPr wrap="none" anchor="ctr"/>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Number of </a:t>
            </a:r>
            <a:r>
              <a:rPr lang="en-US" sz="2800" u="sng" dirty="0">
                <a:solidFill>
                  <a:srgbClr val="000000"/>
                </a:solidFill>
                <a:effectLst/>
                <a:latin typeface="+mn-lt"/>
                <a:cs typeface="Arial" panose="020B0604020202020204" pitchFamily="34" charset="0"/>
              </a:rPr>
              <a:t>Combinations</a:t>
            </a:r>
            <a:r>
              <a:rPr lang="en-US" sz="2800" dirty="0">
                <a:solidFill>
                  <a:srgbClr val="000000"/>
                </a:solidFill>
                <a:effectLst/>
                <a:latin typeface="+mn-lt"/>
                <a:cs typeface="Arial" panose="020B0604020202020204" pitchFamily="34" charset="0"/>
              </a:rPr>
              <a:t> of </a:t>
            </a:r>
            <a:r>
              <a:rPr lang="en-US" sz="2800" i="1" dirty="0">
                <a:solidFill>
                  <a:srgbClr val="000000"/>
                </a:solidFill>
                <a:effectLst/>
                <a:latin typeface="+mn-lt"/>
                <a:cs typeface="Arial" panose="020B0604020202020204" pitchFamily="34" charset="0"/>
              </a:rPr>
              <a:t>N</a:t>
            </a:r>
            <a:r>
              <a:rPr lang="en-US" sz="2800" dirty="0">
                <a:solidFill>
                  <a:srgbClr val="000000"/>
                </a:solidFill>
                <a:effectLst/>
                <a:latin typeface="+mn-lt"/>
                <a:cs typeface="Arial" panose="020B0604020202020204" pitchFamily="34" charset="0"/>
              </a:rPr>
              <a:t> Objects Taken </a:t>
            </a:r>
            <a:r>
              <a:rPr lang="en-US" sz="2800" i="1" dirty="0">
                <a:solidFill>
                  <a:srgbClr val="000000"/>
                </a:solidFill>
                <a:effectLst/>
                <a:latin typeface="+mn-lt"/>
                <a:cs typeface="Arial" panose="020B0604020202020204" pitchFamily="34" charset="0"/>
              </a:rPr>
              <a:t>n</a:t>
            </a:r>
            <a:r>
              <a:rPr lang="en-US" sz="2800" dirty="0">
                <a:solidFill>
                  <a:srgbClr val="000000"/>
                </a:solidFill>
                <a:effectLst/>
                <a:latin typeface="+mn-lt"/>
                <a:cs typeface="Arial" panose="020B0604020202020204" pitchFamily="34" charset="0"/>
              </a:rPr>
              <a:t> at a Time</a:t>
            </a:r>
          </a:p>
        </p:txBody>
      </p:sp>
      <p:sp>
        <p:nvSpPr>
          <p:cNvPr id="11271" name="Rectangle 7"/>
          <p:cNvSpPr>
            <a:spLocks noChangeArrowheads="1"/>
          </p:cNvSpPr>
          <p:nvPr/>
        </p:nvSpPr>
        <p:spPr bwMode="auto">
          <a:xfrm>
            <a:off x="3719229" y="4080859"/>
            <a:ext cx="5463337" cy="133350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0! = 1</a:t>
            </a:r>
            <a:endParaRPr lang="en-US" dirty="0">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4856465" y="2938715"/>
                <a:ext cx="3068468" cy="852221"/>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𝐶</m:t>
                    </m:r>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r>
                      <a:rPr lang="en-US" sz="2400" b="0" i="1" smtClean="0">
                        <a:solidFill>
                          <a:srgbClr val="000000"/>
                        </a:solidFill>
                        <a:effectLst/>
                        <a:latin typeface="Cambria Math"/>
                      </a:rPr>
                      <m:t>=</m:t>
                    </m:r>
                    <m:d>
                      <m:dPr>
                        <m:ctrlPr>
                          <a:rPr lang="en-US" sz="2400" b="0" i="1" smtClean="0">
                            <a:solidFill>
                              <a:srgbClr val="000000"/>
                            </a:solidFill>
                            <a:effectLst/>
                            <a:latin typeface="Cambria Math" panose="02040503050406030204" pitchFamily="18" charset="0"/>
                          </a:rPr>
                        </m:ctrlPr>
                      </m:dPr>
                      <m:e>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e>
                    </m:d>
                  </m:oMath>
                </a14:m>
                <a:r>
                  <a:rPr lang="en-US" sz="3200"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r>
                  <a:rPr lang="en-US" sz="3200" dirty="0">
                    <a:solidFill>
                      <a:srgbClr val="000000"/>
                    </a:solidFill>
                    <a:effectLst/>
                    <a:latin typeface="+mn-lt"/>
                    <a:cs typeface="Arial" panose="020B0604020202020204" pitchFamily="34" charset="0"/>
                  </a:rPr>
                  <a:t> </a:t>
                </a:r>
                <a14:m>
                  <m:oMath xmlns:m="http://schemas.openxmlformats.org/officeDocument/2006/math">
                    <m:f>
                      <m:fPr>
                        <m:ctrlPr>
                          <a:rPr lang="en-US" sz="3200" i="1" dirty="0" smtClean="0">
                            <a:solidFill>
                              <a:srgbClr val="000000"/>
                            </a:solidFill>
                            <a:effectLst/>
                            <a:latin typeface="Cambria Math" panose="02040503050406030204" pitchFamily="18" charset="0"/>
                          </a:rPr>
                        </m:ctrlPr>
                      </m:fPr>
                      <m:num>
                        <m:r>
                          <a:rPr lang="en-US" sz="3200" b="0" i="1" dirty="0" smtClean="0">
                            <a:solidFill>
                              <a:srgbClr val="000000"/>
                            </a:solidFill>
                            <a:effectLst/>
                            <a:latin typeface="Cambria Math"/>
                          </a:rPr>
                          <m:t>𝑁</m:t>
                        </m:r>
                        <m:r>
                          <a:rPr lang="en-US" sz="3200" b="0" i="1" dirty="0" smtClean="0">
                            <a:solidFill>
                              <a:srgbClr val="000000"/>
                            </a:solidFill>
                            <a:effectLst/>
                            <a:latin typeface="Cambria Math"/>
                          </a:rPr>
                          <m:t>!</m:t>
                        </m:r>
                      </m:num>
                      <m:den>
                        <m:r>
                          <a:rPr lang="en-US" sz="3200" b="0" i="1" dirty="0" smtClean="0">
                            <a:solidFill>
                              <a:srgbClr val="000000"/>
                            </a:solidFill>
                            <a:effectLst/>
                            <a:latin typeface="Cambria Math"/>
                          </a:rPr>
                          <m:t>𝑛</m:t>
                        </m:r>
                        <m:r>
                          <a:rPr lang="en-US" sz="3200" b="0" i="1" dirty="0" smtClean="0">
                            <a:solidFill>
                              <a:srgbClr val="000000"/>
                            </a:solidFill>
                            <a:effectLst/>
                            <a:latin typeface="Cambria Math"/>
                          </a:rPr>
                          <m:t>!</m:t>
                        </m:r>
                        <m:d>
                          <m:dPr>
                            <m:ctrlPr>
                              <a:rPr lang="en-US" sz="3200" b="0" i="1" dirty="0" smtClean="0">
                                <a:solidFill>
                                  <a:srgbClr val="000000"/>
                                </a:solidFill>
                                <a:effectLst/>
                                <a:latin typeface="Cambria Math" panose="02040503050406030204" pitchFamily="18" charset="0"/>
                              </a:rPr>
                            </m:ctrlPr>
                          </m:dPr>
                          <m:e>
                            <m:r>
                              <a:rPr lang="en-US" sz="3200" b="0" i="1" dirty="0" smtClean="0">
                                <a:solidFill>
                                  <a:srgbClr val="000000"/>
                                </a:solidFill>
                                <a:effectLst/>
                                <a:latin typeface="Cambria Math"/>
                              </a:rPr>
                              <m:t>𝑁</m:t>
                            </m:r>
                            <m:r>
                              <a:rPr lang="en-US" sz="3200" b="0" i="1" dirty="0" smtClean="0">
                                <a:solidFill>
                                  <a:srgbClr val="000000"/>
                                </a:solidFill>
                                <a:effectLst/>
                                <a:latin typeface="Cambria Math"/>
                              </a:rPr>
                              <m:t>−</m:t>
                            </m:r>
                            <m:r>
                              <a:rPr lang="en-US" sz="3200" b="0" i="1" dirty="0" smtClean="0">
                                <a:solidFill>
                                  <a:srgbClr val="000000"/>
                                </a:solidFill>
                                <a:effectLst/>
                                <a:latin typeface="Cambria Math"/>
                              </a:rPr>
                              <m:t>𝑛</m:t>
                            </m:r>
                          </m:e>
                        </m:d>
                        <m:r>
                          <a:rPr lang="en-US" sz="3200" b="0" i="1" dirty="0" smtClean="0">
                            <a:solidFill>
                              <a:srgbClr val="000000"/>
                            </a:solidFill>
                            <a:effectLst/>
                            <a:latin typeface="Cambria Math"/>
                          </a:rPr>
                          <m:t>!</m:t>
                        </m:r>
                      </m:den>
                    </m:f>
                  </m:oMath>
                </a14:m>
                <a:endParaRPr lang="en-US" sz="32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56465" y="2938715"/>
                <a:ext cx="3068468" cy="852221"/>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13</a:t>
            </a:fld>
            <a:endParaRPr lang="en-US"/>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1251348" y="1125926"/>
            <a:ext cx="10149444" cy="723900"/>
          </a:xfrm>
          <a:prstGeom prst="rect">
            <a:avLst/>
          </a:prstGeom>
          <a:noFill/>
          <a:ln w="12700">
            <a:noFill/>
            <a:miter lim="800000"/>
            <a:headEnd/>
            <a:tailEnd/>
          </a:ln>
          <a:effectLst/>
        </p:spPr>
        <p:txBody>
          <a:bodyPr wrap="none" anchor="ctr"/>
          <a:lstStyle/>
          <a:p>
            <a:pPr marL="342900" indent="-342900" algn="l">
              <a:buFont typeface="Arial" panose="020B0604020202020204" pitchFamily="34" charset="0"/>
              <a:buChar char="•"/>
            </a:pPr>
            <a:r>
              <a:rPr lang="en-US" sz="2800" dirty="0">
                <a:solidFill>
                  <a:srgbClr val="000000"/>
                </a:solidFill>
                <a:effectLst/>
                <a:latin typeface="+mn-lt"/>
                <a:cs typeface="Arial" panose="020B0604020202020204" pitchFamily="34" charset="0"/>
              </a:rPr>
              <a:t>Number of </a:t>
            </a:r>
            <a:r>
              <a:rPr lang="en-US" sz="2800" u="sng" dirty="0">
                <a:solidFill>
                  <a:srgbClr val="000000"/>
                </a:solidFill>
                <a:effectLst/>
                <a:latin typeface="+mn-lt"/>
                <a:cs typeface="Arial" panose="020B0604020202020204" pitchFamily="34" charset="0"/>
              </a:rPr>
              <a:t>Permutations</a:t>
            </a:r>
            <a:r>
              <a:rPr lang="en-US" sz="2800" dirty="0">
                <a:solidFill>
                  <a:srgbClr val="000000"/>
                </a:solidFill>
                <a:effectLst/>
                <a:latin typeface="+mn-lt"/>
                <a:cs typeface="Arial" panose="020B0604020202020204" pitchFamily="34" charset="0"/>
              </a:rPr>
              <a:t> of </a:t>
            </a:r>
            <a:r>
              <a:rPr lang="en-US" sz="2800" i="1" dirty="0">
                <a:solidFill>
                  <a:srgbClr val="000000"/>
                </a:solidFill>
                <a:effectLst/>
                <a:latin typeface="+mn-lt"/>
                <a:cs typeface="Arial" panose="020B0604020202020204" pitchFamily="34" charset="0"/>
              </a:rPr>
              <a:t>N</a:t>
            </a:r>
            <a:r>
              <a:rPr lang="en-US" sz="2800" dirty="0">
                <a:solidFill>
                  <a:srgbClr val="000000"/>
                </a:solidFill>
                <a:effectLst/>
                <a:latin typeface="+mn-lt"/>
                <a:cs typeface="Arial" panose="020B0604020202020204" pitchFamily="34" charset="0"/>
              </a:rPr>
              <a:t> Objects Taken </a:t>
            </a:r>
            <a:r>
              <a:rPr lang="en-US" sz="2800" i="1" dirty="0">
                <a:solidFill>
                  <a:srgbClr val="000000"/>
                </a:solidFill>
                <a:effectLst/>
                <a:latin typeface="+mn-lt"/>
                <a:cs typeface="Arial" panose="020B0604020202020204" pitchFamily="34" charset="0"/>
              </a:rPr>
              <a:t>n</a:t>
            </a:r>
            <a:r>
              <a:rPr lang="en-US" sz="2800" dirty="0">
                <a:solidFill>
                  <a:srgbClr val="000000"/>
                </a:solidFill>
                <a:effectLst/>
                <a:latin typeface="+mn-lt"/>
                <a:cs typeface="Arial" panose="020B0604020202020204" pitchFamily="34" charset="0"/>
              </a:rPr>
              <a:t> at a Time</a:t>
            </a:r>
          </a:p>
        </p:txBody>
      </p:sp>
      <p:sp>
        <p:nvSpPr>
          <p:cNvPr id="143365" name="Rectangle 5"/>
          <p:cNvSpPr>
            <a:spLocks noChangeArrowheads="1"/>
          </p:cNvSpPr>
          <p:nvPr/>
        </p:nvSpPr>
        <p:spPr bwMode="auto">
          <a:xfrm>
            <a:off x="3801462" y="4104208"/>
            <a:ext cx="6152906" cy="133350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- 2) . . . (2)(1)</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0! = 1</a:t>
            </a:r>
            <a:endParaRPr lang="en-US" dirty="0">
              <a:solidFill>
                <a:srgbClr val="000000"/>
              </a:solidFill>
              <a:effectLst/>
              <a:latin typeface="+mn-lt"/>
              <a:cs typeface="Arial" panose="020B0604020202020204" pitchFamily="34" charset="0"/>
            </a:endParaRPr>
          </a:p>
        </p:txBody>
      </p:sp>
      <p:sp>
        <p:nvSpPr>
          <p:cNvPr id="143368" name="Rectangle 8"/>
          <p:cNvSpPr>
            <a:spLocks noChangeArrowheads="1"/>
          </p:cNvSpPr>
          <p:nvPr/>
        </p:nvSpPr>
        <p:spPr bwMode="auto">
          <a:xfrm>
            <a:off x="912138" y="467572"/>
            <a:ext cx="10337562" cy="731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Counting Rule for Permutations</a:t>
            </a:r>
          </a:p>
        </p:txBody>
      </p:sp>
      <p:sp>
        <p:nvSpPr>
          <p:cNvPr id="143369" name="Rectangle 9"/>
          <p:cNvSpPr>
            <a:spLocks noChangeArrowheads="1"/>
          </p:cNvSpPr>
          <p:nvPr/>
        </p:nvSpPr>
        <p:spPr bwMode="auto">
          <a:xfrm>
            <a:off x="1631234" y="1828631"/>
            <a:ext cx="9481416" cy="1172025"/>
          </a:xfrm>
          <a:prstGeom prst="rect">
            <a:avLst/>
          </a:prstGeom>
          <a:noFill/>
          <a:ln w="12700">
            <a:noFill/>
            <a:miter lim="800000"/>
            <a:headEnd/>
            <a:tailEnd/>
          </a:ln>
          <a:effectLst/>
        </p:spPr>
        <p:txBody>
          <a:bodyPr lIns="90488" tIns="44450" rIns="90488" bIns="44450"/>
          <a:lstStyle/>
          <a:p>
            <a:pPr marL="342900" indent="-342900" algn="l">
              <a:lnSpc>
                <a:spcPct val="90000"/>
              </a:lnSpc>
              <a:spcBef>
                <a:spcPct val="20000"/>
              </a:spcBef>
              <a:buSzPct val="100000"/>
              <a:buFont typeface="Arial" panose="020B0604020202020204" pitchFamily="34" charset="0"/>
              <a:buChar char="•"/>
            </a:pPr>
            <a:r>
              <a:rPr lang="en-US" sz="2400" dirty="0">
                <a:solidFill>
                  <a:srgbClr val="000000"/>
                </a:solidFill>
                <a:effectLst/>
                <a:latin typeface="+mn-lt"/>
                <a:cs typeface="Arial" panose="020B0604020202020204" pitchFamily="34" charset="0"/>
              </a:rPr>
              <a:t>A third useful counting rule enables us to count the number of experimental outcomes when </a:t>
            </a:r>
            <a:r>
              <a:rPr lang="en-US" sz="2400" i="1" dirty="0">
                <a:solidFill>
                  <a:srgbClr val="000000"/>
                </a:solidFill>
                <a:effectLst/>
                <a:latin typeface="+mn-lt"/>
                <a:cs typeface="Arial" panose="020B0604020202020204" pitchFamily="34" charset="0"/>
              </a:rPr>
              <a:t>n </a:t>
            </a:r>
            <a:r>
              <a:rPr lang="en-US" sz="2400" dirty="0">
                <a:solidFill>
                  <a:srgbClr val="000000"/>
                </a:solidFill>
                <a:effectLst/>
                <a:latin typeface="+mn-lt"/>
                <a:cs typeface="Arial" panose="020B0604020202020204" pitchFamily="34" charset="0"/>
              </a:rPr>
              <a:t>objects are to be selected from a set of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objects, where the order of selection is important.</a:t>
            </a:r>
          </a:p>
        </p:txBody>
      </p:sp>
      <mc:AlternateContent xmlns:mc="http://schemas.openxmlformats.org/markup-compatibility/2006" xmlns:a14="http://schemas.microsoft.com/office/drawing/2010/main">
        <mc:Choice Requires="a14">
          <p:sp>
            <p:nvSpPr>
              <p:cNvPr id="10" name="TextBox 9"/>
              <p:cNvSpPr txBox="1"/>
              <p:nvPr/>
            </p:nvSpPr>
            <p:spPr>
              <a:xfrm>
                <a:off x="4879933" y="3121983"/>
                <a:ext cx="2961387" cy="705771"/>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𝑃</m:t>
                    </m:r>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r>
                      <a:rPr lang="en-US" sz="2400" b="0" i="1" smtClean="0">
                        <a:solidFill>
                          <a:srgbClr val="000000"/>
                        </a:solidFill>
                        <a:effectLst/>
                        <a:latin typeface="Cambria Math"/>
                      </a:rPr>
                      <m:t>=</m:t>
                    </m:r>
                    <m:r>
                      <a:rPr lang="en-US" sz="2400" b="0" i="1" smtClean="0">
                        <a:solidFill>
                          <a:srgbClr val="000000"/>
                        </a:solidFill>
                        <a:effectLst/>
                        <a:latin typeface="Cambria Math"/>
                      </a:rPr>
                      <m:t>𝑛</m:t>
                    </m:r>
                    <m:r>
                      <a:rPr lang="en-US" sz="2400" b="0" i="1" smtClean="0">
                        <a:solidFill>
                          <a:srgbClr val="000000"/>
                        </a:solidFill>
                        <a:effectLst/>
                        <a:latin typeface="Cambria Math"/>
                      </a:rPr>
                      <m:t>!</m:t>
                    </m:r>
                    <m:d>
                      <m:dPr>
                        <m:ctrlPr>
                          <a:rPr lang="en-US" sz="2400" b="0" i="1" smtClean="0">
                            <a:solidFill>
                              <a:srgbClr val="000000"/>
                            </a:solidFill>
                            <a:effectLst/>
                            <a:latin typeface="Cambria Math" panose="02040503050406030204" pitchFamily="18" charset="0"/>
                          </a:rPr>
                        </m:ctrlPr>
                      </m:dPr>
                      <m:e>
                        <m:m>
                          <m:mPr>
                            <m:mcs>
                              <m:mc>
                                <m:mcPr>
                                  <m:count m:val="1"/>
                                  <m:mcJc m:val="center"/>
                                </m:mcPr>
                              </m:mc>
                            </m:mcs>
                            <m:ctrlPr>
                              <a:rPr lang="en-US" sz="2400" b="0" i="1" smtClean="0">
                                <a:solidFill>
                                  <a:srgbClr val="000000"/>
                                </a:solidFill>
                                <a:effectLst/>
                                <a:latin typeface="Cambria Math" panose="02040503050406030204" pitchFamily="18" charset="0"/>
                              </a:rPr>
                            </m:ctrlPr>
                          </m:mPr>
                          <m:mr>
                            <m:e>
                              <m:r>
                                <m:rPr>
                                  <m:brk m:alnAt="7"/>
                                </m:rPr>
                                <a:rPr lang="en-US" sz="2400" b="0" i="1" smtClean="0">
                                  <a:solidFill>
                                    <a:srgbClr val="000000"/>
                                  </a:solidFill>
                                  <a:effectLst/>
                                  <a:latin typeface="Cambria Math"/>
                                </a:rPr>
                                <m:t>𝑁</m:t>
                              </m:r>
                            </m:e>
                          </m:mr>
                          <m:mr>
                            <m:e>
                              <m:r>
                                <a:rPr lang="en-US" sz="2400" b="0" i="1" smtClean="0">
                                  <a:solidFill>
                                    <a:srgbClr val="000000"/>
                                  </a:solidFill>
                                  <a:effectLst/>
                                  <a:latin typeface="Cambria Math"/>
                                </a:rPr>
                                <m:t>𝑛</m:t>
                              </m:r>
                            </m:e>
                          </m:mr>
                        </m:m>
                      </m:e>
                    </m:d>
                  </m:oMath>
                </a14:m>
                <a:r>
                  <a:rPr lang="en-US" sz="2400" dirty="0">
                    <a:solidFill>
                      <a:srgbClr val="000000"/>
                    </a:solidFill>
                    <a:effectLst/>
                    <a:latin typeface="+mn-lt"/>
                    <a:cs typeface="Arial" panose="020B0604020202020204" pitchFamily="34" charset="0"/>
                  </a:rPr>
                  <a:t> = </a:t>
                </a:r>
                <a14:m>
                  <m:oMath xmlns:m="http://schemas.openxmlformats.org/officeDocument/2006/math">
                    <m:f>
                      <m:fPr>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𝑁</m:t>
                        </m:r>
                        <m:r>
                          <a:rPr lang="en-US" sz="2400" b="0" i="1" dirty="0" smtClean="0">
                            <a:solidFill>
                              <a:srgbClr val="000000"/>
                            </a:solidFill>
                            <a:effectLst/>
                            <a:latin typeface="Cambria Math"/>
                          </a:rPr>
                          <m:t>!</m:t>
                        </m:r>
                      </m:num>
                      <m:den>
                        <m:d>
                          <m:dPr>
                            <m:ctrlPr>
                              <a:rPr lang="en-US" sz="2400" b="0" i="1" dirty="0" smtClean="0">
                                <a:solidFill>
                                  <a:srgbClr val="000000"/>
                                </a:solidFill>
                                <a:effectLst/>
                                <a:latin typeface="Cambria Math" panose="02040503050406030204" pitchFamily="18" charset="0"/>
                              </a:rPr>
                            </m:ctrlPr>
                          </m:dPr>
                          <m:e>
                            <m:r>
                              <a:rPr lang="en-US" sz="2400" b="0" i="1" dirty="0" smtClean="0">
                                <a:solidFill>
                                  <a:srgbClr val="000000"/>
                                </a:solidFill>
                                <a:effectLst/>
                                <a:latin typeface="Cambria Math"/>
                              </a:rPr>
                              <m:t>𝑁</m:t>
                            </m:r>
                            <m:r>
                              <a:rPr lang="en-US" sz="2400" b="0" i="1" dirty="0" smtClean="0">
                                <a:solidFill>
                                  <a:srgbClr val="000000"/>
                                </a:solidFill>
                                <a:effectLst/>
                                <a:latin typeface="Cambria Math"/>
                              </a:rPr>
                              <m:t>−</m:t>
                            </m:r>
                            <m:r>
                              <a:rPr lang="en-US" sz="2400" b="0" i="1" dirty="0" smtClean="0">
                                <a:solidFill>
                                  <a:srgbClr val="000000"/>
                                </a:solidFill>
                                <a:effectLst/>
                                <a:latin typeface="Cambria Math"/>
                              </a:rPr>
                              <m:t>𝑛</m:t>
                            </m:r>
                          </m:e>
                        </m:d>
                        <m:r>
                          <a:rPr lang="en-US" sz="2400" b="0" i="1" dirty="0" smtClean="0">
                            <a:solidFill>
                              <a:srgbClr val="000000"/>
                            </a:solidFill>
                            <a:effectLst/>
                            <a:latin typeface="Cambria Math"/>
                          </a:rPr>
                          <m:t>!</m:t>
                        </m:r>
                      </m:den>
                    </m:f>
                  </m:oMath>
                </a14:m>
                <a:endParaRPr lang="en-US" sz="2400" dirty="0">
                  <a:solidFill>
                    <a:srgbClr val="000000"/>
                  </a:solidFill>
                  <a:effectLst/>
                  <a:latin typeface="+mn-lt"/>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879933" y="3121983"/>
                <a:ext cx="2961387" cy="705771"/>
              </a:xfrm>
              <a:prstGeom prst="rect">
                <a:avLst/>
              </a:prstGeom>
              <a:blipFill rotWithShape="1">
                <a:blip r:embed="rId3"/>
                <a:stretch>
                  <a:fillRect b="-2586"/>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14</a:t>
            </a:fld>
            <a:endParaRPr lang="en-US"/>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918473" y="426274"/>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Assigning Probabilities</a:t>
            </a:r>
          </a:p>
        </p:txBody>
      </p:sp>
      <p:sp>
        <p:nvSpPr>
          <p:cNvPr id="203779" name="Rectangle 3"/>
          <p:cNvSpPr>
            <a:spLocks noChangeArrowheads="1"/>
          </p:cNvSpPr>
          <p:nvPr/>
        </p:nvSpPr>
        <p:spPr bwMode="auto">
          <a:xfrm>
            <a:off x="1256874" y="1127108"/>
            <a:ext cx="9492990" cy="723900"/>
          </a:xfrm>
          <a:prstGeom prst="rect">
            <a:avLst/>
          </a:prstGeom>
          <a:noFill/>
          <a:ln w="12700">
            <a:noFill/>
            <a:miter lim="800000"/>
            <a:headEnd/>
            <a:tailEnd/>
          </a:ln>
          <a:effectLst/>
        </p:spPr>
        <p:txBody>
          <a:bodyPr wrap="none" anchor="ctr"/>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Basic Requirements for Assigning Probabilities</a:t>
            </a:r>
          </a:p>
        </p:txBody>
      </p:sp>
      <p:sp>
        <p:nvSpPr>
          <p:cNvPr id="203780" name="Rectangle 4"/>
          <p:cNvSpPr>
            <a:spLocks noChangeArrowheads="1"/>
          </p:cNvSpPr>
          <p:nvPr/>
        </p:nvSpPr>
        <p:spPr bwMode="auto">
          <a:xfrm>
            <a:off x="1898749" y="1707359"/>
            <a:ext cx="9493599" cy="93175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457200" indent="-457200" algn="l"/>
            <a:r>
              <a:rPr lang="en-US" sz="2400" dirty="0">
                <a:solidFill>
                  <a:srgbClr val="000000"/>
                </a:solidFill>
                <a:effectLst/>
                <a:latin typeface="+mn-lt"/>
                <a:cs typeface="Arial" panose="020B0604020202020204" pitchFamily="34" charset="0"/>
              </a:rPr>
              <a:t> 1.  The probability assigned to each experimental outcome must be between 0 and 1, inclusively.</a:t>
            </a:r>
          </a:p>
        </p:txBody>
      </p:sp>
      <p:sp>
        <p:nvSpPr>
          <p:cNvPr id="203784" name="Text Box 8"/>
          <p:cNvSpPr txBox="1">
            <a:spLocks noChangeArrowheads="1"/>
          </p:cNvSpPr>
          <p:nvPr/>
        </p:nvSpPr>
        <p:spPr bwMode="auto">
          <a:xfrm>
            <a:off x="5183578" y="2641017"/>
            <a:ext cx="2613151"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l"/>
            <a:r>
              <a:rPr lang="en-US" sz="2400" dirty="0">
                <a:solidFill>
                  <a:srgbClr val="000000"/>
                </a:solidFill>
                <a:effectLst/>
                <a:latin typeface="+mn-lt"/>
                <a:cs typeface="Arial" panose="020B0604020202020204" pitchFamily="34" charset="0"/>
              </a:rPr>
              <a:t>0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&lt;</a:t>
            </a:r>
            <a:r>
              <a:rPr lang="en-US" sz="2400" dirty="0">
                <a:solidFill>
                  <a:srgbClr val="000000"/>
                </a:solidFill>
                <a:effectLst/>
                <a:latin typeface="+mn-lt"/>
                <a:cs typeface="Arial" panose="020B0604020202020204" pitchFamily="34" charset="0"/>
              </a:rPr>
              <a:t> 1  for all </a:t>
            </a:r>
            <a:r>
              <a:rPr lang="en-US" sz="2400" i="1" dirty="0" err="1">
                <a:solidFill>
                  <a:srgbClr val="000000"/>
                </a:solidFill>
                <a:effectLst/>
                <a:latin typeface="+mn-lt"/>
                <a:cs typeface="Arial" panose="020B0604020202020204" pitchFamily="34" charset="0"/>
              </a:rPr>
              <a:t>i</a:t>
            </a:r>
            <a:endParaRPr lang="en-US" sz="2400" i="1" dirty="0">
              <a:solidFill>
                <a:srgbClr val="000000"/>
              </a:solidFill>
              <a:effectLst/>
              <a:latin typeface="+mn-lt"/>
              <a:cs typeface="Arial" panose="020B0604020202020204" pitchFamily="34" charset="0"/>
            </a:endParaRPr>
          </a:p>
        </p:txBody>
      </p:sp>
      <p:sp>
        <p:nvSpPr>
          <p:cNvPr id="203787" name="Text Box 11"/>
          <p:cNvSpPr txBox="1">
            <a:spLocks noChangeArrowheads="1"/>
          </p:cNvSpPr>
          <p:nvPr/>
        </p:nvSpPr>
        <p:spPr bwMode="auto">
          <a:xfrm>
            <a:off x="3721431" y="3351531"/>
            <a:ext cx="5720540" cy="830997"/>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where:  </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is the </a:t>
            </a:r>
            <a:r>
              <a:rPr lang="en-US" sz="2400" i="1" dirty="0" err="1">
                <a:solidFill>
                  <a:srgbClr val="000000"/>
                </a:solidFill>
                <a:effectLst/>
                <a:latin typeface="+mn-lt"/>
                <a:cs typeface="Arial" panose="020B0604020202020204" pitchFamily="34" charset="0"/>
              </a:rPr>
              <a:t>i</a:t>
            </a:r>
            <a:r>
              <a:rPr lang="en-US" sz="2400" i="1" dirty="0">
                <a:solidFill>
                  <a:srgbClr val="000000"/>
                </a:solidFill>
                <a:effectLst/>
                <a:latin typeface="+mn-lt"/>
                <a:cs typeface="Arial" panose="020B0604020202020204" pitchFamily="34" charset="0"/>
              </a:rPr>
              <a:t> </a:t>
            </a:r>
            <a:r>
              <a:rPr lang="en-US" sz="2400" dirty="0" err="1">
                <a:solidFill>
                  <a:srgbClr val="000000"/>
                </a:solidFill>
                <a:effectLst/>
                <a:latin typeface="+mn-lt"/>
                <a:cs typeface="Arial" panose="020B0604020202020204" pitchFamily="34" charset="0"/>
              </a:rPr>
              <a:t>th</a:t>
            </a:r>
            <a:r>
              <a:rPr lang="en-US" sz="2400" dirty="0">
                <a:solidFill>
                  <a:srgbClr val="000000"/>
                </a:solidFill>
                <a:effectLst/>
                <a:latin typeface="+mn-lt"/>
                <a:cs typeface="Arial" panose="020B0604020202020204" pitchFamily="34" charset="0"/>
              </a:rPr>
              <a:t> experimental outcome</a:t>
            </a:r>
          </a:p>
          <a:p>
            <a:pPr algn="l"/>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is its probability</a:t>
            </a:r>
            <a:endParaRPr lang="en-US" sz="2400" u="sng"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15</a:t>
            </a:fld>
            <a:endParaRPr lang="en-US"/>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ChangeArrowheads="1"/>
          </p:cNvSpPr>
          <p:nvPr/>
        </p:nvSpPr>
        <p:spPr bwMode="auto">
          <a:xfrm>
            <a:off x="1565251" y="1650806"/>
            <a:ext cx="9661905" cy="90704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519113" indent="-519113" algn="l"/>
            <a:r>
              <a:rPr lang="en-US" sz="2400" dirty="0">
                <a:solidFill>
                  <a:srgbClr val="000000"/>
                </a:solidFill>
                <a:effectLst/>
                <a:latin typeface="+mn-lt"/>
                <a:cs typeface="Arial" panose="020B0604020202020204" pitchFamily="34" charset="0"/>
              </a:rPr>
              <a:t> 2.  The sum of the probabilities for all experimental outcomes must equal 1.</a:t>
            </a:r>
          </a:p>
        </p:txBody>
      </p:sp>
      <p:sp>
        <p:nvSpPr>
          <p:cNvPr id="204809" name="Text Box 9"/>
          <p:cNvSpPr txBox="1">
            <a:spLocks noChangeArrowheads="1"/>
          </p:cNvSpPr>
          <p:nvPr/>
        </p:nvSpPr>
        <p:spPr bwMode="auto">
          <a:xfrm>
            <a:off x="4250533" y="2557848"/>
            <a:ext cx="3673442"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spAutoFit/>
          </a:bodyP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E</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E</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 . .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E</a:t>
            </a:r>
            <a:r>
              <a:rPr lang="en-US" sz="2400" i="1" baseline="-25000" dirty="0" err="1">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 1</a:t>
            </a:r>
            <a:endParaRPr lang="en-US" sz="2400" i="1" dirty="0">
              <a:solidFill>
                <a:srgbClr val="000000"/>
              </a:solidFill>
              <a:effectLst/>
              <a:latin typeface="+mn-lt"/>
              <a:cs typeface="Arial" panose="020B0604020202020204" pitchFamily="34" charset="0"/>
            </a:endParaRPr>
          </a:p>
        </p:txBody>
      </p:sp>
      <p:sp>
        <p:nvSpPr>
          <p:cNvPr id="204810" name="Text Box 10"/>
          <p:cNvSpPr txBox="1">
            <a:spLocks noChangeArrowheads="1"/>
          </p:cNvSpPr>
          <p:nvPr/>
        </p:nvSpPr>
        <p:spPr bwMode="auto">
          <a:xfrm>
            <a:off x="2821410" y="3150841"/>
            <a:ext cx="6509218"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where:  </a:t>
            </a:r>
            <a:r>
              <a:rPr lang="en-US" sz="2400" i="1" dirty="0">
                <a:solidFill>
                  <a:srgbClr val="000000"/>
                </a:solidFill>
                <a:effectLst/>
                <a:latin typeface="+mn-lt"/>
                <a:cs typeface="Arial" panose="020B0604020202020204" pitchFamily="34" charset="0"/>
              </a:rPr>
              <a:t>n</a:t>
            </a:r>
            <a:r>
              <a:rPr lang="en-US" sz="2400" dirty="0">
                <a:solidFill>
                  <a:srgbClr val="000000"/>
                </a:solidFill>
                <a:effectLst/>
                <a:latin typeface="+mn-lt"/>
                <a:cs typeface="Arial" panose="020B0604020202020204" pitchFamily="34" charset="0"/>
              </a:rPr>
              <a:t> is the number of experimental outcomes</a:t>
            </a:r>
            <a:endParaRPr lang="en-US" sz="2400" u="sng"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16</a:t>
            </a:fld>
            <a:endParaRPr lang="en-US"/>
          </a:p>
        </p:txBody>
      </p:sp>
      <p:sp>
        <p:nvSpPr>
          <p:cNvPr id="10" name="Rectangle 2"/>
          <p:cNvSpPr>
            <a:spLocks noChangeArrowheads="1"/>
          </p:cNvSpPr>
          <p:nvPr/>
        </p:nvSpPr>
        <p:spPr bwMode="auto">
          <a:xfrm>
            <a:off x="918473" y="426274"/>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Assigning Probabilities</a:t>
            </a:r>
          </a:p>
        </p:txBody>
      </p:sp>
      <p:sp>
        <p:nvSpPr>
          <p:cNvPr id="11" name="Rectangle 3"/>
          <p:cNvSpPr>
            <a:spLocks noChangeArrowheads="1"/>
          </p:cNvSpPr>
          <p:nvPr/>
        </p:nvSpPr>
        <p:spPr bwMode="auto">
          <a:xfrm>
            <a:off x="1256874" y="1127108"/>
            <a:ext cx="9492990" cy="723900"/>
          </a:xfrm>
          <a:prstGeom prst="rect">
            <a:avLst/>
          </a:prstGeom>
          <a:noFill/>
          <a:ln w="12700">
            <a:noFill/>
            <a:miter lim="800000"/>
            <a:headEnd/>
            <a:tailEnd/>
          </a:ln>
          <a:effectLst/>
        </p:spPr>
        <p:txBody>
          <a:bodyPr wrap="none" anchor="ctr"/>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Basic Requirements for Assigning Probabilities</a:t>
            </a: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1268622" y="1192795"/>
            <a:ext cx="3749900" cy="5905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Classical Method</a:t>
            </a:r>
          </a:p>
        </p:txBody>
      </p:sp>
      <p:sp>
        <p:nvSpPr>
          <p:cNvPr id="13317" name="Rectangle 5"/>
          <p:cNvSpPr>
            <a:spLocks noChangeArrowheads="1"/>
          </p:cNvSpPr>
          <p:nvPr/>
        </p:nvSpPr>
        <p:spPr bwMode="auto">
          <a:xfrm>
            <a:off x="1268622" y="2638018"/>
            <a:ext cx="5574176" cy="6096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Relative Frequency Method</a:t>
            </a:r>
          </a:p>
        </p:txBody>
      </p:sp>
      <p:sp>
        <p:nvSpPr>
          <p:cNvPr id="13318" name="Rectangle 6"/>
          <p:cNvSpPr>
            <a:spLocks noChangeArrowheads="1"/>
          </p:cNvSpPr>
          <p:nvPr/>
        </p:nvSpPr>
        <p:spPr bwMode="auto">
          <a:xfrm>
            <a:off x="1268622" y="3669796"/>
            <a:ext cx="3927260" cy="60960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Subjective Method</a:t>
            </a:r>
          </a:p>
        </p:txBody>
      </p:sp>
      <p:sp>
        <p:nvSpPr>
          <p:cNvPr id="13319" name="Rectangle 7"/>
          <p:cNvSpPr>
            <a:spLocks noChangeArrowheads="1"/>
          </p:cNvSpPr>
          <p:nvPr/>
        </p:nvSpPr>
        <p:spPr bwMode="auto">
          <a:xfrm>
            <a:off x="2000907" y="1633003"/>
            <a:ext cx="9172053" cy="990600"/>
          </a:xfrm>
          <a:prstGeom prst="rect">
            <a:avLst/>
          </a:prstGeom>
          <a:noFill/>
          <a:ln w="12700">
            <a:noFill/>
            <a:miter lim="800000"/>
            <a:headEnd/>
            <a:tailEnd/>
          </a:ln>
          <a:effectLst/>
        </p:spPr>
        <p:txBody>
          <a:bodyPr wrap="square" anchor="ctr"/>
          <a:lstStyle/>
          <a:p>
            <a:pPr algn="l"/>
            <a:r>
              <a:rPr lang="en-US" sz="2400" dirty="0">
                <a:solidFill>
                  <a:srgbClr val="000000"/>
                </a:solidFill>
                <a:effectLst/>
                <a:latin typeface="+mn-lt"/>
                <a:cs typeface="Arial" panose="020B0604020202020204" pitchFamily="34" charset="0"/>
              </a:rPr>
              <a:t>Assigning probabilities based on the assumption of </a:t>
            </a:r>
            <a:r>
              <a:rPr lang="en-US" sz="2400" u="sng" dirty="0">
                <a:solidFill>
                  <a:srgbClr val="000000"/>
                </a:solidFill>
                <a:effectLst/>
                <a:latin typeface="+mn-lt"/>
                <a:cs typeface="Arial" panose="020B0604020202020204" pitchFamily="34" charset="0"/>
              </a:rPr>
              <a:t>equally likely outcomes</a:t>
            </a:r>
            <a:endParaRPr lang="en-US" sz="2400" dirty="0">
              <a:solidFill>
                <a:srgbClr val="000000"/>
              </a:solidFill>
              <a:effectLst/>
              <a:latin typeface="+mn-lt"/>
              <a:cs typeface="Arial" panose="020B0604020202020204" pitchFamily="34" charset="0"/>
            </a:endParaRPr>
          </a:p>
        </p:txBody>
      </p:sp>
      <p:sp>
        <p:nvSpPr>
          <p:cNvPr id="13320" name="Rectangle 8"/>
          <p:cNvSpPr>
            <a:spLocks noChangeArrowheads="1"/>
          </p:cNvSpPr>
          <p:nvPr/>
        </p:nvSpPr>
        <p:spPr bwMode="auto">
          <a:xfrm>
            <a:off x="2000907" y="3042184"/>
            <a:ext cx="9425424" cy="782010"/>
          </a:xfrm>
          <a:prstGeom prst="rect">
            <a:avLst/>
          </a:prstGeom>
          <a:noFill/>
          <a:ln w="12700">
            <a:noFill/>
            <a:miter lim="800000"/>
            <a:headEnd/>
            <a:tailEnd/>
          </a:ln>
          <a:effectLst/>
        </p:spPr>
        <p:txBody>
          <a:bodyPr wrap="square" anchor="ctr"/>
          <a:lstStyle/>
          <a:p>
            <a:pPr algn="l"/>
            <a:r>
              <a:rPr lang="en-US" sz="2400" dirty="0">
                <a:solidFill>
                  <a:srgbClr val="000000"/>
                </a:solidFill>
                <a:effectLst/>
                <a:latin typeface="+mn-lt"/>
                <a:cs typeface="Arial" panose="020B0604020202020204" pitchFamily="34" charset="0"/>
              </a:rPr>
              <a:t>Assigning probabilities based on </a:t>
            </a:r>
            <a:r>
              <a:rPr lang="en-US" sz="2400" u="sng" dirty="0">
                <a:solidFill>
                  <a:srgbClr val="000000"/>
                </a:solidFill>
                <a:effectLst/>
                <a:latin typeface="+mn-lt"/>
                <a:cs typeface="Arial" panose="020B0604020202020204" pitchFamily="34" charset="0"/>
              </a:rPr>
              <a:t>experimentation or historical data</a:t>
            </a:r>
            <a:endParaRPr lang="en-US" sz="2400" dirty="0">
              <a:solidFill>
                <a:srgbClr val="000000"/>
              </a:solidFill>
              <a:effectLst/>
              <a:latin typeface="+mn-lt"/>
              <a:cs typeface="Arial" panose="020B0604020202020204" pitchFamily="34" charset="0"/>
            </a:endParaRPr>
          </a:p>
        </p:txBody>
      </p:sp>
      <p:sp>
        <p:nvSpPr>
          <p:cNvPr id="13321" name="Rectangle 9"/>
          <p:cNvSpPr>
            <a:spLocks noChangeArrowheads="1"/>
          </p:cNvSpPr>
          <p:nvPr/>
        </p:nvSpPr>
        <p:spPr bwMode="auto">
          <a:xfrm>
            <a:off x="2026244" y="4089925"/>
            <a:ext cx="9096041" cy="800100"/>
          </a:xfrm>
          <a:prstGeom prst="rect">
            <a:avLst/>
          </a:prstGeom>
          <a:noFill/>
          <a:ln w="12700">
            <a:noFill/>
            <a:miter lim="800000"/>
            <a:headEnd/>
            <a:tailEnd/>
          </a:ln>
          <a:effectLst/>
        </p:spPr>
        <p:txBody>
          <a:bodyPr wrap="square" anchor="ctr"/>
          <a:lstStyle/>
          <a:p>
            <a:pPr algn="l"/>
            <a:r>
              <a:rPr lang="en-US" sz="2400" dirty="0">
                <a:solidFill>
                  <a:srgbClr val="000000"/>
                </a:solidFill>
                <a:effectLst/>
                <a:latin typeface="+mn-lt"/>
                <a:cs typeface="Arial" panose="020B0604020202020204" pitchFamily="34" charset="0"/>
              </a:rPr>
              <a:t>Assigning probabilities based on </a:t>
            </a:r>
            <a:r>
              <a:rPr lang="en-US" sz="2400" u="sng" dirty="0">
                <a:solidFill>
                  <a:srgbClr val="000000"/>
                </a:solidFill>
                <a:effectLst/>
                <a:latin typeface="+mn-lt"/>
                <a:cs typeface="Arial" panose="020B0604020202020204" pitchFamily="34" charset="0"/>
              </a:rPr>
              <a:t>judgment</a:t>
            </a:r>
            <a:endParaRPr lang="en-US" sz="2400"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17</a:t>
            </a:fld>
            <a:endParaRPr lang="en-US"/>
          </a:p>
        </p:txBody>
      </p:sp>
      <p:sp>
        <p:nvSpPr>
          <p:cNvPr id="12" name="Rectangle 2"/>
          <p:cNvSpPr>
            <a:spLocks noChangeArrowheads="1"/>
          </p:cNvSpPr>
          <p:nvPr/>
        </p:nvSpPr>
        <p:spPr bwMode="auto">
          <a:xfrm>
            <a:off x="918473" y="426274"/>
            <a:ext cx="10337562" cy="8143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Assigning Probabilities</a:t>
            </a: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07715" y="584383"/>
            <a:ext cx="10337562" cy="547687"/>
          </a:xfrm>
          <a:noFill/>
          <a:ln/>
        </p:spPr>
        <p:txBody>
          <a:bodyPr>
            <a:normAutofit/>
          </a:bodyPr>
          <a:lstStyle/>
          <a:p>
            <a:r>
              <a:rPr lang="en-US" dirty="0"/>
              <a:t>Classical Method</a:t>
            </a:r>
          </a:p>
        </p:txBody>
      </p:sp>
      <p:sp>
        <p:nvSpPr>
          <p:cNvPr id="14339" name="Rectangle 3"/>
          <p:cNvSpPr>
            <a:spLocks noGrp="1" noChangeArrowheads="1"/>
          </p:cNvSpPr>
          <p:nvPr>
            <p:ph idx="1"/>
          </p:nvPr>
        </p:nvSpPr>
        <p:spPr>
          <a:xfrm>
            <a:off x="1758895" y="1806713"/>
            <a:ext cx="9501436" cy="835603"/>
          </a:xfrm>
          <a:noFill/>
          <a:ln/>
          <a:effectLst/>
        </p:spPr>
        <p:txBody>
          <a:bodyPr>
            <a:normAutofit/>
          </a:bodyPr>
          <a:lstStyle/>
          <a:p>
            <a:pPr>
              <a:lnSpc>
                <a:spcPct val="90000"/>
              </a:lnSpc>
              <a:buFont typeface="Monotype Sorts" pitchFamily="2" charset="2"/>
              <a:buNone/>
            </a:pPr>
            <a:r>
              <a:rPr lang="en-US" dirty="0"/>
              <a:t>   If an experiment has </a:t>
            </a:r>
            <a:r>
              <a:rPr lang="en-US" i="1" dirty="0"/>
              <a:t>n</a:t>
            </a:r>
            <a:r>
              <a:rPr lang="en-US" dirty="0"/>
              <a:t> possible outcomes, the classical method would assign a probability of 1/</a:t>
            </a:r>
            <a:r>
              <a:rPr lang="en-US" i="1" dirty="0"/>
              <a:t>n</a:t>
            </a:r>
            <a:r>
              <a:rPr lang="en-US" dirty="0"/>
              <a:t> to each outcome.</a:t>
            </a:r>
          </a:p>
        </p:txBody>
      </p:sp>
      <p:sp>
        <p:nvSpPr>
          <p:cNvPr id="14580" name="Rectangle 244"/>
          <p:cNvSpPr>
            <a:spLocks noChangeArrowheads="1"/>
          </p:cNvSpPr>
          <p:nvPr/>
        </p:nvSpPr>
        <p:spPr bwMode="auto">
          <a:xfrm>
            <a:off x="2385191" y="2645247"/>
            <a:ext cx="537147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Experiment:  Rolling a die</a:t>
            </a:r>
            <a:endParaRPr lang="en-US" dirty="0">
              <a:solidFill>
                <a:srgbClr val="000000"/>
              </a:solidFill>
              <a:effectLst/>
              <a:latin typeface="+mn-lt"/>
              <a:cs typeface="Arial" panose="020B0604020202020204" pitchFamily="34" charset="0"/>
            </a:endParaRPr>
          </a:p>
        </p:txBody>
      </p:sp>
      <p:sp>
        <p:nvSpPr>
          <p:cNvPr id="14581" name="Rectangle 245"/>
          <p:cNvSpPr>
            <a:spLocks noChangeArrowheads="1"/>
          </p:cNvSpPr>
          <p:nvPr/>
        </p:nvSpPr>
        <p:spPr bwMode="auto">
          <a:xfrm>
            <a:off x="2385191" y="3146897"/>
            <a:ext cx="6410302" cy="51435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Sample Space:  </a:t>
            </a:r>
            <a:r>
              <a:rPr lang="en-US" sz="2400" i="1">
                <a:solidFill>
                  <a:srgbClr val="000000"/>
                </a:solidFill>
                <a:effectLst/>
                <a:latin typeface="+mn-lt"/>
                <a:cs typeface="Arial" panose="020B0604020202020204" pitchFamily="34" charset="0"/>
              </a:rPr>
              <a:t>S</a:t>
            </a:r>
            <a:r>
              <a:rPr lang="en-US" sz="2400">
                <a:solidFill>
                  <a:srgbClr val="000000"/>
                </a:solidFill>
                <a:effectLst/>
                <a:latin typeface="+mn-lt"/>
                <a:cs typeface="Arial" panose="020B0604020202020204" pitchFamily="34" charset="0"/>
              </a:rPr>
              <a:t> = {1, 2, 3, 4, 5, 6}</a:t>
            </a:r>
          </a:p>
        </p:txBody>
      </p:sp>
      <p:sp>
        <p:nvSpPr>
          <p:cNvPr id="14582" name="Rectangle 246"/>
          <p:cNvSpPr>
            <a:spLocks noChangeArrowheads="1"/>
          </p:cNvSpPr>
          <p:nvPr/>
        </p:nvSpPr>
        <p:spPr bwMode="auto">
          <a:xfrm>
            <a:off x="2385190" y="3629497"/>
            <a:ext cx="9041923" cy="649908"/>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Probabilities:  Each sample point has a 1/6 chance of occurring</a:t>
            </a:r>
          </a:p>
        </p:txBody>
      </p:sp>
      <p:sp>
        <p:nvSpPr>
          <p:cNvPr id="14588" name="Rectangle 252"/>
          <p:cNvSpPr>
            <a:spLocks noChangeArrowheads="1"/>
          </p:cNvSpPr>
          <p:nvPr/>
        </p:nvSpPr>
        <p:spPr bwMode="auto">
          <a:xfrm>
            <a:off x="1248724" y="123795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Rolling a Die</a:t>
            </a:r>
          </a:p>
        </p:txBody>
      </p:sp>
      <p:sp>
        <p:nvSpPr>
          <p:cNvPr id="2" name="Slide Number Placeholder 1"/>
          <p:cNvSpPr>
            <a:spLocks noGrp="1"/>
          </p:cNvSpPr>
          <p:nvPr>
            <p:ph type="sldNum" sz="quarter" idx="12"/>
          </p:nvPr>
        </p:nvSpPr>
        <p:spPr/>
        <p:txBody>
          <a:bodyPr/>
          <a:lstStyle/>
          <a:p>
            <a:fld id="{949EBC64-41CB-41B8-B6DF-9B1367312BD4}" type="slidenum">
              <a:rPr lang="en-US" smtClean="0"/>
              <a:t>18</a:t>
            </a:fld>
            <a:endParaRPr lang="en-US"/>
          </a:p>
        </p:txBody>
      </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96957" y="550976"/>
            <a:ext cx="10337562" cy="604838"/>
          </a:xfrm>
          <a:noFill/>
          <a:ln/>
        </p:spPr>
        <p:txBody>
          <a:bodyPr>
            <a:normAutofit/>
          </a:bodyPr>
          <a:lstStyle/>
          <a:p>
            <a:r>
              <a:rPr lang="en-US" dirty="0"/>
              <a:t>Relative Frequency Method</a:t>
            </a:r>
          </a:p>
        </p:txBody>
      </p:sp>
      <p:grpSp>
        <p:nvGrpSpPr>
          <p:cNvPr id="4" name="Group 3"/>
          <p:cNvGrpSpPr/>
          <p:nvPr/>
        </p:nvGrpSpPr>
        <p:grpSpPr>
          <a:xfrm>
            <a:off x="3395180" y="3124679"/>
            <a:ext cx="4744387" cy="2857500"/>
            <a:chOff x="3395180" y="2931035"/>
            <a:chExt cx="4744387" cy="2857500"/>
          </a:xfrm>
        </p:grpSpPr>
        <p:sp>
          <p:nvSpPr>
            <p:cNvPr id="3" name="Rectangle 2"/>
            <p:cNvSpPr/>
            <p:nvPr/>
          </p:nvSpPr>
          <p:spPr>
            <a:xfrm>
              <a:off x="3872753" y="2950085"/>
              <a:ext cx="3980329" cy="27813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9" name="Rectangle 79"/>
            <p:cNvSpPr>
              <a:spLocks noChangeArrowheads="1"/>
            </p:cNvSpPr>
            <p:nvPr/>
          </p:nvSpPr>
          <p:spPr bwMode="auto">
            <a:xfrm>
              <a:off x="3395180" y="2931035"/>
              <a:ext cx="3344505" cy="9525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Number of</a:t>
              </a:r>
            </a:p>
            <a:p>
              <a:r>
                <a:rPr lang="en-US" sz="2400" u="sng" dirty="0">
                  <a:solidFill>
                    <a:srgbClr val="000000"/>
                  </a:solidFill>
                  <a:effectLst/>
                  <a:latin typeface="+mn-lt"/>
                  <a:cs typeface="Arial" panose="020B0604020202020204" pitchFamily="34" charset="0"/>
                </a:rPr>
                <a:t>Polishers Rented</a:t>
              </a:r>
            </a:p>
          </p:txBody>
        </p:sp>
        <p:sp>
          <p:nvSpPr>
            <p:cNvPr id="15440" name="Rectangle 80"/>
            <p:cNvSpPr>
              <a:spLocks noChangeArrowheads="1"/>
            </p:cNvSpPr>
            <p:nvPr/>
          </p:nvSpPr>
          <p:spPr bwMode="auto">
            <a:xfrm>
              <a:off x="6137931" y="2950085"/>
              <a:ext cx="2001636" cy="9144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Number</a:t>
              </a:r>
            </a:p>
            <a:p>
              <a:r>
                <a:rPr lang="en-US" sz="2400" u="sng">
                  <a:solidFill>
                    <a:srgbClr val="000000"/>
                  </a:solidFill>
                  <a:effectLst/>
                  <a:latin typeface="+mn-lt"/>
                  <a:cs typeface="Arial" panose="020B0604020202020204" pitchFamily="34" charset="0"/>
                </a:rPr>
                <a:t>of Days</a:t>
              </a:r>
            </a:p>
          </p:txBody>
        </p:sp>
        <p:sp>
          <p:nvSpPr>
            <p:cNvPr id="15441" name="Rectangle 81"/>
            <p:cNvSpPr>
              <a:spLocks noChangeArrowheads="1"/>
            </p:cNvSpPr>
            <p:nvPr/>
          </p:nvSpPr>
          <p:spPr bwMode="auto">
            <a:xfrm>
              <a:off x="4814061" y="3635885"/>
              <a:ext cx="886801" cy="2152650"/>
            </a:xfrm>
            <a:prstGeom prst="rect">
              <a:avLst/>
            </a:prstGeom>
            <a:noFill/>
            <a:ln w="12700">
              <a:noFill/>
              <a:miter lim="800000"/>
              <a:headEnd/>
              <a:tailEnd/>
            </a:ln>
            <a:effectLst/>
          </p:spPr>
          <p:txBody>
            <a:bodyPr wrap="none" anchor="ctr"/>
            <a:lstStyle/>
            <a:p>
              <a:pPr algn="l"/>
              <a:r>
                <a:rPr lang="en-US" sz="2400">
                  <a:solidFill>
                    <a:srgbClr val="000000"/>
                  </a:solidFill>
                  <a:effectLst/>
                  <a:latin typeface="+mn-lt"/>
                  <a:cs typeface="Arial" panose="020B0604020202020204" pitchFamily="34" charset="0"/>
                </a:rPr>
                <a:t>0</a:t>
              </a:r>
            </a:p>
            <a:p>
              <a:pPr algn="l"/>
              <a:r>
                <a:rPr lang="en-US" sz="2400">
                  <a:solidFill>
                    <a:srgbClr val="000000"/>
                  </a:solidFill>
                  <a:effectLst/>
                  <a:latin typeface="+mn-lt"/>
                  <a:cs typeface="Arial" panose="020B0604020202020204" pitchFamily="34" charset="0"/>
                </a:rPr>
                <a:t>1</a:t>
              </a:r>
            </a:p>
            <a:p>
              <a:pPr algn="l"/>
              <a:r>
                <a:rPr lang="en-US" sz="2400">
                  <a:solidFill>
                    <a:srgbClr val="000000"/>
                  </a:solidFill>
                  <a:effectLst/>
                  <a:latin typeface="+mn-lt"/>
                  <a:cs typeface="Arial" panose="020B0604020202020204" pitchFamily="34" charset="0"/>
                </a:rPr>
                <a:t>2</a:t>
              </a:r>
            </a:p>
            <a:p>
              <a:pPr algn="l"/>
              <a:r>
                <a:rPr lang="en-US" sz="2400">
                  <a:solidFill>
                    <a:srgbClr val="000000"/>
                  </a:solidFill>
                  <a:effectLst/>
                  <a:latin typeface="+mn-lt"/>
                  <a:cs typeface="Arial" panose="020B0604020202020204" pitchFamily="34" charset="0"/>
                </a:rPr>
                <a:t>3</a:t>
              </a:r>
            </a:p>
            <a:p>
              <a:pPr algn="l"/>
              <a:r>
                <a:rPr lang="en-US" sz="2400">
                  <a:solidFill>
                    <a:srgbClr val="000000"/>
                  </a:solidFill>
                  <a:effectLst/>
                  <a:latin typeface="+mn-lt"/>
                  <a:cs typeface="Arial" panose="020B0604020202020204" pitchFamily="34" charset="0"/>
                </a:rPr>
                <a:t>4</a:t>
              </a:r>
            </a:p>
          </p:txBody>
        </p:sp>
        <p:sp>
          <p:nvSpPr>
            <p:cNvPr id="15442" name="Rectangle 82"/>
            <p:cNvSpPr>
              <a:spLocks noChangeArrowheads="1"/>
            </p:cNvSpPr>
            <p:nvPr/>
          </p:nvSpPr>
          <p:spPr bwMode="auto">
            <a:xfrm>
              <a:off x="6693479" y="3693035"/>
              <a:ext cx="836126" cy="20383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4</a:t>
              </a:r>
            </a:p>
            <a:p>
              <a:r>
                <a:rPr lang="en-US" sz="2400" dirty="0">
                  <a:solidFill>
                    <a:srgbClr val="000000"/>
                  </a:solidFill>
                  <a:effectLst/>
                  <a:latin typeface="+mn-lt"/>
                  <a:cs typeface="Arial" panose="020B0604020202020204" pitchFamily="34" charset="0"/>
                </a:rPr>
                <a:t>  6</a:t>
              </a:r>
            </a:p>
            <a:p>
              <a:r>
                <a:rPr lang="en-US" sz="2400" dirty="0">
                  <a:solidFill>
                    <a:srgbClr val="000000"/>
                  </a:solidFill>
                  <a:effectLst/>
                  <a:latin typeface="+mn-lt"/>
                  <a:cs typeface="Arial" panose="020B0604020202020204" pitchFamily="34" charset="0"/>
                </a:rPr>
                <a:t>18</a:t>
              </a:r>
            </a:p>
            <a:p>
              <a:r>
                <a:rPr lang="en-US" sz="2400" dirty="0">
                  <a:solidFill>
                    <a:srgbClr val="000000"/>
                  </a:solidFill>
                  <a:effectLst/>
                  <a:latin typeface="+mn-lt"/>
                  <a:cs typeface="Arial" panose="020B0604020202020204" pitchFamily="34" charset="0"/>
                </a:rPr>
                <a:t>10</a:t>
              </a:r>
            </a:p>
            <a:p>
              <a:r>
                <a:rPr lang="en-US" sz="2400" dirty="0">
                  <a:solidFill>
                    <a:srgbClr val="000000"/>
                  </a:solidFill>
                  <a:effectLst/>
                  <a:latin typeface="+mn-lt"/>
                  <a:cs typeface="Arial" panose="020B0604020202020204" pitchFamily="34" charset="0"/>
                </a:rPr>
                <a:t>  2</a:t>
              </a:r>
            </a:p>
          </p:txBody>
        </p:sp>
      </p:grpSp>
      <p:sp>
        <p:nvSpPr>
          <p:cNvPr id="15444" name="Rectangle 84"/>
          <p:cNvSpPr>
            <a:spLocks noChangeArrowheads="1"/>
          </p:cNvSpPr>
          <p:nvPr/>
        </p:nvSpPr>
        <p:spPr bwMode="auto">
          <a:xfrm>
            <a:off x="1415491" y="1827863"/>
            <a:ext cx="10033516" cy="1473292"/>
          </a:xfrm>
          <a:prstGeom prst="rect">
            <a:avLst/>
          </a:prstGeom>
          <a:noFill/>
          <a:ln w="12700">
            <a:noFill/>
            <a:miter lim="800000"/>
            <a:headEnd/>
            <a:tailEnd/>
          </a:ln>
          <a:effectLst/>
        </p:spPr>
        <p:txBody>
          <a:bodyPr lIns="90488" tIns="44450" rIns="90488" bIns="44450"/>
          <a:lstStyle/>
          <a:p>
            <a:pPr indent="346075" algn="l">
              <a:lnSpc>
                <a:spcPct val="110000"/>
              </a:lnSpc>
              <a:buFont typeface="Wingdings" pitchFamily="2" charset="2"/>
              <a:buNone/>
            </a:pPr>
            <a:r>
              <a:rPr lang="en-US" sz="2400" dirty="0">
                <a:solidFill>
                  <a:srgbClr val="000000"/>
                </a:solidFill>
                <a:effectLst/>
                <a:latin typeface="+mn-lt"/>
                <a:cs typeface="Arial" panose="020B0604020202020204" pitchFamily="34" charset="0"/>
              </a:rPr>
              <a:t>Lucas Tool Rental would like to assign probabilities to the number of car polishers it rents each day.  Office records show the following frequencies of daily rentals for the last 40 days.</a:t>
            </a:r>
          </a:p>
        </p:txBody>
      </p:sp>
      <p:sp>
        <p:nvSpPr>
          <p:cNvPr id="15445" name="Rectangle 85"/>
          <p:cNvSpPr>
            <a:spLocks noChangeArrowheads="1"/>
          </p:cNvSpPr>
          <p:nvPr/>
        </p:nvSpPr>
        <p:spPr bwMode="auto">
          <a:xfrm>
            <a:off x="1248724" y="1239694"/>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Lucas Tool Rental</a:t>
            </a:r>
          </a:p>
        </p:txBody>
      </p:sp>
      <p:sp>
        <p:nvSpPr>
          <p:cNvPr id="2" name="Slide Number Placeholder 1"/>
          <p:cNvSpPr>
            <a:spLocks noGrp="1"/>
          </p:cNvSpPr>
          <p:nvPr>
            <p:ph type="sldNum" sz="quarter" idx="12"/>
          </p:nvPr>
        </p:nvSpPr>
        <p:spPr/>
        <p:txBody>
          <a:bodyPr/>
          <a:lstStyle/>
          <a:p>
            <a:fld id="{949EBC64-41CB-41B8-B6DF-9B1367312BD4}" type="slidenum">
              <a:rPr lang="en-US" smtClean="0"/>
              <a:t>19</a:t>
            </a:fld>
            <a:endParaRPr lang="en-US"/>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07715" y="728511"/>
            <a:ext cx="10337562" cy="700088"/>
          </a:xfrm>
          <a:noFill/>
          <a:ln/>
        </p:spPr>
        <p:txBody>
          <a:bodyPr>
            <a:noAutofit/>
          </a:bodyPr>
          <a:lstStyle/>
          <a:p>
            <a:r>
              <a:rPr lang="en-US" dirty="0"/>
              <a:t>Chapter 4</a:t>
            </a:r>
            <a:br>
              <a:rPr lang="en-US" dirty="0"/>
            </a:br>
            <a:r>
              <a:rPr lang="en-US" dirty="0"/>
              <a:t>Introduction to Probability</a:t>
            </a:r>
          </a:p>
        </p:txBody>
      </p:sp>
      <p:sp>
        <p:nvSpPr>
          <p:cNvPr id="5274" name="Rectangle 154"/>
          <p:cNvSpPr>
            <a:spLocks noChangeArrowheads="1"/>
          </p:cNvSpPr>
          <p:nvPr/>
        </p:nvSpPr>
        <p:spPr bwMode="auto">
          <a:xfrm>
            <a:off x="1264592" y="1540340"/>
            <a:ext cx="10134485" cy="470693"/>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Random</a:t>
            </a:r>
            <a:r>
              <a:rPr lang="en-US" sz="2400">
                <a:solidFill>
                  <a:srgbClr val="000000"/>
                </a:solidFill>
                <a:effectLst/>
                <a:latin typeface="+mn-lt"/>
                <a:cs typeface="Arial" panose="020B0604020202020204" pitchFamily="34" charset="0"/>
              </a:rPr>
              <a:t> Experiments</a:t>
            </a:r>
            <a:r>
              <a:rPr lang="en-US" sz="2400" dirty="0">
                <a:solidFill>
                  <a:srgbClr val="000000"/>
                </a:solidFill>
                <a:effectLst/>
                <a:latin typeface="+mn-lt"/>
                <a:cs typeface="Arial" panose="020B0604020202020204" pitchFamily="34" charset="0"/>
              </a:rPr>
              <a:t>, Counting Rules, and Assigning Probabilities</a:t>
            </a:r>
          </a:p>
        </p:txBody>
      </p:sp>
      <p:sp>
        <p:nvSpPr>
          <p:cNvPr id="5275" name="Rectangle 155"/>
          <p:cNvSpPr>
            <a:spLocks noChangeArrowheads="1"/>
          </p:cNvSpPr>
          <p:nvPr/>
        </p:nvSpPr>
        <p:spPr bwMode="auto">
          <a:xfrm>
            <a:off x="1264592" y="2020873"/>
            <a:ext cx="9826133" cy="484187"/>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Events and Their Probability</a:t>
            </a:r>
          </a:p>
        </p:txBody>
      </p:sp>
      <p:sp>
        <p:nvSpPr>
          <p:cNvPr id="5276" name="Rectangle 156"/>
          <p:cNvSpPr>
            <a:spLocks noChangeArrowheads="1"/>
          </p:cNvSpPr>
          <p:nvPr/>
        </p:nvSpPr>
        <p:spPr bwMode="auto">
          <a:xfrm>
            <a:off x="1264592" y="2531677"/>
            <a:ext cx="9425276" cy="569863"/>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Some Basic Relationships of Probability</a:t>
            </a:r>
          </a:p>
        </p:txBody>
      </p:sp>
      <p:sp>
        <p:nvSpPr>
          <p:cNvPr id="5277" name="Rectangle 157"/>
          <p:cNvSpPr>
            <a:spLocks noChangeArrowheads="1"/>
          </p:cNvSpPr>
          <p:nvPr/>
        </p:nvSpPr>
        <p:spPr bwMode="auto">
          <a:xfrm>
            <a:off x="1264592" y="3036238"/>
            <a:ext cx="9301935" cy="522287"/>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Conditional Probability</a:t>
            </a:r>
          </a:p>
        </p:txBody>
      </p:sp>
      <p:sp>
        <p:nvSpPr>
          <p:cNvPr id="5278" name="Rectangle 158"/>
          <p:cNvSpPr>
            <a:spLocks noChangeArrowheads="1"/>
          </p:cNvSpPr>
          <p:nvPr/>
        </p:nvSpPr>
        <p:spPr bwMode="auto">
          <a:xfrm>
            <a:off x="1264593" y="3515004"/>
            <a:ext cx="9517781" cy="522287"/>
          </a:xfrm>
          <a:prstGeom prst="rect">
            <a:avLst/>
          </a:prstGeom>
          <a:noFill/>
          <a:ln w="12700">
            <a:noFill/>
            <a:miter lim="800000"/>
            <a:headEnd/>
            <a:tailEnd/>
          </a:ln>
          <a:effectLst/>
        </p:spPr>
        <p:txBody>
          <a:bodyPr lIns="90488" tIns="44450" rIns="90488" bIns="44450"/>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Bayes’ Theorem</a:t>
            </a:r>
          </a:p>
        </p:txBody>
      </p:sp>
      <p:sp>
        <p:nvSpPr>
          <p:cNvPr id="2" name="Slide Number Placeholder 1"/>
          <p:cNvSpPr>
            <a:spLocks noGrp="1"/>
          </p:cNvSpPr>
          <p:nvPr>
            <p:ph type="sldNum" sz="quarter" idx="12"/>
          </p:nvPr>
        </p:nvSpPr>
        <p:spPr/>
        <p:txBody>
          <a:bodyPr/>
          <a:lstStyle/>
          <a:p>
            <a:fld id="{949EBC64-41CB-41B8-B6DF-9B1367312BD4}" type="slidenum">
              <a:rPr lang="en-US" smtClean="0"/>
              <a:t>2</a:t>
            </a:fld>
            <a:endParaRPr lang="en-US"/>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1377358" y="1769894"/>
            <a:ext cx="9445995" cy="955722"/>
          </a:xfrm>
          <a:noFill/>
          <a:ln/>
        </p:spPr>
        <p:txBody>
          <a:bodyPr/>
          <a:lstStyle/>
          <a:p>
            <a:pPr>
              <a:lnSpc>
                <a:spcPct val="90000"/>
              </a:lnSpc>
              <a:buFont typeface="Monotype Sorts" pitchFamily="2" charset="2"/>
              <a:buNone/>
            </a:pPr>
            <a:r>
              <a:rPr lang="en-US" dirty="0"/>
              <a:t>	Each probability assignment is given by dividing the frequency (number of days) by the total frequency (total number of days).</a:t>
            </a:r>
          </a:p>
        </p:txBody>
      </p:sp>
      <p:grpSp>
        <p:nvGrpSpPr>
          <p:cNvPr id="4" name="Group 3"/>
          <p:cNvGrpSpPr/>
          <p:nvPr/>
        </p:nvGrpSpPr>
        <p:grpSpPr>
          <a:xfrm>
            <a:off x="2305682" y="2704119"/>
            <a:ext cx="7074986" cy="3200400"/>
            <a:chOff x="2305682" y="2704119"/>
            <a:chExt cx="7074986" cy="3200400"/>
          </a:xfrm>
        </p:grpSpPr>
        <p:sp>
          <p:nvSpPr>
            <p:cNvPr id="3" name="Rectangle 2"/>
            <p:cNvSpPr/>
            <p:nvPr/>
          </p:nvSpPr>
          <p:spPr>
            <a:xfrm>
              <a:off x="2657139" y="2723169"/>
              <a:ext cx="6723529" cy="31813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5" name="Rectangle 151"/>
            <p:cNvSpPr>
              <a:spLocks noChangeArrowheads="1"/>
            </p:cNvSpPr>
            <p:nvPr/>
          </p:nvSpPr>
          <p:spPr bwMode="auto">
            <a:xfrm>
              <a:off x="6875202" y="3123219"/>
              <a:ext cx="2331019" cy="476250"/>
            </a:xfrm>
            <a:prstGeom prst="rect">
              <a:avLst/>
            </a:prstGeom>
            <a:noFill/>
            <a:ln w="12700">
              <a:noFill/>
              <a:miter lim="800000"/>
              <a:headEnd/>
              <a:tailEnd/>
            </a:ln>
            <a:effectLst/>
          </p:spPr>
          <p:txBody>
            <a:bodyPr wrap="none" anchor="ctr"/>
            <a:lstStyle/>
            <a:p>
              <a:r>
                <a:rPr lang="en-US" sz="2400" u="sng">
                  <a:solidFill>
                    <a:srgbClr val="000000"/>
                  </a:solidFill>
                  <a:effectLst/>
                  <a:latin typeface="Arial" panose="020B0604020202020204" pitchFamily="34" charset="0"/>
                  <a:cs typeface="Arial" panose="020B0604020202020204" pitchFamily="34" charset="0"/>
                </a:rPr>
                <a:t>Probability</a:t>
              </a:r>
            </a:p>
          </p:txBody>
        </p:sp>
        <p:sp>
          <p:nvSpPr>
            <p:cNvPr id="16536" name="Rectangle 152"/>
            <p:cNvSpPr>
              <a:spLocks noChangeArrowheads="1"/>
            </p:cNvSpPr>
            <p:nvPr/>
          </p:nvSpPr>
          <p:spPr bwMode="auto">
            <a:xfrm>
              <a:off x="2305682" y="2704119"/>
              <a:ext cx="3344505" cy="9525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Number of</a:t>
              </a:r>
            </a:p>
            <a:p>
              <a:r>
                <a:rPr lang="en-US" sz="2400" u="sng">
                  <a:solidFill>
                    <a:srgbClr val="000000"/>
                  </a:solidFill>
                  <a:effectLst/>
                  <a:latin typeface="Arial" panose="020B0604020202020204" pitchFamily="34" charset="0"/>
                  <a:cs typeface="Arial" panose="020B0604020202020204" pitchFamily="34" charset="0"/>
                </a:rPr>
                <a:t>Polishers Rented</a:t>
              </a:r>
            </a:p>
          </p:txBody>
        </p:sp>
        <p:sp>
          <p:nvSpPr>
            <p:cNvPr id="16537" name="Rectangle 153"/>
            <p:cNvSpPr>
              <a:spLocks noChangeArrowheads="1"/>
            </p:cNvSpPr>
            <p:nvPr/>
          </p:nvSpPr>
          <p:spPr bwMode="auto">
            <a:xfrm>
              <a:off x="5231295" y="2723169"/>
              <a:ext cx="2001636" cy="9144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Number</a:t>
              </a:r>
            </a:p>
            <a:p>
              <a:r>
                <a:rPr lang="en-US" sz="2400" u="sng">
                  <a:solidFill>
                    <a:srgbClr val="000000"/>
                  </a:solidFill>
                  <a:effectLst/>
                  <a:latin typeface="Arial" panose="020B0604020202020204" pitchFamily="34" charset="0"/>
                  <a:cs typeface="Arial" panose="020B0604020202020204" pitchFamily="34" charset="0"/>
                </a:rPr>
                <a:t>of Days</a:t>
              </a:r>
            </a:p>
          </p:txBody>
        </p:sp>
        <p:sp>
          <p:nvSpPr>
            <p:cNvPr id="16538" name="Rectangle 154"/>
            <p:cNvSpPr>
              <a:spLocks noChangeArrowheads="1"/>
            </p:cNvSpPr>
            <p:nvPr/>
          </p:nvSpPr>
          <p:spPr bwMode="auto">
            <a:xfrm>
              <a:off x="3724563" y="3447069"/>
              <a:ext cx="886801" cy="2152650"/>
            </a:xfrm>
            <a:prstGeom prst="rect">
              <a:avLst/>
            </a:prstGeom>
            <a:noFill/>
            <a:ln w="12700">
              <a:noFill/>
              <a:miter lim="800000"/>
              <a:headEnd/>
              <a:tailEnd/>
            </a:ln>
            <a:effectLst/>
          </p:spPr>
          <p:txBody>
            <a:bodyPr wrap="none" anchor="ctr"/>
            <a:lstStyle/>
            <a:p>
              <a:pPr algn="l"/>
              <a:r>
                <a:rPr lang="en-US" sz="2400">
                  <a:solidFill>
                    <a:srgbClr val="000000"/>
                  </a:solidFill>
                  <a:effectLst/>
                  <a:latin typeface="Arial" panose="020B0604020202020204" pitchFamily="34" charset="0"/>
                  <a:cs typeface="Arial" panose="020B0604020202020204" pitchFamily="34" charset="0"/>
                </a:rPr>
                <a:t>0</a:t>
              </a:r>
            </a:p>
            <a:p>
              <a:pPr algn="l"/>
              <a:r>
                <a:rPr lang="en-US" sz="2400">
                  <a:solidFill>
                    <a:srgbClr val="000000"/>
                  </a:solidFill>
                  <a:effectLst/>
                  <a:latin typeface="Arial" panose="020B0604020202020204" pitchFamily="34" charset="0"/>
                  <a:cs typeface="Arial" panose="020B0604020202020204" pitchFamily="34" charset="0"/>
                </a:rPr>
                <a:t>1</a:t>
              </a:r>
            </a:p>
            <a:p>
              <a:pPr algn="l"/>
              <a:r>
                <a:rPr lang="en-US" sz="2400">
                  <a:solidFill>
                    <a:srgbClr val="000000"/>
                  </a:solidFill>
                  <a:effectLst/>
                  <a:latin typeface="Arial" panose="020B0604020202020204" pitchFamily="34" charset="0"/>
                  <a:cs typeface="Arial" panose="020B0604020202020204" pitchFamily="34" charset="0"/>
                </a:rPr>
                <a:t>2</a:t>
              </a:r>
            </a:p>
            <a:p>
              <a:pPr algn="l"/>
              <a:r>
                <a:rPr lang="en-US" sz="2400">
                  <a:solidFill>
                    <a:srgbClr val="000000"/>
                  </a:solidFill>
                  <a:effectLst/>
                  <a:latin typeface="Arial" panose="020B0604020202020204" pitchFamily="34" charset="0"/>
                  <a:cs typeface="Arial" panose="020B0604020202020204" pitchFamily="34" charset="0"/>
                </a:rPr>
                <a:t>3</a:t>
              </a:r>
            </a:p>
            <a:p>
              <a:pPr algn="l"/>
              <a:r>
                <a:rPr lang="en-US" sz="2400">
                  <a:solidFill>
                    <a:srgbClr val="000000"/>
                  </a:solidFill>
                  <a:effectLst/>
                  <a:latin typeface="Arial" panose="020B0604020202020204" pitchFamily="34" charset="0"/>
                  <a:cs typeface="Arial" panose="020B0604020202020204" pitchFamily="34" charset="0"/>
                </a:rPr>
                <a:t>4</a:t>
              </a:r>
            </a:p>
          </p:txBody>
        </p:sp>
        <p:sp>
          <p:nvSpPr>
            <p:cNvPr id="16539" name="Rectangle 155"/>
            <p:cNvSpPr>
              <a:spLocks noChangeArrowheads="1"/>
            </p:cNvSpPr>
            <p:nvPr/>
          </p:nvSpPr>
          <p:spPr bwMode="auto">
            <a:xfrm>
              <a:off x="5738039" y="3504219"/>
              <a:ext cx="836126" cy="2400300"/>
            </a:xfrm>
            <a:prstGeom prst="rect">
              <a:avLst/>
            </a:prstGeom>
            <a:noFill/>
            <a:ln w="12700">
              <a:noFill/>
              <a:miter lim="800000"/>
              <a:headEnd/>
              <a:tailEnd/>
            </a:ln>
            <a:effectLst/>
          </p:spPr>
          <p:txBody>
            <a:bodyPr wrap="none" anchor="ctr"/>
            <a:lstStyle/>
            <a:p>
              <a:r>
                <a:rPr lang="en-US" sz="2400">
                  <a:solidFill>
                    <a:srgbClr val="000000"/>
                  </a:solidFill>
                  <a:effectLst/>
                  <a:latin typeface="Arial" panose="020B0604020202020204" pitchFamily="34" charset="0"/>
                  <a:cs typeface="Arial" panose="020B0604020202020204" pitchFamily="34" charset="0"/>
                </a:rPr>
                <a:t>  4</a:t>
              </a:r>
            </a:p>
            <a:p>
              <a:r>
                <a:rPr lang="en-US" sz="2400">
                  <a:solidFill>
                    <a:srgbClr val="000000"/>
                  </a:solidFill>
                  <a:effectLst/>
                  <a:latin typeface="Arial" panose="020B0604020202020204" pitchFamily="34" charset="0"/>
                  <a:cs typeface="Arial" panose="020B0604020202020204" pitchFamily="34" charset="0"/>
                </a:rPr>
                <a:t>  6</a:t>
              </a:r>
            </a:p>
            <a:p>
              <a:r>
                <a:rPr lang="en-US" sz="2400">
                  <a:solidFill>
                    <a:srgbClr val="000000"/>
                  </a:solidFill>
                  <a:effectLst/>
                  <a:latin typeface="Arial" panose="020B0604020202020204" pitchFamily="34" charset="0"/>
                  <a:cs typeface="Arial" panose="020B0604020202020204" pitchFamily="34" charset="0"/>
                </a:rPr>
                <a:t>18</a:t>
              </a:r>
            </a:p>
            <a:p>
              <a:r>
                <a:rPr lang="en-US" sz="2400">
                  <a:solidFill>
                    <a:srgbClr val="000000"/>
                  </a:solidFill>
                  <a:effectLst/>
                  <a:latin typeface="Arial" panose="020B0604020202020204" pitchFamily="34" charset="0"/>
                  <a:cs typeface="Arial" panose="020B0604020202020204" pitchFamily="34" charset="0"/>
                </a:rPr>
                <a:t>10</a:t>
              </a:r>
            </a:p>
            <a:p>
              <a:r>
                <a:rPr lang="en-US" sz="2400" u="sng">
                  <a:solidFill>
                    <a:srgbClr val="000000"/>
                  </a:solidFill>
                  <a:effectLst/>
                  <a:latin typeface="Arial" panose="020B0604020202020204" pitchFamily="34" charset="0"/>
                  <a:cs typeface="Arial" panose="020B0604020202020204" pitchFamily="34" charset="0"/>
                </a:rPr>
                <a:t>  2</a:t>
              </a:r>
            </a:p>
            <a:p>
              <a:r>
                <a:rPr lang="en-US" sz="2400">
                  <a:solidFill>
                    <a:srgbClr val="000000"/>
                  </a:solidFill>
                  <a:effectLst/>
                  <a:latin typeface="Arial" panose="020B0604020202020204" pitchFamily="34" charset="0"/>
                  <a:cs typeface="Arial" panose="020B0604020202020204" pitchFamily="34" charset="0"/>
                </a:rPr>
                <a:t>40</a:t>
              </a:r>
            </a:p>
          </p:txBody>
        </p:sp>
        <p:sp>
          <p:nvSpPr>
            <p:cNvPr id="16540" name="Rectangle 156"/>
            <p:cNvSpPr>
              <a:spLocks noChangeArrowheads="1"/>
            </p:cNvSpPr>
            <p:nvPr/>
          </p:nvSpPr>
          <p:spPr bwMode="auto">
            <a:xfrm>
              <a:off x="7607487" y="3504219"/>
              <a:ext cx="1462374" cy="23812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Arial" panose="020B0604020202020204" pitchFamily="34" charset="0"/>
                  <a:cs typeface="Arial" panose="020B0604020202020204" pitchFamily="34" charset="0"/>
                </a:rPr>
                <a:t>  .10 = 4/40</a:t>
              </a:r>
            </a:p>
            <a:p>
              <a:pPr algn="l"/>
              <a:r>
                <a:rPr lang="en-US" sz="2400" dirty="0">
                  <a:solidFill>
                    <a:srgbClr val="000000"/>
                  </a:solidFill>
                  <a:effectLst/>
                  <a:latin typeface="Arial" panose="020B0604020202020204" pitchFamily="34" charset="0"/>
                  <a:cs typeface="Arial" panose="020B0604020202020204" pitchFamily="34" charset="0"/>
                </a:rPr>
                <a:t>  .15</a:t>
              </a:r>
            </a:p>
            <a:p>
              <a:pPr algn="l"/>
              <a:r>
                <a:rPr lang="en-US" sz="2400" dirty="0">
                  <a:solidFill>
                    <a:srgbClr val="000000"/>
                  </a:solidFill>
                  <a:effectLst/>
                  <a:latin typeface="Arial" panose="020B0604020202020204" pitchFamily="34" charset="0"/>
                  <a:cs typeface="Arial" panose="020B0604020202020204" pitchFamily="34" charset="0"/>
                </a:rPr>
                <a:t>  .45</a:t>
              </a:r>
            </a:p>
            <a:p>
              <a:pPr algn="l"/>
              <a:r>
                <a:rPr lang="en-US" sz="2400" dirty="0">
                  <a:solidFill>
                    <a:srgbClr val="000000"/>
                  </a:solidFill>
                  <a:effectLst/>
                  <a:latin typeface="Arial" panose="020B0604020202020204" pitchFamily="34" charset="0"/>
                  <a:cs typeface="Arial" panose="020B0604020202020204" pitchFamily="34" charset="0"/>
                </a:rPr>
                <a:t>  .25</a:t>
              </a:r>
            </a:p>
            <a:p>
              <a:pPr algn="l"/>
              <a:r>
                <a:rPr lang="en-US" sz="2400" u="sng" dirty="0">
                  <a:solidFill>
                    <a:srgbClr val="000000"/>
                  </a:solidFill>
                  <a:effectLst/>
                  <a:latin typeface="Arial" panose="020B0604020202020204" pitchFamily="34" charset="0"/>
                  <a:cs typeface="Arial" panose="020B0604020202020204" pitchFamily="34" charset="0"/>
                </a:rPr>
                <a:t>  .05</a:t>
              </a:r>
            </a:p>
            <a:p>
              <a:pPr algn="l"/>
              <a:r>
                <a:rPr lang="en-US" sz="2400" dirty="0">
                  <a:solidFill>
                    <a:srgbClr val="000000"/>
                  </a:solidFill>
                  <a:effectLst/>
                  <a:latin typeface="Arial" panose="020B0604020202020204" pitchFamily="34" charset="0"/>
                  <a:cs typeface="Arial" panose="020B0604020202020204" pitchFamily="34" charset="0"/>
                </a:rPr>
                <a:t>1.00</a:t>
              </a:r>
            </a:p>
          </p:txBody>
        </p:sp>
      </p:grpSp>
      <p:sp>
        <p:nvSpPr>
          <p:cNvPr id="2" name="Slide Number Placeholder 1"/>
          <p:cNvSpPr>
            <a:spLocks noGrp="1"/>
          </p:cNvSpPr>
          <p:nvPr>
            <p:ph type="sldNum" sz="quarter" idx="12"/>
          </p:nvPr>
        </p:nvSpPr>
        <p:spPr/>
        <p:txBody>
          <a:bodyPr/>
          <a:lstStyle/>
          <a:p>
            <a:fld id="{949EBC64-41CB-41B8-B6DF-9B1367312BD4}" type="slidenum">
              <a:rPr lang="en-US" smtClean="0"/>
              <a:t>20</a:t>
            </a:fld>
            <a:endParaRPr lang="en-US"/>
          </a:p>
        </p:txBody>
      </p:sp>
      <p:sp>
        <p:nvSpPr>
          <p:cNvPr id="15" name="Rectangle 2"/>
          <p:cNvSpPr>
            <a:spLocks noGrp="1" noChangeArrowheads="1"/>
          </p:cNvSpPr>
          <p:nvPr>
            <p:ph type="title"/>
          </p:nvPr>
        </p:nvSpPr>
        <p:spPr>
          <a:xfrm>
            <a:off x="896957" y="550976"/>
            <a:ext cx="10337562" cy="604838"/>
          </a:xfrm>
          <a:noFill/>
          <a:ln/>
        </p:spPr>
        <p:txBody>
          <a:bodyPr>
            <a:normAutofit/>
          </a:bodyPr>
          <a:lstStyle/>
          <a:p>
            <a:r>
              <a:rPr lang="en-US" dirty="0"/>
              <a:t>Relative Frequency Method</a:t>
            </a:r>
          </a:p>
        </p:txBody>
      </p:sp>
      <p:sp>
        <p:nvSpPr>
          <p:cNvPr id="16" name="Rectangle 85"/>
          <p:cNvSpPr>
            <a:spLocks noChangeArrowheads="1"/>
          </p:cNvSpPr>
          <p:nvPr/>
        </p:nvSpPr>
        <p:spPr bwMode="auto">
          <a:xfrm>
            <a:off x="1248724" y="1239694"/>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Lucas Tool Rental</a:t>
            </a: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8473" y="534912"/>
            <a:ext cx="10337562" cy="642937"/>
          </a:xfrm>
          <a:noFill/>
          <a:ln/>
        </p:spPr>
        <p:txBody>
          <a:bodyPr/>
          <a:lstStyle/>
          <a:p>
            <a:r>
              <a:rPr lang="en-US" dirty="0"/>
              <a:t>Subjective Method</a:t>
            </a:r>
          </a:p>
        </p:txBody>
      </p:sp>
      <p:sp>
        <p:nvSpPr>
          <p:cNvPr id="17412" name="Rectangle 4"/>
          <p:cNvSpPr>
            <a:spLocks noChangeArrowheads="1"/>
          </p:cNvSpPr>
          <p:nvPr/>
        </p:nvSpPr>
        <p:spPr bwMode="auto">
          <a:xfrm>
            <a:off x="1255260" y="1123133"/>
            <a:ext cx="10514922" cy="1091491"/>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When economic conditions or a company’s circumstances change rapidly it might be inappropriate to assign probabilities based solely on historical data.</a:t>
            </a:r>
          </a:p>
        </p:txBody>
      </p:sp>
      <p:sp>
        <p:nvSpPr>
          <p:cNvPr id="17413" name="Rectangle 5"/>
          <p:cNvSpPr>
            <a:spLocks noChangeArrowheads="1"/>
          </p:cNvSpPr>
          <p:nvPr/>
        </p:nvSpPr>
        <p:spPr bwMode="auto">
          <a:xfrm>
            <a:off x="1255259" y="2033399"/>
            <a:ext cx="10489585" cy="1305690"/>
          </a:xfrm>
          <a:prstGeom prst="rect">
            <a:avLst/>
          </a:prstGeom>
          <a:noFill/>
          <a:ln w="12700">
            <a:noFill/>
            <a:miter lim="800000"/>
            <a:headEnd/>
            <a:tailEnd/>
          </a:ln>
          <a:effectLst/>
        </p:spPr>
        <p:txBody>
          <a:bodyPr wrap="square" anchor="ctr"/>
          <a:lstStyle/>
          <a:p>
            <a:pPr marL="342900" indent="-342900" algn="l">
              <a:lnSpc>
                <a:spcPct val="80000"/>
              </a:lnSpc>
              <a:spcBef>
                <a:spcPct val="20000"/>
              </a:spcBef>
              <a:buFont typeface="Arial" panose="020B0604020202020204" pitchFamily="34" charset="0"/>
              <a:buChar char="•"/>
            </a:pPr>
            <a:r>
              <a:rPr lang="en-US" sz="2400" dirty="0">
                <a:solidFill>
                  <a:srgbClr val="000000"/>
                </a:solidFill>
                <a:effectLst/>
                <a:latin typeface="+mn-lt"/>
                <a:cs typeface="Arial" panose="020B0604020202020204" pitchFamily="34" charset="0"/>
              </a:rPr>
              <a:t>We can use any data available as well as our experience and intuition, but ultimately a probability value should express our </a:t>
            </a:r>
            <a:r>
              <a:rPr lang="en-US" sz="2400" u="sng" dirty="0">
                <a:solidFill>
                  <a:srgbClr val="000000"/>
                </a:solidFill>
                <a:effectLst/>
                <a:latin typeface="+mn-lt"/>
                <a:cs typeface="Arial" panose="020B0604020202020204" pitchFamily="34" charset="0"/>
              </a:rPr>
              <a:t>degree of belief</a:t>
            </a:r>
            <a:r>
              <a:rPr lang="en-US" sz="2400" dirty="0">
                <a:solidFill>
                  <a:srgbClr val="000000"/>
                </a:solidFill>
                <a:effectLst/>
                <a:latin typeface="+mn-lt"/>
                <a:cs typeface="Arial" panose="020B0604020202020204" pitchFamily="34" charset="0"/>
              </a:rPr>
              <a:t> that the       experimental outcome will occur.</a:t>
            </a:r>
            <a:endParaRPr lang="en-US" dirty="0">
              <a:solidFill>
                <a:srgbClr val="000000"/>
              </a:solidFill>
              <a:effectLst/>
              <a:latin typeface="+mn-lt"/>
              <a:cs typeface="Arial" panose="020B0604020202020204" pitchFamily="34" charset="0"/>
            </a:endParaRPr>
          </a:p>
        </p:txBody>
      </p:sp>
      <p:sp>
        <p:nvSpPr>
          <p:cNvPr id="17414" name="Rectangle 6"/>
          <p:cNvSpPr>
            <a:spLocks noChangeArrowheads="1"/>
          </p:cNvSpPr>
          <p:nvPr/>
        </p:nvSpPr>
        <p:spPr bwMode="auto">
          <a:xfrm>
            <a:off x="1255259" y="3123875"/>
            <a:ext cx="10489585" cy="1030737"/>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best probability estimates often are obtained by combining the estimates from the classical or relative frequency approach with the subjective estimate.</a:t>
            </a:r>
          </a:p>
        </p:txBody>
      </p:sp>
      <p:sp>
        <p:nvSpPr>
          <p:cNvPr id="2" name="Slide Number Placeholder 1"/>
          <p:cNvSpPr>
            <a:spLocks noGrp="1"/>
          </p:cNvSpPr>
          <p:nvPr>
            <p:ph type="sldNum" sz="quarter" idx="12"/>
          </p:nvPr>
        </p:nvSpPr>
        <p:spPr/>
        <p:txBody>
          <a:bodyPr/>
          <a:lstStyle/>
          <a:p>
            <a:fld id="{949EBC64-41CB-41B8-B6DF-9B1367312BD4}" type="slidenum">
              <a:rPr lang="en-US" smtClean="0"/>
              <a:t>21</a:t>
            </a:fld>
            <a:endParaRPr lang="en-US"/>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8473" y="513278"/>
            <a:ext cx="10337562" cy="674687"/>
          </a:xfrm>
          <a:noFill/>
          <a:ln/>
        </p:spPr>
        <p:txBody>
          <a:bodyPr/>
          <a:lstStyle/>
          <a:p>
            <a:r>
              <a:rPr lang="en-US" dirty="0"/>
              <a:t>Subjective Method</a:t>
            </a:r>
          </a:p>
        </p:txBody>
      </p:sp>
      <p:sp>
        <p:nvSpPr>
          <p:cNvPr id="18435" name="Rectangle 3"/>
          <p:cNvSpPr>
            <a:spLocks noGrp="1" noChangeArrowheads="1"/>
          </p:cNvSpPr>
          <p:nvPr>
            <p:ph idx="1"/>
          </p:nvPr>
        </p:nvSpPr>
        <p:spPr>
          <a:xfrm>
            <a:off x="1653651" y="1680708"/>
            <a:ext cx="10337562" cy="498475"/>
          </a:xfrm>
          <a:noFill/>
          <a:ln/>
        </p:spPr>
        <p:txBody>
          <a:bodyPr/>
          <a:lstStyle/>
          <a:p>
            <a:pPr>
              <a:lnSpc>
                <a:spcPct val="90000"/>
              </a:lnSpc>
              <a:buFont typeface="Monotype Sorts" pitchFamily="2" charset="2"/>
              <a:buNone/>
            </a:pPr>
            <a:r>
              <a:rPr lang="en-US" dirty="0"/>
              <a:t>An analyst made the following probability estimates.</a:t>
            </a:r>
          </a:p>
        </p:txBody>
      </p:sp>
      <p:sp>
        <p:nvSpPr>
          <p:cNvPr id="18469" name="Rectangle 37"/>
          <p:cNvSpPr>
            <a:spLocks noChangeArrowheads="1"/>
          </p:cNvSpPr>
          <p:nvPr/>
        </p:nvSpPr>
        <p:spPr bwMode="auto">
          <a:xfrm>
            <a:off x="2028113" y="2075352"/>
            <a:ext cx="3445854" cy="590550"/>
          </a:xfrm>
          <a:prstGeom prst="rect">
            <a:avLst/>
          </a:prstGeom>
          <a:noFill/>
          <a:ln w="12700">
            <a:noFill/>
            <a:miter lim="800000"/>
            <a:headEnd/>
            <a:tailEnd/>
          </a:ln>
          <a:effectLst/>
        </p:spPr>
        <p:txBody>
          <a:bodyPr wrap="none" anchor="ctr"/>
          <a:lstStyle/>
          <a:p>
            <a:r>
              <a:rPr lang="en-US" sz="2400" u="sng">
                <a:solidFill>
                  <a:srgbClr val="000000"/>
                </a:solidFill>
                <a:effectLst/>
                <a:latin typeface="+mn-lt"/>
                <a:cs typeface="Arial" panose="020B0604020202020204" pitchFamily="34" charset="0"/>
              </a:rPr>
              <a:t>Experimental Outcome</a:t>
            </a:r>
            <a:endParaRPr lang="en-US" sz="2400" u="sng" dirty="0">
              <a:solidFill>
                <a:srgbClr val="000000"/>
              </a:solidFill>
              <a:effectLst/>
              <a:latin typeface="+mn-lt"/>
              <a:cs typeface="Arial" panose="020B0604020202020204" pitchFamily="34" charset="0"/>
            </a:endParaRPr>
          </a:p>
        </p:txBody>
      </p:sp>
      <p:sp>
        <p:nvSpPr>
          <p:cNvPr id="18470" name="Rectangle 38"/>
          <p:cNvSpPr>
            <a:spLocks noChangeArrowheads="1"/>
          </p:cNvSpPr>
          <p:nvPr/>
        </p:nvSpPr>
        <p:spPr bwMode="auto">
          <a:xfrm>
            <a:off x="4697346" y="2076951"/>
            <a:ext cx="3141808" cy="57150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Net Gain or Loss</a:t>
            </a:r>
          </a:p>
        </p:txBody>
      </p:sp>
      <p:sp>
        <p:nvSpPr>
          <p:cNvPr id="18471" name="Rectangle 39"/>
          <p:cNvSpPr>
            <a:spLocks noChangeArrowheads="1"/>
          </p:cNvSpPr>
          <p:nvPr/>
        </p:nvSpPr>
        <p:spPr bwMode="auto">
          <a:xfrm>
            <a:off x="7234907" y="2064594"/>
            <a:ext cx="2483042" cy="57150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Probability</a:t>
            </a:r>
          </a:p>
        </p:txBody>
      </p:sp>
      <p:sp>
        <p:nvSpPr>
          <p:cNvPr id="18472" name="Rectangle 40"/>
          <p:cNvSpPr>
            <a:spLocks noChangeArrowheads="1"/>
          </p:cNvSpPr>
          <p:nvPr/>
        </p:nvSpPr>
        <p:spPr bwMode="auto">
          <a:xfrm>
            <a:off x="3250422" y="2445594"/>
            <a:ext cx="1371005" cy="346710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(10,  8)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(10, -2)</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(5,  8)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(5, -2)</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(0,  8)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(0, -2)</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(-20,  8)</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(-20, -2)</a:t>
            </a:r>
          </a:p>
        </p:txBody>
      </p:sp>
      <p:sp>
        <p:nvSpPr>
          <p:cNvPr id="18473" name="Rectangle 41"/>
          <p:cNvSpPr>
            <a:spLocks noChangeArrowheads="1"/>
          </p:cNvSpPr>
          <p:nvPr/>
        </p:nvSpPr>
        <p:spPr bwMode="auto">
          <a:xfrm>
            <a:off x="5041472" y="2502744"/>
            <a:ext cx="2533220" cy="339090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$18,000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$8,000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$13,000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$3,000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$8,000  Gain</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$2,000  Loss</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$12,000  Loss</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$22,000  Loss</a:t>
            </a:r>
          </a:p>
        </p:txBody>
      </p:sp>
      <p:sp>
        <p:nvSpPr>
          <p:cNvPr id="18474" name="Rectangle 42"/>
          <p:cNvSpPr>
            <a:spLocks noChangeArrowheads="1"/>
          </p:cNvSpPr>
          <p:nvPr/>
        </p:nvSpPr>
        <p:spPr bwMode="auto">
          <a:xfrm>
            <a:off x="7969685" y="2521794"/>
            <a:ext cx="937475" cy="331470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.20</a:t>
            </a:r>
          </a:p>
          <a:p>
            <a:pPr>
              <a:lnSpc>
                <a:spcPct val="110000"/>
              </a:lnSpc>
            </a:pPr>
            <a:r>
              <a:rPr lang="en-US" sz="2400">
                <a:solidFill>
                  <a:srgbClr val="000000"/>
                </a:solidFill>
                <a:effectLst/>
                <a:latin typeface="+mn-lt"/>
                <a:cs typeface="Arial" panose="020B0604020202020204" pitchFamily="34" charset="0"/>
              </a:rPr>
              <a:t>.08</a:t>
            </a:r>
          </a:p>
          <a:p>
            <a:pPr>
              <a:lnSpc>
                <a:spcPct val="110000"/>
              </a:lnSpc>
            </a:pPr>
            <a:r>
              <a:rPr lang="en-US" sz="2400">
                <a:solidFill>
                  <a:srgbClr val="000000"/>
                </a:solidFill>
                <a:effectLst/>
                <a:latin typeface="+mn-lt"/>
                <a:cs typeface="Arial" panose="020B0604020202020204" pitchFamily="34" charset="0"/>
              </a:rPr>
              <a:t>.16</a:t>
            </a:r>
          </a:p>
          <a:p>
            <a:pPr>
              <a:lnSpc>
                <a:spcPct val="110000"/>
              </a:lnSpc>
            </a:pPr>
            <a:r>
              <a:rPr lang="en-US" sz="2400">
                <a:solidFill>
                  <a:srgbClr val="000000"/>
                </a:solidFill>
                <a:effectLst/>
                <a:latin typeface="+mn-lt"/>
                <a:cs typeface="Arial" panose="020B0604020202020204" pitchFamily="34" charset="0"/>
              </a:rPr>
              <a:t>.26</a:t>
            </a:r>
          </a:p>
          <a:p>
            <a:pPr>
              <a:lnSpc>
                <a:spcPct val="110000"/>
              </a:lnSpc>
            </a:pPr>
            <a:r>
              <a:rPr lang="en-US" sz="2400">
                <a:solidFill>
                  <a:srgbClr val="000000"/>
                </a:solidFill>
                <a:effectLst/>
                <a:latin typeface="+mn-lt"/>
                <a:cs typeface="Arial" panose="020B0604020202020204" pitchFamily="34" charset="0"/>
              </a:rPr>
              <a:t>.10</a:t>
            </a:r>
          </a:p>
          <a:p>
            <a:pPr>
              <a:lnSpc>
                <a:spcPct val="110000"/>
              </a:lnSpc>
            </a:pPr>
            <a:r>
              <a:rPr lang="en-US" sz="2400">
                <a:solidFill>
                  <a:srgbClr val="000000"/>
                </a:solidFill>
                <a:effectLst/>
                <a:latin typeface="+mn-lt"/>
                <a:cs typeface="Arial" panose="020B0604020202020204" pitchFamily="34" charset="0"/>
              </a:rPr>
              <a:t>.12</a:t>
            </a:r>
          </a:p>
          <a:p>
            <a:pPr>
              <a:lnSpc>
                <a:spcPct val="110000"/>
              </a:lnSpc>
            </a:pPr>
            <a:r>
              <a:rPr lang="en-US" sz="2400">
                <a:solidFill>
                  <a:srgbClr val="000000"/>
                </a:solidFill>
                <a:effectLst/>
                <a:latin typeface="+mn-lt"/>
                <a:cs typeface="Arial" panose="020B0604020202020204" pitchFamily="34" charset="0"/>
              </a:rPr>
              <a:t>.02</a:t>
            </a:r>
          </a:p>
          <a:p>
            <a:pPr>
              <a:lnSpc>
                <a:spcPct val="110000"/>
              </a:lnSpc>
            </a:pPr>
            <a:r>
              <a:rPr lang="en-US" sz="2400">
                <a:solidFill>
                  <a:srgbClr val="000000"/>
                </a:solidFill>
                <a:effectLst/>
                <a:latin typeface="+mn-lt"/>
                <a:cs typeface="Arial" panose="020B0604020202020204" pitchFamily="34" charset="0"/>
              </a:rPr>
              <a:t>.06</a:t>
            </a:r>
          </a:p>
        </p:txBody>
      </p:sp>
      <p:sp>
        <p:nvSpPr>
          <p:cNvPr id="18476" name="Rectangle 44"/>
          <p:cNvSpPr>
            <a:spLocks noChangeArrowheads="1"/>
          </p:cNvSpPr>
          <p:nvPr/>
        </p:nvSpPr>
        <p:spPr bwMode="auto">
          <a:xfrm>
            <a:off x="1257823" y="1237958"/>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cxnSp>
        <p:nvCxnSpPr>
          <p:cNvPr id="3" name="Straight Connector 2"/>
          <p:cNvCxnSpPr/>
          <p:nvPr/>
        </p:nvCxnSpPr>
        <p:spPr bwMode="auto">
          <a:xfrm flipV="1">
            <a:off x="7969685" y="5514694"/>
            <a:ext cx="1386809" cy="520860"/>
          </a:xfrm>
          <a:prstGeom prst="line">
            <a:avLst/>
          </a:prstGeom>
          <a:solidFill>
            <a:schemeClr val="accent1"/>
          </a:solidFill>
          <a:ln w="2857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4" name="TextBox 3"/>
          <p:cNvSpPr txBox="1"/>
          <p:nvPr/>
        </p:nvSpPr>
        <p:spPr>
          <a:xfrm>
            <a:off x="8765129" y="5701652"/>
            <a:ext cx="728083" cy="461665"/>
          </a:xfrm>
          <a:prstGeom prst="rect">
            <a:avLst/>
          </a:prstGeom>
          <a:noFill/>
        </p:spPr>
        <p:txBody>
          <a:bodyPr wrap="none" rtlCol="0">
            <a:spAutoFit/>
          </a:bodyPr>
          <a:lstStyle/>
          <a:p>
            <a:r>
              <a:rPr lang="en-US" sz="2400" dirty="0">
                <a:solidFill>
                  <a:srgbClr val="000000"/>
                </a:solidFill>
                <a:effectLst/>
                <a:latin typeface="+mn-lt"/>
                <a:cs typeface="Arial" panose="020B0604020202020204" pitchFamily="34" charset="0"/>
              </a:rPr>
              <a:t>1.00</a:t>
            </a:r>
          </a:p>
        </p:txBody>
      </p:sp>
      <p:sp>
        <p:nvSpPr>
          <p:cNvPr id="2" name="Slide Number Placeholder 1"/>
          <p:cNvSpPr>
            <a:spLocks noGrp="1"/>
          </p:cNvSpPr>
          <p:nvPr>
            <p:ph type="sldNum" sz="quarter" idx="12"/>
          </p:nvPr>
        </p:nvSpPr>
        <p:spPr/>
        <p:txBody>
          <a:bodyPr/>
          <a:lstStyle/>
          <a:p>
            <a:fld id="{949EBC64-41CB-41B8-B6DF-9B1367312BD4}" type="slidenum">
              <a:rPr lang="en-US" smtClean="0"/>
              <a:t>22</a:t>
            </a:fld>
            <a:endParaRPr lang="en-US"/>
          </a:p>
        </p:txBody>
      </p:sp>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1266858" y="1153007"/>
            <a:ext cx="9653459"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An </a:t>
            </a:r>
            <a:r>
              <a:rPr lang="en-US" sz="2400" u="sng" dirty="0">
                <a:solidFill>
                  <a:srgbClr val="000000"/>
                </a:solidFill>
                <a:effectLst/>
                <a:latin typeface="+mn-lt"/>
                <a:cs typeface="Arial" panose="020B0604020202020204" pitchFamily="34" charset="0"/>
              </a:rPr>
              <a:t>event</a:t>
            </a:r>
            <a:r>
              <a:rPr lang="en-US" sz="2400" b="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is a collection of sample points.</a:t>
            </a:r>
          </a:p>
        </p:txBody>
      </p:sp>
      <p:sp>
        <p:nvSpPr>
          <p:cNvPr id="145411" name="Rectangle 3"/>
          <p:cNvSpPr>
            <a:spLocks noChangeArrowheads="1"/>
          </p:cNvSpPr>
          <p:nvPr/>
        </p:nvSpPr>
        <p:spPr bwMode="auto">
          <a:xfrm>
            <a:off x="1266858" y="1730681"/>
            <a:ext cx="9653459"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probability of any event</a:t>
            </a:r>
            <a:r>
              <a:rPr lang="en-US" sz="2400" dirty="0">
                <a:solidFill>
                  <a:srgbClr val="000000"/>
                </a:solidFill>
                <a:effectLst/>
                <a:latin typeface="+mn-lt"/>
                <a:cs typeface="Arial" panose="020B0604020202020204" pitchFamily="34" charset="0"/>
              </a:rPr>
              <a:t> is equal to the sum of the probabilities of the sample points in the event.</a:t>
            </a:r>
          </a:p>
        </p:txBody>
      </p:sp>
      <p:sp>
        <p:nvSpPr>
          <p:cNvPr id="145412" name="Rectangle 4"/>
          <p:cNvSpPr>
            <a:spLocks noChangeArrowheads="1"/>
          </p:cNvSpPr>
          <p:nvPr/>
        </p:nvSpPr>
        <p:spPr bwMode="auto">
          <a:xfrm>
            <a:off x="1266858" y="2614184"/>
            <a:ext cx="9653459" cy="107771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we can identify all the sample points of an experiment and assign a probability to each, we can compute the probability of an event.</a:t>
            </a:r>
          </a:p>
        </p:txBody>
      </p:sp>
      <p:sp>
        <p:nvSpPr>
          <p:cNvPr id="6" name="Rectangle 2"/>
          <p:cNvSpPr txBox="1">
            <a:spLocks noChangeArrowheads="1"/>
          </p:cNvSpPr>
          <p:nvPr/>
        </p:nvSpPr>
        <p:spPr>
          <a:xfrm>
            <a:off x="901380" y="545432"/>
            <a:ext cx="10337562" cy="684441"/>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Events and Their Probabilities</a:t>
            </a:r>
          </a:p>
        </p:txBody>
      </p:sp>
      <p:sp>
        <p:nvSpPr>
          <p:cNvPr id="2" name="Slide Number Placeholder 1"/>
          <p:cNvSpPr>
            <a:spLocks noGrp="1"/>
          </p:cNvSpPr>
          <p:nvPr>
            <p:ph type="sldNum" sz="quarter" idx="12"/>
          </p:nvPr>
        </p:nvSpPr>
        <p:spPr/>
        <p:txBody>
          <a:bodyPr/>
          <a:lstStyle/>
          <a:p>
            <a:fld id="{949EBC64-41CB-41B8-B6DF-9B1367312BD4}" type="slidenum">
              <a:rPr lang="en-US" smtClean="0"/>
              <a:t>23</a:t>
            </a:fld>
            <a:endParaRPr lang="en-US"/>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6" name="Rectangle 36"/>
          <p:cNvSpPr>
            <a:spLocks noChangeArrowheads="1"/>
          </p:cNvSpPr>
          <p:nvPr/>
        </p:nvSpPr>
        <p:spPr bwMode="auto">
          <a:xfrm>
            <a:off x="1948079" y="1762845"/>
            <a:ext cx="7350464"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20519" name="Oval 39"/>
          <p:cNvSpPr>
            <a:spLocks noChangeArrowheads="1"/>
          </p:cNvSpPr>
          <p:nvPr/>
        </p:nvSpPr>
        <p:spPr bwMode="auto">
          <a:xfrm>
            <a:off x="3332568" y="3570438"/>
            <a:ext cx="804808"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0520" name="Rectangle 40"/>
          <p:cNvSpPr>
            <a:spLocks noChangeArrowheads="1"/>
          </p:cNvSpPr>
          <p:nvPr/>
        </p:nvSpPr>
        <p:spPr bwMode="auto">
          <a:xfrm>
            <a:off x="1542552" y="2162895"/>
            <a:ext cx="6739685" cy="6096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{(10, 8), (10, -2), (5, 8), (5, -2)}</a:t>
            </a:r>
          </a:p>
        </p:txBody>
      </p:sp>
      <p:sp>
        <p:nvSpPr>
          <p:cNvPr id="20521" name="Rectangle 41"/>
          <p:cNvSpPr>
            <a:spLocks noChangeArrowheads="1"/>
          </p:cNvSpPr>
          <p:nvPr/>
        </p:nvSpPr>
        <p:spPr bwMode="auto">
          <a:xfrm>
            <a:off x="1019368" y="2639145"/>
            <a:ext cx="8361264" cy="5334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-2)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-2)</a:t>
            </a:r>
          </a:p>
        </p:txBody>
      </p:sp>
      <p:sp>
        <p:nvSpPr>
          <p:cNvPr id="20522" name="Rectangle 42"/>
          <p:cNvSpPr>
            <a:spLocks noChangeArrowheads="1"/>
          </p:cNvSpPr>
          <p:nvPr/>
        </p:nvSpPr>
        <p:spPr bwMode="auto">
          <a:xfrm>
            <a:off x="2414676" y="3134445"/>
            <a:ext cx="4104620" cy="4381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.20 + .08 + .16 + .26</a:t>
            </a:r>
          </a:p>
        </p:txBody>
      </p:sp>
      <p:sp>
        <p:nvSpPr>
          <p:cNvPr id="20523" name="Rectangle 43"/>
          <p:cNvSpPr>
            <a:spLocks noChangeArrowheads="1"/>
          </p:cNvSpPr>
          <p:nvPr/>
        </p:nvSpPr>
        <p:spPr bwMode="auto">
          <a:xfrm>
            <a:off x="2754891" y="3534495"/>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.70</a:t>
            </a:r>
            <a:endParaRPr lang="en-US" dirty="0">
              <a:solidFill>
                <a:srgbClr val="000000"/>
              </a:solidFill>
              <a:effectLst/>
              <a:latin typeface="+mn-lt"/>
              <a:cs typeface="Arial" panose="020B0604020202020204" pitchFamily="34" charset="0"/>
            </a:endParaRPr>
          </a:p>
        </p:txBody>
      </p:sp>
      <p:sp>
        <p:nvSpPr>
          <p:cNvPr id="20529" name="Rectangle 49"/>
          <p:cNvSpPr>
            <a:spLocks noChangeArrowheads="1"/>
          </p:cNvSpPr>
          <p:nvPr/>
        </p:nvSpPr>
        <p:spPr bwMode="auto">
          <a:xfrm>
            <a:off x="1264219" y="1249701"/>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24</a:t>
            </a:fld>
            <a:endParaRPr lang="en-US"/>
          </a:p>
        </p:txBody>
      </p:sp>
      <p:sp>
        <p:nvSpPr>
          <p:cNvPr id="13" name="Rectangle 2"/>
          <p:cNvSpPr txBox="1">
            <a:spLocks noChangeArrowheads="1"/>
          </p:cNvSpPr>
          <p:nvPr/>
        </p:nvSpPr>
        <p:spPr>
          <a:xfrm>
            <a:off x="901380" y="545432"/>
            <a:ext cx="10337562" cy="684441"/>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Events and Their Probabilities</a:t>
            </a:r>
          </a:p>
        </p:txBody>
      </p:sp>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93" name="Rectangle 37"/>
          <p:cNvSpPr>
            <a:spLocks noChangeArrowheads="1"/>
          </p:cNvSpPr>
          <p:nvPr/>
        </p:nvSpPr>
        <p:spPr bwMode="auto">
          <a:xfrm>
            <a:off x="1612408" y="1704693"/>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47494" name="Oval 38"/>
          <p:cNvSpPr>
            <a:spLocks noChangeArrowheads="1"/>
          </p:cNvSpPr>
          <p:nvPr/>
        </p:nvSpPr>
        <p:spPr bwMode="auto">
          <a:xfrm>
            <a:off x="3120318" y="3609108"/>
            <a:ext cx="84889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7495" name="Rectangle 39"/>
          <p:cNvSpPr>
            <a:spLocks noChangeArrowheads="1"/>
          </p:cNvSpPr>
          <p:nvPr/>
        </p:nvSpPr>
        <p:spPr bwMode="auto">
          <a:xfrm>
            <a:off x="1554286" y="2201565"/>
            <a:ext cx="6460976" cy="6096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{(10, 8), (5, 8), (0, 8), (-20, 8)}</a:t>
            </a:r>
          </a:p>
        </p:txBody>
      </p:sp>
      <p:sp>
        <p:nvSpPr>
          <p:cNvPr id="147496" name="Rectangle 40"/>
          <p:cNvSpPr>
            <a:spLocks noChangeArrowheads="1"/>
          </p:cNvSpPr>
          <p:nvPr/>
        </p:nvSpPr>
        <p:spPr bwMode="auto">
          <a:xfrm>
            <a:off x="799157" y="2702529"/>
            <a:ext cx="8487949" cy="53340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(-20, 8)</a:t>
            </a:r>
          </a:p>
        </p:txBody>
      </p:sp>
      <p:sp>
        <p:nvSpPr>
          <p:cNvPr id="147497" name="Rectangle 41"/>
          <p:cNvSpPr>
            <a:spLocks noChangeArrowheads="1"/>
          </p:cNvSpPr>
          <p:nvPr/>
        </p:nvSpPr>
        <p:spPr bwMode="auto">
          <a:xfrm>
            <a:off x="2133613" y="3173115"/>
            <a:ext cx="4307318" cy="4381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.20 + .16 + .10 + .02</a:t>
            </a:r>
          </a:p>
        </p:txBody>
      </p:sp>
      <p:sp>
        <p:nvSpPr>
          <p:cNvPr id="147498" name="Rectangle 42"/>
          <p:cNvSpPr>
            <a:spLocks noChangeArrowheads="1"/>
          </p:cNvSpPr>
          <p:nvPr/>
        </p:nvSpPr>
        <p:spPr bwMode="auto">
          <a:xfrm>
            <a:off x="2567043" y="3573165"/>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.48</a:t>
            </a:r>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25</a:t>
            </a:fld>
            <a:endParaRPr lang="en-US"/>
          </a:p>
        </p:txBody>
      </p:sp>
      <p:sp>
        <p:nvSpPr>
          <p:cNvPr id="12" name="Rectangle 49"/>
          <p:cNvSpPr>
            <a:spLocks noChangeArrowheads="1"/>
          </p:cNvSpPr>
          <p:nvPr/>
        </p:nvSpPr>
        <p:spPr bwMode="auto">
          <a:xfrm>
            <a:off x="1264219" y="123894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13" name="Rectangle 2"/>
          <p:cNvSpPr txBox="1">
            <a:spLocks noChangeArrowheads="1"/>
          </p:cNvSpPr>
          <p:nvPr/>
        </p:nvSpPr>
        <p:spPr>
          <a:xfrm>
            <a:off x="901380" y="545432"/>
            <a:ext cx="10337562" cy="684441"/>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3200" kern="0" dirty="0">
                <a:solidFill>
                  <a:schemeClr val="tx1"/>
                </a:solidFill>
                <a:latin typeface="+mn-lt"/>
              </a:rPr>
              <a:t>Events and Their Probabilities</a:t>
            </a:r>
          </a:p>
        </p:txBody>
      </p:sp>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7715" y="503386"/>
            <a:ext cx="10337562" cy="700087"/>
          </a:xfrm>
          <a:noFill/>
          <a:ln/>
        </p:spPr>
        <p:txBody>
          <a:bodyPr/>
          <a:lstStyle/>
          <a:p>
            <a:r>
              <a:rPr lang="en-US" dirty="0"/>
              <a:t>Some Basic Relationships of Probability</a:t>
            </a:r>
          </a:p>
        </p:txBody>
      </p:sp>
      <p:sp>
        <p:nvSpPr>
          <p:cNvPr id="21507" name="Rectangle 3"/>
          <p:cNvSpPr>
            <a:spLocks noGrp="1" noChangeArrowheads="1"/>
          </p:cNvSpPr>
          <p:nvPr>
            <p:ph idx="1"/>
          </p:nvPr>
        </p:nvSpPr>
        <p:spPr>
          <a:xfrm>
            <a:off x="1276685" y="1323539"/>
            <a:ext cx="9997340" cy="864340"/>
          </a:xfrm>
          <a:noFill/>
          <a:ln/>
        </p:spPr>
        <p:txBody>
          <a:bodyPr>
            <a:noAutofit/>
          </a:bodyPr>
          <a:lstStyle/>
          <a:p>
            <a:pPr marL="346075" indent="-346075"/>
            <a:r>
              <a:rPr lang="en-US" dirty="0"/>
              <a:t>There are some </a:t>
            </a:r>
            <a:r>
              <a:rPr lang="en-US" u="sng" dirty="0"/>
              <a:t>basic probability relationships</a:t>
            </a:r>
            <a:r>
              <a:rPr lang="en-US" dirty="0"/>
              <a:t> that can be used to compute the probability of an event without knowledge of all the sample point probabilities.</a:t>
            </a:r>
          </a:p>
        </p:txBody>
      </p:sp>
      <p:sp>
        <p:nvSpPr>
          <p:cNvPr id="21508" name="Rectangle 4"/>
          <p:cNvSpPr>
            <a:spLocks noChangeArrowheads="1"/>
          </p:cNvSpPr>
          <p:nvPr/>
        </p:nvSpPr>
        <p:spPr bwMode="auto">
          <a:xfrm>
            <a:off x="4122328" y="2187879"/>
            <a:ext cx="4946255"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solidFill>
                  <a:srgbClr val="000000"/>
                </a:solidFill>
                <a:effectLst/>
                <a:latin typeface="+mn-lt"/>
                <a:cs typeface="Arial" panose="020B0604020202020204" pitchFamily="34" charset="0"/>
              </a:rPr>
              <a:t>   Complement of an Event</a:t>
            </a:r>
          </a:p>
        </p:txBody>
      </p:sp>
      <p:sp>
        <p:nvSpPr>
          <p:cNvPr id="21509" name="Rectangle 5"/>
          <p:cNvSpPr>
            <a:spLocks noChangeArrowheads="1"/>
          </p:cNvSpPr>
          <p:nvPr/>
        </p:nvSpPr>
        <p:spPr bwMode="auto">
          <a:xfrm>
            <a:off x="4222475" y="3323072"/>
            <a:ext cx="4946255"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solidFill>
                  <a:srgbClr val="000000"/>
                </a:solidFill>
                <a:effectLst/>
                <a:latin typeface="+mn-lt"/>
                <a:cs typeface="Arial" panose="020B0604020202020204" pitchFamily="34" charset="0"/>
              </a:rPr>
              <a:t>  Intersection of Two Events</a:t>
            </a:r>
          </a:p>
        </p:txBody>
      </p:sp>
      <p:sp>
        <p:nvSpPr>
          <p:cNvPr id="21510" name="Rectangle 6"/>
          <p:cNvSpPr>
            <a:spLocks noChangeArrowheads="1"/>
          </p:cNvSpPr>
          <p:nvPr/>
        </p:nvSpPr>
        <p:spPr bwMode="auto">
          <a:xfrm>
            <a:off x="4222475" y="4008872"/>
            <a:ext cx="4942385"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solidFill>
                  <a:srgbClr val="000000"/>
                </a:solidFill>
                <a:effectLst/>
                <a:latin typeface="+mn-lt"/>
                <a:cs typeface="Arial" panose="020B0604020202020204" pitchFamily="34" charset="0"/>
              </a:rPr>
              <a:t>  Mutually Exclusive Events</a:t>
            </a:r>
          </a:p>
        </p:txBody>
      </p:sp>
      <p:sp>
        <p:nvSpPr>
          <p:cNvPr id="21511" name="Rectangle 7"/>
          <p:cNvSpPr>
            <a:spLocks noChangeArrowheads="1"/>
          </p:cNvSpPr>
          <p:nvPr/>
        </p:nvSpPr>
        <p:spPr bwMode="auto">
          <a:xfrm>
            <a:off x="4358402" y="2726876"/>
            <a:ext cx="4946255"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solidFill>
                  <a:srgbClr val="000000"/>
                </a:solidFill>
                <a:effectLst/>
                <a:latin typeface="+mn-lt"/>
                <a:cs typeface="Arial" panose="020B0604020202020204" pitchFamily="34" charset="0"/>
              </a:rPr>
              <a:t>Union of Two Events</a:t>
            </a:r>
          </a:p>
        </p:txBody>
      </p:sp>
      <p:sp>
        <p:nvSpPr>
          <p:cNvPr id="2" name="Slide Number Placeholder 1"/>
          <p:cNvSpPr>
            <a:spLocks noGrp="1"/>
          </p:cNvSpPr>
          <p:nvPr>
            <p:ph type="sldNum" sz="quarter" idx="12"/>
          </p:nvPr>
        </p:nvSpPr>
        <p:spPr/>
        <p:txBody>
          <a:bodyPr/>
          <a:lstStyle/>
          <a:p>
            <a:fld id="{949EBC64-41CB-41B8-B6DF-9B1367312BD4}" type="slidenum">
              <a:rPr lang="en-US" smtClean="0"/>
              <a:t>26</a:t>
            </a:fld>
            <a:endParaRPr lang="en-US"/>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1248106" y="2090251"/>
            <a:ext cx="10003956"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complement of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denoted by </a:t>
            </a:r>
            <a:r>
              <a:rPr lang="en-US" sz="2400" i="1" dirty="0">
                <a:solidFill>
                  <a:srgbClr val="000000"/>
                </a:solidFill>
                <a:effectLst/>
                <a:latin typeface="+mn-lt"/>
                <a:cs typeface="Arial" panose="020B0604020202020204" pitchFamily="34" charset="0"/>
              </a:rPr>
              <a:t>A</a:t>
            </a:r>
            <a:r>
              <a:rPr lang="en-US" sz="2400" baseline="4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150531" name="Rectangle 3"/>
          <p:cNvSpPr>
            <a:spLocks noChangeArrowheads="1"/>
          </p:cNvSpPr>
          <p:nvPr/>
        </p:nvSpPr>
        <p:spPr bwMode="auto">
          <a:xfrm>
            <a:off x="1260462" y="1164013"/>
            <a:ext cx="10008179"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complement</a:t>
            </a:r>
            <a:r>
              <a:rPr lang="en-US" sz="2400" dirty="0">
                <a:solidFill>
                  <a:srgbClr val="000000"/>
                </a:solidFill>
                <a:effectLst/>
                <a:latin typeface="+mn-lt"/>
                <a:cs typeface="Arial" panose="020B0604020202020204" pitchFamily="34" charset="0"/>
              </a:rPr>
              <a:t> of event </a:t>
            </a:r>
            <a:r>
              <a:rPr lang="en-US" sz="2400" i="1" dirty="0">
                <a:solidFill>
                  <a:srgbClr val="000000"/>
                </a:solidFill>
                <a:effectLst/>
                <a:latin typeface="+mn-lt"/>
                <a:cs typeface="Arial" panose="020B0604020202020204" pitchFamily="34" charset="0"/>
              </a:rPr>
              <a:t>A </a:t>
            </a:r>
            <a:r>
              <a:rPr lang="en-US" sz="2400" dirty="0">
                <a:solidFill>
                  <a:srgbClr val="000000"/>
                </a:solidFill>
                <a:effectLst/>
                <a:latin typeface="+mn-lt"/>
                <a:cs typeface="Arial" panose="020B0604020202020204" pitchFamily="34" charset="0"/>
              </a:rPr>
              <a:t>is defined to be the event  consisting of all sample points that are </a:t>
            </a:r>
            <a:r>
              <a:rPr lang="en-US" sz="2400" i="1" dirty="0">
                <a:solidFill>
                  <a:srgbClr val="000000"/>
                </a:solidFill>
                <a:effectLst/>
                <a:latin typeface="+mn-lt"/>
                <a:cs typeface="Arial" panose="020B0604020202020204" pitchFamily="34" charset="0"/>
              </a:rPr>
              <a:t>not</a:t>
            </a:r>
            <a:r>
              <a:rPr lang="en-US" sz="2400" dirty="0">
                <a:solidFill>
                  <a:srgbClr val="000000"/>
                </a:solidFill>
                <a:effectLst/>
                <a:latin typeface="+mn-lt"/>
                <a:cs typeface="Arial" panose="020B0604020202020204" pitchFamily="34" charset="0"/>
              </a:rPr>
              <a:t> in </a:t>
            </a:r>
            <a:r>
              <a:rPr lang="en-US" sz="2400" i="1" dirty="0">
                <a:solidFill>
                  <a:srgbClr val="000000"/>
                </a:solidFill>
                <a:effectLst/>
                <a:latin typeface="+mn-lt"/>
                <a:cs typeface="Arial" panose="020B0604020202020204" pitchFamily="34" charset="0"/>
              </a:rPr>
              <a:t>A.</a:t>
            </a:r>
          </a:p>
        </p:txBody>
      </p:sp>
      <p:sp>
        <p:nvSpPr>
          <p:cNvPr id="150534" name="Rectangle 6"/>
          <p:cNvSpPr>
            <a:spLocks noChangeArrowheads="1"/>
          </p:cNvSpPr>
          <p:nvPr/>
        </p:nvSpPr>
        <p:spPr bwMode="auto">
          <a:xfrm>
            <a:off x="901478" y="503976"/>
            <a:ext cx="10337562" cy="6604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Complement of an Event</a:t>
            </a:r>
          </a:p>
        </p:txBody>
      </p:sp>
      <p:sp>
        <p:nvSpPr>
          <p:cNvPr id="150537" name="Rectangle 9"/>
          <p:cNvSpPr>
            <a:spLocks noChangeArrowheads="1"/>
          </p:cNvSpPr>
          <p:nvPr/>
        </p:nvSpPr>
        <p:spPr bwMode="auto">
          <a:xfrm>
            <a:off x="3568318" y="2919708"/>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0538" name="Oval 10"/>
          <p:cNvSpPr>
            <a:spLocks noChangeArrowheads="1"/>
          </p:cNvSpPr>
          <p:nvPr/>
        </p:nvSpPr>
        <p:spPr bwMode="auto">
          <a:xfrm>
            <a:off x="4011717" y="3129257"/>
            <a:ext cx="2212779" cy="1587500"/>
          </a:xfrm>
          <a:prstGeom prst="ellips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0539" name="Rectangle 11"/>
          <p:cNvSpPr>
            <a:spLocks noChangeArrowheads="1"/>
          </p:cNvSpPr>
          <p:nvPr/>
        </p:nvSpPr>
        <p:spPr bwMode="auto">
          <a:xfrm>
            <a:off x="4288316" y="3699170"/>
            <a:ext cx="112498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sp>
        <p:nvSpPr>
          <p:cNvPr id="150540" name="Rectangle 12"/>
          <p:cNvSpPr>
            <a:spLocks noChangeArrowheads="1"/>
          </p:cNvSpPr>
          <p:nvPr/>
        </p:nvSpPr>
        <p:spPr bwMode="auto">
          <a:xfrm>
            <a:off x="7050066" y="3699170"/>
            <a:ext cx="447239" cy="459100"/>
          </a:xfrm>
          <a:prstGeom prst="rect">
            <a:avLst/>
          </a:prstGeom>
          <a:noFill/>
          <a:ln w="12700">
            <a:noFill/>
            <a:miter lim="800000"/>
            <a:headEnd/>
            <a:tailEnd/>
          </a:ln>
          <a:effectLst/>
        </p:spPr>
        <p:txBody>
          <a:bodyPr wrap="none" lIns="90488" tIns="44450" rIns="90488" bIns="44450">
            <a:spAutoFit/>
          </a:bodyPr>
          <a:lstStyle/>
          <a:p>
            <a:pPr algn="l"/>
            <a:r>
              <a:rPr lang="en-US" sz="2400" i="1">
                <a:solidFill>
                  <a:srgbClr val="000000"/>
                </a:solidFill>
                <a:effectLst/>
                <a:latin typeface="+mn-lt"/>
                <a:cs typeface="Arial" panose="020B0604020202020204" pitchFamily="34" charset="0"/>
              </a:rPr>
              <a:t>A</a:t>
            </a:r>
            <a:r>
              <a:rPr lang="en-US" sz="2400" baseline="40000">
                <a:solidFill>
                  <a:srgbClr val="000000"/>
                </a:solidFill>
                <a:effectLst/>
                <a:latin typeface="+mn-lt"/>
                <a:cs typeface="Arial" panose="020B0604020202020204" pitchFamily="34" charset="0"/>
              </a:rPr>
              <a:t>c</a:t>
            </a:r>
          </a:p>
        </p:txBody>
      </p:sp>
      <p:sp>
        <p:nvSpPr>
          <p:cNvPr id="150541" name="Rectangle 13"/>
          <p:cNvSpPr>
            <a:spLocks noChangeArrowheads="1"/>
          </p:cNvSpPr>
          <p:nvPr/>
        </p:nvSpPr>
        <p:spPr bwMode="auto">
          <a:xfrm>
            <a:off x="9127714" y="3356270"/>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a:solidFill>
                  <a:srgbClr val="000000"/>
                </a:solidFill>
                <a:effectLst/>
                <a:latin typeface="+mn-lt"/>
                <a:cs typeface="Arial" panose="020B0604020202020204" pitchFamily="34" charset="0"/>
              </a:rPr>
              <a:t>Sample</a:t>
            </a:r>
          </a:p>
          <a:p>
            <a:pPr algn="l">
              <a:lnSpc>
                <a:spcPct val="90000"/>
              </a:lnSpc>
            </a:pPr>
            <a:r>
              <a:rPr lang="en-US" sz="2400">
                <a:solidFill>
                  <a:srgbClr val="000000"/>
                </a:solidFill>
                <a:effectLst/>
                <a:latin typeface="+mn-lt"/>
                <a:cs typeface="Arial" panose="020B0604020202020204" pitchFamily="34" charset="0"/>
              </a:rPr>
              <a:t>Space </a:t>
            </a:r>
            <a:r>
              <a:rPr lang="en-US" sz="2400" i="1">
                <a:solidFill>
                  <a:srgbClr val="000000"/>
                </a:solidFill>
                <a:effectLst/>
                <a:latin typeface="+mn-lt"/>
                <a:cs typeface="Arial" panose="020B0604020202020204" pitchFamily="34" charset="0"/>
              </a:rPr>
              <a:t>S</a:t>
            </a:r>
          </a:p>
        </p:txBody>
      </p:sp>
      <p:sp>
        <p:nvSpPr>
          <p:cNvPr id="150545" name="Line 17"/>
          <p:cNvSpPr>
            <a:spLocks noChangeShapeType="1"/>
          </p:cNvSpPr>
          <p:nvPr/>
        </p:nvSpPr>
        <p:spPr bwMode="auto">
          <a:xfrm flipV="1">
            <a:off x="8538624" y="3865857"/>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27</a:t>
            </a:fld>
            <a:endParaRPr lang="en-US"/>
          </a:p>
        </p:txBody>
      </p:sp>
      <p:sp>
        <p:nvSpPr>
          <p:cNvPr id="3" name="TextBox 2"/>
          <p:cNvSpPr txBox="1"/>
          <p:nvPr/>
        </p:nvSpPr>
        <p:spPr>
          <a:xfrm>
            <a:off x="5031760" y="5008427"/>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62" name="Rectangle 10"/>
          <p:cNvSpPr>
            <a:spLocks noChangeArrowheads="1"/>
          </p:cNvSpPr>
          <p:nvPr/>
        </p:nvSpPr>
        <p:spPr bwMode="auto">
          <a:xfrm>
            <a:off x="3568318" y="2969136"/>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1554" name="Rectangle 2"/>
          <p:cNvSpPr>
            <a:spLocks noChangeArrowheads="1"/>
          </p:cNvSpPr>
          <p:nvPr/>
        </p:nvSpPr>
        <p:spPr bwMode="auto">
          <a:xfrm>
            <a:off x="1266859" y="2088217"/>
            <a:ext cx="10003956"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union of events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is denoted by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endParaRPr lang="en-US" sz="2400" dirty="0">
              <a:solidFill>
                <a:srgbClr val="000000"/>
              </a:solidFill>
              <a:effectLst/>
              <a:latin typeface="+mn-lt"/>
              <a:cs typeface="Arial" panose="020B0604020202020204" pitchFamily="34" charset="0"/>
            </a:endParaRPr>
          </a:p>
        </p:txBody>
      </p:sp>
      <p:sp>
        <p:nvSpPr>
          <p:cNvPr id="151555" name="Rectangle 3"/>
          <p:cNvSpPr>
            <a:spLocks noChangeArrowheads="1"/>
          </p:cNvSpPr>
          <p:nvPr/>
        </p:nvSpPr>
        <p:spPr bwMode="auto">
          <a:xfrm>
            <a:off x="1266858" y="1174336"/>
            <a:ext cx="10008179"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union</a:t>
            </a:r>
            <a:r>
              <a:rPr lang="en-US" sz="2400" dirty="0">
                <a:solidFill>
                  <a:srgbClr val="000000"/>
                </a:solidFill>
                <a:effectLst/>
                <a:latin typeface="+mn-lt"/>
                <a:cs typeface="Arial" panose="020B0604020202020204" pitchFamily="34" charset="0"/>
              </a:rPr>
              <a:t> of events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is the event containing all sample points that are in </a:t>
            </a:r>
            <a:r>
              <a:rPr lang="en-US" sz="2400" i="1" dirty="0">
                <a:solidFill>
                  <a:srgbClr val="000000"/>
                </a:solidFill>
                <a:effectLst/>
                <a:latin typeface="+mn-lt"/>
                <a:cs typeface="Arial" panose="020B0604020202020204" pitchFamily="34" charset="0"/>
              </a:rPr>
              <a:t>A </a:t>
            </a:r>
            <a:r>
              <a:rPr lang="en-US" sz="2400" dirty="0">
                <a:solidFill>
                  <a:srgbClr val="000000"/>
                </a:solidFill>
                <a:effectLst/>
                <a:latin typeface="+mn-lt"/>
                <a:cs typeface="Arial" panose="020B0604020202020204" pitchFamily="34" charset="0"/>
              </a:rPr>
              <a:t>or</a:t>
            </a:r>
            <a:r>
              <a:rPr lang="en-US" sz="2400" i="1" dirty="0">
                <a:solidFill>
                  <a:srgbClr val="000000"/>
                </a:solidFill>
                <a:effectLst/>
                <a:latin typeface="+mn-lt"/>
                <a:cs typeface="Arial" panose="020B0604020202020204" pitchFamily="34" charset="0"/>
              </a:rPr>
              <a:t> B </a:t>
            </a:r>
            <a:r>
              <a:rPr lang="en-US" sz="2400" dirty="0">
                <a:solidFill>
                  <a:srgbClr val="000000"/>
                </a:solidFill>
                <a:effectLst/>
                <a:latin typeface="+mn-lt"/>
                <a:cs typeface="Arial" panose="020B0604020202020204" pitchFamily="34" charset="0"/>
              </a:rPr>
              <a:t>or both.</a:t>
            </a:r>
          </a:p>
        </p:txBody>
      </p:sp>
      <p:sp>
        <p:nvSpPr>
          <p:cNvPr id="151558" name="Rectangle 6"/>
          <p:cNvSpPr>
            <a:spLocks noChangeArrowheads="1"/>
          </p:cNvSpPr>
          <p:nvPr/>
        </p:nvSpPr>
        <p:spPr bwMode="auto">
          <a:xfrm>
            <a:off x="901380" y="508220"/>
            <a:ext cx="10337562" cy="6604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Union of Two Events</a:t>
            </a:r>
          </a:p>
        </p:txBody>
      </p:sp>
      <p:sp>
        <p:nvSpPr>
          <p:cNvPr id="151566" name="Rectangle 14"/>
          <p:cNvSpPr>
            <a:spLocks noChangeArrowheads="1"/>
          </p:cNvSpPr>
          <p:nvPr/>
        </p:nvSpPr>
        <p:spPr bwMode="auto">
          <a:xfrm>
            <a:off x="9127714" y="3405698"/>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a:solidFill>
                  <a:srgbClr val="000000"/>
                </a:solidFill>
                <a:effectLst/>
                <a:latin typeface="+mn-lt"/>
                <a:cs typeface="Arial" panose="020B0604020202020204" pitchFamily="34" charset="0"/>
              </a:rPr>
              <a:t>Sample</a:t>
            </a:r>
          </a:p>
          <a:p>
            <a:pPr algn="l">
              <a:lnSpc>
                <a:spcPct val="90000"/>
              </a:lnSpc>
            </a:pPr>
            <a:r>
              <a:rPr lang="en-US" sz="2400">
                <a:solidFill>
                  <a:srgbClr val="000000"/>
                </a:solidFill>
                <a:effectLst/>
                <a:latin typeface="+mn-lt"/>
                <a:cs typeface="Arial" panose="020B0604020202020204" pitchFamily="34" charset="0"/>
              </a:rPr>
              <a:t>Space </a:t>
            </a:r>
            <a:r>
              <a:rPr lang="en-US" sz="2400" i="1">
                <a:solidFill>
                  <a:srgbClr val="000000"/>
                </a:solidFill>
                <a:effectLst/>
                <a:latin typeface="+mn-lt"/>
                <a:cs typeface="Arial" panose="020B0604020202020204" pitchFamily="34" charset="0"/>
              </a:rPr>
              <a:t>S</a:t>
            </a:r>
          </a:p>
        </p:txBody>
      </p:sp>
      <p:sp>
        <p:nvSpPr>
          <p:cNvPr id="151567" name="Line 15"/>
          <p:cNvSpPr>
            <a:spLocks noChangeShapeType="1"/>
          </p:cNvSpPr>
          <p:nvPr/>
        </p:nvSpPr>
        <p:spPr bwMode="auto">
          <a:xfrm flipV="1">
            <a:off x="8538624" y="3915285"/>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51568" name="Oval 16"/>
          <p:cNvSpPr>
            <a:spLocks noChangeArrowheads="1"/>
          </p:cNvSpPr>
          <p:nvPr/>
        </p:nvSpPr>
        <p:spPr bwMode="auto">
          <a:xfrm>
            <a:off x="4028609" y="3167573"/>
            <a:ext cx="2276122" cy="1676400"/>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1570" name="Rectangle 18"/>
          <p:cNvSpPr>
            <a:spLocks noChangeArrowheads="1"/>
          </p:cNvSpPr>
          <p:nvPr/>
        </p:nvSpPr>
        <p:spPr bwMode="auto">
          <a:xfrm>
            <a:off x="4477755" y="3754948"/>
            <a:ext cx="1552349" cy="459100"/>
          </a:xfrm>
          <a:prstGeom prst="rect">
            <a:avLst/>
          </a:prstGeom>
          <a:noFill/>
          <a:ln w="12700">
            <a:noFill/>
            <a:miter lim="800000"/>
            <a:headEnd/>
            <a:tailEnd/>
          </a:ln>
          <a:effectLst/>
        </p:spPr>
        <p:txBody>
          <a:bodyPr wrap="squar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grpSp>
        <p:nvGrpSpPr>
          <p:cNvPr id="151573" name="Group 21"/>
          <p:cNvGrpSpPr>
            <a:grpSpLocks/>
          </p:cNvGrpSpPr>
          <p:nvPr/>
        </p:nvGrpSpPr>
        <p:grpSpPr bwMode="auto">
          <a:xfrm>
            <a:off x="5812768" y="3148523"/>
            <a:ext cx="2263453" cy="1674812"/>
            <a:chOff x="2753" y="2205"/>
            <a:chExt cx="1072" cy="1055"/>
          </a:xfrm>
          <a:noFill/>
          <a:effectLst/>
        </p:grpSpPr>
        <p:sp>
          <p:nvSpPr>
            <p:cNvPr id="151569" name="Oval 17"/>
            <p:cNvSpPr>
              <a:spLocks noChangeArrowheads="1"/>
            </p:cNvSpPr>
            <p:nvPr/>
          </p:nvSpPr>
          <p:spPr bwMode="auto">
            <a:xfrm>
              <a:off x="2760" y="2205"/>
              <a:ext cx="1065" cy="1055"/>
            </a:xfrm>
            <a:prstGeom prst="ellipse">
              <a:avLst/>
            </a:prstGeom>
            <a:grp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1572" name="Freeform 20"/>
            <p:cNvSpPr>
              <a:spLocks/>
            </p:cNvSpPr>
            <p:nvPr/>
          </p:nvSpPr>
          <p:spPr bwMode="auto">
            <a:xfrm>
              <a:off x="2753" y="2417"/>
              <a:ext cx="237" cy="649"/>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grpFill/>
            <a:ln w="1270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151571" name="Rectangle 19"/>
          <p:cNvSpPr>
            <a:spLocks noChangeArrowheads="1"/>
          </p:cNvSpPr>
          <p:nvPr/>
        </p:nvSpPr>
        <p:spPr bwMode="auto">
          <a:xfrm>
            <a:off x="6483510" y="3761298"/>
            <a:ext cx="1113767"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B</a:t>
            </a:r>
          </a:p>
        </p:txBody>
      </p:sp>
      <p:sp>
        <p:nvSpPr>
          <p:cNvPr id="2" name="Slide Number Placeholder 1"/>
          <p:cNvSpPr>
            <a:spLocks noGrp="1"/>
          </p:cNvSpPr>
          <p:nvPr>
            <p:ph type="sldNum" sz="quarter" idx="12"/>
          </p:nvPr>
        </p:nvSpPr>
        <p:spPr/>
        <p:txBody>
          <a:bodyPr/>
          <a:lstStyle/>
          <a:p>
            <a:fld id="{949EBC64-41CB-41B8-B6DF-9B1367312BD4}" type="slidenum">
              <a:rPr lang="en-US" smtClean="0"/>
              <a:t>28</a:t>
            </a:fld>
            <a:endParaRPr lang="en-US"/>
          </a:p>
        </p:txBody>
      </p:sp>
      <p:sp>
        <p:nvSpPr>
          <p:cNvPr id="15" name="TextBox 14"/>
          <p:cNvSpPr txBox="1"/>
          <p:nvPr/>
        </p:nvSpPr>
        <p:spPr>
          <a:xfrm>
            <a:off x="5031760" y="5008427"/>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07" name="Rectangle 35"/>
          <p:cNvSpPr>
            <a:spLocks noChangeArrowheads="1"/>
          </p:cNvSpPr>
          <p:nvPr/>
        </p:nvSpPr>
        <p:spPr bwMode="auto">
          <a:xfrm>
            <a:off x="1922712" y="1678278"/>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56708" name="Rectangle 36"/>
          <p:cNvSpPr>
            <a:spLocks noChangeArrowheads="1"/>
          </p:cNvSpPr>
          <p:nvPr/>
        </p:nvSpPr>
        <p:spPr bwMode="auto">
          <a:xfrm>
            <a:off x="2026747" y="2135478"/>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56709" name="Rectangle 37"/>
          <p:cNvSpPr>
            <a:spLocks noChangeArrowheads="1"/>
          </p:cNvSpPr>
          <p:nvPr/>
        </p:nvSpPr>
        <p:spPr bwMode="auto">
          <a:xfrm>
            <a:off x="2163184" y="2664624"/>
            <a:ext cx="8183903" cy="106680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or</a:t>
            </a:r>
            <a:r>
              <a:rPr lang="en-US" sz="2400" dirty="0">
                <a:solidFill>
                  <a:srgbClr val="000000"/>
                </a:solidFill>
                <a:effectLst/>
                <a:latin typeface="+mn-lt"/>
                <a:cs typeface="Arial" panose="020B0604020202020204" pitchFamily="34" charset="0"/>
              </a:rPr>
              <a:t>  Collins Mining Profitable (or both)</a:t>
            </a:r>
          </a:p>
        </p:txBody>
      </p:sp>
      <p:sp>
        <p:nvSpPr>
          <p:cNvPr id="156710" name="Rectangle 38"/>
          <p:cNvSpPr>
            <a:spLocks noChangeArrowheads="1"/>
          </p:cNvSpPr>
          <p:nvPr/>
        </p:nvSpPr>
        <p:spPr bwMode="auto">
          <a:xfrm>
            <a:off x="2142924" y="3598074"/>
            <a:ext cx="8550177" cy="5715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{(10, 8), (10, -2), (5, 8), (5, -2), (0, 8), (-20, 8)}</a:t>
            </a:r>
          </a:p>
        </p:txBody>
      </p:sp>
      <p:sp>
        <p:nvSpPr>
          <p:cNvPr id="156711" name="Rectangle 39"/>
          <p:cNvSpPr>
            <a:spLocks noChangeArrowheads="1"/>
          </p:cNvSpPr>
          <p:nvPr/>
        </p:nvSpPr>
        <p:spPr bwMode="auto">
          <a:xfrm>
            <a:off x="1786958" y="4056303"/>
            <a:ext cx="8906144" cy="718933"/>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-2)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-2)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(-20, 8)</a:t>
            </a:r>
          </a:p>
        </p:txBody>
      </p:sp>
      <p:sp>
        <p:nvSpPr>
          <p:cNvPr id="156712" name="Oval 40"/>
          <p:cNvSpPr>
            <a:spLocks noChangeArrowheads="1"/>
          </p:cNvSpPr>
          <p:nvPr/>
        </p:nvSpPr>
        <p:spPr bwMode="auto">
          <a:xfrm>
            <a:off x="3260551" y="5245899"/>
            <a:ext cx="86146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6713" name="Rectangle 41"/>
          <p:cNvSpPr>
            <a:spLocks noChangeArrowheads="1"/>
          </p:cNvSpPr>
          <p:nvPr/>
        </p:nvSpPr>
        <p:spPr bwMode="auto">
          <a:xfrm>
            <a:off x="2992461" y="4775236"/>
            <a:ext cx="6182268"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.20 + .08 + .16 + .26 + .10 + .02</a:t>
            </a:r>
          </a:p>
        </p:txBody>
      </p:sp>
      <p:sp>
        <p:nvSpPr>
          <p:cNvPr id="156714" name="Rectangle 42"/>
          <p:cNvSpPr>
            <a:spLocks noChangeArrowheads="1"/>
          </p:cNvSpPr>
          <p:nvPr/>
        </p:nvSpPr>
        <p:spPr bwMode="auto">
          <a:xfrm>
            <a:off x="2701143" y="5207799"/>
            <a:ext cx="1570904" cy="5143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.82</a:t>
            </a:r>
            <a:endParaRPr lang="en-US" dirty="0">
              <a:solidFill>
                <a:srgbClr val="000000"/>
              </a:solidFill>
              <a:effectLst/>
              <a:latin typeface="+mn-lt"/>
              <a:cs typeface="Arial" panose="020B0604020202020204" pitchFamily="34" charset="0"/>
            </a:endParaRPr>
          </a:p>
        </p:txBody>
      </p:sp>
      <p:sp>
        <p:nvSpPr>
          <p:cNvPr id="156722" name="Rectangle 50"/>
          <p:cNvSpPr>
            <a:spLocks noChangeArrowheads="1"/>
          </p:cNvSpPr>
          <p:nvPr/>
        </p:nvSpPr>
        <p:spPr bwMode="auto">
          <a:xfrm>
            <a:off x="1257823" y="124650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29</a:t>
            </a:fld>
            <a:endParaRPr lang="en-US"/>
          </a:p>
        </p:txBody>
      </p:sp>
      <p:sp>
        <p:nvSpPr>
          <p:cNvPr id="14" name="Rectangle 6"/>
          <p:cNvSpPr>
            <a:spLocks noChangeArrowheads="1"/>
          </p:cNvSpPr>
          <p:nvPr/>
        </p:nvSpPr>
        <p:spPr bwMode="auto">
          <a:xfrm>
            <a:off x="901380" y="508220"/>
            <a:ext cx="10337562" cy="660400"/>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Union of Two Events</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26"/>
          <p:cNvSpPr>
            <a:spLocks noChangeArrowheads="1"/>
          </p:cNvSpPr>
          <p:nvPr/>
        </p:nvSpPr>
        <p:spPr bwMode="auto">
          <a:xfrm>
            <a:off x="892533" y="404082"/>
            <a:ext cx="10337562" cy="865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Uncertainties</a:t>
            </a:r>
          </a:p>
        </p:txBody>
      </p:sp>
      <p:sp>
        <p:nvSpPr>
          <p:cNvPr id="197635" name="Rectangle 1027"/>
          <p:cNvSpPr>
            <a:spLocks noChangeArrowheads="1"/>
          </p:cNvSpPr>
          <p:nvPr/>
        </p:nvSpPr>
        <p:spPr bwMode="auto">
          <a:xfrm>
            <a:off x="1266858" y="1217555"/>
            <a:ext cx="9653459" cy="9275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Managers often base their decisions on an analysis of uncertainties such as the following:</a:t>
            </a:r>
          </a:p>
        </p:txBody>
      </p:sp>
      <p:sp>
        <p:nvSpPr>
          <p:cNvPr id="197642" name="Rectangle 1034"/>
          <p:cNvSpPr>
            <a:spLocks noChangeArrowheads="1"/>
          </p:cNvSpPr>
          <p:nvPr/>
        </p:nvSpPr>
        <p:spPr bwMode="auto">
          <a:xfrm>
            <a:off x="1959407" y="2105465"/>
            <a:ext cx="8496395"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7641" name="Text Box 1033"/>
          <p:cNvSpPr txBox="1">
            <a:spLocks noChangeArrowheads="1"/>
          </p:cNvSpPr>
          <p:nvPr/>
        </p:nvSpPr>
        <p:spPr bwMode="auto">
          <a:xfrm>
            <a:off x="1768843" y="2145154"/>
            <a:ext cx="9151474"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What are the </a:t>
            </a:r>
            <a:r>
              <a:rPr lang="en-US" sz="2400" i="1" dirty="0">
                <a:solidFill>
                  <a:srgbClr val="000000"/>
                </a:solidFill>
                <a:effectLst/>
                <a:latin typeface="+mn-lt"/>
                <a:cs typeface="Arial" panose="020B0604020202020204" pitchFamily="34" charset="0"/>
              </a:rPr>
              <a:t>chances</a:t>
            </a:r>
            <a:r>
              <a:rPr lang="en-US" sz="2400" dirty="0">
                <a:solidFill>
                  <a:srgbClr val="000000"/>
                </a:solidFill>
                <a:effectLst/>
                <a:latin typeface="+mn-lt"/>
                <a:cs typeface="Arial" panose="020B0604020202020204" pitchFamily="34" charset="0"/>
              </a:rPr>
              <a:t> that sales will decrease if we increase prices?</a:t>
            </a:r>
          </a:p>
        </p:txBody>
      </p:sp>
      <p:sp>
        <p:nvSpPr>
          <p:cNvPr id="197643" name="Rectangle 1035"/>
          <p:cNvSpPr>
            <a:spLocks noChangeArrowheads="1"/>
          </p:cNvSpPr>
          <p:nvPr/>
        </p:nvSpPr>
        <p:spPr bwMode="auto">
          <a:xfrm>
            <a:off x="1959407" y="3108765"/>
            <a:ext cx="8512845" cy="914400"/>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7644" name="Text Box 1036"/>
          <p:cNvSpPr txBox="1">
            <a:spLocks noChangeArrowheads="1"/>
          </p:cNvSpPr>
          <p:nvPr/>
        </p:nvSpPr>
        <p:spPr bwMode="auto">
          <a:xfrm>
            <a:off x="1769025" y="2649287"/>
            <a:ext cx="8867081" cy="83099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What is the </a:t>
            </a:r>
            <a:r>
              <a:rPr lang="en-US" sz="2400" i="1" dirty="0">
                <a:solidFill>
                  <a:srgbClr val="000000"/>
                </a:solidFill>
                <a:effectLst/>
                <a:latin typeface="+mn-lt"/>
                <a:cs typeface="Arial" panose="020B0604020202020204" pitchFamily="34" charset="0"/>
              </a:rPr>
              <a:t>likelihood</a:t>
            </a:r>
            <a:r>
              <a:rPr lang="en-US" sz="2400" dirty="0">
                <a:solidFill>
                  <a:srgbClr val="000000"/>
                </a:solidFill>
                <a:effectLst/>
                <a:latin typeface="+mn-lt"/>
                <a:cs typeface="Arial" panose="020B0604020202020204" pitchFamily="34" charset="0"/>
              </a:rPr>
              <a:t> a new assembly method will increase productivity?</a:t>
            </a:r>
          </a:p>
        </p:txBody>
      </p:sp>
      <p:sp>
        <p:nvSpPr>
          <p:cNvPr id="197646" name="Text Box 1038"/>
          <p:cNvSpPr txBox="1">
            <a:spLocks noChangeArrowheads="1"/>
          </p:cNvSpPr>
          <p:nvPr/>
        </p:nvSpPr>
        <p:spPr bwMode="auto">
          <a:xfrm>
            <a:off x="1785924" y="3578102"/>
            <a:ext cx="8850182" cy="461665"/>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What are the </a:t>
            </a:r>
            <a:r>
              <a:rPr lang="en-US" sz="2400" i="1" dirty="0">
                <a:solidFill>
                  <a:srgbClr val="000000"/>
                </a:solidFill>
                <a:effectLst/>
                <a:latin typeface="+mn-lt"/>
                <a:cs typeface="Arial" panose="020B0604020202020204" pitchFamily="34" charset="0"/>
              </a:rPr>
              <a:t>odds</a:t>
            </a:r>
            <a:r>
              <a:rPr lang="en-US" sz="2400" dirty="0">
                <a:solidFill>
                  <a:srgbClr val="000000"/>
                </a:solidFill>
                <a:effectLst/>
                <a:latin typeface="+mn-lt"/>
                <a:cs typeface="Arial" panose="020B0604020202020204" pitchFamily="34" charset="0"/>
              </a:rPr>
              <a:t> that a new investment will be profitable?</a:t>
            </a:r>
          </a:p>
        </p:txBody>
      </p:sp>
      <p:sp>
        <p:nvSpPr>
          <p:cNvPr id="2" name="Slide Number Placeholder 1"/>
          <p:cNvSpPr>
            <a:spLocks noGrp="1"/>
          </p:cNvSpPr>
          <p:nvPr>
            <p:ph type="sldNum" sz="quarter" idx="12"/>
          </p:nvPr>
        </p:nvSpPr>
        <p:spPr/>
        <p:txBody>
          <a:bodyPr/>
          <a:lstStyle/>
          <a:p>
            <a:fld id="{949EBC64-41CB-41B8-B6DF-9B1367312BD4}" type="slidenum">
              <a:rPr lang="en-US" smtClean="0"/>
              <a:t>3</a:t>
            </a:fld>
            <a:endParaRPr lang="en-US"/>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568318" y="3216276"/>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2579" name="Rectangle 3"/>
          <p:cNvSpPr>
            <a:spLocks noChangeArrowheads="1"/>
          </p:cNvSpPr>
          <p:nvPr/>
        </p:nvSpPr>
        <p:spPr bwMode="auto">
          <a:xfrm>
            <a:off x="1266859" y="1923214"/>
            <a:ext cx="10308002" cy="6667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intersection of events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is denoted by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endParaRPr lang="en-US" sz="2400" dirty="0">
              <a:solidFill>
                <a:srgbClr val="000000"/>
              </a:solidFill>
              <a:effectLst/>
              <a:latin typeface="+mn-lt"/>
              <a:cs typeface="Arial" panose="020B0604020202020204" pitchFamily="34" charset="0"/>
            </a:endParaRPr>
          </a:p>
        </p:txBody>
      </p:sp>
      <p:sp>
        <p:nvSpPr>
          <p:cNvPr id="152580" name="Rectangle 4"/>
          <p:cNvSpPr>
            <a:spLocks noChangeArrowheads="1"/>
          </p:cNvSpPr>
          <p:nvPr/>
        </p:nvSpPr>
        <p:spPr bwMode="auto">
          <a:xfrm>
            <a:off x="1266858" y="1095832"/>
            <a:ext cx="10076645"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intersection</a:t>
            </a:r>
            <a:r>
              <a:rPr lang="en-US" sz="2400" dirty="0">
                <a:solidFill>
                  <a:srgbClr val="000000"/>
                </a:solidFill>
                <a:effectLst/>
                <a:latin typeface="+mn-lt"/>
                <a:cs typeface="Arial" panose="020B0604020202020204" pitchFamily="34" charset="0"/>
              </a:rPr>
              <a:t> of events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is the set of all sample points that are in both</a:t>
            </a:r>
            <a:r>
              <a:rPr lang="en-US" sz="2400" i="1" dirty="0">
                <a:solidFill>
                  <a:srgbClr val="000000"/>
                </a:solidFill>
                <a:effectLst/>
                <a:latin typeface="+mn-lt"/>
                <a:cs typeface="Arial" panose="020B0604020202020204" pitchFamily="34" charset="0"/>
              </a:rPr>
              <a:t> A </a:t>
            </a:r>
            <a:r>
              <a:rPr lang="en-US" sz="2400" dirty="0">
                <a:solidFill>
                  <a:srgbClr val="000000"/>
                </a:solidFill>
                <a:effectLst/>
                <a:latin typeface="+mn-lt"/>
                <a:cs typeface="Arial" panose="020B0604020202020204" pitchFamily="34" charset="0"/>
              </a:rPr>
              <a:t>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152584" name="Rectangle 8"/>
          <p:cNvSpPr>
            <a:spLocks noChangeArrowheads="1"/>
          </p:cNvSpPr>
          <p:nvPr/>
        </p:nvSpPr>
        <p:spPr bwMode="auto">
          <a:xfrm>
            <a:off x="9127714" y="3652838"/>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a:solidFill>
                  <a:srgbClr val="000000"/>
                </a:solidFill>
                <a:effectLst/>
                <a:latin typeface="+mn-lt"/>
                <a:cs typeface="Arial" panose="020B0604020202020204" pitchFamily="34" charset="0"/>
              </a:rPr>
              <a:t>Sample</a:t>
            </a:r>
          </a:p>
          <a:p>
            <a:pPr algn="l">
              <a:lnSpc>
                <a:spcPct val="90000"/>
              </a:lnSpc>
            </a:pPr>
            <a:r>
              <a:rPr lang="en-US" sz="2400">
                <a:solidFill>
                  <a:srgbClr val="000000"/>
                </a:solidFill>
                <a:effectLst/>
                <a:latin typeface="+mn-lt"/>
                <a:cs typeface="Arial" panose="020B0604020202020204" pitchFamily="34" charset="0"/>
              </a:rPr>
              <a:t>Space </a:t>
            </a:r>
            <a:r>
              <a:rPr lang="en-US" sz="2400" i="1">
                <a:solidFill>
                  <a:srgbClr val="000000"/>
                </a:solidFill>
                <a:effectLst/>
                <a:latin typeface="+mn-lt"/>
                <a:cs typeface="Arial" panose="020B0604020202020204" pitchFamily="34" charset="0"/>
              </a:rPr>
              <a:t>S</a:t>
            </a:r>
          </a:p>
        </p:txBody>
      </p:sp>
      <p:sp>
        <p:nvSpPr>
          <p:cNvPr id="152585" name="Line 9"/>
          <p:cNvSpPr>
            <a:spLocks noChangeShapeType="1"/>
          </p:cNvSpPr>
          <p:nvPr/>
        </p:nvSpPr>
        <p:spPr bwMode="auto">
          <a:xfrm flipV="1">
            <a:off x="8538624" y="4162425"/>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52586" name="Oval 10"/>
          <p:cNvSpPr>
            <a:spLocks noChangeArrowheads="1"/>
          </p:cNvSpPr>
          <p:nvPr/>
        </p:nvSpPr>
        <p:spPr bwMode="auto">
          <a:xfrm>
            <a:off x="4028609" y="3414713"/>
            <a:ext cx="2276122" cy="1676400"/>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2587" name="Rectangle 11"/>
          <p:cNvSpPr>
            <a:spLocks noChangeArrowheads="1"/>
          </p:cNvSpPr>
          <p:nvPr/>
        </p:nvSpPr>
        <p:spPr bwMode="auto">
          <a:xfrm>
            <a:off x="4428327" y="4002088"/>
            <a:ext cx="1328502" cy="459100"/>
          </a:xfrm>
          <a:prstGeom prst="rect">
            <a:avLst/>
          </a:prstGeom>
          <a:noFill/>
          <a:ln w="12700">
            <a:noFill/>
            <a:miter lim="800000"/>
            <a:headEnd/>
            <a:tailEnd/>
          </a:ln>
          <a:effectLst/>
        </p:spPr>
        <p:txBody>
          <a:bodyPr wrap="squar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grpSp>
        <p:nvGrpSpPr>
          <p:cNvPr id="152588" name="Group 12"/>
          <p:cNvGrpSpPr>
            <a:grpSpLocks/>
          </p:cNvGrpSpPr>
          <p:nvPr/>
        </p:nvGrpSpPr>
        <p:grpSpPr bwMode="auto">
          <a:xfrm>
            <a:off x="5812768" y="3395663"/>
            <a:ext cx="2263453" cy="1674812"/>
            <a:chOff x="2753" y="2205"/>
            <a:chExt cx="1072" cy="1055"/>
          </a:xfrm>
          <a:noFill/>
        </p:grpSpPr>
        <p:sp>
          <p:nvSpPr>
            <p:cNvPr id="152589" name="Oval 13"/>
            <p:cNvSpPr>
              <a:spLocks noChangeArrowheads="1"/>
            </p:cNvSpPr>
            <p:nvPr/>
          </p:nvSpPr>
          <p:spPr bwMode="auto">
            <a:xfrm>
              <a:off x="2760" y="2205"/>
              <a:ext cx="1065" cy="1055"/>
            </a:xfrm>
            <a:prstGeom prst="ellipse">
              <a:avLst/>
            </a:prstGeom>
            <a:grp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2590" name="Freeform 14"/>
            <p:cNvSpPr>
              <a:spLocks/>
            </p:cNvSpPr>
            <p:nvPr/>
          </p:nvSpPr>
          <p:spPr bwMode="auto">
            <a:xfrm>
              <a:off x="2753" y="2417"/>
              <a:ext cx="237" cy="649"/>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grpFill/>
            <a:ln w="12700" cap="rnd" cmpd="sng">
              <a:solidFill>
                <a:srgbClr val="000000"/>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152591" name="Rectangle 15"/>
          <p:cNvSpPr>
            <a:spLocks noChangeArrowheads="1"/>
          </p:cNvSpPr>
          <p:nvPr/>
        </p:nvSpPr>
        <p:spPr bwMode="auto">
          <a:xfrm>
            <a:off x="6545295" y="4008438"/>
            <a:ext cx="1113767"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B</a:t>
            </a:r>
          </a:p>
        </p:txBody>
      </p:sp>
      <p:sp>
        <p:nvSpPr>
          <p:cNvPr id="152592" name="Rectangle 16"/>
          <p:cNvSpPr>
            <a:spLocks noChangeArrowheads="1"/>
          </p:cNvSpPr>
          <p:nvPr/>
        </p:nvSpPr>
        <p:spPr bwMode="auto">
          <a:xfrm>
            <a:off x="896957" y="487831"/>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Intersection of Two Events</a:t>
            </a:r>
          </a:p>
        </p:txBody>
      </p:sp>
      <p:sp>
        <p:nvSpPr>
          <p:cNvPr id="152595" name="Freeform 19"/>
          <p:cNvSpPr>
            <a:spLocks/>
          </p:cNvSpPr>
          <p:nvPr/>
        </p:nvSpPr>
        <p:spPr bwMode="auto">
          <a:xfrm>
            <a:off x="5812769" y="3732214"/>
            <a:ext cx="500408" cy="1030287"/>
          </a:xfrm>
          <a:custGeom>
            <a:avLst/>
            <a:gdLst/>
            <a:ahLst/>
            <a:cxnLst>
              <a:cxn ang="0">
                <a:pos x="110" y="0"/>
              </a:cxn>
              <a:cxn ang="0">
                <a:pos x="98" y="18"/>
              </a:cxn>
              <a:cxn ang="0">
                <a:pos x="84" y="40"/>
              </a:cxn>
              <a:cxn ang="0">
                <a:pos x="70" y="62"/>
              </a:cxn>
              <a:cxn ang="0">
                <a:pos x="50" y="92"/>
              </a:cxn>
              <a:cxn ang="0">
                <a:pos x="40" y="118"/>
              </a:cxn>
              <a:cxn ang="0">
                <a:pos x="32" y="141"/>
              </a:cxn>
              <a:cxn ang="0">
                <a:pos x="23" y="168"/>
              </a:cxn>
              <a:cxn ang="0">
                <a:pos x="14" y="194"/>
              </a:cxn>
              <a:cxn ang="0">
                <a:pos x="10" y="218"/>
              </a:cxn>
              <a:cxn ang="0">
                <a:pos x="6" y="246"/>
              </a:cxn>
              <a:cxn ang="0">
                <a:pos x="2" y="272"/>
              </a:cxn>
              <a:cxn ang="0">
                <a:pos x="0" y="302"/>
              </a:cxn>
              <a:cxn ang="0">
                <a:pos x="0" y="330"/>
              </a:cxn>
              <a:cxn ang="0">
                <a:pos x="2" y="358"/>
              </a:cxn>
              <a:cxn ang="0">
                <a:pos x="6" y="388"/>
              </a:cxn>
              <a:cxn ang="0">
                <a:pos x="10" y="414"/>
              </a:cxn>
              <a:cxn ang="0">
                <a:pos x="18" y="438"/>
              </a:cxn>
              <a:cxn ang="0">
                <a:pos x="26" y="464"/>
              </a:cxn>
              <a:cxn ang="0">
                <a:pos x="36" y="488"/>
              </a:cxn>
              <a:cxn ang="0">
                <a:pos x="48" y="514"/>
              </a:cxn>
              <a:cxn ang="0">
                <a:pos x="60" y="540"/>
              </a:cxn>
              <a:cxn ang="0">
                <a:pos x="74" y="560"/>
              </a:cxn>
              <a:cxn ang="0">
                <a:pos x="84" y="582"/>
              </a:cxn>
              <a:cxn ang="0">
                <a:pos x="102" y="604"/>
              </a:cxn>
              <a:cxn ang="0">
                <a:pos x="122" y="622"/>
              </a:cxn>
              <a:cxn ang="0">
                <a:pos x="138" y="598"/>
              </a:cxn>
              <a:cxn ang="0">
                <a:pos x="156" y="572"/>
              </a:cxn>
              <a:cxn ang="0">
                <a:pos x="172" y="546"/>
              </a:cxn>
              <a:cxn ang="0">
                <a:pos x="186" y="514"/>
              </a:cxn>
              <a:cxn ang="0">
                <a:pos x="196" y="492"/>
              </a:cxn>
              <a:cxn ang="0">
                <a:pos x="204" y="472"/>
              </a:cxn>
              <a:cxn ang="0">
                <a:pos x="212" y="450"/>
              </a:cxn>
              <a:cxn ang="0">
                <a:pos x="218" y="426"/>
              </a:cxn>
              <a:cxn ang="0">
                <a:pos x="224" y="402"/>
              </a:cxn>
              <a:cxn ang="0">
                <a:pos x="226" y="378"/>
              </a:cxn>
              <a:cxn ang="0">
                <a:pos x="228" y="354"/>
              </a:cxn>
              <a:cxn ang="0">
                <a:pos x="230" y="324"/>
              </a:cxn>
              <a:cxn ang="0">
                <a:pos x="230" y="286"/>
              </a:cxn>
              <a:cxn ang="0">
                <a:pos x="226" y="256"/>
              </a:cxn>
              <a:cxn ang="0">
                <a:pos x="222" y="232"/>
              </a:cxn>
              <a:cxn ang="0">
                <a:pos x="220" y="206"/>
              </a:cxn>
              <a:cxn ang="0">
                <a:pos x="212" y="180"/>
              </a:cxn>
              <a:cxn ang="0">
                <a:pos x="204" y="154"/>
              </a:cxn>
              <a:cxn ang="0">
                <a:pos x="194" y="126"/>
              </a:cxn>
              <a:cxn ang="0">
                <a:pos x="184" y="100"/>
              </a:cxn>
              <a:cxn ang="0">
                <a:pos x="168" y="70"/>
              </a:cxn>
              <a:cxn ang="0">
                <a:pos x="152" y="44"/>
              </a:cxn>
              <a:cxn ang="0">
                <a:pos x="138" y="22"/>
              </a:cxn>
              <a:cxn ang="0">
                <a:pos x="120" y="6"/>
              </a:cxn>
            </a:cxnLst>
            <a:rect l="0" t="0" r="r" b="b"/>
            <a:pathLst>
              <a:path w="230" h="622">
                <a:moveTo>
                  <a:pt x="110" y="0"/>
                </a:moveTo>
                <a:lnTo>
                  <a:pt x="98" y="18"/>
                </a:lnTo>
                <a:lnTo>
                  <a:pt x="84" y="40"/>
                </a:lnTo>
                <a:lnTo>
                  <a:pt x="70" y="62"/>
                </a:lnTo>
                <a:lnTo>
                  <a:pt x="50" y="92"/>
                </a:lnTo>
                <a:lnTo>
                  <a:pt x="40" y="118"/>
                </a:lnTo>
                <a:lnTo>
                  <a:pt x="32" y="141"/>
                </a:lnTo>
                <a:lnTo>
                  <a:pt x="23" y="168"/>
                </a:lnTo>
                <a:lnTo>
                  <a:pt x="14" y="194"/>
                </a:lnTo>
                <a:lnTo>
                  <a:pt x="10" y="218"/>
                </a:lnTo>
                <a:lnTo>
                  <a:pt x="6" y="246"/>
                </a:lnTo>
                <a:lnTo>
                  <a:pt x="2" y="272"/>
                </a:lnTo>
                <a:lnTo>
                  <a:pt x="0" y="302"/>
                </a:lnTo>
                <a:lnTo>
                  <a:pt x="0" y="330"/>
                </a:lnTo>
                <a:lnTo>
                  <a:pt x="2" y="358"/>
                </a:lnTo>
                <a:lnTo>
                  <a:pt x="6" y="388"/>
                </a:lnTo>
                <a:lnTo>
                  <a:pt x="10" y="414"/>
                </a:lnTo>
                <a:lnTo>
                  <a:pt x="18" y="438"/>
                </a:lnTo>
                <a:lnTo>
                  <a:pt x="26" y="464"/>
                </a:lnTo>
                <a:lnTo>
                  <a:pt x="36" y="488"/>
                </a:lnTo>
                <a:lnTo>
                  <a:pt x="48" y="514"/>
                </a:lnTo>
                <a:lnTo>
                  <a:pt x="60" y="540"/>
                </a:lnTo>
                <a:lnTo>
                  <a:pt x="74" y="560"/>
                </a:lnTo>
                <a:lnTo>
                  <a:pt x="84" y="582"/>
                </a:lnTo>
                <a:lnTo>
                  <a:pt x="102" y="604"/>
                </a:lnTo>
                <a:lnTo>
                  <a:pt x="122" y="622"/>
                </a:lnTo>
                <a:lnTo>
                  <a:pt x="138" y="598"/>
                </a:lnTo>
                <a:lnTo>
                  <a:pt x="156" y="572"/>
                </a:lnTo>
                <a:lnTo>
                  <a:pt x="172" y="546"/>
                </a:lnTo>
                <a:lnTo>
                  <a:pt x="186" y="514"/>
                </a:lnTo>
                <a:lnTo>
                  <a:pt x="196" y="492"/>
                </a:lnTo>
                <a:lnTo>
                  <a:pt x="204" y="472"/>
                </a:lnTo>
                <a:lnTo>
                  <a:pt x="212" y="450"/>
                </a:lnTo>
                <a:lnTo>
                  <a:pt x="218" y="426"/>
                </a:lnTo>
                <a:lnTo>
                  <a:pt x="224" y="402"/>
                </a:lnTo>
                <a:lnTo>
                  <a:pt x="226" y="378"/>
                </a:lnTo>
                <a:lnTo>
                  <a:pt x="228" y="354"/>
                </a:lnTo>
                <a:lnTo>
                  <a:pt x="230" y="324"/>
                </a:lnTo>
                <a:lnTo>
                  <a:pt x="230" y="286"/>
                </a:lnTo>
                <a:lnTo>
                  <a:pt x="226" y="256"/>
                </a:lnTo>
                <a:lnTo>
                  <a:pt x="222" y="232"/>
                </a:lnTo>
                <a:lnTo>
                  <a:pt x="220" y="206"/>
                </a:lnTo>
                <a:lnTo>
                  <a:pt x="212" y="180"/>
                </a:lnTo>
                <a:lnTo>
                  <a:pt x="204" y="154"/>
                </a:lnTo>
                <a:lnTo>
                  <a:pt x="194" y="126"/>
                </a:lnTo>
                <a:lnTo>
                  <a:pt x="184" y="100"/>
                </a:lnTo>
                <a:lnTo>
                  <a:pt x="168" y="70"/>
                </a:lnTo>
                <a:lnTo>
                  <a:pt x="152" y="44"/>
                </a:lnTo>
                <a:lnTo>
                  <a:pt x="138" y="22"/>
                </a:lnTo>
                <a:lnTo>
                  <a:pt x="120" y="6"/>
                </a:lnTo>
              </a:path>
            </a:pathLst>
          </a:custGeom>
          <a:solidFill>
            <a:schemeClr val="bg1">
              <a:lumMod val="65000"/>
            </a:schemeClr>
          </a:solidFill>
          <a:ln w="12700" cap="rnd" cmpd="sng">
            <a:solidFill>
              <a:schemeClr val="tx1"/>
            </a:solid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52596" name="Rectangle 20"/>
          <p:cNvSpPr>
            <a:spLocks noChangeArrowheads="1"/>
          </p:cNvSpPr>
          <p:nvPr/>
        </p:nvSpPr>
        <p:spPr bwMode="auto">
          <a:xfrm>
            <a:off x="4473101" y="2589964"/>
            <a:ext cx="3023008"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Intersection of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p>
        </p:txBody>
      </p:sp>
      <p:sp>
        <p:nvSpPr>
          <p:cNvPr id="152598" name="Line 22"/>
          <p:cNvSpPr>
            <a:spLocks noChangeShapeType="1"/>
          </p:cNvSpPr>
          <p:nvPr/>
        </p:nvSpPr>
        <p:spPr bwMode="auto">
          <a:xfrm>
            <a:off x="6062973" y="3043278"/>
            <a:ext cx="17946" cy="1150035"/>
          </a:xfrm>
          <a:prstGeom prst="line">
            <a:avLst/>
          </a:prstGeom>
          <a:noFill/>
          <a:ln w="19050">
            <a:solidFill>
              <a:schemeClr val="tx1"/>
            </a:solidFill>
            <a:round/>
            <a:headEnd/>
            <a:tailEnd type="stealth" w="med" len="med"/>
          </a:ln>
          <a:effectLst>
            <a:outerShdw dist="17961" dir="2700000" algn="ctr" rotWithShape="0">
              <a:srgbClr val="000000"/>
            </a:outerShdw>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30</a:t>
            </a:fld>
            <a:endParaRPr lang="en-US"/>
          </a:p>
        </p:txBody>
      </p:sp>
      <p:sp>
        <p:nvSpPr>
          <p:cNvPr id="18" name="TextBox 17"/>
          <p:cNvSpPr txBox="1"/>
          <p:nvPr/>
        </p:nvSpPr>
        <p:spPr>
          <a:xfrm>
            <a:off x="5118259" y="5342066"/>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2" name="Rectangle 36"/>
          <p:cNvSpPr>
            <a:spLocks noChangeArrowheads="1"/>
          </p:cNvSpPr>
          <p:nvPr/>
        </p:nvSpPr>
        <p:spPr bwMode="auto">
          <a:xfrm>
            <a:off x="1662807" y="1704007"/>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57733" name="Rectangle 37"/>
          <p:cNvSpPr>
            <a:spLocks noChangeArrowheads="1"/>
          </p:cNvSpPr>
          <p:nvPr/>
        </p:nvSpPr>
        <p:spPr bwMode="auto">
          <a:xfrm>
            <a:off x="1766841" y="2161207"/>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57734" name="Rectangle 38"/>
          <p:cNvSpPr>
            <a:spLocks noChangeArrowheads="1"/>
          </p:cNvSpPr>
          <p:nvPr/>
        </p:nvSpPr>
        <p:spPr bwMode="auto">
          <a:xfrm>
            <a:off x="1807963" y="2561257"/>
            <a:ext cx="8712363" cy="676213"/>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r>
              <a:rPr lang="en-US" sz="2400" u="sng" dirty="0">
                <a:solidFill>
                  <a:srgbClr val="000000"/>
                </a:solidFill>
                <a:effectLst/>
                <a:latin typeface="+mn-lt"/>
                <a:cs typeface="Arial" panose="020B0604020202020204" pitchFamily="34" charset="0"/>
              </a:rPr>
              <a:t>and</a:t>
            </a:r>
            <a:r>
              <a:rPr lang="en-US" sz="2400" dirty="0">
                <a:solidFill>
                  <a:srgbClr val="000000"/>
                </a:solidFill>
                <a:effectLst/>
                <a:latin typeface="+mn-lt"/>
                <a:cs typeface="Arial" panose="020B0604020202020204" pitchFamily="34" charset="0"/>
              </a:rPr>
              <a:t> Collins Mining Profitable</a:t>
            </a:r>
          </a:p>
        </p:txBody>
      </p:sp>
      <p:sp>
        <p:nvSpPr>
          <p:cNvPr id="157735" name="Rectangle 39"/>
          <p:cNvSpPr>
            <a:spLocks noChangeArrowheads="1"/>
          </p:cNvSpPr>
          <p:nvPr/>
        </p:nvSpPr>
        <p:spPr bwMode="auto">
          <a:xfrm>
            <a:off x="1896954" y="3086926"/>
            <a:ext cx="4763387" cy="5715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{(10, 8), (5, 8)}</a:t>
            </a:r>
          </a:p>
        </p:txBody>
      </p:sp>
      <p:sp>
        <p:nvSpPr>
          <p:cNvPr id="157736" name="Rectangle 40"/>
          <p:cNvSpPr>
            <a:spLocks noChangeArrowheads="1"/>
          </p:cNvSpPr>
          <p:nvPr/>
        </p:nvSpPr>
        <p:spPr bwMode="auto">
          <a:xfrm>
            <a:off x="1550229" y="3569869"/>
            <a:ext cx="5574176" cy="6096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(10, 8)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(5, 8)</a:t>
            </a:r>
          </a:p>
        </p:txBody>
      </p:sp>
      <p:sp>
        <p:nvSpPr>
          <p:cNvPr id="157737" name="Oval 41"/>
          <p:cNvSpPr>
            <a:spLocks noChangeArrowheads="1"/>
          </p:cNvSpPr>
          <p:nvPr/>
        </p:nvSpPr>
        <p:spPr bwMode="auto">
          <a:xfrm>
            <a:off x="3024736" y="4618684"/>
            <a:ext cx="86146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7738" name="Rectangle 42"/>
          <p:cNvSpPr>
            <a:spLocks noChangeArrowheads="1"/>
          </p:cNvSpPr>
          <p:nvPr/>
        </p:nvSpPr>
        <p:spPr bwMode="auto">
          <a:xfrm>
            <a:off x="2757272" y="4145300"/>
            <a:ext cx="6182268"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.20 + .16</a:t>
            </a:r>
          </a:p>
        </p:txBody>
      </p:sp>
      <p:sp>
        <p:nvSpPr>
          <p:cNvPr id="157739" name="Rectangle 43"/>
          <p:cNvSpPr>
            <a:spLocks noChangeArrowheads="1"/>
          </p:cNvSpPr>
          <p:nvPr/>
        </p:nvSpPr>
        <p:spPr bwMode="auto">
          <a:xfrm>
            <a:off x="2454361" y="4571093"/>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.36</a:t>
            </a:r>
            <a:endParaRPr lang="en-US" dirty="0">
              <a:solidFill>
                <a:srgbClr val="000000"/>
              </a:solidFill>
              <a:effectLst/>
              <a:latin typeface="+mn-lt"/>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31</a:t>
            </a:fld>
            <a:endParaRPr lang="en-US"/>
          </a:p>
        </p:txBody>
      </p:sp>
      <p:sp>
        <p:nvSpPr>
          <p:cNvPr id="14" name="Rectangle 16"/>
          <p:cNvSpPr>
            <a:spLocks noChangeArrowheads="1"/>
          </p:cNvSpPr>
          <p:nvPr/>
        </p:nvSpPr>
        <p:spPr bwMode="auto">
          <a:xfrm>
            <a:off x="896957" y="487831"/>
            <a:ext cx="10337562" cy="7000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Intersection of Two Events</a:t>
            </a:r>
          </a:p>
        </p:txBody>
      </p:sp>
      <p:sp>
        <p:nvSpPr>
          <p:cNvPr id="15" name="Rectangle 50"/>
          <p:cNvSpPr>
            <a:spLocks noChangeArrowheads="1"/>
          </p:cNvSpPr>
          <p:nvPr/>
        </p:nvSpPr>
        <p:spPr bwMode="auto">
          <a:xfrm>
            <a:off x="924325" y="1117407"/>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1266859" y="1174771"/>
            <a:ext cx="9727456"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addition law</a:t>
            </a:r>
            <a:r>
              <a:rPr lang="en-US" sz="2400" dirty="0">
                <a:solidFill>
                  <a:srgbClr val="000000"/>
                </a:solidFill>
                <a:effectLst/>
                <a:latin typeface="+mn-lt"/>
                <a:cs typeface="Arial" panose="020B0604020202020204" pitchFamily="34" charset="0"/>
              </a:rPr>
              <a:t> provides a way to compute the probability of event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or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or both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 </a:t>
            </a:r>
            <a:r>
              <a:rPr lang="en-US" sz="2400" dirty="0">
                <a:solidFill>
                  <a:srgbClr val="000000"/>
                </a:solidFill>
                <a:effectLst/>
                <a:latin typeface="+mn-lt"/>
                <a:cs typeface="Arial" panose="020B0604020202020204" pitchFamily="34" charset="0"/>
              </a:rPr>
              <a:t>occurring.</a:t>
            </a:r>
          </a:p>
        </p:txBody>
      </p:sp>
      <p:sp>
        <p:nvSpPr>
          <p:cNvPr id="160772" name="Rectangle 4"/>
          <p:cNvSpPr>
            <a:spLocks noChangeArrowheads="1"/>
          </p:cNvSpPr>
          <p:nvPr/>
        </p:nvSpPr>
        <p:spPr bwMode="auto">
          <a:xfrm>
            <a:off x="930433" y="554553"/>
            <a:ext cx="10337562" cy="5857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Addition Law</a:t>
            </a:r>
          </a:p>
        </p:txBody>
      </p:sp>
      <p:sp>
        <p:nvSpPr>
          <p:cNvPr id="160773" name="Rectangle 5"/>
          <p:cNvSpPr>
            <a:spLocks noChangeArrowheads="1"/>
          </p:cNvSpPr>
          <p:nvPr/>
        </p:nvSpPr>
        <p:spPr bwMode="auto">
          <a:xfrm>
            <a:off x="1266858" y="2088652"/>
            <a:ext cx="10261551" cy="60166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law is written as:</a:t>
            </a:r>
          </a:p>
        </p:txBody>
      </p:sp>
      <p:sp>
        <p:nvSpPr>
          <p:cNvPr id="160775" name="Rectangle 7"/>
          <p:cNvSpPr>
            <a:spLocks noChangeArrowheads="1"/>
          </p:cNvSpPr>
          <p:nvPr/>
        </p:nvSpPr>
        <p:spPr bwMode="auto">
          <a:xfrm>
            <a:off x="2796366" y="2574305"/>
            <a:ext cx="6526430"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32</a:t>
            </a:fld>
            <a:endParaRPr lang="en-US"/>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ChangeArrowheads="1"/>
          </p:cNvSpPr>
          <p:nvPr/>
        </p:nvSpPr>
        <p:spPr bwMode="auto">
          <a:xfrm>
            <a:off x="1882709" y="1700773"/>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61796" name="Rectangle 4"/>
          <p:cNvSpPr>
            <a:spLocks noChangeArrowheads="1"/>
          </p:cNvSpPr>
          <p:nvPr/>
        </p:nvSpPr>
        <p:spPr bwMode="auto">
          <a:xfrm>
            <a:off x="2006660" y="2119873"/>
            <a:ext cx="8944018" cy="495300"/>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61797" name="Rectangle 5"/>
          <p:cNvSpPr>
            <a:spLocks noChangeArrowheads="1"/>
          </p:cNvSpPr>
          <p:nvPr/>
        </p:nvSpPr>
        <p:spPr bwMode="auto">
          <a:xfrm>
            <a:off x="2139899" y="2519923"/>
            <a:ext cx="8183903" cy="643407"/>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r>
              <a:rPr lang="en-US" sz="2400" u="sng" dirty="0">
                <a:solidFill>
                  <a:srgbClr val="000000"/>
                </a:solidFill>
                <a:effectLst/>
                <a:latin typeface="+mn-lt"/>
                <a:cs typeface="Arial" panose="020B0604020202020204" pitchFamily="34" charset="0"/>
              </a:rPr>
              <a:t>or</a:t>
            </a:r>
            <a:r>
              <a:rPr lang="en-US" sz="2400" dirty="0">
                <a:solidFill>
                  <a:srgbClr val="000000"/>
                </a:solidFill>
                <a:effectLst/>
                <a:latin typeface="+mn-lt"/>
                <a:cs typeface="Arial" panose="020B0604020202020204" pitchFamily="34" charset="0"/>
              </a:rPr>
              <a:t> Collins Mining Profitable</a:t>
            </a:r>
          </a:p>
        </p:txBody>
      </p:sp>
      <p:sp>
        <p:nvSpPr>
          <p:cNvPr id="161798" name="Rectangle 6"/>
          <p:cNvSpPr>
            <a:spLocks noChangeArrowheads="1"/>
          </p:cNvSpPr>
          <p:nvPr/>
        </p:nvSpPr>
        <p:spPr bwMode="auto">
          <a:xfrm>
            <a:off x="1957555" y="3063613"/>
            <a:ext cx="8466606"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.48,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.36</a:t>
            </a:r>
          </a:p>
        </p:txBody>
      </p:sp>
      <p:sp>
        <p:nvSpPr>
          <p:cNvPr id="161799" name="Rectangle 7"/>
          <p:cNvSpPr>
            <a:spLocks noChangeArrowheads="1"/>
          </p:cNvSpPr>
          <p:nvPr/>
        </p:nvSpPr>
        <p:spPr bwMode="auto">
          <a:xfrm>
            <a:off x="1992174" y="3526477"/>
            <a:ext cx="7302434" cy="5905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Thus: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P(</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161800" name="Oval 8"/>
          <p:cNvSpPr>
            <a:spLocks noChangeArrowheads="1"/>
          </p:cNvSpPr>
          <p:nvPr/>
        </p:nvSpPr>
        <p:spPr bwMode="auto">
          <a:xfrm>
            <a:off x="4366245" y="4579218"/>
            <a:ext cx="861464"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1801" name="Rectangle 9"/>
          <p:cNvSpPr>
            <a:spLocks noChangeArrowheads="1"/>
          </p:cNvSpPr>
          <p:nvPr/>
        </p:nvSpPr>
        <p:spPr bwMode="auto">
          <a:xfrm>
            <a:off x="4087710" y="4128538"/>
            <a:ext cx="4839398"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.70 + .48 - .36</a:t>
            </a:r>
          </a:p>
        </p:txBody>
      </p:sp>
      <p:sp>
        <p:nvSpPr>
          <p:cNvPr id="161802" name="Rectangle 10"/>
          <p:cNvSpPr>
            <a:spLocks noChangeArrowheads="1"/>
          </p:cNvSpPr>
          <p:nvPr/>
        </p:nvSpPr>
        <p:spPr bwMode="auto">
          <a:xfrm>
            <a:off x="3792249" y="4541118"/>
            <a:ext cx="1570904" cy="514350"/>
          </a:xfrm>
          <a:prstGeom prst="rect">
            <a:avLst/>
          </a:prstGeom>
          <a:noFill/>
          <a:ln w="12700">
            <a:noFill/>
            <a:miter lim="800000"/>
            <a:headEnd/>
            <a:tailEnd/>
          </a:ln>
          <a:effectLst/>
        </p:spPr>
        <p:txBody>
          <a:bodyPr wrap="none" anchor="ctr"/>
          <a:lstStyle/>
          <a:p>
            <a:pPr>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.82</a:t>
            </a:r>
            <a:endParaRPr lang="en-US" dirty="0">
              <a:solidFill>
                <a:srgbClr val="000000"/>
              </a:solidFill>
              <a:effectLst/>
              <a:latin typeface="+mn-lt"/>
              <a:cs typeface="Arial" panose="020B0604020202020204" pitchFamily="34" charset="0"/>
            </a:endParaRPr>
          </a:p>
        </p:txBody>
      </p:sp>
      <p:sp>
        <p:nvSpPr>
          <p:cNvPr id="161842" name="Rectangle 50"/>
          <p:cNvSpPr>
            <a:spLocks noChangeArrowheads="1"/>
          </p:cNvSpPr>
          <p:nvPr/>
        </p:nvSpPr>
        <p:spPr bwMode="auto">
          <a:xfrm>
            <a:off x="2439476" y="5041704"/>
            <a:ext cx="7404805" cy="97155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(This result is the same as that obtained earlier</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using the definition of the probability of an event.)</a:t>
            </a:r>
          </a:p>
        </p:txBody>
      </p:sp>
      <p:sp>
        <p:nvSpPr>
          <p:cNvPr id="2" name="Slide Number Placeholder 1"/>
          <p:cNvSpPr>
            <a:spLocks noGrp="1"/>
          </p:cNvSpPr>
          <p:nvPr>
            <p:ph type="sldNum" sz="quarter" idx="12"/>
          </p:nvPr>
        </p:nvSpPr>
        <p:spPr/>
        <p:txBody>
          <a:bodyPr/>
          <a:lstStyle/>
          <a:p>
            <a:fld id="{949EBC64-41CB-41B8-B6DF-9B1367312BD4}" type="slidenum">
              <a:rPr lang="en-US" smtClean="0"/>
              <a:t>33</a:t>
            </a:fld>
            <a:endParaRPr lang="en-US"/>
          </a:p>
        </p:txBody>
      </p:sp>
      <p:sp>
        <p:nvSpPr>
          <p:cNvPr id="16" name="Rectangle 50"/>
          <p:cNvSpPr>
            <a:spLocks noChangeArrowheads="1"/>
          </p:cNvSpPr>
          <p:nvPr/>
        </p:nvSpPr>
        <p:spPr bwMode="auto">
          <a:xfrm>
            <a:off x="1257823" y="1235745"/>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17" name="Rectangle 4"/>
          <p:cNvSpPr>
            <a:spLocks noChangeArrowheads="1"/>
          </p:cNvSpPr>
          <p:nvPr/>
        </p:nvSpPr>
        <p:spPr bwMode="auto">
          <a:xfrm>
            <a:off x="930433" y="554553"/>
            <a:ext cx="10337562" cy="5857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Addition Law</a:t>
            </a:r>
          </a:p>
        </p:txBody>
      </p:sp>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889420" y="478578"/>
            <a:ext cx="10337562" cy="7381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Mutually Exclusive Events</a:t>
            </a:r>
          </a:p>
        </p:txBody>
      </p:sp>
      <p:sp>
        <p:nvSpPr>
          <p:cNvPr id="164867" name="Rectangle 3"/>
          <p:cNvSpPr>
            <a:spLocks noChangeArrowheads="1"/>
          </p:cNvSpPr>
          <p:nvPr/>
        </p:nvSpPr>
        <p:spPr bwMode="auto">
          <a:xfrm>
            <a:off x="1266859" y="1174336"/>
            <a:ext cx="9960124"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Two events are said to be </a:t>
            </a:r>
            <a:r>
              <a:rPr lang="en-US" sz="2400" u="sng" dirty="0">
                <a:solidFill>
                  <a:srgbClr val="000000"/>
                </a:solidFill>
                <a:effectLst/>
                <a:latin typeface="+mn-lt"/>
                <a:cs typeface="Arial" panose="020B0604020202020204" pitchFamily="34" charset="0"/>
              </a:rPr>
              <a:t>mutually exclusive</a:t>
            </a:r>
            <a:r>
              <a:rPr lang="en-US" sz="2400" dirty="0">
                <a:solidFill>
                  <a:srgbClr val="000000"/>
                </a:solidFill>
                <a:effectLst/>
                <a:latin typeface="+mn-lt"/>
                <a:cs typeface="Arial" panose="020B0604020202020204" pitchFamily="34" charset="0"/>
              </a:rPr>
              <a:t> if the events have no sample points in common.</a:t>
            </a:r>
          </a:p>
        </p:txBody>
      </p:sp>
      <p:sp>
        <p:nvSpPr>
          <p:cNvPr id="164869" name="Rectangle 5"/>
          <p:cNvSpPr>
            <a:spLocks noChangeArrowheads="1"/>
          </p:cNvSpPr>
          <p:nvPr/>
        </p:nvSpPr>
        <p:spPr bwMode="auto">
          <a:xfrm>
            <a:off x="1266859" y="2075860"/>
            <a:ext cx="9960124"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Two events are mutually exclusive if, when one event occurs, the other cannot occur.</a:t>
            </a:r>
          </a:p>
        </p:txBody>
      </p:sp>
      <p:sp>
        <p:nvSpPr>
          <p:cNvPr id="164871" name="Rectangle 7"/>
          <p:cNvSpPr>
            <a:spLocks noChangeArrowheads="1"/>
          </p:cNvSpPr>
          <p:nvPr/>
        </p:nvSpPr>
        <p:spPr bwMode="auto">
          <a:xfrm>
            <a:off x="3568318" y="2923305"/>
            <a:ext cx="4963973" cy="2041525"/>
          </a:xfrm>
          <a:prstGeom prst="rect">
            <a:avLst/>
          </a:prstGeom>
          <a:noFill/>
          <a:ln w="6350">
            <a:solidFill>
              <a:srgbClr val="000000"/>
            </a:solid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4873" name="Rectangle 9"/>
          <p:cNvSpPr>
            <a:spLocks noChangeArrowheads="1"/>
          </p:cNvSpPr>
          <p:nvPr/>
        </p:nvSpPr>
        <p:spPr bwMode="auto">
          <a:xfrm>
            <a:off x="9127714" y="3359867"/>
            <a:ext cx="1125309" cy="754566"/>
          </a:xfrm>
          <a:prstGeom prst="rect">
            <a:avLst/>
          </a:prstGeom>
          <a:noFill/>
          <a:ln w="12700">
            <a:noFill/>
            <a:miter lim="800000"/>
            <a:headEnd/>
            <a:tailEnd/>
          </a:ln>
          <a:effectLst/>
        </p:spPr>
        <p:txBody>
          <a:bodyPr wrap="none" lIns="90488" tIns="44450" rIns="90488" bIns="44450">
            <a:spAutoFit/>
          </a:bodyPr>
          <a:lstStyle/>
          <a:p>
            <a:pPr algn="l">
              <a:lnSpc>
                <a:spcPct val="90000"/>
              </a:lnSpc>
            </a:pPr>
            <a:r>
              <a:rPr lang="en-US" sz="2400" dirty="0">
                <a:solidFill>
                  <a:srgbClr val="000000"/>
                </a:solidFill>
                <a:effectLst/>
                <a:latin typeface="+mn-lt"/>
                <a:cs typeface="Arial" panose="020B0604020202020204" pitchFamily="34" charset="0"/>
              </a:rPr>
              <a:t>Sample</a:t>
            </a:r>
          </a:p>
          <a:p>
            <a:pPr algn="l">
              <a:lnSpc>
                <a:spcPct val="90000"/>
              </a:lnSpc>
            </a:pPr>
            <a:r>
              <a:rPr lang="en-US" sz="2400" dirty="0">
                <a:solidFill>
                  <a:srgbClr val="000000"/>
                </a:solidFill>
                <a:effectLst/>
                <a:latin typeface="+mn-lt"/>
                <a:cs typeface="Arial" panose="020B0604020202020204" pitchFamily="34" charset="0"/>
              </a:rPr>
              <a:t>Space </a:t>
            </a:r>
            <a:r>
              <a:rPr lang="en-US" sz="2400" i="1" dirty="0">
                <a:solidFill>
                  <a:srgbClr val="000000"/>
                </a:solidFill>
                <a:effectLst/>
                <a:latin typeface="+mn-lt"/>
                <a:cs typeface="Arial" panose="020B0604020202020204" pitchFamily="34" charset="0"/>
              </a:rPr>
              <a:t>S</a:t>
            </a:r>
          </a:p>
        </p:txBody>
      </p:sp>
      <p:sp>
        <p:nvSpPr>
          <p:cNvPr id="164874" name="Line 10"/>
          <p:cNvSpPr>
            <a:spLocks noChangeShapeType="1"/>
          </p:cNvSpPr>
          <p:nvPr/>
        </p:nvSpPr>
        <p:spPr bwMode="auto">
          <a:xfrm flipV="1">
            <a:off x="8538624" y="3869454"/>
            <a:ext cx="532080" cy="0"/>
          </a:xfrm>
          <a:prstGeom prst="line">
            <a:avLst/>
          </a:prstGeom>
          <a:noFill/>
          <a:ln w="19050">
            <a:solidFill>
              <a:schemeClr val="tx1"/>
            </a:solidFill>
            <a:round/>
            <a:headEnd type="triangle" w="med" len="me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64875" name="Oval 11"/>
          <p:cNvSpPr>
            <a:spLocks noChangeArrowheads="1"/>
          </p:cNvSpPr>
          <p:nvPr/>
        </p:nvSpPr>
        <p:spPr bwMode="auto">
          <a:xfrm>
            <a:off x="3699226" y="3121742"/>
            <a:ext cx="2276122" cy="1676400"/>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4876" name="Rectangle 12"/>
          <p:cNvSpPr>
            <a:spLocks noChangeArrowheads="1"/>
          </p:cNvSpPr>
          <p:nvPr/>
        </p:nvSpPr>
        <p:spPr bwMode="auto">
          <a:xfrm>
            <a:off x="4191674" y="3728167"/>
            <a:ext cx="1677788" cy="459100"/>
          </a:xfrm>
          <a:prstGeom prst="rect">
            <a:avLst/>
          </a:prstGeom>
          <a:noFill/>
          <a:ln w="12700">
            <a:noFill/>
            <a:miter lim="800000"/>
            <a:headEnd/>
            <a:tailEnd/>
          </a:ln>
          <a:effectLst/>
        </p:spPr>
        <p:txBody>
          <a:bodyPr wrap="squar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A</a:t>
            </a:r>
          </a:p>
        </p:txBody>
      </p:sp>
      <p:sp>
        <p:nvSpPr>
          <p:cNvPr id="164878" name="Oval 14"/>
          <p:cNvSpPr>
            <a:spLocks noChangeArrowheads="1"/>
          </p:cNvSpPr>
          <p:nvPr/>
        </p:nvSpPr>
        <p:spPr bwMode="auto">
          <a:xfrm>
            <a:off x="6131593" y="3121742"/>
            <a:ext cx="2248674" cy="1674812"/>
          </a:xfrm>
          <a:prstGeom prst="ellipse">
            <a:avLst/>
          </a:prstGeom>
          <a:noFill/>
          <a:ln w="12700">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4880" name="Rectangle 16"/>
          <p:cNvSpPr>
            <a:spLocks noChangeArrowheads="1"/>
          </p:cNvSpPr>
          <p:nvPr/>
        </p:nvSpPr>
        <p:spPr bwMode="auto">
          <a:xfrm>
            <a:off x="6659001" y="3734517"/>
            <a:ext cx="1113767"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B</a:t>
            </a:r>
          </a:p>
        </p:txBody>
      </p:sp>
      <p:sp>
        <p:nvSpPr>
          <p:cNvPr id="2" name="Slide Number Placeholder 1"/>
          <p:cNvSpPr>
            <a:spLocks noGrp="1"/>
          </p:cNvSpPr>
          <p:nvPr>
            <p:ph type="sldNum" sz="quarter" idx="12"/>
          </p:nvPr>
        </p:nvSpPr>
        <p:spPr/>
        <p:txBody>
          <a:bodyPr/>
          <a:lstStyle/>
          <a:p>
            <a:fld id="{949EBC64-41CB-41B8-B6DF-9B1367312BD4}" type="slidenum">
              <a:rPr lang="en-US" smtClean="0"/>
              <a:t>34</a:t>
            </a:fld>
            <a:endParaRPr lang="en-US"/>
          </a:p>
        </p:txBody>
      </p:sp>
      <p:sp>
        <p:nvSpPr>
          <p:cNvPr id="13" name="TextBox 12"/>
          <p:cNvSpPr txBox="1"/>
          <p:nvPr/>
        </p:nvSpPr>
        <p:spPr>
          <a:xfrm>
            <a:off x="5130616" y="5057855"/>
            <a:ext cx="1935979" cy="461665"/>
          </a:xfrm>
          <a:prstGeom prst="rect">
            <a:avLst/>
          </a:prstGeom>
          <a:noFill/>
        </p:spPr>
        <p:txBody>
          <a:bodyPr wrap="none" rtlCol="0">
            <a:spAutoFit/>
          </a:bodyPr>
          <a:lstStyle/>
          <a:p>
            <a:r>
              <a:rPr lang="en-US" sz="2400" dirty="0">
                <a:effectLst/>
                <a:latin typeface="+mn-lt"/>
              </a:rPr>
              <a:t>Venn Diagram</a:t>
            </a: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ChangeArrowheads="1"/>
          </p:cNvSpPr>
          <p:nvPr/>
        </p:nvSpPr>
        <p:spPr bwMode="auto">
          <a:xfrm>
            <a:off x="1266858" y="1107089"/>
            <a:ext cx="10210876" cy="7620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events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are mutually exclusive,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0.</a:t>
            </a:r>
          </a:p>
        </p:txBody>
      </p:sp>
      <p:sp>
        <p:nvSpPr>
          <p:cNvPr id="165893" name="Rectangle 5"/>
          <p:cNvSpPr>
            <a:spLocks noChangeArrowheads="1"/>
          </p:cNvSpPr>
          <p:nvPr/>
        </p:nvSpPr>
        <p:spPr bwMode="auto">
          <a:xfrm>
            <a:off x="1266858" y="1755299"/>
            <a:ext cx="10210876" cy="70209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addition law for mutually exclusive events is:</a:t>
            </a:r>
          </a:p>
        </p:txBody>
      </p:sp>
      <p:sp>
        <p:nvSpPr>
          <p:cNvPr id="165895" name="Rectangle 7"/>
          <p:cNvSpPr>
            <a:spLocks noChangeArrowheads="1"/>
          </p:cNvSpPr>
          <p:nvPr/>
        </p:nvSpPr>
        <p:spPr bwMode="auto">
          <a:xfrm>
            <a:off x="3049117" y="2323061"/>
            <a:ext cx="6073378"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t>
            </a:r>
          </a:p>
        </p:txBody>
      </p:sp>
      <p:sp>
        <p:nvSpPr>
          <p:cNvPr id="2" name="Slide Number Placeholder 1"/>
          <p:cNvSpPr>
            <a:spLocks noGrp="1"/>
          </p:cNvSpPr>
          <p:nvPr>
            <p:ph type="sldNum" sz="quarter" idx="12"/>
          </p:nvPr>
        </p:nvSpPr>
        <p:spPr/>
        <p:txBody>
          <a:bodyPr/>
          <a:lstStyle/>
          <a:p>
            <a:fld id="{949EBC64-41CB-41B8-B6DF-9B1367312BD4}" type="slidenum">
              <a:rPr lang="en-US" smtClean="0"/>
              <a:t>35</a:t>
            </a:fld>
            <a:endParaRPr lang="en-US"/>
          </a:p>
        </p:txBody>
      </p:sp>
      <p:sp>
        <p:nvSpPr>
          <p:cNvPr id="8" name="Rectangle 2"/>
          <p:cNvSpPr>
            <a:spLocks noChangeArrowheads="1"/>
          </p:cNvSpPr>
          <p:nvPr/>
        </p:nvSpPr>
        <p:spPr bwMode="auto">
          <a:xfrm>
            <a:off x="889420" y="478578"/>
            <a:ext cx="10337562" cy="7381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Mutually Exclusive Events</a:t>
            </a:r>
          </a:p>
        </p:txBody>
      </p:sp>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1266858" y="1172690"/>
            <a:ext cx="10109528"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probability of an event given that another event has occurred is called a </a:t>
            </a:r>
            <a:r>
              <a:rPr lang="en-US" sz="2400" u="sng" dirty="0">
                <a:solidFill>
                  <a:srgbClr val="000000"/>
                </a:solidFill>
                <a:effectLst/>
                <a:latin typeface="+mn-lt"/>
                <a:cs typeface="Arial" panose="020B0604020202020204" pitchFamily="34" charset="0"/>
              </a:rPr>
              <a:t>conditional probability</a:t>
            </a:r>
            <a:r>
              <a:rPr lang="en-US" sz="2400" dirty="0">
                <a:solidFill>
                  <a:srgbClr val="000000"/>
                </a:solidFill>
                <a:effectLst/>
                <a:latin typeface="+mn-lt"/>
                <a:cs typeface="Arial" panose="020B0604020202020204" pitchFamily="34" charset="0"/>
              </a:rPr>
              <a:t>.</a:t>
            </a:r>
          </a:p>
        </p:txBody>
      </p:sp>
      <p:sp>
        <p:nvSpPr>
          <p:cNvPr id="166916" name="Rectangle 4"/>
          <p:cNvSpPr>
            <a:spLocks noChangeArrowheads="1"/>
          </p:cNvSpPr>
          <p:nvPr/>
        </p:nvSpPr>
        <p:spPr bwMode="auto">
          <a:xfrm>
            <a:off x="1279215" y="2665220"/>
            <a:ext cx="10109528" cy="74310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A conditional probability is computed as follows :</a:t>
            </a:r>
            <a:endParaRPr lang="en-US" sz="1400" dirty="0">
              <a:solidFill>
                <a:srgbClr val="000000"/>
              </a:solidFill>
              <a:effectLst/>
              <a:latin typeface="Arial" panose="020B0604020202020204" pitchFamily="34" charset="0"/>
              <a:cs typeface="Arial" panose="020B0604020202020204" pitchFamily="34" charset="0"/>
            </a:endParaRPr>
          </a:p>
        </p:txBody>
      </p:sp>
      <p:sp>
        <p:nvSpPr>
          <p:cNvPr id="166919" name="Rectangle 7"/>
          <p:cNvSpPr>
            <a:spLocks noChangeArrowheads="1"/>
          </p:cNvSpPr>
          <p:nvPr/>
        </p:nvSpPr>
        <p:spPr bwMode="auto">
          <a:xfrm>
            <a:off x="1266858" y="2093264"/>
            <a:ext cx="10109528" cy="72683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conditional probability of </a:t>
            </a:r>
            <a:r>
              <a:rPr lang="en-US" sz="2400" i="1" u="sng" dirty="0">
                <a:solidFill>
                  <a:srgbClr val="000000"/>
                </a:solidFill>
                <a:effectLst/>
                <a:latin typeface="+mn-lt"/>
                <a:cs typeface="Arial" panose="020B0604020202020204" pitchFamily="34" charset="0"/>
              </a:rPr>
              <a:t>A</a:t>
            </a:r>
            <a:r>
              <a:rPr lang="en-US" sz="2400" u="sng" dirty="0">
                <a:solidFill>
                  <a:srgbClr val="000000"/>
                </a:solidFill>
                <a:effectLst/>
                <a:latin typeface="+mn-lt"/>
                <a:cs typeface="Arial" panose="020B0604020202020204" pitchFamily="34" charset="0"/>
              </a:rPr>
              <a:t> given </a:t>
            </a:r>
            <a:r>
              <a:rPr lang="en-US" sz="2400" i="1" u="sng">
                <a:solidFill>
                  <a:srgbClr val="000000"/>
                </a:solidFill>
                <a:effectLst/>
                <a:latin typeface="+mn-lt"/>
                <a:cs typeface="Arial" panose="020B0604020202020204" pitchFamily="34" charset="0"/>
              </a:rPr>
              <a:t>B</a:t>
            </a:r>
            <a:r>
              <a:rPr lang="en-US" sz="2400" u="sng">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has</a:t>
            </a:r>
            <a:r>
              <a:rPr lang="en-US" sz="2400" u="sng">
                <a:solidFill>
                  <a:srgbClr val="000000"/>
                </a:solidFill>
                <a:effectLst/>
                <a:latin typeface="+mn-lt"/>
                <a:cs typeface="Arial" panose="020B0604020202020204" pitchFamily="34" charset="0"/>
              </a:rPr>
              <a:t> already occurred </a:t>
            </a:r>
            <a:r>
              <a:rPr lang="en-US" sz="2400">
                <a:solidFill>
                  <a:srgbClr val="000000"/>
                </a:solidFill>
                <a:effectLst/>
                <a:latin typeface="+mn-lt"/>
                <a:cs typeface="Arial" panose="020B0604020202020204" pitchFamily="34" charset="0"/>
              </a:rPr>
              <a:t>is </a:t>
            </a:r>
            <a:r>
              <a:rPr lang="en-US" sz="2400" dirty="0">
                <a:solidFill>
                  <a:srgbClr val="000000"/>
                </a:solidFill>
                <a:effectLst/>
                <a:latin typeface="+mn-lt"/>
                <a:cs typeface="Arial" panose="020B0604020202020204" pitchFamily="34" charset="0"/>
              </a:rPr>
              <a:t>denoted by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166920" name="Rectangle 8"/>
          <p:cNvSpPr>
            <a:spLocks noChangeArrowheads="1"/>
          </p:cNvSpPr>
          <p:nvPr/>
        </p:nvSpPr>
        <p:spPr bwMode="auto">
          <a:xfrm>
            <a:off x="914250" y="543997"/>
            <a:ext cx="10337562" cy="579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Conditional Probability</a:t>
            </a:r>
          </a:p>
        </p:txBody>
      </p:sp>
      <mc:AlternateContent xmlns:mc="http://schemas.openxmlformats.org/markup-compatibility/2006" xmlns:a14="http://schemas.microsoft.com/office/drawing/2010/main">
        <mc:Choice Requires="a14">
          <p:sp>
            <p:nvSpPr>
              <p:cNvPr id="2" name="TextBox 1"/>
              <p:cNvSpPr txBox="1"/>
              <p:nvPr/>
            </p:nvSpPr>
            <p:spPr>
              <a:xfrm>
                <a:off x="4656102" y="3430294"/>
                <a:ext cx="2853858" cy="8613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𝐴</m:t>
                          </m:r>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𝐴</m:t>
                          </m:r>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𝐵</m:t>
                          </m:r>
                          <m:r>
                            <a:rPr lang="en-US" sz="2400" b="0" i="1" smtClean="0">
                              <a:solidFill>
                                <a:srgbClr val="000000"/>
                              </a:solidFill>
                              <a:effectLst/>
                              <a:latin typeface="Cambria Math"/>
                              <a:ea typeface="Cambria Math"/>
                            </a:rPr>
                            <m:t>)</m:t>
                          </m:r>
                        </m:num>
                        <m:den>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656102" y="3430294"/>
                <a:ext cx="2853858" cy="861326"/>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36</a:t>
            </a:fld>
            <a:endParaRPr lang="en-US"/>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ChangeArrowheads="1"/>
          </p:cNvSpPr>
          <p:nvPr/>
        </p:nvSpPr>
        <p:spPr bwMode="auto">
          <a:xfrm>
            <a:off x="1923988" y="1797643"/>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67940" name="Rectangle 4"/>
          <p:cNvSpPr>
            <a:spLocks noChangeArrowheads="1"/>
          </p:cNvSpPr>
          <p:nvPr/>
        </p:nvSpPr>
        <p:spPr bwMode="auto">
          <a:xfrm>
            <a:off x="2029560" y="2254843"/>
            <a:ext cx="7609292"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67942" name="Rectangle 6"/>
          <p:cNvSpPr>
            <a:spLocks noChangeArrowheads="1"/>
          </p:cNvSpPr>
          <p:nvPr/>
        </p:nvSpPr>
        <p:spPr bwMode="auto">
          <a:xfrm>
            <a:off x="2941730" y="3270908"/>
            <a:ext cx="5479489"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.36,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p>
        </p:txBody>
      </p:sp>
      <p:sp>
        <p:nvSpPr>
          <p:cNvPr id="167943" name="Rectangle 7"/>
          <p:cNvSpPr>
            <a:spLocks noChangeArrowheads="1"/>
          </p:cNvSpPr>
          <p:nvPr/>
        </p:nvSpPr>
        <p:spPr bwMode="auto">
          <a:xfrm>
            <a:off x="2881500" y="3940533"/>
            <a:ext cx="1194018" cy="6096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Thus: </a:t>
            </a:r>
          </a:p>
        </p:txBody>
      </p:sp>
      <p:sp>
        <p:nvSpPr>
          <p:cNvPr id="167944" name="Oval 8"/>
          <p:cNvSpPr>
            <a:spLocks noChangeArrowheads="1"/>
          </p:cNvSpPr>
          <p:nvPr/>
        </p:nvSpPr>
        <p:spPr bwMode="auto">
          <a:xfrm>
            <a:off x="7175476" y="3915819"/>
            <a:ext cx="1270457" cy="641523"/>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67941" name="Rectangle 5"/>
          <p:cNvSpPr>
            <a:spLocks noChangeArrowheads="1"/>
          </p:cNvSpPr>
          <p:nvPr/>
        </p:nvSpPr>
        <p:spPr bwMode="auto">
          <a:xfrm>
            <a:off x="1984090" y="2642536"/>
            <a:ext cx="9056753" cy="714871"/>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Collins Mining Profitable </a:t>
            </a:r>
            <a:r>
              <a:rPr lang="en-US" sz="2400" u="sng" dirty="0">
                <a:solidFill>
                  <a:srgbClr val="000000"/>
                </a:solidFill>
                <a:effectLst/>
                <a:latin typeface="+mn-lt"/>
                <a:cs typeface="Arial" panose="020B0604020202020204" pitchFamily="34" charset="0"/>
              </a:rPr>
              <a:t>given</a:t>
            </a:r>
            <a:r>
              <a:rPr lang="en-US" sz="2400" dirty="0">
                <a:solidFill>
                  <a:srgbClr val="000000"/>
                </a:solidFill>
                <a:effectLst/>
                <a:latin typeface="+mn-lt"/>
                <a:cs typeface="Arial" panose="020B0604020202020204" pitchFamily="34" charset="0"/>
              </a:rPr>
              <a:t> Markley Oil Profitable</a:t>
            </a:r>
          </a:p>
        </p:txBody>
      </p:sp>
      <mc:AlternateContent xmlns:mc="http://schemas.openxmlformats.org/markup-compatibility/2006" xmlns:a14="http://schemas.microsoft.com/office/drawing/2010/main">
        <mc:Choice Requires="a14">
          <p:sp>
            <p:nvSpPr>
              <p:cNvPr id="18" name="TextBox 17"/>
              <p:cNvSpPr txBox="1"/>
              <p:nvPr/>
            </p:nvSpPr>
            <p:spPr>
              <a:xfrm>
                <a:off x="3826691" y="3915819"/>
                <a:ext cx="4508029" cy="680699"/>
              </a:xfrm>
              <a:prstGeom prst="rect">
                <a:avLst/>
              </a:prstGeom>
              <a:noFill/>
              <a:effectLst/>
            </p:spPr>
            <p:txBody>
              <a:bodyPr wrap="none" rtlCol="0">
                <a:spAutoFit/>
              </a:bodyPr>
              <a:lstStyle/>
              <a:p>
                <a14:m>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𝐶</m:t>
                        </m:r>
                      </m:e>
                      <m:e>
                        <m:r>
                          <a:rPr lang="en-US" sz="2400" b="0" i="1" smtClean="0">
                            <a:solidFill>
                              <a:srgbClr val="000000"/>
                            </a:solidFill>
                            <a:effectLst/>
                            <a:latin typeface="Cambria Math"/>
                          </a:rPr>
                          <m:t>𝑀</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𝐶</m:t>
                        </m:r>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𝑀</m:t>
                        </m:r>
                        <m:r>
                          <a:rPr lang="en-US" sz="2400" b="0" i="1" smtClean="0">
                            <a:solidFill>
                              <a:srgbClr val="000000"/>
                            </a:solidFill>
                            <a:effectLst/>
                            <a:latin typeface="Cambria Math"/>
                            <a:ea typeface="Cambria Math"/>
                          </a:rPr>
                          <m:t>)</m:t>
                        </m:r>
                      </m:num>
                      <m:den>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𝑀</m:t>
                        </m:r>
                        <m:r>
                          <a:rPr lang="en-US" sz="2400" b="0" i="1" smtClean="0">
                            <a:solidFill>
                              <a:srgbClr val="000000"/>
                            </a:solidFill>
                            <a:effectLst/>
                            <a:latin typeface="Cambria Math"/>
                          </a:rPr>
                          <m:t>)</m:t>
                        </m:r>
                      </m:den>
                    </m:f>
                  </m:oMath>
                </a14:m>
                <a:r>
                  <a:rPr lang="en-US" sz="2400" dirty="0">
                    <a:solidFill>
                      <a:srgbClr val="000000"/>
                    </a:solidFill>
                    <a:effectLst/>
                    <a:latin typeface="+mn-lt"/>
                    <a:cs typeface="Arial" panose="020B0604020202020204" pitchFamily="34" charset="0"/>
                  </a:rPr>
                  <a:t> = </a:t>
                </a:r>
                <a14:m>
                  <m:oMath xmlns:m="http://schemas.openxmlformats.org/officeDocument/2006/math">
                    <m:f>
                      <m:fPr>
                        <m:ctrlPr>
                          <a:rPr lang="en-US" sz="2400" i="1" dirty="0" smtClean="0">
                            <a:solidFill>
                              <a:srgbClr val="000000"/>
                            </a:solidFill>
                            <a:effectLst/>
                            <a:latin typeface="Cambria Math" panose="02040503050406030204" pitchFamily="18" charset="0"/>
                          </a:rPr>
                        </m:ctrlPr>
                      </m:fPr>
                      <m:num>
                        <m:r>
                          <a:rPr lang="en-US" sz="2400" b="0" i="1" dirty="0" smtClean="0">
                            <a:solidFill>
                              <a:srgbClr val="000000"/>
                            </a:solidFill>
                            <a:effectLst/>
                            <a:latin typeface="Cambria Math"/>
                          </a:rPr>
                          <m:t>.36</m:t>
                        </m:r>
                      </m:num>
                      <m:den>
                        <m:r>
                          <a:rPr lang="en-US" sz="2400" b="0" i="1" dirty="0" smtClean="0">
                            <a:solidFill>
                              <a:srgbClr val="000000"/>
                            </a:solidFill>
                            <a:effectLst/>
                            <a:latin typeface="Cambria Math"/>
                          </a:rPr>
                          <m:t>.70</m:t>
                        </m:r>
                      </m:den>
                    </m:f>
                    <m:r>
                      <a:rPr lang="en-US" sz="2400" b="0" i="1" dirty="0" smtClean="0">
                        <a:solidFill>
                          <a:srgbClr val="000000"/>
                        </a:solidFill>
                        <a:effectLst/>
                        <a:latin typeface="Cambria Math"/>
                      </a:rPr>
                      <m:t>=   .5143</m:t>
                    </m:r>
                  </m:oMath>
                </a14:m>
                <a:endParaRPr lang="en-US" sz="2400" dirty="0">
                  <a:solidFill>
                    <a:srgbClr val="000000"/>
                  </a:solidFill>
                  <a:effectLst/>
                  <a:latin typeface="+mn-lt"/>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826691" y="3915819"/>
                <a:ext cx="4508029" cy="680699"/>
              </a:xfrm>
              <a:prstGeom prst="rect">
                <a:avLst/>
              </a:prstGeom>
              <a:blipFill rotWithShape="1">
                <a:blip r:embed="rId3"/>
                <a:stretch>
                  <a:fillRect b="-893"/>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37</a:t>
            </a:fld>
            <a:endParaRPr lang="en-US"/>
          </a:p>
        </p:txBody>
      </p:sp>
      <p:sp>
        <p:nvSpPr>
          <p:cNvPr id="13" name="Rectangle 8"/>
          <p:cNvSpPr>
            <a:spLocks noChangeArrowheads="1"/>
          </p:cNvSpPr>
          <p:nvPr/>
        </p:nvSpPr>
        <p:spPr bwMode="auto">
          <a:xfrm>
            <a:off x="914250" y="543997"/>
            <a:ext cx="10337562" cy="5794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Conditional Probability</a:t>
            </a:r>
          </a:p>
        </p:txBody>
      </p:sp>
      <p:sp>
        <p:nvSpPr>
          <p:cNvPr id="14" name="Rectangle 50"/>
          <p:cNvSpPr>
            <a:spLocks noChangeArrowheads="1"/>
          </p:cNvSpPr>
          <p:nvPr/>
        </p:nvSpPr>
        <p:spPr bwMode="auto">
          <a:xfrm>
            <a:off x="1268581" y="1235745"/>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901582" y="548180"/>
            <a:ext cx="10337562" cy="5921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a:t>
            </a:r>
          </a:p>
        </p:txBody>
      </p:sp>
      <p:sp>
        <p:nvSpPr>
          <p:cNvPr id="173059" name="Rectangle 3"/>
          <p:cNvSpPr>
            <a:spLocks noChangeArrowheads="1"/>
          </p:cNvSpPr>
          <p:nvPr/>
        </p:nvSpPr>
        <p:spPr bwMode="auto">
          <a:xfrm>
            <a:off x="1266858" y="1174088"/>
            <a:ext cx="10261551"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multiplication law</a:t>
            </a:r>
            <a:r>
              <a:rPr lang="en-US" sz="2400" dirty="0">
                <a:solidFill>
                  <a:srgbClr val="000000"/>
                </a:solidFill>
                <a:effectLst/>
                <a:latin typeface="+mn-lt"/>
                <a:cs typeface="Arial" panose="020B0604020202020204" pitchFamily="34" charset="0"/>
              </a:rPr>
              <a:t> provides a way to compute the probability of the intersection of two events.</a:t>
            </a:r>
          </a:p>
        </p:txBody>
      </p:sp>
      <p:sp>
        <p:nvSpPr>
          <p:cNvPr id="173061" name="Rectangle 5"/>
          <p:cNvSpPr>
            <a:spLocks noChangeArrowheads="1"/>
          </p:cNvSpPr>
          <p:nvPr/>
        </p:nvSpPr>
        <p:spPr bwMode="auto">
          <a:xfrm>
            <a:off x="1266858" y="2087969"/>
            <a:ext cx="10261551" cy="60166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law is written as:</a:t>
            </a:r>
          </a:p>
        </p:txBody>
      </p:sp>
      <p:sp>
        <p:nvSpPr>
          <p:cNvPr id="173063" name="Rectangle 7"/>
          <p:cNvSpPr>
            <a:spLocks noChangeArrowheads="1"/>
          </p:cNvSpPr>
          <p:nvPr/>
        </p:nvSpPr>
        <p:spPr bwMode="auto">
          <a:xfrm>
            <a:off x="3047851" y="2488998"/>
            <a:ext cx="5809546" cy="895648"/>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a:p>
            <a:pPr>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or</a:t>
            </a:r>
          </a:p>
        </p:txBody>
      </p:sp>
      <p:sp>
        <p:nvSpPr>
          <p:cNvPr id="2" name="Slide Number Placeholder 1"/>
          <p:cNvSpPr>
            <a:spLocks noGrp="1"/>
          </p:cNvSpPr>
          <p:nvPr>
            <p:ph type="sldNum" sz="quarter" idx="12"/>
          </p:nvPr>
        </p:nvSpPr>
        <p:spPr/>
        <p:txBody>
          <a:bodyPr/>
          <a:lstStyle/>
          <a:p>
            <a:fld id="{949EBC64-41CB-41B8-B6DF-9B1367312BD4}" type="slidenum">
              <a:rPr lang="en-US" smtClean="0"/>
              <a:t>38</a:t>
            </a:fld>
            <a:endParaRPr lang="en-US"/>
          </a:p>
        </p:txBody>
      </p:sp>
      <p:sp>
        <p:nvSpPr>
          <p:cNvPr id="7" name="Rectangle 7"/>
          <p:cNvSpPr>
            <a:spLocks noChangeArrowheads="1"/>
          </p:cNvSpPr>
          <p:nvPr/>
        </p:nvSpPr>
        <p:spPr bwMode="auto">
          <a:xfrm>
            <a:off x="3047851" y="3416952"/>
            <a:ext cx="6045024"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1854816" y="1695648"/>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74084" name="Rectangle 4"/>
          <p:cNvSpPr>
            <a:spLocks noChangeArrowheads="1"/>
          </p:cNvSpPr>
          <p:nvPr/>
        </p:nvSpPr>
        <p:spPr bwMode="auto">
          <a:xfrm>
            <a:off x="1953440" y="2114748"/>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Collins Mining Profitable</a:t>
            </a:r>
          </a:p>
        </p:txBody>
      </p:sp>
      <p:sp>
        <p:nvSpPr>
          <p:cNvPr id="174085" name="Rectangle 5"/>
          <p:cNvSpPr>
            <a:spLocks noChangeArrowheads="1"/>
          </p:cNvSpPr>
          <p:nvPr/>
        </p:nvSpPr>
        <p:spPr bwMode="auto">
          <a:xfrm>
            <a:off x="3011879" y="3107916"/>
            <a:ext cx="7575812"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.5143</a:t>
            </a:r>
          </a:p>
        </p:txBody>
      </p:sp>
      <p:sp>
        <p:nvSpPr>
          <p:cNvPr id="174087" name="Oval 7"/>
          <p:cNvSpPr>
            <a:spLocks noChangeArrowheads="1"/>
          </p:cNvSpPr>
          <p:nvPr/>
        </p:nvSpPr>
        <p:spPr bwMode="auto">
          <a:xfrm>
            <a:off x="5349866" y="4605309"/>
            <a:ext cx="875471" cy="438150"/>
          </a:xfrm>
          <a:prstGeom prst="ellipse">
            <a:avLst/>
          </a:prstGeom>
          <a:noFill/>
          <a:ln w="28575">
            <a:solidFill>
              <a:srgbClr val="C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74129" name="Rectangle 49"/>
          <p:cNvSpPr>
            <a:spLocks noChangeArrowheads="1"/>
          </p:cNvSpPr>
          <p:nvPr/>
        </p:nvSpPr>
        <p:spPr bwMode="auto">
          <a:xfrm>
            <a:off x="2001197" y="2476698"/>
            <a:ext cx="8183903" cy="692593"/>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Markley Oil Profitable </a:t>
            </a:r>
            <a:r>
              <a:rPr lang="en-US" sz="2400" u="sng" dirty="0">
                <a:solidFill>
                  <a:srgbClr val="000000"/>
                </a:solidFill>
                <a:effectLst/>
                <a:latin typeface="+mn-lt"/>
                <a:cs typeface="Arial" panose="020B0604020202020204" pitchFamily="34" charset="0"/>
              </a:rPr>
              <a:t>and</a:t>
            </a:r>
            <a:r>
              <a:rPr lang="en-US" sz="2400" dirty="0">
                <a:solidFill>
                  <a:srgbClr val="000000"/>
                </a:solidFill>
                <a:effectLst/>
                <a:latin typeface="+mn-lt"/>
                <a:cs typeface="Arial" panose="020B0604020202020204" pitchFamily="34" charset="0"/>
              </a:rPr>
              <a:t> Collins Mining Profitable</a:t>
            </a:r>
          </a:p>
        </p:txBody>
      </p:sp>
      <p:sp>
        <p:nvSpPr>
          <p:cNvPr id="174130" name="Rectangle 50"/>
          <p:cNvSpPr>
            <a:spLocks noChangeArrowheads="1"/>
          </p:cNvSpPr>
          <p:nvPr/>
        </p:nvSpPr>
        <p:spPr bwMode="auto">
          <a:xfrm>
            <a:off x="2998001" y="3578502"/>
            <a:ext cx="6080919" cy="5905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Thus: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 </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M|C</a:t>
            </a:r>
            <a:r>
              <a:rPr lang="en-US" sz="2400" dirty="0">
                <a:solidFill>
                  <a:srgbClr val="000000"/>
                </a:solidFill>
                <a:effectLst/>
                <a:latin typeface="+mn-lt"/>
                <a:cs typeface="Arial" panose="020B0604020202020204" pitchFamily="34" charset="0"/>
              </a:rPr>
              <a:t>)</a:t>
            </a:r>
          </a:p>
        </p:txBody>
      </p:sp>
      <p:sp>
        <p:nvSpPr>
          <p:cNvPr id="174131" name="Rectangle 51"/>
          <p:cNvSpPr>
            <a:spLocks noChangeArrowheads="1"/>
          </p:cNvSpPr>
          <p:nvPr/>
        </p:nvSpPr>
        <p:spPr bwMode="auto">
          <a:xfrm>
            <a:off x="5098038" y="4141257"/>
            <a:ext cx="3243157" cy="43815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 (.70)(.5143)</a:t>
            </a:r>
          </a:p>
        </p:txBody>
      </p:sp>
      <p:sp>
        <p:nvSpPr>
          <p:cNvPr id="174132" name="Rectangle 52"/>
          <p:cNvSpPr>
            <a:spLocks noChangeArrowheads="1"/>
          </p:cNvSpPr>
          <p:nvPr/>
        </p:nvSpPr>
        <p:spPr bwMode="auto">
          <a:xfrm>
            <a:off x="4783124" y="4558609"/>
            <a:ext cx="1570904" cy="514350"/>
          </a:xfrm>
          <a:prstGeom prst="rect">
            <a:avLst/>
          </a:prstGeom>
          <a:noFill/>
          <a:ln w="12700">
            <a:noFill/>
            <a:miter lim="800000"/>
            <a:headEnd/>
            <a:tailEnd/>
          </a:ln>
          <a:effectLst/>
        </p:spPr>
        <p:txBody>
          <a:bodyPr wrap="none" anchor="ctr"/>
          <a:lstStyle/>
          <a:p>
            <a:pPr>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.36</a:t>
            </a:r>
          </a:p>
        </p:txBody>
      </p:sp>
      <p:sp>
        <p:nvSpPr>
          <p:cNvPr id="174133" name="Rectangle 53"/>
          <p:cNvSpPr>
            <a:spLocks noChangeArrowheads="1"/>
          </p:cNvSpPr>
          <p:nvPr/>
        </p:nvSpPr>
        <p:spPr bwMode="auto">
          <a:xfrm>
            <a:off x="2612504" y="5071957"/>
            <a:ext cx="6674129" cy="971550"/>
          </a:xfrm>
          <a:prstGeom prst="rect">
            <a:avLst/>
          </a:prstGeom>
          <a:noFill/>
          <a:ln w="12700">
            <a:noFill/>
            <a:miter lim="800000"/>
            <a:headEnd/>
            <a:tailEnd/>
          </a:ln>
          <a:effectLst/>
        </p:spPr>
        <p:txBody>
          <a:bodyPr wrap="non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(This result is the same as that obtained earlier</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using the definition of the probability of an event.)</a:t>
            </a:r>
          </a:p>
        </p:txBody>
      </p:sp>
      <p:sp>
        <p:nvSpPr>
          <p:cNvPr id="2" name="Slide Number Placeholder 1"/>
          <p:cNvSpPr>
            <a:spLocks noGrp="1"/>
          </p:cNvSpPr>
          <p:nvPr>
            <p:ph type="sldNum" sz="quarter" idx="12"/>
          </p:nvPr>
        </p:nvSpPr>
        <p:spPr/>
        <p:txBody>
          <a:bodyPr/>
          <a:lstStyle/>
          <a:p>
            <a:fld id="{949EBC64-41CB-41B8-B6DF-9B1367312BD4}" type="slidenum">
              <a:rPr lang="en-US" smtClean="0"/>
              <a:t>39</a:t>
            </a:fld>
            <a:endParaRPr lang="en-US"/>
          </a:p>
        </p:txBody>
      </p:sp>
      <p:sp>
        <p:nvSpPr>
          <p:cNvPr id="15" name="Rectangle 2"/>
          <p:cNvSpPr>
            <a:spLocks noChangeArrowheads="1"/>
          </p:cNvSpPr>
          <p:nvPr/>
        </p:nvSpPr>
        <p:spPr bwMode="auto">
          <a:xfrm>
            <a:off x="901582" y="548180"/>
            <a:ext cx="10337562" cy="5921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a:t>
            </a:r>
          </a:p>
        </p:txBody>
      </p:sp>
      <p:sp>
        <p:nvSpPr>
          <p:cNvPr id="16" name="Rectangle 50"/>
          <p:cNvSpPr>
            <a:spLocks noChangeArrowheads="1"/>
          </p:cNvSpPr>
          <p:nvPr/>
        </p:nvSpPr>
        <p:spPr bwMode="auto">
          <a:xfrm>
            <a:off x="1268581" y="124650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903291" y="399285"/>
            <a:ext cx="10337562" cy="865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Probability</a:t>
            </a:r>
          </a:p>
        </p:txBody>
      </p:sp>
      <p:sp>
        <p:nvSpPr>
          <p:cNvPr id="198659" name="Rectangle 3"/>
          <p:cNvSpPr>
            <a:spLocks noChangeArrowheads="1"/>
          </p:cNvSpPr>
          <p:nvPr/>
        </p:nvSpPr>
        <p:spPr bwMode="auto">
          <a:xfrm>
            <a:off x="1266858" y="1329756"/>
            <a:ext cx="9653459" cy="68076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Probability</a:t>
            </a:r>
            <a:r>
              <a:rPr lang="en-US" sz="2400" dirty="0">
                <a:solidFill>
                  <a:srgbClr val="000000"/>
                </a:solidFill>
                <a:effectLst/>
                <a:latin typeface="+mn-lt"/>
                <a:cs typeface="Arial" panose="020B0604020202020204" pitchFamily="34" charset="0"/>
              </a:rPr>
              <a:t> is a numerical measure of the likelihood that an event will occur.</a:t>
            </a:r>
          </a:p>
        </p:txBody>
      </p:sp>
      <p:sp>
        <p:nvSpPr>
          <p:cNvPr id="198660" name="Rectangle 4"/>
          <p:cNvSpPr>
            <a:spLocks noChangeArrowheads="1"/>
          </p:cNvSpPr>
          <p:nvPr/>
        </p:nvSpPr>
        <p:spPr bwMode="auto">
          <a:xfrm>
            <a:off x="1266857" y="1958298"/>
            <a:ext cx="9653459" cy="69476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Probability values are always assigned on a scale from 0 to 1.</a:t>
            </a:r>
          </a:p>
        </p:txBody>
      </p:sp>
      <p:sp>
        <p:nvSpPr>
          <p:cNvPr id="198661" name="Rectangle 5"/>
          <p:cNvSpPr>
            <a:spLocks noChangeArrowheads="1"/>
          </p:cNvSpPr>
          <p:nvPr/>
        </p:nvSpPr>
        <p:spPr bwMode="auto">
          <a:xfrm>
            <a:off x="1266858" y="2540352"/>
            <a:ext cx="9653459" cy="69346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probability near zero indicates an event is quite unlikely to occur.</a:t>
            </a:r>
          </a:p>
        </p:txBody>
      </p:sp>
      <p:sp>
        <p:nvSpPr>
          <p:cNvPr id="198665" name="Rectangle 9"/>
          <p:cNvSpPr>
            <a:spLocks noChangeArrowheads="1"/>
          </p:cNvSpPr>
          <p:nvPr/>
        </p:nvSpPr>
        <p:spPr bwMode="auto">
          <a:xfrm>
            <a:off x="1266857" y="3096672"/>
            <a:ext cx="9653459" cy="65611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 probability near one indicates an event is almost certain to occur.</a:t>
            </a:r>
          </a:p>
        </p:txBody>
      </p:sp>
      <p:sp>
        <p:nvSpPr>
          <p:cNvPr id="2" name="Slide Number Placeholder 1"/>
          <p:cNvSpPr>
            <a:spLocks noGrp="1"/>
          </p:cNvSpPr>
          <p:nvPr>
            <p:ph type="sldNum" sz="quarter" idx="12"/>
          </p:nvPr>
        </p:nvSpPr>
        <p:spPr/>
        <p:txBody>
          <a:bodyPr/>
          <a:lstStyle/>
          <a:p>
            <a:fld id="{949EBC64-41CB-41B8-B6DF-9B1367312BD4}" type="slidenum">
              <a:rPr lang="en-US" smtClean="0"/>
              <a:t>4</a:t>
            </a:fld>
            <a:endParaRPr lang="en-US"/>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881" y="1216505"/>
            <a:ext cx="9827920" cy="303067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94" name="Rectangle 2"/>
          <p:cNvSpPr>
            <a:spLocks noChangeArrowheads="1"/>
          </p:cNvSpPr>
          <p:nvPr/>
        </p:nvSpPr>
        <p:spPr bwMode="auto">
          <a:xfrm>
            <a:off x="912138" y="465960"/>
            <a:ext cx="10337562" cy="738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Joint Probability Table</a:t>
            </a:r>
          </a:p>
        </p:txBody>
      </p:sp>
      <p:sp>
        <p:nvSpPr>
          <p:cNvPr id="212996" name="Line 4"/>
          <p:cNvSpPr>
            <a:spLocks noChangeShapeType="1"/>
          </p:cNvSpPr>
          <p:nvPr/>
        </p:nvSpPr>
        <p:spPr bwMode="auto">
          <a:xfrm>
            <a:off x="1206665" y="2238876"/>
            <a:ext cx="9444856" cy="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2997" name="Line 5"/>
          <p:cNvSpPr>
            <a:spLocks noChangeShapeType="1"/>
          </p:cNvSpPr>
          <p:nvPr/>
        </p:nvSpPr>
        <p:spPr bwMode="auto">
          <a:xfrm>
            <a:off x="1206664" y="3607046"/>
            <a:ext cx="9444856" cy="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2998" name="Text Box 6"/>
          <p:cNvSpPr txBox="1">
            <a:spLocks noChangeArrowheads="1"/>
          </p:cNvSpPr>
          <p:nvPr/>
        </p:nvSpPr>
        <p:spPr bwMode="auto">
          <a:xfrm>
            <a:off x="4494711" y="1362576"/>
            <a:ext cx="4282134" cy="830997"/>
          </a:xfrm>
          <a:prstGeom prst="rect">
            <a:avLst/>
          </a:prstGeom>
          <a:noFill/>
          <a:ln w="12700">
            <a:noFill/>
            <a:miter lim="800000"/>
            <a:headEnd/>
            <a:tailEnd/>
          </a:ln>
          <a:effectLst/>
        </p:spPr>
        <p:txBody>
          <a:bodyPr wrap="none">
            <a:spAutoFit/>
          </a:bodyPr>
          <a:lstStyle/>
          <a:p>
            <a:r>
              <a:rPr lang="en-US" sz="2400" u="sng" dirty="0">
                <a:solidFill>
                  <a:srgbClr val="000000"/>
                </a:solidFill>
                <a:effectLst/>
                <a:latin typeface="+mn-lt"/>
                <a:cs typeface="Arial" panose="020B0604020202020204" pitchFamily="34" charset="0"/>
              </a:rPr>
              <a:t>Collins Mining</a:t>
            </a:r>
          </a:p>
          <a:p>
            <a:r>
              <a:rPr lang="en-US" sz="2400" dirty="0">
                <a:solidFill>
                  <a:srgbClr val="000000"/>
                </a:solidFill>
                <a:effectLst/>
                <a:latin typeface="+mn-lt"/>
                <a:cs typeface="Arial" panose="020B0604020202020204" pitchFamily="34" charset="0"/>
              </a:rPr>
              <a:t>Profitable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Not Profitable (</a:t>
            </a:r>
            <a:r>
              <a:rPr lang="en-US" sz="2400" i="1" dirty="0">
                <a:solidFill>
                  <a:srgbClr val="000000"/>
                </a:solidFill>
                <a:effectLst/>
                <a:latin typeface="+mn-lt"/>
                <a:cs typeface="Arial" panose="020B0604020202020204" pitchFamily="34" charset="0"/>
              </a:rPr>
              <a:t>C</a:t>
            </a:r>
            <a:r>
              <a:rPr lang="en-US" sz="2400" baseline="3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212999" name="Text Box 7"/>
          <p:cNvSpPr txBox="1">
            <a:spLocks noChangeArrowheads="1"/>
          </p:cNvSpPr>
          <p:nvPr/>
        </p:nvSpPr>
        <p:spPr bwMode="auto">
          <a:xfrm>
            <a:off x="1275466" y="1688767"/>
            <a:ext cx="2541978" cy="1938992"/>
          </a:xfrm>
          <a:prstGeom prst="rect">
            <a:avLst/>
          </a:prstGeom>
          <a:noFill/>
          <a:ln w="12700">
            <a:noFill/>
            <a:miter lim="800000"/>
            <a:headEnd/>
            <a:tailEnd/>
          </a:ln>
          <a:effectLst/>
        </p:spPr>
        <p:txBody>
          <a:bodyPr wrap="none">
            <a:spAutoFit/>
          </a:bodyPr>
          <a:lstStyle/>
          <a:p>
            <a:pPr algn="l"/>
            <a:r>
              <a:rPr lang="en-US" sz="2400" u="sng" dirty="0">
                <a:solidFill>
                  <a:srgbClr val="000000"/>
                </a:solidFill>
                <a:effectLst/>
                <a:latin typeface="+mn-lt"/>
                <a:cs typeface="Arial" panose="020B0604020202020204" pitchFamily="34" charset="0"/>
              </a:rPr>
              <a:t>Markley Oil</a:t>
            </a:r>
          </a:p>
          <a:p>
            <a:pPr algn="l"/>
            <a:endParaRPr lang="en-US" sz="2400" u="sng"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Profitable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p>
          <a:p>
            <a:pPr algn="l"/>
            <a:r>
              <a:rPr lang="en-US" sz="2400" dirty="0">
                <a:solidFill>
                  <a:srgbClr val="000000"/>
                </a:solidFill>
                <a:effectLst/>
                <a:latin typeface="+mn-lt"/>
                <a:cs typeface="Arial" panose="020B0604020202020204" pitchFamily="34" charset="0"/>
              </a:rPr>
              <a:t> </a:t>
            </a:r>
          </a:p>
          <a:p>
            <a:pPr algn="l"/>
            <a:r>
              <a:rPr lang="en-US" sz="2400" dirty="0">
                <a:solidFill>
                  <a:srgbClr val="000000"/>
                </a:solidFill>
                <a:effectLst/>
                <a:latin typeface="+mn-lt"/>
                <a:cs typeface="Arial" panose="020B0604020202020204" pitchFamily="34" charset="0"/>
              </a:rPr>
              <a:t>Not Profitable (</a:t>
            </a:r>
            <a:r>
              <a:rPr lang="en-US" sz="2400" i="1" dirty="0" err="1">
                <a:solidFill>
                  <a:srgbClr val="000000"/>
                </a:solidFill>
                <a:effectLst/>
                <a:latin typeface="+mn-lt"/>
                <a:cs typeface="Arial" panose="020B0604020202020204" pitchFamily="34" charset="0"/>
              </a:rPr>
              <a:t>M</a:t>
            </a:r>
            <a:r>
              <a:rPr lang="en-US" sz="2400" baseline="30000" dirty="0" err="1">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p>
        </p:txBody>
      </p:sp>
      <p:sp>
        <p:nvSpPr>
          <p:cNvPr id="213000" name="Line 8"/>
          <p:cNvSpPr>
            <a:spLocks noChangeShapeType="1"/>
          </p:cNvSpPr>
          <p:nvPr/>
        </p:nvSpPr>
        <p:spPr bwMode="auto">
          <a:xfrm>
            <a:off x="3980255" y="1489576"/>
            <a:ext cx="0" cy="257810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3001" name="Line 9"/>
          <p:cNvSpPr>
            <a:spLocks noChangeShapeType="1"/>
          </p:cNvSpPr>
          <p:nvPr/>
        </p:nvSpPr>
        <p:spPr bwMode="auto">
          <a:xfrm>
            <a:off x="9245161" y="1476876"/>
            <a:ext cx="0" cy="2578100"/>
          </a:xfrm>
          <a:prstGeom prst="line">
            <a:avLst/>
          </a:prstGeom>
          <a:noFill/>
          <a:ln w="12700">
            <a:solidFill>
              <a:schemeClr val="tx1"/>
            </a:solidFill>
            <a:round/>
            <a:headEnd/>
            <a:tailEnd/>
          </a:ln>
          <a:effectLst/>
        </p:spPr>
        <p:txBody>
          <a:bodyPr/>
          <a:lstStyle/>
          <a:p>
            <a:endParaRPr lang="en-US">
              <a:solidFill>
                <a:srgbClr val="000000"/>
              </a:solidFill>
              <a:latin typeface="Arial" panose="020B0604020202020204" pitchFamily="34" charset="0"/>
              <a:cs typeface="Arial" panose="020B0604020202020204" pitchFamily="34" charset="0"/>
            </a:endParaRPr>
          </a:p>
        </p:txBody>
      </p:sp>
      <p:sp>
        <p:nvSpPr>
          <p:cNvPr id="213002" name="Text Box 10"/>
          <p:cNvSpPr txBox="1">
            <a:spLocks noChangeArrowheads="1"/>
          </p:cNvSpPr>
          <p:nvPr/>
        </p:nvSpPr>
        <p:spPr bwMode="auto">
          <a:xfrm>
            <a:off x="3009373" y="3648576"/>
            <a:ext cx="4802212"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Total                       .48                        .52</a:t>
            </a:r>
          </a:p>
        </p:txBody>
      </p:sp>
      <p:sp>
        <p:nvSpPr>
          <p:cNvPr id="213003" name="Text Box 11"/>
          <p:cNvSpPr txBox="1">
            <a:spLocks noChangeArrowheads="1"/>
          </p:cNvSpPr>
          <p:nvPr/>
        </p:nvSpPr>
        <p:spPr bwMode="auto">
          <a:xfrm>
            <a:off x="9529443" y="1606278"/>
            <a:ext cx="797013" cy="2523768"/>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Total</a:t>
            </a:r>
          </a:p>
          <a:p>
            <a:pPr algn="l"/>
            <a:endParaRPr lang="en-US" sz="2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.70</a:t>
            </a:r>
          </a:p>
          <a:p>
            <a:pPr algn="l"/>
            <a:endParaRPr lang="en-US" sz="2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.30</a:t>
            </a:r>
          </a:p>
          <a:p>
            <a:pPr algn="l"/>
            <a:endParaRPr lang="en-US" sz="1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 1.00</a:t>
            </a:r>
          </a:p>
        </p:txBody>
      </p:sp>
      <p:sp>
        <p:nvSpPr>
          <p:cNvPr id="213004" name="Text Box 12"/>
          <p:cNvSpPr txBox="1">
            <a:spLocks noChangeArrowheads="1"/>
          </p:cNvSpPr>
          <p:nvPr/>
        </p:nvSpPr>
        <p:spPr bwMode="auto">
          <a:xfrm>
            <a:off x="5167606" y="2365877"/>
            <a:ext cx="2614818" cy="1200329"/>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.36                        .34</a:t>
            </a:r>
          </a:p>
          <a:p>
            <a:pPr algn="l"/>
            <a:endParaRPr lang="en-US" sz="2400" dirty="0">
              <a:solidFill>
                <a:srgbClr val="000000"/>
              </a:solidFill>
              <a:effectLst/>
              <a:latin typeface="+mn-lt"/>
              <a:cs typeface="Arial" panose="020B0604020202020204" pitchFamily="34" charset="0"/>
            </a:endParaRPr>
          </a:p>
          <a:p>
            <a:pPr algn="l"/>
            <a:r>
              <a:rPr lang="en-US" sz="2400" dirty="0">
                <a:solidFill>
                  <a:srgbClr val="000000"/>
                </a:solidFill>
                <a:effectLst/>
                <a:latin typeface="+mn-lt"/>
                <a:cs typeface="Arial" panose="020B0604020202020204" pitchFamily="34" charset="0"/>
              </a:rPr>
              <a:t>.12                        .18</a:t>
            </a:r>
          </a:p>
        </p:txBody>
      </p:sp>
      <p:sp>
        <p:nvSpPr>
          <p:cNvPr id="2" name="Slide Number Placeholder 1"/>
          <p:cNvSpPr>
            <a:spLocks noGrp="1"/>
          </p:cNvSpPr>
          <p:nvPr>
            <p:ph type="sldNum" sz="quarter" idx="12"/>
          </p:nvPr>
        </p:nvSpPr>
        <p:spPr/>
        <p:txBody>
          <a:bodyPr/>
          <a:lstStyle/>
          <a:p>
            <a:fld id="{949EBC64-41CB-41B8-B6DF-9B1367312BD4}" type="slidenum">
              <a:rPr lang="en-US" smtClean="0"/>
              <a:t>40</a:t>
            </a:fld>
            <a:endParaRPr lang="en-US"/>
          </a:p>
        </p:txBody>
      </p:sp>
      <p:sp>
        <p:nvSpPr>
          <p:cNvPr id="3" name="TextBox 2"/>
          <p:cNvSpPr txBox="1"/>
          <p:nvPr/>
        </p:nvSpPr>
        <p:spPr>
          <a:xfrm>
            <a:off x="1249499" y="4358388"/>
            <a:ext cx="7594754" cy="424732"/>
          </a:xfrm>
          <a:prstGeom prst="rect">
            <a:avLst/>
          </a:prstGeom>
          <a:noFill/>
        </p:spPr>
        <p:txBody>
          <a:bodyPr wrap="square" rtlCol="0">
            <a:spAutoFit/>
          </a:bodyPr>
          <a:lstStyle/>
          <a:p>
            <a:pPr marL="342900" indent="-342900" algn="l">
              <a:lnSpc>
                <a:spcPct val="90000"/>
              </a:lnSpc>
              <a:buFont typeface="Arial" panose="020B0604020202020204" pitchFamily="34" charset="0"/>
              <a:buChar char="•"/>
            </a:pPr>
            <a:r>
              <a:rPr lang="en-US" sz="2400" dirty="0">
                <a:solidFill>
                  <a:srgbClr val="000000"/>
                </a:solidFill>
                <a:effectLst/>
                <a:latin typeface="Arial" panose="020B0604020202020204" pitchFamily="34" charset="0"/>
                <a:cs typeface="Arial" panose="020B0604020202020204" pitchFamily="34" charset="0"/>
              </a:rPr>
              <a:t>Joint probabilities appear in </a:t>
            </a:r>
            <a:r>
              <a:rPr lang="en-US" sz="2400">
                <a:solidFill>
                  <a:srgbClr val="000000"/>
                </a:solidFill>
                <a:effectLst/>
                <a:latin typeface="Arial" panose="020B0604020202020204" pitchFamily="34" charset="0"/>
                <a:cs typeface="Arial" panose="020B0604020202020204" pitchFamily="34" charset="0"/>
              </a:rPr>
              <a:t>the body of </a:t>
            </a:r>
            <a:r>
              <a:rPr lang="en-US" sz="2400" dirty="0">
                <a:solidFill>
                  <a:srgbClr val="000000"/>
                </a:solidFill>
                <a:effectLst/>
                <a:latin typeface="Arial" panose="020B0604020202020204" pitchFamily="34" charset="0"/>
                <a:cs typeface="Arial" panose="020B0604020202020204" pitchFamily="34" charset="0"/>
              </a:rPr>
              <a:t>the table.</a:t>
            </a:r>
          </a:p>
        </p:txBody>
      </p:sp>
      <p:sp>
        <p:nvSpPr>
          <p:cNvPr id="19" name="TextBox 18"/>
          <p:cNvSpPr txBox="1"/>
          <p:nvPr/>
        </p:nvSpPr>
        <p:spPr>
          <a:xfrm>
            <a:off x="1259094" y="4884510"/>
            <a:ext cx="8882634" cy="424732"/>
          </a:xfrm>
          <a:prstGeom prst="rect">
            <a:avLst/>
          </a:prstGeom>
          <a:noFill/>
        </p:spPr>
        <p:txBody>
          <a:bodyPr wrap="square" rtlCol="0">
            <a:spAutoFit/>
          </a:bodyPr>
          <a:lstStyle/>
          <a:p>
            <a:pPr marL="342900" indent="-342900" algn="l">
              <a:lnSpc>
                <a:spcPct val="90000"/>
              </a:lnSpc>
              <a:buFont typeface="Arial" panose="020B0604020202020204" pitchFamily="34" charset="0"/>
              <a:buChar char="•"/>
            </a:pPr>
            <a:r>
              <a:rPr lang="en-US" sz="2400" dirty="0">
                <a:solidFill>
                  <a:srgbClr val="000000"/>
                </a:solidFill>
                <a:effectLst/>
                <a:latin typeface="+mn-lt"/>
                <a:cs typeface="Arial" panose="020B0604020202020204" pitchFamily="34" charset="0"/>
              </a:rPr>
              <a:t>Marginal probabilities appear in the margins of the table.</a:t>
            </a:r>
          </a:p>
        </p:txBody>
      </p:sp>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901380" y="462762"/>
            <a:ext cx="10337562" cy="738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Independent Events</a:t>
            </a:r>
          </a:p>
        </p:txBody>
      </p:sp>
      <p:sp>
        <p:nvSpPr>
          <p:cNvPr id="177155" name="Rectangle 3"/>
          <p:cNvSpPr>
            <a:spLocks noChangeArrowheads="1"/>
          </p:cNvSpPr>
          <p:nvPr/>
        </p:nvSpPr>
        <p:spPr bwMode="auto">
          <a:xfrm>
            <a:off x="1266858" y="1174088"/>
            <a:ext cx="9653459" cy="99430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the probability of event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is not changed by the existence of event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we would say that events </a:t>
            </a:r>
            <a:r>
              <a:rPr lang="en-US" sz="2400" i="1" dirty="0">
                <a:solidFill>
                  <a:srgbClr val="000000"/>
                </a:solidFill>
                <a:effectLst/>
                <a:latin typeface="+mn-lt"/>
                <a:cs typeface="Arial" panose="020B0604020202020204" pitchFamily="34" charset="0"/>
              </a:rPr>
              <a:t>A </a:t>
            </a:r>
            <a:r>
              <a:rPr lang="en-US" sz="2400" dirty="0">
                <a:solidFill>
                  <a:srgbClr val="000000"/>
                </a:solidFill>
                <a:effectLst/>
                <a:latin typeface="+mn-lt"/>
                <a:cs typeface="Arial" panose="020B0604020202020204" pitchFamily="34" charset="0"/>
              </a:rPr>
              <a:t>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are </a:t>
            </a:r>
            <a:r>
              <a:rPr lang="en-US" sz="2400" u="sng" dirty="0">
                <a:solidFill>
                  <a:srgbClr val="000000"/>
                </a:solidFill>
                <a:effectLst/>
                <a:latin typeface="+mn-lt"/>
                <a:cs typeface="Arial" panose="020B0604020202020204" pitchFamily="34" charset="0"/>
              </a:rPr>
              <a:t>independent</a:t>
            </a:r>
            <a:r>
              <a:rPr lang="en-US" sz="2400" dirty="0">
                <a:solidFill>
                  <a:srgbClr val="000000"/>
                </a:solidFill>
                <a:effectLst/>
                <a:latin typeface="+mn-lt"/>
                <a:cs typeface="Arial" panose="020B0604020202020204" pitchFamily="34" charset="0"/>
              </a:rPr>
              <a:t>.</a:t>
            </a:r>
          </a:p>
        </p:txBody>
      </p:sp>
      <p:sp>
        <p:nvSpPr>
          <p:cNvPr id="177157" name="Rectangle 5"/>
          <p:cNvSpPr>
            <a:spLocks noChangeArrowheads="1"/>
          </p:cNvSpPr>
          <p:nvPr/>
        </p:nvSpPr>
        <p:spPr bwMode="auto">
          <a:xfrm>
            <a:off x="1266858" y="1992710"/>
            <a:ext cx="9653459" cy="77628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Two events </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are independent if:</a:t>
            </a:r>
            <a:endParaRPr lang="en-US" sz="2000" dirty="0">
              <a:solidFill>
                <a:srgbClr val="000000"/>
              </a:solidFill>
              <a:effectLst/>
              <a:latin typeface="+mn-lt"/>
              <a:cs typeface="Arial" panose="020B0604020202020204" pitchFamily="34" charset="0"/>
            </a:endParaRPr>
          </a:p>
        </p:txBody>
      </p:sp>
      <p:sp>
        <p:nvSpPr>
          <p:cNvPr id="177159" name="Rectangle 7"/>
          <p:cNvSpPr>
            <a:spLocks noChangeArrowheads="1"/>
          </p:cNvSpPr>
          <p:nvPr/>
        </p:nvSpPr>
        <p:spPr bwMode="auto">
          <a:xfrm>
            <a:off x="3623992" y="2674925"/>
            <a:ext cx="4889140" cy="500763"/>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or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t>
            </a:r>
          </a:p>
        </p:txBody>
      </p:sp>
      <p:sp>
        <p:nvSpPr>
          <p:cNvPr id="2" name="Slide Number Placeholder 1"/>
          <p:cNvSpPr>
            <a:spLocks noGrp="1"/>
          </p:cNvSpPr>
          <p:nvPr>
            <p:ph type="sldNum" sz="quarter" idx="12"/>
          </p:nvPr>
        </p:nvSpPr>
        <p:spPr/>
        <p:txBody>
          <a:bodyPr/>
          <a:lstStyle/>
          <a:p>
            <a:fld id="{949EBC64-41CB-41B8-B6DF-9B1367312BD4}" type="slidenum">
              <a:rPr lang="en-US" smtClean="0"/>
              <a:t>41</a:t>
            </a:fld>
            <a:endParaRPr lang="en-US"/>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66858" y="1161731"/>
            <a:ext cx="10261551" cy="10096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multiplication law also can be used as a test to see if two events are independent.</a:t>
            </a:r>
          </a:p>
        </p:txBody>
      </p:sp>
      <p:sp>
        <p:nvSpPr>
          <p:cNvPr id="178180" name="Rectangle 4"/>
          <p:cNvSpPr>
            <a:spLocks noChangeArrowheads="1"/>
          </p:cNvSpPr>
          <p:nvPr/>
        </p:nvSpPr>
        <p:spPr bwMode="auto">
          <a:xfrm>
            <a:off x="1266858" y="2063255"/>
            <a:ext cx="10261551" cy="60166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law is written as:</a:t>
            </a:r>
          </a:p>
        </p:txBody>
      </p:sp>
      <p:sp>
        <p:nvSpPr>
          <p:cNvPr id="178182" name="Rectangle 6"/>
          <p:cNvSpPr>
            <a:spLocks noChangeArrowheads="1"/>
          </p:cNvSpPr>
          <p:nvPr/>
        </p:nvSpPr>
        <p:spPr bwMode="auto">
          <a:xfrm>
            <a:off x="3031149" y="2485959"/>
            <a:ext cx="6045024" cy="74295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spcBef>
                <a:spcPct val="20000"/>
              </a:spcBef>
              <a:buClr>
                <a:srgbClr val="66FFFF"/>
              </a:buClr>
              <a:buSzPct val="75000"/>
              <a:buFont typeface="Monotype Sorts" pitchFamily="2" charset="2"/>
              <a:buNone/>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178183" name="Rectangle 7"/>
          <p:cNvSpPr>
            <a:spLocks noChangeArrowheads="1"/>
          </p:cNvSpPr>
          <p:nvPr/>
        </p:nvSpPr>
        <p:spPr bwMode="auto">
          <a:xfrm>
            <a:off x="901380" y="323626"/>
            <a:ext cx="10337562" cy="10175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 for Independent Events</a:t>
            </a:r>
          </a:p>
        </p:txBody>
      </p:sp>
      <p:sp>
        <p:nvSpPr>
          <p:cNvPr id="2" name="Slide Number Placeholder 1"/>
          <p:cNvSpPr>
            <a:spLocks noGrp="1"/>
          </p:cNvSpPr>
          <p:nvPr>
            <p:ph type="sldNum" sz="quarter" idx="12"/>
          </p:nvPr>
        </p:nvSpPr>
        <p:spPr/>
        <p:txBody>
          <a:bodyPr/>
          <a:lstStyle/>
          <a:p>
            <a:fld id="{949EBC64-41CB-41B8-B6DF-9B1367312BD4}" type="slidenum">
              <a:rPr lang="en-US" smtClean="0"/>
              <a:t>42</a:t>
            </a:fld>
            <a:endParaRPr lang="en-US"/>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36" name="Rectangle 36"/>
          <p:cNvSpPr>
            <a:spLocks noChangeArrowheads="1"/>
          </p:cNvSpPr>
          <p:nvPr/>
        </p:nvSpPr>
        <p:spPr bwMode="auto">
          <a:xfrm>
            <a:off x="1950129" y="1856665"/>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Event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Markley Oil Profitable</a:t>
            </a:r>
          </a:p>
        </p:txBody>
      </p:sp>
      <p:sp>
        <p:nvSpPr>
          <p:cNvPr id="179237" name="Rectangle 37"/>
          <p:cNvSpPr>
            <a:spLocks noChangeArrowheads="1"/>
          </p:cNvSpPr>
          <p:nvPr/>
        </p:nvSpPr>
        <p:spPr bwMode="auto">
          <a:xfrm>
            <a:off x="2055700" y="2275765"/>
            <a:ext cx="894401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Event </a:t>
            </a:r>
            <a:r>
              <a:rPr lang="en-US" sz="2400" i="1">
                <a:solidFill>
                  <a:srgbClr val="000000"/>
                </a:solidFill>
                <a:effectLst/>
                <a:latin typeface="+mn-lt"/>
                <a:cs typeface="Arial" panose="020B0604020202020204" pitchFamily="34" charset="0"/>
              </a:rPr>
              <a:t>C</a:t>
            </a:r>
            <a:r>
              <a:rPr lang="en-US" sz="2400">
                <a:solidFill>
                  <a:srgbClr val="000000"/>
                </a:solidFill>
                <a:effectLst/>
                <a:latin typeface="+mn-lt"/>
                <a:cs typeface="Arial" panose="020B0604020202020204" pitchFamily="34" charset="0"/>
              </a:rPr>
              <a:t> = Collins Mining Profitable</a:t>
            </a:r>
          </a:p>
        </p:txBody>
      </p:sp>
      <p:sp>
        <p:nvSpPr>
          <p:cNvPr id="179238" name="Rectangle 38"/>
          <p:cNvSpPr>
            <a:spLocks noChangeArrowheads="1"/>
          </p:cNvSpPr>
          <p:nvPr/>
        </p:nvSpPr>
        <p:spPr bwMode="auto">
          <a:xfrm>
            <a:off x="2599721" y="3647365"/>
            <a:ext cx="7532696"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We know:</a:t>
            </a:r>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.36,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 .70,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.48</a:t>
            </a:r>
          </a:p>
        </p:txBody>
      </p:sp>
      <p:sp>
        <p:nvSpPr>
          <p:cNvPr id="179239" name="Rectangle 39"/>
          <p:cNvSpPr>
            <a:spLocks noChangeArrowheads="1"/>
          </p:cNvSpPr>
          <p:nvPr/>
        </p:nvSpPr>
        <p:spPr bwMode="auto">
          <a:xfrm>
            <a:off x="3270460" y="4114864"/>
            <a:ext cx="6536988" cy="60960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But: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(.70)(.48) = .34, not .36</a:t>
            </a:r>
          </a:p>
        </p:txBody>
      </p:sp>
      <p:sp>
        <p:nvSpPr>
          <p:cNvPr id="179249" name="Rectangle 49"/>
          <p:cNvSpPr>
            <a:spLocks noChangeArrowheads="1"/>
          </p:cNvSpPr>
          <p:nvPr/>
        </p:nvSpPr>
        <p:spPr bwMode="auto">
          <a:xfrm>
            <a:off x="3485692" y="2752015"/>
            <a:ext cx="671434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Are events </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independent?</a:t>
            </a:r>
          </a:p>
        </p:txBody>
      </p:sp>
      <p:sp>
        <p:nvSpPr>
          <p:cNvPr id="179250" name="Rectangle 50"/>
          <p:cNvSpPr>
            <a:spLocks noChangeArrowheads="1"/>
          </p:cNvSpPr>
          <p:nvPr/>
        </p:nvSpPr>
        <p:spPr bwMode="auto">
          <a:xfrm>
            <a:off x="3981325" y="3171115"/>
            <a:ext cx="6714348" cy="495300"/>
          </a:xfrm>
          <a:prstGeom prst="rect">
            <a:avLst/>
          </a:prstGeom>
          <a:noFill/>
          <a:ln w="12700">
            <a:noFill/>
            <a:miter lim="800000"/>
            <a:headEnd/>
            <a:tailEnd/>
          </a:ln>
          <a:effectLst/>
        </p:spPr>
        <p:txBody>
          <a:bodyPr wrap="none" anchor="ctr"/>
          <a:lstStyle/>
          <a:p>
            <a:pPr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Does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M</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a:t>
            </a:r>
          </a:p>
        </p:txBody>
      </p:sp>
      <p:sp>
        <p:nvSpPr>
          <p:cNvPr id="179253" name="Rectangle 53"/>
          <p:cNvSpPr>
            <a:spLocks noChangeArrowheads="1"/>
          </p:cNvSpPr>
          <p:nvPr/>
        </p:nvSpPr>
        <p:spPr bwMode="auto">
          <a:xfrm>
            <a:off x="2908751" y="4654957"/>
            <a:ext cx="6486314" cy="476250"/>
          </a:xfrm>
          <a:prstGeom prst="rect">
            <a:avLst/>
          </a:prstGeom>
          <a:noFill/>
          <a:ln w="12700">
            <a:noFill/>
            <a:miter lim="800000"/>
            <a:headEnd/>
            <a:tailEnd/>
          </a:ln>
          <a:effectLst/>
        </p:spPr>
        <p:txBody>
          <a:bodyPr wrap="none" anchor="ctr"/>
          <a:lstStyle/>
          <a:p>
            <a:pPr algn="l"/>
            <a:r>
              <a:rPr lang="en-US" sz="2400" i="1" dirty="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Hence:</a:t>
            </a:r>
            <a:r>
              <a:rPr lang="en-US" sz="2400" i="1" dirty="0">
                <a:solidFill>
                  <a:srgbClr val="000000"/>
                </a:solidFill>
                <a:effectLst/>
                <a:latin typeface="+mn-lt"/>
                <a:cs typeface="Arial" panose="020B0604020202020204" pitchFamily="34" charset="0"/>
              </a:rPr>
              <a:t>  M</a:t>
            </a:r>
            <a:r>
              <a:rPr lang="en-US" sz="2400" dirty="0">
                <a:solidFill>
                  <a:srgbClr val="000000"/>
                </a:solidFill>
                <a:effectLst/>
                <a:latin typeface="+mn-lt"/>
                <a:cs typeface="Arial" panose="020B0604020202020204" pitchFamily="34" charset="0"/>
              </a:rPr>
              <a:t> and </a:t>
            </a:r>
            <a:r>
              <a:rPr lang="en-US" sz="2400" i="1"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are </a:t>
            </a:r>
            <a:r>
              <a:rPr lang="en-US" sz="2400" u="sng" dirty="0">
                <a:solidFill>
                  <a:srgbClr val="000000"/>
                </a:solidFill>
                <a:effectLst/>
                <a:latin typeface="+mn-lt"/>
                <a:cs typeface="Arial" panose="020B0604020202020204" pitchFamily="34" charset="0"/>
              </a:rPr>
              <a:t>not</a:t>
            </a:r>
            <a:r>
              <a:rPr lang="en-US" sz="2400" dirty="0">
                <a:solidFill>
                  <a:srgbClr val="000000"/>
                </a:solidFill>
                <a:effectLst/>
                <a:latin typeface="+mn-lt"/>
                <a:cs typeface="Arial" panose="020B0604020202020204" pitchFamily="34" charset="0"/>
              </a:rPr>
              <a:t> independent.</a:t>
            </a:r>
          </a:p>
        </p:txBody>
      </p:sp>
      <p:sp>
        <p:nvSpPr>
          <p:cNvPr id="2" name="Slide Number Placeholder 1"/>
          <p:cNvSpPr>
            <a:spLocks noGrp="1"/>
          </p:cNvSpPr>
          <p:nvPr>
            <p:ph type="sldNum" sz="quarter" idx="12"/>
          </p:nvPr>
        </p:nvSpPr>
        <p:spPr/>
        <p:txBody>
          <a:bodyPr/>
          <a:lstStyle/>
          <a:p>
            <a:fld id="{949EBC64-41CB-41B8-B6DF-9B1367312BD4}" type="slidenum">
              <a:rPr lang="en-US" smtClean="0"/>
              <a:t>43</a:t>
            </a:fld>
            <a:endParaRPr lang="en-US"/>
          </a:p>
        </p:txBody>
      </p:sp>
      <p:sp>
        <p:nvSpPr>
          <p:cNvPr id="13" name="Rectangle 7"/>
          <p:cNvSpPr>
            <a:spLocks noChangeArrowheads="1"/>
          </p:cNvSpPr>
          <p:nvPr/>
        </p:nvSpPr>
        <p:spPr bwMode="auto">
          <a:xfrm>
            <a:off x="901380" y="323626"/>
            <a:ext cx="10337562" cy="101758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Multiplication Law for Independent Events</a:t>
            </a:r>
          </a:p>
        </p:txBody>
      </p:sp>
      <p:sp>
        <p:nvSpPr>
          <p:cNvPr id="14" name="Rectangle 50"/>
          <p:cNvSpPr>
            <a:spLocks noChangeArrowheads="1"/>
          </p:cNvSpPr>
          <p:nvPr/>
        </p:nvSpPr>
        <p:spPr bwMode="auto">
          <a:xfrm>
            <a:off x="1268581" y="1235745"/>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1266858" y="1191423"/>
            <a:ext cx="9653459" cy="9525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Do not confuse the notion of mutually exclusive events with that of independent events.</a:t>
            </a:r>
          </a:p>
        </p:txBody>
      </p:sp>
      <p:sp>
        <p:nvSpPr>
          <p:cNvPr id="211971" name="Rectangle 3"/>
          <p:cNvSpPr>
            <a:spLocks noChangeArrowheads="1"/>
          </p:cNvSpPr>
          <p:nvPr/>
        </p:nvSpPr>
        <p:spPr bwMode="auto">
          <a:xfrm>
            <a:off x="1266858" y="2027996"/>
            <a:ext cx="9653459" cy="9588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Two events with nonzero probabilities cannot be both mutually exclusive and independent.</a:t>
            </a:r>
          </a:p>
        </p:txBody>
      </p:sp>
      <p:sp>
        <p:nvSpPr>
          <p:cNvPr id="211972" name="Rectangle 4"/>
          <p:cNvSpPr>
            <a:spLocks noChangeArrowheads="1"/>
          </p:cNvSpPr>
          <p:nvPr/>
        </p:nvSpPr>
        <p:spPr bwMode="auto">
          <a:xfrm>
            <a:off x="1266858" y="2881086"/>
            <a:ext cx="9653459" cy="130741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If one mutually exclusive event is known to occur, the other cannot occur.; thus, the probability of the other event occurring is reduced to zero (and they are therefore dependent).</a:t>
            </a:r>
          </a:p>
        </p:txBody>
      </p:sp>
      <p:sp>
        <p:nvSpPr>
          <p:cNvPr id="211976" name="Rectangle 8"/>
          <p:cNvSpPr>
            <a:spLocks noChangeArrowheads="1"/>
          </p:cNvSpPr>
          <p:nvPr/>
        </p:nvSpPr>
        <p:spPr bwMode="auto">
          <a:xfrm>
            <a:off x="901380" y="464361"/>
            <a:ext cx="10337562" cy="738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Mutual Exclusiveness and Independence</a:t>
            </a:r>
          </a:p>
        </p:txBody>
      </p:sp>
      <p:sp>
        <p:nvSpPr>
          <p:cNvPr id="211977" name="Rectangle 9"/>
          <p:cNvSpPr>
            <a:spLocks noChangeArrowheads="1"/>
          </p:cNvSpPr>
          <p:nvPr/>
        </p:nvSpPr>
        <p:spPr bwMode="auto">
          <a:xfrm>
            <a:off x="1266858" y="4101049"/>
            <a:ext cx="9653459" cy="9588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Two events that are not mutually exclusive, might or might not be independent.</a:t>
            </a:r>
          </a:p>
        </p:txBody>
      </p:sp>
      <p:sp>
        <p:nvSpPr>
          <p:cNvPr id="2" name="Slide Number Placeholder 1"/>
          <p:cNvSpPr>
            <a:spLocks noGrp="1"/>
          </p:cNvSpPr>
          <p:nvPr>
            <p:ph type="sldNum" sz="quarter" idx="12"/>
          </p:nvPr>
        </p:nvSpPr>
        <p:spPr/>
        <p:txBody>
          <a:bodyPr/>
          <a:lstStyle/>
          <a:p>
            <a:fld id="{949EBC64-41CB-41B8-B6DF-9B1367312BD4}" type="slidenum">
              <a:rPr lang="en-US" smtClean="0"/>
              <a:t>44</a:t>
            </a:fld>
            <a:endParaRPr lang="en-US"/>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93736" y="554209"/>
            <a:ext cx="10337562" cy="604837"/>
          </a:xfrm>
          <a:noFill/>
          <a:ln/>
        </p:spPr>
        <p:txBody>
          <a:bodyPr>
            <a:normAutofit/>
          </a:bodyPr>
          <a:lstStyle/>
          <a:p>
            <a:r>
              <a:rPr lang="en-US" dirty="0"/>
              <a:t>Bayes’ Theorem</a:t>
            </a:r>
          </a:p>
        </p:txBody>
      </p:sp>
      <p:sp>
        <p:nvSpPr>
          <p:cNvPr id="36868" name="Rectangle 4"/>
          <p:cNvSpPr>
            <a:spLocks noChangeArrowheads="1"/>
          </p:cNvSpPr>
          <p:nvPr/>
        </p:nvSpPr>
        <p:spPr bwMode="auto">
          <a:xfrm>
            <a:off x="3509982" y="3946788"/>
            <a:ext cx="2274309" cy="1130300"/>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a:solidFill>
                  <a:srgbClr val="000000"/>
                </a:solidFill>
                <a:effectLst/>
                <a:latin typeface="Arial" panose="020B0604020202020204" pitchFamily="34" charset="0"/>
                <a:cs typeface="Arial" panose="020B0604020202020204" pitchFamily="34" charset="0"/>
              </a:rPr>
              <a:t>New</a:t>
            </a:r>
          </a:p>
          <a:p>
            <a:r>
              <a:rPr lang="en-US">
                <a:solidFill>
                  <a:srgbClr val="000000"/>
                </a:solidFill>
                <a:effectLst/>
                <a:latin typeface="Arial" panose="020B0604020202020204" pitchFamily="34" charset="0"/>
                <a:cs typeface="Arial" panose="020B0604020202020204" pitchFamily="34" charset="0"/>
              </a:rPr>
              <a:t>Information</a:t>
            </a:r>
          </a:p>
        </p:txBody>
      </p:sp>
      <p:sp>
        <p:nvSpPr>
          <p:cNvPr id="36869" name="Rectangle 5"/>
          <p:cNvSpPr>
            <a:spLocks noChangeArrowheads="1"/>
          </p:cNvSpPr>
          <p:nvPr/>
        </p:nvSpPr>
        <p:spPr bwMode="auto">
          <a:xfrm>
            <a:off x="6253026" y="3946789"/>
            <a:ext cx="2451067" cy="1139825"/>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dirty="0">
                <a:solidFill>
                  <a:srgbClr val="000000"/>
                </a:solidFill>
                <a:effectLst/>
                <a:latin typeface="Arial" panose="020B0604020202020204" pitchFamily="34" charset="0"/>
                <a:cs typeface="Arial" panose="020B0604020202020204" pitchFamily="34" charset="0"/>
              </a:rPr>
              <a:t>Application</a:t>
            </a:r>
          </a:p>
          <a:p>
            <a:r>
              <a:rPr lang="en-US" dirty="0">
                <a:solidFill>
                  <a:srgbClr val="000000"/>
                </a:solidFill>
                <a:effectLst/>
                <a:latin typeface="Arial" panose="020B0604020202020204" pitchFamily="34" charset="0"/>
                <a:cs typeface="Arial" panose="020B0604020202020204" pitchFamily="34" charset="0"/>
              </a:rPr>
              <a:t>of Bayes’</a:t>
            </a:r>
          </a:p>
          <a:p>
            <a:r>
              <a:rPr lang="en-US" dirty="0">
                <a:solidFill>
                  <a:srgbClr val="000000"/>
                </a:solidFill>
                <a:effectLst/>
                <a:latin typeface="Arial" panose="020B0604020202020204" pitchFamily="34" charset="0"/>
                <a:cs typeface="Arial" panose="020B0604020202020204" pitchFamily="34" charset="0"/>
              </a:rPr>
              <a:t>Theorem</a:t>
            </a:r>
          </a:p>
        </p:txBody>
      </p:sp>
      <p:sp>
        <p:nvSpPr>
          <p:cNvPr id="36870" name="Rectangle 6"/>
          <p:cNvSpPr>
            <a:spLocks noChangeArrowheads="1"/>
          </p:cNvSpPr>
          <p:nvPr/>
        </p:nvSpPr>
        <p:spPr bwMode="auto">
          <a:xfrm>
            <a:off x="9196356" y="3946789"/>
            <a:ext cx="2385014" cy="1139825"/>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dirty="0">
                <a:solidFill>
                  <a:srgbClr val="000000"/>
                </a:solidFill>
                <a:effectLst/>
                <a:latin typeface="Arial" panose="020B0604020202020204" pitchFamily="34" charset="0"/>
                <a:cs typeface="Arial" panose="020B0604020202020204" pitchFamily="34" charset="0"/>
              </a:rPr>
              <a:t>Posterior</a:t>
            </a:r>
          </a:p>
          <a:p>
            <a:r>
              <a:rPr lang="en-US" dirty="0">
                <a:solidFill>
                  <a:srgbClr val="000000"/>
                </a:solidFill>
                <a:effectLst/>
                <a:latin typeface="Arial" panose="020B0604020202020204" pitchFamily="34" charset="0"/>
                <a:cs typeface="Arial" panose="020B0604020202020204" pitchFamily="34" charset="0"/>
              </a:rPr>
              <a:t>Probabilities</a:t>
            </a:r>
          </a:p>
        </p:txBody>
      </p:sp>
      <p:sp>
        <p:nvSpPr>
          <p:cNvPr id="36874" name="Rectangle 10"/>
          <p:cNvSpPr>
            <a:spLocks noChangeArrowheads="1"/>
          </p:cNvSpPr>
          <p:nvPr/>
        </p:nvSpPr>
        <p:spPr bwMode="auto">
          <a:xfrm>
            <a:off x="699066" y="3946789"/>
            <a:ext cx="2366914" cy="1139825"/>
          </a:xfrm>
          <a:prstGeom prst="rect">
            <a:avLst/>
          </a:prstGeom>
          <a:solidFill>
            <a:schemeClr val="bg1">
              <a:lumMod val="95000"/>
            </a:schemeClr>
          </a:solidFill>
          <a:ln w="6350">
            <a:solidFill>
              <a:srgbClr val="000000"/>
            </a:solidFill>
            <a:miter lim="800000"/>
            <a:headEnd/>
            <a:tailEnd/>
          </a:ln>
          <a:effectLst/>
        </p:spPr>
        <p:txBody>
          <a:bodyPr wrap="none" lIns="90488" tIns="44450" rIns="90488" bIns="44450" anchor="ctr"/>
          <a:lstStyle/>
          <a:p>
            <a:r>
              <a:rPr lang="en-US" dirty="0">
                <a:solidFill>
                  <a:srgbClr val="000000"/>
                </a:solidFill>
                <a:effectLst/>
                <a:latin typeface="Arial" panose="020B0604020202020204" pitchFamily="34" charset="0"/>
                <a:cs typeface="Arial" panose="020B0604020202020204" pitchFamily="34" charset="0"/>
              </a:rPr>
              <a:t>Prior</a:t>
            </a:r>
          </a:p>
          <a:p>
            <a:r>
              <a:rPr lang="en-US" dirty="0">
                <a:solidFill>
                  <a:srgbClr val="000000"/>
                </a:solidFill>
                <a:effectLst/>
                <a:latin typeface="Arial" panose="020B0604020202020204" pitchFamily="34" charset="0"/>
                <a:cs typeface="Arial" panose="020B0604020202020204" pitchFamily="34" charset="0"/>
              </a:rPr>
              <a:t>Probabilities</a:t>
            </a:r>
          </a:p>
        </p:txBody>
      </p:sp>
      <p:sp>
        <p:nvSpPr>
          <p:cNvPr id="36880" name="Line 16"/>
          <p:cNvSpPr>
            <a:spLocks noChangeShapeType="1"/>
          </p:cNvSpPr>
          <p:nvPr/>
        </p:nvSpPr>
        <p:spPr bwMode="auto">
          <a:xfrm>
            <a:off x="5833760" y="4511938"/>
            <a:ext cx="413840" cy="0"/>
          </a:xfrm>
          <a:prstGeom prst="line">
            <a:avLst/>
          </a:prstGeom>
          <a:noFill/>
          <a:ln w="19050">
            <a:solidFill>
              <a:srgbClr val="000000"/>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6881" name="Line 17"/>
          <p:cNvSpPr>
            <a:spLocks noChangeShapeType="1"/>
          </p:cNvSpPr>
          <p:nvPr/>
        </p:nvSpPr>
        <p:spPr bwMode="auto">
          <a:xfrm>
            <a:off x="8740290" y="4511938"/>
            <a:ext cx="413840" cy="0"/>
          </a:xfrm>
          <a:prstGeom prst="line">
            <a:avLst/>
          </a:prstGeom>
          <a:noFill/>
          <a:ln w="19050">
            <a:solidFill>
              <a:srgbClr val="000000"/>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6882" name="Rectangle 18"/>
          <p:cNvSpPr>
            <a:spLocks noChangeArrowheads="1"/>
          </p:cNvSpPr>
          <p:nvPr/>
        </p:nvSpPr>
        <p:spPr bwMode="auto">
          <a:xfrm>
            <a:off x="1259187" y="1175194"/>
            <a:ext cx="9853472" cy="640816"/>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Often we begin probability analysis with initial or </a:t>
            </a:r>
            <a:r>
              <a:rPr lang="en-US" sz="2400" u="sng" dirty="0">
                <a:solidFill>
                  <a:srgbClr val="000000"/>
                </a:solidFill>
                <a:effectLst/>
                <a:latin typeface="+mn-lt"/>
                <a:cs typeface="Arial" panose="020B0604020202020204" pitchFamily="34" charset="0"/>
              </a:rPr>
              <a:t>prior probabilities</a:t>
            </a:r>
            <a:r>
              <a:rPr lang="en-US" sz="2400" dirty="0">
                <a:solidFill>
                  <a:srgbClr val="000000"/>
                </a:solidFill>
                <a:effectLst/>
                <a:latin typeface="+mn-lt"/>
                <a:cs typeface="Arial" panose="020B0604020202020204" pitchFamily="34" charset="0"/>
              </a:rPr>
              <a:t>.</a:t>
            </a:r>
          </a:p>
        </p:txBody>
      </p:sp>
      <p:sp>
        <p:nvSpPr>
          <p:cNvPr id="36883" name="Rectangle 19"/>
          <p:cNvSpPr>
            <a:spLocks noChangeArrowheads="1"/>
          </p:cNvSpPr>
          <p:nvPr/>
        </p:nvSpPr>
        <p:spPr bwMode="auto">
          <a:xfrm>
            <a:off x="1259187" y="1743598"/>
            <a:ext cx="9853472" cy="838200"/>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Then, from a sample, special report, or a product test we obtain some additional information.</a:t>
            </a:r>
          </a:p>
        </p:txBody>
      </p:sp>
      <p:sp>
        <p:nvSpPr>
          <p:cNvPr id="36884" name="Rectangle 20"/>
          <p:cNvSpPr>
            <a:spLocks noChangeArrowheads="1"/>
          </p:cNvSpPr>
          <p:nvPr/>
        </p:nvSpPr>
        <p:spPr bwMode="auto">
          <a:xfrm>
            <a:off x="1259187" y="2530312"/>
            <a:ext cx="9853472" cy="644935"/>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Given this information, we calculate revised or </a:t>
            </a:r>
            <a:r>
              <a:rPr lang="en-US" sz="2400" u="sng" dirty="0">
                <a:solidFill>
                  <a:srgbClr val="000000"/>
                </a:solidFill>
                <a:effectLst/>
                <a:latin typeface="+mn-lt"/>
                <a:cs typeface="Arial" panose="020B0604020202020204" pitchFamily="34" charset="0"/>
              </a:rPr>
              <a:t>posterior probabilities</a:t>
            </a:r>
            <a:r>
              <a:rPr lang="en-US" sz="2400" dirty="0">
                <a:solidFill>
                  <a:srgbClr val="000000"/>
                </a:solidFill>
                <a:effectLst/>
                <a:latin typeface="+mn-lt"/>
                <a:cs typeface="Arial" panose="020B0604020202020204" pitchFamily="34" charset="0"/>
              </a:rPr>
              <a:t>.</a:t>
            </a:r>
          </a:p>
        </p:txBody>
      </p:sp>
      <p:sp>
        <p:nvSpPr>
          <p:cNvPr id="36885" name="Rectangle 21"/>
          <p:cNvSpPr>
            <a:spLocks noChangeArrowheads="1"/>
          </p:cNvSpPr>
          <p:nvPr/>
        </p:nvSpPr>
        <p:spPr bwMode="auto">
          <a:xfrm>
            <a:off x="1259187" y="2980810"/>
            <a:ext cx="9853472" cy="676342"/>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u="sng" dirty="0">
                <a:solidFill>
                  <a:srgbClr val="000000"/>
                </a:solidFill>
                <a:effectLst/>
                <a:latin typeface="+mn-lt"/>
                <a:cs typeface="Arial" panose="020B0604020202020204" pitchFamily="34" charset="0"/>
              </a:rPr>
              <a:t>Bayes’ theorem</a:t>
            </a:r>
            <a:r>
              <a:rPr lang="en-US" sz="2400" dirty="0">
                <a:solidFill>
                  <a:srgbClr val="000000"/>
                </a:solidFill>
                <a:effectLst/>
                <a:latin typeface="+mn-lt"/>
                <a:cs typeface="Arial" panose="020B0604020202020204" pitchFamily="34" charset="0"/>
              </a:rPr>
              <a:t> provides the means for revising the prior probabilities.</a:t>
            </a:r>
          </a:p>
        </p:txBody>
      </p:sp>
      <p:sp>
        <p:nvSpPr>
          <p:cNvPr id="36871" name="Line 7"/>
          <p:cNvSpPr>
            <a:spLocks noChangeShapeType="1"/>
          </p:cNvSpPr>
          <p:nvPr/>
        </p:nvSpPr>
        <p:spPr bwMode="auto">
          <a:xfrm>
            <a:off x="3096142" y="4511938"/>
            <a:ext cx="413840" cy="0"/>
          </a:xfrm>
          <a:prstGeom prst="line">
            <a:avLst/>
          </a:prstGeom>
          <a:noFill/>
          <a:ln w="19050">
            <a:solidFill>
              <a:srgbClr val="000000"/>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45</a:t>
            </a:fld>
            <a:endParaRPr lang="en-US"/>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1681545" y="1765523"/>
            <a:ext cx="9402764" cy="1148641"/>
          </a:xfrm>
          <a:noFill/>
          <a:ln/>
        </p:spPr>
        <p:txBody>
          <a:bodyPr>
            <a:noAutofit/>
          </a:bodyPr>
          <a:lstStyle/>
          <a:p>
            <a:pPr marL="0" indent="346075">
              <a:lnSpc>
                <a:spcPct val="100000"/>
              </a:lnSpc>
              <a:buFont typeface="Monotype Sorts" pitchFamily="2" charset="2"/>
              <a:buNone/>
            </a:pPr>
            <a:r>
              <a:rPr lang="en-US" dirty="0"/>
              <a:t>A proposed shopping center will provide strong competition for downtown businesses like L. S. Clothiers.  If the shopping center is built, the owner of L. S. Clothiers feels it would be best to relocate to the shopping center.</a:t>
            </a:r>
          </a:p>
        </p:txBody>
      </p:sp>
      <p:sp>
        <p:nvSpPr>
          <p:cNvPr id="38028" name="Rectangle 140"/>
          <p:cNvSpPr>
            <a:spLocks noChangeArrowheads="1"/>
          </p:cNvSpPr>
          <p:nvPr/>
        </p:nvSpPr>
        <p:spPr bwMode="auto">
          <a:xfrm>
            <a:off x="895956" y="529495"/>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Bayes’ Theorem</a:t>
            </a:r>
          </a:p>
        </p:txBody>
      </p:sp>
      <p:sp>
        <p:nvSpPr>
          <p:cNvPr id="38029" name="Rectangle 141"/>
          <p:cNvSpPr>
            <a:spLocks noChangeArrowheads="1"/>
          </p:cNvSpPr>
          <p:nvPr/>
        </p:nvSpPr>
        <p:spPr bwMode="auto">
          <a:xfrm>
            <a:off x="1252651" y="1238943"/>
            <a:ext cx="7491303"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
        <p:nvSpPr>
          <p:cNvPr id="38031" name="Rectangle 143"/>
          <p:cNvSpPr>
            <a:spLocks noChangeArrowheads="1"/>
          </p:cNvSpPr>
          <p:nvPr/>
        </p:nvSpPr>
        <p:spPr bwMode="auto">
          <a:xfrm>
            <a:off x="1848379" y="3313877"/>
            <a:ext cx="9385139" cy="1367459"/>
          </a:xfrm>
          <a:prstGeom prst="rect">
            <a:avLst/>
          </a:prstGeom>
          <a:noFill/>
          <a:ln w="12700">
            <a:noFill/>
            <a:miter lim="800000"/>
            <a:headEnd/>
            <a:tailEnd/>
          </a:ln>
          <a:effectLst/>
        </p:spPr>
        <p:txBody>
          <a:bodyPr lIns="90488" tIns="44450" rIns="90488" bIns="44450"/>
          <a:lstStyle/>
          <a:p>
            <a:pPr indent="346075" algn="l"/>
            <a:r>
              <a:rPr lang="en-US" sz="2400" dirty="0">
                <a:solidFill>
                  <a:srgbClr val="000000"/>
                </a:solidFill>
                <a:effectLst/>
                <a:latin typeface="+mn-lt"/>
                <a:cs typeface="Arial" panose="020B0604020202020204" pitchFamily="34" charset="0"/>
              </a:rPr>
              <a:t>The shopping center cannot be built unless a zoning change is approved by the town council.  The planning board must first make a recommendation, for or against the zoning change, to the council.</a:t>
            </a:r>
          </a:p>
        </p:txBody>
      </p:sp>
      <p:sp>
        <p:nvSpPr>
          <p:cNvPr id="2" name="Slide Number Placeholder 1"/>
          <p:cNvSpPr>
            <a:spLocks noGrp="1"/>
          </p:cNvSpPr>
          <p:nvPr>
            <p:ph type="sldNum" sz="quarter" idx="12"/>
          </p:nvPr>
        </p:nvSpPr>
        <p:spPr/>
        <p:txBody>
          <a:bodyPr/>
          <a:lstStyle/>
          <a:p>
            <a:fld id="{949EBC64-41CB-41B8-B6DF-9B1367312BD4}" type="slidenum">
              <a:rPr lang="en-US" smtClean="0"/>
              <a:t>46</a:t>
            </a:fld>
            <a:endParaRPr lang="en-US"/>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1888392" y="1691380"/>
            <a:ext cx="3885032" cy="550862"/>
          </a:xfrm>
          <a:prstGeom prst="rect">
            <a:avLst/>
          </a:prstGeom>
          <a:noFill/>
          <a:ln w="12700">
            <a:noFill/>
            <a:miter lim="800000"/>
            <a:headEnd/>
            <a:tailEnd/>
          </a:ln>
          <a:effectLst/>
        </p:spPr>
        <p:txBody>
          <a:bodyPr lIns="90488" tIns="44450" rIns="90488" bIns="44450"/>
          <a:lstStyle/>
          <a:p>
            <a:pPr marL="342900" indent="-342900" algn="l">
              <a:spcBef>
                <a:spcPct val="20000"/>
              </a:spcBef>
              <a:buFont typeface="Wingdings" pitchFamily="2" charset="2"/>
              <a:buNone/>
            </a:pPr>
            <a:r>
              <a:rPr lang="en-US" sz="2400">
                <a:solidFill>
                  <a:srgbClr val="000000"/>
                </a:solidFill>
                <a:effectLst/>
                <a:latin typeface="+mn-lt"/>
                <a:cs typeface="Arial" panose="020B0604020202020204" pitchFamily="34" charset="0"/>
              </a:rPr>
              <a:t>Let:</a:t>
            </a:r>
          </a:p>
        </p:txBody>
      </p:sp>
      <p:sp>
        <p:nvSpPr>
          <p:cNvPr id="134267" name="Rectangle 123"/>
          <p:cNvSpPr>
            <a:spLocks noChangeArrowheads="1"/>
          </p:cNvSpPr>
          <p:nvPr/>
        </p:nvSpPr>
        <p:spPr bwMode="auto">
          <a:xfrm>
            <a:off x="896957" y="527896"/>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Prior Probabilities</a:t>
            </a:r>
          </a:p>
        </p:txBody>
      </p:sp>
      <p:sp>
        <p:nvSpPr>
          <p:cNvPr id="134268" name="Rectangle 124"/>
          <p:cNvSpPr>
            <a:spLocks noChangeArrowheads="1"/>
          </p:cNvSpPr>
          <p:nvPr/>
        </p:nvSpPr>
        <p:spPr bwMode="auto">
          <a:xfrm>
            <a:off x="2644285" y="1987037"/>
            <a:ext cx="7215840" cy="10287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spcBef>
                <a:spcPct val="20000"/>
              </a:spcBef>
              <a:buSzPct val="75000"/>
              <a:buFont typeface="Monotype Sorts" pitchFamily="2" charset="2"/>
              <a:buNone/>
            </a:pPr>
            <a:r>
              <a:rPr lang="en-US" sz="2400" i="1">
                <a:solidFill>
                  <a:srgbClr val="000000"/>
                </a:solidFill>
                <a:effectLst/>
                <a:latin typeface="+mn-lt"/>
                <a:cs typeface="Arial" panose="020B0604020202020204" pitchFamily="34" charset="0"/>
              </a:rPr>
              <a:t> A</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 town council approves the zoning change</a:t>
            </a:r>
          </a:p>
          <a:p>
            <a:pPr algn="l">
              <a:spcBef>
                <a:spcPct val="20000"/>
              </a:spcBef>
              <a:buSzPct val="75000"/>
              <a:buFont typeface="Monotype Sorts" pitchFamily="2" charset="2"/>
              <a:buNone/>
            </a:pPr>
            <a:r>
              <a:rPr lang="en-US" sz="2400" i="1">
                <a:solidFill>
                  <a:srgbClr val="000000"/>
                </a:solidFill>
                <a:effectLst/>
                <a:latin typeface="+mn-lt"/>
                <a:cs typeface="Arial" panose="020B0604020202020204" pitchFamily="34" charset="0"/>
              </a:rPr>
              <a:t> 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town council disapproves the change</a:t>
            </a:r>
          </a:p>
        </p:txBody>
      </p:sp>
      <p:sp>
        <p:nvSpPr>
          <p:cNvPr id="134269" name="Rectangle 125"/>
          <p:cNvSpPr>
            <a:spLocks noChangeArrowheads="1"/>
          </p:cNvSpPr>
          <p:nvPr/>
        </p:nvSpPr>
        <p:spPr bwMode="auto">
          <a:xfrm>
            <a:off x="2698697" y="3453368"/>
            <a:ext cx="4307318" cy="7620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.7,   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.3</a:t>
            </a:r>
          </a:p>
        </p:txBody>
      </p:sp>
      <p:sp>
        <p:nvSpPr>
          <p:cNvPr id="134270" name="Rectangle 126"/>
          <p:cNvSpPr>
            <a:spLocks noChangeArrowheads="1"/>
          </p:cNvSpPr>
          <p:nvPr/>
        </p:nvSpPr>
        <p:spPr bwMode="auto">
          <a:xfrm>
            <a:off x="1899019" y="3017795"/>
            <a:ext cx="5168781" cy="571500"/>
          </a:xfrm>
          <a:prstGeom prst="rect">
            <a:avLst/>
          </a:prstGeom>
          <a:noFill/>
          <a:ln w="12700">
            <a:noFill/>
            <a:miter lim="800000"/>
            <a:headEnd/>
            <a:tailEnd/>
          </a:ln>
          <a:effectLst/>
        </p:spPr>
        <p:txBody>
          <a:bodyPr wrap="none" anchor="ctr"/>
          <a:lstStyle/>
          <a:p>
            <a:pPr algn="l"/>
            <a:r>
              <a:rPr lang="en-US" sz="2400" dirty="0">
                <a:solidFill>
                  <a:srgbClr val="000000"/>
                </a:solidFill>
                <a:effectLst/>
                <a:latin typeface="+mn-lt"/>
                <a:cs typeface="Arial" panose="020B0604020202020204" pitchFamily="34" charset="0"/>
              </a:rPr>
              <a:t>Using subjective judgment:</a:t>
            </a:r>
          </a:p>
        </p:txBody>
      </p:sp>
      <p:sp>
        <p:nvSpPr>
          <p:cNvPr id="2" name="Slide Number Placeholder 1"/>
          <p:cNvSpPr>
            <a:spLocks noGrp="1"/>
          </p:cNvSpPr>
          <p:nvPr>
            <p:ph type="sldNum" sz="quarter" idx="12"/>
          </p:nvPr>
        </p:nvSpPr>
        <p:spPr/>
        <p:txBody>
          <a:bodyPr/>
          <a:lstStyle/>
          <a:p>
            <a:fld id="{949EBC64-41CB-41B8-B6DF-9B1367312BD4}" type="slidenum">
              <a:rPr lang="en-US" smtClean="0"/>
              <a:t>47</a:t>
            </a:fld>
            <a:endParaRPr lang="en-US"/>
          </a:p>
        </p:txBody>
      </p:sp>
      <p:sp>
        <p:nvSpPr>
          <p:cNvPr id="9" name="Rectangle 141"/>
          <p:cNvSpPr>
            <a:spLocks noChangeArrowheads="1"/>
          </p:cNvSpPr>
          <p:nvPr/>
        </p:nvSpPr>
        <p:spPr bwMode="auto">
          <a:xfrm>
            <a:off x="1263409" y="1238943"/>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33" name="Rectangle 121"/>
          <p:cNvSpPr>
            <a:spLocks noGrp="1" noChangeArrowheads="1"/>
          </p:cNvSpPr>
          <p:nvPr>
            <p:ph type="title"/>
          </p:nvPr>
        </p:nvSpPr>
        <p:spPr>
          <a:xfrm>
            <a:off x="896957" y="549412"/>
            <a:ext cx="10337562" cy="604837"/>
          </a:xfrm>
          <a:noFill/>
          <a:ln/>
        </p:spPr>
        <p:txBody>
          <a:bodyPr>
            <a:normAutofit/>
          </a:bodyPr>
          <a:lstStyle/>
          <a:p>
            <a:r>
              <a:rPr lang="en-US" dirty="0"/>
              <a:t>New Information</a:t>
            </a:r>
          </a:p>
        </p:txBody>
      </p:sp>
      <p:sp>
        <p:nvSpPr>
          <p:cNvPr id="38915" name="Rectangle 3"/>
          <p:cNvSpPr>
            <a:spLocks noGrp="1" noChangeArrowheads="1"/>
          </p:cNvSpPr>
          <p:nvPr>
            <p:ph idx="1"/>
          </p:nvPr>
        </p:nvSpPr>
        <p:spPr>
          <a:xfrm>
            <a:off x="1629942" y="1807012"/>
            <a:ext cx="9611230" cy="860018"/>
          </a:xfrm>
          <a:noFill/>
          <a:ln/>
        </p:spPr>
        <p:txBody>
          <a:bodyPr/>
          <a:lstStyle/>
          <a:p>
            <a:pPr marL="0" indent="346075">
              <a:buSzTx/>
              <a:buFont typeface="Wingdings" pitchFamily="2" charset="2"/>
              <a:buNone/>
            </a:pPr>
            <a:r>
              <a:rPr lang="en-US" dirty="0"/>
              <a:t>The planning board has recommended </a:t>
            </a:r>
            <a:r>
              <a:rPr lang="en-US" u="sng" dirty="0"/>
              <a:t>against</a:t>
            </a:r>
            <a:r>
              <a:rPr lang="en-US" dirty="0"/>
              <a:t> the zoning change.  Let </a:t>
            </a:r>
            <a:r>
              <a:rPr lang="en-US" i="1" dirty="0"/>
              <a:t>B</a:t>
            </a:r>
            <a:r>
              <a:rPr lang="en-US" dirty="0"/>
              <a:t> denote the event of a negative recommendation by the planning board.</a:t>
            </a:r>
          </a:p>
        </p:txBody>
      </p:sp>
      <p:sp>
        <p:nvSpPr>
          <p:cNvPr id="39035" name="Rectangle 123"/>
          <p:cNvSpPr>
            <a:spLocks noChangeArrowheads="1"/>
          </p:cNvSpPr>
          <p:nvPr/>
        </p:nvSpPr>
        <p:spPr bwMode="auto">
          <a:xfrm>
            <a:off x="1667013" y="2560076"/>
            <a:ext cx="9611230" cy="934845"/>
          </a:xfrm>
          <a:prstGeom prst="rect">
            <a:avLst/>
          </a:prstGeom>
          <a:noFill/>
          <a:ln w="12700">
            <a:noFill/>
            <a:miter lim="800000"/>
            <a:headEnd/>
            <a:tailEnd/>
          </a:ln>
          <a:effectLst/>
        </p:spPr>
        <p:txBody>
          <a:bodyPr lIns="90488" tIns="44450" rIns="90488" bIns="44450"/>
          <a:lstStyle/>
          <a:p>
            <a:pPr indent="346075" algn="l">
              <a:spcBef>
                <a:spcPct val="20000"/>
              </a:spcBef>
              <a:buFont typeface="Wingdings" pitchFamily="2" charset="2"/>
              <a:buNone/>
            </a:pPr>
            <a:r>
              <a:rPr lang="en-US" sz="2400" dirty="0">
                <a:solidFill>
                  <a:srgbClr val="000000"/>
                </a:solidFill>
                <a:effectLst/>
                <a:latin typeface="+mn-lt"/>
                <a:cs typeface="Arial" panose="020B0604020202020204" pitchFamily="34" charset="0"/>
              </a:rPr>
              <a:t>Given that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has occurred, should L. S. Clothiers revise the probabilities that the town council will approve or disapprove the zoning change?</a:t>
            </a:r>
          </a:p>
        </p:txBody>
      </p:sp>
      <p:sp>
        <p:nvSpPr>
          <p:cNvPr id="2" name="Slide Number Placeholder 1"/>
          <p:cNvSpPr>
            <a:spLocks noGrp="1"/>
          </p:cNvSpPr>
          <p:nvPr>
            <p:ph type="sldNum" sz="quarter" idx="12"/>
          </p:nvPr>
        </p:nvSpPr>
        <p:spPr/>
        <p:txBody>
          <a:bodyPr/>
          <a:lstStyle/>
          <a:p>
            <a:fld id="{949EBC64-41CB-41B8-B6DF-9B1367312BD4}" type="slidenum">
              <a:rPr lang="en-US" smtClean="0"/>
              <a:t>48</a:t>
            </a:fld>
            <a:endParaRPr lang="en-US"/>
          </a:p>
        </p:txBody>
      </p:sp>
      <p:sp>
        <p:nvSpPr>
          <p:cNvPr id="7" name="Rectangle 141"/>
          <p:cNvSpPr>
            <a:spLocks noChangeArrowheads="1"/>
          </p:cNvSpPr>
          <p:nvPr/>
        </p:nvSpPr>
        <p:spPr bwMode="auto">
          <a:xfrm>
            <a:off x="1252651" y="1238943"/>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1897704" y="1780451"/>
            <a:ext cx="9462371" cy="979488"/>
          </a:xfrm>
          <a:prstGeom prst="rect">
            <a:avLst/>
          </a:prstGeom>
          <a:noFill/>
          <a:ln w="12700">
            <a:noFill/>
            <a:miter lim="800000"/>
            <a:headEnd/>
            <a:tailEnd/>
          </a:ln>
          <a:effectLst/>
        </p:spPr>
        <p:txBody>
          <a:bodyPr lIns="90488" tIns="44450" rIns="90488" bIns="44450"/>
          <a:lstStyle/>
          <a:p>
            <a:pPr algn="l">
              <a:spcBef>
                <a:spcPct val="20000"/>
              </a:spcBef>
              <a:buFont typeface="Wingdings" pitchFamily="2" charset="2"/>
              <a:buNone/>
            </a:pPr>
            <a:r>
              <a:rPr lang="en-US" sz="2400" dirty="0">
                <a:solidFill>
                  <a:srgbClr val="000000"/>
                </a:solidFill>
                <a:effectLst/>
                <a:latin typeface="Arial" panose="020B0604020202020204" pitchFamily="34" charset="0"/>
                <a:cs typeface="Arial" panose="020B0604020202020204" pitchFamily="34" charset="0"/>
              </a:rPr>
              <a:t>Past history with the planning board and the town council indicates the following: </a:t>
            </a:r>
          </a:p>
        </p:txBody>
      </p:sp>
      <p:sp>
        <p:nvSpPr>
          <p:cNvPr id="183415" name="Rectangle 119"/>
          <p:cNvSpPr>
            <a:spLocks noChangeArrowheads="1"/>
          </p:cNvSpPr>
          <p:nvPr/>
        </p:nvSpPr>
        <p:spPr bwMode="auto">
          <a:xfrm>
            <a:off x="896957" y="537055"/>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Conditional Probabilities</a:t>
            </a:r>
          </a:p>
        </p:txBody>
      </p:sp>
      <p:sp>
        <p:nvSpPr>
          <p:cNvPr id="183416" name="Rectangle 120"/>
          <p:cNvSpPr>
            <a:spLocks noChangeArrowheads="1"/>
          </p:cNvSpPr>
          <p:nvPr/>
        </p:nvSpPr>
        <p:spPr bwMode="auto">
          <a:xfrm>
            <a:off x="4186285" y="2517904"/>
            <a:ext cx="4623513" cy="6858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.2   and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.9</a:t>
            </a:r>
          </a:p>
        </p:txBody>
      </p:sp>
      <p:sp>
        <p:nvSpPr>
          <p:cNvPr id="183418" name="Rectangle 122"/>
          <p:cNvSpPr>
            <a:spLocks noChangeArrowheads="1"/>
          </p:cNvSpPr>
          <p:nvPr/>
        </p:nvSpPr>
        <p:spPr bwMode="auto">
          <a:xfrm>
            <a:off x="4000930" y="3079615"/>
            <a:ext cx="5016274" cy="7239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i="1" baseline="3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.8   and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i="1" baseline="30000" dirty="0">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 .1</a:t>
            </a:r>
          </a:p>
        </p:txBody>
      </p:sp>
      <p:sp>
        <p:nvSpPr>
          <p:cNvPr id="183420" name="Rectangle 124"/>
          <p:cNvSpPr>
            <a:spLocks noChangeArrowheads="1"/>
          </p:cNvSpPr>
          <p:nvPr/>
        </p:nvSpPr>
        <p:spPr bwMode="auto">
          <a:xfrm>
            <a:off x="2024008" y="3154786"/>
            <a:ext cx="1596241" cy="533400"/>
          </a:xfrm>
          <a:prstGeom prst="rect">
            <a:avLst/>
          </a:prstGeom>
          <a:noFill/>
          <a:ln w="12700">
            <a:noFill/>
            <a:miter lim="800000"/>
            <a:headEnd/>
            <a:tailEnd/>
          </a:ln>
          <a:effectLst/>
        </p:spPr>
        <p:txBody>
          <a:bodyPr wrap="none" anchor="ctr"/>
          <a:lstStyle/>
          <a:p>
            <a:r>
              <a:rPr lang="en-US" sz="2400" dirty="0">
                <a:solidFill>
                  <a:srgbClr val="000000"/>
                </a:solidFill>
                <a:effectLst/>
                <a:latin typeface="Arial" panose="020B0604020202020204" pitchFamily="34" charset="0"/>
                <a:cs typeface="Arial" panose="020B0604020202020204" pitchFamily="34" charset="0"/>
              </a:rPr>
              <a:t>Hence: </a:t>
            </a:r>
          </a:p>
        </p:txBody>
      </p:sp>
      <p:sp>
        <p:nvSpPr>
          <p:cNvPr id="2" name="Slide Number Placeholder 1"/>
          <p:cNvSpPr>
            <a:spLocks noGrp="1"/>
          </p:cNvSpPr>
          <p:nvPr>
            <p:ph type="sldNum" sz="quarter" idx="12"/>
          </p:nvPr>
        </p:nvSpPr>
        <p:spPr/>
        <p:txBody>
          <a:bodyPr/>
          <a:lstStyle/>
          <a:p>
            <a:fld id="{949EBC64-41CB-41B8-B6DF-9B1367312BD4}" type="slidenum">
              <a:rPr lang="en-US" smtClean="0"/>
              <a:t>49</a:t>
            </a:fld>
            <a:endParaRPr lang="en-US"/>
          </a:p>
        </p:txBody>
      </p:sp>
      <p:sp>
        <p:nvSpPr>
          <p:cNvPr id="11" name="Rectangle 141"/>
          <p:cNvSpPr>
            <a:spLocks noChangeArrowheads="1"/>
          </p:cNvSpPr>
          <p:nvPr/>
        </p:nvSpPr>
        <p:spPr bwMode="auto">
          <a:xfrm>
            <a:off x="1263409" y="1238943"/>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823" y="1754660"/>
            <a:ext cx="10389968" cy="207593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01" name="Line 5"/>
          <p:cNvSpPr>
            <a:spLocks noChangeShapeType="1"/>
          </p:cNvSpPr>
          <p:nvPr/>
        </p:nvSpPr>
        <p:spPr bwMode="auto">
          <a:xfrm>
            <a:off x="2939009" y="3059971"/>
            <a:ext cx="0" cy="227013"/>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502" name="Line 6"/>
          <p:cNvSpPr>
            <a:spLocks noChangeShapeType="1"/>
          </p:cNvSpPr>
          <p:nvPr/>
        </p:nvSpPr>
        <p:spPr bwMode="auto">
          <a:xfrm>
            <a:off x="6857823" y="3059971"/>
            <a:ext cx="0" cy="201613"/>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498" name="Rectangle 2"/>
          <p:cNvSpPr>
            <a:spLocks noGrp="1" noChangeArrowheads="1"/>
          </p:cNvSpPr>
          <p:nvPr>
            <p:ph type="title"/>
          </p:nvPr>
        </p:nvSpPr>
        <p:spPr>
          <a:xfrm>
            <a:off x="890622" y="661686"/>
            <a:ext cx="10337562" cy="814387"/>
          </a:xfrm>
        </p:spPr>
        <p:txBody>
          <a:bodyPr>
            <a:noAutofit/>
          </a:bodyPr>
          <a:lstStyle/>
          <a:p>
            <a:r>
              <a:rPr lang="en-US" dirty="0"/>
              <a:t>Probability as a Numerical Measure</a:t>
            </a:r>
            <a:br>
              <a:rPr lang="en-US" dirty="0"/>
            </a:br>
            <a:r>
              <a:rPr lang="en-US" dirty="0"/>
              <a:t>of the Likelihood of Occurrence</a:t>
            </a:r>
          </a:p>
        </p:txBody>
      </p:sp>
      <p:sp>
        <p:nvSpPr>
          <p:cNvPr id="106500" name="Line 4"/>
          <p:cNvSpPr>
            <a:spLocks noChangeShapeType="1"/>
          </p:cNvSpPr>
          <p:nvPr/>
        </p:nvSpPr>
        <p:spPr bwMode="auto">
          <a:xfrm>
            <a:off x="4486445" y="2540405"/>
            <a:ext cx="4510015" cy="0"/>
          </a:xfrm>
          <a:prstGeom prst="line">
            <a:avLst/>
          </a:prstGeom>
          <a:noFill/>
          <a:ln w="28575">
            <a:solidFill>
              <a:srgbClr val="000000"/>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499" name="Line 3"/>
          <p:cNvSpPr>
            <a:spLocks noChangeShapeType="1"/>
          </p:cNvSpPr>
          <p:nvPr/>
        </p:nvSpPr>
        <p:spPr bwMode="auto">
          <a:xfrm>
            <a:off x="2939009" y="3267933"/>
            <a:ext cx="7854520" cy="0"/>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06506" name="Text Box 10"/>
          <p:cNvSpPr txBox="1">
            <a:spLocks noChangeArrowheads="1"/>
          </p:cNvSpPr>
          <p:nvPr/>
        </p:nvSpPr>
        <p:spPr bwMode="auto">
          <a:xfrm>
            <a:off x="2758469" y="2583268"/>
            <a:ext cx="582755" cy="461665"/>
          </a:xfrm>
          <a:prstGeom prst="rect">
            <a:avLst/>
          </a:prstGeom>
          <a:noFill/>
          <a:ln w="12700">
            <a:noFill/>
            <a:miter lim="800000"/>
            <a:headEnd/>
            <a:tailEnd/>
          </a:ln>
          <a:effectLst/>
        </p:spPr>
        <p:txBody>
          <a:bodyPr>
            <a:spAutoFit/>
          </a:bodyPr>
          <a:lstStyle/>
          <a:p>
            <a:pPr algn="l">
              <a:spcBef>
                <a:spcPct val="50000"/>
              </a:spcBef>
            </a:pPr>
            <a:r>
              <a:rPr lang="en-US" sz="2400" dirty="0">
                <a:solidFill>
                  <a:srgbClr val="000000"/>
                </a:solidFill>
                <a:effectLst/>
                <a:latin typeface="+mn-lt"/>
                <a:cs typeface="Arial" panose="020B0604020202020204" pitchFamily="34" charset="0"/>
              </a:rPr>
              <a:t>0</a:t>
            </a:r>
          </a:p>
        </p:txBody>
      </p:sp>
      <p:sp>
        <p:nvSpPr>
          <p:cNvPr id="106507" name="Text Box 11"/>
          <p:cNvSpPr txBox="1">
            <a:spLocks noChangeArrowheads="1"/>
          </p:cNvSpPr>
          <p:nvPr/>
        </p:nvSpPr>
        <p:spPr bwMode="auto">
          <a:xfrm>
            <a:off x="10601631" y="2589618"/>
            <a:ext cx="447623" cy="461665"/>
          </a:xfrm>
          <a:prstGeom prst="rect">
            <a:avLst/>
          </a:prstGeom>
          <a:noFill/>
          <a:ln w="12700">
            <a:noFill/>
            <a:miter lim="800000"/>
            <a:headEnd/>
            <a:tailEnd/>
          </a:ln>
          <a:effectLst/>
        </p:spPr>
        <p:txBody>
          <a:bodyPr>
            <a:spAutoFit/>
          </a:bodyPr>
          <a:lstStyle/>
          <a:p>
            <a:pPr algn="l">
              <a:spcBef>
                <a:spcPct val="50000"/>
              </a:spcBef>
            </a:pPr>
            <a:r>
              <a:rPr lang="en-US" sz="2400">
                <a:solidFill>
                  <a:srgbClr val="000000"/>
                </a:solidFill>
                <a:effectLst/>
                <a:latin typeface="+mn-lt"/>
                <a:cs typeface="Arial" panose="020B0604020202020204" pitchFamily="34" charset="0"/>
              </a:rPr>
              <a:t>1</a:t>
            </a:r>
          </a:p>
        </p:txBody>
      </p:sp>
      <p:sp>
        <p:nvSpPr>
          <p:cNvPr id="106508" name="Text Box 12"/>
          <p:cNvSpPr txBox="1">
            <a:spLocks noChangeArrowheads="1"/>
          </p:cNvSpPr>
          <p:nvPr/>
        </p:nvSpPr>
        <p:spPr bwMode="auto">
          <a:xfrm>
            <a:off x="6635430" y="2583267"/>
            <a:ext cx="776704" cy="461665"/>
          </a:xfrm>
          <a:prstGeom prst="rect">
            <a:avLst/>
          </a:prstGeom>
          <a:noFill/>
          <a:ln w="12700">
            <a:noFill/>
            <a:miter lim="800000"/>
            <a:headEnd/>
            <a:tailEnd/>
          </a:ln>
          <a:effectLst/>
        </p:spPr>
        <p:txBody>
          <a:bodyPr wrap="square">
            <a:spAutoFit/>
          </a:bodyPr>
          <a:lstStyle/>
          <a:p>
            <a:pPr algn="l">
              <a:spcBef>
                <a:spcPct val="50000"/>
              </a:spcBef>
            </a:pPr>
            <a:r>
              <a:rPr lang="en-US" sz="2400" dirty="0">
                <a:solidFill>
                  <a:srgbClr val="000000"/>
                </a:solidFill>
                <a:effectLst/>
                <a:latin typeface="+mn-lt"/>
                <a:cs typeface="Arial" panose="020B0604020202020204" pitchFamily="34" charset="0"/>
              </a:rPr>
              <a:t>.5</a:t>
            </a:r>
          </a:p>
        </p:txBody>
      </p:sp>
      <p:sp>
        <p:nvSpPr>
          <p:cNvPr id="106509" name="Text Box 13"/>
          <p:cNvSpPr txBox="1">
            <a:spLocks noChangeArrowheads="1"/>
          </p:cNvSpPr>
          <p:nvPr/>
        </p:nvSpPr>
        <p:spPr bwMode="auto">
          <a:xfrm>
            <a:off x="4351170" y="1961420"/>
            <a:ext cx="4626203" cy="461665"/>
          </a:xfrm>
          <a:prstGeom prst="rect">
            <a:avLst/>
          </a:prstGeom>
          <a:noFill/>
          <a:ln w="12700">
            <a:noFill/>
            <a:miter lim="800000"/>
            <a:headEnd/>
            <a:tailEnd/>
          </a:ln>
          <a:effectLst/>
        </p:spPr>
        <p:txBody>
          <a:bodyPr wrap="none">
            <a:spAutoFit/>
          </a:bodyPr>
          <a:lstStyle/>
          <a:p>
            <a:pPr algn="l"/>
            <a:r>
              <a:rPr lang="en-US" sz="2400" dirty="0">
                <a:solidFill>
                  <a:srgbClr val="000000"/>
                </a:solidFill>
                <a:effectLst/>
                <a:latin typeface="+mn-lt"/>
                <a:cs typeface="Arial" panose="020B0604020202020204" pitchFamily="34" charset="0"/>
              </a:rPr>
              <a:t>Increasing Likelihood of Occurrence</a:t>
            </a:r>
          </a:p>
        </p:txBody>
      </p:sp>
      <p:sp>
        <p:nvSpPr>
          <p:cNvPr id="106510" name="Text Box 14"/>
          <p:cNvSpPr txBox="1">
            <a:spLocks noChangeArrowheads="1"/>
          </p:cNvSpPr>
          <p:nvPr/>
        </p:nvSpPr>
        <p:spPr bwMode="auto">
          <a:xfrm>
            <a:off x="928821" y="2590492"/>
            <a:ext cx="1888525" cy="457200"/>
          </a:xfrm>
          <a:prstGeom prst="rect">
            <a:avLst/>
          </a:prstGeom>
          <a:noFill/>
          <a:ln w="12700">
            <a:noFill/>
            <a:miter lim="800000"/>
            <a:headEnd/>
            <a:tailEnd/>
          </a:ln>
          <a:effectLst/>
        </p:spPr>
        <p:txBody>
          <a:bodyPr wrap="square">
            <a:spAutoFit/>
          </a:bodyPr>
          <a:lstStyle/>
          <a:p>
            <a:pPr algn="l">
              <a:spcBef>
                <a:spcPct val="50000"/>
              </a:spcBef>
            </a:pPr>
            <a:r>
              <a:rPr lang="en-US" sz="2400" dirty="0">
                <a:solidFill>
                  <a:srgbClr val="000000"/>
                </a:solidFill>
                <a:effectLst/>
                <a:latin typeface="+mn-lt"/>
                <a:cs typeface="Arial" panose="020B0604020202020204" pitchFamily="34" charset="0"/>
              </a:rPr>
              <a:t>Probability:</a:t>
            </a:r>
          </a:p>
        </p:txBody>
      </p:sp>
      <p:sp>
        <p:nvSpPr>
          <p:cNvPr id="106512" name="Line 16"/>
          <p:cNvSpPr>
            <a:spLocks noChangeShapeType="1"/>
          </p:cNvSpPr>
          <p:nvPr/>
        </p:nvSpPr>
        <p:spPr bwMode="auto">
          <a:xfrm flipH="1" flipV="1">
            <a:off x="3291617" y="3557936"/>
            <a:ext cx="0" cy="354013"/>
          </a:xfrm>
          <a:prstGeom prst="line">
            <a:avLst/>
          </a:prstGeom>
          <a:noFill/>
          <a:ln w="28575">
            <a:solidFill>
              <a:srgbClr val="000000"/>
            </a:solidFill>
            <a:round/>
            <a:headEnd/>
            <a:tailEnd type="triangle" w="med" len="med"/>
          </a:ln>
          <a:effectLst/>
        </p:spPr>
        <p:txBody>
          <a:bodyPr/>
          <a:lstStyle/>
          <a:p>
            <a:endParaRPr lang="en-US"/>
          </a:p>
        </p:txBody>
      </p:sp>
      <p:sp>
        <p:nvSpPr>
          <p:cNvPr id="106516" name="AutoShape 20"/>
          <p:cNvSpPr>
            <a:spLocks noChangeArrowheads="1"/>
          </p:cNvSpPr>
          <p:nvPr/>
        </p:nvSpPr>
        <p:spPr bwMode="auto">
          <a:xfrm>
            <a:off x="2146393" y="3744137"/>
            <a:ext cx="2305682" cy="1901825"/>
          </a:xfrm>
          <a:prstGeom prst="roundRect">
            <a:avLst>
              <a:gd name="adj" fmla="val 16667"/>
            </a:avLst>
          </a:prstGeom>
          <a:no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110000"/>
              </a:lnSpc>
            </a:pPr>
            <a:r>
              <a:rPr lang="en-US" sz="2400" dirty="0">
                <a:solidFill>
                  <a:srgbClr val="000000"/>
                </a:solidFill>
                <a:effectLst/>
                <a:latin typeface="+mn-lt"/>
                <a:cs typeface="Arial" panose="020B0604020202020204" pitchFamily="34" charset="0"/>
              </a:rPr>
              <a:t>The event</a:t>
            </a:r>
          </a:p>
          <a:p>
            <a:pPr>
              <a:lnSpc>
                <a:spcPct val="110000"/>
              </a:lnSpc>
            </a:pPr>
            <a:r>
              <a:rPr lang="en-US" sz="2400" dirty="0">
                <a:solidFill>
                  <a:srgbClr val="000000"/>
                </a:solidFill>
                <a:effectLst/>
                <a:latin typeface="+mn-lt"/>
                <a:cs typeface="Arial" panose="020B0604020202020204" pitchFamily="34" charset="0"/>
              </a:rPr>
              <a:t>is very</a:t>
            </a:r>
          </a:p>
          <a:p>
            <a:pPr>
              <a:lnSpc>
                <a:spcPct val="110000"/>
              </a:lnSpc>
            </a:pPr>
            <a:r>
              <a:rPr lang="en-US" sz="2400" dirty="0">
                <a:solidFill>
                  <a:srgbClr val="000000"/>
                </a:solidFill>
                <a:effectLst/>
                <a:latin typeface="+mn-lt"/>
                <a:cs typeface="Arial" panose="020B0604020202020204" pitchFamily="34" charset="0"/>
              </a:rPr>
              <a:t>unlikely</a:t>
            </a:r>
          </a:p>
          <a:p>
            <a:pPr>
              <a:lnSpc>
                <a:spcPct val="110000"/>
              </a:lnSpc>
            </a:pPr>
            <a:r>
              <a:rPr lang="en-US" sz="2400" dirty="0">
                <a:solidFill>
                  <a:srgbClr val="000000"/>
                </a:solidFill>
                <a:effectLst/>
                <a:latin typeface="+mn-lt"/>
                <a:cs typeface="Arial" panose="020B0604020202020204" pitchFamily="34" charset="0"/>
              </a:rPr>
              <a:t>to occur.</a:t>
            </a:r>
          </a:p>
        </p:txBody>
      </p:sp>
      <p:sp>
        <p:nvSpPr>
          <p:cNvPr id="106517" name="AutoShape 21"/>
          <p:cNvSpPr>
            <a:spLocks noChangeArrowheads="1"/>
          </p:cNvSpPr>
          <p:nvPr/>
        </p:nvSpPr>
        <p:spPr bwMode="auto">
          <a:xfrm>
            <a:off x="5149676" y="3771944"/>
            <a:ext cx="3395180" cy="1905000"/>
          </a:xfrm>
          <a:prstGeom prst="roundRect">
            <a:avLst>
              <a:gd name="adj" fmla="val 16667"/>
            </a:avLst>
          </a:prstGeom>
          <a:no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110000"/>
              </a:lnSpc>
            </a:pPr>
            <a:r>
              <a:rPr lang="en-US" sz="2400" dirty="0">
                <a:solidFill>
                  <a:srgbClr val="000000"/>
                </a:solidFill>
                <a:effectLst/>
                <a:latin typeface="+mn-lt"/>
                <a:cs typeface="Arial" panose="020B0604020202020204" pitchFamily="34" charset="0"/>
              </a:rPr>
              <a:t>The occurrence</a:t>
            </a:r>
          </a:p>
          <a:p>
            <a:pPr>
              <a:lnSpc>
                <a:spcPct val="110000"/>
              </a:lnSpc>
            </a:pPr>
            <a:r>
              <a:rPr lang="en-US" sz="2400" dirty="0">
                <a:solidFill>
                  <a:srgbClr val="000000"/>
                </a:solidFill>
                <a:effectLst/>
                <a:latin typeface="+mn-lt"/>
                <a:cs typeface="Arial" panose="020B0604020202020204" pitchFamily="34" charset="0"/>
              </a:rPr>
              <a:t>of the event is</a:t>
            </a:r>
          </a:p>
          <a:p>
            <a:pPr>
              <a:lnSpc>
                <a:spcPct val="110000"/>
              </a:lnSpc>
            </a:pPr>
            <a:r>
              <a:rPr lang="en-US" sz="2400" dirty="0">
                <a:solidFill>
                  <a:srgbClr val="000000"/>
                </a:solidFill>
                <a:effectLst/>
                <a:latin typeface="+mn-lt"/>
                <a:cs typeface="Arial" panose="020B0604020202020204" pitchFamily="34" charset="0"/>
              </a:rPr>
              <a:t>  just as likely as</a:t>
            </a:r>
          </a:p>
          <a:p>
            <a:pPr>
              <a:lnSpc>
                <a:spcPct val="110000"/>
              </a:lnSpc>
            </a:pPr>
            <a:r>
              <a:rPr lang="en-US" sz="2400" dirty="0">
                <a:solidFill>
                  <a:srgbClr val="000000"/>
                </a:solidFill>
                <a:effectLst/>
                <a:latin typeface="+mn-lt"/>
                <a:cs typeface="Arial" panose="020B0604020202020204" pitchFamily="34" charset="0"/>
              </a:rPr>
              <a:t>it is unlikely.</a:t>
            </a:r>
          </a:p>
        </p:txBody>
      </p:sp>
      <p:sp>
        <p:nvSpPr>
          <p:cNvPr id="106518" name="AutoShape 22"/>
          <p:cNvSpPr>
            <a:spLocks noChangeArrowheads="1"/>
          </p:cNvSpPr>
          <p:nvPr/>
        </p:nvSpPr>
        <p:spPr bwMode="auto">
          <a:xfrm>
            <a:off x="9279527" y="3771945"/>
            <a:ext cx="2305682" cy="1901825"/>
          </a:xfrm>
          <a:prstGeom prst="roundRect">
            <a:avLst>
              <a:gd name="adj" fmla="val 16667"/>
            </a:avLst>
          </a:prstGeom>
          <a:noFill/>
          <a:ln w="12700">
            <a:noFill/>
            <a:round/>
            <a:headEnd/>
            <a:tailEnd/>
          </a:ln>
          <a:effectLst/>
          <a:scene3d>
            <a:camera prst="orthographicFront">
              <a:rot lat="0" lon="0" rev="0"/>
            </a:camera>
            <a:lightRig rig="balanced" dir="t">
              <a:rot lat="0" lon="0" rev="8700000"/>
            </a:lightRig>
          </a:scene3d>
          <a:sp3d>
            <a:bevelT w="190500" h="38100"/>
          </a:sp3d>
        </p:spPr>
        <p:txBody>
          <a:bodyPr wrap="none" anchor="ctr"/>
          <a:lstStyle/>
          <a:p>
            <a:pPr>
              <a:lnSpc>
                <a:spcPct val="110000"/>
              </a:lnSpc>
            </a:pPr>
            <a:r>
              <a:rPr lang="en-US" sz="2400" dirty="0">
                <a:solidFill>
                  <a:srgbClr val="000000"/>
                </a:solidFill>
                <a:effectLst/>
                <a:latin typeface="+mn-lt"/>
                <a:cs typeface="Arial" panose="020B0604020202020204" pitchFamily="34" charset="0"/>
              </a:rPr>
              <a:t>The event</a:t>
            </a:r>
          </a:p>
          <a:p>
            <a:pPr>
              <a:lnSpc>
                <a:spcPct val="110000"/>
              </a:lnSpc>
            </a:pPr>
            <a:r>
              <a:rPr lang="en-US" sz="2400" dirty="0">
                <a:solidFill>
                  <a:srgbClr val="000000"/>
                </a:solidFill>
                <a:effectLst/>
                <a:latin typeface="+mn-lt"/>
                <a:cs typeface="Arial" panose="020B0604020202020204" pitchFamily="34" charset="0"/>
              </a:rPr>
              <a:t>is almost</a:t>
            </a:r>
          </a:p>
          <a:p>
            <a:pPr>
              <a:lnSpc>
                <a:spcPct val="110000"/>
              </a:lnSpc>
            </a:pPr>
            <a:r>
              <a:rPr lang="en-US" sz="2400" dirty="0">
                <a:solidFill>
                  <a:srgbClr val="000000"/>
                </a:solidFill>
                <a:effectLst/>
                <a:latin typeface="+mn-lt"/>
                <a:cs typeface="Arial" panose="020B0604020202020204" pitchFamily="34" charset="0"/>
              </a:rPr>
              <a:t>certain</a:t>
            </a:r>
          </a:p>
          <a:p>
            <a:pPr>
              <a:lnSpc>
                <a:spcPct val="110000"/>
              </a:lnSpc>
            </a:pPr>
            <a:r>
              <a:rPr lang="en-US" sz="2400" dirty="0">
                <a:solidFill>
                  <a:srgbClr val="000000"/>
                </a:solidFill>
                <a:effectLst/>
                <a:latin typeface="+mn-lt"/>
                <a:cs typeface="Arial" panose="020B0604020202020204" pitchFamily="34" charset="0"/>
              </a:rPr>
              <a:t>to occur.</a:t>
            </a:r>
          </a:p>
        </p:txBody>
      </p:sp>
      <p:sp>
        <p:nvSpPr>
          <p:cNvPr id="106519" name="Line 23"/>
          <p:cNvSpPr>
            <a:spLocks noChangeShapeType="1"/>
          </p:cNvSpPr>
          <p:nvPr/>
        </p:nvSpPr>
        <p:spPr bwMode="auto">
          <a:xfrm flipH="1" flipV="1">
            <a:off x="6855711" y="3557936"/>
            <a:ext cx="0" cy="354013"/>
          </a:xfrm>
          <a:prstGeom prst="line">
            <a:avLst/>
          </a:prstGeom>
          <a:noFill/>
          <a:ln w="28575">
            <a:solidFill>
              <a:srgbClr val="000000"/>
            </a:solidFill>
            <a:round/>
            <a:headEnd/>
            <a:tailEnd type="triangle" w="med" len="med"/>
          </a:ln>
          <a:effectLst/>
        </p:spPr>
        <p:txBody>
          <a:bodyPr/>
          <a:lstStyle/>
          <a:p>
            <a:endParaRPr lang="en-US"/>
          </a:p>
        </p:txBody>
      </p:sp>
      <p:sp>
        <p:nvSpPr>
          <p:cNvPr id="106520" name="Line 24"/>
          <p:cNvSpPr>
            <a:spLocks noChangeShapeType="1"/>
          </p:cNvSpPr>
          <p:nvPr/>
        </p:nvSpPr>
        <p:spPr bwMode="auto">
          <a:xfrm flipH="1" flipV="1">
            <a:off x="10411360" y="3557936"/>
            <a:ext cx="0" cy="354013"/>
          </a:xfrm>
          <a:prstGeom prst="line">
            <a:avLst/>
          </a:prstGeom>
          <a:noFill/>
          <a:ln w="28575">
            <a:solidFill>
              <a:srgbClr val="000000"/>
            </a:solidFill>
            <a:round/>
            <a:headEnd/>
            <a:tailEnd type="triangle" w="med" len="med"/>
          </a:ln>
          <a:effectLst/>
        </p:spPr>
        <p:txBody>
          <a:bodyPr/>
          <a:lstStyle/>
          <a:p>
            <a:endParaRPr lang="en-US"/>
          </a:p>
        </p:txBody>
      </p:sp>
      <p:sp>
        <p:nvSpPr>
          <p:cNvPr id="106503" name="Line 7"/>
          <p:cNvSpPr>
            <a:spLocks noChangeShapeType="1"/>
          </p:cNvSpPr>
          <p:nvPr/>
        </p:nvSpPr>
        <p:spPr bwMode="auto">
          <a:xfrm>
            <a:off x="10785084" y="3059971"/>
            <a:ext cx="0" cy="227013"/>
          </a:xfrm>
          <a:prstGeom prst="line">
            <a:avLst/>
          </a:prstGeom>
          <a:noFill/>
          <a:ln w="38100">
            <a:solidFill>
              <a:srgbClr val="000000"/>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49EBC64-41CB-41B8-B6DF-9B1367312BD4}" type="slidenum">
              <a:rPr lang="en-US" smtClean="0"/>
              <a:t>5</a:t>
            </a:fld>
            <a:endParaRPr lang="en-US"/>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Line 3"/>
          <p:cNvSpPr>
            <a:spLocks noChangeShapeType="1"/>
          </p:cNvSpPr>
          <p:nvPr/>
        </p:nvSpPr>
        <p:spPr bwMode="auto">
          <a:xfrm flipV="1">
            <a:off x="2045251" y="3363021"/>
            <a:ext cx="2643511" cy="903287"/>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48" name="Line 4"/>
          <p:cNvSpPr>
            <a:spLocks noChangeShapeType="1"/>
          </p:cNvSpPr>
          <p:nvPr/>
        </p:nvSpPr>
        <p:spPr bwMode="auto">
          <a:xfrm>
            <a:off x="2045252" y="4361557"/>
            <a:ext cx="2611839" cy="630238"/>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49" name="Line 5"/>
          <p:cNvSpPr>
            <a:spLocks noChangeShapeType="1"/>
          </p:cNvSpPr>
          <p:nvPr/>
        </p:nvSpPr>
        <p:spPr bwMode="auto">
          <a:xfrm flipV="1">
            <a:off x="4730991" y="4701282"/>
            <a:ext cx="2759639" cy="2794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0" name="Line 6"/>
          <p:cNvSpPr>
            <a:spLocks noChangeShapeType="1"/>
          </p:cNvSpPr>
          <p:nvPr/>
        </p:nvSpPr>
        <p:spPr bwMode="auto">
          <a:xfrm flipV="1">
            <a:off x="4781665" y="3066157"/>
            <a:ext cx="2708964" cy="3048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1" name="Line 7"/>
          <p:cNvSpPr>
            <a:spLocks noChangeShapeType="1"/>
          </p:cNvSpPr>
          <p:nvPr/>
        </p:nvSpPr>
        <p:spPr bwMode="auto">
          <a:xfrm>
            <a:off x="4730991" y="3428108"/>
            <a:ext cx="2759639" cy="258763"/>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2" name="Line 8"/>
          <p:cNvSpPr>
            <a:spLocks noChangeShapeType="1"/>
          </p:cNvSpPr>
          <p:nvPr/>
        </p:nvSpPr>
        <p:spPr bwMode="auto">
          <a:xfrm>
            <a:off x="4781666" y="5018782"/>
            <a:ext cx="2723745" cy="29210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4" name="Rectangle 10"/>
          <p:cNvSpPr>
            <a:spLocks noChangeArrowheads="1"/>
          </p:cNvSpPr>
          <p:nvPr/>
        </p:nvSpPr>
        <p:spPr bwMode="auto">
          <a:xfrm>
            <a:off x="4990868" y="3655120"/>
            <a:ext cx="1728038"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B</a:t>
            </a:r>
            <a:r>
              <a:rPr lang="en-US" sz="2400" baseline="40000">
                <a:solidFill>
                  <a:srgbClr val="000000"/>
                </a:solidFill>
                <a:effectLst/>
                <a:latin typeface="+mn-lt"/>
                <a:cs typeface="Arial" panose="020B0604020202020204" pitchFamily="34" charset="0"/>
              </a:rPr>
              <a:t>c</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1</a:t>
            </a:r>
            <a:r>
              <a:rPr lang="en-US" sz="2400">
                <a:solidFill>
                  <a:srgbClr val="000000"/>
                </a:solidFill>
                <a:effectLst/>
                <a:latin typeface="+mn-lt"/>
                <a:cs typeface="Arial" panose="020B0604020202020204" pitchFamily="34" charset="0"/>
              </a:rPr>
              <a:t>) = .8</a:t>
            </a:r>
          </a:p>
        </p:txBody>
      </p:sp>
      <p:sp>
        <p:nvSpPr>
          <p:cNvPr id="185355" name="Rectangle 11"/>
          <p:cNvSpPr>
            <a:spLocks noChangeArrowheads="1"/>
          </p:cNvSpPr>
          <p:nvPr/>
        </p:nvSpPr>
        <p:spPr bwMode="auto">
          <a:xfrm>
            <a:off x="2328597" y="3236020"/>
            <a:ext cx="1333699"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.7</a:t>
            </a:r>
          </a:p>
        </p:txBody>
      </p:sp>
      <p:sp>
        <p:nvSpPr>
          <p:cNvPr id="185356" name="Rectangle 12"/>
          <p:cNvSpPr>
            <a:spLocks noChangeArrowheads="1"/>
          </p:cNvSpPr>
          <p:nvPr/>
        </p:nvSpPr>
        <p:spPr bwMode="auto">
          <a:xfrm>
            <a:off x="2328597" y="4788595"/>
            <a:ext cx="1333699"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.3</a:t>
            </a:r>
          </a:p>
        </p:txBody>
      </p:sp>
      <p:sp>
        <p:nvSpPr>
          <p:cNvPr id="185357" name="Rectangle 13"/>
          <p:cNvSpPr>
            <a:spLocks noChangeArrowheads="1"/>
          </p:cNvSpPr>
          <p:nvPr/>
        </p:nvSpPr>
        <p:spPr bwMode="auto">
          <a:xfrm>
            <a:off x="4990868" y="4279007"/>
            <a:ext cx="1641476"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.9</a:t>
            </a:r>
          </a:p>
        </p:txBody>
      </p:sp>
      <p:sp>
        <p:nvSpPr>
          <p:cNvPr id="185358" name="Rectangle 14"/>
          <p:cNvSpPr>
            <a:spLocks noChangeArrowheads="1"/>
          </p:cNvSpPr>
          <p:nvPr/>
        </p:nvSpPr>
        <p:spPr bwMode="auto">
          <a:xfrm>
            <a:off x="4990868" y="5274370"/>
            <a:ext cx="1728038" cy="459100"/>
          </a:xfrm>
          <a:prstGeom prst="rect">
            <a:avLst/>
          </a:prstGeom>
          <a:noFill/>
          <a:ln w="12700">
            <a:noFill/>
            <a:miter lim="800000"/>
            <a:headEnd/>
            <a:tailEnd/>
          </a:ln>
          <a:effectLst/>
        </p:spPr>
        <p:txBody>
          <a:bodyPr wrap="none" lIns="90488" tIns="44450" rIns="90488" bIns="44450">
            <a:spAutoFit/>
          </a:bodyPr>
          <a:lstStyle/>
          <a:p>
            <a:pPr algn="l"/>
            <a:r>
              <a:rPr lang="en-US" sz="2400">
                <a:solidFill>
                  <a:srgbClr val="000000"/>
                </a:solidFill>
                <a:effectLst/>
                <a:latin typeface="+mn-lt"/>
                <a:cs typeface="Arial" panose="020B0604020202020204" pitchFamily="34" charset="0"/>
              </a:rPr>
              <a:t>P(</a:t>
            </a:r>
            <a:r>
              <a:rPr lang="en-US" sz="2400" i="1">
                <a:solidFill>
                  <a:srgbClr val="000000"/>
                </a:solidFill>
                <a:effectLst/>
                <a:latin typeface="+mn-lt"/>
                <a:cs typeface="Arial" panose="020B0604020202020204" pitchFamily="34" charset="0"/>
              </a:rPr>
              <a:t>B</a:t>
            </a:r>
            <a:r>
              <a:rPr lang="en-US" sz="2400" baseline="40000">
                <a:solidFill>
                  <a:srgbClr val="000000"/>
                </a:solidFill>
                <a:effectLst/>
                <a:latin typeface="+mn-lt"/>
                <a:cs typeface="Arial" panose="020B0604020202020204" pitchFamily="34" charset="0"/>
              </a:rPr>
              <a:t>c</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baseline="-25000">
                <a:solidFill>
                  <a:srgbClr val="000000"/>
                </a:solidFill>
                <a:effectLst/>
                <a:latin typeface="+mn-lt"/>
                <a:cs typeface="Arial" panose="020B0604020202020204" pitchFamily="34" charset="0"/>
              </a:rPr>
              <a:t>2</a:t>
            </a:r>
            <a:r>
              <a:rPr lang="en-US" sz="2400">
                <a:solidFill>
                  <a:srgbClr val="000000"/>
                </a:solidFill>
                <a:effectLst/>
                <a:latin typeface="+mn-lt"/>
                <a:cs typeface="Arial" panose="020B0604020202020204" pitchFamily="34" charset="0"/>
              </a:rPr>
              <a:t>) = .1</a:t>
            </a:r>
          </a:p>
        </p:txBody>
      </p:sp>
      <p:sp>
        <p:nvSpPr>
          <p:cNvPr id="185359" name="Rectangle 15"/>
          <p:cNvSpPr>
            <a:spLocks noChangeArrowheads="1"/>
          </p:cNvSpPr>
          <p:nvPr/>
        </p:nvSpPr>
        <p:spPr bwMode="auto">
          <a:xfrm>
            <a:off x="4990868" y="2654995"/>
            <a:ext cx="1641476"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 .2</a:t>
            </a:r>
          </a:p>
        </p:txBody>
      </p:sp>
      <p:sp>
        <p:nvSpPr>
          <p:cNvPr id="185360" name="Rectangle 16"/>
          <p:cNvSpPr>
            <a:spLocks noChangeArrowheads="1"/>
          </p:cNvSpPr>
          <p:nvPr/>
        </p:nvSpPr>
        <p:spPr bwMode="auto">
          <a:xfrm>
            <a:off x="7953448" y="2807395"/>
            <a:ext cx="20983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.14</a:t>
            </a:r>
          </a:p>
        </p:txBody>
      </p:sp>
      <p:sp>
        <p:nvSpPr>
          <p:cNvPr id="185361" name="Rectangle 17"/>
          <p:cNvSpPr>
            <a:spLocks noChangeArrowheads="1"/>
          </p:cNvSpPr>
          <p:nvPr/>
        </p:nvSpPr>
        <p:spPr bwMode="auto">
          <a:xfrm>
            <a:off x="7942891" y="4440932"/>
            <a:ext cx="209833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.27</a:t>
            </a:r>
          </a:p>
        </p:txBody>
      </p:sp>
      <p:sp>
        <p:nvSpPr>
          <p:cNvPr id="185362" name="Rectangle 18"/>
          <p:cNvSpPr>
            <a:spLocks noChangeArrowheads="1"/>
          </p:cNvSpPr>
          <p:nvPr/>
        </p:nvSpPr>
        <p:spPr bwMode="auto">
          <a:xfrm>
            <a:off x="7953448" y="5120382"/>
            <a:ext cx="211436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2</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err="1">
                <a:solidFill>
                  <a:srgbClr val="000000"/>
                </a:solidFill>
                <a:effectLst/>
                <a:latin typeface="+mn-lt"/>
                <a:cs typeface="Arial" panose="020B0604020202020204" pitchFamily="34" charset="0"/>
              </a:rPr>
              <a:t>B</a:t>
            </a:r>
            <a:r>
              <a:rPr lang="en-US" sz="2400" i="1" baseline="40000" dirty="0" err="1">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.03</a:t>
            </a:r>
          </a:p>
        </p:txBody>
      </p:sp>
      <p:sp>
        <p:nvSpPr>
          <p:cNvPr id="185363" name="Rectangle 19"/>
          <p:cNvSpPr>
            <a:spLocks noChangeArrowheads="1"/>
          </p:cNvSpPr>
          <p:nvPr/>
        </p:nvSpPr>
        <p:spPr bwMode="auto">
          <a:xfrm>
            <a:off x="7953448" y="3507482"/>
            <a:ext cx="2114362" cy="459100"/>
          </a:xfrm>
          <a:prstGeom prst="rect">
            <a:avLst/>
          </a:prstGeom>
          <a:noFill/>
          <a:ln w="12700">
            <a:noFill/>
            <a:miter lim="800000"/>
            <a:headEnd/>
            <a:tailEnd/>
          </a:ln>
          <a:effectLst/>
        </p:spPr>
        <p:txBody>
          <a:bodyPr wrap="none" lIns="90488" tIns="44450" rIns="90488" bIns="44450">
            <a:spAutoFit/>
          </a:bodyPr>
          <a:lstStyle/>
          <a:p>
            <a:pPr algn="l"/>
            <a:r>
              <a:rPr lang="en-US" sz="2400" dirty="0">
                <a:solidFill>
                  <a:srgbClr val="000000"/>
                </a:solidFill>
                <a:effectLst/>
                <a:latin typeface="+mn-lt"/>
                <a:cs typeface="Arial" panose="020B0604020202020204" pitchFamily="34" charset="0"/>
              </a:rPr>
              <a:t>P(</a:t>
            </a:r>
            <a:r>
              <a:rPr lang="en-US" sz="2400" i="1" dirty="0">
                <a:solidFill>
                  <a:srgbClr val="000000"/>
                </a:solidFill>
                <a:effectLst/>
                <a:latin typeface="+mn-lt"/>
                <a:cs typeface="Arial" panose="020B0604020202020204" pitchFamily="34" charset="0"/>
              </a:rPr>
              <a:t>A</a:t>
            </a:r>
            <a:r>
              <a:rPr lang="en-US" sz="2400" baseline="-25000" dirty="0">
                <a:solidFill>
                  <a:srgbClr val="000000"/>
                </a:solidFill>
                <a:effectLst/>
                <a:latin typeface="+mn-lt"/>
                <a:cs typeface="Arial" panose="020B0604020202020204" pitchFamily="34" charset="0"/>
              </a:rPr>
              <a:t>1</a:t>
            </a:r>
            <a:r>
              <a:rPr lang="en-US" sz="2400" dirty="0">
                <a:solidFill>
                  <a:srgbClr val="000000"/>
                </a:solidFill>
                <a:effectLst/>
                <a:latin typeface="+mn-lt"/>
                <a:cs typeface="Arial" panose="020B0604020202020204" pitchFamily="34" charset="0"/>
              </a:rPr>
              <a:t> </a:t>
            </a:r>
            <a:r>
              <a:rPr lang="en-US" sz="2400" dirty="0">
                <a:solidFill>
                  <a:srgbClr val="000000"/>
                </a:solidFill>
                <a:effectLst/>
                <a:latin typeface="Symbol" panose="05050102010706020507" pitchFamily="18" charset="2"/>
                <a:cs typeface="Arial" panose="020B0604020202020204" pitchFamily="34" charset="0"/>
              </a:rPr>
              <a:t></a:t>
            </a:r>
            <a:r>
              <a:rPr lang="en-US" sz="2400" dirty="0">
                <a:solidFill>
                  <a:srgbClr val="000000"/>
                </a:solidFill>
                <a:effectLst/>
                <a:latin typeface="+mn-lt"/>
                <a:cs typeface="Arial" panose="020B0604020202020204" pitchFamily="34" charset="0"/>
              </a:rPr>
              <a:t> </a:t>
            </a:r>
            <a:r>
              <a:rPr lang="en-US" sz="2400" i="1" dirty="0" err="1">
                <a:solidFill>
                  <a:srgbClr val="000000"/>
                </a:solidFill>
                <a:effectLst/>
                <a:latin typeface="+mn-lt"/>
                <a:cs typeface="Arial" panose="020B0604020202020204" pitchFamily="34" charset="0"/>
              </a:rPr>
              <a:t>B</a:t>
            </a:r>
            <a:r>
              <a:rPr lang="en-US" sz="2400" i="1" baseline="40000" dirty="0" err="1">
                <a:solidFill>
                  <a:srgbClr val="000000"/>
                </a:solidFill>
                <a:effectLst/>
                <a:latin typeface="+mn-lt"/>
                <a:cs typeface="Arial" panose="020B0604020202020204" pitchFamily="34" charset="0"/>
              </a:rPr>
              <a:t>c</a:t>
            </a:r>
            <a:r>
              <a:rPr lang="en-US" sz="2400" dirty="0">
                <a:solidFill>
                  <a:srgbClr val="000000"/>
                </a:solidFill>
                <a:effectLst/>
                <a:latin typeface="+mn-lt"/>
                <a:cs typeface="Arial" panose="020B0604020202020204" pitchFamily="34" charset="0"/>
              </a:rPr>
              <a:t>) = .56</a:t>
            </a:r>
          </a:p>
        </p:txBody>
      </p:sp>
      <p:sp>
        <p:nvSpPr>
          <p:cNvPr id="185486" name="Line 142"/>
          <p:cNvSpPr>
            <a:spLocks noChangeShapeType="1"/>
          </p:cNvSpPr>
          <p:nvPr/>
        </p:nvSpPr>
        <p:spPr bwMode="auto">
          <a:xfrm>
            <a:off x="2011469" y="2135883"/>
            <a:ext cx="0" cy="3635375"/>
          </a:xfrm>
          <a:prstGeom prst="line">
            <a:avLst/>
          </a:prstGeom>
          <a:noFill/>
          <a:ln w="28575">
            <a:solidFill>
              <a:srgbClr val="C00000"/>
            </a:solidFill>
            <a:prstDash val="lgDash"/>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87" name="Line 143"/>
          <p:cNvSpPr>
            <a:spLocks noChangeShapeType="1"/>
          </p:cNvSpPr>
          <p:nvPr/>
        </p:nvSpPr>
        <p:spPr bwMode="auto">
          <a:xfrm>
            <a:off x="4697208" y="2164457"/>
            <a:ext cx="0" cy="3606800"/>
          </a:xfrm>
          <a:prstGeom prst="line">
            <a:avLst/>
          </a:prstGeom>
          <a:noFill/>
          <a:ln w="28575">
            <a:solidFill>
              <a:srgbClr val="C00000"/>
            </a:solidFill>
            <a:prstDash val="lgDash"/>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88" name="Line 144"/>
          <p:cNvSpPr>
            <a:spLocks noChangeShapeType="1"/>
          </p:cNvSpPr>
          <p:nvPr/>
        </p:nvSpPr>
        <p:spPr bwMode="auto">
          <a:xfrm flipH="1">
            <a:off x="7484296" y="2143821"/>
            <a:ext cx="12669" cy="3646487"/>
          </a:xfrm>
          <a:prstGeom prst="line">
            <a:avLst/>
          </a:prstGeom>
          <a:noFill/>
          <a:ln w="28575">
            <a:solidFill>
              <a:srgbClr val="C00000"/>
            </a:solidFill>
            <a:prstDash val="lgDash"/>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89" name="Rectangle 145"/>
          <p:cNvSpPr>
            <a:spLocks noChangeArrowheads="1"/>
          </p:cNvSpPr>
          <p:nvPr/>
        </p:nvSpPr>
        <p:spPr bwMode="auto">
          <a:xfrm>
            <a:off x="1979797" y="1651567"/>
            <a:ext cx="2685739" cy="636460"/>
          </a:xfrm>
          <a:prstGeom prst="rect">
            <a:avLst/>
          </a:prstGeom>
          <a:noFill/>
          <a:ln w="12700">
            <a:noFill/>
            <a:miter lim="800000"/>
            <a:headEnd/>
            <a:tailEnd/>
          </a:ln>
          <a:effectLst/>
        </p:spPr>
        <p:txBody>
          <a:bodyPr wrap="none" anchor="ctr"/>
          <a:lstStyle/>
          <a:p>
            <a:pPr>
              <a:lnSpc>
                <a:spcPct val="90000"/>
              </a:lnSpc>
            </a:pPr>
            <a:r>
              <a:rPr lang="en-US" sz="2400" dirty="0">
                <a:solidFill>
                  <a:srgbClr val="000000"/>
                </a:solidFill>
                <a:effectLst/>
                <a:latin typeface="+mn-lt"/>
                <a:cs typeface="Arial" panose="020B0604020202020204" pitchFamily="34" charset="0"/>
              </a:rPr>
              <a:t>Town Council</a:t>
            </a:r>
          </a:p>
        </p:txBody>
      </p:sp>
      <p:sp>
        <p:nvSpPr>
          <p:cNvPr id="185490" name="Rectangle 146"/>
          <p:cNvSpPr>
            <a:spLocks noChangeArrowheads="1"/>
          </p:cNvSpPr>
          <p:nvPr/>
        </p:nvSpPr>
        <p:spPr bwMode="auto">
          <a:xfrm>
            <a:off x="4589524" y="1644874"/>
            <a:ext cx="3040460" cy="655510"/>
          </a:xfrm>
          <a:prstGeom prst="rect">
            <a:avLst/>
          </a:prstGeom>
          <a:noFill/>
          <a:ln w="12700">
            <a:noFill/>
            <a:miter lim="800000"/>
            <a:headEnd/>
            <a:tailEnd/>
          </a:ln>
          <a:effectLst/>
        </p:spPr>
        <p:txBody>
          <a:bodyPr wrap="none" anchor="ctr"/>
          <a:lstStyle/>
          <a:p>
            <a:pPr>
              <a:lnSpc>
                <a:spcPct val="90000"/>
              </a:lnSpc>
            </a:pPr>
            <a:r>
              <a:rPr lang="en-US" sz="2400" dirty="0">
                <a:solidFill>
                  <a:srgbClr val="000000"/>
                </a:solidFill>
                <a:effectLst/>
                <a:latin typeface="+mn-lt"/>
                <a:cs typeface="Arial" panose="020B0604020202020204" pitchFamily="34" charset="0"/>
              </a:rPr>
              <a:t>Planning Board</a:t>
            </a:r>
          </a:p>
        </p:txBody>
      </p:sp>
      <p:sp>
        <p:nvSpPr>
          <p:cNvPr id="185491" name="Rectangle 147"/>
          <p:cNvSpPr>
            <a:spLocks noChangeArrowheads="1"/>
          </p:cNvSpPr>
          <p:nvPr/>
        </p:nvSpPr>
        <p:spPr bwMode="auto">
          <a:xfrm>
            <a:off x="7445252" y="1688638"/>
            <a:ext cx="3600714" cy="574675"/>
          </a:xfrm>
          <a:prstGeom prst="rect">
            <a:avLst/>
          </a:prstGeom>
          <a:noFill/>
          <a:ln w="12700">
            <a:noFill/>
            <a:miter lim="800000"/>
            <a:headEnd/>
            <a:tailEnd/>
          </a:ln>
          <a:effectLst/>
        </p:spPr>
        <p:txBody>
          <a:bodyPr wrap="none" anchor="ctr"/>
          <a:lstStyle/>
          <a:p>
            <a:pPr>
              <a:lnSpc>
                <a:spcPct val="90000"/>
              </a:lnSpc>
            </a:pPr>
            <a:r>
              <a:rPr lang="en-US" sz="2400" dirty="0">
                <a:solidFill>
                  <a:srgbClr val="000000"/>
                </a:solidFill>
                <a:effectLst/>
                <a:latin typeface="+mn-lt"/>
                <a:cs typeface="Arial" panose="020B0604020202020204" pitchFamily="34" charset="0"/>
              </a:rPr>
              <a:t>Experimental Outcomes</a:t>
            </a:r>
          </a:p>
        </p:txBody>
      </p:sp>
      <p:sp>
        <p:nvSpPr>
          <p:cNvPr id="185365" name="Oval 21"/>
          <p:cNvSpPr>
            <a:spLocks noChangeArrowheads="1"/>
          </p:cNvSpPr>
          <p:nvPr/>
        </p:nvSpPr>
        <p:spPr bwMode="auto">
          <a:xfrm>
            <a:off x="1901674" y="4237733"/>
            <a:ext cx="194252" cy="149225"/>
          </a:xfrm>
          <a:prstGeom prst="ellipse">
            <a:avLst/>
          </a:prstGeom>
          <a:solidFill>
            <a:srgbClr val="000000"/>
          </a:solid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53" name="Oval 9"/>
          <p:cNvSpPr>
            <a:spLocks noChangeArrowheads="1"/>
          </p:cNvSpPr>
          <p:nvPr/>
        </p:nvSpPr>
        <p:spPr bwMode="auto">
          <a:xfrm>
            <a:off x="4585301" y="3318571"/>
            <a:ext cx="194252" cy="149225"/>
          </a:xfrm>
          <a:prstGeom prst="ellipse">
            <a:avLst/>
          </a:prstGeom>
          <a:solidFill>
            <a:srgbClr val="000000"/>
          </a:solid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364" name="Oval 20"/>
          <p:cNvSpPr>
            <a:spLocks noChangeArrowheads="1"/>
          </p:cNvSpPr>
          <p:nvPr/>
        </p:nvSpPr>
        <p:spPr bwMode="auto">
          <a:xfrm>
            <a:off x="4583191" y="4920358"/>
            <a:ext cx="194252" cy="149225"/>
          </a:xfrm>
          <a:prstGeom prst="ellipse">
            <a:avLst/>
          </a:prstGeom>
          <a:solidFill>
            <a:srgbClr val="000000"/>
          </a:solid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5498" name="Rectangle 154"/>
          <p:cNvSpPr>
            <a:spLocks noChangeArrowheads="1"/>
          </p:cNvSpPr>
          <p:nvPr/>
        </p:nvSpPr>
        <p:spPr bwMode="auto">
          <a:xfrm>
            <a:off x="918473" y="529495"/>
            <a:ext cx="10337562" cy="604837"/>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Tree Diagram</a:t>
            </a:r>
          </a:p>
        </p:txBody>
      </p:sp>
      <p:cxnSp>
        <p:nvCxnSpPr>
          <p:cNvPr id="37" name="Straight Connector 36"/>
          <p:cNvCxnSpPr/>
          <p:nvPr/>
        </p:nvCxnSpPr>
        <p:spPr bwMode="auto">
          <a:xfrm flipV="1">
            <a:off x="9652264" y="5377252"/>
            <a:ext cx="969885" cy="301842"/>
          </a:xfrm>
          <a:prstGeom prst="line">
            <a:avLst/>
          </a:prstGeom>
          <a:solidFill>
            <a:schemeClr val="accent1"/>
          </a:solidFill>
          <a:ln w="1905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38" name="TextBox 37"/>
          <p:cNvSpPr txBox="1"/>
          <p:nvPr/>
        </p:nvSpPr>
        <p:spPr>
          <a:xfrm>
            <a:off x="9907624" y="5552635"/>
            <a:ext cx="728083" cy="461665"/>
          </a:xfrm>
          <a:prstGeom prst="rect">
            <a:avLst/>
          </a:prstGeom>
          <a:noFill/>
        </p:spPr>
        <p:txBody>
          <a:bodyPr wrap="none" rtlCol="0">
            <a:spAutoFit/>
          </a:bodyPr>
          <a:lstStyle/>
          <a:p>
            <a:r>
              <a:rPr lang="en-US" sz="2400" dirty="0">
                <a:solidFill>
                  <a:srgbClr val="000000"/>
                </a:solidFill>
                <a:effectLst/>
                <a:latin typeface="+mn-lt"/>
                <a:cs typeface="Arial" panose="020B0604020202020204" pitchFamily="34" charset="0"/>
              </a:rPr>
              <a:t>1.00</a:t>
            </a:r>
          </a:p>
        </p:txBody>
      </p:sp>
      <p:sp>
        <p:nvSpPr>
          <p:cNvPr id="2" name="Slide Number Placeholder 1"/>
          <p:cNvSpPr>
            <a:spLocks noGrp="1"/>
          </p:cNvSpPr>
          <p:nvPr>
            <p:ph type="sldNum" sz="quarter" idx="12"/>
          </p:nvPr>
        </p:nvSpPr>
        <p:spPr/>
        <p:txBody>
          <a:bodyPr/>
          <a:lstStyle/>
          <a:p>
            <a:fld id="{949EBC64-41CB-41B8-B6DF-9B1367312BD4}" type="slidenum">
              <a:rPr lang="en-US" smtClean="0"/>
              <a:t>50</a:t>
            </a:fld>
            <a:endParaRPr lang="en-US"/>
          </a:p>
        </p:txBody>
      </p:sp>
      <p:sp>
        <p:nvSpPr>
          <p:cNvPr id="34" name="Rectangle 141"/>
          <p:cNvSpPr>
            <a:spLocks noChangeArrowheads="1"/>
          </p:cNvSpPr>
          <p:nvPr/>
        </p:nvSpPr>
        <p:spPr bwMode="auto">
          <a:xfrm>
            <a:off x="1252651" y="1155642"/>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96957" y="549412"/>
            <a:ext cx="10337562" cy="604837"/>
          </a:xfrm>
          <a:noFill/>
          <a:ln/>
        </p:spPr>
        <p:txBody>
          <a:bodyPr>
            <a:normAutofit/>
          </a:bodyPr>
          <a:lstStyle/>
          <a:p>
            <a:r>
              <a:rPr lang="en-US" dirty="0"/>
              <a:t>Bayes’ Theorem</a:t>
            </a:r>
          </a:p>
        </p:txBody>
      </p:sp>
      <p:sp>
        <p:nvSpPr>
          <p:cNvPr id="40969" name="Rectangle 9"/>
          <p:cNvSpPr>
            <a:spLocks noChangeArrowheads="1"/>
          </p:cNvSpPr>
          <p:nvPr/>
        </p:nvSpPr>
        <p:spPr bwMode="auto">
          <a:xfrm>
            <a:off x="1259186" y="1155159"/>
            <a:ext cx="9918009" cy="1031554"/>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To find the posterior probability that event </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will occur given that event</a:t>
            </a:r>
            <a:r>
              <a:rPr lang="en-US" sz="2400" i="1" dirty="0">
                <a:solidFill>
                  <a:srgbClr val="000000"/>
                </a:solidFill>
                <a:effectLst/>
                <a:latin typeface="+mn-lt"/>
                <a:cs typeface="Arial" panose="020B0604020202020204" pitchFamily="34" charset="0"/>
              </a:rPr>
              <a:t> B </a:t>
            </a:r>
            <a:r>
              <a:rPr lang="en-US" sz="2400" dirty="0">
                <a:solidFill>
                  <a:srgbClr val="000000"/>
                </a:solidFill>
                <a:effectLst/>
                <a:latin typeface="+mn-lt"/>
                <a:cs typeface="Arial" panose="020B0604020202020204" pitchFamily="34" charset="0"/>
              </a:rPr>
              <a:t>has occurred, we apply </a:t>
            </a:r>
            <a:r>
              <a:rPr lang="en-US" sz="2400" u="sng" dirty="0">
                <a:solidFill>
                  <a:srgbClr val="000000"/>
                </a:solidFill>
                <a:effectLst/>
                <a:latin typeface="+mn-lt"/>
                <a:cs typeface="Arial" panose="020B0604020202020204" pitchFamily="34" charset="0"/>
              </a:rPr>
              <a:t>Bayes’ theorem</a:t>
            </a:r>
            <a:r>
              <a:rPr lang="en-US" sz="2400" dirty="0">
                <a:solidFill>
                  <a:srgbClr val="000000"/>
                </a:solidFill>
                <a:effectLst/>
                <a:latin typeface="+mn-lt"/>
                <a:cs typeface="Arial" panose="020B0604020202020204" pitchFamily="34" charset="0"/>
              </a:rPr>
              <a:t>.</a:t>
            </a:r>
          </a:p>
        </p:txBody>
      </p:sp>
      <p:sp>
        <p:nvSpPr>
          <p:cNvPr id="40970" name="Rectangle 10"/>
          <p:cNvSpPr>
            <a:spLocks noChangeArrowheads="1"/>
          </p:cNvSpPr>
          <p:nvPr/>
        </p:nvSpPr>
        <p:spPr bwMode="auto">
          <a:xfrm>
            <a:off x="1259188" y="3300421"/>
            <a:ext cx="9918008" cy="1258781"/>
          </a:xfrm>
          <a:prstGeom prst="rect">
            <a:avLst/>
          </a:prstGeom>
          <a:noFill/>
          <a:ln w="12700">
            <a:noFill/>
            <a:miter lim="800000"/>
            <a:headEnd/>
            <a:tailEnd/>
          </a:ln>
          <a:effectLst/>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Bayes’ theorem is applicable when the events for which we want to compute posterior probabilities are mutually exclusive and their union is the entire sample space.</a:t>
            </a:r>
          </a:p>
        </p:txBody>
      </p:sp>
      <mc:AlternateContent xmlns:mc="http://schemas.openxmlformats.org/markup-compatibility/2006" xmlns:a14="http://schemas.microsoft.com/office/drawing/2010/main">
        <mc:Choice Requires="a14">
          <p:sp>
            <p:nvSpPr>
              <p:cNvPr id="2" name="TextBox 1"/>
              <p:cNvSpPr txBox="1"/>
              <p:nvPr/>
            </p:nvSpPr>
            <p:spPr>
              <a:xfrm>
                <a:off x="1648694" y="2179182"/>
                <a:ext cx="8838189" cy="874598"/>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𝑖</m:t>
                              </m:r>
                            </m:sub>
                          </m:sSub>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𝑖</m:t>
                                  </m:r>
                                </m:sub>
                              </m:sSub>
                            </m:e>
                          </m:d>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𝑖</m:t>
                              </m:r>
                            </m:sub>
                          </m:sSub>
                          <m:r>
                            <a:rPr lang="en-US" sz="2400" b="0" i="1" smtClean="0">
                              <a:solidFill>
                                <a:srgbClr val="000000"/>
                              </a:solidFill>
                              <a:effectLst/>
                              <a:latin typeface="Cambria Math"/>
                            </a:rPr>
                            <m:t>)</m:t>
                          </m:r>
                        </m:num>
                        <m:den>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b="0" i="1" smtClean="0">
                              <a:solidFill>
                                <a:srgbClr val="000000"/>
                              </a:solidFill>
                              <a:effectLst/>
                              <a:latin typeface="Cambria Math"/>
                            </a:rPr>
                            <m:t>+</m:t>
                          </m:r>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r>
                            <a:rPr lang="en-US" sz="2400" b="0" i="1" smtClean="0">
                              <a:solidFill>
                                <a:srgbClr val="000000"/>
                              </a:solidFill>
                              <a:effectLst/>
                              <a:latin typeface="Cambria Math"/>
                            </a:rPr>
                            <m:t>+…+</m:t>
                          </m:r>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𝑛</m:t>
                                  </m:r>
                                </m:sub>
                              </m:sSub>
                            </m:e>
                          </m:d>
                          <m:r>
                            <a:rPr lang="en-US" sz="2400" i="1">
                              <a:solidFill>
                                <a:srgbClr val="000000"/>
                              </a:solidFill>
                              <a:effectLst/>
                              <a:latin typeface="Cambria Math"/>
                            </a:rPr>
                            <m:t>𝑃</m:t>
                          </m:r>
                          <m:r>
                            <a:rPr lang="en-US" sz="2400" i="1">
                              <a:solidFill>
                                <a:srgbClr val="000000"/>
                              </a:solidFill>
                              <a:effectLst/>
                              <a:latin typeface="Cambria Math"/>
                            </a:rPr>
                            <m:t>(</m:t>
                          </m:r>
                          <m:r>
                            <a:rPr lang="en-US" sz="2400" i="1">
                              <a:solidFill>
                                <a:srgbClr val="000000"/>
                              </a:solidFill>
                              <a:effectLst/>
                              <a:latin typeface="Cambria Math"/>
                            </a:rPr>
                            <m:t>𝐵</m:t>
                          </m:r>
                          <m:r>
                            <a:rPr lang="en-US" sz="2400" i="1">
                              <a:solidFill>
                                <a:srgbClr val="000000"/>
                              </a:solidFill>
                              <a:effectLst/>
                              <a:latin typeface="Cambria Math"/>
                            </a:rPr>
                            <m:t>|</m:t>
                          </m:r>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𝑛</m:t>
                              </m:r>
                            </m:sub>
                          </m:sSub>
                          <m:r>
                            <a:rPr lang="en-US" sz="2400" i="1">
                              <a:solidFill>
                                <a:srgbClr val="000000"/>
                              </a:solidFill>
                              <a:effectLst/>
                              <a:latin typeface="Cambria Math"/>
                            </a:rPr>
                            <m:t>)</m:t>
                          </m:r>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48694" y="2179182"/>
                <a:ext cx="8838189" cy="874598"/>
              </a:xfrm>
              <a:prstGeom prst="rect">
                <a:avLst/>
              </a:prstGeom>
              <a:blipFill rotWithShape="1">
                <a:blip r:embed="rId3"/>
                <a:stretch>
                  <a:fillRect/>
                </a:stretch>
              </a:blipFill>
              <a:effectLst/>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51</a:t>
            </a:fld>
            <a:endParaRPr lang="en-US"/>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08" name="Rectangle 124"/>
          <p:cNvSpPr>
            <a:spLocks noGrp="1" noChangeArrowheads="1"/>
          </p:cNvSpPr>
          <p:nvPr>
            <p:ph type="title"/>
          </p:nvPr>
        </p:nvSpPr>
        <p:spPr>
          <a:xfrm>
            <a:off x="886199" y="549412"/>
            <a:ext cx="10337562" cy="604837"/>
          </a:xfrm>
          <a:noFill/>
          <a:ln/>
        </p:spPr>
        <p:txBody>
          <a:bodyPr>
            <a:normAutofit/>
          </a:bodyPr>
          <a:lstStyle/>
          <a:p>
            <a:r>
              <a:rPr lang="en-US" dirty="0"/>
              <a:t>Posterior Probabilities</a:t>
            </a:r>
          </a:p>
        </p:txBody>
      </p:sp>
      <p:sp>
        <p:nvSpPr>
          <p:cNvPr id="41987" name="Rectangle 3"/>
          <p:cNvSpPr>
            <a:spLocks noGrp="1" noChangeArrowheads="1"/>
          </p:cNvSpPr>
          <p:nvPr>
            <p:ph idx="1"/>
          </p:nvPr>
        </p:nvSpPr>
        <p:spPr>
          <a:xfrm>
            <a:off x="1643755" y="1803168"/>
            <a:ext cx="9898385" cy="878982"/>
          </a:xfrm>
          <a:noFill/>
          <a:ln/>
        </p:spPr>
        <p:txBody>
          <a:bodyPr/>
          <a:lstStyle/>
          <a:p>
            <a:pPr marL="0" indent="0">
              <a:buSzTx/>
              <a:buFont typeface="Wingdings" pitchFamily="2" charset="2"/>
              <a:buNone/>
            </a:pPr>
            <a:r>
              <a:rPr lang="en-US" dirty="0"/>
              <a:t>Given the planning board’s recommendation not to approve the zoning change, we revise the prior probabilities as follows:</a:t>
            </a:r>
          </a:p>
        </p:txBody>
      </p:sp>
      <p:sp>
        <p:nvSpPr>
          <p:cNvPr id="42106" name="Oval 122"/>
          <p:cNvSpPr>
            <a:spLocks noChangeArrowheads="1"/>
          </p:cNvSpPr>
          <p:nvPr/>
        </p:nvSpPr>
        <p:spPr bwMode="auto">
          <a:xfrm>
            <a:off x="4623305" y="4591753"/>
            <a:ext cx="874663" cy="495300"/>
          </a:xfrm>
          <a:prstGeom prst="ellipse">
            <a:avLst/>
          </a:prstGeom>
          <a:noFill/>
          <a:ln w="28575">
            <a:solidFill>
              <a:srgbClr val="C00000"/>
            </a:solidFill>
            <a:round/>
            <a:headEnd/>
            <a:tailEnd/>
          </a:ln>
          <a:effectLst>
            <a:outerShdw dist="17961" dir="2700000" algn="ctr" rotWithShape="0">
              <a:srgbClr val="000000"/>
            </a:outerShdw>
          </a:effectLst>
        </p:spPr>
        <p:txBody>
          <a:bodyPr wrap="none" anchor="ctr"/>
          <a:lstStyle/>
          <a:p>
            <a:endParaRPr lang="en-US" sz="2400">
              <a:solidFill>
                <a:srgbClr val="000000"/>
              </a:solidFill>
              <a:effectLst/>
              <a:latin typeface="+mn-lt"/>
              <a:cs typeface="Arial" panose="020B0604020202020204" pitchFamily="34" charset="0"/>
            </a:endParaRPr>
          </a:p>
        </p:txBody>
      </p:sp>
      <p:sp>
        <p:nvSpPr>
          <p:cNvPr id="42111" name="Rectangle 127"/>
          <p:cNvSpPr>
            <a:spLocks noChangeArrowheads="1"/>
          </p:cNvSpPr>
          <p:nvPr/>
        </p:nvSpPr>
        <p:spPr bwMode="auto">
          <a:xfrm>
            <a:off x="3944943" y="4618967"/>
            <a:ext cx="1672253" cy="4572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    .34</a:t>
            </a:r>
          </a:p>
        </p:txBody>
      </p:sp>
      <mc:AlternateContent xmlns:mc="http://schemas.openxmlformats.org/markup-compatibility/2006" xmlns:a14="http://schemas.microsoft.com/office/drawing/2010/main">
        <mc:Choice Requires="a14">
          <p:sp>
            <p:nvSpPr>
              <p:cNvPr id="13" name="TextBox 12"/>
              <p:cNvSpPr txBox="1"/>
              <p:nvPr/>
            </p:nvSpPr>
            <p:spPr>
              <a:xfrm>
                <a:off x="3082554" y="2689912"/>
                <a:ext cx="5964197" cy="86953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1</m:t>
                              </m:r>
                            </m:sub>
                          </m:sSub>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sSub>
                            <m:sSubPr>
                              <m:ctrlPr>
                                <a:rPr lang="en-US" sz="2400" b="0" i="1" smtClean="0">
                                  <a:solidFill>
                                    <a:srgbClr val="000000"/>
                                  </a:solidFill>
                                  <a:effectLst/>
                                  <a:latin typeface="Cambria Math" panose="02040503050406030204" pitchFamily="18" charset="0"/>
                                </a:rPr>
                              </m:ctrlPr>
                            </m:sSubPr>
                            <m:e>
                              <m:r>
                                <a:rPr lang="en-US" sz="2400" b="0" i="1" smtClean="0">
                                  <a:solidFill>
                                    <a:srgbClr val="000000"/>
                                  </a:solidFill>
                                  <a:effectLst/>
                                  <a:latin typeface="Cambria Math"/>
                                </a:rPr>
                                <m:t>𝐴</m:t>
                              </m:r>
                            </m:e>
                            <m:sub>
                              <m:r>
                                <a:rPr lang="en-US" sz="2400" b="0" i="1" smtClean="0">
                                  <a:solidFill>
                                    <a:srgbClr val="000000"/>
                                  </a:solidFill>
                                  <a:effectLst/>
                                  <a:latin typeface="Cambria Math"/>
                                </a:rPr>
                                <m:t>1</m:t>
                              </m:r>
                            </m:sub>
                          </m:sSub>
                          <m:r>
                            <a:rPr lang="en-US" sz="2400" b="0" i="1" smtClean="0">
                              <a:solidFill>
                                <a:srgbClr val="000000"/>
                              </a:solidFill>
                              <a:effectLst/>
                              <a:latin typeface="Cambria Math"/>
                            </a:rPr>
                            <m:t>)</m:t>
                          </m:r>
                        </m:num>
                        <m:den>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1</m:t>
                                  </m:r>
                                </m:sub>
                              </m:sSub>
                            </m:e>
                          </m:d>
                          <m:r>
                            <a:rPr lang="en-US" sz="2400" b="0" i="1" smtClean="0">
                              <a:solidFill>
                                <a:srgbClr val="000000"/>
                              </a:solidFill>
                              <a:effectLst/>
                              <a:latin typeface="Cambria Math"/>
                            </a:rPr>
                            <m:t>+</m:t>
                          </m:r>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r>
                            <a:rPr lang="en-US" sz="2400" i="1">
                              <a:solidFill>
                                <a:srgbClr val="000000"/>
                              </a:solidFill>
                              <a:effectLst/>
                              <a:latin typeface="Cambria Math"/>
                            </a:rPr>
                            <m:t>𝑃</m:t>
                          </m:r>
                          <m:d>
                            <m:dPr>
                              <m:ctrlPr>
                                <a:rPr lang="en-US" sz="2400" i="1">
                                  <a:solidFill>
                                    <a:srgbClr val="000000"/>
                                  </a:solidFill>
                                  <a:effectLst/>
                                  <a:latin typeface="Cambria Math" panose="02040503050406030204" pitchFamily="18" charset="0"/>
                                </a:rPr>
                              </m:ctrlPr>
                            </m:dPr>
                            <m:e>
                              <m:r>
                                <a:rPr lang="en-US" sz="2400" i="1">
                                  <a:solidFill>
                                    <a:srgbClr val="000000"/>
                                  </a:solidFill>
                                  <a:effectLst/>
                                  <a:latin typeface="Cambria Math"/>
                                </a:rPr>
                                <m:t>𝐵</m:t>
                              </m:r>
                            </m:e>
                            <m:e>
                              <m:sSub>
                                <m:sSubPr>
                                  <m:ctrlPr>
                                    <a:rPr lang="en-US" sz="2400" i="1">
                                      <a:solidFill>
                                        <a:srgbClr val="000000"/>
                                      </a:solidFill>
                                      <a:effectLst/>
                                      <a:latin typeface="Cambria Math" panose="02040503050406030204" pitchFamily="18" charset="0"/>
                                    </a:rPr>
                                  </m:ctrlPr>
                                </m:sSubPr>
                                <m:e>
                                  <m:r>
                                    <a:rPr lang="en-US" sz="2400" i="1">
                                      <a:solidFill>
                                        <a:srgbClr val="000000"/>
                                      </a:solidFill>
                                      <a:effectLst/>
                                      <a:latin typeface="Cambria Math"/>
                                    </a:rPr>
                                    <m:t>𝐴</m:t>
                                  </m:r>
                                </m:e>
                                <m:sub>
                                  <m:r>
                                    <a:rPr lang="en-US" sz="2400" b="0" i="1" smtClean="0">
                                      <a:solidFill>
                                        <a:srgbClr val="000000"/>
                                      </a:solidFill>
                                      <a:effectLst/>
                                      <a:latin typeface="Cambria Math"/>
                                    </a:rPr>
                                    <m:t>2</m:t>
                                  </m:r>
                                </m:sub>
                              </m:sSub>
                            </m:e>
                          </m:d>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082554" y="2689912"/>
                <a:ext cx="5964197" cy="869533"/>
              </a:xfrm>
              <a:prstGeom prst="rect">
                <a:avLst/>
              </a:prstGeom>
              <a:blipFill rotWithShape="1">
                <a:blip r:embed="rId3"/>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306249" y="3612068"/>
                <a:ext cx="2358724" cy="889795"/>
              </a:xfrm>
              <a:prstGeom prst="rect">
                <a:avLst/>
              </a:prstGeom>
              <a:noFill/>
            </p:spPr>
            <p:txBody>
              <a:bodyPr wrap="none" rtlCol="0">
                <a:spAutoFit/>
              </a:bodyPr>
              <a:lstStyle/>
              <a:p>
                <a:r>
                  <a:rPr lang="en-US" sz="3200" dirty="0">
                    <a:solidFill>
                      <a:srgbClr val="000000"/>
                    </a:solidFill>
                    <a:effectLst/>
                    <a:latin typeface="+mn-lt"/>
                    <a:cs typeface="Arial" panose="020B0604020202020204" pitchFamily="34" charset="0"/>
                  </a:rPr>
                  <a:t>= </a:t>
                </a:r>
                <a14:m>
                  <m:oMath xmlns:m="http://schemas.openxmlformats.org/officeDocument/2006/math">
                    <m:f>
                      <m:fPr>
                        <m:ctrlPr>
                          <a:rPr lang="en-US" sz="3200" i="1" smtClean="0">
                            <a:solidFill>
                              <a:srgbClr val="000000"/>
                            </a:solidFill>
                            <a:effectLst/>
                            <a:latin typeface="Cambria Math" panose="02040503050406030204" pitchFamily="18" charset="0"/>
                          </a:rPr>
                        </m:ctrlPr>
                      </m:fPr>
                      <m:num>
                        <m:d>
                          <m:dPr>
                            <m:ctrlPr>
                              <a:rPr lang="en-US" sz="3200" b="0" i="1" smtClean="0">
                                <a:solidFill>
                                  <a:srgbClr val="000000"/>
                                </a:solidFill>
                                <a:effectLst/>
                                <a:latin typeface="Cambria Math" panose="02040503050406030204" pitchFamily="18" charset="0"/>
                              </a:rPr>
                            </m:ctrlPr>
                          </m:dPr>
                          <m:e>
                            <m:r>
                              <a:rPr lang="en-US" sz="3200" b="0" i="1" smtClean="0">
                                <a:solidFill>
                                  <a:srgbClr val="000000"/>
                                </a:solidFill>
                                <a:effectLst/>
                                <a:latin typeface="Cambria Math"/>
                              </a:rPr>
                              <m:t>.7</m:t>
                            </m:r>
                          </m:e>
                        </m:d>
                        <m:r>
                          <a:rPr lang="en-US" sz="3200" b="0" i="1" smtClean="0">
                            <a:solidFill>
                              <a:srgbClr val="000000"/>
                            </a:solidFill>
                            <a:effectLst/>
                            <a:latin typeface="Cambria Math"/>
                          </a:rPr>
                          <m:t>(.2)</m:t>
                        </m:r>
                      </m:num>
                      <m:den>
                        <m:d>
                          <m:dPr>
                            <m:ctrlPr>
                              <a:rPr lang="en-US" sz="3200" b="0" i="1" smtClean="0">
                                <a:solidFill>
                                  <a:srgbClr val="000000"/>
                                </a:solidFill>
                                <a:effectLst/>
                                <a:latin typeface="Cambria Math" panose="02040503050406030204" pitchFamily="18" charset="0"/>
                              </a:rPr>
                            </m:ctrlPr>
                          </m:dPr>
                          <m:e>
                            <m:r>
                              <a:rPr lang="en-US" sz="3200" b="0" i="1" smtClean="0">
                                <a:solidFill>
                                  <a:srgbClr val="000000"/>
                                </a:solidFill>
                                <a:effectLst/>
                                <a:latin typeface="Cambria Math"/>
                              </a:rPr>
                              <m:t>.7</m:t>
                            </m:r>
                          </m:e>
                        </m:d>
                        <m:r>
                          <a:rPr lang="en-US" sz="3200" b="0" i="1" smtClean="0">
                            <a:solidFill>
                              <a:srgbClr val="000000"/>
                            </a:solidFill>
                            <a:effectLst/>
                            <a:latin typeface="Cambria Math"/>
                          </a:rPr>
                          <m:t>.2)+</m:t>
                        </m:r>
                        <m:d>
                          <m:dPr>
                            <m:ctrlPr>
                              <a:rPr lang="en-US" sz="3200" b="0" i="1" smtClean="0">
                                <a:solidFill>
                                  <a:srgbClr val="000000"/>
                                </a:solidFill>
                                <a:effectLst/>
                                <a:latin typeface="Cambria Math" panose="02040503050406030204" pitchFamily="18" charset="0"/>
                              </a:rPr>
                            </m:ctrlPr>
                          </m:dPr>
                          <m:e>
                            <m:r>
                              <a:rPr lang="en-US" sz="3200" b="0" i="1" smtClean="0">
                                <a:solidFill>
                                  <a:srgbClr val="000000"/>
                                </a:solidFill>
                                <a:effectLst/>
                                <a:latin typeface="Cambria Math"/>
                              </a:rPr>
                              <m:t>.3</m:t>
                            </m:r>
                          </m:e>
                        </m:d>
                        <m:r>
                          <a:rPr lang="en-US" sz="3200" b="0" i="1" smtClean="0">
                            <a:solidFill>
                              <a:srgbClr val="000000"/>
                            </a:solidFill>
                            <a:effectLst/>
                            <a:latin typeface="Cambria Math"/>
                          </a:rPr>
                          <m:t>.9)</m:t>
                        </m:r>
                      </m:den>
                    </m:f>
                  </m:oMath>
                </a14:m>
                <a:endParaRPr lang="en-US" sz="3200" dirty="0">
                  <a:solidFill>
                    <a:srgbClr val="000000"/>
                  </a:solidFill>
                  <a:effectLst/>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306249" y="3612068"/>
                <a:ext cx="2358724" cy="889795"/>
              </a:xfrm>
              <a:prstGeom prst="rect">
                <a:avLst/>
              </a:prstGeom>
              <a:blipFill rotWithShape="1">
                <a:blip r:embed="rId4"/>
                <a:stretch>
                  <a:fillRect l="-6460" b="-4138"/>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949EBC64-41CB-41B8-B6DF-9B1367312BD4}" type="slidenum">
              <a:rPr lang="en-US" smtClean="0"/>
              <a:t>52</a:t>
            </a:fld>
            <a:endParaRPr lang="en-US"/>
          </a:p>
        </p:txBody>
      </p:sp>
      <p:sp>
        <p:nvSpPr>
          <p:cNvPr id="11"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898750" y="1819314"/>
            <a:ext cx="9325012" cy="1321636"/>
          </a:xfrm>
          <a:prstGeom prst="rect">
            <a:avLst/>
          </a:prstGeom>
          <a:noFill/>
          <a:ln w="12700">
            <a:noFill/>
            <a:miter lim="800000"/>
            <a:headEnd/>
            <a:tailEnd/>
          </a:ln>
          <a:effectLst/>
        </p:spPr>
        <p:txBody>
          <a:bodyPr lIns="90488" tIns="44450" rIns="90488" bIns="44450"/>
          <a:lstStyle/>
          <a:p>
            <a:pPr algn="l">
              <a:spcBef>
                <a:spcPct val="20000"/>
              </a:spcBef>
              <a:buFont typeface="Wingdings" pitchFamily="2" charset="2"/>
              <a:buNone/>
            </a:pPr>
            <a:r>
              <a:rPr lang="en-US" sz="2400" dirty="0">
                <a:solidFill>
                  <a:srgbClr val="000000"/>
                </a:solidFill>
                <a:effectLst/>
                <a:latin typeface="+mn-lt"/>
                <a:cs typeface="Arial" panose="020B0604020202020204" pitchFamily="34" charset="0"/>
              </a:rPr>
              <a:t>The planning board’s recommendation is good news for L. S. Clothiers.  The posterior probability of the town council approving the zoning change is .34 compared to a prior probability of .70.</a:t>
            </a:r>
          </a:p>
        </p:txBody>
      </p:sp>
      <p:sp>
        <p:nvSpPr>
          <p:cNvPr id="2" name="Slide Number Placeholder 1"/>
          <p:cNvSpPr>
            <a:spLocks noGrp="1"/>
          </p:cNvSpPr>
          <p:nvPr>
            <p:ph type="sldNum" sz="quarter" idx="12"/>
          </p:nvPr>
        </p:nvSpPr>
        <p:spPr/>
        <p:txBody>
          <a:bodyPr/>
          <a:lstStyle/>
          <a:p>
            <a:fld id="{949EBC64-41CB-41B8-B6DF-9B1367312BD4}" type="slidenum">
              <a:rPr lang="en-US" smtClean="0"/>
              <a:t>53</a:t>
            </a:fld>
            <a:endParaRPr lang="en-US"/>
          </a:p>
        </p:txBody>
      </p:sp>
      <p:sp>
        <p:nvSpPr>
          <p:cNvPr id="6" name="Rectangle 124"/>
          <p:cNvSpPr txBox="1">
            <a:spLocks noChangeArrowheads="1"/>
          </p:cNvSpPr>
          <p:nvPr/>
        </p:nvSpPr>
        <p:spPr>
          <a:xfrm>
            <a:off x="886199" y="592444"/>
            <a:ext cx="10337562" cy="604837"/>
          </a:xfrm>
          <a:prstGeom prst="rect">
            <a:avLst/>
          </a:prstGeom>
          <a:noFill/>
          <a:ln/>
        </p:spPr>
        <p:txBody>
          <a:bodyPr>
            <a:normAutofit/>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Posterior Probabilities</a:t>
            </a:r>
          </a:p>
        </p:txBody>
      </p:sp>
      <p:sp>
        <p:nvSpPr>
          <p:cNvPr id="7"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90116" name="Rectangle 4"/>
          <p:cNvSpPr>
            <a:spLocks noChangeArrowheads="1"/>
          </p:cNvSpPr>
          <p:nvPr/>
        </p:nvSpPr>
        <p:spPr bwMode="auto">
          <a:xfrm>
            <a:off x="2207421" y="2543682"/>
            <a:ext cx="9588004" cy="971550"/>
          </a:xfrm>
          <a:prstGeom prst="rect">
            <a:avLst/>
          </a:prstGeom>
          <a:noFill/>
          <a:ln w="12700">
            <a:noFill/>
            <a:miter lim="800000"/>
            <a:headEnd/>
            <a:tailEnd/>
          </a:ln>
          <a:effectLst/>
        </p:spPr>
        <p:txBody>
          <a:bodyPr wrap="square" anchor="ctr"/>
          <a:lstStyle/>
          <a:p>
            <a:pPr marL="1606550" indent="-1606550" algn="l"/>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Column 1</a:t>
            </a:r>
            <a:r>
              <a:rPr lang="en-US" sz="2400" dirty="0">
                <a:solidFill>
                  <a:srgbClr val="000000"/>
                </a:solidFill>
                <a:effectLst/>
                <a:latin typeface="+mn-lt"/>
                <a:cs typeface="Arial" panose="020B0604020202020204" pitchFamily="34" charset="0"/>
              </a:rPr>
              <a:t>  -  The mutually exclusive events for which posterior probabilities are desired.</a:t>
            </a:r>
          </a:p>
        </p:txBody>
      </p:sp>
      <p:sp>
        <p:nvSpPr>
          <p:cNvPr id="90117" name="Rectangle 5"/>
          <p:cNvSpPr>
            <a:spLocks noChangeArrowheads="1"/>
          </p:cNvSpPr>
          <p:nvPr/>
        </p:nvSpPr>
        <p:spPr bwMode="auto">
          <a:xfrm>
            <a:off x="2207420" y="3381882"/>
            <a:ext cx="9613342" cy="552450"/>
          </a:xfrm>
          <a:prstGeom prst="rect">
            <a:avLst/>
          </a:prstGeom>
          <a:noFill/>
          <a:ln w="12700">
            <a:noFill/>
            <a:miter lim="800000"/>
            <a:headEnd/>
            <a:tailEnd/>
          </a:ln>
          <a:effectLst/>
        </p:spPr>
        <p:txBody>
          <a:bodyPr wrap="square" anchor="ctr"/>
          <a:lstStyle/>
          <a:p>
            <a:pPr algn="l"/>
            <a:r>
              <a:rPr lang="en-US" sz="2400">
                <a:solidFill>
                  <a:srgbClr val="000000"/>
                </a:solidFill>
                <a:effectLst/>
                <a:latin typeface="+mn-lt"/>
                <a:cs typeface="Arial" panose="020B0604020202020204" pitchFamily="34" charset="0"/>
              </a:rPr>
              <a:t> </a:t>
            </a:r>
            <a:r>
              <a:rPr lang="en-US" sz="2400" u="sng">
                <a:solidFill>
                  <a:srgbClr val="000000"/>
                </a:solidFill>
                <a:effectLst/>
                <a:latin typeface="+mn-lt"/>
                <a:cs typeface="Arial" panose="020B0604020202020204" pitchFamily="34" charset="0"/>
              </a:rPr>
              <a:t>Column 2</a:t>
            </a:r>
            <a:r>
              <a:rPr lang="en-US" sz="2400">
                <a:solidFill>
                  <a:srgbClr val="000000"/>
                </a:solidFill>
                <a:effectLst/>
                <a:latin typeface="+mn-lt"/>
                <a:cs typeface="Arial" panose="020B0604020202020204" pitchFamily="34" charset="0"/>
              </a:rPr>
              <a:t>  -  The prior probabilities for the events.</a:t>
            </a:r>
          </a:p>
        </p:txBody>
      </p:sp>
      <p:sp>
        <p:nvSpPr>
          <p:cNvPr id="90119" name="Rectangle 7"/>
          <p:cNvSpPr>
            <a:spLocks noChangeArrowheads="1"/>
          </p:cNvSpPr>
          <p:nvPr/>
        </p:nvSpPr>
        <p:spPr bwMode="auto">
          <a:xfrm>
            <a:off x="2207419" y="3858132"/>
            <a:ext cx="9588005" cy="895350"/>
          </a:xfrm>
          <a:prstGeom prst="rect">
            <a:avLst/>
          </a:prstGeom>
          <a:noFill/>
          <a:ln w="12700">
            <a:noFill/>
            <a:miter lim="800000"/>
            <a:headEnd/>
            <a:tailEnd/>
          </a:ln>
          <a:effectLst/>
        </p:spPr>
        <p:txBody>
          <a:bodyPr wrap="square" anchor="ctr"/>
          <a:lstStyle/>
          <a:p>
            <a:pPr marL="1606550" indent="-1606550" algn="l"/>
            <a:r>
              <a:rPr lang="en-US" sz="2400" dirty="0">
                <a:solidFill>
                  <a:srgbClr val="000000"/>
                </a:solidFill>
                <a:effectLst/>
                <a:latin typeface="+mn-lt"/>
                <a:cs typeface="Arial" panose="020B0604020202020204" pitchFamily="34" charset="0"/>
              </a:rPr>
              <a:t> </a:t>
            </a:r>
            <a:r>
              <a:rPr lang="en-US" sz="2400" u="sng" dirty="0">
                <a:solidFill>
                  <a:srgbClr val="000000"/>
                </a:solidFill>
                <a:effectLst/>
                <a:latin typeface="+mn-lt"/>
                <a:cs typeface="Arial" panose="020B0604020202020204" pitchFamily="34" charset="0"/>
              </a:rPr>
              <a:t>Column 3</a:t>
            </a:r>
            <a:r>
              <a:rPr lang="en-US" sz="2400" dirty="0">
                <a:solidFill>
                  <a:srgbClr val="000000"/>
                </a:solidFill>
                <a:effectLst/>
                <a:latin typeface="+mn-lt"/>
                <a:cs typeface="Arial" panose="020B0604020202020204" pitchFamily="34" charset="0"/>
              </a:rPr>
              <a:t>  -  The conditional probabilities of the new information </a:t>
            </a:r>
            <a:r>
              <a:rPr lang="en-US" sz="2400" i="1" dirty="0">
                <a:solidFill>
                  <a:srgbClr val="000000"/>
                </a:solidFill>
                <a:effectLst/>
                <a:latin typeface="+mn-lt"/>
                <a:cs typeface="Arial" panose="020B0604020202020204" pitchFamily="34" charset="0"/>
              </a:rPr>
              <a:t>given</a:t>
            </a:r>
            <a:r>
              <a:rPr lang="en-US" sz="2400" dirty="0">
                <a:solidFill>
                  <a:srgbClr val="000000"/>
                </a:solidFill>
                <a:effectLst/>
                <a:latin typeface="+mn-lt"/>
                <a:cs typeface="Arial" panose="020B0604020202020204" pitchFamily="34" charset="0"/>
              </a:rPr>
              <a:t> each event.</a:t>
            </a:r>
          </a:p>
        </p:txBody>
      </p:sp>
      <p:sp>
        <p:nvSpPr>
          <p:cNvPr id="90124" name="Rectangle 12"/>
          <p:cNvSpPr>
            <a:spLocks noChangeArrowheads="1"/>
          </p:cNvSpPr>
          <p:nvPr/>
        </p:nvSpPr>
        <p:spPr bwMode="auto">
          <a:xfrm>
            <a:off x="2280766" y="2168346"/>
            <a:ext cx="7721501" cy="393700"/>
          </a:xfrm>
          <a:prstGeom prst="rect">
            <a:avLst/>
          </a:prstGeom>
          <a:noFill/>
          <a:ln w="12700">
            <a:noFill/>
            <a:miter lim="800000"/>
            <a:headEnd/>
            <a:tailEnd/>
          </a:ln>
          <a:effectLst/>
        </p:spPr>
        <p:txBody>
          <a:bodyPr wrap="square" lIns="90488" tIns="44450" rIns="90488" bIns="44450"/>
          <a:lstStyle/>
          <a:p>
            <a:pPr marL="342900" indent="-342900" algn="l">
              <a:spcBef>
                <a:spcPct val="20000"/>
              </a:spcBef>
              <a:buClr>
                <a:srgbClr val="66FFFF"/>
              </a:buClr>
              <a:buFont typeface="Wingdings" pitchFamily="2" charset="2"/>
              <a:buNone/>
            </a:pPr>
            <a:r>
              <a:rPr lang="en-US" sz="2400" dirty="0">
                <a:solidFill>
                  <a:srgbClr val="000000"/>
                </a:solidFill>
                <a:effectLst/>
                <a:latin typeface="+mn-lt"/>
                <a:cs typeface="Arial" panose="020B0604020202020204" pitchFamily="34" charset="0"/>
              </a:rPr>
              <a:t>Prepare the following three columns:</a:t>
            </a:r>
          </a:p>
        </p:txBody>
      </p:sp>
      <p:sp>
        <p:nvSpPr>
          <p:cNvPr id="90125" name="Rectangle 13"/>
          <p:cNvSpPr>
            <a:spLocks noChangeArrowheads="1"/>
          </p:cNvSpPr>
          <p:nvPr/>
        </p:nvSpPr>
        <p:spPr bwMode="auto">
          <a:xfrm>
            <a:off x="1278390" y="1749932"/>
            <a:ext cx="6503205" cy="533400"/>
          </a:xfrm>
          <a:prstGeom prst="rect">
            <a:avLst/>
          </a:prstGeom>
          <a:noFill/>
          <a:ln w="12700">
            <a:noFill/>
            <a:miter lim="800000"/>
            <a:headEnd/>
            <a:tailEnd/>
          </a:ln>
          <a:effectLst/>
        </p:spPr>
        <p:txBody>
          <a:bodyPr wrap="square" lIns="90488" tIns="44450" rIns="90488" bIns="44450"/>
          <a:lstStyle/>
          <a:p>
            <a:pPr marL="742950" lvl="1" indent="-285750" algn="l">
              <a:spcBef>
                <a:spcPct val="20000"/>
              </a:spcBef>
              <a:buSzPct val="100000"/>
              <a:buFontTx/>
              <a:buChar char="•"/>
            </a:pPr>
            <a:r>
              <a:rPr lang="en-US" sz="2400" dirty="0">
                <a:solidFill>
                  <a:srgbClr val="000000"/>
                </a:solidFill>
                <a:effectLst/>
                <a:latin typeface="+mn-lt"/>
                <a:cs typeface="Arial" panose="020B0604020202020204" pitchFamily="34" charset="0"/>
              </a:rPr>
              <a:t> Step 1 		</a:t>
            </a:r>
          </a:p>
        </p:txBody>
      </p:sp>
      <p:sp>
        <p:nvSpPr>
          <p:cNvPr id="2" name="Slide Number Placeholder 1"/>
          <p:cNvSpPr>
            <a:spLocks noGrp="1"/>
          </p:cNvSpPr>
          <p:nvPr>
            <p:ph type="sldNum" sz="quarter" idx="12"/>
          </p:nvPr>
        </p:nvSpPr>
        <p:spPr/>
        <p:txBody>
          <a:bodyPr/>
          <a:lstStyle/>
          <a:p>
            <a:fld id="{949EBC64-41CB-41B8-B6DF-9B1367312BD4}" type="slidenum">
              <a:rPr lang="en-US" smtClean="0"/>
              <a:t>54</a:t>
            </a:fld>
            <a:endParaRPr lang="en-US"/>
          </a:p>
        </p:txBody>
      </p:sp>
      <p:sp>
        <p:nvSpPr>
          <p:cNvPr id="11" name="Rectangle 141"/>
          <p:cNvSpPr>
            <a:spLocks noChangeArrowheads="1"/>
          </p:cNvSpPr>
          <p:nvPr/>
        </p:nvSpPr>
        <p:spPr bwMode="auto">
          <a:xfrm>
            <a:off x="1274167"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5149" y="2251058"/>
            <a:ext cx="9452919" cy="3390750"/>
            <a:chOff x="1087395" y="2143478"/>
            <a:chExt cx="9452919" cy="3390750"/>
          </a:xfrm>
        </p:grpSpPr>
        <p:sp>
          <p:nvSpPr>
            <p:cNvPr id="3" name="Rectangle 2"/>
            <p:cNvSpPr/>
            <p:nvPr/>
          </p:nvSpPr>
          <p:spPr>
            <a:xfrm>
              <a:off x="1087395" y="2143478"/>
              <a:ext cx="9452919"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92" name="Line 136"/>
            <p:cNvSpPr>
              <a:spLocks noChangeShapeType="1"/>
            </p:cNvSpPr>
            <p:nvPr/>
          </p:nvSpPr>
          <p:spPr bwMode="auto">
            <a:xfrm>
              <a:off x="1265334" y="4024744"/>
              <a:ext cx="9040210" cy="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6393" name="Rectangle 137"/>
            <p:cNvSpPr>
              <a:spLocks noChangeArrowheads="1"/>
            </p:cNvSpPr>
            <p:nvPr/>
          </p:nvSpPr>
          <p:spPr bwMode="auto">
            <a:xfrm>
              <a:off x="1931471"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96394" name="Rectangle 138"/>
            <p:cNvSpPr>
              <a:spLocks noChangeArrowheads="1"/>
            </p:cNvSpPr>
            <p:nvPr/>
          </p:nvSpPr>
          <p:spPr bwMode="auto">
            <a:xfrm>
              <a:off x="3537232" y="2315006"/>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(2)</a:t>
              </a:r>
            </a:p>
          </p:txBody>
        </p:sp>
        <p:sp>
          <p:nvSpPr>
            <p:cNvPr id="96395" name="Rectangle 139"/>
            <p:cNvSpPr>
              <a:spLocks noChangeArrowheads="1"/>
            </p:cNvSpPr>
            <p:nvPr/>
          </p:nvSpPr>
          <p:spPr bwMode="auto">
            <a:xfrm>
              <a:off x="5513186" y="2315006"/>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(3)</a:t>
              </a:r>
            </a:p>
          </p:txBody>
        </p:sp>
        <p:sp>
          <p:nvSpPr>
            <p:cNvPr id="96396" name="Rectangle 140"/>
            <p:cNvSpPr>
              <a:spLocks noChangeArrowheads="1"/>
            </p:cNvSpPr>
            <p:nvPr/>
          </p:nvSpPr>
          <p:spPr bwMode="auto">
            <a:xfrm>
              <a:off x="7507278"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96397" name="Rectangle 141"/>
            <p:cNvSpPr>
              <a:spLocks noChangeArrowheads="1"/>
            </p:cNvSpPr>
            <p:nvPr/>
          </p:nvSpPr>
          <p:spPr bwMode="auto">
            <a:xfrm>
              <a:off x="9468210"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96398" name="Rectangle 142"/>
            <p:cNvSpPr>
              <a:spLocks noChangeArrowheads="1"/>
            </p:cNvSpPr>
            <p:nvPr/>
          </p:nvSpPr>
          <p:spPr bwMode="auto">
            <a:xfrm>
              <a:off x="1500740" y="3013506"/>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96399" name="Rectangle 143"/>
            <p:cNvSpPr>
              <a:spLocks noChangeArrowheads="1"/>
            </p:cNvSpPr>
            <p:nvPr/>
          </p:nvSpPr>
          <p:spPr bwMode="auto">
            <a:xfrm>
              <a:off x="2675769" y="2683306"/>
              <a:ext cx="2229670" cy="123825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Prior</a:t>
              </a:r>
            </a:p>
            <a:p>
              <a:pPr>
                <a:lnSpc>
                  <a:spcPct val="110000"/>
                </a:lnSpc>
              </a:pPr>
              <a:r>
                <a:rPr lang="en-US" sz="2400">
                  <a:solidFill>
                    <a:srgbClr val="000000"/>
                  </a:solidFill>
                  <a:effectLst/>
                  <a:latin typeface="+mn-lt"/>
                  <a:cs typeface="Arial" panose="020B0604020202020204" pitchFamily="34" charset="0"/>
                </a:rPr>
                <a:t>Probabilities</a:t>
              </a:r>
            </a:p>
            <a:p>
              <a:pPr>
                <a:lnSpc>
                  <a:spcPct val="12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96400" name="Rectangle 144"/>
            <p:cNvSpPr>
              <a:spLocks noChangeArrowheads="1"/>
            </p:cNvSpPr>
            <p:nvPr/>
          </p:nvSpPr>
          <p:spPr bwMode="auto">
            <a:xfrm>
              <a:off x="4601049" y="2696006"/>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Probabilities</a:t>
              </a:r>
            </a:p>
            <a:p>
              <a:pPr>
                <a:lnSpc>
                  <a:spcPct val="13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96401" name="Rectangle 145"/>
            <p:cNvSpPr>
              <a:spLocks noChangeArrowheads="1"/>
            </p:cNvSpPr>
            <p:nvPr/>
          </p:nvSpPr>
          <p:spPr bwMode="auto">
            <a:xfrm>
              <a:off x="1728774" y="3934256"/>
              <a:ext cx="912138" cy="1162050"/>
            </a:xfrm>
            <a:prstGeom prst="rect">
              <a:avLst/>
            </a:prstGeom>
            <a:noFill/>
            <a:ln w="12700">
              <a:noFill/>
              <a:miter lim="800000"/>
              <a:headEnd/>
              <a:tailEnd/>
            </a:ln>
            <a:effectLst/>
          </p:spPr>
          <p:txBody>
            <a:bodyPr wrap="none" anchor="ctr"/>
            <a:lstStyle/>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1</a:t>
              </a:r>
            </a:p>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2</a:t>
              </a:r>
            </a:p>
          </p:txBody>
        </p:sp>
        <p:sp>
          <p:nvSpPr>
            <p:cNvPr id="96402" name="Rectangle 146"/>
            <p:cNvSpPr>
              <a:spLocks noChangeArrowheads="1"/>
            </p:cNvSpPr>
            <p:nvPr/>
          </p:nvSpPr>
          <p:spPr bwMode="auto">
            <a:xfrm>
              <a:off x="3385209" y="4099356"/>
              <a:ext cx="785452" cy="12954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  .7</a:t>
              </a:r>
            </a:p>
            <a:p>
              <a:pPr>
                <a:lnSpc>
                  <a:spcPct val="130000"/>
                </a:lnSpc>
              </a:pPr>
              <a:r>
                <a:rPr lang="en-US" sz="2400" u="sng">
                  <a:solidFill>
                    <a:srgbClr val="000000"/>
                  </a:solidFill>
                  <a:effectLst/>
                  <a:latin typeface="+mn-lt"/>
                  <a:cs typeface="Arial" panose="020B0604020202020204" pitchFamily="34" charset="0"/>
                </a:rPr>
                <a:t>  .3</a:t>
              </a:r>
            </a:p>
            <a:p>
              <a:pPr>
                <a:lnSpc>
                  <a:spcPct val="130000"/>
                </a:lnSpc>
              </a:pPr>
              <a:r>
                <a:rPr lang="en-US" sz="2400">
                  <a:solidFill>
                    <a:srgbClr val="000000"/>
                  </a:solidFill>
                  <a:effectLst/>
                  <a:latin typeface="+mn-lt"/>
                  <a:cs typeface="Arial" panose="020B0604020202020204" pitchFamily="34" charset="0"/>
                </a:rPr>
                <a:t>1.0</a:t>
              </a:r>
            </a:p>
          </p:txBody>
        </p:sp>
        <p:sp>
          <p:nvSpPr>
            <p:cNvPr id="96403" name="Rectangle 147"/>
            <p:cNvSpPr>
              <a:spLocks noChangeArrowheads="1"/>
            </p:cNvSpPr>
            <p:nvPr/>
          </p:nvSpPr>
          <p:spPr bwMode="auto">
            <a:xfrm>
              <a:off x="5462512" y="3889806"/>
              <a:ext cx="608092" cy="12573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.2</a:t>
              </a:r>
            </a:p>
            <a:p>
              <a:pPr>
                <a:lnSpc>
                  <a:spcPct val="130000"/>
                </a:lnSpc>
              </a:pPr>
              <a:r>
                <a:rPr lang="en-US" sz="2400">
                  <a:solidFill>
                    <a:srgbClr val="000000"/>
                  </a:solidFill>
                  <a:effectLst/>
                  <a:latin typeface="+mn-lt"/>
                  <a:cs typeface="Arial" panose="020B0604020202020204" pitchFamily="34" charset="0"/>
                </a:rPr>
                <a:t>.9</a:t>
              </a:r>
            </a:p>
          </p:txBody>
        </p:sp>
      </p:grpSp>
      <p:sp>
        <p:nvSpPr>
          <p:cNvPr id="96415" name="Rectangle 159"/>
          <p:cNvSpPr>
            <a:spLocks noChangeArrowheads="1"/>
          </p:cNvSpPr>
          <p:nvPr/>
        </p:nvSpPr>
        <p:spPr bwMode="auto">
          <a:xfrm>
            <a:off x="1170810" y="1674626"/>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1 		</a:t>
            </a:r>
          </a:p>
        </p:txBody>
      </p:sp>
      <p:sp>
        <p:nvSpPr>
          <p:cNvPr id="2" name="Slide Number Placeholder 1"/>
          <p:cNvSpPr>
            <a:spLocks noGrp="1"/>
          </p:cNvSpPr>
          <p:nvPr>
            <p:ph type="sldNum" sz="quarter" idx="12"/>
          </p:nvPr>
        </p:nvSpPr>
        <p:spPr/>
        <p:txBody>
          <a:bodyPr/>
          <a:lstStyle/>
          <a:p>
            <a:fld id="{949EBC64-41CB-41B8-B6DF-9B1367312BD4}" type="slidenum">
              <a:rPr lang="en-US" smtClean="0"/>
              <a:t>55</a:t>
            </a:fld>
            <a:endParaRPr lang="en-US"/>
          </a:p>
        </p:txBody>
      </p:sp>
      <p:sp>
        <p:nvSpPr>
          <p:cNvPr id="20"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21"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6" name="Rectangle 6"/>
          <p:cNvSpPr>
            <a:spLocks noChangeArrowheads="1"/>
          </p:cNvSpPr>
          <p:nvPr/>
        </p:nvSpPr>
        <p:spPr bwMode="auto">
          <a:xfrm>
            <a:off x="2321035" y="2575432"/>
            <a:ext cx="9258277" cy="1368704"/>
          </a:xfrm>
          <a:prstGeom prst="rect">
            <a:avLst/>
          </a:prstGeom>
          <a:noFill/>
          <a:ln w="12700">
            <a:noFill/>
            <a:miter lim="800000"/>
            <a:headEnd/>
            <a:tailEnd/>
          </a:ln>
          <a:effectLst/>
        </p:spPr>
        <p:txBody>
          <a:bodyPr lIns="90488" tIns="44450" rIns="90488" bIns="44450"/>
          <a:lstStyle/>
          <a:p>
            <a:pPr marL="342900" indent="-342900" algn="l">
              <a:spcBef>
                <a:spcPct val="20000"/>
              </a:spcBef>
              <a:buSzPct val="75000"/>
              <a:buFont typeface="Monotype Sorts" pitchFamily="2" charset="2"/>
              <a:buNone/>
            </a:pPr>
            <a:r>
              <a:rPr lang="en-US" sz="2400" u="sng" dirty="0">
                <a:solidFill>
                  <a:srgbClr val="000000"/>
                </a:solidFill>
                <a:effectLst/>
                <a:latin typeface="+mn-lt"/>
                <a:cs typeface="Arial" panose="020B0604020202020204" pitchFamily="34" charset="0"/>
              </a:rPr>
              <a:t>Column 4</a:t>
            </a:r>
            <a:r>
              <a:rPr lang="en-US" sz="2400" dirty="0">
                <a:solidFill>
                  <a:srgbClr val="000000"/>
                </a:solidFill>
                <a:effectLst/>
                <a:latin typeface="+mn-lt"/>
                <a:cs typeface="Arial" panose="020B0604020202020204" pitchFamily="34" charset="0"/>
              </a:rPr>
              <a:t>  </a:t>
            </a:r>
          </a:p>
          <a:p>
            <a:pPr marL="342900" indent="-342900" algn="l">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Compute the joint probabilities for each event and the new information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by using the multiplication law.</a:t>
            </a:r>
          </a:p>
        </p:txBody>
      </p:sp>
      <p:sp>
        <p:nvSpPr>
          <p:cNvPr id="97289" name="Rectangle 9"/>
          <p:cNvSpPr>
            <a:spLocks noChangeArrowheads="1"/>
          </p:cNvSpPr>
          <p:nvPr/>
        </p:nvSpPr>
        <p:spPr bwMode="auto">
          <a:xfrm>
            <a:off x="2337926" y="2169032"/>
            <a:ext cx="8141675" cy="393700"/>
          </a:xfrm>
          <a:prstGeom prst="rect">
            <a:avLst/>
          </a:prstGeom>
          <a:noFill/>
          <a:ln w="12700">
            <a:noFill/>
            <a:miter lim="800000"/>
            <a:headEnd/>
            <a:tailEnd/>
          </a:ln>
          <a:effectLst/>
        </p:spPr>
        <p:txBody>
          <a:bodyPr lIns="90488" tIns="44450" rIns="90488" bIns="44450"/>
          <a:lstStyle/>
          <a:p>
            <a:pPr marL="342900" indent="-342900" algn="l">
              <a:spcBef>
                <a:spcPct val="20000"/>
              </a:spcBef>
              <a:buFont typeface="Wingdings" pitchFamily="2" charset="2"/>
              <a:buNone/>
            </a:pPr>
            <a:r>
              <a:rPr lang="en-US" sz="2400">
                <a:solidFill>
                  <a:srgbClr val="000000"/>
                </a:solidFill>
                <a:effectLst/>
                <a:latin typeface="+mn-lt"/>
                <a:cs typeface="Arial" panose="020B0604020202020204" pitchFamily="34" charset="0"/>
              </a:rPr>
              <a:t>Prepare the fourth column</a:t>
            </a:r>
          </a:p>
        </p:txBody>
      </p:sp>
      <p:sp>
        <p:nvSpPr>
          <p:cNvPr id="97290" name="Rectangle 10"/>
          <p:cNvSpPr>
            <a:spLocks noChangeArrowheads="1"/>
          </p:cNvSpPr>
          <p:nvPr/>
        </p:nvSpPr>
        <p:spPr bwMode="auto">
          <a:xfrm>
            <a:off x="2311064" y="3881808"/>
            <a:ext cx="9787238" cy="964364"/>
          </a:xfrm>
          <a:prstGeom prst="rect">
            <a:avLst/>
          </a:prstGeom>
          <a:noFill/>
          <a:ln w="12700">
            <a:noFill/>
            <a:miter lim="800000"/>
            <a:headEnd/>
            <a:tailEnd/>
          </a:ln>
          <a:effectLst/>
        </p:spPr>
        <p:txBody>
          <a:bodyPr lIns="90488" tIns="44450" rIns="90488" bIns="44450"/>
          <a:lstStyle/>
          <a:p>
            <a:pPr marL="342900" indent="-342900" algn="l">
              <a:lnSpc>
                <a:spcPct val="11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Multiply the prior probabilities in column 2 by the corresponding conditional probabilities in column 3.  That is, </a:t>
            </a: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i="1">
                <a:solidFill>
                  <a:srgbClr val="000000"/>
                </a:solidFill>
                <a:effectLst/>
                <a:cs typeface="Arial" panose="020B0604020202020204" pitchFamily="34" charset="0"/>
              </a:rPr>
              <a:t> </a:t>
            </a:r>
            <a:r>
              <a:rPr lang="en-US" sz="2400">
                <a:solidFill>
                  <a:srgbClr val="000000"/>
                </a:solidFill>
                <a:effectLst/>
                <a:latin typeface="Symbol" panose="05050102010706020507" pitchFamily="18" charset="2"/>
                <a:cs typeface="Arial" panose="020B0604020202020204" pitchFamily="34" charset="0"/>
              </a:rPr>
              <a:t> </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 </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B</a:t>
            </a:r>
            <a:r>
              <a:rPr lang="en-US" sz="2400" dirty="0" err="1">
                <a:solidFill>
                  <a:srgbClr val="000000"/>
                </a:solidFill>
                <a:effectLst/>
                <a:latin typeface="+mn-lt"/>
                <a:cs typeface="Arial" panose="020B0604020202020204" pitchFamily="34" charset="0"/>
              </a:rPr>
              <a:t>|</a:t>
            </a:r>
            <a:r>
              <a:rPr lang="en-US" sz="2400" i="1" dirty="0" err="1">
                <a:solidFill>
                  <a:srgbClr val="000000"/>
                </a:solidFill>
                <a:effectLst/>
                <a:latin typeface="+mn-lt"/>
                <a:cs typeface="Arial" panose="020B0604020202020204" pitchFamily="34" charset="0"/>
              </a:rPr>
              <a:t>A</a:t>
            </a:r>
            <a:r>
              <a:rPr lang="en-US" sz="2400" i="1" baseline="-25000" dirty="0" err="1">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p>
        </p:txBody>
      </p:sp>
      <p:sp>
        <p:nvSpPr>
          <p:cNvPr id="97293" name="Rectangle 13"/>
          <p:cNvSpPr>
            <a:spLocks noChangeArrowheads="1"/>
          </p:cNvSpPr>
          <p:nvPr/>
        </p:nvSpPr>
        <p:spPr bwMode="auto">
          <a:xfrm>
            <a:off x="1256874"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mn-lt"/>
                <a:cs typeface="Arial" panose="020B0604020202020204" pitchFamily="34" charset="0"/>
              </a:rPr>
              <a:t> Step 2 		</a:t>
            </a:r>
          </a:p>
        </p:txBody>
      </p:sp>
      <p:sp>
        <p:nvSpPr>
          <p:cNvPr id="2" name="Slide Number Placeholder 1"/>
          <p:cNvSpPr>
            <a:spLocks noGrp="1"/>
          </p:cNvSpPr>
          <p:nvPr>
            <p:ph type="sldNum" sz="quarter" idx="12"/>
          </p:nvPr>
        </p:nvSpPr>
        <p:spPr/>
        <p:txBody>
          <a:bodyPr/>
          <a:lstStyle/>
          <a:p>
            <a:fld id="{949EBC64-41CB-41B8-B6DF-9B1367312BD4}" type="slidenum">
              <a:rPr lang="en-US" smtClean="0"/>
              <a:t>56</a:t>
            </a:fld>
            <a:endParaRPr lang="en-US"/>
          </a:p>
        </p:txBody>
      </p:sp>
      <p:sp>
        <p:nvSpPr>
          <p:cNvPr id="10"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1"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57</a:t>
            </a:fld>
            <a:endParaRPr lang="en-US"/>
          </a:p>
        </p:txBody>
      </p:sp>
      <p:sp>
        <p:nvSpPr>
          <p:cNvPr id="17" name="Rectangle 159"/>
          <p:cNvSpPr>
            <a:spLocks noChangeArrowheads="1"/>
          </p:cNvSpPr>
          <p:nvPr/>
        </p:nvSpPr>
        <p:spPr bwMode="auto">
          <a:xfrm>
            <a:off x="1256874"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2 		</a:t>
            </a:r>
          </a:p>
        </p:txBody>
      </p:sp>
      <p:sp>
        <p:nvSpPr>
          <p:cNvPr id="18"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9"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grpSp>
        <p:nvGrpSpPr>
          <p:cNvPr id="2" name="Group 1"/>
          <p:cNvGrpSpPr/>
          <p:nvPr/>
        </p:nvGrpSpPr>
        <p:grpSpPr>
          <a:xfrm>
            <a:off x="1754391" y="2272574"/>
            <a:ext cx="9452919" cy="3390750"/>
            <a:chOff x="1087395" y="2132720"/>
            <a:chExt cx="9452919" cy="3390750"/>
          </a:xfrm>
        </p:grpSpPr>
        <p:sp>
          <p:nvSpPr>
            <p:cNvPr id="22" name="Rectangle 21"/>
            <p:cNvSpPr/>
            <p:nvPr/>
          </p:nvSpPr>
          <p:spPr>
            <a:xfrm>
              <a:off x="1087395" y="2132720"/>
              <a:ext cx="9452919"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136"/>
            <p:cNvSpPr>
              <a:spLocks noChangeShapeType="1"/>
            </p:cNvSpPr>
            <p:nvPr/>
          </p:nvSpPr>
          <p:spPr bwMode="auto">
            <a:xfrm>
              <a:off x="1265334" y="4000030"/>
              <a:ext cx="9040210" cy="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6" name="Rectangle 137"/>
            <p:cNvSpPr>
              <a:spLocks noChangeArrowheads="1"/>
            </p:cNvSpPr>
            <p:nvPr/>
          </p:nvSpPr>
          <p:spPr bwMode="auto">
            <a:xfrm>
              <a:off x="1931471"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7" name="Rectangle 138"/>
            <p:cNvSpPr>
              <a:spLocks noChangeArrowheads="1"/>
            </p:cNvSpPr>
            <p:nvPr/>
          </p:nvSpPr>
          <p:spPr bwMode="auto">
            <a:xfrm>
              <a:off x="3537232"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(2)</a:t>
              </a:r>
            </a:p>
          </p:txBody>
        </p:sp>
        <p:sp>
          <p:nvSpPr>
            <p:cNvPr id="8" name="Rectangle 139"/>
            <p:cNvSpPr>
              <a:spLocks noChangeArrowheads="1"/>
            </p:cNvSpPr>
            <p:nvPr/>
          </p:nvSpPr>
          <p:spPr bwMode="auto">
            <a:xfrm>
              <a:off x="5513186"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(3)</a:t>
              </a:r>
            </a:p>
          </p:txBody>
        </p:sp>
        <p:sp>
          <p:nvSpPr>
            <p:cNvPr id="9" name="Rectangle 140"/>
            <p:cNvSpPr>
              <a:spLocks noChangeArrowheads="1"/>
            </p:cNvSpPr>
            <p:nvPr/>
          </p:nvSpPr>
          <p:spPr bwMode="auto">
            <a:xfrm>
              <a:off x="7544349"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10" name="Rectangle 141"/>
            <p:cNvSpPr>
              <a:spLocks noChangeArrowheads="1"/>
            </p:cNvSpPr>
            <p:nvPr/>
          </p:nvSpPr>
          <p:spPr bwMode="auto">
            <a:xfrm>
              <a:off x="9468210"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11" name="Rectangle 142"/>
            <p:cNvSpPr>
              <a:spLocks noChangeArrowheads="1"/>
            </p:cNvSpPr>
            <p:nvPr/>
          </p:nvSpPr>
          <p:spPr bwMode="auto">
            <a:xfrm>
              <a:off x="1500740" y="2988792"/>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12" name="Rectangle 143"/>
            <p:cNvSpPr>
              <a:spLocks noChangeArrowheads="1"/>
            </p:cNvSpPr>
            <p:nvPr/>
          </p:nvSpPr>
          <p:spPr bwMode="auto">
            <a:xfrm>
              <a:off x="2675769" y="2658592"/>
              <a:ext cx="2229670" cy="123825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Prior</a:t>
              </a:r>
            </a:p>
            <a:p>
              <a:pPr>
                <a:lnSpc>
                  <a:spcPct val="110000"/>
                </a:lnSpc>
              </a:pPr>
              <a:r>
                <a:rPr lang="en-US" sz="2400">
                  <a:solidFill>
                    <a:srgbClr val="000000"/>
                  </a:solidFill>
                  <a:effectLst/>
                  <a:latin typeface="+mn-lt"/>
                  <a:cs typeface="Arial" panose="020B0604020202020204" pitchFamily="34" charset="0"/>
                </a:rPr>
                <a:t>Probabilities</a:t>
              </a:r>
            </a:p>
            <a:p>
              <a:pPr>
                <a:lnSpc>
                  <a:spcPct val="12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3" name="Rectangle 144"/>
            <p:cNvSpPr>
              <a:spLocks noChangeArrowheads="1"/>
            </p:cNvSpPr>
            <p:nvPr/>
          </p:nvSpPr>
          <p:spPr bwMode="auto">
            <a:xfrm>
              <a:off x="4601049" y="2671292"/>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Probabilities</a:t>
              </a:r>
            </a:p>
            <a:p>
              <a:pPr>
                <a:lnSpc>
                  <a:spcPct val="13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4" name="Rectangle 145"/>
            <p:cNvSpPr>
              <a:spLocks noChangeArrowheads="1"/>
            </p:cNvSpPr>
            <p:nvPr/>
          </p:nvSpPr>
          <p:spPr bwMode="auto">
            <a:xfrm>
              <a:off x="1728774" y="3909542"/>
              <a:ext cx="912138" cy="1162050"/>
            </a:xfrm>
            <a:prstGeom prst="rect">
              <a:avLst/>
            </a:prstGeom>
            <a:noFill/>
            <a:ln w="12700">
              <a:noFill/>
              <a:miter lim="800000"/>
              <a:headEnd/>
              <a:tailEnd/>
            </a:ln>
            <a:effectLst/>
          </p:spPr>
          <p:txBody>
            <a:bodyPr wrap="none" anchor="ctr"/>
            <a:lstStyle/>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1</a:t>
              </a:r>
            </a:p>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2</a:t>
              </a:r>
            </a:p>
          </p:txBody>
        </p:sp>
        <p:sp>
          <p:nvSpPr>
            <p:cNvPr id="15" name="Rectangle 146"/>
            <p:cNvSpPr>
              <a:spLocks noChangeArrowheads="1"/>
            </p:cNvSpPr>
            <p:nvPr/>
          </p:nvSpPr>
          <p:spPr bwMode="auto">
            <a:xfrm>
              <a:off x="3385209" y="4074642"/>
              <a:ext cx="785452" cy="12954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  .7</a:t>
              </a:r>
            </a:p>
            <a:p>
              <a:pPr>
                <a:lnSpc>
                  <a:spcPct val="130000"/>
                </a:lnSpc>
              </a:pPr>
              <a:r>
                <a:rPr lang="en-US" sz="2400" u="sng">
                  <a:solidFill>
                    <a:srgbClr val="000000"/>
                  </a:solidFill>
                  <a:effectLst/>
                  <a:latin typeface="+mn-lt"/>
                  <a:cs typeface="Arial" panose="020B0604020202020204" pitchFamily="34" charset="0"/>
                </a:rPr>
                <a:t>  .3</a:t>
              </a:r>
            </a:p>
            <a:p>
              <a:pPr>
                <a:lnSpc>
                  <a:spcPct val="130000"/>
                </a:lnSpc>
              </a:pPr>
              <a:r>
                <a:rPr lang="en-US" sz="2400">
                  <a:solidFill>
                    <a:srgbClr val="000000"/>
                  </a:solidFill>
                  <a:effectLst/>
                  <a:latin typeface="+mn-lt"/>
                  <a:cs typeface="Arial" panose="020B0604020202020204" pitchFamily="34" charset="0"/>
                </a:rPr>
                <a:t>1.0</a:t>
              </a:r>
            </a:p>
          </p:txBody>
        </p:sp>
        <p:sp>
          <p:nvSpPr>
            <p:cNvPr id="16" name="Rectangle 147"/>
            <p:cNvSpPr>
              <a:spLocks noChangeArrowheads="1"/>
            </p:cNvSpPr>
            <p:nvPr/>
          </p:nvSpPr>
          <p:spPr bwMode="auto">
            <a:xfrm>
              <a:off x="5462512" y="3865092"/>
              <a:ext cx="608092" cy="12573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.2</a:t>
              </a:r>
            </a:p>
            <a:p>
              <a:pPr>
                <a:lnSpc>
                  <a:spcPct val="130000"/>
                </a:lnSpc>
              </a:pPr>
              <a:r>
                <a:rPr lang="en-US" sz="2400">
                  <a:solidFill>
                    <a:srgbClr val="000000"/>
                  </a:solidFill>
                  <a:effectLst/>
                  <a:latin typeface="+mn-lt"/>
                  <a:cs typeface="Arial" panose="020B0604020202020204" pitchFamily="34" charset="0"/>
                </a:rPr>
                <a:t>.9</a:t>
              </a:r>
            </a:p>
          </p:txBody>
        </p:sp>
        <p:sp>
          <p:nvSpPr>
            <p:cNvPr id="20" name="Rectangle 154"/>
            <p:cNvSpPr>
              <a:spLocks noChangeArrowheads="1"/>
            </p:cNvSpPr>
            <p:nvPr/>
          </p:nvSpPr>
          <p:spPr bwMode="auto">
            <a:xfrm>
              <a:off x="7502293" y="3819270"/>
              <a:ext cx="1827062" cy="13525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.14 = .7(.2)</a:t>
              </a:r>
            </a:p>
            <a:p>
              <a:pPr algn="l">
                <a:lnSpc>
                  <a:spcPct val="130000"/>
                </a:lnSpc>
              </a:pPr>
              <a:r>
                <a:rPr lang="en-US" sz="2400" u="sng" dirty="0">
                  <a:solidFill>
                    <a:srgbClr val="000000"/>
                  </a:solidFill>
                  <a:effectLst/>
                  <a:latin typeface="+mn-lt"/>
                  <a:cs typeface="Arial" panose="020B0604020202020204" pitchFamily="34" charset="0"/>
                </a:rPr>
                <a:t>.27</a:t>
              </a:r>
            </a:p>
          </p:txBody>
        </p:sp>
        <p:sp>
          <p:nvSpPr>
            <p:cNvPr id="21" name="Rectangle 155"/>
            <p:cNvSpPr>
              <a:spLocks noChangeArrowheads="1"/>
            </p:cNvSpPr>
            <p:nvPr/>
          </p:nvSpPr>
          <p:spPr bwMode="auto">
            <a:xfrm>
              <a:off x="6656302" y="2614142"/>
              <a:ext cx="2381693" cy="133350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Joint</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grpSp>
    </p:spTree>
    <p:extLst>
      <p:ext uri="{BB962C8B-B14F-4D97-AF65-F5344CB8AC3E}">
        <p14:creationId xmlns:p14="http://schemas.microsoft.com/office/powerpoint/2010/main" val="766956603"/>
      </p:ext>
    </p:extLst>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a:solidFill>
                  <a:srgbClr val="000000"/>
                </a:solidFill>
                <a:effectLst/>
                <a:latin typeface="Arial" panose="020B0604020202020204" pitchFamily="34" charset="0"/>
                <a:cs typeface="Arial" panose="020B0604020202020204" pitchFamily="34" charset="0"/>
              </a:rPr>
              <a:t> Step 2 (continued)   		</a:t>
            </a:r>
          </a:p>
        </p:txBody>
      </p:sp>
      <p:sp>
        <p:nvSpPr>
          <p:cNvPr id="187513" name="Rectangle 121"/>
          <p:cNvSpPr>
            <a:spLocks noChangeArrowheads="1"/>
          </p:cNvSpPr>
          <p:nvPr/>
        </p:nvSpPr>
        <p:spPr bwMode="auto">
          <a:xfrm>
            <a:off x="2097010" y="2148953"/>
            <a:ext cx="9239619" cy="1397000"/>
          </a:xfrm>
          <a:prstGeom prst="rect">
            <a:avLst/>
          </a:prstGeom>
          <a:noFill/>
          <a:ln w="12700">
            <a:noFill/>
            <a:miter lim="800000"/>
            <a:headEnd/>
            <a:tailEnd/>
          </a:ln>
          <a:effectLst/>
        </p:spPr>
        <p:txBody>
          <a:bodyPr wrap="square" anchor="ctr"/>
          <a:lstStyle/>
          <a:p>
            <a:pPr algn="l">
              <a:lnSpc>
                <a:spcPct val="110000"/>
              </a:lnSpc>
            </a:pPr>
            <a:r>
              <a:rPr lang="en-US" sz="2400" dirty="0">
                <a:solidFill>
                  <a:srgbClr val="000000"/>
                </a:solidFill>
                <a:effectLst/>
                <a:latin typeface="+mn-lt"/>
                <a:cs typeface="Arial" panose="020B0604020202020204" pitchFamily="34" charset="0"/>
              </a:rPr>
              <a:t>     We see that there is a .14 probability of the town council approving the zoning change and a negative recommendation by the planning board.  </a:t>
            </a:r>
          </a:p>
        </p:txBody>
      </p:sp>
      <p:sp>
        <p:nvSpPr>
          <p:cNvPr id="187521" name="Rectangle 129"/>
          <p:cNvSpPr>
            <a:spLocks noChangeArrowheads="1"/>
          </p:cNvSpPr>
          <p:nvPr/>
        </p:nvSpPr>
        <p:spPr bwMode="auto">
          <a:xfrm>
            <a:off x="2109367" y="3335207"/>
            <a:ext cx="9425424" cy="1127919"/>
          </a:xfrm>
          <a:prstGeom prst="rect">
            <a:avLst/>
          </a:prstGeom>
          <a:noFill/>
          <a:ln w="12700">
            <a:noFill/>
            <a:miter lim="800000"/>
            <a:headEnd/>
            <a:tailEnd/>
          </a:ln>
          <a:effectLst/>
        </p:spPr>
        <p:txBody>
          <a:bodyPr wrap="square" anchor="ctr"/>
          <a:lstStyle/>
          <a:p>
            <a:pPr algn="l">
              <a:lnSpc>
                <a:spcPct val="110000"/>
              </a:lnSpc>
            </a:pPr>
            <a:r>
              <a:rPr lang="en-US" sz="2400" dirty="0">
                <a:solidFill>
                  <a:srgbClr val="000000"/>
                </a:solidFill>
                <a:effectLst/>
                <a:latin typeface="+mn-lt"/>
                <a:cs typeface="Arial" panose="020B0604020202020204" pitchFamily="34" charset="0"/>
              </a:rPr>
              <a:t>     There is a .27 probability of the town council disapproving the zoning change and a negative recommendation by the planning board.</a:t>
            </a:r>
          </a:p>
        </p:txBody>
      </p:sp>
      <p:sp>
        <p:nvSpPr>
          <p:cNvPr id="2" name="Slide Number Placeholder 1"/>
          <p:cNvSpPr>
            <a:spLocks noGrp="1"/>
          </p:cNvSpPr>
          <p:nvPr>
            <p:ph type="sldNum" sz="quarter" idx="12"/>
          </p:nvPr>
        </p:nvSpPr>
        <p:spPr/>
        <p:txBody>
          <a:bodyPr/>
          <a:lstStyle/>
          <a:p>
            <a:fld id="{949EBC64-41CB-41B8-B6DF-9B1367312BD4}" type="slidenum">
              <a:rPr lang="en-US" smtClean="0"/>
              <a:t>58</a:t>
            </a:fld>
            <a:endParaRPr lang="en-US"/>
          </a:p>
        </p:txBody>
      </p:sp>
      <p:sp>
        <p:nvSpPr>
          <p:cNvPr id="8" name="Rectangle 2"/>
          <p:cNvSpPr txBox="1">
            <a:spLocks noChangeArrowheads="1"/>
          </p:cNvSpPr>
          <p:nvPr/>
        </p:nvSpPr>
        <p:spPr>
          <a:xfrm>
            <a:off x="889917" y="593416"/>
            <a:ext cx="10489585" cy="727075"/>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Bayes’ Theorem:  Tabular Approach</a:t>
            </a:r>
          </a:p>
        </p:txBody>
      </p:sp>
      <p:sp>
        <p:nvSpPr>
          <p:cNvPr id="9"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50" name="Rectangle 122"/>
          <p:cNvSpPr>
            <a:spLocks noChangeArrowheads="1"/>
          </p:cNvSpPr>
          <p:nvPr/>
        </p:nvSpPr>
        <p:spPr bwMode="auto">
          <a:xfrm>
            <a:off x="2097010" y="2221723"/>
            <a:ext cx="8901790" cy="1611206"/>
          </a:xfrm>
          <a:prstGeom prst="rect">
            <a:avLst/>
          </a:prstGeom>
          <a:noFill/>
          <a:ln w="12700">
            <a:noFill/>
            <a:miter lim="800000"/>
            <a:headEnd/>
            <a:tailEnd/>
          </a:ln>
          <a:effectLst/>
        </p:spPr>
        <p:txBody>
          <a:bodyPr wrap="square" anchor="ctr"/>
          <a:lstStyle/>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     Sum the joint probabilities in Column 4.  The sum is the probability of the new information,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The sum .14 + .27 shows an overall</a:t>
            </a:r>
          </a:p>
          <a:p>
            <a:pPr algn="l">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probability of .41 of a negative recommendation by the planning board.</a:t>
            </a:r>
          </a:p>
        </p:txBody>
      </p:sp>
      <p:sp>
        <p:nvSpPr>
          <p:cNvPr id="2" name="Slide Number Placeholder 1"/>
          <p:cNvSpPr>
            <a:spLocks noGrp="1"/>
          </p:cNvSpPr>
          <p:nvPr>
            <p:ph type="sldNum" sz="quarter" idx="12"/>
          </p:nvPr>
        </p:nvSpPr>
        <p:spPr/>
        <p:txBody>
          <a:bodyPr/>
          <a:lstStyle/>
          <a:p>
            <a:fld id="{949EBC64-41CB-41B8-B6DF-9B1367312BD4}" type="slidenum">
              <a:rPr lang="en-US" smtClean="0"/>
              <a:t>59</a:t>
            </a:fld>
            <a:endParaRPr lang="en-US"/>
          </a:p>
        </p:txBody>
      </p:sp>
      <p:sp>
        <p:nvSpPr>
          <p:cNvPr id="9" name="Rectangle 3"/>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3   		</a:t>
            </a:r>
          </a:p>
        </p:txBody>
      </p:sp>
      <p:sp>
        <p:nvSpPr>
          <p:cNvPr id="10" name="Rectangle 2"/>
          <p:cNvSpPr txBox="1">
            <a:spLocks noChangeArrowheads="1"/>
          </p:cNvSpPr>
          <p:nvPr/>
        </p:nvSpPr>
        <p:spPr>
          <a:xfrm>
            <a:off x="889917" y="593416"/>
            <a:ext cx="10489585" cy="727075"/>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dirty="0">
                <a:effectLst/>
              </a:rPr>
              <a:t>Bayes’ Theorem:  Tabular Approach</a:t>
            </a:r>
          </a:p>
        </p:txBody>
      </p:sp>
      <p:sp>
        <p:nvSpPr>
          <p:cNvPr id="11"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924807" y="402483"/>
            <a:ext cx="10337562" cy="865188"/>
          </a:xfrm>
          <a:prstGeom prst="rect">
            <a:avLst/>
          </a:prstGeom>
          <a:noFill/>
          <a:ln w="12700">
            <a:noFill/>
            <a:miter lim="800000"/>
            <a:headEnd/>
            <a:tailEnd/>
          </a:ln>
          <a:effectLst/>
        </p:spPr>
        <p:txBody>
          <a:bodyPr lIns="90488" tIns="44450" rIns="90488" bIns="44450" anchor="ctr"/>
          <a:lstStyle/>
          <a:p>
            <a:pPr algn="l"/>
            <a:r>
              <a:rPr lang="en-US" sz="3200" dirty="0">
                <a:effectLst/>
                <a:latin typeface="+mn-lt"/>
                <a:cs typeface="Arial" panose="020B0604020202020204" pitchFamily="34" charset="0"/>
              </a:rPr>
              <a:t>Statistical Experiments</a:t>
            </a:r>
          </a:p>
        </p:txBody>
      </p:sp>
      <p:sp>
        <p:nvSpPr>
          <p:cNvPr id="207875" name="Rectangle 3"/>
          <p:cNvSpPr>
            <a:spLocks noChangeArrowheads="1"/>
          </p:cNvSpPr>
          <p:nvPr/>
        </p:nvSpPr>
        <p:spPr bwMode="auto">
          <a:xfrm>
            <a:off x="1266858" y="1040008"/>
            <a:ext cx="9653459" cy="128270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statistics, the notion of an experiment differs somewhat from that of an experiment in the physical sciences.</a:t>
            </a:r>
          </a:p>
        </p:txBody>
      </p:sp>
      <p:sp>
        <p:nvSpPr>
          <p:cNvPr id="207876" name="Rectangle 4"/>
          <p:cNvSpPr>
            <a:spLocks noChangeArrowheads="1"/>
          </p:cNvSpPr>
          <p:nvPr/>
        </p:nvSpPr>
        <p:spPr bwMode="auto">
          <a:xfrm>
            <a:off x="1266858" y="2074495"/>
            <a:ext cx="9653459" cy="63758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In statistical experiments, probability determines outcomes.</a:t>
            </a:r>
          </a:p>
        </p:txBody>
      </p:sp>
      <p:sp>
        <p:nvSpPr>
          <p:cNvPr id="207877" name="Rectangle 5"/>
          <p:cNvSpPr>
            <a:spLocks noChangeArrowheads="1"/>
          </p:cNvSpPr>
          <p:nvPr/>
        </p:nvSpPr>
        <p:spPr bwMode="auto">
          <a:xfrm>
            <a:off x="1266858" y="2562706"/>
            <a:ext cx="9653459" cy="106377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Even though the experiment is repeated in exactly the same way, an entirely different outcome may occur.</a:t>
            </a:r>
          </a:p>
        </p:txBody>
      </p:sp>
      <p:sp>
        <p:nvSpPr>
          <p:cNvPr id="207881" name="Rectangle 9"/>
          <p:cNvSpPr>
            <a:spLocks noChangeArrowheads="1"/>
          </p:cNvSpPr>
          <p:nvPr/>
        </p:nvSpPr>
        <p:spPr bwMode="auto">
          <a:xfrm>
            <a:off x="1266858" y="3504687"/>
            <a:ext cx="9653459" cy="93345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For this reason, statistical experiments are sometimes called </a:t>
            </a:r>
            <a:r>
              <a:rPr lang="en-US" sz="2400" i="1" dirty="0">
                <a:solidFill>
                  <a:srgbClr val="000000"/>
                </a:solidFill>
                <a:effectLst/>
                <a:latin typeface="+mn-lt"/>
                <a:cs typeface="Arial" panose="020B0604020202020204" pitchFamily="34" charset="0"/>
              </a:rPr>
              <a:t>random experiments</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6</a:t>
            </a:fld>
            <a:endParaRPr lang="en-US"/>
          </a:p>
        </p:txBody>
      </p:sp>
    </p:spTree>
  </p:cSld>
  <p:clrMapOvr>
    <a:masterClrMapping/>
  </p:clrMapOvr>
  <p:transition>
    <p:zo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60</a:t>
            </a:fld>
            <a:endParaRPr lang="en-US"/>
          </a:p>
        </p:txBody>
      </p:sp>
      <p:sp>
        <p:nvSpPr>
          <p:cNvPr id="17" name="Rectangle 159"/>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3 		</a:t>
            </a:r>
          </a:p>
        </p:txBody>
      </p:sp>
      <p:sp>
        <p:nvSpPr>
          <p:cNvPr id="18"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9"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grpSp>
        <p:nvGrpSpPr>
          <p:cNvPr id="2" name="Group 1"/>
          <p:cNvGrpSpPr/>
          <p:nvPr/>
        </p:nvGrpSpPr>
        <p:grpSpPr>
          <a:xfrm>
            <a:off x="1743633" y="2283332"/>
            <a:ext cx="9452919" cy="3390750"/>
            <a:chOff x="1087395" y="2132720"/>
            <a:chExt cx="9452919" cy="3390750"/>
          </a:xfrm>
        </p:grpSpPr>
        <p:sp>
          <p:nvSpPr>
            <p:cNvPr id="23" name="Rectangle 22"/>
            <p:cNvSpPr/>
            <p:nvPr/>
          </p:nvSpPr>
          <p:spPr>
            <a:xfrm>
              <a:off x="1087395" y="2132720"/>
              <a:ext cx="9452919"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ine 136"/>
            <p:cNvSpPr>
              <a:spLocks noChangeShapeType="1"/>
            </p:cNvSpPr>
            <p:nvPr/>
          </p:nvSpPr>
          <p:spPr bwMode="auto">
            <a:xfrm>
              <a:off x="1265334" y="4000030"/>
              <a:ext cx="9040210" cy="0"/>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6" name="Rectangle 137"/>
            <p:cNvSpPr>
              <a:spLocks noChangeArrowheads="1"/>
            </p:cNvSpPr>
            <p:nvPr/>
          </p:nvSpPr>
          <p:spPr bwMode="auto">
            <a:xfrm>
              <a:off x="1931471"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7" name="Rectangle 138"/>
            <p:cNvSpPr>
              <a:spLocks noChangeArrowheads="1"/>
            </p:cNvSpPr>
            <p:nvPr/>
          </p:nvSpPr>
          <p:spPr bwMode="auto">
            <a:xfrm>
              <a:off x="3537232"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(2)</a:t>
              </a:r>
            </a:p>
          </p:txBody>
        </p:sp>
        <p:sp>
          <p:nvSpPr>
            <p:cNvPr id="8" name="Rectangle 139"/>
            <p:cNvSpPr>
              <a:spLocks noChangeArrowheads="1"/>
            </p:cNvSpPr>
            <p:nvPr/>
          </p:nvSpPr>
          <p:spPr bwMode="auto">
            <a:xfrm>
              <a:off x="5513186" y="2290292"/>
              <a:ext cx="557418" cy="419100"/>
            </a:xfrm>
            <a:prstGeom prst="rect">
              <a:avLst/>
            </a:prstGeom>
            <a:noFill/>
            <a:ln w="12700">
              <a:noFill/>
              <a:miter lim="800000"/>
              <a:headEnd/>
              <a:tailEnd/>
            </a:ln>
            <a:effectLst/>
          </p:spPr>
          <p:txBody>
            <a:bodyPr wrap="none" anchor="ctr"/>
            <a:lstStyle/>
            <a:p>
              <a:r>
                <a:rPr lang="en-US" sz="2400">
                  <a:solidFill>
                    <a:srgbClr val="000000"/>
                  </a:solidFill>
                  <a:effectLst/>
                  <a:latin typeface="+mn-lt"/>
                  <a:cs typeface="Arial" panose="020B0604020202020204" pitchFamily="34" charset="0"/>
                </a:rPr>
                <a:t>(3)</a:t>
              </a:r>
            </a:p>
          </p:txBody>
        </p:sp>
        <p:sp>
          <p:nvSpPr>
            <p:cNvPr id="9" name="Rectangle 140"/>
            <p:cNvSpPr>
              <a:spLocks noChangeArrowheads="1"/>
            </p:cNvSpPr>
            <p:nvPr/>
          </p:nvSpPr>
          <p:spPr bwMode="auto">
            <a:xfrm>
              <a:off x="7544349"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10" name="Rectangle 141"/>
            <p:cNvSpPr>
              <a:spLocks noChangeArrowheads="1"/>
            </p:cNvSpPr>
            <p:nvPr/>
          </p:nvSpPr>
          <p:spPr bwMode="auto">
            <a:xfrm>
              <a:off x="9468210" y="2290292"/>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11" name="Rectangle 142"/>
            <p:cNvSpPr>
              <a:spLocks noChangeArrowheads="1"/>
            </p:cNvSpPr>
            <p:nvPr/>
          </p:nvSpPr>
          <p:spPr bwMode="auto">
            <a:xfrm>
              <a:off x="1500740" y="2988792"/>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12" name="Rectangle 143"/>
            <p:cNvSpPr>
              <a:spLocks noChangeArrowheads="1"/>
            </p:cNvSpPr>
            <p:nvPr/>
          </p:nvSpPr>
          <p:spPr bwMode="auto">
            <a:xfrm>
              <a:off x="2675769" y="2658592"/>
              <a:ext cx="2229670" cy="1238250"/>
            </a:xfrm>
            <a:prstGeom prst="rect">
              <a:avLst/>
            </a:prstGeom>
            <a:noFill/>
            <a:ln w="12700">
              <a:noFill/>
              <a:miter lim="800000"/>
              <a:headEnd/>
              <a:tailEnd/>
            </a:ln>
            <a:effectLst/>
          </p:spPr>
          <p:txBody>
            <a:bodyPr wrap="none" anchor="ctr"/>
            <a:lstStyle/>
            <a:p>
              <a:pPr>
                <a:lnSpc>
                  <a:spcPct val="110000"/>
                </a:lnSpc>
              </a:pPr>
              <a:r>
                <a:rPr lang="en-US" sz="2400">
                  <a:solidFill>
                    <a:srgbClr val="000000"/>
                  </a:solidFill>
                  <a:effectLst/>
                  <a:latin typeface="+mn-lt"/>
                  <a:cs typeface="Arial" panose="020B0604020202020204" pitchFamily="34" charset="0"/>
                </a:rPr>
                <a:t>Prior</a:t>
              </a:r>
            </a:p>
            <a:p>
              <a:pPr>
                <a:lnSpc>
                  <a:spcPct val="110000"/>
                </a:lnSpc>
              </a:pPr>
              <a:r>
                <a:rPr lang="en-US" sz="2400">
                  <a:solidFill>
                    <a:srgbClr val="000000"/>
                  </a:solidFill>
                  <a:effectLst/>
                  <a:latin typeface="+mn-lt"/>
                  <a:cs typeface="Arial" panose="020B0604020202020204" pitchFamily="34" charset="0"/>
                </a:rPr>
                <a:t>Probabilities</a:t>
              </a:r>
            </a:p>
            <a:p>
              <a:pPr>
                <a:lnSpc>
                  <a:spcPct val="12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3" name="Rectangle 144"/>
            <p:cNvSpPr>
              <a:spLocks noChangeArrowheads="1"/>
            </p:cNvSpPr>
            <p:nvPr/>
          </p:nvSpPr>
          <p:spPr bwMode="auto">
            <a:xfrm>
              <a:off x="4601049" y="2671292"/>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a:solidFill>
                    <a:srgbClr val="000000"/>
                  </a:solidFill>
                  <a:effectLst/>
                  <a:latin typeface="+mn-lt"/>
                  <a:cs typeface="Arial" panose="020B0604020202020204" pitchFamily="34" charset="0"/>
                </a:rPr>
                <a:t>Probabilities</a:t>
              </a:r>
            </a:p>
            <a:p>
              <a:pPr>
                <a:lnSpc>
                  <a:spcPct val="130000"/>
                </a:lnSpc>
              </a:pPr>
              <a:r>
                <a:rPr lang="en-US" sz="2400" i="1">
                  <a:solidFill>
                    <a:srgbClr val="000000"/>
                  </a:solidFill>
                  <a:effectLst/>
                  <a:latin typeface="+mn-lt"/>
                  <a:cs typeface="Arial" panose="020B0604020202020204" pitchFamily="34" charset="0"/>
                </a:rPr>
                <a:t>P</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B</a:t>
              </a:r>
              <a:r>
                <a:rPr lang="en-US" sz="2400">
                  <a:solidFill>
                    <a:srgbClr val="000000"/>
                  </a:solidFill>
                  <a:effectLst/>
                  <a:latin typeface="+mn-lt"/>
                  <a:cs typeface="Arial" panose="020B0604020202020204" pitchFamily="34" charset="0"/>
                </a:rPr>
                <a:t>|</a:t>
              </a: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i</a:t>
              </a:r>
              <a:r>
                <a:rPr lang="en-US" sz="2400">
                  <a:solidFill>
                    <a:srgbClr val="000000"/>
                  </a:solidFill>
                  <a:effectLst/>
                  <a:latin typeface="+mn-lt"/>
                  <a:cs typeface="Arial" panose="020B0604020202020204" pitchFamily="34" charset="0"/>
                </a:rPr>
                <a:t>)</a:t>
              </a:r>
            </a:p>
          </p:txBody>
        </p:sp>
        <p:sp>
          <p:nvSpPr>
            <p:cNvPr id="14" name="Rectangle 145"/>
            <p:cNvSpPr>
              <a:spLocks noChangeArrowheads="1"/>
            </p:cNvSpPr>
            <p:nvPr/>
          </p:nvSpPr>
          <p:spPr bwMode="auto">
            <a:xfrm>
              <a:off x="1728774" y="3909542"/>
              <a:ext cx="912138" cy="1162050"/>
            </a:xfrm>
            <a:prstGeom prst="rect">
              <a:avLst/>
            </a:prstGeom>
            <a:noFill/>
            <a:ln w="12700">
              <a:noFill/>
              <a:miter lim="800000"/>
              <a:headEnd/>
              <a:tailEnd/>
            </a:ln>
            <a:effectLst/>
          </p:spPr>
          <p:txBody>
            <a:bodyPr wrap="none" anchor="ctr"/>
            <a:lstStyle/>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1</a:t>
              </a:r>
            </a:p>
            <a:p>
              <a:pPr>
                <a:lnSpc>
                  <a:spcPct val="130000"/>
                </a:lnSpc>
              </a:pPr>
              <a:r>
                <a:rPr lang="en-US" sz="2400" i="1">
                  <a:solidFill>
                    <a:srgbClr val="000000"/>
                  </a:solidFill>
                  <a:effectLst/>
                  <a:latin typeface="+mn-lt"/>
                  <a:cs typeface="Arial" panose="020B0604020202020204" pitchFamily="34" charset="0"/>
                </a:rPr>
                <a:t>A</a:t>
              </a:r>
              <a:r>
                <a:rPr lang="en-US" sz="2400" i="1" baseline="-25000">
                  <a:solidFill>
                    <a:srgbClr val="000000"/>
                  </a:solidFill>
                  <a:effectLst/>
                  <a:latin typeface="+mn-lt"/>
                  <a:cs typeface="Arial" panose="020B0604020202020204" pitchFamily="34" charset="0"/>
                </a:rPr>
                <a:t>2</a:t>
              </a:r>
            </a:p>
          </p:txBody>
        </p:sp>
        <p:sp>
          <p:nvSpPr>
            <p:cNvPr id="15" name="Rectangle 146"/>
            <p:cNvSpPr>
              <a:spLocks noChangeArrowheads="1"/>
            </p:cNvSpPr>
            <p:nvPr/>
          </p:nvSpPr>
          <p:spPr bwMode="auto">
            <a:xfrm>
              <a:off x="3385209" y="4074642"/>
              <a:ext cx="785452" cy="12954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  .7</a:t>
              </a:r>
            </a:p>
            <a:p>
              <a:pPr>
                <a:lnSpc>
                  <a:spcPct val="130000"/>
                </a:lnSpc>
              </a:pPr>
              <a:r>
                <a:rPr lang="en-US" sz="2400" u="sng">
                  <a:solidFill>
                    <a:srgbClr val="000000"/>
                  </a:solidFill>
                  <a:effectLst/>
                  <a:latin typeface="+mn-lt"/>
                  <a:cs typeface="Arial" panose="020B0604020202020204" pitchFamily="34" charset="0"/>
                </a:rPr>
                <a:t>  .3</a:t>
              </a:r>
            </a:p>
            <a:p>
              <a:pPr>
                <a:lnSpc>
                  <a:spcPct val="130000"/>
                </a:lnSpc>
              </a:pPr>
              <a:r>
                <a:rPr lang="en-US" sz="2400">
                  <a:solidFill>
                    <a:srgbClr val="000000"/>
                  </a:solidFill>
                  <a:effectLst/>
                  <a:latin typeface="+mn-lt"/>
                  <a:cs typeface="Arial" panose="020B0604020202020204" pitchFamily="34" charset="0"/>
                </a:rPr>
                <a:t>1.0</a:t>
              </a:r>
            </a:p>
          </p:txBody>
        </p:sp>
        <p:sp>
          <p:nvSpPr>
            <p:cNvPr id="16" name="Rectangle 147"/>
            <p:cNvSpPr>
              <a:spLocks noChangeArrowheads="1"/>
            </p:cNvSpPr>
            <p:nvPr/>
          </p:nvSpPr>
          <p:spPr bwMode="auto">
            <a:xfrm>
              <a:off x="5462512" y="3865092"/>
              <a:ext cx="608092" cy="1257300"/>
            </a:xfrm>
            <a:prstGeom prst="rect">
              <a:avLst/>
            </a:prstGeom>
            <a:noFill/>
            <a:ln w="12700">
              <a:noFill/>
              <a:miter lim="800000"/>
              <a:headEnd/>
              <a:tailEnd/>
            </a:ln>
            <a:effectLst/>
          </p:spPr>
          <p:txBody>
            <a:bodyPr wrap="none" anchor="ctr"/>
            <a:lstStyle/>
            <a:p>
              <a:pPr>
                <a:lnSpc>
                  <a:spcPct val="130000"/>
                </a:lnSpc>
              </a:pPr>
              <a:r>
                <a:rPr lang="en-US" sz="2400">
                  <a:solidFill>
                    <a:srgbClr val="000000"/>
                  </a:solidFill>
                  <a:effectLst/>
                  <a:latin typeface="+mn-lt"/>
                  <a:cs typeface="Arial" panose="020B0604020202020204" pitchFamily="34" charset="0"/>
                </a:rPr>
                <a:t>.2</a:t>
              </a:r>
            </a:p>
            <a:p>
              <a:pPr>
                <a:lnSpc>
                  <a:spcPct val="130000"/>
                </a:lnSpc>
              </a:pPr>
              <a:r>
                <a:rPr lang="en-US" sz="2400">
                  <a:solidFill>
                    <a:srgbClr val="000000"/>
                  </a:solidFill>
                  <a:effectLst/>
                  <a:latin typeface="+mn-lt"/>
                  <a:cs typeface="Arial" panose="020B0604020202020204" pitchFamily="34" charset="0"/>
                </a:rPr>
                <a:t>.9</a:t>
              </a:r>
            </a:p>
          </p:txBody>
        </p:sp>
        <p:sp>
          <p:nvSpPr>
            <p:cNvPr id="20" name="Rectangle 154"/>
            <p:cNvSpPr>
              <a:spLocks noChangeArrowheads="1"/>
            </p:cNvSpPr>
            <p:nvPr/>
          </p:nvSpPr>
          <p:spPr bwMode="auto">
            <a:xfrm>
              <a:off x="7502293" y="3819270"/>
              <a:ext cx="1827062" cy="13525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.14 </a:t>
              </a:r>
            </a:p>
            <a:p>
              <a:pPr algn="l">
                <a:lnSpc>
                  <a:spcPct val="130000"/>
                </a:lnSpc>
              </a:pPr>
              <a:r>
                <a:rPr lang="en-US" sz="2400" u="sng" dirty="0">
                  <a:solidFill>
                    <a:srgbClr val="000000"/>
                  </a:solidFill>
                  <a:effectLst/>
                  <a:latin typeface="+mn-lt"/>
                  <a:cs typeface="Arial" panose="020B0604020202020204" pitchFamily="34" charset="0"/>
                </a:rPr>
                <a:t>.27</a:t>
              </a:r>
            </a:p>
          </p:txBody>
        </p:sp>
        <p:sp>
          <p:nvSpPr>
            <p:cNvPr id="21" name="Rectangle 155"/>
            <p:cNvSpPr>
              <a:spLocks noChangeArrowheads="1"/>
            </p:cNvSpPr>
            <p:nvPr/>
          </p:nvSpPr>
          <p:spPr bwMode="auto">
            <a:xfrm>
              <a:off x="6656302" y="2614142"/>
              <a:ext cx="2381693" cy="133350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Joint</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2" name="Rectangle 157"/>
            <p:cNvSpPr>
              <a:spLocks noChangeArrowheads="1"/>
            </p:cNvSpPr>
            <p:nvPr/>
          </p:nvSpPr>
          <p:spPr bwMode="auto">
            <a:xfrm>
              <a:off x="6241388" y="4919878"/>
              <a:ext cx="2153659" cy="59055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.41</a:t>
              </a:r>
            </a:p>
          </p:txBody>
        </p:sp>
      </p:grpSp>
    </p:spTree>
    <p:extLst>
      <p:ext uri="{BB962C8B-B14F-4D97-AF65-F5344CB8AC3E}">
        <p14:creationId xmlns:p14="http://schemas.microsoft.com/office/powerpoint/2010/main" val="3132420548"/>
      </p:ext>
    </p:extLst>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5" name="Rectangle 9"/>
          <p:cNvSpPr>
            <a:spLocks noChangeArrowheads="1"/>
          </p:cNvSpPr>
          <p:nvPr/>
        </p:nvSpPr>
        <p:spPr bwMode="auto">
          <a:xfrm>
            <a:off x="2337926" y="2194432"/>
            <a:ext cx="8141675" cy="3937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Font typeface="Wingdings" pitchFamily="2" charset="2"/>
              <a:buNone/>
            </a:pPr>
            <a:r>
              <a:rPr lang="en-US" sz="2400" dirty="0">
                <a:solidFill>
                  <a:srgbClr val="000000"/>
                </a:solidFill>
                <a:effectLst/>
                <a:latin typeface="+mn-lt"/>
                <a:cs typeface="Arial" panose="020B0604020202020204" pitchFamily="34" charset="0"/>
              </a:rPr>
              <a:t>Prepare the fifth column:</a:t>
            </a:r>
          </a:p>
        </p:txBody>
      </p:sp>
      <p:sp>
        <p:nvSpPr>
          <p:cNvPr id="101386" name="Rectangle 10"/>
          <p:cNvSpPr>
            <a:spLocks noChangeArrowheads="1"/>
          </p:cNvSpPr>
          <p:nvPr/>
        </p:nvSpPr>
        <p:spPr bwMode="auto">
          <a:xfrm>
            <a:off x="2321036" y="2638932"/>
            <a:ext cx="9488767" cy="1409700"/>
          </a:xfrm>
          <a:prstGeom prst="rect">
            <a:avLst/>
          </a:prstGeom>
          <a:noFill/>
          <a:ln w="12700">
            <a:noFill/>
            <a:miter lim="800000"/>
            <a:headEnd/>
            <a:tailEnd/>
          </a:ln>
          <a:effectLst/>
        </p:spPr>
        <p:txBody>
          <a:bodyPr lIns="90488" tIns="44450" rIns="90488" bIns="44450"/>
          <a:lstStyle/>
          <a:p>
            <a:pPr marL="342900" indent="-342900" algn="l">
              <a:spcBef>
                <a:spcPct val="20000"/>
              </a:spcBef>
              <a:buClr>
                <a:srgbClr val="66FFFF"/>
              </a:buClr>
              <a:buFont typeface="Wingdings" pitchFamily="2" charset="2"/>
              <a:buNone/>
            </a:pPr>
            <a:r>
              <a:rPr lang="en-US" sz="2400" u="sng" dirty="0">
                <a:solidFill>
                  <a:srgbClr val="000000"/>
                </a:solidFill>
                <a:effectLst/>
                <a:latin typeface="+mn-lt"/>
                <a:cs typeface="Arial" panose="020B0604020202020204" pitchFamily="34" charset="0"/>
              </a:rPr>
              <a:t>Column 5</a:t>
            </a:r>
          </a:p>
          <a:p>
            <a:pPr marL="342900" indent="-342900" algn="l">
              <a:spcBef>
                <a:spcPct val="20000"/>
              </a:spcBef>
              <a:buClr>
                <a:srgbClr val="66FFFF"/>
              </a:buClr>
              <a:buFont typeface="Wingdings" pitchFamily="2" charset="2"/>
              <a:buNone/>
            </a:pPr>
            <a:r>
              <a:rPr lang="en-US" sz="2400" dirty="0">
                <a:solidFill>
                  <a:srgbClr val="000000"/>
                </a:solidFill>
                <a:effectLst/>
                <a:latin typeface="+mn-lt"/>
                <a:cs typeface="Arial" panose="020B0604020202020204" pitchFamily="34" charset="0"/>
              </a:rPr>
              <a:t>     Compute the posterior probabilities using the basic relationship of conditional probability.</a:t>
            </a:r>
          </a:p>
        </p:txBody>
      </p:sp>
      <p:sp>
        <p:nvSpPr>
          <p:cNvPr id="101392" name="Rectangle 16"/>
          <p:cNvSpPr>
            <a:spLocks noChangeArrowheads="1"/>
          </p:cNvSpPr>
          <p:nvPr/>
        </p:nvSpPr>
        <p:spPr bwMode="auto">
          <a:xfrm>
            <a:off x="2674855" y="4895064"/>
            <a:ext cx="8599159" cy="1066800"/>
          </a:xfrm>
          <a:prstGeom prst="rect">
            <a:avLst/>
          </a:prstGeom>
          <a:noFill/>
          <a:ln w="12700">
            <a:noFill/>
            <a:miter lim="800000"/>
            <a:headEnd/>
            <a:tailEnd/>
          </a:ln>
          <a:effectLst/>
        </p:spPr>
        <p:txBody>
          <a:bodyPr lIns="90488" tIns="44450" rIns="90488" bIns="44450"/>
          <a:lstStyle/>
          <a:p>
            <a:pPr algn="l">
              <a:spcBef>
                <a:spcPct val="20000"/>
              </a:spcBef>
              <a:buClr>
                <a:srgbClr val="66FFFF"/>
              </a:buClr>
              <a:buFont typeface="Wingdings" pitchFamily="2" charset="2"/>
              <a:buNone/>
            </a:pPr>
            <a:r>
              <a:rPr lang="en-US" sz="2400" dirty="0">
                <a:solidFill>
                  <a:srgbClr val="000000"/>
                </a:solidFill>
                <a:effectLst/>
                <a:latin typeface="+mn-lt"/>
                <a:cs typeface="Arial" panose="020B0604020202020204" pitchFamily="34" charset="0"/>
              </a:rPr>
              <a:t>The joint probabilities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are in column 4 and the probability </a:t>
            </a: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is the sum of column 4.</a:t>
            </a:r>
          </a:p>
        </p:txBody>
      </p:sp>
      <mc:AlternateContent xmlns:mc="http://schemas.openxmlformats.org/markup-compatibility/2006" xmlns:a14="http://schemas.microsoft.com/office/drawing/2010/main">
        <mc:Choice Requires="a14">
          <p:sp>
            <p:nvSpPr>
              <p:cNvPr id="12" name="TextBox 11"/>
              <p:cNvSpPr txBox="1"/>
              <p:nvPr/>
            </p:nvSpPr>
            <p:spPr>
              <a:xfrm>
                <a:off x="4944901" y="3860343"/>
                <a:ext cx="3084434" cy="86132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0000"/>
                          </a:solidFill>
                          <a:effectLst/>
                          <a:latin typeface="Cambria Math"/>
                        </a:rPr>
                        <m:t>𝑃</m:t>
                      </m:r>
                      <m:d>
                        <m:dPr>
                          <m:ctrlPr>
                            <a:rPr lang="en-US" sz="2400" b="0" i="1" smtClean="0">
                              <a:solidFill>
                                <a:srgbClr val="000000"/>
                              </a:solidFill>
                              <a:effectLst/>
                              <a:latin typeface="Cambria Math" panose="02040503050406030204" pitchFamily="18" charset="0"/>
                            </a:rPr>
                          </m:ctrlPr>
                        </m:dPr>
                        <m:e>
                          <m:r>
                            <a:rPr lang="en-US" sz="2400" b="0" i="1" smtClean="0">
                              <a:solidFill>
                                <a:srgbClr val="000000"/>
                              </a:solidFill>
                              <a:effectLst/>
                              <a:latin typeface="Cambria Math"/>
                            </a:rPr>
                            <m:t>𝐴</m:t>
                          </m:r>
                          <m:r>
                            <a:rPr lang="en-US" sz="2400" b="0" i="1" baseline="-25000" smtClean="0">
                              <a:solidFill>
                                <a:srgbClr val="000000"/>
                              </a:solidFill>
                              <a:effectLst/>
                              <a:latin typeface="Cambria Math"/>
                            </a:rPr>
                            <m:t>𝑖</m:t>
                          </m:r>
                        </m:e>
                        <m:e>
                          <m:r>
                            <a:rPr lang="en-US" sz="2400" b="0" i="1" smtClean="0">
                              <a:solidFill>
                                <a:srgbClr val="000000"/>
                              </a:solidFill>
                              <a:effectLst/>
                              <a:latin typeface="Cambria Math"/>
                            </a:rPr>
                            <m:t>𝐵</m:t>
                          </m:r>
                        </m:e>
                      </m:d>
                      <m:r>
                        <a:rPr lang="en-US" sz="2400" b="0" i="1" smtClean="0">
                          <a:solidFill>
                            <a:srgbClr val="000000"/>
                          </a:solidFill>
                          <a:effectLst/>
                          <a:latin typeface="Cambria Math"/>
                        </a:rPr>
                        <m:t>= </m:t>
                      </m:r>
                      <m:f>
                        <m:fPr>
                          <m:ctrlPr>
                            <a:rPr lang="en-US" sz="2400" b="0" i="1" smtClean="0">
                              <a:solidFill>
                                <a:srgbClr val="000000"/>
                              </a:solidFill>
                              <a:effectLst/>
                              <a:latin typeface="Cambria Math" panose="02040503050406030204" pitchFamily="18" charset="0"/>
                            </a:rPr>
                          </m:ctrlPr>
                        </m:fPr>
                        <m:num>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𝐴𝑖</m:t>
                          </m:r>
                          <m:r>
                            <a:rPr lang="en-US" sz="2400" b="0" i="1" smtClean="0">
                              <a:solidFill>
                                <a:srgbClr val="000000"/>
                              </a:solidFill>
                              <a:effectLst/>
                              <a:latin typeface="Cambria Math"/>
                              <a:ea typeface="Cambria Math"/>
                            </a:rPr>
                            <m:t>∩</m:t>
                          </m:r>
                          <m:r>
                            <a:rPr lang="en-US" sz="2400" b="0" i="1" smtClean="0">
                              <a:solidFill>
                                <a:srgbClr val="000000"/>
                              </a:solidFill>
                              <a:effectLst/>
                              <a:latin typeface="Cambria Math"/>
                              <a:ea typeface="Cambria Math"/>
                            </a:rPr>
                            <m:t>𝐵</m:t>
                          </m:r>
                          <m:r>
                            <a:rPr lang="en-US" sz="2400" b="0" i="1" smtClean="0">
                              <a:solidFill>
                                <a:srgbClr val="000000"/>
                              </a:solidFill>
                              <a:effectLst/>
                              <a:latin typeface="Cambria Math"/>
                              <a:ea typeface="Cambria Math"/>
                            </a:rPr>
                            <m:t>)</m:t>
                          </m:r>
                        </m:num>
                        <m:den>
                          <m:r>
                            <a:rPr lang="en-US" sz="2400" b="0" i="1" smtClean="0">
                              <a:solidFill>
                                <a:srgbClr val="000000"/>
                              </a:solidFill>
                              <a:effectLst/>
                              <a:latin typeface="Cambria Math"/>
                            </a:rPr>
                            <m:t>𝑃</m:t>
                          </m:r>
                          <m:r>
                            <a:rPr lang="en-US" sz="2400" b="0" i="1" smtClean="0">
                              <a:solidFill>
                                <a:srgbClr val="000000"/>
                              </a:solidFill>
                              <a:effectLst/>
                              <a:latin typeface="Cambria Math"/>
                            </a:rPr>
                            <m:t>(</m:t>
                          </m:r>
                          <m:r>
                            <a:rPr lang="en-US" sz="2400" b="0" i="1" smtClean="0">
                              <a:solidFill>
                                <a:srgbClr val="000000"/>
                              </a:solidFill>
                              <a:effectLst/>
                              <a:latin typeface="Cambria Math"/>
                            </a:rPr>
                            <m:t>𝐵</m:t>
                          </m:r>
                          <m:r>
                            <a:rPr lang="en-US" sz="2400" b="0" i="1" smtClean="0">
                              <a:solidFill>
                                <a:srgbClr val="000000"/>
                              </a:solidFill>
                              <a:effectLst/>
                              <a:latin typeface="Cambria Math"/>
                            </a:rPr>
                            <m:t>)</m:t>
                          </m:r>
                        </m:den>
                      </m:f>
                    </m:oMath>
                  </m:oMathPara>
                </a14:m>
                <a:endParaRPr lang="en-US" sz="2400" dirty="0">
                  <a:solidFill>
                    <a:srgbClr val="000000"/>
                  </a:solidFill>
                  <a:effectLst/>
                  <a:latin typeface="+mn-lt"/>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44901" y="3860343"/>
                <a:ext cx="3084434" cy="861326"/>
              </a:xfrm>
              <a:prstGeom prst="rect">
                <a:avLst/>
              </a:prstGeom>
              <a:blipFill rotWithShape="1">
                <a:blip r:embed="rId3"/>
                <a:stretch>
                  <a:fillRect/>
                </a:stretch>
              </a:blipFill>
              <a:effectLst/>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949EBC64-41CB-41B8-B6DF-9B1367312BD4}" type="slidenum">
              <a:rPr lang="en-US" smtClean="0"/>
              <a:t>61</a:t>
            </a:fld>
            <a:endParaRPr lang="en-US"/>
          </a:p>
        </p:txBody>
      </p:sp>
      <p:sp>
        <p:nvSpPr>
          <p:cNvPr id="13" name="Rectangle 159"/>
          <p:cNvSpPr>
            <a:spLocks noChangeArrowheads="1"/>
          </p:cNvSpPr>
          <p:nvPr/>
        </p:nvSpPr>
        <p:spPr bwMode="auto">
          <a:xfrm>
            <a:off x="1256874"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4 		</a:t>
            </a:r>
          </a:p>
        </p:txBody>
      </p:sp>
      <p:sp>
        <p:nvSpPr>
          <p:cNvPr id="14"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15" name="Rectangle 141"/>
          <p:cNvSpPr>
            <a:spLocks noChangeArrowheads="1"/>
          </p:cNvSpPr>
          <p:nvPr/>
        </p:nvSpPr>
        <p:spPr bwMode="auto">
          <a:xfrm>
            <a:off x="1252651"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spTree>
  </p:cSld>
  <p:clrMapOvr>
    <a:masterClrMapping/>
  </p:clrMapOvr>
  <p:transition>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62</a:t>
            </a:fld>
            <a:endParaRPr lang="en-US"/>
          </a:p>
        </p:txBody>
      </p:sp>
      <p:sp>
        <p:nvSpPr>
          <p:cNvPr id="5" name="Rectangle 159"/>
          <p:cNvSpPr>
            <a:spLocks noChangeArrowheads="1"/>
          </p:cNvSpPr>
          <p:nvPr/>
        </p:nvSpPr>
        <p:spPr bwMode="auto">
          <a:xfrm>
            <a:off x="1267632" y="1749932"/>
            <a:ext cx="6503205" cy="533400"/>
          </a:xfrm>
          <a:prstGeom prst="rect">
            <a:avLst/>
          </a:prstGeom>
          <a:noFill/>
          <a:ln w="12700">
            <a:noFill/>
            <a:miter lim="800000"/>
            <a:headEnd/>
            <a:tailEnd/>
          </a:ln>
          <a:effectLst/>
        </p:spPr>
        <p:txBody>
          <a:bodyPr lIns="90488" tIns="44450" rIns="90488" bIns="44450"/>
          <a:lstStyle/>
          <a:p>
            <a:pPr marL="742950" lvl="1" indent="-285750" algn="l">
              <a:spcBef>
                <a:spcPct val="20000"/>
              </a:spcBef>
              <a:buSzPct val="125000"/>
              <a:buFontTx/>
              <a:buChar char="•"/>
            </a:pPr>
            <a:r>
              <a:rPr lang="en-US" sz="2400" dirty="0">
                <a:solidFill>
                  <a:srgbClr val="000000"/>
                </a:solidFill>
                <a:effectLst/>
                <a:latin typeface="Arial" panose="020B0604020202020204" pitchFamily="34" charset="0"/>
                <a:cs typeface="Arial" panose="020B0604020202020204" pitchFamily="34" charset="0"/>
              </a:rPr>
              <a:t> Step 4 		</a:t>
            </a:r>
          </a:p>
        </p:txBody>
      </p:sp>
      <p:sp>
        <p:nvSpPr>
          <p:cNvPr id="6" name="Rectangle 2"/>
          <p:cNvSpPr>
            <a:spLocks noGrp="1" noChangeArrowheads="1"/>
          </p:cNvSpPr>
          <p:nvPr>
            <p:ph type="title"/>
          </p:nvPr>
        </p:nvSpPr>
        <p:spPr>
          <a:xfrm>
            <a:off x="889917" y="485836"/>
            <a:ext cx="10489585" cy="727075"/>
          </a:xfrm>
        </p:spPr>
        <p:txBody>
          <a:bodyPr/>
          <a:lstStyle/>
          <a:p>
            <a:r>
              <a:rPr lang="en-US" dirty="0"/>
              <a:t>Bayes’ Theorem:  Tabular Approach</a:t>
            </a:r>
          </a:p>
        </p:txBody>
      </p:sp>
      <p:sp>
        <p:nvSpPr>
          <p:cNvPr id="7" name="Rectangle 141"/>
          <p:cNvSpPr>
            <a:spLocks noChangeArrowheads="1"/>
          </p:cNvSpPr>
          <p:nvPr/>
        </p:nvSpPr>
        <p:spPr bwMode="auto">
          <a:xfrm>
            <a:off x="1263409" y="1230948"/>
            <a:ext cx="7778509" cy="487363"/>
          </a:xfrm>
          <a:prstGeom prst="rect">
            <a:avLst/>
          </a:prstGeom>
          <a:noFill/>
          <a:ln w="12700">
            <a:noFill/>
            <a:miter lim="800000"/>
            <a:headEnd/>
            <a:tailEnd/>
          </a:ln>
          <a:effectLst/>
        </p:spPr>
        <p:txBody>
          <a:bodyPr lIns="90488" tIns="44450" rIns="90488" bIns="44450"/>
          <a:lstStyle/>
          <a:p>
            <a:pPr marL="346075" indent="-346075" algn="l">
              <a:buFont typeface="Arial" panose="020B0604020202020204" pitchFamily="34" charset="0"/>
              <a:buChar char="•"/>
            </a:pPr>
            <a:r>
              <a:rPr lang="en-US" sz="2800" dirty="0">
                <a:solidFill>
                  <a:srgbClr val="000000"/>
                </a:solidFill>
                <a:effectLst/>
                <a:latin typeface="+mn-lt"/>
                <a:cs typeface="Arial" panose="020B0604020202020204" pitchFamily="34" charset="0"/>
              </a:rPr>
              <a:t>Example:  L. S. Clothiers</a:t>
            </a:r>
          </a:p>
        </p:txBody>
      </p:sp>
      <p:grpSp>
        <p:nvGrpSpPr>
          <p:cNvPr id="2" name="Group 2"/>
          <p:cNvGrpSpPr/>
          <p:nvPr/>
        </p:nvGrpSpPr>
        <p:grpSpPr>
          <a:xfrm>
            <a:off x="1803960" y="2340320"/>
            <a:ext cx="10095466" cy="3390750"/>
            <a:chOff x="1470462" y="2157434"/>
            <a:chExt cx="10095466" cy="3390750"/>
          </a:xfrm>
        </p:grpSpPr>
        <p:sp>
          <p:nvSpPr>
            <p:cNvPr id="25" name="Rectangle 25"/>
            <p:cNvSpPr/>
            <p:nvPr/>
          </p:nvSpPr>
          <p:spPr>
            <a:xfrm>
              <a:off x="1470462" y="2157434"/>
              <a:ext cx="9960410" cy="33907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ine 136"/>
            <p:cNvSpPr>
              <a:spLocks noChangeShapeType="1"/>
            </p:cNvSpPr>
            <p:nvPr/>
          </p:nvSpPr>
          <p:spPr bwMode="auto">
            <a:xfrm>
              <a:off x="1648401" y="4024744"/>
              <a:ext cx="9040210" cy="0"/>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9" name="Rectangle 137"/>
            <p:cNvSpPr>
              <a:spLocks noChangeArrowheads="1"/>
            </p:cNvSpPr>
            <p:nvPr/>
          </p:nvSpPr>
          <p:spPr bwMode="auto">
            <a:xfrm>
              <a:off x="1931471"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(1)</a:t>
              </a:r>
            </a:p>
          </p:txBody>
        </p:sp>
        <p:sp>
          <p:nvSpPr>
            <p:cNvPr id="10" name="Rectangle 138"/>
            <p:cNvSpPr>
              <a:spLocks noChangeArrowheads="1"/>
            </p:cNvSpPr>
            <p:nvPr/>
          </p:nvSpPr>
          <p:spPr bwMode="auto">
            <a:xfrm>
              <a:off x="3537232"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(2)</a:t>
              </a:r>
            </a:p>
          </p:txBody>
        </p:sp>
        <p:sp>
          <p:nvSpPr>
            <p:cNvPr id="11" name="Rectangle 139"/>
            <p:cNvSpPr>
              <a:spLocks noChangeArrowheads="1"/>
            </p:cNvSpPr>
            <p:nvPr/>
          </p:nvSpPr>
          <p:spPr bwMode="auto">
            <a:xfrm>
              <a:off x="5513186"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(3)</a:t>
              </a:r>
            </a:p>
          </p:txBody>
        </p:sp>
        <p:sp>
          <p:nvSpPr>
            <p:cNvPr id="12" name="Rectangle 140"/>
            <p:cNvSpPr>
              <a:spLocks noChangeArrowheads="1"/>
            </p:cNvSpPr>
            <p:nvPr/>
          </p:nvSpPr>
          <p:spPr bwMode="auto">
            <a:xfrm>
              <a:off x="7544349"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(4)</a:t>
              </a:r>
            </a:p>
          </p:txBody>
        </p:sp>
        <p:sp>
          <p:nvSpPr>
            <p:cNvPr id="13" name="Rectangle 141"/>
            <p:cNvSpPr>
              <a:spLocks noChangeArrowheads="1"/>
            </p:cNvSpPr>
            <p:nvPr/>
          </p:nvSpPr>
          <p:spPr bwMode="auto">
            <a:xfrm>
              <a:off x="9591780" y="2315006"/>
              <a:ext cx="557418" cy="4191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(5)</a:t>
              </a:r>
            </a:p>
          </p:txBody>
        </p:sp>
        <p:sp>
          <p:nvSpPr>
            <p:cNvPr id="14" name="Rectangle 142"/>
            <p:cNvSpPr>
              <a:spLocks noChangeArrowheads="1"/>
            </p:cNvSpPr>
            <p:nvPr/>
          </p:nvSpPr>
          <p:spPr bwMode="auto">
            <a:xfrm>
              <a:off x="1500740" y="3013506"/>
              <a:ext cx="1292195" cy="914400"/>
            </a:xfrm>
            <a:prstGeom prst="rect">
              <a:avLst/>
            </a:prstGeom>
            <a:noFill/>
            <a:ln w="12700">
              <a:noFill/>
              <a:miter lim="800000"/>
              <a:headEnd/>
              <a:tailEnd/>
            </a:ln>
            <a:effectLst/>
          </p:spPr>
          <p:txBody>
            <a:bodyPr wrap="none" anchor="ctr"/>
            <a:lstStyle/>
            <a:p>
              <a:pPr>
                <a:lnSpc>
                  <a:spcPct val="120000"/>
                </a:lnSpc>
              </a:pPr>
              <a:r>
                <a:rPr lang="en-US" sz="2400" dirty="0">
                  <a:solidFill>
                    <a:srgbClr val="000000"/>
                  </a:solidFill>
                  <a:effectLst/>
                  <a:latin typeface="+mn-lt"/>
                  <a:cs typeface="Arial" panose="020B0604020202020204" pitchFamily="34" charset="0"/>
                </a:rPr>
                <a:t>Events</a:t>
              </a:r>
            </a:p>
            <a:p>
              <a:pPr>
                <a:lnSpc>
                  <a:spcPct val="12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p>
          </p:txBody>
        </p:sp>
        <p:sp>
          <p:nvSpPr>
            <p:cNvPr id="15" name="Rectangle 143"/>
            <p:cNvSpPr>
              <a:spLocks noChangeArrowheads="1"/>
            </p:cNvSpPr>
            <p:nvPr/>
          </p:nvSpPr>
          <p:spPr bwMode="auto">
            <a:xfrm>
              <a:off x="2675769" y="2683306"/>
              <a:ext cx="2229670" cy="123825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Prior</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a:t>
              </a:r>
            </a:p>
          </p:txBody>
        </p:sp>
        <p:sp>
          <p:nvSpPr>
            <p:cNvPr id="16" name="Rectangle 144"/>
            <p:cNvSpPr>
              <a:spLocks noChangeArrowheads="1"/>
            </p:cNvSpPr>
            <p:nvPr/>
          </p:nvSpPr>
          <p:spPr bwMode="auto">
            <a:xfrm>
              <a:off x="4601049" y="2696006"/>
              <a:ext cx="2381693" cy="1276350"/>
            </a:xfrm>
            <a:prstGeom prst="rect">
              <a:avLst/>
            </a:prstGeom>
            <a:noFill/>
            <a:ln w="12700">
              <a:noFill/>
              <a:miter lim="800000"/>
              <a:headEnd/>
              <a:tailEnd/>
            </a:ln>
            <a:effectLst/>
          </p:spPr>
          <p:txBody>
            <a:bodyPr wrap="none" anchor="ctr"/>
            <a:lstStyle/>
            <a:p>
              <a:pPr>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Conditional</a:t>
              </a:r>
            </a:p>
            <a:p>
              <a:pPr>
                <a:lnSpc>
                  <a:spcPct val="90000"/>
                </a:lnSpc>
                <a:spcBef>
                  <a:spcPct val="20000"/>
                </a:spcBef>
                <a:buSzPct val="75000"/>
                <a:buFont typeface="Monotype Sorts" pitchFamily="2" charset="2"/>
                <a:buNone/>
              </a:pPr>
              <a:r>
                <a:rPr lang="en-US" sz="2400" dirty="0">
                  <a:solidFill>
                    <a:srgbClr val="000000"/>
                  </a:solidFill>
                  <a:effectLst/>
                  <a:latin typeface="+mn-lt"/>
                  <a:cs typeface="Arial" panose="020B0604020202020204" pitchFamily="34" charset="0"/>
                </a:rPr>
                <a:t>Probabilities</a:t>
              </a:r>
            </a:p>
            <a:p>
              <a:pPr>
                <a:lnSpc>
                  <a:spcPct val="13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a:t>
              </a:r>
            </a:p>
          </p:txBody>
        </p:sp>
        <p:sp>
          <p:nvSpPr>
            <p:cNvPr id="17" name="Rectangle 145"/>
            <p:cNvSpPr>
              <a:spLocks noChangeArrowheads="1"/>
            </p:cNvSpPr>
            <p:nvPr/>
          </p:nvSpPr>
          <p:spPr bwMode="auto">
            <a:xfrm>
              <a:off x="1728774" y="3934256"/>
              <a:ext cx="912138" cy="1162050"/>
            </a:xfrm>
            <a:prstGeom prst="rect">
              <a:avLst/>
            </a:prstGeom>
            <a:noFill/>
            <a:ln w="12700">
              <a:noFill/>
              <a:miter lim="800000"/>
              <a:headEnd/>
              <a:tailEnd/>
            </a:ln>
            <a:effectLst/>
          </p:spPr>
          <p:txBody>
            <a:bodyPr wrap="none" anchor="ctr"/>
            <a:lstStyle/>
            <a:p>
              <a:pPr>
                <a:lnSpc>
                  <a:spcPct val="13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1</a:t>
              </a:r>
            </a:p>
            <a:p>
              <a:pPr>
                <a:lnSpc>
                  <a:spcPct val="130000"/>
                </a:lnSpc>
              </a:pP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2</a:t>
              </a:r>
            </a:p>
          </p:txBody>
        </p:sp>
        <p:sp>
          <p:nvSpPr>
            <p:cNvPr id="18" name="Rectangle 146"/>
            <p:cNvSpPr>
              <a:spLocks noChangeArrowheads="1"/>
            </p:cNvSpPr>
            <p:nvPr/>
          </p:nvSpPr>
          <p:spPr bwMode="auto">
            <a:xfrm>
              <a:off x="3385209" y="4099356"/>
              <a:ext cx="785452" cy="1295400"/>
            </a:xfrm>
            <a:prstGeom prst="rect">
              <a:avLst/>
            </a:prstGeom>
            <a:noFill/>
            <a:ln w="12700">
              <a:noFill/>
              <a:miter lim="800000"/>
              <a:headEnd/>
              <a:tailEnd/>
            </a:ln>
            <a:effectLst/>
          </p:spPr>
          <p:txBody>
            <a:bodyPr wrap="none" anchor="ctr"/>
            <a:lstStyle/>
            <a:p>
              <a:pPr>
                <a:lnSpc>
                  <a:spcPct val="130000"/>
                </a:lnSpc>
              </a:pPr>
              <a:r>
                <a:rPr lang="en-US" sz="2400" dirty="0">
                  <a:solidFill>
                    <a:srgbClr val="000000"/>
                  </a:solidFill>
                  <a:effectLst/>
                  <a:latin typeface="+mn-lt"/>
                  <a:cs typeface="Arial" panose="020B0604020202020204" pitchFamily="34" charset="0"/>
                </a:rPr>
                <a:t>  .7</a:t>
              </a:r>
            </a:p>
            <a:p>
              <a:pPr>
                <a:lnSpc>
                  <a:spcPct val="130000"/>
                </a:lnSpc>
              </a:pPr>
              <a:r>
                <a:rPr lang="en-US" sz="2400" u="sng" dirty="0">
                  <a:solidFill>
                    <a:srgbClr val="000000"/>
                  </a:solidFill>
                  <a:effectLst/>
                  <a:latin typeface="+mn-lt"/>
                  <a:cs typeface="Arial" panose="020B0604020202020204" pitchFamily="34" charset="0"/>
                </a:rPr>
                <a:t>  .3</a:t>
              </a:r>
            </a:p>
            <a:p>
              <a:pPr>
                <a:lnSpc>
                  <a:spcPct val="130000"/>
                </a:lnSpc>
              </a:pPr>
              <a:r>
                <a:rPr lang="en-US" sz="2400" dirty="0">
                  <a:solidFill>
                    <a:srgbClr val="000000"/>
                  </a:solidFill>
                  <a:effectLst/>
                  <a:latin typeface="+mn-lt"/>
                  <a:cs typeface="Arial" panose="020B0604020202020204" pitchFamily="34" charset="0"/>
                </a:rPr>
                <a:t>1.0</a:t>
              </a:r>
            </a:p>
          </p:txBody>
        </p:sp>
        <p:sp>
          <p:nvSpPr>
            <p:cNvPr id="19" name="Rectangle 147"/>
            <p:cNvSpPr>
              <a:spLocks noChangeArrowheads="1"/>
            </p:cNvSpPr>
            <p:nvPr/>
          </p:nvSpPr>
          <p:spPr bwMode="auto">
            <a:xfrm>
              <a:off x="5462512" y="3889806"/>
              <a:ext cx="608092" cy="1257300"/>
            </a:xfrm>
            <a:prstGeom prst="rect">
              <a:avLst/>
            </a:prstGeom>
            <a:noFill/>
            <a:ln w="12700">
              <a:noFill/>
              <a:miter lim="800000"/>
              <a:headEnd/>
              <a:tailEnd/>
            </a:ln>
            <a:effectLst/>
          </p:spPr>
          <p:txBody>
            <a:bodyPr wrap="none" anchor="ctr"/>
            <a:lstStyle/>
            <a:p>
              <a:pPr>
                <a:lnSpc>
                  <a:spcPct val="130000"/>
                </a:lnSpc>
              </a:pPr>
              <a:r>
                <a:rPr lang="en-US" sz="2400" dirty="0">
                  <a:solidFill>
                    <a:srgbClr val="000000"/>
                  </a:solidFill>
                  <a:effectLst/>
                  <a:latin typeface="+mn-lt"/>
                  <a:cs typeface="Arial" panose="020B0604020202020204" pitchFamily="34" charset="0"/>
                </a:rPr>
                <a:t>.2</a:t>
              </a:r>
            </a:p>
            <a:p>
              <a:pPr>
                <a:lnSpc>
                  <a:spcPct val="130000"/>
                </a:lnSpc>
              </a:pPr>
              <a:r>
                <a:rPr lang="en-US" sz="2400" dirty="0">
                  <a:solidFill>
                    <a:srgbClr val="000000"/>
                  </a:solidFill>
                  <a:effectLst/>
                  <a:latin typeface="+mn-lt"/>
                  <a:cs typeface="Arial" panose="020B0604020202020204" pitchFamily="34" charset="0"/>
                </a:rPr>
                <a:t>.9</a:t>
              </a:r>
            </a:p>
          </p:txBody>
        </p:sp>
        <p:sp>
          <p:nvSpPr>
            <p:cNvPr id="20" name="Rectangle 154"/>
            <p:cNvSpPr>
              <a:spLocks noChangeArrowheads="1"/>
            </p:cNvSpPr>
            <p:nvPr/>
          </p:nvSpPr>
          <p:spPr bwMode="auto">
            <a:xfrm>
              <a:off x="7502293" y="3843984"/>
              <a:ext cx="1827062" cy="13525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.14 </a:t>
              </a:r>
            </a:p>
            <a:p>
              <a:pPr algn="l">
                <a:lnSpc>
                  <a:spcPct val="130000"/>
                </a:lnSpc>
              </a:pPr>
              <a:r>
                <a:rPr lang="en-US" sz="2400" u="sng" dirty="0">
                  <a:solidFill>
                    <a:srgbClr val="000000"/>
                  </a:solidFill>
                  <a:effectLst/>
                  <a:latin typeface="+mn-lt"/>
                  <a:cs typeface="Arial" panose="020B0604020202020204" pitchFamily="34" charset="0"/>
                </a:rPr>
                <a:t>.27</a:t>
              </a:r>
            </a:p>
          </p:txBody>
        </p:sp>
        <p:sp>
          <p:nvSpPr>
            <p:cNvPr id="21" name="Rectangle 155"/>
            <p:cNvSpPr>
              <a:spLocks noChangeArrowheads="1"/>
            </p:cNvSpPr>
            <p:nvPr/>
          </p:nvSpPr>
          <p:spPr bwMode="auto">
            <a:xfrm>
              <a:off x="6656302" y="2638856"/>
              <a:ext cx="2381693" cy="133350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Joint</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 </a:t>
              </a:r>
              <a:r>
                <a:rPr lang="en-US" sz="2400" dirty="0">
                  <a:solidFill>
                    <a:srgbClr val="000000"/>
                  </a:solidFill>
                  <a:effectLst/>
                  <a:latin typeface="+mn-lt"/>
                  <a:cs typeface="Arial" panose="020B0604020202020204" pitchFamily="34" charset="0"/>
                </a:rPr>
                <a:t>I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2" name="Rectangle 157"/>
            <p:cNvSpPr>
              <a:spLocks noChangeArrowheads="1"/>
            </p:cNvSpPr>
            <p:nvPr/>
          </p:nvSpPr>
          <p:spPr bwMode="auto">
            <a:xfrm>
              <a:off x="6241388" y="4944592"/>
              <a:ext cx="2153659" cy="590550"/>
            </a:xfrm>
            <a:prstGeom prst="rect">
              <a:avLst/>
            </a:prstGeom>
            <a:noFill/>
            <a:ln w="12700">
              <a:noFill/>
              <a:miter lim="800000"/>
              <a:headEnd/>
              <a:tailEnd/>
            </a:ln>
            <a:effectLst/>
          </p:spPr>
          <p:txBody>
            <a:bodyPr wrap="none" anchor="ctr"/>
            <a:lstStyle/>
            <a:p>
              <a:r>
                <a:rPr lang="en-US" sz="2400" i="1" dirty="0">
                  <a:solidFill>
                    <a:srgbClr val="000000"/>
                  </a:solidFill>
                  <a:effectLst/>
                  <a:latin typeface="+mn-lt"/>
                  <a:cs typeface="Arial" panose="020B0604020202020204" pitchFamily="34" charset="0"/>
                </a:rPr>
                <a:t> 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 =  .41</a:t>
              </a:r>
            </a:p>
          </p:txBody>
        </p:sp>
        <p:sp>
          <p:nvSpPr>
            <p:cNvPr id="23" name="Rectangle 124"/>
            <p:cNvSpPr>
              <a:spLocks noChangeArrowheads="1"/>
            </p:cNvSpPr>
            <p:nvPr/>
          </p:nvSpPr>
          <p:spPr bwMode="auto">
            <a:xfrm>
              <a:off x="8678396" y="2667088"/>
              <a:ext cx="2381693" cy="1276350"/>
            </a:xfrm>
            <a:prstGeom prst="rect">
              <a:avLst/>
            </a:prstGeom>
            <a:noFill/>
            <a:ln w="12700">
              <a:noFill/>
              <a:miter lim="800000"/>
              <a:headEnd/>
              <a:tailEnd/>
            </a:ln>
            <a:effectLst/>
          </p:spPr>
          <p:txBody>
            <a:bodyPr wrap="none" anchor="ctr"/>
            <a:lstStyle/>
            <a:p>
              <a:pPr>
                <a:lnSpc>
                  <a:spcPct val="110000"/>
                </a:lnSpc>
              </a:pPr>
              <a:r>
                <a:rPr lang="en-US" sz="2400" dirty="0">
                  <a:solidFill>
                    <a:srgbClr val="000000"/>
                  </a:solidFill>
                  <a:effectLst/>
                  <a:latin typeface="+mn-lt"/>
                  <a:cs typeface="Arial" panose="020B0604020202020204" pitchFamily="34" charset="0"/>
                </a:rPr>
                <a:t>Posterior</a:t>
              </a:r>
            </a:p>
            <a:p>
              <a:pPr>
                <a:lnSpc>
                  <a:spcPct val="110000"/>
                </a:lnSpc>
              </a:pPr>
              <a:r>
                <a:rPr lang="en-US" sz="2400" dirty="0">
                  <a:solidFill>
                    <a:srgbClr val="000000"/>
                  </a:solidFill>
                  <a:effectLst/>
                  <a:latin typeface="+mn-lt"/>
                  <a:cs typeface="Arial" panose="020B0604020202020204" pitchFamily="34" charset="0"/>
                </a:rPr>
                <a:t>Probabilities</a:t>
              </a:r>
            </a:p>
            <a:p>
              <a:pPr>
                <a:lnSpc>
                  <a:spcPct val="120000"/>
                </a:lnSpc>
              </a:pPr>
              <a:r>
                <a:rPr lang="en-US" sz="2400" i="1" dirty="0">
                  <a:solidFill>
                    <a:srgbClr val="000000"/>
                  </a:solidFill>
                  <a:effectLst/>
                  <a:latin typeface="+mn-lt"/>
                  <a:cs typeface="Arial" panose="020B0604020202020204" pitchFamily="34" charset="0"/>
                </a:rPr>
                <a:t>P</a:t>
              </a:r>
              <a:r>
                <a:rPr lang="en-US" sz="2400" dirty="0">
                  <a:solidFill>
                    <a:srgbClr val="000000"/>
                  </a:solidFill>
                  <a:effectLst/>
                  <a:latin typeface="+mn-lt"/>
                  <a:cs typeface="Arial" panose="020B0604020202020204" pitchFamily="34" charset="0"/>
                </a:rPr>
                <a:t>(</a:t>
              </a:r>
              <a:r>
                <a:rPr lang="en-US" sz="2400" i="1" dirty="0">
                  <a:solidFill>
                    <a:srgbClr val="000000"/>
                  </a:solidFill>
                  <a:effectLst/>
                  <a:latin typeface="+mn-lt"/>
                  <a:cs typeface="Arial" panose="020B0604020202020204" pitchFamily="34" charset="0"/>
                </a:rPr>
                <a:t>A</a:t>
              </a:r>
              <a:r>
                <a:rPr lang="en-US" sz="2400" i="1" baseline="-25000" dirty="0">
                  <a:solidFill>
                    <a:srgbClr val="000000"/>
                  </a:solidFill>
                  <a:effectLst/>
                  <a:latin typeface="+mn-lt"/>
                  <a:cs typeface="Arial" panose="020B0604020202020204" pitchFamily="34" charset="0"/>
                </a:rPr>
                <a:t>i</a:t>
              </a:r>
              <a:r>
                <a:rPr lang="en-US" sz="2400" dirty="0">
                  <a:solidFill>
                    <a:srgbClr val="000000"/>
                  </a:solidFill>
                  <a:effectLst/>
                  <a:latin typeface="+mn-lt"/>
                  <a:cs typeface="Arial" panose="020B0604020202020204" pitchFamily="34" charset="0"/>
                </a:rPr>
                <a:t> |</a:t>
              </a:r>
              <a:r>
                <a:rPr lang="en-US" sz="2400" i="1" dirty="0">
                  <a:solidFill>
                    <a:srgbClr val="000000"/>
                  </a:solidFill>
                  <a:effectLst/>
                  <a:latin typeface="+mn-lt"/>
                  <a:cs typeface="Arial" panose="020B0604020202020204" pitchFamily="34" charset="0"/>
                </a:rPr>
                <a:t>B</a:t>
              </a:r>
              <a:r>
                <a:rPr lang="en-US" sz="2400" dirty="0">
                  <a:solidFill>
                    <a:srgbClr val="000000"/>
                  </a:solidFill>
                  <a:effectLst/>
                  <a:latin typeface="+mn-lt"/>
                  <a:cs typeface="Arial" panose="020B0604020202020204" pitchFamily="34" charset="0"/>
                </a:rPr>
                <a:t>)</a:t>
              </a:r>
            </a:p>
          </p:txBody>
        </p:sp>
        <p:sp>
          <p:nvSpPr>
            <p:cNvPr id="24" name="Rectangle 125"/>
            <p:cNvSpPr>
              <a:spLocks noChangeArrowheads="1"/>
            </p:cNvSpPr>
            <p:nvPr/>
          </p:nvSpPr>
          <p:spPr bwMode="auto">
            <a:xfrm>
              <a:off x="9318574" y="4080649"/>
              <a:ext cx="2247354" cy="1314450"/>
            </a:xfrm>
            <a:prstGeom prst="rect">
              <a:avLst/>
            </a:prstGeom>
            <a:noFill/>
            <a:ln w="12700">
              <a:noFill/>
              <a:miter lim="800000"/>
              <a:headEnd/>
              <a:tailEnd/>
            </a:ln>
            <a:effectLst/>
          </p:spPr>
          <p:txBody>
            <a:bodyPr wrap="none" anchor="ctr"/>
            <a:lstStyle/>
            <a:p>
              <a:pPr algn="l">
                <a:lnSpc>
                  <a:spcPct val="130000"/>
                </a:lnSpc>
              </a:pPr>
              <a:r>
                <a:rPr lang="en-US" sz="2400" dirty="0">
                  <a:solidFill>
                    <a:srgbClr val="000000"/>
                  </a:solidFill>
                  <a:effectLst/>
                  <a:latin typeface="+mn-lt"/>
                  <a:cs typeface="Arial" panose="020B0604020202020204" pitchFamily="34" charset="0"/>
                </a:rPr>
                <a:t>  .3415 = .14/.41 </a:t>
              </a:r>
            </a:p>
            <a:p>
              <a:pPr algn="l">
                <a:lnSpc>
                  <a:spcPct val="130000"/>
                </a:lnSpc>
              </a:pPr>
              <a:r>
                <a:rPr lang="en-US" sz="2400" u="sng" dirty="0">
                  <a:solidFill>
                    <a:srgbClr val="000000"/>
                  </a:solidFill>
                  <a:effectLst/>
                  <a:latin typeface="+mn-lt"/>
                  <a:cs typeface="Arial" panose="020B0604020202020204" pitchFamily="34" charset="0"/>
                </a:rPr>
                <a:t>  .6585</a:t>
              </a:r>
            </a:p>
            <a:p>
              <a:pPr algn="l">
                <a:lnSpc>
                  <a:spcPct val="130000"/>
                </a:lnSpc>
              </a:pPr>
              <a:r>
                <a:rPr lang="en-US" sz="2400" dirty="0">
                  <a:solidFill>
                    <a:srgbClr val="000000"/>
                  </a:solidFill>
                  <a:effectLst/>
                  <a:latin typeface="+mn-lt"/>
                  <a:cs typeface="Arial" panose="020B0604020202020204" pitchFamily="34" charset="0"/>
                </a:rPr>
                <a:t>1.0000</a:t>
              </a:r>
            </a:p>
          </p:txBody>
        </p:sp>
      </p:grpSp>
    </p:spTree>
    <p:extLst>
      <p:ext uri="{BB962C8B-B14F-4D97-AF65-F5344CB8AC3E}">
        <p14:creationId xmlns:p14="http://schemas.microsoft.com/office/powerpoint/2010/main" val="781064351"/>
      </p:ext>
    </p:extLst>
  </p:cSld>
  <p:clrMapOvr>
    <a:masterClrMapping/>
  </p:clrMapOvr>
  <p:transition>
    <p:zo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89917" y="489469"/>
            <a:ext cx="10489585" cy="727075"/>
          </a:xfrm>
          <a:noFill/>
          <a:ln/>
        </p:spPr>
        <p:txBody>
          <a:bodyPr/>
          <a:lstStyle/>
          <a:p>
            <a:r>
              <a:rPr lang="en-US" dirty="0"/>
              <a:t>End of Chapter 4</a:t>
            </a:r>
          </a:p>
        </p:txBody>
      </p:sp>
      <p:sp>
        <p:nvSpPr>
          <p:cNvPr id="43011" name="AutoShape 3"/>
          <p:cNvSpPr>
            <a:spLocks noChangeArrowheads="1"/>
          </p:cNvSpPr>
          <p:nvPr/>
        </p:nvSpPr>
        <p:spPr bwMode="auto">
          <a:xfrm>
            <a:off x="5050541" y="3048001"/>
            <a:ext cx="1844529" cy="1611313"/>
          </a:xfrm>
          <a:prstGeom prst="roundRect">
            <a:avLst>
              <a:gd name="adj" fmla="val 12065"/>
            </a:avLst>
          </a:prstGeom>
          <a:noFill/>
          <a:ln w="50800">
            <a:solidFill>
              <a:srgbClr val="000000"/>
            </a:solidFill>
            <a:round/>
            <a:headEnd/>
            <a:tailEnd/>
          </a:ln>
          <a:effectLst>
            <a:outerShdw dist="35921" dir="2700000" algn="ctr" rotWithShape="0">
              <a:srgbClr val="000000"/>
            </a:outerShdw>
          </a:effectLst>
        </p:spPr>
        <p:txBody>
          <a:bodyPr wrap="none" anchor="ctr"/>
          <a:lstStyle/>
          <a:p>
            <a:endParaRPr lang="en-US"/>
          </a:p>
        </p:txBody>
      </p:sp>
      <p:sp>
        <p:nvSpPr>
          <p:cNvPr id="2" name="Slide Number Placeholder 1"/>
          <p:cNvSpPr>
            <a:spLocks noGrp="1"/>
          </p:cNvSpPr>
          <p:nvPr>
            <p:ph type="sldNum" sz="quarter" idx="12"/>
          </p:nvPr>
        </p:nvSpPr>
        <p:spPr/>
        <p:txBody>
          <a:bodyPr/>
          <a:lstStyle/>
          <a:p>
            <a:fld id="{949EBC64-41CB-41B8-B6DF-9B1367312BD4}" type="slidenum">
              <a:rPr lang="en-US" smtClean="0"/>
              <a:t>63</a:t>
            </a:fld>
            <a:endParaRPr lang="en-US"/>
          </a:p>
        </p:txBody>
      </p:sp>
      <p:sp>
        <p:nvSpPr>
          <p:cNvPr id="6" name="Freeform 8"/>
          <p:cNvSpPr>
            <a:spLocks/>
          </p:cNvSpPr>
          <p:nvPr/>
        </p:nvSpPr>
        <p:spPr bwMode="auto">
          <a:xfrm>
            <a:off x="5366226" y="2073507"/>
            <a:ext cx="1681163" cy="2670175"/>
          </a:xfrm>
          <a:custGeom>
            <a:avLst/>
            <a:gdLst/>
            <a:ahLst/>
            <a:cxnLst>
              <a:cxn ang="0">
                <a:pos x="119" y="784"/>
              </a:cxn>
              <a:cxn ang="0">
                <a:pos x="0" y="1239"/>
              </a:cxn>
              <a:cxn ang="0">
                <a:pos x="409" y="1681"/>
              </a:cxn>
              <a:cxn ang="0">
                <a:pos x="1058" y="196"/>
              </a:cxn>
              <a:cxn ang="0">
                <a:pos x="1058" y="0"/>
              </a:cxn>
              <a:cxn ang="0">
                <a:pos x="334" y="1252"/>
              </a:cxn>
              <a:cxn ang="0">
                <a:pos x="119" y="784"/>
              </a:cxn>
            </a:cxnLst>
            <a:rect l="0" t="0" r="r" b="b"/>
            <a:pathLst>
              <a:path w="1059" h="1682">
                <a:moveTo>
                  <a:pt x="119" y="784"/>
                </a:moveTo>
                <a:lnTo>
                  <a:pt x="0" y="1239"/>
                </a:lnTo>
                <a:lnTo>
                  <a:pt x="409" y="1681"/>
                </a:lnTo>
                <a:lnTo>
                  <a:pt x="1058" y="196"/>
                </a:lnTo>
                <a:lnTo>
                  <a:pt x="1058" y="0"/>
                </a:lnTo>
                <a:lnTo>
                  <a:pt x="334" y="1252"/>
                </a:lnTo>
                <a:lnTo>
                  <a:pt x="119" y="784"/>
                </a:lnTo>
              </a:path>
            </a:pathLst>
          </a:custGeom>
          <a:solidFill>
            <a:srgbClr val="CC2A1E"/>
          </a:solidFill>
          <a:ln w="12700" cap="rnd"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US" dirty="0">
              <a:solidFill>
                <a:srgbClr val="B43D18"/>
              </a:solidFill>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4807" y="425598"/>
            <a:ext cx="10337562" cy="865188"/>
          </a:xfrm>
          <a:noFill/>
          <a:ln/>
        </p:spPr>
        <p:txBody>
          <a:bodyPr/>
          <a:lstStyle/>
          <a:p>
            <a:r>
              <a:rPr lang="en-US"/>
              <a:t>Random Experiment </a:t>
            </a:r>
            <a:r>
              <a:rPr lang="en-US" dirty="0"/>
              <a:t>and Its Sample Space</a:t>
            </a:r>
          </a:p>
        </p:txBody>
      </p:sp>
      <p:sp>
        <p:nvSpPr>
          <p:cNvPr id="6148" name="Rectangle 4"/>
          <p:cNvSpPr>
            <a:spLocks noChangeArrowheads="1"/>
          </p:cNvSpPr>
          <p:nvPr/>
        </p:nvSpPr>
        <p:spPr bwMode="auto">
          <a:xfrm>
            <a:off x="1266858" y="1160815"/>
            <a:ext cx="9653459" cy="67118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a:t>
            </a:r>
            <a:r>
              <a:rPr lang="en-US" sz="2400">
                <a:solidFill>
                  <a:srgbClr val="000000"/>
                </a:solidFill>
                <a:effectLst/>
                <a:latin typeface="+mn-lt"/>
                <a:cs typeface="Arial" panose="020B0604020202020204" pitchFamily="34" charset="0"/>
              </a:rPr>
              <a:t> </a:t>
            </a:r>
            <a:r>
              <a:rPr lang="en-US" sz="2400" u="sng">
                <a:solidFill>
                  <a:srgbClr val="000000"/>
                </a:solidFill>
                <a:effectLst/>
                <a:latin typeface="+mn-lt"/>
                <a:cs typeface="Arial" panose="020B0604020202020204" pitchFamily="34" charset="0"/>
              </a:rPr>
              <a:t>Random experiment</a:t>
            </a:r>
            <a:r>
              <a:rPr lang="en-US" sz="2400" b="1" u="sng">
                <a:solidFill>
                  <a:srgbClr val="000000"/>
                </a:solidFill>
                <a:effectLst/>
                <a:latin typeface="+mn-lt"/>
                <a:cs typeface="Arial" panose="020B0604020202020204" pitchFamily="34" charset="0"/>
              </a:rPr>
              <a:t> </a:t>
            </a:r>
            <a:r>
              <a:rPr lang="en-US" sz="2400">
                <a:solidFill>
                  <a:srgbClr val="000000"/>
                </a:solidFill>
                <a:effectLst/>
                <a:latin typeface="+mn-lt"/>
                <a:cs typeface="Arial" panose="020B0604020202020204" pitchFamily="34" charset="0"/>
              </a:rPr>
              <a:t>is a process </a:t>
            </a:r>
            <a:r>
              <a:rPr lang="en-US" sz="2400" dirty="0">
                <a:solidFill>
                  <a:srgbClr val="000000"/>
                </a:solidFill>
                <a:effectLst/>
                <a:latin typeface="+mn-lt"/>
                <a:cs typeface="Arial" panose="020B0604020202020204" pitchFamily="34" charset="0"/>
              </a:rPr>
              <a:t>that generates </a:t>
            </a:r>
            <a:r>
              <a:rPr lang="en-US" sz="2400">
                <a:solidFill>
                  <a:srgbClr val="000000"/>
                </a:solidFill>
                <a:effectLst/>
                <a:latin typeface="+mn-lt"/>
                <a:cs typeface="Arial" panose="020B0604020202020204" pitchFamily="34" charset="0"/>
              </a:rPr>
              <a:t>well-defined </a:t>
            </a:r>
            <a:r>
              <a:rPr lang="en-US" sz="2400" dirty="0">
                <a:solidFill>
                  <a:srgbClr val="000000"/>
                </a:solidFill>
                <a:effectLst/>
                <a:latin typeface="+mn-lt"/>
                <a:cs typeface="Arial" panose="020B0604020202020204" pitchFamily="34" charset="0"/>
              </a:rPr>
              <a:t>experimental</a:t>
            </a:r>
            <a:r>
              <a:rPr lang="en-US" sz="2400">
                <a:solidFill>
                  <a:srgbClr val="000000"/>
                </a:solidFill>
                <a:effectLst/>
                <a:latin typeface="+mn-lt"/>
                <a:cs typeface="Arial" panose="020B0604020202020204" pitchFamily="34" charset="0"/>
              </a:rPr>
              <a:t> outcomes</a:t>
            </a:r>
            <a:r>
              <a:rPr lang="en-US" sz="2400" dirty="0">
                <a:solidFill>
                  <a:srgbClr val="000000"/>
                </a:solidFill>
                <a:effectLst/>
                <a:latin typeface="+mn-lt"/>
                <a:cs typeface="Arial" panose="020B0604020202020204" pitchFamily="34" charset="0"/>
              </a:rPr>
              <a:t>.</a:t>
            </a:r>
          </a:p>
        </p:txBody>
      </p:sp>
      <p:sp>
        <p:nvSpPr>
          <p:cNvPr id="6149" name="Rectangle 5"/>
          <p:cNvSpPr>
            <a:spLocks noChangeArrowheads="1"/>
          </p:cNvSpPr>
          <p:nvPr/>
        </p:nvSpPr>
        <p:spPr bwMode="auto">
          <a:xfrm>
            <a:off x="1266858" y="1692658"/>
            <a:ext cx="9940720" cy="79423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The </a:t>
            </a:r>
            <a:r>
              <a:rPr lang="en-US" sz="2400" u="sng" dirty="0">
                <a:solidFill>
                  <a:srgbClr val="000000"/>
                </a:solidFill>
                <a:effectLst/>
                <a:latin typeface="+mn-lt"/>
                <a:cs typeface="Arial" panose="020B0604020202020204" pitchFamily="34" charset="0"/>
              </a:rPr>
              <a:t>sample space</a:t>
            </a:r>
            <a:r>
              <a:rPr lang="en-US" sz="2400" dirty="0">
                <a:solidFill>
                  <a:srgbClr val="000000"/>
                </a:solidFill>
                <a:effectLst/>
                <a:latin typeface="+mn-lt"/>
                <a:cs typeface="Arial" panose="020B0604020202020204" pitchFamily="34" charset="0"/>
              </a:rPr>
              <a:t> for an experiment is the set of all experimental outcomes.</a:t>
            </a:r>
          </a:p>
        </p:txBody>
      </p:sp>
      <p:sp>
        <p:nvSpPr>
          <p:cNvPr id="6150" name="Rectangle 6"/>
          <p:cNvSpPr>
            <a:spLocks noChangeArrowheads="1"/>
          </p:cNvSpPr>
          <p:nvPr/>
        </p:nvSpPr>
        <p:spPr bwMode="auto">
          <a:xfrm>
            <a:off x="1266858" y="2329021"/>
            <a:ext cx="9653459" cy="72627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342900" indent="-342900" algn="l">
              <a:buFont typeface="Arial" panose="020B0604020202020204" pitchFamily="34" charset="0"/>
              <a:buChar char="•"/>
            </a:pPr>
            <a:r>
              <a:rPr lang="en-US" sz="2400" dirty="0">
                <a:solidFill>
                  <a:srgbClr val="000000"/>
                </a:solidFill>
                <a:effectLst/>
                <a:latin typeface="+mn-lt"/>
                <a:cs typeface="Arial" panose="020B0604020202020204" pitchFamily="34" charset="0"/>
              </a:rPr>
              <a:t>An experimental outcome is also called a </a:t>
            </a:r>
            <a:r>
              <a:rPr lang="en-US" sz="2400" u="sng" dirty="0">
                <a:solidFill>
                  <a:srgbClr val="000000"/>
                </a:solidFill>
                <a:effectLst/>
                <a:latin typeface="+mn-lt"/>
                <a:cs typeface="Arial" panose="020B0604020202020204" pitchFamily="34" charset="0"/>
              </a:rPr>
              <a:t>sample point</a:t>
            </a:r>
            <a:r>
              <a:rPr lang="en-US" sz="2400" dirty="0">
                <a:solidFill>
                  <a:srgbClr val="000000"/>
                </a:solidFill>
                <a:effectLst/>
                <a:latin typeface="+mn-lt"/>
                <a:cs typeface="Arial" panose="020B0604020202020204" pitchFamily="34" charset="0"/>
              </a:rPr>
              <a:t>.</a:t>
            </a:r>
          </a:p>
        </p:txBody>
      </p:sp>
      <p:sp>
        <p:nvSpPr>
          <p:cNvPr id="2" name="Slide Number Placeholder 1"/>
          <p:cNvSpPr>
            <a:spLocks noGrp="1"/>
          </p:cNvSpPr>
          <p:nvPr>
            <p:ph type="sldNum" sz="quarter" idx="12"/>
          </p:nvPr>
        </p:nvSpPr>
        <p:spPr/>
        <p:txBody>
          <a:bodyPr/>
          <a:lstStyle/>
          <a:p>
            <a:fld id="{949EBC64-41CB-41B8-B6DF-9B1367312BD4}" type="slidenum">
              <a:rPr lang="en-US" smtClean="0"/>
              <a:t>7</a:t>
            </a:fld>
            <a:endParaRPr lang="en-US"/>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Text Box 4"/>
          <p:cNvSpPr txBox="1">
            <a:spLocks noChangeArrowheads="1"/>
          </p:cNvSpPr>
          <p:nvPr/>
        </p:nvSpPr>
        <p:spPr bwMode="auto">
          <a:xfrm>
            <a:off x="2814739" y="1300708"/>
            <a:ext cx="2699522" cy="3037755"/>
          </a:xfrm>
          <a:prstGeom prst="rect">
            <a:avLst/>
          </a:prstGeom>
          <a:noFill/>
          <a:ln w="12700">
            <a:noFill/>
            <a:miter lim="800000"/>
            <a:headEnd/>
            <a:tailEnd/>
          </a:ln>
          <a:effectLst/>
        </p:spPr>
        <p:txBody>
          <a:bodyPr wrap="none">
            <a:spAutoFit/>
          </a:bodyPr>
          <a:lstStyle/>
          <a:p>
            <a:pPr algn="l">
              <a:lnSpc>
                <a:spcPct val="110000"/>
              </a:lnSpc>
            </a:pPr>
            <a:r>
              <a:rPr lang="en-US" sz="2400" u="sng" dirty="0">
                <a:solidFill>
                  <a:srgbClr val="000000"/>
                </a:solidFill>
                <a:effectLst/>
                <a:latin typeface="+mn-lt"/>
                <a:cs typeface="Arial" panose="020B0604020202020204" pitchFamily="34" charset="0"/>
              </a:rPr>
              <a:t>Experiment</a:t>
            </a:r>
          </a:p>
          <a:p>
            <a:pPr algn="l">
              <a:lnSpc>
                <a:spcPct val="110000"/>
              </a:lnSpc>
            </a:pPr>
            <a:endParaRPr lang="en-US" sz="600" dirty="0">
              <a:solidFill>
                <a:srgbClr val="000000"/>
              </a:solidFill>
              <a:effectLst/>
              <a:latin typeface="+mn-lt"/>
              <a:cs typeface="Arial" panose="020B0604020202020204" pitchFamily="34" charset="0"/>
            </a:endParaRPr>
          </a:p>
          <a:p>
            <a:pPr algn="l">
              <a:lnSpc>
                <a:spcPct val="110000"/>
              </a:lnSpc>
            </a:pPr>
            <a:r>
              <a:rPr lang="en-US" sz="2400" dirty="0">
                <a:solidFill>
                  <a:srgbClr val="000000"/>
                </a:solidFill>
                <a:effectLst/>
                <a:latin typeface="+mn-lt"/>
                <a:cs typeface="Arial" panose="020B0604020202020204" pitchFamily="34" charset="0"/>
              </a:rPr>
              <a:t>Toss a coin</a:t>
            </a:r>
          </a:p>
          <a:p>
            <a:pPr algn="l">
              <a:lnSpc>
                <a:spcPct val="110000"/>
              </a:lnSpc>
            </a:pPr>
            <a:r>
              <a:rPr lang="en-US" sz="2400">
                <a:solidFill>
                  <a:srgbClr val="000000"/>
                </a:solidFill>
                <a:effectLst/>
                <a:latin typeface="+mn-lt"/>
                <a:cs typeface="Arial" panose="020B0604020202020204" pitchFamily="34" charset="0"/>
              </a:rPr>
              <a:t>Inspect a </a:t>
            </a:r>
            <a:r>
              <a:rPr lang="en-US" sz="2400" dirty="0">
                <a:solidFill>
                  <a:srgbClr val="000000"/>
                </a:solidFill>
                <a:effectLst/>
                <a:latin typeface="+mn-lt"/>
                <a:cs typeface="Arial" panose="020B0604020202020204" pitchFamily="34" charset="0"/>
              </a:rPr>
              <a:t>part</a:t>
            </a:r>
          </a:p>
          <a:p>
            <a:pPr algn="l">
              <a:lnSpc>
                <a:spcPct val="110000"/>
              </a:lnSpc>
            </a:pPr>
            <a:r>
              <a:rPr lang="en-US" sz="2400" dirty="0">
                <a:solidFill>
                  <a:srgbClr val="000000"/>
                </a:solidFill>
                <a:effectLst/>
                <a:latin typeface="+mn-lt"/>
                <a:cs typeface="Arial" panose="020B0604020202020204" pitchFamily="34" charset="0"/>
              </a:rPr>
              <a:t>Conduct a sales call</a:t>
            </a:r>
          </a:p>
          <a:p>
            <a:pPr algn="l">
              <a:lnSpc>
                <a:spcPct val="110000"/>
              </a:lnSpc>
            </a:pPr>
            <a:r>
              <a:rPr lang="en-US" sz="2400" dirty="0">
                <a:solidFill>
                  <a:srgbClr val="000000"/>
                </a:solidFill>
                <a:effectLst/>
                <a:latin typeface="+mn-lt"/>
                <a:cs typeface="Arial" panose="020B0604020202020204" pitchFamily="34" charset="0"/>
              </a:rPr>
              <a:t>Roll a die</a:t>
            </a:r>
          </a:p>
          <a:p>
            <a:pPr algn="l">
              <a:lnSpc>
                <a:spcPct val="110000"/>
              </a:lnSpc>
            </a:pPr>
            <a:r>
              <a:rPr lang="en-US" sz="2400" dirty="0">
                <a:solidFill>
                  <a:srgbClr val="000000"/>
                </a:solidFill>
                <a:effectLst/>
                <a:latin typeface="+mn-lt"/>
                <a:cs typeface="Arial" panose="020B0604020202020204" pitchFamily="34" charset="0"/>
              </a:rPr>
              <a:t>Play a football game</a:t>
            </a:r>
          </a:p>
          <a:p>
            <a:pPr algn="l">
              <a:lnSpc>
                <a:spcPct val="110000"/>
              </a:lnSpc>
            </a:pPr>
            <a:endParaRPr lang="en-US" sz="2400" dirty="0">
              <a:solidFill>
                <a:srgbClr val="000000"/>
              </a:solidFill>
              <a:effectLst/>
              <a:latin typeface="+mn-lt"/>
              <a:cs typeface="Arial" panose="020B0604020202020204" pitchFamily="34" charset="0"/>
            </a:endParaRPr>
          </a:p>
        </p:txBody>
      </p:sp>
      <p:sp>
        <p:nvSpPr>
          <p:cNvPr id="199685" name="Text Box 5"/>
          <p:cNvSpPr txBox="1">
            <a:spLocks noChangeArrowheads="1"/>
          </p:cNvSpPr>
          <p:nvPr/>
        </p:nvSpPr>
        <p:spPr bwMode="auto">
          <a:xfrm>
            <a:off x="6059806" y="1300708"/>
            <a:ext cx="3232423" cy="2631490"/>
          </a:xfrm>
          <a:prstGeom prst="rect">
            <a:avLst/>
          </a:prstGeom>
          <a:noFill/>
          <a:ln w="12700">
            <a:noFill/>
            <a:miter lim="800000"/>
            <a:headEnd/>
            <a:tailEnd/>
          </a:ln>
          <a:effectLst/>
        </p:spPr>
        <p:txBody>
          <a:bodyPr wrap="none">
            <a:spAutoFit/>
          </a:bodyPr>
          <a:lstStyle/>
          <a:p>
            <a:pPr algn="l">
              <a:lnSpc>
                <a:spcPct val="110000"/>
              </a:lnSpc>
            </a:pPr>
            <a:r>
              <a:rPr lang="en-US" sz="2400" u="sng" dirty="0">
                <a:solidFill>
                  <a:srgbClr val="000000"/>
                </a:solidFill>
                <a:effectLst/>
                <a:latin typeface="+mn-lt"/>
                <a:cs typeface="Arial" panose="020B0604020202020204" pitchFamily="34" charset="0"/>
              </a:rPr>
              <a:t>Experiment Outcomes</a:t>
            </a:r>
          </a:p>
          <a:p>
            <a:pPr algn="l">
              <a:lnSpc>
                <a:spcPct val="110000"/>
              </a:lnSpc>
            </a:pPr>
            <a:endParaRPr lang="en-US" sz="600" dirty="0">
              <a:solidFill>
                <a:srgbClr val="000000"/>
              </a:solidFill>
              <a:effectLst/>
              <a:latin typeface="+mn-lt"/>
              <a:cs typeface="Arial" panose="020B0604020202020204" pitchFamily="34" charset="0"/>
            </a:endParaRPr>
          </a:p>
          <a:p>
            <a:pPr algn="l">
              <a:lnSpc>
                <a:spcPct val="110000"/>
              </a:lnSpc>
            </a:pPr>
            <a:r>
              <a:rPr lang="en-US" sz="2400" dirty="0">
                <a:solidFill>
                  <a:srgbClr val="000000"/>
                </a:solidFill>
                <a:effectLst/>
                <a:latin typeface="+mn-lt"/>
                <a:cs typeface="Arial" panose="020B0604020202020204" pitchFamily="34" charset="0"/>
              </a:rPr>
              <a:t>Head, tail</a:t>
            </a:r>
          </a:p>
          <a:p>
            <a:pPr algn="l">
              <a:lnSpc>
                <a:spcPct val="110000"/>
              </a:lnSpc>
            </a:pPr>
            <a:r>
              <a:rPr lang="en-US" sz="2400" dirty="0">
                <a:solidFill>
                  <a:srgbClr val="000000"/>
                </a:solidFill>
                <a:effectLst/>
                <a:latin typeface="+mn-lt"/>
                <a:cs typeface="Arial" panose="020B0604020202020204" pitchFamily="34" charset="0"/>
              </a:rPr>
              <a:t>Defective, non-defective</a:t>
            </a:r>
          </a:p>
          <a:p>
            <a:pPr algn="l">
              <a:lnSpc>
                <a:spcPct val="110000"/>
              </a:lnSpc>
            </a:pPr>
            <a:r>
              <a:rPr lang="en-US" sz="2400" dirty="0">
                <a:solidFill>
                  <a:srgbClr val="000000"/>
                </a:solidFill>
                <a:effectLst/>
                <a:latin typeface="+mn-lt"/>
                <a:cs typeface="Arial" panose="020B0604020202020204" pitchFamily="34" charset="0"/>
              </a:rPr>
              <a:t>Purchase, no purchase</a:t>
            </a:r>
          </a:p>
          <a:p>
            <a:pPr algn="l">
              <a:lnSpc>
                <a:spcPct val="110000"/>
              </a:lnSpc>
            </a:pPr>
            <a:r>
              <a:rPr lang="en-US" sz="2400" dirty="0">
                <a:solidFill>
                  <a:srgbClr val="000000"/>
                </a:solidFill>
                <a:effectLst/>
                <a:latin typeface="+mn-lt"/>
                <a:cs typeface="Arial" panose="020B0604020202020204" pitchFamily="34" charset="0"/>
              </a:rPr>
              <a:t>1, 2, 3, 4, 5, 6</a:t>
            </a:r>
          </a:p>
          <a:p>
            <a:pPr algn="l">
              <a:lnSpc>
                <a:spcPct val="110000"/>
              </a:lnSpc>
            </a:pPr>
            <a:r>
              <a:rPr lang="en-US" sz="2400" dirty="0">
                <a:solidFill>
                  <a:srgbClr val="000000"/>
                </a:solidFill>
                <a:effectLst/>
                <a:latin typeface="+mn-lt"/>
                <a:cs typeface="Arial" panose="020B0604020202020204" pitchFamily="34" charset="0"/>
              </a:rPr>
              <a:t>Win, lose, tie</a:t>
            </a:r>
          </a:p>
        </p:txBody>
      </p:sp>
      <p:sp>
        <p:nvSpPr>
          <p:cNvPr id="2" name="Slide Number Placeholder 1"/>
          <p:cNvSpPr>
            <a:spLocks noGrp="1"/>
          </p:cNvSpPr>
          <p:nvPr>
            <p:ph type="sldNum" sz="quarter" idx="12"/>
          </p:nvPr>
        </p:nvSpPr>
        <p:spPr/>
        <p:txBody>
          <a:bodyPr/>
          <a:lstStyle/>
          <a:p>
            <a:fld id="{949EBC64-41CB-41B8-B6DF-9B1367312BD4}" type="slidenum">
              <a:rPr lang="en-US" smtClean="0"/>
              <a:t>8</a:t>
            </a:fld>
            <a:endParaRPr lang="en-US"/>
          </a:p>
        </p:txBody>
      </p:sp>
      <p:sp>
        <p:nvSpPr>
          <p:cNvPr id="7" name="Rectangle 2"/>
          <p:cNvSpPr txBox="1">
            <a:spLocks noChangeArrowheads="1"/>
          </p:cNvSpPr>
          <p:nvPr/>
        </p:nvSpPr>
        <p:spPr>
          <a:xfrm>
            <a:off x="924807" y="589437"/>
            <a:ext cx="10337562" cy="865188"/>
          </a:xfrm>
          <a:prstGeom prst="rect">
            <a:avLst/>
          </a:prstGeom>
          <a:noFill/>
          <a:ln/>
        </p:spPr>
        <p:txBody>
          <a:bodyPr/>
          <a:lstStyle>
            <a:lvl1pPr algn="l" defTabSz="914400" rtl="0" eaLnBrk="1" latinLnBrk="0" hangingPunct="1">
              <a:lnSpc>
                <a:spcPct val="90000"/>
              </a:lnSpc>
              <a:spcBef>
                <a:spcPct val="0"/>
              </a:spcBef>
              <a:buNone/>
              <a:defRPr sz="3200" kern="1200">
                <a:solidFill>
                  <a:schemeClr val="tx1"/>
                </a:solidFill>
                <a:latin typeface="+mn-lt"/>
                <a:ea typeface="+mj-ea"/>
                <a:cs typeface="+mj-cs"/>
              </a:defRPr>
            </a:lvl1pPr>
          </a:lstStyle>
          <a:p>
            <a:pPr fontAlgn="auto">
              <a:spcAft>
                <a:spcPts val="0"/>
              </a:spcAft>
            </a:pPr>
            <a:r>
              <a:rPr lang="en-US">
                <a:effectLst/>
              </a:rPr>
              <a:t>Random Experiment </a:t>
            </a:r>
            <a:r>
              <a:rPr lang="en-US" dirty="0">
                <a:effectLst/>
              </a:rPr>
              <a:t>and Its Sample Space</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1390405" y="1836980"/>
            <a:ext cx="9864567" cy="1178073"/>
          </a:xfrm>
          <a:noFill/>
          <a:ln/>
        </p:spPr>
        <p:txBody>
          <a:bodyPr>
            <a:normAutofit/>
          </a:bodyPr>
          <a:lstStyle/>
          <a:p>
            <a:pPr>
              <a:lnSpc>
                <a:spcPct val="80000"/>
              </a:lnSpc>
              <a:buFont typeface="Monotype Sorts" pitchFamily="2" charset="2"/>
              <a:buNone/>
            </a:pPr>
            <a:r>
              <a:rPr lang="en-US" dirty="0"/>
              <a:t>	Bradley has invested in two stocks, Markley Oil and Collins Mining.  Bradley has determined that the possible outcomes of these investments three months from now are </a:t>
            </a:r>
            <a:r>
              <a:rPr lang="en-US"/>
              <a:t>as follows: </a:t>
            </a:r>
            <a:endParaRPr lang="en-US" dirty="0"/>
          </a:p>
        </p:txBody>
      </p:sp>
      <p:grpSp>
        <p:nvGrpSpPr>
          <p:cNvPr id="4" name="Group 3"/>
          <p:cNvGrpSpPr/>
          <p:nvPr/>
        </p:nvGrpSpPr>
        <p:grpSpPr>
          <a:xfrm>
            <a:off x="3526745" y="2954786"/>
            <a:ext cx="5740942" cy="2914650"/>
            <a:chOff x="3526745" y="2868722"/>
            <a:chExt cx="5740942" cy="2914650"/>
          </a:xfrm>
        </p:grpSpPr>
        <p:sp>
          <p:nvSpPr>
            <p:cNvPr id="3" name="Rectangle 2"/>
            <p:cNvSpPr/>
            <p:nvPr/>
          </p:nvSpPr>
          <p:spPr>
            <a:xfrm>
              <a:off x="3905026" y="2868722"/>
              <a:ext cx="4249270" cy="291465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4" name="Rectangle 116"/>
            <p:cNvSpPr>
              <a:spLocks noChangeArrowheads="1"/>
            </p:cNvSpPr>
            <p:nvPr/>
          </p:nvSpPr>
          <p:spPr bwMode="auto">
            <a:xfrm>
              <a:off x="4276266" y="2868722"/>
              <a:ext cx="4991421" cy="1009650"/>
            </a:xfrm>
            <a:prstGeom prst="rect">
              <a:avLst/>
            </a:prstGeom>
            <a:noFill/>
            <a:ln w="12700">
              <a:noFill/>
              <a:miter lim="800000"/>
              <a:headEnd/>
              <a:tailEnd/>
            </a:ln>
            <a:effectLst/>
          </p:spPr>
          <p:txBody>
            <a:bodyPr wrap="none" anchor="ctr"/>
            <a:lstStyle/>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Investment Gain or Loss</a:t>
              </a:r>
            </a:p>
            <a:p>
              <a:pPr algn="l">
                <a:lnSpc>
                  <a:spcPct val="90000"/>
                </a:lnSpc>
                <a:spcBef>
                  <a:spcPct val="20000"/>
                </a:spcBef>
                <a:buClr>
                  <a:srgbClr val="66FFFF"/>
                </a:buClr>
                <a:buSzPct val="75000"/>
                <a:buFont typeface="Monotype Sorts" pitchFamily="2" charset="2"/>
                <a:buNone/>
              </a:pPr>
              <a:r>
                <a:rPr lang="en-US" sz="2400" dirty="0">
                  <a:solidFill>
                    <a:srgbClr val="000000"/>
                  </a:solidFill>
                  <a:effectLst/>
                  <a:latin typeface="+mn-lt"/>
                  <a:cs typeface="Arial" panose="020B0604020202020204" pitchFamily="34" charset="0"/>
                </a:rPr>
                <a:t>   in 3 Months (in $1000s)</a:t>
              </a:r>
            </a:p>
          </p:txBody>
        </p:sp>
        <p:sp>
          <p:nvSpPr>
            <p:cNvPr id="7285" name="Rectangle 117"/>
            <p:cNvSpPr>
              <a:spLocks noChangeArrowheads="1"/>
            </p:cNvSpPr>
            <p:nvPr/>
          </p:nvSpPr>
          <p:spPr bwMode="auto">
            <a:xfrm>
              <a:off x="3526745" y="3725972"/>
              <a:ext cx="2635065" cy="47625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Markley Oil</a:t>
              </a:r>
            </a:p>
          </p:txBody>
        </p:sp>
        <p:sp>
          <p:nvSpPr>
            <p:cNvPr id="7286" name="Rectangle 118"/>
            <p:cNvSpPr>
              <a:spLocks noChangeArrowheads="1"/>
            </p:cNvSpPr>
            <p:nvPr/>
          </p:nvSpPr>
          <p:spPr bwMode="auto">
            <a:xfrm>
              <a:off x="5568674" y="3706922"/>
              <a:ext cx="2964448" cy="495300"/>
            </a:xfrm>
            <a:prstGeom prst="rect">
              <a:avLst/>
            </a:prstGeom>
            <a:noFill/>
            <a:ln w="12700">
              <a:noFill/>
              <a:miter lim="800000"/>
              <a:headEnd/>
              <a:tailEnd/>
            </a:ln>
            <a:effectLst/>
          </p:spPr>
          <p:txBody>
            <a:bodyPr wrap="none" anchor="ctr"/>
            <a:lstStyle/>
            <a:p>
              <a:r>
                <a:rPr lang="en-US" sz="2400" u="sng" dirty="0">
                  <a:solidFill>
                    <a:srgbClr val="000000"/>
                  </a:solidFill>
                  <a:effectLst/>
                  <a:latin typeface="+mn-lt"/>
                  <a:cs typeface="Arial" panose="020B0604020202020204" pitchFamily="34" charset="0"/>
                </a:rPr>
                <a:t>Collins Mining</a:t>
              </a:r>
            </a:p>
          </p:txBody>
        </p:sp>
        <p:sp>
          <p:nvSpPr>
            <p:cNvPr id="7287" name="Rectangle 119"/>
            <p:cNvSpPr>
              <a:spLocks noChangeArrowheads="1"/>
            </p:cNvSpPr>
            <p:nvPr/>
          </p:nvSpPr>
          <p:spPr bwMode="auto">
            <a:xfrm>
              <a:off x="4430264" y="4106972"/>
              <a:ext cx="734778" cy="167640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10</a:t>
              </a:r>
            </a:p>
            <a:p>
              <a:r>
                <a:rPr lang="en-US" sz="2400" dirty="0">
                  <a:solidFill>
                    <a:srgbClr val="000000"/>
                  </a:solidFill>
                  <a:effectLst/>
                  <a:latin typeface="+mn-lt"/>
                  <a:cs typeface="Arial" panose="020B0604020202020204" pitchFamily="34" charset="0"/>
                </a:rPr>
                <a:t>    5</a:t>
              </a:r>
            </a:p>
            <a:p>
              <a:r>
                <a:rPr lang="en-US" sz="2400" dirty="0">
                  <a:solidFill>
                    <a:srgbClr val="000000"/>
                  </a:solidFill>
                  <a:effectLst/>
                  <a:latin typeface="+mn-lt"/>
                  <a:cs typeface="Arial" panose="020B0604020202020204" pitchFamily="34" charset="0"/>
                </a:rPr>
                <a:t>    0</a:t>
              </a:r>
            </a:p>
            <a:p>
              <a:r>
                <a:rPr lang="en-US" sz="2400" dirty="0">
                  <a:solidFill>
                    <a:srgbClr val="000000"/>
                  </a:solidFill>
                  <a:effectLst/>
                  <a:latin typeface="+mn-lt"/>
                  <a:cs typeface="Arial" panose="020B0604020202020204" pitchFamily="34" charset="0"/>
                </a:rPr>
                <a:t> -20</a:t>
              </a:r>
            </a:p>
          </p:txBody>
        </p:sp>
        <p:sp>
          <p:nvSpPr>
            <p:cNvPr id="7288" name="Rectangle 120"/>
            <p:cNvSpPr>
              <a:spLocks noChangeArrowheads="1"/>
            </p:cNvSpPr>
            <p:nvPr/>
          </p:nvSpPr>
          <p:spPr bwMode="auto">
            <a:xfrm>
              <a:off x="6608121" y="4068872"/>
              <a:ext cx="684103" cy="971550"/>
            </a:xfrm>
            <a:prstGeom prst="rect">
              <a:avLst/>
            </a:prstGeom>
            <a:noFill/>
            <a:ln w="12700">
              <a:noFill/>
              <a:miter lim="800000"/>
              <a:headEnd/>
              <a:tailEnd/>
            </a:ln>
            <a:effectLst/>
          </p:spPr>
          <p:txBody>
            <a:bodyPr wrap="none" anchor="ctr"/>
            <a:lstStyle/>
            <a:p>
              <a:r>
                <a:rPr lang="en-US" sz="2400" dirty="0">
                  <a:solidFill>
                    <a:srgbClr val="000000"/>
                  </a:solidFill>
                  <a:effectLst/>
                  <a:latin typeface="+mn-lt"/>
                  <a:cs typeface="Arial" panose="020B0604020202020204" pitchFamily="34" charset="0"/>
                </a:rPr>
                <a:t>  8</a:t>
              </a:r>
            </a:p>
            <a:p>
              <a:r>
                <a:rPr lang="en-US" sz="2400" dirty="0">
                  <a:solidFill>
                    <a:srgbClr val="000000"/>
                  </a:solidFill>
                  <a:effectLst/>
                  <a:latin typeface="+mn-lt"/>
                  <a:cs typeface="Arial" panose="020B0604020202020204" pitchFamily="34" charset="0"/>
                </a:rPr>
                <a:t> -2</a:t>
              </a:r>
            </a:p>
          </p:txBody>
        </p:sp>
      </p:grpSp>
      <p:sp>
        <p:nvSpPr>
          <p:cNvPr id="7292" name="Rectangle 124"/>
          <p:cNvSpPr>
            <a:spLocks noChangeArrowheads="1"/>
          </p:cNvSpPr>
          <p:nvPr/>
        </p:nvSpPr>
        <p:spPr bwMode="auto">
          <a:xfrm>
            <a:off x="1258987" y="1238943"/>
            <a:ext cx="7130299" cy="550863"/>
          </a:xfrm>
          <a:prstGeom prst="rect">
            <a:avLst/>
          </a:prstGeom>
          <a:noFill/>
          <a:ln w="12700">
            <a:noFill/>
            <a:miter lim="800000"/>
            <a:headEnd/>
            <a:tailEnd/>
          </a:ln>
          <a:effectLst/>
        </p:spPr>
        <p:txBody>
          <a:bodyPr lIns="90488" tIns="44450" rIns="90488" bIns="44450"/>
          <a:lstStyle/>
          <a:p>
            <a:pPr marL="346075" indent="-346075" algn="l">
              <a:spcBef>
                <a:spcPct val="20000"/>
              </a:spcBef>
              <a:buFont typeface="Arial" panose="020B0604020202020204" pitchFamily="34" charset="0"/>
              <a:buChar char="•"/>
            </a:pPr>
            <a:r>
              <a:rPr lang="en-US" sz="2800" dirty="0">
                <a:solidFill>
                  <a:srgbClr val="000000"/>
                </a:solidFill>
                <a:effectLst/>
                <a:latin typeface="+mn-lt"/>
                <a:cs typeface="Arial" panose="020B0604020202020204" pitchFamily="34" charset="0"/>
              </a:rPr>
              <a:t>Example:  Bradley Investments</a:t>
            </a:r>
          </a:p>
        </p:txBody>
      </p:sp>
      <p:sp>
        <p:nvSpPr>
          <p:cNvPr id="2" name="Slide Number Placeholder 1"/>
          <p:cNvSpPr>
            <a:spLocks noGrp="1"/>
          </p:cNvSpPr>
          <p:nvPr>
            <p:ph type="sldNum" sz="quarter" idx="12"/>
          </p:nvPr>
        </p:nvSpPr>
        <p:spPr/>
        <p:txBody>
          <a:bodyPr/>
          <a:lstStyle/>
          <a:p>
            <a:fld id="{949EBC64-41CB-41B8-B6DF-9B1367312BD4}" type="slidenum">
              <a:rPr lang="en-US" smtClean="0"/>
              <a:t>9</a:t>
            </a:fld>
            <a:endParaRPr lang="en-US"/>
          </a:p>
        </p:txBody>
      </p:sp>
      <p:sp>
        <p:nvSpPr>
          <p:cNvPr id="13" name="Rectangle 2"/>
          <p:cNvSpPr>
            <a:spLocks noGrp="1" noChangeArrowheads="1"/>
          </p:cNvSpPr>
          <p:nvPr>
            <p:ph type="title"/>
          </p:nvPr>
        </p:nvSpPr>
        <p:spPr>
          <a:xfrm>
            <a:off x="924807" y="425598"/>
            <a:ext cx="10337562" cy="865188"/>
          </a:xfrm>
          <a:noFill/>
          <a:ln/>
        </p:spPr>
        <p:txBody>
          <a:bodyPr/>
          <a:lstStyle/>
          <a:p>
            <a:r>
              <a:rPr lang="en-US"/>
              <a:t>Random Experiment </a:t>
            </a:r>
            <a:r>
              <a:rPr lang="en-US" dirty="0"/>
              <a:t>and Its Sample Space</a:t>
            </a:r>
          </a:p>
        </p:txBody>
      </p:sp>
    </p:spTree>
  </p:cSld>
  <p:clrMapOvr>
    <a:masterClrMapping/>
  </p:clrMapOvr>
  <p:transition>
    <p:zoom/>
  </p:transition>
</p:sld>
</file>

<file path=ppt/theme/theme1.xml><?xml version="1.0" encoding="utf-8"?>
<a:theme xmlns:a="http://schemas.openxmlformats.org/drawingml/2006/main" name="SBE13ch01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SBE13ch01_New</Template>
  <TotalTime>4557</TotalTime>
  <Pages>39</Pages>
  <Words>3780</Words>
  <Application>Microsoft Office PowerPoint</Application>
  <PresentationFormat>Custom</PresentationFormat>
  <Paragraphs>670</Paragraphs>
  <Slides>63</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MS Reference Serif</vt:lpstr>
      <vt:lpstr>Calibri</vt:lpstr>
      <vt:lpstr>Symbol</vt:lpstr>
      <vt:lpstr>Cambria Math</vt:lpstr>
      <vt:lpstr>Monotype Sorts</vt:lpstr>
      <vt:lpstr>Book Antiqua</vt:lpstr>
      <vt:lpstr>Wingdings</vt:lpstr>
      <vt:lpstr>Arial</vt:lpstr>
      <vt:lpstr>SBE13ch01_New</vt:lpstr>
      <vt:lpstr>Essentials of Statistics for Business and Economics (8e)</vt:lpstr>
      <vt:lpstr>Chapter 4 Introduction to Probability</vt:lpstr>
      <vt:lpstr>PowerPoint Presentation</vt:lpstr>
      <vt:lpstr>PowerPoint Presentation</vt:lpstr>
      <vt:lpstr>Probability as a Numerical Measure of the Likelihood of Occurrence</vt:lpstr>
      <vt:lpstr>PowerPoint Presentation</vt:lpstr>
      <vt:lpstr>Random Experiment and Its Sample Space</vt:lpstr>
      <vt:lpstr>PowerPoint Presentation</vt:lpstr>
      <vt:lpstr>Random Experiment and Its Sample Space</vt:lpstr>
      <vt:lpstr>A Counting Rule for Multiple-Step Experiments</vt:lpstr>
      <vt:lpstr>A Counting Rule for Multiple-Step Experiments</vt:lpstr>
      <vt:lpstr>Tree Diagram</vt:lpstr>
      <vt:lpstr>Counting Rule for Combinations</vt:lpstr>
      <vt:lpstr>PowerPoint Presentation</vt:lpstr>
      <vt:lpstr>PowerPoint Presentation</vt:lpstr>
      <vt:lpstr>PowerPoint Presentation</vt:lpstr>
      <vt:lpstr>PowerPoint Presentation</vt:lpstr>
      <vt:lpstr>Classical Method</vt:lpstr>
      <vt:lpstr>Relative Frequency Method</vt:lpstr>
      <vt:lpstr>Relative Frequency Method</vt:lpstr>
      <vt:lpstr>Subjective Method</vt:lpstr>
      <vt:lpstr>Subjective Method</vt:lpstr>
      <vt:lpstr>PowerPoint Presentation</vt:lpstr>
      <vt:lpstr>PowerPoint Presentation</vt:lpstr>
      <vt:lpstr>PowerPoint Presentation</vt:lpstr>
      <vt:lpstr>Some Basic Relationships of Probability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Bayes’ Theorem</vt:lpstr>
      <vt:lpstr>PowerPoint Presentation</vt:lpstr>
      <vt:lpstr>PowerPoint Presentation</vt:lpstr>
      <vt:lpstr>New Information</vt:lpstr>
      <vt:lpstr>PowerPoint Presentation</vt:lpstr>
      <vt:lpstr>PowerPoint Presentation</vt:lpstr>
      <vt:lpstr>Bayes’ Theorem</vt:lpstr>
      <vt:lpstr>Posterior Probabilities</vt:lpstr>
      <vt:lpstr>PowerPoint Presentation</vt:lpstr>
      <vt:lpstr>Bayes’ Theorem:  Tabular Approach</vt:lpstr>
      <vt:lpstr>Bayes’ Theorem:  Tabular Approach</vt:lpstr>
      <vt:lpstr>Bayes’ Theorem:  Tabular Approach</vt:lpstr>
      <vt:lpstr>Bayes’ Theorem:  Tabular Approach</vt:lpstr>
      <vt:lpstr>PowerPoint Presentation</vt:lpstr>
      <vt:lpstr>PowerPoint Presentation</vt:lpstr>
      <vt:lpstr>Bayes’ Theorem:  Tabular Approach</vt:lpstr>
      <vt:lpstr>Bayes’ Theorem:  Tabular Approach</vt:lpstr>
      <vt:lpstr>Bayes’ Theorem:  Tabular Approach</vt:lpstr>
      <vt:lpstr>End of Chapter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subject>Intro to Probability</dc:subject>
  <dc:creator>John IV</dc:creator>
  <cp:lastModifiedBy>Merrill, Anne</cp:lastModifiedBy>
  <cp:revision>247</cp:revision>
  <cp:lastPrinted>1601-01-01T00:00:00Z</cp:lastPrinted>
  <dcterms:created xsi:type="dcterms:W3CDTF">1996-08-26T10:41:32Z</dcterms:created>
  <dcterms:modified xsi:type="dcterms:W3CDTF">2017-04-27T18:57:14Z</dcterms:modified>
</cp:coreProperties>
</file>