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43"/>
  </p:notesMasterIdLst>
  <p:handoutMasterIdLst>
    <p:handoutMasterId r:id="rId44"/>
  </p:handoutMasterIdLst>
  <p:sldIdLst>
    <p:sldId id="338" r:id="rId2"/>
    <p:sldId id="257" r:id="rId3"/>
    <p:sldId id="258" r:id="rId4"/>
    <p:sldId id="317" r:id="rId5"/>
    <p:sldId id="322" r:id="rId6"/>
    <p:sldId id="318" r:id="rId7"/>
    <p:sldId id="319" r:id="rId8"/>
    <p:sldId id="327" r:id="rId9"/>
    <p:sldId id="324" r:id="rId10"/>
    <p:sldId id="326" r:id="rId11"/>
    <p:sldId id="311" r:id="rId12"/>
    <p:sldId id="303" r:id="rId13"/>
    <p:sldId id="260" r:id="rId14"/>
    <p:sldId id="261" r:id="rId15"/>
    <p:sldId id="314" r:id="rId16"/>
    <p:sldId id="262" r:id="rId17"/>
    <p:sldId id="335" r:id="rId18"/>
    <p:sldId id="264" r:id="rId19"/>
    <p:sldId id="295" r:id="rId20"/>
    <p:sldId id="266" r:id="rId21"/>
    <p:sldId id="267" r:id="rId22"/>
    <p:sldId id="268" r:id="rId23"/>
    <p:sldId id="269" r:id="rId24"/>
    <p:sldId id="270" r:id="rId25"/>
    <p:sldId id="336" r:id="rId26"/>
    <p:sldId id="309" r:id="rId27"/>
    <p:sldId id="310" r:id="rId28"/>
    <p:sldId id="312" r:id="rId29"/>
    <p:sldId id="272" r:id="rId30"/>
    <p:sldId id="274" r:id="rId31"/>
    <p:sldId id="275" r:id="rId32"/>
    <p:sldId id="308" r:id="rId33"/>
    <p:sldId id="333" r:id="rId34"/>
    <p:sldId id="334" r:id="rId35"/>
    <p:sldId id="276" r:id="rId36"/>
    <p:sldId id="316" r:id="rId37"/>
    <p:sldId id="329" r:id="rId38"/>
    <p:sldId id="330" r:id="rId39"/>
    <p:sldId id="280" r:id="rId40"/>
    <p:sldId id="337" r:id="rId41"/>
    <p:sldId id="286" r:id="rId42"/>
  </p:sldIdLst>
  <p:sldSz cx="12161838" cy="6858000"/>
  <p:notesSz cx="6858000" cy="9144000"/>
  <p:embeddedFontLst>
    <p:embeddedFont>
      <p:font typeface="MS Reference Serif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Book Antiqua" panose="02040602050305030304" pitchFamily="18" charset="0"/>
      <p:regular r:id="rId54"/>
      <p:bold r:id="rId55"/>
      <p:italic r:id="rId56"/>
      <p:boldItalic r:id="rId57"/>
    </p:embeddedFont>
    <p:embeddedFont>
      <p:font typeface="Monotype Sorts" panose="020B0604020202020204" charset="2"/>
      <p:regular r:id="rId5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5">
          <p15:clr>
            <a:srgbClr val="A4A3A4"/>
          </p15:clr>
        </p15:guide>
        <p15:guide id="2" pos="7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660033"/>
    <a:srgbClr val="993366"/>
    <a:srgbClr val="000000"/>
    <a:srgbClr val="7AAF23"/>
    <a:srgbClr val="8AC628"/>
    <a:srgbClr val="640032"/>
    <a:srgbClr val="68961E"/>
    <a:srgbClr val="648F1D"/>
    <a:srgbClr val="2F0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5" autoAdjust="0"/>
    <p:restoredTop sz="90929"/>
  </p:normalViewPr>
  <p:slideViewPr>
    <p:cSldViewPr snapToGrid="0">
      <p:cViewPr varScale="1">
        <p:scale>
          <a:sx n="86" d="100"/>
          <a:sy n="86" d="100"/>
        </p:scale>
        <p:origin x="114" y="894"/>
      </p:cViewPr>
      <p:guideLst>
        <p:guide orient="horz" pos="835"/>
        <p:guide pos="7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5.xml"/><Relationship Id="rId3" Type="http://schemas.openxmlformats.org/officeDocument/2006/relationships/slide" Target="slides/slide4.xml"/><Relationship Id="rId21" Type="http://schemas.openxmlformats.org/officeDocument/2006/relationships/slide" Target="slides/slide26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2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23" Type="http://schemas.openxmlformats.org/officeDocument/2006/relationships/slide" Target="slides/slide30.xml"/><Relationship Id="rId28" Type="http://schemas.openxmlformats.org/officeDocument/2006/relationships/slide" Target="slides/slide39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DCA84589-EE6F-4706-90E2-226A00853D45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5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58D0D8B-18F8-4E5D-B828-014A3C919F0E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0468" y="48578"/>
            <a:ext cx="5425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9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0031" y="1728725"/>
            <a:ext cx="9999024" cy="4197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2514714" y="2070101"/>
            <a:ext cx="293488" cy="3040063"/>
            <a:chOff x="1681" y="1895"/>
            <a:chExt cx="117" cy="1460"/>
          </a:xfrm>
          <a:effectLst/>
        </p:grpSpPr>
        <p:sp>
          <p:nvSpPr>
            <p:cNvPr id="145412" name="Line 4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Line 9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19" name="Line 11"/>
          <p:cNvSpPr>
            <a:spLocks noChangeShapeType="1"/>
          </p:cNvSpPr>
          <p:nvPr/>
        </p:nvSpPr>
        <p:spPr bwMode="auto">
          <a:xfrm flipV="1">
            <a:off x="2658291" y="2078038"/>
            <a:ext cx="0" cy="354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 rot="16200000">
            <a:off x="118465" y="3593150"/>
            <a:ext cx="283731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2516825" y="5624513"/>
            <a:ext cx="82388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23" name="Group 15"/>
          <p:cNvGrpSpPr>
            <a:grpSpLocks/>
          </p:cNvGrpSpPr>
          <p:nvPr/>
        </p:nvGrpSpPr>
        <p:grpSpPr bwMode="auto">
          <a:xfrm>
            <a:off x="1858060" y="1887539"/>
            <a:ext cx="553509" cy="3904137"/>
            <a:chOff x="1435" y="1789"/>
            <a:chExt cx="249" cy="1893"/>
          </a:xfrm>
        </p:grpSpPr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1435" y="3259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1435" y="3033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1435" y="2785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1435" y="2539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1440" y="2291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1440" y="2036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45430" name="Rectangle 22"/>
            <p:cNvSpPr>
              <a:spLocks noChangeArrowheads="1"/>
            </p:cNvSpPr>
            <p:nvPr/>
          </p:nvSpPr>
          <p:spPr bwMode="auto">
            <a:xfrm>
              <a:off x="1440" y="1789"/>
              <a:ext cx="242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45431" name="Rectangle 23"/>
            <p:cNvSpPr>
              <a:spLocks noChangeArrowheads="1"/>
            </p:cNvSpPr>
            <p:nvPr/>
          </p:nvSpPr>
          <p:spPr bwMode="auto">
            <a:xfrm>
              <a:off x="1538" y="3489"/>
              <a:ext cx="146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45432" name="Rectangle 24"/>
          <p:cNvSpPr>
            <a:spLocks noChangeArrowheads="1"/>
          </p:cNvSpPr>
          <p:nvPr/>
        </p:nvSpPr>
        <p:spPr bwMode="auto">
          <a:xfrm flipH="1">
            <a:off x="8715984" y="5041900"/>
            <a:ext cx="1009264" cy="590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 flipH="1">
            <a:off x="6712238" y="4905376"/>
            <a:ext cx="1009264" cy="72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 flipH="1">
            <a:off x="5702974" y="4640263"/>
            <a:ext cx="1009264" cy="98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 flipH="1">
            <a:off x="4689487" y="3995739"/>
            <a:ext cx="1013487" cy="1628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6" name="Rectangle 28"/>
          <p:cNvSpPr>
            <a:spLocks noChangeArrowheads="1"/>
          </p:cNvSpPr>
          <p:nvPr/>
        </p:nvSpPr>
        <p:spPr bwMode="auto">
          <a:xfrm flipH="1">
            <a:off x="3680224" y="3335338"/>
            <a:ext cx="1011374" cy="2297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 flipH="1">
            <a:off x="7721501" y="5219701"/>
            <a:ext cx="996595" cy="404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6030" name="Rectangle 622"/>
          <p:cNvSpPr>
            <a:spLocks noChangeArrowheads="1"/>
          </p:cNvSpPr>
          <p:nvPr/>
        </p:nvSpPr>
        <p:spPr bwMode="auto">
          <a:xfrm flipH="1">
            <a:off x="9727359" y="4772026"/>
            <a:ext cx="1009264" cy="860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347102" y="1970539"/>
            <a:ext cx="22699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Skewness =  .92 </a:t>
            </a:r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 flipH="1">
            <a:off x="2670960" y="3011488"/>
            <a:ext cx="1009264" cy="2614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Distribution Shape:  Skewness</a:t>
            </a:r>
          </a:p>
        </p:txBody>
      </p:sp>
      <p:sp>
        <p:nvSpPr>
          <p:cNvPr id="44" name="Rectangle 593"/>
          <p:cNvSpPr>
            <a:spLocks noChangeArrowheads="1"/>
          </p:cNvSpPr>
          <p:nvPr/>
        </p:nvSpPr>
        <p:spPr bwMode="auto">
          <a:xfrm>
            <a:off x="1045227" y="1106276"/>
            <a:ext cx="709440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059180" y="1026859"/>
            <a:ext cx="10008179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z-score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often called the standardized value.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046511" y="1582654"/>
            <a:ext cx="10033516" cy="6642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denotes the number of standard deviations a data value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from the mean.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31142" y="469725"/>
            <a:ext cx="10337562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05016" y="2221714"/>
                <a:ext cx="1189814" cy="70480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16" y="2221714"/>
                <a:ext cx="1189814" cy="704808"/>
              </a:xfrm>
              <a:prstGeom prst="rect">
                <a:avLst/>
              </a:prstGeom>
              <a:blipFill rotWithShape="1">
                <a:blip r:embed="rId3"/>
                <a:stretch>
                  <a:fillRect b="-1120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055197" y="1894525"/>
            <a:ext cx="10160202" cy="646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data value less than the sample mean will have a z-score less than zero.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055197" y="2490525"/>
            <a:ext cx="1016020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data value greater than the sample mean will have a z-score greater than zero.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055197" y="3333425"/>
            <a:ext cx="10160202" cy="704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data value equal to the sample mean will have a z-score of zero.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1055197" y="1035050"/>
            <a:ext cx="104368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observation’s z-score is a measure of the relative location of the observation in a data set.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31142" y="469725"/>
            <a:ext cx="10337562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" name="Rectangle 9040"/>
          <p:cNvSpPr/>
          <p:nvPr/>
        </p:nvSpPr>
        <p:spPr>
          <a:xfrm>
            <a:off x="939572" y="3350164"/>
            <a:ext cx="10128230" cy="2646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399879" y="1682500"/>
            <a:ext cx="8851115" cy="590550"/>
          </a:xfrm>
          <a:noFill/>
          <a:ln/>
        </p:spPr>
        <p:txBody>
          <a:bodyPr/>
          <a:lstStyle/>
          <a:p>
            <a:pPr marL="344488" indent="-344488">
              <a:buSzPct val="100000"/>
            </a:pPr>
            <a:r>
              <a:rPr lang="en-US" dirty="0"/>
              <a:t>z-Score of Smallest Value (525)</a:t>
            </a:r>
          </a:p>
        </p:txBody>
      </p:sp>
      <p:sp>
        <p:nvSpPr>
          <p:cNvPr id="8789" name="Oval 597"/>
          <p:cNvSpPr>
            <a:spLocks noChangeArrowheads="1"/>
          </p:cNvSpPr>
          <p:nvPr/>
        </p:nvSpPr>
        <p:spPr bwMode="auto">
          <a:xfrm>
            <a:off x="7110643" y="2234953"/>
            <a:ext cx="1005696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4" name="Rectangle 602"/>
          <p:cNvSpPr>
            <a:spLocks noChangeArrowheads="1"/>
          </p:cNvSpPr>
          <p:nvPr/>
        </p:nvSpPr>
        <p:spPr bwMode="auto">
          <a:xfrm>
            <a:off x="1044660" y="1116358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8790" name="Rectangle 598"/>
          <p:cNvSpPr>
            <a:spLocks noChangeArrowheads="1"/>
          </p:cNvSpPr>
          <p:nvPr/>
        </p:nvSpPr>
        <p:spPr bwMode="auto">
          <a:xfrm>
            <a:off x="2178996" y="2902364"/>
            <a:ext cx="782918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Values for Apartment 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20020" y="2147671"/>
                <a:ext cx="3869008" cy="63139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525−590.80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54.74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   -1.20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20" y="2147671"/>
                <a:ext cx="3869008" cy="631391"/>
              </a:xfrm>
              <a:prstGeom prst="rect">
                <a:avLst/>
              </a:prstGeom>
              <a:blipFill rotWithShape="1">
                <a:blip r:embed="rId3"/>
                <a:stretch>
                  <a:fillRect r="-1732" b="-865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73369" y="3454400"/>
            <a:ext cx="10212988" cy="2455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2372" y="3468688"/>
            <a:ext cx="10191873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975480" y="3455988"/>
            <a:ext cx="10191873" cy="2439988"/>
            <a:chOff x="462" y="2177"/>
            <a:chExt cx="4827" cy="1537"/>
          </a:xfrm>
          <a:noFill/>
        </p:grpSpPr>
        <p:sp>
          <p:nvSpPr>
            <p:cNvPr id="8875" name="Rectangle 6"/>
            <p:cNvSpPr>
              <a:spLocks noChangeArrowheads="1"/>
            </p:cNvSpPr>
            <p:nvPr/>
          </p:nvSpPr>
          <p:spPr bwMode="auto">
            <a:xfrm>
              <a:off x="462" y="2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6" name="Rectangle 7"/>
            <p:cNvSpPr>
              <a:spLocks noChangeArrowheads="1"/>
            </p:cNvSpPr>
            <p:nvPr/>
          </p:nvSpPr>
          <p:spPr bwMode="auto">
            <a:xfrm>
              <a:off x="462" y="21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7" name="Rectangle 8"/>
            <p:cNvSpPr>
              <a:spLocks noChangeArrowheads="1"/>
            </p:cNvSpPr>
            <p:nvPr/>
          </p:nvSpPr>
          <p:spPr bwMode="auto">
            <a:xfrm>
              <a:off x="462" y="21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8" name="Rectangle 9"/>
            <p:cNvSpPr>
              <a:spLocks noChangeArrowheads="1"/>
            </p:cNvSpPr>
            <p:nvPr/>
          </p:nvSpPr>
          <p:spPr bwMode="auto">
            <a:xfrm>
              <a:off x="462" y="2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9" name="Rectangle 10"/>
            <p:cNvSpPr>
              <a:spLocks noChangeArrowheads="1"/>
            </p:cNvSpPr>
            <p:nvPr/>
          </p:nvSpPr>
          <p:spPr bwMode="auto">
            <a:xfrm>
              <a:off x="462" y="2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0" name="Rectangle 11"/>
            <p:cNvSpPr>
              <a:spLocks noChangeArrowheads="1"/>
            </p:cNvSpPr>
            <p:nvPr/>
          </p:nvSpPr>
          <p:spPr bwMode="auto">
            <a:xfrm>
              <a:off x="462" y="2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1" name="Rectangle 12"/>
            <p:cNvSpPr>
              <a:spLocks noChangeArrowheads="1"/>
            </p:cNvSpPr>
            <p:nvPr/>
          </p:nvSpPr>
          <p:spPr bwMode="auto">
            <a:xfrm>
              <a:off x="462" y="2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2" name="Rectangle 13"/>
            <p:cNvSpPr>
              <a:spLocks noChangeArrowheads="1"/>
            </p:cNvSpPr>
            <p:nvPr/>
          </p:nvSpPr>
          <p:spPr bwMode="auto">
            <a:xfrm>
              <a:off x="462" y="2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3" name="Rectangle 14"/>
            <p:cNvSpPr>
              <a:spLocks noChangeArrowheads="1"/>
            </p:cNvSpPr>
            <p:nvPr/>
          </p:nvSpPr>
          <p:spPr bwMode="auto">
            <a:xfrm>
              <a:off x="462" y="2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4" name="Rectangle 15"/>
            <p:cNvSpPr>
              <a:spLocks noChangeArrowheads="1"/>
            </p:cNvSpPr>
            <p:nvPr/>
          </p:nvSpPr>
          <p:spPr bwMode="auto">
            <a:xfrm>
              <a:off x="462" y="2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5" name="Rectangle 16"/>
            <p:cNvSpPr>
              <a:spLocks noChangeArrowheads="1"/>
            </p:cNvSpPr>
            <p:nvPr/>
          </p:nvSpPr>
          <p:spPr bwMode="auto">
            <a:xfrm>
              <a:off x="462" y="2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6" name="Rectangle 17"/>
            <p:cNvSpPr>
              <a:spLocks noChangeArrowheads="1"/>
            </p:cNvSpPr>
            <p:nvPr/>
          </p:nvSpPr>
          <p:spPr bwMode="auto">
            <a:xfrm>
              <a:off x="462" y="2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7" name="Rectangle 18"/>
            <p:cNvSpPr>
              <a:spLocks noChangeArrowheads="1"/>
            </p:cNvSpPr>
            <p:nvPr/>
          </p:nvSpPr>
          <p:spPr bwMode="auto">
            <a:xfrm>
              <a:off x="462" y="2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8" name="Rectangle 19"/>
            <p:cNvSpPr>
              <a:spLocks noChangeArrowheads="1"/>
            </p:cNvSpPr>
            <p:nvPr/>
          </p:nvSpPr>
          <p:spPr bwMode="auto">
            <a:xfrm>
              <a:off x="462" y="2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9" name="Rectangle 20"/>
            <p:cNvSpPr>
              <a:spLocks noChangeArrowheads="1"/>
            </p:cNvSpPr>
            <p:nvPr/>
          </p:nvSpPr>
          <p:spPr bwMode="auto">
            <a:xfrm>
              <a:off x="462" y="2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0" name="Rectangle 21"/>
            <p:cNvSpPr>
              <a:spLocks noChangeArrowheads="1"/>
            </p:cNvSpPr>
            <p:nvPr/>
          </p:nvSpPr>
          <p:spPr bwMode="auto">
            <a:xfrm>
              <a:off x="462" y="2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1" name="Rectangle 22"/>
            <p:cNvSpPr>
              <a:spLocks noChangeArrowheads="1"/>
            </p:cNvSpPr>
            <p:nvPr/>
          </p:nvSpPr>
          <p:spPr bwMode="auto">
            <a:xfrm>
              <a:off x="462" y="2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2" name="Rectangle 23"/>
            <p:cNvSpPr>
              <a:spLocks noChangeArrowheads="1"/>
            </p:cNvSpPr>
            <p:nvPr/>
          </p:nvSpPr>
          <p:spPr bwMode="auto">
            <a:xfrm>
              <a:off x="462" y="2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3" name="Rectangle 24"/>
            <p:cNvSpPr>
              <a:spLocks noChangeArrowheads="1"/>
            </p:cNvSpPr>
            <p:nvPr/>
          </p:nvSpPr>
          <p:spPr bwMode="auto">
            <a:xfrm>
              <a:off x="462" y="2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4" name="Rectangle 25"/>
            <p:cNvSpPr>
              <a:spLocks noChangeArrowheads="1"/>
            </p:cNvSpPr>
            <p:nvPr/>
          </p:nvSpPr>
          <p:spPr bwMode="auto">
            <a:xfrm>
              <a:off x="462" y="2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5" name="Rectangle 26"/>
            <p:cNvSpPr>
              <a:spLocks noChangeArrowheads="1"/>
            </p:cNvSpPr>
            <p:nvPr/>
          </p:nvSpPr>
          <p:spPr bwMode="auto">
            <a:xfrm>
              <a:off x="462" y="2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6" name="Rectangle 27"/>
            <p:cNvSpPr>
              <a:spLocks noChangeArrowheads="1"/>
            </p:cNvSpPr>
            <p:nvPr/>
          </p:nvSpPr>
          <p:spPr bwMode="auto">
            <a:xfrm>
              <a:off x="462" y="2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7" name="Rectangle 28"/>
            <p:cNvSpPr>
              <a:spLocks noChangeArrowheads="1"/>
            </p:cNvSpPr>
            <p:nvPr/>
          </p:nvSpPr>
          <p:spPr bwMode="auto">
            <a:xfrm>
              <a:off x="462" y="2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8" name="Rectangle 29"/>
            <p:cNvSpPr>
              <a:spLocks noChangeArrowheads="1"/>
            </p:cNvSpPr>
            <p:nvPr/>
          </p:nvSpPr>
          <p:spPr bwMode="auto">
            <a:xfrm>
              <a:off x="462" y="2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9" name="Rectangle 30"/>
            <p:cNvSpPr>
              <a:spLocks noChangeArrowheads="1"/>
            </p:cNvSpPr>
            <p:nvPr/>
          </p:nvSpPr>
          <p:spPr bwMode="auto">
            <a:xfrm>
              <a:off x="462" y="2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0" name="Rectangle 31"/>
            <p:cNvSpPr>
              <a:spLocks noChangeArrowheads="1"/>
            </p:cNvSpPr>
            <p:nvPr/>
          </p:nvSpPr>
          <p:spPr bwMode="auto">
            <a:xfrm>
              <a:off x="462" y="2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1" name="Rectangle 32"/>
            <p:cNvSpPr>
              <a:spLocks noChangeArrowheads="1"/>
            </p:cNvSpPr>
            <p:nvPr/>
          </p:nvSpPr>
          <p:spPr bwMode="auto">
            <a:xfrm>
              <a:off x="462" y="2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2" name="Rectangle 33"/>
            <p:cNvSpPr>
              <a:spLocks noChangeArrowheads="1"/>
            </p:cNvSpPr>
            <p:nvPr/>
          </p:nvSpPr>
          <p:spPr bwMode="auto">
            <a:xfrm>
              <a:off x="462" y="2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3" name="Rectangle 34"/>
            <p:cNvSpPr>
              <a:spLocks noChangeArrowheads="1"/>
            </p:cNvSpPr>
            <p:nvPr/>
          </p:nvSpPr>
          <p:spPr bwMode="auto">
            <a:xfrm>
              <a:off x="462" y="24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4" name="Rectangle 35"/>
            <p:cNvSpPr>
              <a:spLocks noChangeArrowheads="1"/>
            </p:cNvSpPr>
            <p:nvPr/>
          </p:nvSpPr>
          <p:spPr bwMode="auto">
            <a:xfrm>
              <a:off x="462" y="24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5" name="Rectangle 36"/>
            <p:cNvSpPr>
              <a:spLocks noChangeArrowheads="1"/>
            </p:cNvSpPr>
            <p:nvPr/>
          </p:nvSpPr>
          <p:spPr bwMode="auto">
            <a:xfrm>
              <a:off x="462" y="2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6" name="Rectangle 37"/>
            <p:cNvSpPr>
              <a:spLocks noChangeArrowheads="1"/>
            </p:cNvSpPr>
            <p:nvPr/>
          </p:nvSpPr>
          <p:spPr bwMode="auto">
            <a:xfrm>
              <a:off x="462" y="2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7" name="Rectangle 38"/>
            <p:cNvSpPr>
              <a:spLocks noChangeArrowheads="1"/>
            </p:cNvSpPr>
            <p:nvPr/>
          </p:nvSpPr>
          <p:spPr bwMode="auto">
            <a:xfrm>
              <a:off x="462" y="2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8" name="Rectangle 39"/>
            <p:cNvSpPr>
              <a:spLocks noChangeArrowheads="1"/>
            </p:cNvSpPr>
            <p:nvPr/>
          </p:nvSpPr>
          <p:spPr bwMode="auto">
            <a:xfrm>
              <a:off x="462" y="2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" name="Rectangle 40"/>
            <p:cNvSpPr>
              <a:spLocks noChangeArrowheads="1"/>
            </p:cNvSpPr>
            <p:nvPr/>
          </p:nvSpPr>
          <p:spPr bwMode="auto">
            <a:xfrm>
              <a:off x="462" y="2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" name="Rectangle 41"/>
            <p:cNvSpPr>
              <a:spLocks noChangeArrowheads="1"/>
            </p:cNvSpPr>
            <p:nvPr/>
          </p:nvSpPr>
          <p:spPr bwMode="auto">
            <a:xfrm>
              <a:off x="462" y="2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" name="Rectangle 42"/>
            <p:cNvSpPr>
              <a:spLocks noChangeArrowheads="1"/>
            </p:cNvSpPr>
            <p:nvPr/>
          </p:nvSpPr>
          <p:spPr bwMode="auto">
            <a:xfrm>
              <a:off x="462" y="2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" name="Rectangle 43"/>
            <p:cNvSpPr>
              <a:spLocks noChangeArrowheads="1"/>
            </p:cNvSpPr>
            <p:nvPr/>
          </p:nvSpPr>
          <p:spPr bwMode="auto">
            <a:xfrm>
              <a:off x="462" y="2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" name="Rectangle 44"/>
            <p:cNvSpPr>
              <a:spLocks noChangeArrowheads="1"/>
            </p:cNvSpPr>
            <p:nvPr/>
          </p:nvSpPr>
          <p:spPr bwMode="auto">
            <a:xfrm>
              <a:off x="462" y="2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" name="Rectangle 45"/>
            <p:cNvSpPr>
              <a:spLocks noChangeArrowheads="1"/>
            </p:cNvSpPr>
            <p:nvPr/>
          </p:nvSpPr>
          <p:spPr bwMode="auto">
            <a:xfrm>
              <a:off x="462" y="2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" name="Rectangle 46"/>
            <p:cNvSpPr>
              <a:spLocks noChangeArrowheads="1"/>
            </p:cNvSpPr>
            <p:nvPr/>
          </p:nvSpPr>
          <p:spPr bwMode="auto">
            <a:xfrm>
              <a:off x="462" y="2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" name="Rectangle 47"/>
            <p:cNvSpPr>
              <a:spLocks noChangeArrowheads="1"/>
            </p:cNvSpPr>
            <p:nvPr/>
          </p:nvSpPr>
          <p:spPr bwMode="auto">
            <a:xfrm>
              <a:off x="462" y="2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" name="Rectangle 48"/>
            <p:cNvSpPr>
              <a:spLocks noChangeArrowheads="1"/>
            </p:cNvSpPr>
            <p:nvPr/>
          </p:nvSpPr>
          <p:spPr bwMode="auto">
            <a:xfrm>
              <a:off x="462" y="2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" name="Rectangle 49"/>
            <p:cNvSpPr>
              <a:spLocks noChangeArrowheads="1"/>
            </p:cNvSpPr>
            <p:nvPr/>
          </p:nvSpPr>
          <p:spPr bwMode="auto">
            <a:xfrm>
              <a:off x="462" y="2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" name="Rectangle 50"/>
            <p:cNvSpPr>
              <a:spLocks noChangeArrowheads="1"/>
            </p:cNvSpPr>
            <p:nvPr/>
          </p:nvSpPr>
          <p:spPr bwMode="auto">
            <a:xfrm>
              <a:off x="462" y="2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" name="Rectangle 51"/>
            <p:cNvSpPr>
              <a:spLocks noChangeArrowheads="1"/>
            </p:cNvSpPr>
            <p:nvPr/>
          </p:nvSpPr>
          <p:spPr bwMode="auto">
            <a:xfrm>
              <a:off x="462" y="2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" name="Rectangle 52"/>
            <p:cNvSpPr>
              <a:spLocks noChangeArrowheads="1"/>
            </p:cNvSpPr>
            <p:nvPr/>
          </p:nvSpPr>
          <p:spPr bwMode="auto">
            <a:xfrm>
              <a:off x="462" y="2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2" name="Rectangle 53"/>
            <p:cNvSpPr>
              <a:spLocks noChangeArrowheads="1"/>
            </p:cNvSpPr>
            <p:nvPr/>
          </p:nvSpPr>
          <p:spPr bwMode="auto">
            <a:xfrm>
              <a:off x="462" y="2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3" name="Rectangle 54"/>
            <p:cNvSpPr>
              <a:spLocks noChangeArrowheads="1"/>
            </p:cNvSpPr>
            <p:nvPr/>
          </p:nvSpPr>
          <p:spPr bwMode="auto">
            <a:xfrm>
              <a:off x="462" y="2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4" name="Rectangle 55"/>
            <p:cNvSpPr>
              <a:spLocks noChangeArrowheads="1"/>
            </p:cNvSpPr>
            <p:nvPr/>
          </p:nvSpPr>
          <p:spPr bwMode="auto">
            <a:xfrm>
              <a:off x="462" y="2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5" name="Rectangle 56"/>
            <p:cNvSpPr>
              <a:spLocks noChangeArrowheads="1"/>
            </p:cNvSpPr>
            <p:nvPr/>
          </p:nvSpPr>
          <p:spPr bwMode="auto">
            <a:xfrm>
              <a:off x="462" y="2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6" name="Rectangle 57"/>
            <p:cNvSpPr>
              <a:spLocks noChangeArrowheads="1"/>
            </p:cNvSpPr>
            <p:nvPr/>
          </p:nvSpPr>
          <p:spPr bwMode="auto">
            <a:xfrm>
              <a:off x="462" y="2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7" name="Rectangle 58"/>
            <p:cNvSpPr>
              <a:spLocks noChangeArrowheads="1"/>
            </p:cNvSpPr>
            <p:nvPr/>
          </p:nvSpPr>
          <p:spPr bwMode="auto">
            <a:xfrm>
              <a:off x="462" y="2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8" name="Rectangle 59"/>
            <p:cNvSpPr>
              <a:spLocks noChangeArrowheads="1"/>
            </p:cNvSpPr>
            <p:nvPr/>
          </p:nvSpPr>
          <p:spPr bwMode="auto">
            <a:xfrm>
              <a:off x="462" y="2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" name="Rectangle 60"/>
            <p:cNvSpPr>
              <a:spLocks noChangeArrowheads="1"/>
            </p:cNvSpPr>
            <p:nvPr/>
          </p:nvSpPr>
          <p:spPr bwMode="auto">
            <a:xfrm>
              <a:off x="462" y="2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0" name="Rectangle 61"/>
            <p:cNvSpPr>
              <a:spLocks noChangeArrowheads="1"/>
            </p:cNvSpPr>
            <p:nvPr/>
          </p:nvSpPr>
          <p:spPr bwMode="auto">
            <a:xfrm>
              <a:off x="462" y="26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1" name="Rectangle 62"/>
            <p:cNvSpPr>
              <a:spLocks noChangeArrowheads="1"/>
            </p:cNvSpPr>
            <p:nvPr/>
          </p:nvSpPr>
          <p:spPr bwMode="auto">
            <a:xfrm>
              <a:off x="462" y="26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2" name="Rectangle 63"/>
            <p:cNvSpPr>
              <a:spLocks noChangeArrowheads="1"/>
            </p:cNvSpPr>
            <p:nvPr/>
          </p:nvSpPr>
          <p:spPr bwMode="auto">
            <a:xfrm>
              <a:off x="462" y="2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3" name="Rectangle 64"/>
            <p:cNvSpPr>
              <a:spLocks noChangeArrowheads="1"/>
            </p:cNvSpPr>
            <p:nvPr/>
          </p:nvSpPr>
          <p:spPr bwMode="auto">
            <a:xfrm>
              <a:off x="462" y="27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4" name="Rectangle 65"/>
            <p:cNvSpPr>
              <a:spLocks noChangeArrowheads="1"/>
            </p:cNvSpPr>
            <p:nvPr/>
          </p:nvSpPr>
          <p:spPr bwMode="auto">
            <a:xfrm>
              <a:off x="462" y="27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5" name="Rectangle 66"/>
            <p:cNvSpPr>
              <a:spLocks noChangeArrowheads="1"/>
            </p:cNvSpPr>
            <p:nvPr/>
          </p:nvSpPr>
          <p:spPr bwMode="auto">
            <a:xfrm>
              <a:off x="462" y="27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6" name="Rectangle 67"/>
            <p:cNvSpPr>
              <a:spLocks noChangeArrowheads="1"/>
            </p:cNvSpPr>
            <p:nvPr/>
          </p:nvSpPr>
          <p:spPr bwMode="auto">
            <a:xfrm>
              <a:off x="462" y="27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7" name="Rectangle 68"/>
            <p:cNvSpPr>
              <a:spLocks noChangeArrowheads="1"/>
            </p:cNvSpPr>
            <p:nvPr/>
          </p:nvSpPr>
          <p:spPr bwMode="auto">
            <a:xfrm>
              <a:off x="462" y="27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8" name="Rectangle 69"/>
            <p:cNvSpPr>
              <a:spLocks noChangeArrowheads="1"/>
            </p:cNvSpPr>
            <p:nvPr/>
          </p:nvSpPr>
          <p:spPr bwMode="auto">
            <a:xfrm>
              <a:off x="462" y="27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9" name="Rectangle 70"/>
            <p:cNvSpPr>
              <a:spLocks noChangeArrowheads="1"/>
            </p:cNvSpPr>
            <p:nvPr/>
          </p:nvSpPr>
          <p:spPr bwMode="auto">
            <a:xfrm>
              <a:off x="462" y="27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0" name="Rectangle 71"/>
            <p:cNvSpPr>
              <a:spLocks noChangeArrowheads="1"/>
            </p:cNvSpPr>
            <p:nvPr/>
          </p:nvSpPr>
          <p:spPr bwMode="auto">
            <a:xfrm>
              <a:off x="462" y="27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1" name="Rectangle 72"/>
            <p:cNvSpPr>
              <a:spLocks noChangeArrowheads="1"/>
            </p:cNvSpPr>
            <p:nvPr/>
          </p:nvSpPr>
          <p:spPr bwMode="auto">
            <a:xfrm>
              <a:off x="462" y="27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2" name="Rectangle 73"/>
            <p:cNvSpPr>
              <a:spLocks noChangeArrowheads="1"/>
            </p:cNvSpPr>
            <p:nvPr/>
          </p:nvSpPr>
          <p:spPr bwMode="auto">
            <a:xfrm>
              <a:off x="462" y="27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3" name="Rectangle 74"/>
            <p:cNvSpPr>
              <a:spLocks noChangeArrowheads="1"/>
            </p:cNvSpPr>
            <p:nvPr/>
          </p:nvSpPr>
          <p:spPr bwMode="auto">
            <a:xfrm>
              <a:off x="462" y="28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4" name="Rectangle 75"/>
            <p:cNvSpPr>
              <a:spLocks noChangeArrowheads="1"/>
            </p:cNvSpPr>
            <p:nvPr/>
          </p:nvSpPr>
          <p:spPr bwMode="auto">
            <a:xfrm>
              <a:off x="462" y="28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5" name="Rectangle 76"/>
            <p:cNvSpPr>
              <a:spLocks noChangeArrowheads="1"/>
            </p:cNvSpPr>
            <p:nvPr/>
          </p:nvSpPr>
          <p:spPr bwMode="auto">
            <a:xfrm>
              <a:off x="462" y="28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6" name="Rectangle 77"/>
            <p:cNvSpPr>
              <a:spLocks noChangeArrowheads="1"/>
            </p:cNvSpPr>
            <p:nvPr/>
          </p:nvSpPr>
          <p:spPr bwMode="auto">
            <a:xfrm>
              <a:off x="462" y="28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7" name="Rectangle 78"/>
            <p:cNvSpPr>
              <a:spLocks noChangeArrowheads="1"/>
            </p:cNvSpPr>
            <p:nvPr/>
          </p:nvSpPr>
          <p:spPr bwMode="auto">
            <a:xfrm>
              <a:off x="462" y="28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8" name="Rectangle 79"/>
            <p:cNvSpPr>
              <a:spLocks noChangeArrowheads="1"/>
            </p:cNvSpPr>
            <p:nvPr/>
          </p:nvSpPr>
          <p:spPr bwMode="auto">
            <a:xfrm>
              <a:off x="462" y="28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9" name="Rectangle 80"/>
            <p:cNvSpPr>
              <a:spLocks noChangeArrowheads="1"/>
            </p:cNvSpPr>
            <p:nvPr/>
          </p:nvSpPr>
          <p:spPr bwMode="auto">
            <a:xfrm>
              <a:off x="462" y="28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0" name="Rectangle 81"/>
            <p:cNvSpPr>
              <a:spLocks noChangeArrowheads="1"/>
            </p:cNvSpPr>
            <p:nvPr/>
          </p:nvSpPr>
          <p:spPr bwMode="auto">
            <a:xfrm>
              <a:off x="462" y="28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1" name="Rectangle 82"/>
            <p:cNvSpPr>
              <a:spLocks noChangeArrowheads="1"/>
            </p:cNvSpPr>
            <p:nvPr/>
          </p:nvSpPr>
          <p:spPr bwMode="auto">
            <a:xfrm>
              <a:off x="462" y="28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2" name="Rectangle 83"/>
            <p:cNvSpPr>
              <a:spLocks noChangeArrowheads="1"/>
            </p:cNvSpPr>
            <p:nvPr/>
          </p:nvSpPr>
          <p:spPr bwMode="auto">
            <a:xfrm>
              <a:off x="462" y="28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3" name="Rectangle 84"/>
            <p:cNvSpPr>
              <a:spLocks noChangeArrowheads="1"/>
            </p:cNvSpPr>
            <p:nvPr/>
          </p:nvSpPr>
          <p:spPr bwMode="auto">
            <a:xfrm>
              <a:off x="462" y="28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4" name="Rectangle 85"/>
            <p:cNvSpPr>
              <a:spLocks noChangeArrowheads="1"/>
            </p:cNvSpPr>
            <p:nvPr/>
          </p:nvSpPr>
          <p:spPr bwMode="auto">
            <a:xfrm>
              <a:off x="462" y="29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5" name="Rectangle 86"/>
            <p:cNvSpPr>
              <a:spLocks noChangeArrowheads="1"/>
            </p:cNvSpPr>
            <p:nvPr/>
          </p:nvSpPr>
          <p:spPr bwMode="auto">
            <a:xfrm>
              <a:off x="462" y="29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6" name="Rectangle 87"/>
            <p:cNvSpPr>
              <a:spLocks noChangeArrowheads="1"/>
            </p:cNvSpPr>
            <p:nvPr/>
          </p:nvSpPr>
          <p:spPr bwMode="auto">
            <a:xfrm>
              <a:off x="462" y="29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7" name="Rectangle 88"/>
            <p:cNvSpPr>
              <a:spLocks noChangeArrowheads="1"/>
            </p:cNvSpPr>
            <p:nvPr/>
          </p:nvSpPr>
          <p:spPr bwMode="auto">
            <a:xfrm>
              <a:off x="462" y="29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8" name="Rectangle 89"/>
            <p:cNvSpPr>
              <a:spLocks noChangeArrowheads="1"/>
            </p:cNvSpPr>
            <p:nvPr/>
          </p:nvSpPr>
          <p:spPr bwMode="auto">
            <a:xfrm>
              <a:off x="462" y="29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9" name="Rectangle 90"/>
            <p:cNvSpPr>
              <a:spLocks noChangeArrowheads="1"/>
            </p:cNvSpPr>
            <p:nvPr/>
          </p:nvSpPr>
          <p:spPr bwMode="auto">
            <a:xfrm>
              <a:off x="462" y="29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" name="Rectangle 91"/>
            <p:cNvSpPr>
              <a:spLocks noChangeArrowheads="1"/>
            </p:cNvSpPr>
            <p:nvPr/>
          </p:nvSpPr>
          <p:spPr bwMode="auto">
            <a:xfrm>
              <a:off x="462" y="29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1" name="Rectangle 92"/>
            <p:cNvSpPr>
              <a:spLocks noChangeArrowheads="1"/>
            </p:cNvSpPr>
            <p:nvPr/>
          </p:nvSpPr>
          <p:spPr bwMode="auto">
            <a:xfrm>
              <a:off x="462" y="29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2" name="Rectangle 93"/>
            <p:cNvSpPr>
              <a:spLocks noChangeArrowheads="1"/>
            </p:cNvSpPr>
            <p:nvPr/>
          </p:nvSpPr>
          <p:spPr bwMode="auto">
            <a:xfrm>
              <a:off x="462" y="29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3" name="Rectangle 94"/>
            <p:cNvSpPr>
              <a:spLocks noChangeArrowheads="1"/>
            </p:cNvSpPr>
            <p:nvPr/>
          </p:nvSpPr>
          <p:spPr bwMode="auto">
            <a:xfrm>
              <a:off x="462" y="29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4" name="Rectangle 95"/>
            <p:cNvSpPr>
              <a:spLocks noChangeArrowheads="1"/>
            </p:cNvSpPr>
            <p:nvPr/>
          </p:nvSpPr>
          <p:spPr bwMode="auto">
            <a:xfrm>
              <a:off x="462" y="30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5" name="Rectangle 96"/>
            <p:cNvSpPr>
              <a:spLocks noChangeArrowheads="1"/>
            </p:cNvSpPr>
            <p:nvPr/>
          </p:nvSpPr>
          <p:spPr bwMode="auto">
            <a:xfrm>
              <a:off x="462" y="30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6" name="Rectangle 97"/>
            <p:cNvSpPr>
              <a:spLocks noChangeArrowheads="1"/>
            </p:cNvSpPr>
            <p:nvPr/>
          </p:nvSpPr>
          <p:spPr bwMode="auto">
            <a:xfrm>
              <a:off x="462" y="30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7" name="Rectangle 98"/>
            <p:cNvSpPr>
              <a:spLocks noChangeArrowheads="1"/>
            </p:cNvSpPr>
            <p:nvPr/>
          </p:nvSpPr>
          <p:spPr bwMode="auto">
            <a:xfrm>
              <a:off x="462" y="30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8" name="Rectangle 99"/>
            <p:cNvSpPr>
              <a:spLocks noChangeArrowheads="1"/>
            </p:cNvSpPr>
            <p:nvPr/>
          </p:nvSpPr>
          <p:spPr bwMode="auto">
            <a:xfrm>
              <a:off x="462" y="30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9" name="Rectangle 100"/>
            <p:cNvSpPr>
              <a:spLocks noChangeArrowheads="1"/>
            </p:cNvSpPr>
            <p:nvPr/>
          </p:nvSpPr>
          <p:spPr bwMode="auto">
            <a:xfrm>
              <a:off x="462" y="30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0" name="Rectangle 101"/>
            <p:cNvSpPr>
              <a:spLocks noChangeArrowheads="1"/>
            </p:cNvSpPr>
            <p:nvPr/>
          </p:nvSpPr>
          <p:spPr bwMode="auto">
            <a:xfrm>
              <a:off x="462" y="30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1" name="Rectangle 102"/>
            <p:cNvSpPr>
              <a:spLocks noChangeArrowheads="1"/>
            </p:cNvSpPr>
            <p:nvPr/>
          </p:nvSpPr>
          <p:spPr bwMode="auto">
            <a:xfrm>
              <a:off x="462" y="30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2" name="Rectangle 103"/>
            <p:cNvSpPr>
              <a:spLocks noChangeArrowheads="1"/>
            </p:cNvSpPr>
            <p:nvPr/>
          </p:nvSpPr>
          <p:spPr bwMode="auto">
            <a:xfrm>
              <a:off x="462" y="30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3" name="Rectangle 104"/>
            <p:cNvSpPr>
              <a:spLocks noChangeArrowheads="1"/>
            </p:cNvSpPr>
            <p:nvPr/>
          </p:nvSpPr>
          <p:spPr bwMode="auto">
            <a:xfrm>
              <a:off x="462" y="30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4" name="Rectangle 105"/>
            <p:cNvSpPr>
              <a:spLocks noChangeArrowheads="1"/>
            </p:cNvSpPr>
            <p:nvPr/>
          </p:nvSpPr>
          <p:spPr bwMode="auto">
            <a:xfrm>
              <a:off x="462" y="30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5" name="Rectangle 106"/>
            <p:cNvSpPr>
              <a:spLocks noChangeArrowheads="1"/>
            </p:cNvSpPr>
            <p:nvPr/>
          </p:nvSpPr>
          <p:spPr bwMode="auto">
            <a:xfrm>
              <a:off x="462" y="31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6" name="Rectangle 107"/>
            <p:cNvSpPr>
              <a:spLocks noChangeArrowheads="1"/>
            </p:cNvSpPr>
            <p:nvPr/>
          </p:nvSpPr>
          <p:spPr bwMode="auto">
            <a:xfrm>
              <a:off x="462" y="31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7" name="Rectangle 108"/>
            <p:cNvSpPr>
              <a:spLocks noChangeArrowheads="1"/>
            </p:cNvSpPr>
            <p:nvPr/>
          </p:nvSpPr>
          <p:spPr bwMode="auto">
            <a:xfrm>
              <a:off x="462" y="31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8" name="Rectangle 109"/>
            <p:cNvSpPr>
              <a:spLocks noChangeArrowheads="1"/>
            </p:cNvSpPr>
            <p:nvPr/>
          </p:nvSpPr>
          <p:spPr bwMode="auto">
            <a:xfrm>
              <a:off x="462" y="31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9" name="Rectangle 110"/>
            <p:cNvSpPr>
              <a:spLocks noChangeArrowheads="1"/>
            </p:cNvSpPr>
            <p:nvPr/>
          </p:nvSpPr>
          <p:spPr bwMode="auto">
            <a:xfrm>
              <a:off x="462" y="31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0" name="Rectangle 111"/>
            <p:cNvSpPr>
              <a:spLocks noChangeArrowheads="1"/>
            </p:cNvSpPr>
            <p:nvPr/>
          </p:nvSpPr>
          <p:spPr bwMode="auto">
            <a:xfrm>
              <a:off x="462" y="31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1" name="Rectangle 112"/>
            <p:cNvSpPr>
              <a:spLocks noChangeArrowheads="1"/>
            </p:cNvSpPr>
            <p:nvPr/>
          </p:nvSpPr>
          <p:spPr bwMode="auto">
            <a:xfrm>
              <a:off x="462" y="31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2" name="Rectangle 113"/>
            <p:cNvSpPr>
              <a:spLocks noChangeArrowheads="1"/>
            </p:cNvSpPr>
            <p:nvPr/>
          </p:nvSpPr>
          <p:spPr bwMode="auto">
            <a:xfrm>
              <a:off x="462" y="31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3" name="Rectangle 114"/>
            <p:cNvSpPr>
              <a:spLocks noChangeArrowheads="1"/>
            </p:cNvSpPr>
            <p:nvPr/>
          </p:nvSpPr>
          <p:spPr bwMode="auto">
            <a:xfrm>
              <a:off x="462" y="3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4" name="Rectangle 115"/>
            <p:cNvSpPr>
              <a:spLocks noChangeArrowheads="1"/>
            </p:cNvSpPr>
            <p:nvPr/>
          </p:nvSpPr>
          <p:spPr bwMode="auto">
            <a:xfrm>
              <a:off x="462" y="31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5" name="Rectangle 116"/>
            <p:cNvSpPr>
              <a:spLocks noChangeArrowheads="1"/>
            </p:cNvSpPr>
            <p:nvPr/>
          </p:nvSpPr>
          <p:spPr bwMode="auto">
            <a:xfrm>
              <a:off x="462" y="31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6" name="Rectangle 117"/>
            <p:cNvSpPr>
              <a:spLocks noChangeArrowheads="1"/>
            </p:cNvSpPr>
            <p:nvPr/>
          </p:nvSpPr>
          <p:spPr bwMode="auto">
            <a:xfrm>
              <a:off x="462" y="3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7" name="Rectangle 118"/>
            <p:cNvSpPr>
              <a:spLocks noChangeArrowheads="1"/>
            </p:cNvSpPr>
            <p:nvPr/>
          </p:nvSpPr>
          <p:spPr bwMode="auto">
            <a:xfrm>
              <a:off x="462" y="3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8" name="Rectangle 119"/>
            <p:cNvSpPr>
              <a:spLocks noChangeArrowheads="1"/>
            </p:cNvSpPr>
            <p:nvPr/>
          </p:nvSpPr>
          <p:spPr bwMode="auto">
            <a:xfrm>
              <a:off x="462" y="3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9" name="Rectangle 120"/>
            <p:cNvSpPr>
              <a:spLocks noChangeArrowheads="1"/>
            </p:cNvSpPr>
            <p:nvPr/>
          </p:nvSpPr>
          <p:spPr bwMode="auto">
            <a:xfrm>
              <a:off x="462" y="3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0" name="Rectangle 121"/>
            <p:cNvSpPr>
              <a:spLocks noChangeArrowheads="1"/>
            </p:cNvSpPr>
            <p:nvPr/>
          </p:nvSpPr>
          <p:spPr bwMode="auto">
            <a:xfrm>
              <a:off x="462" y="3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1" name="Rectangle 122"/>
            <p:cNvSpPr>
              <a:spLocks noChangeArrowheads="1"/>
            </p:cNvSpPr>
            <p:nvPr/>
          </p:nvSpPr>
          <p:spPr bwMode="auto">
            <a:xfrm>
              <a:off x="462" y="3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2" name="Rectangle 123"/>
            <p:cNvSpPr>
              <a:spLocks noChangeArrowheads="1"/>
            </p:cNvSpPr>
            <p:nvPr/>
          </p:nvSpPr>
          <p:spPr bwMode="auto">
            <a:xfrm>
              <a:off x="462" y="3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3" name="Rectangle 124"/>
            <p:cNvSpPr>
              <a:spLocks noChangeArrowheads="1"/>
            </p:cNvSpPr>
            <p:nvPr/>
          </p:nvSpPr>
          <p:spPr bwMode="auto">
            <a:xfrm>
              <a:off x="462" y="3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4" name="Rectangle 125"/>
            <p:cNvSpPr>
              <a:spLocks noChangeArrowheads="1"/>
            </p:cNvSpPr>
            <p:nvPr/>
          </p:nvSpPr>
          <p:spPr bwMode="auto">
            <a:xfrm>
              <a:off x="462" y="3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5" name="Rectangle 126"/>
            <p:cNvSpPr>
              <a:spLocks noChangeArrowheads="1"/>
            </p:cNvSpPr>
            <p:nvPr/>
          </p:nvSpPr>
          <p:spPr bwMode="auto">
            <a:xfrm>
              <a:off x="462" y="3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6" name="Rectangle 127"/>
            <p:cNvSpPr>
              <a:spLocks noChangeArrowheads="1"/>
            </p:cNvSpPr>
            <p:nvPr/>
          </p:nvSpPr>
          <p:spPr bwMode="auto">
            <a:xfrm>
              <a:off x="462" y="3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7" name="Rectangle 128"/>
            <p:cNvSpPr>
              <a:spLocks noChangeArrowheads="1"/>
            </p:cNvSpPr>
            <p:nvPr/>
          </p:nvSpPr>
          <p:spPr bwMode="auto">
            <a:xfrm>
              <a:off x="462" y="3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8" name="Rectangle 129"/>
            <p:cNvSpPr>
              <a:spLocks noChangeArrowheads="1"/>
            </p:cNvSpPr>
            <p:nvPr/>
          </p:nvSpPr>
          <p:spPr bwMode="auto">
            <a:xfrm>
              <a:off x="462" y="3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9" name="Rectangle 130"/>
            <p:cNvSpPr>
              <a:spLocks noChangeArrowheads="1"/>
            </p:cNvSpPr>
            <p:nvPr/>
          </p:nvSpPr>
          <p:spPr bwMode="auto">
            <a:xfrm>
              <a:off x="462" y="3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0" name="Rectangle 131"/>
            <p:cNvSpPr>
              <a:spLocks noChangeArrowheads="1"/>
            </p:cNvSpPr>
            <p:nvPr/>
          </p:nvSpPr>
          <p:spPr bwMode="auto">
            <a:xfrm>
              <a:off x="462" y="3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1" name="Rectangle 132"/>
            <p:cNvSpPr>
              <a:spLocks noChangeArrowheads="1"/>
            </p:cNvSpPr>
            <p:nvPr/>
          </p:nvSpPr>
          <p:spPr bwMode="auto">
            <a:xfrm>
              <a:off x="462" y="3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2" name="Rectangle 133"/>
            <p:cNvSpPr>
              <a:spLocks noChangeArrowheads="1"/>
            </p:cNvSpPr>
            <p:nvPr/>
          </p:nvSpPr>
          <p:spPr bwMode="auto">
            <a:xfrm>
              <a:off x="462" y="3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3" name="Rectangle 134"/>
            <p:cNvSpPr>
              <a:spLocks noChangeArrowheads="1"/>
            </p:cNvSpPr>
            <p:nvPr/>
          </p:nvSpPr>
          <p:spPr bwMode="auto">
            <a:xfrm>
              <a:off x="462" y="3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4" name="Rectangle 135"/>
            <p:cNvSpPr>
              <a:spLocks noChangeArrowheads="1"/>
            </p:cNvSpPr>
            <p:nvPr/>
          </p:nvSpPr>
          <p:spPr bwMode="auto">
            <a:xfrm>
              <a:off x="462" y="3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5" name="Rectangle 136"/>
            <p:cNvSpPr>
              <a:spLocks noChangeArrowheads="1"/>
            </p:cNvSpPr>
            <p:nvPr/>
          </p:nvSpPr>
          <p:spPr bwMode="auto">
            <a:xfrm>
              <a:off x="462" y="3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6" name="Rectangle 137"/>
            <p:cNvSpPr>
              <a:spLocks noChangeArrowheads="1"/>
            </p:cNvSpPr>
            <p:nvPr/>
          </p:nvSpPr>
          <p:spPr bwMode="auto">
            <a:xfrm>
              <a:off x="462" y="3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7" name="Rectangle 138"/>
            <p:cNvSpPr>
              <a:spLocks noChangeArrowheads="1"/>
            </p:cNvSpPr>
            <p:nvPr/>
          </p:nvSpPr>
          <p:spPr bwMode="auto">
            <a:xfrm>
              <a:off x="462" y="3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8" name="Rectangle 139"/>
            <p:cNvSpPr>
              <a:spLocks noChangeArrowheads="1"/>
            </p:cNvSpPr>
            <p:nvPr/>
          </p:nvSpPr>
          <p:spPr bwMode="auto">
            <a:xfrm>
              <a:off x="462" y="3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9" name="Rectangle 140"/>
            <p:cNvSpPr>
              <a:spLocks noChangeArrowheads="1"/>
            </p:cNvSpPr>
            <p:nvPr/>
          </p:nvSpPr>
          <p:spPr bwMode="auto">
            <a:xfrm>
              <a:off x="462" y="3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0" name="Rectangle 141"/>
            <p:cNvSpPr>
              <a:spLocks noChangeArrowheads="1"/>
            </p:cNvSpPr>
            <p:nvPr/>
          </p:nvSpPr>
          <p:spPr bwMode="auto">
            <a:xfrm>
              <a:off x="462" y="3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" name="Rectangle 142"/>
            <p:cNvSpPr>
              <a:spLocks noChangeArrowheads="1"/>
            </p:cNvSpPr>
            <p:nvPr/>
          </p:nvSpPr>
          <p:spPr bwMode="auto">
            <a:xfrm>
              <a:off x="462" y="343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2" name="Rectangle 143"/>
            <p:cNvSpPr>
              <a:spLocks noChangeArrowheads="1"/>
            </p:cNvSpPr>
            <p:nvPr/>
          </p:nvSpPr>
          <p:spPr bwMode="auto">
            <a:xfrm>
              <a:off x="462" y="344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" name="Rectangle 144"/>
            <p:cNvSpPr>
              <a:spLocks noChangeArrowheads="1"/>
            </p:cNvSpPr>
            <p:nvPr/>
          </p:nvSpPr>
          <p:spPr bwMode="auto">
            <a:xfrm>
              <a:off x="462" y="3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" name="Rectangle 145"/>
            <p:cNvSpPr>
              <a:spLocks noChangeArrowheads="1"/>
            </p:cNvSpPr>
            <p:nvPr/>
          </p:nvSpPr>
          <p:spPr bwMode="auto">
            <a:xfrm>
              <a:off x="462" y="3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5" name="Rectangle 146"/>
            <p:cNvSpPr>
              <a:spLocks noChangeArrowheads="1"/>
            </p:cNvSpPr>
            <p:nvPr/>
          </p:nvSpPr>
          <p:spPr bwMode="auto">
            <a:xfrm>
              <a:off x="462" y="3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" name="Rectangle 147"/>
            <p:cNvSpPr>
              <a:spLocks noChangeArrowheads="1"/>
            </p:cNvSpPr>
            <p:nvPr/>
          </p:nvSpPr>
          <p:spPr bwMode="auto">
            <a:xfrm>
              <a:off x="462" y="3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7" name="Rectangle 148"/>
            <p:cNvSpPr>
              <a:spLocks noChangeArrowheads="1"/>
            </p:cNvSpPr>
            <p:nvPr/>
          </p:nvSpPr>
          <p:spPr bwMode="auto">
            <a:xfrm>
              <a:off x="462" y="3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" name="Rectangle 149"/>
            <p:cNvSpPr>
              <a:spLocks noChangeArrowheads="1"/>
            </p:cNvSpPr>
            <p:nvPr/>
          </p:nvSpPr>
          <p:spPr bwMode="auto">
            <a:xfrm>
              <a:off x="462" y="3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" name="Rectangle 150"/>
            <p:cNvSpPr>
              <a:spLocks noChangeArrowheads="1"/>
            </p:cNvSpPr>
            <p:nvPr/>
          </p:nvSpPr>
          <p:spPr bwMode="auto">
            <a:xfrm>
              <a:off x="462" y="3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" name="Rectangle 151"/>
            <p:cNvSpPr>
              <a:spLocks noChangeArrowheads="1"/>
            </p:cNvSpPr>
            <p:nvPr/>
          </p:nvSpPr>
          <p:spPr bwMode="auto">
            <a:xfrm>
              <a:off x="462" y="3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1" name="Rectangle 152"/>
            <p:cNvSpPr>
              <a:spLocks noChangeArrowheads="1"/>
            </p:cNvSpPr>
            <p:nvPr/>
          </p:nvSpPr>
          <p:spPr bwMode="auto">
            <a:xfrm>
              <a:off x="462" y="3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2" name="Rectangle 153"/>
            <p:cNvSpPr>
              <a:spLocks noChangeArrowheads="1"/>
            </p:cNvSpPr>
            <p:nvPr/>
          </p:nvSpPr>
          <p:spPr bwMode="auto">
            <a:xfrm>
              <a:off x="462" y="3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" name="Rectangle 154"/>
            <p:cNvSpPr>
              <a:spLocks noChangeArrowheads="1"/>
            </p:cNvSpPr>
            <p:nvPr/>
          </p:nvSpPr>
          <p:spPr bwMode="auto">
            <a:xfrm>
              <a:off x="462" y="3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4" name="Rectangle 155"/>
            <p:cNvSpPr>
              <a:spLocks noChangeArrowheads="1"/>
            </p:cNvSpPr>
            <p:nvPr/>
          </p:nvSpPr>
          <p:spPr bwMode="auto">
            <a:xfrm>
              <a:off x="462" y="3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5" name="Rectangle 156"/>
            <p:cNvSpPr>
              <a:spLocks noChangeArrowheads="1"/>
            </p:cNvSpPr>
            <p:nvPr/>
          </p:nvSpPr>
          <p:spPr bwMode="auto">
            <a:xfrm>
              <a:off x="462" y="3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6" name="Rectangle 157"/>
            <p:cNvSpPr>
              <a:spLocks noChangeArrowheads="1"/>
            </p:cNvSpPr>
            <p:nvPr/>
          </p:nvSpPr>
          <p:spPr bwMode="auto">
            <a:xfrm>
              <a:off x="462" y="3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7" name="Rectangle 158"/>
            <p:cNvSpPr>
              <a:spLocks noChangeArrowheads="1"/>
            </p:cNvSpPr>
            <p:nvPr/>
          </p:nvSpPr>
          <p:spPr bwMode="auto">
            <a:xfrm>
              <a:off x="462" y="3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8" name="Rectangle 159"/>
            <p:cNvSpPr>
              <a:spLocks noChangeArrowheads="1"/>
            </p:cNvSpPr>
            <p:nvPr/>
          </p:nvSpPr>
          <p:spPr bwMode="auto">
            <a:xfrm>
              <a:off x="462" y="3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9" name="Rectangle 160"/>
            <p:cNvSpPr>
              <a:spLocks noChangeArrowheads="1"/>
            </p:cNvSpPr>
            <p:nvPr/>
          </p:nvSpPr>
          <p:spPr bwMode="auto">
            <a:xfrm>
              <a:off x="462" y="3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0" name="Rectangle 161"/>
            <p:cNvSpPr>
              <a:spLocks noChangeArrowheads="1"/>
            </p:cNvSpPr>
            <p:nvPr/>
          </p:nvSpPr>
          <p:spPr bwMode="auto">
            <a:xfrm>
              <a:off x="462" y="3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" name="Rectangle 162"/>
            <p:cNvSpPr>
              <a:spLocks noChangeArrowheads="1"/>
            </p:cNvSpPr>
            <p:nvPr/>
          </p:nvSpPr>
          <p:spPr bwMode="auto">
            <a:xfrm>
              <a:off x="462" y="3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" name="Rectangle 163"/>
            <p:cNvSpPr>
              <a:spLocks noChangeArrowheads="1"/>
            </p:cNvSpPr>
            <p:nvPr/>
          </p:nvSpPr>
          <p:spPr bwMode="auto">
            <a:xfrm>
              <a:off x="462" y="3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3" name="Rectangle 164"/>
            <p:cNvSpPr>
              <a:spLocks noChangeArrowheads="1"/>
            </p:cNvSpPr>
            <p:nvPr/>
          </p:nvSpPr>
          <p:spPr bwMode="auto">
            <a:xfrm>
              <a:off x="462" y="3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4" name="Rectangle 165"/>
            <p:cNvSpPr>
              <a:spLocks noChangeArrowheads="1"/>
            </p:cNvSpPr>
            <p:nvPr/>
          </p:nvSpPr>
          <p:spPr bwMode="auto">
            <a:xfrm>
              <a:off x="462" y="3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5" name="Rectangle 166"/>
            <p:cNvSpPr>
              <a:spLocks noChangeArrowheads="1"/>
            </p:cNvSpPr>
            <p:nvPr/>
          </p:nvSpPr>
          <p:spPr bwMode="auto">
            <a:xfrm>
              <a:off x="462" y="3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6" name="Rectangle 167"/>
            <p:cNvSpPr>
              <a:spLocks noChangeArrowheads="1"/>
            </p:cNvSpPr>
            <p:nvPr/>
          </p:nvSpPr>
          <p:spPr bwMode="auto">
            <a:xfrm>
              <a:off x="462" y="3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7" name="Rectangle 168"/>
            <p:cNvSpPr>
              <a:spLocks noChangeArrowheads="1"/>
            </p:cNvSpPr>
            <p:nvPr/>
          </p:nvSpPr>
          <p:spPr bwMode="auto">
            <a:xfrm>
              <a:off x="462" y="3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8" name="Rectangle 169"/>
            <p:cNvSpPr>
              <a:spLocks noChangeArrowheads="1"/>
            </p:cNvSpPr>
            <p:nvPr/>
          </p:nvSpPr>
          <p:spPr bwMode="auto">
            <a:xfrm>
              <a:off x="462" y="36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9" name="Rectangle 170"/>
            <p:cNvSpPr>
              <a:spLocks noChangeArrowheads="1"/>
            </p:cNvSpPr>
            <p:nvPr/>
          </p:nvSpPr>
          <p:spPr bwMode="auto">
            <a:xfrm>
              <a:off x="462" y="36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0" name="Rectangle 171"/>
            <p:cNvSpPr>
              <a:spLocks noChangeArrowheads="1"/>
            </p:cNvSpPr>
            <p:nvPr/>
          </p:nvSpPr>
          <p:spPr bwMode="auto">
            <a:xfrm>
              <a:off x="462" y="3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15073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2168439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" name="Rectangle 175"/>
          <p:cNvSpPr>
            <a:spLocks noChangeArrowheads="1"/>
          </p:cNvSpPr>
          <p:nvPr/>
        </p:nvSpPr>
        <p:spPr bwMode="auto">
          <a:xfrm>
            <a:off x="3184036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ctangle 176"/>
          <p:cNvSpPr>
            <a:spLocks noChangeArrowheads="1"/>
          </p:cNvSpPr>
          <p:nvPr/>
        </p:nvSpPr>
        <p:spPr bwMode="auto">
          <a:xfrm>
            <a:off x="4201746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0" name="Rectangle 177"/>
          <p:cNvSpPr>
            <a:spLocks noChangeArrowheads="1"/>
          </p:cNvSpPr>
          <p:nvPr/>
        </p:nvSpPr>
        <p:spPr bwMode="auto">
          <a:xfrm>
            <a:off x="5217344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1" name="Rectangle 178"/>
          <p:cNvSpPr>
            <a:spLocks noChangeArrowheads="1"/>
          </p:cNvSpPr>
          <p:nvPr/>
        </p:nvSpPr>
        <p:spPr bwMode="auto">
          <a:xfrm>
            <a:off x="618437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Rectangle 179"/>
          <p:cNvSpPr>
            <a:spLocks noChangeArrowheads="1"/>
          </p:cNvSpPr>
          <p:nvPr/>
        </p:nvSpPr>
        <p:spPr bwMode="auto">
          <a:xfrm>
            <a:off x="7250651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3" name="Rectangle 180"/>
          <p:cNvSpPr>
            <a:spLocks noChangeArrowheads="1"/>
          </p:cNvSpPr>
          <p:nvPr/>
        </p:nvSpPr>
        <p:spPr bwMode="auto">
          <a:xfrm>
            <a:off x="826836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Rectangle 181"/>
          <p:cNvSpPr>
            <a:spLocks noChangeArrowheads="1"/>
          </p:cNvSpPr>
          <p:nvPr/>
        </p:nvSpPr>
        <p:spPr bwMode="auto">
          <a:xfrm>
            <a:off x="928395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6" name="Rectangle 182"/>
          <p:cNvSpPr>
            <a:spLocks noChangeArrowheads="1"/>
          </p:cNvSpPr>
          <p:nvPr/>
        </p:nvSpPr>
        <p:spPr bwMode="auto">
          <a:xfrm>
            <a:off x="1030166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" name="Rectangle 183"/>
          <p:cNvSpPr>
            <a:spLocks noChangeArrowheads="1"/>
          </p:cNvSpPr>
          <p:nvPr/>
        </p:nvSpPr>
        <p:spPr bwMode="auto">
          <a:xfrm>
            <a:off x="115073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8" name="Rectangle 184"/>
          <p:cNvSpPr>
            <a:spLocks noChangeArrowheads="1"/>
          </p:cNvSpPr>
          <p:nvPr/>
        </p:nvSpPr>
        <p:spPr bwMode="auto">
          <a:xfrm>
            <a:off x="216843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9" name="Rectangle 185"/>
          <p:cNvSpPr>
            <a:spLocks noChangeArrowheads="1"/>
          </p:cNvSpPr>
          <p:nvPr/>
        </p:nvSpPr>
        <p:spPr bwMode="auto">
          <a:xfrm>
            <a:off x="318403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0" name="Rectangle 186"/>
          <p:cNvSpPr>
            <a:spLocks noChangeArrowheads="1"/>
          </p:cNvSpPr>
          <p:nvPr/>
        </p:nvSpPr>
        <p:spPr bwMode="auto">
          <a:xfrm>
            <a:off x="420174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1" name="Rectangle 187"/>
          <p:cNvSpPr>
            <a:spLocks noChangeArrowheads="1"/>
          </p:cNvSpPr>
          <p:nvPr/>
        </p:nvSpPr>
        <p:spPr bwMode="auto">
          <a:xfrm>
            <a:off x="5217344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2" name="Rectangle 188"/>
          <p:cNvSpPr>
            <a:spLocks noChangeArrowheads="1"/>
          </p:cNvSpPr>
          <p:nvPr/>
        </p:nvSpPr>
        <p:spPr bwMode="auto">
          <a:xfrm>
            <a:off x="618437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3" name="Rectangle 189"/>
          <p:cNvSpPr>
            <a:spLocks noChangeArrowheads="1"/>
          </p:cNvSpPr>
          <p:nvPr/>
        </p:nvSpPr>
        <p:spPr bwMode="auto">
          <a:xfrm>
            <a:off x="7250651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4" name="Rectangle 190"/>
          <p:cNvSpPr>
            <a:spLocks noChangeArrowheads="1"/>
          </p:cNvSpPr>
          <p:nvPr/>
        </p:nvSpPr>
        <p:spPr bwMode="auto">
          <a:xfrm>
            <a:off x="826836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5" name="Rectangle 191"/>
          <p:cNvSpPr>
            <a:spLocks noChangeArrowheads="1"/>
          </p:cNvSpPr>
          <p:nvPr/>
        </p:nvSpPr>
        <p:spPr bwMode="auto">
          <a:xfrm>
            <a:off x="928395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6" name="Rectangle 192"/>
          <p:cNvSpPr>
            <a:spLocks noChangeArrowheads="1"/>
          </p:cNvSpPr>
          <p:nvPr/>
        </p:nvSpPr>
        <p:spPr bwMode="auto">
          <a:xfrm>
            <a:off x="1030166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7" name="Rectangle 193"/>
          <p:cNvSpPr>
            <a:spLocks noChangeArrowheads="1"/>
          </p:cNvSpPr>
          <p:nvPr/>
        </p:nvSpPr>
        <p:spPr bwMode="auto">
          <a:xfrm>
            <a:off x="115073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8" name="Rectangle 194"/>
          <p:cNvSpPr>
            <a:spLocks noChangeArrowheads="1"/>
          </p:cNvSpPr>
          <p:nvPr/>
        </p:nvSpPr>
        <p:spPr bwMode="auto">
          <a:xfrm>
            <a:off x="216843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9" name="Rectangle 195"/>
          <p:cNvSpPr>
            <a:spLocks noChangeArrowheads="1"/>
          </p:cNvSpPr>
          <p:nvPr/>
        </p:nvSpPr>
        <p:spPr bwMode="auto">
          <a:xfrm>
            <a:off x="318403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Rectangle 196"/>
          <p:cNvSpPr>
            <a:spLocks noChangeArrowheads="1"/>
          </p:cNvSpPr>
          <p:nvPr/>
        </p:nvSpPr>
        <p:spPr bwMode="auto">
          <a:xfrm>
            <a:off x="420174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1" name="Rectangle 197"/>
          <p:cNvSpPr>
            <a:spLocks noChangeArrowheads="1"/>
          </p:cNvSpPr>
          <p:nvPr/>
        </p:nvSpPr>
        <p:spPr bwMode="auto">
          <a:xfrm>
            <a:off x="5217344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68" name="Rectangle 198"/>
          <p:cNvSpPr>
            <a:spLocks noChangeArrowheads="1"/>
          </p:cNvSpPr>
          <p:nvPr/>
        </p:nvSpPr>
        <p:spPr bwMode="auto">
          <a:xfrm>
            <a:off x="618437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69" name="Rectangle 199"/>
          <p:cNvSpPr>
            <a:spLocks noChangeArrowheads="1"/>
          </p:cNvSpPr>
          <p:nvPr/>
        </p:nvSpPr>
        <p:spPr bwMode="auto">
          <a:xfrm>
            <a:off x="7250651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0" name="Rectangle 200"/>
          <p:cNvSpPr>
            <a:spLocks noChangeArrowheads="1"/>
          </p:cNvSpPr>
          <p:nvPr/>
        </p:nvSpPr>
        <p:spPr bwMode="auto">
          <a:xfrm>
            <a:off x="826836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1" name="Rectangle 201"/>
          <p:cNvSpPr>
            <a:spLocks noChangeArrowheads="1"/>
          </p:cNvSpPr>
          <p:nvPr/>
        </p:nvSpPr>
        <p:spPr bwMode="auto">
          <a:xfrm>
            <a:off x="928395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772" name="Rectangle 202"/>
          <p:cNvSpPr>
            <a:spLocks noChangeArrowheads="1"/>
          </p:cNvSpPr>
          <p:nvPr/>
        </p:nvSpPr>
        <p:spPr bwMode="auto">
          <a:xfrm>
            <a:off x="1030166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3" name="Rectangle 203"/>
          <p:cNvSpPr>
            <a:spLocks noChangeArrowheads="1"/>
          </p:cNvSpPr>
          <p:nvPr/>
        </p:nvSpPr>
        <p:spPr bwMode="auto">
          <a:xfrm>
            <a:off x="115073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4" name="Rectangle 204"/>
          <p:cNvSpPr>
            <a:spLocks noChangeArrowheads="1"/>
          </p:cNvSpPr>
          <p:nvPr/>
        </p:nvSpPr>
        <p:spPr bwMode="auto">
          <a:xfrm>
            <a:off x="216843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5" name="Rectangle 205"/>
          <p:cNvSpPr>
            <a:spLocks noChangeArrowheads="1"/>
          </p:cNvSpPr>
          <p:nvPr/>
        </p:nvSpPr>
        <p:spPr bwMode="auto">
          <a:xfrm>
            <a:off x="318403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6" name="Rectangle 206"/>
          <p:cNvSpPr>
            <a:spLocks noChangeArrowheads="1"/>
          </p:cNvSpPr>
          <p:nvPr/>
        </p:nvSpPr>
        <p:spPr bwMode="auto">
          <a:xfrm>
            <a:off x="420174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-0.34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7" name="Rectangle 207"/>
          <p:cNvSpPr>
            <a:spLocks noChangeArrowheads="1"/>
          </p:cNvSpPr>
          <p:nvPr/>
        </p:nvSpPr>
        <p:spPr bwMode="auto">
          <a:xfrm>
            <a:off x="5217344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8" name="Rectangle 208"/>
          <p:cNvSpPr>
            <a:spLocks noChangeArrowheads="1"/>
          </p:cNvSpPr>
          <p:nvPr/>
        </p:nvSpPr>
        <p:spPr bwMode="auto">
          <a:xfrm>
            <a:off x="618437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79" name="Rectangle 209"/>
          <p:cNvSpPr>
            <a:spLocks noChangeArrowheads="1"/>
          </p:cNvSpPr>
          <p:nvPr/>
        </p:nvSpPr>
        <p:spPr bwMode="auto">
          <a:xfrm>
            <a:off x="7250651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0" name="Rectangle 210"/>
          <p:cNvSpPr>
            <a:spLocks noChangeArrowheads="1"/>
          </p:cNvSpPr>
          <p:nvPr/>
        </p:nvSpPr>
        <p:spPr bwMode="auto">
          <a:xfrm>
            <a:off x="826836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1" name="Rectangle 211"/>
          <p:cNvSpPr>
            <a:spLocks noChangeArrowheads="1"/>
          </p:cNvSpPr>
          <p:nvPr/>
        </p:nvSpPr>
        <p:spPr bwMode="auto">
          <a:xfrm>
            <a:off x="928395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2" name="Rectangle 212"/>
          <p:cNvSpPr>
            <a:spLocks noChangeArrowheads="1"/>
          </p:cNvSpPr>
          <p:nvPr/>
        </p:nvSpPr>
        <p:spPr bwMode="auto">
          <a:xfrm>
            <a:off x="1030166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3" name="Rectangle 213"/>
          <p:cNvSpPr>
            <a:spLocks noChangeArrowheads="1"/>
          </p:cNvSpPr>
          <p:nvPr/>
        </p:nvSpPr>
        <p:spPr bwMode="auto">
          <a:xfrm>
            <a:off x="1150730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4" name="Rectangle 214"/>
          <p:cNvSpPr>
            <a:spLocks noChangeArrowheads="1"/>
          </p:cNvSpPr>
          <p:nvPr/>
        </p:nvSpPr>
        <p:spPr bwMode="auto">
          <a:xfrm>
            <a:off x="2168439" y="4856163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-0.11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5" name="Rectangle 215"/>
          <p:cNvSpPr>
            <a:spLocks noChangeArrowheads="1"/>
          </p:cNvSpPr>
          <p:nvPr/>
        </p:nvSpPr>
        <p:spPr bwMode="auto">
          <a:xfrm>
            <a:off x="318403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6" name="Rectangle 216"/>
          <p:cNvSpPr>
            <a:spLocks noChangeArrowheads="1"/>
          </p:cNvSpPr>
          <p:nvPr/>
        </p:nvSpPr>
        <p:spPr bwMode="auto">
          <a:xfrm>
            <a:off x="420174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7" name="Rectangle 217"/>
          <p:cNvSpPr>
            <a:spLocks noChangeArrowheads="1"/>
          </p:cNvSpPr>
          <p:nvPr/>
        </p:nvSpPr>
        <p:spPr bwMode="auto">
          <a:xfrm>
            <a:off x="5217344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88" name="Rectangle 218"/>
          <p:cNvSpPr>
            <a:spLocks noChangeArrowheads="1"/>
          </p:cNvSpPr>
          <p:nvPr/>
        </p:nvSpPr>
        <p:spPr bwMode="auto">
          <a:xfrm>
            <a:off x="6235054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93" name="Rectangle 219"/>
          <p:cNvSpPr>
            <a:spLocks noChangeArrowheads="1"/>
          </p:cNvSpPr>
          <p:nvPr/>
        </p:nvSpPr>
        <p:spPr bwMode="auto">
          <a:xfrm>
            <a:off x="730132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95" name="Rectangle 220"/>
          <p:cNvSpPr>
            <a:spLocks noChangeArrowheads="1"/>
          </p:cNvSpPr>
          <p:nvPr/>
        </p:nvSpPr>
        <p:spPr bwMode="auto">
          <a:xfrm>
            <a:off x="831903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96" name="Rectangle 221"/>
          <p:cNvSpPr>
            <a:spLocks noChangeArrowheads="1"/>
          </p:cNvSpPr>
          <p:nvPr/>
        </p:nvSpPr>
        <p:spPr bwMode="auto">
          <a:xfrm>
            <a:off x="933463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97" name="Rectangle 222"/>
          <p:cNvSpPr>
            <a:spLocks noChangeArrowheads="1"/>
          </p:cNvSpPr>
          <p:nvPr/>
        </p:nvSpPr>
        <p:spPr bwMode="auto">
          <a:xfrm>
            <a:off x="1035234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98" name="Rectangle 223"/>
          <p:cNvSpPr>
            <a:spLocks noChangeArrowheads="1"/>
          </p:cNvSpPr>
          <p:nvPr/>
        </p:nvSpPr>
        <p:spPr bwMode="auto">
          <a:xfrm>
            <a:off x="1201404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799" name="Rectangle 224"/>
          <p:cNvSpPr>
            <a:spLocks noChangeArrowheads="1"/>
          </p:cNvSpPr>
          <p:nvPr/>
        </p:nvSpPr>
        <p:spPr bwMode="auto">
          <a:xfrm>
            <a:off x="221911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0.44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192" name="Rectangle 225"/>
          <p:cNvSpPr>
            <a:spLocks noChangeArrowheads="1"/>
          </p:cNvSpPr>
          <p:nvPr/>
        </p:nvSpPr>
        <p:spPr bwMode="auto">
          <a:xfrm>
            <a:off x="3234711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193" name="Rectangle 226"/>
          <p:cNvSpPr>
            <a:spLocks noChangeArrowheads="1"/>
          </p:cNvSpPr>
          <p:nvPr/>
        </p:nvSpPr>
        <p:spPr bwMode="auto">
          <a:xfrm>
            <a:off x="4252420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195" name="Rectangle 227"/>
          <p:cNvSpPr>
            <a:spLocks noChangeArrowheads="1"/>
          </p:cNvSpPr>
          <p:nvPr/>
        </p:nvSpPr>
        <p:spPr bwMode="auto">
          <a:xfrm>
            <a:off x="5268019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196" name="Rectangle 228"/>
          <p:cNvSpPr>
            <a:spLocks noChangeArrowheads="1"/>
          </p:cNvSpPr>
          <p:nvPr/>
        </p:nvSpPr>
        <p:spPr bwMode="auto">
          <a:xfrm>
            <a:off x="6235054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0.81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198" name="Rectangle 229"/>
          <p:cNvSpPr>
            <a:spLocks noChangeArrowheads="1"/>
          </p:cNvSpPr>
          <p:nvPr/>
        </p:nvSpPr>
        <p:spPr bwMode="auto">
          <a:xfrm>
            <a:off x="730132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1.06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199" name="Rectangle 230"/>
          <p:cNvSpPr>
            <a:spLocks noChangeArrowheads="1"/>
          </p:cNvSpPr>
          <p:nvPr/>
        </p:nvSpPr>
        <p:spPr bwMode="auto">
          <a:xfrm>
            <a:off x="831903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1.08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0" name="Rectangle 231"/>
          <p:cNvSpPr>
            <a:spLocks noChangeArrowheads="1"/>
          </p:cNvSpPr>
          <p:nvPr/>
        </p:nvSpPr>
        <p:spPr bwMode="auto">
          <a:xfrm>
            <a:off x="933463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1" name="Rectangle 232"/>
          <p:cNvSpPr>
            <a:spLocks noChangeArrowheads="1"/>
          </p:cNvSpPr>
          <p:nvPr/>
        </p:nvSpPr>
        <p:spPr bwMode="auto">
          <a:xfrm>
            <a:off x="1035234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2" name="Rectangle 233"/>
          <p:cNvSpPr>
            <a:spLocks noChangeArrowheads="1"/>
          </p:cNvSpPr>
          <p:nvPr/>
        </p:nvSpPr>
        <p:spPr bwMode="auto">
          <a:xfrm>
            <a:off x="120140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3" name="Rectangle 234"/>
          <p:cNvSpPr>
            <a:spLocks noChangeArrowheads="1"/>
          </p:cNvSpPr>
          <p:nvPr/>
        </p:nvSpPr>
        <p:spPr bwMode="auto">
          <a:xfrm>
            <a:off x="221911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4" name="Rectangle 235"/>
          <p:cNvSpPr>
            <a:spLocks noChangeArrowheads="1"/>
          </p:cNvSpPr>
          <p:nvPr/>
        </p:nvSpPr>
        <p:spPr bwMode="auto">
          <a:xfrm>
            <a:off x="3234711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1.63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5" name="Rectangle 236"/>
          <p:cNvSpPr>
            <a:spLocks noChangeArrowheads="1"/>
          </p:cNvSpPr>
          <p:nvPr/>
        </p:nvSpPr>
        <p:spPr bwMode="auto">
          <a:xfrm>
            <a:off x="4252420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1.81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6" name="Rectangle 237"/>
          <p:cNvSpPr>
            <a:spLocks noChangeArrowheads="1"/>
          </p:cNvSpPr>
          <p:nvPr/>
        </p:nvSpPr>
        <p:spPr bwMode="auto">
          <a:xfrm>
            <a:off x="5268019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7" name="Rectangle 238"/>
          <p:cNvSpPr>
            <a:spLocks noChangeArrowheads="1"/>
          </p:cNvSpPr>
          <p:nvPr/>
        </p:nvSpPr>
        <p:spPr bwMode="auto">
          <a:xfrm>
            <a:off x="623505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8" name="Rectangle 239"/>
          <p:cNvSpPr>
            <a:spLocks noChangeArrowheads="1"/>
          </p:cNvSpPr>
          <p:nvPr/>
        </p:nvSpPr>
        <p:spPr bwMode="auto">
          <a:xfrm>
            <a:off x="730132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09" name="Rectangle 240"/>
          <p:cNvSpPr>
            <a:spLocks noChangeArrowheads="1"/>
          </p:cNvSpPr>
          <p:nvPr/>
        </p:nvSpPr>
        <p:spPr bwMode="auto">
          <a:xfrm>
            <a:off x="831903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10" name="Rectangle 241"/>
          <p:cNvSpPr>
            <a:spLocks noChangeArrowheads="1"/>
          </p:cNvSpPr>
          <p:nvPr/>
        </p:nvSpPr>
        <p:spPr bwMode="auto">
          <a:xfrm>
            <a:off x="933463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11" name="Rectangle 242"/>
          <p:cNvSpPr>
            <a:spLocks noChangeArrowheads="1"/>
          </p:cNvSpPr>
          <p:nvPr/>
        </p:nvSpPr>
        <p:spPr bwMode="auto">
          <a:xfrm>
            <a:off x="1035234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212" name="Rectangle 243"/>
          <p:cNvSpPr>
            <a:spLocks noChangeArrowheads="1"/>
          </p:cNvSpPr>
          <p:nvPr/>
        </p:nvSpPr>
        <p:spPr bwMode="auto">
          <a:xfrm>
            <a:off x="97336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Rectangle 244"/>
          <p:cNvSpPr>
            <a:spLocks noChangeArrowheads="1"/>
          </p:cNvSpPr>
          <p:nvPr/>
        </p:nvSpPr>
        <p:spPr bwMode="auto">
          <a:xfrm>
            <a:off x="1988967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Rectangle 245"/>
          <p:cNvSpPr>
            <a:spLocks noChangeArrowheads="1"/>
          </p:cNvSpPr>
          <p:nvPr/>
        </p:nvSpPr>
        <p:spPr bwMode="auto">
          <a:xfrm>
            <a:off x="300667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Rectangle 246"/>
          <p:cNvSpPr>
            <a:spLocks noChangeArrowheads="1"/>
          </p:cNvSpPr>
          <p:nvPr/>
        </p:nvSpPr>
        <p:spPr bwMode="auto">
          <a:xfrm>
            <a:off x="4022275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Rectangle 247"/>
          <p:cNvSpPr>
            <a:spLocks noChangeArrowheads="1"/>
          </p:cNvSpPr>
          <p:nvPr/>
        </p:nvSpPr>
        <p:spPr bwMode="auto">
          <a:xfrm>
            <a:off x="5039984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Rectangle 248"/>
          <p:cNvSpPr>
            <a:spLocks noChangeArrowheads="1"/>
          </p:cNvSpPr>
          <p:nvPr/>
        </p:nvSpPr>
        <p:spPr bwMode="auto">
          <a:xfrm>
            <a:off x="6055582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Rectangle 249"/>
          <p:cNvSpPr>
            <a:spLocks noChangeArrowheads="1"/>
          </p:cNvSpPr>
          <p:nvPr/>
        </p:nvSpPr>
        <p:spPr bwMode="auto">
          <a:xfrm>
            <a:off x="7073291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Rectangle 250"/>
          <p:cNvSpPr>
            <a:spLocks noChangeArrowheads="1"/>
          </p:cNvSpPr>
          <p:nvPr/>
        </p:nvSpPr>
        <p:spPr bwMode="auto">
          <a:xfrm>
            <a:off x="8088890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Rectangle 251"/>
          <p:cNvSpPr>
            <a:spLocks noChangeArrowheads="1"/>
          </p:cNvSpPr>
          <p:nvPr/>
        </p:nvSpPr>
        <p:spPr bwMode="auto">
          <a:xfrm>
            <a:off x="910659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Rectangle 252"/>
          <p:cNvSpPr>
            <a:spLocks noChangeArrowheads="1"/>
          </p:cNvSpPr>
          <p:nvPr/>
        </p:nvSpPr>
        <p:spPr bwMode="auto">
          <a:xfrm>
            <a:off x="10122196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Line 253"/>
          <p:cNvSpPr>
            <a:spLocks noChangeShapeType="1"/>
          </p:cNvSpPr>
          <p:nvPr/>
        </p:nvSpPr>
        <p:spPr bwMode="auto">
          <a:xfrm>
            <a:off x="998707" y="3454400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Rectangle 254"/>
          <p:cNvSpPr>
            <a:spLocks noChangeArrowheads="1"/>
          </p:cNvSpPr>
          <p:nvPr/>
        </p:nvSpPr>
        <p:spPr bwMode="auto">
          <a:xfrm>
            <a:off x="998707" y="345440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0" name="Rectangle 255"/>
          <p:cNvSpPr>
            <a:spLocks noChangeArrowheads="1"/>
          </p:cNvSpPr>
          <p:nvPr/>
        </p:nvSpPr>
        <p:spPr bwMode="auto">
          <a:xfrm>
            <a:off x="1113990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1" name="Line 256"/>
          <p:cNvSpPr>
            <a:spLocks noChangeShapeType="1"/>
          </p:cNvSpPr>
          <p:nvPr/>
        </p:nvSpPr>
        <p:spPr bwMode="auto">
          <a:xfrm>
            <a:off x="998707" y="3800475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2" name="Rectangle 257"/>
          <p:cNvSpPr>
            <a:spLocks noChangeArrowheads="1"/>
          </p:cNvSpPr>
          <p:nvPr/>
        </p:nvSpPr>
        <p:spPr bwMode="auto">
          <a:xfrm>
            <a:off x="998707" y="380047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3" name="Line 258"/>
          <p:cNvSpPr>
            <a:spLocks noChangeShapeType="1"/>
          </p:cNvSpPr>
          <p:nvPr/>
        </p:nvSpPr>
        <p:spPr bwMode="auto">
          <a:xfrm>
            <a:off x="998707" y="4146550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4" name="Rectangle 259"/>
          <p:cNvSpPr>
            <a:spLocks noChangeArrowheads="1"/>
          </p:cNvSpPr>
          <p:nvPr/>
        </p:nvSpPr>
        <p:spPr bwMode="auto">
          <a:xfrm>
            <a:off x="998707" y="414655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5" name="Line 260"/>
          <p:cNvSpPr>
            <a:spLocks noChangeShapeType="1"/>
          </p:cNvSpPr>
          <p:nvPr/>
        </p:nvSpPr>
        <p:spPr bwMode="auto">
          <a:xfrm>
            <a:off x="998707" y="4492625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" name="Rectangle 261"/>
          <p:cNvSpPr>
            <a:spLocks noChangeArrowheads="1"/>
          </p:cNvSpPr>
          <p:nvPr/>
        </p:nvSpPr>
        <p:spPr bwMode="auto">
          <a:xfrm>
            <a:off x="998707" y="449262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" name="Line 262"/>
          <p:cNvSpPr>
            <a:spLocks noChangeShapeType="1"/>
          </p:cNvSpPr>
          <p:nvPr/>
        </p:nvSpPr>
        <p:spPr bwMode="auto">
          <a:xfrm>
            <a:off x="998707" y="4837113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" name="Rectangle 263"/>
          <p:cNvSpPr>
            <a:spLocks noChangeArrowheads="1"/>
          </p:cNvSpPr>
          <p:nvPr/>
        </p:nvSpPr>
        <p:spPr bwMode="auto">
          <a:xfrm>
            <a:off x="998707" y="483711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" name="Line 264"/>
          <p:cNvSpPr>
            <a:spLocks noChangeShapeType="1"/>
          </p:cNvSpPr>
          <p:nvPr/>
        </p:nvSpPr>
        <p:spPr bwMode="auto">
          <a:xfrm>
            <a:off x="998707" y="5183188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" name="Rectangle 265"/>
          <p:cNvSpPr>
            <a:spLocks noChangeArrowheads="1"/>
          </p:cNvSpPr>
          <p:nvPr/>
        </p:nvSpPr>
        <p:spPr bwMode="auto">
          <a:xfrm>
            <a:off x="998707" y="518318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" name="Line 266"/>
          <p:cNvSpPr>
            <a:spLocks noChangeShapeType="1"/>
          </p:cNvSpPr>
          <p:nvPr/>
        </p:nvSpPr>
        <p:spPr bwMode="auto">
          <a:xfrm>
            <a:off x="998707" y="5529263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" name="Rectangle 267"/>
          <p:cNvSpPr>
            <a:spLocks noChangeArrowheads="1"/>
          </p:cNvSpPr>
          <p:nvPr/>
        </p:nvSpPr>
        <p:spPr bwMode="auto">
          <a:xfrm>
            <a:off x="998707" y="552926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" name="Line 268"/>
          <p:cNvSpPr>
            <a:spLocks noChangeShapeType="1"/>
          </p:cNvSpPr>
          <p:nvPr/>
        </p:nvSpPr>
        <p:spPr bwMode="auto">
          <a:xfrm>
            <a:off x="973369" y="3454400"/>
            <a:ext cx="0" cy="24399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" name="Rectangle 269"/>
          <p:cNvSpPr>
            <a:spLocks noChangeArrowheads="1"/>
          </p:cNvSpPr>
          <p:nvPr/>
        </p:nvSpPr>
        <p:spPr bwMode="auto">
          <a:xfrm>
            <a:off x="973369" y="3454400"/>
            <a:ext cx="25337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" name="Line 270"/>
          <p:cNvSpPr>
            <a:spLocks noChangeShapeType="1"/>
          </p:cNvSpPr>
          <p:nvPr/>
        </p:nvSpPr>
        <p:spPr bwMode="auto">
          <a:xfrm>
            <a:off x="1988967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" name="Rectangle 271"/>
          <p:cNvSpPr>
            <a:spLocks noChangeArrowheads="1"/>
          </p:cNvSpPr>
          <p:nvPr/>
        </p:nvSpPr>
        <p:spPr bwMode="auto">
          <a:xfrm>
            <a:off x="1988967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" name="Line 272"/>
          <p:cNvSpPr>
            <a:spLocks noChangeShapeType="1"/>
          </p:cNvSpPr>
          <p:nvPr/>
        </p:nvSpPr>
        <p:spPr bwMode="auto">
          <a:xfrm>
            <a:off x="300667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8" name="Rectangle 273"/>
          <p:cNvSpPr>
            <a:spLocks noChangeArrowheads="1"/>
          </p:cNvSpPr>
          <p:nvPr/>
        </p:nvSpPr>
        <p:spPr bwMode="auto">
          <a:xfrm>
            <a:off x="300667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9" name="Line 274"/>
          <p:cNvSpPr>
            <a:spLocks noChangeShapeType="1"/>
          </p:cNvSpPr>
          <p:nvPr/>
        </p:nvSpPr>
        <p:spPr bwMode="auto">
          <a:xfrm>
            <a:off x="4022275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0" name="Rectangle 275"/>
          <p:cNvSpPr>
            <a:spLocks noChangeArrowheads="1"/>
          </p:cNvSpPr>
          <p:nvPr/>
        </p:nvSpPr>
        <p:spPr bwMode="auto">
          <a:xfrm>
            <a:off x="4022275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1" name="Line 276"/>
          <p:cNvSpPr>
            <a:spLocks noChangeShapeType="1"/>
          </p:cNvSpPr>
          <p:nvPr/>
        </p:nvSpPr>
        <p:spPr bwMode="auto">
          <a:xfrm>
            <a:off x="5039984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2" name="Rectangle 277"/>
          <p:cNvSpPr>
            <a:spLocks noChangeArrowheads="1"/>
          </p:cNvSpPr>
          <p:nvPr/>
        </p:nvSpPr>
        <p:spPr bwMode="auto">
          <a:xfrm>
            <a:off x="5039984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3" name="Line 278"/>
          <p:cNvSpPr>
            <a:spLocks noChangeShapeType="1"/>
          </p:cNvSpPr>
          <p:nvPr/>
        </p:nvSpPr>
        <p:spPr bwMode="auto">
          <a:xfrm>
            <a:off x="6055582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4" name="Rectangle 279"/>
          <p:cNvSpPr>
            <a:spLocks noChangeArrowheads="1"/>
          </p:cNvSpPr>
          <p:nvPr/>
        </p:nvSpPr>
        <p:spPr bwMode="auto">
          <a:xfrm>
            <a:off x="6055582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5" name="Line 280"/>
          <p:cNvSpPr>
            <a:spLocks noChangeShapeType="1"/>
          </p:cNvSpPr>
          <p:nvPr/>
        </p:nvSpPr>
        <p:spPr bwMode="auto">
          <a:xfrm>
            <a:off x="7073291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6" name="Rectangle 281"/>
          <p:cNvSpPr>
            <a:spLocks noChangeArrowheads="1"/>
          </p:cNvSpPr>
          <p:nvPr/>
        </p:nvSpPr>
        <p:spPr bwMode="auto">
          <a:xfrm>
            <a:off x="7073291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7" name="Line 282"/>
          <p:cNvSpPr>
            <a:spLocks noChangeShapeType="1"/>
          </p:cNvSpPr>
          <p:nvPr/>
        </p:nvSpPr>
        <p:spPr bwMode="auto">
          <a:xfrm>
            <a:off x="8088890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8" name="Rectangle 283"/>
          <p:cNvSpPr>
            <a:spLocks noChangeArrowheads="1"/>
          </p:cNvSpPr>
          <p:nvPr/>
        </p:nvSpPr>
        <p:spPr bwMode="auto">
          <a:xfrm>
            <a:off x="8088890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29" name="Line 284"/>
          <p:cNvSpPr>
            <a:spLocks noChangeShapeType="1"/>
          </p:cNvSpPr>
          <p:nvPr/>
        </p:nvSpPr>
        <p:spPr bwMode="auto">
          <a:xfrm>
            <a:off x="9106599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0" name="Rectangle 285"/>
          <p:cNvSpPr>
            <a:spLocks noChangeArrowheads="1"/>
          </p:cNvSpPr>
          <p:nvPr/>
        </p:nvSpPr>
        <p:spPr bwMode="auto">
          <a:xfrm>
            <a:off x="9106599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1" name="Line 286"/>
          <p:cNvSpPr>
            <a:spLocks noChangeShapeType="1"/>
          </p:cNvSpPr>
          <p:nvPr/>
        </p:nvSpPr>
        <p:spPr bwMode="auto">
          <a:xfrm>
            <a:off x="1012219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2" name="Rectangle 287"/>
          <p:cNvSpPr>
            <a:spLocks noChangeArrowheads="1"/>
          </p:cNvSpPr>
          <p:nvPr/>
        </p:nvSpPr>
        <p:spPr bwMode="auto">
          <a:xfrm>
            <a:off x="10122196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3" name="Line 288"/>
          <p:cNvSpPr>
            <a:spLocks noChangeShapeType="1"/>
          </p:cNvSpPr>
          <p:nvPr/>
        </p:nvSpPr>
        <p:spPr bwMode="auto">
          <a:xfrm>
            <a:off x="998707" y="5875338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4" name="Rectangle 289"/>
          <p:cNvSpPr>
            <a:spLocks noChangeArrowheads="1"/>
          </p:cNvSpPr>
          <p:nvPr/>
        </p:nvSpPr>
        <p:spPr bwMode="auto">
          <a:xfrm>
            <a:off x="998707" y="587533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5" name="Line 290"/>
          <p:cNvSpPr>
            <a:spLocks noChangeShapeType="1"/>
          </p:cNvSpPr>
          <p:nvPr/>
        </p:nvSpPr>
        <p:spPr bwMode="auto">
          <a:xfrm>
            <a:off x="1113990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6" name="Rectangle 291"/>
          <p:cNvSpPr>
            <a:spLocks noChangeArrowheads="1"/>
          </p:cNvSpPr>
          <p:nvPr/>
        </p:nvSpPr>
        <p:spPr bwMode="auto">
          <a:xfrm>
            <a:off x="1113990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7" name="Line 292"/>
          <p:cNvSpPr>
            <a:spLocks noChangeShapeType="1"/>
          </p:cNvSpPr>
          <p:nvPr/>
        </p:nvSpPr>
        <p:spPr bwMode="auto">
          <a:xfrm>
            <a:off x="97336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8" name="Rectangle 293"/>
          <p:cNvSpPr>
            <a:spLocks noChangeArrowheads="1"/>
          </p:cNvSpPr>
          <p:nvPr/>
        </p:nvSpPr>
        <p:spPr bwMode="auto">
          <a:xfrm>
            <a:off x="97336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9" name="Line 294"/>
          <p:cNvSpPr>
            <a:spLocks noChangeShapeType="1"/>
          </p:cNvSpPr>
          <p:nvPr/>
        </p:nvSpPr>
        <p:spPr bwMode="auto">
          <a:xfrm>
            <a:off x="1988967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0" name="Rectangle 295"/>
          <p:cNvSpPr>
            <a:spLocks noChangeArrowheads="1"/>
          </p:cNvSpPr>
          <p:nvPr/>
        </p:nvSpPr>
        <p:spPr bwMode="auto">
          <a:xfrm>
            <a:off x="1988967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1" name="Line 296"/>
          <p:cNvSpPr>
            <a:spLocks noChangeShapeType="1"/>
          </p:cNvSpPr>
          <p:nvPr/>
        </p:nvSpPr>
        <p:spPr bwMode="auto">
          <a:xfrm>
            <a:off x="300667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2" name="Rectangle 297"/>
          <p:cNvSpPr>
            <a:spLocks noChangeArrowheads="1"/>
          </p:cNvSpPr>
          <p:nvPr/>
        </p:nvSpPr>
        <p:spPr bwMode="auto">
          <a:xfrm>
            <a:off x="300667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3" name="Line 298"/>
          <p:cNvSpPr>
            <a:spLocks noChangeShapeType="1"/>
          </p:cNvSpPr>
          <p:nvPr/>
        </p:nvSpPr>
        <p:spPr bwMode="auto">
          <a:xfrm>
            <a:off x="4022275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4" name="Rectangle 299"/>
          <p:cNvSpPr>
            <a:spLocks noChangeArrowheads="1"/>
          </p:cNvSpPr>
          <p:nvPr/>
        </p:nvSpPr>
        <p:spPr bwMode="auto">
          <a:xfrm>
            <a:off x="4022275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5" name="Line 300"/>
          <p:cNvSpPr>
            <a:spLocks noChangeShapeType="1"/>
          </p:cNvSpPr>
          <p:nvPr/>
        </p:nvSpPr>
        <p:spPr bwMode="auto">
          <a:xfrm>
            <a:off x="5039984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6" name="Rectangle 301"/>
          <p:cNvSpPr>
            <a:spLocks noChangeArrowheads="1"/>
          </p:cNvSpPr>
          <p:nvPr/>
        </p:nvSpPr>
        <p:spPr bwMode="auto">
          <a:xfrm>
            <a:off x="5039984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7" name="Line 302"/>
          <p:cNvSpPr>
            <a:spLocks noChangeShapeType="1"/>
          </p:cNvSpPr>
          <p:nvPr/>
        </p:nvSpPr>
        <p:spPr bwMode="auto">
          <a:xfrm>
            <a:off x="6055582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8" name="Rectangle 303"/>
          <p:cNvSpPr>
            <a:spLocks noChangeArrowheads="1"/>
          </p:cNvSpPr>
          <p:nvPr/>
        </p:nvSpPr>
        <p:spPr bwMode="auto">
          <a:xfrm>
            <a:off x="6055582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49" name="Line 304"/>
          <p:cNvSpPr>
            <a:spLocks noChangeShapeType="1"/>
          </p:cNvSpPr>
          <p:nvPr/>
        </p:nvSpPr>
        <p:spPr bwMode="auto">
          <a:xfrm>
            <a:off x="7073291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0" name="Rectangle 305"/>
          <p:cNvSpPr>
            <a:spLocks noChangeArrowheads="1"/>
          </p:cNvSpPr>
          <p:nvPr/>
        </p:nvSpPr>
        <p:spPr bwMode="auto">
          <a:xfrm>
            <a:off x="7073291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1" name="Line 306"/>
          <p:cNvSpPr>
            <a:spLocks noChangeShapeType="1"/>
          </p:cNvSpPr>
          <p:nvPr/>
        </p:nvSpPr>
        <p:spPr bwMode="auto">
          <a:xfrm>
            <a:off x="8088890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2" name="Rectangle 307"/>
          <p:cNvSpPr>
            <a:spLocks noChangeArrowheads="1"/>
          </p:cNvSpPr>
          <p:nvPr/>
        </p:nvSpPr>
        <p:spPr bwMode="auto">
          <a:xfrm>
            <a:off x="8088890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3" name="Line 308"/>
          <p:cNvSpPr>
            <a:spLocks noChangeShapeType="1"/>
          </p:cNvSpPr>
          <p:nvPr/>
        </p:nvSpPr>
        <p:spPr bwMode="auto">
          <a:xfrm>
            <a:off x="910659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4" name="Rectangle 309"/>
          <p:cNvSpPr>
            <a:spLocks noChangeArrowheads="1"/>
          </p:cNvSpPr>
          <p:nvPr/>
        </p:nvSpPr>
        <p:spPr bwMode="auto">
          <a:xfrm>
            <a:off x="910659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5" name="Line 310"/>
          <p:cNvSpPr>
            <a:spLocks noChangeShapeType="1"/>
          </p:cNvSpPr>
          <p:nvPr/>
        </p:nvSpPr>
        <p:spPr bwMode="auto">
          <a:xfrm>
            <a:off x="1012219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6" name="Rectangle 311"/>
          <p:cNvSpPr>
            <a:spLocks noChangeArrowheads="1"/>
          </p:cNvSpPr>
          <p:nvPr/>
        </p:nvSpPr>
        <p:spPr bwMode="auto">
          <a:xfrm>
            <a:off x="10122196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7" name="Line 312"/>
          <p:cNvSpPr>
            <a:spLocks noChangeShapeType="1"/>
          </p:cNvSpPr>
          <p:nvPr/>
        </p:nvSpPr>
        <p:spPr bwMode="auto">
          <a:xfrm>
            <a:off x="1113990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8" name="Rectangle 313"/>
          <p:cNvSpPr>
            <a:spLocks noChangeArrowheads="1"/>
          </p:cNvSpPr>
          <p:nvPr/>
        </p:nvSpPr>
        <p:spPr bwMode="auto">
          <a:xfrm>
            <a:off x="1113990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9" name="Line 314"/>
          <p:cNvSpPr>
            <a:spLocks noChangeShapeType="1"/>
          </p:cNvSpPr>
          <p:nvPr/>
        </p:nvSpPr>
        <p:spPr bwMode="auto">
          <a:xfrm>
            <a:off x="11165243" y="345440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0" name="Rectangle 315"/>
          <p:cNvSpPr>
            <a:spLocks noChangeArrowheads="1"/>
          </p:cNvSpPr>
          <p:nvPr/>
        </p:nvSpPr>
        <p:spPr bwMode="auto">
          <a:xfrm>
            <a:off x="11165243" y="345440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1" name="Line 316"/>
          <p:cNvSpPr>
            <a:spLocks noChangeShapeType="1"/>
          </p:cNvSpPr>
          <p:nvPr/>
        </p:nvSpPr>
        <p:spPr bwMode="auto">
          <a:xfrm>
            <a:off x="11165243" y="380047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2" name="Rectangle 317"/>
          <p:cNvSpPr>
            <a:spLocks noChangeArrowheads="1"/>
          </p:cNvSpPr>
          <p:nvPr/>
        </p:nvSpPr>
        <p:spPr bwMode="auto">
          <a:xfrm>
            <a:off x="11165243" y="380047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3" name="Line 318"/>
          <p:cNvSpPr>
            <a:spLocks noChangeShapeType="1"/>
          </p:cNvSpPr>
          <p:nvPr/>
        </p:nvSpPr>
        <p:spPr bwMode="auto">
          <a:xfrm>
            <a:off x="11165243" y="414655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4" name="Rectangle 319"/>
          <p:cNvSpPr>
            <a:spLocks noChangeArrowheads="1"/>
          </p:cNvSpPr>
          <p:nvPr/>
        </p:nvSpPr>
        <p:spPr bwMode="auto">
          <a:xfrm>
            <a:off x="11165243" y="414655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5" name="Line 320"/>
          <p:cNvSpPr>
            <a:spLocks noChangeShapeType="1"/>
          </p:cNvSpPr>
          <p:nvPr/>
        </p:nvSpPr>
        <p:spPr bwMode="auto">
          <a:xfrm>
            <a:off x="11165243" y="449262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6" name="Rectangle 321"/>
          <p:cNvSpPr>
            <a:spLocks noChangeArrowheads="1"/>
          </p:cNvSpPr>
          <p:nvPr/>
        </p:nvSpPr>
        <p:spPr bwMode="auto">
          <a:xfrm>
            <a:off x="11165243" y="449262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7" name="Line 322"/>
          <p:cNvSpPr>
            <a:spLocks noChangeShapeType="1"/>
          </p:cNvSpPr>
          <p:nvPr/>
        </p:nvSpPr>
        <p:spPr bwMode="auto">
          <a:xfrm>
            <a:off x="11165243" y="483711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8" name="Rectangle 323"/>
          <p:cNvSpPr>
            <a:spLocks noChangeArrowheads="1"/>
          </p:cNvSpPr>
          <p:nvPr/>
        </p:nvSpPr>
        <p:spPr bwMode="auto">
          <a:xfrm>
            <a:off x="11165243" y="483711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69" name="Line 324"/>
          <p:cNvSpPr>
            <a:spLocks noChangeShapeType="1"/>
          </p:cNvSpPr>
          <p:nvPr/>
        </p:nvSpPr>
        <p:spPr bwMode="auto">
          <a:xfrm>
            <a:off x="11165243" y="51831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0" name="Rectangle 325"/>
          <p:cNvSpPr>
            <a:spLocks noChangeArrowheads="1"/>
          </p:cNvSpPr>
          <p:nvPr/>
        </p:nvSpPr>
        <p:spPr bwMode="auto">
          <a:xfrm>
            <a:off x="11165243" y="51831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1" name="Line 326"/>
          <p:cNvSpPr>
            <a:spLocks noChangeShapeType="1"/>
          </p:cNvSpPr>
          <p:nvPr/>
        </p:nvSpPr>
        <p:spPr bwMode="auto">
          <a:xfrm>
            <a:off x="11165243" y="552926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2" name="Rectangle 327"/>
          <p:cNvSpPr>
            <a:spLocks noChangeArrowheads="1"/>
          </p:cNvSpPr>
          <p:nvPr/>
        </p:nvSpPr>
        <p:spPr bwMode="auto">
          <a:xfrm>
            <a:off x="11165243" y="552926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3" name="Line 328"/>
          <p:cNvSpPr>
            <a:spLocks noChangeShapeType="1"/>
          </p:cNvSpPr>
          <p:nvPr/>
        </p:nvSpPr>
        <p:spPr bwMode="auto">
          <a:xfrm>
            <a:off x="11165243" y="587533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74" name="Rectangle 329"/>
          <p:cNvSpPr>
            <a:spLocks noChangeArrowheads="1"/>
          </p:cNvSpPr>
          <p:nvPr/>
        </p:nvSpPr>
        <p:spPr bwMode="auto">
          <a:xfrm>
            <a:off x="11165243" y="587533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91" name="Rectangle 599"/>
          <p:cNvSpPr>
            <a:spLocks noChangeArrowheads="1"/>
          </p:cNvSpPr>
          <p:nvPr/>
        </p:nvSpPr>
        <p:spPr bwMode="auto">
          <a:xfrm>
            <a:off x="956478" y="3454400"/>
            <a:ext cx="1070494" cy="379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2" name="Slide Number Placeholder 87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338" name="Rectangle 6"/>
          <p:cNvSpPr>
            <a:spLocks noChangeArrowheads="1"/>
          </p:cNvSpPr>
          <p:nvPr/>
        </p:nvSpPr>
        <p:spPr bwMode="auto">
          <a:xfrm>
            <a:off x="931142" y="469725"/>
            <a:ext cx="10337562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44214"/>
            <a:ext cx="10337562" cy="649287"/>
          </a:xfrm>
          <a:noFill/>
          <a:ln/>
        </p:spPr>
        <p:txBody>
          <a:bodyPr/>
          <a:lstStyle/>
          <a:p>
            <a:r>
              <a:rPr lang="en-US" dirty="0" err="1"/>
              <a:t>Chebyshev’s</a:t>
            </a:r>
            <a:r>
              <a:rPr lang="en-US" dirty="0"/>
              <a:t> Theorem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53527" y="1041486"/>
            <a:ext cx="10158021" cy="102288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(1 - 1/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must be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standard deviations of the mean, 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any value greater than 1.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53528" y="1900736"/>
            <a:ext cx="10058854" cy="7455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Chebyshev’s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theorem requires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 1; but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need not be an integer.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054869" y="1045754"/>
            <a:ext cx="9214281" cy="9998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75% of the data values must be 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standard deviations of the mean.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1054869" y="1916379"/>
            <a:ext cx="9214281" cy="10317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89% of the data values must be 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 standard deviations of the mean.</a:t>
            </a: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1054869" y="2905754"/>
            <a:ext cx="9214281" cy="933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94% of the data values must be within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 standard deviations of the mean.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8473" y="602347"/>
            <a:ext cx="10337562" cy="64928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Chebyshev’s Theorem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37" name="Rectangle 597"/>
              <p:cNvSpPr>
                <a:spLocks noChangeArrowheads="1"/>
              </p:cNvSpPr>
              <p:nvPr/>
            </p:nvSpPr>
            <p:spPr bwMode="auto">
              <a:xfrm>
                <a:off x="2217002" y="1631950"/>
                <a:ext cx="7702497" cy="552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Let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1.5 with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590.80  and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54.74</a:t>
                </a:r>
              </a:p>
            </p:txBody>
          </p:sp>
        </mc:Choice>
        <mc:Fallback xmlns="">
          <p:sp>
            <p:nvSpPr>
              <p:cNvPr id="10837" name="Rectangle 5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002" y="1631950"/>
                <a:ext cx="7702497" cy="552450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40" name="Line 600"/>
          <p:cNvSpPr>
            <a:spLocks noChangeShapeType="1"/>
          </p:cNvSpPr>
          <p:nvPr/>
        </p:nvSpPr>
        <p:spPr bwMode="auto">
          <a:xfrm>
            <a:off x="2217002" y="2222500"/>
            <a:ext cx="780384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41" name="Rectangle 601"/>
          <p:cNvSpPr>
            <a:spLocks noChangeArrowheads="1"/>
          </p:cNvSpPr>
          <p:nvPr/>
        </p:nvSpPr>
        <p:spPr bwMode="auto">
          <a:xfrm>
            <a:off x="1912956" y="2355850"/>
            <a:ext cx="833592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least (1 - 1/(1.5)</a:t>
            </a:r>
            <a:r>
              <a:rPr lang="en-US" sz="2400" baseline="30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1 - 0.44 = 0.56 or   56%</a:t>
            </a:r>
          </a:p>
        </p:txBody>
      </p:sp>
      <p:sp>
        <p:nvSpPr>
          <p:cNvPr id="10842" name="Oval 602"/>
          <p:cNvSpPr>
            <a:spLocks noChangeArrowheads="1"/>
          </p:cNvSpPr>
          <p:nvPr/>
        </p:nvSpPr>
        <p:spPr bwMode="auto">
          <a:xfrm>
            <a:off x="8183570" y="2408464"/>
            <a:ext cx="881471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3" name="Rectangle 603"/>
          <p:cNvSpPr>
            <a:spLocks noChangeArrowheads="1"/>
          </p:cNvSpPr>
          <p:nvPr/>
        </p:nvSpPr>
        <p:spPr bwMode="auto">
          <a:xfrm>
            <a:off x="2698408" y="2832100"/>
            <a:ext cx="6689011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rent values must be between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44" name="Rectangle 604"/>
              <p:cNvSpPr>
                <a:spLocks noChangeArrowheads="1"/>
              </p:cNvSpPr>
              <p:nvPr/>
            </p:nvSpPr>
            <p:spPr bwMode="auto">
              <a:xfrm>
                <a:off x="3507982" y="3403600"/>
                <a:ext cx="6106256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= 590.80 - 1.5(54.74) =   509</a:t>
                </a:r>
              </a:p>
            </p:txBody>
          </p:sp>
        </mc:Choice>
        <mc:Fallback xmlns="">
          <p:sp>
            <p:nvSpPr>
              <p:cNvPr id="10844" name="Rectangle 6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7982" y="3403600"/>
                <a:ext cx="6106256" cy="457200"/>
              </a:xfrm>
              <a:prstGeom prst="rect">
                <a:avLst/>
              </a:prstGeom>
              <a:blipFill rotWithShape="1">
                <a:blip r:embed="rId4"/>
                <a:stretch>
                  <a:fillRect t="-10667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46" name="Rectangle 606"/>
          <p:cNvSpPr>
            <a:spLocks noChangeArrowheads="1"/>
          </p:cNvSpPr>
          <p:nvPr/>
        </p:nvSpPr>
        <p:spPr bwMode="auto">
          <a:xfrm>
            <a:off x="6238362" y="3879850"/>
            <a:ext cx="1013487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47" name="Rectangle 607"/>
              <p:cNvSpPr>
                <a:spLocks noChangeArrowheads="1"/>
              </p:cNvSpPr>
              <p:nvPr/>
            </p:nvSpPr>
            <p:spPr bwMode="auto">
              <a:xfrm>
                <a:off x="3406633" y="4241800"/>
                <a:ext cx="6486314" cy="5143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+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= 590.80 + 1.5(54.74) =   673</a:t>
                </a:r>
              </a:p>
            </p:txBody>
          </p:sp>
        </mc:Choice>
        <mc:Fallback xmlns="">
          <p:sp>
            <p:nvSpPr>
              <p:cNvPr id="10847" name="Rectangle 6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633" y="4241800"/>
                <a:ext cx="6486314" cy="514350"/>
              </a:xfrm>
              <a:prstGeom prst="rect">
                <a:avLst/>
              </a:prstGeom>
              <a:blipFill rotWithShape="1">
                <a:blip r:embed="rId5"/>
                <a:stretch>
                  <a:fillRect t="-3571" b="-2261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1" name="Oval 611"/>
          <p:cNvSpPr>
            <a:spLocks noChangeArrowheads="1"/>
          </p:cNvSpPr>
          <p:nvPr/>
        </p:nvSpPr>
        <p:spPr bwMode="auto">
          <a:xfrm>
            <a:off x="7564206" y="3390900"/>
            <a:ext cx="831650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              </a:t>
            </a:r>
          </a:p>
        </p:txBody>
      </p:sp>
      <p:sp>
        <p:nvSpPr>
          <p:cNvPr id="10852" name="Oval 612"/>
          <p:cNvSpPr>
            <a:spLocks noChangeArrowheads="1"/>
          </p:cNvSpPr>
          <p:nvPr/>
        </p:nvSpPr>
        <p:spPr bwMode="auto">
          <a:xfrm>
            <a:off x="7584811" y="4253675"/>
            <a:ext cx="826988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   </a:t>
            </a:r>
          </a:p>
        </p:txBody>
      </p:sp>
      <p:sp>
        <p:nvSpPr>
          <p:cNvPr id="10857" name="Rectangle 617"/>
          <p:cNvSpPr>
            <a:spLocks noChangeArrowheads="1"/>
          </p:cNvSpPr>
          <p:nvPr/>
        </p:nvSpPr>
        <p:spPr bwMode="auto">
          <a:xfrm>
            <a:off x="2343688" y="5099050"/>
            <a:ext cx="7221091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(Actually, 86% of the rent values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between 509 and 673.)</a:t>
            </a:r>
          </a:p>
        </p:txBody>
      </p:sp>
      <p:sp>
        <p:nvSpPr>
          <p:cNvPr id="10858" name="Line 618"/>
          <p:cNvSpPr>
            <a:spLocks noChangeShapeType="1"/>
          </p:cNvSpPr>
          <p:nvPr/>
        </p:nvSpPr>
        <p:spPr bwMode="auto">
          <a:xfrm>
            <a:off x="2204936" y="4927600"/>
            <a:ext cx="780384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61" name="Rectangle 621"/>
          <p:cNvSpPr>
            <a:spLocks noChangeArrowheads="1"/>
          </p:cNvSpPr>
          <p:nvPr/>
        </p:nvSpPr>
        <p:spPr bwMode="auto">
          <a:xfrm>
            <a:off x="1048386" y="1109451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44214"/>
            <a:ext cx="10337562" cy="649287"/>
          </a:xfrm>
          <a:noFill/>
          <a:ln/>
        </p:spPr>
        <p:txBody>
          <a:bodyPr/>
          <a:lstStyle/>
          <a:p>
            <a:r>
              <a:rPr lang="en-US" dirty="0" err="1"/>
              <a:t>Chebyshev’s</a:t>
            </a:r>
            <a:r>
              <a:rPr lang="en-US" dirty="0"/>
              <a:t> Theorem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051273" y="1020825"/>
            <a:ext cx="10126587" cy="7129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the data are believed to approximate a bell-shaped distribution: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579612" y="2847425"/>
            <a:ext cx="9214281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empirical rule is based on the normal distribution, which is covered in Chapter 6.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1579612" y="1598275"/>
            <a:ext cx="9214281" cy="13230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rule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used to determine the percentage of data values that must be within a specified number of standard deviations of the mean.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33258" y="1218612"/>
            <a:ext cx="10337562" cy="50958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	       For data having a bell-shaped distribution: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18667" y="1545373"/>
            <a:ext cx="9670350" cy="1060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Approximately 68%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 within one 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mean.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144004" y="2471405"/>
            <a:ext cx="9670350" cy="1079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Approximately 95%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 within two 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mean.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144004" y="3404373"/>
            <a:ext cx="9645013" cy="1079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Almost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all 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 within three 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mean.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5062" y="1131013"/>
            <a:ext cx="8039595" cy="4735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6072473" y="48212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2907441" y="2582863"/>
            <a:ext cx="6294173" cy="2374900"/>
          </a:xfrm>
          <a:custGeom>
            <a:avLst/>
            <a:gdLst/>
            <a:ahLst/>
            <a:cxnLst>
              <a:cxn ang="0">
                <a:pos x="1441" y="15"/>
              </a:cxn>
              <a:cxn ang="0">
                <a:pos x="1351" y="84"/>
              </a:cxn>
              <a:cxn ang="0">
                <a:pos x="1290" y="168"/>
              </a:cxn>
              <a:cxn ang="0">
                <a:pos x="1241" y="252"/>
              </a:cxn>
              <a:cxn ang="0">
                <a:pos x="1197" y="334"/>
              </a:cxn>
              <a:cxn ang="0">
                <a:pos x="1163" y="408"/>
              </a:cxn>
              <a:cxn ang="0">
                <a:pos x="1123" y="505"/>
              </a:cxn>
              <a:cxn ang="0">
                <a:pos x="1087" y="590"/>
              </a:cxn>
              <a:cxn ang="0">
                <a:pos x="1053" y="674"/>
              </a:cxn>
              <a:cxn ang="0">
                <a:pos x="1023" y="755"/>
              </a:cxn>
              <a:cxn ang="0">
                <a:pos x="987" y="846"/>
              </a:cxn>
              <a:cxn ang="0">
                <a:pos x="951" y="928"/>
              </a:cxn>
              <a:cxn ang="0">
                <a:pos x="914" y="1008"/>
              </a:cxn>
              <a:cxn ang="0">
                <a:pos x="858" y="1100"/>
              </a:cxn>
              <a:cxn ang="0">
                <a:pos x="781" y="1190"/>
              </a:cxn>
              <a:cxn ang="0">
                <a:pos x="709" y="1253"/>
              </a:cxn>
              <a:cxn ang="0">
                <a:pos x="606" y="1316"/>
              </a:cxn>
              <a:cxn ang="0">
                <a:pos x="508" y="1357"/>
              </a:cxn>
              <a:cxn ang="0">
                <a:pos x="401" y="1390"/>
              </a:cxn>
              <a:cxn ang="0">
                <a:pos x="312" y="1415"/>
              </a:cxn>
              <a:cxn ang="0">
                <a:pos x="190" y="1441"/>
              </a:cxn>
              <a:cxn ang="0">
                <a:pos x="94" y="1461"/>
              </a:cxn>
              <a:cxn ang="0">
                <a:pos x="2981" y="1496"/>
              </a:cxn>
              <a:cxn ang="0">
                <a:pos x="2849" y="1461"/>
              </a:cxn>
              <a:cxn ang="0">
                <a:pos x="2786" y="1448"/>
              </a:cxn>
              <a:cxn ang="0">
                <a:pos x="2647" y="1410"/>
              </a:cxn>
              <a:cxn ang="0">
                <a:pos x="2521" y="1367"/>
              </a:cxn>
              <a:cxn ang="0">
                <a:pos x="2394" y="1314"/>
              </a:cxn>
              <a:cxn ang="0">
                <a:pos x="2358" y="1293"/>
              </a:cxn>
              <a:cxn ang="0">
                <a:pos x="2279" y="1237"/>
              </a:cxn>
              <a:cxn ang="0">
                <a:pos x="2213" y="1168"/>
              </a:cxn>
              <a:cxn ang="0">
                <a:pos x="2144" y="1078"/>
              </a:cxn>
              <a:cxn ang="0">
                <a:pos x="2102" y="1011"/>
              </a:cxn>
              <a:cxn ang="0">
                <a:pos x="2066" y="931"/>
              </a:cxn>
              <a:cxn ang="0">
                <a:pos x="2037" y="861"/>
              </a:cxn>
              <a:cxn ang="0">
                <a:pos x="2008" y="791"/>
              </a:cxn>
              <a:cxn ang="0">
                <a:pos x="1967" y="697"/>
              </a:cxn>
              <a:cxn ang="0">
                <a:pos x="1928" y="608"/>
              </a:cxn>
              <a:cxn ang="0">
                <a:pos x="1882" y="507"/>
              </a:cxn>
              <a:cxn ang="0">
                <a:pos x="1838" y="411"/>
              </a:cxn>
              <a:cxn ang="0">
                <a:pos x="1794" y="320"/>
              </a:cxn>
              <a:cxn ang="0">
                <a:pos x="1762" y="259"/>
              </a:cxn>
              <a:cxn ang="0">
                <a:pos x="1727" y="191"/>
              </a:cxn>
              <a:cxn ang="0">
                <a:pos x="1696" y="146"/>
              </a:cxn>
              <a:cxn ang="0">
                <a:pos x="1676" y="121"/>
              </a:cxn>
              <a:cxn ang="0">
                <a:pos x="1642" y="80"/>
              </a:cxn>
              <a:cxn ang="0">
                <a:pos x="1598" y="38"/>
              </a:cxn>
              <a:cxn ang="0">
                <a:pos x="1533" y="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2371137" y="4956175"/>
            <a:ext cx="7360446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9788227" y="4719638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109662" y="2230438"/>
            <a:ext cx="4223" cy="28495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>
            <a:off x="7035285" y="2230438"/>
            <a:ext cx="0" cy="28305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8002320" y="1830388"/>
            <a:ext cx="8446" cy="35290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9011584" y="1420813"/>
            <a:ext cx="0" cy="36877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601235" y="5060950"/>
            <a:ext cx="9396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– 3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4602871" y="5060950"/>
            <a:ext cx="9396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– 1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564047" y="5365750"/>
            <a:ext cx="9396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– 2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6488986" y="5060950"/>
            <a:ext cx="97013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+ 1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7451798" y="5365750"/>
            <a:ext cx="97013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>
                <a:solidFill>
                  <a:srgbClr val="000000"/>
                </a:solidFill>
                <a:effectLst/>
                <a:latin typeface="Book Antiqua" pitchFamily="18" charset="0"/>
              </a:rPr>
              <a:t> + 2</a:t>
            </a:r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8465285" y="5041900"/>
            <a:ext cx="97013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+ 3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5887575" y="4895850"/>
            <a:ext cx="34657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 flipH="1">
            <a:off x="3082688" y="1420814"/>
            <a:ext cx="0" cy="369093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 flipH="1">
            <a:off x="4096175" y="1833564"/>
            <a:ext cx="0" cy="355758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5538480" y="2073276"/>
            <a:ext cx="1103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68.26%</a:t>
            </a:r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>
            <a:off x="6689123" y="2273300"/>
            <a:ext cx="3250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 flipH="1">
            <a:off x="5113884" y="2273300"/>
            <a:ext cx="3250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5540939" y="1663701"/>
            <a:ext cx="1103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95.44%</a:t>
            </a:r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 flipH="1">
            <a:off x="4117290" y="1873250"/>
            <a:ext cx="130486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>
            <a:off x="6689011" y="1873250"/>
            <a:ext cx="127952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5540939" y="1263651"/>
            <a:ext cx="1103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99.72%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>
            <a:off x="6701680" y="1463675"/>
            <a:ext cx="22676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 flipH="1">
            <a:off x="3141809" y="1463675"/>
            <a:ext cx="22676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469" y="525864"/>
            <a:ext cx="10337562" cy="1058861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Chapter 3, Part B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Descriptive Statistics:  Numerical Measures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061152" y="1667681"/>
            <a:ext cx="10278442" cy="555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of Distribution Shape, Relative Location, and Detecting Outliers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61152" y="2200951"/>
            <a:ext cx="1027844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Five-Number Summaries and Box Plots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061152" y="2717181"/>
            <a:ext cx="1027844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of Association Between Two Variables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061152" y="3204412"/>
            <a:ext cx="10278442" cy="979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Dashboards: Adding Numerical Measures to Improve Effectiveness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2650"/>
            <a:ext cx="10337562" cy="723900"/>
          </a:xfrm>
          <a:noFill/>
          <a:ln/>
        </p:spPr>
        <p:txBody>
          <a:bodyPr/>
          <a:lstStyle/>
          <a:p>
            <a:r>
              <a:rPr lang="en-US" dirty="0"/>
              <a:t>Detecting Outliers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57232" y="1095375"/>
            <a:ext cx="10337562" cy="555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outlier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an unusually small or unusually large value in a data set.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57232" y="1715125"/>
            <a:ext cx="103122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data value with a z-score less than -3 or greater than +3 might be considered an outlier.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57232" y="2545900"/>
            <a:ext cx="10312225" cy="1931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might be: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incorrectly recorded data value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data value that was incorrectly included in the data set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correctly recorded data value that belongs in the data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Rectangle 664"/>
          <p:cNvSpPr/>
          <p:nvPr/>
        </p:nvSpPr>
        <p:spPr>
          <a:xfrm>
            <a:off x="939572" y="3350164"/>
            <a:ext cx="10128230" cy="2646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6" name="Rectangle 596"/>
          <p:cNvSpPr>
            <a:spLocks noChangeArrowheads="1"/>
          </p:cNvSpPr>
          <p:nvPr/>
        </p:nvSpPr>
        <p:spPr bwMode="auto">
          <a:xfrm>
            <a:off x="1418881" y="15621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most extreme z-scores are -1.20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2.27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957" name="Rectangle 597"/>
          <p:cNvSpPr>
            <a:spLocks noChangeArrowheads="1"/>
          </p:cNvSpPr>
          <p:nvPr/>
        </p:nvSpPr>
        <p:spPr bwMode="auto">
          <a:xfrm>
            <a:off x="1418881" y="1987550"/>
            <a:ext cx="9974396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 as the criterion for an outlier, there are no outliers in this data set.</a:t>
            </a:r>
          </a:p>
        </p:txBody>
      </p:sp>
      <p:sp>
        <p:nvSpPr>
          <p:cNvPr id="15955" name="Rectangle 595"/>
          <p:cNvSpPr>
            <a:spLocks noChangeArrowheads="1"/>
          </p:cNvSpPr>
          <p:nvPr/>
        </p:nvSpPr>
        <p:spPr bwMode="auto">
          <a:xfrm>
            <a:off x="10127751" y="5527613"/>
            <a:ext cx="975481" cy="3857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59" name="Rectangle 599"/>
          <p:cNvSpPr>
            <a:spLocks noChangeArrowheads="1"/>
          </p:cNvSpPr>
          <p:nvPr/>
        </p:nvSpPr>
        <p:spPr bwMode="auto">
          <a:xfrm>
            <a:off x="2178996" y="2975202"/>
            <a:ext cx="782918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Standardized Values for Apartment Rents</a:t>
            </a:r>
          </a:p>
        </p:txBody>
      </p:sp>
      <p:sp>
        <p:nvSpPr>
          <p:cNvPr id="15965" name="Rectangle 605"/>
          <p:cNvSpPr>
            <a:spLocks noChangeArrowheads="1"/>
          </p:cNvSpPr>
          <p:nvPr/>
        </p:nvSpPr>
        <p:spPr bwMode="auto">
          <a:xfrm>
            <a:off x="1056535" y="1128233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01582" y="484775"/>
            <a:ext cx="10337562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  <p:sp>
        <p:nvSpPr>
          <p:cNvPr id="338" name="AutoShape 3"/>
          <p:cNvSpPr>
            <a:spLocks noChangeAspect="1" noChangeArrowheads="1" noTextEdit="1"/>
          </p:cNvSpPr>
          <p:nvPr/>
        </p:nvSpPr>
        <p:spPr bwMode="auto">
          <a:xfrm>
            <a:off x="973369" y="3454400"/>
            <a:ext cx="10212988" cy="2455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5"/>
          <p:cNvSpPr>
            <a:spLocks noChangeArrowheads="1"/>
          </p:cNvSpPr>
          <p:nvPr/>
        </p:nvSpPr>
        <p:spPr bwMode="auto">
          <a:xfrm>
            <a:off x="992372" y="3468688"/>
            <a:ext cx="10191873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0" name="Group 172"/>
          <p:cNvGrpSpPr>
            <a:grpSpLocks/>
          </p:cNvGrpSpPr>
          <p:nvPr/>
        </p:nvGrpSpPr>
        <p:grpSpPr bwMode="auto">
          <a:xfrm>
            <a:off x="975480" y="3455988"/>
            <a:ext cx="10191873" cy="2439988"/>
            <a:chOff x="462" y="2177"/>
            <a:chExt cx="4827" cy="1537"/>
          </a:xfrm>
          <a:noFill/>
        </p:grpSpPr>
        <p:sp>
          <p:nvSpPr>
            <p:cNvPr id="341" name="Rectangle 6"/>
            <p:cNvSpPr>
              <a:spLocks noChangeArrowheads="1"/>
            </p:cNvSpPr>
            <p:nvPr/>
          </p:nvSpPr>
          <p:spPr bwMode="auto">
            <a:xfrm>
              <a:off x="462" y="2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7"/>
            <p:cNvSpPr>
              <a:spLocks noChangeArrowheads="1"/>
            </p:cNvSpPr>
            <p:nvPr/>
          </p:nvSpPr>
          <p:spPr bwMode="auto">
            <a:xfrm>
              <a:off x="462" y="21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8"/>
            <p:cNvSpPr>
              <a:spLocks noChangeArrowheads="1"/>
            </p:cNvSpPr>
            <p:nvPr/>
          </p:nvSpPr>
          <p:spPr bwMode="auto">
            <a:xfrm>
              <a:off x="462" y="21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9"/>
            <p:cNvSpPr>
              <a:spLocks noChangeArrowheads="1"/>
            </p:cNvSpPr>
            <p:nvPr/>
          </p:nvSpPr>
          <p:spPr bwMode="auto">
            <a:xfrm>
              <a:off x="462" y="2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0"/>
            <p:cNvSpPr>
              <a:spLocks noChangeArrowheads="1"/>
            </p:cNvSpPr>
            <p:nvPr/>
          </p:nvSpPr>
          <p:spPr bwMode="auto">
            <a:xfrm>
              <a:off x="462" y="2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1"/>
            <p:cNvSpPr>
              <a:spLocks noChangeArrowheads="1"/>
            </p:cNvSpPr>
            <p:nvPr/>
          </p:nvSpPr>
          <p:spPr bwMode="auto">
            <a:xfrm>
              <a:off x="462" y="2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2"/>
            <p:cNvSpPr>
              <a:spLocks noChangeArrowheads="1"/>
            </p:cNvSpPr>
            <p:nvPr/>
          </p:nvSpPr>
          <p:spPr bwMode="auto">
            <a:xfrm>
              <a:off x="462" y="2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3"/>
            <p:cNvSpPr>
              <a:spLocks noChangeArrowheads="1"/>
            </p:cNvSpPr>
            <p:nvPr/>
          </p:nvSpPr>
          <p:spPr bwMode="auto">
            <a:xfrm>
              <a:off x="462" y="2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4"/>
            <p:cNvSpPr>
              <a:spLocks noChangeArrowheads="1"/>
            </p:cNvSpPr>
            <p:nvPr/>
          </p:nvSpPr>
          <p:spPr bwMode="auto">
            <a:xfrm>
              <a:off x="462" y="2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5"/>
            <p:cNvSpPr>
              <a:spLocks noChangeArrowheads="1"/>
            </p:cNvSpPr>
            <p:nvPr/>
          </p:nvSpPr>
          <p:spPr bwMode="auto">
            <a:xfrm>
              <a:off x="462" y="2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6"/>
            <p:cNvSpPr>
              <a:spLocks noChangeArrowheads="1"/>
            </p:cNvSpPr>
            <p:nvPr/>
          </p:nvSpPr>
          <p:spPr bwMode="auto">
            <a:xfrm>
              <a:off x="462" y="2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7"/>
            <p:cNvSpPr>
              <a:spLocks noChangeArrowheads="1"/>
            </p:cNvSpPr>
            <p:nvPr/>
          </p:nvSpPr>
          <p:spPr bwMode="auto">
            <a:xfrm>
              <a:off x="462" y="2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8"/>
            <p:cNvSpPr>
              <a:spLocks noChangeArrowheads="1"/>
            </p:cNvSpPr>
            <p:nvPr/>
          </p:nvSpPr>
          <p:spPr bwMode="auto">
            <a:xfrm>
              <a:off x="462" y="2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9"/>
            <p:cNvSpPr>
              <a:spLocks noChangeArrowheads="1"/>
            </p:cNvSpPr>
            <p:nvPr/>
          </p:nvSpPr>
          <p:spPr bwMode="auto">
            <a:xfrm>
              <a:off x="462" y="2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20"/>
            <p:cNvSpPr>
              <a:spLocks noChangeArrowheads="1"/>
            </p:cNvSpPr>
            <p:nvPr/>
          </p:nvSpPr>
          <p:spPr bwMode="auto">
            <a:xfrm>
              <a:off x="462" y="2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21"/>
            <p:cNvSpPr>
              <a:spLocks noChangeArrowheads="1"/>
            </p:cNvSpPr>
            <p:nvPr/>
          </p:nvSpPr>
          <p:spPr bwMode="auto">
            <a:xfrm>
              <a:off x="462" y="2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22"/>
            <p:cNvSpPr>
              <a:spLocks noChangeArrowheads="1"/>
            </p:cNvSpPr>
            <p:nvPr/>
          </p:nvSpPr>
          <p:spPr bwMode="auto">
            <a:xfrm>
              <a:off x="462" y="2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23"/>
            <p:cNvSpPr>
              <a:spLocks noChangeArrowheads="1"/>
            </p:cNvSpPr>
            <p:nvPr/>
          </p:nvSpPr>
          <p:spPr bwMode="auto">
            <a:xfrm>
              <a:off x="462" y="2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24"/>
            <p:cNvSpPr>
              <a:spLocks noChangeArrowheads="1"/>
            </p:cNvSpPr>
            <p:nvPr/>
          </p:nvSpPr>
          <p:spPr bwMode="auto">
            <a:xfrm>
              <a:off x="462" y="2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25"/>
            <p:cNvSpPr>
              <a:spLocks noChangeArrowheads="1"/>
            </p:cNvSpPr>
            <p:nvPr/>
          </p:nvSpPr>
          <p:spPr bwMode="auto">
            <a:xfrm>
              <a:off x="462" y="2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26"/>
            <p:cNvSpPr>
              <a:spLocks noChangeArrowheads="1"/>
            </p:cNvSpPr>
            <p:nvPr/>
          </p:nvSpPr>
          <p:spPr bwMode="auto">
            <a:xfrm>
              <a:off x="462" y="2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7"/>
            <p:cNvSpPr>
              <a:spLocks noChangeArrowheads="1"/>
            </p:cNvSpPr>
            <p:nvPr/>
          </p:nvSpPr>
          <p:spPr bwMode="auto">
            <a:xfrm>
              <a:off x="462" y="2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28"/>
            <p:cNvSpPr>
              <a:spLocks noChangeArrowheads="1"/>
            </p:cNvSpPr>
            <p:nvPr/>
          </p:nvSpPr>
          <p:spPr bwMode="auto">
            <a:xfrm>
              <a:off x="462" y="2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29"/>
            <p:cNvSpPr>
              <a:spLocks noChangeArrowheads="1"/>
            </p:cNvSpPr>
            <p:nvPr/>
          </p:nvSpPr>
          <p:spPr bwMode="auto">
            <a:xfrm>
              <a:off x="462" y="2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30"/>
            <p:cNvSpPr>
              <a:spLocks noChangeArrowheads="1"/>
            </p:cNvSpPr>
            <p:nvPr/>
          </p:nvSpPr>
          <p:spPr bwMode="auto">
            <a:xfrm>
              <a:off x="462" y="2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31"/>
            <p:cNvSpPr>
              <a:spLocks noChangeArrowheads="1"/>
            </p:cNvSpPr>
            <p:nvPr/>
          </p:nvSpPr>
          <p:spPr bwMode="auto">
            <a:xfrm>
              <a:off x="462" y="2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32"/>
            <p:cNvSpPr>
              <a:spLocks noChangeArrowheads="1"/>
            </p:cNvSpPr>
            <p:nvPr/>
          </p:nvSpPr>
          <p:spPr bwMode="auto">
            <a:xfrm>
              <a:off x="462" y="2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33"/>
            <p:cNvSpPr>
              <a:spLocks noChangeArrowheads="1"/>
            </p:cNvSpPr>
            <p:nvPr/>
          </p:nvSpPr>
          <p:spPr bwMode="auto">
            <a:xfrm>
              <a:off x="462" y="2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34"/>
            <p:cNvSpPr>
              <a:spLocks noChangeArrowheads="1"/>
            </p:cNvSpPr>
            <p:nvPr/>
          </p:nvSpPr>
          <p:spPr bwMode="auto">
            <a:xfrm>
              <a:off x="462" y="24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35"/>
            <p:cNvSpPr>
              <a:spLocks noChangeArrowheads="1"/>
            </p:cNvSpPr>
            <p:nvPr/>
          </p:nvSpPr>
          <p:spPr bwMode="auto">
            <a:xfrm>
              <a:off x="462" y="24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36"/>
            <p:cNvSpPr>
              <a:spLocks noChangeArrowheads="1"/>
            </p:cNvSpPr>
            <p:nvPr/>
          </p:nvSpPr>
          <p:spPr bwMode="auto">
            <a:xfrm>
              <a:off x="462" y="2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37"/>
            <p:cNvSpPr>
              <a:spLocks noChangeArrowheads="1"/>
            </p:cNvSpPr>
            <p:nvPr/>
          </p:nvSpPr>
          <p:spPr bwMode="auto">
            <a:xfrm>
              <a:off x="462" y="2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38"/>
            <p:cNvSpPr>
              <a:spLocks noChangeArrowheads="1"/>
            </p:cNvSpPr>
            <p:nvPr/>
          </p:nvSpPr>
          <p:spPr bwMode="auto">
            <a:xfrm>
              <a:off x="462" y="2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39"/>
            <p:cNvSpPr>
              <a:spLocks noChangeArrowheads="1"/>
            </p:cNvSpPr>
            <p:nvPr/>
          </p:nvSpPr>
          <p:spPr bwMode="auto">
            <a:xfrm>
              <a:off x="462" y="2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40"/>
            <p:cNvSpPr>
              <a:spLocks noChangeArrowheads="1"/>
            </p:cNvSpPr>
            <p:nvPr/>
          </p:nvSpPr>
          <p:spPr bwMode="auto">
            <a:xfrm>
              <a:off x="462" y="2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41"/>
            <p:cNvSpPr>
              <a:spLocks noChangeArrowheads="1"/>
            </p:cNvSpPr>
            <p:nvPr/>
          </p:nvSpPr>
          <p:spPr bwMode="auto">
            <a:xfrm>
              <a:off x="462" y="2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42"/>
            <p:cNvSpPr>
              <a:spLocks noChangeArrowheads="1"/>
            </p:cNvSpPr>
            <p:nvPr/>
          </p:nvSpPr>
          <p:spPr bwMode="auto">
            <a:xfrm>
              <a:off x="462" y="2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43"/>
            <p:cNvSpPr>
              <a:spLocks noChangeArrowheads="1"/>
            </p:cNvSpPr>
            <p:nvPr/>
          </p:nvSpPr>
          <p:spPr bwMode="auto">
            <a:xfrm>
              <a:off x="462" y="2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44"/>
            <p:cNvSpPr>
              <a:spLocks noChangeArrowheads="1"/>
            </p:cNvSpPr>
            <p:nvPr/>
          </p:nvSpPr>
          <p:spPr bwMode="auto">
            <a:xfrm>
              <a:off x="462" y="2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45"/>
            <p:cNvSpPr>
              <a:spLocks noChangeArrowheads="1"/>
            </p:cNvSpPr>
            <p:nvPr/>
          </p:nvSpPr>
          <p:spPr bwMode="auto">
            <a:xfrm>
              <a:off x="462" y="2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46"/>
            <p:cNvSpPr>
              <a:spLocks noChangeArrowheads="1"/>
            </p:cNvSpPr>
            <p:nvPr/>
          </p:nvSpPr>
          <p:spPr bwMode="auto">
            <a:xfrm>
              <a:off x="462" y="2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47"/>
            <p:cNvSpPr>
              <a:spLocks noChangeArrowheads="1"/>
            </p:cNvSpPr>
            <p:nvPr/>
          </p:nvSpPr>
          <p:spPr bwMode="auto">
            <a:xfrm>
              <a:off x="462" y="2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48"/>
            <p:cNvSpPr>
              <a:spLocks noChangeArrowheads="1"/>
            </p:cNvSpPr>
            <p:nvPr/>
          </p:nvSpPr>
          <p:spPr bwMode="auto">
            <a:xfrm>
              <a:off x="462" y="2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49"/>
            <p:cNvSpPr>
              <a:spLocks noChangeArrowheads="1"/>
            </p:cNvSpPr>
            <p:nvPr/>
          </p:nvSpPr>
          <p:spPr bwMode="auto">
            <a:xfrm>
              <a:off x="462" y="2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50"/>
            <p:cNvSpPr>
              <a:spLocks noChangeArrowheads="1"/>
            </p:cNvSpPr>
            <p:nvPr/>
          </p:nvSpPr>
          <p:spPr bwMode="auto">
            <a:xfrm>
              <a:off x="462" y="2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51"/>
            <p:cNvSpPr>
              <a:spLocks noChangeArrowheads="1"/>
            </p:cNvSpPr>
            <p:nvPr/>
          </p:nvSpPr>
          <p:spPr bwMode="auto">
            <a:xfrm>
              <a:off x="462" y="2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52"/>
            <p:cNvSpPr>
              <a:spLocks noChangeArrowheads="1"/>
            </p:cNvSpPr>
            <p:nvPr/>
          </p:nvSpPr>
          <p:spPr bwMode="auto">
            <a:xfrm>
              <a:off x="462" y="2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53"/>
            <p:cNvSpPr>
              <a:spLocks noChangeArrowheads="1"/>
            </p:cNvSpPr>
            <p:nvPr/>
          </p:nvSpPr>
          <p:spPr bwMode="auto">
            <a:xfrm>
              <a:off x="462" y="2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54"/>
            <p:cNvSpPr>
              <a:spLocks noChangeArrowheads="1"/>
            </p:cNvSpPr>
            <p:nvPr/>
          </p:nvSpPr>
          <p:spPr bwMode="auto">
            <a:xfrm>
              <a:off x="462" y="2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55"/>
            <p:cNvSpPr>
              <a:spLocks noChangeArrowheads="1"/>
            </p:cNvSpPr>
            <p:nvPr/>
          </p:nvSpPr>
          <p:spPr bwMode="auto">
            <a:xfrm>
              <a:off x="462" y="2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56"/>
            <p:cNvSpPr>
              <a:spLocks noChangeArrowheads="1"/>
            </p:cNvSpPr>
            <p:nvPr/>
          </p:nvSpPr>
          <p:spPr bwMode="auto">
            <a:xfrm>
              <a:off x="462" y="2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57"/>
            <p:cNvSpPr>
              <a:spLocks noChangeArrowheads="1"/>
            </p:cNvSpPr>
            <p:nvPr/>
          </p:nvSpPr>
          <p:spPr bwMode="auto">
            <a:xfrm>
              <a:off x="462" y="2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58"/>
            <p:cNvSpPr>
              <a:spLocks noChangeArrowheads="1"/>
            </p:cNvSpPr>
            <p:nvPr/>
          </p:nvSpPr>
          <p:spPr bwMode="auto">
            <a:xfrm>
              <a:off x="462" y="2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59"/>
            <p:cNvSpPr>
              <a:spLocks noChangeArrowheads="1"/>
            </p:cNvSpPr>
            <p:nvPr/>
          </p:nvSpPr>
          <p:spPr bwMode="auto">
            <a:xfrm>
              <a:off x="462" y="2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60"/>
            <p:cNvSpPr>
              <a:spLocks noChangeArrowheads="1"/>
            </p:cNvSpPr>
            <p:nvPr/>
          </p:nvSpPr>
          <p:spPr bwMode="auto">
            <a:xfrm>
              <a:off x="462" y="2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61"/>
            <p:cNvSpPr>
              <a:spLocks noChangeArrowheads="1"/>
            </p:cNvSpPr>
            <p:nvPr/>
          </p:nvSpPr>
          <p:spPr bwMode="auto">
            <a:xfrm>
              <a:off x="462" y="268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62"/>
            <p:cNvSpPr>
              <a:spLocks noChangeArrowheads="1"/>
            </p:cNvSpPr>
            <p:nvPr/>
          </p:nvSpPr>
          <p:spPr bwMode="auto">
            <a:xfrm>
              <a:off x="462" y="269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63"/>
            <p:cNvSpPr>
              <a:spLocks noChangeArrowheads="1"/>
            </p:cNvSpPr>
            <p:nvPr/>
          </p:nvSpPr>
          <p:spPr bwMode="auto">
            <a:xfrm>
              <a:off x="462" y="2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64"/>
            <p:cNvSpPr>
              <a:spLocks noChangeArrowheads="1"/>
            </p:cNvSpPr>
            <p:nvPr/>
          </p:nvSpPr>
          <p:spPr bwMode="auto">
            <a:xfrm>
              <a:off x="462" y="27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65"/>
            <p:cNvSpPr>
              <a:spLocks noChangeArrowheads="1"/>
            </p:cNvSpPr>
            <p:nvPr/>
          </p:nvSpPr>
          <p:spPr bwMode="auto">
            <a:xfrm>
              <a:off x="462" y="27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66"/>
            <p:cNvSpPr>
              <a:spLocks noChangeArrowheads="1"/>
            </p:cNvSpPr>
            <p:nvPr/>
          </p:nvSpPr>
          <p:spPr bwMode="auto">
            <a:xfrm>
              <a:off x="462" y="27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67"/>
            <p:cNvSpPr>
              <a:spLocks noChangeArrowheads="1"/>
            </p:cNvSpPr>
            <p:nvPr/>
          </p:nvSpPr>
          <p:spPr bwMode="auto">
            <a:xfrm>
              <a:off x="462" y="27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68"/>
            <p:cNvSpPr>
              <a:spLocks noChangeArrowheads="1"/>
            </p:cNvSpPr>
            <p:nvPr/>
          </p:nvSpPr>
          <p:spPr bwMode="auto">
            <a:xfrm>
              <a:off x="462" y="27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69"/>
            <p:cNvSpPr>
              <a:spLocks noChangeArrowheads="1"/>
            </p:cNvSpPr>
            <p:nvPr/>
          </p:nvSpPr>
          <p:spPr bwMode="auto">
            <a:xfrm>
              <a:off x="462" y="27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70"/>
            <p:cNvSpPr>
              <a:spLocks noChangeArrowheads="1"/>
            </p:cNvSpPr>
            <p:nvPr/>
          </p:nvSpPr>
          <p:spPr bwMode="auto">
            <a:xfrm>
              <a:off x="462" y="27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1"/>
            <p:cNvSpPr>
              <a:spLocks noChangeArrowheads="1"/>
            </p:cNvSpPr>
            <p:nvPr/>
          </p:nvSpPr>
          <p:spPr bwMode="auto">
            <a:xfrm>
              <a:off x="462" y="27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72"/>
            <p:cNvSpPr>
              <a:spLocks noChangeArrowheads="1"/>
            </p:cNvSpPr>
            <p:nvPr/>
          </p:nvSpPr>
          <p:spPr bwMode="auto">
            <a:xfrm>
              <a:off x="462" y="27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73"/>
            <p:cNvSpPr>
              <a:spLocks noChangeArrowheads="1"/>
            </p:cNvSpPr>
            <p:nvPr/>
          </p:nvSpPr>
          <p:spPr bwMode="auto">
            <a:xfrm>
              <a:off x="462" y="27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74"/>
            <p:cNvSpPr>
              <a:spLocks noChangeArrowheads="1"/>
            </p:cNvSpPr>
            <p:nvPr/>
          </p:nvSpPr>
          <p:spPr bwMode="auto">
            <a:xfrm>
              <a:off x="462" y="28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75"/>
            <p:cNvSpPr>
              <a:spLocks noChangeArrowheads="1"/>
            </p:cNvSpPr>
            <p:nvPr/>
          </p:nvSpPr>
          <p:spPr bwMode="auto">
            <a:xfrm>
              <a:off x="462" y="28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76"/>
            <p:cNvSpPr>
              <a:spLocks noChangeArrowheads="1"/>
            </p:cNvSpPr>
            <p:nvPr/>
          </p:nvSpPr>
          <p:spPr bwMode="auto">
            <a:xfrm>
              <a:off x="462" y="28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77"/>
            <p:cNvSpPr>
              <a:spLocks noChangeArrowheads="1"/>
            </p:cNvSpPr>
            <p:nvPr/>
          </p:nvSpPr>
          <p:spPr bwMode="auto">
            <a:xfrm>
              <a:off x="462" y="28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78"/>
            <p:cNvSpPr>
              <a:spLocks noChangeArrowheads="1"/>
            </p:cNvSpPr>
            <p:nvPr/>
          </p:nvSpPr>
          <p:spPr bwMode="auto">
            <a:xfrm>
              <a:off x="462" y="28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79"/>
            <p:cNvSpPr>
              <a:spLocks noChangeArrowheads="1"/>
            </p:cNvSpPr>
            <p:nvPr/>
          </p:nvSpPr>
          <p:spPr bwMode="auto">
            <a:xfrm>
              <a:off x="462" y="28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80"/>
            <p:cNvSpPr>
              <a:spLocks noChangeArrowheads="1"/>
            </p:cNvSpPr>
            <p:nvPr/>
          </p:nvSpPr>
          <p:spPr bwMode="auto">
            <a:xfrm>
              <a:off x="462" y="28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81"/>
            <p:cNvSpPr>
              <a:spLocks noChangeArrowheads="1"/>
            </p:cNvSpPr>
            <p:nvPr/>
          </p:nvSpPr>
          <p:spPr bwMode="auto">
            <a:xfrm>
              <a:off x="462" y="28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82"/>
            <p:cNvSpPr>
              <a:spLocks noChangeArrowheads="1"/>
            </p:cNvSpPr>
            <p:nvPr/>
          </p:nvSpPr>
          <p:spPr bwMode="auto">
            <a:xfrm>
              <a:off x="462" y="28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83"/>
            <p:cNvSpPr>
              <a:spLocks noChangeArrowheads="1"/>
            </p:cNvSpPr>
            <p:nvPr/>
          </p:nvSpPr>
          <p:spPr bwMode="auto">
            <a:xfrm>
              <a:off x="462" y="28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84"/>
            <p:cNvSpPr>
              <a:spLocks noChangeArrowheads="1"/>
            </p:cNvSpPr>
            <p:nvPr/>
          </p:nvSpPr>
          <p:spPr bwMode="auto">
            <a:xfrm>
              <a:off x="462" y="28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85"/>
            <p:cNvSpPr>
              <a:spLocks noChangeArrowheads="1"/>
            </p:cNvSpPr>
            <p:nvPr/>
          </p:nvSpPr>
          <p:spPr bwMode="auto">
            <a:xfrm>
              <a:off x="462" y="29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86"/>
            <p:cNvSpPr>
              <a:spLocks noChangeArrowheads="1"/>
            </p:cNvSpPr>
            <p:nvPr/>
          </p:nvSpPr>
          <p:spPr bwMode="auto">
            <a:xfrm>
              <a:off x="462" y="29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87"/>
            <p:cNvSpPr>
              <a:spLocks noChangeArrowheads="1"/>
            </p:cNvSpPr>
            <p:nvPr/>
          </p:nvSpPr>
          <p:spPr bwMode="auto">
            <a:xfrm>
              <a:off x="462" y="29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88"/>
            <p:cNvSpPr>
              <a:spLocks noChangeArrowheads="1"/>
            </p:cNvSpPr>
            <p:nvPr/>
          </p:nvSpPr>
          <p:spPr bwMode="auto">
            <a:xfrm>
              <a:off x="462" y="2936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89"/>
            <p:cNvSpPr>
              <a:spLocks noChangeArrowheads="1"/>
            </p:cNvSpPr>
            <p:nvPr/>
          </p:nvSpPr>
          <p:spPr bwMode="auto">
            <a:xfrm>
              <a:off x="462" y="294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90"/>
            <p:cNvSpPr>
              <a:spLocks noChangeArrowheads="1"/>
            </p:cNvSpPr>
            <p:nvPr/>
          </p:nvSpPr>
          <p:spPr bwMode="auto">
            <a:xfrm>
              <a:off x="462" y="29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91"/>
            <p:cNvSpPr>
              <a:spLocks noChangeArrowheads="1"/>
            </p:cNvSpPr>
            <p:nvPr/>
          </p:nvSpPr>
          <p:spPr bwMode="auto">
            <a:xfrm>
              <a:off x="462" y="29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92"/>
            <p:cNvSpPr>
              <a:spLocks noChangeArrowheads="1"/>
            </p:cNvSpPr>
            <p:nvPr/>
          </p:nvSpPr>
          <p:spPr bwMode="auto">
            <a:xfrm>
              <a:off x="462" y="29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93"/>
            <p:cNvSpPr>
              <a:spLocks noChangeArrowheads="1"/>
            </p:cNvSpPr>
            <p:nvPr/>
          </p:nvSpPr>
          <p:spPr bwMode="auto">
            <a:xfrm>
              <a:off x="462" y="29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94"/>
            <p:cNvSpPr>
              <a:spLocks noChangeArrowheads="1"/>
            </p:cNvSpPr>
            <p:nvPr/>
          </p:nvSpPr>
          <p:spPr bwMode="auto">
            <a:xfrm>
              <a:off x="462" y="29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95"/>
            <p:cNvSpPr>
              <a:spLocks noChangeArrowheads="1"/>
            </p:cNvSpPr>
            <p:nvPr/>
          </p:nvSpPr>
          <p:spPr bwMode="auto">
            <a:xfrm>
              <a:off x="462" y="30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96"/>
            <p:cNvSpPr>
              <a:spLocks noChangeArrowheads="1"/>
            </p:cNvSpPr>
            <p:nvPr/>
          </p:nvSpPr>
          <p:spPr bwMode="auto">
            <a:xfrm>
              <a:off x="462" y="30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97"/>
            <p:cNvSpPr>
              <a:spLocks noChangeArrowheads="1"/>
            </p:cNvSpPr>
            <p:nvPr/>
          </p:nvSpPr>
          <p:spPr bwMode="auto">
            <a:xfrm>
              <a:off x="462" y="30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98"/>
            <p:cNvSpPr>
              <a:spLocks noChangeArrowheads="1"/>
            </p:cNvSpPr>
            <p:nvPr/>
          </p:nvSpPr>
          <p:spPr bwMode="auto">
            <a:xfrm>
              <a:off x="462" y="30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99"/>
            <p:cNvSpPr>
              <a:spLocks noChangeArrowheads="1"/>
            </p:cNvSpPr>
            <p:nvPr/>
          </p:nvSpPr>
          <p:spPr bwMode="auto">
            <a:xfrm>
              <a:off x="462" y="30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100"/>
            <p:cNvSpPr>
              <a:spLocks noChangeArrowheads="1"/>
            </p:cNvSpPr>
            <p:nvPr/>
          </p:nvSpPr>
          <p:spPr bwMode="auto">
            <a:xfrm>
              <a:off x="462" y="30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101"/>
            <p:cNvSpPr>
              <a:spLocks noChangeArrowheads="1"/>
            </p:cNvSpPr>
            <p:nvPr/>
          </p:nvSpPr>
          <p:spPr bwMode="auto">
            <a:xfrm>
              <a:off x="462" y="30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102"/>
            <p:cNvSpPr>
              <a:spLocks noChangeArrowheads="1"/>
            </p:cNvSpPr>
            <p:nvPr/>
          </p:nvSpPr>
          <p:spPr bwMode="auto">
            <a:xfrm>
              <a:off x="462" y="30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103"/>
            <p:cNvSpPr>
              <a:spLocks noChangeArrowheads="1"/>
            </p:cNvSpPr>
            <p:nvPr/>
          </p:nvSpPr>
          <p:spPr bwMode="auto">
            <a:xfrm>
              <a:off x="462" y="30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104"/>
            <p:cNvSpPr>
              <a:spLocks noChangeArrowheads="1"/>
            </p:cNvSpPr>
            <p:nvPr/>
          </p:nvSpPr>
          <p:spPr bwMode="auto">
            <a:xfrm>
              <a:off x="462" y="30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105"/>
            <p:cNvSpPr>
              <a:spLocks noChangeArrowheads="1"/>
            </p:cNvSpPr>
            <p:nvPr/>
          </p:nvSpPr>
          <p:spPr bwMode="auto">
            <a:xfrm>
              <a:off x="462" y="30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106"/>
            <p:cNvSpPr>
              <a:spLocks noChangeArrowheads="1"/>
            </p:cNvSpPr>
            <p:nvPr/>
          </p:nvSpPr>
          <p:spPr bwMode="auto">
            <a:xfrm>
              <a:off x="462" y="31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107"/>
            <p:cNvSpPr>
              <a:spLocks noChangeArrowheads="1"/>
            </p:cNvSpPr>
            <p:nvPr/>
          </p:nvSpPr>
          <p:spPr bwMode="auto">
            <a:xfrm>
              <a:off x="462" y="31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108"/>
            <p:cNvSpPr>
              <a:spLocks noChangeArrowheads="1"/>
            </p:cNvSpPr>
            <p:nvPr/>
          </p:nvSpPr>
          <p:spPr bwMode="auto">
            <a:xfrm>
              <a:off x="462" y="31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109"/>
            <p:cNvSpPr>
              <a:spLocks noChangeArrowheads="1"/>
            </p:cNvSpPr>
            <p:nvPr/>
          </p:nvSpPr>
          <p:spPr bwMode="auto">
            <a:xfrm>
              <a:off x="462" y="31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110"/>
            <p:cNvSpPr>
              <a:spLocks noChangeArrowheads="1"/>
            </p:cNvSpPr>
            <p:nvPr/>
          </p:nvSpPr>
          <p:spPr bwMode="auto">
            <a:xfrm>
              <a:off x="462" y="31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111"/>
            <p:cNvSpPr>
              <a:spLocks noChangeArrowheads="1"/>
            </p:cNvSpPr>
            <p:nvPr/>
          </p:nvSpPr>
          <p:spPr bwMode="auto">
            <a:xfrm>
              <a:off x="462" y="31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112"/>
            <p:cNvSpPr>
              <a:spLocks noChangeArrowheads="1"/>
            </p:cNvSpPr>
            <p:nvPr/>
          </p:nvSpPr>
          <p:spPr bwMode="auto">
            <a:xfrm>
              <a:off x="462" y="31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113"/>
            <p:cNvSpPr>
              <a:spLocks noChangeArrowheads="1"/>
            </p:cNvSpPr>
            <p:nvPr/>
          </p:nvSpPr>
          <p:spPr bwMode="auto">
            <a:xfrm>
              <a:off x="462" y="31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114"/>
            <p:cNvSpPr>
              <a:spLocks noChangeArrowheads="1"/>
            </p:cNvSpPr>
            <p:nvPr/>
          </p:nvSpPr>
          <p:spPr bwMode="auto">
            <a:xfrm>
              <a:off x="462" y="31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115"/>
            <p:cNvSpPr>
              <a:spLocks noChangeArrowheads="1"/>
            </p:cNvSpPr>
            <p:nvPr/>
          </p:nvSpPr>
          <p:spPr bwMode="auto">
            <a:xfrm>
              <a:off x="462" y="31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16"/>
            <p:cNvSpPr>
              <a:spLocks noChangeArrowheads="1"/>
            </p:cNvSpPr>
            <p:nvPr/>
          </p:nvSpPr>
          <p:spPr bwMode="auto">
            <a:xfrm>
              <a:off x="462" y="31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7"/>
            <p:cNvSpPr>
              <a:spLocks noChangeArrowheads="1"/>
            </p:cNvSpPr>
            <p:nvPr/>
          </p:nvSpPr>
          <p:spPr bwMode="auto">
            <a:xfrm>
              <a:off x="462" y="32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18"/>
            <p:cNvSpPr>
              <a:spLocks noChangeArrowheads="1"/>
            </p:cNvSpPr>
            <p:nvPr/>
          </p:nvSpPr>
          <p:spPr bwMode="auto">
            <a:xfrm>
              <a:off x="462" y="321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19"/>
            <p:cNvSpPr>
              <a:spLocks noChangeArrowheads="1"/>
            </p:cNvSpPr>
            <p:nvPr/>
          </p:nvSpPr>
          <p:spPr bwMode="auto">
            <a:xfrm>
              <a:off x="462" y="322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20"/>
            <p:cNvSpPr>
              <a:spLocks noChangeArrowheads="1"/>
            </p:cNvSpPr>
            <p:nvPr/>
          </p:nvSpPr>
          <p:spPr bwMode="auto">
            <a:xfrm>
              <a:off x="462" y="323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21"/>
            <p:cNvSpPr>
              <a:spLocks noChangeArrowheads="1"/>
            </p:cNvSpPr>
            <p:nvPr/>
          </p:nvSpPr>
          <p:spPr bwMode="auto">
            <a:xfrm>
              <a:off x="462" y="324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22"/>
            <p:cNvSpPr>
              <a:spLocks noChangeArrowheads="1"/>
            </p:cNvSpPr>
            <p:nvPr/>
          </p:nvSpPr>
          <p:spPr bwMode="auto">
            <a:xfrm>
              <a:off x="462" y="325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23"/>
            <p:cNvSpPr>
              <a:spLocks noChangeArrowheads="1"/>
            </p:cNvSpPr>
            <p:nvPr/>
          </p:nvSpPr>
          <p:spPr bwMode="auto">
            <a:xfrm>
              <a:off x="462" y="326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24"/>
            <p:cNvSpPr>
              <a:spLocks noChangeArrowheads="1"/>
            </p:cNvSpPr>
            <p:nvPr/>
          </p:nvSpPr>
          <p:spPr bwMode="auto">
            <a:xfrm>
              <a:off x="462" y="327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25"/>
            <p:cNvSpPr>
              <a:spLocks noChangeArrowheads="1"/>
            </p:cNvSpPr>
            <p:nvPr/>
          </p:nvSpPr>
          <p:spPr bwMode="auto">
            <a:xfrm>
              <a:off x="462" y="327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126"/>
            <p:cNvSpPr>
              <a:spLocks noChangeArrowheads="1"/>
            </p:cNvSpPr>
            <p:nvPr/>
          </p:nvSpPr>
          <p:spPr bwMode="auto">
            <a:xfrm>
              <a:off x="462" y="328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127"/>
            <p:cNvSpPr>
              <a:spLocks noChangeArrowheads="1"/>
            </p:cNvSpPr>
            <p:nvPr/>
          </p:nvSpPr>
          <p:spPr bwMode="auto">
            <a:xfrm>
              <a:off x="462" y="329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128"/>
            <p:cNvSpPr>
              <a:spLocks noChangeArrowheads="1"/>
            </p:cNvSpPr>
            <p:nvPr/>
          </p:nvSpPr>
          <p:spPr bwMode="auto">
            <a:xfrm>
              <a:off x="462" y="330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129"/>
            <p:cNvSpPr>
              <a:spLocks noChangeArrowheads="1"/>
            </p:cNvSpPr>
            <p:nvPr/>
          </p:nvSpPr>
          <p:spPr bwMode="auto">
            <a:xfrm>
              <a:off x="462" y="331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130"/>
            <p:cNvSpPr>
              <a:spLocks noChangeArrowheads="1"/>
            </p:cNvSpPr>
            <p:nvPr/>
          </p:nvSpPr>
          <p:spPr bwMode="auto">
            <a:xfrm>
              <a:off x="462" y="332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131"/>
            <p:cNvSpPr>
              <a:spLocks noChangeArrowheads="1"/>
            </p:cNvSpPr>
            <p:nvPr/>
          </p:nvSpPr>
          <p:spPr bwMode="auto">
            <a:xfrm>
              <a:off x="462" y="333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132"/>
            <p:cNvSpPr>
              <a:spLocks noChangeArrowheads="1"/>
            </p:cNvSpPr>
            <p:nvPr/>
          </p:nvSpPr>
          <p:spPr bwMode="auto">
            <a:xfrm>
              <a:off x="462" y="334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133"/>
            <p:cNvSpPr>
              <a:spLocks noChangeArrowheads="1"/>
            </p:cNvSpPr>
            <p:nvPr/>
          </p:nvSpPr>
          <p:spPr bwMode="auto">
            <a:xfrm>
              <a:off x="462" y="335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134"/>
            <p:cNvSpPr>
              <a:spLocks noChangeArrowheads="1"/>
            </p:cNvSpPr>
            <p:nvPr/>
          </p:nvSpPr>
          <p:spPr bwMode="auto">
            <a:xfrm>
              <a:off x="462" y="336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135"/>
            <p:cNvSpPr>
              <a:spLocks noChangeArrowheads="1"/>
            </p:cNvSpPr>
            <p:nvPr/>
          </p:nvSpPr>
          <p:spPr bwMode="auto">
            <a:xfrm>
              <a:off x="462" y="337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136"/>
            <p:cNvSpPr>
              <a:spLocks noChangeArrowheads="1"/>
            </p:cNvSpPr>
            <p:nvPr/>
          </p:nvSpPr>
          <p:spPr bwMode="auto">
            <a:xfrm>
              <a:off x="462" y="338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137"/>
            <p:cNvSpPr>
              <a:spLocks noChangeArrowheads="1"/>
            </p:cNvSpPr>
            <p:nvPr/>
          </p:nvSpPr>
          <p:spPr bwMode="auto">
            <a:xfrm>
              <a:off x="462" y="339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138"/>
            <p:cNvSpPr>
              <a:spLocks noChangeArrowheads="1"/>
            </p:cNvSpPr>
            <p:nvPr/>
          </p:nvSpPr>
          <p:spPr bwMode="auto">
            <a:xfrm>
              <a:off x="462" y="339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139"/>
            <p:cNvSpPr>
              <a:spLocks noChangeArrowheads="1"/>
            </p:cNvSpPr>
            <p:nvPr/>
          </p:nvSpPr>
          <p:spPr bwMode="auto">
            <a:xfrm>
              <a:off x="462" y="340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140"/>
            <p:cNvSpPr>
              <a:spLocks noChangeArrowheads="1"/>
            </p:cNvSpPr>
            <p:nvPr/>
          </p:nvSpPr>
          <p:spPr bwMode="auto">
            <a:xfrm>
              <a:off x="462" y="341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141"/>
            <p:cNvSpPr>
              <a:spLocks noChangeArrowheads="1"/>
            </p:cNvSpPr>
            <p:nvPr/>
          </p:nvSpPr>
          <p:spPr bwMode="auto">
            <a:xfrm>
              <a:off x="462" y="342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142"/>
            <p:cNvSpPr>
              <a:spLocks noChangeArrowheads="1"/>
            </p:cNvSpPr>
            <p:nvPr/>
          </p:nvSpPr>
          <p:spPr bwMode="auto">
            <a:xfrm>
              <a:off x="462" y="343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143"/>
            <p:cNvSpPr>
              <a:spLocks noChangeArrowheads="1"/>
            </p:cNvSpPr>
            <p:nvPr/>
          </p:nvSpPr>
          <p:spPr bwMode="auto">
            <a:xfrm>
              <a:off x="462" y="344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144"/>
            <p:cNvSpPr>
              <a:spLocks noChangeArrowheads="1"/>
            </p:cNvSpPr>
            <p:nvPr/>
          </p:nvSpPr>
          <p:spPr bwMode="auto">
            <a:xfrm>
              <a:off x="462" y="345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145"/>
            <p:cNvSpPr>
              <a:spLocks noChangeArrowheads="1"/>
            </p:cNvSpPr>
            <p:nvPr/>
          </p:nvSpPr>
          <p:spPr bwMode="auto">
            <a:xfrm>
              <a:off x="462" y="346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146"/>
            <p:cNvSpPr>
              <a:spLocks noChangeArrowheads="1"/>
            </p:cNvSpPr>
            <p:nvPr/>
          </p:nvSpPr>
          <p:spPr bwMode="auto">
            <a:xfrm>
              <a:off x="462" y="3473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147"/>
            <p:cNvSpPr>
              <a:spLocks noChangeArrowheads="1"/>
            </p:cNvSpPr>
            <p:nvPr/>
          </p:nvSpPr>
          <p:spPr bwMode="auto">
            <a:xfrm>
              <a:off x="462" y="348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148"/>
            <p:cNvSpPr>
              <a:spLocks noChangeArrowheads="1"/>
            </p:cNvSpPr>
            <p:nvPr/>
          </p:nvSpPr>
          <p:spPr bwMode="auto">
            <a:xfrm>
              <a:off x="462" y="349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149"/>
            <p:cNvSpPr>
              <a:spLocks noChangeArrowheads="1"/>
            </p:cNvSpPr>
            <p:nvPr/>
          </p:nvSpPr>
          <p:spPr bwMode="auto">
            <a:xfrm>
              <a:off x="462" y="350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150"/>
            <p:cNvSpPr>
              <a:spLocks noChangeArrowheads="1"/>
            </p:cNvSpPr>
            <p:nvPr/>
          </p:nvSpPr>
          <p:spPr bwMode="auto">
            <a:xfrm>
              <a:off x="462" y="3510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151"/>
            <p:cNvSpPr>
              <a:spLocks noChangeArrowheads="1"/>
            </p:cNvSpPr>
            <p:nvPr/>
          </p:nvSpPr>
          <p:spPr bwMode="auto">
            <a:xfrm>
              <a:off x="462" y="352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52"/>
            <p:cNvSpPr>
              <a:spLocks noChangeArrowheads="1"/>
            </p:cNvSpPr>
            <p:nvPr/>
          </p:nvSpPr>
          <p:spPr bwMode="auto">
            <a:xfrm>
              <a:off x="462" y="352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53"/>
            <p:cNvSpPr>
              <a:spLocks noChangeArrowheads="1"/>
            </p:cNvSpPr>
            <p:nvPr/>
          </p:nvSpPr>
          <p:spPr bwMode="auto">
            <a:xfrm>
              <a:off x="462" y="353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54"/>
            <p:cNvSpPr>
              <a:spLocks noChangeArrowheads="1"/>
            </p:cNvSpPr>
            <p:nvPr/>
          </p:nvSpPr>
          <p:spPr bwMode="auto">
            <a:xfrm>
              <a:off x="462" y="3547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155"/>
            <p:cNvSpPr>
              <a:spLocks noChangeArrowheads="1"/>
            </p:cNvSpPr>
            <p:nvPr/>
          </p:nvSpPr>
          <p:spPr bwMode="auto">
            <a:xfrm>
              <a:off x="462" y="355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56"/>
            <p:cNvSpPr>
              <a:spLocks noChangeArrowheads="1"/>
            </p:cNvSpPr>
            <p:nvPr/>
          </p:nvSpPr>
          <p:spPr bwMode="auto">
            <a:xfrm>
              <a:off x="462" y="356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57"/>
            <p:cNvSpPr>
              <a:spLocks noChangeArrowheads="1"/>
            </p:cNvSpPr>
            <p:nvPr/>
          </p:nvSpPr>
          <p:spPr bwMode="auto">
            <a:xfrm>
              <a:off x="462" y="357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158"/>
            <p:cNvSpPr>
              <a:spLocks noChangeArrowheads="1"/>
            </p:cNvSpPr>
            <p:nvPr/>
          </p:nvSpPr>
          <p:spPr bwMode="auto">
            <a:xfrm>
              <a:off x="462" y="3584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59"/>
            <p:cNvSpPr>
              <a:spLocks noChangeArrowheads="1"/>
            </p:cNvSpPr>
            <p:nvPr/>
          </p:nvSpPr>
          <p:spPr bwMode="auto">
            <a:xfrm>
              <a:off x="462" y="3594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60"/>
            <p:cNvSpPr>
              <a:spLocks noChangeArrowheads="1"/>
            </p:cNvSpPr>
            <p:nvPr/>
          </p:nvSpPr>
          <p:spPr bwMode="auto">
            <a:xfrm>
              <a:off x="462" y="3603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61"/>
            <p:cNvSpPr>
              <a:spLocks noChangeArrowheads="1"/>
            </p:cNvSpPr>
            <p:nvPr/>
          </p:nvSpPr>
          <p:spPr bwMode="auto">
            <a:xfrm>
              <a:off x="462" y="3612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162"/>
            <p:cNvSpPr>
              <a:spLocks noChangeArrowheads="1"/>
            </p:cNvSpPr>
            <p:nvPr/>
          </p:nvSpPr>
          <p:spPr bwMode="auto">
            <a:xfrm>
              <a:off x="462" y="3621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63"/>
            <p:cNvSpPr>
              <a:spLocks noChangeArrowheads="1"/>
            </p:cNvSpPr>
            <p:nvPr/>
          </p:nvSpPr>
          <p:spPr bwMode="auto">
            <a:xfrm>
              <a:off x="462" y="3631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64"/>
            <p:cNvSpPr>
              <a:spLocks noChangeArrowheads="1"/>
            </p:cNvSpPr>
            <p:nvPr/>
          </p:nvSpPr>
          <p:spPr bwMode="auto">
            <a:xfrm>
              <a:off x="462" y="3640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165"/>
            <p:cNvSpPr>
              <a:spLocks noChangeArrowheads="1"/>
            </p:cNvSpPr>
            <p:nvPr/>
          </p:nvSpPr>
          <p:spPr bwMode="auto">
            <a:xfrm>
              <a:off x="462" y="3649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166"/>
            <p:cNvSpPr>
              <a:spLocks noChangeArrowheads="1"/>
            </p:cNvSpPr>
            <p:nvPr/>
          </p:nvSpPr>
          <p:spPr bwMode="auto">
            <a:xfrm>
              <a:off x="462" y="3658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67"/>
            <p:cNvSpPr>
              <a:spLocks noChangeArrowheads="1"/>
            </p:cNvSpPr>
            <p:nvPr/>
          </p:nvSpPr>
          <p:spPr bwMode="auto">
            <a:xfrm>
              <a:off x="462" y="3668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68"/>
            <p:cNvSpPr>
              <a:spLocks noChangeArrowheads="1"/>
            </p:cNvSpPr>
            <p:nvPr/>
          </p:nvSpPr>
          <p:spPr bwMode="auto">
            <a:xfrm>
              <a:off x="462" y="3677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169"/>
            <p:cNvSpPr>
              <a:spLocks noChangeArrowheads="1"/>
            </p:cNvSpPr>
            <p:nvPr/>
          </p:nvSpPr>
          <p:spPr bwMode="auto">
            <a:xfrm>
              <a:off x="462" y="3686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70"/>
            <p:cNvSpPr>
              <a:spLocks noChangeArrowheads="1"/>
            </p:cNvSpPr>
            <p:nvPr/>
          </p:nvSpPr>
          <p:spPr bwMode="auto">
            <a:xfrm>
              <a:off x="462" y="3695"/>
              <a:ext cx="48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171"/>
            <p:cNvSpPr>
              <a:spLocks noChangeArrowheads="1"/>
            </p:cNvSpPr>
            <p:nvPr/>
          </p:nvSpPr>
          <p:spPr bwMode="auto">
            <a:xfrm>
              <a:off x="462" y="3705"/>
              <a:ext cx="4827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7" name="Rectangle 173"/>
          <p:cNvSpPr>
            <a:spLocks noChangeArrowheads="1"/>
          </p:cNvSpPr>
          <p:nvPr/>
        </p:nvSpPr>
        <p:spPr bwMode="auto">
          <a:xfrm>
            <a:off x="115073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08" name="Rectangle 174"/>
          <p:cNvSpPr>
            <a:spLocks noChangeArrowheads="1"/>
          </p:cNvSpPr>
          <p:nvPr/>
        </p:nvSpPr>
        <p:spPr bwMode="auto">
          <a:xfrm>
            <a:off x="2168439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09" name="Rectangle 175"/>
          <p:cNvSpPr>
            <a:spLocks noChangeArrowheads="1"/>
          </p:cNvSpPr>
          <p:nvPr/>
        </p:nvSpPr>
        <p:spPr bwMode="auto">
          <a:xfrm>
            <a:off x="3184036" y="3473450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-1.11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10" name="Rectangle 176"/>
          <p:cNvSpPr>
            <a:spLocks noChangeArrowheads="1"/>
          </p:cNvSpPr>
          <p:nvPr/>
        </p:nvSpPr>
        <p:spPr bwMode="auto">
          <a:xfrm>
            <a:off x="4201746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11" name="Rectangle 177"/>
          <p:cNvSpPr>
            <a:spLocks noChangeArrowheads="1"/>
          </p:cNvSpPr>
          <p:nvPr/>
        </p:nvSpPr>
        <p:spPr bwMode="auto">
          <a:xfrm>
            <a:off x="5217344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12" name="Rectangle 178"/>
          <p:cNvSpPr>
            <a:spLocks noChangeArrowheads="1"/>
          </p:cNvSpPr>
          <p:nvPr/>
        </p:nvSpPr>
        <p:spPr bwMode="auto">
          <a:xfrm>
            <a:off x="618437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13" name="Rectangle 179"/>
          <p:cNvSpPr>
            <a:spLocks noChangeArrowheads="1"/>
          </p:cNvSpPr>
          <p:nvPr/>
        </p:nvSpPr>
        <p:spPr bwMode="auto">
          <a:xfrm>
            <a:off x="7250651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14" name="Rectangle 180"/>
          <p:cNvSpPr>
            <a:spLocks noChangeArrowheads="1"/>
          </p:cNvSpPr>
          <p:nvPr/>
        </p:nvSpPr>
        <p:spPr bwMode="auto">
          <a:xfrm>
            <a:off x="8268360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-1.02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15" name="Rectangle 181"/>
          <p:cNvSpPr>
            <a:spLocks noChangeArrowheads="1"/>
          </p:cNvSpPr>
          <p:nvPr/>
        </p:nvSpPr>
        <p:spPr bwMode="auto">
          <a:xfrm>
            <a:off x="928395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16" name="Rectangle 182"/>
          <p:cNvSpPr>
            <a:spLocks noChangeArrowheads="1"/>
          </p:cNvSpPr>
          <p:nvPr/>
        </p:nvSpPr>
        <p:spPr bwMode="auto">
          <a:xfrm>
            <a:off x="10301669" y="347345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17" name="Rectangle 183"/>
          <p:cNvSpPr>
            <a:spLocks noChangeArrowheads="1"/>
          </p:cNvSpPr>
          <p:nvPr/>
        </p:nvSpPr>
        <p:spPr bwMode="auto">
          <a:xfrm>
            <a:off x="115073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18" name="Rectangle 184"/>
          <p:cNvSpPr>
            <a:spLocks noChangeArrowheads="1"/>
          </p:cNvSpPr>
          <p:nvPr/>
        </p:nvSpPr>
        <p:spPr bwMode="auto">
          <a:xfrm>
            <a:off x="216843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19" name="Rectangle 185"/>
          <p:cNvSpPr>
            <a:spLocks noChangeArrowheads="1"/>
          </p:cNvSpPr>
          <p:nvPr/>
        </p:nvSpPr>
        <p:spPr bwMode="auto">
          <a:xfrm>
            <a:off x="318403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-0.93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0" name="Rectangle 186"/>
          <p:cNvSpPr>
            <a:spLocks noChangeArrowheads="1"/>
          </p:cNvSpPr>
          <p:nvPr/>
        </p:nvSpPr>
        <p:spPr bwMode="auto">
          <a:xfrm>
            <a:off x="4201746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1" name="Rectangle 187"/>
          <p:cNvSpPr>
            <a:spLocks noChangeArrowheads="1"/>
          </p:cNvSpPr>
          <p:nvPr/>
        </p:nvSpPr>
        <p:spPr bwMode="auto">
          <a:xfrm>
            <a:off x="5217344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2" name="Rectangle 188"/>
          <p:cNvSpPr>
            <a:spLocks noChangeArrowheads="1"/>
          </p:cNvSpPr>
          <p:nvPr/>
        </p:nvSpPr>
        <p:spPr bwMode="auto">
          <a:xfrm>
            <a:off x="618437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3" name="Rectangle 189"/>
          <p:cNvSpPr>
            <a:spLocks noChangeArrowheads="1"/>
          </p:cNvSpPr>
          <p:nvPr/>
        </p:nvSpPr>
        <p:spPr bwMode="auto">
          <a:xfrm>
            <a:off x="7250651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4" name="Rectangle 190"/>
          <p:cNvSpPr>
            <a:spLocks noChangeArrowheads="1"/>
          </p:cNvSpPr>
          <p:nvPr/>
        </p:nvSpPr>
        <p:spPr bwMode="auto">
          <a:xfrm>
            <a:off x="8268360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-0.84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5" name="Rectangle 191"/>
          <p:cNvSpPr>
            <a:spLocks noChangeArrowheads="1"/>
          </p:cNvSpPr>
          <p:nvPr/>
        </p:nvSpPr>
        <p:spPr bwMode="auto">
          <a:xfrm>
            <a:off x="928395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6" name="Rectangle 192"/>
          <p:cNvSpPr>
            <a:spLocks noChangeArrowheads="1"/>
          </p:cNvSpPr>
          <p:nvPr/>
        </p:nvSpPr>
        <p:spPr bwMode="auto">
          <a:xfrm>
            <a:off x="10301669" y="381952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7" name="Rectangle 193"/>
          <p:cNvSpPr>
            <a:spLocks noChangeArrowheads="1"/>
          </p:cNvSpPr>
          <p:nvPr/>
        </p:nvSpPr>
        <p:spPr bwMode="auto">
          <a:xfrm>
            <a:off x="115073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8" name="Rectangle 194"/>
          <p:cNvSpPr>
            <a:spLocks noChangeArrowheads="1"/>
          </p:cNvSpPr>
          <p:nvPr/>
        </p:nvSpPr>
        <p:spPr bwMode="auto">
          <a:xfrm>
            <a:off x="216843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29" name="Rectangle 195"/>
          <p:cNvSpPr>
            <a:spLocks noChangeArrowheads="1"/>
          </p:cNvSpPr>
          <p:nvPr/>
        </p:nvSpPr>
        <p:spPr bwMode="auto">
          <a:xfrm>
            <a:off x="318403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0" name="Rectangle 196"/>
          <p:cNvSpPr>
            <a:spLocks noChangeArrowheads="1"/>
          </p:cNvSpPr>
          <p:nvPr/>
        </p:nvSpPr>
        <p:spPr bwMode="auto">
          <a:xfrm>
            <a:off x="4201746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1" name="Rectangle 197"/>
          <p:cNvSpPr>
            <a:spLocks noChangeArrowheads="1"/>
          </p:cNvSpPr>
          <p:nvPr/>
        </p:nvSpPr>
        <p:spPr bwMode="auto">
          <a:xfrm>
            <a:off x="5217344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2" name="Rectangle 198"/>
          <p:cNvSpPr>
            <a:spLocks noChangeArrowheads="1"/>
          </p:cNvSpPr>
          <p:nvPr/>
        </p:nvSpPr>
        <p:spPr bwMode="auto">
          <a:xfrm>
            <a:off x="618437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3" name="Rectangle 199"/>
          <p:cNvSpPr>
            <a:spLocks noChangeArrowheads="1"/>
          </p:cNvSpPr>
          <p:nvPr/>
        </p:nvSpPr>
        <p:spPr bwMode="auto">
          <a:xfrm>
            <a:off x="7250651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4" name="Rectangle 200"/>
          <p:cNvSpPr>
            <a:spLocks noChangeArrowheads="1"/>
          </p:cNvSpPr>
          <p:nvPr/>
        </p:nvSpPr>
        <p:spPr bwMode="auto">
          <a:xfrm>
            <a:off x="8268360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-0.56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5" name="Rectangle 201"/>
          <p:cNvSpPr>
            <a:spLocks noChangeArrowheads="1"/>
          </p:cNvSpPr>
          <p:nvPr/>
        </p:nvSpPr>
        <p:spPr bwMode="auto">
          <a:xfrm>
            <a:off x="928395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36" name="Rectangle 202"/>
          <p:cNvSpPr>
            <a:spLocks noChangeArrowheads="1"/>
          </p:cNvSpPr>
          <p:nvPr/>
        </p:nvSpPr>
        <p:spPr bwMode="auto">
          <a:xfrm>
            <a:off x="10301669" y="4165600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7" name="Rectangle 203"/>
          <p:cNvSpPr>
            <a:spLocks noChangeArrowheads="1"/>
          </p:cNvSpPr>
          <p:nvPr/>
        </p:nvSpPr>
        <p:spPr bwMode="auto">
          <a:xfrm>
            <a:off x="115073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-0.47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8" name="Rectangle 204"/>
          <p:cNvSpPr>
            <a:spLocks noChangeArrowheads="1"/>
          </p:cNvSpPr>
          <p:nvPr/>
        </p:nvSpPr>
        <p:spPr bwMode="auto">
          <a:xfrm>
            <a:off x="216843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39" name="Rectangle 205"/>
          <p:cNvSpPr>
            <a:spLocks noChangeArrowheads="1"/>
          </p:cNvSpPr>
          <p:nvPr/>
        </p:nvSpPr>
        <p:spPr bwMode="auto">
          <a:xfrm>
            <a:off x="318403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-0.38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0" name="Rectangle 206"/>
          <p:cNvSpPr>
            <a:spLocks noChangeArrowheads="1"/>
          </p:cNvSpPr>
          <p:nvPr/>
        </p:nvSpPr>
        <p:spPr bwMode="auto">
          <a:xfrm>
            <a:off x="4201746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-0.34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1" name="Rectangle 207"/>
          <p:cNvSpPr>
            <a:spLocks noChangeArrowheads="1"/>
          </p:cNvSpPr>
          <p:nvPr/>
        </p:nvSpPr>
        <p:spPr bwMode="auto">
          <a:xfrm>
            <a:off x="5217344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2" name="Rectangle 208"/>
          <p:cNvSpPr>
            <a:spLocks noChangeArrowheads="1"/>
          </p:cNvSpPr>
          <p:nvPr/>
        </p:nvSpPr>
        <p:spPr bwMode="auto">
          <a:xfrm>
            <a:off x="618437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3" name="Rectangle 209"/>
          <p:cNvSpPr>
            <a:spLocks noChangeArrowheads="1"/>
          </p:cNvSpPr>
          <p:nvPr/>
        </p:nvSpPr>
        <p:spPr bwMode="auto">
          <a:xfrm>
            <a:off x="7250651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4" name="Rectangle 210"/>
          <p:cNvSpPr>
            <a:spLocks noChangeArrowheads="1"/>
          </p:cNvSpPr>
          <p:nvPr/>
        </p:nvSpPr>
        <p:spPr bwMode="auto">
          <a:xfrm>
            <a:off x="8268360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5" name="Rectangle 211"/>
          <p:cNvSpPr>
            <a:spLocks noChangeArrowheads="1"/>
          </p:cNvSpPr>
          <p:nvPr/>
        </p:nvSpPr>
        <p:spPr bwMode="auto">
          <a:xfrm>
            <a:off x="928395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6" name="Rectangle 212"/>
          <p:cNvSpPr>
            <a:spLocks noChangeArrowheads="1"/>
          </p:cNvSpPr>
          <p:nvPr/>
        </p:nvSpPr>
        <p:spPr bwMode="auto">
          <a:xfrm>
            <a:off x="10301669" y="4511675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7" name="Rectangle 213"/>
          <p:cNvSpPr>
            <a:spLocks noChangeArrowheads="1"/>
          </p:cNvSpPr>
          <p:nvPr/>
        </p:nvSpPr>
        <p:spPr bwMode="auto">
          <a:xfrm>
            <a:off x="1150730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-0.20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8" name="Rectangle 214"/>
          <p:cNvSpPr>
            <a:spLocks noChangeArrowheads="1"/>
          </p:cNvSpPr>
          <p:nvPr/>
        </p:nvSpPr>
        <p:spPr bwMode="auto">
          <a:xfrm>
            <a:off x="2168439" y="4856163"/>
            <a:ext cx="5644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-0.11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49" name="Rectangle 215"/>
          <p:cNvSpPr>
            <a:spLocks noChangeArrowheads="1"/>
          </p:cNvSpPr>
          <p:nvPr/>
        </p:nvSpPr>
        <p:spPr bwMode="auto">
          <a:xfrm>
            <a:off x="318403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0" name="Rectangle 216"/>
          <p:cNvSpPr>
            <a:spLocks noChangeArrowheads="1"/>
          </p:cNvSpPr>
          <p:nvPr/>
        </p:nvSpPr>
        <p:spPr bwMode="auto">
          <a:xfrm>
            <a:off x="4201746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1" name="Rectangle 217"/>
          <p:cNvSpPr>
            <a:spLocks noChangeArrowheads="1"/>
          </p:cNvSpPr>
          <p:nvPr/>
        </p:nvSpPr>
        <p:spPr bwMode="auto">
          <a:xfrm>
            <a:off x="5217344" y="4856163"/>
            <a:ext cx="5834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-0.01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2" name="Rectangle 218"/>
          <p:cNvSpPr>
            <a:spLocks noChangeArrowheads="1"/>
          </p:cNvSpPr>
          <p:nvPr/>
        </p:nvSpPr>
        <p:spPr bwMode="auto">
          <a:xfrm>
            <a:off x="6282554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3" name="Rectangle 219"/>
          <p:cNvSpPr>
            <a:spLocks noChangeArrowheads="1"/>
          </p:cNvSpPr>
          <p:nvPr/>
        </p:nvSpPr>
        <p:spPr bwMode="auto">
          <a:xfrm>
            <a:off x="734882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4" name="Rectangle 220"/>
          <p:cNvSpPr>
            <a:spLocks noChangeArrowheads="1"/>
          </p:cNvSpPr>
          <p:nvPr/>
        </p:nvSpPr>
        <p:spPr bwMode="auto">
          <a:xfrm>
            <a:off x="8366535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5" name="Rectangle 221"/>
          <p:cNvSpPr>
            <a:spLocks noChangeArrowheads="1"/>
          </p:cNvSpPr>
          <p:nvPr/>
        </p:nvSpPr>
        <p:spPr bwMode="auto">
          <a:xfrm>
            <a:off x="938213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0.17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6" name="Rectangle 222"/>
          <p:cNvSpPr>
            <a:spLocks noChangeArrowheads="1"/>
          </p:cNvSpPr>
          <p:nvPr/>
        </p:nvSpPr>
        <p:spPr bwMode="auto">
          <a:xfrm>
            <a:off x="10399843" y="485616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57" name="Rectangle 223"/>
          <p:cNvSpPr>
            <a:spLocks noChangeArrowheads="1"/>
          </p:cNvSpPr>
          <p:nvPr/>
        </p:nvSpPr>
        <p:spPr bwMode="auto">
          <a:xfrm>
            <a:off x="1237029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0.35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58" name="Rectangle 224"/>
          <p:cNvSpPr>
            <a:spLocks noChangeArrowheads="1"/>
          </p:cNvSpPr>
          <p:nvPr/>
        </p:nvSpPr>
        <p:spPr bwMode="auto">
          <a:xfrm>
            <a:off x="226661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0.44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59" name="Rectangle 225"/>
          <p:cNvSpPr>
            <a:spLocks noChangeArrowheads="1"/>
          </p:cNvSpPr>
          <p:nvPr/>
        </p:nvSpPr>
        <p:spPr bwMode="auto">
          <a:xfrm>
            <a:off x="3282211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0" name="Rectangle 226"/>
          <p:cNvSpPr>
            <a:spLocks noChangeArrowheads="1"/>
          </p:cNvSpPr>
          <p:nvPr/>
        </p:nvSpPr>
        <p:spPr bwMode="auto">
          <a:xfrm>
            <a:off x="4299920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1" name="Rectangle 227"/>
          <p:cNvSpPr>
            <a:spLocks noChangeArrowheads="1"/>
          </p:cNvSpPr>
          <p:nvPr/>
        </p:nvSpPr>
        <p:spPr bwMode="auto">
          <a:xfrm>
            <a:off x="5315519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0.62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2" name="Rectangle 228"/>
          <p:cNvSpPr>
            <a:spLocks noChangeArrowheads="1"/>
          </p:cNvSpPr>
          <p:nvPr/>
        </p:nvSpPr>
        <p:spPr bwMode="auto">
          <a:xfrm>
            <a:off x="6282554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0.81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3" name="Rectangle 229"/>
          <p:cNvSpPr>
            <a:spLocks noChangeArrowheads="1"/>
          </p:cNvSpPr>
          <p:nvPr/>
        </p:nvSpPr>
        <p:spPr bwMode="auto">
          <a:xfrm>
            <a:off x="734882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1.06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4" name="Rectangle 230"/>
          <p:cNvSpPr>
            <a:spLocks noChangeArrowheads="1"/>
          </p:cNvSpPr>
          <p:nvPr/>
        </p:nvSpPr>
        <p:spPr bwMode="auto">
          <a:xfrm>
            <a:off x="8366535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1.08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5" name="Rectangle 231"/>
          <p:cNvSpPr>
            <a:spLocks noChangeArrowheads="1"/>
          </p:cNvSpPr>
          <p:nvPr/>
        </p:nvSpPr>
        <p:spPr bwMode="auto">
          <a:xfrm>
            <a:off x="938213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6" name="Rectangle 232"/>
          <p:cNvSpPr>
            <a:spLocks noChangeArrowheads="1"/>
          </p:cNvSpPr>
          <p:nvPr/>
        </p:nvSpPr>
        <p:spPr bwMode="auto">
          <a:xfrm>
            <a:off x="10399843" y="5202238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1.45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7" name="Rectangle 233"/>
          <p:cNvSpPr>
            <a:spLocks noChangeArrowheads="1"/>
          </p:cNvSpPr>
          <p:nvPr/>
        </p:nvSpPr>
        <p:spPr bwMode="auto">
          <a:xfrm>
            <a:off x="124890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68" name="Rectangle 234"/>
          <p:cNvSpPr>
            <a:spLocks noChangeArrowheads="1"/>
          </p:cNvSpPr>
          <p:nvPr/>
        </p:nvSpPr>
        <p:spPr bwMode="auto">
          <a:xfrm>
            <a:off x="226661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1.54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69" name="Rectangle 235"/>
          <p:cNvSpPr>
            <a:spLocks noChangeArrowheads="1"/>
          </p:cNvSpPr>
          <p:nvPr/>
        </p:nvSpPr>
        <p:spPr bwMode="auto">
          <a:xfrm>
            <a:off x="3282211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1.63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0" name="Rectangle 236"/>
          <p:cNvSpPr>
            <a:spLocks noChangeArrowheads="1"/>
          </p:cNvSpPr>
          <p:nvPr/>
        </p:nvSpPr>
        <p:spPr bwMode="auto">
          <a:xfrm>
            <a:off x="4299920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1.81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1" name="Rectangle 237"/>
          <p:cNvSpPr>
            <a:spLocks noChangeArrowheads="1"/>
          </p:cNvSpPr>
          <p:nvPr/>
        </p:nvSpPr>
        <p:spPr bwMode="auto">
          <a:xfrm>
            <a:off x="5315519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2" name="Rectangle 238"/>
          <p:cNvSpPr>
            <a:spLocks noChangeArrowheads="1"/>
          </p:cNvSpPr>
          <p:nvPr/>
        </p:nvSpPr>
        <p:spPr bwMode="auto">
          <a:xfrm>
            <a:off x="6282554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3" name="Rectangle 239"/>
          <p:cNvSpPr>
            <a:spLocks noChangeArrowheads="1"/>
          </p:cNvSpPr>
          <p:nvPr/>
        </p:nvSpPr>
        <p:spPr bwMode="auto">
          <a:xfrm>
            <a:off x="734882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4" name="Rectangle 240"/>
          <p:cNvSpPr>
            <a:spLocks noChangeArrowheads="1"/>
          </p:cNvSpPr>
          <p:nvPr/>
        </p:nvSpPr>
        <p:spPr bwMode="auto">
          <a:xfrm>
            <a:off x="8366535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1.99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5" name="Rectangle 241"/>
          <p:cNvSpPr>
            <a:spLocks noChangeArrowheads="1"/>
          </p:cNvSpPr>
          <p:nvPr/>
        </p:nvSpPr>
        <p:spPr bwMode="auto">
          <a:xfrm>
            <a:off x="938213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6" name="Rectangle 242"/>
          <p:cNvSpPr>
            <a:spLocks noChangeArrowheads="1"/>
          </p:cNvSpPr>
          <p:nvPr/>
        </p:nvSpPr>
        <p:spPr bwMode="auto">
          <a:xfrm>
            <a:off x="10399843" y="5548313"/>
            <a:ext cx="498534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2.27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7" name="Rectangle 243"/>
          <p:cNvSpPr>
            <a:spLocks noChangeArrowheads="1"/>
          </p:cNvSpPr>
          <p:nvPr/>
        </p:nvSpPr>
        <p:spPr bwMode="auto">
          <a:xfrm>
            <a:off x="97336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Rectangle 244"/>
          <p:cNvSpPr>
            <a:spLocks noChangeArrowheads="1"/>
          </p:cNvSpPr>
          <p:nvPr/>
        </p:nvSpPr>
        <p:spPr bwMode="auto">
          <a:xfrm>
            <a:off x="1988967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Rectangle 245"/>
          <p:cNvSpPr>
            <a:spLocks noChangeArrowheads="1"/>
          </p:cNvSpPr>
          <p:nvPr/>
        </p:nvSpPr>
        <p:spPr bwMode="auto">
          <a:xfrm>
            <a:off x="300667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Rectangle 246"/>
          <p:cNvSpPr>
            <a:spLocks noChangeArrowheads="1"/>
          </p:cNvSpPr>
          <p:nvPr/>
        </p:nvSpPr>
        <p:spPr bwMode="auto">
          <a:xfrm>
            <a:off x="4022275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Rectangle 247"/>
          <p:cNvSpPr>
            <a:spLocks noChangeArrowheads="1"/>
          </p:cNvSpPr>
          <p:nvPr/>
        </p:nvSpPr>
        <p:spPr bwMode="auto">
          <a:xfrm>
            <a:off x="5039984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Rectangle 248"/>
          <p:cNvSpPr>
            <a:spLocks noChangeArrowheads="1"/>
          </p:cNvSpPr>
          <p:nvPr/>
        </p:nvSpPr>
        <p:spPr bwMode="auto">
          <a:xfrm>
            <a:off x="6055582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Rectangle 249"/>
          <p:cNvSpPr>
            <a:spLocks noChangeArrowheads="1"/>
          </p:cNvSpPr>
          <p:nvPr/>
        </p:nvSpPr>
        <p:spPr bwMode="auto">
          <a:xfrm>
            <a:off x="7073291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Rectangle 250"/>
          <p:cNvSpPr>
            <a:spLocks noChangeArrowheads="1"/>
          </p:cNvSpPr>
          <p:nvPr/>
        </p:nvSpPr>
        <p:spPr bwMode="auto">
          <a:xfrm>
            <a:off x="8088890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Rectangle 251"/>
          <p:cNvSpPr>
            <a:spLocks noChangeArrowheads="1"/>
          </p:cNvSpPr>
          <p:nvPr/>
        </p:nvSpPr>
        <p:spPr bwMode="auto">
          <a:xfrm>
            <a:off x="9106599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Rectangle 252"/>
          <p:cNvSpPr>
            <a:spLocks noChangeArrowheads="1"/>
          </p:cNvSpPr>
          <p:nvPr/>
        </p:nvSpPr>
        <p:spPr bwMode="auto">
          <a:xfrm>
            <a:off x="10122196" y="3454400"/>
            <a:ext cx="27448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Line 253"/>
          <p:cNvSpPr>
            <a:spLocks noChangeShapeType="1"/>
          </p:cNvSpPr>
          <p:nvPr/>
        </p:nvSpPr>
        <p:spPr bwMode="auto">
          <a:xfrm>
            <a:off x="998707" y="3454400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Rectangle 254"/>
          <p:cNvSpPr>
            <a:spLocks noChangeArrowheads="1"/>
          </p:cNvSpPr>
          <p:nvPr/>
        </p:nvSpPr>
        <p:spPr bwMode="auto">
          <a:xfrm>
            <a:off x="998707" y="345440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Rectangle 255"/>
          <p:cNvSpPr>
            <a:spLocks noChangeArrowheads="1"/>
          </p:cNvSpPr>
          <p:nvPr/>
        </p:nvSpPr>
        <p:spPr bwMode="auto">
          <a:xfrm>
            <a:off x="11139906" y="3454400"/>
            <a:ext cx="25337" cy="1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Rectangle 257"/>
          <p:cNvSpPr>
            <a:spLocks noChangeArrowheads="1"/>
          </p:cNvSpPr>
          <p:nvPr/>
        </p:nvSpPr>
        <p:spPr bwMode="auto">
          <a:xfrm>
            <a:off x="998707" y="380047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Rectangle 259"/>
          <p:cNvSpPr>
            <a:spLocks noChangeArrowheads="1"/>
          </p:cNvSpPr>
          <p:nvPr/>
        </p:nvSpPr>
        <p:spPr bwMode="auto">
          <a:xfrm>
            <a:off x="998707" y="4146550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Line 260"/>
          <p:cNvSpPr>
            <a:spLocks noChangeShapeType="1"/>
          </p:cNvSpPr>
          <p:nvPr/>
        </p:nvSpPr>
        <p:spPr bwMode="auto">
          <a:xfrm>
            <a:off x="998707" y="4492625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Rectangle 261"/>
          <p:cNvSpPr>
            <a:spLocks noChangeArrowheads="1"/>
          </p:cNvSpPr>
          <p:nvPr/>
        </p:nvSpPr>
        <p:spPr bwMode="auto">
          <a:xfrm>
            <a:off x="998707" y="4492625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262"/>
          <p:cNvSpPr>
            <a:spLocks noChangeShapeType="1"/>
          </p:cNvSpPr>
          <p:nvPr/>
        </p:nvSpPr>
        <p:spPr bwMode="auto">
          <a:xfrm>
            <a:off x="998707" y="4837113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Rectangle 263"/>
          <p:cNvSpPr>
            <a:spLocks noChangeArrowheads="1"/>
          </p:cNvSpPr>
          <p:nvPr/>
        </p:nvSpPr>
        <p:spPr bwMode="auto">
          <a:xfrm>
            <a:off x="998707" y="483711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Line 264"/>
          <p:cNvSpPr>
            <a:spLocks noChangeShapeType="1"/>
          </p:cNvSpPr>
          <p:nvPr/>
        </p:nvSpPr>
        <p:spPr bwMode="auto">
          <a:xfrm>
            <a:off x="998707" y="5183188"/>
            <a:ext cx="10166536" cy="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Rectangle 265"/>
          <p:cNvSpPr>
            <a:spLocks noChangeArrowheads="1"/>
          </p:cNvSpPr>
          <p:nvPr/>
        </p:nvSpPr>
        <p:spPr bwMode="auto">
          <a:xfrm>
            <a:off x="998707" y="518318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Rectangle 267"/>
          <p:cNvSpPr>
            <a:spLocks noChangeArrowheads="1"/>
          </p:cNvSpPr>
          <p:nvPr/>
        </p:nvSpPr>
        <p:spPr bwMode="auto">
          <a:xfrm>
            <a:off x="998707" y="5529263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Line 268"/>
          <p:cNvSpPr>
            <a:spLocks noChangeShapeType="1"/>
          </p:cNvSpPr>
          <p:nvPr/>
        </p:nvSpPr>
        <p:spPr bwMode="auto">
          <a:xfrm>
            <a:off x="973369" y="3454400"/>
            <a:ext cx="0" cy="24399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Rectangle 269"/>
          <p:cNvSpPr>
            <a:spLocks noChangeArrowheads="1"/>
          </p:cNvSpPr>
          <p:nvPr/>
        </p:nvSpPr>
        <p:spPr bwMode="auto">
          <a:xfrm>
            <a:off x="973369" y="3454400"/>
            <a:ext cx="25337" cy="2439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Line 270"/>
          <p:cNvSpPr>
            <a:spLocks noChangeShapeType="1"/>
          </p:cNvSpPr>
          <p:nvPr/>
        </p:nvSpPr>
        <p:spPr bwMode="auto">
          <a:xfrm>
            <a:off x="1988967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Rectangle 271"/>
          <p:cNvSpPr>
            <a:spLocks noChangeArrowheads="1"/>
          </p:cNvSpPr>
          <p:nvPr/>
        </p:nvSpPr>
        <p:spPr bwMode="auto">
          <a:xfrm>
            <a:off x="1988967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Line 272"/>
          <p:cNvSpPr>
            <a:spLocks noChangeShapeType="1"/>
          </p:cNvSpPr>
          <p:nvPr/>
        </p:nvSpPr>
        <p:spPr bwMode="auto">
          <a:xfrm>
            <a:off x="300667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Rectangle 273"/>
          <p:cNvSpPr>
            <a:spLocks noChangeArrowheads="1"/>
          </p:cNvSpPr>
          <p:nvPr/>
        </p:nvSpPr>
        <p:spPr bwMode="auto">
          <a:xfrm>
            <a:off x="300667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Line 274"/>
          <p:cNvSpPr>
            <a:spLocks noChangeShapeType="1"/>
          </p:cNvSpPr>
          <p:nvPr/>
        </p:nvSpPr>
        <p:spPr bwMode="auto">
          <a:xfrm>
            <a:off x="4022275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Rectangle 275"/>
          <p:cNvSpPr>
            <a:spLocks noChangeArrowheads="1"/>
          </p:cNvSpPr>
          <p:nvPr/>
        </p:nvSpPr>
        <p:spPr bwMode="auto">
          <a:xfrm>
            <a:off x="4022275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Line 276"/>
          <p:cNvSpPr>
            <a:spLocks noChangeShapeType="1"/>
          </p:cNvSpPr>
          <p:nvPr/>
        </p:nvSpPr>
        <p:spPr bwMode="auto">
          <a:xfrm>
            <a:off x="5039984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Rectangle 277"/>
          <p:cNvSpPr>
            <a:spLocks noChangeArrowheads="1"/>
          </p:cNvSpPr>
          <p:nvPr/>
        </p:nvSpPr>
        <p:spPr bwMode="auto">
          <a:xfrm>
            <a:off x="5039984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Line 278"/>
          <p:cNvSpPr>
            <a:spLocks noChangeShapeType="1"/>
          </p:cNvSpPr>
          <p:nvPr/>
        </p:nvSpPr>
        <p:spPr bwMode="auto">
          <a:xfrm>
            <a:off x="6055582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Rectangle 279"/>
          <p:cNvSpPr>
            <a:spLocks noChangeArrowheads="1"/>
          </p:cNvSpPr>
          <p:nvPr/>
        </p:nvSpPr>
        <p:spPr bwMode="auto">
          <a:xfrm>
            <a:off x="6055582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Line 280"/>
          <p:cNvSpPr>
            <a:spLocks noChangeShapeType="1"/>
          </p:cNvSpPr>
          <p:nvPr/>
        </p:nvSpPr>
        <p:spPr bwMode="auto">
          <a:xfrm>
            <a:off x="7073291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Rectangle 281"/>
          <p:cNvSpPr>
            <a:spLocks noChangeArrowheads="1"/>
          </p:cNvSpPr>
          <p:nvPr/>
        </p:nvSpPr>
        <p:spPr bwMode="auto">
          <a:xfrm>
            <a:off x="7073291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Line 282"/>
          <p:cNvSpPr>
            <a:spLocks noChangeShapeType="1"/>
          </p:cNvSpPr>
          <p:nvPr/>
        </p:nvSpPr>
        <p:spPr bwMode="auto">
          <a:xfrm>
            <a:off x="8088890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Rectangle 283"/>
          <p:cNvSpPr>
            <a:spLocks noChangeArrowheads="1"/>
          </p:cNvSpPr>
          <p:nvPr/>
        </p:nvSpPr>
        <p:spPr bwMode="auto">
          <a:xfrm>
            <a:off x="8088890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Line 284"/>
          <p:cNvSpPr>
            <a:spLocks noChangeShapeType="1"/>
          </p:cNvSpPr>
          <p:nvPr/>
        </p:nvSpPr>
        <p:spPr bwMode="auto">
          <a:xfrm>
            <a:off x="9106599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Rectangle 285"/>
          <p:cNvSpPr>
            <a:spLocks noChangeArrowheads="1"/>
          </p:cNvSpPr>
          <p:nvPr/>
        </p:nvSpPr>
        <p:spPr bwMode="auto">
          <a:xfrm>
            <a:off x="9106599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Line 286"/>
          <p:cNvSpPr>
            <a:spLocks noChangeShapeType="1"/>
          </p:cNvSpPr>
          <p:nvPr/>
        </p:nvSpPr>
        <p:spPr bwMode="auto">
          <a:xfrm>
            <a:off x="1012219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Rectangle 287"/>
          <p:cNvSpPr>
            <a:spLocks noChangeArrowheads="1"/>
          </p:cNvSpPr>
          <p:nvPr/>
        </p:nvSpPr>
        <p:spPr bwMode="auto">
          <a:xfrm>
            <a:off x="10122196" y="3473450"/>
            <a:ext cx="27448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Rectangle 289"/>
          <p:cNvSpPr>
            <a:spLocks noChangeArrowheads="1"/>
          </p:cNvSpPr>
          <p:nvPr/>
        </p:nvSpPr>
        <p:spPr bwMode="auto">
          <a:xfrm>
            <a:off x="998707" y="5875338"/>
            <a:ext cx="10166536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Line 290"/>
          <p:cNvSpPr>
            <a:spLocks noChangeShapeType="1"/>
          </p:cNvSpPr>
          <p:nvPr/>
        </p:nvSpPr>
        <p:spPr bwMode="auto">
          <a:xfrm>
            <a:off x="11139906" y="3473450"/>
            <a:ext cx="0" cy="242093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Rectangle 291"/>
          <p:cNvSpPr>
            <a:spLocks noChangeArrowheads="1"/>
          </p:cNvSpPr>
          <p:nvPr/>
        </p:nvSpPr>
        <p:spPr bwMode="auto">
          <a:xfrm>
            <a:off x="11139906" y="3473450"/>
            <a:ext cx="25337" cy="24209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Line 292"/>
          <p:cNvSpPr>
            <a:spLocks noChangeShapeType="1"/>
          </p:cNvSpPr>
          <p:nvPr/>
        </p:nvSpPr>
        <p:spPr bwMode="auto">
          <a:xfrm>
            <a:off x="97336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Rectangle 293"/>
          <p:cNvSpPr>
            <a:spLocks noChangeArrowheads="1"/>
          </p:cNvSpPr>
          <p:nvPr/>
        </p:nvSpPr>
        <p:spPr bwMode="auto">
          <a:xfrm>
            <a:off x="97336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Line 294"/>
          <p:cNvSpPr>
            <a:spLocks noChangeShapeType="1"/>
          </p:cNvSpPr>
          <p:nvPr/>
        </p:nvSpPr>
        <p:spPr bwMode="auto">
          <a:xfrm>
            <a:off x="1988967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Rectangle 295"/>
          <p:cNvSpPr>
            <a:spLocks noChangeArrowheads="1"/>
          </p:cNvSpPr>
          <p:nvPr/>
        </p:nvSpPr>
        <p:spPr bwMode="auto">
          <a:xfrm>
            <a:off x="1988967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Line 296"/>
          <p:cNvSpPr>
            <a:spLocks noChangeShapeType="1"/>
          </p:cNvSpPr>
          <p:nvPr/>
        </p:nvSpPr>
        <p:spPr bwMode="auto">
          <a:xfrm>
            <a:off x="300667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Rectangle 297"/>
          <p:cNvSpPr>
            <a:spLocks noChangeArrowheads="1"/>
          </p:cNvSpPr>
          <p:nvPr/>
        </p:nvSpPr>
        <p:spPr bwMode="auto">
          <a:xfrm>
            <a:off x="300667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Line 298"/>
          <p:cNvSpPr>
            <a:spLocks noChangeShapeType="1"/>
          </p:cNvSpPr>
          <p:nvPr/>
        </p:nvSpPr>
        <p:spPr bwMode="auto">
          <a:xfrm>
            <a:off x="4022275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Rectangle 299"/>
          <p:cNvSpPr>
            <a:spLocks noChangeArrowheads="1"/>
          </p:cNvSpPr>
          <p:nvPr/>
        </p:nvSpPr>
        <p:spPr bwMode="auto">
          <a:xfrm>
            <a:off x="4022275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Line 300"/>
          <p:cNvSpPr>
            <a:spLocks noChangeShapeType="1"/>
          </p:cNvSpPr>
          <p:nvPr/>
        </p:nvSpPr>
        <p:spPr bwMode="auto">
          <a:xfrm>
            <a:off x="5039984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Rectangle 301"/>
          <p:cNvSpPr>
            <a:spLocks noChangeArrowheads="1"/>
          </p:cNvSpPr>
          <p:nvPr/>
        </p:nvSpPr>
        <p:spPr bwMode="auto">
          <a:xfrm>
            <a:off x="5039984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Line 302"/>
          <p:cNvSpPr>
            <a:spLocks noChangeShapeType="1"/>
          </p:cNvSpPr>
          <p:nvPr/>
        </p:nvSpPr>
        <p:spPr bwMode="auto">
          <a:xfrm>
            <a:off x="6055582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Rectangle 303"/>
          <p:cNvSpPr>
            <a:spLocks noChangeArrowheads="1"/>
          </p:cNvSpPr>
          <p:nvPr/>
        </p:nvSpPr>
        <p:spPr bwMode="auto">
          <a:xfrm>
            <a:off x="6055582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Line 304"/>
          <p:cNvSpPr>
            <a:spLocks noChangeShapeType="1"/>
          </p:cNvSpPr>
          <p:nvPr/>
        </p:nvSpPr>
        <p:spPr bwMode="auto">
          <a:xfrm>
            <a:off x="7073291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Rectangle 305"/>
          <p:cNvSpPr>
            <a:spLocks noChangeArrowheads="1"/>
          </p:cNvSpPr>
          <p:nvPr/>
        </p:nvSpPr>
        <p:spPr bwMode="auto">
          <a:xfrm>
            <a:off x="7073291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Line 306"/>
          <p:cNvSpPr>
            <a:spLocks noChangeShapeType="1"/>
          </p:cNvSpPr>
          <p:nvPr/>
        </p:nvSpPr>
        <p:spPr bwMode="auto">
          <a:xfrm>
            <a:off x="8088890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Rectangle 307"/>
          <p:cNvSpPr>
            <a:spLocks noChangeArrowheads="1"/>
          </p:cNvSpPr>
          <p:nvPr/>
        </p:nvSpPr>
        <p:spPr bwMode="auto">
          <a:xfrm>
            <a:off x="8088890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Line 308"/>
          <p:cNvSpPr>
            <a:spLocks noChangeShapeType="1"/>
          </p:cNvSpPr>
          <p:nvPr/>
        </p:nvSpPr>
        <p:spPr bwMode="auto">
          <a:xfrm>
            <a:off x="9106599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Rectangle 309"/>
          <p:cNvSpPr>
            <a:spLocks noChangeArrowheads="1"/>
          </p:cNvSpPr>
          <p:nvPr/>
        </p:nvSpPr>
        <p:spPr bwMode="auto">
          <a:xfrm>
            <a:off x="9106599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Line 310"/>
          <p:cNvSpPr>
            <a:spLocks noChangeShapeType="1"/>
          </p:cNvSpPr>
          <p:nvPr/>
        </p:nvSpPr>
        <p:spPr bwMode="auto">
          <a:xfrm>
            <a:off x="1012219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Rectangle 311"/>
          <p:cNvSpPr>
            <a:spLocks noChangeArrowheads="1"/>
          </p:cNvSpPr>
          <p:nvPr/>
        </p:nvSpPr>
        <p:spPr bwMode="auto">
          <a:xfrm>
            <a:off x="10122196" y="5894388"/>
            <a:ext cx="27448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Line 312"/>
          <p:cNvSpPr>
            <a:spLocks noChangeShapeType="1"/>
          </p:cNvSpPr>
          <p:nvPr/>
        </p:nvSpPr>
        <p:spPr bwMode="auto">
          <a:xfrm>
            <a:off x="11139906" y="58943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Rectangle 313"/>
          <p:cNvSpPr>
            <a:spLocks noChangeArrowheads="1"/>
          </p:cNvSpPr>
          <p:nvPr/>
        </p:nvSpPr>
        <p:spPr bwMode="auto">
          <a:xfrm>
            <a:off x="11139906" y="58943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Line 314"/>
          <p:cNvSpPr>
            <a:spLocks noChangeShapeType="1"/>
          </p:cNvSpPr>
          <p:nvPr/>
        </p:nvSpPr>
        <p:spPr bwMode="auto">
          <a:xfrm>
            <a:off x="11165243" y="345440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Rectangle 315"/>
          <p:cNvSpPr>
            <a:spLocks noChangeArrowheads="1"/>
          </p:cNvSpPr>
          <p:nvPr/>
        </p:nvSpPr>
        <p:spPr bwMode="auto">
          <a:xfrm>
            <a:off x="11165243" y="345440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0" name="Line 316"/>
          <p:cNvSpPr>
            <a:spLocks noChangeShapeType="1"/>
          </p:cNvSpPr>
          <p:nvPr/>
        </p:nvSpPr>
        <p:spPr bwMode="auto">
          <a:xfrm>
            <a:off x="11165243" y="380047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Rectangle 317"/>
          <p:cNvSpPr>
            <a:spLocks noChangeArrowheads="1"/>
          </p:cNvSpPr>
          <p:nvPr/>
        </p:nvSpPr>
        <p:spPr bwMode="auto">
          <a:xfrm>
            <a:off x="11165243" y="380047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Line 318"/>
          <p:cNvSpPr>
            <a:spLocks noChangeShapeType="1"/>
          </p:cNvSpPr>
          <p:nvPr/>
        </p:nvSpPr>
        <p:spPr bwMode="auto">
          <a:xfrm>
            <a:off x="11165243" y="4146550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Rectangle 319"/>
          <p:cNvSpPr>
            <a:spLocks noChangeArrowheads="1"/>
          </p:cNvSpPr>
          <p:nvPr/>
        </p:nvSpPr>
        <p:spPr bwMode="auto">
          <a:xfrm>
            <a:off x="11165243" y="4146550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Line 320"/>
          <p:cNvSpPr>
            <a:spLocks noChangeShapeType="1"/>
          </p:cNvSpPr>
          <p:nvPr/>
        </p:nvSpPr>
        <p:spPr bwMode="auto">
          <a:xfrm>
            <a:off x="11165243" y="4492625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" name="Rectangle 321"/>
          <p:cNvSpPr>
            <a:spLocks noChangeArrowheads="1"/>
          </p:cNvSpPr>
          <p:nvPr/>
        </p:nvSpPr>
        <p:spPr bwMode="auto">
          <a:xfrm>
            <a:off x="11165243" y="4492625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" name="Line 322"/>
          <p:cNvSpPr>
            <a:spLocks noChangeShapeType="1"/>
          </p:cNvSpPr>
          <p:nvPr/>
        </p:nvSpPr>
        <p:spPr bwMode="auto">
          <a:xfrm>
            <a:off x="11165243" y="483711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Rectangle 323"/>
          <p:cNvSpPr>
            <a:spLocks noChangeArrowheads="1"/>
          </p:cNvSpPr>
          <p:nvPr/>
        </p:nvSpPr>
        <p:spPr bwMode="auto">
          <a:xfrm>
            <a:off x="11165243" y="483711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Line 324"/>
          <p:cNvSpPr>
            <a:spLocks noChangeShapeType="1"/>
          </p:cNvSpPr>
          <p:nvPr/>
        </p:nvSpPr>
        <p:spPr bwMode="auto">
          <a:xfrm>
            <a:off x="11165243" y="518318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Rectangle 325"/>
          <p:cNvSpPr>
            <a:spLocks noChangeArrowheads="1"/>
          </p:cNvSpPr>
          <p:nvPr/>
        </p:nvSpPr>
        <p:spPr bwMode="auto">
          <a:xfrm>
            <a:off x="11165243" y="518318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Line 326"/>
          <p:cNvSpPr>
            <a:spLocks noChangeShapeType="1"/>
          </p:cNvSpPr>
          <p:nvPr/>
        </p:nvSpPr>
        <p:spPr bwMode="auto">
          <a:xfrm>
            <a:off x="11165243" y="5529263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Rectangle 327"/>
          <p:cNvSpPr>
            <a:spLocks noChangeArrowheads="1"/>
          </p:cNvSpPr>
          <p:nvPr/>
        </p:nvSpPr>
        <p:spPr bwMode="auto">
          <a:xfrm>
            <a:off x="11165243" y="5529263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Line 328"/>
          <p:cNvSpPr>
            <a:spLocks noChangeShapeType="1"/>
          </p:cNvSpPr>
          <p:nvPr/>
        </p:nvSpPr>
        <p:spPr bwMode="auto">
          <a:xfrm>
            <a:off x="11165243" y="5875338"/>
            <a:ext cx="211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Rectangle 329"/>
          <p:cNvSpPr>
            <a:spLocks noChangeArrowheads="1"/>
          </p:cNvSpPr>
          <p:nvPr/>
        </p:nvSpPr>
        <p:spPr bwMode="auto">
          <a:xfrm>
            <a:off x="11165243" y="5875338"/>
            <a:ext cx="25337" cy="19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Rectangle 599"/>
          <p:cNvSpPr>
            <a:spLocks noChangeArrowheads="1"/>
          </p:cNvSpPr>
          <p:nvPr/>
        </p:nvSpPr>
        <p:spPr bwMode="auto">
          <a:xfrm>
            <a:off x="920853" y="3454400"/>
            <a:ext cx="1070494" cy="379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541" y="493214"/>
            <a:ext cx="10337562" cy="73491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Five-Number Summaries and Box Plots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53528" y="1028457"/>
            <a:ext cx="10058854" cy="10486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Summary statistics and easy-to-draw graphs can be used to quickly summarize large quantities of data.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53528" y="1802596"/>
            <a:ext cx="10058854" cy="7605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tools that accomplish this are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five-number summaries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plots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44334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Five-Number Summary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467328" y="118827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  Smallest Value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467328" y="183597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2.  First Quartile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467328" y="246462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3.  Median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467328" y="3102800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4.  Third Quartile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1467328" y="3740975"/>
            <a:ext cx="3027791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5.  Largest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6" name="Rectangle 594"/>
          <p:cNvSpPr>
            <a:spLocks noChangeArrowheads="1"/>
          </p:cNvSpPr>
          <p:nvPr/>
        </p:nvSpPr>
        <p:spPr bwMode="auto">
          <a:xfrm>
            <a:off x="1166903" y="3084884"/>
            <a:ext cx="922619" cy="3794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27" name="Rectangle 595"/>
          <p:cNvSpPr>
            <a:spLocks noChangeArrowheads="1"/>
          </p:cNvSpPr>
          <p:nvPr/>
        </p:nvSpPr>
        <p:spPr bwMode="auto">
          <a:xfrm>
            <a:off x="8388953" y="3465024"/>
            <a:ext cx="807264" cy="3651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28" name="Rectangle 596"/>
          <p:cNvSpPr>
            <a:spLocks noChangeArrowheads="1"/>
          </p:cNvSpPr>
          <p:nvPr/>
        </p:nvSpPr>
        <p:spPr bwMode="auto">
          <a:xfrm>
            <a:off x="10448400" y="5226914"/>
            <a:ext cx="879127" cy="381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29" name="Rectangle 597"/>
          <p:cNvSpPr>
            <a:spLocks noChangeArrowheads="1"/>
          </p:cNvSpPr>
          <p:nvPr/>
        </p:nvSpPr>
        <p:spPr bwMode="auto">
          <a:xfrm>
            <a:off x="3278452" y="5234057"/>
            <a:ext cx="772319" cy="379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30" name="Rectangle 598"/>
          <p:cNvSpPr>
            <a:spLocks noChangeArrowheads="1"/>
          </p:cNvSpPr>
          <p:nvPr/>
        </p:nvSpPr>
        <p:spPr bwMode="auto">
          <a:xfrm>
            <a:off x="5223898" y="4162614"/>
            <a:ext cx="2056533" cy="381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31" name="Rectangle 599"/>
          <p:cNvSpPr>
            <a:spLocks noChangeArrowheads="1"/>
          </p:cNvSpPr>
          <p:nvPr/>
        </p:nvSpPr>
        <p:spPr bwMode="auto">
          <a:xfrm>
            <a:off x="2077647" y="1587500"/>
            <a:ext cx="3851249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Lowest Value = 525</a:t>
            </a:r>
          </a:p>
        </p:txBody>
      </p:sp>
      <p:sp>
        <p:nvSpPr>
          <p:cNvPr id="19032" name="Rectangle 600"/>
          <p:cNvSpPr>
            <a:spLocks noChangeArrowheads="1"/>
          </p:cNvSpPr>
          <p:nvPr/>
        </p:nvSpPr>
        <p:spPr bwMode="auto">
          <a:xfrm>
            <a:off x="6359628" y="1587500"/>
            <a:ext cx="37499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Quartile = 545</a:t>
            </a:r>
          </a:p>
        </p:txBody>
      </p:sp>
      <p:sp>
        <p:nvSpPr>
          <p:cNvPr id="19033" name="Rectangle 601"/>
          <p:cNvSpPr>
            <a:spLocks noChangeArrowheads="1"/>
          </p:cNvSpPr>
          <p:nvPr/>
        </p:nvSpPr>
        <p:spPr bwMode="auto">
          <a:xfrm>
            <a:off x="4738049" y="1991675"/>
            <a:ext cx="2761751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575</a:t>
            </a:r>
          </a:p>
        </p:txBody>
      </p:sp>
      <p:sp>
        <p:nvSpPr>
          <p:cNvPr id="19034" name="Rectangle 602"/>
          <p:cNvSpPr>
            <a:spLocks noChangeArrowheads="1"/>
          </p:cNvSpPr>
          <p:nvPr/>
        </p:nvSpPr>
        <p:spPr bwMode="auto">
          <a:xfrm>
            <a:off x="2102985" y="2370450"/>
            <a:ext cx="39272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625</a:t>
            </a:r>
          </a:p>
        </p:txBody>
      </p:sp>
      <p:sp>
        <p:nvSpPr>
          <p:cNvPr id="19035" name="Rectangle 603"/>
          <p:cNvSpPr>
            <a:spLocks noChangeArrowheads="1"/>
          </p:cNvSpPr>
          <p:nvPr/>
        </p:nvSpPr>
        <p:spPr bwMode="auto">
          <a:xfrm>
            <a:off x="6283616" y="2351400"/>
            <a:ext cx="397793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Largest Value = 715</a:t>
            </a:r>
          </a:p>
        </p:txBody>
      </p:sp>
      <p:sp>
        <p:nvSpPr>
          <p:cNvPr id="19038" name="Rectangle 606"/>
          <p:cNvSpPr>
            <a:spLocks noChangeArrowheads="1"/>
          </p:cNvSpPr>
          <p:nvPr/>
        </p:nvSpPr>
        <p:spPr bwMode="auto">
          <a:xfrm>
            <a:off x="1059019" y="11176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2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44334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Five-Number Summary</a:t>
            </a:r>
          </a:p>
        </p:txBody>
      </p:sp>
      <p:grpSp>
        <p:nvGrpSpPr>
          <p:cNvPr id="295" name="Group 294"/>
          <p:cNvGrpSpPr/>
          <p:nvPr/>
        </p:nvGrpSpPr>
        <p:grpSpPr>
          <a:xfrm>
            <a:off x="1149933" y="2980695"/>
            <a:ext cx="10341785" cy="2737419"/>
            <a:chOff x="1149933" y="2683820"/>
            <a:chExt cx="10341785" cy="2737419"/>
          </a:xfrm>
        </p:grpSpPr>
        <p:sp>
          <p:nvSpPr>
            <p:cNvPr id="407" name="Rectangle 406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8" name="Group 172"/>
            <p:cNvGrpSpPr>
              <a:grpSpLocks/>
            </p:cNvGrpSpPr>
            <p:nvPr/>
          </p:nvGrpSpPr>
          <p:grpSpPr bwMode="auto">
            <a:xfrm>
              <a:off x="1152045" y="2821927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8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Rectangle 2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3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5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Rectangle 78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Rectangle 10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Rectangle 12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Rectangle 13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Rectangle 151"/>
              <p:cNvSpPr>
                <a:spLocks noChangeArrowheads="1"/>
              </p:cNvSpPr>
              <p:nvPr/>
            </p:nvSpPr>
            <p:spPr bwMode="auto">
              <a:xfrm>
                <a:off x="480" y="328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156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Rectangle 160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Rectangle 16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9" name="Rectangle 173"/>
            <p:cNvSpPr>
              <a:spLocks noChangeArrowheads="1"/>
            </p:cNvSpPr>
            <p:nvPr/>
          </p:nvSpPr>
          <p:spPr bwMode="auto">
            <a:xfrm>
              <a:off x="140752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74"/>
            <p:cNvSpPr>
              <a:spLocks noChangeArrowheads="1"/>
            </p:cNvSpPr>
            <p:nvPr/>
          </p:nvSpPr>
          <p:spPr bwMode="auto">
            <a:xfrm>
              <a:off x="2435795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75"/>
            <p:cNvSpPr>
              <a:spLocks noChangeArrowheads="1"/>
            </p:cNvSpPr>
            <p:nvPr/>
          </p:nvSpPr>
          <p:spPr bwMode="auto">
            <a:xfrm>
              <a:off x="346617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76"/>
            <p:cNvSpPr>
              <a:spLocks noChangeArrowheads="1"/>
            </p:cNvSpPr>
            <p:nvPr/>
          </p:nvSpPr>
          <p:spPr bwMode="auto">
            <a:xfrm>
              <a:off x="4496550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77"/>
            <p:cNvSpPr>
              <a:spLocks noChangeArrowheads="1"/>
            </p:cNvSpPr>
            <p:nvPr/>
          </p:nvSpPr>
          <p:spPr bwMode="auto">
            <a:xfrm>
              <a:off x="5524816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78"/>
            <p:cNvSpPr>
              <a:spLocks noChangeArrowheads="1"/>
            </p:cNvSpPr>
            <p:nvPr/>
          </p:nvSpPr>
          <p:spPr bwMode="auto">
            <a:xfrm>
              <a:off x="6555194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9"/>
            <p:cNvSpPr>
              <a:spLocks noChangeArrowheads="1"/>
            </p:cNvSpPr>
            <p:nvPr/>
          </p:nvSpPr>
          <p:spPr bwMode="auto">
            <a:xfrm>
              <a:off x="7583461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0"/>
            <p:cNvSpPr>
              <a:spLocks noChangeArrowheads="1"/>
            </p:cNvSpPr>
            <p:nvPr/>
          </p:nvSpPr>
          <p:spPr bwMode="auto">
            <a:xfrm>
              <a:off x="8613839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81"/>
            <p:cNvSpPr>
              <a:spLocks noChangeArrowheads="1"/>
            </p:cNvSpPr>
            <p:nvPr/>
          </p:nvSpPr>
          <p:spPr bwMode="auto">
            <a:xfrm>
              <a:off x="964421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8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83"/>
            <p:cNvSpPr>
              <a:spLocks noChangeArrowheads="1"/>
            </p:cNvSpPr>
            <p:nvPr/>
          </p:nvSpPr>
          <p:spPr bwMode="auto">
            <a:xfrm>
              <a:off x="140752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84"/>
            <p:cNvSpPr>
              <a:spLocks noChangeArrowheads="1"/>
            </p:cNvSpPr>
            <p:nvPr/>
          </p:nvSpPr>
          <p:spPr bwMode="auto">
            <a:xfrm>
              <a:off x="2435795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185"/>
            <p:cNvSpPr>
              <a:spLocks noChangeArrowheads="1"/>
            </p:cNvSpPr>
            <p:nvPr/>
          </p:nvSpPr>
          <p:spPr bwMode="auto">
            <a:xfrm>
              <a:off x="346617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186"/>
            <p:cNvSpPr>
              <a:spLocks noChangeArrowheads="1"/>
            </p:cNvSpPr>
            <p:nvPr/>
          </p:nvSpPr>
          <p:spPr bwMode="auto">
            <a:xfrm>
              <a:off x="4496550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187"/>
            <p:cNvSpPr>
              <a:spLocks noChangeArrowheads="1"/>
            </p:cNvSpPr>
            <p:nvPr/>
          </p:nvSpPr>
          <p:spPr bwMode="auto">
            <a:xfrm>
              <a:off x="5524816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188"/>
            <p:cNvSpPr>
              <a:spLocks noChangeArrowheads="1"/>
            </p:cNvSpPr>
            <p:nvPr/>
          </p:nvSpPr>
          <p:spPr bwMode="auto">
            <a:xfrm>
              <a:off x="6555194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189"/>
            <p:cNvSpPr>
              <a:spLocks noChangeArrowheads="1"/>
            </p:cNvSpPr>
            <p:nvPr/>
          </p:nvSpPr>
          <p:spPr bwMode="auto">
            <a:xfrm>
              <a:off x="7583461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190"/>
            <p:cNvSpPr>
              <a:spLocks noChangeArrowheads="1"/>
            </p:cNvSpPr>
            <p:nvPr/>
          </p:nvSpPr>
          <p:spPr bwMode="auto">
            <a:xfrm>
              <a:off x="8613839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191"/>
            <p:cNvSpPr>
              <a:spLocks noChangeArrowheads="1"/>
            </p:cNvSpPr>
            <p:nvPr/>
          </p:nvSpPr>
          <p:spPr bwMode="auto">
            <a:xfrm>
              <a:off x="964421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192"/>
            <p:cNvSpPr>
              <a:spLocks noChangeArrowheads="1"/>
            </p:cNvSpPr>
            <p:nvPr/>
          </p:nvSpPr>
          <p:spPr bwMode="auto">
            <a:xfrm>
              <a:off x="1067248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193"/>
            <p:cNvSpPr>
              <a:spLocks noChangeArrowheads="1"/>
            </p:cNvSpPr>
            <p:nvPr/>
          </p:nvSpPr>
          <p:spPr bwMode="auto">
            <a:xfrm>
              <a:off x="140752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194"/>
            <p:cNvSpPr>
              <a:spLocks noChangeArrowheads="1"/>
            </p:cNvSpPr>
            <p:nvPr/>
          </p:nvSpPr>
          <p:spPr bwMode="auto">
            <a:xfrm>
              <a:off x="2435795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95"/>
            <p:cNvSpPr>
              <a:spLocks noChangeArrowheads="1"/>
            </p:cNvSpPr>
            <p:nvPr/>
          </p:nvSpPr>
          <p:spPr bwMode="auto">
            <a:xfrm>
              <a:off x="346617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96"/>
            <p:cNvSpPr>
              <a:spLocks noChangeArrowheads="1"/>
            </p:cNvSpPr>
            <p:nvPr/>
          </p:nvSpPr>
          <p:spPr bwMode="auto">
            <a:xfrm>
              <a:off x="4496550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97"/>
            <p:cNvSpPr>
              <a:spLocks noChangeArrowheads="1"/>
            </p:cNvSpPr>
            <p:nvPr/>
          </p:nvSpPr>
          <p:spPr bwMode="auto">
            <a:xfrm>
              <a:off x="5524816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98"/>
            <p:cNvSpPr>
              <a:spLocks noChangeArrowheads="1"/>
            </p:cNvSpPr>
            <p:nvPr/>
          </p:nvSpPr>
          <p:spPr bwMode="auto">
            <a:xfrm>
              <a:off x="6555194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99"/>
            <p:cNvSpPr>
              <a:spLocks noChangeArrowheads="1"/>
            </p:cNvSpPr>
            <p:nvPr/>
          </p:nvSpPr>
          <p:spPr bwMode="auto">
            <a:xfrm>
              <a:off x="7583461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200"/>
            <p:cNvSpPr>
              <a:spLocks noChangeArrowheads="1"/>
            </p:cNvSpPr>
            <p:nvPr/>
          </p:nvSpPr>
          <p:spPr bwMode="auto">
            <a:xfrm>
              <a:off x="8613839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201"/>
            <p:cNvSpPr>
              <a:spLocks noChangeArrowheads="1"/>
            </p:cNvSpPr>
            <p:nvPr/>
          </p:nvSpPr>
          <p:spPr bwMode="auto">
            <a:xfrm>
              <a:off x="964421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202"/>
            <p:cNvSpPr>
              <a:spLocks noChangeArrowheads="1"/>
            </p:cNvSpPr>
            <p:nvPr/>
          </p:nvSpPr>
          <p:spPr bwMode="auto">
            <a:xfrm>
              <a:off x="1067248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203"/>
            <p:cNvSpPr>
              <a:spLocks noChangeArrowheads="1"/>
            </p:cNvSpPr>
            <p:nvPr/>
          </p:nvSpPr>
          <p:spPr bwMode="auto">
            <a:xfrm>
              <a:off x="140752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204"/>
            <p:cNvSpPr>
              <a:spLocks noChangeArrowheads="1"/>
            </p:cNvSpPr>
            <p:nvPr/>
          </p:nvSpPr>
          <p:spPr bwMode="auto">
            <a:xfrm>
              <a:off x="2435795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205"/>
            <p:cNvSpPr>
              <a:spLocks noChangeArrowheads="1"/>
            </p:cNvSpPr>
            <p:nvPr/>
          </p:nvSpPr>
          <p:spPr bwMode="auto">
            <a:xfrm>
              <a:off x="346617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206"/>
            <p:cNvSpPr>
              <a:spLocks noChangeArrowheads="1"/>
            </p:cNvSpPr>
            <p:nvPr/>
          </p:nvSpPr>
          <p:spPr bwMode="auto">
            <a:xfrm>
              <a:off x="4496550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207"/>
            <p:cNvSpPr>
              <a:spLocks noChangeArrowheads="1"/>
            </p:cNvSpPr>
            <p:nvPr/>
          </p:nvSpPr>
          <p:spPr bwMode="auto">
            <a:xfrm>
              <a:off x="5524816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208"/>
            <p:cNvSpPr>
              <a:spLocks noChangeArrowheads="1"/>
            </p:cNvSpPr>
            <p:nvPr/>
          </p:nvSpPr>
          <p:spPr bwMode="auto">
            <a:xfrm>
              <a:off x="6555194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209"/>
            <p:cNvSpPr>
              <a:spLocks noChangeArrowheads="1"/>
            </p:cNvSpPr>
            <p:nvPr/>
          </p:nvSpPr>
          <p:spPr bwMode="auto">
            <a:xfrm>
              <a:off x="7583461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210"/>
            <p:cNvSpPr>
              <a:spLocks noChangeArrowheads="1"/>
            </p:cNvSpPr>
            <p:nvPr/>
          </p:nvSpPr>
          <p:spPr bwMode="auto">
            <a:xfrm>
              <a:off x="8613839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964421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212"/>
            <p:cNvSpPr>
              <a:spLocks noChangeArrowheads="1"/>
            </p:cNvSpPr>
            <p:nvPr/>
          </p:nvSpPr>
          <p:spPr bwMode="auto">
            <a:xfrm>
              <a:off x="1067248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213"/>
            <p:cNvSpPr>
              <a:spLocks noChangeArrowheads="1"/>
            </p:cNvSpPr>
            <p:nvPr/>
          </p:nvSpPr>
          <p:spPr bwMode="auto">
            <a:xfrm>
              <a:off x="140752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214"/>
            <p:cNvSpPr>
              <a:spLocks noChangeArrowheads="1"/>
            </p:cNvSpPr>
            <p:nvPr/>
          </p:nvSpPr>
          <p:spPr bwMode="auto">
            <a:xfrm>
              <a:off x="2435795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215"/>
            <p:cNvSpPr>
              <a:spLocks noChangeArrowheads="1"/>
            </p:cNvSpPr>
            <p:nvPr/>
          </p:nvSpPr>
          <p:spPr bwMode="auto">
            <a:xfrm>
              <a:off x="346617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216"/>
            <p:cNvSpPr>
              <a:spLocks noChangeArrowheads="1"/>
            </p:cNvSpPr>
            <p:nvPr/>
          </p:nvSpPr>
          <p:spPr bwMode="auto">
            <a:xfrm>
              <a:off x="4496550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217"/>
            <p:cNvSpPr>
              <a:spLocks noChangeArrowheads="1"/>
            </p:cNvSpPr>
            <p:nvPr/>
          </p:nvSpPr>
          <p:spPr bwMode="auto">
            <a:xfrm>
              <a:off x="5524816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218"/>
            <p:cNvSpPr>
              <a:spLocks noChangeArrowheads="1"/>
            </p:cNvSpPr>
            <p:nvPr/>
          </p:nvSpPr>
          <p:spPr bwMode="auto">
            <a:xfrm>
              <a:off x="6555194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219"/>
            <p:cNvSpPr>
              <a:spLocks noChangeArrowheads="1"/>
            </p:cNvSpPr>
            <p:nvPr/>
          </p:nvSpPr>
          <p:spPr bwMode="auto">
            <a:xfrm>
              <a:off x="7583461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220"/>
            <p:cNvSpPr>
              <a:spLocks noChangeArrowheads="1"/>
            </p:cNvSpPr>
            <p:nvPr/>
          </p:nvSpPr>
          <p:spPr bwMode="auto">
            <a:xfrm>
              <a:off x="8613839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221"/>
            <p:cNvSpPr>
              <a:spLocks noChangeArrowheads="1"/>
            </p:cNvSpPr>
            <p:nvPr/>
          </p:nvSpPr>
          <p:spPr bwMode="auto">
            <a:xfrm>
              <a:off x="964421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22"/>
            <p:cNvSpPr>
              <a:spLocks noChangeArrowheads="1"/>
            </p:cNvSpPr>
            <p:nvPr/>
          </p:nvSpPr>
          <p:spPr bwMode="auto">
            <a:xfrm>
              <a:off x="1067248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23"/>
            <p:cNvSpPr>
              <a:spLocks noChangeArrowheads="1"/>
            </p:cNvSpPr>
            <p:nvPr/>
          </p:nvSpPr>
          <p:spPr bwMode="auto">
            <a:xfrm>
              <a:off x="140752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24"/>
            <p:cNvSpPr>
              <a:spLocks noChangeArrowheads="1"/>
            </p:cNvSpPr>
            <p:nvPr/>
          </p:nvSpPr>
          <p:spPr bwMode="auto">
            <a:xfrm>
              <a:off x="2435795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25"/>
            <p:cNvSpPr>
              <a:spLocks noChangeArrowheads="1"/>
            </p:cNvSpPr>
            <p:nvPr/>
          </p:nvSpPr>
          <p:spPr bwMode="auto">
            <a:xfrm>
              <a:off x="346617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26"/>
            <p:cNvSpPr>
              <a:spLocks noChangeArrowheads="1"/>
            </p:cNvSpPr>
            <p:nvPr/>
          </p:nvSpPr>
          <p:spPr bwMode="auto">
            <a:xfrm>
              <a:off x="4496550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27"/>
            <p:cNvSpPr>
              <a:spLocks noChangeArrowheads="1"/>
            </p:cNvSpPr>
            <p:nvPr/>
          </p:nvSpPr>
          <p:spPr bwMode="auto">
            <a:xfrm>
              <a:off x="5524816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28"/>
            <p:cNvSpPr>
              <a:spLocks noChangeArrowheads="1"/>
            </p:cNvSpPr>
            <p:nvPr/>
          </p:nvSpPr>
          <p:spPr bwMode="auto">
            <a:xfrm>
              <a:off x="6555194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29"/>
            <p:cNvSpPr>
              <a:spLocks noChangeArrowheads="1"/>
            </p:cNvSpPr>
            <p:nvPr/>
          </p:nvSpPr>
          <p:spPr bwMode="auto">
            <a:xfrm>
              <a:off x="7583461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30"/>
            <p:cNvSpPr>
              <a:spLocks noChangeArrowheads="1"/>
            </p:cNvSpPr>
            <p:nvPr/>
          </p:nvSpPr>
          <p:spPr bwMode="auto">
            <a:xfrm>
              <a:off x="8613839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231"/>
            <p:cNvSpPr>
              <a:spLocks noChangeArrowheads="1"/>
            </p:cNvSpPr>
            <p:nvPr/>
          </p:nvSpPr>
          <p:spPr bwMode="auto">
            <a:xfrm>
              <a:off x="964421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23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233"/>
            <p:cNvSpPr>
              <a:spLocks noChangeArrowheads="1"/>
            </p:cNvSpPr>
            <p:nvPr/>
          </p:nvSpPr>
          <p:spPr bwMode="auto">
            <a:xfrm>
              <a:off x="140752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2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2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2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2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2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2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2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2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Rectangle 244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247"/>
            <p:cNvSpPr>
              <a:spLocks noChangeShapeType="1"/>
            </p:cNvSpPr>
            <p:nvPr/>
          </p:nvSpPr>
          <p:spPr bwMode="auto">
            <a:xfrm>
              <a:off x="1149933" y="3529952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25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52"/>
            <p:cNvSpPr>
              <a:spLocks noChangeArrowheads="1"/>
            </p:cNvSpPr>
            <p:nvPr/>
          </p:nvSpPr>
          <p:spPr bwMode="auto">
            <a:xfrm>
              <a:off x="1149933" y="4237977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54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58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6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61"/>
            <p:cNvSpPr>
              <a:spLocks noChangeShapeType="1"/>
            </p:cNvSpPr>
            <p:nvPr/>
          </p:nvSpPr>
          <p:spPr bwMode="auto">
            <a:xfrm>
              <a:off x="2180311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262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264"/>
            <p:cNvSpPr>
              <a:spLocks noChangeArrowheads="1"/>
            </p:cNvSpPr>
            <p:nvPr/>
          </p:nvSpPr>
          <p:spPr bwMode="auto">
            <a:xfrm>
              <a:off x="3208578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266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268"/>
            <p:cNvSpPr>
              <a:spLocks noChangeArrowheads="1"/>
            </p:cNvSpPr>
            <p:nvPr/>
          </p:nvSpPr>
          <p:spPr bwMode="auto">
            <a:xfrm>
              <a:off x="5267222" y="2820339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270"/>
            <p:cNvSpPr>
              <a:spLocks noChangeArrowheads="1"/>
            </p:cNvSpPr>
            <p:nvPr/>
          </p:nvSpPr>
          <p:spPr bwMode="auto">
            <a:xfrm>
              <a:off x="6297600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72"/>
            <p:cNvSpPr>
              <a:spLocks noChangeArrowheads="1"/>
            </p:cNvSpPr>
            <p:nvPr/>
          </p:nvSpPr>
          <p:spPr bwMode="auto">
            <a:xfrm>
              <a:off x="7325867" y="2820339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273"/>
            <p:cNvSpPr>
              <a:spLocks noChangeShapeType="1"/>
            </p:cNvSpPr>
            <p:nvPr/>
          </p:nvSpPr>
          <p:spPr bwMode="auto">
            <a:xfrm>
              <a:off x="8356245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2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275"/>
            <p:cNvSpPr>
              <a:spLocks noChangeShapeType="1"/>
            </p:cNvSpPr>
            <p:nvPr/>
          </p:nvSpPr>
          <p:spPr bwMode="auto">
            <a:xfrm>
              <a:off x="938662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27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277"/>
            <p:cNvSpPr>
              <a:spLocks noChangeShapeType="1"/>
            </p:cNvSpPr>
            <p:nvPr/>
          </p:nvSpPr>
          <p:spPr bwMode="auto">
            <a:xfrm>
              <a:off x="10414889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78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80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053528" y="1041885"/>
            <a:ext cx="10058854" cy="1022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plot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graphical display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that is based on a five-number summary.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053528" y="1857085"/>
            <a:ext cx="10058854" cy="10110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key to the development of a box plot is the computation of the median and the quartiles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053528" y="2756983"/>
            <a:ext cx="10058854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Box plots provide another way to identify outliers.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58235" y="3362325"/>
            <a:ext cx="9653459" cy="18764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1836945" y="4554538"/>
            <a:ext cx="91192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367" name="Group 655"/>
          <p:cNvGrpSpPr>
            <a:grpSpLocks/>
          </p:cNvGrpSpPr>
          <p:nvPr/>
        </p:nvGrpSpPr>
        <p:grpSpPr bwMode="auto">
          <a:xfrm>
            <a:off x="2400697" y="4576763"/>
            <a:ext cx="7972760" cy="184150"/>
            <a:chOff x="1245" y="2909"/>
            <a:chExt cx="3776" cy="116"/>
          </a:xfrm>
        </p:grpSpPr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124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292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>
              <a:off x="250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208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>
              <a:off x="1665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3342" y="29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>
              <a:off x="4181" y="290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>
              <a:off x="3762" y="2910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>
              <a:off x="4601" y="290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9" name="Line 27"/>
            <p:cNvSpPr>
              <a:spLocks noChangeShapeType="1"/>
            </p:cNvSpPr>
            <p:nvPr/>
          </p:nvSpPr>
          <p:spPr bwMode="auto">
            <a:xfrm>
              <a:off x="5021" y="290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366" name="Group 654"/>
          <p:cNvGrpSpPr>
            <a:grpSpLocks/>
          </p:cNvGrpSpPr>
          <p:nvPr/>
        </p:nvGrpSpPr>
        <p:grpSpPr bwMode="auto">
          <a:xfrm>
            <a:off x="2083975" y="4757734"/>
            <a:ext cx="8925015" cy="469899"/>
            <a:chOff x="1095" y="3023"/>
            <a:chExt cx="4227" cy="296"/>
          </a:xfrm>
        </p:grpSpPr>
        <p:sp>
          <p:nvSpPr>
            <p:cNvPr id="115724" name="Rectangle 12"/>
            <p:cNvSpPr>
              <a:spLocks noChangeArrowheads="1"/>
            </p:cNvSpPr>
            <p:nvPr/>
          </p:nvSpPr>
          <p:spPr bwMode="auto">
            <a:xfrm>
              <a:off x="1095" y="3029"/>
              <a:ext cx="45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115725" name="Rectangle 13"/>
            <p:cNvSpPr>
              <a:spLocks noChangeArrowheads="1"/>
            </p:cNvSpPr>
            <p:nvPr/>
          </p:nvSpPr>
          <p:spPr bwMode="auto">
            <a:xfrm>
              <a:off x="1524" y="3030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525</a:t>
              </a:r>
            </a:p>
          </p:txBody>
        </p:sp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1946" y="3028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115727" name="Rectangle 15"/>
            <p:cNvSpPr>
              <a:spLocks noChangeArrowheads="1"/>
            </p:cNvSpPr>
            <p:nvPr/>
          </p:nvSpPr>
          <p:spPr bwMode="auto">
            <a:xfrm>
              <a:off x="2361" y="3030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2787" y="3029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15729" name="Rectangle 17"/>
            <p:cNvSpPr>
              <a:spLocks noChangeArrowheads="1"/>
            </p:cNvSpPr>
            <p:nvPr/>
          </p:nvSpPr>
          <p:spPr bwMode="auto">
            <a:xfrm>
              <a:off x="3210" y="3029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115732" name="Rectangle 20"/>
            <p:cNvSpPr>
              <a:spLocks noChangeArrowheads="1"/>
            </p:cNvSpPr>
            <p:nvPr/>
          </p:nvSpPr>
          <p:spPr bwMode="auto">
            <a:xfrm>
              <a:off x="3624" y="3029"/>
              <a:ext cx="42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650</a:t>
              </a:r>
            </a:p>
          </p:txBody>
        </p:sp>
        <p:sp>
          <p:nvSpPr>
            <p:cNvPr id="115734" name="Rectangle 22"/>
            <p:cNvSpPr>
              <a:spLocks noChangeArrowheads="1"/>
            </p:cNvSpPr>
            <p:nvPr/>
          </p:nvSpPr>
          <p:spPr bwMode="auto">
            <a:xfrm>
              <a:off x="4035" y="3029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115735" name="Rectangle 23"/>
            <p:cNvSpPr>
              <a:spLocks noChangeArrowheads="1"/>
            </p:cNvSpPr>
            <p:nvPr/>
          </p:nvSpPr>
          <p:spPr bwMode="auto">
            <a:xfrm>
              <a:off x="4455" y="3029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115740" name="Rectangle 28"/>
            <p:cNvSpPr>
              <a:spLocks noChangeArrowheads="1"/>
            </p:cNvSpPr>
            <p:nvPr/>
          </p:nvSpPr>
          <p:spPr bwMode="auto">
            <a:xfrm>
              <a:off x="4884" y="3023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725</a:t>
              </a:r>
            </a:p>
          </p:txBody>
        </p:sp>
      </p:grp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4015941" y="3567113"/>
            <a:ext cx="2808202" cy="711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42" name="Line 30"/>
          <p:cNvSpPr>
            <a:spLocks noChangeShapeType="1"/>
          </p:cNvSpPr>
          <p:nvPr/>
        </p:nvSpPr>
        <p:spPr bwMode="auto">
          <a:xfrm>
            <a:off x="5061099" y="3565525"/>
            <a:ext cx="0" cy="706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1325978" y="1551625"/>
            <a:ext cx="10008179" cy="621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box is drawn with its ends located at the first and third quartiles.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1325978" y="1998775"/>
            <a:ext cx="10008179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vertical line is drawn in the box at the location of the median (second quartile).</a:t>
            </a:r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3042399" y="5294313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Q1 = 545</a:t>
            </a:r>
          </a:p>
        </p:txBody>
      </p:sp>
      <p:sp>
        <p:nvSpPr>
          <p:cNvPr id="115757" name="Text Box 45"/>
          <p:cNvSpPr txBox="1">
            <a:spLocks noChangeArrowheads="1"/>
          </p:cNvSpPr>
          <p:nvPr/>
        </p:nvSpPr>
        <p:spPr bwMode="auto">
          <a:xfrm>
            <a:off x="5847965" y="5303838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Q3 = 625</a:t>
            </a:r>
          </a:p>
        </p:txBody>
      </p:sp>
      <p:sp>
        <p:nvSpPr>
          <p:cNvPr id="115760" name="Text Box 48"/>
          <p:cNvSpPr txBox="1">
            <a:spLocks noChangeArrowheads="1"/>
          </p:cNvSpPr>
          <p:nvPr/>
        </p:nvSpPr>
        <p:spPr bwMode="auto">
          <a:xfrm>
            <a:off x="4123706" y="5665788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Q2 = 575</a:t>
            </a:r>
          </a:p>
        </p:txBody>
      </p:sp>
      <p:sp>
        <p:nvSpPr>
          <p:cNvPr id="115765" name="Line 53"/>
          <p:cNvSpPr>
            <a:spLocks noChangeShapeType="1"/>
          </p:cNvSpPr>
          <p:nvPr/>
        </p:nvSpPr>
        <p:spPr bwMode="auto">
          <a:xfrm>
            <a:off x="28668" y="3340"/>
            <a:ext cx="0" cy="42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115766" name="Line 54"/>
          <p:cNvSpPr>
            <a:spLocks noChangeShapeType="1"/>
          </p:cNvSpPr>
          <p:nvPr/>
        </p:nvSpPr>
        <p:spPr bwMode="auto">
          <a:xfrm>
            <a:off x="28668" y="2684"/>
            <a:ext cx="0" cy="23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116368" name="Rectangle 656"/>
          <p:cNvSpPr>
            <a:spLocks noChangeArrowheads="1"/>
          </p:cNvSpPr>
          <p:nvPr/>
        </p:nvSpPr>
        <p:spPr bwMode="auto">
          <a:xfrm>
            <a:off x="1057232" y="11176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115761" name="Line 49"/>
          <p:cNvSpPr>
            <a:spLocks noChangeShapeType="1"/>
          </p:cNvSpPr>
          <p:nvPr/>
        </p:nvSpPr>
        <p:spPr bwMode="auto">
          <a:xfrm>
            <a:off x="2676" y="3338"/>
            <a:ext cx="0" cy="164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64" name="Line 52"/>
          <p:cNvSpPr>
            <a:spLocks noChangeShapeType="1"/>
          </p:cNvSpPr>
          <p:nvPr/>
        </p:nvSpPr>
        <p:spPr bwMode="auto">
          <a:xfrm>
            <a:off x="2676" y="2676"/>
            <a:ext cx="0" cy="39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67" name="Line 55"/>
          <p:cNvSpPr>
            <a:spLocks noChangeShapeType="1"/>
          </p:cNvSpPr>
          <p:nvPr/>
        </p:nvSpPr>
        <p:spPr bwMode="auto">
          <a:xfrm>
            <a:off x="4442" y="3340"/>
            <a:ext cx="0" cy="164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68" name="Line 56"/>
          <p:cNvSpPr>
            <a:spLocks noChangeShapeType="1"/>
          </p:cNvSpPr>
          <p:nvPr/>
        </p:nvSpPr>
        <p:spPr bwMode="auto">
          <a:xfrm>
            <a:off x="4442" y="2684"/>
            <a:ext cx="0" cy="23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4028609" y="4319589"/>
            <a:ext cx="12669" cy="100171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5070341" y="4324350"/>
            <a:ext cx="0" cy="137953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6836811" y="4302127"/>
            <a:ext cx="0" cy="10302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055121" y="1150458"/>
            <a:ext cx="10337562" cy="558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Limits are located (not drawn) using the interquartile range (IQR).</a:t>
            </a:r>
          </a:p>
        </p:txBody>
      </p:sp>
      <p:sp>
        <p:nvSpPr>
          <p:cNvPr id="117338" name="Rectangle 602"/>
          <p:cNvSpPr>
            <a:spLocks noChangeArrowheads="1"/>
          </p:cNvSpPr>
          <p:nvPr/>
        </p:nvSpPr>
        <p:spPr bwMode="auto">
          <a:xfrm>
            <a:off x="1055121" y="1701183"/>
            <a:ext cx="10337562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outside these limits are considered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outliers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7339" name="Rectangle 603"/>
          <p:cNvSpPr>
            <a:spLocks noChangeArrowheads="1"/>
          </p:cNvSpPr>
          <p:nvPr/>
        </p:nvSpPr>
        <p:spPr bwMode="auto">
          <a:xfrm>
            <a:off x="1055121" y="2228808"/>
            <a:ext cx="10337562" cy="608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location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outlier is shown with the symbol  </a:t>
            </a:r>
            <a:r>
              <a:rPr lang="en-US" sz="2400" baseline="-1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905804" y="454401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  <p:sp>
        <p:nvSpPr>
          <p:cNvPr id="122448" name="Rectangle 592"/>
          <p:cNvSpPr>
            <a:spLocks noChangeArrowheads="1"/>
          </p:cNvSpPr>
          <p:nvPr/>
        </p:nvSpPr>
        <p:spPr bwMode="auto">
          <a:xfrm>
            <a:off x="1378807" y="2153725"/>
            <a:ext cx="9349413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 Limit:  Q1  - 1.5(IQR) = 545  - 1.5(80) = 425</a:t>
            </a:r>
          </a:p>
        </p:txBody>
      </p:sp>
      <p:sp>
        <p:nvSpPr>
          <p:cNvPr id="122449" name="Rectangle 593"/>
          <p:cNvSpPr>
            <a:spLocks noChangeArrowheads="1"/>
          </p:cNvSpPr>
          <p:nvPr/>
        </p:nvSpPr>
        <p:spPr bwMode="auto">
          <a:xfrm>
            <a:off x="1389095" y="3380350"/>
            <a:ext cx="93747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 Limit:  Q3 + 1.5(IQR) = 625 + 1.5(80) = 745</a:t>
            </a:r>
          </a:p>
        </p:txBody>
      </p:sp>
      <p:sp>
        <p:nvSpPr>
          <p:cNvPr id="122456" name="Rectangle 600"/>
          <p:cNvSpPr>
            <a:spLocks noChangeArrowheads="1"/>
          </p:cNvSpPr>
          <p:nvPr/>
        </p:nvSpPr>
        <p:spPr bwMode="auto">
          <a:xfrm>
            <a:off x="1444218" y="1555750"/>
            <a:ext cx="919739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lower limit is located 1.5(IQR) below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2457" name="Rectangle 601"/>
          <p:cNvSpPr>
            <a:spLocks noChangeArrowheads="1"/>
          </p:cNvSpPr>
          <p:nvPr/>
        </p:nvSpPr>
        <p:spPr bwMode="auto">
          <a:xfrm>
            <a:off x="1444218" y="2677975"/>
            <a:ext cx="955211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upper limit is located 1.5(IQR) above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2458" name="Rectangle 602"/>
          <p:cNvSpPr>
            <a:spLocks noChangeArrowheads="1"/>
          </p:cNvSpPr>
          <p:nvPr/>
        </p:nvSpPr>
        <p:spPr bwMode="auto">
          <a:xfrm>
            <a:off x="1444218" y="3883325"/>
            <a:ext cx="9526773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are no outliers (values less than 425 or greater than 745) in the apartment rent data.</a:t>
            </a:r>
          </a:p>
        </p:txBody>
      </p:sp>
      <p:sp>
        <p:nvSpPr>
          <p:cNvPr id="122459" name="Rectangle 603"/>
          <p:cNvSpPr>
            <a:spLocks noChangeArrowheads="1"/>
          </p:cNvSpPr>
          <p:nvPr/>
        </p:nvSpPr>
        <p:spPr bwMode="auto">
          <a:xfrm>
            <a:off x="1057777" y="1117600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31550" y="1653225"/>
            <a:ext cx="10033516" cy="923719"/>
          </a:xfrm>
          <a:noFill/>
          <a:ln/>
        </p:spPr>
        <p:txBody>
          <a:bodyPr/>
          <a:lstStyle/>
          <a:p>
            <a:pPr marL="344488" indent="-344488">
              <a:buSzPct val="100000"/>
            </a:pPr>
            <a:r>
              <a:rPr lang="en-US" dirty="0"/>
              <a:t>Whiskers (dashed lines) are drawn from the ends of the box to the smallest and largest data values inside the limits.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75234" y="2590025"/>
            <a:ext cx="9518327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13063" y="3936225"/>
            <a:ext cx="8925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21" name="Group 641"/>
          <p:cNvGrpSpPr>
            <a:grpSpLocks/>
          </p:cNvGrpSpPr>
          <p:nvPr/>
        </p:nvGrpSpPr>
        <p:grpSpPr bwMode="auto">
          <a:xfrm>
            <a:off x="2650129" y="3958450"/>
            <a:ext cx="7972760" cy="184150"/>
            <a:chOff x="1245" y="2772"/>
            <a:chExt cx="3776" cy="116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124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92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50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08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665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3342" y="277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4181" y="277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3762" y="2773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01" y="277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5021" y="277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20" name="Group 640"/>
          <p:cNvGrpSpPr>
            <a:grpSpLocks/>
          </p:cNvGrpSpPr>
          <p:nvPr/>
        </p:nvGrpSpPr>
        <p:grpSpPr bwMode="auto">
          <a:xfrm>
            <a:off x="2194060" y="4139440"/>
            <a:ext cx="8925015" cy="469902"/>
            <a:chOff x="1029" y="2886"/>
            <a:chExt cx="4227" cy="296"/>
          </a:xfrm>
        </p:grpSpPr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029" y="2892"/>
              <a:ext cx="45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500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1464" y="2893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525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874" y="2891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550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2295" y="2893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575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2715" y="2892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138" y="2892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625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558" y="2892"/>
              <a:ext cx="42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650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3975" y="2892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675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407" y="2892"/>
              <a:ext cx="42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700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4818" y="2886"/>
              <a:ext cx="43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725</a:t>
              </a:r>
            </a:p>
          </p:txBody>
        </p:sp>
      </p:grp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4261150" y="2853550"/>
            <a:ext cx="2812425" cy="711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5310531" y="2851964"/>
            <a:ext cx="0" cy="70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334362" y="4917301"/>
            <a:ext cx="24304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Smallest value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inside limits = 525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8499738" y="4917301"/>
            <a:ext cx="24304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Largest value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inside limits = 715</a:t>
            </a:r>
          </a:p>
        </p:txBody>
      </p:sp>
      <p:grpSp>
        <p:nvGrpSpPr>
          <p:cNvPr id="21115" name="Group 635"/>
          <p:cNvGrpSpPr>
            <a:grpSpLocks/>
          </p:cNvGrpSpPr>
          <p:nvPr/>
        </p:nvGrpSpPr>
        <p:grpSpPr bwMode="auto">
          <a:xfrm>
            <a:off x="3530595" y="3283764"/>
            <a:ext cx="0" cy="1730375"/>
            <a:chOff x="2752725" y="3592513"/>
            <a:chExt cx="0" cy="1730375"/>
          </a:xfrm>
        </p:grpSpPr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662" y="3308"/>
              <a:ext cx="0" cy="236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1662" y="2454"/>
              <a:ext cx="0" cy="458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10230778" y="3210734"/>
            <a:ext cx="0" cy="17557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 flipH="1">
            <a:off x="3497428" y="3207563"/>
            <a:ext cx="72633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V="1">
            <a:off x="7117916" y="3212325"/>
            <a:ext cx="3120694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3551712" y="3248839"/>
            <a:ext cx="0" cy="17557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905804" y="453159"/>
            <a:ext cx="10337562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Box Plot</a:t>
            </a:r>
          </a:p>
        </p:txBody>
      </p:sp>
      <p:sp>
        <p:nvSpPr>
          <p:cNvPr id="43" name="Rectangle 603"/>
          <p:cNvSpPr>
            <a:spLocks noChangeArrowheads="1"/>
          </p:cNvSpPr>
          <p:nvPr/>
        </p:nvSpPr>
        <p:spPr bwMode="auto">
          <a:xfrm>
            <a:off x="1057777" y="1128233"/>
            <a:ext cx="838660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4488" indent="-3444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4807" y="781755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Measures of Distribution Shape,</a:t>
            </a:r>
            <a:br>
              <a:rPr lang="en-US" dirty="0"/>
            </a:br>
            <a:r>
              <a:rPr lang="en-US" dirty="0"/>
              <a:t>Relative Location, and Detecting Outliers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57971" y="1731925"/>
            <a:ext cx="4830952" cy="495300"/>
          </a:xfrm>
          <a:noFill/>
          <a:ln/>
        </p:spPr>
        <p:txBody>
          <a:bodyPr/>
          <a:lstStyle/>
          <a:p>
            <a:pPr marL="344488" indent="-344488">
              <a:buSzPct val="100000"/>
            </a:pPr>
            <a:r>
              <a:rPr lang="en-US" dirty="0"/>
              <a:t>Distribution Shape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57971" y="2176425"/>
            <a:ext cx="494919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z-Scores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57971" y="2608225"/>
            <a:ext cx="50336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Chebyshev’s Theorem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60082" y="3052725"/>
            <a:ext cx="4408666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Rule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60081" y="3484525"/>
            <a:ext cx="5607959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Detecting Outliers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1575"/>
            <a:ext cx="10337562" cy="68782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Association Between Two Variables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053528" y="1051851"/>
            <a:ext cx="10058854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 far we have examined numerical methods used to summarize the data for one variable at a time.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053528" y="1925601"/>
            <a:ext cx="10058854" cy="1022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a manager or decision maker is interested in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between two variables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053528" y="2842151"/>
            <a:ext cx="10058854" cy="10804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descriptive measures of the relationship between two variables are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correlation coefficient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2046"/>
            <a:ext cx="10337562" cy="681037"/>
          </a:xfrm>
          <a:noFill/>
          <a:ln/>
        </p:spPr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078865" y="1581502"/>
            <a:ext cx="10008179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Positive values indicate a positive relationship.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078865" y="2153752"/>
            <a:ext cx="10008179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Negative values indicate a negative relationship.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053528" y="1022026"/>
            <a:ext cx="10033516" cy="69990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measure of the linear association between two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051707" y="1009772"/>
            <a:ext cx="9932168" cy="7005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covariance is computed as follows:     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122413" y="2204913"/>
            <a:ext cx="2568340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samples: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122413" y="3193502"/>
            <a:ext cx="2274361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populations: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11328" y="1988919"/>
                <a:ext cx="2659126" cy="75732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28" y="1988919"/>
                <a:ext cx="2659126" cy="757323"/>
              </a:xfrm>
              <a:prstGeom prst="rect">
                <a:avLst/>
              </a:prstGeom>
              <a:blipFill rotWithShape="1">
                <a:blip r:embed="rId3"/>
                <a:stretch>
                  <a:fillRect b="-1048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4899" y="2937137"/>
                <a:ext cx="3017429" cy="79496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99" y="2937137"/>
                <a:ext cx="3017429" cy="794961"/>
              </a:xfrm>
              <a:prstGeom prst="rect">
                <a:avLst/>
              </a:prstGeom>
              <a:blipFill rotWithShape="1">
                <a:blip r:embed="rId4"/>
                <a:stretch>
                  <a:fillRect b="-1076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2138" y="589506"/>
            <a:ext cx="10337562" cy="68103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Covariance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910102" y="420718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Correlation Coefficient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055108" y="1648979"/>
            <a:ext cx="10033516" cy="9666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Just because two variables are highly correlated, it does not mean that one variable is the cause of the other.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055108" y="1023529"/>
            <a:ext cx="10033516" cy="6895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Correlation is a measure of linear association and not necessarily causation.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059634" y="1177627"/>
            <a:ext cx="9932168" cy="7669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correlation coefficient is computed as follows:                 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884105" y="1949009"/>
            <a:ext cx="2177255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samples: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723596" y="3057525"/>
            <a:ext cx="2943417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populations: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16591" y="1798673"/>
                <a:ext cx="1338507" cy="78598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91" y="1798673"/>
                <a:ext cx="1338507" cy="785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87893" y="2913549"/>
                <a:ext cx="1433085" cy="7839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93" y="2913549"/>
                <a:ext cx="1433085" cy="783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10102" y="420718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Correlation Coefficient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02" y="440742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59483" y="2149202"/>
            <a:ext cx="10033516" cy="501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near +1 indicate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strong positive linear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059483" y="1516827"/>
            <a:ext cx="10033516" cy="6875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near -1 indicate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strong negative linear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067929" y="1032652"/>
            <a:ext cx="10008179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coefficient can take on values between -1 and +1.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064499" y="2589927"/>
            <a:ext cx="10033516" cy="67140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closer the correlation is to zero, the weaker the relationship.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8218" y="2420425"/>
            <a:ext cx="4738255" cy="3469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257096" y="1554039"/>
            <a:ext cx="9613341" cy="1020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A golfer is interested in investigating the relationship, if any, between driving distance and 18-hole score.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212773" y="3411025"/>
            <a:ext cx="1038824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277.6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259.5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269.1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267.0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255.6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272.9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6722855" y="3391975"/>
            <a:ext cx="658766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123275" y="2420425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 Driving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Distance (yds.)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5455996" y="2420425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</a:t>
            </a:r>
          </a:p>
          <a:p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18-Hole Score</a:t>
            </a:r>
          </a:p>
        </p:txBody>
      </p:sp>
      <p:sp>
        <p:nvSpPr>
          <p:cNvPr id="129206" name="Rectangle 182"/>
          <p:cNvSpPr>
            <a:spLocks noChangeArrowheads="1"/>
          </p:cNvSpPr>
          <p:nvPr/>
        </p:nvSpPr>
        <p:spPr bwMode="auto">
          <a:xfrm>
            <a:off x="912138" y="419342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Covariance and Correlation Coefficient</a:t>
            </a:r>
          </a:p>
        </p:txBody>
      </p:sp>
      <p:sp>
        <p:nvSpPr>
          <p:cNvPr id="129207" name="Rectangle 183"/>
          <p:cNvSpPr>
            <a:spLocks noChangeArrowheads="1"/>
          </p:cNvSpPr>
          <p:nvPr/>
        </p:nvSpPr>
        <p:spPr bwMode="auto">
          <a:xfrm>
            <a:off x="1056115" y="1099807"/>
            <a:ext cx="885111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Golfing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6919" y="1684454"/>
            <a:ext cx="8989621" cy="4403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24" name="Rectangle 176"/>
          <p:cNvSpPr>
            <a:spLocks noChangeArrowheads="1"/>
          </p:cNvSpPr>
          <p:nvPr/>
        </p:nvSpPr>
        <p:spPr bwMode="auto">
          <a:xfrm>
            <a:off x="3467166" y="2530538"/>
            <a:ext cx="1038824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277.6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259.5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269.1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267.0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255.6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272.9</a:t>
            </a:r>
          </a:p>
        </p:txBody>
      </p:sp>
      <p:sp>
        <p:nvSpPr>
          <p:cNvPr id="155825" name="Rectangle 177"/>
          <p:cNvSpPr>
            <a:spLocks noChangeArrowheads="1"/>
          </p:cNvSpPr>
          <p:nvPr/>
        </p:nvSpPr>
        <p:spPr bwMode="auto">
          <a:xfrm>
            <a:off x="4829846" y="2511488"/>
            <a:ext cx="658766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71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55826" name="Rectangle 178"/>
          <p:cNvSpPr>
            <a:spLocks noChangeArrowheads="1"/>
          </p:cNvSpPr>
          <p:nvPr/>
        </p:nvSpPr>
        <p:spPr bwMode="auto">
          <a:xfrm>
            <a:off x="3619189" y="1825688"/>
            <a:ext cx="76011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5829" name="Rectangle 181"/>
          <p:cNvSpPr>
            <a:spLocks noChangeArrowheads="1"/>
          </p:cNvSpPr>
          <p:nvPr/>
        </p:nvSpPr>
        <p:spPr bwMode="auto">
          <a:xfrm>
            <a:off x="4779172" y="1825688"/>
            <a:ext cx="76011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55830" name="Rectangle 182"/>
          <p:cNvSpPr>
            <a:spLocks noChangeArrowheads="1"/>
          </p:cNvSpPr>
          <p:nvPr/>
        </p:nvSpPr>
        <p:spPr bwMode="auto">
          <a:xfrm>
            <a:off x="5697659" y="2530538"/>
            <a:ext cx="1140172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10.65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-7.45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2.15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0.05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-11.35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5.95</a:t>
            </a:r>
          </a:p>
        </p:txBody>
      </p:sp>
      <p:sp>
        <p:nvSpPr>
          <p:cNvPr id="155832" name="Rectangle 184"/>
          <p:cNvSpPr>
            <a:spLocks noChangeArrowheads="1"/>
          </p:cNvSpPr>
          <p:nvPr/>
        </p:nvSpPr>
        <p:spPr bwMode="auto">
          <a:xfrm>
            <a:off x="7223472" y="2511488"/>
            <a:ext cx="810789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-1.0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-1.0</a:t>
            </a:r>
          </a:p>
        </p:txBody>
      </p:sp>
      <p:sp>
        <p:nvSpPr>
          <p:cNvPr id="155833" name="Rectangle 185"/>
          <p:cNvSpPr>
            <a:spLocks noChangeArrowheads="1"/>
          </p:cNvSpPr>
          <p:nvPr/>
        </p:nvSpPr>
        <p:spPr bwMode="auto">
          <a:xfrm>
            <a:off x="8738998" y="2530538"/>
            <a:ext cx="1140172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-10.65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-7.45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0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-11.35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-5.95</a:t>
            </a:r>
          </a:p>
        </p:txBody>
      </p:sp>
      <p:sp>
        <p:nvSpPr>
          <p:cNvPr id="155837" name="Line 189"/>
          <p:cNvSpPr>
            <a:spLocks noChangeShapeType="1"/>
          </p:cNvSpPr>
          <p:nvPr/>
        </p:nvSpPr>
        <p:spPr bwMode="auto">
          <a:xfrm flipV="1">
            <a:off x="1935291" y="2301938"/>
            <a:ext cx="82345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5838" name="Line 190"/>
          <p:cNvSpPr>
            <a:spLocks noChangeShapeType="1"/>
          </p:cNvSpPr>
          <p:nvPr/>
        </p:nvSpPr>
        <p:spPr bwMode="auto">
          <a:xfrm flipV="1">
            <a:off x="1909954" y="4892738"/>
            <a:ext cx="82345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5840" name="Text Box 192"/>
          <p:cNvSpPr txBox="1">
            <a:spLocks noChangeArrowheads="1"/>
          </p:cNvSpPr>
          <p:nvPr/>
        </p:nvSpPr>
        <p:spPr bwMode="auto">
          <a:xfrm>
            <a:off x="1988823" y="4897500"/>
            <a:ext cx="11914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55841" name="Text Box 193"/>
          <p:cNvSpPr txBox="1">
            <a:spLocks noChangeArrowheads="1"/>
          </p:cNvSpPr>
          <p:nvPr/>
        </p:nvSpPr>
        <p:spPr bwMode="auto">
          <a:xfrm>
            <a:off x="1972193" y="5326125"/>
            <a:ext cx="12653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Std. Dev.</a:t>
            </a:r>
          </a:p>
        </p:txBody>
      </p:sp>
      <p:sp>
        <p:nvSpPr>
          <p:cNvPr id="155842" name="Text Box 194"/>
          <p:cNvSpPr txBox="1">
            <a:spLocks noChangeArrowheads="1"/>
          </p:cNvSpPr>
          <p:nvPr/>
        </p:nvSpPr>
        <p:spPr bwMode="auto">
          <a:xfrm>
            <a:off x="3559572" y="4907026"/>
            <a:ext cx="8835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267.0</a:t>
            </a:r>
          </a:p>
        </p:txBody>
      </p:sp>
      <p:sp>
        <p:nvSpPr>
          <p:cNvPr id="155843" name="Text Box 195"/>
          <p:cNvSpPr txBox="1">
            <a:spLocks noChangeArrowheads="1"/>
          </p:cNvSpPr>
          <p:nvPr/>
        </p:nvSpPr>
        <p:spPr bwMode="auto">
          <a:xfrm>
            <a:off x="4759294" y="4907026"/>
            <a:ext cx="72808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70.0</a:t>
            </a:r>
          </a:p>
        </p:txBody>
      </p:sp>
      <p:sp>
        <p:nvSpPr>
          <p:cNvPr id="155844" name="Text Box 196"/>
          <p:cNvSpPr txBox="1">
            <a:spLocks noChangeArrowheads="1"/>
          </p:cNvSpPr>
          <p:nvPr/>
        </p:nvSpPr>
        <p:spPr bwMode="auto">
          <a:xfrm>
            <a:off x="8811039" y="4907026"/>
            <a:ext cx="9781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-35.40</a:t>
            </a:r>
          </a:p>
        </p:txBody>
      </p:sp>
      <p:sp>
        <p:nvSpPr>
          <p:cNvPr id="155845" name="Text Box 197"/>
          <p:cNvSpPr txBox="1">
            <a:spLocks noChangeArrowheads="1"/>
          </p:cNvSpPr>
          <p:nvPr/>
        </p:nvSpPr>
        <p:spPr bwMode="auto">
          <a:xfrm>
            <a:off x="3443819" y="5335651"/>
            <a:ext cx="10390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8.2192</a:t>
            </a:r>
          </a:p>
        </p:txBody>
      </p:sp>
      <p:sp>
        <p:nvSpPr>
          <p:cNvPr id="155846" name="Text Box 198"/>
          <p:cNvSpPr txBox="1">
            <a:spLocks noChangeArrowheads="1"/>
          </p:cNvSpPr>
          <p:nvPr/>
        </p:nvSpPr>
        <p:spPr bwMode="auto">
          <a:xfrm>
            <a:off x="4681550" y="5335651"/>
            <a:ext cx="8835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.8944</a:t>
            </a:r>
          </a:p>
        </p:txBody>
      </p:sp>
      <p:sp>
        <p:nvSpPr>
          <p:cNvPr id="155850" name="Text Box 202"/>
          <p:cNvSpPr txBox="1">
            <a:spLocks noChangeArrowheads="1"/>
          </p:cNvSpPr>
          <p:nvPr/>
        </p:nvSpPr>
        <p:spPr bwMode="auto">
          <a:xfrm>
            <a:off x="7908798" y="4897501"/>
            <a:ext cx="7866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15067" y="1767632"/>
                <a:ext cx="976036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67" y="1767632"/>
                <a:ext cx="976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000" t="-10526" r="-23125" b="-289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09931" y="1766033"/>
                <a:ext cx="962058" cy="5002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31" y="1766033"/>
                <a:ext cx="962058" cy="500202"/>
              </a:xfrm>
              <a:prstGeom prst="rect">
                <a:avLst/>
              </a:prstGeom>
              <a:blipFill rotWithShape="1">
                <a:blip r:embed="rId4"/>
                <a:stretch>
                  <a:fillRect l="-5063" t="-9756" r="-22785" b="-1951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2437" y="1760379"/>
                <a:ext cx="976036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437" y="1760379"/>
                <a:ext cx="9760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375" t="-10526" r="-23750" b="-289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59073" y="1758779"/>
                <a:ext cx="962059" cy="5002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073" y="1758779"/>
                <a:ext cx="962059" cy="500202"/>
              </a:xfrm>
              <a:prstGeom prst="rect">
                <a:avLst/>
              </a:prstGeom>
              <a:blipFill rotWithShape="1">
                <a:blip r:embed="rId6"/>
                <a:stretch>
                  <a:fillRect l="-5063" t="-9756" r="-22785" b="-1951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30" name="Rectangle 182"/>
          <p:cNvSpPr>
            <a:spLocks noChangeArrowheads="1"/>
          </p:cNvSpPr>
          <p:nvPr/>
        </p:nvSpPr>
        <p:spPr bwMode="auto">
          <a:xfrm>
            <a:off x="912138" y="419342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Covariance and Correlation Coefficient</a:t>
            </a:r>
          </a:p>
        </p:txBody>
      </p:sp>
      <p:sp>
        <p:nvSpPr>
          <p:cNvPr id="31" name="Rectangle 183"/>
          <p:cNvSpPr>
            <a:spLocks noChangeArrowheads="1"/>
          </p:cNvSpPr>
          <p:nvPr/>
        </p:nvSpPr>
        <p:spPr bwMode="auto">
          <a:xfrm>
            <a:off x="1056115" y="1099807"/>
            <a:ext cx="885111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Golfing Study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365557" y="1616075"/>
            <a:ext cx="7170417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Covariance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365557" y="3216275"/>
            <a:ext cx="8107892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Correlation Coefficient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7934517" y="2378058"/>
            <a:ext cx="1176392" cy="519518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7564588" y="3833215"/>
            <a:ext cx="1223159" cy="596281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65970" y="2215313"/>
                <a:ext cx="5140574" cy="75732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−35.40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 =  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-7.08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970" y="2215313"/>
                <a:ext cx="5140574" cy="757323"/>
              </a:xfrm>
              <a:prstGeom prst="rect">
                <a:avLst/>
              </a:prstGeom>
              <a:blipFill rotWithShape="1">
                <a:blip r:embed="rId3"/>
                <a:stretch>
                  <a:fillRect r="-1186" b="-96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7761" y="3801491"/>
                <a:ext cx="4779129" cy="70916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−7.08</m:t>
                        </m:r>
                      </m:num>
                      <m:den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8.2192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.8944)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−.9631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61" y="3801491"/>
                <a:ext cx="4779129" cy="7091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1" name="Rectangle 182"/>
          <p:cNvSpPr>
            <a:spLocks noChangeArrowheads="1"/>
          </p:cNvSpPr>
          <p:nvPr/>
        </p:nvSpPr>
        <p:spPr bwMode="auto">
          <a:xfrm>
            <a:off x="912138" y="419342"/>
            <a:ext cx="103375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Covariance and Correlation Coefficient</a:t>
            </a:r>
          </a:p>
        </p:txBody>
      </p:sp>
      <p:sp>
        <p:nvSpPr>
          <p:cNvPr id="14" name="Rectangle 183"/>
          <p:cNvSpPr>
            <a:spLocks noChangeArrowheads="1"/>
          </p:cNvSpPr>
          <p:nvPr/>
        </p:nvSpPr>
        <p:spPr bwMode="auto">
          <a:xfrm>
            <a:off x="1056115" y="1099807"/>
            <a:ext cx="885111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Golfing Study</a:t>
            </a: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121" y="557114"/>
            <a:ext cx="10033062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Data Dashboards:  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Adding Numerical Measures to Improve Effectiveness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65678" y="2064292"/>
            <a:ext cx="10489585" cy="952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addition of numerical measures, such as the mean and standard deviation of KPIs, to a data dashboard is often critical.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65678" y="3412218"/>
            <a:ext cx="10464248" cy="1029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Drilling down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refers to functionality in interactive dashboards that allows the user to access information and analyses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increasingly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detailed level.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56030" y="2884339"/>
            <a:ext cx="10489585" cy="670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Dashboards are often interactive.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56030" y="1493631"/>
            <a:ext cx="10489585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dashboards are not limited to graphical displays.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5700"/>
            <a:ext cx="10337562" cy="684441"/>
          </a:xfrm>
        </p:spPr>
        <p:txBody>
          <a:bodyPr/>
          <a:lstStyle/>
          <a:p>
            <a:r>
              <a:rPr lang="en-US" dirty="0"/>
              <a:t>Distribution Shape:  </a:t>
            </a:r>
            <a:r>
              <a:rPr lang="en-US" dirty="0" err="1"/>
              <a:t>Skewness</a:t>
            </a:r>
            <a:endParaRPr lang="en-US" dirty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059041" y="1150860"/>
            <a:ext cx="10337562" cy="614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important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numerical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measure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shape of a distribution is called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059041" y="2009220"/>
            <a:ext cx="10337562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formula for the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sample data is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059041" y="3553740"/>
            <a:ext cx="10337562" cy="61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easily computed using statistical software.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5186" y="2185741"/>
                <a:ext cx="6891466" cy="11244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n-lt"/>
                  </a:rPr>
                  <a:t>Skewness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−1)(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−2)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186" y="2185741"/>
                <a:ext cx="6891466" cy="1124475"/>
              </a:xfrm>
              <a:prstGeom prst="rect">
                <a:avLst/>
              </a:prstGeom>
              <a:blipFill>
                <a:blip r:embed="rId3"/>
                <a:stretch>
                  <a:fillRect b="-5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3092" y="1615039"/>
            <a:ext cx="10710341" cy="4427535"/>
            <a:chOff x="429475" y="1489093"/>
            <a:chExt cx="8309358" cy="4644532"/>
          </a:xfrm>
        </p:grpSpPr>
        <p:pic>
          <p:nvPicPr>
            <p:cNvPr id="1658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75" y="1489093"/>
              <a:ext cx="8309358" cy="464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29475" y="1489093"/>
              <a:ext cx="830935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9121" y="557114"/>
            <a:ext cx="10033062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Data Dashboards:  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Adding Numerical Measures to Improve Effectiveness</a:t>
            </a:r>
          </a:p>
        </p:txBody>
      </p:sp>
    </p:spTree>
    <p:extLst>
      <p:ext uri="{BB962C8B-B14F-4D97-AF65-F5344CB8AC3E}">
        <p14:creationId xmlns:p14="http://schemas.microsoft.com/office/powerpoint/2010/main" val="839596062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21765"/>
            <a:ext cx="10337562" cy="877887"/>
          </a:xfrm>
          <a:noFill/>
          <a:ln/>
        </p:spPr>
        <p:txBody>
          <a:bodyPr/>
          <a:lstStyle/>
          <a:p>
            <a:r>
              <a:rPr lang="en-US" dirty="0"/>
              <a:t>End of Chapter 3, Part B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50541" y="3095626"/>
            <a:ext cx="1813397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3727" y="2623188"/>
            <a:ext cx="7837178" cy="3385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058344" y="1114425"/>
            <a:ext cx="5709307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Symmetric (not skewed)</a:t>
            </a:r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3466968" y="3057338"/>
            <a:ext cx="247038" cy="2317750"/>
            <a:chOff x="1681" y="1895"/>
            <a:chExt cx="117" cy="1460"/>
          </a:xfrm>
          <a:effectLst/>
        </p:grpSpPr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7" name="Line 13"/>
          <p:cNvSpPr>
            <a:spLocks noChangeShapeType="1"/>
          </p:cNvSpPr>
          <p:nvPr/>
        </p:nvSpPr>
        <p:spPr bwMode="auto">
          <a:xfrm flipV="1">
            <a:off x="3587321" y="3063689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3586002" y="5379851"/>
            <a:ext cx="853018" cy="390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5278575" y="4240025"/>
            <a:ext cx="853018" cy="1525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6131593" y="3451802"/>
            <a:ext cx="853018" cy="23240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6984611" y="4256663"/>
            <a:ext cx="855130" cy="1517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7837629" y="4959926"/>
            <a:ext cx="855130" cy="815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 rot="16200000">
            <a:off x="1448982" y="4226992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4444562" y="4944050"/>
            <a:ext cx="829791" cy="83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39287" name="Group 23"/>
          <p:cNvGrpSpPr>
            <a:grpSpLocks/>
          </p:cNvGrpSpPr>
          <p:nvPr/>
        </p:nvGrpSpPr>
        <p:grpSpPr bwMode="auto">
          <a:xfrm>
            <a:off x="2890538" y="2879716"/>
            <a:ext cx="527855" cy="3073252"/>
            <a:chOff x="1435" y="1801"/>
            <a:chExt cx="250" cy="1918"/>
          </a:xfrm>
          <a:effectLst/>
        </p:grpSpPr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435" y="254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440" y="229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1440" y="204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1440" y="1801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9296" name="Rectangle 32"/>
          <p:cNvSpPr>
            <a:spLocks noChangeArrowheads="1"/>
          </p:cNvSpPr>
          <p:nvPr/>
        </p:nvSpPr>
        <p:spPr bwMode="auto">
          <a:xfrm>
            <a:off x="8692759" y="5376675"/>
            <a:ext cx="853018" cy="39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5019890" y="2658814"/>
            <a:ext cx="30573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Skewness = 0 </a:t>
            </a:r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3469080" y="5767200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6"/>
          <p:cNvSpPr>
            <a:spLocks noChangeArrowheads="1"/>
          </p:cNvSpPr>
          <p:nvPr/>
        </p:nvSpPr>
        <p:spPr bwMode="auto">
          <a:xfrm>
            <a:off x="888913" y="1629350"/>
            <a:ext cx="7077514" cy="85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 is zero.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and median are equal.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Distribution Shape:  Skewness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0682" y="2503363"/>
            <a:ext cx="7837714" cy="3529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3466175" y="3014538"/>
            <a:ext cx="247038" cy="2317750"/>
            <a:chOff x="1681" y="1895"/>
            <a:chExt cx="117" cy="1460"/>
          </a:xfrm>
          <a:effectLst/>
        </p:grpSpPr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0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33" name="Line 13"/>
          <p:cNvSpPr>
            <a:spLocks noChangeShapeType="1"/>
          </p:cNvSpPr>
          <p:nvPr/>
        </p:nvSpPr>
        <p:spPr bwMode="auto">
          <a:xfrm flipV="1">
            <a:off x="3586527" y="3020888"/>
            <a:ext cx="0" cy="270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 rot="16200000">
            <a:off x="1436312" y="4196892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3456412" y="5724400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43" name="Group 23"/>
          <p:cNvGrpSpPr>
            <a:grpSpLocks/>
          </p:cNvGrpSpPr>
          <p:nvPr/>
        </p:nvGrpSpPr>
        <p:grpSpPr bwMode="auto">
          <a:xfrm>
            <a:off x="2877892" y="2844929"/>
            <a:ext cx="527860" cy="3055627"/>
            <a:chOff x="1435" y="1806"/>
            <a:chExt cx="250" cy="1907"/>
          </a:xfrm>
          <a:effectLst/>
        </p:grpSpPr>
        <p:sp>
          <p:nvSpPr>
            <p:cNvPr id="133144" name="Rectangle 24"/>
            <p:cNvSpPr>
              <a:spLocks noChangeArrowheads="1"/>
            </p:cNvSpPr>
            <p:nvPr/>
          </p:nvSpPr>
          <p:spPr bwMode="auto">
            <a:xfrm>
              <a:off x="1435" y="325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33145" name="Rectangle 25"/>
            <p:cNvSpPr>
              <a:spLocks noChangeArrowheads="1"/>
            </p:cNvSpPr>
            <p:nvPr/>
          </p:nvSpPr>
          <p:spPr bwMode="auto">
            <a:xfrm>
              <a:off x="1435" y="303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3146" name="Rectangle 26"/>
            <p:cNvSpPr>
              <a:spLocks noChangeArrowheads="1"/>
            </p:cNvSpPr>
            <p:nvPr/>
          </p:nvSpPr>
          <p:spPr bwMode="auto">
            <a:xfrm>
              <a:off x="1435" y="2784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33147" name="Rectangle 27"/>
            <p:cNvSpPr>
              <a:spLocks noChangeArrowheads="1"/>
            </p:cNvSpPr>
            <p:nvPr/>
          </p:nvSpPr>
          <p:spPr bwMode="auto">
            <a:xfrm>
              <a:off x="1435" y="2538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33148" name="Rectangle 28"/>
            <p:cNvSpPr>
              <a:spLocks noChangeArrowheads="1"/>
            </p:cNvSpPr>
            <p:nvPr/>
          </p:nvSpPr>
          <p:spPr bwMode="auto">
            <a:xfrm>
              <a:off x="1440" y="2291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33149" name="Rectangle 29"/>
            <p:cNvSpPr>
              <a:spLocks noChangeArrowheads="1"/>
            </p:cNvSpPr>
            <p:nvPr/>
          </p:nvSpPr>
          <p:spPr bwMode="auto">
            <a:xfrm>
              <a:off x="1440" y="205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33150" name="Rectangle 30"/>
            <p:cNvSpPr>
              <a:spLocks noChangeArrowheads="1"/>
            </p:cNvSpPr>
            <p:nvPr/>
          </p:nvSpPr>
          <p:spPr bwMode="auto">
            <a:xfrm>
              <a:off x="1440" y="180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33151" name="Rectangle 31"/>
            <p:cNvSpPr>
              <a:spLocks noChangeArrowheads="1"/>
            </p:cNvSpPr>
            <p:nvPr/>
          </p:nvSpPr>
          <p:spPr bwMode="auto">
            <a:xfrm>
              <a:off x="1538" y="3484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042743" y="1148462"/>
            <a:ext cx="6689011" cy="522288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800" dirty="0"/>
              <a:t>Moderately Skewed Left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3585208" y="5489451"/>
            <a:ext cx="853018" cy="233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289657" y="4676651"/>
            <a:ext cx="853018" cy="1046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6142675" y="4275013"/>
            <a:ext cx="853018" cy="144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6995692" y="3697163"/>
            <a:ext cx="85513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7848710" y="4336926"/>
            <a:ext cx="855130" cy="1387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4443768" y="5106863"/>
            <a:ext cx="842460" cy="615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8703840" y="4832225"/>
            <a:ext cx="853018" cy="88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5152077" y="2736148"/>
            <a:ext cx="26402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Skewness  =  - .31  </a:t>
            </a: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876244" y="1587375"/>
            <a:ext cx="10337562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negative.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will usually be less than the median.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Distribution Shape:  Skewness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3184" y="2535113"/>
            <a:ext cx="7813964" cy="3556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054618" y="1159441"/>
            <a:ext cx="10337562" cy="515938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800" dirty="0"/>
              <a:t>Moderately Skewed Right</a:t>
            </a: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3454300" y="3026413"/>
            <a:ext cx="247038" cy="2317750"/>
            <a:chOff x="1681" y="1895"/>
            <a:chExt cx="117" cy="14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6198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9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0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1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2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3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05" name="Line 13"/>
          <p:cNvSpPr>
            <a:spLocks noChangeShapeType="1"/>
          </p:cNvSpPr>
          <p:nvPr/>
        </p:nvSpPr>
        <p:spPr bwMode="auto">
          <a:xfrm flipV="1">
            <a:off x="3574652" y="3032763"/>
            <a:ext cx="0" cy="27003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 rot="16200000">
            <a:off x="1436312" y="4208767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>
            <a:off x="3456412" y="5736275"/>
            <a:ext cx="6080919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9" name="Group 17"/>
          <p:cNvGrpSpPr>
            <a:grpSpLocks/>
          </p:cNvGrpSpPr>
          <p:nvPr/>
        </p:nvGrpSpPr>
        <p:grpSpPr bwMode="auto">
          <a:xfrm>
            <a:off x="2877892" y="2829563"/>
            <a:ext cx="527860" cy="3092480"/>
            <a:chOff x="1435" y="1789"/>
            <a:chExt cx="250" cy="1930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6210" name="Rectangle 18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36211" name="Rectangle 19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6212" name="Rectangle 20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36213" name="Rectangle 21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36214" name="Rectangle 22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36215" name="Rectangle 23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36216" name="Rectangle 24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36217" name="Rectangle 25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6218" name="Rectangle 26"/>
          <p:cNvSpPr>
            <a:spLocks noChangeArrowheads="1"/>
          </p:cNvSpPr>
          <p:nvPr/>
        </p:nvSpPr>
        <p:spPr bwMode="auto">
          <a:xfrm flipH="1">
            <a:off x="8698299" y="5498150"/>
            <a:ext cx="853018" cy="236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 flipH="1">
            <a:off x="6999392" y="4672650"/>
            <a:ext cx="853018" cy="1062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 flipH="1">
            <a:off x="6146374" y="4290063"/>
            <a:ext cx="853018" cy="1446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 flipH="1">
            <a:off x="5291244" y="3713801"/>
            <a:ext cx="855130" cy="2022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 flipH="1">
            <a:off x="4438226" y="4383725"/>
            <a:ext cx="855130" cy="1352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3" name="Rectangle 31"/>
          <p:cNvSpPr>
            <a:spLocks noChangeArrowheads="1"/>
          </p:cNvSpPr>
          <p:nvPr/>
        </p:nvSpPr>
        <p:spPr bwMode="auto">
          <a:xfrm flipH="1">
            <a:off x="7844757" y="5134613"/>
            <a:ext cx="842460" cy="601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 flipH="1">
            <a:off x="3585208" y="4837751"/>
            <a:ext cx="853018" cy="898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4960775" y="2746639"/>
            <a:ext cx="24767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=  .31  </a:t>
            </a:r>
          </a:p>
        </p:txBody>
      </p:sp>
      <p:sp>
        <p:nvSpPr>
          <p:cNvPr id="136228" name="Rectangle 36"/>
          <p:cNvSpPr>
            <a:spLocks noChangeArrowheads="1"/>
          </p:cNvSpPr>
          <p:nvPr/>
        </p:nvSpPr>
        <p:spPr bwMode="auto">
          <a:xfrm>
            <a:off x="876244" y="1587375"/>
            <a:ext cx="10337562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 is positive.</a:t>
            </a:r>
          </a:p>
          <a:p>
            <a:pPr marL="800100" lvl="1" indent="-342900" algn="l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will usually be more than the median.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Distribution Shape:  Skewness</a:t>
            </a:r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3466175" y="3026413"/>
            <a:ext cx="247038" cy="2317750"/>
            <a:chOff x="1681" y="1895"/>
            <a:chExt cx="117" cy="1460"/>
          </a:xfrm>
          <a:effectLst/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3586527" y="3032763"/>
            <a:ext cx="0" cy="270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153" y="2589151"/>
            <a:ext cx="10216547" cy="3467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043985" y="1106276"/>
            <a:ext cx="6874817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Highly Skewed Right</a:t>
            </a:r>
          </a:p>
        </p:txBody>
      </p:sp>
      <p:grpSp>
        <p:nvGrpSpPr>
          <p:cNvPr id="150563" name="Group 35"/>
          <p:cNvGrpSpPr>
            <a:grpSpLocks/>
          </p:cNvGrpSpPr>
          <p:nvPr/>
        </p:nvGrpSpPr>
        <p:grpSpPr bwMode="auto">
          <a:xfrm>
            <a:off x="2231783" y="3062038"/>
            <a:ext cx="247038" cy="2317750"/>
            <a:chOff x="1681" y="1895"/>
            <a:chExt cx="117" cy="1460"/>
          </a:xfrm>
          <a:effectLst/>
        </p:grpSpPr>
        <p:sp>
          <p:nvSpPr>
            <p:cNvPr id="150564" name="Line 3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5" name="Line 3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6" name="Line 3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7" name="Line 3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8" name="Line 4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9" name="Line 4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0" name="Line 4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71" name="Line 43"/>
          <p:cNvSpPr>
            <a:spLocks noChangeShapeType="1"/>
          </p:cNvSpPr>
          <p:nvPr/>
        </p:nvSpPr>
        <p:spPr bwMode="auto">
          <a:xfrm flipV="1">
            <a:off x="2352135" y="3068388"/>
            <a:ext cx="0" cy="270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 rot="16200000">
            <a:off x="213794" y="4244391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 flipV="1">
            <a:off x="2233895" y="5771900"/>
            <a:ext cx="86589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75" name="Group 47"/>
          <p:cNvGrpSpPr>
            <a:grpSpLocks/>
          </p:cNvGrpSpPr>
          <p:nvPr/>
        </p:nvGrpSpPr>
        <p:grpSpPr bwMode="auto">
          <a:xfrm>
            <a:off x="1655361" y="2865188"/>
            <a:ext cx="527858" cy="3092480"/>
            <a:chOff x="1435" y="1789"/>
            <a:chExt cx="250" cy="1930"/>
          </a:xfrm>
        </p:grpSpPr>
        <p:sp>
          <p:nvSpPr>
            <p:cNvPr id="150576" name="Rectangle 48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150577" name="Rectangle 49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50578" name="Rectangle 50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150579" name="Rectangle 51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50580" name="Rectangle 52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150581" name="Rectangle 53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50582" name="Rectangle 54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150583" name="Rectangle 55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50584" name="Rectangle 56"/>
          <p:cNvSpPr>
            <a:spLocks noChangeArrowheads="1"/>
          </p:cNvSpPr>
          <p:nvPr/>
        </p:nvSpPr>
        <p:spPr bwMode="auto">
          <a:xfrm flipH="1">
            <a:off x="7447015" y="5470276"/>
            <a:ext cx="853018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Rectangle 57"/>
          <p:cNvSpPr>
            <a:spLocks noChangeArrowheads="1"/>
          </p:cNvSpPr>
          <p:nvPr/>
        </p:nvSpPr>
        <p:spPr bwMode="auto">
          <a:xfrm flipH="1">
            <a:off x="5768427" y="5101976"/>
            <a:ext cx="853018" cy="669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 flipH="1">
            <a:off x="4915409" y="4930526"/>
            <a:ext cx="853018" cy="84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 flipH="1">
            <a:off x="4060281" y="4259014"/>
            <a:ext cx="855129" cy="1512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Rectangle 60"/>
          <p:cNvSpPr>
            <a:spLocks noChangeArrowheads="1"/>
          </p:cNvSpPr>
          <p:nvPr/>
        </p:nvSpPr>
        <p:spPr bwMode="auto">
          <a:xfrm flipH="1">
            <a:off x="3207264" y="3130300"/>
            <a:ext cx="855129" cy="2643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 flipH="1">
            <a:off x="6625669" y="5298826"/>
            <a:ext cx="842461" cy="473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 flipH="1">
            <a:off x="2347910" y="5101976"/>
            <a:ext cx="853018" cy="671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91" name="Rectangle 63"/>
          <p:cNvSpPr>
            <a:spLocks noChangeArrowheads="1"/>
          </p:cNvSpPr>
          <p:nvPr/>
        </p:nvSpPr>
        <p:spPr bwMode="auto">
          <a:xfrm flipH="1">
            <a:off x="8302143" y="5611564"/>
            <a:ext cx="853018" cy="160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 flipH="1">
            <a:off x="9157273" y="5541714"/>
            <a:ext cx="853018" cy="230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4858915" y="2730064"/>
            <a:ext cx="25633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 1.25  </a:t>
            </a:r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 flipH="1">
            <a:off x="10010291" y="5609976"/>
            <a:ext cx="853018" cy="161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96" name="Rectangle 68"/>
          <p:cNvSpPr>
            <a:spLocks noChangeArrowheads="1"/>
          </p:cNvSpPr>
          <p:nvPr/>
        </p:nvSpPr>
        <p:spPr bwMode="auto">
          <a:xfrm>
            <a:off x="912138" y="1660463"/>
            <a:ext cx="10337562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Skewness is positive (often above 1.0).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will usually be more than the median.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Distribution Shape:  Skewness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987683" y="1633989"/>
            <a:ext cx="10262017" cy="96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Seventy efficiency apartments were randomly sampled in a college town.  The monthly rent prices for the apartments are listed below in ascending order.  		</a:t>
            </a:r>
          </a:p>
        </p:txBody>
      </p:sp>
      <p:sp>
        <p:nvSpPr>
          <p:cNvPr id="143953" name="Rectangle 593"/>
          <p:cNvSpPr>
            <a:spLocks noChangeArrowheads="1"/>
          </p:cNvSpPr>
          <p:nvPr/>
        </p:nvSpPr>
        <p:spPr bwMode="auto">
          <a:xfrm>
            <a:off x="1045227" y="1106276"/>
            <a:ext cx="709440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4488" indent="-344488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286" name="Rectangle 2"/>
          <p:cNvSpPr txBox="1">
            <a:spLocks noChangeArrowheads="1"/>
          </p:cNvSpPr>
          <p:nvPr/>
        </p:nvSpPr>
        <p:spPr>
          <a:xfrm>
            <a:off x="912138" y="622575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Distribution Shape:  Skewness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9933" y="2683820"/>
            <a:ext cx="10341785" cy="2737419"/>
            <a:chOff x="1149933" y="2683820"/>
            <a:chExt cx="10341785" cy="2737419"/>
          </a:xfrm>
        </p:grpSpPr>
        <p:sp>
          <p:nvSpPr>
            <p:cNvPr id="3" name="Rectangle 2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1152045" y="2821927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2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2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2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5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7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78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0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12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3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4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51"/>
              <p:cNvSpPr>
                <a:spLocks noChangeArrowheads="1"/>
              </p:cNvSpPr>
              <p:nvPr/>
            </p:nvSpPr>
            <p:spPr bwMode="auto">
              <a:xfrm>
                <a:off x="480" y="328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56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60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73"/>
            <p:cNvSpPr>
              <a:spLocks noChangeArrowheads="1"/>
            </p:cNvSpPr>
            <p:nvPr/>
          </p:nvSpPr>
          <p:spPr bwMode="auto">
            <a:xfrm>
              <a:off x="140752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74"/>
            <p:cNvSpPr>
              <a:spLocks noChangeArrowheads="1"/>
            </p:cNvSpPr>
            <p:nvPr/>
          </p:nvSpPr>
          <p:spPr bwMode="auto">
            <a:xfrm>
              <a:off x="2435795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75"/>
            <p:cNvSpPr>
              <a:spLocks noChangeArrowheads="1"/>
            </p:cNvSpPr>
            <p:nvPr/>
          </p:nvSpPr>
          <p:spPr bwMode="auto">
            <a:xfrm>
              <a:off x="346617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6"/>
            <p:cNvSpPr>
              <a:spLocks noChangeArrowheads="1"/>
            </p:cNvSpPr>
            <p:nvPr/>
          </p:nvSpPr>
          <p:spPr bwMode="auto">
            <a:xfrm>
              <a:off x="4496550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7"/>
            <p:cNvSpPr>
              <a:spLocks noChangeArrowheads="1"/>
            </p:cNvSpPr>
            <p:nvPr/>
          </p:nvSpPr>
          <p:spPr bwMode="auto">
            <a:xfrm>
              <a:off x="5524816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8"/>
            <p:cNvSpPr>
              <a:spLocks noChangeArrowheads="1"/>
            </p:cNvSpPr>
            <p:nvPr/>
          </p:nvSpPr>
          <p:spPr bwMode="auto">
            <a:xfrm>
              <a:off x="6555194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9"/>
            <p:cNvSpPr>
              <a:spLocks noChangeArrowheads="1"/>
            </p:cNvSpPr>
            <p:nvPr/>
          </p:nvSpPr>
          <p:spPr bwMode="auto">
            <a:xfrm>
              <a:off x="7583461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0"/>
            <p:cNvSpPr>
              <a:spLocks noChangeArrowheads="1"/>
            </p:cNvSpPr>
            <p:nvPr/>
          </p:nvSpPr>
          <p:spPr bwMode="auto">
            <a:xfrm>
              <a:off x="8613839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1"/>
            <p:cNvSpPr>
              <a:spLocks noChangeArrowheads="1"/>
            </p:cNvSpPr>
            <p:nvPr/>
          </p:nvSpPr>
          <p:spPr bwMode="auto">
            <a:xfrm>
              <a:off x="9644217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83"/>
            <p:cNvSpPr>
              <a:spLocks noChangeArrowheads="1"/>
            </p:cNvSpPr>
            <p:nvPr/>
          </p:nvSpPr>
          <p:spPr bwMode="auto">
            <a:xfrm>
              <a:off x="140752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84"/>
            <p:cNvSpPr>
              <a:spLocks noChangeArrowheads="1"/>
            </p:cNvSpPr>
            <p:nvPr/>
          </p:nvSpPr>
          <p:spPr bwMode="auto">
            <a:xfrm>
              <a:off x="2435795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85"/>
            <p:cNvSpPr>
              <a:spLocks noChangeArrowheads="1"/>
            </p:cNvSpPr>
            <p:nvPr/>
          </p:nvSpPr>
          <p:spPr bwMode="auto">
            <a:xfrm>
              <a:off x="346617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86"/>
            <p:cNvSpPr>
              <a:spLocks noChangeArrowheads="1"/>
            </p:cNvSpPr>
            <p:nvPr/>
          </p:nvSpPr>
          <p:spPr bwMode="auto">
            <a:xfrm>
              <a:off x="4496550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87"/>
            <p:cNvSpPr>
              <a:spLocks noChangeArrowheads="1"/>
            </p:cNvSpPr>
            <p:nvPr/>
          </p:nvSpPr>
          <p:spPr bwMode="auto">
            <a:xfrm>
              <a:off x="5524816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88"/>
            <p:cNvSpPr>
              <a:spLocks noChangeArrowheads="1"/>
            </p:cNvSpPr>
            <p:nvPr/>
          </p:nvSpPr>
          <p:spPr bwMode="auto">
            <a:xfrm>
              <a:off x="6555194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89"/>
            <p:cNvSpPr>
              <a:spLocks noChangeArrowheads="1"/>
            </p:cNvSpPr>
            <p:nvPr/>
          </p:nvSpPr>
          <p:spPr bwMode="auto">
            <a:xfrm>
              <a:off x="7583461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90"/>
            <p:cNvSpPr>
              <a:spLocks noChangeArrowheads="1"/>
            </p:cNvSpPr>
            <p:nvPr/>
          </p:nvSpPr>
          <p:spPr bwMode="auto">
            <a:xfrm>
              <a:off x="8613839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91"/>
            <p:cNvSpPr>
              <a:spLocks noChangeArrowheads="1"/>
            </p:cNvSpPr>
            <p:nvPr/>
          </p:nvSpPr>
          <p:spPr bwMode="auto">
            <a:xfrm>
              <a:off x="9644217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92"/>
            <p:cNvSpPr>
              <a:spLocks noChangeArrowheads="1"/>
            </p:cNvSpPr>
            <p:nvPr/>
          </p:nvSpPr>
          <p:spPr bwMode="auto">
            <a:xfrm>
              <a:off x="10672483" y="3194989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93"/>
            <p:cNvSpPr>
              <a:spLocks noChangeArrowheads="1"/>
            </p:cNvSpPr>
            <p:nvPr/>
          </p:nvSpPr>
          <p:spPr bwMode="auto">
            <a:xfrm>
              <a:off x="140752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94"/>
            <p:cNvSpPr>
              <a:spLocks noChangeArrowheads="1"/>
            </p:cNvSpPr>
            <p:nvPr/>
          </p:nvSpPr>
          <p:spPr bwMode="auto">
            <a:xfrm>
              <a:off x="2435795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95"/>
            <p:cNvSpPr>
              <a:spLocks noChangeArrowheads="1"/>
            </p:cNvSpPr>
            <p:nvPr/>
          </p:nvSpPr>
          <p:spPr bwMode="auto">
            <a:xfrm>
              <a:off x="346617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96"/>
            <p:cNvSpPr>
              <a:spLocks noChangeArrowheads="1"/>
            </p:cNvSpPr>
            <p:nvPr/>
          </p:nvSpPr>
          <p:spPr bwMode="auto">
            <a:xfrm>
              <a:off x="4496550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97"/>
            <p:cNvSpPr>
              <a:spLocks noChangeArrowheads="1"/>
            </p:cNvSpPr>
            <p:nvPr/>
          </p:nvSpPr>
          <p:spPr bwMode="auto">
            <a:xfrm>
              <a:off x="5524816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98"/>
            <p:cNvSpPr>
              <a:spLocks noChangeArrowheads="1"/>
            </p:cNvSpPr>
            <p:nvPr/>
          </p:nvSpPr>
          <p:spPr bwMode="auto">
            <a:xfrm>
              <a:off x="6555194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99"/>
            <p:cNvSpPr>
              <a:spLocks noChangeArrowheads="1"/>
            </p:cNvSpPr>
            <p:nvPr/>
          </p:nvSpPr>
          <p:spPr bwMode="auto">
            <a:xfrm>
              <a:off x="7583461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200"/>
            <p:cNvSpPr>
              <a:spLocks noChangeArrowheads="1"/>
            </p:cNvSpPr>
            <p:nvPr/>
          </p:nvSpPr>
          <p:spPr bwMode="auto">
            <a:xfrm>
              <a:off x="8613839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01"/>
            <p:cNvSpPr>
              <a:spLocks noChangeArrowheads="1"/>
            </p:cNvSpPr>
            <p:nvPr/>
          </p:nvSpPr>
          <p:spPr bwMode="auto">
            <a:xfrm>
              <a:off x="9644217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02"/>
            <p:cNvSpPr>
              <a:spLocks noChangeArrowheads="1"/>
            </p:cNvSpPr>
            <p:nvPr/>
          </p:nvSpPr>
          <p:spPr bwMode="auto">
            <a:xfrm>
              <a:off x="10672483" y="35490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203"/>
            <p:cNvSpPr>
              <a:spLocks noChangeArrowheads="1"/>
            </p:cNvSpPr>
            <p:nvPr/>
          </p:nvSpPr>
          <p:spPr bwMode="auto">
            <a:xfrm>
              <a:off x="140752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204"/>
            <p:cNvSpPr>
              <a:spLocks noChangeArrowheads="1"/>
            </p:cNvSpPr>
            <p:nvPr/>
          </p:nvSpPr>
          <p:spPr bwMode="auto">
            <a:xfrm>
              <a:off x="2435795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205"/>
            <p:cNvSpPr>
              <a:spLocks noChangeArrowheads="1"/>
            </p:cNvSpPr>
            <p:nvPr/>
          </p:nvSpPr>
          <p:spPr bwMode="auto">
            <a:xfrm>
              <a:off x="346617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06"/>
            <p:cNvSpPr>
              <a:spLocks noChangeArrowheads="1"/>
            </p:cNvSpPr>
            <p:nvPr/>
          </p:nvSpPr>
          <p:spPr bwMode="auto">
            <a:xfrm>
              <a:off x="4496550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207"/>
            <p:cNvSpPr>
              <a:spLocks noChangeArrowheads="1"/>
            </p:cNvSpPr>
            <p:nvPr/>
          </p:nvSpPr>
          <p:spPr bwMode="auto">
            <a:xfrm>
              <a:off x="5524816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208"/>
            <p:cNvSpPr>
              <a:spLocks noChangeArrowheads="1"/>
            </p:cNvSpPr>
            <p:nvPr/>
          </p:nvSpPr>
          <p:spPr bwMode="auto">
            <a:xfrm>
              <a:off x="6555194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09"/>
            <p:cNvSpPr>
              <a:spLocks noChangeArrowheads="1"/>
            </p:cNvSpPr>
            <p:nvPr/>
          </p:nvSpPr>
          <p:spPr bwMode="auto">
            <a:xfrm>
              <a:off x="7583461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10"/>
            <p:cNvSpPr>
              <a:spLocks noChangeArrowheads="1"/>
            </p:cNvSpPr>
            <p:nvPr/>
          </p:nvSpPr>
          <p:spPr bwMode="auto">
            <a:xfrm>
              <a:off x="8613839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11"/>
            <p:cNvSpPr>
              <a:spLocks noChangeArrowheads="1"/>
            </p:cNvSpPr>
            <p:nvPr/>
          </p:nvSpPr>
          <p:spPr bwMode="auto">
            <a:xfrm>
              <a:off x="9644217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12"/>
            <p:cNvSpPr>
              <a:spLocks noChangeArrowheads="1"/>
            </p:cNvSpPr>
            <p:nvPr/>
          </p:nvSpPr>
          <p:spPr bwMode="auto">
            <a:xfrm>
              <a:off x="10672483" y="3904602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13"/>
            <p:cNvSpPr>
              <a:spLocks noChangeArrowheads="1"/>
            </p:cNvSpPr>
            <p:nvPr/>
          </p:nvSpPr>
          <p:spPr bwMode="auto">
            <a:xfrm>
              <a:off x="140752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14"/>
            <p:cNvSpPr>
              <a:spLocks noChangeArrowheads="1"/>
            </p:cNvSpPr>
            <p:nvPr/>
          </p:nvSpPr>
          <p:spPr bwMode="auto">
            <a:xfrm>
              <a:off x="2435795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15"/>
            <p:cNvSpPr>
              <a:spLocks noChangeArrowheads="1"/>
            </p:cNvSpPr>
            <p:nvPr/>
          </p:nvSpPr>
          <p:spPr bwMode="auto">
            <a:xfrm>
              <a:off x="346617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16"/>
            <p:cNvSpPr>
              <a:spLocks noChangeArrowheads="1"/>
            </p:cNvSpPr>
            <p:nvPr/>
          </p:nvSpPr>
          <p:spPr bwMode="auto">
            <a:xfrm>
              <a:off x="4496550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217"/>
            <p:cNvSpPr>
              <a:spLocks noChangeArrowheads="1"/>
            </p:cNvSpPr>
            <p:nvPr/>
          </p:nvSpPr>
          <p:spPr bwMode="auto">
            <a:xfrm>
              <a:off x="5524816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18"/>
            <p:cNvSpPr>
              <a:spLocks noChangeArrowheads="1"/>
            </p:cNvSpPr>
            <p:nvPr/>
          </p:nvSpPr>
          <p:spPr bwMode="auto">
            <a:xfrm>
              <a:off x="6555194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19"/>
            <p:cNvSpPr>
              <a:spLocks noChangeArrowheads="1"/>
            </p:cNvSpPr>
            <p:nvPr/>
          </p:nvSpPr>
          <p:spPr bwMode="auto">
            <a:xfrm>
              <a:off x="7583461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20"/>
            <p:cNvSpPr>
              <a:spLocks noChangeArrowheads="1"/>
            </p:cNvSpPr>
            <p:nvPr/>
          </p:nvSpPr>
          <p:spPr bwMode="auto">
            <a:xfrm>
              <a:off x="8613839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21"/>
            <p:cNvSpPr>
              <a:spLocks noChangeArrowheads="1"/>
            </p:cNvSpPr>
            <p:nvPr/>
          </p:nvSpPr>
          <p:spPr bwMode="auto">
            <a:xfrm>
              <a:off x="9644217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22"/>
            <p:cNvSpPr>
              <a:spLocks noChangeArrowheads="1"/>
            </p:cNvSpPr>
            <p:nvPr/>
          </p:nvSpPr>
          <p:spPr bwMode="auto">
            <a:xfrm>
              <a:off x="10672483" y="4258614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140752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24"/>
            <p:cNvSpPr>
              <a:spLocks noChangeArrowheads="1"/>
            </p:cNvSpPr>
            <p:nvPr/>
          </p:nvSpPr>
          <p:spPr bwMode="auto">
            <a:xfrm>
              <a:off x="2435795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25"/>
            <p:cNvSpPr>
              <a:spLocks noChangeArrowheads="1"/>
            </p:cNvSpPr>
            <p:nvPr/>
          </p:nvSpPr>
          <p:spPr bwMode="auto">
            <a:xfrm>
              <a:off x="346617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26"/>
            <p:cNvSpPr>
              <a:spLocks noChangeArrowheads="1"/>
            </p:cNvSpPr>
            <p:nvPr/>
          </p:nvSpPr>
          <p:spPr bwMode="auto">
            <a:xfrm>
              <a:off x="4496550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27"/>
            <p:cNvSpPr>
              <a:spLocks noChangeArrowheads="1"/>
            </p:cNvSpPr>
            <p:nvPr/>
          </p:nvSpPr>
          <p:spPr bwMode="auto">
            <a:xfrm>
              <a:off x="5524816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28"/>
            <p:cNvSpPr>
              <a:spLocks noChangeArrowheads="1"/>
            </p:cNvSpPr>
            <p:nvPr/>
          </p:nvSpPr>
          <p:spPr bwMode="auto">
            <a:xfrm>
              <a:off x="6555194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229"/>
            <p:cNvSpPr>
              <a:spLocks noChangeArrowheads="1"/>
            </p:cNvSpPr>
            <p:nvPr/>
          </p:nvSpPr>
          <p:spPr bwMode="auto">
            <a:xfrm>
              <a:off x="7583461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230"/>
            <p:cNvSpPr>
              <a:spLocks noChangeArrowheads="1"/>
            </p:cNvSpPr>
            <p:nvPr/>
          </p:nvSpPr>
          <p:spPr bwMode="auto">
            <a:xfrm>
              <a:off x="8613839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31"/>
            <p:cNvSpPr>
              <a:spLocks noChangeArrowheads="1"/>
            </p:cNvSpPr>
            <p:nvPr/>
          </p:nvSpPr>
          <p:spPr bwMode="auto">
            <a:xfrm>
              <a:off x="9644217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23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233"/>
            <p:cNvSpPr>
              <a:spLocks noChangeArrowheads="1"/>
            </p:cNvSpPr>
            <p:nvPr/>
          </p:nvSpPr>
          <p:spPr bwMode="auto">
            <a:xfrm>
              <a:off x="140752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2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2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2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2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2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2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2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2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248"/>
            <p:cNvSpPr>
              <a:spLocks noChangeArrowheads="1"/>
            </p:cNvSpPr>
            <p:nvPr/>
          </p:nvSpPr>
          <p:spPr bwMode="auto">
            <a:xfrm>
              <a:off x="1149933" y="3529952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5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54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6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64"/>
            <p:cNvSpPr>
              <a:spLocks noChangeArrowheads="1"/>
            </p:cNvSpPr>
            <p:nvPr/>
          </p:nvSpPr>
          <p:spPr bwMode="auto">
            <a:xfrm>
              <a:off x="3208578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65"/>
            <p:cNvSpPr>
              <a:spLocks noChangeShapeType="1"/>
            </p:cNvSpPr>
            <p:nvPr/>
          </p:nvSpPr>
          <p:spPr bwMode="auto">
            <a:xfrm>
              <a:off x="4238956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68"/>
            <p:cNvSpPr>
              <a:spLocks noChangeArrowheads="1"/>
            </p:cNvSpPr>
            <p:nvPr/>
          </p:nvSpPr>
          <p:spPr bwMode="auto">
            <a:xfrm>
              <a:off x="5267222" y="2820339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70"/>
            <p:cNvSpPr>
              <a:spLocks noChangeArrowheads="1"/>
            </p:cNvSpPr>
            <p:nvPr/>
          </p:nvSpPr>
          <p:spPr bwMode="auto">
            <a:xfrm>
              <a:off x="6297600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7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78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80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3548</TotalTime>
  <Pages>31</Pages>
  <Words>2078</Words>
  <Application>Microsoft Office PowerPoint</Application>
  <PresentationFormat>Custom</PresentationFormat>
  <Paragraphs>651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Reference Serif</vt:lpstr>
      <vt:lpstr>Calibri</vt:lpstr>
      <vt:lpstr>Symbol</vt:lpstr>
      <vt:lpstr>Cambria Math</vt:lpstr>
      <vt:lpstr>Book Antiqua</vt:lpstr>
      <vt:lpstr>Monotype Sorts</vt:lpstr>
      <vt:lpstr>Arial</vt:lpstr>
      <vt:lpstr>SBE13ch01_New</vt:lpstr>
      <vt:lpstr>Essentials of Statistics for Business and Economics (8e)</vt:lpstr>
      <vt:lpstr>Chapter 3, Part B Descriptive Statistics:  Numerical Measures</vt:lpstr>
      <vt:lpstr>Measures of Distribution Shape, Relative Location, and Detecting Outliers</vt:lpstr>
      <vt:lpstr>Distribution Shape:  Skewness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Chebyshev’s Theorem</vt:lpstr>
      <vt:lpstr>PowerPoint Presentation</vt:lpstr>
      <vt:lpstr>Chebyshev’s Theorem</vt:lpstr>
      <vt:lpstr>PowerPoint Presentation</vt:lpstr>
      <vt:lpstr>PowerPoint Presentation</vt:lpstr>
      <vt:lpstr>PowerPoint Presentation</vt:lpstr>
      <vt:lpstr>Detecting Outliers</vt:lpstr>
      <vt:lpstr>PowerPoint Presentation</vt:lpstr>
      <vt:lpstr>Five-Number Summaries and Box Plots</vt:lpstr>
      <vt:lpstr>Five-Number Summary</vt:lpstr>
      <vt:lpstr>Five-Number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Association Between Two Variables</vt:lpstr>
      <vt:lpstr>Covariance</vt:lpstr>
      <vt:lpstr>PowerPoint Presentation</vt:lpstr>
      <vt:lpstr>PowerPoint Presentation</vt:lpstr>
      <vt:lpstr>PowerPoint Presentation</vt:lpstr>
      <vt:lpstr>Correlation Coefficient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3, Part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Part B</dc:title>
  <dc:subject>Descr Stats: Numerical Measures</dc:subject>
  <dc:creator>John IV</dc:creator>
  <cp:lastModifiedBy>Merrill, Anne</cp:lastModifiedBy>
  <cp:revision>260</cp:revision>
  <cp:lastPrinted>1601-01-01T00:00:00Z</cp:lastPrinted>
  <dcterms:created xsi:type="dcterms:W3CDTF">1996-08-26T09:00:02Z</dcterms:created>
  <dcterms:modified xsi:type="dcterms:W3CDTF">2017-04-27T18:56:01Z</dcterms:modified>
</cp:coreProperties>
</file>