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511" r:id="rId2"/>
    <p:sldId id="447" r:id="rId3"/>
    <p:sldId id="492" r:id="rId4"/>
    <p:sldId id="460" r:id="rId5"/>
    <p:sldId id="461" r:id="rId6"/>
    <p:sldId id="462" r:id="rId7"/>
    <p:sldId id="468" r:id="rId8"/>
    <p:sldId id="469" r:id="rId9"/>
    <p:sldId id="470" r:id="rId10"/>
    <p:sldId id="471" r:id="rId11"/>
    <p:sldId id="493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500" r:id="rId20"/>
    <p:sldId id="494" r:id="rId21"/>
    <p:sldId id="501" r:id="rId22"/>
    <p:sldId id="495" r:id="rId23"/>
    <p:sldId id="505" r:id="rId24"/>
    <p:sldId id="499" r:id="rId25"/>
    <p:sldId id="502" r:id="rId26"/>
    <p:sldId id="503" r:id="rId27"/>
    <p:sldId id="508" r:id="rId28"/>
    <p:sldId id="509" r:id="rId29"/>
    <p:sldId id="504" r:id="rId30"/>
    <p:sldId id="510" r:id="rId31"/>
    <p:sldId id="483" r:id="rId32"/>
    <p:sldId id="484" r:id="rId33"/>
  </p:sldIdLst>
  <p:sldSz cx="12161838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S Reference Serif" panose="020B0604020202020204" charset="0"/>
      <p:regular r:id="rId40"/>
      <p:bold r:id="rId41"/>
      <p:italic r:id="rId42"/>
      <p:boldItalic r:id="rId43"/>
    </p:embeddedFont>
    <p:embeddedFont>
      <p:font typeface="Book Antiqua" panose="02040602050305030304" pitchFamily="18" charset="0"/>
      <p:regular r:id="rId44"/>
      <p:bold r:id="rId45"/>
      <p:italic r:id="rId46"/>
      <p:boldItalic r:id="rId47"/>
    </p:embeddedFont>
    <p:embeddedFont>
      <p:font typeface="Monotype Sorts" panose="020B0604020202020204" charset="2"/>
      <p:regular r:id="rId4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0">
          <p15:clr>
            <a:srgbClr val="A4A3A4"/>
          </p15:clr>
        </p15:guide>
        <p15:guide id="2" pos="5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EA9"/>
    <a:srgbClr val="000000"/>
    <a:srgbClr val="609E16"/>
    <a:srgbClr val="336600"/>
    <a:srgbClr val="00A1DA"/>
    <a:srgbClr val="777777"/>
    <a:srgbClr val="666699"/>
    <a:srgbClr val="660033"/>
    <a:srgbClr val="72AF2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9759" autoAdjust="0"/>
  </p:normalViewPr>
  <p:slideViewPr>
    <p:cSldViewPr snapToGrid="0">
      <p:cViewPr varScale="1">
        <p:scale>
          <a:sx n="101" d="100"/>
          <a:sy n="101" d="100"/>
        </p:scale>
        <p:origin x="126" y="582"/>
      </p:cViewPr>
      <p:guideLst>
        <p:guide orient="horz" pos="830"/>
        <p:guide pos="5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6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5" Type="http://schemas.openxmlformats.org/officeDocument/2006/relationships/slide" Target="slides/slide9.xml"/><Relationship Id="rId4" Type="http://schemas.openxmlformats.org/officeDocument/2006/relationships/slide" Target="slides/slide8.xml"/><Relationship Id="rId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3F1C4C7D-5F16-4358-99D4-1D056762DF1D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4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3B08E792-B85C-4D79-A035-5696118FBEF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97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5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9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729EA9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0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0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3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0"/>
            <a:ext cx="941947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2018 Cengage Learning.  May not be scanned, copied or duplicated, or posted to a publicly accessible website, in whole or in part, except for use as permitted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4921" y="48579"/>
            <a:ext cx="4950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effectLst/>
                <a:latin typeface="+mn-lt"/>
              </a:rPr>
              <a:t>Essentials of Statistics for Business and Economics (8e)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48401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729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711" y="646980"/>
            <a:ext cx="5606816" cy="2991247"/>
          </a:xfrm>
        </p:spPr>
        <p:txBody>
          <a:bodyPr>
            <a:normAutofit/>
          </a:bodyPr>
          <a:lstStyle/>
          <a:p>
            <a:r>
              <a:rPr lang="en-US" dirty="0"/>
              <a:t>Essentials of Statistics for Business and Economics </a:t>
            </a:r>
            <a:r>
              <a:rPr lang="en-US" sz="3192" dirty="0"/>
              <a:t>(8e)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711" y="3788683"/>
            <a:ext cx="5606816" cy="733472"/>
          </a:xfrm>
        </p:spPr>
        <p:txBody>
          <a:bodyPr/>
          <a:lstStyle/>
          <a:p>
            <a:r>
              <a:rPr lang="en-US" dirty="0"/>
              <a:t>Anderson, Sweeney, Williams, </a:t>
            </a:r>
            <a:r>
              <a:rPr lang="en-US" dirty="0" err="1"/>
              <a:t>Camm</a:t>
            </a:r>
            <a:r>
              <a:rPr lang="en-US" dirty="0"/>
              <a:t>, Cochran</a:t>
            </a:r>
          </a:p>
          <a:p>
            <a:r>
              <a:rPr lang="en-US" dirty="0"/>
              <a:t>© 2018 Cengage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9298" y="6349108"/>
            <a:ext cx="2736413" cy="364222"/>
          </a:xfrm>
        </p:spPr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750" y="687331"/>
            <a:ext cx="4009901" cy="5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5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912138" y="46017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:  Simpson’s Paradox</a:t>
            </a: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831904" y="2826427"/>
            <a:ext cx="10362899" cy="1733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some cases the conclusions based upon an aggregated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completely reversed if we look at the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unaggregated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data. The reversal of conclusions based on aggregate and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unaggregated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data is 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Simpson’s paradox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831904" y="1949450"/>
            <a:ext cx="10514922" cy="991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must be careful in drawing conclusions about the relationship between the two variables in the aggregated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831903" y="1060450"/>
            <a:ext cx="10058854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in two or more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often aggregated to produce a summary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7431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1241" y="583380"/>
            <a:ext cx="10337562" cy="966561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Summarizing Data for Two Variables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Using Graphical Displays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4344" y="3009831"/>
            <a:ext cx="10641608" cy="9566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Scatter diagrams and </a:t>
            </a:r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trendlines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useful in  exploring the relationship between two variables.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34344" y="2480205"/>
            <a:ext cx="10641608" cy="570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Displaying data in creative ways can lead to powerful insights.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34344" y="1633419"/>
            <a:ext cx="10641608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most cases, a graphical display is more useful than a table for recognizing patterns and trends.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815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831904" y="2803437"/>
            <a:ext cx="10362899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general pattern of the plotted points suggests the overall relationship between the variables.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831904" y="1946187"/>
            <a:ext cx="10337562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 variable is shown on the horizontal axis and the other variable is shown on the vertical axis.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831903" y="1009650"/>
            <a:ext cx="10413574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scatter diagram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graphical presentation of the relationship between two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quantitative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variables.</a:t>
            </a:r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912138" y="453697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Scatter Diagram and </a:t>
            </a:r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Trendline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831904" y="3746500"/>
            <a:ext cx="10362899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trendline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provides an approximation of the relationship.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02528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05" name="Rectangle 57"/>
          <p:cNvSpPr>
            <a:spLocks noChangeArrowheads="1"/>
          </p:cNvSpPr>
          <p:nvPr/>
        </p:nvSpPr>
        <p:spPr bwMode="auto">
          <a:xfrm>
            <a:off x="2898994" y="1766290"/>
            <a:ext cx="6680565" cy="39052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11" name="Line 63"/>
          <p:cNvSpPr>
            <a:spLocks noChangeShapeType="1"/>
          </p:cNvSpPr>
          <p:nvPr/>
        </p:nvSpPr>
        <p:spPr bwMode="auto">
          <a:xfrm rot="160082" flipV="1">
            <a:off x="4090888" y="2759664"/>
            <a:ext cx="4452270" cy="1977699"/>
          </a:xfrm>
          <a:prstGeom prst="line">
            <a:avLst/>
          </a:prstGeom>
          <a:noFill/>
          <a:ln w="7620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4041"/>
            <a:ext cx="10337562" cy="684441"/>
          </a:xfrm>
        </p:spPr>
        <p:txBody>
          <a:bodyPr/>
          <a:lstStyle/>
          <a:p>
            <a:r>
              <a:rPr lang="en-US" dirty="0"/>
              <a:t>Scatter Diagram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838266" y="1156362"/>
            <a:ext cx="6672119" cy="541338"/>
          </a:xfrm>
        </p:spPr>
        <p:txBody>
          <a:bodyPr/>
          <a:lstStyle/>
          <a:p>
            <a:pPr marL="346075" indent="-346075">
              <a:buSzTx/>
            </a:pPr>
            <a:r>
              <a:rPr lang="en-US" dirty="0"/>
              <a:t>A Positive Relationship</a:t>
            </a:r>
          </a:p>
        </p:txBody>
      </p:sp>
      <p:sp>
        <p:nvSpPr>
          <p:cNvPr id="130084" name="Line 36"/>
          <p:cNvSpPr>
            <a:spLocks noChangeShapeType="1"/>
          </p:cNvSpPr>
          <p:nvPr/>
        </p:nvSpPr>
        <p:spPr bwMode="auto">
          <a:xfrm>
            <a:off x="3477526" y="2418752"/>
            <a:ext cx="0" cy="286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Line 37"/>
          <p:cNvSpPr>
            <a:spLocks noChangeShapeType="1"/>
          </p:cNvSpPr>
          <p:nvPr/>
        </p:nvSpPr>
        <p:spPr bwMode="auto">
          <a:xfrm flipH="1">
            <a:off x="3450078" y="5288952"/>
            <a:ext cx="52912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Rectangle 38"/>
          <p:cNvSpPr>
            <a:spLocks noChangeArrowheads="1"/>
          </p:cNvSpPr>
          <p:nvPr/>
        </p:nvSpPr>
        <p:spPr bwMode="auto">
          <a:xfrm>
            <a:off x="8753990" y="5012728"/>
            <a:ext cx="36228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0094" name="Rectangle 46"/>
          <p:cNvSpPr>
            <a:spLocks noChangeArrowheads="1"/>
          </p:cNvSpPr>
          <p:nvPr/>
        </p:nvSpPr>
        <p:spPr bwMode="auto">
          <a:xfrm>
            <a:off x="3243157" y="1821853"/>
            <a:ext cx="36228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0089" name="Oval 41"/>
          <p:cNvSpPr>
            <a:spLocks noChangeArrowheads="1"/>
          </p:cNvSpPr>
          <p:nvPr/>
        </p:nvSpPr>
        <p:spPr bwMode="auto">
          <a:xfrm>
            <a:off x="5447490" y="3580802"/>
            <a:ext cx="187918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0" name="Oval 42"/>
          <p:cNvSpPr>
            <a:spLocks noChangeArrowheads="1"/>
          </p:cNvSpPr>
          <p:nvPr/>
        </p:nvSpPr>
        <p:spPr bwMode="auto">
          <a:xfrm>
            <a:off x="7525138" y="3518891"/>
            <a:ext cx="190029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2" name="Oval 44"/>
          <p:cNvSpPr>
            <a:spLocks noChangeArrowheads="1"/>
          </p:cNvSpPr>
          <p:nvPr/>
        </p:nvSpPr>
        <p:spPr bwMode="auto">
          <a:xfrm>
            <a:off x="4609253" y="4087216"/>
            <a:ext cx="190029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3" name="Oval 45"/>
          <p:cNvSpPr>
            <a:spLocks noChangeArrowheads="1"/>
          </p:cNvSpPr>
          <p:nvPr/>
        </p:nvSpPr>
        <p:spPr bwMode="auto">
          <a:xfrm>
            <a:off x="4231307" y="4530127"/>
            <a:ext cx="190029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6" name="Oval 48"/>
          <p:cNvSpPr>
            <a:spLocks noChangeArrowheads="1"/>
          </p:cNvSpPr>
          <p:nvPr/>
        </p:nvSpPr>
        <p:spPr bwMode="auto">
          <a:xfrm>
            <a:off x="4959751" y="4382491"/>
            <a:ext cx="190029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7" name="Oval 49"/>
          <p:cNvSpPr>
            <a:spLocks noChangeArrowheads="1"/>
          </p:cNvSpPr>
          <p:nvPr/>
        </p:nvSpPr>
        <p:spPr bwMode="auto">
          <a:xfrm>
            <a:off x="7732058" y="2717202"/>
            <a:ext cx="190029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8" name="Oval 50"/>
          <p:cNvSpPr>
            <a:spLocks noChangeArrowheads="1"/>
          </p:cNvSpPr>
          <p:nvPr/>
        </p:nvSpPr>
        <p:spPr bwMode="auto">
          <a:xfrm>
            <a:off x="5447490" y="4003077"/>
            <a:ext cx="187918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0" name="Oval 52"/>
          <p:cNvSpPr>
            <a:spLocks noChangeArrowheads="1"/>
          </p:cNvSpPr>
          <p:nvPr/>
        </p:nvSpPr>
        <p:spPr bwMode="auto">
          <a:xfrm>
            <a:off x="6760800" y="3264891"/>
            <a:ext cx="190029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1" name="Oval 53"/>
          <p:cNvSpPr>
            <a:spLocks noChangeArrowheads="1"/>
          </p:cNvSpPr>
          <p:nvPr/>
        </p:nvSpPr>
        <p:spPr bwMode="auto">
          <a:xfrm>
            <a:off x="7841852" y="3264891"/>
            <a:ext cx="187918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2" name="Oval 54"/>
          <p:cNvSpPr>
            <a:spLocks noChangeArrowheads="1"/>
          </p:cNvSpPr>
          <p:nvPr/>
        </p:nvSpPr>
        <p:spPr bwMode="auto">
          <a:xfrm>
            <a:off x="8110005" y="3053752"/>
            <a:ext cx="190029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6" name="Oval 58"/>
          <p:cNvSpPr>
            <a:spLocks noChangeArrowheads="1"/>
          </p:cNvSpPr>
          <p:nvPr/>
        </p:nvSpPr>
        <p:spPr bwMode="auto">
          <a:xfrm>
            <a:off x="5886667" y="4066577"/>
            <a:ext cx="187918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7" name="Oval 59"/>
          <p:cNvSpPr>
            <a:spLocks noChangeArrowheads="1"/>
          </p:cNvSpPr>
          <p:nvPr/>
        </p:nvSpPr>
        <p:spPr bwMode="auto">
          <a:xfrm>
            <a:off x="6308953" y="3723677"/>
            <a:ext cx="187918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8" name="Oval 60"/>
          <p:cNvSpPr>
            <a:spLocks noChangeArrowheads="1"/>
          </p:cNvSpPr>
          <p:nvPr/>
        </p:nvSpPr>
        <p:spPr bwMode="auto">
          <a:xfrm>
            <a:off x="6714348" y="3609377"/>
            <a:ext cx="187918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9198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23" name="Rectangle 51"/>
          <p:cNvSpPr>
            <a:spLocks noChangeArrowheads="1"/>
          </p:cNvSpPr>
          <p:nvPr/>
        </p:nvSpPr>
        <p:spPr bwMode="auto">
          <a:xfrm>
            <a:off x="2898994" y="1926931"/>
            <a:ext cx="6680565" cy="39052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28" name="Line 56"/>
          <p:cNvSpPr>
            <a:spLocks noChangeShapeType="1"/>
          </p:cNvSpPr>
          <p:nvPr/>
        </p:nvSpPr>
        <p:spPr bwMode="auto">
          <a:xfrm rot="28369">
            <a:off x="4106741" y="3196046"/>
            <a:ext cx="4330722" cy="1908720"/>
          </a:xfrm>
          <a:prstGeom prst="line">
            <a:avLst/>
          </a:prstGeom>
          <a:noFill/>
          <a:ln w="76200">
            <a:solidFill>
              <a:srgbClr val="C00000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1099"/>
            <a:ext cx="10337562" cy="684441"/>
          </a:xfrm>
        </p:spPr>
        <p:txBody>
          <a:bodyPr/>
          <a:lstStyle/>
          <a:p>
            <a:r>
              <a:rPr lang="en-US" dirty="0"/>
              <a:t>Scatter Diagram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838266" y="1167248"/>
            <a:ext cx="7364669" cy="528638"/>
          </a:xfrm>
        </p:spPr>
        <p:txBody>
          <a:bodyPr/>
          <a:lstStyle/>
          <a:p>
            <a:pPr marL="346075" indent="-346075">
              <a:buSzTx/>
            </a:pPr>
            <a:r>
              <a:rPr lang="en-US" dirty="0"/>
              <a:t>A Negative Relationship</a:t>
            </a:r>
          </a:p>
        </p:txBody>
      </p:sp>
      <p:sp>
        <p:nvSpPr>
          <p:cNvPr id="131102" name="Oval 30"/>
          <p:cNvSpPr>
            <a:spLocks noChangeArrowheads="1"/>
          </p:cNvSpPr>
          <p:nvPr/>
        </p:nvSpPr>
        <p:spPr bwMode="auto">
          <a:xfrm>
            <a:off x="6125260" y="4528844"/>
            <a:ext cx="192139" cy="1444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Oval 31"/>
          <p:cNvSpPr>
            <a:spLocks noChangeArrowheads="1"/>
          </p:cNvSpPr>
          <p:nvPr/>
        </p:nvSpPr>
        <p:spPr bwMode="auto">
          <a:xfrm>
            <a:off x="5931008" y="3900193"/>
            <a:ext cx="194252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Oval 32"/>
          <p:cNvSpPr>
            <a:spLocks noChangeArrowheads="1"/>
          </p:cNvSpPr>
          <p:nvPr/>
        </p:nvSpPr>
        <p:spPr bwMode="auto">
          <a:xfrm>
            <a:off x="4970307" y="3797006"/>
            <a:ext cx="192141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Oval 33"/>
          <p:cNvSpPr>
            <a:spLocks noChangeArrowheads="1"/>
          </p:cNvSpPr>
          <p:nvPr/>
        </p:nvSpPr>
        <p:spPr bwMode="auto">
          <a:xfrm>
            <a:off x="4199636" y="3169943"/>
            <a:ext cx="192139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Oval 34"/>
          <p:cNvSpPr>
            <a:spLocks noChangeArrowheads="1"/>
          </p:cNvSpPr>
          <p:nvPr/>
        </p:nvSpPr>
        <p:spPr bwMode="auto">
          <a:xfrm>
            <a:off x="4638813" y="3377907"/>
            <a:ext cx="19425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Oval 37"/>
          <p:cNvSpPr>
            <a:spLocks noChangeArrowheads="1"/>
          </p:cNvSpPr>
          <p:nvPr/>
        </p:nvSpPr>
        <p:spPr bwMode="auto">
          <a:xfrm>
            <a:off x="6813586" y="4214518"/>
            <a:ext cx="190029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Oval 39"/>
          <p:cNvSpPr>
            <a:spLocks noChangeArrowheads="1"/>
          </p:cNvSpPr>
          <p:nvPr/>
        </p:nvSpPr>
        <p:spPr bwMode="auto">
          <a:xfrm>
            <a:off x="7252763" y="4547893"/>
            <a:ext cx="194252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Oval 40"/>
          <p:cNvSpPr>
            <a:spLocks noChangeArrowheads="1"/>
          </p:cNvSpPr>
          <p:nvPr/>
        </p:nvSpPr>
        <p:spPr bwMode="auto">
          <a:xfrm>
            <a:off x="5546728" y="3503318"/>
            <a:ext cx="194252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Oval 41"/>
          <p:cNvSpPr>
            <a:spLocks noChangeArrowheads="1"/>
          </p:cNvSpPr>
          <p:nvPr/>
        </p:nvSpPr>
        <p:spPr bwMode="auto">
          <a:xfrm>
            <a:off x="4391775" y="3023893"/>
            <a:ext cx="192141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Oval 42"/>
          <p:cNvSpPr>
            <a:spLocks noChangeArrowheads="1"/>
          </p:cNvSpPr>
          <p:nvPr/>
        </p:nvSpPr>
        <p:spPr bwMode="auto">
          <a:xfrm>
            <a:off x="7913641" y="4506618"/>
            <a:ext cx="192141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Oval 43"/>
          <p:cNvSpPr>
            <a:spLocks noChangeArrowheads="1"/>
          </p:cNvSpPr>
          <p:nvPr/>
        </p:nvSpPr>
        <p:spPr bwMode="auto">
          <a:xfrm>
            <a:off x="7637044" y="4862218"/>
            <a:ext cx="194252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8" name="Line 46"/>
          <p:cNvSpPr>
            <a:spLocks noChangeShapeType="1"/>
          </p:cNvSpPr>
          <p:nvPr/>
        </p:nvSpPr>
        <p:spPr bwMode="auto">
          <a:xfrm>
            <a:off x="3477526" y="2579393"/>
            <a:ext cx="0" cy="286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9" name="Line 47"/>
          <p:cNvSpPr>
            <a:spLocks noChangeShapeType="1"/>
          </p:cNvSpPr>
          <p:nvPr/>
        </p:nvSpPr>
        <p:spPr bwMode="auto">
          <a:xfrm flipH="1">
            <a:off x="3450078" y="5449593"/>
            <a:ext cx="52912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20" name="Rectangle 48"/>
          <p:cNvSpPr>
            <a:spLocks noChangeArrowheads="1"/>
          </p:cNvSpPr>
          <p:nvPr/>
        </p:nvSpPr>
        <p:spPr bwMode="auto">
          <a:xfrm>
            <a:off x="8753990" y="5173369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1121" name="Rectangle 49"/>
          <p:cNvSpPr>
            <a:spLocks noChangeArrowheads="1"/>
          </p:cNvSpPr>
          <p:nvPr/>
        </p:nvSpPr>
        <p:spPr bwMode="auto">
          <a:xfrm>
            <a:off x="3243157" y="1982494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1124" name="Oval 52"/>
          <p:cNvSpPr>
            <a:spLocks noChangeArrowheads="1"/>
          </p:cNvSpPr>
          <p:nvPr/>
        </p:nvSpPr>
        <p:spPr bwMode="auto">
          <a:xfrm>
            <a:off x="6629891" y="4017668"/>
            <a:ext cx="190029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25" name="Oval 53"/>
          <p:cNvSpPr>
            <a:spLocks noChangeArrowheads="1"/>
          </p:cNvSpPr>
          <p:nvPr/>
        </p:nvSpPr>
        <p:spPr bwMode="auto">
          <a:xfrm>
            <a:off x="6980388" y="4700293"/>
            <a:ext cx="194252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4623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57" name="Rectangle 61"/>
          <p:cNvSpPr>
            <a:spLocks noChangeArrowheads="1"/>
          </p:cNvSpPr>
          <p:nvPr/>
        </p:nvSpPr>
        <p:spPr bwMode="auto">
          <a:xfrm>
            <a:off x="2898994" y="1815718"/>
            <a:ext cx="6680565" cy="39052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62" name="Line 66"/>
          <p:cNvSpPr>
            <a:spLocks noChangeShapeType="1"/>
          </p:cNvSpPr>
          <p:nvPr/>
        </p:nvSpPr>
        <p:spPr bwMode="auto">
          <a:xfrm rot="28369" flipV="1">
            <a:off x="3830118" y="3798826"/>
            <a:ext cx="4923828" cy="31186"/>
          </a:xfrm>
          <a:prstGeom prst="line">
            <a:avLst/>
          </a:prstGeom>
          <a:noFill/>
          <a:ln w="7620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65491"/>
            <a:ext cx="10337562" cy="865187"/>
          </a:xfrm>
        </p:spPr>
        <p:txBody>
          <a:bodyPr/>
          <a:lstStyle/>
          <a:p>
            <a:r>
              <a:rPr lang="en-US" dirty="0"/>
              <a:t>Scatter Diagram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38266" y="1146947"/>
            <a:ext cx="6790360" cy="566738"/>
          </a:xfrm>
        </p:spPr>
        <p:txBody>
          <a:bodyPr/>
          <a:lstStyle/>
          <a:p>
            <a:pPr marL="346075" indent="-346075">
              <a:buSzTx/>
            </a:pPr>
            <a:r>
              <a:rPr lang="en-US" dirty="0"/>
              <a:t>No Apparent Relationship</a:t>
            </a:r>
          </a:p>
        </p:txBody>
      </p:sp>
      <p:sp>
        <p:nvSpPr>
          <p:cNvPr id="132136" name="Oval 40"/>
          <p:cNvSpPr>
            <a:spLocks noChangeArrowheads="1"/>
          </p:cNvSpPr>
          <p:nvPr/>
        </p:nvSpPr>
        <p:spPr bwMode="auto">
          <a:xfrm>
            <a:off x="8071999" y="3157156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37" name="Oval 41"/>
          <p:cNvSpPr>
            <a:spLocks noChangeArrowheads="1"/>
          </p:cNvSpPr>
          <p:nvPr/>
        </p:nvSpPr>
        <p:spPr bwMode="auto">
          <a:xfrm>
            <a:off x="7960092" y="4009644"/>
            <a:ext cx="187918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38" name="Oval 42"/>
          <p:cNvSpPr>
            <a:spLocks noChangeArrowheads="1"/>
          </p:cNvSpPr>
          <p:nvPr/>
        </p:nvSpPr>
        <p:spPr bwMode="auto">
          <a:xfrm>
            <a:off x="5580511" y="3009519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39" name="Oval 43"/>
          <p:cNvSpPr>
            <a:spLocks noChangeArrowheads="1"/>
          </p:cNvSpPr>
          <p:nvPr/>
        </p:nvSpPr>
        <p:spPr bwMode="auto">
          <a:xfrm>
            <a:off x="4725381" y="4050919"/>
            <a:ext cx="187918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0" name="Oval 44"/>
          <p:cNvSpPr>
            <a:spLocks noChangeArrowheads="1"/>
          </p:cNvSpPr>
          <p:nvPr/>
        </p:nvSpPr>
        <p:spPr bwMode="auto">
          <a:xfrm>
            <a:off x="4110956" y="4092194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3" name="Oval 47"/>
          <p:cNvSpPr>
            <a:spLocks noChangeArrowheads="1"/>
          </p:cNvSpPr>
          <p:nvPr/>
        </p:nvSpPr>
        <p:spPr bwMode="auto">
          <a:xfrm>
            <a:off x="6490536" y="3295269"/>
            <a:ext cx="185806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4" name="Oval 48"/>
          <p:cNvSpPr>
            <a:spLocks noChangeArrowheads="1"/>
          </p:cNvSpPr>
          <p:nvPr/>
        </p:nvSpPr>
        <p:spPr bwMode="auto">
          <a:xfrm>
            <a:off x="5928896" y="3819143"/>
            <a:ext cx="185806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6" name="Oval 50"/>
          <p:cNvSpPr>
            <a:spLocks noChangeArrowheads="1"/>
          </p:cNvSpPr>
          <p:nvPr/>
        </p:nvSpPr>
        <p:spPr bwMode="auto">
          <a:xfrm>
            <a:off x="7531473" y="3500056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7" name="Oval 51"/>
          <p:cNvSpPr>
            <a:spLocks noChangeArrowheads="1"/>
          </p:cNvSpPr>
          <p:nvPr/>
        </p:nvSpPr>
        <p:spPr bwMode="auto">
          <a:xfrm>
            <a:off x="4963974" y="3603244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8" name="Oval 52"/>
          <p:cNvSpPr>
            <a:spLocks noChangeArrowheads="1"/>
          </p:cNvSpPr>
          <p:nvPr/>
        </p:nvSpPr>
        <p:spPr bwMode="auto">
          <a:xfrm>
            <a:off x="5154002" y="4377944"/>
            <a:ext cx="185806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9" name="Oval 53"/>
          <p:cNvSpPr>
            <a:spLocks noChangeArrowheads="1"/>
          </p:cNvSpPr>
          <p:nvPr/>
        </p:nvSpPr>
        <p:spPr bwMode="auto">
          <a:xfrm>
            <a:off x="4379106" y="3274631"/>
            <a:ext cx="185806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0" name="Oval 54"/>
          <p:cNvSpPr>
            <a:spLocks noChangeArrowheads="1"/>
          </p:cNvSpPr>
          <p:nvPr/>
        </p:nvSpPr>
        <p:spPr bwMode="auto">
          <a:xfrm>
            <a:off x="5928896" y="4255706"/>
            <a:ext cx="185806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3" name="Line 57"/>
          <p:cNvSpPr>
            <a:spLocks noChangeShapeType="1"/>
          </p:cNvSpPr>
          <p:nvPr/>
        </p:nvSpPr>
        <p:spPr bwMode="auto">
          <a:xfrm>
            <a:off x="3477526" y="2468180"/>
            <a:ext cx="0" cy="286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4" name="Line 58"/>
          <p:cNvSpPr>
            <a:spLocks noChangeShapeType="1"/>
          </p:cNvSpPr>
          <p:nvPr/>
        </p:nvSpPr>
        <p:spPr bwMode="auto">
          <a:xfrm flipH="1">
            <a:off x="3450078" y="5338380"/>
            <a:ext cx="52912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5" name="Rectangle 59"/>
          <p:cNvSpPr>
            <a:spLocks noChangeArrowheads="1"/>
          </p:cNvSpPr>
          <p:nvPr/>
        </p:nvSpPr>
        <p:spPr bwMode="auto">
          <a:xfrm>
            <a:off x="8753990" y="5062156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2156" name="Rectangle 60"/>
          <p:cNvSpPr>
            <a:spLocks noChangeArrowheads="1"/>
          </p:cNvSpPr>
          <p:nvPr/>
        </p:nvSpPr>
        <p:spPr bwMode="auto">
          <a:xfrm>
            <a:off x="3243157" y="1871281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2159" name="Oval 63"/>
          <p:cNvSpPr>
            <a:spLocks noChangeArrowheads="1"/>
          </p:cNvSpPr>
          <p:nvPr/>
        </p:nvSpPr>
        <p:spPr bwMode="auto">
          <a:xfrm>
            <a:off x="7164084" y="4244594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8441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410462" y="2598810"/>
            <a:ext cx="5750239" cy="30806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title"/>
          </p:nvPr>
        </p:nvSpPr>
        <p:spPr>
          <a:xfrm>
            <a:off x="912138" y="529101"/>
            <a:ext cx="10337562" cy="719137"/>
          </a:xfrm>
          <a:noFill/>
          <a:ln/>
        </p:spPr>
        <p:txBody>
          <a:bodyPr/>
          <a:lstStyle/>
          <a:p>
            <a:r>
              <a:rPr lang="en-US" dirty="0"/>
              <a:t>Scatter Diagram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1204" y="1156836"/>
            <a:ext cx="10394570" cy="523875"/>
          </a:xfrm>
          <a:noFill/>
          <a:ln/>
        </p:spPr>
        <p:txBody>
          <a:bodyPr/>
          <a:lstStyle/>
          <a:p>
            <a:pPr marL="346075" indent="-346075">
              <a:buSzTx/>
            </a:pPr>
            <a:r>
              <a:rPr lang="en-US" dirty="0"/>
              <a:t>Example:  Panthers Football Team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559960" y="3469668"/>
            <a:ext cx="658766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474463" y="3450618"/>
            <a:ext cx="658766" cy="222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24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318439" y="2655960"/>
            <a:ext cx="306579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</a:t>
            </a:r>
          </a:p>
          <a:p>
            <a:pPr>
              <a:lnSpc>
                <a:spcPct val="110000"/>
              </a:lnSpc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Interceptions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131593" y="2655960"/>
            <a:ext cx="306579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Points Scored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435472" y="1594447"/>
            <a:ext cx="9617564" cy="88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The Panthers football team is interested in investigating the relationship, if any, between interceptions made and points scored.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62093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720816" y="1189470"/>
            <a:ext cx="8747655" cy="48783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66" name="Group 74"/>
          <p:cNvGrpSpPr>
            <a:grpSpLocks/>
          </p:cNvGrpSpPr>
          <p:nvPr/>
        </p:nvGrpSpPr>
        <p:grpSpPr bwMode="auto">
          <a:xfrm>
            <a:off x="4782390" y="1699056"/>
            <a:ext cx="4636701" cy="3316288"/>
            <a:chOff x="2265" y="1152"/>
            <a:chExt cx="2196" cy="2089"/>
          </a:xfrm>
          <a:noFill/>
          <a:effectLst/>
        </p:grpSpPr>
        <p:sp>
          <p:nvSpPr>
            <p:cNvPr id="33853" name="Line 61"/>
            <p:cNvSpPr>
              <a:spLocks noChangeShapeType="1"/>
            </p:cNvSpPr>
            <p:nvPr/>
          </p:nvSpPr>
          <p:spPr bwMode="auto">
            <a:xfrm rot="5400000">
              <a:off x="1221" y="2196"/>
              <a:ext cx="2087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Line 64"/>
            <p:cNvSpPr>
              <a:spLocks noChangeShapeType="1"/>
            </p:cNvSpPr>
            <p:nvPr/>
          </p:nvSpPr>
          <p:spPr bwMode="auto">
            <a:xfrm rot="5400000">
              <a:off x="1959" y="2196"/>
              <a:ext cx="2087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66"/>
            <p:cNvSpPr>
              <a:spLocks noChangeShapeType="1"/>
            </p:cNvSpPr>
            <p:nvPr/>
          </p:nvSpPr>
          <p:spPr bwMode="auto">
            <a:xfrm rot="5400000">
              <a:off x="2691" y="2198"/>
              <a:ext cx="2087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67"/>
            <p:cNvSpPr>
              <a:spLocks noChangeShapeType="1"/>
            </p:cNvSpPr>
            <p:nvPr/>
          </p:nvSpPr>
          <p:spPr bwMode="auto">
            <a:xfrm rot="5400000">
              <a:off x="3417" y="2196"/>
              <a:ext cx="2087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51" name="Group 59"/>
          <p:cNvGrpSpPr>
            <a:grpSpLocks/>
          </p:cNvGrpSpPr>
          <p:nvPr/>
        </p:nvGrpSpPr>
        <p:grpSpPr bwMode="auto">
          <a:xfrm>
            <a:off x="3241046" y="1843519"/>
            <a:ext cx="6420859" cy="2728912"/>
            <a:chOff x="1835" y="1243"/>
            <a:chExt cx="3041" cy="1719"/>
          </a:xfrm>
          <a:noFill/>
          <a:effectLst/>
        </p:grpSpPr>
        <p:sp>
          <p:nvSpPr>
            <p:cNvPr id="33844" name="Line 52"/>
            <p:cNvSpPr>
              <a:spLocks noChangeShapeType="1"/>
            </p:cNvSpPr>
            <p:nvPr/>
          </p:nvSpPr>
          <p:spPr bwMode="auto">
            <a:xfrm>
              <a:off x="1838" y="2962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3"/>
            <p:cNvSpPr>
              <a:spLocks noChangeShapeType="1"/>
            </p:cNvSpPr>
            <p:nvPr/>
          </p:nvSpPr>
          <p:spPr bwMode="auto">
            <a:xfrm>
              <a:off x="1835" y="2689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54"/>
            <p:cNvSpPr>
              <a:spLocks noChangeShapeType="1"/>
            </p:cNvSpPr>
            <p:nvPr/>
          </p:nvSpPr>
          <p:spPr bwMode="auto">
            <a:xfrm>
              <a:off x="1841" y="2389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55"/>
            <p:cNvSpPr>
              <a:spLocks noChangeShapeType="1"/>
            </p:cNvSpPr>
            <p:nvPr/>
          </p:nvSpPr>
          <p:spPr bwMode="auto">
            <a:xfrm>
              <a:off x="1838" y="2098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56"/>
            <p:cNvSpPr>
              <a:spLocks noChangeShapeType="1"/>
            </p:cNvSpPr>
            <p:nvPr/>
          </p:nvSpPr>
          <p:spPr bwMode="auto">
            <a:xfrm>
              <a:off x="1835" y="1816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57"/>
            <p:cNvSpPr>
              <a:spLocks noChangeShapeType="1"/>
            </p:cNvSpPr>
            <p:nvPr/>
          </p:nvSpPr>
          <p:spPr bwMode="auto">
            <a:xfrm>
              <a:off x="1841" y="1534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58"/>
            <p:cNvSpPr>
              <a:spLocks noChangeShapeType="1"/>
            </p:cNvSpPr>
            <p:nvPr/>
          </p:nvSpPr>
          <p:spPr bwMode="auto">
            <a:xfrm>
              <a:off x="1838" y="1243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38626"/>
            <a:ext cx="10337562" cy="719137"/>
          </a:xfrm>
          <a:noFill/>
          <a:ln/>
        </p:spPr>
        <p:txBody>
          <a:bodyPr/>
          <a:lstStyle/>
          <a:p>
            <a:r>
              <a:rPr lang="en-US" dirty="0"/>
              <a:t>Scatter Diagram and </a:t>
            </a:r>
            <a:r>
              <a:rPr lang="en-US" dirty="0" err="1"/>
              <a:t>Trendline</a:t>
            </a:r>
            <a:endParaRPr lang="en-US" dirty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249492" y="1719694"/>
            <a:ext cx="0" cy="330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3241046" y="5028044"/>
            <a:ext cx="64525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034126" y="1205344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9731583" y="4766106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250311" y="5532869"/>
            <a:ext cx="319799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Interceptions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 rot="16200000">
            <a:off x="517660" y="3204158"/>
            <a:ext cx="333745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Points Scored</a:t>
            </a:r>
          </a:p>
        </p:txBody>
      </p:sp>
      <p:sp>
        <p:nvSpPr>
          <p:cNvPr id="33825" name="Oval 33"/>
          <p:cNvSpPr>
            <a:spLocks noChangeArrowheads="1"/>
          </p:cNvSpPr>
          <p:nvPr/>
        </p:nvSpPr>
        <p:spPr bwMode="auto">
          <a:xfrm>
            <a:off x="7789068" y="2742045"/>
            <a:ext cx="19636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Oval 35"/>
          <p:cNvSpPr>
            <a:spLocks noChangeArrowheads="1"/>
          </p:cNvSpPr>
          <p:nvPr/>
        </p:nvSpPr>
        <p:spPr bwMode="auto">
          <a:xfrm>
            <a:off x="4681042" y="3380220"/>
            <a:ext cx="19636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42" name="Group 50"/>
          <p:cNvGrpSpPr>
            <a:grpSpLocks/>
          </p:cNvGrpSpPr>
          <p:nvPr/>
        </p:nvGrpSpPr>
        <p:grpSpPr bwMode="auto">
          <a:xfrm>
            <a:off x="3105915" y="1840344"/>
            <a:ext cx="139354" cy="3187700"/>
            <a:chOff x="1771" y="1241"/>
            <a:chExt cx="66" cy="2008"/>
          </a:xfrm>
          <a:noFill/>
          <a:effectLst/>
        </p:grpSpPr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>
              <a:off x="1771" y="3249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1771" y="1533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1773" y="2961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1771" y="1821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1771" y="2097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1771" y="2385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1771" y="2685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Line 43"/>
            <p:cNvSpPr>
              <a:spLocks noChangeShapeType="1"/>
            </p:cNvSpPr>
            <p:nvPr/>
          </p:nvSpPr>
          <p:spPr bwMode="auto">
            <a:xfrm>
              <a:off x="1771" y="1241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43" name="Group 51"/>
          <p:cNvGrpSpPr>
            <a:grpSpLocks/>
          </p:cNvGrpSpPr>
          <p:nvPr/>
        </p:nvGrpSpPr>
        <p:grpSpPr bwMode="auto">
          <a:xfrm>
            <a:off x="2470377" y="1610156"/>
            <a:ext cx="557418" cy="3652838"/>
            <a:chOff x="1470" y="1096"/>
            <a:chExt cx="264" cy="2301"/>
          </a:xfrm>
          <a:noFill/>
          <a:effectLst/>
        </p:grpSpPr>
        <p:sp>
          <p:nvSpPr>
            <p:cNvPr id="33817" name="Rectangle 25"/>
            <p:cNvSpPr>
              <a:spLocks noChangeArrowheads="1"/>
            </p:cNvSpPr>
            <p:nvPr/>
          </p:nvSpPr>
          <p:spPr bwMode="auto">
            <a:xfrm>
              <a:off x="1566" y="2820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1470" y="2556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1470" y="2256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1470" y="1968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1470" y="1692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1470" y="1404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1566" y="3108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1470" y="1096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  <p:grpSp>
        <p:nvGrpSpPr>
          <p:cNvPr id="33840" name="Group 48"/>
          <p:cNvGrpSpPr>
            <a:grpSpLocks/>
          </p:cNvGrpSpPr>
          <p:nvPr/>
        </p:nvGrpSpPr>
        <p:grpSpPr bwMode="auto">
          <a:xfrm>
            <a:off x="3249492" y="5034394"/>
            <a:ext cx="6173822" cy="101600"/>
            <a:chOff x="1839" y="3253"/>
            <a:chExt cx="2924" cy="64"/>
          </a:xfrm>
          <a:noFill/>
          <a:effectLst/>
        </p:grpSpPr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2571" y="3253"/>
              <a:ext cx="0" cy="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>
              <a:off x="3303" y="3253"/>
              <a:ext cx="0" cy="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4035" y="3253"/>
              <a:ext cx="0" cy="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1839" y="3253"/>
              <a:ext cx="0" cy="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Line 46"/>
            <p:cNvSpPr>
              <a:spLocks noChangeShapeType="1"/>
            </p:cNvSpPr>
            <p:nvPr/>
          </p:nvSpPr>
          <p:spPr bwMode="auto">
            <a:xfrm>
              <a:off x="4763" y="3253"/>
              <a:ext cx="0" cy="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3027792" y="5128062"/>
            <a:ext cx="6536988" cy="477838"/>
            <a:chOff x="1734" y="3312"/>
            <a:chExt cx="3096" cy="301"/>
          </a:xfrm>
          <a:noFill/>
          <a:effectLst/>
        </p:grpSpPr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2478" y="3312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3198" y="3324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3942" y="3324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1734" y="3324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839" name="Rectangle 47"/>
            <p:cNvSpPr>
              <a:spLocks noChangeArrowheads="1"/>
            </p:cNvSpPr>
            <p:nvPr/>
          </p:nvSpPr>
          <p:spPr bwMode="auto">
            <a:xfrm>
              <a:off x="4662" y="3324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3861" name="Oval 69"/>
          <p:cNvSpPr>
            <a:spLocks noChangeArrowheads="1"/>
          </p:cNvSpPr>
          <p:nvPr/>
        </p:nvSpPr>
        <p:spPr bwMode="auto">
          <a:xfrm>
            <a:off x="7789068" y="2227695"/>
            <a:ext cx="19636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Oval 70"/>
          <p:cNvSpPr>
            <a:spLocks noChangeArrowheads="1"/>
          </p:cNvSpPr>
          <p:nvPr/>
        </p:nvSpPr>
        <p:spPr bwMode="auto">
          <a:xfrm>
            <a:off x="4681042" y="3656445"/>
            <a:ext cx="19636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3" name="Oval 71"/>
          <p:cNvSpPr>
            <a:spLocks noChangeArrowheads="1"/>
          </p:cNvSpPr>
          <p:nvPr/>
        </p:nvSpPr>
        <p:spPr bwMode="auto">
          <a:xfrm>
            <a:off x="6239278" y="3294495"/>
            <a:ext cx="19636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777111" y="2584088"/>
            <a:ext cx="3108025" cy="10723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4087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834016" y="1114878"/>
            <a:ext cx="10337562" cy="566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Insights Gained from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preceding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Scatter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Diagram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1152841" y="2957886"/>
            <a:ext cx="10096859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relationship is not perfect; all plotted points in the scatter diagram are not on a straight line.</a:t>
            </a: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1152841" y="2509446"/>
            <a:ext cx="10337562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Higher points scored are associated with a higher number of interceptions.</a:t>
            </a:r>
          </a:p>
        </p:txBody>
      </p:sp>
      <p:sp>
        <p:nvSpPr>
          <p:cNvPr id="286728" name="Rectangle 8"/>
          <p:cNvSpPr>
            <a:spLocks noChangeArrowheads="1"/>
          </p:cNvSpPr>
          <p:nvPr/>
        </p:nvSpPr>
        <p:spPr bwMode="auto">
          <a:xfrm>
            <a:off x="1178178" y="1476630"/>
            <a:ext cx="9993400" cy="1032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scatter diagram indicates a positive relationship between the number of interceptions and the number of points scored.</a:t>
            </a: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912138" y="46164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Example:  Panthers Football Team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7331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12138" y="45222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Side-by-Side Bar Chart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3686" y="2416032"/>
            <a:ext cx="10362899" cy="726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bar within a cluster represents one value of the second variable.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3686" y="1929492"/>
            <a:ext cx="10337562" cy="632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cluster of bars represents one value of the first variable.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3686" y="1017669"/>
            <a:ext cx="10413574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side-by-side bar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graphical display for depicting multiple bar charts on the same display.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56284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924129" y="446732"/>
            <a:ext cx="12161838" cy="13142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Chapter 2, Part B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Descriptive Statistics: Tabular and Graphical Displays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838706" y="2318137"/>
            <a:ext cx="10278442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Summarizing Data for Two Variables Using Graphical Displays</a:t>
            </a:r>
          </a:p>
        </p:txBody>
      </p:sp>
      <p:sp>
        <p:nvSpPr>
          <p:cNvPr id="263233" name="Rectangle 65"/>
          <p:cNvSpPr>
            <a:spLocks noChangeArrowheads="1"/>
          </p:cNvSpPr>
          <p:nvPr/>
        </p:nvSpPr>
        <p:spPr bwMode="auto">
          <a:xfrm>
            <a:off x="838706" y="1772984"/>
            <a:ext cx="10278442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Summarizing Data for Two Variables Using Tables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8362" y="2910454"/>
            <a:ext cx="10564278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Visualization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Best Practices in Creating Effective Graphical Displays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3304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017" y="1104393"/>
            <a:ext cx="9994069" cy="5024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12138" y="455757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Side-by-Side Bar Chart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 flipH="1" flipV="1">
            <a:off x="2380158" y="1756613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2593414" y="5671389"/>
            <a:ext cx="11124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Colonial</a:t>
            </a: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4615569" y="5671389"/>
            <a:ext cx="61074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5939604" y="5695201"/>
            <a:ext cx="145232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Split-Level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7663865" y="5669802"/>
            <a:ext cx="11798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A-Frame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 rot="16200000">
            <a:off x="758200" y="3318380"/>
            <a:ext cx="148117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9394330" y="5409452"/>
            <a:ext cx="157895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Style</a:t>
            </a:r>
          </a:p>
        </p:txBody>
      </p:sp>
      <p:grpSp>
        <p:nvGrpSpPr>
          <p:cNvPr id="84" name="Group 148"/>
          <p:cNvGrpSpPr>
            <a:grpSpLocks/>
          </p:cNvGrpSpPr>
          <p:nvPr/>
        </p:nvGrpSpPr>
        <p:grpSpPr bwMode="auto">
          <a:xfrm>
            <a:off x="2236581" y="1751851"/>
            <a:ext cx="270263" cy="3479800"/>
            <a:chOff x="1014" y="1027"/>
            <a:chExt cx="128" cy="2192"/>
          </a:xfrm>
        </p:grpSpPr>
        <p:grpSp>
          <p:nvGrpSpPr>
            <p:cNvPr id="85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87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8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9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0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1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86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96" name="Group 152"/>
          <p:cNvGrpSpPr>
            <a:grpSpLocks/>
          </p:cNvGrpSpPr>
          <p:nvPr/>
        </p:nvGrpSpPr>
        <p:grpSpPr bwMode="auto">
          <a:xfrm>
            <a:off x="1643276" y="1580402"/>
            <a:ext cx="515192" cy="3849687"/>
            <a:chOff x="727" y="919"/>
            <a:chExt cx="244" cy="2425"/>
          </a:xfrm>
          <a:effectLst/>
        </p:grpSpPr>
        <p:grpSp>
          <p:nvGrpSpPr>
            <p:cNvPr id="97" name="Group 151"/>
            <p:cNvGrpSpPr>
              <a:grpSpLocks/>
            </p:cNvGrpSpPr>
            <p:nvPr/>
          </p:nvGrpSpPr>
          <p:grpSpPr bwMode="auto">
            <a:xfrm>
              <a:off x="727" y="1159"/>
              <a:ext cx="244" cy="2185"/>
              <a:chOff x="727" y="1159"/>
              <a:chExt cx="244" cy="2185"/>
            </a:xfrm>
          </p:grpSpPr>
          <p:sp>
            <p:nvSpPr>
              <p:cNvPr id="99" name="Rectangle 16"/>
              <p:cNvSpPr>
                <a:spLocks noChangeArrowheads="1"/>
              </p:cNvSpPr>
              <p:nvPr/>
            </p:nvSpPr>
            <p:spPr bwMode="auto">
              <a:xfrm>
                <a:off x="817" y="3094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817" y="2862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01" name="Rectangle 18"/>
              <p:cNvSpPr>
                <a:spLocks noChangeArrowheads="1"/>
              </p:cNvSpPr>
              <p:nvPr/>
            </p:nvSpPr>
            <p:spPr bwMode="auto">
              <a:xfrm>
                <a:off x="817" y="2633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02" name="Rectangle 19"/>
              <p:cNvSpPr>
                <a:spLocks noChangeArrowheads="1"/>
              </p:cNvSpPr>
              <p:nvPr/>
            </p:nvSpPr>
            <p:spPr bwMode="auto">
              <a:xfrm>
                <a:off x="817" y="2381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03" name="Rectangle 20"/>
              <p:cNvSpPr>
                <a:spLocks noChangeArrowheads="1"/>
              </p:cNvSpPr>
              <p:nvPr/>
            </p:nvSpPr>
            <p:spPr bwMode="auto">
              <a:xfrm>
                <a:off x="736" y="2136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04" name="Rectangle 21"/>
              <p:cNvSpPr>
                <a:spLocks noChangeArrowheads="1"/>
              </p:cNvSpPr>
              <p:nvPr/>
            </p:nvSpPr>
            <p:spPr bwMode="auto">
              <a:xfrm>
                <a:off x="737" y="1890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05" name="Rectangle 22"/>
              <p:cNvSpPr>
                <a:spLocks noChangeArrowheads="1"/>
              </p:cNvSpPr>
              <p:nvPr/>
            </p:nvSpPr>
            <p:spPr bwMode="auto">
              <a:xfrm>
                <a:off x="736" y="1649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106" name="Rectangle 23"/>
              <p:cNvSpPr>
                <a:spLocks noChangeArrowheads="1"/>
              </p:cNvSpPr>
              <p:nvPr/>
            </p:nvSpPr>
            <p:spPr bwMode="auto">
              <a:xfrm>
                <a:off x="732" y="1403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727" y="1159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</p:grpSp>
        <p:sp>
          <p:nvSpPr>
            <p:cNvPr id="98" name="Rectangle 146"/>
            <p:cNvSpPr>
              <a:spLocks noChangeArrowheads="1"/>
            </p:cNvSpPr>
            <p:nvPr/>
          </p:nvSpPr>
          <p:spPr bwMode="auto">
            <a:xfrm>
              <a:off x="727" y="919"/>
              <a:ext cx="2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08" name="Rectangle 141"/>
          <p:cNvSpPr>
            <a:spLocks noChangeArrowheads="1"/>
          </p:cNvSpPr>
          <p:nvPr/>
        </p:nvSpPr>
        <p:spPr bwMode="auto">
          <a:xfrm>
            <a:off x="3103731" y="1153821"/>
            <a:ext cx="5422153" cy="525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Finger Lake Homes</a:t>
            </a:r>
          </a:p>
        </p:txBody>
      </p:sp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2560538" y="2148727"/>
            <a:ext cx="726332" cy="3475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3281152" y="3304427"/>
            <a:ext cx="748953" cy="231933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" name="Line 5"/>
          <p:cNvSpPr>
            <a:spLocks noChangeShapeType="1"/>
          </p:cNvSpPr>
          <p:nvPr/>
        </p:nvSpPr>
        <p:spPr bwMode="auto">
          <a:xfrm>
            <a:off x="2375935" y="5626938"/>
            <a:ext cx="68262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" name="Rectangle 25"/>
          <p:cNvSpPr>
            <a:spLocks noChangeArrowheads="1"/>
          </p:cNvSpPr>
          <p:nvPr/>
        </p:nvSpPr>
        <p:spPr bwMode="auto">
          <a:xfrm>
            <a:off x="4288261" y="4474414"/>
            <a:ext cx="726332" cy="114209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4" name="Rectangle 26"/>
          <p:cNvSpPr>
            <a:spLocks noChangeArrowheads="1"/>
          </p:cNvSpPr>
          <p:nvPr/>
        </p:nvSpPr>
        <p:spPr bwMode="auto">
          <a:xfrm>
            <a:off x="5008875" y="2912315"/>
            <a:ext cx="748953" cy="270419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5996680" y="1966391"/>
            <a:ext cx="726332" cy="365737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6" name="Rectangle 26"/>
          <p:cNvSpPr>
            <a:spLocks noChangeArrowheads="1"/>
          </p:cNvSpPr>
          <p:nvPr/>
        </p:nvSpPr>
        <p:spPr bwMode="auto">
          <a:xfrm>
            <a:off x="6717294" y="2544241"/>
            <a:ext cx="748953" cy="30795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7" name="Rectangle 25"/>
          <p:cNvSpPr>
            <a:spLocks noChangeArrowheads="1"/>
          </p:cNvSpPr>
          <p:nvPr/>
        </p:nvSpPr>
        <p:spPr bwMode="auto">
          <a:xfrm>
            <a:off x="7728414" y="3318941"/>
            <a:ext cx="726332" cy="22975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8" name="Rectangle 26"/>
          <p:cNvSpPr>
            <a:spLocks noChangeArrowheads="1"/>
          </p:cNvSpPr>
          <p:nvPr/>
        </p:nvSpPr>
        <p:spPr bwMode="auto">
          <a:xfrm>
            <a:off x="8457374" y="5039459"/>
            <a:ext cx="748953" cy="57705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9201229" y="2255831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$250,000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201229" y="2589206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$250,000</a:t>
            </a:r>
          </a:p>
        </p:txBody>
      </p:sp>
      <p:sp>
        <p:nvSpPr>
          <p:cNvPr id="135" name="Rectangle 25"/>
          <p:cNvSpPr>
            <a:spLocks noChangeArrowheads="1"/>
          </p:cNvSpPr>
          <p:nvPr/>
        </p:nvSpPr>
        <p:spPr bwMode="auto">
          <a:xfrm>
            <a:off x="8613209" y="2342686"/>
            <a:ext cx="363166" cy="2383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6"/>
          <p:cNvSpPr>
            <a:spLocks noChangeArrowheads="1"/>
          </p:cNvSpPr>
          <p:nvPr/>
        </p:nvSpPr>
        <p:spPr bwMode="auto">
          <a:xfrm>
            <a:off x="8621803" y="2668124"/>
            <a:ext cx="354573" cy="23971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1304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12138" y="46164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Stacked Bar Chart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6355" y="1938208"/>
            <a:ext cx="10337562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a bar chart in which each bar is broken into rectangular segments of a different color.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2176" y="1016246"/>
            <a:ext cx="10413574" cy="1033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stacked bar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another way to display and compare two variables on the same display.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6707" y="2853964"/>
            <a:ext cx="10337562" cy="925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percentage frequencies are displayed, all bars will be of the same height (or length), extending to the 100% mark.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0644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80098" y="1136823"/>
            <a:ext cx="10078062" cy="49885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1080098" y="1246941"/>
            <a:ext cx="10885005" cy="48783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12138" y="45722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Stacked Bar Chart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 flipV="1">
            <a:off x="2392515" y="1645400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967221" y="5560176"/>
            <a:ext cx="11124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Colonial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4738448" y="5560176"/>
            <a:ext cx="61074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098595" y="5583988"/>
            <a:ext cx="75341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Split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7432807" y="5558589"/>
            <a:ext cx="11798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A-Frame</a:t>
            </a: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 rot="16200000">
            <a:off x="724372" y="3207167"/>
            <a:ext cx="148117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9318007" y="5326814"/>
            <a:ext cx="157895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Style</a:t>
            </a:r>
          </a:p>
        </p:txBody>
      </p:sp>
      <p:grpSp>
        <p:nvGrpSpPr>
          <p:cNvPr id="24" name="Group 148"/>
          <p:cNvGrpSpPr>
            <a:grpSpLocks/>
          </p:cNvGrpSpPr>
          <p:nvPr/>
        </p:nvGrpSpPr>
        <p:grpSpPr bwMode="auto">
          <a:xfrm>
            <a:off x="2248938" y="1640638"/>
            <a:ext cx="270263" cy="3479800"/>
            <a:chOff x="1014" y="1027"/>
            <a:chExt cx="128" cy="2192"/>
          </a:xfrm>
        </p:grpSpPr>
        <p:grpSp>
          <p:nvGrpSpPr>
            <p:cNvPr id="25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6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6" name="Group 152"/>
          <p:cNvGrpSpPr>
            <a:grpSpLocks/>
          </p:cNvGrpSpPr>
          <p:nvPr/>
        </p:nvGrpSpPr>
        <p:grpSpPr bwMode="auto">
          <a:xfrm>
            <a:off x="1655625" y="1443789"/>
            <a:ext cx="557418" cy="3875087"/>
            <a:chOff x="727" y="903"/>
            <a:chExt cx="264" cy="2441"/>
          </a:xfrm>
        </p:grpSpPr>
        <p:grpSp>
          <p:nvGrpSpPr>
            <p:cNvPr id="37" name="Group 151"/>
            <p:cNvGrpSpPr>
              <a:grpSpLocks/>
            </p:cNvGrpSpPr>
            <p:nvPr/>
          </p:nvGrpSpPr>
          <p:grpSpPr bwMode="auto">
            <a:xfrm>
              <a:off x="727" y="1143"/>
              <a:ext cx="264" cy="2201"/>
              <a:chOff x="727" y="1143"/>
              <a:chExt cx="264" cy="2201"/>
            </a:xfrm>
          </p:grpSpPr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817" y="3094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817" y="2862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736" y="2617"/>
                <a:ext cx="25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736" y="2365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43" name="Rectangle 20"/>
              <p:cNvSpPr>
                <a:spLocks noChangeArrowheads="1"/>
              </p:cNvSpPr>
              <p:nvPr/>
            </p:nvSpPr>
            <p:spPr bwMode="auto">
              <a:xfrm>
                <a:off x="736" y="2120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737" y="1874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45" name="Rectangle 22"/>
              <p:cNvSpPr>
                <a:spLocks noChangeArrowheads="1"/>
              </p:cNvSpPr>
              <p:nvPr/>
            </p:nvSpPr>
            <p:spPr bwMode="auto">
              <a:xfrm>
                <a:off x="736" y="1633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  <p:sp>
            <p:nvSpPr>
              <p:cNvPr id="46" name="Rectangle 23"/>
              <p:cNvSpPr>
                <a:spLocks noChangeArrowheads="1"/>
              </p:cNvSpPr>
              <p:nvPr/>
            </p:nvSpPr>
            <p:spPr bwMode="auto">
              <a:xfrm>
                <a:off x="732" y="1387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727" y="1143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</p:grpSp>
        <p:sp>
          <p:nvSpPr>
            <p:cNvPr id="38" name="Rectangle 146"/>
            <p:cNvSpPr>
              <a:spLocks noChangeArrowheads="1"/>
            </p:cNvSpPr>
            <p:nvPr/>
          </p:nvSpPr>
          <p:spPr bwMode="auto">
            <a:xfrm>
              <a:off x="727" y="903"/>
              <a:ext cx="2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sp>
        <p:nvSpPr>
          <p:cNvPr id="48" name="Rectangle 141"/>
          <p:cNvSpPr>
            <a:spLocks noChangeArrowheads="1"/>
          </p:cNvSpPr>
          <p:nvPr/>
        </p:nvSpPr>
        <p:spPr bwMode="auto">
          <a:xfrm>
            <a:off x="2955447" y="1302105"/>
            <a:ext cx="5422153" cy="525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Finger Lake Homes</a:t>
            </a: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3163650" y="3759496"/>
            <a:ext cx="726332" cy="17621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3163650" y="2638881"/>
            <a:ext cx="726332" cy="115966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2388292" y="5515725"/>
            <a:ext cx="68262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4656647" y="4933116"/>
            <a:ext cx="726332" cy="5880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4656647" y="3628688"/>
            <a:ext cx="726332" cy="134768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6168347" y="3693391"/>
            <a:ext cx="726332" cy="182869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6168347" y="2163379"/>
            <a:ext cx="726332" cy="155581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7657514" y="4355264"/>
            <a:ext cx="726332" cy="11595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7" name="Rectangle 26"/>
          <p:cNvSpPr>
            <a:spLocks noChangeArrowheads="1"/>
          </p:cNvSpPr>
          <p:nvPr/>
        </p:nvSpPr>
        <p:spPr bwMode="auto">
          <a:xfrm>
            <a:off x="7657514" y="4067074"/>
            <a:ext cx="726332" cy="28852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151801" y="2688326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$250,000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51801" y="3021701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$250,000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8563781" y="2775181"/>
            <a:ext cx="363166" cy="2383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8572375" y="3100619"/>
            <a:ext cx="354573" cy="23971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2949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43027" y="1105167"/>
            <a:ext cx="10176916" cy="5085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12138" y="46017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Stacked Bar Chart</a:t>
            </a:r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043027" y="1073943"/>
            <a:ext cx="10885005" cy="48783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 flipV="1">
            <a:off x="2355444" y="1768970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2905436" y="5683746"/>
            <a:ext cx="11124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Colonial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4651949" y="5683746"/>
            <a:ext cx="61074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6061524" y="5707558"/>
            <a:ext cx="75341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Split</a:t>
            </a: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7394801" y="5682159"/>
            <a:ext cx="11798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A-Frame</a:t>
            </a: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 rot="16200000">
            <a:off x="-39660" y="3330737"/>
            <a:ext cx="2935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Percentage Frequency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9255599" y="5450384"/>
            <a:ext cx="157895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Style</a:t>
            </a:r>
          </a:p>
        </p:txBody>
      </p:sp>
      <p:grpSp>
        <p:nvGrpSpPr>
          <p:cNvPr id="25" name="Group 148"/>
          <p:cNvGrpSpPr>
            <a:grpSpLocks/>
          </p:cNvGrpSpPr>
          <p:nvPr/>
        </p:nvGrpSpPr>
        <p:grpSpPr bwMode="auto">
          <a:xfrm>
            <a:off x="2211867" y="1764208"/>
            <a:ext cx="270263" cy="3479800"/>
            <a:chOff x="1014" y="1027"/>
            <a:chExt cx="128" cy="2192"/>
          </a:xfrm>
        </p:grpSpPr>
        <p:grpSp>
          <p:nvGrpSpPr>
            <p:cNvPr id="26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7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7" name="Group 152"/>
          <p:cNvGrpSpPr>
            <a:grpSpLocks/>
          </p:cNvGrpSpPr>
          <p:nvPr/>
        </p:nvGrpSpPr>
        <p:grpSpPr bwMode="auto">
          <a:xfrm>
            <a:off x="1529881" y="1567359"/>
            <a:ext cx="720001" cy="3875087"/>
            <a:chOff x="685" y="903"/>
            <a:chExt cx="341" cy="2441"/>
          </a:xfrm>
        </p:grpSpPr>
        <p:grpSp>
          <p:nvGrpSpPr>
            <p:cNvPr id="38" name="Group 151"/>
            <p:cNvGrpSpPr>
              <a:grpSpLocks/>
            </p:cNvGrpSpPr>
            <p:nvPr/>
          </p:nvGrpSpPr>
          <p:grpSpPr bwMode="auto">
            <a:xfrm>
              <a:off x="767" y="1143"/>
              <a:ext cx="259" cy="2201"/>
              <a:chOff x="767" y="1143"/>
              <a:chExt cx="259" cy="2201"/>
            </a:xfrm>
          </p:grpSpPr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775" y="3094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41" name="Rectangle 17"/>
              <p:cNvSpPr>
                <a:spLocks noChangeArrowheads="1"/>
              </p:cNvSpPr>
              <p:nvPr/>
            </p:nvSpPr>
            <p:spPr bwMode="auto">
              <a:xfrm>
                <a:off x="775" y="2862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42" name="Rectangle 18"/>
              <p:cNvSpPr>
                <a:spLocks noChangeArrowheads="1"/>
              </p:cNvSpPr>
              <p:nvPr/>
            </p:nvSpPr>
            <p:spPr bwMode="auto">
              <a:xfrm>
                <a:off x="771" y="2617"/>
                <a:ext cx="25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</a:p>
            </p:txBody>
          </p:sp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771" y="2365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44" name="Rectangle 20"/>
              <p:cNvSpPr>
                <a:spLocks noChangeArrowheads="1"/>
              </p:cNvSpPr>
              <p:nvPr/>
            </p:nvSpPr>
            <p:spPr bwMode="auto">
              <a:xfrm>
                <a:off x="771" y="2120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772" y="1874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771" y="1633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767" y="1387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48" name="Rectangle 24"/>
              <p:cNvSpPr>
                <a:spLocks noChangeArrowheads="1"/>
              </p:cNvSpPr>
              <p:nvPr/>
            </p:nvSpPr>
            <p:spPr bwMode="auto">
              <a:xfrm>
                <a:off x="769" y="1143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</a:p>
            </p:txBody>
          </p:sp>
        </p:grpSp>
        <p:sp>
          <p:nvSpPr>
            <p:cNvPr id="39" name="Rectangle 146"/>
            <p:cNvSpPr>
              <a:spLocks noChangeArrowheads="1"/>
            </p:cNvSpPr>
            <p:nvPr/>
          </p:nvSpPr>
          <p:spPr bwMode="auto">
            <a:xfrm>
              <a:off x="685" y="903"/>
              <a:ext cx="28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</p:grpSp>
      <p:sp>
        <p:nvSpPr>
          <p:cNvPr id="49" name="Rectangle 141"/>
          <p:cNvSpPr>
            <a:spLocks noChangeArrowheads="1"/>
          </p:cNvSpPr>
          <p:nvPr/>
        </p:nvSpPr>
        <p:spPr bwMode="auto">
          <a:xfrm>
            <a:off x="2943090" y="1105167"/>
            <a:ext cx="5422153" cy="525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Finger Lake Homes</a:t>
            </a: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3106237" y="3334734"/>
            <a:ext cx="726332" cy="230360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3106237" y="1768971"/>
            <a:ext cx="726332" cy="15657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2351221" y="5639295"/>
            <a:ext cx="68262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4599234" y="4486573"/>
            <a:ext cx="726332" cy="11442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4599234" y="1764208"/>
            <a:ext cx="726332" cy="274005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6110935" y="3508824"/>
            <a:ext cx="726332" cy="21244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6110935" y="1764209"/>
            <a:ext cx="726332" cy="175697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7620443" y="2551852"/>
            <a:ext cx="726332" cy="30865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auto">
          <a:xfrm>
            <a:off x="7620443" y="1781328"/>
            <a:ext cx="726332" cy="77717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448369" y="3021965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$250,000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448369" y="335534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$250,000</a:t>
            </a:r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8860349" y="3108820"/>
            <a:ext cx="363166" cy="2383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8868943" y="3434258"/>
            <a:ext cx="354573" cy="23971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2115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2138" y="580547"/>
            <a:ext cx="10337562" cy="966561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Data Visualization:  Best Practices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in Creating Effective Graphical Displays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6354" y="2490630"/>
            <a:ext cx="10239128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goal is to communicate as effectively and clearly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 possible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key information about the data.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2176" y="1589470"/>
            <a:ext cx="10096991" cy="9683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visualization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of graphical displays to summarize and present information about a data set.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2168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24495" y="452863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Creating Effective Graphical Displays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2824" y="1570641"/>
            <a:ext cx="10337562" cy="612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Here are some guidelines  . . 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8645" y="1034487"/>
            <a:ext cx="10413574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Creating effective graphical displays is as much art as it is science.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523" y="2102728"/>
            <a:ext cx="10337562" cy="544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Give the display a clear and concise title.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96593" y="4166412"/>
            <a:ext cx="10337562" cy="6579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multiple colors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line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types are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used, provide a legend.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84918" y="2569638"/>
            <a:ext cx="10337562" cy="602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Keep the display simple.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87956" y="3085039"/>
            <a:ext cx="10136865" cy="648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Clearly label each axis and provide the units of measure.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03352" y="3683811"/>
            <a:ext cx="10337562" cy="5325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colors are used, make sure they are distinct.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0587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24495" y="46017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Choosing the Type of Graphical Display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1587" y="971138"/>
            <a:ext cx="10413574" cy="743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Displays used to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show the distribution of data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1401" y="1575199"/>
            <a:ext cx="9586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Bar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the frequency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and relative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distribution for categorical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9355" y="2456824"/>
            <a:ext cx="9568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Pie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the relative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and percent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for categorical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1916" y="3266130"/>
            <a:ext cx="965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Dot Plot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the distribution for quantitative data over the entire range of the 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1780" y="4126587"/>
            <a:ext cx="958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Histogram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the frequency distribution for quantitative data over a set of class intervals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79049" y="4973487"/>
            <a:ext cx="9579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Stem-and-Leaf Display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both the rank order and shape of the distribution for quantitative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4172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2176" y="978840"/>
            <a:ext cx="10413574" cy="743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Displays used to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make comparisons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958" y="1613139"/>
            <a:ext cx="6204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Side-by-Side Bar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compare two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1370" y="2237735"/>
            <a:ext cx="965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Stacked Bar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compare the relative frequency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percent frequency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two categorical  variables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17093" y="45720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Choosing the Type of Graphical Display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4437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2176" y="982024"/>
            <a:ext cx="10413574" cy="743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Displays used to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show relationships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1849" y="1608535"/>
            <a:ext cx="983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Scatter Diagram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the relationship between two quantitative variables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6568" y="2133060"/>
            <a:ext cx="8841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Trendline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approximate the relationship of data in a scatter diagram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23024" y="46164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Choosing the Type of Graphical Display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0064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12138" y="472527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Data Dashboards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9023" y="1566027"/>
            <a:ext cx="10337562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organizes and presents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key performance indicators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(KPIs) used to monitor an organization or process.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2176" y="1088917"/>
            <a:ext cx="10413574" cy="526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dashboard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widely used data visualization tool.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9375" y="2407056"/>
            <a:ext cx="10337562" cy="995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provides timely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summary information that is easy to read, understand, and interpret.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7236" y="3197947"/>
            <a:ext cx="10337562" cy="708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6075" indent="-346075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Some additional guidelines include . . 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93750" y="3770893"/>
            <a:ext cx="10337562" cy="614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Minimize the need for screen scrolling.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41623" y="4176019"/>
            <a:ext cx="10337562" cy="64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Avoid unnecessary use of color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3D displays.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1623" y="4662168"/>
            <a:ext cx="10337562" cy="469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Use borders between charts to improve readability.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6085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8311" y="572633"/>
            <a:ext cx="11037351" cy="74385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Summarizing Data for Two Variables sing Tables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6126" y="2796216"/>
            <a:ext cx="10641608" cy="76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method for summarizing the data for two variables.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36126" y="1914525"/>
            <a:ext cx="10641608" cy="989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Often a manager is interested in tabular and graphical methods that will help understand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relationship between two variables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36126" y="1114425"/>
            <a:ext cx="10641608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Thus far we have focused on methods that are used to summarize the data for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 variable at a time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10050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19" y="1147023"/>
            <a:ext cx="7751206" cy="49561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2138" y="46300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Data Dashboard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78191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0317"/>
            <a:ext cx="10337562" cy="814387"/>
          </a:xfrm>
        </p:spPr>
        <p:txBody>
          <a:bodyPr/>
          <a:lstStyle/>
          <a:p>
            <a:r>
              <a:rPr lang="en-US" dirty="0"/>
              <a:t>Tabular and Graphical Displays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914906" y="3706400"/>
            <a:ext cx="2685739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Frequency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Distribution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Rel. Freq. Dist.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Percent Freq. 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Distribution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Crosstabulation</a:t>
            </a:r>
            <a:endParaRPr lang="en-US" sz="19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3637995" y="3849047"/>
            <a:ext cx="2064979" cy="1893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Bar Chart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Pie Chart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Side-by-Side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Bar Chart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Stacked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Bar Chart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6232804" y="3700763"/>
            <a:ext cx="2939111" cy="24529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Frequency Dist.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Rel. Freq. Dist.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% Freq. Dist.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Cum. Freq. Dist.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Cum. Rel. Freq. Dist.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Cum. % Freq. Dist. 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Crosstabulation</a:t>
            </a:r>
            <a:endParaRPr lang="en-US" sz="19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9135778" y="3600279"/>
            <a:ext cx="2402808" cy="233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Dot Plot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Histogram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Stem-and-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Leaf Display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Scatter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Diagram</a:t>
            </a:r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10160201" y="3479992"/>
            <a:ext cx="0" cy="322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7436456" y="3484754"/>
            <a:ext cx="0" cy="322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4617699" y="3482373"/>
            <a:ext cx="0" cy="322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1874949" y="3487135"/>
            <a:ext cx="0" cy="322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>
            <a:off x="3291719" y="2595748"/>
            <a:ext cx="133653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4624034" y="2602098"/>
            <a:ext cx="0" cy="149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 flipH="1">
            <a:off x="3262159" y="1724210"/>
            <a:ext cx="194884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>
            <a:off x="3262159" y="1724210"/>
            <a:ext cx="0" cy="274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>
            <a:off x="8819443" y="1724210"/>
            <a:ext cx="0" cy="274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 flipH="1">
            <a:off x="6898042" y="1727385"/>
            <a:ext cx="19066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777823" y="2008373"/>
            <a:ext cx="2287806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Categorical Data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231648" y="2008373"/>
            <a:ext cx="2366352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Quantitative Data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240081" y="2760848"/>
            <a:ext cx="1250662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Tabular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788919" y="2760848"/>
            <a:ext cx="125066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Tabular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652773" y="2760848"/>
            <a:ext cx="139333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</a:p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Displays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201611" y="2760848"/>
            <a:ext cx="139333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</a:p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Displays</a:t>
            </a:r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V="1">
            <a:off x="7406896" y="2587810"/>
            <a:ext cx="1425216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8819443" y="2448110"/>
            <a:ext cx="4223" cy="139700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7413231" y="2587810"/>
            <a:ext cx="4223" cy="161925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auto">
          <a:xfrm>
            <a:off x="5219454" y="1479735"/>
            <a:ext cx="1672253" cy="4953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1851724" y="2595748"/>
            <a:ext cx="143788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3281162" y="246398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flipH="1">
            <a:off x="1853835" y="2600510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Line 40"/>
          <p:cNvSpPr>
            <a:spLocks noChangeShapeType="1"/>
          </p:cNvSpPr>
          <p:nvPr/>
        </p:nvSpPr>
        <p:spPr bwMode="auto">
          <a:xfrm>
            <a:off x="8825777" y="2586223"/>
            <a:ext cx="1334424" cy="3175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10155979" y="2594160"/>
            <a:ext cx="4223" cy="158750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53911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09577"/>
            <a:ext cx="10337562" cy="762000"/>
          </a:xfrm>
          <a:noFill/>
          <a:ln/>
        </p:spPr>
        <p:txBody>
          <a:bodyPr/>
          <a:lstStyle/>
          <a:p>
            <a:r>
              <a:rPr lang="en-US" dirty="0"/>
              <a:t>End of Chapter 2, Part B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050541" y="2895601"/>
            <a:ext cx="1856886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8924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913371" y="45868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833686" y="3329423"/>
            <a:ext cx="10388237" cy="592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left and top margin labels define the classes for the two variables.</a:t>
            </a: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833686" y="1685468"/>
            <a:ext cx="10337562" cy="1693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used when:</a:t>
            </a:r>
          </a:p>
          <a:p>
            <a:pPr marL="800100" lvl="1" indent="-342900" algn="l">
              <a:lnSpc>
                <a:spcPct val="70000"/>
              </a:lnSpc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one variable is categorical and the other is quantitative,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both variables are categorical, or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both variables are quantitative.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833686" y="1060424"/>
            <a:ext cx="10312225" cy="600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tabular summary of data for two variables.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48947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84" name="Rectangle 16"/>
          <p:cNvSpPr>
            <a:spLocks noChangeArrowheads="1"/>
          </p:cNvSpPr>
          <p:nvPr/>
        </p:nvSpPr>
        <p:spPr bwMode="auto">
          <a:xfrm>
            <a:off x="1280011" y="2773314"/>
            <a:ext cx="8635749" cy="2806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288933" name="Group 165"/>
          <p:cNvGrpSpPr>
            <a:grpSpLocks/>
          </p:cNvGrpSpPr>
          <p:nvPr/>
        </p:nvGrpSpPr>
        <p:grpSpPr bwMode="auto">
          <a:xfrm>
            <a:off x="1586760" y="2933652"/>
            <a:ext cx="7974370" cy="2482850"/>
            <a:chOff x="673" y="2027"/>
            <a:chExt cx="4660" cy="1564"/>
          </a:xfrm>
        </p:grpSpPr>
        <p:sp>
          <p:nvSpPr>
            <p:cNvPr id="288771" name="Line 3"/>
            <p:cNvSpPr>
              <a:spLocks noChangeShapeType="1"/>
            </p:cNvSpPr>
            <p:nvPr/>
          </p:nvSpPr>
          <p:spPr bwMode="auto">
            <a:xfrm>
              <a:off x="673" y="3210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8772" name="Line 4"/>
            <p:cNvSpPr>
              <a:spLocks noChangeShapeType="1"/>
            </p:cNvSpPr>
            <p:nvPr/>
          </p:nvSpPr>
          <p:spPr bwMode="auto">
            <a:xfrm>
              <a:off x="685" y="2548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8773" name="Line 5"/>
            <p:cNvSpPr>
              <a:spLocks noChangeShapeType="1"/>
            </p:cNvSpPr>
            <p:nvPr/>
          </p:nvSpPr>
          <p:spPr bwMode="auto">
            <a:xfrm>
              <a:off x="1641" y="2027"/>
              <a:ext cx="0" cy="1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8774" name="Line 6"/>
            <p:cNvSpPr>
              <a:spLocks noChangeShapeType="1"/>
            </p:cNvSpPr>
            <p:nvPr/>
          </p:nvSpPr>
          <p:spPr bwMode="auto">
            <a:xfrm flipH="1">
              <a:off x="4653" y="2159"/>
              <a:ext cx="0" cy="1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1532898" y="2839989"/>
            <a:ext cx="1672253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Price</a:t>
            </a:r>
          </a:p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3505458" y="3182889"/>
            <a:ext cx="63596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Colonial     Log     Split     A-Frame</a:t>
            </a: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8398965" y="3259089"/>
            <a:ext cx="1216184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1330201" y="3811539"/>
            <a:ext cx="2001636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 $250,000</a:t>
            </a:r>
          </a:p>
          <a:p>
            <a:pPr>
              <a:lnSpc>
                <a:spcPct val="120000"/>
              </a:lnSpc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$250,000</a:t>
            </a:r>
          </a:p>
        </p:txBody>
      </p:sp>
      <p:sp>
        <p:nvSpPr>
          <p:cNvPr id="288779" name="Rectangle 11"/>
          <p:cNvSpPr>
            <a:spLocks noChangeArrowheads="1"/>
          </p:cNvSpPr>
          <p:nvPr/>
        </p:nvSpPr>
        <p:spPr bwMode="auto">
          <a:xfrm>
            <a:off x="3952909" y="3754389"/>
            <a:ext cx="5396816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18            6         19           12</a:t>
            </a:r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8741951" y="3754389"/>
            <a:ext cx="734778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55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>
            <a:off x="4029855" y="4802139"/>
            <a:ext cx="5346141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	 20         35           15</a:t>
            </a:r>
          </a:p>
        </p:txBody>
      </p:sp>
      <p:sp>
        <p:nvSpPr>
          <p:cNvPr id="288782" name="Rectangle 14"/>
          <p:cNvSpPr>
            <a:spLocks noChangeArrowheads="1"/>
          </p:cNvSpPr>
          <p:nvPr/>
        </p:nvSpPr>
        <p:spPr bwMode="auto">
          <a:xfrm>
            <a:off x="1710258" y="4840239"/>
            <a:ext cx="1393544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auto">
          <a:xfrm>
            <a:off x="8525339" y="4878339"/>
            <a:ext cx="10134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3965266" y="4192539"/>
            <a:ext cx="539681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12          14         16             3</a:t>
            </a:r>
          </a:p>
        </p:txBody>
      </p:sp>
      <p:sp>
        <p:nvSpPr>
          <p:cNvPr id="288787" name="Rectangle 19"/>
          <p:cNvSpPr>
            <a:spLocks noChangeArrowheads="1"/>
          </p:cNvSpPr>
          <p:nvPr/>
        </p:nvSpPr>
        <p:spPr bwMode="auto">
          <a:xfrm>
            <a:off x="3407849" y="2763789"/>
            <a:ext cx="451283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Home Style</a:t>
            </a:r>
          </a:p>
        </p:txBody>
      </p:sp>
      <p:sp>
        <p:nvSpPr>
          <p:cNvPr id="288789" name="Rectangle 21"/>
          <p:cNvSpPr>
            <a:spLocks noChangeArrowheads="1"/>
          </p:cNvSpPr>
          <p:nvPr/>
        </p:nvSpPr>
        <p:spPr bwMode="auto">
          <a:xfrm>
            <a:off x="835798" y="1133475"/>
            <a:ext cx="8074109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Finger Lakes Homes</a:t>
            </a:r>
          </a:p>
        </p:txBody>
      </p:sp>
      <p:sp>
        <p:nvSpPr>
          <p:cNvPr id="288931" name="Rectangle 163"/>
          <p:cNvSpPr>
            <a:spLocks noChangeArrowheads="1"/>
          </p:cNvSpPr>
          <p:nvPr/>
        </p:nvSpPr>
        <p:spPr bwMode="auto">
          <a:xfrm>
            <a:off x="1416770" y="1555750"/>
            <a:ext cx="9830819" cy="829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The number of Finger Lakes homes sold for each style and price for the past two years is shown below.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09251" y="45810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20442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556125" y="1669452"/>
            <a:ext cx="10337562" cy="541338"/>
          </a:xfrm>
        </p:spPr>
        <p:txBody>
          <a:bodyPr/>
          <a:lstStyle/>
          <a:p>
            <a:pPr>
              <a:buSzTx/>
              <a:buFont typeface="Wingdings" pitchFamily="2" charset="2"/>
              <a:buNone/>
            </a:pPr>
            <a:r>
              <a:rPr lang="en-US" dirty="0"/>
              <a:t>Insights Gained from Preceding </a:t>
            </a:r>
            <a:r>
              <a:rPr lang="en-US" dirty="0" err="1"/>
              <a:t>Crosstabulation</a:t>
            </a:r>
            <a:endParaRPr lang="en-US" dirty="0"/>
          </a:p>
        </p:txBody>
      </p:sp>
      <p:sp>
        <p:nvSpPr>
          <p:cNvPr id="140360" name="Rectangle 72"/>
          <p:cNvSpPr>
            <a:spLocks noChangeArrowheads="1"/>
          </p:cNvSpPr>
          <p:nvPr/>
        </p:nvSpPr>
        <p:spPr bwMode="auto">
          <a:xfrm>
            <a:off x="1537121" y="3128061"/>
            <a:ext cx="972947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Only three homes in the sample are an A-Frame style and priced at $250,000 or more.</a:t>
            </a:r>
          </a:p>
        </p:txBody>
      </p:sp>
      <p:sp>
        <p:nvSpPr>
          <p:cNvPr id="140361" name="Rectangle 73"/>
          <p:cNvSpPr>
            <a:spLocks noChangeArrowheads="1"/>
          </p:cNvSpPr>
          <p:nvPr/>
        </p:nvSpPr>
        <p:spPr bwMode="auto">
          <a:xfrm>
            <a:off x="1537121" y="2004111"/>
            <a:ext cx="972947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greatest number of homes (19) in the sample are a split-level style and priced at less than $250,000.</a:t>
            </a:r>
          </a:p>
        </p:txBody>
      </p:sp>
      <p:sp>
        <p:nvSpPr>
          <p:cNvPr id="140432" name="Rectangle 144"/>
          <p:cNvSpPr>
            <a:spLocks noChangeArrowheads="1"/>
          </p:cNvSpPr>
          <p:nvPr/>
        </p:nvSpPr>
        <p:spPr bwMode="auto">
          <a:xfrm>
            <a:off x="835798" y="1133475"/>
            <a:ext cx="793897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Example:  Finger Lakes Homes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3371" y="45868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88152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4725"/>
            <a:ext cx="10337562" cy="684441"/>
          </a:xfrm>
        </p:spPr>
        <p:txBody>
          <a:bodyPr>
            <a:normAutofit/>
          </a:bodyPr>
          <a:lstStyle/>
          <a:p>
            <a:r>
              <a:rPr lang="en-US" dirty="0" err="1"/>
              <a:t>Crosstabulation</a:t>
            </a:r>
            <a:r>
              <a:rPr lang="en-US" dirty="0"/>
              <a:t>: Row or Column Percentages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835798" y="1163128"/>
            <a:ext cx="10337562" cy="1136993"/>
          </a:xfrm>
        </p:spPr>
        <p:txBody>
          <a:bodyPr/>
          <a:lstStyle/>
          <a:p>
            <a:pPr marL="346075" indent="-346075">
              <a:buSzTx/>
            </a:pPr>
            <a:r>
              <a:rPr lang="en-US" dirty="0"/>
              <a:t>Converting the entries in the table into row percentages or column percentages can provide additional insight about the relationship between    the two variables.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91467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27" name="Rectangle 71"/>
          <p:cNvSpPr>
            <a:spLocks noChangeArrowheads="1"/>
          </p:cNvSpPr>
          <p:nvPr/>
        </p:nvSpPr>
        <p:spPr bwMode="auto">
          <a:xfrm>
            <a:off x="1068384" y="1774227"/>
            <a:ext cx="9595497" cy="2806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1223" name="Group 167"/>
          <p:cNvGrpSpPr>
            <a:grpSpLocks/>
          </p:cNvGrpSpPr>
          <p:nvPr/>
        </p:nvGrpSpPr>
        <p:grpSpPr bwMode="auto">
          <a:xfrm>
            <a:off x="1431481" y="2058135"/>
            <a:ext cx="8799915" cy="1892300"/>
            <a:chOff x="637" y="1187"/>
            <a:chExt cx="4660" cy="1192"/>
          </a:xfrm>
        </p:grpSpPr>
        <p:sp>
          <p:nvSpPr>
            <p:cNvPr id="301129" name="Line 73"/>
            <p:cNvSpPr>
              <a:spLocks noChangeShapeType="1"/>
            </p:cNvSpPr>
            <p:nvPr/>
          </p:nvSpPr>
          <p:spPr bwMode="auto">
            <a:xfrm>
              <a:off x="637" y="2370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0" name="Line 74"/>
            <p:cNvSpPr>
              <a:spLocks noChangeShapeType="1"/>
            </p:cNvSpPr>
            <p:nvPr/>
          </p:nvSpPr>
          <p:spPr bwMode="auto">
            <a:xfrm>
              <a:off x="649" y="1708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1" name="Line 75"/>
            <p:cNvSpPr>
              <a:spLocks noChangeShapeType="1"/>
            </p:cNvSpPr>
            <p:nvPr/>
          </p:nvSpPr>
          <p:spPr bwMode="auto">
            <a:xfrm flipH="1">
              <a:off x="1589" y="1187"/>
              <a:ext cx="0" cy="1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2" name="Line 76"/>
            <p:cNvSpPr>
              <a:spLocks noChangeShapeType="1"/>
            </p:cNvSpPr>
            <p:nvPr/>
          </p:nvSpPr>
          <p:spPr bwMode="auto">
            <a:xfrm>
              <a:off x="4617" y="1187"/>
              <a:ext cx="0" cy="1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1133" name="Rectangle 77"/>
          <p:cNvSpPr>
            <a:spLocks noChangeArrowheads="1"/>
          </p:cNvSpPr>
          <p:nvPr/>
        </p:nvSpPr>
        <p:spPr bwMode="auto">
          <a:xfrm>
            <a:off x="1469555" y="1926372"/>
            <a:ext cx="1672253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301134" name="Rectangle 78"/>
          <p:cNvSpPr>
            <a:spLocks noChangeArrowheads="1"/>
          </p:cNvSpPr>
          <p:nvPr/>
        </p:nvSpPr>
        <p:spPr bwMode="auto">
          <a:xfrm>
            <a:off x="2713052" y="2307372"/>
            <a:ext cx="63596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Colonial    Log     Split    A-Frame</a:t>
            </a:r>
          </a:p>
        </p:txBody>
      </p:sp>
      <p:sp>
        <p:nvSpPr>
          <p:cNvPr id="301135" name="Rectangle 79"/>
          <p:cNvSpPr>
            <a:spLocks noChangeArrowheads="1"/>
          </p:cNvSpPr>
          <p:nvPr/>
        </p:nvSpPr>
        <p:spPr bwMode="auto">
          <a:xfrm>
            <a:off x="9089399" y="2383572"/>
            <a:ext cx="1216184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301136" name="Rectangle 80"/>
          <p:cNvSpPr>
            <a:spLocks noChangeArrowheads="1"/>
          </p:cNvSpPr>
          <p:nvPr/>
        </p:nvSpPr>
        <p:spPr bwMode="auto">
          <a:xfrm>
            <a:off x="1233075" y="2936022"/>
            <a:ext cx="2001636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$250,000</a:t>
            </a:r>
          </a:p>
          <a:p>
            <a:pPr>
              <a:lnSpc>
                <a:spcPct val="120000"/>
              </a:lnSpc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$250,000</a:t>
            </a:r>
          </a:p>
        </p:txBody>
      </p:sp>
      <p:sp>
        <p:nvSpPr>
          <p:cNvPr id="301137" name="Rectangle 81"/>
          <p:cNvSpPr>
            <a:spLocks noChangeArrowheads="1"/>
          </p:cNvSpPr>
          <p:nvPr/>
        </p:nvSpPr>
        <p:spPr bwMode="auto">
          <a:xfrm>
            <a:off x="3860178" y="2878872"/>
            <a:ext cx="587822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32.73    10.91   34.55     21.82</a:t>
            </a:r>
          </a:p>
        </p:txBody>
      </p:sp>
      <p:sp>
        <p:nvSpPr>
          <p:cNvPr id="301138" name="Rectangle 82"/>
          <p:cNvSpPr>
            <a:spLocks noChangeArrowheads="1"/>
          </p:cNvSpPr>
          <p:nvPr/>
        </p:nvSpPr>
        <p:spPr bwMode="auto">
          <a:xfrm>
            <a:off x="9266759" y="2878872"/>
            <a:ext cx="937475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01139" name="Rectangle 83"/>
          <p:cNvSpPr>
            <a:spLocks noChangeArrowheads="1"/>
          </p:cNvSpPr>
          <p:nvPr/>
        </p:nvSpPr>
        <p:spPr bwMode="auto">
          <a:xfrm>
            <a:off x="1626564" y="3963693"/>
            <a:ext cx="8994693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Note: row totals are actually 100.01 due to rounding.</a:t>
            </a:r>
          </a:p>
        </p:txBody>
      </p:sp>
      <p:sp>
        <p:nvSpPr>
          <p:cNvPr id="301143" name="Rectangle 87"/>
          <p:cNvSpPr>
            <a:spLocks noChangeArrowheads="1"/>
          </p:cNvSpPr>
          <p:nvPr/>
        </p:nvSpPr>
        <p:spPr bwMode="auto">
          <a:xfrm>
            <a:off x="3860178" y="3317022"/>
            <a:ext cx="610625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26.67    31.11   35.56       6.67</a:t>
            </a:r>
          </a:p>
        </p:txBody>
      </p:sp>
      <p:sp>
        <p:nvSpPr>
          <p:cNvPr id="301144" name="Rectangle 88"/>
          <p:cNvSpPr>
            <a:spLocks noChangeArrowheads="1"/>
          </p:cNvSpPr>
          <p:nvPr/>
        </p:nvSpPr>
        <p:spPr bwMode="auto">
          <a:xfrm>
            <a:off x="2640156" y="1888272"/>
            <a:ext cx="63596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Style</a:t>
            </a:r>
          </a:p>
        </p:txBody>
      </p:sp>
      <p:sp>
        <p:nvSpPr>
          <p:cNvPr id="301149" name="Oval 93"/>
          <p:cNvSpPr>
            <a:spLocks noChangeArrowheads="1"/>
          </p:cNvSpPr>
          <p:nvPr/>
        </p:nvSpPr>
        <p:spPr bwMode="auto">
          <a:xfrm>
            <a:off x="3559871" y="3393222"/>
            <a:ext cx="1545567" cy="4762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151" name="Freeform 95"/>
          <p:cNvSpPr>
            <a:spLocks/>
          </p:cNvSpPr>
          <p:nvPr/>
        </p:nvSpPr>
        <p:spPr bwMode="auto">
          <a:xfrm>
            <a:off x="5042095" y="3565956"/>
            <a:ext cx="278709" cy="140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6"/>
              </a:cxn>
              <a:cxn ang="0">
                <a:pos x="120" y="192"/>
              </a:cxn>
              <a:cxn ang="0">
                <a:pos x="120" y="660"/>
              </a:cxn>
              <a:cxn ang="0">
                <a:pos x="120" y="888"/>
              </a:cxn>
            </a:cxnLst>
            <a:rect l="0" t="0" r="r" b="b"/>
            <a:pathLst>
              <a:path w="124" h="888">
                <a:moveTo>
                  <a:pt x="0" y="0"/>
                </a:moveTo>
                <a:cubicBezTo>
                  <a:pt x="16" y="6"/>
                  <a:pt x="76" y="4"/>
                  <a:pt x="96" y="36"/>
                </a:cubicBezTo>
                <a:cubicBezTo>
                  <a:pt x="116" y="68"/>
                  <a:pt x="116" y="88"/>
                  <a:pt x="120" y="192"/>
                </a:cubicBezTo>
                <a:cubicBezTo>
                  <a:pt x="124" y="296"/>
                  <a:pt x="120" y="544"/>
                  <a:pt x="120" y="660"/>
                </a:cubicBezTo>
                <a:cubicBezTo>
                  <a:pt x="120" y="776"/>
                  <a:pt x="120" y="841"/>
                  <a:pt x="120" y="888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52" name="Text Box 96"/>
          <p:cNvSpPr txBox="1">
            <a:spLocks noChangeArrowheads="1"/>
          </p:cNvSpPr>
          <p:nvPr/>
        </p:nvSpPr>
        <p:spPr bwMode="auto">
          <a:xfrm>
            <a:off x="2541067" y="4952874"/>
            <a:ext cx="73837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(Colonial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$250K)/(All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$250K) x 100 = (12/45) x 100</a:t>
            </a:r>
          </a:p>
        </p:txBody>
      </p:sp>
      <p:sp>
        <p:nvSpPr>
          <p:cNvPr id="301153" name="Rectangle 97"/>
          <p:cNvSpPr>
            <a:spLocks noChangeArrowheads="1"/>
          </p:cNvSpPr>
          <p:nvPr/>
        </p:nvSpPr>
        <p:spPr bwMode="auto">
          <a:xfrm>
            <a:off x="912138" y="461622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:  Row Percentages</a:t>
            </a:r>
          </a:p>
        </p:txBody>
      </p:sp>
      <p:sp>
        <p:nvSpPr>
          <p:cNvPr id="301222" name="Rectangle 166"/>
          <p:cNvSpPr>
            <a:spLocks noChangeArrowheads="1"/>
          </p:cNvSpPr>
          <p:nvPr/>
        </p:nvSpPr>
        <p:spPr bwMode="auto">
          <a:xfrm>
            <a:off x="835798" y="1122000"/>
            <a:ext cx="793897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Example:  Finger Lakes Homes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525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51" name="Rectangle 71"/>
          <p:cNvSpPr>
            <a:spLocks noChangeArrowheads="1"/>
          </p:cNvSpPr>
          <p:nvPr/>
        </p:nvSpPr>
        <p:spPr bwMode="auto">
          <a:xfrm>
            <a:off x="1476165" y="1798941"/>
            <a:ext cx="8372177" cy="2806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157" name="Rectangle 77"/>
          <p:cNvSpPr>
            <a:spLocks noChangeArrowheads="1"/>
          </p:cNvSpPr>
          <p:nvPr/>
        </p:nvSpPr>
        <p:spPr bwMode="auto">
          <a:xfrm>
            <a:off x="1815551" y="1827516"/>
            <a:ext cx="1672253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302158" name="Rectangle 78"/>
          <p:cNvSpPr>
            <a:spLocks noChangeArrowheads="1"/>
          </p:cNvSpPr>
          <p:nvPr/>
        </p:nvSpPr>
        <p:spPr bwMode="auto">
          <a:xfrm>
            <a:off x="3071405" y="2208516"/>
            <a:ext cx="63596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Colonial    Log     Split    A-Frame</a:t>
            </a:r>
          </a:p>
        </p:txBody>
      </p:sp>
      <p:sp>
        <p:nvSpPr>
          <p:cNvPr id="302160" name="Rectangle 80"/>
          <p:cNvSpPr>
            <a:spLocks noChangeArrowheads="1"/>
          </p:cNvSpPr>
          <p:nvPr/>
        </p:nvSpPr>
        <p:spPr bwMode="auto">
          <a:xfrm>
            <a:off x="1621300" y="2837166"/>
            <a:ext cx="2001636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$250,000</a:t>
            </a:r>
          </a:p>
          <a:p>
            <a:pPr>
              <a:lnSpc>
                <a:spcPct val="120000"/>
              </a:lnSpc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$250,000</a:t>
            </a:r>
          </a:p>
        </p:txBody>
      </p:sp>
      <p:sp>
        <p:nvSpPr>
          <p:cNvPr id="302161" name="Rectangle 81"/>
          <p:cNvSpPr>
            <a:spLocks noChangeArrowheads="1"/>
          </p:cNvSpPr>
          <p:nvPr/>
        </p:nvSpPr>
        <p:spPr bwMode="auto">
          <a:xfrm>
            <a:off x="4219154" y="2780016"/>
            <a:ext cx="587822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60.00    30.00   54.29     80.00</a:t>
            </a:r>
          </a:p>
        </p:txBody>
      </p:sp>
      <p:sp>
        <p:nvSpPr>
          <p:cNvPr id="302165" name="Rectangle 85"/>
          <p:cNvSpPr>
            <a:spLocks noChangeArrowheads="1"/>
          </p:cNvSpPr>
          <p:nvPr/>
        </p:nvSpPr>
        <p:spPr bwMode="auto">
          <a:xfrm>
            <a:off x="4219155" y="3218166"/>
            <a:ext cx="610625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40.00    70.00   45.71     20.00</a:t>
            </a:r>
          </a:p>
        </p:txBody>
      </p:sp>
      <p:sp>
        <p:nvSpPr>
          <p:cNvPr id="302166" name="Rectangle 86"/>
          <p:cNvSpPr>
            <a:spLocks noChangeArrowheads="1"/>
          </p:cNvSpPr>
          <p:nvPr/>
        </p:nvSpPr>
        <p:spPr bwMode="auto">
          <a:xfrm>
            <a:off x="3060294" y="1789416"/>
            <a:ext cx="63596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Style</a:t>
            </a:r>
          </a:p>
        </p:txBody>
      </p:sp>
      <p:grpSp>
        <p:nvGrpSpPr>
          <p:cNvPr id="302251" name="Group 171"/>
          <p:cNvGrpSpPr>
            <a:grpSpLocks/>
          </p:cNvGrpSpPr>
          <p:nvPr/>
        </p:nvGrpSpPr>
        <p:grpSpPr bwMode="auto">
          <a:xfrm>
            <a:off x="1802814" y="1978329"/>
            <a:ext cx="7600686" cy="2482850"/>
            <a:chOff x="649" y="1199"/>
            <a:chExt cx="3988" cy="1564"/>
          </a:xfrm>
        </p:grpSpPr>
        <p:sp>
          <p:nvSpPr>
            <p:cNvPr id="302170" name="Line 90"/>
            <p:cNvSpPr>
              <a:spLocks noChangeShapeType="1"/>
            </p:cNvSpPr>
            <p:nvPr/>
          </p:nvSpPr>
          <p:spPr bwMode="auto">
            <a:xfrm>
              <a:off x="649" y="2382"/>
              <a:ext cx="39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1" name="Line 91"/>
            <p:cNvSpPr>
              <a:spLocks noChangeShapeType="1"/>
            </p:cNvSpPr>
            <p:nvPr/>
          </p:nvSpPr>
          <p:spPr bwMode="auto">
            <a:xfrm>
              <a:off x="661" y="1720"/>
              <a:ext cx="3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2" name="Line 92"/>
            <p:cNvSpPr>
              <a:spLocks noChangeShapeType="1"/>
            </p:cNvSpPr>
            <p:nvPr/>
          </p:nvSpPr>
          <p:spPr bwMode="auto">
            <a:xfrm>
              <a:off x="1601" y="1199"/>
              <a:ext cx="0" cy="1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3" name="Line 93"/>
            <p:cNvSpPr>
              <a:spLocks noChangeShapeType="1"/>
            </p:cNvSpPr>
            <p:nvPr/>
          </p:nvSpPr>
          <p:spPr bwMode="auto">
            <a:xfrm>
              <a:off x="4629" y="1199"/>
              <a:ext cx="0" cy="1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174" name="Rectangle 94"/>
          <p:cNvSpPr>
            <a:spLocks noChangeArrowheads="1"/>
          </p:cNvSpPr>
          <p:nvPr/>
        </p:nvSpPr>
        <p:spPr bwMode="auto">
          <a:xfrm>
            <a:off x="4320503" y="3846816"/>
            <a:ext cx="5346141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	   100      100        100</a:t>
            </a:r>
          </a:p>
        </p:txBody>
      </p:sp>
      <p:sp>
        <p:nvSpPr>
          <p:cNvPr id="302175" name="Rectangle 95"/>
          <p:cNvSpPr>
            <a:spLocks noChangeArrowheads="1"/>
          </p:cNvSpPr>
          <p:nvPr/>
        </p:nvSpPr>
        <p:spPr bwMode="auto">
          <a:xfrm>
            <a:off x="1942237" y="3884916"/>
            <a:ext cx="1393544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302178" name="Oval 98"/>
          <p:cNvSpPr>
            <a:spLocks noChangeArrowheads="1"/>
          </p:cNvSpPr>
          <p:nvPr/>
        </p:nvSpPr>
        <p:spPr bwMode="auto">
          <a:xfrm>
            <a:off x="3943873" y="3294366"/>
            <a:ext cx="1545567" cy="4762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179" name="Freeform 99"/>
          <p:cNvSpPr>
            <a:spLocks/>
          </p:cNvSpPr>
          <p:nvPr/>
        </p:nvSpPr>
        <p:spPr bwMode="auto">
          <a:xfrm>
            <a:off x="5451434" y="3618216"/>
            <a:ext cx="261817" cy="140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6"/>
              </a:cxn>
              <a:cxn ang="0">
                <a:pos x="120" y="192"/>
              </a:cxn>
              <a:cxn ang="0">
                <a:pos x="120" y="660"/>
              </a:cxn>
              <a:cxn ang="0">
                <a:pos x="120" y="888"/>
              </a:cxn>
            </a:cxnLst>
            <a:rect l="0" t="0" r="r" b="b"/>
            <a:pathLst>
              <a:path w="124" h="888">
                <a:moveTo>
                  <a:pt x="0" y="0"/>
                </a:moveTo>
                <a:cubicBezTo>
                  <a:pt x="16" y="6"/>
                  <a:pt x="76" y="4"/>
                  <a:pt x="96" y="36"/>
                </a:cubicBezTo>
                <a:cubicBezTo>
                  <a:pt x="116" y="68"/>
                  <a:pt x="116" y="88"/>
                  <a:pt x="120" y="192"/>
                </a:cubicBezTo>
                <a:cubicBezTo>
                  <a:pt x="124" y="296"/>
                  <a:pt x="120" y="544"/>
                  <a:pt x="120" y="660"/>
                </a:cubicBezTo>
                <a:cubicBezTo>
                  <a:pt x="120" y="776"/>
                  <a:pt x="120" y="841"/>
                  <a:pt x="120" y="888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180" name="Text Box 100"/>
          <p:cNvSpPr txBox="1">
            <a:spLocks noChangeArrowheads="1"/>
          </p:cNvSpPr>
          <p:nvPr/>
        </p:nvSpPr>
        <p:spPr bwMode="auto">
          <a:xfrm>
            <a:off x="2401164" y="5039373"/>
            <a:ext cx="738695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(Colonial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$250K)/(All Colonial) x 100 = (12/30) x 100</a:t>
            </a:r>
          </a:p>
        </p:txBody>
      </p:sp>
      <p:sp>
        <p:nvSpPr>
          <p:cNvPr id="302181" name="Rectangle 101"/>
          <p:cNvSpPr>
            <a:spLocks noChangeArrowheads="1"/>
          </p:cNvSpPr>
          <p:nvPr/>
        </p:nvSpPr>
        <p:spPr bwMode="auto">
          <a:xfrm>
            <a:off x="912138" y="46164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:  Column Percentages</a:t>
            </a:r>
          </a:p>
        </p:txBody>
      </p:sp>
      <p:sp>
        <p:nvSpPr>
          <p:cNvPr id="302250" name="Rectangle 170"/>
          <p:cNvSpPr>
            <a:spLocks noChangeArrowheads="1"/>
          </p:cNvSpPr>
          <p:nvPr/>
        </p:nvSpPr>
        <p:spPr bwMode="auto">
          <a:xfrm>
            <a:off x="830796" y="1133475"/>
            <a:ext cx="793897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Example:  Finger Lakes Homes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24116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6429</TotalTime>
  <Pages>31</Pages>
  <Words>1481</Words>
  <Application>Microsoft Office PowerPoint</Application>
  <PresentationFormat>Custom</PresentationFormat>
  <Paragraphs>311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MS Reference Serif</vt:lpstr>
      <vt:lpstr>Wingdings</vt:lpstr>
      <vt:lpstr>Book Antiqua</vt:lpstr>
      <vt:lpstr>Monotype Sorts</vt:lpstr>
      <vt:lpstr>Times New Roman</vt:lpstr>
      <vt:lpstr>Arial</vt:lpstr>
      <vt:lpstr>SBE13ch01_New</vt:lpstr>
      <vt:lpstr>Essentials of Statistics for Business and Economics (8e)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Crosstabulation: Row or Column 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Scatter Diagram</vt:lpstr>
      <vt:lpstr>Scatter Diagram</vt:lpstr>
      <vt:lpstr>Scatter Diagram</vt:lpstr>
      <vt:lpstr>Scatter Diagram</vt:lpstr>
      <vt:lpstr>Scatter Diagram and Trendline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Tabular and Graphical Displays</vt:lpstr>
      <vt:lpstr>End of Chapter 2, Part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STATISTICS I: TABULAR AND GRAPHICAL DISPLAYS</dc:title>
  <dc:subject>Tabular &amp; Graphical</dc:subject>
  <dc:creator>John IV</dc:creator>
  <cp:lastModifiedBy>Merrill, Anne</cp:lastModifiedBy>
  <cp:revision>368</cp:revision>
  <cp:lastPrinted>1601-01-01T00:00:00Z</cp:lastPrinted>
  <dcterms:created xsi:type="dcterms:W3CDTF">1996-08-26T08:21:12Z</dcterms:created>
  <dcterms:modified xsi:type="dcterms:W3CDTF">2017-04-27T18:52:00Z</dcterms:modified>
</cp:coreProperties>
</file>