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83" r:id="rId1"/>
  </p:sldMasterIdLst>
  <p:notesMasterIdLst>
    <p:notesMasterId r:id="rId50"/>
  </p:notesMasterIdLst>
  <p:handoutMasterIdLst>
    <p:handoutMasterId r:id="rId51"/>
  </p:handoutMasterIdLst>
  <p:sldIdLst>
    <p:sldId id="514" r:id="rId2"/>
    <p:sldId id="512" r:id="rId3"/>
    <p:sldId id="258" r:id="rId4"/>
    <p:sldId id="398" r:id="rId5"/>
    <p:sldId id="260" r:id="rId6"/>
    <p:sldId id="392" r:id="rId7"/>
    <p:sldId id="397" r:id="rId8"/>
    <p:sldId id="341" r:id="rId9"/>
    <p:sldId id="513" r:id="rId10"/>
    <p:sldId id="264" r:id="rId11"/>
    <p:sldId id="289" r:id="rId12"/>
    <p:sldId id="466" r:id="rId13"/>
    <p:sldId id="266" r:id="rId14"/>
    <p:sldId id="488" r:id="rId15"/>
    <p:sldId id="389" r:id="rId16"/>
    <p:sldId id="268" r:id="rId17"/>
    <p:sldId id="269" r:id="rId18"/>
    <p:sldId id="396" r:id="rId19"/>
    <p:sldId id="467" r:id="rId20"/>
    <p:sldId id="270" r:id="rId21"/>
    <p:sldId id="352" r:id="rId22"/>
    <p:sldId id="469" r:id="rId23"/>
    <p:sldId id="468" r:id="rId24"/>
    <p:sldId id="510" r:id="rId25"/>
    <p:sldId id="271" r:id="rId26"/>
    <p:sldId id="272" r:id="rId27"/>
    <p:sldId id="402" r:id="rId28"/>
    <p:sldId id="451" r:id="rId29"/>
    <p:sldId id="452" r:id="rId30"/>
    <p:sldId id="275" r:id="rId31"/>
    <p:sldId id="288" r:id="rId32"/>
    <p:sldId id="477" r:id="rId33"/>
    <p:sldId id="478" r:id="rId34"/>
    <p:sldId id="479" r:id="rId35"/>
    <p:sldId id="480" r:id="rId36"/>
    <p:sldId id="407" r:id="rId37"/>
    <p:sldId id="481" r:id="rId38"/>
    <p:sldId id="278" r:id="rId39"/>
    <p:sldId id="408" r:id="rId40"/>
    <p:sldId id="482" r:id="rId41"/>
    <p:sldId id="483" r:id="rId42"/>
    <p:sldId id="409" r:id="rId43"/>
    <p:sldId id="290" r:id="rId44"/>
    <p:sldId id="484" r:id="rId45"/>
    <p:sldId id="485" r:id="rId46"/>
    <p:sldId id="486" r:id="rId47"/>
    <p:sldId id="487" r:id="rId48"/>
    <p:sldId id="286" r:id="rId49"/>
  </p:sldIdLst>
  <p:sldSz cx="12161838" cy="6858000"/>
  <p:notesSz cx="6858000" cy="9144000"/>
  <p:embeddedFontLst>
    <p:embeddedFont>
      <p:font typeface="MS Reference Serif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Monotype Sorts" panose="020B0604020202020204" charset="2"/>
      <p:regular r:id="rId63"/>
    </p:embeddedFont>
    <p:embeddedFont>
      <p:font typeface="Book Antiqua" panose="02040602050305030304" pitchFamily="18" charset="0"/>
      <p:regular r:id="rId64"/>
      <p:bold r:id="rId65"/>
      <p:italic r:id="rId66"/>
      <p:boldItalic r:id="rId6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1">
          <p15:clr>
            <a:srgbClr val="A4A3A4"/>
          </p15:clr>
        </p15:guide>
        <p15:guide id="2" pos="6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722317"/>
    <a:srgbClr val="000000"/>
    <a:srgbClr val="4F7600"/>
    <a:srgbClr val="578200"/>
    <a:srgbClr val="808080"/>
    <a:srgbClr val="A1CC16"/>
    <a:srgbClr val="72AF2F"/>
    <a:srgbClr val="829707"/>
    <a:srgbClr val="98B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6025" autoAdjust="0"/>
  </p:normalViewPr>
  <p:slideViewPr>
    <p:cSldViewPr snapToGrid="0">
      <p:cViewPr varScale="1">
        <p:scale>
          <a:sx n="102" d="100"/>
          <a:sy n="102" d="100"/>
        </p:scale>
        <p:origin x="132" y="558"/>
      </p:cViewPr>
      <p:guideLst>
        <p:guide orient="horz" pos="901"/>
        <p:guide pos="6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81507CF8-9672-4F11-90D0-134F073B2765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FEC95781-C1C8-4051-9E01-E79169595D8D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9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91" y="640082"/>
            <a:ext cx="10489585" cy="7270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5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2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9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0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0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3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0"/>
            <a:ext cx="941947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531340" y="48578"/>
            <a:ext cx="5788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Essentials</a:t>
            </a:r>
            <a:r>
              <a:rPr lang="en-US" sz="1800" baseline="0" dirty="0">
                <a:solidFill>
                  <a:schemeClr val="bg1"/>
                </a:solidFill>
                <a:effectLst/>
                <a:latin typeface="+mn-lt"/>
              </a:rPr>
              <a:t> of 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Statistics for Business and Economics (8e)</a:t>
            </a:r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5299" y="692033"/>
            <a:ext cx="10337562" cy="661987"/>
          </a:xfrm>
        </p:spPr>
        <p:txBody>
          <a:bodyPr/>
          <a:lstStyle/>
          <a:p>
            <a:pPr>
              <a:defRPr/>
            </a:pPr>
            <a:r>
              <a:rPr lang="en-US" dirty="0"/>
              <a:t>Bar Chart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21788" y="1136306"/>
            <a:ext cx="10236214" cy="653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graphical display for depicting qualitative data.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21788" y="1719531"/>
            <a:ext cx="10236214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 one axis (usually the horizontal axis), we specify the labels that are used for each of the classes.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21788" y="2619278"/>
            <a:ext cx="10236214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scale can be used for the other axis (usually the vertical axis).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921788" y="3538075"/>
            <a:ext cx="10236214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Using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 of fixed width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drawn above each class label, we extend the height appropriately.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829327" y="4490211"/>
            <a:ext cx="102783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bars are separated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emphasize the fact that each class is a separate category.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191" y="1220295"/>
            <a:ext cx="9283849" cy="4945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 flipV="1">
            <a:off x="2461928" y="1582245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2825795" y="5497021"/>
            <a:ext cx="72455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3953814" y="5522420"/>
            <a:ext cx="113351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5345736" y="5497021"/>
            <a:ext cx="113351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6678564" y="5520833"/>
            <a:ext cx="113351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Above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7962704" y="5495434"/>
            <a:ext cx="12246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 rot="16200000">
            <a:off x="941163" y="3144012"/>
            <a:ext cx="13946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9474894" y="5134563"/>
            <a:ext cx="98103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Rating</a:t>
            </a:r>
          </a:p>
        </p:txBody>
      </p: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2318350" y="1577483"/>
            <a:ext cx="270263" cy="3479800"/>
            <a:chOff x="1014" y="1027"/>
            <a:chExt cx="128" cy="2192"/>
          </a:xfrm>
        </p:grpSpPr>
        <p:grpSp>
          <p:nvGrpSpPr>
            <p:cNvPr id="13354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8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9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0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1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2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3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3872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1763049" y="1380634"/>
            <a:ext cx="487742" cy="3875087"/>
            <a:chOff x="745" y="903"/>
            <a:chExt cx="231" cy="2441"/>
          </a:xfrm>
          <a:effectLst/>
        </p:grpSpPr>
        <p:grpSp>
          <p:nvGrpSpPr>
            <p:cNvPr id="13343" name="Group 151"/>
            <p:cNvGrpSpPr>
              <a:grpSpLocks/>
            </p:cNvGrpSpPr>
            <p:nvPr/>
          </p:nvGrpSpPr>
          <p:grpSpPr bwMode="auto">
            <a:xfrm>
              <a:off x="817" y="1143"/>
              <a:ext cx="159" cy="2201"/>
              <a:chOff x="817" y="1143"/>
              <a:chExt cx="159" cy="2201"/>
            </a:xfrm>
          </p:grpSpPr>
          <p:sp>
            <p:nvSpPr>
              <p:cNvPr id="73744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3746" name="Rectangle 18"/>
              <p:cNvSpPr>
                <a:spLocks noChangeArrowheads="1"/>
              </p:cNvSpPr>
              <p:nvPr/>
            </p:nvSpPr>
            <p:spPr bwMode="auto">
              <a:xfrm>
                <a:off x="817" y="2617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73747" name="Rectangle 19"/>
              <p:cNvSpPr>
                <a:spLocks noChangeArrowheads="1"/>
              </p:cNvSpPr>
              <p:nvPr/>
            </p:nvSpPr>
            <p:spPr bwMode="auto">
              <a:xfrm>
                <a:off x="817" y="2365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/>
            </p:nvSpPr>
            <p:spPr bwMode="auto">
              <a:xfrm>
                <a:off x="817" y="2120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3749" name="Rectangle 21"/>
              <p:cNvSpPr>
                <a:spLocks noChangeArrowheads="1"/>
              </p:cNvSpPr>
              <p:nvPr/>
            </p:nvSpPr>
            <p:spPr bwMode="auto">
              <a:xfrm>
                <a:off x="818" y="1874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3750" name="Rectangle 22"/>
              <p:cNvSpPr>
                <a:spLocks noChangeArrowheads="1"/>
              </p:cNvSpPr>
              <p:nvPr/>
            </p:nvSpPr>
            <p:spPr bwMode="auto">
              <a:xfrm>
                <a:off x="817" y="1633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73751" name="Rectangle 23"/>
              <p:cNvSpPr>
                <a:spLocks noChangeArrowheads="1"/>
              </p:cNvSpPr>
              <p:nvPr/>
            </p:nvSpPr>
            <p:spPr bwMode="auto">
              <a:xfrm>
                <a:off x="822" y="1387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73752" name="Rectangle 24"/>
              <p:cNvSpPr>
                <a:spLocks noChangeArrowheads="1"/>
              </p:cNvSpPr>
              <p:nvPr/>
            </p:nvSpPr>
            <p:spPr bwMode="auto">
              <a:xfrm>
                <a:off x="817" y="1143"/>
                <a:ext cx="15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73874" name="Rectangle 146"/>
            <p:cNvSpPr>
              <a:spLocks noChangeArrowheads="1"/>
            </p:cNvSpPr>
            <p:nvPr/>
          </p:nvSpPr>
          <p:spPr bwMode="auto">
            <a:xfrm>
              <a:off x="745" y="903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73869" name="Rectangle 141"/>
          <p:cNvSpPr>
            <a:spLocks noChangeArrowheads="1"/>
          </p:cNvSpPr>
          <p:nvPr/>
        </p:nvSpPr>
        <p:spPr bwMode="auto">
          <a:xfrm>
            <a:off x="3445854" y="1220295"/>
            <a:ext cx="5422153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Marada Inn Quality Ratings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2719523" y="4679459"/>
            <a:ext cx="891024" cy="76993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4077173" y="4295283"/>
            <a:ext cx="891024" cy="11541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5432711" y="3520583"/>
            <a:ext cx="891024" cy="19288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6790359" y="1975945"/>
            <a:ext cx="888913" cy="347345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8145898" y="5057283"/>
            <a:ext cx="891024" cy="3921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/>
            </a:endParaRPr>
          </a:p>
        </p:txBody>
      </p: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2457706" y="5443045"/>
            <a:ext cx="6830477" cy="122238"/>
            <a:chOff x="1164" y="3402"/>
            <a:chExt cx="3235" cy="77"/>
          </a:xfrm>
        </p:grpSpPr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1164" y="3408"/>
              <a:ext cx="32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3336" name="Group 155"/>
            <p:cNvGrpSpPr>
              <a:grpSpLocks/>
            </p:cNvGrpSpPr>
            <p:nvPr/>
          </p:nvGrpSpPr>
          <p:grpSpPr bwMode="auto">
            <a:xfrm>
              <a:off x="1170" y="3402"/>
              <a:ext cx="3229" cy="77"/>
              <a:chOff x="1170" y="3402"/>
              <a:chExt cx="3229" cy="77"/>
            </a:xfrm>
          </p:grpSpPr>
          <p:sp>
            <p:nvSpPr>
              <p:cNvPr id="73823" name="Line 95"/>
              <p:cNvSpPr>
                <a:spLocks noChangeShapeType="1"/>
              </p:cNvSpPr>
              <p:nvPr/>
            </p:nvSpPr>
            <p:spPr bwMode="auto">
              <a:xfrm rot="-5400000">
                <a:off x="1783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4" name="Line 96"/>
              <p:cNvSpPr>
                <a:spLocks noChangeShapeType="1"/>
              </p:cNvSpPr>
              <p:nvPr/>
            </p:nvSpPr>
            <p:spPr bwMode="auto">
              <a:xfrm rot="5400000" flipH="1">
                <a:off x="2428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5" name="Line 97"/>
              <p:cNvSpPr>
                <a:spLocks noChangeShapeType="1"/>
              </p:cNvSpPr>
              <p:nvPr/>
            </p:nvSpPr>
            <p:spPr bwMode="auto">
              <a:xfrm rot="5400000" flipH="1">
                <a:off x="3076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6" name="Line 98"/>
              <p:cNvSpPr>
                <a:spLocks noChangeShapeType="1"/>
              </p:cNvSpPr>
              <p:nvPr/>
            </p:nvSpPr>
            <p:spPr bwMode="auto">
              <a:xfrm rot="5400000" flipH="1">
                <a:off x="3711" y="3437"/>
                <a:ext cx="72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7" name="Line 99"/>
              <p:cNvSpPr>
                <a:spLocks noChangeShapeType="1"/>
              </p:cNvSpPr>
              <p:nvPr/>
            </p:nvSpPr>
            <p:spPr bwMode="auto">
              <a:xfrm rot="5400000" flipH="1">
                <a:off x="4360" y="3440"/>
                <a:ext cx="7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8" name="Line 100"/>
              <p:cNvSpPr>
                <a:spLocks noChangeShapeType="1"/>
              </p:cNvSpPr>
              <p:nvPr/>
            </p:nvSpPr>
            <p:spPr bwMode="auto">
              <a:xfrm rot="5400000" flipH="1">
                <a:off x="1135" y="3437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</p:nvPr>
        </p:nvSpPr>
        <p:spPr>
          <a:xfrm>
            <a:off x="905299" y="692033"/>
            <a:ext cx="10337562" cy="661987"/>
          </a:xfrm>
        </p:spPr>
        <p:txBody>
          <a:bodyPr/>
          <a:lstStyle/>
          <a:p>
            <a:pPr>
              <a:defRPr/>
            </a:pPr>
            <a:r>
              <a:rPr lang="en-US" dirty="0"/>
              <a:t>Bar Chart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905299" y="657961"/>
            <a:ext cx="10337562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Pareto Diagram</a:t>
            </a: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923699" y="1173147"/>
            <a:ext cx="10079445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quality control, bar charts are used to identify the most important causes of problems.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923699" y="2091455"/>
            <a:ext cx="10236214" cy="1322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 the bars are arranged in descending order of height from left to right (with the most frequently occurring cause appearing first) the bar chart is       called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Pareto diagram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923699" y="3370249"/>
            <a:ext cx="10236214" cy="63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diagram is named for its founder, Vilfredo Pareto, an Italian economist.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29" y="677416"/>
            <a:ext cx="10337562" cy="700087"/>
          </a:xfrm>
        </p:spPr>
        <p:txBody>
          <a:bodyPr/>
          <a:lstStyle/>
          <a:p>
            <a:pPr>
              <a:defRPr/>
            </a:pPr>
            <a:r>
              <a:rPr lang="en-US" dirty="0"/>
              <a:t>Pie Chart</a:t>
            </a: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919476" y="1135232"/>
            <a:ext cx="9780145" cy="1006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pie chart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commonly used graphical display for presenting relative frequency and percent frequency distributions for categorical data.</a:t>
            </a: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923298" y="2078942"/>
            <a:ext cx="10337562" cy="976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draw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circle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; then use the relative frequencies to subdivide the circle into sectors that correspond to the relative frequency for each class.</a:t>
            </a:r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923298" y="2895653"/>
            <a:ext cx="10362899" cy="10277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Since there are 360 degrees in a circle, a class with a relative frequency of .25 would consume .25(360) = 90 degrees of the circle.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47"/>
          <p:cNvSpPr>
            <a:spLocks noChangeArrowheads="1"/>
          </p:cNvSpPr>
          <p:nvPr/>
        </p:nvSpPr>
        <p:spPr bwMode="auto">
          <a:xfrm>
            <a:off x="3399403" y="1143001"/>
            <a:ext cx="539259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Marada Inn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Quality Ratings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629" y="675204"/>
            <a:ext cx="10337562" cy="700087"/>
          </a:xfrm>
        </p:spPr>
        <p:txBody>
          <a:bodyPr/>
          <a:lstStyle/>
          <a:p>
            <a:pPr>
              <a:defRPr/>
            </a:pPr>
            <a:r>
              <a:rPr lang="en-US" dirty="0"/>
              <a:t>Pie Chart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grpSp>
        <p:nvGrpSpPr>
          <p:cNvPr id="4" name="Group 129"/>
          <p:cNvGrpSpPr/>
          <p:nvPr/>
        </p:nvGrpSpPr>
        <p:grpSpPr>
          <a:xfrm>
            <a:off x="3745291" y="1814879"/>
            <a:ext cx="4329303" cy="4043364"/>
            <a:chOff x="3745291" y="1814879"/>
            <a:chExt cx="4329303" cy="4043364"/>
          </a:xfrm>
        </p:grpSpPr>
        <p:sp>
          <p:nvSpPr>
            <p:cNvPr id="31" name="Rectangle 146"/>
            <p:cNvSpPr>
              <a:spLocks noChangeArrowheads="1"/>
            </p:cNvSpPr>
            <p:nvPr/>
          </p:nvSpPr>
          <p:spPr bwMode="auto">
            <a:xfrm>
              <a:off x="3745291" y="1814879"/>
              <a:ext cx="1224695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Excellent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5%</a:t>
              </a:r>
            </a:p>
          </p:txBody>
        </p:sp>
        <p:sp>
          <p:nvSpPr>
            <p:cNvPr id="5" name="Oval 139"/>
            <p:cNvSpPr>
              <a:spLocks noChangeArrowheads="1"/>
            </p:cNvSpPr>
            <p:nvPr/>
          </p:nvSpPr>
          <p:spPr bwMode="auto">
            <a:xfrm>
              <a:off x="4202188" y="2146667"/>
              <a:ext cx="3834998" cy="368458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Arc 105"/>
            <p:cNvSpPr>
              <a:spLocks/>
            </p:cNvSpPr>
            <p:nvPr/>
          </p:nvSpPr>
          <p:spPr bwMode="auto">
            <a:xfrm>
              <a:off x="4195567" y="2237153"/>
              <a:ext cx="1945147" cy="3621089"/>
            </a:xfrm>
            <a:custGeom>
              <a:avLst/>
              <a:gdLst>
                <a:gd name="G0" fmla="+- 21600 0 0"/>
                <a:gd name="G1" fmla="+- 20489 0 0"/>
                <a:gd name="G2" fmla="+- 21600 0 0"/>
                <a:gd name="T0" fmla="*/ 21703 w 21703"/>
                <a:gd name="T1" fmla="*/ 42089 h 42089"/>
                <a:gd name="T2" fmla="*/ 14763 w 21703"/>
                <a:gd name="T3" fmla="*/ 0 h 42089"/>
                <a:gd name="T4" fmla="*/ 21600 w 21703"/>
                <a:gd name="T5" fmla="*/ 20489 h 4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3" h="42089" fill="none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</a:path>
                <a:path w="21703" h="42089" stroke="0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  <a:lnTo>
                    <a:pt x="21600" y="2048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107"/>
            <p:cNvSpPr>
              <a:spLocks noChangeShapeType="1"/>
            </p:cNvSpPr>
            <p:nvPr/>
          </p:nvSpPr>
          <p:spPr bwMode="auto">
            <a:xfrm rot="20572078" flipH="1" flipV="1">
              <a:off x="5800408" y="2187939"/>
              <a:ext cx="53866" cy="1869195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Arc 113"/>
            <p:cNvSpPr>
              <a:spLocks/>
            </p:cNvSpPr>
            <p:nvPr/>
          </p:nvSpPr>
          <p:spPr bwMode="auto">
            <a:xfrm>
              <a:off x="5519554" y="2145079"/>
              <a:ext cx="614771" cy="1849437"/>
            </a:xfrm>
            <a:custGeom>
              <a:avLst/>
              <a:gdLst>
                <a:gd name="G0" fmla="+- 6845 0 0"/>
                <a:gd name="G1" fmla="+- 21599 0 0"/>
                <a:gd name="G2" fmla="+- 21600 0 0"/>
                <a:gd name="T0" fmla="*/ 0 w 6845"/>
                <a:gd name="T1" fmla="*/ 1112 h 21599"/>
                <a:gd name="T2" fmla="*/ 6640 w 6845"/>
                <a:gd name="T3" fmla="*/ 0 h 21599"/>
                <a:gd name="T4" fmla="*/ 6845 w 684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5" h="21599" fill="none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</a:path>
                <a:path w="6845" h="21599" stroke="0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  <a:lnTo>
                    <a:pt x="6845" y="2159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Line 114"/>
            <p:cNvSpPr>
              <a:spLocks noChangeShapeType="1"/>
            </p:cNvSpPr>
            <p:nvPr/>
          </p:nvSpPr>
          <p:spPr bwMode="auto">
            <a:xfrm flipH="1" flipV="1">
              <a:off x="6139204" y="2132380"/>
              <a:ext cx="0" cy="185420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115"/>
            <p:cNvSpPr>
              <a:spLocks noChangeShapeType="1"/>
            </p:cNvSpPr>
            <p:nvPr/>
          </p:nvSpPr>
          <p:spPr bwMode="auto">
            <a:xfrm rot="20572078" flipH="1" flipV="1">
              <a:off x="5796038" y="2195879"/>
              <a:ext cx="60176" cy="1860550"/>
            </a:xfrm>
            <a:prstGeom prst="lin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Arc 118"/>
            <p:cNvSpPr>
              <a:spLocks/>
            </p:cNvSpPr>
            <p:nvPr/>
          </p:nvSpPr>
          <p:spPr bwMode="auto">
            <a:xfrm>
              <a:off x="6139204" y="2146667"/>
              <a:ext cx="1123826" cy="1866282"/>
            </a:xfrm>
            <a:custGeom>
              <a:avLst/>
              <a:gdLst>
                <a:gd name="G0" fmla="+- 205 0 0"/>
                <a:gd name="G1" fmla="+- 21600 0 0"/>
                <a:gd name="G2" fmla="+- 21600 0 0"/>
                <a:gd name="T0" fmla="*/ 0 w 12669"/>
                <a:gd name="T1" fmla="*/ 1 h 21600"/>
                <a:gd name="T2" fmla="*/ 12669 w 12669"/>
                <a:gd name="T3" fmla="*/ 3959 h 21600"/>
                <a:gd name="T4" fmla="*/ 205 w 1266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69" h="21600" fill="none" extrusionOk="0">
                  <a:moveTo>
                    <a:pt x="-1" y="0"/>
                  </a:moveTo>
                  <a:cubicBezTo>
                    <a:pt x="68" y="0"/>
                    <a:pt x="136" y="-1"/>
                    <a:pt x="205" y="0"/>
                  </a:cubicBezTo>
                  <a:cubicBezTo>
                    <a:pt x="4668" y="0"/>
                    <a:pt x="9023" y="1383"/>
                    <a:pt x="12669" y="3958"/>
                  </a:cubicBezTo>
                </a:path>
                <a:path w="12669" h="21600" stroke="0" extrusionOk="0">
                  <a:moveTo>
                    <a:pt x="-1" y="0"/>
                  </a:moveTo>
                  <a:cubicBezTo>
                    <a:pt x="68" y="0"/>
                    <a:pt x="136" y="-1"/>
                    <a:pt x="205" y="0"/>
                  </a:cubicBezTo>
                  <a:cubicBezTo>
                    <a:pt x="4668" y="0"/>
                    <a:pt x="9023" y="1383"/>
                    <a:pt x="12669" y="3958"/>
                  </a:cubicBezTo>
                  <a:lnTo>
                    <a:pt x="205" y="216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119"/>
            <p:cNvSpPr>
              <a:spLocks noChangeShapeType="1"/>
            </p:cNvSpPr>
            <p:nvPr/>
          </p:nvSpPr>
          <p:spPr bwMode="auto">
            <a:xfrm rot="1797583" flipV="1">
              <a:off x="6590681" y="2340508"/>
              <a:ext cx="197344" cy="1803235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3" name="Group 138"/>
            <p:cNvGrpSpPr>
              <a:grpSpLocks/>
            </p:cNvGrpSpPr>
            <p:nvPr/>
          </p:nvGrpSpPr>
          <p:grpSpPr bwMode="auto">
            <a:xfrm>
              <a:off x="6127821" y="2308592"/>
              <a:ext cx="1946773" cy="1841500"/>
              <a:chOff x="2867" y="1309"/>
              <a:chExt cx="1197" cy="1160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Arc 109"/>
              <p:cNvSpPr>
                <a:spLocks/>
              </p:cNvSpPr>
              <p:nvPr/>
            </p:nvSpPr>
            <p:spPr bwMode="auto">
              <a:xfrm>
                <a:off x="2867" y="1420"/>
                <a:ext cx="1190" cy="950"/>
              </a:xfrm>
              <a:custGeom>
                <a:avLst/>
                <a:gdLst>
                  <a:gd name="G0" fmla="+- 0 0 0"/>
                  <a:gd name="G1" fmla="+- 17629 0 0"/>
                  <a:gd name="G2" fmla="+- 21600 0 0"/>
                  <a:gd name="T0" fmla="*/ 12481 w 21599"/>
                  <a:gd name="T1" fmla="*/ 0 h 17629"/>
                  <a:gd name="T2" fmla="*/ 21599 w 21599"/>
                  <a:gd name="T3" fmla="*/ 17425 h 17629"/>
                  <a:gd name="T4" fmla="*/ 0 w 21599"/>
                  <a:gd name="T5" fmla="*/ 17629 h 17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17629" fill="none" extrusionOk="0">
                    <a:moveTo>
                      <a:pt x="12481" y="-1"/>
                    </a:moveTo>
                    <a:cubicBezTo>
                      <a:pt x="18141" y="4007"/>
                      <a:pt x="21533" y="10489"/>
                      <a:pt x="21599" y="17424"/>
                    </a:cubicBezTo>
                  </a:path>
                  <a:path w="21599" h="17629" stroke="0" extrusionOk="0">
                    <a:moveTo>
                      <a:pt x="12481" y="-1"/>
                    </a:moveTo>
                    <a:cubicBezTo>
                      <a:pt x="18141" y="4007"/>
                      <a:pt x="21533" y="10489"/>
                      <a:pt x="21599" y="17424"/>
                    </a:cubicBezTo>
                    <a:lnTo>
                      <a:pt x="0" y="17629"/>
                    </a:lnTo>
                    <a:close/>
                  </a:path>
                </a:pathLst>
              </a:custGeom>
              <a:grp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110"/>
              <p:cNvSpPr>
                <a:spLocks noChangeShapeType="1"/>
              </p:cNvSpPr>
              <p:nvPr/>
            </p:nvSpPr>
            <p:spPr bwMode="auto">
              <a:xfrm rot="1797583" flipV="1">
                <a:off x="3155" y="1309"/>
                <a:ext cx="124" cy="116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111"/>
              <p:cNvSpPr>
                <a:spLocks noChangeShapeType="1"/>
              </p:cNvSpPr>
              <p:nvPr/>
            </p:nvSpPr>
            <p:spPr bwMode="auto">
              <a:xfrm>
                <a:off x="2873" y="2368"/>
                <a:ext cx="1191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7" name="Rectangle 142"/>
            <p:cNvSpPr>
              <a:spLocks noChangeArrowheads="1"/>
            </p:cNvSpPr>
            <p:nvPr/>
          </p:nvSpPr>
          <p:spPr bwMode="auto">
            <a:xfrm>
              <a:off x="6627117" y="3002329"/>
              <a:ext cx="873116" cy="948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Below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15%</a:t>
              </a:r>
            </a:p>
          </p:txBody>
        </p:sp>
        <p:sp>
          <p:nvSpPr>
            <p:cNvPr id="28" name="Rectangle 143"/>
            <p:cNvSpPr>
              <a:spLocks noChangeArrowheads="1"/>
            </p:cNvSpPr>
            <p:nvPr/>
          </p:nvSpPr>
          <p:spPr bwMode="auto">
            <a:xfrm>
              <a:off x="6344128" y="4354879"/>
              <a:ext cx="873116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25%</a:t>
              </a:r>
            </a:p>
          </p:txBody>
        </p:sp>
        <p:sp>
          <p:nvSpPr>
            <p:cNvPr id="29" name="Rectangle 144"/>
            <p:cNvSpPr>
              <a:spLocks noChangeArrowheads="1"/>
            </p:cNvSpPr>
            <p:nvPr/>
          </p:nvSpPr>
          <p:spPr bwMode="auto">
            <a:xfrm>
              <a:off x="4592519" y="3554779"/>
              <a:ext cx="873116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Above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45%</a:t>
              </a:r>
            </a:p>
          </p:txBody>
        </p:sp>
        <p:sp>
          <p:nvSpPr>
            <p:cNvPr id="30" name="Rectangle 145"/>
            <p:cNvSpPr>
              <a:spLocks noChangeArrowheads="1"/>
            </p:cNvSpPr>
            <p:nvPr/>
          </p:nvSpPr>
          <p:spPr bwMode="auto">
            <a:xfrm>
              <a:off x="6222149" y="2392729"/>
              <a:ext cx="558107" cy="705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Poor</a:t>
              </a:r>
            </a:p>
            <a:p>
              <a:pPr algn="l">
                <a:defRPr/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grpSp>
          <p:nvGrpSpPr>
            <p:cNvPr id="34" name="Group 190"/>
            <p:cNvGrpSpPr>
              <a:grpSpLocks/>
            </p:cNvGrpSpPr>
            <p:nvPr/>
          </p:nvGrpSpPr>
          <p:grpSpPr bwMode="auto">
            <a:xfrm>
              <a:off x="5070674" y="2000617"/>
              <a:ext cx="621276" cy="174625"/>
              <a:chOff x="2290" y="1371"/>
              <a:chExt cx="382" cy="134"/>
            </a:xfrm>
          </p:grpSpPr>
          <p:sp>
            <p:nvSpPr>
              <p:cNvPr id="35" name="Line 150"/>
              <p:cNvSpPr>
                <a:spLocks noChangeShapeType="1"/>
              </p:cNvSpPr>
              <p:nvPr/>
            </p:nvSpPr>
            <p:spPr bwMode="auto">
              <a:xfrm>
                <a:off x="2290" y="1371"/>
                <a:ext cx="2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Line 149"/>
              <p:cNvSpPr>
                <a:spLocks noChangeShapeType="1"/>
              </p:cNvSpPr>
              <p:nvPr/>
            </p:nvSpPr>
            <p:spPr bwMode="auto">
              <a:xfrm>
                <a:off x="2550" y="1373"/>
                <a:ext cx="122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outerShdw dist="12700" dir="54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" name="Group 141"/>
            <p:cNvGrpSpPr>
              <a:grpSpLocks/>
            </p:cNvGrpSpPr>
            <p:nvPr/>
          </p:nvGrpSpPr>
          <p:grpSpPr bwMode="auto">
            <a:xfrm>
              <a:off x="6140715" y="3983405"/>
              <a:ext cx="1924005" cy="1874838"/>
              <a:chOff x="2917" y="2403"/>
              <a:chExt cx="1183" cy="1181"/>
            </a:xfrm>
            <a:solidFill>
              <a:schemeClr val="bg1">
                <a:lumMod val="75000"/>
              </a:schemeClr>
            </a:solidFill>
          </p:grpSpPr>
          <p:sp>
            <p:nvSpPr>
              <p:cNvPr id="7" name="Arc 101"/>
              <p:cNvSpPr>
                <a:spLocks/>
              </p:cNvSpPr>
              <p:nvPr/>
            </p:nvSpPr>
            <p:spPr bwMode="auto">
              <a:xfrm>
                <a:off x="2917" y="2403"/>
                <a:ext cx="1183" cy="1176"/>
              </a:xfrm>
              <a:custGeom>
                <a:avLst/>
                <a:gdLst>
                  <a:gd name="G0" fmla="+- 209 0 0"/>
                  <a:gd name="G1" fmla="+- 204 0 0"/>
                  <a:gd name="G2" fmla="+- 21600 0 0"/>
                  <a:gd name="T0" fmla="*/ 21808 w 21809"/>
                  <a:gd name="T1" fmla="*/ 0 h 21804"/>
                  <a:gd name="T2" fmla="*/ 0 w 21809"/>
                  <a:gd name="T3" fmla="*/ 21803 h 21804"/>
                  <a:gd name="T4" fmla="*/ 209 w 21809"/>
                  <a:gd name="T5" fmla="*/ 204 h 2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09" h="21804" fill="none" extrusionOk="0">
                    <a:moveTo>
                      <a:pt x="21808" y="-1"/>
                    </a:moveTo>
                    <a:cubicBezTo>
                      <a:pt x="21808" y="67"/>
                      <a:pt x="21809" y="135"/>
                      <a:pt x="21809" y="204"/>
                    </a:cubicBezTo>
                    <a:cubicBezTo>
                      <a:pt x="21809" y="12133"/>
                      <a:pt x="12138" y="21804"/>
                      <a:pt x="209" y="21804"/>
                    </a:cubicBezTo>
                    <a:cubicBezTo>
                      <a:pt x="139" y="21804"/>
                      <a:pt x="69" y="21803"/>
                      <a:pt x="0" y="21802"/>
                    </a:cubicBezTo>
                  </a:path>
                  <a:path w="21809" h="21804" stroke="0" extrusionOk="0">
                    <a:moveTo>
                      <a:pt x="21808" y="-1"/>
                    </a:moveTo>
                    <a:cubicBezTo>
                      <a:pt x="21808" y="67"/>
                      <a:pt x="21809" y="135"/>
                      <a:pt x="21809" y="204"/>
                    </a:cubicBezTo>
                    <a:cubicBezTo>
                      <a:pt x="21809" y="12133"/>
                      <a:pt x="12138" y="21804"/>
                      <a:pt x="209" y="21804"/>
                    </a:cubicBezTo>
                    <a:cubicBezTo>
                      <a:pt x="139" y="21804"/>
                      <a:pt x="69" y="21803"/>
                      <a:pt x="0" y="21802"/>
                    </a:cubicBezTo>
                    <a:lnTo>
                      <a:pt x="209" y="204"/>
                    </a:lnTo>
                    <a:close/>
                  </a:path>
                </a:pathLst>
              </a:cu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en-US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</a:p>
              <a:p>
                <a:pPr>
                  <a:defRPr/>
                </a:pPr>
                <a:r>
                  <a:rPr lang="en-US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8" name="Line 102"/>
              <p:cNvSpPr>
                <a:spLocks noChangeShapeType="1"/>
              </p:cNvSpPr>
              <p:nvPr/>
            </p:nvSpPr>
            <p:spPr bwMode="auto">
              <a:xfrm>
                <a:off x="2926" y="2413"/>
                <a:ext cx="0" cy="1171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Line 103"/>
              <p:cNvSpPr>
                <a:spLocks noChangeShapeType="1"/>
              </p:cNvSpPr>
              <p:nvPr/>
            </p:nvSpPr>
            <p:spPr bwMode="auto">
              <a:xfrm>
                <a:off x="2917" y="2404"/>
                <a:ext cx="1170" cy="0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2703562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914250" y="1111250"/>
            <a:ext cx="10337562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Insights Gained from the Preceding Pie Chart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912138" y="584463"/>
            <a:ext cx="10337562" cy="85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Example:  Marada Inn</a:t>
            </a:r>
          </a:p>
        </p:txBody>
      </p:sp>
      <p:sp>
        <p:nvSpPr>
          <p:cNvPr id="248902" name="Rectangle 70"/>
          <p:cNvSpPr>
            <a:spLocks noChangeArrowheads="1"/>
          </p:cNvSpPr>
          <p:nvPr/>
        </p:nvSpPr>
        <p:spPr bwMode="auto">
          <a:xfrm>
            <a:off x="924101" y="1144269"/>
            <a:ext cx="9805482" cy="1372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One-half of the customers surveyed gave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Marada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 quality rating of “above average” or “excellent” (looking at the left side of the pie).  This might       please the manager.</a:t>
            </a:r>
          </a:p>
        </p:txBody>
      </p:sp>
      <p:sp>
        <p:nvSpPr>
          <p:cNvPr id="248903" name="Rectangle 71"/>
          <p:cNvSpPr>
            <a:spLocks noChangeArrowheads="1"/>
          </p:cNvSpPr>
          <p:nvPr/>
        </p:nvSpPr>
        <p:spPr bwMode="auto">
          <a:xfrm>
            <a:off x="924100" y="2401938"/>
            <a:ext cx="10206067" cy="1415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customer who gave an “excellent” rating, there were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customers who gave a “poor” rating (looking at the top of the pie).  This should       displease the manager.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2896" y="648840"/>
            <a:ext cx="10337562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Summarizing Quantitative Data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21188" y="1282412"/>
            <a:ext cx="7307659" cy="479425"/>
          </a:xfrm>
        </p:spPr>
        <p:txBody>
          <a:bodyPr/>
          <a:lstStyle/>
          <a:p>
            <a:pPr marL="339725" indent="-339725">
              <a:buSzPct val="100000"/>
              <a:defRPr/>
            </a:pPr>
            <a:r>
              <a:rPr lang="en-US" dirty="0"/>
              <a:t>Frequency Distribution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25410" y="1726913"/>
            <a:ext cx="9774864" cy="46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and Percent Frequency Distributions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925410" y="2200600"/>
            <a:ext cx="5196229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Dot Plot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925410" y="2672944"/>
            <a:ext cx="7307659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Histogram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921188" y="3139913"/>
            <a:ext cx="7307659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921188" y="3607859"/>
            <a:ext cx="7307659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263866" y="1638302"/>
            <a:ext cx="9849612" cy="1749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manager of Hudson Auto would like to gain a better understanding of the cost of parts used in the engine tune-ups performed in the shop.  She examines 50 customer invoices for tune-ups.  The costs of parts, rounded to the nearest dollar, are listed on the next slide.</a:t>
            </a:r>
          </a:p>
        </p:txBody>
      </p:sp>
      <p:sp>
        <p:nvSpPr>
          <p:cNvPr id="17510" name="Rectangle 102"/>
          <p:cNvSpPr>
            <a:spLocks noGrp="1" noChangeArrowheads="1"/>
          </p:cNvSpPr>
          <p:nvPr>
            <p:ph type="title"/>
          </p:nvPr>
        </p:nvSpPr>
        <p:spPr>
          <a:xfrm>
            <a:off x="910227" y="650709"/>
            <a:ext cx="10337562" cy="757237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</p:txBody>
      </p:sp>
      <p:sp>
        <p:nvSpPr>
          <p:cNvPr id="17508" name="Rectangle 100"/>
          <p:cNvSpPr>
            <a:spLocks noGrp="1" noChangeArrowheads="1"/>
          </p:cNvSpPr>
          <p:nvPr>
            <p:ph idx="1"/>
          </p:nvPr>
        </p:nvSpPr>
        <p:spPr>
          <a:xfrm>
            <a:off x="923297" y="1272621"/>
            <a:ext cx="7330886" cy="569913"/>
          </a:xfrm>
        </p:spPr>
        <p:txBody>
          <a:bodyPr/>
          <a:lstStyle/>
          <a:p>
            <a:pPr marL="339725" indent="-339725">
              <a:defRPr/>
            </a:pPr>
            <a:r>
              <a:rPr lang="en-US" dirty="0"/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391921" y="1773115"/>
            <a:ext cx="5259706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of Parts Cost($) for 50 Tune-ups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923297" y="1240347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30379" y="2277940"/>
            <a:ext cx="9997623" cy="2033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1030379" y="2265272"/>
            <a:ext cx="9997623" cy="2033611"/>
            <a:chOff x="488" y="1390"/>
            <a:chExt cx="4735" cy="1281"/>
          </a:xfrm>
          <a:solidFill>
            <a:schemeClr val="bg1">
              <a:lumMod val="95000"/>
            </a:schemeClr>
          </a:solidFill>
        </p:grpSpPr>
        <p:sp>
          <p:nvSpPr>
            <p:cNvPr id="268317" name="Rectangle 6"/>
            <p:cNvSpPr>
              <a:spLocks noChangeArrowheads="1"/>
            </p:cNvSpPr>
            <p:nvPr/>
          </p:nvSpPr>
          <p:spPr bwMode="auto">
            <a:xfrm>
              <a:off x="488" y="139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18" name="Rectangle 7"/>
            <p:cNvSpPr>
              <a:spLocks noChangeArrowheads="1"/>
            </p:cNvSpPr>
            <p:nvPr/>
          </p:nvSpPr>
          <p:spPr bwMode="auto">
            <a:xfrm>
              <a:off x="488" y="139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19" name="Rectangle 8"/>
            <p:cNvSpPr>
              <a:spLocks noChangeArrowheads="1"/>
            </p:cNvSpPr>
            <p:nvPr/>
          </p:nvSpPr>
          <p:spPr bwMode="auto">
            <a:xfrm>
              <a:off x="488" y="140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0" name="Rectangle 9"/>
            <p:cNvSpPr>
              <a:spLocks noChangeArrowheads="1"/>
            </p:cNvSpPr>
            <p:nvPr/>
          </p:nvSpPr>
          <p:spPr bwMode="auto">
            <a:xfrm>
              <a:off x="488" y="141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1" name="Rectangle 10"/>
            <p:cNvSpPr>
              <a:spLocks noChangeArrowheads="1"/>
            </p:cNvSpPr>
            <p:nvPr/>
          </p:nvSpPr>
          <p:spPr bwMode="auto">
            <a:xfrm>
              <a:off x="488" y="142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2" name="Rectangle 11"/>
            <p:cNvSpPr>
              <a:spLocks noChangeArrowheads="1"/>
            </p:cNvSpPr>
            <p:nvPr/>
          </p:nvSpPr>
          <p:spPr bwMode="auto">
            <a:xfrm>
              <a:off x="488" y="142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3" name="Rectangle 12"/>
            <p:cNvSpPr>
              <a:spLocks noChangeArrowheads="1"/>
            </p:cNvSpPr>
            <p:nvPr/>
          </p:nvSpPr>
          <p:spPr bwMode="auto">
            <a:xfrm>
              <a:off x="488" y="143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4" name="Rectangle 13"/>
            <p:cNvSpPr>
              <a:spLocks noChangeArrowheads="1"/>
            </p:cNvSpPr>
            <p:nvPr/>
          </p:nvSpPr>
          <p:spPr bwMode="auto">
            <a:xfrm>
              <a:off x="488" y="144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5" name="Rectangle 14"/>
            <p:cNvSpPr>
              <a:spLocks noChangeArrowheads="1"/>
            </p:cNvSpPr>
            <p:nvPr/>
          </p:nvSpPr>
          <p:spPr bwMode="auto">
            <a:xfrm>
              <a:off x="488" y="145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6" name="Rectangle 15"/>
            <p:cNvSpPr>
              <a:spLocks noChangeArrowheads="1"/>
            </p:cNvSpPr>
            <p:nvPr/>
          </p:nvSpPr>
          <p:spPr bwMode="auto">
            <a:xfrm>
              <a:off x="488" y="145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7" name="Rectangle 16"/>
            <p:cNvSpPr>
              <a:spLocks noChangeArrowheads="1"/>
            </p:cNvSpPr>
            <p:nvPr/>
          </p:nvSpPr>
          <p:spPr bwMode="auto">
            <a:xfrm>
              <a:off x="488" y="146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8" name="Rectangle 17"/>
            <p:cNvSpPr>
              <a:spLocks noChangeArrowheads="1"/>
            </p:cNvSpPr>
            <p:nvPr/>
          </p:nvSpPr>
          <p:spPr bwMode="auto">
            <a:xfrm>
              <a:off x="488" y="147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29" name="Rectangle 18"/>
            <p:cNvSpPr>
              <a:spLocks noChangeArrowheads="1"/>
            </p:cNvSpPr>
            <p:nvPr/>
          </p:nvSpPr>
          <p:spPr bwMode="auto">
            <a:xfrm>
              <a:off x="488" y="148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0" name="Rectangle 19"/>
            <p:cNvSpPr>
              <a:spLocks noChangeArrowheads="1"/>
            </p:cNvSpPr>
            <p:nvPr/>
          </p:nvSpPr>
          <p:spPr bwMode="auto">
            <a:xfrm>
              <a:off x="488" y="149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1" name="Rectangle 20"/>
            <p:cNvSpPr>
              <a:spLocks noChangeArrowheads="1"/>
            </p:cNvSpPr>
            <p:nvPr/>
          </p:nvSpPr>
          <p:spPr bwMode="auto">
            <a:xfrm>
              <a:off x="488" y="149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2" name="Rectangle 21"/>
            <p:cNvSpPr>
              <a:spLocks noChangeArrowheads="1"/>
            </p:cNvSpPr>
            <p:nvPr/>
          </p:nvSpPr>
          <p:spPr bwMode="auto">
            <a:xfrm>
              <a:off x="488" y="150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3" name="Rectangle 22"/>
            <p:cNvSpPr>
              <a:spLocks noChangeArrowheads="1"/>
            </p:cNvSpPr>
            <p:nvPr/>
          </p:nvSpPr>
          <p:spPr bwMode="auto">
            <a:xfrm>
              <a:off x="488" y="151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4" name="Rectangle 23"/>
            <p:cNvSpPr>
              <a:spLocks noChangeArrowheads="1"/>
            </p:cNvSpPr>
            <p:nvPr/>
          </p:nvSpPr>
          <p:spPr bwMode="auto">
            <a:xfrm>
              <a:off x="488" y="152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5" name="Rectangle 24"/>
            <p:cNvSpPr>
              <a:spLocks noChangeArrowheads="1"/>
            </p:cNvSpPr>
            <p:nvPr/>
          </p:nvSpPr>
          <p:spPr bwMode="auto">
            <a:xfrm>
              <a:off x="488" y="152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6" name="Rectangle 25"/>
            <p:cNvSpPr>
              <a:spLocks noChangeArrowheads="1"/>
            </p:cNvSpPr>
            <p:nvPr/>
          </p:nvSpPr>
          <p:spPr bwMode="auto">
            <a:xfrm>
              <a:off x="488" y="153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7" name="Rectangle 26"/>
            <p:cNvSpPr>
              <a:spLocks noChangeArrowheads="1"/>
            </p:cNvSpPr>
            <p:nvPr/>
          </p:nvSpPr>
          <p:spPr bwMode="auto">
            <a:xfrm>
              <a:off x="488" y="154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8" name="Rectangle 27"/>
            <p:cNvSpPr>
              <a:spLocks noChangeArrowheads="1"/>
            </p:cNvSpPr>
            <p:nvPr/>
          </p:nvSpPr>
          <p:spPr bwMode="auto">
            <a:xfrm>
              <a:off x="488" y="155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39" name="Rectangle 28"/>
            <p:cNvSpPr>
              <a:spLocks noChangeArrowheads="1"/>
            </p:cNvSpPr>
            <p:nvPr/>
          </p:nvSpPr>
          <p:spPr bwMode="auto">
            <a:xfrm>
              <a:off x="488" y="156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0" name="Rectangle 29"/>
            <p:cNvSpPr>
              <a:spLocks noChangeArrowheads="1"/>
            </p:cNvSpPr>
            <p:nvPr/>
          </p:nvSpPr>
          <p:spPr bwMode="auto">
            <a:xfrm>
              <a:off x="488" y="156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1" name="Rectangle 30"/>
            <p:cNvSpPr>
              <a:spLocks noChangeArrowheads="1"/>
            </p:cNvSpPr>
            <p:nvPr/>
          </p:nvSpPr>
          <p:spPr bwMode="auto">
            <a:xfrm>
              <a:off x="488" y="157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2" name="Rectangle 31"/>
            <p:cNvSpPr>
              <a:spLocks noChangeArrowheads="1"/>
            </p:cNvSpPr>
            <p:nvPr/>
          </p:nvSpPr>
          <p:spPr bwMode="auto">
            <a:xfrm>
              <a:off x="488" y="158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3" name="Rectangle 32"/>
            <p:cNvSpPr>
              <a:spLocks noChangeArrowheads="1"/>
            </p:cNvSpPr>
            <p:nvPr/>
          </p:nvSpPr>
          <p:spPr bwMode="auto">
            <a:xfrm>
              <a:off x="488" y="159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4" name="Rectangle 33"/>
            <p:cNvSpPr>
              <a:spLocks noChangeArrowheads="1"/>
            </p:cNvSpPr>
            <p:nvPr/>
          </p:nvSpPr>
          <p:spPr bwMode="auto">
            <a:xfrm>
              <a:off x="488" y="159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5" name="Rectangle 34"/>
            <p:cNvSpPr>
              <a:spLocks noChangeArrowheads="1"/>
            </p:cNvSpPr>
            <p:nvPr/>
          </p:nvSpPr>
          <p:spPr bwMode="auto">
            <a:xfrm>
              <a:off x="488" y="160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6" name="Rectangle 35"/>
            <p:cNvSpPr>
              <a:spLocks noChangeArrowheads="1"/>
            </p:cNvSpPr>
            <p:nvPr/>
          </p:nvSpPr>
          <p:spPr bwMode="auto">
            <a:xfrm>
              <a:off x="488" y="161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7" name="Rectangle 36"/>
            <p:cNvSpPr>
              <a:spLocks noChangeArrowheads="1"/>
            </p:cNvSpPr>
            <p:nvPr/>
          </p:nvSpPr>
          <p:spPr bwMode="auto">
            <a:xfrm>
              <a:off x="488" y="162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8" name="Rectangle 37"/>
            <p:cNvSpPr>
              <a:spLocks noChangeArrowheads="1"/>
            </p:cNvSpPr>
            <p:nvPr/>
          </p:nvSpPr>
          <p:spPr bwMode="auto">
            <a:xfrm>
              <a:off x="488" y="162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49" name="Rectangle 38"/>
            <p:cNvSpPr>
              <a:spLocks noChangeArrowheads="1"/>
            </p:cNvSpPr>
            <p:nvPr/>
          </p:nvSpPr>
          <p:spPr bwMode="auto">
            <a:xfrm>
              <a:off x="488" y="163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0" name="Rectangle 39"/>
            <p:cNvSpPr>
              <a:spLocks noChangeArrowheads="1"/>
            </p:cNvSpPr>
            <p:nvPr/>
          </p:nvSpPr>
          <p:spPr bwMode="auto">
            <a:xfrm>
              <a:off x="488" y="164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1" name="Rectangle 40"/>
            <p:cNvSpPr>
              <a:spLocks noChangeArrowheads="1"/>
            </p:cNvSpPr>
            <p:nvPr/>
          </p:nvSpPr>
          <p:spPr bwMode="auto">
            <a:xfrm>
              <a:off x="488" y="165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2" name="Rectangle 41"/>
            <p:cNvSpPr>
              <a:spLocks noChangeArrowheads="1"/>
            </p:cNvSpPr>
            <p:nvPr/>
          </p:nvSpPr>
          <p:spPr bwMode="auto">
            <a:xfrm>
              <a:off x="488" y="166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3" name="Rectangle 42"/>
            <p:cNvSpPr>
              <a:spLocks noChangeArrowheads="1"/>
            </p:cNvSpPr>
            <p:nvPr/>
          </p:nvSpPr>
          <p:spPr bwMode="auto">
            <a:xfrm>
              <a:off x="488" y="166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4" name="Rectangle 43"/>
            <p:cNvSpPr>
              <a:spLocks noChangeArrowheads="1"/>
            </p:cNvSpPr>
            <p:nvPr/>
          </p:nvSpPr>
          <p:spPr bwMode="auto">
            <a:xfrm>
              <a:off x="488" y="167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5" name="Rectangle 44"/>
            <p:cNvSpPr>
              <a:spLocks noChangeArrowheads="1"/>
            </p:cNvSpPr>
            <p:nvPr/>
          </p:nvSpPr>
          <p:spPr bwMode="auto">
            <a:xfrm>
              <a:off x="488" y="168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6" name="Rectangle 45"/>
            <p:cNvSpPr>
              <a:spLocks noChangeArrowheads="1"/>
            </p:cNvSpPr>
            <p:nvPr/>
          </p:nvSpPr>
          <p:spPr bwMode="auto">
            <a:xfrm>
              <a:off x="488" y="169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7" name="Rectangle 46"/>
            <p:cNvSpPr>
              <a:spLocks noChangeArrowheads="1"/>
            </p:cNvSpPr>
            <p:nvPr/>
          </p:nvSpPr>
          <p:spPr bwMode="auto">
            <a:xfrm>
              <a:off x="488" y="169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8" name="Rectangle 47"/>
            <p:cNvSpPr>
              <a:spLocks noChangeArrowheads="1"/>
            </p:cNvSpPr>
            <p:nvPr/>
          </p:nvSpPr>
          <p:spPr bwMode="auto">
            <a:xfrm>
              <a:off x="488" y="170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59" name="Rectangle 48"/>
            <p:cNvSpPr>
              <a:spLocks noChangeArrowheads="1"/>
            </p:cNvSpPr>
            <p:nvPr/>
          </p:nvSpPr>
          <p:spPr bwMode="auto">
            <a:xfrm>
              <a:off x="488" y="171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0" name="Rectangle 49"/>
            <p:cNvSpPr>
              <a:spLocks noChangeArrowheads="1"/>
            </p:cNvSpPr>
            <p:nvPr/>
          </p:nvSpPr>
          <p:spPr bwMode="auto">
            <a:xfrm>
              <a:off x="488" y="172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1" name="Rectangle 50"/>
            <p:cNvSpPr>
              <a:spLocks noChangeArrowheads="1"/>
            </p:cNvSpPr>
            <p:nvPr/>
          </p:nvSpPr>
          <p:spPr bwMode="auto">
            <a:xfrm>
              <a:off x="488" y="173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2" name="Rectangle 51"/>
            <p:cNvSpPr>
              <a:spLocks noChangeArrowheads="1"/>
            </p:cNvSpPr>
            <p:nvPr/>
          </p:nvSpPr>
          <p:spPr bwMode="auto">
            <a:xfrm>
              <a:off x="488" y="173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3" name="Rectangle 52"/>
            <p:cNvSpPr>
              <a:spLocks noChangeArrowheads="1"/>
            </p:cNvSpPr>
            <p:nvPr/>
          </p:nvSpPr>
          <p:spPr bwMode="auto">
            <a:xfrm>
              <a:off x="488" y="174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4" name="Rectangle 53"/>
            <p:cNvSpPr>
              <a:spLocks noChangeArrowheads="1"/>
            </p:cNvSpPr>
            <p:nvPr/>
          </p:nvSpPr>
          <p:spPr bwMode="auto">
            <a:xfrm>
              <a:off x="488" y="175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5" name="Rectangle 54"/>
            <p:cNvSpPr>
              <a:spLocks noChangeArrowheads="1"/>
            </p:cNvSpPr>
            <p:nvPr/>
          </p:nvSpPr>
          <p:spPr bwMode="auto">
            <a:xfrm>
              <a:off x="488" y="176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6" name="Rectangle 55"/>
            <p:cNvSpPr>
              <a:spLocks noChangeArrowheads="1"/>
            </p:cNvSpPr>
            <p:nvPr/>
          </p:nvSpPr>
          <p:spPr bwMode="auto">
            <a:xfrm>
              <a:off x="488" y="176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7" name="Rectangle 56"/>
            <p:cNvSpPr>
              <a:spLocks noChangeArrowheads="1"/>
            </p:cNvSpPr>
            <p:nvPr/>
          </p:nvSpPr>
          <p:spPr bwMode="auto">
            <a:xfrm>
              <a:off x="488" y="177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8" name="Rectangle 57"/>
            <p:cNvSpPr>
              <a:spLocks noChangeArrowheads="1"/>
            </p:cNvSpPr>
            <p:nvPr/>
          </p:nvSpPr>
          <p:spPr bwMode="auto">
            <a:xfrm>
              <a:off x="488" y="178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69" name="Rectangle 58"/>
            <p:cNvSpPr>
              <a:spLocks noChangeArrowheads="1"/>
            </p:cNvSpPr>
            <p:nvPr/>
          </p:nvSpPr>
          <p:spPr bwMode="auto">
            <a:xfrm>
              <a:off x="488" y="179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0" name="Rectangle 59"/>
            <p:cNvSpPr>
              <a:spLocks noChangeArrowheads="1"/>
            </p:cNvSpPr>
            <p:nvPr/>
          </p:nvSpPr>
          <p:spPr bwMode="auto">
            <a:xfrm>
              <a:off x="488" y="179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1" name="Rectangle 60"/>
            <p:cNvSpPr>
              <a:spLocks noChangeArrowheads="1"/>
            </p:cNvSpPr>
            <p:nvPr/>
          </p:nvSpPr>
          <p:spPr bwMode="auto">
            <a:xfrm>
              <a:off x="488" y="180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2" name="Rectangle 61"/>
            <p:cNvSpPr>
              <a:spLocks noChangeArrowheads="1"/>
            </p:cNvSpPr>
            <p:nvPr/>
          </p:nvSpPr>
          <p:spPr bwMode="auto">
            <a:xfrm>
              <a:off x="488" y="181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3" name="Rectangle 62"/>
            <p:cNvSpPr>
              <a:spLocks noChangeArrowheads="1"/>
            </p:cNvSpPr>
            <p:nvPr/>
          </p:nvSpPr>
          <p:spPr bwMode="auto">
            <a:xfrm>
              <a:off x="488" y="182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4" name="Rectangle 63"/>
            <p:cNvSpPr>
              <a:spLocks noChangeArrowheads="1"/>
            </p:cNvSpPr>
            <p:nvPr/>
          </p:nvSpPr>
          <p:spPr bwMode="auto">
            <a:xfrm>
              <a:off x="488" y="183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5" name="Rectangle 64"/>
            <p:cNvSpPr>
              <a:spLocks noChangeArrowheads="1"/>
            </p:cNvSpPr>
            <p:nvPr/>
          </p:nvSpPr>
          <p:spPr bwMode="auto">
            <a:xfrm>
              <a:off x="488" y="183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6" name="Rectangle 65"/>
            <p:cNvSpPr>
              <a:spLocks noChangeArrowheads="1"/>
            </p:cNvSpPr>
            <p:nvPr/>
          </p:nvSpPr>
          <p:spPr bwMode="auto">
            <a:xfrm>
              <a:off x="488" y="184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7" name="Rectangle 66"/>
            <p:cNvSpPr>
              <a:spLocks noChangeArrowheads="1"/>
            </p:cNvSpPr>
            <p:nvPr/>
          </p:nvSpPr>
          <p:spPr bwMode="auto">
            <a:xfrm>
              <a:off x="488" y="185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8" name="Rectangle 67"/>
            <p:cNvSpPr>
              <a:spLocks noChangeArrowheads="1"/>
            </p:cNvSpPr>
            <p:nvPr/>
          </p:nvSpPr>
          <p:spPr bwMode="auto">
            <a:xfrm>
              <a:off x="488" y="186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79" name="Rectangle 68"/>
            <p:cNvSpPr>
              <a:spLocks noChangeArrowheads="1"/>
            </p:cNvSpPr>
            <p:nvPr/>
          </p:nvSpPr>
          <p:spPr bwMode="auto">
            <a:xfrm>
              <a:off x="488" y="186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0" name="Rectangle 69"/>
            <p:cNvSpPr>
              <a:spLocks noChangeArrowheads="1"/>
            </p:cNvSpPr>
            <p:nvPr/>
          </p:nvSpPr>
          <p:spPr bwMode="auto">
            <a:xfrm>
              <a:off x="488" y="187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1" name="Rectangle 70"/>
            <p:cNvSpPr>
              <a:spLocks noChangeArrowheads="1"/>
            </p:cNvSpPr>
            <p:nvPr/>
          </p:nvSpPr>
          <p:spPr bwMode="auto">
            <a:xfrm>
              <a:off x="488" y="188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2" name="Rectangle 71"/>
            <p:cNvSpPr>
              <a:spLocks noChangeArrowheads="1"/>
            </p:cNvSpPr>
            <p:nvPr/>
          </p:nvSpPr>
          <p:spPr bwMode="auto">
            <a:xfrm>
              <a:off x="488" y="189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3" name="Rectangle 72"/>
            <p:cNvSpPr>
              <a:spLocks noChangeArrowheads="1"/>
            </p:cNvSpPr>
            <p:nvPr/>
          </p:nvSpPr>
          <p:spPr bwMode="auto">
            <a:xfrm>
              <a:off x="488" y="189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4" name="Rectangle 73"/>
            <p:cNvSpPr>
              <a:spLocks noChangeArrowheads="1"/>
            </p:cNvSpPr>
            <p:nvPr/>
          </p:nvSpPr>
          <p:spPr bwMode="auto">
            <a:xfrm>
              <a:off x="488" y="190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5" name="Rectangle 74"/>
            <p:cNvSpPr>
              <a:spLocks noChangeArrowheads="1"/>
            </p:cNvSpPr>
            <p:nvPr/>
          </p:nvSpPr>
          <p:spPr bwMode="auto">
            <a:xfrm>
              <a:off x="488" y="191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6" name="Rectangle 75"/>
            <p:cNvSpPr>
              <a:spLocks noChangeArrowheads="1"/>
            </p:cNvSpPr>
            <p:nvPr/>
          </p:nvSpPr>
          <p:spPr bwMode="auto">
            <a:xfrm>
              <a:off x="488" y="192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7" name="Rectangle 76"/>
            <p:cNvSpPr>
              <a:spLocks noChangeArrowheads="1"/>
            </p:cNvSpPr>
            <p:nvPr/>
          </p:nvSpPr>
          <p:spPr bwMode="auto">
            <a:xfrm>
              <a:off x="488" y="193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8" name="Rectangle 77"/>
            <p:cNvSpPr>
              <a:spLocks noChangeArrowheads="1"/>
            </p:cNvSpPr>
            <p:nvPr/>
          </p:nvSpPr>
          <p:spPr bwMode="auto">
            <a:xfrm>
              <a:off x="488" y="193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89" name="Rectangle 78"/>
            <p:cNvSpPr>
              <a:spLocks noChangeArrowheads="1"/>
            </p:cNvSpPr>
            <p:nvPr/>
          </p:nvSpPr>
          <p:spPr bwMode="auto">
            <a:xfrm>
              <a:off x="488" y="194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0" name="Rectangle 79"/>
            <p:cNvSpPr>
              <a:spLocks noChangeArrowheads="1"/>
            </p:cNvSpPr>
            <p:nvPr/>
          </p:nvSpPr>
          <p:spPr bwMode="auto">
            <a:xfrm>
              <a:off x="488" y="195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1" name="Rectangle 80"/>
            <p:cNvSpPr>
              <a:spLocks noChangeArrowheads="1"/>
            </p:cNvSpPr>
            <p:nvPr/>
          </p:nvSpPr>
          <p:spPr bwMode="auto">
            <a:xfrm>
              <a:off x="488" y="196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2" name="Rectangle 81"/>
            <p:cNvSpPr>
              <a:spLocks noChangeArrowheads="1"/>
            </p:cNvSpPr>
            <p:nvPr/>
          </p:nvSpPr>
          <p:spPr bwMode="auto">
            <a:xfrm>
              <a:off x="488" y="196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3" name="Rectangle 82"/>
            <p:cNvSpPr>
              <a:spLocks noChangeArrowheads="1"/>
            </p:cNvSpPr>
            <p:nvPr/>
          </p:nvSpPr>
          <p:spPr bwMode="auto">
            <a:xfrm>
              <a:off x="488" y="197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4" name="Rectangle 83"/>
            <p:cNvSpPr>
              <a:spLocks noChangeArrowheads="1"/>
            </p:cNvSpPr>
            <p:nvPr/>
          </p:nvSpPr>
          <p:spPr bwMode="auto">
            <a:xfrm>
              <a:off x="488" y="198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5" name="Rectangle 84"/>
            <p:cNvSpPr>
              <a:spLocks noChangeArrowheads="1"/>
            </p:cNvSpPr>
            <p:nvPr/>
          </p:nvSpPr>
          <p:spPr bwMode="auto">
            <a:xfrm>
              <a:off x="488" y="199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6" name="Rectangle 85"/>
            <p:cNvSpPr>
              <a:spLocks noChangeArrowheads="1"/>
            </p:cNvSpPr>
            <p:nvPr/>
          </p:nvSpPr>
          <p:spPr bwMode="auto">
            <a:xfrm>
              <a:off x="488" y="200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7" name="Rectangle 86"/>
            <p:cNvSpPr>
              <a:spLocks noChangeArrowheads="1"/>
            </p:cNvSpPr>
            <p:nvPr/>
          </p:nvSpPr>
          <p:spPr bwMode="auto">
            <a:xfrm>
              <a:off x="488" y="200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8" name="Rectangle 87"/>
            <p:cNvSpPr>
              <a:spLocks noChangeArrowheads="1"/>
            </p:cNvSpPr>
            <p:nvPr/>
          </p:nvSpPr>
          <p:spPr bwMode="auto">
            <a:xfrm>
              <a:off x="488" y="201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99" name="Rectangle 88"/>
            <p:cNvSpPr>
              <a:spLocks noChangeArrowheads="1"/>
            </p:cNvSpPr>
            <p:nvPr/>
          </p:nvSpPr>
          <p:spPr bwMode="auto">
            <a:xfrm>
              <a:off x="488" y="202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0" name="Rectangle 89"/>
            <p:cNvSpPr>
              <a:spLocks noChangeArrowheads="1"/>
            </p:cNvSpPr>
            <p:nvPr/>
          </p:nvSpPr>
          <p:spPr bwMode="auto">
            <a:xfrm>
              <a:off x="488" y="203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1" name="Rectangle 90"/>
            <p:cNvSpPr>
              <a:spLocks noChangeArrowheads="1"/>
            </p:cNvSpPr>
            <p:nvPr/>
          </p:nvSpPr>
          <p:spPr bwMode="auto">
            <a:xfrm>
              <a:off x="488" y="203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2" name="Rectangle 91"/>
            <p:cNvSpPr>
              <a:spLocks noChangeArrowheads="1"/>
            </p:cNvSpPr>
            <p:nvPr/>
          </p:nvSpPr>
          <p:spPr bwMode="auto">
            <a:xfrm>
              <a:off x="488" y="204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3" name="Rectangle 92"/>
            <p:cNvSpPr>
              <a:spLocks noChangeArrowheads="1"/>
            </p:cNvSpPr>
            <p:nvPr/>
          </p:nvSpPr>
          <p:spPr bwMode="auto">
            <a:xfrm>
              <a:off x="488" y="205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4" name="Rectangle 93"/>
            <p:cNvSpPr>
              <a:spLocks noChangeArrowheads="1"/>
            </p:cNvSpPr>
            <p:nvPr/>
          </p:nvSpPr>
          <p:spPr bwMode="auto">
            <a:xfrm>
              <a:off x="488" y="206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5" name="Rectangle 94"/>
            <p:cNvSpPr>
              <a:spLocks noChangeArrowheads="1"/>
            </p:cNvSpPr>
            <p:nvPr/>
          </p:nvSpPr>
          <p:spPr bwMode="auto">
            <a:xfrm>
              <a:off x="488" y="206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6" name="Rectangle 95"/>
            <p:cNvSpPr>
              <a:spLocks noChangeArrowheads="1"/>
            </p:cNvSpPr>
            <p:nvPr/>
          </p:nvSpPr>
          <p:spPr bwMode="auto">
            <a:xfrm>
              <a:off x="488" y="207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7" name="Rectangle 96"/>
            <p:cNvSpPr>
              <a:spLocks noChangeArrowheads="1"/>
            </p:cNvSpPr>
            <p:nvPr/>
          </p:nvSpPr>
          <p:spPr bwMode="auto">
            <a:xfrm>
              <a:off x="488" y="208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8" name="Rectangle 97"/>
            <p:cNvSpPr>
              <a:spLocks noChangeArrowheads="1"/>
            </p:cNvSpPr>
            <p:nvPr/>
          </p:nvSpPr>
          <p:spPr bwMode="auto">
            <a:xfrm>
              <a:off x="488" y="209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09" name="Rectangle 98"/>
            <p:cNvSpPr>
              <a:spLocks noChangeArrowheads="1"/>
            </p:cNvSpPr>
            <p:nvPr/>
          </p:nvSpPr>
          <p:spPr bwMode="auto">
            <a:xfrm>
              <a:off x="488" y="210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0" name="Rectangle 99"/>
            <p:cNvSpPr>
              <a:spLocks noChangeArrowheads="1"/>
            </p:cNvSpPr>
            <p:nvPr/>
          </p:nvSpPr>
          <p:spPr bwMode="auto">
            <a:xfrm>
              <a:off x="488" y="210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1" name="Rectangle 100"/>
            <p:cNvSpPr>
              <a:spLocks noChangeArrowheads="1"/>
            </p:cNvSpPr>
            <p:nvPr/>
          </p:nvSpPr>
          <p:spPr bwMode="auto">
            <a:xfrm>
              <a:off x="488" y="211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2" name="Rectangle 101"/>
            <p:cNvSpPr>
              <a:spLocks noChangeArrowheads="1"/>
            </p:cNvSpPr>
            <p:nvPr/>
          </p:nvSpPr>
          <p:spPr bwMode="auto">
            <a:xfrm>
              <a:off x="488" y="212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3" name="Rectangle 102"/>
            <p:cNvSpPr>
              <a:spLocks noChangeArrowheads="1"/>
            </p:cNvSpPr>
            <p:nvPr/>
          </p:nvSpPr>
          <p:spPr bwMode="auto">
            <a:xfrm>
              <a:off x="488" y="213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4" name="Rectangle 103"/>
            <p:cNvSpPr>
              <a:spLocks noChangeArrowheads="1"/>
            </p:cNvSpPr>
            <p:nvPr/>
          </p:nvSpPr>
          <p:spPr bwMode="auto">
            <a:xfrm>
              <a:off x="488" y="213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5" name="Rectangle 104"/>
            <p:cNvSpPr>
              <a:spLocks noChangeArrowheads="1"/>
            </p:cNvSpPr>
            <p:nvPr/>
          </p:nvSpPr>
          <p:spPr bwMode="auto">
            <a:xfrm>
              <a:off x="488" y="214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6" name="Rectangle 105"/>
            <p:cNvSpPr>
              <a:spLocks noChangeArrowheads="1"/>
            </p:cNvSpPr>
            <p:nvPr/>
          </p:nvSpPr>
          <p:spPr bwMode="auto">
            <a:xfrm>
              <a:off x="488" y="215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7" name="Rectangle 106"/>
            <p:cNvSpPr>
              <a:spLocks noChangeArrowheads="1"/>
            </p:cNvSpPr>
            <p:nvPr/>
          </p:nvSpPr>
          <p:spPr bwMode="auto">
            <a:xfrm>
              <a:off x="488" y="216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8" name="Rectangle 107"/>
            <p:cNvSpPr>
              <a:spLocks noChangeArrowheads="1"/>
            </p:cNvSpPr>
            <p:nvPr/>
          </p:nvSpPr>
          <p:spPr bwMode="auto">
            <a:xfrm>
              <a:off x="488" y="216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19" name="Rectangle 108"/>
            <p:cNvSpPr>
              <a:spLocks noChangeArrowheads="1"/>
            </p:cNvSpPr>
            <p:nvPr/>
          </p:nvSpPr>
          <p:spPr bwMode="auto">
            <a:xfrm>
              <a:off x="488" y="217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0" name="Rectangle 109"/>
            <p:cNvSpPr>
              <a:spLocks noChangeArrowheads="1"/>
            </p:cNvSpPr>
            <p:nvPr/>
          </p:nvSpPr>
          <p:spPr bwMode="auto">
            <a:xfrm>
              <a:off x="488" y="218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1" name="Rectangle 110"/>
            <p:cNvSpPr>
              <a:spLocks noChangeArrowheads="1"/>
            </p:cNvSpPr>
            <p:nvPr/>
          </p:nvSpPr>
          <p:spPr bwMode="auto">
            <a:xfrm>
              <a:off x="488" y="219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2" name="Rectangle 111"/>
            <p:cNvSpPr>
              <a:spLocks noChangeArrowheads="1"/>
            </p:cNvSpPr>
            <p:nvPr/>
          </p:nvSpPr>
          <p:spPr bwMode="auto">
            <a:xfrm>
              <a:off x="488" y="220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3" name="Rectangle 112"/>
            <p:cNvSpPr>
              <a:spLocks noChangeArrowheads="1"/>
            </p:cNvSpPr>
            <p:nvPr/>
          </p:nvSpPr>
          <p:spPr bwMode="auto">
            <a:xfrm>
              <a:off x="488" y="220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4" name="Rectangle 113"/>
            <p:cNvSpPr>
              <a:spLocks noChangeArrowheads="1"/>
            </p:cNvSpPr>
            <p:nvPr/>
          </p:nvSpPr>
          <p:spPr bwMode="auto">
            <a:xfrm>
              <a:off x="488" y="221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5" name="Rectangle 114"/>
            <p:cNvSpPr>
              <a:spLocks noChangeArrowheads="1"/>
            </p:cNvSpPr>
            <p:nvPr/>
          </p:nvSpPr>
          <p:spPr bwMode="auto">
            <a:xfrm>
              <a:off x="488" y="222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6" name="Rectangle 115"/>
            <p:cNvSpPr>
              <a:spLocks noChangeArrowheads="1"/>
            </p:cNvSpPr>
            <p:nvPr/>
          </p:nvSpPr>
          <p:spPr bwMode="auto">
            <a:xfrm>
              <a:off x="488" y="223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7" name="Rectangle 116"/>
            <p:cNvSpPr>
              <a:spLocks noChangeArrowheads="1"/>
            </p:cNvSpPr>
            <p:nvPr/>
          </p:nvSpPr>
          <p:spPr bwMode="auto">
            <a:xfrm>
              <a:off x="488" y="223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8" name="Rectangle 117"/>
            <p:cNvSpPr>
              <a:spLocks noChangeArrowheads="1"/>
            </p:cNvSpPr>
            <p:nvPr/>
          </p:nvSpPr>
          <p:spPr bwMode="auto">
            <a:xfrm>
              <a:off x="488" y="224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29" name="Rectangle 118"/>
            <p:cNvSpPr>
              <a:spLocks noChangeArrowheads="1"/>
            </p:cNvSpPr>
            <p:nvPr/>
          </p:nvSpPr>
          <p:spPr bwMode="auto">
            <a:xfrm>
              <a:off x="488" y="225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0" name="Rectangle 119"/>
            <p:cNvSpPr>
              <a:spLocks noChangeArrowheads="1"/>
            </p:cNvSpPr>
            <p:nvPr/>
          </p:nvSpPr>
          <p:spPr bwMode="auto">
            <a:xfrm>
              <a:off x="488" y="226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1" name="Rectangle 120"/>
            <p:cNvSpPr>
              <a:spLocks noChangeArrowheads="1"/>
            </p:cNvSpPr>
            <p:nvPr/>
          </p:nvSpPr>
          <p:spPr bwMode="auto">
            <a:xfrm>
              <a:off x="488" y="2270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2" name="Rectangle 121"/>
            <p:cNvSpPr>
              <a:spLocks noChangeArrowheads="1"/>
            </p:cNvSpPr>
            <p:nvPr/>
          </p:nvSpPr>
          <p:spPr bwMode="auto">
            <a:xfrm>
              <a:off x="488" y="227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3" name="Rectangle 122"/>
            <p:cNvSpPr>
              <a:spLocks noChangeArrowheads="1"/>
            </p:cNvSpPr>
            <p:nvPr/>
          </p:nvSpPr>
          <p:spPr bwMode="auto">
            <a:xfrm>
              <a:off x="488" y="228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4" name="Rectangle 123"/>
            <p:cNvSpPr>
              <a:spLocks noChangeArrowheads="1"/>
            </p:cNvSpPr>
            <p:nvPr/>
          </p:nvSpPr>
          <p:spPr bwMode="auto">
            <a:xfrm>
              <a:off x="488" y="229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5" name="Rectangle 124"/>
            <p:cNvSpPr>
              <a:spLocks noChangeArrowheads="1"/>
            </p:cNvSpPr>
            <p:nvPr/>
          </p:nvSpPr>
          <p:spPr bwMode="auto">
            <a:xfrm>
              <a:off x="488" y="230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6" name="Rectangle 125"/>
            <p:cNvSpPr>
              <a:spLocks noChangeArrowheads="1"/>
            </p:cNvSpPr>
            <p:nvPr/>
          </p:nvSpPr>
          <p:spPr bwMode="auto">
            <a:xfrm>
              <a:off x="488" y="230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7" name="Rectangle 126"/>
            <p:cNvSpPr>
              <a:spLocks noChangeArrowheads="1"/>
            </p:cNvSpPr>
            <p:nvPr/>
          </p:nvSpPr>
          <p:spPr bwMode="auto">
            <a:xfrm>
              <a:off x="488" y="231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8" name="Rectangle 127"/>
            <p:cNvSpPr>
              <a:spLocks noChangeArrowheads="1"/>
            </p:cNvSpPr>
            <p:nvPr/>
          </p:nvSpPr>
          <p:spPr bwMode="auto">
            <a:xfrm>
              <a:off x="488" y="232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39" name="Rectangle 128"/>
            <p:cNvSpPr>
              <a:spLocks noChangeArrowheads="1"/>
            </p:cNvSpPr>
            <p:nvPr/>
          </p:nvSpPr>
          <p:spPr bwMode="auto">
            <a:xfrm>
              <a:off x="488" y="233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0" name="Rectangle 129"/>
            <p:cNvSpPr>
              <a:spLocks noChangeArrowheads="1"/>
            </p:cNvSpPr>
            <p:nvPr/>
          </p:nvSpPr>
          <p:spPr bwMode="auto">
            <a:xfrm>
              <a:off x="488" y="233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1" name="Rectangle 130"/>
            <p:cNvSpPr>
              <a:spLocks noChangeArrowheads="1"/>
            </p:cNvSpPr>
            <p:nvPr/>
          </p:nvSpPr>
          <p:spPr bwMode="auto">
            <a:xfrm>
              <a:off x="488" y="234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2" name="Rectangle 131"/>
            <p:cNvSpPr>
              <a:spLocks noChangeArrowheads="1"/>
            </p:cNvSpPr>
            <p:nvPr/>
          </p:nvSpPr>
          <p:spPr bwMode="auto">
            <a:xfrm>
              <a:off x="488" y="235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3" name="Rectangle 132"/>
            <p:cNvSpPr>
              <a:spLocks noChangeArrowheads="1"/>
            </p:cNvSpPr>
            <p:nvPr/>
          </p:nvSpPr>
          <p:spPr bwMode="auto">
            <a:xfrm>
              <a:off x="488" y="236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4" name="Rectangle 133"/>
            <p:cNvSpPr>
              <a:spLocks noChangeArrowheads="1"/>
            </p:cNvSpPr>
            <p:nvPr/>
          </p:nvSpPr>
          <p:spPr bwMode="auto">
            <a:xfrm>
              <a:off x="488" y="237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5" name="Rectangle 134"/>
            <p:cNvSpPr>
              <a:spLocks noChangeArrowheads="1"/>
            </p:cNvSpPr>
            <p:nvPr/>
          </p:nvSpPr>
          <p:spPr bwMode="auto">
            <a:xfrm>
              <a:off x="488" y="237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6" name="Rectangle 135"/>
            <p:cNvSpPr>
              <a:spLocks noChangeArrowheads="1"/>
            </p:cNvSpPr>
            <p:nvPr/>
          </p:nvSpPr>
          <p:spPr bwMode="auto">
            <a:xfrm>
              <a:off x="488" y="238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7" name="Rectangle 136"/>
            <p:cNvSpPr>
              <a:spLocks noChangeArrowheads="1"/>
            </p:cNvSpPr>
            <p:nvPr/>
          </p:nvSpPr>
          <p:spPr bwMode="auto">
            <a:xfrm>
              <a:off x="488" y="239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8" name="Rectangle 137"/>
            <p:cNvSpPr>
              <a:spLocks noChangeArrowheads="1"/>
            </p:cNvSpPr>
            <p:nvPr/>
          </p:nvSpPr>
          <p:spPr bwMode="auto">
            <a:xfrm>
              <a:off x="488" y="240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49" name="Rectangle 138"/>
            <p:cNvSpPr>
              <a:spLocks noChangeArrowheads="1"/>
            </p:cNvSpPr>
            <p:nvPr/>
          </p:nvSpPr>
          <p:spPr bwMode="auto">
            <a:xfrm>
              <a:off x="488" y="2409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0" name="Rectangle 139"/>
            <p:cNvSpPr>
              <a:spLocks noChangeArrowheads="1"/>
            </p:cNvSpPr>
            <p:nvPr/>
          </p:nvSpPr>
          <p:spPr bwMode="auto">
            <a:xfrm>
              <a:off x="488" y="241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1" name="Rectangle 140"/>
            <p:cNvSpPr>
              <a:spLocks noChangeArrowheads="1"/>
            </p:cNvSpPr>
            <p:nvPr/>
          </p:nvSpPr>
          <p:spPr bwMode="auto">
            <a:xfrm>
              <a:off x="488" y="242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2" name="Rectangle 141"/>
            <p:cNvSpPr>
              <a:spLocks noChangeArrowheads="1"/>
            </p:cNvSpPr>
            <p:nvPr/>
          </p:nvSpPr>
          <p:spPr bwMode="auto">
            <a:xfrm>
              <a:off x="488" y="243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3" name="Rectangle 142"/>
            <p:cNvSpPr>
              <a:spLocks noChangeArrowheads="1"/>
            </p:cNvSpPr>
            <p:nvPr/>
          </p:nvSpPr>
          <p:spPr bwMode="auto">
            <a:xfrm>
              <a:off x="488" y="243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4" name="Rectangle 143"/>
            <p:cNvSpPr>
              <a:spLocks noChangeArrowheads="1"/>
            </p:cNvSpPr>
            <p:nvPr/>
          </p:nvSpPr>
          <p:spPr bwMode="auto">
            <a:xfrm>
              <a:off x="488" y="244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5" name="Rectangle 144"/>
            <p:cNvSpPr>
              <a:spLocks noChangeArrowheads="1"/>
            </p:cNvSpPr>
            <p:nvPr/>
          </p:nvSpPr>
          <p:spPr bwMode="auto">
            <a:xfrm>
              <a:off x="488" y="245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6" name="Rectangle 145"/>
            <p:cNvSpPr>
              <a:spLocks noChangeArrowheads="1"/>
            </p:cNvSpPr>
            <p:nvPr/>
          </p:nvSpPr>
          <p:spPr bwMode="auto">
            <a:xfrm>
              <a:off x="488" y="2463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7" name="Rectangle 146"/>
            <p:cNvSpPr>
              <a:spLocks noChangeArrowheads="1"/>
            </p:cNvSpPr>
            <p:nvPr/>
          </p:nvSpPr>
          <p:spPr bwMode="auto">
            <a:xfrm>
              <a:off x="488" y="247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8" name="Rectangle 147"/>
            <p:cNvSpPr>
              <a:spLocks noChangeArrowheads="1"/>
            </p:cNvSpPr>
            <p:nvPr/>
          </p:nvSpPr>
          <p:spPr bwMode="auto">
            <a:xfrm>
              <a:off x="488" y="247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59" name="Rectangle 148"/>
            <p:cNvSpPr>
              <a:spLocks noChangeArrowheads="1"/>
            </p:cNvSpPr>
            <p:nvPr/>
          </p:nvSpPr>
          <p:spPr bwMode="auto">
            <a:xfrm>
              <a:off x="488" y="248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0" name="Rectangle 149"/>
            <p:cNvSpPr>
              <a:spLocks noChangeArrowheads="1"/>
            </p:cNvSpPr>
            <p:nvPr/>
          </p:nvSpPr>
          <p:spPr bwMode="auto">
            <a:xfrm>
              <a:off x="488" y="2494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1" name="Rectangle 150"/>
            <p:cNvSpPr>
              <a:spLocks noChangeArrowheads="1"/>
            </p:cNvSpPr>
            <p:nvPr/>
          </p:nvSpPr>
          <p:spPr bwMode="auto">
            <a:xfrm>
              <a:off x="488" y="2501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2" name="Rectangle 151"/>
            <p:cNvSpPr>
              <a:spLocks noChangeArrowheads="1"/>
            </p:cNvSpPr>
            <p:nvPr/>
          </p:nvSpPr>
          <p:spPr bwMode="auto">
            <a:xfrm>
              <a:off x="488" y="250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3" name="Rectangle 152"/>
            <p:cNvSpPr>
              <a:spLocks noChangeArrowheads="1"/>
            </p:cNvSpPr>
            <p:nvPr/>
          </p:nvSpPr>
          <p:spPr bwMode="auto">
            <a:xfrm>
              <a:off x="488" y="2517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4" name="Rectangle 153"/>
            <p:cNvSpPr>
              <a:spLocks noChangeArrowheads="1"/>
            </p:cNvSpPr>
            <p:nvPr/>
          </p:nvSpPr>
          <p:spPr bwMode="auto">
            <a:xfrm>
              <a:off x="488" y="252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5" name="Rectangle 154"/>
            <p:cNvSpPr>
              <a:spLocks noChangeArrowheads="1"/>
            </p:cNvSpPr>
            <p:nvPr/>
          </p:nvSpPr>
          <p:spPr bwMode="auto">
            <a:xfrm>
              <a:off x="488" y="253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6" name="Rectangle 155"/>
            <p:cNvSpPr>
              <a:spLocks noChangeArrowheads="1"/>
            </p:cNvSpPr>
            <p:nvPr/>
          </p:nvSpPr>
          <p:spPr bwMode="auto">
            <a:xfrm>
              <a:off x="488" y="254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7" name="Rectangle 156"/>
            <p:cNvSpPr>
              <a:spLocks noChangeArrowheads="1"/>
            </p:cNvSpPr>
            <p:nvPr/>
          </p:nvSpPr>
          <p:spPr bwMode="auto">
            <a:xfrm>
              <a:off x="488" y="2548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8" name="Rectangle 157"/>
            <p:cNvSpPr>
              <a:spLocks noChangeArrowheads="1"/>
            </p:cNvSpPr>
            <p:nvPr/>
          </p:nvSpPr>
          <p:spPr bwMode="auto">
            <a:xfrm>
              <a:off x="488" y="2555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69" name="Rectangle 158"/>
            <p:cNvSpPr>
              <a:spLocks noChangeArrowheads="1"/>
            </p:cNvSpPr>
            <p:nvPr/>
          </p:nvSpPr>
          <p:spPr bwMode="auto">
            <a:xfrm>
              <a:off x="488" y="256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0" name="Rectangle 159"/>
            <p:cNvSpPr>
              <a:spLocks noChangeArrowheads="1"/>
            </p:cNvSpPr>
            <p:nvPr/>
          </p:nvSpPr>
          <p:spPr bwMode="auto">
            <a:xfrm>
              <a:off x="488" y="2571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1" name="Rectangle 160"/>
            <p:cNvSpPr>
              <a:spLocks noChangeArrowheads="1"/>
            </p:cNvSpPr>
            <p:nvPr/>
          </p:nvSpPr>
          <p:spPr bwMode="auto">
            <a:xfrm>
              <a:off x="488" y="257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2" name="Rectangle 161"/>
            <p:cNvSpPr>
              <a:spLocks noChangeArrowheads="1"/>
            </p:cNvSpPr>
            <p:nvPr/>
          </p:nvSpPr>
          <p:spPr bwMode="auto">
            <a:xfrm>
              <a:off x="488" y="2586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3" name="Rectangle 162"/>
            <p:cNvSpPr>
              <a:spLocks noChangeArrowheads="1"/>
            </p:cNvSpPr>
            <p:nvPr/>
          </p:nvSpPr>
          <p:spPr bwMode="auto">
            <a:xfrm>
              <a:off x="488" y="2594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4" name="Rectangle 163"/>
            <p:cNvSpPr>
              <a:spLocks noChangeArrowheads="1"/>
            </p:cNvSpPr>
            <p:nvPr/>
          </p:nvSpPr>
          <p:spPr bwMode="auto">
            <a:xfrm>
              <a:off x="488" y="2602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5" name="Rectangle 164"/>
            <p:cNvSpPr>
              <a:spLocks noChangeArrowheads="1"/>
            </p:cNvSpPr>
            <p:nvPr/>
          </p:nvSpPr>
          <p:spPr bwMode="auto">
            <a:xfrm>
              <a:off x="488" y="2609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6" name="Rectangle 165"/>
            <p:cNvSpPr>
              <a:spLocks noChangeArrowheads="1"/>
            </p:cNvSpPr>
            <p:nvPr/>
          </p:nvSpPr>
          <p:spPr bwMode="auto">
            <a:xfrm>
              <a:off x="488" y="2617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7" name="Rectangle 166"/>
            <p:cNvSpPr>
              <a:spLocks noChangeArrowheads="1"/>
            </p:cNvSpPr>
            <p:nvPr/>
          </p:nvSpPr>
          <p:spPr bwMode="auto">
            <a:xfrm>
              <a:off x="488" y="2625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8" name="Rectangle 167"/>
            <p:cNvSpPr>
              <a:spLocks noChangeArrowheads="1"/>
            </p:cNvSpPr>
            <p:nvPr/>
          </p:nvSpPr>
          <p:spPr bwMode="auto">
            <a:xfrm>
              <a:off x="488" y="2632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79" name="Rectangle 168"/>
            <p:cNvSpPr>
              <a:spLocks noChangeArrowheads="1"/>
            </p:cNvSpPr>
            <p:nvPr/>
          </p:nvSpPr>
          <p:spPr bwMode="auto">
            <a:xfrm>
              <a:off x="488" y="2640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80" name="Rectangle 169"/>
            <p:cNvSpPr>
              <a:spLocks noChangeArrowheads="1"/>
            </p:cNvSpPr>
            <p:nvPr/>
          </p:nvSpPr>
          <p:spPr bwMode="auto">
            <a:xfrm>
              <a:off x="488" y="2648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81" name="Rectangle 170"/>
            <p:cNvSpPr>
              <a:spLocks noChangeArrowheads="1"/>
            </p:cNvSpPr>
            <p:nvPr/>
          </p:nvSpPr>
          <p:spPr bwMode="auto">
            <a:xfrm>
              <a:off x="488" y="2656"/>
              <a:ext cx="4735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482" name="Rectangle 171"/>
            <p:cNvSpPr>
              <a:spLocks noChangeArrowheads="1"/>
            </p:cNvSpPr>
            <p:nvPr/>
          </p:nvSpPr>
          <p:spPr bwMode="auto">
            <a:xfrm>
              <a:off x="488" y="2663"/>
              <a:ext cx="473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349205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91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2343688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175"/>
          <p:cNvSpPr>
            <a:spLocks noChangeArrowheads="1"/>
          </p:cNvSpPr>
          <p:nvPr/>
        </p:nvSpPr>
        <p:spPr bwMode="auto">
          <a:xfrm>
            <a:off x="3340283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176"/>
          <p:cNvSpPr>
            <a:spLocks noChangeArrowheads="1"/>
          </p:cNvSpPr>
          <p:nvPr/>
        </p:nvSpPr>
        <p:spPr bwMode="auto">
          <a:xfrm>
            <a:off x="4334768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57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0" name="Rectangle 177"/>
          <p:cNvSpPr>
            <a:spLocks noChangeArrowheads="1"/>
          </p:cNvSpPr>
          <p:nvPr/>
        </p:nvSpPr>
        <p:spPr bwMode="auto">
          <a:xfrm>
            <a:off x="5329251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178"/>
          <p:cNvSpPr>
            <a:spLocks noChangeArrowheads="1"/>
          </p:cNvSpPr>
          <p:nvPr/>
        </p:nvSpPr>
        <p:spPr bwMode="auto">
          <a:xfrm>
            <a:off x="6323735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52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2" name="Rectangle 179"/>
          <p:cNvSpPr>
            <a:spLocks noChangeArrowheads="1"/>
          </p:cNvSpPr>
          <p:nvPr/>
        </p:nvSpPr>
        <p:spPr bwMode="auto">
          <a:xfrm>
            <a:off x="7320330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99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Rectangle 180"/>
          <p:cNvSpPr>
            <a:spLocks noChangeArrowheads="1"/>
          </p:cNvSpPr>
          <p:nvPr/>
        </p:nvSpPr>
        <p:spPr bwMode="auto">
          <a:xfrm>
            <a:off x="8314813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4" name="Rectangle 181"/>
          <p:cNvSpPr>
            <a:spLocks noChangeArrowheads="1"/>
          </p:cNvSpPr>
          <p:nvPr/>
        </p:nvSpPr>
        <p:spPr bwMode="auto">
          <a:xfrm>
            <a:off x="9309297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97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5" name="Rectangle 182"/>
          <p:cNvSpPr>
            <a:spLocks noChangeArrowheads="1"/>
          </p:cNvSpPr>
          <p:nvPr/>
        </p:nvSpPr>
        <p:spPr bwMode="auto">
          <a:xfrm>
            <a:off x="10305892" y="23001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6" name="Rectangle 183"/>
          <p:cNvSpPr>
            <a:spLocks noChangeArrowheads="1"/>
          </p:cNvSpPr>
          <p:nvPr/>
        </p:nvSpPr>
        <p:spPr bwMode="auto">
          <a:xfrm>
            <a:off x="1349205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7" name="Rectangle 184"/>
          <p:cNvSpPr>
            <a:spLocks noChangeArrowheads="1"/>
          </p:cNvSpPr>
          <p:nvPr/>
        </p:nvSpPr>
        <p:spPr bwMode="auto">
          <a:xfrm>
            <a:off x="2343688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8" name="Rectangle 185"/>
          <p:cNvSpPr>
            <a:spLocks noChangeArrowheads="1"/>
          </p:cNvSpPr>
          <p:nvPr/>
        </p:nvSpPr>
        <p:spPr bwMode="auto">
          <a:xfrm>
            <a:off x="3340283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9" name="Rectangle 186"/>
          <p:cNvSpPr>
            <a:spLocks noChangeArrowheads="1"/>
          </p:cNvSpPr>
          <p:nvPr/>
        </p:nvSpPr>
        <p:spPr bwMode="auto">
          <a:xfrm>
            <a:off x="4334768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89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0" name="Rectangle 187"/>
          <p:cNvSpPr>
            <a:spLocks noChangeArrowheads="1"/>
          </p:cNvSpPr>
          <p:nvPr/>
        </p:nvSpPr>
        <p:spPr bwMode="auto">
          <a:xfrm>
            <a:off x="5329251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1" name="Rectangle 188"/>
          <p:cNvSpPr>
            <a:spLocks noChangeArrowheads="1"/>
          </p:cNvSpPr>
          <p:nvPr/>
        </p:nvSpPr>
        <p:spPr bwMode="auto">
          <a:xfrm>
            <a:off x="6323735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2" name="Rectangle 189"/>
          <p:cNvSpPr>
            <a:spLocks noChangeArrowheads="1"/>
          </p:cNvSpPr>
          <p:nvPr/>
        </p:nvSpPr>
        <p:spPr bwMode="auto">
          <a:xfrm>
            <a:off x="7320330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3" name="Rectangle 190"/>
          <p:cNvSpPr>
            <a:spLocks noChangeArrowheads="1"/>
          </p:cNvSpPr>
          <p:nvPr/>
        </p:nvSpPr>
        <p:spPr bwMode="auto">
          <a:xfrm>
            <a:off x="8314813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4" name="Rectangle 191"/>
          <p:cNvSpPr>
            <a:spLocks noChangeArrowheads="1"/>
          </p:cNvSpPr>
          <p:nvPr/>
        </p:nvSpPr>
        <p:spPr bwMode="auto">
          <a:xfrm>
            <a:off x="9309297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5" name="Rectangle 192"/>
          <p:cNvSpPr>
            <a:spLocks noChangeArrowheads="1"/>
          </p:cNvSpPr>
          <p:nvPr/>
        </p:nvSpPr>
        <p:spPr bwMode="auto">
          <a:xfrm>
            <a:off x="10305892" y="270021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" name="Rectangle 193"/>
          <p:cNvSpPr>
            <a:spLocks noChangeArrowheads="1"/>
          </p:cNvSpPr>
          <p:nvPr/>
        </p:nvSpPr>
        <p:spPr bwMode="auto">
          <a:xfrm>
            <a:off x="1220407" y="3100265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104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7" name="Rectangle 194"/>
          <p:cNvSpPr>
            <a:spLocks noChangeArrowheads="1"/>
          </p:cNvSpPr>
          <p:nvPr/>
        </p:nvSpPr>
        <p:spPr bwMode="auto">
          <a:xfrm>
            <a:off x="2343688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8" name="Rectangle 195"/>
          <p:cNvSpPr>
            <a:spLocks noChangeArrowheads="1"/>
          </p:cNvSpPr>
          <p:nvPr/>
        </p:nvSpPr>
        <p:spPr bwMode="auto">
          <a:xfrm>
            <a:off x="3340283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9" name="Rectangle 196"/>
          <p:cNvSpPr>
            <a:spLocks noChangeArrowheads="1"/>
          </p:cNvSpPr>
          <p:nvPr/>
        </p:nvSpPr>
        <p:spPr bwMode="auto">
          <a:xfrm>
            <a:off x="4334768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0" name="Rectangle 197"/>
          <p:cNvSpPr>
            <a:spLocks noChangeArrowheads="1"/>
          </p:cNvSpPr>
          <p:nvPr/>
        </p:nvSpPr>
        <p:spPr bwMode="auto">
          <a:xfrm>
            <a:off x="5329251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97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31" name="Rectangle 198"/>
          <p:cNvSpPr>
            <a:spLocks noChangeArrowheads="1"/>
          </p:cNvSpPr>
          <p:nvPr/>
        </p:nvSpPr>
        <p:spPr bwMode="auto">
          <a:xfrm>
            <a:off x="6197049" y="3100265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105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88" name="Rectangle 199"/>
          <p:cNvSpPr>
            <a:spLocks noChangeArrowheads="1"/>
          </p:cNvSpPr>
          <p:nvPr/>
        </p:nvSpPr>
        <p:spPr bwMode="auto">
          <a:xfrm>
            <a:off x="7320330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89" name="Rectangle 200"/>
          <p:cNvSpPr>
            <a:spLocks noChangeArrowheads="1"/>
          </p:cNvSpPr>
          <p:nvPr/>
        </p:nvSpPr>
        <p:spPr bwMode="auto">
          <a:xfrm>
            <a:off x="8314813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0" name="Rectangle 201"/>
          <p:cNvSpPr>
            <a:spLocks noChangeArrowheads="1"/>
          </p:cNvSpPr>
          <p:nvPr/>
        </p:nvSpPr>
        <p:spPr bwMode="auto">
          <a:xfrm>
            <a:off x="9309297" y="3100265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2" name="Rectangle 202"/>
          <p:cNvSpPr>
            <a:spLocks noChangeArrowheads="1"/>
          </p:cNvSpPr>
          <p:nvPr/>
        </p:nvSpPr>
        <p:spPr bwMode="auto">
          <a:xfrm>
            <a:off x="10189763" y="3100265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109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3" name="Rectangle 203"/>
          <p:cNvSpPr>
            <a:spLocks noChangeArrowheads="1"/>
          </p:cNvSpPr>
          <p:nvPr/>
        </p:nvSpPr>
        <p:spPr bwMode="auto">
          <a:xfrm>
            <a:off x="1349205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4" name="Rectangle 204"/>
          <p:cNvSpPr>
            <a:spLocks noChangeArrowheads="1"/>
          </p:cNvSpPr>
          <p:nvPr/>
        </p:nvSpPr>
        <p:spPr bwMode="auto">
          <a:xfrm>
            <a:off x="2343688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97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8" name="Rectangle 205"/>
          <p:cNvSpPr>
            <a:spLocks noChangeArrowheads="1"/>
          </p:cNvSpPr>
          <p:nvPr/>
        </p:nvSpPr>
        <p:spPr bwMode="auto">
          <a:xfrm>
            <a:off x="3340283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88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299" name="Rectangle 206"/>
          <p:cNvSpPr>
            <a:spLocks noChangeArrowheads="1"/>
          </p:cNvSpPr>
          <p:nvPr/>
        </p:nvSpPr>
        <p:spPr bwMode="auto">
          <a:xfrm>
            <a:off x="4334768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0" name="Rectangle 207"/>
          <p:cNvSpPr>
            <a:spLocks noChangeArrowheads="1"/>
          </p:cNvSpPr>
          <p:nvPr/>
        </p:nvSpPr>
        <p:spPr bwMode="auto">
          <a:xfrm>
            <a:off x="5329251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83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1" name="Rectangle 208"/>
          <p:cNvSpPr>
            <a:spLocks noChangeArrowheads="1"/>
          </p:cNvSpPr>
          <p:nvPr/>
        </p:nvSpPr>
        <p:spPr bwMode="auto">
          <a:xfrm>
            <a:off x="6323735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2" name="Rectangle 209"/>
          <p:cNvSpPr>
            <a:spLocks noChangeArrowheads="1"/>
          </p:cNvSpPr>
          <p:nvPr/>
        </p:nvSpPr>
        <p:spPr bwMode="auto">
          <a:xfrm>
            <a:off x="7320330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3" name="Rectangle 210"/>
          <p:cNvSpPr>
            <a:spLocks noChangeArrowheads="1"/>
          </p:cNvSpPr>
          <p:nvPr/>
        </p:nvSpPr>
        <p:spPr bwMode="auto">
          <a:xfrm>
            <a:off x="8314813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4" name="Rectangle 211"/>
          <p:cNvSpPr>
            <a:spLocks noChangeArrowheads="1"/>
          </p:cNvSpPr>
          <p:nvPr/>
        </p:nvSpPr>
        <p:spPr bwMode="auto">
          <a:xfrm>
            <a:off x="9309297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5" name="Rectangle 212"/>
          <p:cNvSpPr>
            <a:spLocks noChangeArrowheads="1"/>
          </p:cNvSpPr>
          <p:nvPr/>
        </p:nvSpPr>
        <p:spPr bwMode="auto">
          <a:xfrm>
            <a:off x="10305892" y="349872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6" name="Rectangle 213"/>
          <p:cNvSpPr>
            <a:spLocks noChangeArrowheads="1"/>
          </p:cNvSpPr>
          <p:nvPr/>
        </p:nvSpPr>
        <p:spPr bwMode="auto">
          <a:xfrm>
            <a:off x="1349205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7" name="Rectangle 214"/>
          <p:cNvSpPr>
            <a:spLocks noChangeArrowheads="1"/>
          </p:cNvSpPr>
          <p:nvPr/>
        </p:nvSpPr>
        <p:spPr bwMode="auto">
          <a:xfrm>
            <a:off x="2343688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82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8" name="Rectangle 215"/>
          <p:cNvSpPr>
            <a:spLocks noChangeArrowheads="1"/>
          </p:cNvSpPr>
          <p:nvPr/>
        </p:nvSpPr>
        <p:spPr bwMode="auto">
          <a:xfrm>
            <a:off x="3340283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98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09" name="Rectangle 216"/>
          <p:cNvSpPr>
            <a:spLocks noChangeArrowheads="1"/>
          </p:cNvSpPr>
          <p:nvPr/>
        </p:nvSpPr>
        <p:spPr bwMode="auto">
          <a:xfrm>
            <a:off x="4243975" y="3898778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101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0" name="Rectangle 217"/>
          <p:cNvSpPr>
            <a:spLocks noChangeArrowheads="1"/>
          </p:cNvSpPr>
          <p:nvPr/>
        </p:nvSpPr>
        <p:spPr bwMode="auto">
          <a:xfrm>
            <a:off x="5329251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1" name="Rectangle 218"/>
          <p:cNvSpPr>
            <a:spLocks noChangeArrowheads="1"/>
          </p:cNvSpPr>
          <p:nvPr/>
        </p:nvSpPr>
        <p:spPr bwMode="auto">
          <a:xfrm>
            <a:off x="6197049" y="3898778"/>
            <a:ext cx="4905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105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2" name="Rectangle 219"/>
          <p:cNvSpPr>
            <a:spLocks noChangeArrowheads="1"/>
          </p:cNvSpPr>
          <p:nvPr/>
        </p:nvSpPr>
        <p:spPr bwMode="auto">
          <a:xfrm>
            <a:off x="7320330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3" name="Rectangle 220"/>
          <p:cNvSpPr>
            <a:spLocks noChangeArrowheads="1"/>
          </p:cNvSpPr>
          <p:nvPr/>
        </p:nvSpPr>
        <p:spPr bwMode="auto">
          <a:xfrm>
            <a:off x="8314813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4" name="Rectangle 221"/>
          <p:cNvSpPr>
            <a:spLocks noChangeArrowheads="1"/>
          </p:cNvSpPr>
          <p:nvPr/>
        </p:nvSpPr>
        <p:spPr bwMode="auto">
          <a:xfrm>
            <a:off x="9309297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62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5" name="Rectangle 222"/>
          <p:cNvSpPr>
            <a:spLocks noChangeArrowheads="1"/>
          </p:cNvSpPr>
          <p:nvPr/>
        </p:nvSpPr>
        <p:spPr bwMode="auto">
          <a:xfrm>
            <a:off x="10305892" y="3898778"/>
            <a:ext cx="3270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73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268316" name="Rectangle 223"/>
          <p:cNvSpPr>
            <a:spLocks noChangeArrowheads="1"/>
          </p:cNvSpPr>
          <p:nvPr/>
        </p:nvSpPr>
        <p:spPr bwMode="auto">
          <a:xfrm>
            <a:off x="1030379" y="2265240"/>
            <a:ext cx="9999734" cy="2035175"/>
          </a:xfrm>
          <a:prstGeom prst="rect">
            <a:avLst/>
          </a:prstGeom>
          <a:noFill/>
          <a:ln w="127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1283750" y="2592896"/>
            <a:ext cx="978859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 Determine the width of each class.</a:t>
            </a:r>
            <a:endParaRPr lang="en-US" sz="2400" b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1283750" y="3069147"/>
            <a:ext cx="9484544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 Determine the class limits.</a:t>
            </a:r>
            <a:endParaRPr lang="en-US" sz="2400" b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1279527" y="2119821"/>
            <a:ext cx="10734511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 Determine the number of non-overlapping classes. </a:t>
            </a:r>
            <a:endParaRPr lang="en-US" sz="2400" b="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1309086" y="1235585"/>
            <a:ext cx="976325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three steps necessary to define the classes for a frequency distribution with quantitative data are: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33" y="650840"/>
            <a:ext cx="10489585" cy="1188718"/>
          </a:xfrm>
        </p:spPr>
        <p:txBody>
          <a:bodyPr anchor="ctr">
            <a:normAutofit/>
          </a:bodyPr>
          <a:lstStyle/>
          <a:p>
            <a:r>
              <a:rPr lang="en-US" sz="3200"/>
              <a:t>Chapter 2</a:t>
            </a:r>
            <a:br>
              <a:rPr lang="en-US" dirty="0"/>
            </a:br>
            <a:r>
              <a:rPr lang="en-US" sz="3200"/>
              <a:t>Part </a:t>
            </a:r>
            <a:r>
              <a:rPr lang="en-US" sz="3200" dirty="0"/>
              <a:t>A </a:t>
            </a:r>
            <a:r>
              <a:rPr lang="en-US" sz="3200"/>
              <a:t>-   Descriptive </a:t>
            </a:r>
            <a:r>
              <a:rPr lang="en-US" sz="3200" dirty="0"/>
              <a:t>Statistics: Tabular and Graphical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191" y="1846107"/>
            <a:ext cx="10489585" cy="3232528"/>
          </a:xfrm>
        </p:spPr>
        <p:txBody>
          <a:bodyPr/>
          <a:lstStyle/>
          <a:p>
            <a:r>
              <a:rPr lang="en-US" dirty="0"/>
              <a:t>Summarizing Data for a Categorical Variable</a:t>
            </a:r>
          </a:p>
          <a:p>
            <a:pPr lvl="1">
              <a:defRPr/>
            </a:pPr>
            <a:r>
              <a:rPr lang="en-US" sz="2200" u="sng" dirty="0">
                <a:solidFill>
                  <a:srgbClr val="000000"/>
                </a:solidFill>
                <a:cs typeface="Arial" panose="020B0604020202020204" pitchFamily="34" charset="0"/>
              </a:rPr>
              <a:t>Categorical data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use labels or names to identify categories of like items.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Summarizing Data for a Quantitative Variable</a:t>
            </a:r>
          </a:p>
          <a:p>
            <a:pPr lvl="1">
              <a:defRPr/>
            </a:pPr>
            <a:r>
              <a:rPr lang="en-US" sz="2200" u="sng" dirty="0">
                <a:solidFill>
                  <a:srgbClr val="000000"/>
                </a:solidFill>
                <a:cs typeface="Arial" panose="020B0604020202020204" pitchFamily="34" charset="0"/>
              </a:rPr>
              <a:t>Quantitative data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are numerical values that indicate how much or how many.</a:t>
            </a:r>
          </a:p>
          <a:p>
            <a:pPr lvl="1"/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6511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21187" y="1277383"/>
            <a:ext cx="10337562" cy="495300"/>
          </a:xfrm>
        </p:spPr>
        <p:txBody>
          <a:bodyPr/>
          <a:lstStyle/>
          <a:p>
            <a:pPr marL="339725" indent="-339725">
              <a:buSzPct val="100000"/>
              <a:defRPr/>
            </a:pPr>
            <a:r>
              <a:rPr lang="en-US" dirty="0"/>
              <a:t>Guidelines for Determining the Number of Classes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293250" y="1696128"/>
            <a:ext cx="6486314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between 5 and 20 classes.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93251" y="2210478"/>
            <a:ext cx="946757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sets with a larger number of elements usually require a larger number of classes.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318588" y="3029628"/>
            <a:ext cx="902003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Smaller data sets usually require fewer classes.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256824" y="3543735"/>
            <a:ext cx="9726734" cy="1001101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goal is to use enough classes to show the variation in the data, but not so many classes that some contain only a few data items.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923298" y="1282146"/>
            <a:ext cx="10337562" cy="569913"/>
          </a:xfrm>
        </p:spPr>
        <p:txBody>
          <a:bodyPr/>
          <a:lstStyle/>
          <a:p>
            <a:pPr marL="339725" indent="-339725">
              <a:defRPr/>
            </a:pPr>
            <a:r>
              <a:rPr lang="en-US" dirty="0"/>
              <a:t>Guidelines for Determining the Width of Each Class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94738" y="1680021"/>
            <a:ext cx="577687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classes of equal width.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07406" y="2168971"/>
            <a:ext cx="575153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 Class Width =</a:t>
            </a:r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1335468" y="3670016"/>
            <a:ext cx="9777044" cy="967642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Making the classes the same width reduces the chance of inappropriate interpretations.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0248" y="2811826"/>
                <a:ext cx="5576142" cy="79374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Largest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data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value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Smallest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data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Number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classes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48" y="2811826"/>
                <a:ext cx="5576142" cy="7937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920985" y="1234351"/>
            <a:ext cx="103375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 on Number of Classes and Class Width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281327" y="1700012"/>
            <a:ext cx="9830986" cy="947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practice, the number of classes and the appropriate class width are determined by trial and error.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1281326" y="2620275"/>
            <a:ext cx="9491016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Once a possible number of classes is chosen, the appropriate class width is found.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306663" y="3483875"/>
            <a:ext cx="9020030" cy="6056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process can be repeated for a different number of classes.</a:t>
            </a:r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1306663" y="4042188"/>
            <a:ext cx="9560556" cy="1325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Ultimately, the analyst uses judgment to determine the combination of the number of classes and class width that provides the best frequency distribution for summarizing the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0025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921187" y="1230094"/>
            <a:ext cx="103375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Guidelines for Determining the Class Limits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1282493" y="1603865"/>
            <a:ext cx="9697799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limits must be chosen so that each data item belongs to one and only one class.</a:t>
            </a: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1296106" y="2292350"/>
            <a:ext cx="9684185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lower class limit identifies the smallest possible data value assigned to the class.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321443" y="3175000"/>
            <a:ext cx="9658847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upper class limit identifies the largest possible data value assigned to the class.</a:t>
            </a: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1321444" y="4038600"/>
            <a:ext cx="9452064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appropriate values for the class limits depend on the level of accuracy of the data.</a:t>
            </a:r>
          </a:p>
        </p:txBody>
      </p:sp>
      <p:sp>
        <p:nvSpPr>
          <p:cNvPr id="360461" name="AutoShape 13"/>
          <p:cNvSpPr>
            <a:spLocks noChangeArrowheads="1"/>
          </p:cNvSpPr>
          <p:nvPr/>
        </p:nvSpPr>
        <p:spPr bwMode="auto">
          <a:xfrm>
            <a:off x="1295107" y="4822582"/>
            <a:ext cx="9466678" cy="952500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open-end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class requires only a lower class limit or an upper class limit.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10227" y="624936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187" y="1234351"/>
            <a:ext cx="103375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Midpoint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35620" y="1563023"/>
            <a:ext cx="10067299" cy="1032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some cases, we want to know the midpoints of the classes in a frequency distribution for quantitative data.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35620" y="2534982"/>
            <a:ext cx="964436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class midpoint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value halfway between the lower and upper class limits.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8264756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05996" y="1725132"/>
            <a:ext cx="9140206" cy="4921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/>
              <a:t>If we choose six classes: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25725" y="2495549"/>
            <a:ext cx="5244792" cy="3695700"/>
            <a:chOff x="3673889" y="2495549"/>
            <a:chExt cx="5244792" cy="3695700"/>
          </a:xfrm>
        </p:grpSpPr>
        <p:sp>
          <p:nvSpPr>
            <p:cNvPr id="3" name="Rectangle 2"/>
            <p:cNvSpPr/>
            <p:nvPr/>
          </p:nvSpPr>
          <p:spPr>
            <a:xfrm>
              <a:off x="3673889" y="2680563"/>
              <a:ext cx="4132798" cy="33975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673889" y="2495549"/>
              <a:ext cx="2178996" cy="3371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50-59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60-69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70-79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80-89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90-99	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100-109</a:t>
              </a:r>
              <a:endPara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5726199" y="2628899"/>
              <a:ext cx="3192482" cy="3562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</a:t>
              </a:r>
              <a:endPara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  2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13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16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  7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  7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    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5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Total     50</a:t>
              </a: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3952597" y="2666999"/>
              <a:ext cx="1722927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Parts Cost ($)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5714863" y="2666999"/>
              <a:ext cx="2356356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Frequency</a:t>
              </a:r>
            </a:p>
          </p:txBody>
        </p:sp>
      </p:grp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575930" y="2013813"/>
            <a:ext cx="9653459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Approximate Class Width = (109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- 50)/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6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9.83</a:t>
            </a:r>
            <a:r>
              <a:rPr lang="en-US" sz="240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 </a:t>
            </a:r>
            <a:r>
              <a:rPr lang="en-US" sz="240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10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7545761" y="2137191"/>
            <a:ext cx="675912" cy="419993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923297" y="1239114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10227" y="629193"/>
            <a:ext cx="10337562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912138" y="699727"/>
            <a:ext cx="10337562" cy="6612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Relative Frequency and Percent Frequency Distributions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457705" y="1987550"/>
            <a:ext cx="2178996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50-59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60-69 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70-79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80-89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90-99	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100-109</a:t>
            </a:r>
            <a:endParaRPr lang="en-US" sz="2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761751" y="1854200"/>
            <a:ext cx="1722927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 ($)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104621" y="2120900"/>
            <a:ext cx="3192482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2400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.04 = 2/50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.26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.32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.14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.10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Total    1.00         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662038" y="1778000"/>
            <a:ext cx="2381693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Relative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765023" y="2349500"/>
            <a:ext cx="3328546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4 = .04(100)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  <a:p>
            <a:pPr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100       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7119743" y="1778000"/>
            <a:ext cx="2381693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Frequency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918329" y="1237671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314417" y="2186496"/>
            <a:ext cx="993216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Only 4% of the parts costs are in the $50-59 class.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314417" y="3177096"/>
            <a:ext cx="9663208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greatest percentage (32% or almost one-third) of the parts costs are in the $70-79 class.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314417" y="2662746"/>
            <a:ext cx="902003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30% of the parts costs are under $70.</a:t>
            </a:r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1314417" y="3996246"/>
            <a:ext cx="902003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10% of the parts costs are $100 or more.</a:t>
            </a:r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1316529" y="1767396"/>
            <a:ext cx="10489585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Insights Gained from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Percent Frequency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Distribution:</a:t>
            </a:r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919294" y="1240347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912138" y="764275"/>
            <a:ext cx="10337562" cy="661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Relative Frequency and Percent Frequency Distributions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914049" y="60502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Dot Plot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919114" y="1240346"/>
            <a:ext cx="10337562" cy="576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One of the simplest graphical summaries of data 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dot plot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937391" y="1756896"/>
            <a:ext cx="10337562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horizontal axis shows the range of data values.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930837" y="2260011"/>
            <a:ext cx="10337562" cy="588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Then each data value is represented by a dot placed above the axis.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6828" y="1818038"/>
            <a:ext cx="7788536" cy="2590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062" name="Rectangle 22"/>
          <p:cNvSpPr>
            <a:spLocks noChangeArrowheads="1"/>
          </p:cNvSpPr>
          <p:nvPr/>
        </p:nvSpPr>
        <p:spPr bwMode="auto">
          <a:xfrm>
            <a:off x="3732685" y="3781192"/>
            <a:ext cx="466203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Tune-up Parts Cost ($)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7670" y="2304389"/>
            <a:ext cx="7298266" cy="1437971"/>
            <a:chOff x="1247856" y="2573339"/>
            <a:chExt cx="9729470" cy="1437971"/>
          </a:xfrm>
        </p:grpSpPr>
        <p:sp>
          <p:nvSpPr>
            <p:cNvPr id="343046" name="Rectangle 6"/>
            <p:cNvSpPr>
              <a:spLocks noChangeArrowheads="1"/>
            </p:cNvSpPr>
            <p:nvPr/>
          </p:nvSpPr>
          <p:spPr bwMode="auto">
            <a:xfrm>
              <a:off x="1247856" y="3582988"/>
              <a:ext cx="7466660" cy="4283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50           60          70           80           90          100        110</a:t>
              </a:r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1575128" y="3351213"/>
              <a:ext cx="9134047" cy="190500"/>
              <a:chOff x="746" y="1919"/>
              <a:chExt cx="4326" cy="120"/>
            </a:xfrm>
          </p:grpSpPr>
          <p:sp>
            <p:nvSpPr>
              <p:cNvPr id="343049" name="Line 9"/>
              <p:cNvSpPr>
                <a:spLocks noChangeShapeType="1"/>
              </p:cNvSpPr>
              <p:nvPr/>
            </p:nvSpPr>
            <p:spPr bwMode="auto">
              <a:xfrm>
                <a:off x="746" y="1921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0" name="Line 10"/>
              <p:cNvSpPr>
                <a:spLocks noChangeShapeType="1"/>
              </p:cNvSpPr>
              <p:nvPr/>
            </p:nvSpPr>
            <p:spPr bwMode="auto">
              <a:xfrm>
                <a:off x="1466" y="1924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1" name="Line 11"/>
              <p:cNvSpPr>
                <a:spLocks noChangeShapeType="1"/>
              </p:cNvSpPr>
              <p:nvPr/>
            </p:nvSpPr>
            <p:spPr bwMode="auto">
              <a:xfrm>
                <a:off x="2186" y="1921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2" name="Line 12"/>
              <p:cNvSpPr>
                <a:spLocks noChangeShapeType="1"/>
              </p:cNvSpPr>
              <p:nvPr/>
            </p:nvSpPr>
            <p:spPr bwMode="auto">
              <a:xfrm>
                <a:off x="3633" y="1921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3" name="Line 13"/>
              <p:cNvSpPr>
                <a:spLocks noChangeShapeType="1"/>
              </p:cNvSpPr>
              <p:nvPr/>
            </p:nvSpPr>
            <p:spPr bwMode="auto">
              <a:xfrm>
                <a:off x="4355" y="1924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4" name="Line 14"/>
              <p:cNvSpPr>
                <a:spLocks noChangeShapeType="1"/>
              </p:cNvSpPr>
              <p:nvPr/>
            </p:nvSpPr>
            <p:spPr bwMode="auto">
              <a:xfrm>
                <a:off x="5072" y="1924"/>
                <a:ext cx="0" cy="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5" name="Line 15"/>
              <p:cNvSpPr>
                <a:spLocks noChangeShapeType="1"/>
              </p:cNvSpPr>
              <p:nvPr/>
            </p:nvSpPr>
            <p:spPr bwMode="auto">
              <a:xfrm>
                <a:off x="2912" y="1919"/>
                <a:ext cx="0" cy="1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6" name="Line 16"/>
              <p:cNvSpPr>
                <a:spLocks noChangeShapeType="1"/>
              </p:cNvSpPr>
              <p:nvPr/>
            </p:nvSpPr>
            <p:spPr bwMode="auto">
              <a:xfrm>
                <a:off x="1106" y="1948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7" name="Line 17"/>
              <p:cNvSpPr>
                <a:spLocks noChangeShapeType="1"/>
              </p:cNvSpPr>
              <p:nvPr/>
            </p:nvSpPr>
            <p:spPr bwMode="auto">
              <a:xfrm>
                <a:off x="1823" y="1954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8" name="Line 18"/>
              <p:cNvSpPr>
                <a:spLocks noChangeShapeType="1"/>
              </p:cNvSpPr>
              <p:nvPr/>
            </p:nvSpPr>
            <p:spPr bwMode="auto">
              <a:xfrm>
                <a:off x="2543" y="1951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59" name="Line 19"/>
              <p:cNvSpPr>
                <a:spLocks noChangeShapeType="1"/>
              </p:cNvSpPr>
              <p:nvPr/>
            </p:nvSpPr>
            <p:spPr bwMode="auto">
              <a:xfrm>
                <a:off x="3272" y="1951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60" name="Line 20"/>
              <p:cNvSpPr>
                <a:spLocks noChangeShapeType="1"/>
              </p:cNvSpPr>
              <p:nvPr/>
            </p:nvSpPr>
            <p:spPr bwMode="auto">
              <a:xfrm>
                <a:off x="3995" y="1954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3061" name="Line 21"/>
              <p:cNvSpPr>
                <a:spLocks noChangeShapeType="1"/>
              </p:cNvSpPr>
              <p:nvPr/>
            </p:nvSpPr>
            <p:spPr bwMode="auto">
              <a:xfrm>
                <a:off x="4715" y="1951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43064" name="Line 24"/>
            <p:cNvSpPr>
              <a:spLocks noChangeShapeType="1"/>
            </p:cNvSpPr>
            <p:nvPr/>
          </p:nvSpPr>
          <p:spPr bwMode="auto">
            <a:xfrm>
              <a:off x="1323867" y="3400425"/>
              <a:ext cx="96534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5" name="Oval 25"/>
            <p:cNvSpPr>
              <a:spLocks noChangeArrowheads="1"/>
            </p:cNvSpPr>
            <p:nvPr/>
          </p:nvSpPr>
          <p:spPr bwMode="auto">
            <a:xfrm>
              <a:off x="774050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6" name="Oval 26"/>
            <p:cNvSpPr>
              <a:spLocks noChangeArrowheads="1"/>
            </p:cNvSpPr>
            <p:nvPr/>
          </p:nvSpPr>
          <p:spPr bwMode="auto">
            <a:xfrm>
              <a:off x="577054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7" name="Oval 27"/>
            <p:cNvSpPr>
              <a:spLocks noChangeArrowheads="1"/>
            </p:cNvSpPr>
            <p:nvPr/>
          </p:nvSpPr>
          <p:spPr bwMode="auto">
            <a:xfrm>
              <a:off x="805088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8" name="Oval 28"/>
            <p:cNvSpPr>
              <a:spLocks noChangeArrowheads="1"/>
            </p:cNvSpPr>
            <p:nvPr/>
          </p:nvSpPr>
          <p:spPr bwMode="auto">
            <a:xfrm>
              <a:off x="255272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9" name="Oval 29"/>
            <p:cNvSpPr>
              <a:spLocks noChangeArrowheads="1"/>
            </p:cNvSpPr>
            <p:nvPr/>
          </p:nvSpPr>
          <p:spPr bwMode="auto">
            <a:xfrm>
              <a:off x="5314471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0" name="Oval 30"/>
            <p:cNvSpPr>
              <a:spLocks noChangeArrowheads="1"/>
            </p:cNvSpPr>
            <p:nvPr/>
          </p:nvSpPr>
          <p:spPr bwMode="auto">
            <a:xfrm>
              <a:off x="179260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1" name="Oval 31"/>
            <p:cNvSpPr>
              <a:spLocks noChangeArrowheads="1"/>
            </p:cNvSpPr>
            <p:nvPr/>
          </p:nvSpPr>
          <p:spPr bwMode="auto">
            <a:xfrm>
              <a:off x="8988359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2" name="Oval 32"/>
            <p:cNvSpPr>
              <a:spLocks noChangeArrowheads="1"/>
            </p:cNvSpPr>
            <p:nvPr/>
          </p:nvSpPr>
          <p:spPr bwMode="auto">
            <a:xfrm>
              <a:off x="6093588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3" name="Oval 33"/>
            <p:cNvSpPr>
              <a:spLocks noChangeArrowheads="1"/>
            </p:cNvSpPr>
            <p:nvPr/>
          </p:nvSpPr>
          <p:spPr bwMode="auto">
            <a:xfrm>
              <a:off x="867164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4" name="Oval 34"/>
            <p:cNvSpPr>
              <a:spLocks noChangeArrowheads="1"/>
            </p:cNvSpPr>
            <p:nvPr/>
          </p:nvSpPr>
          <p:spPr bwMode="auto">
            <a:xfrm>
              <a:off x="3319169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5" name="Oval 35"/>
            <p:cNvSpPr>
              <a:spLocks noChangeArrowheads="1"/>
            </p:cNvSpPr>
            <p:nvPr/>
          </p:nvSpPr>
          <p:spPr bwMode="auto">
            <a:xfrm>
              <a:off x="469371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6" name="Oval 36"/>
            <p:cNvSpPr>
              <a:spLocks noChangeArrowheads="1"/>
            </p:cNvSpPr>
            <p:nvPr/>
          </p:nvSpPr>
          <p:spPr bwMode="auto">
            <a:xfrm>
              <a:off x="442133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7" name="Oval 37"/>
            <p:cNvSpPr>
              <a:spLocks noChangeArrowheads="1"/>
            </p:cNvSpPr>
            <p:nvPr/>
          </p:nvSpPr>
          <p:spPr bwMode="auto">
            <a:xfrm>
              <a:off x="4858402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8" name="Oval 38"/>
            <p:cNvSpPr>
              <a:spLocks noChangeArrowheads="1"/>
            </p:cNvSpPr>
            <p:nvPr/>
          </p:nvSpPr>
          <p:spPr bwMode="auto">
            <a:xfrm>
              <a:off x="7449126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79" name="Oval 39"/>
            <p:cNvSpPr>
              <a:spLocks noChangeArrowheads="1"/>
            </p:cNvSpPr>
            <p:nvPr/>
          </p:nvSpPr>
          <p:spPr bwMode="auto">
            <a:xfrm>
              <a:off x="394626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0" name="Oval 40"/>
            <p:cNvSpPr>
              <a:spLocks noChangeArrowheads="1"/>
            </p:cNvSpPr>
            <p:nvPr/>
          </p:nvSpPr>
          <p:spPr bwMode="auto">
            <a:xfrm>
              <a:off x="5314471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1" name="Oval 41"/>
            <p:cNvSpPr>
              <a:spLocks noChangeArrowheads="1"/>
            </p:cNvSpPr>
            <p:nvPr/>
          </p:nvSpPr>
          <p:spPr bwMode="auto">
            <a:xfrm>
              <a:off x="5928896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2" name="Oval 42"/>
            <p:cNvSpPr>
              <a:spLocks noChangeArrowheads="1"/>
            </p:cNvSpPr>
            <p:nvPr/>
          </p:nvSpPr>
          <p:spPr bwMode="auto">
            <a:xfrm>
              <a:off x="5314471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3" name="Oval 43"/>
            <p:cNvSpPr>
              <a:spLocks noChangeArrowheads="1"/>
            </p:cNvSpPr>
            <p:nvPr/>
          </p:nvSpPr>
          <p:spPr bwMode="auto">
            <a:xfrm>
              <a:off x="4858402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4" name="Oval 44"/>
            <p:cNvSpPr>
              <a:spLocks noChangeArrowheads="1"/>
            </p:cNvSpPr>
            <p:nvPr/>
          </p:nvSpPr>
          <p:spPr bwMode="auto">
            <a:xfrm>
              <a:off x="5472828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5" name="Oval 45"/>
            <p:cNvSpPr>
              <a:spLocks noChangeArrowheads="1"/>
            </p:cNvSpPr>
            <p:nvPr/>
          </p:nvSpPr>
          <p:spPr bwMode="auto">
            <a:xfrm>
              <a:off x="9729471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6" name="Oval 46"/>
            <p:cNvSpPr>
              <a:spLocks noChangeArrowheads="1"/>
            </p:cNvSpPr>
            <p:nvPr/>
          </p:nvSpPr>
          <p:spPr bwMode="auto">
            <a:xfrm>
              <a:off x="5156113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7" name="Oval 47"/>
            <p:cNvSpPr>
              <a:spLocks noChangeArrowheads="1"/>
            </p:cNvSpPr>
            <p:nvPr/>
          </p:nvSpPr>
          <p:spPr bwMode="auto">
            <a:xfrm>
              <a:off x="3319169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8" name="Oval 48"/>
            <p:cNvSpPr>
              <a:spLocks noChangeArrowheads="1"/>
            </p:cNvSpPr>
            <p:nvPr/>
          </p:nvSpPr>
          <p:spPr bwMode="auto">
            <a:xfrm>
              <a:off x="425664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89" name="Oval 49"/>
            <p:cNvSpPr>
              <a:spLocks noChangeArrowheads="1"/>
            </p:cNvSpPr>
            <p:nvPr/>
          </p:nvSpPr>
          <p:spPr bwMode="auto">
            <a:xfrm>
              <a:off x="8671645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0" name="Oval 50"/>
            <p:cNvSpPr>
              <a:spLocks noChangeArrowheads="1"/>
            </p:cNvSpPr>
            <p:nvPr/>
          </p:nvSpPr>
          <p:spPr bwMode="auto">
            <a:xfrm>
              <a:off x="990049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1" name="Oval 51"/>
            <p:cNvSpPr>
              <a:spLocks noChangeArrowheads="1"/>
            </p:cNvSpPr>
            <p:nvPr/>
          </p:nvSpPr>
          <p:spPr bwMode="auto">
            <a:xfrm>
              <a:off x="562485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2" name="Oval 52"/>
            <p:cNvSpPr>
              <a:spLocks noChangeArrowheads="1"/>
            </p:cNvSpPr>
            <p:nvPr/>
          </p:nvSpPr>
          <p:spPr bwMode="auto">
            <a:xfrm>
              <a:off x="3794241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3" name="Oval 53"/>
            <p:cNvSpPr>
              <a:spLocks noChangeArrowheads="1"/>
            </p:cNvSpPr>
            <p:nvPr/>
          </p:nvSpPr>
          <p:spPr bwMode="auto">
            <a:xfrm>
              <a:off x="6095700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4" name="Oval 54"/>
            <p:cNvSpPr>
              <a:spLocks noChangeArrowheads="1"/>
            </p:cNvSpPr>
            <p:nvPr/>
          </p:nvSpPr>
          <p:spPr bwMode="auto">
            <a:xfrm>
              <a:off x="10502254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5" name="Oval 55"/>
            <p:cNvSpPr>
              <a:spLocks noChangeArrowheads="1"/>
            </p:cNvSpPr>
            <p:nvPr/>
          </p:nvSpPr>
          <p:spPr bwMode="auto">
            <a:xfrm>
              <a:off x="6853703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6" name="Oval 56"/>
            <p:cNvSpPr>
              <a:spLocks noChangeArrowheads="1"/>
            </p:cNvSpPr>
            <p:nvPr/>
          </p:nvSpPr>
          <p:spPr bwMode="auto">
            <a:xfrm>
              <a:off x="8671645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7" name="Oval 57"/>
            <p:cNvSpPr>
              <a:spLocks noChangeArrowheads="1"/>
            </p:cNvSpPr>
            <p:nvPr/>
          </p:nvSpPr>
          <p:spPr bwMode="auto">
            <a:xfrm>
              <a:off x="729077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8" name="Oval 58"/>
            <p:cNvSpPr>
              <a:spLocks noChangeArrowheads="1"/>
            </p:cNvSpPr>
            <p:nvPr/>
          </p:nvSpPr>
          <p:spPr bwMode="auto">
            <a:xfrm>
              <a:off x="4256644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99" name="Oval 59"/>
            <p:cNvSpPr>
              <a:spLocks noChangeArrowheads="1"/>
            </p:cNvSpPr>
            <p:nvPr/>
          </p:nvSpPr>
          <p:spPr bwMode="auto">
            <a:xfrm>
              <a:off x="654965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0" name="Oval 60"/>
            <p:cNvSpPr>
              <a:spLocks noChangeArrowheads="1"/>
            </p:cNvSpPr>
            <p:nvPr/>
          </p:nvSpPr>
          <p:spPr bwMode="auto">
            <a:xfrm>
              <a:off x="4256644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1" name="Oval 61"/>
            <p:cNvSpPr>
              <a:spLocks noChangeArrowheads="1"/>
            </p:cNvSpPr>
            <p:nvPr/>
          </p:nvSpPr>
          <p:spPr bwMode="auto">
            <a:xfrm>
              <a:off x="4691598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2" name="Oval 62"/>
            <p:cNvSpPr>
              <a:spLocks noChangeArrowheads="1"/>
            </p:cNvSpPr>
            <p:nvPr/>
          </p:nvSpPr>
          <p:spPr bwMode="auto">
            <a:xfrm>
              <a:off x="4421335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3" name="Oval 63"/>
            <p:cNvSpPr>
              <a:spLocks noChangeArrowheads="1"/>
            </p:cNvSpPr>
            <p:nvPr/>
          </p:nvSpPr>
          <p:spPr bwMode="auto">
            <a:xfrm>
              <a:off x="409828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4" name="Oval 64"/>
            <p:cNvSpPr>
              <a:spLocks noChangeArrowheads="1"/>
            </p:cNvSpPr>
            <p:nvPr/>
          </p:nvSpPr>
          <p:spPr bwMode="auto">
            <a:xfrm>
              <a:off x="5156113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5" name="Oval 65"/>
            <p:cNvSpPr>
              <a:spLocks noChangeArrowheads="1"/>
            </p:cNvSpPr>
            <p:nvPr/>
          </p:nvSpPr>
          <p:spPr bwMode="auto">
            <a:xfrm>
              <a:off x="3319169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6" name="Oval 66"/>
            <p:cNvSpPr>
              <a:spLocks noChangeArrowheads="1"/>
            </p:cNvSpPr>
            <p:nvPr/>
          </p:nvSpPr>
          <p:spPr bwMode="auto">
            <a:xfrm>
              <a:off x="6391300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7" name="Oval 67"/>
            <p:cNvSpPr>
              <a:spLocks noChangeArrowheads="1"/>
            </p:cNvSpPr>
            <p:nvPr/>
          </p:nvSpPr>
          <p:spPr bwMode="auto">
            <a:xfrm>
              <a:off x="8673756" y="25733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8" name="Oval 68"/>
            <p:cNvSpPr>
              <a:spLocks noChangeArrowheads="1"/>
            </p:cNvSpPr>
            <p:nvPr/>
          </p:nvSpPr>
          <p:spPr bwMode="auto">
            <a:xfrm>
              <a:off x="9279737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09" name="Oval 69"/>
            <p:cNvSpPr>
              <a:spLocks noChangeArrowheads="1"/>
            </p:cNvSpPr>
            <p:nvPr/>
          </p:nvSpPr>
          <p:spPr bwMode="auto">
            <a:xfrm>
              <a:off x="5928896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0" name="Oval 70"/>
            <p:cNvSpPr>
              <a:spLocks noChangeArrowheads="1"/>
            </p:cNvSpPr>
            <p:nvPr/>
          </p:nvSpPr>
          <p:spPr bwMode="auto">
            <a:xfrm>
              <a:off x="9900497" y="2944814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1" name="Oval 71"/>
            <p:cNvSpPr>
              <a:spLocks noChangeArrowheads="1"/>
            </p:cNvSpPr>
            <p:nvPr/>
          </p:nvSpPr>
          <p:spPr bwMode="auto">
            <a:xfrm>
              <a:off x="5928896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2" name="Oval 72"/>
            <p:cNvSpPr>
              <a:spLocks noChangeArrowheads="1"/>
            </p:cNvSpPr>
            <p:nvPr/>
          </p:nvSpPr>
          <p:spPr bwMode="auto">
            <a:xfrm>
              <a:off x="4421335" y="27638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3" name="Oval 73"/>
            <p:cNvSpPr>
              <a:spLocks noChangeArrowheads="1"/>
            </p:cNvSpPr>
            <p:nvPr/>
          </p:nvSpPr>
          <p:spPr bwMode="auto">
            <a:xfrm>
              <a:off x="3319169" y="257333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114" name="Oval 74"/>
            <p:cNvSpPr>
              <a:spLocks noChangeArrowheads="1"/>
            </p:cNvSpPr>
            <p:nvPr/>
          </p:nvSpPr>
          <p:spPr bwMode="auto">
            <a:xfrm>
              <a:off x="5010425" y="3125789"/>
              <a:ext cx="105572" cy="7937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43115" name="Rectangle 75"/>
          <p:cNvSpPr>
            <a:spLocks noChangeArrowheads="1"/>
          </p:cNvSpPr>
          <p:nvPr/>
        </p:nvSpPr>
        <p:spPr bwMode="auto">
          <a:xfrm>
            <a:off x="920259" y="1240347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914049" y="605026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Dot Plot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48687"/>
            <a:ext cx="10337562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Summarizing Categorical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4069" y="1280720"/>
            <a:ext cx="10356051" cy="3653695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Frequency Distribution</a:t>
            </a:r>
          </a:p>
          <a:p>
            <a:pPr>
              <a:defRPr/>
            </a:pPr>
            <a:r>
              <a:rPr lang="en-US" dirty="0"/>
              <a:t>Relative Frequency Distribution</a:t>
            </a:r>
          </a:p>
          <a:p>
            <a:pPr>
              <a:defRPr/>
            </a:pPr>
            <a:r>
              <a:rPr lang="en-US" dirty="0"/>
              <a:t>Percent Frequency Distribution</a:t>
            </a:r>
          </a:p>
          <a:p>
            <a:pPr>
              <a:defRPr/>
            </a:pPr>
            <a:r>
              <a:rPr lang="en-US" dirty="0"/>
              <a:t>Bar Chart</a:t>
            </a:r>
          </a:p>
          <a:p>
            <a:pPr>
              <a:defRPr/>
            </a:pPr>
            <a:r>
              <a:rPr lang="en-US" dirty="0"/>
              <a:t>Pie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717725"/>
            <a:ext cx="10337562" cy="623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Histogram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146" y="1134523"/>
            <a:ext cx="10134865" cy="653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Another common graphical display of quantitative data 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histogram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14146" y="1696500"/>
            <a:ext cx="9856156" cy="57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variable of interest is placed on the horizontal axis.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25869" y="2231367"/>
            <a:ext cx="10160202" cy="951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rectangle is drawn above each class interval with its height corresponding to the interval’s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25869" y="3125254"/>
            <a:ext cx="10134865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Unlike a bar graph, a histogram has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 natural separation between rectangles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adjacent classes.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566863"/>
            <a:ext cx="8961120" cy="4494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33" y="661741"/>
            <a:ext cx="10489585" cy="727075"/>
          </a:xfrm>
        </p:spPr>
        <p:txBody>
          <a:bodyPr/>
          <a:lstStyle/>
          <a:p>
            <a:pPr>
              <a:defRPr/>
            </a:pPr>
            <a:r>
              <a:rPr lang="en-US" dirty="0"/>
              <a:t>Histogram</a:t>
            </a:r>
          </a:p>
        </p:txBody>
      </p: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2599171" y="1773238"/>
            <a:ext cx="276597" cy="3444875"/>
            <a:chOff x="1063" y="1207"/>
            <a:chExt cx="131" cy="2170"/>
          </a:xfrm>
        </p:grpSpPr>
        <p:sp>
          <p:nvSpPr>
            <p:cNvPr id="72851" name="Line 147"/>
            <p:cNvSpPr>
              <a:spLocks noChangeShapeType="1"/>
            </p:cNvSpPr>
            <p:nvPr/>
          </p:nvSpPr>
          <p:spPr bwMode="auto">
            <a:xfrm>
              <a:off x="1066" y="337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2" name="Line 148"/>
            <p:cNvSpPr>
              <a:spLocks noChangeShapeType="1"/>
            </p:cNvSpPr>
            <p:nvPr/>
          </p:nvSpPr>
          <p:spPr bwMode="auto">
            <a:xfrm>
              <a:off x="1066" y="312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3" name="Line 149"/>
            <p:cNvSpPr>
              <a:spLocks noChangeShapeType="1"/>
            </p:cNvSpPr>
            <p:nvPr/>
          </p:nvSpPr>
          <p:spPr bwMode="auto">
            <a:xfrm>
              <a:off x="1066" y="2849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4" name="Line 150"/>
            <p:cNvSpPr>
              <a:spLocks noChangeShapeType="1"/>
            </p:cNvSpPr>
            <p:nvPr/>
          </p:nvSpPr>
          <p:spPr bwMode="auto">
            <a:xfrm>
              <a:off x="1066" y="258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5" name="Line 151"/>
            <p:cNvSpPr>
              <a:spLocks noChangeShapeType="1"/>
            </p:cNvSpPr>
            <p:nvPr/>
          </p:nvSpPr>
          <p:spPr bwMode="auto">
            <a:xfrm>
              <a:off x="1066" y="230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6" name="Line 152"/>
            <p:cNvSpPr>
              <a:spLocks noChangeShapeType="1"/>
            </p:cNvSpPr>
            <p:nvPr/>
          </p:nvSpPr>
          <p:spPr bwMode="auto">
            <a:xfrm>
              <a:off x="1066" y="202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7" name="Line 153"/>
            <p:cNvSpPr>
              <a:spLocks noChangeShapeType="1"/>
            </p:cNvSpPr>
            <p:nvPr/>
          </p:nvSpPr>
          <p:spPr bwMode="auto">
            <a:xfrm>
              <a:off x="1066" y="174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8" name="Line 154"/>
            <p:cNvSpPr>
              <a:spLocks noChangeShapeType="1"/>
            </p:cNvSpPr>
            <p:nvPr/>
          </p:nvSpPr>
          <p:spPr bwMode="auto">
            <a:xfrm>
              <a:off x="1063" y="1471"/>
              <a:ext cx="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9" name="Line 155"/>
            <p:cNvSpPr>
              <a:spLocks noChangeShapeType="1"/>
            </p:cNvSpPr>
            <p:nvPr/>
          </p:nvSpPr>
          <p:spPr bwMode="auto">
            <a:xfrm>
              <a:off x="1066" y="120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2048087" y="1566863"/>
            <a:ext cx="506744" cy="3848100"/>
            <a:chOff x="982" y="1053"/>
            <a:chExt cx="240" cy="2424"/>
          </a:xfrm>
          <a:effectLst/>
        </p:grpSpPr>
        <p:sp>
          <p:nvSpPr>
            <p:cNvPr id="72861" name="Rectangle 157"/>
            <p:cNvSpPr>
              <a:spLocks noChangeArrowheads="1"/>
            </p:cNvSpPr>
            <p:nvPr/>
          </p:nvSpPr>
          <p:spPr bwMode="auto">
            <a:xfrm>
              <a:off x="1075" y="3246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2862" name="Rectangle 158"/>
            <p:cNvSpPr>
              <a:spLocks noChangeArrowheads="1"/>
            </p:cNvSpPr>
            <p:nvPr/>
          </p:nvSpPr>
          <p:spPr bwMode="auto">
            <a:xfrm>
              <a:off x="1075" y="2993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2863" name="Rectangle 159"/>
            <p:cNvSpPr>
              <a:spLocks noChangeArrowheads="1"/>
            </p:cNvSpPr>
            <p:nvPr/>
          </p:nvSpPr>
          <p:spPr bwMode="auto">
            <a:xfrm>
              <a:off x="1075" y="2717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2864" name="Rectangle 160"/>
            <p:cNvSpPr>
              <a:spLocks noChangeArrowheads="1"/>
            </p:cNvSpPr>
            <p:nvPr/>
          </p:nvSpPr>
          <p:spPr bwMode="auto">
            <a:xfrm>
              <a:off x="1075" y="2442"/>
              <a:ext cx="14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2865" name="Rectangle 161"/>
            <p:cNvSpPr>
              <a:spLocks noChangeArrowheads="1"/>
            </p:cNvSpPr>
            <p:nvPr/>
          </p:nvSpPr>
          <p:spPr bwMode="auto">
            <a:xfrm>
              <a:off x="982" y="2166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2866" name="Rectangle 162"/>
            <p:cNvSpPr>
              <a:spLocks noChangeArrowheads="1"/>
            </p:cNvSpPr>
            <p:nvPr/>
          </p:nvSpPr>
          <p:spPr bwMode="auto">
            <a:xfrm>
              <a:off x="982" y="1880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72867" name="Rectangle 163"/>
            <p:cNvSpPr>
              <a:spLocks noChangeArrowheads="1"/>
            </p:cNvSpPr>
            <p:nvPr/>
          </p:nvSpPr>
          <p:spPr bwMode="auto">
            <a:xfrm>
              <a:off x="982" y="1604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72868" name="Rectangle 164"/>
            <p:cNvSpPr>
              <a:spLocks noChangeArrowheads="1"/>
            </p:cNvSpPr>
            <p:nvPr/>
          </p:nvSpPr>
          <p:spPr bwMode="auto">
            <a:xfrm>
              <a:off x="982" y="1329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2869" name="Rectangle 165"/>
            <p:cNvSpPr>
              <a:spLocks noChangeArrowheads="1"/>
            </p:cNvSpPr>
            <p:nvPr/>
          </p:nvSpPr>
          <p:spPr bwMode="auto">
            <a:xfrm>
              <a:off x="993" y="1053"/>
              <a:ext cx="2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72870" name="Rectangle 166"/>
          <p:cNvSpPr>
            <a:spLocks noChangeArrowheads="1"/>
          </p:cNvSpPr>
          <p:nvPr/>
        </p:nvSpPr>
        <p:spPr bwMode="auto">
          <a:xfrm>
            <a:off x="9184722" y="5307014"/>
            <a:ext cx="109324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</a:p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 ($)</a:t>
            </a:r>
          </a:p>
        </p:txBody>
      </p:sp>
      <p:sp>
        <p:nvSpPr>
          <p:cNvPr id="72871" name="Line 167"/>
          <p:cNvSpPr>
            <a:spLocks noChangeShapeType="1"/>
          </p:cNvSpPr>
          <p:nvPr/>
        </p:nvSpPr>
        <p:spPr bwMode="auto">
          <a:xfrm flipV="1">
            <a:off x="2738526" y="1770064"/>
            <a:ext cx="0" cy="388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2" name="Rectangle 168"/>
          <p:cNvSpPr>
            <a:spLocks noChangeArrowheads="1"/>
          </p:cNvSpPr>
          <p:nvPr/>
        </p:nvSpPr>
        <p:spPr bwMode="auto">
          <a:xfrm>
            <a:off x="3397293" y="5229225"/>
            <a:ext cx="933252" cy="4254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3" name="Rectangle 169"/>
          <p:cNvSpPr>
            <a:spLocks noChangeArrowheads="1"/>
          </p:cNvSpPr>
          <p:nvPr/>
        </p:nvSpPr>
        <p:spPr bwMode="auto">
          <a:xfrm>
            <a:off x="4328433" y="2859089"/>
            <a:ext cx="935364" cy="27955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4" name="Rectangle 170"/>
          <p:cNvSpPr>
            <a:spLocks noChangeArrowheads="1"/>
          </p:cNvSpPr>
          <p:nvPr/>
        </p:nvSpPr>
        <p:spPr bwMode="auto">
          <a:xfrm>
            <a:off x="5263797" y="2191983"/>
            <a:ext cx="933252" cy="34718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5" name="Rectangle 171"/>
          <p:cNvSpPr>
            <a:spLocks noChangeArrowheads="1"/>
          </p:cNvSpPr>
          <p:nvPr/>
        </p:nvSpPr>
        <p:spPr bwMode="auto">
          <a:xfrm>
            <a:off x="6197048" y="4200172"/>
            <a:ext cx="935363" cy="1463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6" name="Rectangle 172"/>
          <p:cNvSpPr>
            <a:spLocks noChangeArrowheads="1"/>
          </p:cNvSpPr>
          <p:nvPr/>
        </p:nvSpPr>
        <p:spPr bwMode="auto">
          <a:xfrm>
            <a:off x="7123966" y="4200172"/>
            <a:ext cx="935364" cy="1463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7" name="Rectangle 173"/>
          <p:cNvSpPr>
            <a:spLocks noChangeArrowheads="1"/>
          </p:cNvSpPr>
          <p:nvPr/>
        </p:nvSpPr>
        <p:spPr bwMode="auto">
          <a:xfrm rot="16200000">
            <a:off x="1059402" y="3343736"/>
            <a:ext cx="13946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72878" name="Rectangle 174"/>
          <p:cNvSpPr>
            <a:spLocks noChangeArrowheads="1"/>
          </p:cNvSpPr>
          <p:nvPr/>
        </p:nvSpPr>
        <p:spPr bwMode="auto">
          <a:xfrm>
            <a:off x="8059331" y="4617684"/>
            <a:ext cx="922694" cy="10461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9" name="Rectangle 175"/>
          <p:cNvSpPr>
            <a:spLocks noChangeArrowheads="1"/>
          </p:cNvSpPr>
          <p:nvPr/>
        </p:nvSpPr>
        <p:spPr bwMode="auto">
          <a:xfrm>
            <a:off x="3346618" y="5694364"/>
            <a:ext cx="570079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50-59      60-69     70-79    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80-89     90-99   100-110</a:t>
            </a:r>
          </a:p>
        </p:txBody>
      </p:sp>
      <p:grpSp>
        <p:nvGrpSpPr>
          <p:cNvPr id="6" name="Group 177"/>
          <p:cNvGrpSpPr>
            <a:grpSpLocks/>
          </p:cNvGrpSpPr>
          <p:nvPr/>
        </p:nvGrpSpPr>
        <p:grpSpPr bwMode="auto">
          <a:xfrm>
            <a:off x="2690983" y="5657234"/>
            <a:ext cx="6425083" cy="11113"/>
            <a:chOff x="1122" y="3629"/>
            <a:chExt cx="3435" cy="7"/>
          </a:xfrm>
          <a:effectLst/>
        </p:grpSpPr>
        <p:sp>
          <p:nvSpPr>
            <p:cNvPr id="72882" name="Line 178"/>
            <p:cNvSpPr>
              <a:spLocks noChangeShapeType="1"/>
            </p:cNvSpPr>
            <p:nvPr/>
          </p:nvSpPr>
          <p:spPr bwMode="auto">
            <a:xfrm flipV="1">
              <a:off x="1147" y="3629"/>
              <a:ext cx="341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6" name="Line 182"/>
            <p:cNvSpPr>
              <a:spLocks noChangeShapeType="1"/>
            </p:cNvSpPr>
            <p:nvPr/>
          </p:nvSpPr>
          <p:spPr bwMode="auto">
            <a:xfrm>
              <a:off x="1122" y="3636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2887" name="Rectangle 183"/>
          <p:cNvSpPr>
            <a:spLocks noChangeArrowheads="1"/>
          </p:cNvSpPr>
          <p:nvPr/>
        </p:nvSpPr>
        <p:spPr bwMode="auto">
          <a:xfrm>
            <a:off x="4112594" y="1625600"/>
            <a:ext cx="397793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Tune-up Parts Cost</a:t>
            </a:r>
          </a:p>
        </p:txBody>
      </p:sp>
      <p:sp>
        <p:nvSpPr>
          <p:cNvPr id="72888" name="Rectangle 184"/>
          <p:cNvSpPr>
            <a:spLocks noChangeArrowheads="1"/>
          </p:cNvSpPr>
          <p:nvPr/>
        </p:nvSpPr>
        <p:spPr bwMode="auto">
          <a:xfrm>
            <a:off x="923297" y="1146515"/>
            <a:ext cx="7330886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7999" y="2549562"/>
            <a:ext cx="7594899" cy="3431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919075" y="1223239"/>
            <a:ext cx="873287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Symmetric</a:t>
            </a: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  <p:sp>
        <p:nvSpPr>
          <p:cNvPr id="369696" name="Rectangle 32"/>
          <p:cNvSpPr>
            <a:spLocks noChangeArrowheads="1"/>
          </p:cNvSpPr>
          <p:nvPr/>
        </p:nvSpPr>
        <p:spPr bwMode="auto">
          <a:xfrm>
            <a:off x="879081" y="1635465"/>
            <a:ext cx="10337562" cy="114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Left tail is the mirror image of the right tail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Heights of People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98143" y="2951163"/>
            <a:ext cx="247038" cy="2317750"/>
            <a:chOff x="1681" y="1895"/>
            <a:chExt cx="117" cy="1460"/>
          </a:xfrm>
        </p:grpSpPr>
        <p:sp>
          <p:nvSpPr>
            <p:cNvPr id="369670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1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2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3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4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5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6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69677" name="Line 13"/>
          <p:cNvSpPr>
            <a:spLocks noChangeShapeType="1"/>
          </p:cNvSpPr>
          <p:nvPr/>
        </p:nvSpPr>
        <p:spPr bwMode="auto">
          <a:xfrm flipV="1">
            <a:off x="3118495" y="2957514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3121662" y="5270500"/>
            <a:ext cx="853018" cy="3889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4798138" y="4143376"/>
            <a:ext cx="853018" cy="15160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0" name="Rectangle 16"/>
          <p:cNvSpPr>
            <a:spLocks noChangeArrowheads="1"/>
          </p:cNvSpPr>
          <p:nvPr/>
        </p:nvSpPr>
        <p:spPr bwMode="auto">
          <a:xfrm>
            <a:off x="5645876" y="3487738"/>
            <a:ext cx="853018" cy="2171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1" name="Rectangle 17"/>
          <p:cNvSpPr>
            <a:spLocks noChangeArrowheads="1"/>
          </p:cNvSpPr>
          <p:nvPr/>
        </p:nvSpPr>
        <p:spPr bwMode="auto">
          <a:xfrm>
            <a:off x="6498894" y="4141788"/>
            <a:ext cx="855130" cy="15176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2" name="Rectangle 18"/>
          <p:cNvSpPr>
            <a:spLocks noChangeArrowheads="1"/>
          </p:cNvSpPr>
          <p:nvPr/>
        </p:nvSpPr>
        <p:spPr bwMode="auto">
          <a:xfrm>
            <a:off x="7351912" y="4845051"/>
            <a:ext cx="855130" cy="8159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3" name="Rectangle 19"/>
          <p:cNvSpPr>
            <a:spLocks noChangeArrowheads="1"/>
          </p:cNvSpPr>
          <p:nvPr/>
        </p:nvSpPr>
        <p:spPr bwMode="auto">
          <a:xfrm rot="16200000">
            <a:off x="984965" y="4133517"/>
            <a:ext cx="238366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Relative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369684" name="Rectangle 20"/>
          <p:cNvSpPr>
            <a:spLocks noChangeArrowheads="1"/>
          </p:cNvSpPr>
          <p:nvPr/>
        </p:nvSpPr>
        <p:spPr bwMode="auto">
          <a:xfrm>
            <a:off x="3955678" y="4827588"/>
            <a:ext cx="842460" cy="8318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21719" y="2754313"/>
            <a:ext cx="527856" cy="3092480"/>
            <a:chOff x="1435" y="1789"/>
            <a:chExt cx="250" cy="1930"/>
          </a:xfrm>
        </p:grpSpPr>
        <p:sp>
          <p:nvSpPr>
            <p:cNvPr id="36968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36968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36968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36969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36969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369692" name="Rectangle 28"/>
            <p:cNvSpPr>
              <a:spLocks noChangeArrowheads="1"/>
            </p:cNvSpPr>
            <p:nvPr/>
          </p:nvSpPr>
          <p:spPr bwMode="auto">
            <a:xfrm>
              <a:off x="1440" y="204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36969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36969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69695" name="Rectangle 31"/>
          <p:cNvSpPr>
            <a:spLocks noChangeArrowheads="1"/>
          </p:cNvSpPr>
          <p:nvPr/>
        </p:nvSpPr>
        <p:spPr bwMode="auto">
          <a:xfrm>
            <a:off x="8207042" y="5267325"/>
            <a:ext cx="853018" cy="3937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3000255" y="5661025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5748" y="2581835"/>
            <a:ext cx="7572728" cy="3420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925008" y="1233996"/>
            <a:ext cx="5692416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Moderately Skewed Left</a:t>
            </a:r>
          </a:p>
        </p:txBody>
      </p:sp>
      <p:sp>
        <p:nvSpPr>
          <p:cNvPr id="370722" name="Rectangle 34"/>
          <p:cNvSpPr>
            <a:spLocks noChangeArrowheads="1"/>
          </p:cNvSpPr>
          <p:nvPr/>
        </p:nvSpPr>
        <p:spPr bwMode="auto">
          <a:xfrm>
            <a:off x="867358" y="1678496"/>
            <a:ext cx="7803846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longer tail to the left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 Scores</a:t>
            </a: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1698207" y="2670176"/>
            <a:ext cx="7660269" cy="32178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2924949" y="5661025"/>
            <a:ext cx="6055582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5" name="Rectangle 27"/>
          <p:cNvSpPr>
            <a:spLocks noChangeArrowheads="1"/>
          </p:cNvSpPr>
          <p:nvPr/>
        </p:nvSpPr>
        <p:spPr bwMode="auto">
          <a:xfrm>
            <a:off x="8127513" y="4760364"/>
            <a:ext cx="853018" cy="889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6" name="Rectangle 28"/>
          <p:cNvSpPr>
            <a:spLocks noChangeArrowheads="1"/>
          </p:cNvSpPr>
          <p:nvPr/>
        </p:nvSpPr>
        <p:spPr bwMode="auto">
          <a:xfrm>
            <a:off x="3138204" y="5418028"/>
            <a:ext cx="853018" cy="2333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7" name="Rectangle 29"/>
          <p:cNvSpPr>
            <a:spLocks noChangeArrowheads="1"/>
          </p:cNvSpPr>
          <p:nvPr/>
        </p:nvSpPr>
        <p:spPr bwMode="auto">
          <a:xfrm>
            <a:off x="4829460" y="4605228"/>
            <a:ext cx="853018" cy="10461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8" name="Rectangle 30"/>
          <p:cNvSpPr>
            <a:spLocks noChangeArrowheads="1"/>
          </p:cNvSpPr>
          <p:nvPr/>
        </p:nvSpPr>
        <p:spPr bwMode="auto">
          <a:xfrm>
            <a:off x="5682478" y="4203590"/>
            <a:ext cx="853018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9" name="Rectangle 31"/>
          <p:cNvSpPr>
            <a:spLocks noChangeArrowheads="1"/>
          </p:cNvSpPr>
          <p:nvPr/>
        </p:nvSpPr>
        <p:spPr bwMode="auto">
          <a:xfrm>
            <a:off x="6451038" y="3625740"/>
            <a:ext cx="855129" cy="20256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7306166" y="4265503"/>
            <a:ext cx="855130" cy="13874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21" name="Rectangle 33"/>
          <p:cNvSpPr>
            <a:spLocks noChangeArrowheads="1"/>
          </p:cNvSpPr>
          <p:nvPr/>
        </p:nvSpPr>
        <p:spPr bwMode="auto">
          <a:xfrm>
            <a:off x="3984888" y="5035440"/>
            <a:ext cx="842460" cy="6159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2932493" y="2943909"/>
            <a:ext cx="247038" cy="2317750"/>
            <a:chOff x="1681" y="1895"/>
            <a:chExt cx="117" cy="1460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3052845" y="2950260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 rot="16200000">
            <a:off x="914506" y="4126263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2356069" y="2747059"/>
            <a:ext cx="527856" cy="3092480"/>
            <a:chOff x="1435" y="1789"/>
            <a:chExt cx="250" cy="1930"/>
          </a:xfrm>
          <a:effectLst/>
        </p:grpSpPr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5" name="Line 34"/>
          <p:cNvSpPr>
            <a:spLocks noChangeShapeType="1"/>
          </p:cNvSpPr>
          <p:nvPr/>
        </p:nvSpPr>
        <p:spPr bwMode="auto">
          <a:xfrm>
            <a:off x="2934605" y="5653771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8172" y="2592593"/>
            <a:ext cx="7596261" cy="3431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925008" y="1233996"/>
            <a:ext cx="7466017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Moderately Right Skewed</a:t>
            </a:r>
          </a:p>
        </p:txBody>
      </p:sp>
      <p:sp>
        <p:nvSpPr>
          <p:cNvPr id="371747" name="Rectangle 35"/>
          <p:cNvSpPr>
            <a:spLocks noChangeArrowheads="1"/>
          </p:cNvSpPr>
          <p:nvPr/>
        </p:nvSpPr>
        <p:spPr bwMode="auto">
          <a:xfrm>
            <a:off x="914249" y="1656980"/>
            <a:ext cx="8062345" cy="93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Longer tail to the right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Housing Values  </a:t>
            </a:r>
          </a:p>
        </p:txBody>
      </p:sp>
      <p:sp>
        <p:nvSpPr>
          <p:cNvPr id="371729" name="Line 17"/>
          <p:cNvSpPr>
            <a:spLocks noChangeShapeType="1"/>
          </p:cNvSpPr>
          <p:nvPr/>
        </p:nvSpPr>
        <p:spPr bwMode="auto">
          <a:xfrm>
            <a:off x="3054045" y="5661025"/>
            <a:ext cx="6080919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39" name="Rectangle 27"/>
          <p:cNvSpPr>
            <a:spLocks noChangeArrowheads="1"/>
          </p:cNvSpPr>
          <p:nvPr/>
        </p:nvSpPr>
        <p:spPr bwMode="auto">
          <a:xfrm flipH="1">
            <a:off x="8284057" y="5397500"/>
            <a:ext cx="853018" cy="2619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0" name="Rectangle 28"/>
          <p:cNvSpPr>
            <a:spLocks noChangeArrowheads="1"/>
          </p:cNvSpPr>
          <p:nvPr/>
        </p:nvSpPr>
        <p:spPr bwMode="auto">
          <a:xfrm flipH="1">
            <a:off x="6597025" y="4597400"/>
            <a:ext cx="853018" cy="10620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1" name="Rectangle 29"/>
          <p:cNvSpPr>
            <a:spLocks noChangeArrowheads="1"/>
          </p:cNvSpPr>
          <p:nvPr/>
        </p:nvSpPr>
        <p:spPr bwMode="auto">
          <a:xfrm flipH="1">
            <a:off x="5744007" y="4125913"/>
            <a:ext cx="853018" cy="15351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2" name="Rectangle 30"/>
          <p:cNvSpPr>
            <a:spLocks noChangeArrowheads="1"/>
          </p:cNvSpPr>
          <p:nvPr/>
        </p:nvSpPr>
        <p:spPr bwMode="auto">
          <a:xfrm flipH="1">
            <a:off x="4888877" y="3562351"/>
            <a:ext cx="855130" cy="209867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 flipH="1">
            <a:off x="4035859" y="4344988"/>
            <a:ext cx="855130" cy="131445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4" name="Rectangle 32"/>
          <p:cNvSpPr>
            <a:spLocks noChangeArrowheads="1"/>
          </p:cNvSpPr>
          <p:nvPr/>
        </p:nvSpPr>
        <p:spPr bwMode="auto">
          <a:xfrm flipH="1">
            <a:off x="7454266" y="5059363"/>
            <a:ext cx="842460" cy="60166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1745" name="Rectangle 33"/>
          <p:cNvSpPr>
            <a:spLocks noChangeArrowheads="1"/>
          </p:cNvSpPr>
          <p:nvPr/>
        </p:nvSpPr>
        <p:spPr bwMode="auto">
          <a:xfrm flipH="1">
            <a:off x="3182842" y="4908551"/>
            <a:ext cx="853018" cy="7588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3051933" y="2951163"/>
            <a:ext cx="247038" cy="2317750"/>
            <a:chOff x="1681" y="1895"/>
            <a:chExt cx="117" cy="1460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3172285" y="2957514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 rot="16200000">
            <a:off x="1033946" y="4133517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2475509" y="2754313"/>
            <a:ext cx="527856" cy="3092480"/>
            <a:chOff x="1435" y="1789"/>
            <a:chExt cx="250" cy="1930"/>
          </a:xfrm>
          <a:effectLst/>
        </p:grpSpPr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5" name="Line 34"/>
          <p:cNvSpPr>
            <a:spLocks noChangeShapeType="1"/>
          </p:cNvSpPr>
          <p:nvPr/>
        </p:nvSpPr>
        <p:spPr bwMode="auto">
          <a:xfrm>
            <a:off x="3054045" y="5661025"/>
            <a:ext cx="60555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0315" y="2614107"/>
            <a:ext cx="9144000" cy="3334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925008" y="1233996"/>
            <a:ext cx="797276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Highly Skewed Right</a:t>
            </a:r>
          </a:p>
        </p:txBody>
      </p:sp>
      <p:sp>
        <p:nvSpPr>
          <p:cNvPr id="372773" name="Rectangle 37"/>
          <p:cNvSpPr>
            <a:spLocks noChangeArrowheads="1"/>
          </p:cNvSpPr>
          <p:nvPr/>
        </p:nvSpPr>
        <p:spPr bwMode="auto">
          <a:xfrm>
            <a:off x="931142" y="1667738"/>
            <a:ext cx="10337562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very long tail to the right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Executive Salaries</a:t>
            </a:r>
          </a:p>
        </p:txBody>
      </p:sp>
      <p:sp>
        <p:nvSpPr>
          <p:cNvPr id="372753" name="Line 17"/>
          <p:cNvSpPr>
            <a:spLocks noChangeShapeType="1"/>
          </p:cNvSpPr>
          <p:nvPr/>
        </p:nvSpPr>
        <p:spPr bwMode="auto">
          <a:xfrm flipV="1">
            <a:off x="2943335" y="5617992"/>
            <a:ext cx="7797512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3" name="Rectangle 27"/>
          <p:cNvSpPr>
            <a:spLocks noChangeArrowheads="1"/>
          </p:cNvSpPr>
          <p:nvPr/>
        </p:nvSpPr>
        <p:spPr bwMode="auto">
          <a:xfrm flipH="1">
            <a:off x="8162589" y="5233026"/>
            <a:ext cx="853018" cy="3778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4" name="Rectangle 28"/>
          <p:cNvSpPr>
            <a:spLocks noChangeArrowheads="1"/>
          </p:cNvSpPr>
          <p:nvPr/>
        </p:nvSpPr>
        <p:spPr bwMode="auto">
          <a:xfrm flipH="1">
            <a:off x="6475556" y="4605964"/>
            <a:ext cx="853018" cy="10048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5" name="Rectangle 29"/>
          <p:cNvSpPr>
            <a:spLocks noChangeArrowheads="1"/>
          </p:cNvSpPr>
          <p:nvPr/>
        </p:nvSpPr>
        <p:spPr bwMode="auto">
          <a:xfrm flipH="1">
            <a:off x="5622538" y="4191626"/>
            <a:ext cx="853018" cy="14192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6" name="Rectangle 30"/>
          <p:cNvSpPr>
            <a:spLocks noChangeArrowheads="1"/>
          </p:cNvSpPr>
          <p:nvPr/>
        </p:nvSpPr>
        <p:spPr bwMode="auto">
          <a:xfrm flipH="1">
            <a:off x="4767410" y="3526464"/>
            <a:ext cx="855129" cy="20843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7" name="Rectangle 31"/>
          <p:cNvSpPr>
            <a:spLocks noChangeArrowheads="1"/>
          </p:cNvSpPr>
          <p:nvPr/>
        </p:nvSpPr>
        <p:spPr bwMode="auto">
          <a:xfrm flipH="1">
            <a:off x="3914392" y="4090818"/>
            <a:ext cx="855129" cy="151923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8" name="Rectangle 32"/>
          <p:cNvSpPr>
            <a:spLocks noChangeArrowheads="1"/>
          </p:cNvSpPr>
          <p:nvPr/>
        </p:nvSpPr>
        <p:spPr bwMode="auto">
          <a:xfrm flipH="1">
            <a:off x="7322039" y="5067926"/>
            <a:ext cx="842461" cy="5429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2769" name="Rectangle 33"/>
          <p:cNvSpPr>
            <a:spLocks noChangeArrowheads="1"/>
          </p:cNvSpPr>
          <p:nvPr/>
        </p:nvSpPr>
        <p:spPr bwMode="auto">
          <a:xfrm flipH="1">
            <a:off x="3065797" y="4938544"/>
            <a:ext cx="853018" cy="67151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0" name="Rectangle 34"/>
          <p:cNvSpPr>
            <a:spLocks noChangeArrowheads="1"/>
          </p:cNvSpPr>
          <p:nvPr/>
        </p:nvSpPr>
        <p:spPr bwMode="auto">
          <a:xfrm flipH="1">
            <a:off x="9017717" y="5450514"/>
            <a:ext cx="853018" cy="16033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1" name="Rectangle 35"/>
          <p:cNvSpPr>
            <a:spLocks noChangeArrowheads="1"/>
          </p:cNvSpPr>
          <p:nvPr/>
        </p:nvSpPr>
        <p:spPr bwMode="auto">
          <a:xfrm flipH="1">
            <a:off x="9872847" y="5393364"/>
            <a:ext cx="853018" cy="2174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2950585" y="2908131"/>
            <a:ext cx="247038" cy="2317750"/>
            <a:chOff x="1681" y="1895"/>
            <a:chExt cx="117" cy="1460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6" name="Line 13"/>
          <p:cNvSpPr>
            <a:spLocks noChangeShapeType="1"/>
          </p:cNvSpPr>
          <p:nvPr/>
        </p:nvSpPr>
        <p:spPr bwMode="auto">
          <a:xfrm flipV="1">
            <a:off x="3070937" y="2914482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 rot="16200000">
            <a:off x="932598" y="4090485"/>
            <a:ext cx="23932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Relative Frequency</a:t>
            </a:r>
          </a:p>
        </p:txBody>
      </p:sp>
      <p:grpSp>
        <p:nvGrpSpPr>
          <p:cNvPr id="48" name="Group 22"/>
          <p:cNvGrpSpPr>
            <a:grpSpLocks/>
          </p:cNvGrpSpPr>
          <p:nvPr/>
        </p:nvGrpSpPr>
        <p:grpSpPr bwMode="auto">
          <a:xfrm>
            <a:off x="2374161" y="2711281"/>
            <a:ext cx="527856" cy="3092480"/>
            <a:chOff x="1435" y="1789"/>
            <a:chExt cx="250" cy="1930"/>
          </a:xfrm>
          <a:effectLst/>
        </p:grpSpPr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.05</a:t>
              </a: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.10</a:t>
              </a: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.15</a:t>
              </a:r>
            </a:p>
          </p:txBody>
        </p:sp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.20</a:t>
              </a: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.25</a:t>
              </a: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.30</a:t>
              </a: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.35</a:t>
              </a: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47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2952697" y="5608469"/>
            <a:ext cx="7788150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912138" y="601583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Histograms Showing Skewness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921896" y="1124022"/>
            <a:ext cx="9932168" cy="10389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shows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number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items with values less than or equal to the upper limit of each class.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921896" y="1932919"/>
            <a:ext cx="9932168" cy="10741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relative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shows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proportion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items with values less than or equal to the upper limit of each class.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922896" y="701594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921896" y="2734489"/>
            <a:ext cx="9932168" cy="111662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percent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shows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percentage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items with values less than or equal to the upper limit of each class.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919075" y="1187080"/>
            <a:ext cx="1046424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last entry in a cumulative frequency distribution always equals the total number of observations.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919075" y="2044330"/>
            <a:ext cx="9957046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last entry in a cumulative relative frequency distribution always equals 1.00.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919075" y="2876180"/>
            <a:ext cx="10160202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last entry in a cumulative percent frequency distribution always equals 100.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2896" y="701594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7928" y="1270863"/>
            <a:ext cx="10337562" cy="438150"/>
          </a:xfrm>
        </p:spPr>
        <p:txBody>
          <a:bodyPr/>
          <a:lstStyle/>
          <a:p>
            <a:pPr marL="339725" indent="-339725">
              <a:lnSpc>
                <a:spcPct val="90000"/>
              </a:lnSpc>
              <a:defRPr/>
            </a:pPr>
            <a:r>
              <a:rPr lang="en-US" dirty="0"/>
              <a:t>Hudson Auto Repair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52504" y="1717675"/>
            <a:ext cx="9258912" cy="4114800"/>
            <a:chOff x="2144194" y="1717675"/>
            <a:chExt cx="9258912" cy="4114800"/>
          </a:xfrm>
        </p:grpSpPr>
        <p:sp>
          <p:nvSpPr>
            <p:cNvPr id="3" name="Rectangle 2"/>
            <p:cNvSpPr/>
            <p:nvPr/>
          </p:nvSpPr>
          <p:spPr>
            <a:xfrm>
              <a:off x="2463501" y="1755775"/>
              <a:ext cx="8939605" cy="39052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144194" y="2289175"/>
              <a:ext cx="1976299" cy="3371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59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69 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79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89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99	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109</a:t>
              </a:r>
              <a:endPara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45542" y="2346325"/>
              <a:ext cx="1722927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Cost ($)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3786995" y="2117725"/>
              <a:ext cx="2381693" cy="781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Cumulative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5995076" y="1717675"/>
              <a:ext cx="2381693" cy="1257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Cumulative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Relative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8294306" y="1755775"/>
              <a:ext cx="2381693" cy="1200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Cumulative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Percent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2400" u="sng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Frequency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102891" y="2555875"/>
              <a:ext cx="3192482" cy="3276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2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    15 = 2+13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31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38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45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50     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5320804" y="2574925"/>
              <a:ext cx="3192482" cy="3238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.04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     .30 = 15/50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.62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.76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.90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1.00   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7613932" y="2593975"/>
              <a:ext cx="3458301" cy="3238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4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         30 = .30(100)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62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76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90</a:t>
              </a:r>
            </a:p>
            <a:p>
              <a:pPr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100   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22896" y="701594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>
              <a:defRPr/>
            </a:pP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Cumulative Distributions</a:t>
            </a:r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22896" y="719081"/>
            <a:ext cx="10337562" cy="579437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21789" y="4713750"/>
            <a:ext cx="6562325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digit on a stem is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21789" y="4233104"/>
            <a:ext cx="9425424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line (row) in the display is referred to as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21789" y="3418350"/>
            <a:ext cx="9982842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To the right of the vertical line we record the last digit for each item in rank order.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921789" y="2886414"/>
            <a:ext cx="10337562" cy="611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leading digits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each data item are arranged to the left of a vertical line.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921789" y="2010114"/>
            <a:ext cx="10438911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similar to a histogram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on its side, but it has the advantage of showing the actual data values.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921789" y="1152864"/>
            <a:ext cx="10413574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stem-and-leaf display shows both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rank order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shape </a:t>
            </a:r>
            <a:r>
              <a:rPr lang="en-US" sz="2400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 distribution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data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917394" y="1232634"/>
            <a:ext cx="10263868" cy="29312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normAutofit/>
          </a:bodyPr>
          <a:lstStyle/>
          <a:p>
            <a:pPr marL="234950" indent="-2349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tabular summary of data showing the number (frequency) of  observations  in each of several non-overlapping  categories or classes.</a:t>
            </a:r>
          </a:p>
          <a:p>
            <a:pPr marL="234950" indent="-2349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objective is to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 insights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about the data that cannot be quickly obtained by looking only at the original data.</a:t>
            </a:r>
          </a:p>
          <a:p>
            <a:pPr marL="234950" indent="-23495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ffectLst/>
              </a:rPr>
              <a:t>Frequency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710422"/>
            <a:ext cx="10337562" cy="62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9381" y="1253881"/>
            <a:ext cx="10286888" cy="17823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manager of Hudson Auto would like to gain a better understanding of the cost of parts used in the engine tune-ups performed in the shop.  She examines 50 customer invoices for tune-ups.  The costs of parts, rounded to the nearest dollar, are listed on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81876"/>
      </p:ext>
    </p:ext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23773" y="1842720"/>
            <a:ext cx="5491267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 of Parts Cost ($) for 50 Tune-ups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1082" y="1200489"/>
            <a:ext cx="820924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22896" y="690751"/>
            <a:ext cx="10337562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0173" y="2250831"/>
            <a:ext cx="9982842" cy="2286000"/>
            <a:chOff x="1140173" y="2250831"/>
            <a:chExt cx="9982842" cy="2286000"/>
          </a:xfrm>
        </p:grpSpPr>
        <p:sp>
          <p:nvSpPr>
            <p:cNvPr id="9" name="Rectangle 8"/>
            <p:cNvSpPr/>
            <p:nvPr/>
          </p:nvSpPr>
          <p:spPr>
            <a:xfrm>
              <a:off x="1140173" y="2250831"/>
              <a:ext cx="9809181" cy="2286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140173" y="2364885"/>
              <a:ext cx="9982842" cy="20447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5" name="Group 172"/>
            <p:cNvGrpSpPr>
              <a:grpSpLocks/>
            </p:cNvGrpSpPr>
            <p:nvPr/>
          </p:nvGrpSpPr>
          <p:grpSpPr bwMode="auto">
            <a:xfrm>
              <a:off x="1140173" y="2364928"/>
              <a:ext cx="9982842" cy="2044720"/>
              <a:chOff x="540" y="1342"/>
              <a:chExt cx="4728" cy="1288"/>
            </a:xfrm>
            <a:noFill/>
          </p:grpSpPr>
          <p:sp>
            <p:nvSpPr>
              <p:cNvPr id="61" name="Rectangle 6"/>
              <p:cNvSpPr>
                <a:spLocks noChangeArrowheads="1"/>
              </p:cNvSpPr>
              <p:nvPr/>
            </p:nvSpPr>
            <p:spPr bwMode="auto">
              <a:xfrm>
                <a:off x="540" y="134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540" y="135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8"/>
              <p:cNvSpPr>
                <a:spLocks noChangeArrowheads="1"/>
              </p:cNvSpPr>
              <p:nvPr/>
            </p:nvSpPr>
            <p:spPr bwMode="auto">
              <a:xfrm>
                <a:off x="540" y="135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540" y="136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540" y="137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540" y="138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540" y="1389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13"/>
              <p:cNvSpPr>
                <a:spLocks noChangeArrowheads="1"/>
              </p:cNvSpPr>
              <p:nvPr/>
            </p:nvSpPr>
            <p:spPr bwMode="auto">
              <a:xfrm>
                <a:off x="540" y="139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540" y="140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540" y="141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540" y="1420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540" y="142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540" y="143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540" y="144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540" y="145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540" y="145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540" y="146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540" y="147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540" y="148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540" y="148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540" y="149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540" y="150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28"/>
              <p:cNvSpPr>
                <a:spLocks noChangeArrowheads="1"/>
              </p:cNvSpPr>
              <p:nvPr/>
            </p:nvSpPr>
            <p:spPr bwMode="auto">
              <a:xfrm>
                <a:off x="540" y="151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540" y="152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30"/>
              <p:cNvSpPr>
                <a:spLocks noChangeArrowheads="1"/>
              </p:cNvSpPr>
              <p:nvPr/>
            </p:nvSpPr>
            <p:spPr bwMode="auto">
              <a:xfrm>
                <a:off x="540" y="152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540" y="153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32"/>
              <p:cNvSpPr>
                <a:spLocks noChangeArrowheads="1"/>
              </p:cNvSpPr>
              <p:nvPr/>
            </p:nvSpPr>
            <p:spPr bwMode="auto">
              <a:xfrm>
                <a:off x="540" y="154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33"/>
              <p:cNvSpPr>
                <a:spLocks noChangeArrowheads="1"/>
              </p:cNvSpPr>
              <p:nvPr/>
            </p:nvSpPr>
            <p:spPr bwMode="auto">
              <a:xfrm>
                <a:off x="540" y="155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ctangle 34"/>
              <p:cNvSpPr>
                <a:spLocks noChangeArrowheads="1"/>
              </p:cNvSpPr>
              <p:nvPr/>
            </p:nvSpPr>
            <p:spPr bwMode="auto">
              <a:xfrm>
                <a:off x="540" y="155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35"/>
              <p:cNvSpPr>
                <a:spLocks noChangeArrowheads="1"/>
              </p:cNvSpPr>
              <p:nvPr/>
            </p:nvSpPr>
            <p:spPr bwMode="auto">
              <a:xfrm>
                <a:off x="540" y="156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36"/>
              <p:cNvSpPr>
                <a:spLocks noChangeArrowheads="1"/>
              </p:cNvSpPr>
              <p:nvPr/>
            </p:nvSpPr>
            <p:spPr bwMode="auto">
              <a:xfrm>
                <a:off x="540" y="157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37"/>
              <p:cNvSpPr>
                <a:spLocks noChangeArrowheads="1"/>
              </p:cNvSpPr>
              <p:nvPr/>
            </p:nvSpPr>
            <p:spPr bwMode="auto">
              <a:xfrm>
                <a:off x="540" y="158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ctangle 38"/>
              <p:cNvSpPr>
                <a:spLocks noChangeArrowheads="1"/>
              </p:cNvSpPr>
              <p:nvPr/>
            </p:nvSpPr>
            <p:spPr bwMode="auto">
              <a:xfrm>
                <a:off x="540" y="159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ctangle 39"/>
              <p:cNvSpPr>
                <a:spLocks noChangeArrowheads="1"/>
              </p:cNvSpPr>
              <p:nvPr/>
            </p:nvSpPr>
            <p:spPr bwMode="auto">
              <a:xfrm>
                <a:off x="540" y="159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40"/>
              <p:cNvSpPr>
                <a:spLocks noChangeArrowheads="1"/>
              </p:cNvSpPr>
              <p:nvPr/>
            </p:nvSpPr>
            <p:spPr bwMode="auto">
              <a:xfrm>
                <a:off x="540" y="160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41"/>
              <p:cNvSpPr>
                <a:spLocks noChangeArrowheads="1"/>
              </p:cNvSpPr>
              <p:nvPr/>
            </p:nvSpPr>
            <p:spPr bwMode="auto">
              <a:xfrm>
                <a:off x="540" y="161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ctangle 42"/>
              <p:cNvSpPr>
                <a:spLocks noChangeArrowheads="1"/>
              </p:cNvSpPr>
              <p:nvPr/>
            </p:nvSpPr>
            <p:spPr bwMode="auto">
              <a:xfrm>
                <a:off x="540" y="162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43"/>
              <p:cNvSpPr>
                <a:spLocks noChangeArrowheads="1"/>
              </p:cNvSpPr>
              <p:nvPr/>
            </p:nvSpPr>
            <p:spPr bwMode="auto">
              <a:xfrm>
                <a:off x="540" y="162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44"/>
              <p:cNvSpPr>
                <a:spLocks noChangeArrowheads="1"/>
              </p:cNvSpPr>
              <p:nvPr/>
            </p:nvSpPr>
            <p:spPr bwMode="auto">
              <a:xfrm>
                <a:off x="540" y="163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45"/>
              <p:cNvSpPr>
                <a:spLocks noChangeArrowheads="1"/>
              </p:cNvSpPr>
              <p:nvPr/>
            </p:nvSpPr>
            <p:spPr bwMode="auto">
              <a:xfrm>
                <a:off x="540" y="1645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46"/>
              <p:cNvSpPr>
                <a:spLocks noChangeArrowheads="1"/>
              </p:cNvSpPr>
              <p:nvPr/>
            </p:nvSpPr>
            <p:spPr bwMode="auto">
              <a:xfrm>
                <a:off x="540" y="165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47"/>
              <p:cNvSpPr>
                <a:spLocks noChangeArrowheads="1"/>
              </p:cNvSpPr>
              <p:nvPr/>
            </p:nvSpPr>
            <p:spPr bwMode="auto">
              <a:xfrm>
                <a:off x="540" y="166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540" y="166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49"/>
              <p:cNvSpPr>
                <a:spLocks noChangeArrowheads="1"/>
              </p:cNvSpPr>
              <p:nvPr/>
            </p:nvSpPr>
            <p:spPr bwMode="auto">
              <a:xfrm>
                <a:off x="540" y="1676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50"/>
              <p:cNvSpPr>
                <a:spLocks noChangeArrowheads="1"/>
              </p:cNvSpPr>
              <p:nvPr/>
            </p:nvSpPr>
            <p:spPr bwMode="auto">
              <a:xfrm>
                <a:off x="540" y="168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51"/>
              <p:cNvSpPr>
                <a:spLocks noChangeArrowheads="1"/>
              </p:cNvSpPr>
              <p:nvPr/>
            </p:nvSpPr>
            <p:spPr bwMode="auto">
              <a:xfrm>
                <a:off x="540" y="169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52"/>
              <p:cNvSpPr>
                <a:spLocks noChangeArrowheads="1"/>
              </p:cNvSpPr>
              <p:nvPr/>
            </p:nvSpPr>
            <p:spPr bwMode="auto">
              <a:xfrm>
                <a:off x="540" y="169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ectangle 53"/>
              <p:cNvSpPr>
                <a:spLocks noChangeArrowheads="1"/>
              </p:cNvSpPr>
              <p:nvPr/>
            </p:nvSpPr>
            <p:spPr bwMode="auto">
              <a:xfrm>
                <a:off x="540" y="170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09" name="Rectangle 54"/>
              <p:cNvSpPr>
                <a:spLocks noChangeArrowheads="1"/>
              </p:cNvSpPr>
              <p:nvPr/>
            </p:nvSpPr>
            <p:spPr bwMode="auto">
              <a:xfrm>
                <a:off x="540" y="171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0" name="Rectangle 55"/>
              <p:cNvSpPr>
                <a:spLocks noChangeArrowheads="1"/>
              </p:cNvSpPr>
              <p:nvPr/>
            </p:nvSpPr>
            <p:spPr bwMode="auto">
              <a:xfrm>
                <a:off x="540" y="172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56"/>
              <p:cNvSpPr>
                <a:spLocks noChangeArrowheads="1"/>
              </p:cNvSpPr>
              <p:nvPr/>
            </p:nvSpPr>
            <p:spPr bwMode="auto">
              <a:xfrm>
                <a:off x="540" y="173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57"/>
              <p:cNvSpPr>
                <a:spLocks noChangeArrowheads="1"/>
              </p:cNvSpPr>
              <p:nvPr/>
            </p:nvSpPr>
            <p:spPr bwMode="auto">
              <a:xfrm>
                <a:off x="540" y="173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3" name="Rectangle 58"/>
              <p:cNvSpPr>
                <a:spLocks noChangeArrowheads="1"/>
              </p:cNvSpPr>
              <p:nvPr/>
            </p:nvSpPr>
            <p:spPr bwMode="auto">
              <a:xfrm>
                <a:off x="540" y="174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4" name="Rectangle 59"/>
              <p:cNvSpPr>
                <a:spLocks noChangeArrowheads="1"/>
              </p:cNvSpPr>
              <p:nvPr/>
            </p:nvSpPr>
            <p:spPr bwMode="auto">
              <a:xfrm>
                <a:off x="540" y="175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tangle 60"/>
              <p:cNvSpPr>
                <a:spLocks noChangeArrowheads="1"/>
              </p:cNvSpPr>
              <p:nvPr/>
            </p:nvSpPr>
            <p:spPr bwMode="auto">
              <a:xfrm>
                <a:off x="540" y="176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6" name="Rectangle 61"/>
              <p:cNvSpPr>
                <a:spLocks noChangeArrowheads="1"/>
              </p:cNvSpPr>
              <p:nvPr/>
            </p:nvSpPr>
            <p:spPr bwMode="auto">
              <a:xfrm>
                <a:off x="540" y="176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7" name="Rectangle 62"/>
              <p:cNvSpPr>
                <a:spLocks noChangeArrowheads="1"/>
              </p:cNvSpPr>
              <p:nvPr/>
            </p:nvSpPr>
            <p:spPr bwMode="auto">
              <a:xfrm>
                <a:off x="540" y="177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8" name="Rectangle 63"/>
              <p:cNvSpPr>
                <a:spLocks noChangeArrowheads="1"/>
              </p:cNvSpPr>
              <p:nvPr/>
            </p:nvSpPr>
            <p:spPr bwMode="auto">
              <a:xfrm>
                <a:off x="540" y="178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19" name="Rectangle 64"/>
              <p:cNvSpPr>
                <a:spLocks noChangeArrowheads="1"/>
              </p:cNvSpPr>
              <p:nvPr/>
            </p:nvSpPr>
            <p:spPr bwMode="auto">
              <a:xfrm>
                <a:off x="540" y="179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0" name="Rectangle 65"/>
              <p:cNvSpPr>
                <a:spLocks noChangeArrowheads="1"/>
              </p:cNvSpPr>
              <p:nvPr/>
            </p:nvSpPr>
            <p:spPr bwMode="auto">
              <a:xfrm>
                <a:off x="540" y="180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1" name="Rectangle 66"/>
              <p:cNvSpPr>
                <a:spLocks noChangeArrowheads="1"/>
              </p:cNvSpPr>
              <p:nvPr/>
            </p:nvSpPr>
            <p:spPr bwMode="auto">
              <a:xfrm>
                <a:off x="540" y="180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67"/>
              <p:cNvSpPr>
                <a:spLocks noChangeArrowheads="1"/>
              </p:cNvSpPr>
              <p:nvPr/>
            </p:nvSpPr>
            <p:spPr bwMode="auto">
              <a:xfrm>
                <a:off x="540" y="181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3" name="Rectangle 68"/>
              <p:cNvSpPr>
                <a:spLocks noChangeArrowheads="1"/>
              </p:cNvSpPr>
              <p:nvPr/>
            </p:nvSpPr>
            <p:spPr bwMode="auto">
              <a:xfrm>
                <a:off x="540" y="182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 69"/>
              <p:cNvSpPr>
                <a:spLocks noChangeArrowheads="1"/>
              </p:cNvSpPr>
              <p:nvPr/>
            </p:nvSpPr>
            <p:spPr bwMode="auto">
              <a:xfrm>
                <a:off x="540" y="183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tangle 70"/>
              <p:cNvSpPr>
                <a:spLocks noChangeArrowheads="1"/>
              </p:cNvSpPr>
              <p:nvPr/>
            </p:nvSpPr>
            <p:spPr bwMode="auto">
              <a:xfrm>
                <a:off x="540" y="1839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 71"/>
              <p:cNvSpPr>
                <a:spLocks noChangeArrowheads="1"/>
              </p:cNvSpPr>
              <p:nvPr/>
            </p:nvSpPr>
            <p:spPr bwMode="auto">
              <a:xfrm>
                <a:off x="540" y="184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7" name="Rectangle 72"/>
              <p:cNvSpPr>
                <a:spLocks noChangeArrowheads="1"/>
              </p:cNvSpPr>
              <p:nvPr/>
            </p:nvSpPr>
            <p:spPr bwMode="auto">
              <a:xfrm>
                <a:off x="540" y="185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73"/>
              <p:cNvSpPr>
                <a:spLocks noChangeArrowheads="1"/>
              </p:cNvSpPr>
              <p:nvPr/>
            </p:nvSpPr>
            <p:spPr bwMode="auto">
              <a:xfrm>
                <a:off x="540" y="186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tangle 74"/>
              <p:cNvSpPr>
                <a:spLocks noChangeArrowheads="1"/>
              </p:cNvSpPr>
              <p:nvPr/>
            </p:nvSpPr>
            <p:spPr bwMode="auto">
              <a:xfrm>
                <a:off x="540" y="1870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tangle 75"/>
              <p:cNvSpPr>
                <a:spLocks noChangeArrowheads="1"/>
              </p:cNvSpPr>
              <p:nvPr/>
            </p:nvSpPr>
            <p:spPr bwMode="auto">
              <a:xfrm>
                <a:off x="540" y="187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76"/>
              <p:cNvSpPr>
                <a:spLocks noChangeArrowheads="1"/>
              </p:cNvSpPr>
              <p:nvPr/>
            </p:nvSpPr>
            <p:spPr bwMode="auto">
              <a:xfrm>
                <a:off x="540" y="188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ctangle 77"/>
              <p:cNvSpPr>
                <a:spLocks noChangeArrowheads="1"/>
              </p:cNvSpPr>
              <p:nvPr/>
            </p:nvSpPr>
            <p:spPr bwMode="auto">
              <a:xfrm>
                <a:off x="540" y="189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ctangle 78"/>
              <p:cNvSpPr>
                <a:spLocks noChangeArrowheads="1"/>
              </p:cNvSpPr>
              <p:nvPr/>
            </p:nvSpPr>
            <p:spPr bwMode="auto">
              <a:xfrm>
                <a:off x="540" y="190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79"/>
              <p:cNvSpPr>
                <a:spLocks noChangeArrowheads="1"/>
              </p:cNvSpPr>
              <p:nvPr/>
            </p:nvSpPr>
            <p:spPr bwMode="auto">
              <a:xfrm>
                <a:off x="540" y="190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Rectangle 80"/>
              <p:cNvSpPr>
                <a:spLocks noChangeArrowheads="1"/>
              </p:cNvSpPr>
              <p:nvPr/>
            </p:nvSpPr>
            <p:spPr bwMode="auto">
              <a:xfrm>
                <a:off x="540" y="191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81"/>
              <p:cNvSpPr>
                <a:spLocks noChangeArrowheads="1"/>
              </p:cNvSpPr>
              <p:nvPr/>
            </p:nvSpPr>
            <p:spPr bwMode="auto">
              <a:xfrm>
                <a:off x="540" y="192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82"/>
              <p:cNvSpPr>
                <a:spLocks noChangeArrowheads="1"/>
              </p:cNvSpPr>
              <p:nvPr/>
            </p:nvSpPr>
            <p:spPr bwMode="auto">
              <a:xfrm>
                <a:off x="540" y="193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8" name="Rectangle 83"/>
              <p:cNvSpPr>
                <a:spLocks noChangeArrowheads="1"/>
              </p:cNvSpPr>
              <p:nvPr/>
            </p:nvSpPr>
            <p:spPr bwMode="auto">
              <a:xfrm>
                <a:off x="540" y="193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84"/>
              <p:cNvSpPr>
                <a:spLocks noChangeArrowheads="1"/>
              </p:cNvSpPr>
              <p:nvPr/>
            </p:nvSpPr>
            <p:spPr bwMode="auto">
              <a:xfrm>
                <a:off x="540" y="194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 85"/>
              <p:cNvSpPr>
                <a:spLocks noChangeArrowheads="1"/>
              </p:cNvSpPr>
              <p:nvPr/>
            </p:nvSpPr>
            <p:spPr bwMode="auto">
              <a:xfrm>
                <a:off x="540" y="195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 86"/>
              <p:cNvSpPr>
                <a:spLocks noChangeArrowheads="1"/>
              </p:cNvSpPr>
              <p:nvPr/>
            </p:nvSpPr>
            <p:spPr bwMode="auto">
              <a:xfrm>
                <a:off x="540" y="196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ctangle 87"/>
              <p:cNvSpPr>
                <a:spLocks noChangeArrowheads="1"/>
              </p:cNvSpPr>
              <p:nvPr/>
            </p:nvSpPr>
            <p:spPr bwMode="auto">
              <a:xfrm>
                <a:off x="540" y="197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88"/>
              <p:cNvSpPr>
                <a:spLocks noChangeArrowheads="1"/>
              </p:cNvSpPr>
              <p:nvPr/>
            </p:nvSpPr>
            <p:spPr bwMode="auto">
              <a:xfrm>
                <a:off x="540" y="197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4" name="Rectangle 89"/>
              <p:cNvSpPr>
                <a:spLocks noChangeArrowheads="1"/>
              </p:cNvSpPr>
              <p:nvPr/>
            </p:nvSpPr>
            <p:spPr bwMode="auto">
              <a:xfrm>
                <a:off x="540" y="198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5" name="Rectangle 90"/>
              <p:cNvSpPr>
                <a:spLocks noChangeArrowheads="1"/>
              </p:cNvSpPr>
              <p:nvPr/>
            </p:nvSpPr>
            <p:spPr bwMode="auto">
              <a:xfrm>
                <a:off x="540" y="199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6" name="Rectangle 91"/>
              <p:cNvSpPr>
                <a:spLocks noChangeArrowheads="1"/>
              </p:cNvSpPr>
              <p:nvPr/>
            </p:nvSpPr>
            <p:spPr bwMode="auto">
              <a:xfrm>
                <a:off x="540" y="200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7" name="Rectangle 92"/>
              <p:cNvSpPr>
                <a:spLocks noChangeArrowheads="1"/>
              </p:cNvSpPr>
              <p:nvPr/>
            </p:nvSpPr>
            <p:spPr bwMode="auto">
              <a:xfrm>
                <a:off x="540" y="200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8" name="Rectangle 93"/>
              <p:cNvSpPr>
                <a:spLocks noChangeArrowheads="1"/>
              </p:cNvSpPr>
              <p:nvPr/>
            </p:nvSpPr>
            <p:spPr bwMode="auto">
              <a:xfrm>
                <a:off x="540" y="201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94"/>
              <p:cNvSpPr>
                <a:spLocks noChangeArrowheads="1"/>
              </p:cNvSpPr>
              <p:nvPr/>
            </p:nvSpPr>
            <p:spPr bwMode="auto">
              <a:xfrm>
                <a:off x="540" y="202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0" name="Rectangle 95"/>
              <p:cNvSpPr>
                <a:spLocks noChangeArrowheads="1"/>
              </p:cNvSpPr>
              <p:nvPr/>
            </p:nvSpPr>
            <p:spPr bwMode="auto">
              <a:xfrm>
                <a:off x="540" y="203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1" name="Rectangle 96"/>
              <p:cNvSpPr>
                <a:spLocks noChangeArrowheads="1"/>
              </p:cNvSpPr>
              <p:nvPr/>
            </p:nvSpPr>
            <p:spPr bwMode="auto">
              <a:xfrm>
                <a:off x="540" y="204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2" name="Rectangle 97"/>
              <p:cNvSpPr>
                <a:spLocks noChangeArrowheads="1"/>
              </p:cNvSpPr>
              <p:nvPr/>
            </p:nvSpPr>
            <p:spPr bwMode="auto">
              <a:xfrm>
                <a:off x="540" y="204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3" name="Rectangle 98"/>
              <p:cNvSpPr>
                <a:spLocks noChangeArrowheads="1"/>
              </p:cNvSpPr>
              <p:nvPr/>
            </p:nvSpPr>
            <p:spPr bwMode="auto">
              <a:xfrm>
                <a:off x="540" y="205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4" name="Rectangle 99"/>
              <p:cNvSpPr>
                <a:spLocks noChangeArrowheads="1"/>
              </p:cNvSpPr>
              <p:nvPr/>
            </p:nvSpPr>
            <p:spPr bwMode="auto">
              <a:xfrm>
                <a:off x="540" y="206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5" name="Rectangle 100"/>
              <p:cNvSpPr>
                <a:spLocks noChangeArrowheads="1"/>
              </p:cNvSpPr>
              <p:nvPr/>
            </p:nvSpPr>
            <p:spPr bwMode="auto">
              <a:xfrm>
                <a:off x="540" y="207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tangle 101"/>
              <p:cNvSpPr>
                <a:spLocks noChangeArrowheads="1"/>
              </p:cNvSpPr>
              <p:nvPr/>
            </p:nvSpPr>
            <p:spPr bwMode="auto">
              <a:xfrm>
                <a:off x="540" y="207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7" name="Rectangle 102"/>
              <p:cNvSpPr>
                <a:spLocks noChangeArrowheads="1"/>
              </p:cNvSpPr>
              <p:nvPr/>
            </p:nvSpPr>
            <p:spPr bwMode="auto">
              <a:xfrm>
                <a:off x="540" y="208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8" name="Rectangle 103"/>
              <p:cNvSpPr>
                <a:spLocks noChangeArrowheads="1"/>
              </p:cNvSpPr>
              <p:nvPr/>
            </p:nvSpPr>
            <p:spPr bwMode="auto">
              <a:xfrm>
                <a:off x="540" y="2095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59" name="Rectangle 104"/>
              <p:cNvSpPr>
                <a:spLocks noChangeArrowheads="1"/>
              </p:cNvSpPr>
              <p:nvPr/>
            </p:nvSpPr>
            <p:spPr bwMode="auto">
              <a:xfrm>
                <a:off x="540" y="210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0" name="Rectangle 105"/>
              <p:cNvSpPr>
                <a:spLocks noChangeArrowheads="1"/>
              </p:cNvSpPr>
              <p:nvPr/>
            </p:nvSpPr>
            <p:spPr bwMode="auto">
              <a:xfrm>
                <a:off x="540" y="211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1" name="Rectangle 106"/>
              <p:cNvSpPr>
                <a:spLocks noChangeArrowheads="1"/>
              </p:cNvSpPr>
              <p:nvPr/>
            </p:nvSpPr>
            <p:spPr bwMode="auto">
              <a:xfrm>
                <a:off x="540" y="211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107"/>
              <p:cNvSpPr>
                <a:spLocks noChangeArrowheads="1"/>
              </p:cNvSpPr>
              <p:nvPr/>
            </p:nvSpPr>
            <p:spPr bwMode="auto">
              <a:xfrm>
                <a:off x="540" y="2126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3" name="Rectangle 108"/>
              <p:cNvSpPr>
                <a:spLocks noChangeArrowheads="1"/>
              </p:cNvSpPr>
              <p:nvPr/>
            </p:nvSpPr>
            <p:spPr bwMode="auto">
              <a:xfrm>
                <a:off x="540" y="213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09"/>
              <p:cNvSpPr>
                <a:spLocks noChangeArrowheads="1"/>
              </p:cNvSpPr>
              <p:nvPr/>
            </p:nvSpPr>
            <p:spPr bwMode="auto">
              <a:xfrm>
                <a:off x="540" y="214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5" name="Rectangle 110"/>
              <p:cNvSpPr>
                <a:spLocks noChangeArrowheads="1"/>
              </p:cNvSpPr>
              <p:nvPr/>
            </p:nvSpPr>
            <p:spPr bwMode="auto">
              <a:xfrm>
                <a:off x="540" y="214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6" name="Rectangle 111"/>
              <p:cNvSpPr>
                <a:spLocks noChangeArrowheads="1"/>
              </p:cNvSpPr>
              <p:nvPr/>
            </p:nvSpPr>
            <p:spPr bwMode="auto">
              <a:xfrm>
                <a:off x="540" y="215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7" name="Rectangle 112"/>
              <p:cNvSpPr>
                <a:spLocks noChangeArrowheads="1"/>
              </p:cNvSpPr>
              <p:nvPr/>
            </p:nvSpPr>
            <p:spPr bwMode="auto">
              <a:xfrm>
                <a:off x="540" y="216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8" name="Rectangle 113"/>
              <p:cNvSpPr>
                <a:spLocks noChangeArrowheads="1"/>
              </p:cNvSpPr>
              <p:nvPr/>
            </p:nvSpPr>
            <p:spPr bwMode="auto">
              <a:xfrm>
                <a:off x="540" y="217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tangle 114"/>
              <p:cNvSpPr>
                <a:spLocks noChangeArrowheads="1"/>
              </p:cNvSpPr>
              <p:nvPr/>
            </p:nvSpPr>
            <p:spPr bwMode="auto">
              <a:xfrm>
                <a:off x="540" y="218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540" y="218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1" name="Rectangle 116"/>
              <p:cNvSpPr>
                <a:spLocks noChangeArrowheads="1"/>
              </p:cNvSpPr>
              <p:nvPr/>
            </p:nvSpPr>
            <p:spPr bwMode="auto">
              <a:xfrm>
                <a:off x="540" y="219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540" y="220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3" name="Rectangle 118"/>
              <p:cNvSpPr>
                <a:spLocks noChangeArrowheads="1"/>
              </p:cNvSpPr>
              <p:nvPr/>
            </p:nvSpPr>
            <p:spPr bwMode="auto">
              <a:xfrm>
                <a:off x="540" y="221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4" name="Rectangle 119"/>
              <p:cNvSpPr>
                <a:spLocks noChangeArrowheads="1"/>
              </p:cNvSpPr>
              <p:nvPr/>
            </p:nvSpPr>
            <p:spPr bwMode="auto">
              <a:xfrm>
                <a:off x="540" y="221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tangle 120"/>
              <p:cNvSpPr>
                <a:spLocks noChangeArrowheads="1"/>
              </p:cNvSpPr>
              <p:nvPr/>
            </p:nvSpPr>
            <p:spPr bwMode="auto">
              <a:xfrm>
                <a:off x="540" y="222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6" name="Rectangle 121"/>
              <p:cNvSpPr>
                <a:spLocks noChangeArrowheads="1"/>
              </p:cNvSpPr>
              <p:nvPr/>
            </p:nvSpPr>
            <p:spPr bwMode="auto">
              <a:xfrm>
                <a:off x="540" y="223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7" name="Rectangle 122"/>
              <p:cNvSpPr>
                <a:spLocks noChangeArrowheads="1"/>
              </p:cNvSpPr>
              <p:nvPr/>
            </p:nvSpPr>
            <p:spPr bwMode="auto">
              <a:xfrm>
                <a:off x="540" y="224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8" name="Rectangle 123"/>
              <p:cNvSpPr>
                <a:spLocks noChangeArrowheads="1"/>
              </p:cNvSpPr>
              <p:nvPr/>
            </p:nvSpPr>
            <p:spPr bwMode="auto">
              <a:xfrm>
                <a:off x="540" y="225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9" name="Rectangle 124"/>
              <p:cNvSpPr>
                <a:spLocks noChangeArrowheads="1"/>
              </p:cNvSpPr>
              <p:nvPr/>
            </p:nvSpPr>
            <p:spPr bwMode="auto">
              <a:xfrm>
                <a:off x="540" y="2258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0" name="Rectangle 125"/>
              <p:cNvSpPr>
                <a:spLocks noChangeArrowheads="1"/>
              </p:cNvSpPr>
              <p:nvPr/>
            </p:nvSpPr>
            <p:spPr bwMode="auto">
              <a:xfrm>
                <a:off x="540" y="226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1" name="Rectangle 126"/>
              <p:cNvSpPr>
                <a:spLocks noChangeArrowheads="1"/>
              </p:cNvSpPr>
              <p:nvPr/>
            </p:nvSpPr>
            <p:spPr bwMode="auto">
              <a:xfrm>
                <a:off x="540" y="227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2" name="Rectangle 127"/>
              <p:cNvSpPr>
                <a:spLocks noChangeArrowheads="1"/>
              </p:cNvSpPr>
              <p:nvPr/>
            </p:nvSpPr>
            <p:spPr bwMode="auto">
              <a:xfrm>
                <a:off x="540" y="228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3" name="Rectangle 128"/>
              <p:cNvSpPr>
                <a:spLocks noChangeArrowheads="1"/>
              </p:cNvSpPr>
              <p:nvPr/>
            </p:nvSpPr>
            <p:spPr bwMode="auto">
              <a:xfrm>
                <a:off x="540" y="2289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129"/>
              <p:cNvSpPr>
                <a:spLocks noChangeArrowheads="1"/>
              </p:cNvSpPr>
              <p:nvPr/>
            </p:nvSpPr>
            <p:spPr bwMode="auto">
              <a:xfrm>
                <a:off x="540" y="229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130"/>
              <p:cNvSpPr>
                <a:spLocks noChangeArrowheads="1"/>
              </p:cNvSpPr>
              <p:nvPr/>
            </p:nvSpPr>
            <p:spPr bwMode="auto">
              <a:xfrm>
                <a:off x="540" y="230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6" name="Rectangle 131"/>
              <p:cNvSpPr>
                <a:spLocks noChangeArrowheads="1"/>
              </p:cNvSpPr>
              <p:nvPr/>
            </p:nvSpPr>
            <p:spPr bwMode="auto">
              <a:xfrm>
                <a:off x="540" y="231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7" name="Rectangle 132"/>
              <p:cNvSpPr>
                <a:spLocks noChangeArrowheads="1"/>
              </p:cNvSpPr>
              <p:nvPr/>
            </p:nvSpPr>
            <p:spPr bwMode="auto">
              <a:xfrm>
                <a:off x="540" y="2320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8" name="Rectangle 133"/>
              <p:cNvSpPr>
                <a:spLocks noChangeArrowheads="1"/>
              </p:cNvSpPr>
              <p:nvPr/>
            </p:nvSpPr>
            <p:spPr bwMode="auto">
              <a:xfrm>
                <a:off x="540" y="232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9" name="Rectangle 134"/>
              <p:cNvSpPr>
                <a:spLocks noChangeArrowheads="1"/>
              </p:cNvSpPr>
              <p:nvPr/>
            </p:nvSpPr>
            <p:spPr bwMode="auto">
              <a:xfrm>
                <a:off x="540" y="233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135"/>
              <p:cNvSpPr>
                <a:spLocks noChangeArrowheads="1"/>
              </p:cNvSpPr>
              <p:nvPr/>
            </p:nvSpPr>
            <p:spPr bwMode="auto">
              <a:xfrm>
                <a:off x="540" y="234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136"/>
              <p:cNvSpPr>
                <a:spLocks noChangeArrowheads="1"/>
              </p:cNvSpPr>
              <p:nvPr/>
            </p:nvSpPr>
            <p:spPr bwMode="auto">
              <a:xfrm>
                <a:off x="540" y="235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137"/>
              <p:cNvSpPr>
                <a:spLocks noChangeArrowheads="1"/>
              </p:cNvSpPr>
              <p:nvPr/>
            </p:nvSpPr>
            <p:spPr bwMode="auto">
              <a:xfrm>
                <a:off x="540" y="235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3" name="Rectangle 138"/>
              <p:cNvSpPr>
                <a:spLocks noChangeArrowheads="1"/>
              </p:cNvSpPr>
              <p:nvPr/>
            </p:nvSpPr>
            <p:spPr bwMode="auto">
              <a:xfrm>
                <a:off x="540" y="236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4" name="Rectangle 139"/>
              <p:cNvSpPr>
                <a:spLocks noChangeArrowheads="1"/>
              </p:cNvSpPr>
              <p:nvPr/>
            </p:nvSpPr>
            <p:spPr bwMode="auto">
              <a:xfrm>
                <a:off x="540" y="237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140"/>
              <p:cNvSpPr>
                <a:spLocks noChangeArrowheads="1"/>
              </p:cNvSpPr>
              <p:nvPr/>
            </p:nvSpPr>
            <p:spPr bwMode="auto">
              <a:xfrm>
                <a:off x="540" y="238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6" name="Rectangle 141"/>
              <p:cNvSpPr>
                <a:spLocks noChangeArrowheads="1"/>
              </p:cNvSpPr>
              <p:nvPr/>
            </p:nvSpPr>
            <p:spPr bwMode="auto">
              <a:xfrm>
                <a:off x="540" y="238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7" name="Rectangle 142"/>
              <p:cNvSpPr>
                <a:spLocks noChangeArrowheads="1"/>
              </p:cNvSpPr>
              <p:nvPr/>
            </p:nvSpPr>
            <p:spPr bwMode="auto">
              <a:xfrm>
                <a:off x="540" y="239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8" name="Rectangle 143"/>
              <p:cNvSpPr>
                <a:spLocks noChangeArrowheads="1"/>
              </p:cNvSpPr>
              <p:nvPr/>
            </p:nvSpPr>
            <p:spPr bwMode="auto">
              <a:xfrm>
                <a:off x="540" y="240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99" name="Rectangle 144"/>
              <p:cNvSpPr>
                <a:spLocks noChangeArrowheads="1"/>
              </p:cNvSpPr>
              <p:nvPr/>
            </p:nvSpPr>
            <p:spPr bwMode="auto">
              <a:xfrm>
                <a:off x="540" y="241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0" name="Rectangle 145"/>
              <p:cNvSpPr>
                <a:spLocks noChangeArrowheads="1"/>
              </p:cNvSpPr>
              <p:nvPr/>
            </p:nvSpPr>
            <p:spPr bwMode="auto">
              <a:xfrm>
                <a:off x="540" y="2421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146"/>
              <p:cNvSpPr>
                <a:spLocks noChangeArrowheads="1"/>
              </p:cNvSpPr>
              <p:nvPr/>
            </p:nvSpPr>
            <p:spPr bwMode="auto">
              <a:xfrm>
                <a:off x="540" y="242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ctangle 147"/>
              <p:cNvSpPr>
                <a:spLocks noChangeArrowheads="1"/>
              </p:cNvSpPr>
              <p:nvPr/>
            </p:nvSpPr>
            <p:spPr bwMode="auto">
              <a:xfrm>
                <a:off x="540" y="243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ctangle 148"/>
              <p:cNvSpPr>
                <a:spLocks noChangeArrowheads="1"/>
              </p:cNvSpPr>
              <p:nvPr/>
            </p:nvSpPr>
            <p:spPr bwMode="auto">
              <a:xfrm>
                <a:off x="540" y="244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149"/>
              <p:cNvSpPr>
                <a:spLocks noChangeArrowheads="1"/>
              </p:cNvSpPr>
              <p:nvPr/>
            </p:nvSpPr>
            <p:spPr bwMode="auto">
              <a:xfrm>
                <a:off x="540" y="2452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150"/>
              <p:cNvSpPr>
                <a:spLocks noChangeArrowheads="1"/>
              </p:cNvSpPr>
              <p:nvPr/>
            </p:nvSpPr>
            <p:spPr bwMode="auto">
              <a:xfrm>
                <a:off x="540" y="245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6" name="Rectangle 151"/>
              <p:cNvSpPr>
                <a:spLocks noChangeArrowheads="1"/>
              </p:cNvSpPr>
              <p:nvPr/>
            </p:nvSpPr>
            <p:spPr bwMode="auto">
              <a:xfrm>
                <a:off x="540" y="246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tangle 152"/>
              <p:cNvSpPr>
                <a:spLocks noChangeArrowheads="1"/>
              </p:cNvSpPr>
              <p:nvPr/>
            </p:nvSpPr>
            <p:spPr bwMode="auto">
              <a:xfrm>
                <a:off x="540" y="2475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tangle 153"/>
              <p:cNvSpPr>
                <a:spLocks noChangeArrowheads="1"/>
              </p:cNvSpPr>
              <p:nvPr/>
            </p:nvSpPr>
            <p:spPr bwMode="auto">
              <a:xfrm>
                <a:off x="540" y="2483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09" name="Rectangle 154"/>
              <p:cNvSpPr>
                <a:spLocks noChangeArrowheads="1"/>
              </p:cNvSpPr>
              <p:nvPr/>
            </p:nvSpPr>
            <p:spPr bwMode="auto">
              <a:xfrm>
                <a:off x="540" y="249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0" name="Rectangle 155"/>
              <p:cNvSpPr>
                <a:spLocks noChangeArrowheads="1"/>
              </p:cNvSpPr>
              <p:nvPr/>
            </p:nvSpPr>
            <p:spPr bwMode="auto">
              <a:xfrm>
                <a:off x="540" y="249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1" name="Rectangle 156"/>
              <p:cNvSpPr>
                <a:spLocks noChangeArrowheads="1"/>
              </p:cNvSpPr>
              <p:nvPr/>
            </p:nvSpPr>
            <p:spPr bwMode="auto">
              <a:xfrm>
                <a:off x="540" y="2506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2" name="Rectangle 157"/>
              <p:cNvSpPr>
                <a:spLocks noChangeArrowheads="1"/>
              </p:cNvSpPr>
              <p:nvPr/>
            </p:nvSpPr>
            <p:spPr bwMode="auto">
              <a:xfrm>
                <a:off x="540" y="2514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3" name="Rectangle 158"/>
              <p:cNvSpPr>
                <a:spLocks noChangeArrowheads="1"/>
              </p:cNvSpPr>
              <p:nvPr/>
            </p:nvSpPr>
            <p:spPr bwMode="auto">
              <a:xfrm>
                <a:off x="540" y="252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4" name="Rectangle 159"/>
              <p:cNvSpPr>
                <a:spLocks noChangeArrowheads="1"/>
              </p:cNvSpPr>
              <p:nvPr/>
            </p:nvSpPr>
            <p:spPr bwMode="auto">
              <a:xfrm>
                <a:off x="540" y="252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160"/>
              <p:cNvSpPr>
                <a:spLocks noChangeArrowheads="1"/>
              </p:cNvSpPr>
              <p:nvPr/>
            </p:nvSpPr>
            <p:spPr bwMode="auto">
              <a:xfrm>
                <a:off x="540" y="2537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6" name="Rectangle 161"/>
              <p:cNvSpPr>
                <a:spLocks noChangeArrowheads="1"/>
              </p:cNvSpPr>
              <p:nvPr/>
            </p:nvSpPr>
            <p:spPr bwMode="auto">
              <a:xfrm>
                <a:off x="540" y="2545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162"/>
              <p:cNvSpPr>
                <a:spLocks noChangeArrowheads="1"/>
              </p:cNvSpPr>
              <p:nvPr/>
            </p:nvSpPr>
            <p:spPr bwMode="auto">
              <a:xfrm>
                <a:off x="540" y="255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8" name="Rectangle 163"/>
              <p:cNvSpPr>
                <a:spLocks noChangeArrowheads="1"/>
              </p:cNvSpPr>
              <p:nvPr/>
            </p:nvSpPr>
            <p:spPr bwMode="auto">
              <a:xfrm>
                <a:off x="540" y="2560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164"/>
              <p:cNvSpPr>
                <a:spLocks noChangeArrowheads="1"/>
              </p:cNvSpPr>
              <p:nvPr/>
            </p:nvSpPr>
            <p:spPr bwMode="auto">
              <a:xfrm>
                <a:off x="540" y="2568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0" name="Rectangle 165"/>
              <p:cNvSpPr>
                <a:spLocks noChangeArrowheads="1"/>
              </p:cNvSpPr>
              <p:nvPr/>
            </p:nvSpPr>
            <p:spPr bwMode="auto">
              <a:xfrm>
                <a:off x="540" y="2576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166"/>
              <p:cNvSpPr>
                <a:spLocks noChangeArrowheads="1"/>
              </p:cNvSpPr>
              <p:nvPr/>
            </p:nvSpPr>
            <p:spPr bwMode="auto">
              <a:xfrm>
                <a:off x="540" y="2583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2" name="Rectangle 167"/>
              <p:cNvSpPr>
                <a:spLocks noChangeArrowheads="1"/>
              </p:cNvSpPr>
              <p:nvPr/>
            </p:nvSpPr>
            <p:spPr bwMode="auto">
              <a:xfrm>
                <a:off x="540" y="2591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3" name="Rectangle 168"/>
              <p:cNvSpPr>
                <a:spLocks noChangeArrowheads="1"/>
              </p:cNvSpPr>
              <p:nvPr/>
            </p:nvSpPr>
            <p:spPr bwMode="auto">
              <a:xfrm>
                <a:off x="540" y="2599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169"/>
              <p:cNvSpPr>
                <a:spLocks noChangeArrowheads="1"/>
              </p:cNvSpPr>
              <p:nvPr/>
            </p:nvSpPr>
            <p:spPr bwMode="auto">
              <a:xfrm>
                <a:off x="540" y="2607"/>
                <a:ext cx="4728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5" name="Rectangle 170"/>
              <p:cNvSpPr>
                <a:spLocks noChangeArrowheads="1"/>
              </p:cNvSpPr>
              <p:nvPr/>
            </p:nvSpPr>
            <p:spPr bwMode="auto">
              <a:xfrm>
                <a:off x="540" y="2614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226" name="Rectangle 171"/>
              <p:cNvSpPr>
                <a:spLocks noChangeArrowheads="1"/>
              </p:cNvSpPr>
              <p:nvPr/>
            </p:nvSpPr>
            <p:spPr bwMode="auto">
              <a:xfrm>
                <a:off x="540" y="2622"/>
                <a:ext cx="4728" cy="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173"/>
            <p:cNvSpPr>
              <a:spLocks noChangeArrowheads="1"/>
            </p:cNvSpPr>
            <p:nvPr/>
          </p:nvSpPr>
          <p:spPr bwMode="auto">
            <a:xfrm>
              <a:off x="1458999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8" name="Rectangle 174"/>
            <p:cNvSpPr>
              <a:spLocks noChangeArrowheads="1"/>
            </p:cNvSpPr>
            <p:nvPr/>
          </p:nvSpPr>
          <p:spPr bwMode="auto">
            <a:xfrm>
              <a:off x="2451371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75"/>
            <p:cNvSpPr>
              <a:spLocks noChangeArrowheads="1"/>
            </p:cNvSpPr>
            <p:nvPr/>
          </p:nvSpPr>
          <p:spPr bwMode="auto">
            <a:xfrm>
              <a:off x="3445854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76"/>
            <p:cNvSpPr>
              <a:spLocks noChangeArrowheads="1"/>
            </p:cNvSpPr>
            <p:nvPr/>
          </p:nvSpPr>
          <p:spPr bwMode="auto">
            <a:xfrm>
              <a:off x="4440339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77"/>
            <p:cNvSpPr>
              <a:spLocks noChangeArrowheads="1"/>
            </p:cNvSpPr>
            <p:nvPr/>
          </p:nvSpPr>
          <p:spPr bwMode="auto">
            <a:xfrm>
              <a:off x="5432711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5" name="Rectangle 178"/>
            <p:cNvSpPr>
              <a:spLocks noChangeArrowheads="1"/>
            </p:cNvSpPr>
            <p:nvPr/>
          </p:nvSpPr>
          <p:spPr bwMode="auto">
            <a:xfrm>
              <a:off x="6427194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79"/>
            <p:cNvSpPr>
              <a:spLocks noChangeArrowheads="1"/>
            </p:cNvSpPr>
            <p:nvPr/>
          </p:nvSpPr>
          <p:spPr bwMode="auto">
            <a:xfrm>
              <a:off x="7419566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7" name="Rectangle 180"/>
            <p:cNvSpPr>
              <a:spLocks noChangeArrowheads="1"/>
            </p:cNvSpPr>
            <p:nvPr/>
          </p:nvSpPr>
          <p:spPr bwMode="auto">
            <a:xfrm>
              <a:off x="8414050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8" name="Rectangle 181"/>
            <p:cNvSpPr>
              <a:spLocks noChangeArrowheads="1"/>
            </p:cNvSpPr>
            <p:nvPr/>
          </p:nvSpPr>
          <p:spPr bwMode="auto">
            <a:xfrm>
              <a:off x="9406422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19" name="Rectangle 182"/>
            <p:cNvSpPr>
              <a:spLocks noChangeArrowheads="1"/>
            </p:cNvSpPr>
            <p:nvPr/>
          </p:nvSpPr>
          <p:spPr bwMode="auto">
            <a:xfrm>
              <a:off x="10400905" y="23998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auto">
            <a:xfrm>
              <a:off x="1458999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1" name="Rectangle 184"/>
            <p:cNvSpPr>
              <a:spLocks noChangeArrowheads="1"/>
            </p:cNvSpPr>
            <p:nvPr/>
          </p:nvSpPr>
          <p:spPr bwMode="auto">
            <a:xfrm>
              <a:off x="2451371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2" name="Rectangle 185"/>
            <p:cNvSpPr>
              <a:spLocks noChangeArrowheads="1"/>
            </p:cNvSpPr>
            <p:nvPr/>
          </p:nvSpPr>
          <p:spPr bwMode="auto">
            <a:xfrm>
              <a:off x="3445854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3" name="Rectangle 186"/>
            <p:cNvSpPr>
              <a:spLocks noChangeArrowheads="1"/>
            </p:cNvSpPr>
            <p:nvPr/>
          </p:nvSpPr>
          <p:spPr bwMode="auto">
            <a:xfrm>
              <a:off x="4440339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4" name="Rectangle 187"/>
            <p:cNvSpPr>
              <a:spLocks noChangeArrowheads="1"/>
            </p:cNvSpPr>
            <p:nvPr/>
          </p:nvSpPr>
          <p:spPr bwMode="auto">
            <a:xfrm>
              <a:off x="5432711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5" name="Rectangle 188"/>
            <p:cNvSpPr>
              <a:spLocks noChangeArrowheads="1"/>
            </p:cNvSpPr>
            <p:nvPr/>
          </p:nvSpPr>
          <p:spPr bwMode="auto">
            <a:xfrm>
              <a:off x="6427194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6" name="Rectangle 189"/>
            <p:cNvSpPr>
              <a:spLocks noChangeArrowheads="1"/>
            </p:cNvSpPr>
            <p:nvPr/>
          </p:nvSpPr>
          <p:spPr bwMode="auto">
            <a:xfrm>
              <a:off x="7419566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7" name="Rectangle 190"/>
            <p:cNvSpPr>
              <a:spLocks noChangeArrowheads="1"/>
            </p:cNvSpPr>
            <p:nvPr/>
          </p:nvSpPr>
          <p:spPr bwMode="auto">
            <a:xfrm>
              <a:off x="8414050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8" name="Rectangle 191"/>
            <p:cNvSpPr>
              <a:spLocks noChangeArrowheads="1"/>
            </p:cNvSpPr>
            <p:nvPr/>
          </p:nvSpPr>
          <p:spPr bwMode="auto">
            <a:xfrm>
              <a:off x="9406422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29" name="Rectangle 192"/>
            <p:cNvSpPr>
              <a:spLocks noChangeArrowheads="1"/>
            </p:cNvSpPr>
            <p:nvPr/>
          </p:nvSpPr>
          <p:spPr bwMode="auto">
            <a:xfrm>
              <a:off x="10400905" y="28014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0" name="Rectangle 193"/>
            <p:cNvSpPr>
              <a:spLocks noChangeArrowheads="1"/>
            </p:cNvSpPr>
            <p:nvPr/>
          </p:nvSpPr>
          <p:spPr bwMode="auto">
            <a:xfrm>
              <a:off x="1342870" y="3204673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1" name="Rectangle 194"/>
            <p:cNvSpPr>
              <a:spLocks noChangeArrowheads="1"/>
            </p:cNvSpPr>
            <p:nvPr/>
          </p:nvSpPr>
          <p:spPr bwMode="auto">
            <a:xfrm>
              <a:off x="2451371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2" name="Rectangle 195"/>
            <p:cNvSpPr>
              <a:spLocks noChangeArrowheads="1"/>
            </p:cNvSpPr>
            <p:nvPr/>
          </p:nvSpPr>
          <p:spPr bwMode="auto">
            <a:xfrm>
              <a:off x="3445854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3" name="Rectangle 196"/>
            <p:cNvSpPr>
              <a:spLocks noChangeArrowheads="1"/>
            </p:cNvSpPr>
            <p:nvPr/>
          </p:nvSpPr>
          <p:spPr bwMode="auto">
            <a:xfrm>
              <a:off x="4440339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4" name="Rectangle 197"/>
            <p:cNvSpPr>
              <a:spLocks noChangeArrowheads="1"/>
            </p:cNvSpPr>
            <p:nvPr/>
          </p:nvSpPr>
          <p:spPr bwMode="auto">
            <a:xfrm>
              <a:off x="5432711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5" name="Rectangle 198"/>
            <p:cNvSpPr>
              <a:spLocks noChangeArrowheads="1"/>
            </p:cNvSpPr>
            <p:nvPr/>
          </p:nvSpPr>
          <p:spPr bwMode="auto">
            <a:xfrm>
              <a:off x="6311066" y="3204673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6" name="Rectangle 199"/>
            <p:cNvSpPr>
              <a:spLocks noChangeArrowheads="1"/>
            </p:cNvSpPr>
            <p:nvPr/>
          </p:nvSpPr>
          <p:spPr bwMode="auto">
            <a:xfrm>
              <a:off x="7419566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7" name="Rectangle 200"/>
            <p:cNvSpPr>
              <a:spLocks noChangeArrowheads="1"/>
            </p:cNvSpPr>
            <p:nvPr/>
          </p:nvSpPr>
          <p:spPr bwMode="auto">
            <a:xfrm>
              <a:off x="8414050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8" name="Rectangle 201"/>
            <p:cNvSpPr>
              <a:spLocks noChangeArrowheads="1"/>
            </p:cNvSpPr>
            <p:nvPr/>
          </p:nvSpPr>
          <p:spPr bwMode="auto">
            <a:xfrm>
              <a:off x="9406422" y="320467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9" name="Rectangle 202"/>
            <p:cNvSpPr>
              <a:spLocks noChangeArrowheads="1"/>
            </p:cNvSpPr>
            <p:nvPr/>
          </p:nvSpPr>
          <p:spPr bwMode="auto">
            <a:xfrm>
              <a:off x="10284777" y="3204673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0" name="Rectangle 203"/>
            <p:cNvSpPr>
              <a:spLocks noChangeArrowheads="1"/>
            </p:cNvSpPr>
            <p:nvPr/>
          </p:nvSpPr>
          <p:spPr bwMode="auto">
            <a:xfrm>
              <a:off x="1458999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1" name="Rectangle 204"/>
            <p:cNvSpPr>
              <a:spLocks noChangeArrowheads="1"/>
            </p:cNvSpPr>
            <p:nvPr/>
          </p:nvSpPr>
          <p:spPr bwMode="auto">
            <a:xfrm>
              <a:off x="2451371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2" name="Rectangle 205"/>
            <p:cNvSpPr>
              <a:spLocks noChangeArrowheads="1"/>
            </p:cNvSpPr>
            <p:nvPr/>
          </p:nvSpPr>
          <p:spPr bwMode="auto">
            <a:xfrm>
              <a:off x="3445854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3" name="Rectangle 206"/>
            <p:cNvSpPr>
              <a:spLocks noChangeArrowheads="1"/>
            </p:cNvSpPr>
            <p:nvPr/>
          </p:nvSpPr>
          <p:spPr bwMode="auto">
            <a:xfrm>
              <a:off x="4440339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4" name="Rectangle 207"/>
            <p:cNvSpPr>
              <a:spLocks noChangeArrowheads="1"/>
            </p:cNvSpPr>
            <p:nvPr/>
          </p:nvSpPr>
          <p:spPr bwMode="auto">
            <a:xfrm>
              <a:off x="5432711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5" name="Rectangle 208"/>
            <p:cNvSpPr>
              <a:spLocks noChangeArrowheads="1"/>
            </p:cNvSpPr>
            <p:nvPr/>
          </p:nvSpPr>
          <p:spPr bwMode="auto">
            <a:xfrm>
              <a:off x="6427194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6" name="Rectangle 209"/>
            <p:cNvSpPr>
              <a:spLocks noChangeArrowheads="1"/>
            </p:cNvSpPr>
            <p:nvPr/>
          </p:nvSpPr>
          <p:spPr bwMode="auto">
            <a:xfrm>
              <a:off x="7419566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7" name="Rectangle 210"/>
            <p:cNvSpPr>
              <a:spLocks noChangeArrowheads="1"/>
            </p:cNvSpPr>
            <p:nvPr/>
          </p:nvSpPr>
          <p:spPr bwMode="auto">
            <a:xfrm>
              <a:off x="8414050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8" name="Rectangle 211"/>
            <p:cNvSpPr>
              <a:spLocks noChangeArrowheads="1"/>
            </p:cNvSpPr>
            <p:nvPr/>
          </p:nvSpPr>
          <p:spPr bwMode="auto">
            <a:xfrm>
              <a:off x="9406422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49" name="Rectangle 212"/>
            <p:cNvSpPr>
              <a:spLocks noChangeArrowheads="1"/>
            </p:cNvSpPr>
            <p:nvPr/>
          </p:nvSpPr>
          <p:spPr bwMode="auto">
            <a:xfrm>
              <a:off x="10400905" y="360631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0" name="Rectangle 213"/>
            <p:cNvSpPr>
              <a:spLocks noChangeArrowheads="1"/>
            </p:cNvSpPr>
            <p:nvPr/>
          </p:nvSpPr>
          <p:spPr bwMode="auto">
            <a:xfrm>
              <a:off x="1458999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1" name="Rectangle 214"/>
            <p:cNvSpPr>
              <a:spLocks noChangeArrowheads="1"/>
            </p:cNvSpPr>
            <p:nvPr/>
          </p:nvSpPr>
          <p:spPr bwMode="auto">
            <a:xfrm>
              <a:off x="2451371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2" name="Rectangle 215"/>
            <p:cNvSpPr>
              <a:spLocks noChangeArrowheads="1"/>
            </p:cNvSpPr>
            <p:nvPr/>
          </p:nvSpPr>
          <p:spPr bwMode="auto">
            <a:xfrm>
              <a:off x="3445854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3" name="Rectangle 216"/>
            <p:cNvSpPr>
              <a:spLocks noChangeArrowheads="1"/>
            </p:cNvSpPr>
            <p:nvPr/>
          </p:nvSpPr>
          <p:spPr bwMode="auto">
            <a:xfrm>
              <a:off x="4349546" y="4007948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4" name="Rectangle 217"/>
            <p:cNvSpPr>
              <a:spLocks noChangeArrowheads="1"/>
            </p:cNvSpPr>
            <p:nvPr/>
          </p:nvSpPr>
          <p:spPr bwMode="auto">
            <a:xfrm>
              <a:off x="5432711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5" name="Rectangle 218"/>
            <p:cNvSpPr>
              <a:spLocks noChangeArrowheads="1"/>
            </p:cNvSpPr>
            <p:nvPr/>
          </p:nvSpPr>
          <p:spPr bwMode="auto">
            <a:xfrm>
              <a:off x="6336403" y="4007948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6" name="Rectangle 219"/>
            <p:cNvSpPr>
              <a:spLocks noChangeArrowheads="1"/>
            </p:cNvSpPr>
            <p:nvPr/>
          </p:nvSpPr>
          <p:spPr bwMode="auto">
            <a:xfrm>
              <a:off x="7419566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7" name="Rectangle 220"/>
            <p:cNvSpPr>
              <a:spLocks noChangeArrowheads="1"/>
            </p:cNvSpPr>
            <p:nvPr/>
          </p:nvSpPr>
          <p:spPr bwMode="auto">
            <a:xfrm>
              <a:off x="8414050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8" name="Rectangle 221"/>
            <p:cNvSpPr>
              <a:spLocks noChangeArrowheads="1"/>
            </p:cNvSpPr>
            <p:nvPr/>
          </p:nvSpPr>
          <p:spPr bwMode="auto">
            <a:xfrm>
              <a:off x="9406422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59" name="Rectangle 222"/>
            <p:cNvSpPr>
              <a:spLocks noChangeArrowheads="1"/>
            </p:cNvSpPr>
            <p:nvPr/>
          </p:nvSpPr>
          <p:spPr bwMode="auto">
            <a:xfrm>
              <a:off x="10400905" y="400794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0176"/>
      </p:ext>
    </p:ext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98719" y="1813291"/>
            <a:ext cx="6855587" cy="2946400"/>
            <a:chOff x="2698719" y="1813291"/>
            <a:chExt cx="6855587" cy="2946400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740947" y="1813291"/>
              <a:ext cx="6813359" cy="2946400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655198" y="2022841"/>
              <a:ext cx="0" cy="25971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698719" y="1887903"/>
              <a:ext cx="861464" cy="283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  <a:p>
              <a:pPr algn="r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712206" y="197362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2  7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712206" y="241177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2  2  2  2  5  6  7  8  8  8  9  9  9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703889" y="2849928"/>
            <a:ext cx="69086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1  1  2  2  3  4  4  5  5  5  6  7  8  9  9  9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712206" y="328807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0  0  2  3  5  8  9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12206" y="372622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1  3  7  7  7  8  9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712206" y="4164378"/>
            <a:ext cx="65876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1  4  5  5  9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922896" y="690751"/>
            <a:ext cx="10337562" cy="642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21082" y="1200489"/>
            <a:ext cx="820924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4035" y="4841632"/>
            <a:ext cx="212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+mn-lt"/>
              </a:rPr>
              <a:t>Stems     Leaves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35" y="683777"/>
            <a:ext cx="10337562" cy="684441"/>
          </a:xfrm>
        </p:spPr>
        <p:txBody>
          <a:bodyPr/>
          <a:lstStyle/>
          <a:p>
            <a:r>
              <a:rPr lang="en-US" dirty="0"/>
              <a:t>Stretched Stem-and-Leaf Display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922190" y="2380766"/>
            <a:ext cx="10286888" cy="1045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Whenever a stem value is stated twice, the first value corresponds to leaf values of 0 - 4, and the second value corresponds to leaf values of 5 - 9.</a:t>
            </a: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922190" y="1149108"/>
            <a:ext cx="10616271" cy="1327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we believe the original stem-and-leaf display has condensed the data too much, we can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stretch the display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vertically by using two stems for each       leading digit(s).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257270" y="1416935"/>
            <a:ext cx="4662037" cy="4639393"/>
            <a:chOff x="5257270" y="1416935"/>
            <a:chExt cx="4662037" cy="4639393"/>
          </a:xfrm>
        </p:grpSpPr>
        <p:sp>
          <p:nvSpPr>
            <p:cNvPr id="5" name="Rectangle 4"/>
            <p:cNvSpPr/>
            <p:nvPr/>
          </p:nvSpPr>
          <p:spPr>
            <a:xfrm>
              <a:off x="5475642" y="1416935"/>
              <a:ext cx="3840480" cy="463939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257270" y="1446228"/>
              <a:ext cx="4662037" cy="4610100"/>
              <a:chOff x="4127680" y="1446228"/>
              <a:chExt cx="4662037" cy="4610100"/>
            </a:xfrm>
          </p:grpSpPr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>
                <a:off x="4908908" y="1608153"/>
                <a:ext cx="60808" cy="43053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5014480" y="5551503"/>
                <a:ext cx="1469555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5  5  9</a:t>
                </a:r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5014480" y="5160978"/>
                <a:ext cx="1469555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1  4</a:t>
                </a:r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5014480" y="4799028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7  7  7  8  9</a:t>
                </a: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5014480" y="4437078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1  3</a:t>
                </a: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5014480" y="4075128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5  8  9</a:t>
                </a: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5014480" y="3703653"/>
                <a:ext cx="2204333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0  0  2  3</a:t>
                </a: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5014480" y="3332178"/>
                <a:ext cx="3775237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5  5  5  6  7  8  9  9  9</a:t>
                </a: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5014480" y="297022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1  1  2  2  3  4  4</a:t>
                </a: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5014480" y="2608278"/>
                <a:ext cx="3775237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5  6  7  8  8  8  9  9  9</a:t>
                </a: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5014480" y="224632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2  2  2  2</a:t>
                </a:r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5014480" y="188437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5014480" y="1503378"/>
                <a:ext cx="3040460" cy="476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4127680" y="1446228"/>
                <a:ext cx="734778" cy="4610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r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20117" y="1216215"/>
            <a:ext cx="820924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Hudson Auto Repair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922896" y="60254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Stretched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 Stem-and-Leaf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3728344816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2896" y="602548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9917" y="1240090"/>
            <a:ext cx="5067433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Leaf Units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13873" y="3096488"/>
            <a:ext cx="9932168" cy="60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 the leaf unit is not shown, it is assumed to equal 1.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5296" y="2623413"/>
            <a:ext cx="912137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Leaf units may be 100, 10, 1, 0.1, and so on.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02150" y="1947138"/>
            <a:ext cx="912137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171700" lvl="4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the preceding example, the leaf unit was 1.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02150" y="1632813"/>
            <a:ext cx="9349413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single digit is used to define each leaf.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85258" y="3644788"/>
            <a:ext cx="9932168" cy="916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leaf unit indicates how to multiply the stem-and-leaf numbers in order to approximate the original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8963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20118" y="1221550"/>
            <a:ext cx="9245719" cy="5322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Leaf Unit = 0.1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44963" y="1737209"/>
            <a:ext cx="683892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If we have data with values such as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81569" y="3017471"/>
            <a:ext cx="3899811" cy="2568575"/>
            <a:chOff x="4281569" y="3017471"/>
            <a:chExt cx="3899811" cy="2568575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281569" y="3017471"/>
              <a:ext cx="3899811" cy="2568575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6110066" y="3590105"/>
              <a:ext cx="0" cy="1752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94291" y="3442920"/>
              <a:ext cx="684103" cy="205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9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10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97519" y="3071445"/>
              <a:ext cx="3167145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Leaf Unit = 0.1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049941" y="3565512"/>
              <a:ext cx="1114835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6  8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049941" y="4022712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1  4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138900" y="4471620"/>
              <a:ext cx="684103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049941" y="4899012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0  7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59407" y="2094764"/>
            <a:ext cx="8361264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8.6 	11.7	9.4	9.1	10.2	11.0	8.8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20371" y="60084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</p:spTree>
    <p:extLst>
      <p:ext uri="{BB962C8B-B14F-4D97-AF65-F5344CB8AC3E}">
        <p14:creationId xmlns:p14="http://schemas.microsoft.com/office/powerpoint/2010/main" val="3210119107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4826" y="1174081"/>
            <a:ext cx="10337562" cy="5689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cs typeface="Arial" panose="020B0604020202020204" pitchFamily="34" charset="0"/>
              </a:rPr>
              <a:t>Example: Leaf Unit = 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97423" y="2834299"/>
            <a:ext cx="3988490" cy="2568575"/>
            <a:chOff x="4197423" y="2834299"/>
            <a:chExt cx="3988490" cy="256857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197423" y="2834299"/>
              <a:ext cx="3988490" cy="2568575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002668" y="3406933"/>
              <a:ext cx="0" cy="17526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185544" y="3259748"/>
              <a:ext cx="684103" cy="2057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16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17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18</a:t>
              </a:r>
            </a:p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19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49847" y="2935898"/>
              <a:ext cx="3167145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Leaf Unit = 10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205080" y="3393098"/>
              <a:ext cx="1114835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964059" y="3828782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1  9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090744" y="4288448"/>
              <a:ext cx="861464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0  3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964059" y="4715840"/>
              <a:ext cx="111483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1  7</a:t>
              </a: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959407" y="2094764"/>
            <a:ext cx="8538624" cy="55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1806	1717	1974	1791	1682	1910	1838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09613" y="600849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Stem-and-Leaf Display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991855" y="1737209"/>
            <a:ext cx="683892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If we have data with values such 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495" y="5533294"/>
            <a:ext cx="83736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82 in 1682 is rounded down to 80 and is represented as an 8.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993749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48977"/>
            <a:ext cx="10337562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End of Chapter 2, Part A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050541" y="2895601"/>
            <a:ext cx="1854351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20231" y="1432867"/>
            <a:ext cx="10844306" cy="184467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Example: </a:t>
            </a:r>
            <a:r>
              <a:rPr lang="en-US" dirty="0" err="1"/>
              <a:t>Marada</a:t>
            </a:r>
            <a:r>
              <a:rPr lang="en-US" dirty="0"/>
              <a:t> Inn</a:t>
            </a:r>
          </a:p>
          <a:p>
            <a:pPr>
              <a:defRPr/>
            </a:pPr>
            <a:r>
              <a:rPr lang="en-US" dirty="0"/>
              <a:t>Guests staying at Marada Inn were asked to rate the quality of their accommodations as being </a:t>
            </a:r>
            <a:r>
              <a:rPr lang="en-US" i="1" dirty="0"/>
              <a:t>excellent</a:t>
            </a:r>
            <a:r>
              <a:rPr lang="en-US" dirty="0"/>
              <a:t>, </a:t>
            </a:r>
            <a:r>
              <a:rPr lang="en-US" i="1" dirty="0"/>
              <a:t>above average</a:t>
            </a:r>
            <a:r>
              <a:rPr lang="en-US" dirty="0"/>
              <a:t>, </a:t>
            </a:r>
            <a:r>
              <a:rPr lang="en-US" i="1" dirty="0"/>
              <a:t>average</a:t>
            </a:r>
            <a:r>
              <a:rPr lang="en-US" dirty="0"/>
              <a:t>, </a:t>
            </a:r>
            <a:r>
              <a:rPr lang="en-US" i="1" dirty="0"/>
              <a:t>below average</a:t>
            </a:r>
            <a:r>
              <a:rPr lang="en-US" dirty="0"/>
              <a:t>, or </a:t>
            </a:r>
            <a:r>
              <a:rPr lang="en-US" i="1" dirty="0"/>
              <a:t>poor</a:t>
            </a:r>
            <a:r>
              <a:rPr lang="en-US" dirty="0"/>
              <a:t>.  </a:t>
            </a:r>
          </a:p>
          <a:p>
            <a:pPr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/>
              <a:t>The ratings provided by a sample of 20 guests are: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ffectLst/>
              </a:rPr>
              <a:t>Frequency Distribution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7506"/>
              </p:ext>
            </p:extLst>
          </p:nvPr>
        </p:nvGraphicFramePr>
        <p:xfrm>
          <a:off x="2145088" y="3364237"/>
          <a:ext cx="8107893" cy="2773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Below Average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Above Average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Above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Above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Above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Above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Below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Below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Above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Above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Above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Above Average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ffectLst/>
              </a:rPr>
              <a:t>Frequency Distribution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20231" y="1260739"/>
            <a:ext cx="10844306" cy="1844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fontAlgn="auto">
              <a:spcAft>
                <a:spcPts val="0"/>
              </a:spcAft>
              <a:defRPr/>
            </a:pPr>
            <a:r>
              <a:rPr lang="en-US" dirty="0">
                <a:effectLst/>
              </a:rPr>
              <a:t>Example: </a:t>
            </a:r>
            <a:r>
              <a:rPr lang="en-US" dirty="0" err="1">
                <a:effectLst/>
              </a:rPr>
              <a:t>Marada</a:t>
            </a:r>
            <a:r>
              <a:rPr lang="en-US" dirty="0">
                <a:effectLst/>
              </a:rPr>
              <a:t> Inn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77202"/>
              </p:ext>
            </p:extLst>
          </p:nvPr>
        </p:nvGraphicFramePr>
        <p:xfrm>
          <a:off x="3781632" y="2254605"/>
          <a:ext cx="396605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Below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Above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921897" y="900867"/>
            <a:ext cx="9780145" cy="33097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class is the fraction or proportion of the total number of data items belonging to the class.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relative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tabular summary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data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showing the relative frequency for each class.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8793" y="2197233"/>
                <a:ext cx="8783551" cy="63184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Relative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frequency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of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class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Frequency</m:t>
                        </m:r>
                        <m: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of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the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class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793" y="2197233"/>
                <a:ext cx="8783551" cy="631840"/>
              </a:xfrm>
              <a:prstGeom prst="rect">
                <a:avLst/>
              </a:prstGeom>
              <a:blipFill rotWithShape="1">
                <a:blip r:embed="rId3"/>
                <a:stretch>
                  <a:fillRect b="-961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ffectLst/>
              </a:rPr>
              <a:t>Relative 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921897" y="1106164"/>
            <a:ext cx="9780145" cy="218098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class is the relative frequency multiplied by 100.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 frequency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tabular summary of a set of data showing the percent frequency for each class.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ffectLst/>
              </a:rPr>
              <a:t>Percent Frequency Distribution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auto">
          <a:xfrm>
            <a:off x="916964" y="1229637"/>
            <a:ext cx="550661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Example:  Marada Inn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2138" y="648687"/>
            <a:ext cx="10337562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ffectLst/>
              </a:rPr>
              <a:t>Relative Frequency and Percent Frequency Distributions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99895"/>
              </p:ext>
            </p:extLst>
          </p:nvPr>
        </p:nvGraphicFramePr>
        <p:xfrm>
          <a:off x="2202819" y="2109694"/>
          <a:ext cx="8107893" cy="298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Relative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Percent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Below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Above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 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  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/>
                        <a:t>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467421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</Template>
  <TotalTime>3279</TotalTime>
  <Words>2562</Words>
  <Application>Microsoft Office PowerPoint</Application>
  <PresentationFormat>Custom</PresentationFormat>
  <Paragraphs>616</Paragraphs>
  <Slides>48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MS Reference Serif</vt:lpstr>
      <vt:lpstr>Calibri</vt:lpstr>
      <vt:lpstr>Symbol</vt:lpstr>
      <vt:lpstr>Cambria Math</vt:lpstr>
      <vt:lpstr>Calibri Light</vt:lpstr>
      <vt:lpstr>Monotype Sorts</vt:lpstr>
      <vt:lpstr>Book Antiqua</vt:lpstr>
      <vt:lpstr>Times New Roman</vt:lpstr>
      <vt:lpstr>Arial</vt:lpstr>
      <vt:lpstr>SBE13ch01_New</vt:lpstr>
      <vt:lpstr>Essentials of Statistics for Business and Economics (8e)</vt:lpstr>
      <vt:lpstr>Chapter 2 Part A -   Descriptive Statistics: Tabular and Graphical Displays</vt:lpstr>
      <vt:lpstr>Summarizing Categorical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 Chart</vt:lpstr>
      <vt:lpstr>Bar Chart</vt:lpstr>
      <vt:lpstr>PowerPoint Presentation</vt:lpstr>
      <vt:lpstr>Pie Chart</vt:lpstr>
      <vt:lpstr>Pie Chart</vt:lpstr>
      <vt:lpstr>PowerPoint Presentation</vt:lpstr>
      <vt:lpstr>Summarizing Quantitative Data</vt:lpstr>
      <vt:lpstr>Frequency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Frequency and Percent Frequency Distributions</vt:lpstr>
      <vt:lpstr>PowerPoint Presentation</vt:lpstr>
      <vt:lpstr>PowerPoint Presentation</vt:lpstr>
      <vt:lpstr>PowerPoint Presentation</vt:lpstr>
      <vt:lpstr>Histogram</vt:lpstr>
      <vt:lpstr>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Stretched Stem-and-Leaf Display</vt:lpstr>
      <vt:lpstr>PowerPoint Presentation</vt:lpstr>
      <vt:lpstr>PowerPoint Presentation</vt:lpstr>
      <vt:lpstr>Example: Leaf Unit = 0.1</vt:lpstr>
      <vt:lpstr>PowerPoint Presentation</vt:lpstr>
      <vt:lpstr>End of Chapter 2, Part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2, PART A</dc:title>
  <dc:subject>DESCR.STATS: TABULAR &amp; GRAPHICAL</dc:subject>
  <dc:creator>John IV</dc:creator>
  <cp:lastModifiedBy>Merrill, Anne</cp:lastModifiedBy>
  <cp:revision>217</cp:revision>
  <dcterms:modified xsi:type="dcterms:W3CDTF">2017-04-27T18:49:25Z</dcterms:modified>
</cp:coreProperties>
</file>