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  <p:sldMasterId id="2147483801" r:id="rId2"/>
    <p:sldMasterId id="2147483788" r:id="rId3"/>
    <p:sldMasterId id="2147483784" r:id="rId4"/>
    <p:sldMasterId id="2147483764" r:id="rId5"/>
    <p:sldMasterId id="2147483785" r:id="rId6"/>
  </p:sldMasterIdLst>
  <p:notesMasterIdLst>
    <p:notesMasterId r:id="rId13"/>
  </p:notesMasterIdLst>
  <p:handoutMasterIdLst>
    <p:handoutMasterId r:id="rId14"/>
  </p:handoutMasterIdLst>
  <p:sldIdLst>
    <p:sldId id="603" r:id="rId7"/>
    <p:sldId id="675" r:id="rId8"/>
    <p:sldId id="673" r:id="rId9"/>
    <p:sldId id="676" r:id="rId10"/>
    <p:sldId id="690" r:id="rId11"/>
    <p:sldId id="688" r:id="rId1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ldamez, Jonathan" initials="GJ" lastIdx="20" clrIdx="0">
    <p:extLst>
      <p:ext uri="{19B8F6BF-5375-455C-9EA6-DF929625EA0E}">
        <p15:presenceInfo xmlns:p15="http://schemas.microsoft.com/office/powerpoint/2012/main" userId="S::jonathan.galdamez.32@my.csun.edu::e134a394-32d1-4300-8ff0-4ad8322f83a2" providerId="AD"/>
      </p:ext>
    </p:extLst>
  </p:cmAuthor>
  <p:cmAuthor id="2" name="Asef-Vaziri, Ardavan" initials="AA" lastIdx="1" clrIdx="1">
    <p:extLst>
      <p:ext uri="{19B8F6BF-5375-455C-9EA6-DF929625EA0E}">
        <p15:presenceInfo xmlns:p15="http://schemas.microsoft.com/office/powerpoint/2012/main" userId="S-1-5-21-789336058-1708537768-1957994488-24365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000"/>
    <a:srgbClr val="000000"/>
    <a:srgbClr val="AA0000"/>
    <a:srgbClr val="A50023"/>
    <a:srgbClr val="00007D"/>
    <a:srgbClr val="9E0000"/>
    <a:srgbClr val="FF9900"/>
    <a:srgbClr val="000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7" autoAdjust="0"/>
    <p:restoredTop sz="91618" autoAdjust="0"/>
  </p:normalViewPr>
  <p:slideViewPr>
    <p:cSldViewPr>
      <p:cViewPr varScale="1">
        <p:scale>
          <a:sx n="109" d="100"/>
          <a:sy n="109" d="100"/>
        </p:scale>
        <p:origin x="558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246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300"/>
            </a:lvl1pPr>
          </a:lstStyle>
          <a:p>
            <a:fld id="{3DC6186B-400D-4624-82D1-203DE0AF0EEF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300"/>
            </a:lvl1pPr>
          </a:lstStyle>
          <a:p>
            <a:fld id="{DE32CB61-0B8C-464B-856B-111D8B5619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197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FD8C8DB6-9E1D-439C-B96B-0657302EFE49}" type="datetime1">
              <a:rPr lang="en-US"/>
              <a:pPr/>
              <a:t>12/8/2025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850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170" tIns="46585" rIns="93170" bIns="4658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F7C678DA-66FA-46F9-8031-1CB2E52D81F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79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107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678DA-66FA-46F9-8031-1CB2E52D81F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256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8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-112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192000" cy="2438400"/>
          </a:xfrm>
          <a:prstGeom prst="rect">
            <a:avLst/>
          </a:prstGeom>
          <a:ln>
            <a:solidFill>
              <a:schemeClr val="accent4">
                <a:lumMod val="65000"/>
                <a:lumOff val="35000"/>
              </a:schemeClr>
            </a:solidFill>
          </a:ln>
        </p:spPr>
        <p:txBody>
          <a:bodyPr/>
          <a:lstStyle>
            <a:lvl1pPr algn="ctr">
              <a:defRPr sz="5400" b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612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077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698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967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814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36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790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90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075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48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12192000" cy="5715000"/>
          </a:xfrm>
          <a:prstGeom prst="rect">
            <a:avLst/>
          </a:prstGeom>
        </p:spPr>
        <p:txBody>
          <a:bodyPr/>
          <a:lstStyle>
            <a:lvl1pPr>
              <a:buSzPct val="88000"/>
              <a:defRPr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200"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0" y="0"/>
            <a:ext cx="1219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280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9618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095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3828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45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6988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5349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6859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5202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2876"/>
            <a:ext cx="11887200" cy="45307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200"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334434" y="0"/>
            <a:ext cx="1185756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334434" y="152400"/>
            <a:ext cx="115697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219200"/>
            <a:ext cx="12192000" cy="5257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-112" charset="0"/>
            </a:endParaRP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334434" y="152400"/>
            <a:ext cx="115697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334434" y="152400"/>
            <a:ext cx="115697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685800"/>
            <a:ext cx="11379200" cy="54864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508000" y="685801"/>
            <a:ext cx="10972800" cy="541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334434" y="152400"/>
            <a:ext cx="115697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334434" y="152400"/>
            <a:ext cx="115697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5002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-112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192000" cy="2438400"/>
          </a:xfrm>
          <a:prstGeom prst="rect">
            <a:avLst/>
          </a:prstGeom>
        </p:spPr>
        <p:txBody>
          <a:bodyPr/>
          <a:lstStyle>
            <a:lvl1pPr algn="ctr">
              <a:defRPr sz="5400" b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3251200" y="5562600"/>
            <a:ext cx="8636000" cy="990600"/>
          </a:xfrm>
          <a:prstGeom prst="rect">
            <a:avLst/>
          </a:prstGeom>
        </p:spPr>
        <p:txBody>
          <a:bodyPr/>
          <a:lstStyle>
            <a:lvl1pPr algn="r">
              <a:buNone/>
              <a:defRPr>
                <a:solidFill>
                  <a:schemeClr val="bg1"/>
                </a:solidFill>
                <a:latin typeface="Lucida Calligraphy" pitchFamily="66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361388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53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59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98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0" y="0"/>
            <a:ext cx="121920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9" name="Straight Connector 18"/>
          <p:cNvCxnSpPr/>
          <p:nvPr userDrawn="1"/>
        </p:nvCxnSpPr>
        <p:spPr bwMode="auto">
          <a:xfrm>
            <a:off x="0" y="762000"/>
            <a:ext cx="12192000" cy="158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A5002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 userDrawn="1"/>
        </p:nvCxnSpPr>
        <p:spPr bwMode="auto">
          <a:xfrm>
            <a:off x="27460" y="6675227"/>
            <a:ext cx="12192000" cy="1588"/>
          </a:xfrm>
          <a:prstGeom prst="line">
            <a:avLst/>
          </a:prstGeom>
          <a:solidFill>
            <a:schemeClr val="accent1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 userDrawn="1"/>
        </p:nvCxnSpPr>
        <p:spPr bwMode="auto">
          <a:xfrm flipV="1">
            <a:off x="-8237" y="6678406"/>
            <a:ext cx="12227697" cy="27601"/>
          </a:xfrm>
          <a:prstGeom prst="line">
            <a:avLst/>
          </a:prstGeom>
          <a:solidFill>
            <a:schemeClr val="accent1"/>
          </a:solidFill>
          <a:ln w="371475" cap="flat" cmpd="sng" algn="ctr">
            <a:solidFill>
              <a:srgbClr val="A5002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 Box 57"/>
          <p:cNvSpPr txBox="1">
            <a:spLocks noChangeArrowheads="1"/>
          </p:cNvSpPr>
          <p:nvPr userDrawn="1"/>
        </p:nvSpPr>
        <p:spPr bwMode="auto">
          <a:xfrm>
            <a:off x="11318919" y="6598094"/>
            <a:ext cx="914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fld id="{0CC00814-8DFB-4A98-8C67-ED9467B5CADE}" type="slidenum">
              <a:rPr lang="en-US" sz="1200" b="1" i="1" smtClean="0">
                <a:solidFill>
                  <a:schemeClr val="bg1"/>
                </a:solidFill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en-US" sz="1200" b="1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9AC113-6F25-9D47-8F20-2C9E9E8AD645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9414616" y="6502379"/>
            <a:ext cx="2540000" cy="337457"/>
          </a:xfrm>
          <a:prstGeom prst="rect">
            <a:avLst/>
          </a:prstGeom>
          <a:noFill/>
        </p:spPr>
      </p:pic>
      <p:sp>
        <p:nvSpPr>
          <p:cNvPr id="15" name="Text Box 57"/>
          <p:cNvSpPr txBox="1">
            <a:spLocks noChangeArrowheads="1"/>
          </p:cNvSpPr>
          <p:nvPr userDrawn="1"/>
        </p:nvSpPr>
        <p:spPr bwMode="auto">
          <a:xfrm>
            <a:off x="-22096" y="6550224"/>
            <a:ext cx="9422853" cy="307777"/>
          </a:xfrm>
          <a:prstGeom prst="rect">
            <a:avLst/>
          </a:prstGeom>
          <a:solidFill>
            <a:srgbClr val="AA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b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baseline="0" dirty="0">
                <a:ln>
                  <a:noFill/>
                </a:ln>
                <a:solidFill>
                  <a:schemeClr val="bg1"/>
                </a:solidFill>
                <a:latin typeface="Book Antiqua" panose="02040602050305030304" pitchFamily="18" charset="0"/>
                <a:sym typeface="Symbol" panose="05050102010706020507" pitchFamily="18" charset="2"/>
              </a:rPr>
              <a:t>Throughput Analysis-Basics. </a:t>
            </a:r>
            <a:r>
              <a:rPr lang="en-US" sz="1400" b="1" i="1" dirty="0">
                <a:ln>
                  <a:noFill/>
                </a:ln>
                <a:solidFill>
                  <a:schemeClr val="bg1"/>
                </a:solidFill>
                <a:latin typeface="Book Antiqua" panose="02040602050305030304" pitchFamily="18" charset="0"/>
              </a:rPr>
              <a:t>A. Asef-Vaziri, Systems &amp; Operations Management.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52" r:id="rId2"/>
    <p:sldLayoutId id="2147483756" r:id="rId3"/>
    <p:sldLayoutId id="2147483761" r:id="rId4"/>
    <p:sldLayoutId id="2147483762" r:id="rId5"/>
    <p:sldLayoutId id="2147483819" r:id="rId6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A80000"/>
          </a:solidFill>
          <a:latin typeface="Impact" pitchFamily="34" charset="0"/>
          <a:ea typeface="ＭＳ Ｐゴシック" pitchFamily="-65" charset="-128"/>
          <a:cs typeface="Impac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MS Reference Sans Serif" pitchFamily="34" charset="0"/>
          <a:ea typeface="ＭＳ Ｐゴシック" pitchFamily="-65" charset="-128"/>
          <a:cs typeface="MS Reference Sans Serif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39976-7488-4967-A659-4DA87FA0AB07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1EBAF-3216-4F7E-8823-7907CE9086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697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2C82F-F615-45AA-8B9A-E34A0A5FCA1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3009A-CCF2-487A-95ED-24161486F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40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685801"/>
            <a:ext cx="10972800" cy="541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  <p:sp>
        <p:nvSpPr>
          <p:cNvPr id="11" name="Text Box 57"/>
          <p:cNvSpPr txBox="1">
            <a:spLocks noChangeArrowheads="1"/>
          </p:cNvSpPr>
          <p:nvPr userDrawn="1"/>
        </p:nvSpPr>
        <p:spPr bwMode="auto">
          <a:xfrm>
            <a:off x="11277600" y="6581776"/>
            <a:ext cx="914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fld id="{0CC00814-8DFB-4A98-8C67-ED9467B5CADE}" type="slidenum">
              <a:rPr lang="en-US" sz="1200" b="1" i="1" smtClean="0">
                <a:solidFill>
                  <a:srgbClr val="00B050"/>
                </a:solidFill>
              </a:rPr>
              <a:pPr algn="r">
                <a:defRPr/>
              </a:pPr>
              <a:t>‹#›</a:t>
            </a:fld>
            <a:endParaRPr lang="en-US" sz="1200" b="1" i="1" dirty="0">
              <a:solidFill>
                <a:srgbClr val="00B050"/>
              </a:solidFill>
            </a:endParaRPr>
          </a:p>
        </p:txBody>
      </p:sp>
      <p:sp>
        <p:nvSpPr>
          <p:cNvPr id="12" name="Text Box 57"/>
          <p:cNvSpPr txBox="1">
            <a:spLocks noChangeArrowheads="1"/>
          </p:cNvSpPr>
          <p:nvPr userDrawn="1"/>
        </p:nvSpPr>
        <p:spPr bwMode="auto">
          <a:xfrm>
            <a:off x="5562600" y="6553201"/>
            <a:ext cx="408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b="1" i="1" dirty="0">
                <a:solidFill>
                  <a:srgbClr val="00B050"/>
                </a:solidFill>
              </a:rPr>
              <a:t>Ardavan Asef-Vaziri    Jul-09</a:t>
            </a:r>
          </a:p>
        </p:txBody>
      </p:sp>
      <p:sp>
        <p:nvSpPr>
          <p:cNvPr id="13" name="Text Box 57"/>
          <p:cNvSpPr txBox="1">
            <a:spLocks noChangeArrowheads="1"/>
          </p:cNvSpPr>
          <p:nvPr userDrawn="1"/>
        </p:nvSpPr>
        <p:spPr bwMode="auto">
          <a:xfrm>
            <a:off x="0" y="6553201"/>
            <a:ext cx="568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1200" b="1" i="1" kern="1200" dirty="0">
                <a:solidFill>
                  <a:srgbClr val="00B050"/>
                </a:solidFill>
                <a:latin typeface="Verdana" pitchFamily="34" charset="0"/>
                <a:ea typeface="ＭＳ Ｐゴシック" charset="-128"/>
                <a:cs typeface="+mn-cs"/>
              </a:rPr>
              <a:t>Theory of Constraints:  1- Throughput World </a:t>
            </a:r>
          </a:p>
        </p:txBody>
      </p:sp>
      <p:cxnSp>
        <p:nvCxnSpPr>
          <p:cNvPr id="19" name="Straight Connector 18"/>
          <p:cNvCxnSpPr/>
          <p:nvPr userDrawn="1"/>
        </p:nvCxnSpPr>
        <p:spPr bwMode="auto">
          <a:xfrm>
            <a:off x="0" y="455612"/>
            <a:ext cx="12192000" cy="1588"/>
          </a:xfrm>
          <a:prstGeom prst="line">
            <a:avLst/>
          </a:prstGeom>
          <a:solidFill>
            <a:schemeClr val="accent1"/>
          </a:solidFill>
          <a:ln w="1270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 userDrawn="1"/>
        </p:nvCxnSpPr>
        <p:spPr bwMode="auto">
          <a:xfrm>
            <a:off x="0" y="6475412"/>
            <a:ext cx="12192000" cy="158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 Box 57"/>
          <p:cNvSpPr txBox="1">
            <a:spLocks noChangeArrowheads="1"/>
          </p:cNvSpPr>
          <p:nvPr userDrawn="1"/>
        </p:nvSpPr>
        <p:spPr bwMode="auto">
          <a:xfrm>
            <a:off x="203200" y="-76200"/>
            <a:ext cx="568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2800" b="0" i="0" dirty="0">
                <a:solidFill>
                  <a:srgbClr val="00B050"/>
                </a:solidFill>
                <a:latin typeface="Impact" pitchFamily="34" charset="0"/>
              </a:rPr>
              <a:t>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B050"/>
          </a:solidFill>
          <a:latin typeface="Impact" pitchFamily="34" charset="0"/>
          <a:ea typeface="ＭＳ Ｐゴシック" pitchFamily="-65" charset="-128"/>
          <a:cs typeface="Impac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None/>
        <a:defRPr sz="2000">
          <a:solidFill>
            <a:schemeClr val="tx1"/>
          </a:solidFill>
          <a:latin typeface="MS Reference Sans Serif" pitchFamily="34" charset="0"/>
          <a:ea typeface="ＭＳ Ｐゴシック" pitchFamily="-65" charset="-128"/>
          <a:cs typeface="MS Reference Sans Serif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Char char="n"/>
        <a:defRPr sz="24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412876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Text Box 57"/>
          <p:cNvSpPr txBox="1">
            <a:spLocks noChangeArrowheads="1"/>
          </p:cNvSpPr>
          <p:nvPr userDrawn="1"/>
        </p:nvSpPr>
        <p:spPr bwMode="auto">
          <a:xfrm>
            <a:off x="11277600" y="6581776"/>
            <a:ext cx="914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fld id="{0CC00814-8DFB-4A98-8C67-ED9467B5CADE}" type="slidenum">
              <a:rPr lang="en-US" sz="1200" b="1" i="1" smtClean="0">
                <a:solidFill>
                  <a:srgbClr val="002060"/>
                </a:solidFill>
              </a:rPr>
              <a:pPr algn="r">
                <a:defRPr/>
              </a:pPr>
              <a:t>‹#›</a:t>
            </a:fld>
            <a:endParaRPr lang="en-US" sz="1200" b="1" i="1" dirty="0">
              <a:solidFill>
                <a:srgbClr val="002060"/>
              </a:solidFill>
            </a:endParaRPr>
          </a:p>
        </p:txBody>
      </p:sp>
      <p:sp>
        <p:nvSpPr>
          <p:cNvPr id="12" name="Text Box 57"/>
          <p:cNvSpPr txBox="1">
            <a:spLocks noChangeArrowheads="1"/>
          </p:cNvSpPr>
          <p:nvPr userDrawn="1"/>
        </p:nvSpPr>
        <p:spPr bwMode="auto">
          <a:xfrm>
            <a:off x="5562600" y="6553201"/>
            <a:ext cx="408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b="1" i="1" dirty="0">
                <a:solidFill>
                  <a:srgbClr val="002060"/>
                </a:solidFill>
              </a:rPr>
              <a:t>Ardavan Asef-Vaziri    Jul-09</a:t>
            </a:r>
          </a:p>
        </p:txBody>
      </p:sp>
      <p:sp>
        <p:nvSpPr>
          <p:cNvPr id="13" name="Text Box 57"/>
          <p:cNvSpPr txBox="1">
            <a:spLocks noChangeArrowheads="1"/>
          </p:cNvSpPr>
          <p:nvPr userDrawn="1"/>
        </p:nvSpPr>
        <p:spPr bwMode="auto">
          <a:xfrm>
            <a:off x="0" y="6553201"/>
            <a:ext cx="568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kern="1200" dirty="0">
                <a:solidFill>
                  <a:srgbClr val="002060"/>
                </a:solidFill>
                <a:latin typeface="Verdana" pitchFamily="34" charset="0"/>
                <a:ea typeface="ＭＳ Ｐゴシック" charset="-128"/>
                <a:cs typeface="+mn-cs"/>
              </a:rPr>
              <a:t>Theory of Constraints:  1- Throughput World </a:t>
            </a:r>
          </a:p>
        </p:txBody>
      </p:sp>
      <p:sp>
        <p:nvSpPr>
          <p:cNvPr id="14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334434" y="0"/>
            <a:ext cx="1155276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Practice: </a:t>
            </a:r>
            <a:br>
              <a:rPr lang="en-US" dirty="0"/>
            </a:br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 bwMode="auto">
          <a:xfrm>
            <a:off x="0" y="1141412"/>
            <a:ext cx="12192000" cy="1588"/>
          </a:xfrm>
          <a:prstGeom prst="line">
            <a:avLst/>
          </a:prstGeom>
          <a:solidFill>
            <a:schemeClr val="accent1"/>
          </a:solidFill>
          <a:ln w="1270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 userDrawn="1"/>
        </p:nvCxnSpPr>
        <p:spPr bwMode="auto">
          <a:xfrm>
            <a:off x="0" y="6475412"/>
            <a:ext cx="12192000" cy="158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8" r:id="rId2"/>
    <p:sldLayoutId id="2147483769" r:id="rId3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2060"/>
          </a:solidFill>
          <a:latin typeface="Impact" pitchFamily="34" charset="0"/>
          <a:ea typeface="ＭＳ Ｐゴシック" pitchFamily="-65" charset="-128"/>
          <a:cs typeface="Impac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Char char="p"/>
        <a:defRPr sz="2800">
          <a:solidFill>
            <a:srgbClr val="002060"/>
          </a:solidFill>
          <a:latin typeface="MS Reference Sans Serif" pitchFamily="34" charset="0"/>
          <a:ea typeface="ＭＳ Ｐゴシック" pitchFamily="-65" charset="-128"/>
          <a:cs typeface="MS Reference Sans Serif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Char char="n"/>
        <a:defRPr sz="2400">
          <a:solidFill>
            <a:srgbClr val="002060"/>
          </a:solidFill>
          <a:latin typeface="MS Reference Sans Serif" pitchFamily="34" charset="0"/>
          <a:ea typeface="ＭＳ Ｐゴシック" pitchFamily="-112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p"/>
        <a:defRPr sz="2000">
          <a:solidFill>
            <a:srgbClr val="002060"/>
          </a:solidFill>
          <a:latin typeface="MS Reference Sans Serif" pitchFamily="34" charset="0"/>
          <a:ea typeface="ＭＳ Ｐゴシック" pitchFamily="-112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2000">
          <a:solidFill>
            <a:srgbClr val="002060"/>
          </a:solidFill>
          <a:latin typeface="MS Reference Sans Serif" pitchFamily="34" charset="0"/>
          <a:ea typeface="ＭＳ Ｐゴシック" pitchFamily="-112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685801"/>
            <a:ext cx="10972800" cy="541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  <p:sp>
        <p:nvSpPr>
          <p:cNvPr id="11" name="Text Box 57"/>
          <p:cNvSpPr txBox="1">
            <a:spLocks noChangeArrowheads="1"/>
          </p:cNvSpPr>
          <p:nvPr userDrawn="1"/>
        </p:nvSpPr>
        <p:spPr bwMode="auto">
          <a:xfrm>
            <a:off x="11277600" y="6581776"/>
            <a:ext cx="914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fld id="{0CC00814-8DFB-4A98-8C67-ED9467B5CADE}" type="slidenum">
              <a:rPr lang="en-US" sz="1200" b="1" i="1" smtClean="0">
                <a:solidFill>
                  <a:srgbClr val="00B050"/>
                </a:solidFill>
              </a:rPr>
              <a:pPr algn="r">
                <a:defRPr/>
              </a:pPr>
              <a:t>‹#›</a:t>
            </a:fld>
            <a:endParaRPr lang="en-US" sz="1200" b="1" i="1" dirty="0">
              <a:solidFill>
                <a:srgbClr val="00B050"/>
              </a:solidFill>
            </a:endParaRPr>
          </a:p>
        </p:txBody>
      </p:sp>
      <p:sp>
        <p:nvSpPr>
          <p:cNvPr id="12" name="Text Box 57"/>
          <p:cNvSpPr txBox="1">
            <a:spLocks noChangeArrowheads="1"/>
          </p:cNvSpPr>
          <p:nvPr userDrawn="1"/>
        </p:nvSpPr>
        <p:spPr bwMode="auto">
          <a:xfrm>
            <a:off x="5562600" y="6553201"/>
            <a:ext cx="4089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b="1" i="1" dirty="0">
                <a:solidFill>
                  <a:srgbClr val="00B050"/>
                </a:solidFill>
              </a:rPr>
              <a:t>Ardavan Asef-Vaziri    6/4/2009</a:t>
            </a:r>
          </a:p>
        </p:txBody>
      </p:sp>
      <p:sp>
        <p:nvSpPr>
          <p:cNvPr id="13" name="Text Box 57"/>
          <p:cNvSpPr txBox="1">
            <a:spLocks noChangeArrowheads="1"/>
          </p:cNvSpPr>
          <p:nvPr userDrawn="1"/>
        </p:nvSpPr>
        <p:spPr bwMode="auto">
          <a:xfrm>
            <a:off x="0" y="6553201"/>
            <a:ext cx="568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1200" b="1" i="1" dirty="0">
                <a:solidFill>
                  <a:srgbClr val="00B050"/>
                </a:solidFill>
              </a:rPr>
              <a:t>Lean Thinking:  1- Introduction </a:t>
            </a:r>
          </a:p>
        </p:txBody>
      </p:sp>
      <p:cxnSp>
        <p:nvCxnSpPr>
          <p:cNvPr id="19" name="Straight Connector 18"/>
          <p:cNvCxnSpPr/>
          <p:nvPr userDrawn="1"/>
        </p:nvCxnSpPr>
        <p:spPr bwMode="auto">
          <a:xfrm>
            <a:off x="0" y="455612"/>
            <a:ext cx="12192000" cy="1588"/>
          </a:xfrm>
          <a:prstGeom prst="line">
            <a:avLst/>
          </a:prstGeom>
          <a:solidFill>
            <a:schemeClr val="accent1"/>
          </a:solidFill>
          <a:ln w="1270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 userDrawn="1"/>
        </p:nvCxnSpPr>
        <p:spPr bwMode="auto">
          <a:xfrm>
            <a:off x="0" y="6475412"/>
            <a:ext cx="12192000" cy="158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 Box 57"/>
          <p:cNvSpPr txBox="1">
            <a:spLocks noChangeArrowheads="1"/>
          </p:cNvSpPr>
          <p:nvPr userDrawn="1"/>
        </p:nvSpPr>
        <p:spPr bwMode="auto">
          <a:xfrm>
            <a:off x="203200" y="-76200"/>
            <a:ext cx="568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2800" b="0" i="0" dirty="0">
                <a:solidFill>
                  <a:srgbClr val="00B050"/>
                </a:solidFill>
                <a:latin typeface="Impact" pitchFamily="34" charset="0"/>
              </a:rPr>
              <a:t>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6" r:id="rId2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B050"/>
          </a:solidFill>
          <a:latin typeface="Impact" pitchFamily="34" charset="0"/>
          <a:ea typeface="ＭＳ Ｐゴシック" pitchFamily="-65" charset="-128"/>
          <a:cs typeface="Impac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-11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None/>
        <a:defRPr sz="2000">
          <a:solidFill>
            <a:srgbClr val="00B050"/>
          </a:solidFill>
          <a:latin typeface="MS Reference Sans Serif" pitchFamily="34" charset="0"/>
          <a:ea typeface="ＭＳ Ｐゴシック" pitchFamily="-65" charset="-128"/>
          <a:cs typeface="MS Reference Sans Serif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Char char="n"/>
        <a:defRPr sz="24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Tx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MS Reference Sans Serif" pitchFamily="34" charset="0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Dtsh2yVP7rw?feature=oembed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hyperlink" Target="https://youtu.be/Dtsh2yVP7rw" TargetMode="External"/><Relationship Id="rId3" Type="http://schemas.openxmlformats.org/officeDocument/2006/relationships/package" Target="../embeddings/Microsoft_Excel_Worksheet.xlsx"/><Relationship Id="rId7" Type="http://schemas.openxmlformats.org/officeDocument/2006/relationships/package" Target="../embeddings/Microsoft_Excel_Worksheet2.xlsx"/><Relationship Id="rId12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11" Type="http://schemas.openxmlformats.org/officeDocument/2006/relationships/package" Target="../embeddings/Microsoft_Excel_Worksheet4.xlsx"/><Relationship Id="rId5" Type="http://schemas.openxmlformats.org/officeDocument/2006/relationships/package" Target="../embeddings/Microsoft_Excel_Worksheet1.xlsx"/><Relationship Id="rId10" Type="http://schemas.openxmlformats.org/officeDocument/2006/relationships/image" Target="../media/image6.emf"/><Relationship Id="rId4" Type="http://schemas.openxmlformats.org/officeDocument/2006/relationships/image" Target="../media/image3.emf"/><Relationship Id="rId9" Type="http://schemas.openxmlformats.org/officeDocument/2006/relationships/package" Target="../embeddings/Microsoft_Excel_Worksheet3.xlsx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png"/><Relationship Id="rId5" Type="http://schemas.openxmlformats.org/officeDocument/2006/relationships/image" Target="../media/image8.emf"/><Relationship Id="rId4" Type="http://schemas.openxmlformats.org/officeDocument/2006/relationships/package" Target="../embeddings/Microsoft_Excel_Worksheet5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7.xlsx"/><Relationship Id="rId5" Type="http://schemas.openxmlformats.org/officeDocument/2006/relationships/image" Target="../media/image11.emf"/><Relationship Id="rId4" Type="http://schemas.openxmlformats.org/officeDocument/2006/relationships/package" Target="../embeddings/Microsoft_Excel_Worksheet6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Excel_Worksheet8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>
            <a:extLst>
              <a:ext uri="{FF2B5EF4-FFF2-40B4-BE49-F238E27FC236}">
                <a16:creationId xmlns:a16="http://schemas.microsoft.com/office/drawing/2014/main" id="{8212B47F-A593-45C3-9259-CA051F683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417"/>
            <a:ext cx="12192000" cy="6840583"/>
          </a:xfrm>
        </p:spPr>
        <p:txBody>
          <a:bodyPr anchor="t"/>
          <a:lstStyle/>
          <a:p>
            <a:r>
              <a:rPr lang="en-US" sz="7200" dirty="0"/>
              <a:t>Capacity- Product Mix</a:t>
            </a:r>
            <a:br>
              <a:rPr lang="en-US" sz="7200" dirty="0"/>
            </a:br>
            <a:r>
              <a:rPr lang="en-US" dirty="0"/>
              <a:t>Multi-Product Flow</a:t>
            </a:r>
            <a:br>
              <a:rPr lang="en-US" dirty="0"/>
            </a:br>
            <a:br>
              <a:rPr lang="en-US" sz="1000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600" dirty="0">
                <a:latin typeface="Brush Script MT" panose="03060802040406070304" pitchFamily="66" charset="0"/>
                <a:cs typeface="Hadassah Friedlaender" panose="020B0604020202020204" pitchFamily="18" charset="-79"/>
              </a:rPr>
              <a:t>Ardavan Asef-Vaziri</a:t>
            </a:r>
            <a:br>
              <a:rPr lang="en-US" dirty="0"/>
            </a:br>
            <a:endParaRPr lang="en-US" dirty="0"/>
          </a:p>
        </p:txBody>
      </p:sp>
      <p:pic>
        <p:nvPicPr>
          <p:cNvPr id="2" name="Online Media 1" title="ProductMix3P3R">
            <a:hlinkClick r:id="" action="ppaction://media"/>
            <a:extLst>
              <a:ext uri="{FF2B5EF4-FFF2-40B4-BE49-F238E27FC236}">
                <a16:creationId xmlns:a16="http://schemas.microsoft.com/office/drawing/2014/main" id="{DC970F6D-BCD6-49D3-9B20-1FC258080EC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532133" y="1905000"/>
            <a:ext cx="7417699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2640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D66F04-52CB-48C4-B450-FB1B1EBAF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Products &amp; Three Resources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4B49F-F866-449B-9502-168DD9510F44}"/>
              </a:ext>
            </a:extLst>
          </p:cNvPr>
          <p:cNvSpPr/>
          <p:nvPr/>
        </p:nvSpPr>
        <p:spPr>
          <a:xfrm>
            <a:off x="3848374" y="3451078"/>
            <a:ext cx="76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Aft>
                <a:spcPts val="1200"/>
              </a:spcAft>
            </a:pPr>
            <a:r>
              <a:rPr lang="en-US" sz="2400" b="1" dirty="0">
                <a:solidFill>
                  <a:srgbClr val="FF0000"/>
                </a:solidFill>
                <a:latin typeface="Book Antiqua" pitchFamily="18" charset="0"/>
              </a:rPr>
              <a:t>=40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4524F1F-E9A9-452A-8F06-EA010B26BE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720169"/>
              </p:ext>
            </p:extLst>
          </p:nvPr>
        </p:nvGraphicFramePr>
        <p:xfrm>
          <a:off x="228598" y="891041"/>
          <a:ext cx="3572277" cy="2080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4" name="Worksheet" r:id="rId3" imgW="1847626" imgH="1076597" progId="Excel.Sheet.12">
                  <p:embed/>
                </p:oleObj>
              </mc:Choice>
              <mc:Fallback>
                <p:oleObj name="Worksheet" r:id="rId3" imgW="1847626" imgH="107659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598" y="891041"/>
                        <a:ext cx="3572277" cy="20807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22C30BB-C1AD-4524-9E0D-59B9B5B250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5407616"/>
              </p:ext>
            </p:extLst>
          </p:nvPr>
        </p:nvGraphicFramePr>
        <p:xfrm>
          <a:off x="3848374" y="898874"/>
          <a:ext cx="1792683" cy="1613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5" name="Worksheet" r:id="rId5" imgW="952590" imgH="857250" progId="Excel.Sheet.12">
                  <p:embed/>
                </p:oleObj>
              </mc:Choice>
              <mc:Fallback>
                <p:oleObj name="Worksheet" r:id="rId5" imgW="952590" imgH="8572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48374" y="898874"/>
                        <a:ext cx="1792683" cy="1613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CE14D41B-C167-4049-B5F3-507CA3FDA4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692057"/>
              </p:ext>
            </p:extLst>
          </p:nvPr>
        </p:nvGraphicFramePr>
        <p:xfrm>
          <a:off x="5688556" y="891040"/>
          <a:ext cx="1954025" cy="1613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6" name="Worksheet" r:id="rId7" imgW="1038113" imgH="857250" progId="Excel.Sheet.12">
                  <p:embed/>
                </p:oleObj>
              </mc:Choice>
              <mc:Fallback>
                <p:oleObj name="Worksheet" r:id="rId7" imgW="1038113" imgH="8572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688556" y="891040"/>
                        <a:ext cx="1954025" cy="1613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8E03E75-CE3A-4481-B32F-F8A679153B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283054"/>
              </p:ext>
            </p:extLst>
          </p:nvPr>
        </p:nvGraphicFramePr>
        <p:xfrm>
          <a:off x="7690079" y="891040"/>
          <a:ext cx="3908047" cy="1613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7" name="Worksheet" r:id="rId9" imgW="2076539" imgH="857427" progId="Excel.Sheet.12">
                  <p:embed/>
                </p:oleObj>
              </mc:Choice>
              <mc:Fallback>
                <p:oleObj name="Worksheet" r:id="rId9" imgW="2076539" imgH="85742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690079" y="891040"/>
                        <a:ext cx="3908047" cy="16134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CC12DA7-CBEE-4185-96BC-9A8B985510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079354"/>
              </p:ext>
            </p:extLst>
          </p:nvPr>
        </p:nvGraphicFramePr>
        <p:xfrm>
          <a:off x="990600" y="3077846"/>
          <a:ext cx="2810275" cy="1265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8" name="Worksheet" r:id="rId11" imgW="1438053" imgH="647445" progId="Excel.Sheet.12">
                  <p:embed/>
                </p:oleObj>
              </mc:Choice>
              <mc:Fallback>
                <p:oleObj name="Worksheet" r:id="rId11" imgW="1438053" imgH="64744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90600" y="3077846"/>
                        <a:ext cx="2810275" cy="12655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7C8FA7AE-C3C9-470F-AA6E-D655FFA9C4A4}"/>
              </a:ext>
            </a:extLst>
          </p:cNvPr>
          <p:cNvSpPr/>
          <p:nvPr/>
        </p:nvSpPr>
        <p:spPr>
          <a:xfrm>
            <a:off x="-37012" y="4392022"/>
            <a:ext cx="122290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Aft>
                <a:spcPts val="1200"/>
              </a:spcAft>
            </a:pPr>
            <a:r>
              <a:rPr lang="en-US" sz="2400" dirty="0">
                <a:latin typeface="Book Antiqua" pitchFamily="18" charset="0"/>
              </a:rPr>
              <a:t>Suppose there are ample demand for all products. What product mix do you propose?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324DD2F-7936-4E24-B5A0-CADA734A0477}"/>
              </a:ext>
            </a:extLst>
          </p:cNvPr>
          <p:cNvSpPr/>
          <p:nvPr/>
        </p:nvSpPr>
        <p:spPr>
          <a:xfrm>
            <a:off x="6553200" y="162580"/>
            <a:ext cx="58898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>
                <a:solidFill>
                  <a:schemeClr val="bg1"/>
                </a:solidFill>
                <a:highlight>
                  <a:srgbClr val="800000"/>
                </a:highlight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https://youtu.be/Dtsh2yVP7rw </a:t>
            </a:r>
            <a:endParaRPr lang="en-US" sz="2700" dirty="0">
              <a:solidFill>
                <a:schemeClr val="bg1"/>
              </a:solidFill>
              <a:highlight>
                <a:srgbClr val="80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633722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2DCEA5B-C03F-4483-8123-945553C90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0"/>
            <a:ext cx="12192000" cy="5715001"/>
          </a:xfrm>
        </p:spPr>
        <p:txBody>
          <a:bodyPr/>
          <a:lstStyle/>
          <a:p>
            <a:pPr marL="0" lvl="1" indent="0" eaLnBrk="0" hangingPunct="0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2400" kern="1200" dirty="0">
                <a:latin typeface="Book Antiqua" pitchFamily="18" charset="0"/>
                <a:ea typeface="ＭＳ Ｐゴシック" charset="-128"/>
                <a:cs typeface="+mn-cs"/>
              </a:rPr>
              <a:t>Three Products (Prod-1, Prod-2, and Prod-3) go through three resource pools (Res-1, Res-2, Res-3). </a:t>
            </a:r>
          </a:p>
          <a:p>
            <a:pPr marL="0" lvl="1" indent="0" eaLnBrk="0" hangingPunct="0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2400" kern="1200" dirty="0">
                <a:latin typeface="Book Antiqua" pitchFamily="18" charset="0"/>
                <a:ea typeface="ＭＳ Ｐゴシック" charset="-128"/>
                <a:cs typeface="+mn-cs"/>
              </a:rPr>
              <a:t>Currently the product mix is Prod-1: 20%, </a:t>
            </a:r>
            <a:r>
              <a:rPr lang="en-US" sz="2400" kern="1200" dirty="0">
                <a:latin typeface="Book Antiqua" pitchFamily="18" charset="0"/>
                <a:ea typeface="ＭＳ Ｐゴシック" charset="-128"/>
              </a:rPr>
              <a:t>Prod-2: 30%, and Prod-3: 50%. </a:t>
            </a:r>
          </a:p>
          <a:p>
            <a:pPr marL="0" lvl="1" indent="0" eaLnBrk="0" hangingPunct="0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2400" kern="1200" dirty="0">
                <a:latin typeface="Book Antiqua" pitchFamily="18" charset="0"/>
                <a:ea typeface="ＭＳ Ｐゴシック" charset="-128"/>
              </a:rPr>
              <a:t>The profit margins are Prod-1=$10, Prod-2=$24, and Prod-3=$30.</a:t>
            </a:r>
          </a:p>
          <a:p>
            <a:pPr marL="0" lvl="1" indent="0" eaLnBrk="0" hangingPunct="0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2400" kern="1200" dirty="0">
                <a:latin typeface="Book Antiqua" pitchFamily="18" charset="0"/>
                <a:ea typeface="ＭＳ Ｐゴシック" charset="-128"/>
              </a:rPr>
              <a:t>There are 3 resource units in the first resource pool, 2 resource units in the second resource pool, and 1  resource in the third resource pool. Each resource unit has 480 minutes per day. </a:t>
            </a:r>
          </a:p>
          <a:p>
            <a:pPr marL="0" lvl="1" indent="0" eaLnBrk="0" hangingPunct="0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2400" kern="1200" dirty="0">
                <a:latin typeface="Book Antiqua" pitchFamily="18" charset="0"/>
                <a:ea typeface="ＭＳ Ｐゴシック" charset="-128"/>
              </a:rPr>
              <a:t>Where is the bottleneck?</a:t>
            </a:r>
          </a:p>
          <a:p>
            <a:pPr marL="0" lvl="1" indent="0" eaLnBrk="0" hangingPunct="0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2400" kern="1200" dirty="0">
                <a:latin typeface="Book Antiqua" pitchFamily="18" charset="0"/>
                <a:ea typeface="ＭＳ Ｐゴシック" charset="-128"/>
              </a:rPr>
              <a:t>Compute the capacity in term of the aggregate product.</a:t>
            </a:r>
          </a:p>
          <a:p>
            <a:pPr marL="0" lvl="1" indent="0" eaLnBrk="0" hangingPunct="0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2400" kern="1200" dirty="0">
                <a:latin typeface="Book Antiqua" pitchFamily="18" charset="0"/>
                <a:ea typeface="ＭＳ Ｐゴシック" charset="-128"/>
              </a:rPr>
              <a:t>Compute the optimal product mix.</a:t>
            </a:r>
          </a:p>
          <a:p>
            <a:pPr marL="0" lvl="1" indent="0" eaLnBrk="0" hangingPunct="0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2400" kern="1200" dirty="0">
                <a:latin typeface="Book Antiqua" pitchFamily="18" charset="0"/>
                <a:ea typeface="ＭＳ Ｐゴシック" charset="-128"/>
              </a:rPr>
              <a:t>Compute the total net profit.</a:t>
            </a:r>
          </a:p>
          <a:p>
            <a:pPr marL="0" lvl="1" indent="0" eaLnBrk="0" hangingPunct="0">
              <a:spcBef>
                <a:spcPct val="0"/>
              </a:spcBef>
              <a:spcAft>
                <a:spcPts val="1200"/>
              </a:spcAft>
              <a:buNone/>
            </a:pPr>
            <a:r>
              <a:rPr lang="en-US" sz="2400" kern="1200" dirty="0">
                <a:latin typeface="Book Antiqua" pitchFamily="18" charset="0"/>
                <a:ea typeface="ＭＳ Ｐゴシック" charset="-128"/>
              </a:rPr>
              <a:t>The time required by each product at each resource pool in minute is given below.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D905247-8354-4A80-AF02-F79CD7B68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Mix: Three Products &amp; Three Resources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16C22235-A170-4BBF-B93E-F20F3FCB8C72}"/>
              </a:ext>
            </a:extLst>
          </p:cNvPr>
          <p:cNvSpPr txBox="1">
            <a:spLocks/>
          </p:cNvSpPr>
          <p:nvPr/>
        </p:nvSpPr>
        <p:spPr>
          <a:xfrm>
            <a:off x="73891" y="5554597"/>
            <a:ext cx="12192000" cy="30480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8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MS Reference Sans Serif" pitchFamily="34" charset="0"/>
                <a:ea typeface="ＭＳ Ｐゴシック" pitchFamily="-65" charset="-128"/>
                <a:cs typeface="MS Reference Sans Serif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MS Reference Sans Serif" pitchFamily="34" charset="0"/>
                <a:ea typeface="ＭＳ Ｐゴシック" pitchFamily="-112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p"/>
              <a:defRPr sz="2400">
                <a:solidFill>
                  <a:schemeClr val="tx1"/>
                </a:solidFill>
                <a:latin typeface="MS Reference Sans Serif" pitchFamily="34" charset="0"/>
                <a:ea typeface="ＭＳ Ｐゴシック" pitchFamily="-112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MS Reference Sans Serif" pitchFamily="34" charset="0"/>
                <a:ea typeface="ＭＳ Ｐゴシック" pitchFamily="-112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MS Reference Sans Serif" pitchFamily="34" charset="0"/>
                <a:ea typeface="ＭＳ Ｐゴシック" pitchFamily="-112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-112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-112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-112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-112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9pPr>
          </a:lstStyle>
          <a:p>
            <a:pPr marL="0" lvl="1" indent="0" eaLnBrk="0" hangingPunct="0">
              <a:spcBef>
                <a:spcPct val="0"/>
              </a:spcBef>
              <a:spcAft>
                <a:spcPts val="1200"/>
              </a:spcAft>
              <a:buFont typeface="Wingdings" pitchFamily="2" charset="2"/>
              <a:buNone/>
            </a:pPr>
            <a:endParaRPr lang="en-US" sz="2400" kern="1200" dirty="0">
              <a:latin typeface="Book Antiqua" pitchFamily="18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450879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D66F04-52CB-48C4-B450-FB1B1EBAF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Products &amp; Three Resources- LP Implementation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CA613AE-38EA-40F4-A201-D853F95694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838200"/>
            <a:ext cx="11858625" cy="2286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7A2A077-13FA-43A6-BE52-2B4F70A8B4C8}"/>
              </a:ext>
            </a:extLst>
          </p:cNvPr>
          <p:cNvSpPr/>
          <p:nvPr/>
        </p:nvSpPr>
        <p:spPr bwMode="auto">
          <a:xfrm>
            <a:off x="428504" y="1295400"/>
            <a:ext cx="11506321" cy="1752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-112" charset="0"/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92C2BBA-8732-48B4-B0DC-162ED5C02B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741259"/>
              </p:ext>
            </p:extLst>
          </p:nvPr>
        </p:nvGraphicFramePr>
        <p:xfrm>
          <a:off x="404813" y="1295400"/>
          <a:ext cx="11387137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8" name="Worksheet" r:id="rId4" imgW="8362856" imgH="1295258" progId="Excel.Sheet.12">
                  <p:embed/>
                </p:oleObj>
              </mc:Choice>
              <mc:Fallback>
                <p:oleObj name="Worksheet" r:id="rId4" imgW="8362856" imgH="129525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4813" y="1295400"/>
                        <a:ext cx="11387137" cy="175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B8CACE14-034B-4C5C-8435-2CEE60EA0D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39261" y="2517643"/>
            <a:ext cx="3852739" cy="403555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1C3A89A-FD82-4362-BE52-ABC357E56013}"/>
              </a:ext>
            </a:extLst>
          </p:cNvPr>
          <p:cNvSpPr/>
          <p:nvPr/>
        </p:nvSpPr>
        <p:spPr>
          <a:xfrm>
            <a:off x="103848" y="3531275"/>
            <a:ext cx="11864686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Aft>
                <a:spcPts val="1200"/>
              </a:spcAft>
            </a:pPr>
            <a:r>
              <a:rPr lang="en-US" sz="2400" dirty="0">
                <a:latin typeface="Book Antiqua" pitchFamily="18" charset="0"/>
              </a:rPr>
              <a:t>Product mix is 48, 32, and 0. </a:t>
            </a:r>
          </a:p>
          <a:p>
            <a:pPr marL="0" lvl="1">
              <a:spcAft>
                <a:spcPts val="1200"/>
              </a:spcAft>
            </a:pPr>
            <a:r>
              <a:rPr lang="en-US" sz="2400" dirty="0">
                <a:latin typeface="Book Antiqua" pitchFamily="18" charset="0"/>
              </a:rPr>
              <a:t>Prod-1= 48/(48+32)= 60%</a:t>
            </a:r>
          </a:p>
          <a:p>
            <a:pPr marL="0" lvl="1">
              <a:spcAft>
                <a:spcPts val="1200"/>
              </a:spcAft>
            </a:pPr>
            <a:r>
              <a:rPr lang="en-US" sz="2400" dirty="0">
                <a:latin typeface="Book Antiqua" pitchFamily="18" charset="0"/>
              </a:rPr>
              <a:t>Prod-2=40%</a:t>
            </a:r>
          </a:p>
          <a:p>
            <a:pPr marL="0" lvl="1">
              <a:spcAft>
                <a:spcPts val="1200"/>
              </a:spcAft>
            </a:pPr>
            <a:r>
              <a:rPr lang="en-US" sz="2400" dirty="0">
                <a:latin typeface="Book Antiqua" pitchFamily="18" charset="0"/>
              </a:rPr>
              <a:t>Prod-3=0%</a:t>
            </a:r>
          </a:p>
          <a:p>
            <a:pPr marL="0" lvl="1">
              <a:spcAft>
                <a:spcPts val="1200"/>
              </a:spcAft>
            </a:pPr>
            <a:r>
              <a:rPr lang="en-US" sz="2400" dirty="0">
                <a:latin typeface="Book Antiqua" pitchFamily="18" charset="0"/>
              </a:rPr>
              <a:t>Total Profit = $</a:t>
            </a:r>
            <a:r>
              <a:rPr lang="en-US" sz="2400" b="1" dirty="0">
                <a:solidFill>
                  <a:srgbClr val="00B050"/>
                </a:solidFill>
                <a:latin typeface="Book Antiqua" pitchFamily="18" charset="0"/>
              </a:rPr>
              <a:t>1248</a:t>
            </a:r>
          </a:p>
          <a:p>
            <a:pPr marL="0" lvl="1">
              <a:spcAft>
                <a:spcPts val="1200"/>
              </a:spcAft>
            </a:pPr>
            <a:r>
              <a:rPr lang="en-US" sz="2400" dirty="0">
                <a:latin typeface="Book Antiqua" pitchFamily="18" charset="0"/>
              </a:rPr>
              <a:t>Increase in Profit $1248-$968= $280/day</a:t>
            </a:r>
          </a:p>
        </p:txBody>
      </p:sp>
    </p:spTree>
    <p:extLst>
      <p:ext uri="{BB962C8B-B14F-4D97-AF65-F5344CB8AC3E}">
        <p14:creationId xmlns:p14="http://schemas.microsoft.com/office/powerpoint/2010/main" val="31886885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D66F04-52CB-48C4-B450-FB1B1EBAF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Much for One Additional Hour Res-1, Res-2, and Res-3.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CA613AE-38EA-40F4-A201-D853F95694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838200"/>
            <a:ext cx="11858625" cy="2286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7A2A077-13FA-43A6-BE52-2B4F70A8B4C8}"/>
              </a:ext>
            </a:extLst>
          </p:cNvPr>
          <p:cNvSpPr/>
          <p:nvPr/>
        </p:nvSpPr>
        <p:spPr bwMode="auto">
          <a:xfrm>
            <a:off x="428504" y="1295400"/>
            <a:ext cx="11506321" cy="1752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-112" charset="0"/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92C2BBA-8732-48B4-B0DC-162ED5C02B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249474"/>
              </p:ext>
            </p:extLst>
          </p:nvPr>
        </p:nvGraphicFramePr>
        <p:xfrm>
          <a:off x="404813" y="1295400"/>
          <a:ext cx="11387137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1" name="Worksheet" r:id="rId4" imgW="8362995" imgH="1295400" progId="Excel.Sheet.12">
                  <p:embed/>
                </p:oleObj>
              </mc:Choice>
              <mc:Fallback>
                <p:oleObj name="Worksheet" r:id="rId4" imgW="8362995" imgH="1295400" progId="Excel.Sheet.12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92C2BBA-8732-48B4-B0DC-162ED5C02B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4813" y="1295400"/>
                        <a:ext cx="11387137" cy="175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5A1D5C28-C587-4E52-B059-9ED512DE8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3276600"/>
            <a:ext cx="11858625" cy="2286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A682F35-7B40-4B67-B68F-5482D101A8E6}"/>
              </a:ext>
            </a:extLst>
          </p:cNvPr>
          <p:cNvSpPr/>
          <p:nvPr/>
        </p:nvSpPr>
        <p:spPr bwMode="auto">
          <a:xfrm>
            <a:off x="428504" y="3733800"/>
            <a:ext cx="11506321" cy="1752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-112" charset="0"/>
            </a:endParaRP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3D6E63D-543A-437F-BA62-77D6E2870D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174196"/>
              </p:ext>
            </p:extLst>
          </p:nvPr>
        </p:nvGraphicFramePr>
        <p:xfrm>
          <a:off x="404813" y="3733800"/>
          <a:ext cx="11387137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2" name="Worksheet" r:id="rId6" imgW="8362995" imgH="1295400" progId="Excel.Sheet.12">
                  <p:embed/>
                </p:oleObj>
              </mc:Choice>
              <mc:Fallback>
                <p:oleObj name="Worksheet" r:id="rId6" imgW="8362995" imgH="1295400" progId="Excel.Sheet.12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92C2BBA-8732-48B4-B0DC-162ED5C02B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4813" y="3733800"/>
                        <a:ext cx="11387137" cy="175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CCAD08B5-96CB-48DA-808B-9B147F84D51B}"/>
              </a:ext>
            </a:extLst>
          </p:cNvPr>
          <p:cNvSpPr/>
          <p:nvPr/>
        </p:nvSpPr>
        <p:spPr>
          <a:xfrm>
            <a:off x="754" y="5527357"/>
            <a:ext cx="1186468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Aft>
                <a:spcPts val="1200"/>
              </a:spcAft>
            </a:pPr>
            <a:r>
              <a:rPr lang="en-US" sz="2400" dirty="0">
                <a:solidFill>
                  <a:srgbClr val="A80000"/>
                </a:solidFill>
                <a:latin typeface="Book Antiqua" pitchFamily="18" charset="0"/>
              </a:rPr>
              <a:t>Sh-Price-Res-1 = 0/ hour,  Sh-Price-Res-2 = 50/ hour, Sh-Price-Res-3 = 56/ hour</a:t>
            </a:r>
          </a:p>
          <a:p>
            <a:pPr marL="0" lvl="1">
              <a:spcAft>
                <a:spcPts val="1200"/>
              </a:spcAft>
            </a:pPr>
            <a:r>
              <a:rPr lang="en-US" sz="2400" dirty="0">
                <a:latin typeface="Book Antiqua" pitchFamily="18" charset="0"/>
              </a:rPr>
              <a:t>This analysis, however, is valid only for limited ranges.</a:t>
            </a:r>
            <a:endParaRPr lang="en-US" sz="2400" dirty="0">
              <a:solidFill>
                <a:srgbClr val="A8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0342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D66F04-52CB-48C4-B450-FB1B1EBAF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Demand for Prod-2 is 30 units- How much Do You Pay to Increase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CA613AE-38EA-40F4-A201-D853F95694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838200"/>
            <a:ext cx="11858625" cy="2286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7A2A077-13FA-43A6-BE52-2B4F70A8B4C8}"/>
              </a:ext>
            </a:extLst>
          </p:cNvPr>
          <p:cNvSpPr/>
          <p:nvPr/>
        </p:nvSpPr>
        <p:spPr bwMode="auto">
          <a:xfrm>
            <a:off x="428504" y="1295400"/>
            <a:ext cx="11506321" cy="1752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-112" charset="0"/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92C2BBA-8732-48B4-B0DC-162ED5C02B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095393"/>
              </p:ext>
            </p:extLst>
          </p:nvPr>
        </p:nvGraphicFramePr>
        <p:xfrm>
          <a:off x="404813" y="1295400"/>
          <a:ext cx="11387137" cy="231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0" name="Worksheet" r:id="rId4" imgW="8362995" imgH="1714500" progId="Excel.Sheet.12">
                  <p:embed/>
                </p:oleObj>
              </mc:Choice>
              <mc:Fallback>
                <p:oleObj name="Worksheet" r:id="rId4" imgW="8362995" imgH="1714500" progId="Excel.Sheet.12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92C2BBA-8732-48B4-B0DC-162ED5C02B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4813" y="1295400"/>
                        <a:ext cx="11387137" cy="2319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A1C3A89A-FD82-4362-BE52-ABC357E56013}"/>
              </a:ext>
            </a:extLst>
          </p:cNvPr>
          <p:cNvSpPr/>
          <p:nvPr/>
        </p:nvSpPr>
        <p:spPr>
          <a:xfrm>
            <a:off x="0" y="3654724"/>
            <a:ext cx="118646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Aft>
                <a:spcPts val="1200"/>
              </a:spcAft>
            </a:pPr>
            <a:r>
              <a:rPr lang="en-US" sz="2400" dirty="0">
                <a:latin typeface="Book Antiqua" pitchFamily="18" charset="0"/>
              </a:rPr>
              <a:t>If we could have sold 32 units, profit was 1248. The market is limited to 30 units, and the new profit is $1.33 less. Therefore, it worth to spend up to $1.33/2 = $0.66 to increase the sales of product-1 by one unit. </a:t>
            </a:r>
          </a:p>
        </p:txBody>
      </p:sp>
    </p:spTree>
    <p:extLst>
      <p:ext uri="{BB962C8B-B14F-4D97-AF65-F5344CB8AC3E}">
        <p14:creationId xmlns:p14="http://schemas.microsoft.com/office/powerpoint/2010/main" val="7549349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Lean Thinking Final.ppt">
  <a:themeElements>
    <a:clrScheme name="Custom 27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C000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Lean Thinking Fina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Lean Thinking Fina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Lean Thinking Fina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2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Lean Thinking Final.ppt</Template>
  <TotalTime>57842</TotalTime>
  <Words>346</Words>
  <Application>Microsoft Office PowerPoint</Application>
  <PresentationFormat>Widescreen</PresentationFormat>
  <Paragraphs>28</Paragraphs>
  <Slides>6</Slides>
  <Notes>1</Notes>
  <HiddenSlides>0</HiddenSlides>
  <MMClips>1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4" baseType="lpstr">
      <vt:lpstr>Arial</vt:lpstr>
      <vt:lpstr>Book Antiqua</vt:lpstr>
      <vt:lpstr>Brush Script MT</vt:lpstr>
      <vt:lpstr>Calibri</vt:lpstr>
      <vt:lpstr>Calibri Light</vt:lpstr>
      <vt:lpstr>Garamond</vt:lpstr>
      <vt:lpstr>Impact</vt:lpstr>
      <vt:lpstr>Lucida Calligraphy</vt:lpstr>
      <vt:lpstr>MS Reference Sans Serif</vt:lpstr>
      <vt:lpstr>Verdana</vt:lpstr>
      <vt:lpstr>Wingdings</vt:lpstr>
      <vt:lpstr>Lean Thinking Final.ppt</vt:lpstr>
      <vt:lpstr>1_Custom Design</vt:lpstr>
      <vt:lpstr>Custom Design</vt:lpstr>
      <vt:lpstr>1_Lean Thinking Final</vt:lpstr>
      <vt:lpstr>Lean Thinking Final</vt:lpstr>
      <vt:lpstr>2_Lean Thinking Final</vt:lpstr>
      <vt:lpstr>Worksheet</vt:lpstr>
      <vt:lpstr>Capacity- Product Mix Multi-Product Flow       Ardavan Asef-Vaziri </vt:lpstr>
      <vt:lpstr>Three Products &amp; Three Resources</vt:lpstr>
      <vt:lpstr>Product Mix: Three Products &amp; Three Resources</vt:lpstr>
      <vt:lpstr>Three Products &amp; Three Resources- LP Implementation</vt:lpstr>
      <vt:lpstr>How Much for One Additional Hour Res-1, Res-2, and Res-3.</vt:lpstr>
      <vt:lpstr>Demand for Prod-2 is 30 units- How much Do You Pay to Increase</vt:lpstr>
    </vt:vector>
  </TitlesOfParts>
  <Company>CSU, Northridge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 Thinking</dc:title>
  <dc:creator>aa2035</dc:creator>
  <cp:lastModifiedBy>Asef-Vaziri, Ardavan</cp:lastModifiedBy>
  <cp:revision>743</cp:revision>
  <cp:lastPrinted>2019-05-09T17:43:43Z</cp:lastPrinted>
  <dcterms:created xsi:type="dcterms:W3CDTF">2008-11-22T01:06:20Z</dcterms:created>
  <dcterms:modified xsi:type="dcterms:W3CDTF">2025-12-08T16:45:35Z</dcterms:modified>
</cp:coreProperties>
</file>