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8" r:id="rId3"/>
  </p:sldMasterIdLst>
  <p:notesMasterIdLst>
    <p:notesMasterId r:id="rId15"/>
  </p:notesMasterIdLst>
  <p:sldIdLst>
    <p:sldId id="256" r:id="rId4"/>
    <p:sldId id="257" r:id="rId5"/>
    <p:sldId id="258" r:id="rId6"/>
    <p:sldId id="275" r:id="rId7"/>
    <p:sldId id="276" r:id="rId8"/>
    <p:sldId id="262" r:id="rId9"/>
    <p:sldId id="277" r:id="rId10"/>
    <p:sldId id="267" r:id="rId11"/>
    <p:sldId id="280" r:id="rId12"/>
    <p:sldId id="271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5" autoAdjust="0"/>
    <p:restoredTop sz="94689" autoAdjust="0"/>
  </p:normalViewPr>
  <p:slideViewPr>
    <p:cSldViewPr>
      <p:cViewPr>
        <p:scale>
          <a:sx n="100" d="100"/>
          <a:sy n="100" d="100"/>
        </p:scale>
        <p:origin x="-276" y="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title>
      <c:tx>
        <c:rich>
          <a:bodyPr/>
          <a:lstStyle/>
          <a:p>
            <a: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Tx/>
              <a:buNone/>
              <a:defRPr lang="en-US" sz="130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Instructional</a:t>
            </a:r>
            <a:r>
              <a:rPr lang="en-US" sz="2000" kern="1200" baseline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 Time</a:t>
            </a:r>
            <a:endParaRPr lang="en-US" sz="2000" kern="1200" dirty="0">
              <a:ln w="635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8818793621735225E-4"/>
          <c:y val="9.0788080420466863E-2"/>
          <c:w val="0.99961187460263123"/>
          <c:h val="0.8665176975055841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Instructional time</c:v>
                </c:pt>
              </c:strCache>
            </c:strRef>
          </c:tx>
          <c:dPt>
            <c:idx val="0"/>
            <c:explosion val="9"/>
          </c:dPt>
          <c:dLbls>
            <c:showPercent val="1"/>
            <c:showLeaderLines val="1"/>
          </c:dLbls>
          <c:cat>
            <c:strRef>
              <c:f>Sheet1!$A$2:$A$5</c:f>
              <c:strCache>
                <c:ptCount val="4"/>
                <c:pt idx="0">
                  <c:v>Science</c:v>
                </c:pt>
                <c:pt idx="1">
                  <c:v>Math</c:v>
                </c:pt>
                <c:pt idx="2">
                  <c:v>ELA</c:v>
                </c:pt>
                <c:pt idx="3">
                  <c:v>OTHER??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42</c:v>
                </c:pt>
                <c:pt idx="2">
                  <c:v>50</c:v>
                </c:pt>
                <c:pt idx="3">
                  <c:v>1.2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7.3510832885019833E-2"/>
          <c:y val="0.84884755030621173"/>
          <c:w val="0.86384212842959895"/>
          <c:h val="5.4687164104486964E-2"/>
        </c:manualLayout>
      </c:layout>
      <c:txPr>
        <a:bodyPr/>
        <a:lstStyle/>
        <a:p>
          <a:pPr>
            <a:defRPr lang="en-US" sz="1300" kern="1200" dirty="0" smtClean="0">
              <a:ln w="635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741C6-98EF-425B-BF96-1A1883405CB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0A56B-CF9A-44EC-B006-6C5363C5D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712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0A56B-CF9A-44EC-B006-6C5363C5DC6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2.wm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ld_gears_h264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bmkLst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304800"/>
            <a:ext cx="9144000" cy="5143500"/>
          </a:xfrm>
          <a:prstGeom prst="rect">
            <a:avLst/>
          </a:prstGeom>
        </p:spPr>
      </p:pic>
      <p:sp>
        <p:nvSpPr>
          <p:cNvPr id="10" name="Click_Box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76200"/>
            <a:ext cx="91440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4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109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911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93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" y="190500"/>
            <a:ext cx="9144000" cy="5143500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5715000"/>
            <a:ext cx="1981200" cy="8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06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989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925366" y="2925364"/>
            <a:ext cx="6934201" cy="1083469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330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992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668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407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740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9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7549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614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342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5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607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3237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1635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2436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4038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85800" y="1143000"/>
            <a:ext cx="78486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506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42671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6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6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434339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361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295399"/>
            <a:ext cx="2743200" cy="16764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295399"/>
            <a:ext cx="2667000" cy="1676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295399"/>
            <a:ext cx="2743200" cy="1676401"/>
          </a:xfrm>
        </p:spPr>
        <p:txBody>
          <a:bodyPr>
            <a:normAutofit/>
          </a:bodyPr>
          <a:lstStyle>
            <a:lvl1pPr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7853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7638" y="1142999"/>
            <a:ext cx="34290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76799" y="3662362"/>
            <a:ext cx="3581400" cy="1828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838699" y="1143000"/>
            <a:ext cx="36576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1066799" y="3657600"/>
            <a:ext cx="3276600" cy="1828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930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0" y="15240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767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lum bright="-8000" contrast="8000"/>
          </a:blip>
          <a:stretch>
            <a:fillRect/>
          </a:stretch>
        </p:blipFill>
        <p:spPr>
          <a:xfrm rot="5400000">
            <a:off x="-2883696" y="2893219"/>
            <a:ext cx="6858003" cy="1071563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143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63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333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333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367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428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044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65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426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730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>
            <a:lum bright="-8000" contrast="8000"/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90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F99-95E1-4364-B51A-34543D3B751D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993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csun.edu/~sb4310/601%20files/Scoring%20Rubric%20for%20Persuasive%20Letter.do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slnet.org/what-is-ste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sun.edu/~sb4310/601%20files/Scoring%20Rubric%20for%20Persuasive%20Letter.do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lnet.org/what-is-ste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sun.edu/~sb4310/601%20files/Scoring%20Rubric%20for%20Persuasive%20Letter.do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un.edu/~sb4310/601%20files/Global%20Awareness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276600"/>
            <a:ext cx="6096000" cy="860425"/>
          </a:xfrm>
        </p:spPr>
        <p:txBody>
          <a:bodyPr/>
          <a:lstStyle/>
          <a:p>
            <a:r>
              <a:rPr lang="en-US" dirty="0" smtClean="0"/>
              <a:t>CSUN/EED MA COHORT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0" y="4038600"/>
            <a:ext cx="3429000" cy="7620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/>
              <a:t>EED 601  Session 2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6153150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By: Dr. Susan Belgrad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2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Two Week’s  CSUN Assignments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00150"/>
            <a:ext cx="5486400" cy="30861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◘ </a:t>
            </a:r>
            <a:r>
              <a:rPr lang="en-US" b="1" u="sng" dirty="0" smtClean="0"/>
              <a:t>Write</a:t>
            </a:r>
            <a:r>
              <a:rPr lang="en-US" b="1" dirty="0" smtClean="0"/>
              <a:t> a three-page persuasive paper  - </a:t>
            </a:r>
            <a:r>
              <a:rPr lang="en-US" dirty="0" smtClean="0"/>
              <a:t>ASCD Whole Child Initiative and  STEM Achievement for Diverse Students.  </a:t>
            </a:r>
            <a:br>
              <a:rPr lang="en-US" dirty="0" smtClean="0"/>
            </a:br>
            <a:r>
              <a:rPr lang="en-US" b="1" dirty="0" smtClean="0"/>
              <a:t>DUE DATE:  FEBRUARY 19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u="sng" dirty="0" smtClean="0"/>
              <a:t>Use</a:t>
            </a:r>
            <a:r>
              <a:rPr lang="en-US" b="1" dirty="0" smtClean="0"/>
              <a:t> this</a:t>
            </a:r>
            <a:r>
              <a:rPr lang="en-US" b="1" dirty="0" smtClean="0">
                <a:hlinkClick r:id="rId4"/>
              </a:rPr>
              <a:t> Scoring Rubric </a:t>
            </a:r>
            <a:r>
              <a:rPr lang="en-US" dirty="0" smtClean="0"/>
              <a:t>to plan, create and self assess your letter. </a:t>
            </a:r>
          </a:p>
          <a:p>
            <a:r>
              <a:rPr lang="en-US" b="1" dirty="0" smtClean="0"/>
              <a:t>◘ Assigned Reading: Henderson Book Chapters 1, 2 &amp; 5; Come to FEB 17 class session prepared to discuss key points;</a:t>
            </a:r>
            <a:endParaRPr lang="en-US" dirty="0" smtClean="0"/>
          </a:p>
          <a:p>
            <a:r>
              <a:rPr lang="en-US" b="1" dirty="0" smtClean="0"/>
              <a:t>◘ 2 Entries in Double-Entry Journal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93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00150"/>
            <a:ext cx="5486400" cy="30861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172200" y="1828800"/>
            <a:ext cx="2514600" cy="2895600"/>
          </a:xfrm>
        </p:spPr>
        <p:txBody>
          <a:bodyPr>
            <a:normAutofit/>
          </a:bodyPr>
          <a:lstStyle/>
          <a:p>
            <a:r>
              <a:rPr lang="en-US" b="1" dirty="0" smtClean="0"/>
              <a:t>◘ </a:t>
            </a:r>
            <a:r>
              <a:rPr lang="en-US" dirty="0" smtClean="0"/>
              <a:t>Dirksen, D. J. (2011). Hitting the Reset Button: Using Formative Assessment to Guide Instruction. </a:t>
            </a:r>
            <a:r>
              <a:rPr lang="en-US" i="1" dirty="0" smtClean="0"/>
              <a:t>Phi Delta </a:t>
            </a:r>
            <a:r>
              <a:rPr lang="en-US" i="1" dirty="0" err="1" smtClean="0"/>
              <a:t>Kappan</a:t>
            </a:r>
            <a:r>
              <a:rPr lang="en-US" dirty="0" smtClean="0"/>
              <a:t>, </a:t>
            </a:r>
            <a:r>
              <a:rPr lang="en-US" i="1" dirty="0" smtClean="0"/>
              <a:t>92</a:t>
            </a:r>
            <a:r>
              <a:rPr lang="en-US" dirty="0" smtClean="0"/>
              <a:t>(7), 26-31.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◘ </a:t>
            </a:r>
            <a:r>
              <a:rPr lang="en-US" dirty="0" err="1" smtClean="0"/>
              <a:t>Keeley</a:t>
            </a:r>
            <a:r>
              <a:rPr lang="en-US" dirty="0" smtClean="0"/>
              <a:t>, P. (2013). Is It a Rock? Continuous Formative Assessment. </a:t>
            </a:r>
            <a:r>
              <a:rPr lang="en-US" i="1" dirty="0" smtClean="0"/>
              <a:t>Science &amp; Children</a:t>
            </a:r>
            <a:r>
              <a:rPr lang="en-US" dirty="0" smtClean="0"/>
              <a:t>, </a:t>
            </a:r>
            <a:r>
              <a:rPr lang="en-US" i="1" dirty="0" smtClean="0"/>
              <a:t>50</a:t>
            </a:r>
            <a:r>
              <a:rPr lang="en-US" dirty="0" smtClean="0"/>
              <a:t>(8), 34.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93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57200"/>
            <a:ext cx="7772400" cy="944562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447801"/>
            <a:ext cx="7772400" cy="35813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/>
              <a:t> 1. Spend some time sharing what you wrote about in the Forum .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We will discuss your perspectives for a short while after this.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   2. Review of Course Requirements and update on accessing and using the Moodle LMS;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   3. Instructor Introduction of the Whole Child Initiative and what it means for building caring learning communities in which STEM and STEAM add value and promise to children’s and adolescents’ lives.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11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533400"/>
            <a:ext cx="5943600" cy="731838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 startAt="4"/>
            </a:pPr>
            <a:r>
              <a:rPr lang="en-US" b="1" u="sng" dirty="0" smtClean="0"/>
              <a:t>Activity One</a:t>
            </a:r>
            <a:r>
              <a:rPr lang="en-US" b="1" dirty="0" smtClean="0"/>
              <a:t>: The 4Cs of Reflective Practice:  Introduction to writing Your Teacher Story  </a:t>
            </a:r>
            <a:br>
              <a:rPr lang="en-US" b="1" dirty="0" smtClean="0"/>
            </a:br>
            <a:r>
              <a:rPr lang="en-US" b="1" dirty="0" smtClean="0"/>
              <a:t>Caring</a:t>
            </a:r>
          </a:p>
          <a:p>
            <a:pPr marL="457200" indent="-457200"/>
            <a:r>
              <a:rPr lang="en-US" b="1" dirty="0" smtClean="0"/>
              <a:t>	Calling</a:t>
            </a:r>
            <a:br>
              <a:rPr lang="en-US" b="1" dirty="0" smtClean="0"/>
            </a:br>
            <a:r>
              <a:rPr lang="en-US" b="1" dirty="0" smtClean="0"/>
              <a:t>Creating</a:t>
            </a:r>
            <a:br>
              <a:rPr lang="en-US" b="1" dirty="0" smtClean="0"/>
            </a:br>
            <a:r>
              <a:rPr lang="en-US" b="1" dirty="0" smtClean="0"/>
              <a:t>Centering</a:t>
            </a:r>
          </a:p>
          <a:p>
            <a:r>
              <a:rPr lang="en-US" b="1" dirty="0" smtClean="0"/>
              <a:t>    </a:t>
            </a:r>
          </a:p>
          <a:p>
            <a:r>
              <a:rPr lang="en-US" b="1" dirty="0" smtClean="0"/>
              <a:t>5. </a:t>
            </a:r>
            <a:r>
              <a:rPr lang="en-US" b="1" u="sng" dirty="0" smtClean="0"/>
              <a:t>Activity Two</a:t>
            </a:r>
            <a:r>
              <a:rPr lang="en-US" b="1" dirty="0" smtClean="0"/>
              <a:t>:  The Tenets of the ASCD Whole Child Initiative</a:t>
            </a:r>
          </a:p>
          <a:p>
            <a:endParaRPr lang="en-US" b="1" dirty="0" smtClean="0"/>
          </a:p>
          <a:p>
            <a:r>
              <a:rPr lang="en-US" b="1" dirty="0" smtClean="0"/>
              <a:t>	</a:t>
            </a:r>
            <a:endParaRPr lang="en-US" b="1" u="sn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10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00200" y="990600"/>
            <a:ext cx="6781800" cy="4678363"/>
          </a:xfrm>
        </p:spPr>
        <p:txBody>
          <a:bodyPr>
            <a:normAutofit/>
          </a:bodyPr>
          <a:lstStyle/>
          <a:p>
            <a:r>
              <a:rPr lang="en-US" b="1" dirty="0" smtClean="0"/>
              <a:t>6. </a:t>
            </a:r>
            <a:r>
              <a:rPr lang="en-US" b="1" dirty="0" smtClean="0">
                <a:hlinkClick r:id="rId3"/>
              </a:rPr>
              <a:t>STEM Learning</a:t>
            </a:r>
            <a:r>
              <a:rPr lang="en-US" b="1" dirty="0" smtClean="0"/>
              <a:t> — Why and How We Need to Work with Colleagues to Transform Schools into </a:t>
            </a:r>
            <a:r>
              <a:rPr lang="en-US" b="1" u="sng" dirty="0" smtClean="0"/>
              <a:t>Inclusive</a:t>
            </a:r>
            <a:r>
              <a:rPr lang="en-US" b="1" dirty="0" smtClean="0"/>
              <a:t> STEM Learning Centers 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b="1" dirty="0" smtClean="0"/>
              <a:t>    -Instructor Presentation</a:t>
            </a:r>
          </a:p>
          <a:p>
            <a:r>
              <a:rPr lang="en-US" b="1" dirty="0" smtClean="0"/>
              <a:t>    -Small Group Discussions</a:t>
            </a:r>
          </a:p>
          <a:p>
            <a:endParaRPr lang="en-US" b="1" dirty="0" smtClean="0"/>
          </a:p>
          <a:p>
            <a:r>
              <a:rPr lang="en-US" b="1" dirty="0" smtClean="0"/>
              <a:t>7.  Instructor Directions on the upcoming </a:t>
            </a:r>
            <a:br>
              <a:rPr lang="en-US" b="1" dirty="0" smtClean="0"/>
            </a:br>
            <a:r>
              <a:rPr lang="en-US" b="1" dirty="0" smtClean="0">
                <a:hlinkClick r:id="rId4"/>
              </a:rPr>
              <a:t>Persuasive Essay Assignment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- Examples of persuasive essays; </a:t>
            </a:r>
            <a:br>
              <a:rPr lang="en-US" b="1" dirty="0" smtClean="0"/>
            </a:br>
            <a:r>
              <a:rPr lang="en-US" b="1" dirty="0" smtClean="0"/>
              <a:t>    - Preparing for Academic Writing; </a:t>
            </a:r>
            <a:br>
              <a:rPr lang="en-US" b="1" dirty="0" smtClean="0"/>
            </a:br>
            <a:r>
              <a:rPr lang="en-US" b="1" dirty="0" smtClean="0"/>
              <a:t>        Instructor discussion and  </a:t>
            </a:r>
            <a:br>
              <a:rPr lang="en-US" b="1" dirty="0" smtClean="0"/>
            </a:br>
            <a:r>
              <a:rPr lang="en-US" b="1" dirty="0" smtClean="0"/>
              <a:t>         overview of APA Style </a:t>
            </a:r>
          </a:p>
          <a:p>
            <a:r>
              <a:rPr lang="en-US" b="1" dirty="0" smtClean="0"/>
              <a:t> 	</a:t>
            </a:r>
            <a:endParaRPr lang="en-US" b="1" u="sn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10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2600" y="1219200"/>
            <a:ext cx="67818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8. </a:t>
            </a:r>
            <a:r>
              <a:rPr lang="en-US" b="1" dirty="0" smtClean="0">
                <a:hlinkClick r:id="rId3"/>
              </a:rPr>
              <a:t>STEM Learning</a:t>
            </a:r>
            <a:r>
              <a:rPr lang="en-US" b="1" dirty="0" smtClean="0"/>
              <a:t> — Why and How We Need to Work with Colleagues to Transform Schools into </a:t>
            </a:r>
            <a:r>
              <a:rPr lang="en-US" b="1" u="sng" dirty="0" smtClean="0"/>
              <a:t>Inclusive</a:t>
            </a:r>
            <a:r>
              <a:rPr lang="en-US" b="1" dirty="0" smtClean="0"/>
              <a:t> STEM Learning Centers </a:t>
            </a:r>
            <a:br>
              <a:rPr lang="en-US" b="1" dirty="0" smtClean="0"/>
            </a:br>
            <a:r>
              <a:rPr lang="en-US" b="1" dirty="0" smtClean="0"/>
              <a:t>            -Instructor Presentation</a:t>
            </a:r>
          </a:p>
          <a:p>
            <a:r>
              <a:rPr lang="en-US" b="1" dirty="0" smtClean="0"/>
              <a:t>            -Small Group Discussions</a:t>
            </a:r>
            <a:br>
              <a:rPr lang="en-US" b="1" dirty="0" smtClean="0"/>
            </a:br>
            <a:endParaRPr lang="en-US" b="1" dirty="0" smtClean="0"/>
          </a:p>
          <a:p>
            <a:pPr marL="457200" indent="-457200"/>
            <a:r>
              <a:rPr lang="en-US" b="1" dirty="0" smtClean="0"/>
              <a:t>9.    Instructor Directions on the </a:t>
            </a:r>
            <a:br>
              <a:rPr lang="en-US" b="1" dirty="0" smtClean="0"/>
            </a:br>
            <a:r>
              <a:rPr lang="en-US" b="1" dirty="0" smtClean="0">
                <a:hlinkClick r:id="rId4"/>
              </a:rPr>
              <a:t>Persuasive Essay Assignment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- Examples of persuasive 						essays; </a:t>
            </a:r>
            <a:br>
              <a:rPr lang="en-US" b="1" dirty="0" smtClean="0"/>
            </a:br>
            <a:r>
              <a:rPr lang="en-US" b="1" dirty="0" smtClean="0"/>
              <a:t>    - Preparing for Academic 						Writing; </a:t>
            </a:r>
            <a:br>
              <a:rPr lang="en-US" b="1" dirty="0" smtClean="0"/>
            </a:br>
            <a:r>
              <a:rPr lang="en-US" b="1" dirty="0" smtClean="0"/>
              <a:t>    - Instructor discussion and  </a:t>
            </a:r>
            <a:br>
              <a:rPr lang="en-US" b="1" dirty="0" smtClean="0"/>
            </a:br>
            <a:r>
              <a:rPr lang="en-US" b="1" dirty="0" smtClean="0"/>
              <a:t>      overview of APA Style </a:t>
            </a:r>
          </a:p>
          <a:p>
            <a:pPr marL="457200" indent="-457200"/>
            <a:r>
              <a:rPr lang="en-US" b="1" smtClean="0"/>
              <a:t>                         </a:t>
            </a:r>
            <a:endParaRPr lang="en-US" b="1" dirty="0" smtClean="0"/>
          </a:p>
          <a:p>
            <a:r>
              <a:rPr lang="en-US" b="1" dirty="0" smtClean="0"/>
              <a:t> 	</a:t>
            </a:r>
            <a:endParaRPr lang="en-US" b="1" u="sn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10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990600"/>
            <a:ext cx="3394472" cy="452596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PCK and 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3505201"/>
          </a:xfrm>
        </p:spPr>
        <p:txBody>
          <a:bodyPr/>
          <a:lstStyle/>
          <a:p>
            <a:r>
              <a:rPr lang="en-US" b="1" u="sng" dirty="0" smtClean="0"/>
              <a:t>10.  Activity Two</a:t>
            </a:r>
            <a:r>
              <a:rPr lang="en-US" b="1" dirty="0" smtClean="0"/>
              <a:t>: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What are the implications and benefits of  teacher reflection on goals and vision?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-  Acquiring PCK in STEM?</a:t>
            </a:r>
            <a:br>
              <a:rPr lang="en-US" b="1" dirty="0" smtClean="0"/>
            </a:br>
            <a:r>
              <a:rPr lang="en-US" b="1" dirty="0" smtClean="0"/>
              <a:t> -  Inspiring diverse students to </a:t>
            </a:r>
            <a:br>
              <a:rPr lang="en-US" b="1" dirty="0" smtClean="0"/>
            </a:br>
            <a:r>
              <a:rPr lang="en-US" b="1" dirty="0" smtClean="0"/>
              <a:t>    achieve across all content </a:t>
            </a:r>
            <a:br>
              <a:rPr lang="en-US" b="1" dirty="0" smtClean="0"/>
            </a:br>
            <a:r>
              <a:rPr lang="en-US" b="1" dirty="0" smtClean="0"/>
              <a:t>    areas?</a:t>
            </a:r>
            <a:br>
              <a:rPr lang="en-US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8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990600"/>
            <a:ext cx="3394472" cy="452596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PCK and 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35052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/>
              <a:t>11.  Partner sharing on response to school documents on CCSS and NGSS. Summary and discussion of activity and implications for practice.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8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12.    STEM LEARNING, COMMON CORE  AND  NGSS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288301"/>
              </p:ext>
            </p:extLst>
          </p:nvPr>
        </p:nvGraphicFramePr>
        <p:xfrm>
          <a:off x="3575050" y="533400"/>
          <a:ext cx="511175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How do we work smarter not harder as we assure our students are prepared for LIFE and Career in the 21</a:t>
            </a:r>
            <a:r>
              <a:rPr lang="en-US" baseline="30000" dirty="0" smtClean="0"/>
              <a:t>st</a:t>
            </a:r>
            <a:r>
              <a:rPr lang="en-US" dirty="0" smtClean="0"/>
              <a:t> Century Global Community and Economy??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2819400"/>
            <a:ext cx="21717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93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00200" y="990600"/>
            <a:ext cx="6781800" cy="4678363"/>
          </a:xfrm>
        </p:spPr>
        <p:txBody>
          <a:bodyPr>
            <a:normAutofit/>
          </a:bodyPr>
          <a:lstStyle/>
          <a:p>
            <a:r>
              <a:rPr lang="en-US" b="1" dirty="0" smtClean="0"/>
              <a:t>13. </a:t>
            </a:r>
            <a:r>
              <a:rPr lang="en-US" b="1" u="sng" dirty="0" smtClean="0"/>
              <a:t>Activity Three</a:t>
            </a:r>
            <a:r>
              <a:rPr lang="en-US" b="1" dirty="0" smtClean="0"/>
              <a:t>:     </a:t>
            </a:r>
            <a:r>
              <a:rPr lang="en-US" b="1" dirty="0" smtClean="0">
                <a:hlinkClick r:id="rId3"/>
              </a:rPr>
              <a:t>Teaching for Global Awareness</a:t>
            </a:r>
            <a:r>
              <a:rPr lang="en-US" b="1" i="1" dirty="0" smtClean="0"/>
              <a:t> </a:t>
            </a:r>
            <a:br>
              <a:rPr lang="en-US" b="1" i="1" dirty="0" smtClean="0"/>
            </a:br>
            <a:endParaRPr lang="en-US" b="1" dirty="0" smtClean="0"/>
          </a:p>
          <a:p>
            <a:r>
              <a:rPr lang="en-US" b="1" dirty="0" smtClean="0"/>
              <a:t>Share your organizers created after this reading with small group work (cooperative learning roles will be assigned) ;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	-Group Presentations on Global Awareness- 	</a:t>
            </a:r>
            <a:br>
              <a:rPr lang="en-US" b="1" dirty="0" smtClean="0"/>
            </a:br>
            <a:r>
              <a:rPr lang="en-US" b="1" dirty="0" smtClean="0"/>
              <a:t>	-Summary and discussion of activity and </a:t>
            </a:r>
            <a:br>
              <a:rPr lang="en-US" b="1" dirty="0" smtClean="0"/>
            </a:br>
            <a:r>
              <a:rPr lang="en-US" b="1" dirty="0" smtClean="0"/>
              <a:t>	implications for practice.</a:t>
            </a:r>
            <a:br>
              <a:rPr lang="en-US" b="1" dirty="0" smtClean="0"/>
            </a:b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dirty="0" smtClean="0"/>
              <a:t> </a:t>
            </a:r>
            <a:r>
              <a:rPr lang="en-US" b="1" dirty="0" smtClean="0"/>
              <a:t>14. Complete Session Log 	</a:t>
            </a:r>
            <a:endParaRPr lang="en-US" b="1" u="sn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10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erMedia.com Animated Golden Gears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Static Golden Gears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395FFFB-F4D2-4234-9D98-7576588E43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2010</TotalTime>
  <Words>301</Words>
  <Application>Microsoft Office PowerPoint</Application>
  <PresentationFormat>On-screen Show (4:3)</PresentationFormat>
  <Paragraphs>55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PresenterMedia.com Animated Golden Gears</vt:lpstr>
      <vt:lpstr>PresenterMedia.com Static Golden Gears</vt:lpstr>
      <vt:lpstr>CSUN/EED MA COHORT</vt:lpstr>
      <vt:lpstr>AGENDA</vt:lpstr>
      <vt:lpstr>AGENDA</vt:lpstr>
      <vt:lpstr>Slide 4</vt:lpstr>
      <vt:lpstr>Slide 5</vt:lpstr>
      <vt:lpstr>PCK and STEM</vt:lpstr>
      <vt:lpstr>PCK and STEM</vt:lpstr>
      <vt:lpstr>12.    STEM LEARNING, COMMON CORE  AND  NGSS</vt:lpstr>
      <vt:lpstr>Slide 9</vt:lpstr>
      <vt:lpstr>In Two Week’s  CSUN Assignments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Belgrad</dc:creator>
  <cp:lastModifiedBy>Susan Belgrad</cp:lastModifiedBy>
  <cp:revision>40</cp:revision>
  <dcterms:modified xsi:type="dcterms:W3CDTF">2017-01-22T19:30:37Z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TC018572509991</vt:lpwstr>
  </property>
</Properties>
</file>