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udio/unknown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9" r:id="rId7"/>
    <p:sldId id="266" r:id="rId8"/>
    <p:sldId id="269" r:id="rId9"/>
    <p:sldId id="270" r:id="rId10"/>
    <p:sldId id="271" r:id="rId11"/>
    <p:sldId id="272" r:id="rId12"/>
    <p:sldId id="268" r:id="rId13"/>
    <p:sldId id="261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7" autoAdjust="0"/>
    <p:restoredTop sz="94660" autoAdjust="0"/>
  </p:normalViewPr>
  <p:slideViewPr>
    <p:cSldViewPr snapToGrid="0" showGuides="1">
      <p:cViewPr varScale="1">
        <p:scale>
          <a:sx n="75" d="100"/>
          <a:sy n="75" d="100"/>
        </p:scale>
        <p:origin x="-19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pPr/>
              <a:t>5/7/2018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pPr/>
              <a:t>5/7/2018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6150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9756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769637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01207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445927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86876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2673943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602678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27791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71016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758111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02416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pPr/>
              <a:t>5/7/2018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769764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DC.OR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youtube.com/watch?v=r2UCLZDWdyA&amp;ab_channel=PearsonNorthAmer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44851" y="4469006"/>
            <a:ext cx="5734050" cy="955565"/>
          </a:xfrm>
        </p:spPr>
        <p:txBody>
          <a:bodyPr/>
          <a:lstStyle/>
          <a:p>
            <a:pPr algn="ctr"/>
            <a:r>
              <a:rPr lang="en-US" dirty="0" err="1" smtClean="0">
                <a:solidFill>
                  <a:schemeClr val="accent4"/>
                </a:solidFill>
                <a:latin typeface="Calibri"/>
                <a:cs typeface="Calibri"/>
              </a:rPr>
              <a:t>Eliana</a:t>
            </a:r>
            <a:r>
              <a:rPr lang="en-US" dirty="0" smtClean="0">
                <a:solidFill>
                  <a:schemeClr val="accent4"/>
                </a:solidFill>
                <a:latin typeface="Calibri"/>
                <a:cs typeface="Calibri"/>
              </a:rPr>
              <a:t> Castillo and Diana </a:t>
            </a:r>
            <a:r>
              <a:rPr lang="en-US" dirty="0" err="1">
                <a:solidFill>
                  <a:schemeClr val="accent4"/>
                </a:solidFill>
                <a:latin typeface="Calibri"/>
                <a:cs typeface="Calibri"/>
              </a:rPr>
              <a:t>Díaz</a:t>
            </a:r>
            <a:endParaRPr lang="en-US" dirty="0">
              <a:solidFill>
                <a:schemeClr val="accent4"/>
              </a:solidFill>
              <a:latin typeface="Calibri"/>
              <a:cs typeface="Calibri"/>
            </a:endParaRPr>
          </a:p>
          <a:p>
            <a:pPr algn="ctr"/>
            <a:r>
              <a:rPr lang="en-US" dirty="0">
                <a:solidFill>
                  <a:schemeClr val="accent4"/>
                </a:solidFill>
                <a:latin typeface="Calibri"/>
                <a:cs typeface="Calibri"/>
              </a:rPr>
              <a:t>California State University, Northridge</a:t>
            </a: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2414368"/>
            <a:ext cx="70791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4"/>
                </a:solidFill>
                <a:latin typeface="Calibri"/>
                <a:cs typeface="Calibri"/>
              </a:rPr>
              <a:t>Professional Learning Communities (PLC)</a:t>
            </a:r>
          </a:p>
          <a:p>
            <a:pPr algn="ctr"/>
            <a:r>
              <a:rPr lang="en-US" sz="1400" dirty="0" smtClean="0">
                <a:solidFill>
                  <a:schemeClr val="accent4"/>
                </a:solidFill>
                <a:latin typeface="Calibri"/>
                <a:cs typeface="Calibri"/>
              </a:rPr>
              <a:t>Adapted from PowerPoint on Professional Learning Communities </a:t>
            </a:r>
          </a:p>
          <a:p>
            <a:pPr algn="ctr"/>
            <a:r>
              <a:rPr lang="en-US" sz="1400" dirty="0" smtClean="0">
                <a:solidFill>
                  <a:schemeClr val="accent4"/>
                </a:solidFill>
                <a:latin typeface="Calibri"/>
                <a:cs typeface="Calibri"/>
              </a:rPr>
              <a:t>Original work by </a:t>
            </a:r>
            <a:r>
              <a:rPr lang="en-US" sz="1400" dirty="0" err="1" smtClean="0">
                <a:solidFill>
                  <a:schemeClr val="accent4"/>
                </a:solidFill>
                <a:latin typeface="Calibri"/>
                <a:cs typeface="Calibri"/>
              </a:rPr>
              <a:t>DuFour</a:t>
            </a:r>
            <a:r>
              <a:rPr lang="en-US" sz="1400" dirty="0" smtClean="0">
                <a:solidFill>
                  <a:schemeClr val="accent4"/>
                </a:solidFill>
                <a:latin typeface="Calibri"/>
                <a:cs typeface="Calibri"/>
              </a:rPr>
              <a:t>, </a:t>
            </a:r>
            <a:r>
              <a:rPr lang="en-US" sz="1400" dirty="0" err="1" smtClean="0">
                <a:solidFill>
                  <a:schemeClr val="accent4"/>
                </a:solidFill>
                <a:latin typeface="Calibri"/>
                <a:cs typeface="Calibri"/>
              </a:rPr>
              <a:t>DuFour</a:t>
            </a:r>
            <a:r>
              <a:rPr lang="en-US" sz="1400" dirty="0" smtClean="0">
                <a:solidFill>
                  <a:schemeClr val="accent4"/>
                </a:solidFill>
                <a:latin typeface="Calibri"/>
                <a:cs typeface="Calibri"/>
              </a:rPr>
              <a:t> and </a:t>
            </a:r>
            <a:r>
              <a:rPr lang="en-US" sz="1400" dirty="0" err="1" smtClean="0">
                <a:solidFill>
                  <a:schemeClr val="accent4"/>
                </a:solidFill>
                <a:latin typeface="Calibri"/>
                <a:cs typeface="Calibri"/>
              </a:rPr>
              <a:t>Eaker</a:t>
            </a:r>
            <a:endParaRPr lang="en-US" sz="1400" dirty="0">
              <a:solidFill>
                <a:schemeClr val="accent4"/>
              </a:solidFill>
            </a:endParaRPr>
          </a:p>
        </p:txBody>
      </p:sp>
      <p:pic>
        <p:nvPicPr>
          <p:cNvPr id="3" name="Picture Placeholder 2" descr="images-3.jp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206" r="10206"/>
          <a:stretch>
            <a:fillRect/>
          </a:stretch>
        </p:blipFill>
        <p:spPr>
          <a:xfrm>
            <a:off x="7143137" y="1595798"/>
            <a:ext cx="4508297" cy="3641118"/>
          </a:xfrm>
        </p:spPr>
      </p:pic>
    </p:spTree>
    <p:extLst>
      <p:ext uri="{BB962C8B-B14F-4D97-AF65-F5344CB8AC3E}">
        <p14:creationId xmlns:p14="http://schemas.microsoft.com/office/powerpoint/2010/main" xmlns="" val="1652133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4012" y="3411048"/>
            <a:ext cx="10071099" cy="50975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Calibri"/>
                <a:cs typeface="Calibri"/>
              </a:rPr>
              <a:t>Questions?</a:t>
            </a:r>
            <a:endParaRPr lang="en-US" sz="44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884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  <p:sndAc>
          <p:stSnd>
            <p:snd r:embed="rId4" name="Chimes"/>
          </p:stSnd>
        </p:sndAc>
      </p:transition>
    </mc:Choice>
    <mc:Fallback>
      <p:transition spd="slow">
        <p:fade/>
        <p:sndAc>
          <p:stSnd>
            <p:snd r:embed="rId3" name="Chimes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942" y="93579"/>
            <a:ext cx="9980682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latin typeface="Calibri"/>
                <a:cs typeface="Calibri"/>
              </a:rPr>
              <a:t/>
            </a:r>
            <a:br>
              <a:rPr lang="en-US" sz="2800" b="1" dirty="0" smtClean="0">
                <a:latin typeface="Calibri"/>
                <a:cs typeface="Calibri"/>
              </a:rPr>
            </a:br>
            <a:r>
              <a:rPr lang="en-US" sz="2800" b="1" dirty="0">
                <a:latin typeface="Calibri"/>
                <a:cs typeface="Calibri"/>
              </a:rPr>
              <a:t/>
            </a:r>
            <a:br>
              <a:rPr lang="en-US" sz="2800" b="1" dirty="0">
                <a:latin typeface="Calibri"/>
                <a:cs typeface="Calibri"/>
              </a:rPr>
            </a:br>
            <a:r>
              <a:rPr lang="en-US" sz="3600" b="1" dirty="0" smtClean="0">
                <a:latin typeface="Calibri"/>
                <a:cs typeface="Calibri"/>
              </a:rPr>
              <a:t>References</a:t>
            </a:r>
            <a:endParaRPr lang="en-US" sz="3600" i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472" y="1575050"/>
            <a:ext cx="9368941" cy="4572000"/>
          </a:xfrm>
        </p:spPr>
        <p:txBody>
          <a:bodyPr>
            <a:normAutofit/>
          </a:bodyPr>
          <a:lstStyle/>
          <a:p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7581" y="1415990"/>
            <a:ext cx="978956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DuFour</a:t>
            </a:r>
            <a:r>
              <a:rPr lang="en-US" dirty="0"/>
              <a:t>, R. (2004). What Is a professional Learning Community? </a:t>
            </a:r>
            <a:r>
              <a:rPr lang="en-US" dirty="0" smtClean="0"/>
              <a:t>Educational</a:t>
            </a:r>
          </a:p>
          <a:p>
            <a:r>
              <a:rPr lang="en-US" dirty="0"/>
              <a:t> </a:t>
            </a:r>
            <a:r>
              <a:rPr lang="en-US" dirty="0" smtClean="0"/>
              <a:t>    Leadership.</a:t>
            </a:r>
          </a:p>
          <a:p>
            <a:endParaRPr lang="en-US" dirty="0"/>
          </a:p>
          <a:p>
            <a:r>
              <a:rPr lang="en-US" dirty="0" err="1" smtClean="0"/>
              <a:t>Dufour</a:t>
            </a:r>
            <a:r>
              <a:rPr lang="en-US" dirty="0"/>
              <a:t>, R., </a:t>
            </a:r>
            <a:r>
              <a:rPr lang="en-US" dirty="0" err="1"/>
              <a:t>Dufour</a:t>
            </a:r>
            <a:r>
              <a:rPr lang="en-US" dirty="0"/>
              <a:t>, R., &amp;amp; </a:t>
            </a:r>
            <a:r>
              <a:rPr lang="en-US" dirty="0" err="1"/>
              <a:t>Eaker</a:t>
            </a:r>
            <a:r>
              <a:rPr lang="en-US" dirty="0"/>
              <a:t>, B. (</a:t>
            </a:r>
            <a:r>
              <a:rPr lang="en-US" dirty="0" err="1"/>
              <a:t>n.d.</a:t>
            </a:r>
            <a:r>
              <a:rPr lang="en-US" dirty="0"/>
              <a:t>). New Insights into Professional </a:t>
            </a:r>
            <a:r>
              <a:rPr lang="en-US" dirty="0" smtClean="0"/>
              <a:t>Learning  </a:t>
            </a:r>
          </a:p>
          <a:p>
            <a:r>
              <a:rPr lang="en-US" dirty="0" smtClean="0"/>
              <a:t>    Communities </a:t>
            </a:r>
            <a:r>
              <a:rPr lang="en-US" dirty="0"/>
              <a:t>at Work. The Challenge of Change: Start School </a:t>
            </a:r>
            <a:r>
              <a:rPr lang="en-US" dirty="0" smtClean="0"/>
              <a:t>Improvement</a:t>
            </a:r>
          </a:p>
          <a:p>
            <a:r>
              <a:rPr lang="en-US" dirty="0"/>
              <a:t> </a:t>
            </a:r>
            <a:r>
              <a:rPr lang="en-US" dirty="0" smtClean="0"/>
              <a:t>   Now</a:t>
            </a:r>
            <a:r>
              <a:rPr lang="en-US" dirty="0"/>
              <a:t>!,87-104.    doi:10.4135/9781452218991.</a:t>
            </a:r>
            <a:r>
              <a:rPr lang="en-US" dirty="0" smtClean="0"/>
              <a:t>n8</a:t>
            </a:r>
          </a:p>
          <a:p>
            <a:endParaRPr lang="en-US" dirty="0"/>
          </a:p>
          <a:p>
            <a:r>
              <a:rPr lang="en-US" dirty="0" err="1"/>
              <a:t>Hord</a:t>
            </a:r>
            <a:r>
              <a:rPr lang="en-US" dirty="0"/>
              <a:t>, S. M. (2009). Professional learning communities. National Staff </a:t>
            </a:r>
            <a:r>
              <a:rPr lang="en-US" dirty="0" smtClean="0"/>
              <a:t>Development </a:t>
            </a:r>
          </a:p>
          <a:p>
            <a:r>
              <a:rPr lang="en-US" dirty="0"/>
              <a:t> </a:t>
            </a:r>
            <a:r>
              <a:rPr lang="en-US" dirty="0" smtClean="0"/>
              <a:t>   Council</a:t>
            </a:r>
            <a:r>
              <a:rPr lang="en-US" dirty="0"/>
              <a:t>,30(1). Retrieved from </a:t>
            </a:r>
            <a:r>
              <a:rPr lang="en-US" dirty="0">
                <a:hlinkClick r:id="rId3"/>
              </a:rPr>
              <a:t>www.NSDC.ORG</a:t>
            </a:r>
            <a:r>
              <a:rPr lang="en-US" smtClean="0"/>
              <a:t>.</a:t>
            </a:r>
          </a:p>
          <a:p>
            <a:endParaRPr lang="en-US" dirty="0"/>
          </a:p>
          <a:p>
            <a:r>
              <a:rPr lang="en-US" dirty="0" err="1"/>
              <a:t>Vescio</a:t>
            </a:r>
            <a:r>
              <a:rPr lang="en-US" dirty="0"/>
              <a:t>, V., Ross, D., &amp;amp; Adams, A. (2008). A review of research on the </a:t>
            </a:r>
            <a:r>
              <a:rPr lang="en-US" dirty="0" smtClean="0"/>
              <a:t>impact of</a:t>
            </a:r>
          </a:p>
          <a:p>
            <a:r>
              <a:rPr lang="en-US" dirty="0" smtClean="0"/>
              <a:t>    professional </a:t>
            </a:r>
            <a:r>
              <a:rPr lang="en-US" dirty="0"/>
              <a:t>learning communities on teaching practice and student learning.</a:t>
            </a:r>
          </a:p>
          <a:p>
            <a:r>
              <a:rPr lang="en-US" dirty="0" smtClean="0"/>
              <a:t>    Teaching </a:t>
            </a:r>
            <a:r>
              <a:rPr lang="en-US" dirty="0"/>
              <a:t>and Teacher Education,24(1), 80-91. doi:10.1016/j.tate.</a:t>
            </a:r>
            <a:r>
              <a:rPr lang="en-US" dirty="0" smtClean="0"/>
              <a:t>2007.01.004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391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Calibri"/>
                <a:cs typeface="Calibri"/>
              </a:rPr>
              <a:t>What is a Professional Learning Community? (PLC)</a:t>
            </a:r>
            <a:endParaRPr lang="en-US" sz="3200" b="1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78721" y="1632758"/>
            <a:ext cx="7315462" cy="453747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It is a group of educators that meets regularly, shares expertise, and works collaboratively to improve teaching skills and the academic performance of students. </a:t>
            </a:r>
            <a:r>
              <a:rPr lang="en-US" sz="2800" dirty="0"/>
              <a:t>The key to improved learning for students is continuous</a:t>
            </a:r>
            <a:r>
              <a:rPr lang="en-US" sz="2800" dirty="0" smtClean="0"/>
              <a:t>.  </a:t>
            </a:r>
            <a:r>
              <a:rPr lang="en-US" sz="1600" dirty="0" smtClean="0"/>
              <a:t>(The Glossary of Education Reform, 2014)</a:t>
            </a:r>
          </a:p>
        </p:txBody>
      </p:sp>
      <p:pic>
        <p:nvPicPr>
          <p:cNvPr id="3" name="Picture 2" descr="images-4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54098" y="3551526"/>
            <a:ext cx="2667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54255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latin typeface="Calibri"/>
                <a:cs typeface="Calibri"/>
              </a:rPr>
              <a:t>What are the Core Values of PLCs? </a:t>
            </a:r>
            <a:r>
              <a:rPr lang="en-US" sz="1400" b="1" dirty="0" smtClean="0">
                <a:latin typeface="Calibri"/>
                <a:cs typeface="Calibri"/>
              </a:rPr>
              <a:t>(</a:t>
            </a:r>
            <a:r>
              <a:rPr lang="en-US" sz="1400" b="1" dirty="0" err="1" smtClean="0">
                <a:latin typeface="Calibri"/>
                <a:cs typeface="Calibri"/>
              </a:rPr>
              <a:t>DuFour</a:t>
            </a:r>
            <a:r>
              <a:rPr lang="en-US" sz="1400" b="1" dirty="0" smtClean="0">
                <a:latin typeface="Calibri"/>
                <a:cs typeface="Calibri"/>
              </a:rPr>
              <a:t>, 2004)</a:t>
            </a:r>
            <a:endParaRPr lang="en-US" sz="1400" b="1" i="1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4815" y="1611439"/>
            <a:ext cx="9926021" cy="4571999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Ensuring that students learn</a:t>
            </a:r>
          </a:p>
          <a:p>
            <a:pPr lvl="2"/>
            <a:r>
              <a:rPr lang="en-US" sz="2400" i="1" dirty="0" smtClean="0">
                <a:latin typeface="Calibri"/>
                <a:cs typeface="Calibri"/>
              </a:rPr>
              <a:t>Learning for all</a:t>
            </a:r>
          </a:p>
          <a:p>
            <a:pPr marL="0" indent="0">
              <a:buNone/>
            </a:pPr>
            <a:endParaRPr lang="en-US" sz="3200" dirty="0" smtClean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A culture of collaboration</a:t>
            </a:r>
          </a:p>
          <a:p>
            <a:pPr lvl="2"/>
            <a:r>
              <a:rPr lang="en-US" sz="2400" i="1" dirty="0" smtClean="0">
                <a:latin typeface="Calibri"/>
                <a:cs typeface="Calibri"/>
              </a:rPr>
              <a:t>Teamwork</a:t>
            </a:r>
          </a:p>
          <a:p>
            <a:pPr marL="0" indent="0">
              <a:buNone/>
            </a:pPr>
            <a:endParaRPr lang="en-US" sz="3200" dirty="0" smtClean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A focus on result</a:t>
            </a:r>
          </a:p>
          <a:p>
            <a:pPr lvl="2"/>
            <a:r>
              <a:rPr lang="en-US" sz="2400" i="1" dirty="0" smtClean="0">
                <a:latin typeface="Calibri"/>
                <a:cs typeface="Calibri"/>
              </a:rPr>
              <a:t>Data-</a:t>
            </a:r>
            <a:r>
              <a:rPr lang="en-US" sz="2400" i="1" dirty="0">
                <a:latin typeface="Calibri"/>
                <a:cs typeface="Calibri"/>
              </a:rPr>
              <a:t>D</a:t>
            </a:r>
            <a:r>
              <a:rPr lang="en-US" sz="2400" i="1" dirty="0" smtClean="0">
                <a:latin typeface="Calibri"/>
                <a:cs typeface="Calibri"/>
              </a:rPr>
              <a:t>riven decisions</a:t>
            </a:r>
            <a:endParaRPr lang="en-US" sz="2400" i="1" dirty="0">
              <a:latin typeface="Calibri"/>
              <a:cs typeface="Calibri"/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6578884" y="1563857"/>
            <a:ext cx="2423920" cy="1211960"/>
          </a:xfrm>
          <a:prstGeom prst="rect">
            <a:avLst/>
          </a:prstGeom>
        </p:spPr>
      </p:pic>
      <p:pic>
        <p:nvPicPr>
          <p:cNvPr id="5" name="Picture 4" descr="images-1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82186" y="3164588"/>
            <a:ext cx="2364421" cy="1450577"/>
          </a:xfrm>
          <a:prstGeom prst="rect">
            <a:avLst/>
          </a:prstGeom>
        </p:spPr>
      </p:pic>
      <p:pic>
        <p:nvPicPr>
          <p:cNvPr id="6" name="Picture 5" descr="images-2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6412" y="4911015"/>
            <a:ext cx="2397265" cy="169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3788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048" y="327696"/>
            <a:ext cx="9980682" cy="1096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Calibri"/>
                <a:cs typeface="Calibri"/>
              </a:rPr>
              <a:t/>
            </a:r>
            <a:br>
              <a:rPr lang="en-US" sz="2800" b="1" dirty="0" smtClean="0">
                <a:latin typeface="Calibri"/>
                <a:cs typeface="Calibri"/>
              </a:rPr>
            </a:br>
            <a:r>
              <a:rPr lang="en-US" sz="2800" b="1" dirty="0">
                <a:latin typeface="Calibri"/>
                <a:cs typeface="Calibri"/>
              </a:rPr>
              <a:t/>
            </a:r>
            <a:br>
              <a:rPr lang="en-US" sz="2800" b="1" dirty="0">
                <a:latin typeface="Calibri"/>
                <a:cs typeface="Calibri"/>
              </a:rPr>
            </a:br>
            <a:r>
              <a:rPr lang="en-US" sz="3600" b="1" dirty="0">
                <a:latin typeface="Calibri"/>
                <a:cs typeface="Calibri"/>
              </a:rPr>
              <a:t>Ensuring that students learn</a:t>
            </a:r>
            <a:br>
              <a:rPr lang="en-US" sz="3600" b="1" dirty="0">
                <a:latin typeface="Calibri"/>
                <a:cs typeface="Calibri"/>
              </a:rPr>
            </a:br>
            <a:r>
              <a:rPr lang="en-US" sz="2700" i="1" dirty="0">
                <a:latin typeface="Calibri"/>
                <a:cs typeface="Calibri"/>
              </a:rPr>
              <a:t>Learning for all</a:t>
            </a:r>
            <a:br>
              <a:rPr lang="en-US" sz="2700" i="1" dirty="0">
                <a:latin typeface="Calibri"/>
                <a:cs typeface="Calibri"/>
              </a:rPr>
            </a:br>
            <a:endParaRPr lang="en-US" sz="2700" b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5043082" cy="45720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libri"/>
                <a:cs typeface="Calibri"/>
              </a:rPr>
              <a:t>Q</a:t>
            </a:r>
            <a:r>
              <a:rPr lang="en-US" sz="2800" dirty="0" smtClean="0">
                <a:latin typeface="Calibri"/>
                <a:cs typeface="Calibri"/>
              </a:rPr>
              <a:t>uestions to drive PLCs: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What do we want each student to learn?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How will we know when each student has learned it?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How will we respond when a student experiences difficulty in learning?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/>
                <a:cs typeface="Calibri"/>
              </a:rPr>
              <a:t>How will we respond when they already know it?</a:t>
            </a:r>
            <a:endParaRPr lang="en-US" sz="2800" dirty="0">
              <a:latin typeface="Calibri"/>
              <a:cs typeface="Calibri"/>
            </a:endParaRPr>
          </a:p>
        </p:txBody>
      </p:sp>
      <p:pic>
        <p:nvPicPr>
          <p:cNvPr id="8" name="Picture 7" descr="images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6530445" y="2944362"/>
            <a:ext cx="4180540" cy="209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3544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942" y="93579"/>
            <a:ext cx="9980682" cy="1096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Calibri"/>
                <a:cs typeface="Calibri"/>
              </a:rPr>
              <a:t/>
            </a:r>
            <a:br>
              <a:rPr lang="en-US" sz="2800" b="1" dirty="0" smtClean="0">
                <a:latin typeface="Calibri"/>
                <a:cs typeface="Calibri"/>
              </a:rPr>
            </a:br>
            <a:r>
              <a:rPr lang="en-US" sz="2800" b="1" dirty="0">
                <a:latin typeface="Calibri"/>
                <a:cs typeface="Calibri"/>
              </a:rPr>
              <a:t/>
            </a:r>
            <a:br>
              <a:rPr lang="en-US" sz="2800" b="1" dirty="0">
                <a:latin typeface="Calibri"/>
                <a:cs typeface="Calibri"/>
              </a:rPr>
            </a:br>
            <a:r>
              <a:rPr lang="en-US" sz="3600" b="1" dirty="0" smtClean="0">
                <a:latin typeface="Calibri"/>
                <a:cs typeface="Calibri"/>
              </a:rPr>
              <a:t>A culture of collaboration</a:t>
            </a:r>
            <a:br>
              <a:rPr lang="en-US" sz="3600" b="1" dirty="0" smtClean="0">
                <a:latin typeface="Calibri"/>
                <a:cs typeface="Calibri"/>
              </a:rPr>
            </a:br>
            <a:r>
              <a:rPr lang="en-US" sz="2400" i="1" dirty="0" smtClean="0">
                <a:latin typeface="Calibri"/>
                <a:cs typeface="Calibri"/>
              </a:rPr>
              <a:t>Teamwork</a:t>
            </a:r>
            <a:endParaRPr lang="en-US" sz="3600" i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472" y="1575050"/>
            <a:ext cx="7098569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Benefits of successful collaboration include: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Gains in student achievement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Increased confidence among all staff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Teachers work off of individual’s strengths and accommodate weaknesses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Ability to test new ideas, materials, and methods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Support for new teachers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</p:txBody>
      </p:sp>
      <p:pic>
        <p:nvPicPr>
          <p:cNvPr id="8" name="Picture 7" descr="images-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90522" y="4292923"/>
            <a:ext cx="3492737" cy="214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0638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942" y="93579"/>
            <a:ext cx="9980682" cy="1096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Calibri"/>
                <a:cs typeface="Calibri"/>
              </a:rPr>
              <a:t/>
            </a:r>
            <a:br>
              <a:rPr lang="en-US" sz="2800" b="1" dirty="0" smtClean="0">
                <a:latin typeface="Calibri"/>
                <a:cs typeface="Calibri"/>
              </a:rPr>
            </a:br>
            <a:r>
              <a:rPr lang="en-US" sz="2800" b="1" dirty="0">
                <a:latin typeface="Calibri"/>
                <a:cs typeface="Calibri"/>
              </a:rPr>
              <a:t/>
            </a:r>
            <a:br>
              <a:rPr lang="en-US" sz="2800" b="1" dirty="0">
                <a:latin typeface="Calibri"/>
                <a:cs typeface="Calibri"/>
              </a:rPr>
            </a:br>
            <a:r>
              <a:rPr lang="en-US" sz="3600" b="1" dirty="0" smtClean="0">
                <a:latin typeface="Calibri"/>
                <a:cs typeface="Calibri"/>
              </a:rPr>
              <a:t>A focus on results</a:t>
            </a:r>
            <a:br>
              <a:rPr lang="en-US" sz="3600" b="1" dirty="0" smtClean="0">
                <a:latin typeface="Calibri"/>
                <a:cs typeface="Calibri"/>
              </a:rPr>
            </a:br>
            <a:r>
              <a:rPr lang="en-US" sz="2400" i="1" dirty="0" smtClean="0">
                <a:latin typeface="Calibri"/>
                <a:cs typeface="Calibri"/>
              </a:rPr>
              <a:t>Data-Driven Decisions</a:t>
            </a:r>
            <a:endParaRPr lang="en-US" sz="3600" i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472" y="1575050"/>
            <a:ext cx="9368941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PLCs teams judge their effectiveness on the basis of results.  They: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 smtClean="0">
                <a:latin typeface="Calibri"/>
                <a:cs typeface="Calibri"/>
              </a:rPr>
              <a:t>identify;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e</a:t>
            </a:r>
            <a:r>
              <a:rPr lang="en-US" sz="2800" dirty="0" smtClean="0">
                <a:latin typeface="Calibri"/>
                <a:cs typeface="Calibri"/>
              </a:rPr>
              <a:t>stablish a goal;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w</a:t>
            </a:r>
            <a:r>
              <a:rPr lang="en-US" sz="2800" dirty="0" smtClean="0">
                <a:latin typeface="Calibri"/>
                <a:cs typeface="Calibri"/>
              </a:rPr>
              <a:t>ork together; and</a:t>
            </a:r>
          </a:p>
          <a:p>
            <a:pPr marL="457200" indent="-457200">
              <a:buFont typeface="Wingdings" charset="2"/>
              <a:buChar char="§"/>
            </a:pPr>
            <a:r>
              <a:rPr lang="en-US" sz="2800" dirty="0">
                <a:latin typeface="Calibri"/>
                <a:cs typeface="Calibri"/>
              </a:rPr>
              <a:t>p</a:t>
            </a:r>
            <a:r>
              <a:rPr lang="en-US" sz="2800" dirty="0" smtClean="0">
                <a:latin typeface="Calibri"/>
                <a:cs typeface="Calibri"/>
              </a:rPr>
              <a:t>rogress monitor</a:t>
            </a:r>
          </a:p>
          <a:p>
            <a:r>
              <a:rPr lang="en-US" sz="2800" dirty="0" smtClean="0">
                <a:latin typeface="Calibri"/>
                <a:cs typeface="Calibri"/>
              </a:rPr>
              <a:t>to improve student achievement</a:t>
            </a: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</p:txBody>
      </p:sp>
      <p:pic>
        <p:nvPicPr>
          <p:cNvPr id="5" name="Picture 4" descr="images-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0143" y="3652356"/>
            <a:ext cx="3587961" cy="2539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52184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942" y="93579"/>
            <a:ext cx="9980682" cy="1096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Calibri"/>
                <a:cs typeface="Calibri"/>
              </a:rPr>
              <a:t/>
            </a:r>
            <a:br>
              <a:rPr lang="en-US" sz="2800" b="1" dirty="0" smtClean="0">
                <a:latin typeface="Calibri"/>
                <a:cs typeface="Calibri"/>
              </a:rPr>
            </a:br>
            <a:r>
              <a:rPr lang="en-US" sz="2800" b="1" dirty="0">
                <a:latin typeface="Calibri"/>
                <a:cs typeface="Calibri"/>
              </a:rPr>
              <a:t/>
            </a:r>
            <a:br>
              <a:rPr lang="en-US" sz="2800" b="1" dirty="0">
                <a:latin typeface="Calibri"/>
                <a:cs typeface="Calibri"/>
              </a:rPr>
            </a:br>
            <a:r>
              <a:rPr lang="en-US" sz="3600" b="1" dirty="0" smtClean="0">
                <a:latin typeface="Calibri"/>
                <a:cs typeface="Calibri"/>
              </a:rPr>
              <a:t>How can you get PLCs started at your school?</a:t>
            </a:r>
            <a:br>
              <a:rPr lang="en-US" sz="3600" b="1" dirty="0" smtClean="0">
                <a:latin typeface="Calibri"/>
                <a:cs typeface="Calibri"/>
              </a:rPr>
            </a:br>
            <a:r>
              <a:rPr lang="en-US" sz="2400" i="1" dirty="0" smtClean="0">
                <a:latin typeface="Calibri"/>
                <a:cs typeface="Calibri"/>
              </a:rPr>
              <a:t>Keys to Collaboration 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233" y="1541336"/>
            <a:ext cx="9368941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          </a:t>
            </a:r>
            <a:r>
              <a:rPr lang="en-US" sz="2800" dirty="0">
                <a:latin typeface="Calibri"/>
                <a:cs typeface="Calibri"/>
              </a:rPr>
              <a:t>	</a:t>
            </a:r>
            <a:r>
              <a:rPr lang="en-US" sz="2800" dirty="0" smtClean="0">
                <a:latin typeface="Calibri"/>
                <a:cs typeface="Calibri"/>
              </a:rPr>
              <a:t>Establish team norms</a:t>
            </a:r>
            <a:endParaRPr lang="en-US" sz="2800" dirty="0">
              <a:latin typeface="Calibri"/>
              <a:cs typeface="Calibri"/>
            </a:endParaRPr>
          </a:p>
          <a:p>
            <a:r>
              <a:rPr lang="en-US" sz="2800" dirty="0" smtClean="0">
                <a:latin typeface="Calibri"/>
                <a:cs typeface="Calibri"/>
              </a:rPr>
              <a:t>	Schedule time for collaboration in the school day and             	calendar</a:t>
            </a:r>
          </a:p>
          <a:p>
            <a:r>
              <a:rPr lang="en-US" sz="2800" dirty="0">
                <a:latin typeface="Calibri"/>
                <a:cs typeface="Calibri"/>
              </a:rPr>
              <a:t>	</a:t>
            </a:r>
            <a:r>
              <a:rPr lang="en-US" sz="2800" dirty="0" smtClean="0">
                <a:latin typeface="Calibri"/>
                <a:cs typeface="Calibri"/>
              </a:rPr>
              <a:t>Ensure collaboration time has a focus on learning</a:t>
            </a:r>
          </a:p>
          <a:p>
            <a:r>
              <a:rPr lang="en-US" sz="2800" dirty="0" smtClean="0">
                <a:latin typeface="Calibri"/>
                <a:cs typeface="Calibri"/>
              </a:rPr>
              <a:t>	Teams should focus on critical questions</a:t>
            </a:r>
          </a:p>
          <a:p>
            <a:r>
              <a:rPr lang="en-US" sz="2800" dirty="0" smtClean="0">
                <a:latin typeface="Calibri"/>
                <a:cs typeface="Calibri"/>
              </a:rPr>
              <a:t>	Products of collaboration should be documented and 	shared </a:t>
            </a:r>
          </a:p>
          <a:p>
            <a:r>
              <a:rPr lang="en-US" sz="2800" dirty="0" smtClean="0">
                <a:latin typeface="Calibri"/>
                <a:cs typeface="Calibri"/>
              </a:rPr>
              <a:t>	Set specific and measurable team performance goals</a:t>
            </a:r>
          </a:p>
          <a:p>
            <a:r>
              <a:rPr lang="en-US" sz="2800" dirty="0" smtClean="0">
                <a:latin typeface="Calibri"/>
                <a:cs typeface="Calibri"/>
              </a:rPr>
              <a:t>	</a:t>
            </a:r>
          </a:p>
          <a:p>
            <a:endParaRPr lang="en-US" sz="2800" dirty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</p:txBody>
      </p:sp>
      <p:pic>
        <p:nvPicPr>
          <p:cNvPr id="3" name="Picture 2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45120" y="1666637"/>
            <a:ext cx="665587" cy="253478"/>
          </a:xfrm>
          <a:prstGeom prst="rect">
            <a:avLst/>
          </a:prstGeom>
        </p:spPr>
      </p:pic>
      <p:pic>
        <p:nvPicPr>
          <p:cNvPr id="6" name="Picture 5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8931" y="2257321"/>
            <a:ext cx="665587" cy="253478"/>
          </a:xfrm>
          <a:prstGeom prst="rect">
            <a:avLst/>
          </a:prstGeom>
        </p:spPr>
      </p:pic>
      <p:pic>
        <p:nvPicPr>
          <p:cNvPr id="13" name="Picture 12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1500" y="3185144"/>
            <a:ext cx="665587" cy="253478"/>
          </a:xfrm>
          <a:prstGeom prst="rect">
            <a:avLst/>
          </a:prstGeom>
        </p:spPr>
      </p:pic>
      <p:pic>
        <p:nvPicPr>
          <p:cNvPr id="14" name="Picture 13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1499" y="3668379"/>
            <a:ext cx="665587" cy="253478"/>
          </a:xfrm>
          <a:prstGeom prst="rect">
            <a:avLst/>
          </a:prstGeom>
        </p:spPr>
      </p:pic>
      <p:pic>
        <p:nvPicPr>
          <p:cNvPr id="15" name="Picture 14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3978" y="4275232"/>
            <a:ext cx="665587" cy="253478"/>
          </a:xfrm>
          <a:prstGeom prst="rect">
            <a:avLst/>
          </a:prstGeom>
        </p:spPr>
      </p:pic>
      <p:pic>
        <p:nvPicPr>
          <p:cNvPr id="17" name="Picture 16" descr="1e6958547775bd168901f74e52455ec1_lock-and-key-clip-art-free-vector-download-211377-free-vector-padlock-and-key-clipart_600-24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6452" y="5123015"/>
            <a:ext cx="665587" cy="25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8373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942" y="93579"/>
            <a:ext cx="9980682" cy="109696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Calibri"/>
                <a:cs typeface="Calibri"/>
              </a:rPr>
              <a:t>So What Now?</a:t>
            </a:r>
            <a:br>
              <a:rPr lang="en-US" sz="3600" b="1" dirty="0" smtClean="0">
                <a:latin typeface="Calibri"/>
                <a:cs typeface="Calibri"/>
              </a:rPr>
            </a:br>
            <a:r>
              <a:rPr lang="en-US" sz="3600" b="1" i="1" dirty="0" smtClean="0">
                <a:latin typeface="Calibri"/>
                <a:cs typeface="Calibri"/>
              </a:rPr>
              <a:t>Changing the Focus</a:t>
            </a:r>
            <a:endParaRPr lang="en-US" sz="2400" i="1" dirty="0">
              <a:latin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6233" y="1541336"/>
            <a:ext cx="9368941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	</a:t>
            </a:r>
          </a:p>
          <a:p>
            <a:endParaRPr lang="en-US" sz="2800" dirty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endParaRPr lang="en-US" sz="2800" dirty="0" smtClean="0">
              <a:latin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endParaRPr lang="en-US" sz="2800" dirty="0" smtClean="0">
              <a:latin typeface="Calibri"/>
              <a:cs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8682236"/>
              </p:ext>
            </p:extLst>
          </p:nvPr>
        </p:nvGraphicFramePr>
        <p:xfrm>
          <a:off x="1213860" y="1651989"/>
          <a:ext cx="9767088" cy="4095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3544"/>
                <a:gridCol w="4883544"/>
              </a:tblGrid>
              <a:tr h="5057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 Focus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New Focus</a:t>
                      </a:r>
                      <a:endParaRPr lang="en-US" dirty="0"/>
                    </a:p>
                  </a:txBody>
                  <a:tcPr/>
                </a:tc>
              </a:tr>
              <a:tr h="661132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Every student </a:t>
                      </a:r>
                      <a:r>
                        <a:rPr lang="en-US" sz="2800" b="1" u="sng" dirty="0" smtClean="0"/>
                        <a:t>can</a:t>
                      </a:r>
                      <a:r>
                        <a:rPr lang="en-US" sz="2800" u="none" dirty="0" smtClean="0"/>
                        <a:t> learn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Every student </a:t>
                      </a:r>
                      <a:r>
                        <a:rPr lang="en-US" sz="2800" u="sng" dirty="0" smtClean="0"/>
                        <a:t>will</a:t>
                      </a:r>
                      <a:r>
                        <a:rPr lang="en-US" sz="2800" u="none" dirty="0" smtClean="0"/>
                        <a:t> learn</a:t>
                      </a:r>
                      <a:endParaRPr lang="en-US" sz="2800" dirty="0"/>
                    </a:p>
                  </a:txBody>
                  <a:tcPr/>
                </a:tc>
              </a:tr>
              <a:tr h="661132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Focus on </a:t>
                      </a:r>
                      <a:r>
                        <a:rPr lang="en-US" sz="2800" b="1" u="sng" dirty="0" smtClean="0"/>
                        <a:t>teaching</a:t>
                      </a:r>
                      <a:endParaRPr lang="en-US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Focus on </a:t>
                      </a:r>
                      <a:r>
                        <a:rPr lang="en-US" sz="2800" b="1" u="sng" dirty="0" smtClean="0"/>
                        <a:t>learning</a:t>
                      </a:r>
                      <a:endParaRPr lang="en-US" sz="2800" b="1" u="sng" dirty="0"/>
                    </a:p>
                  </a:txBody>
                  <a:tcPr/>
                </a:tc>
              </a:tr>
              <a:tr h="661132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b="1" u="sng" dirty="0" smtClean="0"/>
                        <a:t>Isolation</a:t>
                      </a:r>
                      <a:endParaRPr lang="en-US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b="1" u="sng" dirty="0" smtClean="0"/>
                        <a:t>Collaboration</a:t>
                      </a:r>
                      <a:endParaRPr lang="en-US" sz="2800" b="1" u="sng" dirty="0"/>
                    </a:p>
                  </a:txBody>
                  <a:tcPr/>
                </a:tc>
              </a:tr>
              <a:tr h="661132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Assessment </a:t>
                      </a:r>
                      <a:r>
                        <a:rPr lang="en-US" sz="2800" b="1" u="sng" dirty="0" smtClean="0"/>
                        <a:t>OF</a:t>
                      </a:r>
                      <a:r>
                        <a:rPr lang="en-US" sz="2800" dirty="0" smtClean="0"/>
                        <a:t> learning (Summative)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Assessment </a:t>
                      </a:r>
                      <a:r>
                        <a:rPr lang="en-US" sz="2800" b="1" u="sng" dirty="0" smtClean="0"/>
                        <a:t>FOR</a:t>
                      </a:r>
                      <a:r>
                        <a:rPr lang="en-US" sz="2800" dirty="0" smtClean="0"/>
                        <a:t> learning (Formative)</a:t>
                      </a:r>
                      <a:endParaRPr lang="en-US" sz="2800" dirty="0"/>
                    </a:p>
                  </a:txBody>
                  <a:tcPr/>
                </a:tc>
              </a:tr>
              <a:tr h="661132"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Failure </a:t>
                      </a:r>
                      <a:r>
                        <a:rPr lang="en-US" sz="2800" b="1" u="sng" dirty="0" smtClean="0"/>
                        <a:t>is</a:t>
                      </a:r>
                      <a:r>
                        <a:rPr lang="en-US" sz="2800" dirty="0" smtClean="0"/>
                        <a:t> an option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charset="2"/>
                        <a:buChar char="§"/>
                      </a:pPr>
                      <a:r>
                        <a:rPr lang="en-US" sz="2800" dirty="0" smtClean="0"/>
                        <a:t>Failure </a:t>
                      </a:r>
                      <a:r>
                        <a:rPr lang="en-US" sz="2800" b="1" u="sng" dirty="0" smtClean="0"/>
                        <a:t>is not </a:t>
                      </a:r>
                      <a:r>
                        <a:rPr lang="en-US" sz="2800" dirty="0" smtClean="0"/>
                        <a:t>an option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2284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68631" y="1270085"/>
            <a:ext cx="56582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Calibri"/>
                <a:cs typeface="Calibri"/>
              </a:rPr>
              <a:t>Conclusion</a:t>
            </a:r>
            <a:endParaRPr lang="en-US" sz="4400" b="1" dirty="0"/>
          </a:p>
        </p:txBody>
      </p:sp>
      <p:pic>
        <p:nvPicPr>
          <p:cNvPr id="7" name="Picture 6" descr="images-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19419" y="3820926"/>
            <a:ext cx="1744475" cy="176794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02621" y="2438651"/>
            <a:ext cx="9036523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/>
                <a:cs typeface="Calibri"/>
              </a:rPr>
              <a:t>PLCs </a:t>
            </a:r>
            <a:r>
              <a:rPr lang="en-US" sz="2800" dirty="0" smtClean="0">
                <a:latin typeface="Calibri"/>
                <a:cs typeface="Calibri"/>
              </a:rPr>
              <a:t>are highly effective because it honors the knowledge and experience of teachers through collaborative inquiry.  Teachers share new ideas, current practice, and evidence of student learning in a safe, professional learning environment.</a:t>
            </a:r>
          </a:p>
          <a:p>
            <a:r>
              <a:rPr lang="en-US" dirty="0">
                <a:latin typeface="Calibri"/>
                <a:cs typeface="Calibri"/>
                <a:hlinkClick r:id="rId4"/>
              </a:rPr>
              <a:t>https://www.youtube.com/watch?v=r2UCLZDWdyA&amp;ab_channel=</a:t>
            </a:r>
            <a:r>
              <a:rPr lang="en-US" dirty="0" smtClean="0">
                <a:latin typeface="Calibri"/>
                <a:cs typeface="Calibri"/>
                <a:hlinkClick r:id="rId4"/>
              </a:rPr>
              <a:t>PearsonNorthAmerica</a:t>
            </a:r>
            <a:endParaRPr lang="en-US" dirty="0" smtClean="0">
              <a:latin typeface="Calibri"/>
              <a:cs typeface="Calibri"/>
            </a:endParaRPr>
          </a:p>
          <a:p>
            <a:endParaRPr lang="en-US" dirty="0" smtClean="0">
              <a:latin typeface="Calibri"/>
              <a:cs typeface="Calibri"/>
            </a:endParaRPr>
          </a:p>
          <a:p>
            <a:endParaRPr lang="en-US"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5647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na Diaz PowerPoint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Diana Diaz PowerPoint.potx</Template>
  <TotalTime>19293</TotalTime>
  <Words>423</Words>
  <Application>Microsoft Office PowerPoint</Application>
  <PresentationFormat>Custom</PresentationFormat>
  <Paragraphs>100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Diana Diaz PowerPoint</vt:lpstr>
      <vt:lpstr>Slide 1</vt:lpstr>
      <vt:lpstr>What is a Professional Learning Community? (PLC)</vt:lpstr>
      <vt:lpstr>What are the Core Values of PLCs? (DuFour, 2004)</vt:lpstr>
      <vt:lpstr>  Ensuring that students learn Learning for all </vt:lpstr>
      <vt:lpstr>  A culture of collaboration Teamwork</vt:lpstr>
      <vt:lpstr>  A focus on results Data-Driven Decisions</vt:lpstr>
      <vt:lpstr>  How can you get PLCs started at your school? Keys to Collaboration </vt:lpstr>
      <vt:lpstr>So What Now? Changing the Focus</vt:lpstr>
      <vt:lpstr>Slide 9</vt:lpstr>
      <vt:lpstr>Slide 10</vt:lpstr>
      <vt:lpstr>  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With Picture Layout</dc:title>
  <dc:creator>Susan Belgrad</dc:creator>
  <cp:lastModifiedBy>Susan Belgrad</cp:lastModifiedBy>
  <cp:revision>54</cp:revision>
  <dcterms:created xsi:type="dcterms:W3CDTF">2012-08-29T16:21:37Z</dcterms:created>
  <dcterms:modified xsi:type="dcterms:W3CDTF">2018-05-07T16:17:13Z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