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heme/theme3.xml" ContentType="application/vnd.openxmlformats-officedocument.them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saveSubsetFonts="1">
  <p:sldMasterIdLst>
    <p:sldMasterId id="2147483648" r:id="rId1"/>
  </p:sldMasterIdLst>
  <p:notesMasterIdLst>
    <p:notesMasterId r:id="rId25"/>
  </p:notesMasterIdLst>
  <p:handoutMasterIdLst>
    <p:handoutMasterId r:id="rId26"/>
  </p:handoutMasterIdLst>
  <p:sldIdLst>
    <p:sldId id="256" r:id="rId2"/>
    <p:sldId id="285" r:id="rId3"/>
    <p:sldId id="284" r:id="rId4"/>
    <p:sldId id="283" r:id="rId5"/>
    <p:sldId id="286" r:id="rId6"/>
    <p:sldId id="288" r:id="rId7"/>
    <p:sldId id="287" r:id="rId8"/>
    <p:sldId id="289" r:id="rId9"/>
    <p:sldId id="290" r:id="rId10"/>
    <p:sldId id="293" r:id="rId11"/>
    <p:sldId id="292" r:id="rId12"/>
    <p:sldId id="297" r:id="rId13"/>
    <p:sldId id="298" r:id="rId14"/>
    <p:sldId id="301" r:id="rId15"/>
    <p:sldId id="303" r:id="rId16"/>
    <p:sldId id="302" r:id="rId17"/>
    <p:sldId id="304" r:id="rId18"/>
    <p:sldId id="305" r:id="rId19"/>
    <p:sldId id="291" r:id="rId20"/>
    <p:sldId id="306" r:id="rId21"/>
    <p:sldId id="307" r:id="rId22"/>
    <p:sldId id="296" r:id="rId23"/>
    <p:sldId id="309" r:id="rId24"/>
  </p:sldIdLst>
  <p:sldSz cx="9144000" cy="6858000" type="screen4x3"/>
  <p:notesSz cx="6858000" cy="9144000"/>
  <p:embeddedFontLst>
    <p:embeddedFont>
      <p:font typeface="Century Gothic"/>
      <p:regular r:id="rId27"/>
      <p:bold r:id="rId28"/>
      <p:italic r:id="rId29"/>
      <p:boldItalic r:id="rId30"/>
    </p:embeddedFont>
    <p:embeddedFont>
      <p:font typeface="Calibri"/>
      <p:regular r:id="rId31"/>
      <p:bold r:id="rId32"/>
      <p:italic r:id="rId33"/>
      <p:boldItalic r:id="rId34"/>
    </p:embeddedFont>
    <p:embeddedFont>
      <p:font typeface="Segoe UI"/>
      <p:regular r:id="rId35"/>
      <p:bold r:id="rId36"/>
      <p:italic r:id="rId37"/>
      <p:boldItalic r:id="rId38"/>
    </p:embeddedFont>
    <p:embeddedFont>
      <p:font typeface="Perpetua"/>
      <p:regular r:id="rId39"/>
      <p:bold r:id="rId40"/>
      <p:italic r:id="rId41"/>
      <p:boldItalic r:id="rId42"/>
    </p:embeddedFont>
  </p:embeddedFontLst>
  <p:defaultTextStyle>
    <a:defPPr>
      <a:defRPr lang="en-US"/>
    </a:defPPr>
    <a:lvl1pPr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1pPr>
    <a:lvl2pPr marL="4572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2pPr>
    <a:lvl3pPr marL="9144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3pPr>
    <a:lvl4pPr marL="13716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4pPr>
    <a:lvl5pPr marL="18288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1" autoAdjust="0"/>
    <p:restoredTop sz="94650" autoAdjust="0"/>
  </p:normalViewPr>
  <p:slideViewPr>
    <p:cSldViewPr>
      <p:cViewPr varScale="1">
        <p:scale>
          <a:sx n="106" d="100"/>
          <a:sy n="106" d="100"/>
        </p:scale>
        <p:origin x="-424" y="-112"/>
      </p:cViewPr>
      <p:guideLst>
        <p:guide orient="horz" pos="2160"/>
        <p:guide pos="2880"/>
      </p:guideLst>
    </p:cSldViewPr>
  </p:slideViewPr>
  <p:outlineViewPr>
    <p:cViewPr>
      <p:scale>
        <a:sx n="33" d="100"/>
        <a:sy n="33" d="100"/>
      </p:scale>
      <p:origin x="0" y="76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font" Target="fonts/font1.fntdata"/><Relationship Id="rId28" Type="http://schemas.openxmlformats.org/officeDocument/2006/relationships/font" Target="fonts/font2.fntdata"/><Relationship Id="rId29" Type="http://schemas.openxmlformats.org/officeDocument/2006/relationships/font" Target="fonts/font3.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font" Target="fonts/font4.fntdata"/><Relationship Id="rId31" Type="http://schemas.openxmlformats.org/officeDocument/2006/relationships/font" Target="fonts/font5.fntdata"/><Relationship Id="rId32" Type="http://schemas.openxmlformats.org/officeDocument/2006/relationships/font" Target="fonts/font6.fntdata"/><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font" Target="fonts/font7.fntdata"/><Relationship Id="rId34" Type="http://schemas.openxmlformats.org/officeDocument/2006/relationships/font" Target="fonts/font8.fntdata"/><Relationship Id="rId35" Type="http://schemas.openxmlformats.org/officeDocument/2006/relationships/font" Target="fonts/font9.fntdata"/><Relationship Id="rId36" Type="http://schemas.openxmlformats.org/officeDocument/2006/relationships/font" Target="fonts/font10.fntdata"/><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font" Target="fonts/font11.fntdata"/><Relationship Id="rId38" Type="http://schemas.openxmlformats.org/officeDocument/2006/relationships/font" Target="fonts/font12.fntdata"/><Relationship Id="rId39" Type="http://schemas.openxmlformats.org/officeDocument/2006/relationships/font" Target="fonts/font13.fntdata"/><Relationship Id="rId40" Type="http://schemas.openxmlformats.org/officeDocument/2006/relationships/font" Target="fonts/font14.fntdata"/><Relationship Id="rId41" Type="http://schemas.openxmlformats.org/officeDocument/2006/relationships/font" Target="fonts/font15.fntdata"/><Relationship Id="rId42" Type="http://schemas.openxmlformats.org/officeDocument/2006/relationships/font" Target="fonts/font16.fntdata"/><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580C167E-E3A4-4EAC-ADA4-6DE872A21277}" type="datetimeFigureOut">
              <a:rPr lang="en-US"/>
              <a:pPr>
                <a:defRPr/>
              </a:pPr>
              <a:t>12/2/11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F0872CAE-2179-4CA6-B82A-330F8F5FE7E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F4E3460-72E5-47A6-982F-F78B99AB3958}" type="datetimeFigureOut">
              <a:rPr lang="en-US"/>
              <a:pPr>
                <a:defRPr/>
              </a:pPr>
              <a:t>12/2/11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FFF0C273-E075-4E4C-AAD9-1B3F95CCF9C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7" charset="-128"/>
        <a:cs typeface="ＭＳ Ｐゴシック" pitchFamily="127" charset="-128"/>
      </a:defRPr>
    </a:lvl1pPr>
    <a:lvl2pPr marL="457200" algn="l" rtl="0" fontAlgn="base">
      <a:spcBef>
        <a:spcPct val="30000"/>
      </a:spcBef>
      <a:spcAft>
        <a:spcPct val="0"/>
      </a:spcAft>
      <a:defRPr sz="1200" kern="1200">
        <a:solidFill>
          <a:schemeClr val="tx1"/>
        </a:solidFill>
        <a:latin typeface="+mn-lt"/>
        <a:ea typeface="ＭＳ Ｐゴシック" pitchFamily="127"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7"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7"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3CC2D06C-143D-47FA-8578-20512EFD5D2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B4D3EFD5-272E-44AF-83DF-7B23AE07706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fld id="{695EE7D8-D61F-4236-A24D-5BA7FE835DCD}" type="slidenum">
              <a:rPr lang="en-US"/>
              <a:pPr/>
              <a:t>‹#›</a:t>
            </a:fld>
            <a:endParaRPr lang="en-US"/>
          </a:p>
        </p:txBody>
      </p:sp>
      <p:sp>
        <p:nvSpPr>
          <p:cNvPr id="6" name="Footer Placeholder 8"/>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4"/>
          </p:nvPr>
        </p:nvSpPr>
        <p:spPr/>
        <p:txBody>
          <a:bodyPr/>
          <a:lstStyle>
            <a:lvl1pPr>
              <a:defRPr/>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fld id="{3E06FC3D-B77A-4231-B3F4-F1E7FB6DC97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0" name="Footer Placeholder 4"/>
          <p:cNvSpPr>
            <a:spLocks noGrp="1"/>
          </p:cNvSpPr>
          <p:nvPr>
            <p:ph type="ftr" sz="quarter" idx="21"/>
          </p:nvPr>
        </p:nvSpPr>
        <p:spPr/>
        <p:txBody>
          <a:bodyPr/>
          <a:lstStyle>
            <a:lvl1pPr>
              <a:defRPr/>
            </a:lvl1pPr>
          </a:lstStyle>
          <a:p>
            <a:pPr>
              <a:defRPr/>
            </a:pPr>
            <a:endParaRPr lang="en-US"/>
          </a:p>
        </p:txBody>
      </p:sp>
      <p:sp>
        <p:nvSpPr>
          <p:cNvPr id="11" name="Slide Number Placeholder 5"/>
          <p:cNvSpPr>
            <a:spLocks noGrp="1"/>
          </p:cNvSpPr>
          <p:nvPr>
            <p:ph type="sldNum" sz="quarter" idx="22"/>
          </p:nvPr>
        </p:nvSpPr>
        <p:spPr/>
        <p:txBody>
          <a:bodyPr/>
          <a:lstStyle>
            <a:lvl1pPr>
              <a:defRPr/>
            </a:lvl1pPr>
          </a:lstStyle>
          <a:p>
            <a:fld id="{5BC035F2-697F-42E7-94A4-B919CA0BF59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06B15FBF-721D-4047-9BB3-C4C11114867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B570EBCA-91D5-4965-8F99-367AA2A90F4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13" name="Slide Number Placeholder 5"/>
          <p:cNvSpPr>
            <a:spLocks noGrp="1"/>
          </p:cNvSpPr>
          <p:nvPr>
            <p:ph type="sldNum" sz="quarter" idx="17"/>
          </p:nvPr>
        </p:nvSpPr>
        <p:spPr/>
        <p:txBody>
          <a:bodyPr/>
          <a:lstStyle>
            <a:lvl1pPr>
              <a:defRPr/>
            </a:lvl1pPr>
          </a:lstStyle>
          <a:p>
            <a:fld id="{8BA6BF8C-3EFB-4D08-B3AC-A7369C8F0D3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Footer Placeholder 4"/>
          <p:cNvSpPr>
            <a:spLocks noGrp="1"/>
          </p:cNvSpPr>
          <p:nvPr>
            <p:ph type="ftr" sz="quarter" idx="18"/>
          </p:nvPr>
        </p:nvSpPr>
        <p:spPr/>
        <p:txBody>
          <a:bodyPr/>
          <a:lstStyle>
            <a:lvl1pPr>
              <a:defRPr/>
            </a:lvl1pPr>
          </a:lstStyle>
          <a:p>
            <a:pPr>
              <a:defRPr/>
            </a:pPr>
            <a:endParaRPr lang="en-US"/>
          </a:p>
        </p:txBody>
      </p:sp>
      <p:sp>
        <p:nvSpPr>
          <p:cNvPr id="13" name="Slide Number Placeholder 5"/>
          <p:cNvSpPr>
            <a:spLocks noGrp="1"/>
          </p:cNvSpPr>
          <p:nvPr>
            <p:ph type="sldNum" sz="quarter" idx="19"/>
          </p:nvPr>
        </p:nvSpPr>
        <p:spPr/>
        <p:txBody>
          <a:bodyPr/>
          <a:lstStyle>
            <a:lvl1pPr>
              <a:defRPr/>
            </a:lvl1pPr>
          </a:lstStyle>
          <a:p>
            <a:fld id="{B9D4C4F2-ACDF-4240-870C-5BB35B6E886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US"/>
          </a:p>
        </p:txBody>
      </p:sp>
      <p:sp>
        <p:nvSpPr>
          <p:cNvPr id="9" name="Slide Number Placeholder 5"/>
          <p:cNvSpPr>
            <a:spLocks noGrp="1"/>
          </p:cNvSpPr>
          <p:nvPr>
            <p:ph type="sldNum" sz="quarter" idx="15"/>
          </p:nvPr>
        </p:nvSpPr>
        <p:spPr/>
        <p:txBody>
          <a:bodyPr/>
          <a:lstStyle>
            <a:lvl1pPr>
              <a:defRPr/>
            </a:lvl1pPr>
          </a:lstStyle>
          <a:p>
            <a:fld id="{E197182A-FB2C-4082-AC64-F4DA3C9E247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4" name="Footer Placeholder 4"/>
          <p:cNvSpPr>
            <a:spLocks noGrp="1"/>
          </p:cNvSpPr>
          <p:nvPr>
            <p:ph type="ftr" sz="quarter" idx="14"/>
          </p:nvPr>
        </p:nvSpPr>
        <p:spPr/>
        <p:txBody>
          <a:bodyPr/>
          <a:lstStyle>
            <a:lvl1pPr>
              <a:defRPr/>
            </a:lvl1pPr>
          </a:lstStyle>
          <a:p>
            <a:pPr>
              <a:defRPr/>
            </a:pPr>
            <a:endParaRPr lang="en-US"/>
          </a:p>
        </p:txBody>
      </p:sp>
      <p:sp>
        <p:nvSpPr>
          <p:cNvPr id="5" name="Slide Number Placeholder 5"/>
          <p:cNvSpPr>
            <a:spLocks noGrp="1"/>
          </p:cNvSpPr>
          <p:nvPr>
            <p:ph type="sldNum" sz="quarter" idx="15"/>
          </p:nvPr>
        </p:nvSpPr>
        <p:spPr/>
        <p:txBody>
          <a:bodyPr/>
          <a:lstStyle>
            <a:lvl1pPr>
              <a:defRPr/>
            </a:lvl1pPr>
          </a:lstStyle>
          <a:p>
            <a:fld id="{96D173FA-65FB-4C6C-BA5F-90AC087108B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5138" y="411163"/>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066800"/>
            <a:ext cx="8229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3"/>
          </p:nvPr>
        </p:nvSpPr>
        <p:spPr>
          <a:xfrm>
            <a:off x="6248400" y="6653213"/>
            <a:ext cx="2895600" cy="365125"/>
          </a:xfrm>
          <a:prstGeom prst="rect">
            <a:avLst/>
          </a:prstGeom>
        </p:spPr>
        <p:txBody>
          <a:bodyPr/>
          <a:lstStyle>
            <a:lvl1pPr algn="r" fontAlgn="auto">
              <a:spcBef>
                <a:spcPts val="0"/>
              </a:spcBef>
              <a:spcAft>
                <a:spcPts val="0"/>
              </a:spcAft>
              <a:defRPr sz="900" dirty="0">
                <a:solidFill>
                  <a:schemeClr val="tx2"/>
                </a:solidFill>
                <a:latin typeface="Segoe UI" pitchFamily="34" charset="0"/>
                <a:ea typeface="+mn-ea"/>
                <a:cs typeface="Segoe UI" pitchFamily="34" charset="0"/>
              </a:defRPr>
            </a:lvl1pPr>
          </a:lstStyle>
          <a:p>
            <a:pPr>
              <a:defRPr/>
            </a:pPr>
            <a:endParaRPr lang="en-US"/>
          </a:p>
        </p:txBody>
      </p:sp>
      <p:sp>
        <p:nvSpPr>
          <p:cNvPr id="11" name="Slide Number Placeholder 5"/>
          <p:cNvSpPr>
            <a:spLocks noGrp="1"/>
          </p:cNvSpPr>
          <p:nvPr>
            <p:ph type="sldNum" sz="quarter" idx="4"/>
          </p:nvPr>
        </p:nvSpPr>
        <p:spPr>
          <a:xfrm>
            <a:off x="76200" y="6637338"/>
            <a:ext cx="2133600" cy="365125"/>
          </a:xfrm>
          <a:prstGeom prst="rect">
            <a:avLst/>
          </a:prstGeom>
        </p:spPr>
        <p:txBody>
          <a:bodyPr vert="horz" wrap="square" lIns="91440" tIns="45720" rIns="91440" bIns="45720" numCol="1" anchor="t" anchorCtr="0" compatLnSpc="1">
            <a:prstTxWarp prst="textNoShape">
              <a:avLst/>
            </a:prstTxWarp>
          </a:bodyPr>
          <a:lstStyle>
            <a:lvl1pPr>
              <a:defRPr sz="1200" b="1">
                <a:solidFill>
                  <a:schemeClr val="tx2"/>
                </a:solidFill>
                <a:latin typeface="Segoe UI" pitchFamily="34" charset="0"/>
                <a:ea typeface="Segoe UI" pitchFamily="34" charset="0"/>
                <a:cs typeface="Segoe UI" pitchFamily="34" charset="0"/>
              </a:defRPr>
            </a:lvl1pPr>
          </a:lstStyle>
          <a:p>
            <a:fld id="{B2F462A4-98CB-4EB1-98D3-6C3B9FBC57F7}" type="slidenum">
              <a:rPr lang="en-US"/>
              <a:pPr/>
              <a:t>‹#›</a:t>
            </a:fld>
            <a:endParaRPr lang="en-US"/>
          </a:p>
        </p:txBody>
      </p:sp>
      <p:sp>
        <p:nvSpPr>
          <p:cNvPr id="7" name="TextBox 6"/>
          <p:cNvSpPr txBox="1"/>
          <p:nvPr/>
        </p:nvSpPr>
        <p:spPr>
          <a:xfrm>
            <a:off x="5257800" y="2895600"/>
            <a:ext cx="1219200" cy="10668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Lst>
  <p:hf sldNum="0" hdr="0" ftr="0" dt="0"/>
  <p:txStyles>
    <p:titleStyle>
      <a:lvl1pPr algn="l" rtl="0" fontAlgn="base">
        <a:spcBef>
          <a:spcPct val="0"/>
        </a:spcBef>
        <a:spcAft>
          <a:spcPct val="0"/>
        </a:spcAft>
        <a:defRPr sz="3600" b="1" kern="1200">
          <a:solidFill>
            <a:srgbClr val="001848"/>
          </a:solidFill>
          <a:latin typeface="+mj-lt"/>
          <a:ea typeface="ＭＳ Ｐゴシック" pitchFamily="127" charset="-128"/>
          <a:cs typeface="ＭＳ Ｐゴシック" pitchFamily="127" charset="-128"/>
        </a:defRPr>
      </a:lvl1pPr>
      <a:lvl2pPr algn="l" rtl="0" fontAlgn="base">
        <a:spcBef>
          <a:spcPct val="0"/>
        </a:spcBef>
        <a:spcAft>
          <a:spcPct val="0"/>
        </a:spcAft>
        <a:defRPr sz="3600" b="1">
          <a:solidFill>
            <a:srgbClr val="001848"/>
          </a:solidFill>
          <a:latin typeface="Century Gothic" pitchFamily="127" charset="0"/>
          <a:ea typeface="ＭＳ Ｐゴシック" pitchFamily="127" charset="-128"/>
          <a:cs typeface="ＭＳ Ｐゴシック" pitchFamily="127" charset="-128"/>
        </a:defRPr>
      </a:lvl2pPr>
      <a:lvl3pPr algn="l" rtl="0" fontAlgn="base">
        <a:spcBef>
          <a:spcPct val="0"/>
        </a:spcBef>
        <a:spcAft>
          <a:spcPct val="0"/>
        </a:spcAft>
        <a:defRPr sz="3600" b="1">
          <a:solidFill>
            <a:srgbClr val="001848"/>
          </a:solidFill>
          <a:latin typeface="Century Gothic" pitchFamily="127" charset="0"/>
          <a:ea typeface="ＭＳ Ｐゴシック" pitchFamily="127" charset="-128"/>
          <a:cs typeface="ＭＳ Ｐゴシック" pitchFamily="127" charset="-128"/>
        </a:defRPr>
      </a:lvl3pPr>
      <a:lvl4pPr algn="l" rtl="0" fontAlgn="base">
        <a:spcBef>
          <a:spcPct val="0"/>
        </a:spcBef>
        <a:spcAft>
          <a:spcPct val="0"/>
        </a:spcAft>
        <a:defRPr sz="3600" b="1">
          <a:solidFill>
            <a:srgbClr val="001848"/>
          </a:solidFill>
          <a:latin typeface="Century Gothic" pitchFamily="127" charset="0"/>
          <a:ea typeface="ＭＳ Ｐゴシック" pitchFamily="127" charset="-128"/>
          <a:cs typeface="ＭＳ Ｐゴシック" pitchFamily="127" charset="-128"/>
        </a:defRPr>
      </a:lvl4pPr>
      <a:lvl5pPr algn="l" rtl="0" fontAlgn="base">
        <a:spcBef>
          <a:spcPct val="0"/>
        </a:spcBef>
        <a:spcAft>
          <a:spcPct val="0"/>
        </a:spcAft>
        <a:defRPr sz="3600" b="1">
          <a:solidFill>
            <a:srgbClr val="001848"/>
          </a:solidFill>
          <a:latin typeface="Century Gothic"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b="1">
          <a:solidFill>
            <a:srgbClr val="001848"/>
          </a:solidFill>
          <a:latin typeface="Century Gothic"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b="1">
          <a:solidFill>
            <a:srgbClr val="001848"/>
          </a:solidFill>
          <a:latin typeface="Century Gothic"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b="1">
          <a:solidFill>
            <a:srgbClr val="001848"/>
          </a:solidFill>
          <a:latin typeface="Century Gothic"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b="1">
          <a:solidFill>
            <a:srgbClr val="001848"/>
          </a:solidFill>
          <a:latin typeface="Century Gothic" pitchFamily="127" charset="0"/>
          <a:ea typeface="ＭＳ Ｐゴシック" pitchFamily="127" charset="-128"/>
          <a:cs typeface="ＭＳ Ｐゴシック" pitchFamily="127" charset="-128"/>
        </a:defRPr>
      </a:lvl9pPr>
    </p:titleStyle>
    <p:bodyStyle>
      <a:lvl1pPr marL="173038" indent="-173038" algn="l" rtl="0" fontAlgn="base">
        <a:spcBef>
          <a:spcPct val="20000"/>
        </a:spcBef>
        <a:spcAft>
          <a:spcPct val="0"/>
        </a:spcAft>
        <a:buClr>
          <a:srgbClr val="CECECE"/>
        </a:buClr>
        <a:buSzPct val="70000"/>
        <a:buFont typeface="Arial" pitchFamily="127" charset="0"/>
        <a:buChar char="•"/>
        <a:defRPr sz="3200" kern="1200">
          <a:solidFill>
            <a:srgbClr val="001848"/>
          </a:solidFill>
          <a:latin typeface="+mn-lt"/>
          <a:ea typeface="ＭＳ Ｐゴシック" pitchFamily="127" charset="-128"/>
          <a:cs typeface="ＭＳ Ｐゴシック" pitchFamily="127" charset="-128"/>
        </a:defRPr>
      </a:lvl1pPr>
      <a:lvl2pPr marL="627063" indent="-169863" algn="l" rtl="0" fontAlgn="base">
        <a:spcBef>
          <a:spcPct val="20000"/>
        </a:spcBef>
        <a:spcAft>
          <a:spcPct val="0"/>
        </a:spcAft>
        <a:buClr>
          <a:srgbClr val="CECECE"/>
        </a:buClr>
        <a:buSzPct val="70000"/>
        <a:buFont typeface="Arial" pitchFamily="127" charset="0"/>
        <a:buChar char="•"/>
        <a:defRPr sz="2800" kern="1200">
          <a:solidFill>
            <a:srgbClr val="001848"/>
          </a:solidFill>
          <a:latin typeface="+mn-lt"/>
          <a:ea typeface="ＭＳ Ｐゴシック" pitchFamily="127" charset="-128"/>
          <a:cs typeface="ＭＳ Ｐゴシック" pitchFamily="127" charset="-128"/>
        </a:defRPr>
      </a:lvl2pPr>
      <a:lvl3pPr marL="1030288" indent="-115888" algn="l" rtl="0" fontAlgn="base">
        <a:spcBef>
          <a:spcPct val="20000"/>
        </a:spcBef>
        <a:spcAft>
          <a:spcPct val="0"/>
        </a:spcAft>
        <a:buClr>
          <a:srgbClr val="CECECE"/>
        </a:buClr>
        <a:buSzPct val="70000"/>
        <a:buFont typeface="Arial" pitchFamily="127" charset="0"/>
        <a:buChar char="•"/>
        <a:defRPr sz="2400" kern="1200">
          <a:solidFill>
            <a:srgbClr val="001848"/>
          </a:solidFill>
          <a:latin typeface="+mn-lt"/>
          <a:ea typeface="ＭＳ Ｐゴシック" pitchFamily="127" charset="-128"/>
          <a:cs typeface="ＭＳ Ｐゴシック" pitchFamily="127" charset="-128"/>
        </a:defRPr>
      </a:lvl3pPr>
      <a:lvl4pPr marL="1482725" indent="-111125" algn="l" rtl="0" fontAlgn="base">
        <a:spcBef>
          <a:spcPct val="20000"/>
        </a:spcBef>
        <a:spcAft>
          <a:spcPct val="0"/>
        </a:spcAft>
        <a:buClr>
          <a:srgbClr val="CECECE"/>
        </a:buClr>
        <a:buSzPct val="70000"/>
        <a:buFont typeface="Arial" pitchFamily="127" charset="0"/>
        <a:buChar char="•"/>
        <a:defRPr sz="2000" kern="1200">
          <a:solidFill>
            <a:srgbClr val="001848"/>
          </a:solidFill>
          <a:latin typeface="+mn-lt"/>
          <a:ea typeface="ＭＳ Ｐゴシック" pitchFamily="127" charset="-128"/>
          <a:cs typeface="ＭＳ Ｐゴシック" pitchFamily="127" charset="-128"/>
        </a:defRPr>
      </a:lvl4pPr>
      <a:lvl5pPr marL="1944688" indent="-115888" algn="l" rtl="0" fontAlgn="base">
        <a:spcBef>
          <a:spcPct val="20000"/>
        </a:spcBef>
        <a:spcAft>
          <a:spcPct val="0"/>
        </a:spcAft>
        <a:buClr>
          <a:srgbClr val="CECECE"/>
        </a:buClr>
        <a:buSzPct val="70000"/>
        <a:buFont typeface="Arial" pitchFamily="127" charset="0"/>
        <a:buChar char="•"/>
        <a:defRPr sz="2000" kern="1200">
          <a:solidFill>
            <a:srgbClr val="001848"/>
          </a:solidFill>
          <a:latin typeface="+mn-lt"/>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0" y="76200"/>
            <a:ext cx="9144000" cy="1193800"/>
          </a:xfrm>
        </p:spPr>
        <p:txBody>
          <a:bodyPr/>
          <a:lstStyle/>
          <a:p>
            <a:r>
              <a:rPr lang="en-US" smtClean="0">
                <a:solidFill>
                  <a:srgbClr val="001848"/>
                </a:solidFill>
              </a:rPr>
              <a:t>Investments and Financial Planning for the Next Generation</a:t>
            </a:r>
          </a:p>
        </p:txBody>
      </p:sp>
      <p:sp>
        <p:nvSpPr>
          <p:cNvPr id="16386" name="Subtitle 2"/>
          <p:cNvSpPr>
            <a:spLocks noGrp="1"/>
          </p:cNvSpPr>
          <p:nvPr>
            <p:ph type="subTitle" idx="1"/>
          </p:nvPr>
        </p:nvSpPr>
        <p:spPr>
          <a:xfrm>
            <a:off x="0" y="5638800"/>
            <a:ext cx="9144000" cy="990600"/>
          </a:xfrm>
        </p:spPr>
        <p:txBody>
          <a:bodyPr/>
          <a:lstStyle/>
          <a:p>
            <a:r>
              <a:rPr lang="en-US" sz="2400" smtClean="0">
                <a:solidFill>
                  <a:srgbClr val="001848"/>
                </a:solidFill>
              </a:rPr>
              <a:t>CSUN Students have “hands on” experiences developing powerful professional skills.</a:t>
            </a:r>
            <a:endParaRPr lang="en-US" sz="2400" b="1" smtClean="0">
              <a:solidFill>
                <a:srgbClr val="00184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5602" name="Title 3"/>
          <p:cNvSpPr>
            <a:spLocks noGrp="1"/>
          </p:cNvSpPr>
          <p:nvPr>
            <p:ph type="title"/>
          </p:nvPr>
        </p:nvSpPr>
        <p:spPr>
          <a:xfrm>
            <a:off x="457200" y="304800"/>
            <a:ext cx="8229600" cy="1447800"/>
          </a:xfrm>
        </p:spPr>
        <p:txBody>
          <a:bodyPr/>
          <a:lstStyle/>
          <a:p>
            <a:pPr algn="ctr"/>
            <a:r>
              <a:rPr lang="en-US" smtClean="0"/>
              <a:t>Current Guidelines</a:t>
            </a:r>
          </a:p>
        </p:txBody>
      </p:sp>
      <p:sp>
        <p:nvSpPr>
          <p:cNvPr id="11" name="Text Placeholder 4"/>
          <p:cNvSpPr>
            <a:spLocks noGrp="1"/>
          </p:cNvSpPr>
          <p:nvPr>
            <p:ph type="body" sz="quarter" idx="13"/>
          </p:nvPr>
        </p:nvSpPr>
        <p:spPr>
          <a:xfrm>
            <a:off x="304800" y="1752600"/>
            <a:ext cx="8458200" cy="4495800"/>
          </a:xfrm>
        </p:spPr>
        <p:txBody>
          <a:bodyPr rtlCol="0">
            <a:normAutofit fontScale="92500" lnSpcReduction="10000"/>
          </a:bodyPr>
          <a:lstStyle/>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Stocks, ADRs, and ETFs</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Long positions only</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No options or direct derivative plays</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Actively changing portfolio to a “low volatility” portfolio</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Actively seeking a Southern California presence in the portfolio</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Reinvest approximately 20% each semester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626" name="Title 3"/>
          <p:cNvSpPr>
            <a:spLocks noGrp="1"/>
          </p:cNvSpPr>
          <p:nvPr>
            <p:ph type="title"/>
          </p:nvPr>
        </p:nvSpPr>
        <p:spPr>
          <a:xfrm>
            <a:off x="457200" y="304800"/>
            <a:ext cx="8229600" cy="1447800"/>
          </a:xfrm>
        </p:spPr>
        <p:txBody>
          <a:bodyPr/>
          <a:lstStyle/>
          <a:p>
            <a:pPr algn="ctr"/>
            <a:r>
              <a:rPr lang="en-US" smtClean="0"/>
              <a:t>Portfolio Analysis, Part 1</a:t>
            </a:r>
          </a:p>
        </p:txBody>
      </p:sp>
      <p:sp>
        <p:nvSpPr>
          <p:cNvPr id="26627" name="Text Placeholder 4"/>
          <p:cNvSpPr>
            <a:spLocks noGrp="1"/>
          </p:cNvSpPr>
          <p:nvPr>
            <p:ph type="body" sz="quarter" idx="13"/>
          </p:nvPr>
        </p:nvSpPr>
        <p:spPr>
          <a:xfrm>
            <a:off x="304800" y="1828800"/>
            <a:ext cx="8458200" cy="4419600"/>
          </a:xfrm>
        </p:spPr>
        <p:txBody>
          <a:bodyPr/>
          <a:lstStyle/>
          <a:p>
            <a:pPr>
              <a:buClr>
                <a:srgbClr val="002060"/>
              </a:buClr>
              <a:buSzPct val="85000"/>
              <a:buFont typeface="Arial" pitchFamily="127" charset="0"/>
              <a:buChar char="•"/>
            </a:pPr>
            <a:r>
              <a:rPr lang="en-US" smtClean="0"/>
              <a:t>Begin learning how to do fundamental analysis of investments.</a:t>
            </a:r>
          </a:p>
          <a:p>
            <a:pPr>
              <a:buClr>
                <a:srgbClr val="002060"/>
              </a:buClr>
              <a:buSzPct val="85000"/>
              <a:buFont typeface="Arial" pitchFamily="127" charset="0"/>
              <a:buChar char="•"/>
            </a:pPr>
            <a:endParaRPr lang="en-US" smtClean="0"/>
          </a:p>
          <a:p>
            <a:pPr>
              <a:buClr>
                <a:srgbClr val="002060"/>
              </a:buClr>
              <a:buSzPct val="85000"/>
              <a:buFont typeface="Arial" pitchFamily="127" charset="0"/>
              <a:buChar char="•"/>
            </a:pPr>
            <a:r>
              <a:rPr lang="en-US" smtClean="0"/>
              <a:t>Students analyze each current holding and discuss whether any experienced materially adverse changes in financial position or fundamental valuation so that they should be sold from the portfolio.</a:t>
            </a:r>
          </a:p>
          <a:p>
            <a:pPr>
              <a:buClr>
                <a:srgbClr val="002060"/>
              </a:buClr>
              <a:buSzPct val="85000"/>
              <a:buFont typeface="Arial" pitchFamily="127" charset="0"/>
              <a:buChar char="•"/>
            </a:pPr>
            <a:endParaRPr lang="en-US" smtClean="0"/>
          </a:p>
          <a:p>
            <a:pPr>
              <a:buClr>
                <a:srgbClr val="002060"/>
              </a:buClr>
              <a:buSzPct val="85000"/>
              <a:buFont typeface="Arial" pitchFamily="127" charset="0"/>
              <a:buChar char="•"/>
            </a:pPr>
            <a:r>
              <a:rPr lang="en-US" smtClean="0"/>
              <a:t>Students usually work in three groups of 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7650" name="Title 3"/>
          <p:cNvSpPr>
            <a:spLocks noGrp="1"/>
          </p:cNvSpPr>
          <p:nvPr>
            <p:ph type="title"/>
          </p:nvPr>
        </p:nvSpPr>
        <p:spPr>
          <a:xfrm>
            <a:off x="457200" y="304800"/>
            <a:ext cx="8229600" cy="1447800"/>
          </a:xfrm>
        </p:spPr>
        <p:txBody>
          <a:bodyPr/>
          <a:lstStyle/>
          <a:p>
            <a:pPr algn="ctr"/>
            <a:r>
              <a:rPr lang="en-US" smtClean="0"/>
              <a:t>Portfolio Analysis, Part 2</a:t>
            </a:r>
          </a:p>
        </p:txBody>
      </p:sp>
      <p:sp>
        <p:nvSpPr>
          <p:cNvPr id="27651" name="Text Placeholder 4"/>
          <p:cNvSpPr>
            <a:spLocks noGrp="1"/>
          </p:cNvSpPr>
          <p:nvPr>
            <p:ph type="body" sz="quarter" idx="13"/>
          </p:nvPr>
        </p:nvSpPr>
        <p:spPr>
          <a:xfrm>
            <a:off x="304800" y="1828800"/>
            <a:ext cx="8458200" cy="4419600"/>
          </a:xfrm>
        </p:spPr>
        <p:txBody>
          <a:bodyPr/>
          <a:lstStyle/>
          <a:p>
            <a:pPr>
              <a:buClr>
                <a:srgbClr val="002060"/>
              </a:buClr>
              <a:buSzPct val="85000"/>
              <a:buFont typeface="Arial" pitchFamily="127" charset="0"/>
              <a:buChar char="•"/>
            </a:pPr>
            <a:r>
              <a:rPr lang="en-US" smtClean="0"/>
              <a:t>Students then identify and present potential new investments, which are placed in a “buylist” for consideration.</a:t>
            </a:r>
          </a:p>
          <a:p>
            <a:pPr>
              <a:buClr>
                <a:srgbClr val="002060"/>
              </a:buClr>
              <a:buSzPct val="85000"/>
              <a:buFont typeface="Arial" pitchFamily="127" charset="0"/>
              <a:buChar char="•"/>
            </a:pPr>
            <a:endParaRPr lang="en-US" smtClean="0"/>
          </a:p>
          <a:p>
            <a:pPr>
              <a:buClr>
                <a:srgbClr val="002060"/>
              </a:buClr>
              <a:buSzPct val="85000"/>
              <a:buFont typeface="Arial" pitchFamily="127" charset="0"/>
              <a:buChar char="•"/>
            </a:pPr>
            <a:r>
              <a:rPr lang="en-US" smtClean="0"/>
              <a:t>Candidates are identified based on their fundamental valuation, future outlook, and risk characteristics.</a:t>
            </a:r>
          </a:p>
          <a:p>
            <a:pPr>
              <a:buClr>
                <a:srgbClr val="002060"/>
              </a:buClr>
              <a:buSzPct val="85000"/>
              <a:buFont typeface="Arial" pitchFamily="127" charset="0"/>
              <a:buChar char="•"/>
            </a:pPr>
            <a:endParaRPr lang="en-US" smtClean="0"/>
          </a:p>
          <a:p>
            <a:pPr>
              <a:buClr>
                <a:srgbClr val="002060"/>
              </a:buClr>
              <a:buSzPct val="85000"/>
              <a:buFont typeface="Arial" pitchFamily="127" charset="0"/>
              <a:buChar char="•"/>
            </a:pPr>
            <a:r>
              <a:rPr lang="en-US" smtClean="0"/>
              <a:t>In a typical semester, more than 100 firms are identified as buylist candidates. There were 111 this semester.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674" name="Title 3"/>
          <p:cNvSpPr>
            <a:spLocks noGrp="1"/>
          </p:cNvSpPr>
          <p:nvPr>
            <p:ph type="title"/>
          </p:nvPr>
        </p:nvSpPr>
        <p:spPr>
          <a:xfrm>
            <a:off x="457200" y="304800"/>
            <a:ext cx="8229600" cy="1447800"/>
          </a:xfrm>
        </p:spPr>
        <p:txBody>
          <a:bodyPr/>
          <a:lstStyle/>
          <a:p>
            <a:pPr algn="ctr"/>
            <a:r>
              <a:rPr lang="en-US" smtClean="0"/>
              <a:t>Portfolio Analysis, Part 3</a:t>
            </a:r>
          </a:p>
        </p:txBody>
      </p:sp>
      <p:sp>
        <p:nvSpPr>
          <p:cNvPr id="28675" name="Text Placeholder 4"/>
          <p:cNvSpPr>
            <a:spLocks noGrp="1"/>
          </p:cNvSpPr>
          <p:nvPr>
            <p:ph type="body" sz="quarter" idx="13"/>
          </p:nvPr>
        </p:nvSpPr>
        <p:spPr>
          <a:xfrm>
            <a:off x="304800" y="1828800"/>
            <a:ext cx="8458200" cy="4419600"/>
          </a:xfrm>
        </p:spPr>
        <p:txBody>
          <a:bodyPr/>
          <a:lstStyle/>
          <a:p>
            <a:pPr>
              <a:buClr>
                <a:srgbClr val="002060"/>
              </a:buClr>
              <a:buSzPct val="85000"/>
              <a:buFont typeface="Arial" pitchFamily="127" charset="0"/>
              <a:buChar char="•"/>
            </a:pPr>
            <a:r>
              <a:rPr lang="en-US" smtClean="0"/>
              <a:t>Students become skilled at using professional databases and optimization tools including:</a:t>
            </a:r>
          </a:p>
          <a:p>
            <a:pPr>
              <a:buClr>
                <a:srgbClr val="002060"/>
              </a:buClr>
              <a:buSzPct val="85000"/>
              <a:buFont typeface="Arial" pitchFamily="127" charset="0"/>
              <a:buChar char="•"/>
            </a:pPr>
            <a:endParaRPr lang="en-US" smtClean="0"/>
          </a:p>
          <a:p>
            <a:pPr>
              <a:buClr>
                <a:srgbClr val="002060"/>
              </a:buClr>
              <a:buSzPct val="85000"/>
              <a:buFont typeface="Arial" pitchFamily="127" charset="0"/>
              <a:buChar char="•"/>
            </a:pPr>
            <a:r>
              <a:rPr lang="en-US" smtClean="0"/>
              <a:t>SEC Edgar</a:t>
            </a:r>
          </a:p>
          <a:p>
            <a:pPr>
              <a:buClr>
                <a:srgbClr val="002060"/>
              </a:buClr>
              <a:buSzPct val="85000"/>
              <a:buFont typeface="Arial" pitchFamily="127" charset="0"/>
              <a:buChar char="•"/>
            </a:pPr>
            <a:r>
              <a:rPr lang="en-US" smtClean="0"/>
              <a:t>Morningstar/Hemscott Fundamental Data</a:t>
            </a:r>
          </a:p>
          <a:p>
            <a:pPr>
              <a:buClr>
                <a:srgbClr val="002060"/>
              </a:buClr>
              <a:buSzPct val="85000"/>
              <a:buFont typeface="Arial" pitchFamily="127" charset="0"/>
              <a:buChar char="•"/>
            </a:pPr>
            <a:r>
              <a:rPr lang="en-US" smtClean="0"/>
              <a:t>Mergent</a:t>
            </a:r>
          </a:p>
          <a:p>
            <a:pPr>
              <a:buClr>
                <a:srgbClr val="002060"/>
              </a:buClr>
              <a:buSzPct val="85000"/>
              <a:buFont typeface="Arial" pitchFamily="127" charset="0"/>
              <a:buChar char="•"/>
            </a:pPr>
            <a:r>
              <a:rPr lang="en-US" smtClean="0"/>
              <a:t>MacroRisk Analytics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9698" name="Title 3"/>
          <p:cNvSpPr>
            <a:spLocks noGrp="1"/>
          </p:cNvSpPr>
          <p:nvPr>
            <p:ph type="title"/>
          </p:nvPr>
        </p:nvSpPr>
        <p:spPr>
          <a:xfrm>
            <a:off x="457200" y="304800"/>
            <a:ext cx="8229600" cy="1447800"/>
          </a:xfrm>
        </p:spPr>
        <p:txBody>
          <a:bodyPr/>
          <a:lstStyle/>
          <a:p>
            <a:pPr algn="ctr"/>
            <a:r>
              <a:rPr lang="en-US" smtClean="0"/>
              <a:t>Portfolio Analysis, Part 4</a:t>
            </a:r>
          </a:p>
        </p:txBody>
      </p:sp>
      <p:sp>
        <p:nvSpPr>
          <p:cNvPr id="11" name="Text Placeholder 4"/>
          <p:cNvSpPr>
            <a:spLocks noGrp="1"/>
          </p:cNvSpPr>
          <p:nvPr>
            <p:ph type="body" sz="quarter" idx="13"/>
          </p:nvPr>
        </p:nvSpPr>
        <p:spPr>
          <a:xfrm>
            <a:off x="304800" y="1828800"/>
            <a:ext cx="8458200" cy="4419600"/>
          </a:xfrm>
        </p:spPr>
        <p:txBody>
          <a:bodyPr rtlCol="0">
            <a:normAutofit lnSpcReduction="10000"/>
          </a:bodyPr>
          <a:lstStyle/>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After the portfolio is analyzed, initial sales are identified, and the </a:t>
            </a:r>
            <a:r>
              <a:rPr lang="en-US" dirty="0" err="1" smtClean="0">
                <a:solidFill>
                  <a:schemeClr val="tx2">
                    <a:lumMod val="75000"/>
                  </a:schemeClr>
                </a:solidFill>
                <a:ea typeface="+mn-ea"/>
                <a:cs typeface="Segoe UI" pitchFamily="34" charset="0"/>
              </a:rPr>
              <a:t>buylist</a:t>
            </a:r>
            <a:r>
              <a:rPr lang="en-US" dirty="0" smtClean="0">
                <a:solidFill>
                  <a:schemeClr val="tx2">
                    <a:lumMod val="75000"/>
                  </a:schemeClr>
                </a:solidFill>
                <a:ea typeface="+mn-ea"/>
                <a:cs typeface="Segoe UI" pitchFamily="34" charset="0"/>
              </a:rPr>
              <a:t> is created, the </a:t>
            </a:r>
            <a:r>
              <a:rPr lang="en-US" dirty="0" err="1" smtClean="0">
                <a:solidFill>
                  <a:schemeClr val="tx2">
                    <a:lumMod val="75000"/>
                  </a:schemeClr>
                </a:solidFill>
                <a:ea typeface="+mn-ea"/>
                <a:cs typeface="Segoe UI" pitchFamily="34" charset="0"/>
              </a:rPr>
              <a:t>MacroRisk</a:t>
            </a:r>
            <a:r>
              <a:rPr lang="en-US" dirty="0" smtClean="0">
                <a:solidFill>
                  <a:schemeClr val="tx2">
                    <a:lumMod val="75000"/>
                  </a:schemeClr>
                </a:solidFill>
                <a:ea typeface="+mn-ea"/>
                <a:cs typeface="Segoe UI" pitchFamily="34" charset="0"/>
              </a:rPr>
              <a:t> Analytics optimizer is used to identify any additional sales to reach 20% of the portfolio and to identify appropriate purchases from the </a:t>
            </a:r>
            <a:r>
              <a:rPr lang="en-US" dirty="0" err="1" smtClean="0">
                <a:solidFill>
                  <a:schemeClr val="tx2">
                    <a:lumMod val="75000"/>
                  </a:schemeClr>
                </a:solidFill>
                <a:ea typeface="+mn-ea"/>
                <a:cs typeface="Segoe UI" pitchFamily="34" charset="0"/>
              </a:rPr>
              <a:t>buylist</a:t>
            </a:r>
            <a:r>
              <a:rPr lang="en-US" dirty="0" smtClean="0">
                <a:solidFill>
                  <a:schemeClr val="tx2">
                    <a:lumMod val="75000"/>
                  </a:schemeClr>
                </a:solidFill>
                <a:ea typeface="+mn-ea"/>
                <a:cs typeface="Segoe UI" pitchFamily="34" charset="0"/>
              </a:rPr>
              <a:t> given the optimization goal.</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During the past few semesters, the portfolio was optimized with an “aggressive” outlook.</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At this point, the portfolio is being optimized to reflect a “low volatility”, “conservative” outlook.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0722" name="Title 3"/>
          <p:cNvSpPr>
            <a:spLocks noGrp="1"/>
          </p:cNvSpPr>
          <p:nvPr>
            <p:ph type="title"/>
          </p:nvPr>
        </p:nvSpPr>
        <p:spPr>
          <a:xfrm>
            <a:off x="457200" y="304800"/>
            <a:ext cx="8229600" cy="1447800"/>
          </a:xfrm>
        </p:spPr>
        <p:txBody>
          <a:bodyPr/>
          <a:lstStyle/>
          <a:p>
            <a:pPr algn="ctr"/>
            <a:r>
              <a:rPr lang="en-US" smtClean="0"/>
              <a:t>Portfolio Analysis, Part 5</a:t>
            </a:r>
          </a:p>
        </p:txBody>
      </p:sp>
      <p:sp>
        <p:nvSpPr>
          <p:cNvPr id="30723" name="Text Placeholder 4"/>
          <p:cNvSpPr>
            <a:spLocks noGrp="1"/>
          </p:cNvSpPr>
          <p:nvPr>
            <p:ph type="body" sz="quarter" idx="13"/>
          </p:nvPr>
        </p:nvSpPr>
        <p:spPr>
          <a:xfrm>
            <a:off x="304800" y="1828800"/>
            <a:ext cx="8458200" cy="4419600"/>
          </a:xfrm>
        </p:spPr>
        <p:txBody>
          <a:bodyPr/>
          <a:lstStyle/>
          <a:p>
            <a:pPr>
              <a:buClr>
                <a:srgbClr val="002060"/>
              </a:buClr>
              <a:buSzPct val="85000"/>
              <a:buFont typeface="Arial" pitchFamily="127" charset="0"/>
              <a:buChar char="•"/>
            </a:pPr>
            <a:r>
              <a:rPr lang="en-US" smtClean="0"/>
              <a:t>In practice, multiple optimizations are computed and students are able to see how different portfolio goals would generate different suggested “buys and sells”.</a:t>
            </a:r>
          </a:p>
          <a:p>
            <a:pPr>
              <a:buClr>
                <a:srgbClr val="002060"/>
              </a:buClr>
              <a:buSzPct val="85000"/>
              <a:buFont typeface="Arial" pitchFamily="127" charset="0"/>
              <a:buChar char="•"/>
            </a:pPr>
            <a:endParaRPr lang="en-US" smtClean="0"/>
          </a:p>
          <a:p>
            <a:pPr>
              <a:buClr>
                <a:srgbClr val="002060"/>
              </a:buClr>
              <a:buSzPct val="85000"/>
              <a:buFont typeface="Arial" pitchFamily="127" charset="0"/>
              <a:buChar char="•"/>
            </a:pPr>
            <a:r>
              <a:rPr lang="en-US" smtClean="0"/>
              <a:t>Note that typically only a few of the buylist stocks are identified for inclusion in the portfolio.</a:t>
            </a:r>
          </a:p>
          <a:p>
            <a:pPr>
              <a:buClr>
                <a:srgbClr val="002060"/>
              </a:buClr>
              <a:buSzPct val="85000"/>
              <a:buFont typeface="Arial" pitchFamily="127" charset="0"/>
              <a:buChar char="•"/>
            </a:pPr>
            <a:endParaRPr lang="en-US" smtClean="0"/>
          </a:p>
          <a:p>
            <a:pPr>
              <a:buClr>
                <a:srgbClr val="002060"/>
              </a:buClr>
              <a:buSzPct val="85000"/>
              <a:buFont typeface="Arial" pitchFamily="127" charset="0"/>
              <a:buChar char="•"/>
            </a:pPr>
            <a:r>
              <a:rPr lang="en-US" smtClean="0"/>
              <a:t>This semester, 7 positions were closed and 5 were purchased.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1746" name="Title 3"/>
          <p:cNvSpPr>
            <a:spLocks noGrp="1"/>
          </p:cNvSpPr>
          <p:nvPr>
            <p:ph type="title"/>
          </p:nvPr>
        </p:nvSpPr>
        <p:spPr>
          <a:xfrm>
            <a:off x="457200" y="304800"/>
            <a:ext cx="8229600" cy="1447800"/>
          </a:xfrm>
        </p:spPr>
        <p:txBody>
          <a:bodyPr/>
          <a:lstStyle/>
          <a:p>
            <a:pPr algn="ctr"/>
            <a:r>
              <a:rPr lang="en-US" smtClean="0"/>
              <a:t>Additional Activities</a:t>
            </a:r>
          </a:p>
        </p:txBody>
      </p:sp>
      <p:sp>
        <p:nvSpPr>
          <p:cNvPr id="31747" name="Text Placeholder 4"/>
          <p:cNvSpPr>
            <a:spLocks noGrp="1"/>
          </p:cNvSpPr>
          <p:nvPr>
            <p:ph type="body" sz="quarter" idx="13"/>
          </p:nvPr>
        </p:nvSpPr>
        <p:spPr>
          <a:xfrm>
            <a:off x="304800" y="1828800"/>
            <a:ext cx="8458200" cy="4419600"/>
          </a:xfrm>
        </p:spPr>
        <p:txBody>
          <a:bodyPr/>
          <a:lstStyle/>
          <a:p>
            <a:pPr>
              <a:buClr>
                <a:srgbClr val="002060"/>
              </a:buClr>
              <a:buSzPct val="85000"/>
              <a:buFont typeface="Arial" pitchFamily="127" charset="0"/>
              <a:buChar char="•"/>
            </a:pPr>
            <a:r>
              <a:rPr lang="en-US" smtClean="0"/>
              <a:t>In the portfolio class, students are able to interact with investment and business professionals as guest speakers.</a:t>
            </a:r>
          </a:p>
          <a:p>
            <a:pPr>
              <a:buClr>
                <a:srgbClr val="002060"/>
              </a:buClr>
              <a:buSzPct val="85000"/>
              <a:buFont typeface="Arial" pitchFamily="127" charset="0"/>
              <a:buChar char="•"/>
            </a:pPr>
            <a:endParaRPr lang="en-US" smtClean="0"/>
          </a:p>
          <a:p>
            <a:pPr>
              <a:buClr>
                <a:srgbClr val="002060"/>
              </a:buClr>
              <a:buSzPct val="85000"/>
              <a:buFont typeface="Arial" pitchFamily="127" charset="0"/>
              <a:buChar char="•"/>
            </a:pPr>
            <a:r>
              <a:rPr lang="en-US" smtClean="0"/>
              <a:t>In the spring semester, the students attend an international student investment fund conference (RISE Conference) held in Dayton, Ohio.  There, they network with industry professionals, other students, and hear top investment speakers.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2770" name="Title 3"/>
          <p:cNvSpPr>
            <a:spLocks noGrp="1"/>
          </p:cNvSpPr>
          <p:nvPr>
            <p:ph type="title"/>
          </p:nvPr>
        </p:nvSpPr>
        <p:spPr>
          <a:xfrm>
            <a:off x="457200" y="304800"/>
            <a:ext cx="8229600" cy="1447800"/>
          </a:xfrm>
        </p:spPr>
        <p:txBody>
          <a:bodyPr/>
          <a:lstStyle/>
          <a:p>
            <a:pPr algn="ctr"/>
            <a:r>
              <a:rPr lang="en-US" smtClean="0"/>
              <a:t>Continuing Experiences…</a:t>
            </a:r>
          </a:p>
        </p:txBody>
      </p:sp>
      <p:sp>
        <p:nvSpPr>
          <p:cNvPr id="32771" name="Text Placeholder 4"/>
          <p:cNvSpPr>
            <a:spLocks noGrp="1"/>
          </p:cNvSpPr>
          <p:nvPr>
            <p:ph type="body" sz="quarter" idx="13"/>
          </p:nvPr>
        </p:nvSpPr>
        <p:spPr>
          <a:xfrm>
            <a:off x="304800" y="1828800"/>
            <a:ext cx="8458200" cy="4419600"/>
          </a:xfrm>
        </p:spPr>
        <p:txBody>
          <a:bodyPr/>
          <a:lstStyle/>
          <a:p>
            <a:pPr>
              <a:buClr>
                <a:srgbClr val="002060"/>
              </a:buClr>
              <a:buSzPct val="85000"/>
              <a:buFont typeface="Arial" pitchFamily="127" charset="0"/>
              <a:buChar char="•"/>
            </a:pPr>
            <a:r>
              <a:rPr lang="en-US" smtClean="0"/>
              <a:t>In the portfolio class, students are able to interact with investment and business professionals as guest speakers.</a:t>
            </a:r>
          </a:p>
          <a:p>
            <a:pPr>
              <a:buClr>
                <a:srgbClr val="002060"/>
              </a:buClr>
              <a:buSzPct val="85000"/>
              <a:buFont typeface="Arial" pitchFamily="127" charset="0"/>
              <a:buChar char="•"/>
            </a:pPr>
            <a:endParaRPr lang="en-US" smtClean="0"/>
          </a:p>
          <a:p>
            <a:pPr>
              <a:buClr>
                <a:srgbClr val="002060"/>
              </a:buClr>
              <a:buSzPct val="85000"/>
              <a:buFont typeface="Arial" pitchFamily="127" charset="0"/>
              <a:buChar char="•"/>
            </a:pPr>
            <a:r>
              <a:rPr lang="en-US" smtClean="0"/>
              <a:t>In the spring semester, the students attend an international student investment fund conference (RISE Conference) held in Dayton, Ohio.  There, they network with industry professionals, other students, and hear top investment speakers.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3794" name="Title 3"/>
          <p:cNvSpPr>
            <a:spLocks noGrp="1"/>
          </p:cNvSpPr>
          <p:nvPr>
            <p:ph type="title"/>
          </p:nvPr>
        </p:nvSpPr>
        <p:spPr>
          <a:xfrm>
            <a:off x="457200" y="304800"/>
            <a:ext cx="8229600" cy="1447800"/>
          </a:xfrm>
        </p:spPr>
        <p:txBody>
          <a:bodyPr/>
          <a:lstStyle/>
          <a:p>
            <a:pPr algn="ctr"/>
            <a:r>
              <a:rPr lang="en-US" sz="2400" smtClean="0"/>
              <a:t>Spring 2011’s Portfolio vs. SP500</a:t>
            </a:r>
            <a:br>
              <a:rPr lang="en-US" sz="2400" smtClean="0"/>
            </a:br>
            <a:r>
              <a:rPr lang="en-US" sz="2400" smtClean="0"/>
              <a:t>(Spring 2011 is the starting portfolio for </a:t>
            </a:r>
            <a:br>
              <a:rPr lang="en-US" sz="2400" smtClean="0"/>
            </a:br>
            <a:r>
              <a:rPr lang="en-US" sz="2400" smtClean="0"/>
              <a:t>the fall semester’s 20% rebalancing)</a:t>
            </a:r>
          </a:p>
        </p:txBody>
      </p:sp>
      <p:pic>
        <p:nvPicPr>
          <p:cNvPr id="33795" name="Picture 2"/>
          <p:cNvPicPr>
            <a:picLocks noChangeAspect="1" noChangeArrowheads="1"/>
          </p:cNvPicPr>
          <p:nvPr/>
        </p:nvPicPr>
        <p:blipFill>
          <a:blip r:embed="rId3"/>
          <a:srcRect/>
          <a:stretch>
            <a:fillRect/>
          </a:stretch>
        </p:blipFill>
        <p:spPr bwMode="auto">
          <a:xfrm>
            <a:off x="1752600" y="1752600"/>
            <a:ext cx="5562600" cy="4735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4818" name="Text Placeholder 4"/>
          <p:cNvSpPr>
            <a:spLocks noGrp="1"/>
          </p:cNvSpPr>
          <p:nvPr>
            <p:ph type="body" sz="quarter" idx="13"/>
          </p:nvPr>
        </p:nvSpPr>
        <p:spPr>
          <a:xfrm>
            <a:off x="4114800" y="2209800"/>
            <a:ext cx="4572000" cy="3657600"/>
          </a:xfrm>
        </p:spPr>
        <p:txBody>
          <a:bodyPr/>
          <a:lstStyle/>
          <a:p>
            <a:pPr>
              <a:buClr>
                <a:srgbClr val="002060"/>
              </a:buClr>
              <a:buSzPct val="85000"/>
              <a:buFont typeface="Arial" pitchFamily="127" charset="0"/>
              <a:buChar char="•"/>
            </a:pPr>
            <a:r>
              <a:rPr lang="en-US" smtClean="0"/>
              <a:t>New purchases include:</a:t>
            </a:r>
          </a:p>
          <a:p>
            <a:pPr>
              <a:buClr>
                <a:srgbClr val="002060"/>
              </a:buClr>
              <a:buSzPct val="85000"/>
              <a:buFont typeface="Arial" pitchFamily="127" charset="0"/>
              <a:buChar char="•"/>
            </a:pPr>
            <a:r>
              <a:rPr lang="en-US" smtClean="0"/>
              <a:t>ATT (T)</a:t>
            </a:r>
          </a:p>
          <a:p>
            <a:pPr>
              <a:buClr>
                <a:srgbClr val="002060"/>
              </a:buClr>
              <a:buSzPct val="85000"/>
              <a:buFont typeface="Arial" pitchFamily="127" charset="0"/>
              <a:buChar char="•"/>
            </a:pPr>
            <a:r>
              <a:rPr lang="en-US" smtClean="0"/>
              <a:t>Dollar Tree (DLTR)</a:t>
            </a:r>
          </a:p>
          <a:p>
            <a:pPr>
              <a:buClr>
                <a:srgbClr val="002060"/>
              </a:buClr>
              <a:buSzPct val="85000"/>
              <a:buFont typeface="Arial" pitchFamily="127" charset="0"/>
              <a:buChar char="•"/>
            </a:pPr>
            <a:r>
              <a:rPr lang="en-US" smtClean="0"/>
              <a:t>Enterprise Prod. Partners (EPD)</a:t>
            </a:r>
          </a:p>
          <a:p>
            <a:pPr>
              <a:buClr>
                <a:srgbClr val="002060"/>
              </a:buClr>
              <a:buSzPct val="85000"/>
              <a:buFont typeface="Arial" pitchFamily="127" charset="0"/>
              <a:buChar char="•"/>
            </a:pPr>
            <a:r>
              <a:rPr lang="en-US" smtClean="0"/>
              <a:t>Forrester Research (FORR)</a:t>
            </a:r>
          </a:p>
          <a:p>
            <a:pPr>
              <a:buClr>
                <a:srgbClr val="002060"/>
              </a:buClr>
              <a:buSzPct val="85000"/>
              <a:buFont typeface="Arial" pitchFamily="127" charset="0"/>
              <a:buChar char="•"/>
            </a:pPr>
            <a:r>
              <a:rPr lang="en-US" smtClean="0"/>
              <a:t>H. J. Heinz Co. (HNZ)</a:t>
            </a:r>
          </a:p>
        </p:txBody>
      </p:sp>
      <p:sp>
        <p:nvSpPr>
          <p:cNvPr id="34819" name="Title 4"/>
          <p:cNvSpPr>
            <a:spLocks noGrp="1"/>
          </p:cNvSpPr>
          <p:nvPr>
            <p:ph type="title"/>
          </p:nvPr>
        </p:nvSpPr>
        <p:spPr>
          <a:xfrm>
            <a:off x="465138" y="411163"/>
            <a:ext cx="8229600" cy="1112837"/>
          </a:xfrm>
        </p:spPr>
        <p:txBody>
          <a:bodyPr/>
          <a:lstStyle/>
          <a:p>
            <a:r>
              <a:rPr lang="en-US" smtClean="0"/>
              <a:t>Undergraduate Portfolio comparison</a:t>
            </a:r>
            <a:br>
              <a:rPr lang="en-US" smtClean="0"/>
            </a:br>
            <a:r>
              <a:rPr lang="en-US" smtClean="0"/>
              <a:t>Spring 2011 vs. Fall 2011</a:t>
            </a:r>
          </a:p>
        </p:txBody>
      </p:sp>
      <p:pic>
        <p:nvPicPr>
          <p:cNvPr id="34820" name="Picture 2"/>
          <p:cNvPicPr>
            <a:picLocks noChangeAspect="1" noChangeArrowheads="1"/>
          </p:cNvPicPr>
          <p:nvPr/>
        </p:nvPicPr>
        <p:blipFill>
          <a:blip r:embed="rId3"/>
          <a:srcRect/>
          <a:stretch>
            <a:fillRect/>
          </a:stretch>
        </p:blipFill>
        <p:spPr bwMode="auto">
          <a:xfrm>
            <a:off x="401638" y="1676400"/>
            <a:ext cx="3103562" cy="488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7410" name="Title 3"/>
          <p:cNvSpPr>
            <a:spLocks noGrp="1"/>
          </p:cNvSpPr>
          <p:nvPr>
            <p:ph type="title"/>
          </p:nvPr>
        </p:nvSpPr>
        <p:spPr>
          <a:xfrm>
            <a:off x="465138" y="411163"/>
            <a:ext cx="8229600" cy="3551237"/>
          </a:xfrm>
        </p:spPr>
        <p:txBody>
          <a:bodyPr/>
          <a:lstStyle/>
          <a:p>
            <a:pPr algn="ctr"/>
            <a:r>
              <a:rPr lang="en-US" smtClean="0"/>
              <a:t>Center for Financial Planning</a:t>
            </a:r>
            <a:br>
              <a:rPr lang="en-US" smtClean="0"/>
            </a:br>
            <a:r>
              <a:rPr lang="en-US" smtClean="0"/>
              <a:t>and Investment (CFP&amp;I)</a:t>
            </a:r>
            <a:br>
              <a:rPr lang="en-US" smtClean="0"/>
            </a:br>
            <a:r>
              <a:rPr lang="en-US" smtClean="0"/>
              <a:t>&amp;</a:t>
            </a:r>
            <a:br>
              <a:rPr lang="en-US" smtClean="0"/>
            </a:br>
            <a:r>
              <a:rPr lang="en-US" smtClean="0"/>
              <a:t>Department of Finance, Real Estate, and Insurance</a:t>
            </a:r>
          </a:p>
        </p:txBody>
      </p:sp>
      <p:sp>
        <p:nvSpPr>
          <p:cNvPr id="17411" name="Text Placeholder 4"/>
          <p:cNvSpPr>
            <a:spLocks noGrp="1"/>
          </p:cNvSpPr>
          <p:nvPr>
            <p:ph type="body" sz="quarter" idx="13"/>
          </p:nvPr>
        </p:nvSpPr>
        <p:spPr>
          <a:xfrm>
            <a:off x="457200" y="4114800"/>
            <a:ext cx="8251825" cy="1676400"/>
          </a:xfrm>
        </p:spPr>
        <p:txBody>
          <a:bodyPr/>
          <a:lstStyle/>
          <a:p>
            <a:pPr algn="ctr"/>
            <a:r>
              <a:rPr lang="en-US" sz="2800" smtClean="0"/>
              <a:t>College of Business and Economics</a:t>
            </a:r>
          </a:p>
          <a:p>
            <a:pPr algn="ctr"/>
            <a:r>
              <a:rPr lang="en-US" sz="2800" smtClean="0"/>
              <a:t>California State University, Northridge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5842" name="Title 3"/>
          <p:cNvSpPr>
            <a:spLocks noGrp="1"/>
          </p:cNvSpPr>
          <p:nvPr>
            <p:ph type="title"/>
          </p:nvPr>
        </p:nvSpPr>
        <p:spPr>
          <a:xfrm>
            <a:off x="457200" y="304800"/>
            <a:ext cx="8229600" cy="1447800"/>
          </a:xfrm>
        </p:spPr>
        <p:txBody>
          <a:bodyPr/>
          <a:lstStyle/>
          <a:p>
            <a:pPr algn="ctr"/>
            <a:r>
              <a:rPr lang="en-US" sz="2400" smtClean="0"/>
              <a:t>Fall portfolio shows lower down-market sensitivity compared to Spring portfolio</a:t>
            </a:r>
          </a:p>
        </p:txBody>
      </p:sp>
      <p:pic>
        <p:nvPicPr>
          <p:cNvPr id="35843" name="Picture 2"/>
          <p:cNvPicPr>
            <a:picLocks noChangeAspect="1" noChangeArrowheads="1"/>
          </p:cNvPicPr>
          <p:nvPr/>
        </p:nvPicPr>
        <p:blipFill>
          <a:blip r:embed="rId3"/>
          <a:srcRect/>
          <a:stretch>
            <a:fillRect/>
          </a:stretch>
        </p:blipFill>
        <p:spPr bwMode="auto">
          <a:xfrm>
            <a:off x="1371600" y="1676400"/>
            <a:ext cx="626745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6866" name="Title 3"/>
          <p:cNvSpPr>
            <a:spLocks noGrp="1"/>
          </p:cNvSpPr>
          <p:nvPr>
            <p:ph type="title"/>
          </p:nvPr>
        </p:nvSpPr>
        <p:spPr>
          <a:xfrm>
            <a:off x="457200" y="304800"/>
            <a:ext cx="8229600" cy="914400"/>
          </a:xfrm>
        </p:spPr>
        <p:txBody>
          <a:bodyPr/>
          <a:lstStyle/>
          <a:p>
            <a:pPr algn="ctr"/>
            <a:r>
              <a:rPr lang="en-US" sz="2400" smtClean="0"/>
              <a:t>Some comparison measures (intrinsic value risk)</a:t>
            </a:r>
          </a:p>
        </p:txBody>
      </p:sp>
      <p:pic>
        <p:nvPicPr>
          <p:cNvPr id="36867" name="Picture 2"/>
          <p:cNvPicPr>
            <a:picLocks noChangeAspect="1" noChangeArrowheads="1"/>
          </p:cNvPicPr>
          <p:nvPr/>
        </p:nvPicPr>
        <p:blipFill>
          <a:blip r:embed="rId3"/>
          <a:srcRect/>
          <a:stretch>
            <a:fillRect/>
          </a:stretch>
        </p:blipFill>
        <p:spPr bwMode="auto">
          <a:xfrm>
            <a:off x="838200" y="1295400"/>
            <a:ext cx="7399338" cy="512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7890" name="Title 3"/>
          <p:cNvSpPr>
            <a:spLocks noGrp="1"/>
          </p:cNvSpPr>
          <p:nvPr>
            <p:ph type="title"/>
          </p:nvPr>
        </p:nvSpPr>
        <p:spPr>
          <a:xfrm>
            <a:off x="457200" y="304800"/>
            <a:ext cx="8229600" cy="1447800"/>
          </a:xfrm>
        </p:spPr>
        <p:txBody>
          <a:bodyPr/>
          <a:lstStyle/>
          <a:p>
            <a:pPr algn="ctr"/>
            <a:r>
              <a:rPr lang="en-US" smtClean="0"/>
              <a:t>Employers of our financial planning and investment graduates include</a:t>
            </a:r>
          </a:p>
        </p:txBody>
      </p:sp>
      <p:sp>
        <p:nvSpPr>
          <p:cNvPr id="37891" name="Text Placeholder 4"/>
          <p:cNvSpPr>
            <a:spLocks noGrp="1"/>
          </p:cNvSpPr>
          <p:nvPr>
            <p:ph type="body" sz="quarter" idx="13"/>
          </p:nvPr>
        </p:nvSpPr>
        <p:spPr>
          <a:xfrm>
            <a:off x="304800" y="1981200"/>
            <a:ext cx="8458200" cy="4267200"/>
          </a:xfrm>
        </p:spPr>
        <p:txBody>
          <a:bodyPr/>
          <a:lstStyle/>
          <a:p>
            <a:pPr>
              <a:buClr>
                <a:srgbClr val="002060"/>
              </a:buClr>
              <a:buSzPct val="85000"/>
              <a:buFont typeface="Arial" pitchFamily="127" charset="0"/>
              <a:buChar char="•"/>
            </a:pPr>
            <a:r>
              <a:rPr lang="en-US" smtClean="0"/>
              <a:t>Hedge funds</a:t>
            </a:r>
          </a:p>
          <a:p>
            <a:pPr>
              <a:buClr>
                <a:srgbClr val="002060"/>
              </a:buClr>
              <a:buSzPct val="85000"/>
              <a:buFont typeface="Arial" pitchFamily="127" charset="0"/>
              <a:buChar char="•"/>
            </a:pPr>
            <a:r>
              <a:rPr lang="en-US" smtClean="0"/>
              <a:t>Investment advisors</a:t>
            </a:r>
          </a:p>
          <a:p>
            <a:pPr>
              <a:buClr>
                <a:srgbClr val="002060"/>
              </a:buClr>
              <a:buSzPct val="85000"/>
              <a:buFont typeface="Arial" pitchFamily="127" charset="0"/>
              <a:buChar char="•"/>
            </a:pPr>
            <a:r>
              <a:rPr lang="en-US" smtClean="0"/>
              <a:t>Insurance companies</a:t>
            </a:r>
          </a:p>
          <a:p>
            <a:pPr>
              <a:buClr>
                <a:srgbClr val="002060"/>
              </a:buClr>
              <a:buSzPct val="85000"/>
              <a:buFont typeface="Arial" pitchFamily="127" charset="0"/>
              <a:buChar char="•"/>
            </a:pPr>
            <a:r>
              <a:rPr lang="en-US" smtClean="0"/>
              <a:t>Financial Planners</a:t>
            </a:r>
          </a:p>
          <a:p>
            <a:pPr>
              <a:buClr>
                <a:srgbClr val="002060"/>
              </a:buClr>
              <a:buSzPct val="85000"/>
              <a:buFont typeface="Arial" pitchFamily="127" charset="0"/>
              <a:buChar char="•"/>
            </a:pPr>
            <a:r>
              <a:rPr lang="en-US" smtClean="0"/>
              <a:t>Banks</a:t>
            </a:r>
          </a:p>
          <a:p>
            <a:pPr>
              <a:buClr>
                <a:srgbClr val="002060"/>
              </a:buClr>
              <a:buSzPct val="85000"/>
              <a:buFont typeface="Arial" pitchFamily="127" charset="0"/>
              <a:buChar char="•"/>
            </a:pPr>
            <a:endParaRPr lang="en-US" smtClean="0"/>
          </a:p>
          <a:p>
            <a:pPr>
              <a:buClr>
                <a:srgbClr val="002060"/>
              </a:buClr>
              <a:buSzPct val="85000"/>
            </a:pPr>
            <a:r>
              <a:rPr lang="en-US" smtClean="0"/>
              <a:t>Our better students are also successful in entering Ph.D. programs in financial planning and investments.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8914" name="Title 3"/>
          <p:cNvSpPr>
            <a:spLocks noGrp="1"/>
          </p:cNvSpPr>
          <p:nvPr>
            <p:ph type="title"/>
          </p:nvPr>
        </p:nvSpPr>
        <p:spPr>
          <a:xfrm>
            <a:off x="457200" y="304800"/>
            <a:ext cx="8229600" cy="3505200"/>
          </a:xfrm>
        </p:spPr>
        <p:txBody>
          <a:bodyPr/>
          <a:lstStyle/>
          <a:p>
            <a:pPr algn="ctr"/>
            <a:r>
              <a:rPr lang="en-US" smtClean="0"/>
              <a:t>The CFP&amp;I, Dept. of Finance, and BHP could not succeed without the generous time and financial support of the community.</a:t>
            </a:r>
            <a:br>
              <a:rPr lang="en-US" smtClean="0"/>
            </a:br>
            <a:r>
              <a:rPr lang="en-US" smtClean="0"/>
              <a:t>Thank you.</a:t>
            </a:r>
          </a:p>
        </p:txBody>
      </p:sp>
      <p:sp>
        <p:nvSpPr>
          <p:cNvPr id="11" name="Text Placeholder 4"/>
          <p:cNvSpPr>
            <a:spLocks noGrp="1"/>
          </p:cNvSpPr>
          <p:nvPr>
            <p:ph type="body" sz="quarter" idx="13"/>
          </p:nvPr>
        </p:nvSpPr>
        <p:spPr>
          <a:xfrm>
            <a:off x="304800" y="3733800"/>
            <a:ext cx="8458200" cy="2514600"/>
          </a:xfrm>
        </p:spPr>
        <p:txBody>
          <a:bodyPr rtlCol="0">
            <a:normAutofit lnSpcReduction="10000"/>
          </a:bodyPr>
          <a:lstStyle/>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Classroom visits &amp; “Professional Shadowing”</a:t>
            </a: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Internships</a:t>
            </a: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Student scholarships</a:t>
            </a: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Conference &amp; travel expenses</a:t>
            </a: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Database &amp; software expenses</a:t>
            </a: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Research &amp; curriculum development support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8434" name="Title 3"/>
          <p:cNvSpPr>
            <a:spLocks noGrp="1"/>
          </p:cNvSpPr>
          <p:nvPr>
            <p:ph type="title"/>
          </p:nvPr>
        </p:nvSpPr>
        <p:spPr>
          <a:xfrm>
            <a:off x="457200" y="457200"/>
            <a:ext cx="8229600" cy="1066800"/>
          </a:xfrm>
        </p:spPr>
        <p:txBody>
          <a:bodyPr/>
          <a:lstStyle/>
          <a:p>
            <a:pPr algn="ctr"/>
            <a:r>
              <a:rPr lang="en-US" smtClean="0"/>
              <a:t>Undergraduate training </a:t>
            </a:r>
            <a:br>
              <a:rPr lang="en-US" smtClean="0"/>
            </a:br>
            <a:r>
              <a:rPr lang="en-US" smtClean="0"/>
              <a:t>in financial planning &amp; investments</a:t>
            </a:r>
          </a:p>
        </p:txBody>
      </p:sp>
      <p:sp>
        <p:nvSpPr>
          <p:cNvPr id="18435" name="Text Placeholder 4"/>
          <p:cNvSpPr>
            <a:spLocks noGrp="1"/>
          </p:cNvSpPr>
          <p:nvPr>
            <p:ph type="body" sz="quarter" idx="13"/>
          </p:nvPr>
        </p:nvSpPr>
        <p:spPr>
          <a:xfrm>
            <a:off x="304800" y="1981200"/>
            <a:ext cx="8458200" cy="4267200"/>
          </a:xfrm>
        </p:spPr>
        <p:txBody>
          <a:bodyPr/>
          <a:lstStyle/>
          <a:p>
            <a:r>
              <a:rPr lang="en-US" smtClean="0"/>
              <a:t>BS in Finance</a:t>
            </a:r>
          </a:p>
          <a:p>
            <a:r>
              <a:rPr lang="en-US" smtClean="0"/>
              <a:t>BSBA with an option in Insurance and Financial Services</a:t>
            </a:r>
          </a:p>
          <a:p>
            <a:endParaRPr lang="en-US" smtClean="0"/>
          </a:p>
          <a:p>
            <a:pPr>
              <a:buClr>
                <a:srgbClr val="002060"/>
              </a:buClr>
              <a:buSzPct val="85000"/>
              <a:buFont typeface="Arial" pitchFamily="127" charset="0"/>
              <a:buChar char="•"/>
            </a:pPr>
            <a:r>
              <a:rPr lang="en-US" smtClean="0"/>
              <a:t>One of about 30 Society of Financial Service Professionals “University Partners” programs globally</a:t>
            </a:r>
          </a:p>
          <a:p>
            <a:endParaRPr lang="en-US" smtClean="0"/>
          </a:p>
          <a:p>
            <a:pPr>
              <a:buClr>
                <a:srgbClr val="002060"/>
              </a:buClr>
              <a:buSzPct val="85000"/>
              <a:buFont typeface="Arial" pitchFamily="127" charset="0"/>
              <a:buChar char="•"/>
            </a:pPr>
            <a:r>
              <a:rPr lang="en-US" smtClean="0"/>
              <a:t>The CSUN program is in the candidate registration process with the “Certified Financial Planner Board of Registry” (a professional accreditation group)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9458" name="Title 3"/>
          <p:cNvSpPr>
            <a:spLocks noGrp="1"/>
          </p:cNvSpPr>
          <p:nvPr>
            <p:ph type="title"/>
          </p:nvPr>
        </p:nvSpPr>
        <p:spPr>
          <a:xfrm>
            <a:off x="457200" y="304800"/>
            <a:ext cx="8229600" cy="1447800"/>
          </a:xfrm>
        </p:spPr>
        <p:txBody>
          <a:bodyPr/>
          <a:lstStyle/>
          <a:p>
            <a:pPr algn="ctr"/>
            <a:r>
              <a:rPr lang="en-US" smtClean="0"/>
              <a:t>We also provide extensive GE offerings in financial planning</a:t>
            </a:r>
          </a:p>
        </p:txBody>
      </p:sp>
      <p:sp>
        <p:nvSpPr>
          <p:cNvPr id="11" name="Text Placeholder 4"/>
          <p:cNvSpPr>
            <a:spLocks noGrp="1"/>
          </p:cNvSpPr>
          <p:nvPr>
            <p:ph type="body" sz="quarter" idx="13"/>
          </p:nvPr>
        </p:nvSpPr>
        <p:spPr>
          <a:xfrm>
            <a:off x="304800" y="1981200"/>
            <a:ext cx="8458200" cy="4267200"/>
          </a:xfrm>
        </p:spPr>
        <p:txBody>
          <a:bodyPr rtlCol="0">
            <a:normAutofit fontScale="85000" lnSpcReduction="20000"/>
          </a:bodyPr>
          <a:lstStyle/>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Up to 500 students per semester take a practical personal financial planning course which focuses on creating individual financial plans, identifying long term goals, correcting financial problems, and developing a personal investment strategy. (Fin302)</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A new offering (Fin102) will provide international and lower division students with the framework and practical knowledge to establish a solid financial foundation as they begin their college experience.</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We provide opportunities for peer mentoring, actively participate in campus life programs, and maintain a walk-in service for Fin102 and Fin302 students to meet with experienced MBA students and financial planning faculty.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482" name="Title 3"/>
          <p:cNvSpPr>
            <a:spLocks noGrp="1"/>
          </p:cNvSpPr>
          <p:nvPr>
            <p:ph type="title"/>
          </p:nvPr>
        </p:nvSpPr>
        <p:spPr>
          <a:xfrm>
            <a:off x="457200" y="304800"/>
            <a:ext cx="8229600" cy="1447800"/>
          </a:xfrm>
        </p:spPr>
        <p:txBody>
          <a:bodyPr/>
          <a:lstStyle/>
          <a:p>
            <a:pPr algn="ctr"/>
            <a:r>
              <a:rPr lang="en-US" smtClean="0"/>
              <a:t>The CFP&amp;I promotes </a:t>
            </a:r>
            <a:br>
              <a:rPr lang="en-US" smtClean="0"/>
            </a:br>
            <a:r>
              <a:rPr lang="en-US" smtClean="0"/>
              <a:t>Investment and Financial Planning </a:t>
            </a:r>
            <a:br>
              <a:rPr lang="en-US" smtClean="0"/>
            </a:br>
            <a:r>
              <a:rPr lang="en-US" smtClean="0"/>
              <a:t>Research and Education</a:t>
            </a:r>
          </a:p>
        </p:txBody>
      </p:sp>
      <p:sp>
        <p:nvSpPr>
          <p:cNvPr id="11" name="Text Placeholder 4"/>
          <p:cNvSpPr>
            <a:spLocks noGrp="1"/>
          </p:cNvSpPr>
          <p:nvPr>
            <p:ph type="body" sz="quarter" idx="13"/>
          </p:nvPr>
        </p:nvSpPr>
        <p:spPr>
          <a:xfrm>
            <a:off x="304800" y="2133600"/>
            <a:ext cx="8458200" cy="4114800"/>
          </a:xfrm>
        </p:spPr>
        <p:txBody>
          <a:bodyPr rtlCol="0">
            <a:normAutofit fontScale="92500" lnSpcReduction="10000"/>
          </a:bodyPr>
          <a:lstStyle/>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Works in conjunction with the Business Honors Program and degree programs of the Department of Finance, Real Estate, and Insurance</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Provides support for General Education Personal Finance Classes (Fin302 and the new Fin102)</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Provides support for the Undergraduate Student Investment Portfolio (Fin437BH)</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Provides continuing education speakers to the Southern California financial planning &amp; investment community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1506" name="Title 3"/>
          <p:cNvSpPr>
            <a:spLocks noGrp="1"/>
          </p:cNvSpPr>
          <p:nvPr>
            <p:ph type="title"/>
          </p:nvPr>
        </p:nvSpPr>
        <p:spPr>
          <a:xfrm>
            <a:off x="457200" y="304800"/>
            <a:ext cx="8229600" cy="1295400"/>
          </a:xfrm>
        </p:spPr>
        <p:txBody>
          <a:bodyPr/>
          <a:lstStyle/>
          <a:p>
            <a:pPr algn="ctr"/>
            <a:r>
              <a:rPr lang="en-US" smtClean="0"/>
              <a:t>www.CFPIonline.org</a:t>
            </a:r>
          </a:p>
        </p:txBody>
      </p:sp>
      <p:sp>
        <p:nvSpPr>
          <p:cNvPr id="11" name="Text Placeholder 4"/>
          <p:cNvSpPr>
            <a:spLocks noGrp="1"/>
          </p:cNvSpPr>
          <p:nvPr>
            <p:ph type="body" sz="quarter" idx="13"/>
          </p:nvPr>
        </p:nvSpPr>
        <p:spPr>
          <a:xfrm>
            <a:off x="304800" y="1676400"/>
            <a:ext cx="8458200" cy="4572000"/>
          </a:xfrm>
        </p:spPr>
        <p:txBody>
          <a:bodyPr rtlCol="0">
            <a:normAutofit fontScale="92500" lnSpcReduction="10000"/>
          </a:bodyPr>
          <a:lstStyle/>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A centralized location for financial planning education resources for all ages</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Links to databases available for CSUN students and faculty</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References to CFP&amp;I associated research</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CFP&amp;I Faculty are active scholars in the area of wealth management, financial planning, and investment</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CFP&amp;I Faculty are also frequently invited to be speakers at meetings across the nation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914400" y="304800"/>
            <a:ext cx="7291388" cy="621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3554" name="Title 3"/>
          <p:cNvSpPr>
            <a:spLocks noGrp="1"/>
          </p:cNvSpPr>
          <p:nvPr>
            <p:ph type="title"/>
          </p:nvPr>
        </p:nvSpPr>
        <p:spPr>
          <a:xfrm>
            <a:off x="457200" y="304800"/>
            <a:ext cx="8229600" cy="1447800"/>
          </a:xfrm>
        </p:spPr>
        <p:txBody>
          <a:bodyPr/>
          <a:lstStyle/>
          <a:p>
            <a:pPr algn="ctr"/>
            <a:r>
              <a:rPr lang="en-US" smtClean="0"/>
              <a:t>Undergraduate Portfolio Management: Fin437BH</a:t>
            </a:r>
          </a:p>
        </p:txBody>
      </p:sp>
      <p:sp>
        <p:nvSpPr>
          <p:cNvPr id="23555" name="Text Placeholder 4"/>
          <p:cNvSpPr>
            <a:spLocks noGrp="1"/>
          </p:cNvSpPr>
          <p:nvPr>
            <p:ph type="body" sz="quarter" idx="13"/>
          </p:nvPr>
        </p:nvSpPr>
        <p:spPr>
          <a:xfrm>
            <a:off x="304800" y="1981200"/>
            <a:ext cx="8458200" cy="4267200"/>
          </a:xfrm>
        </p:spPr>
        <p:txBody>
          <a:bodyPr/>
          <a:lstStyle/>
          <a:p>
            <a:pPr>
              <a:buClr>
                <a:srgbClr val="002060"/>
              </a:buClr>
              <a:buSzPct val="85000"/>
              <a:buFont typeface="Arial" pitchFamily="127" charset="0"/>
              <a:buChar char="•"/>
            </a:pPr>
            <a:r>
              <a:rPr lang="en-US" smtClean="0"/>
              <a:t>Limited to 12 high achieving students per semester who apply for the class</a:t>
            </a:r>
          </a:p>
          <a:p>
            <a:pPr>
              <a:buClr>
                <a:srgbClr val="002060"/>
              </a:buClr>
              <a:buSzPct val="85000"/>
              <a:buFont typeface="Arial" pitchFamily="127" charset="0"/>
              <a:buChar char="•"/>
            </a:pPr>
            <a:endParaRPr lang="en-US" smtClean="0"/>
          </a:p>
          <a:p>
            <a:pPr>
              <a:buClr>
                <a:srgbClr val="002060"/>
              </a:buClr>
              <a:buSzPct val="85000"/>
              <a:buFont typeface="Arial" pitchFamily="127" charset="0"/>
              <a:buChar char="•"/>
            </a:pPr>
            <a:r>
              <a:rPr lang="en-US" smtClean="0"/>
              <a:t>Most, but not all, are Business Honors students</a:t>
            </a:r>
          </a:p>
          <a:p>
            <a:pPr>
              <a:buClr>
                <a:srgbClr val="002060"/>
              </a:buClr>
              <a:buSzPct val="85000"/>
              <a:buFont typeface="Arial" pitchFamily="127" charset="0"/>
              <a:buChar char="•"/>
            </a:pPr>
            <a:endParaRPr lang="en-US" smtClean="0"/>
          </a:p>
          <a:p>
            <a:pPr>
              <a:buClr>
                <a:srgbClr val="002060"/>
              </a:buClr>
              <a:buSzPct val="85000"/>
              <a:buFont typeface="Arial" pitchFamily="127" charset="0"/>
              <a:buChar char="•"/>
            </a:pPr>
            <a:r>
              <a:rPr lang="en-US" smtClean="0"/>
              <a:t>Most, but not all, are Finance majors</a:t>
            </a:r>
          </a:p>
          <a:p>
            <a:pPr>
              <a:buClr>
                <a:srgbClr val="002060"/>
              </a:buClr>
              <a:buSzPct val="85000"/>
              <a:buFont typeface="Arial" pitchFamily="127" charset="0"/>
              <a:buChar char="•"/>
            </a:pPr>
            <a:endParaRPr lang="en-US" smtClean="0"/>
          </a:p>
          <a:p>
            <a:pPr>
              <a:buClr>
                <a:srgbClr val="002060"/>
              </a:buClr>
              <a:buSzPct val="85000"/>
              <a:buFont typeface="Arial" pitchFamily="127" charset="0"/>
              <a:buChar char="•"/>
            </a:pPr>
            <a:r>
              <a:rPr lang="en-US" smtClean="0"/>
              <a:t>Most are seniors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4578" name="Title 3"/>
          <p:cNvSpPr>
            <a:spLocks noGrp="1"/>
          </p:cNvSpPr>
          <p:nvPr>
            <p:ph type="title"/>
          </p:nvPr>
        </p:nvSpPr>
        <p:spPr>
          <a:xfrm>
            <a:off x="457200" y="304800"/>
            <a:ext cx="8229600" cy="1447800"/>
          </a:xfrm>
        </p:spPr>
        <p:txBody>
          <a:bodyPr/>
          <a:lstStyle/>
          <a:p>
            <a:pPr algn="ctr"/>
            <a:r>
              <a:rPr lang="en-US" smtClean="0"/>
              <a:t>Focus is on </a:t>
            </a:r>
            <a:br>
              <a:rPr lang="en-US" smtClean="0"/>
            </a:br>
            <a:r>
              <a:rPr lang="en-US" smtClean="0"/>
              <a:t>PORTFOLIO Management</a:t>
            </a:r>
          </a:p>
        </p:txBody>
      </p:sp>
      <p:sp>
        <p:nvSpPr>
          <p:cNvPr id="11" name="Text Placeholder 4"/>
          <p:cNvSpPr>
            <a:spLocks noGrp="1"/>
          </p:cNvSpPr>
          <p:nvPr>
            <p:ph type="body" sz="quarter" idx="13"/>
          </p:nvPr>
        </p:nvSpPr>
        <p:spPr>
          <a:xfrm>
            <a:off x="304800" y="1981200"/>
            <a:ext cx="8458200" cy="4267200"/>
          </a:xfrm>
        </p:spPr>
        <p:txBody>
          <a:bodyPr rtlCol="0">
            <a:normAutofit fontScale="92500" lnSpcReduction="10000"/>
          </a:bodyPr>
          <a:lstStyle/>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Not an “Investment Club”</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Invests University Corporation funds</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Started with $500,000 in 1993</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In 2007,  $500,000 was removed</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Current Undergraduate portfolio value is about $1,250,000</a:t>
            </a:r>
          </a:p>
          <a:p>
            <a:pPr fontAlgn="auto">
              <a:spcAft>
                <a:spcPts val="0"/>
              </a:spcAft>
              <a:buClr>
                <a:srgbClr val="002060"/>
              </a:buClr>
              <a:buSzPct val="85000"/>
              <a:buFont typeface="Arial" pitchFamily="34" charset="0"/>
              <a:buChar char="•"/>
              <a:defRPr/>
            </a:pPr>
            <a:endParaRPr lang="en-US" dirty="0" smtClean="0">
              <a:solidFill>
                <a:schemeClr val="tx2">
                  <a:lumMod val="75000"/>
                </a:schemeClr>
              </a:solidFill>
              <a:ea typeface="+mn-ea"/>
              <a:cs typeface="Segoe UI" pitchFamily="34" charset="0"/>
            </a:endParaRPr>
          </a:p>
          <a:p>
            <a:pPr fontAlgn="auto">
              <a:spcAft>
                <a:spcPts val="0"/>
              </a:spcAft>
              <a:buClr>
                <a:srgbClr val="002060"/>
              </a:buClr>
              <a:buSzPct val="85000"/>
              <a:buFont typeface="Arial" pitchFamily="34" charset="0"/>
              <a:buChar char="•"/>
              <a:defRPr/>
            </a:pPr>
            <a:r>
              <a:rPr lang="en-US" dirty="0" smtClean="0">
                <a:solidFill>
                  <a:schemeClr val="tx2">
                    <a:lumMod val="75000"/>
                  </a:schemeClr>
                </a:solidFill>
                <a:ea typeface="+mn-ea"/>
                <a:cs typeface="Segoe UI" pitchFamily="34" charset="0"/>
              </a:rPr>
              <a:t>Current Undergraduate portfolio has 33 holdings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inancial Planning">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PresentationFormat>On-screen Show (4:3)</PresentationFormat>
  <ScaleCrop>false</ScaleCrop>
  <LinksUpToDate>false</LinksUpToDate>
  <SharedDoc>false</SharedDoc>
  <HyperlinksChanged>false</HyperlinksChanged>
  <AppVersion>12.0000</AppVersion>
</Properties>
</file>