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9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1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2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3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4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5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6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7.xml" ContentType="application/vnd.openxmlformats-officedocument.theme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18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theme/themeOverride8.xml" ContentType="application/vnd.openxmlformats-officedocument.themeOverride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theme/themeOverride9.xml" ContentType="application/vnd.openxmlformats-officedocument.themeOverride+xml"/>
  <Override PartName="/ppt/notesSlides/notesSlide19.xml" ContentType="application/vnd.openxmlformats-officedocument.presentationml.notesSlide+xml"/>
  <Override PartName="/ppt/charts/chart15.xml" ContentType="application/vnd.openxmlformats-officedocument.drawingml.chart+xml"/>
  <Override PartName="/ppt/theme/themeOverride10.xml" ContentType="application/vnd.openxmlformats-officedocument.themeOverride+xml"/>
  <Override PartName="/ppt/notesSlides/notesSlide20.xml" ContentType="application/vnd.openxmlformats-officedocument.presentationml.notesSlide+xml"/>
  <Override PartName="/ppt/charts/chart16.xml" ContentType="application/vnd.openxmlformats-officedocument.drawingml.chart+xml"/>
  <Override PartName="/ppt/theme/themeOverride11.xml" ContentType="application/vnd.openxmlformats-officedocument.themeOverride+xml"/>
  <Override PartName="/ppt/notesSlides/notesSlide21.xml" ContentType="application/vnd.openxmlformats-officedocument.presentationml.notesSlide+xml"/>
  <Override PartName="/ppt/charts/chart17.xml" ContentType="application/vnd.openxmlformats-officedocument.drawingml.chart+xml"/>
  <Override PartName="/ppt/theme/themeOverride12.xml" ContentType="application/vnd.openxmlformats-officedocument.themeOverride+xml"/>
  <Override PartName="/ppt/notesSlides/notesSlide22.xml" ContentType="application/vnd.openxmlformats-officedocument.presentationml.notesSlide+xml"/>
  <Override PartName="/ppt/charts/chart18.xml" ContentType="application/vnd.openxmlformats-officedocument.drawingml.chart+xml"/>
  <Override PartName="/ppt/theme/themeOverride13.xml" ContentType="application/vnd.openxmlformats-officedocument.themeOverride+xml"/>
  <Override PartName="/ppt/notesSlides/notesSlide23.xml" ContentType="application/vnd.openxmlformats-officedocument.presentationml.notesSlide+xml"/>
  <Override PartName="/ppt/charts/chart19.xml" ContentType="application/vnd.openxmlformats-officedocument.drawingml.chart+xml"/>
  <Override PartName="/ppt/theme/themeOverride14.xml" ContentType="application/vnd.openxmlformats-officedocument.themeOverride+xml"/>
  <Override PartName="/ppt/notesSlides/notesSlide24.xml" ContentType="application/vnd.openxmlformats-officedocument.presentationml.notesSlide+xml"/>
  <Override PartName="/ppt/charts/chart20.xml" ContentType="application/vnd.openxmlformats-officedocument.drawingml.chart+xml"/>
  <Override PartName="/ppt/theme/themeOverride15.xml" ContentType="application/vnd.openxmlformats-officedocument.themeOverride+xml"/>
  <Override PartName="/ppt/drawings/drawing5.xml" ContentType="application/vnd.openxmlformats-officedocument.drawingml.chartshapes+xml"/>
  <Override PartName="/ppt/notesSlides/notesSlide25.xml" ContentType="application/vnd.openxmlformats-officedocument.presentationml.notesSlide+xml"/>
  <Override PartName="/ppt/charts/chart21.xml" ContentType="application/vnd.openxmlformats-officedocument.drawingml.chart+xml"/>
  <Override PartName="/ppt/theme/themeOverride16.xml" ContentType="application/vnd.openxmlformats-officedocument.themeOverride+xml"/>
  <Override PartName="/ppt/drawings/drawing6.xml" ContentType="application/vnd.openxmlformats-officedocument.drawingml.chartshape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22.xml" ContentType="application/vnd.openxmlformats-officedocument.drawingml.chart+xml"/>
  <Override PartName="/ppt/theme/themeOverride17.xml" ContentType="application/vnd.openxmlformats-officedocument.themeOverride+xml"/>
  <Override PartName="/ppt/notesSlides/notesSlide28.xml" ContentType="application/vnd.openxmlformats-officedocument.presentationml.notesSlide+xml"/>
  <Override PartName="/ppt/charts/chart23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24.xml" ContentType="application/vnd.openxmlformats-officedocument.drawingml.chart+xml"/>
  <Override PartName="/ppt/drawings/drawing7.xml" ContentType="application/vnd.openxmlformats-officedocument.drawingml.chartshapes+xml"/>
  <Override PartName="/ppt/charts/chart25.xml" ContentType="application/vnd.openxmlformats-officedocument.drawingml.chart+xml"/>
  <Override PartName="/ppt/drawings/drawing8.xml" ContentType="application/vnd.openxmlformats-officedocument.drawingml.chartshapes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62" r:id="rId2"/>
    <p:sldMasterId id="2147483688" r:id="rId3"/>
    <p:sldMasterId id="2147483703" r:id="rId4"/>
    <p:sldMasterId id="2147483717" r:id="rId5"/>
    <p:sldMasterId id="2147483732" r:id="rId6"/>
    <p:sldMasterId id="2147483747" r:id="rId7"/>
    <p:sldMasterId id="2147483761" r:id="rId8"/>
    <p:sldMasterId id="2147483774" r:id="rId9"/>
    <p:sldMasterId id="2147483788" r:id="rId10"/>
    <p:sldMasterId id="2147483915" r:id="rId11"/>
    <p:sldMasterId id="2147484168" r:id="rId12"/>
    <p:sldMasterId id="2147484220" r:id="rId13"/>
    <p:sldMasterId id="2147484231" r:id="rId14"/>
    <p:sldMasterId id="2147484244" r:id="rId15"/>
    <p:sldMasterId id="2147484257" r:id="rId16"/>
    <p:sldMasterId id="2147484283" r:id="rId17"/>
    <p:sldMasterId id="2147484296" r:id="rId18"/>
    <p:sldMasterId id="2147484311" r:id="rId19"/>
  </p:sldMasterIdLst>
  <p:notesMasterIdLst>
    <p:notesMasterId r:id="rId63"/>
  </p:notesMasterIdLst>
  <p:handoutMasterIdLst>
    <p:handoutMasterId r:id="rId64"/>
  </p:handoutMasterIdLst>
  <p:sldIdLst>
    <p:sldId id="395" r:id="rId20"/>
    <p:sldId id="1081" r:id="rId21"/>
    <p:sldId id="1082" r:id="rId22"/>
    <p:sldId id="1111" r:id="rId23"/>
    <p:sldId id="1133" r:id="rId24"/>
    <p:sldId id="1085" r:id="rId25"/>
    <p:sldId id="1112" r:id="rId26"/>
    <p:sldId id="1087" r:id="rId27"/>
    <p:sldId id="1113" r:id="rId28"/>
    <p:sldId id="1089" r:id="rId29"/>
    <p:sldId id="1114" r:id="rId30"/>
    <p:sldId id="1115" r:id="rId31"/>
    <p:sldId id="1117" r:id="rId32"/>
    <p:sldId id="1094" r:id="rId33"/>
    <p:sldId id="1118" r:id="rId34"/>
    <p:sldId id="1119" r:id="rId35"/>
    <p:sldId id="1143" r:id="rId36"/>
    <p:sldId id="1120" r:id="rId37"/>
    <p:sldId id="1098" r:id="rId38"/>
    <p:sldId id="1121" r:id="rId39"/>
    <p:sldId id="1122" r:id="rId40"/>
    <p:sldId id="1123" r:id="rId41"/>
    <p:sldId id="1134" r:id="rId42"/>
    <p:sldId id="1124" r:id="rId43"/>
    <p:sldId id="1125" r:id="rId44"/>
    <p:sldId id="1126" r:id="rId45"/>
    <p:sldId id="1127" r:id="rId46"/>
    <p:sldId id="1128" r:id="rId47"/>
    <p:sldId id="1129" r:id="rId48"/>
    <p:sldId id="1130" r:id="rId49"/>
    <p:sldId id="1135" r:id="rId50"/>
    <p:sldId id="1132" r:id="rId51"/>
    <p:sldId id="1139" r:id="rId52"/>
    <p:sldId id="1136" r:id="rId53"/>
    <p:sldId id="1137" r:id="rId54"/>
    <p:sldId id="1140" r:id="rId55"/>
    <p:sldId id="1141" r:id="rId56"/>
    <p:sldId id="1080" r:id="rId57"/>
    <p:sldId id="1035" r:id="rId58"/>
    <p:sldId id="1144" r:id="rId59"/>
    <p:sldId id="1142" r:id="rId60"/>
    <p:sldId id="1138" r:id="rId61"/>
    <p:sldId id="1070" r:id="rId62"/>
  </p:sldIdLst>
  <p:sldSz cx="9144000" cy="6858000" type="screen4x3"/>
  <p:notesSz cx="93726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DD9"/>
    <a:srgbClr val="009900"/>
    <a:srgbClr val="1F497D"/>
    <a:srgbClr val="FF9DD9"/>
    <a:srgbClr val="9DD900"/>
    <a:srgbClr val="C00000"/>
    <a:srgbClr val="F79646"/>
    <a:srgbClr val="F796AA"/>
    <a:srgbClr val="64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1481" autoAdjust="0"/>
  </p:normalViewPr>
  <p:slideViewPr>
    <p:cSldViewPr>
      <p:cViewPr>
        <p:scale>
          <a:sx n="40" d="100"/>
          <a:sy n="40" d="100"/>
        </p:scale>
        <p:origin x="-3054" y="-1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55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slide" Target="slides/slide39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Relationship Id="rId61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slide" Target="slides/slide41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64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slide" Target="slides/slide40.xml"/><Relationship Id="rId67" Type="http://schemas.openxmlformats.org/officeDocument/2006/relationships/theme" Target="theme/theme1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slide" Target="slides/slide4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2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4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8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9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0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1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2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13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1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15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16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17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26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27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0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592734319425044E-2"/>
          <c:y val="7.360594130279173E-2"/>
          <c:w val="0.90206224221972253"/>
          <c:h val="0.75539221911777465"/>
        </c:manualLayout>
      </c:layout>
      <c:lineChart>
        <c:grouping val="standard"/>
        <c:varyColors val="0"/>
        <c:ser>
          <c:idx val="0"/>
          <c:order val="0"/>
          <c:tx>
            <c:strRef>
              <c:f>'Series Data'!$B$1</c:f>
              <c:strCache>
                <c:ptCount val="1"/>
                <c:pt idx="0">
                  <c:v> U.S.</c:v>
                </c:pt>
              </c:strCache>
            </c:strRef>
          </c:tx>
          <c:spPr>
            <a:ln w="28575">
              <a:solidFill>
                <a:prstClr val="black"/>
              </a:solidFill>
            </a:ln>
          </c:spPr>
          <c:marker>
            <c:symbol val="none"/>
          </c:marker>
          <c:cat>
            <c:numRef>
              <c:f>'Series Data'!$A$2:$A$306</c:f>
              <c:numCache>
                <c:formatCode>mmm\-yy</c:formatCode>
                <c:ptCount val="305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40920</c:v>
                </c:pt>
                <c:pt idx="265">
                  <c:v>40940</c:v>
                </c:pt>
                <c:pt idx="266">
                  <c:v>40980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  <c:pt idx="304">
                  <c:v>42125</c:v>
                </c:pt>
              </c:numCache>
            </c:numRef>
          </c:cat>
          <c:val>
            <c:numRef>
              <c:f>'Series Data'!$B$2:$B$306</c:f>
              <c:numCache>
                <c:formatCode>0.0%</c:formatCode>
                <c:ptCount val="305"/>
                <c:pt idx="0">
                  <c:v>5.400000000000011E-2</c:v>
                </c:pt>
                <c:pt idx="1">
                  <c:v>5.3000000000000033E-2</c:v>
                </c:pt>
                <c:pt idx="2">
                  <c:v>5.2000000000000095E-2</c:v>
                </c:pt>
                <c:pt idx="3">
                  <c:v>5.400000000000011E-2</c:v>
                </c:pt>
                <c:pt idx="4">
                  <c:v>5.400000000000011E-2</c:v>
                </c:pt>
                <c:pt idx="5">
                  <c:v>5.2000000000000095E-2</c:v>
                </c:pt>
                <c:pt idx="6">
                  <c:v>5.500000000000007E-2</c:v>
                </c:pt>
                <c:pt idx="7">
                  <c:v>5.7000000000000092E-2</c:v>
                </c:pt>
                <c:pt idx="8">
                  <c:v>5.9000000000000101E-2</c:v>
                </c:pt>
                <c:pt idx="9">
                  <c:v>5.9000000000000101E-2</c:v>
                </c:pt>
                <c:pt idx="10">
                  <c:v>6.2000000000000111E-2</c:v>
                </c:pt>
                <c:pt idx="11">
                  <c:v>6.3000000000000014E-2</c:v>
                </c:pt>
                <c:pt idx="12">
                  <c:v>6.4000000000000112E-2</c:v>
                </c:pt>
                <c:pt idx="13">
                  <c:v>6.6000000000000003E-2</c:v>
                </c:pt>
                <c:pt idx="14">
                  <c:v>6.8000000000000033E-2</c:v>
                </c:pt>
                <c:pt idx="15">
                  <c:v>6.7000000000000087E-2</c:v>
                </c:pt>
                <c:pt idx="16">
                  <c:v>6.9000000000000131E-2</c:v>
                </c:pt>
                <c:pt idx="17">
                  <c:v>6.9000000000000131E-2</c:v>
                </c:pt>
                <c:pt idx="18">
                  <c:v>6.8000000000000033E-2</c:v>
                </c:pt>
                <c:pt idx="19">
                  <c:v>6.9000000000000131E-2</c:v>
                </c:pt>
                <c:pt idx="20">
                  <c:v>6.9000000000000131E-2</c:v>
                </c:pt>
                <c:pt idx="21">
                  <c:v>7.0000000000000034E-2</c:v>
                </c:pt>
                <c:pt idx="22">
                  <c:v>7.0000000000000034E-2</c:v>
                </c:pt>
                <c:pt idx="23">
                  <c:v>7.3000000000000079E-2</c:v>
                </c:pt>
                <c:pt idx="24">
                  <c:v>7.3000000000000079E-2</c:v>
                </c:pt>
                <c:pt idx="25">
                  <c:v>7.4000000000000121E-2</c:v>
                </c:pt>
                <c:pt idx="26">
                  <c:v>7.4000000000000121E-2</c:v>
                </c:pt>
                <c:pt idx="27">
                  <c:v>7.4000000000000121E-2</c:v>
                </c:pt>
                <c:pt idx="28">
                  <c:v>7.6000000000000068E-2</c:v>
                </c:pt>
                <c:pt idx="29">
                  <c:v>7.8000000000000097E-2</c:v>
                </c:pt>
                <c:pt idx="30">
                  <c:v>7.7000000000000096E-2</c:v>
                </c:pt>
                <c:pt idx="31">
                  <c:v>7.6000000000000068E-2</c:v>
                </c:pt>
                <c:pt idx="32">
                  <c:v>7.6000000000000068E-2</c:v>
                </c:pt>
                <c:pt idx="33">
                  <c:v>7.3000000000000079E-2</c:v>
                </c:pt>
                <c:pt idx="34">
                  <c:v>7.4000000000000121E-2</c:v>
                </c:pt>
                <c:pt idx="35">
                  <c:v>7.4000000000000121E-2</c:v>
                </c:pt>
                <c:pt idx="36">
                  <c:v>7.3000000000000079E-2</c:v>
                </c:pt>
                <c:pt idx="37">
                  <c:v>7.1000000000000021E-2</c:v>
                </c:pt>
                <c:pt idx="38">
                  <c:v>7.0000000000000034E-2</c:v>
                </c:pt>
                <c:pt idx="39">
                  <c:v>7.1000000000000021E-2</c:v>
                </c:pt>
                <c:pt idx="40">
                  <c:v>7.1000000000000021E-2</c:v>
                </c:pt>
                <c:pt idx="41">
                  <c:v>7.0000000000000034E-2</c:v>
                </c:pt>
                <c:pt idx="42">
                  <c:v>6.9000000000000131E-2</c:v>
                </c:pt>
                <c:pt idx="43">
                  <c:v>6.8000000000000033E-2</c:v>
                </c:pt>
                <c:pt idx="44">
                  <c:v>6.7000000000000087E-2</c:v>
                </c:pt>
                <c:pt idx="45">
                  <c:v>6.8000000000000033E-2</c:v>
                </c:pt>
                <c:pt idx="46">
                  <c:v>6.6000000000000003E-2</c:v>
                </c:pt>
                <c:pt idx="47">
                  <c:v>6.5000000000000072E-2</c:v>
                </c:pt>
                <c:pt idx="48">
                  <c:v>6.6000000000000003E-2</c:v>
                </c:pt>
                <c:pt idx="49">
                  <c:v>6.6000000000000003E-2</c:v>
                </c:pt>
                <c:pt idx="50">
                  <c:v>6.5000000000000072E-2</c:v>
                </c:pt>
                <c:pt idx="51">
                  <c:v>6.4000000000000112E-2</c:v>
                </c:pt>
                <c:pt idx="52">
                  <c:v>6.1000000000000033E-2</c:v>
                </c:pt>
                <c:pt idx="53">
                  <c:v>6.1000000000000033E-2</c:v>
                </c:pt>
                <c:pt idx="54">
                  <c:v>6.1000000000000033E-2</c:v>
                </c:pt>
                <c:pt idx="55">
                  <c:v>6.0000000000000081E-2</c:v>
                </c:pt>
                <c:pt idx="56">
                  <c:v>5.9000000000000101E-2</c:v>
                </c:pt>
                <c:pt idx="57">
                  <c:v>5.8000000000000045E-2</c:v>
                </c:pt>
                <c:pt idx="58">
                  <c:v>5.6000000000000022E-2</c:v>
                </c:pt>
                <c:pt idx="59">
                  <c:v>5.500000000000007E-2</c:v>
                </c:pt>
                <c:pt idx="60">
                  <c:v>5.6000000000000022E-2</c:v>
                </c:pt>
                <c:pt idx="61">
                  <c:v>5.400000000000011E-2</c:v>
                </c:pt>
                <c:pt idx="62">
                  <c:v>5.400000000000011E-2</c:v>
                </c:pt>
                <c:pt idx="63">
                  <c:v>5.8000000000000045E-2</c:v>
                </c:pt>
                <c:pt idx="64">
                  <c:v>5.6000000000000022E-2</c:v>
                </c:pt>
                <c:pt idx="65">
                  <c:v>5.6000000000000022E-2</c:v>
                </c:pt>
                <c:pt idx="66">
                  <c:v>5.7000000000000092E-2</c:v>
                </c:pt>
                <c:pt idx="67">
                  <c:v>5.7000000000000092E-2</c:v>
                </c:pt>
                <c:pt idx="68">
                  <c:v>5.6000000000000022E-2</c:v>
                </c:pt>
                <c:pt idx="69">
                  <c:v>5.500000000000007E-2</c:v>
                </c:pt>
                <c:pt idx="70">
                  <c:v>5.6000000000000022E-2</c:v>
                </c:pt>
                <c:pt idx="71">
                  <c:v>5.6000000000000022E-2</c:v>
                </c:pt>
                <c:pt idx="72">
                  <c:v>5.6000000000000022E-2</c:v>
                </c:pt>
                <c:pt idx="73">
                  <c:v>5.500000000000007E-2</c:v>
                </c:pt>
                <c:pt idx="74">
                  <c:v>5.500000000000007E-2</c:v>
                </c:pt>
                <c:pt idx="75">
                  <c:v>5.6000000000000022E-2</c:v>
                </c:pt>
                <c:pt idx="76">
                  <c:v>5.6000000000000022E-2</c:v>
                </c:pt>
                <c:pt idx="77">
                  <c:v>5.3000000000000033E-2</c:v>
                </c:pt>
                <c:pt idx="78">
                  <c:v>5.500000000000007E-2</c:v>
                </c:pt>
                <c:pt idx="79">
                  <c:v>5.1000000000000004E-2</c:v>
                </c:pt>
                <c:pt idx="80">
                  <c:v>5.2000000000000095E-2</c:v>
                </c:pt>
                <c:pt idx="81">
                  <c:v>5.2000000000000095E-2</c:v>
                </c:pt>
                <c:pt idx="82">
                  <c:v>5.400000000000011E-2</c:v>
                </c:pt>
                <c:pt idx="83">
                  <c:v>5.400000000000011E-2</c:v>
                </c:pt>
                <c:pt idx="84">
                  <c:v>5.3000000000000033E-2</c:v>
                </c:pt>
                <c:pt idx="85">
                  <c:v>5.2000000000000095E-2</c:v>
                </c:pt>
                <c:pt idx="86">
                  <c:v>5.2000000000000095E-2</c:v>
                </c:pt>
                <c:pt idx="87">
                  <c:v>5.1000000000000004E-2</c:v>
                </c:pt>
                <c:pt idx="88">
                  <c:v>4.9000000000000092E-2</c:v>
                </c:pt>
                <c:pt idx="89">
                  <c:v>5.0000000000000044E-2</c:v>
                </c:pt>
                <c:pt idx="90">
                  <c:v>4.9000000000000092E-2</c:v>
                </c:pt>
                <c:pt idx="91">
                  <c:v>4.8000000000000043E-2</c:v>
                </c:pt>
                <c:pt idx="92">
                  <c:v>4.9000000000000092E-2</c:v>
                </c:pt>
                <c:pt idx="93">
                  <c:v>4.7000000000000076E-2</c:v>
                </c:pt>
                <c:pt idx="94">
                  <c:v>4.6000000000000013E-2</c:v>
                </c:pt>
                <c:pt idx="95">
                  <c:v>4.7000000000000076E-2</c:v>
                </c:pt>
                <c:pt idx="96">
                  <c:v>4.6000000000000013E-2</c:v>
                </c:pt>
                <c:pt idx="97">
                  <c:v>4.6000000000000013E-2</c:v>
                </c:pt>
                <c:pt idx="98">
                  <c:v>4.7000000000000076E-2</c:v>
                </c:pt>
                <c:pt idx="99">
                  <c:v>4.3000000000000003E-2</c:v>
                </c:pt>
                <c:pt idx="100">
                  <c:v>4.4000000000000095E-2</c:v>
                </c:pt>
                <c:pt idx="101">
                  <c:v>4.5000000000000033E-2</c:v>
                </c:pt>
                <c:pt idx="102">
                  <c:v>4.5000000000000033E-2</c:v>
                </c:pt>
                <c:pt idx="103">
                  <c:v>4.5000000000000033E-2</c:v>
                </c:pt>
                <c:pt idx="104">
                  <c:v>4.6000000000000013E-2</c:v>
                </c:pt>
                <c:pt idx="105">
                  <c:v>4.5000000000000033E-2</c:v>
                </c:pt>
                <c:pt idx="106">
                  <c:v>4.4000000000000095E-2</c:v>
                </c:pt>
                <c:pt idx="107">
                  <c:v>4.4000000000000095E-2</c:v>
                </c:pt>
                <c:pt idx="108">
                  <c:v>4.3000000000000003E-2</c:v>
                </c:pt>
                <c:pt idx="109">
                  <c:v>4.4000000000000095E-2</c:v>
                </c:pt>
                <c:pt idx="110">
                  <c:v>4.2000000000000079E-2</c:v>
                </c:pt>
                <c:pt idx="111">
                  <c:v>4.3000000000000003E-2</c:v>
                </c:pt>
                <c:pt idx="112">
                  <c:v>4.2000000000000079E-2</c:v>
                </c:pt>
                <c:pt idx="113">
                  <c:v>4.3000000000000003E-2</c:v>
                </c:pt>
                <c:pt idx="114">
                  <c:v>4.3000000000000003E-2</c:v>
                </c:pt>
                <c:pt idx="115">
                  <c:v>4.2000000000000079E-2</c:v>
                </c:pt>
                <c:pt idx="116">
                  <c:v>4.2000000000000079E-2</c:v>
                </c:pt>
                <c:pt idx="117">
                  <c:v>4.1000000000000002E-2</c:v>
                </c:pt>
                <c:pt idx="118">
                  <c:v>4.1000000000000002E-2</c:v>
                </c:pt>
                <c:pt idx="119">
                  <c:v>4.000000000000007E-2</c:v>
                </c:pt>
                <c:pt idx="120">
                  <c:v>4.000000000000007E-2</c:v>
                </c:pt>
                <c:pt idx="121">
                  <c:v>4.1000000000000002E-2</c:v>
                </c:pt>
                <c:pt idx="122">
                  <c:v>4.000000000000007E-2</c:v>
                </c:pt>
                <c:pt idx="123">
                  <c:v>3.8000000000000034E-2</c:v>
                </c:pt>
                <c:pt idx="124">
                  <c:v>4.000000000000007E-2</c:v>
                </c:pt>
                <c:pt idx="125">
                  <c:v>4.000000000000007E-2</c:v>
                </c:pt>
                <c:pt idx="126">
                  <c:v>4.000000000000007E-2</c:v>
                </c:pt>
                <c:pt idx="127">
                  <c:v>4.1000000000000002E-2</c:v>
                </c:pt>
                <c:pt idx="128">
                  <c:v>3.9000000000000055E-2</c:v>
                </c:pt>
                <c:pt idx="129">
                  <c:v>3.9000000000000055E-2</c:v>
                </c:pt>
                <c:pt idx="130">
                  <c:v>3.9000000000000055E-2</c:v>
                </c:pt>
                <c:pt idx="131">
                  <c:v>3.9000000000000055E-2</c:v>
                </c:pt>
                <c:pt idx="132">
                  <c:v>4.2000000000000079E-2</c:v>
                </c:pt>
                <c:pt idx="133">
                  <c:v>4.2000000000000079E-2</c:v>
                </c:pt>
                <c:pt idx="134">
                  <c:v>4.3000000000000003E-2</c:v>
                </c:pt>
                <c:pt idx="135">
                  <c:v>4.4000000000000095E-2</c:v>
                </c:pt>
                <c:pt idx="136">
                  <c:v>4.3000000000000003E-2</c:v>
                </c:pt>
                <c:pt idx="137">
                  <c:v>4.5000000000000033E-2</c:v>
                </c:pt>
                <c:pt idx="138">
                  <c:v>4.6000000000000013E-2</c:v>
                </c:pt>
                <c:pt idx="139">
                  <c:v>4.9000000000000092E-2</c:v>
                </c:pt>
                <c:pt idx="140">
                  <c:v>5.0000000000000044E-2</c:v>
                </c:pt>
                <c:pt idx="141">
                  <c:v>5.3000000000000033E-2</c:v>
                </c:pt>
                <c:pt idx="142">
                  <c:v>5.500000000000007E-2</c:v>
                </c:pt>
                <c:pt idx="143">
                  <c:v>5.7000000000000092E-2</c:v>
                </c:pt>
                <c:pt idx="144">
                  <c:v>5.7000000000000092E-2</c:v>
                </c:pt>
                <c:pt idx="145">
                  <c:v>5.7000000000000092E-2</c:v>
                </c:pt>
                <c:pt idx="146">
                  <c:v>5.7000000000000092E-2</c:v>
                </c:pt>
                <c:pt idx="147">
                  <c:v>5.9000000000000101E-2</c:v>
                </c:pt>
                <c:pt idx="148">
                  <c:v>5.8000000000000045E-2</c:v>
                </c:pt>
                <c:pt idx="149">
                  <c:v>5.8000000000000045E-2</c:v>
                </c:pt>
                <c:pt idx="150">
                  <c:v>5.8000000000000045E-2</c:v>
                </c:pt>
                <c:pt idx="151">
                  <c:v>5.7000000000000092E-2</c:v>
                </c:pt>
                <c:pt idx="152">
                  <c:v>5.7000000000000092E-2</c:v>
                </c:pt>
                <c:pt idx="153">
                  <c:v>5.7000000000000092E-2</c:v>
                </c:pt>
                <c:pt idx="154">
                  <c:v>5.9000000000000101E-2</c:v>
                </c:pt>
                <c:pt idx="155">
                  <c:v>6.0000000000000081E-2</c:v>
                </c:pt>
                <c:pt idx="156">
                  <c:v>5.8000000000000045E-2</c:v>
                </c:pt>
                <c:pt idx="157">
                  <c:v>5.9000000000000101E-2</c:v>
                </c:pt>
                <c:pt idx="158">
                  <c:v>5.9000000000000101E-2</c:v>
                </c:pt>
                <c:pt idx="159">
                  <c:v>6.0000000000000081E-2</c:v>
                </c:pt>
                <c:pt idx="160">
                  <c:v>6.1000000000000033E-2</c:v>
                </c:pt>
                <c:pt idx="161">
                  <c:v>6.3000000000000014E-2</c:v>
                </c:pt>
                <c:pt idx="162">
                  <c:v>6.2000000000000111E-2</c:v>
                </c:pt>
                <c:pt idx="163">
                  <c:v>6.1000000000000033E-2</c:v>
                </c:pt>
                <c:pt idx="164">
                  <c:v>6.1000000000000033E-2</c:v>
                </c:pt>
                <c:pt idx="165">
                  <c:v>6.0000000000000081E-2</c:v>
                </c:pt>
                <c:pt idx="166">
                  <c:v>5.8000000000000045E-2</c:v>
                </c:pt>
                <c:pt idx="167">
                  <c:v>5.7000000000000092E-2</c:v>
                </c:pt>
                <c:pt idx="168">
                  <c:v>5.7000000000000092E-2</c:v>
                </c:pt>
                <c:pt idx="169">
                  <c:v>5.6000000000000022E-2</c:v>
                </c:pt>
                <c:pt idx="170">
                  <c:v>5.8000000000000045E-2</c:v>
                </c:pt>
                <c:pt idx="171">
                  <c:v>5.6000000000000022E-2</c:v>
                </c:pt>
                <c:pt idx="172">
                  <c:v>5.6000000000000022E-2</c:v>
                </c:pt>
                <c:pt idx="173">
                  <c:v>5.6000000000000022E-2</c:v>
                </c:pt>
                <c:pt idx="174">
                  <c:v>5.500000000000007E-2</c:v>
                </c:pt>
                <c:pt idx="175">
                  <c:v>5.400000000000011E-2</c:v>
                </c:pt>
                <c:pt idx="176">
                  <c:v>5.400000000000011E-2</c:v>
                </c:pt>
                <c:pt idx="177">
                  <c:v>5.500000000000007E-2</c:v>
                </c:pt>
                <c:pt idx="178">
                  <c:v>5.400000000000011E-2</c:v>
                </c:pt>
                <c:pt idx="179">
                  <c:v>5.400000000000011E-2</c:v>
                </c:pt>
                <c:pt idx="180">
                  <c:v>5.3000000000000033E-2</c:v>
                </c:pt>
                <c:pt idx="181">
                  <c:v>5.400000000000011E-2</c:v>
                </c:pt>
                <c:pt idx="182">
                  <c:v>5.2000000000000095E-2</c:v>
                </c:pt>
                <c:pt idx="183">
                  <c:v>5.2000000000000095E-2</c:v>
                </c:pt>
                <c:pt idx="184">
                  <c:v>5.1000000000000004E-2</c:v>
                </c:pt>
                <c:pt idx="185">
                  <c:v>5.0000000000000044E-2</c:v>
                </c:pt>
                <c:pt idx="186">
                  <c:v>5.0000000000000044E-2</c:v>
                </c:pt>
                <c:pt idx="187">
                  <c:v>4.9000000000000092E-2</c:v>
                </c:pt>
                <c:pt idx="188">
                  <c:v>5.0000000000000044E-2</c:v>
                </c:pt>
                <c:pt idx="189">
                  <c:v>5.0000000000000044E-2</c:v>
                </c:pt>
                <c:pt idx="190">
                  <c:v>5.0000000000000044E-2</c:v>
                </c:pt>
                <c:pt idx="191">
                  <c:v>4.9000000000000092E-2</c:v>
                </c:pt>
                <c:pt idx="192">
                  <c:v>4.7000000000000076E-2</c:v>
                </c:pt>
                <c:pt idx="193">
                  <c:v>4.8000000000000043E-2</c:v>
                </c:pt>
                <c:pt idx="194">
                  <c:v>4.7000000000000076E-2</c:v>
                </c:pt>
                <c:pt idx="195">
                  <c:v>4.7000000000000076E-2</c:v>
                </c:pt>
                <c:pt idx="196">
                  <c:v>4.6000000000000013E-2</c:v>
                </c:pt>
                <c:pt idx="197">
                  <c:v>4.6000000000000013E-2</c:v>
                </c:pt>
                <c:pt idx="198">
                  <c:v>4.7000000000000076E-2</c:v>
                </c:pt>
                <c:pt idx="199">
                  <c:v>4.7000000000000076E-2</c:v>
                </c:pt>
                <c:pt idx="200">
                  <c:v>4.5000000000000033E-2</c:v>
                </c:pt>
                <c:pt idx="201">
                  <c:v>4.4000000000000095E-2</c:v>
                </c:pt>
                <c:pt idx="202">
                  <c:v>4.5000000000000033E-2</c:v>
                </c:pt>
                <c:pt idx="203">
                  <c:v>4.4000000000000095E-2</c:v>
                </c:pt>
                <c:pt idx="204">
                  <c:v>4.6000000000000013E-2</c:v>
                </c:pt>
                <c:pt idx="205">
                  <c:v>4.5000000000000033E-2</c:v>
                </c:pt>
                <c:pt idx="206">
                  <c:v>4.4000000000000095E-2</c:v>
                </c:pt>
                <c:pt idx="207">
                  <c:v>4.5000000000000033E-2</c:v>
                </c:pt>
                <c:pt idx="208">
                  <c:v>4.4000000000000095E-2</c:v>
                </c:pt>
                <c:pt idx="209">
                  <c:v>4.6000000000000013E-2</c:v>
                </c:pt>
                <c:pt idx="210">
                  <c:v>4.7000000000000076E-2</c:v>
                </c:pt>
                <c:pt idx="211">
                  <c:v>4.6000000000000013E-2</c:v>
                </c:pt>
                <c:pt idx="212">
                  <c:v>4.7000000000000076E-2</c:v>
                </c:pt>
                <c:pt idx="213">
                  <c:v>4.7000000000000076E-2</c:v>
                </c:pt>
                <c:pt idx="214">
                  <c:v>4.7000000000000076E-2</c:v>
                </c:pt>
                <c:pt idx="215">
                  <c:v>5.0000000000000044E-2</c:v>
                </c:pt>
                <c:pt idx="216">
                  <c:v>5.0000000000000044E-2</c:v>
                </c:pt>
                <c:pt idx="217">
                  <c:v>4.9000000000000092E-2</c:v>
                </c:pt>
                <c:pt idx="218">
                  <c:v>5.1000000000000004E-2</c:v>
                </c:pt>
                <c:pt idx="219">
                  <c:v>5.0000000000000044E-2</c:v>
                </c:pt>
                <c:pt idx="220">
                  <c:v>5.400000000000011E-2</c:v>
                </c:pt>
                <c:pt idx="221">
                  <c:v>5.6000000000000022E-2</c:v>
                </c:pt>
                <c:pt idx="222">
                  <c:v>5.8000000000000045E-2</c:v>
                </c:pt>
                <c:pt idx="223">
                  <c:v>6.1000000000000033E-2</c:v>
                </c:pt>
                <c:pt idx="224">
                  <c:v>6.1000000000000033E-2</c:v>
                </c:pt>
                <c:pt idx="225">
                  <c:v>6.5000000000000072E-2</c:v>
                </c:pt>
                <c:pt idx="226">
                  <c:v>6.8000000000000033E-2</c:v>
                </c:pt>
                <c:pt idx="227">
                  <c:v>7.3000000000000079E-2</c:v>
                </c:pt>
                <c:pt idx="228">
                  <c:v>7.8000000000000097E-2</c:v>
                </c:pt>
                <c:pt idx="229">
                  <c:v>8.3000000000000171E-2</c:v>
                </c:pt>
                <c:pt idx="230">
                  <c:v>8.7000000000000022E-2</c:v>
                </c:pt>
                <c:pt idx="231">
                  <c:v>8.9000000000000176E-2</c:v>
                </c:pt>
                <c:pt idx="232">
                  <c:v>9.4000000000000153E-2</c:v>
                </c:pt>
                <c:pt idx="233">
                  <c:v>9.5000000000000154E-2</c:v>
                </c:pt>
                <c:pt idx="234">
                  <c:v>9.5000000000000154E-2</c:v>
                </c:pt>
                <c:pt idx="235">
                  <c:v>9.6000000000000085E-2</c:v>
                </c:pt>
                <c:pt idx="236">
                  <c:v>9.8000000000000226E-2</c:v>
                </c:pt>
                <c:pt idx="237">
                  <c:v>0.1</c:v>
                </c:pt>
                <c:pt idx="238">
                  <c:v>9.9000000000000171E-2</c:v>
                </c:pt>
                <c:pt idx="239">
                  <c:v>9.9000000000000171E-2</c:v>
                </c:pt>
                <c:pt idx="240">
                  <c:v>9.7000000000000045E-2</c:v>
                </c:pt>
                <c:pt idx="241">
                  <c:v>9.8000000000000226E-2</c:v>
                </c:pt>
                <c:pt idx="242">
                  <c:v>9.8000000000000226E-2</c:v>
                </c:pt>
                <c:pt idx="243">
                  <c:v>9.9000000000000171E-2</c:v>
                </c:pt>
                <c:pt idx="244">
                  <c:v>9.6000000000000085E-2</c:v>
                </c:pt>
                <c:pt idx="245">
                  <c:v>9.4000000000000153E-2</c:v>
                </c:pt>
                <c:pt idx="246">
                  <c:v>9.5000000000000154E-2</c:v>
                </c:pt>
                <c:pt idx="247">
                  <c:v>9.6000000000000085E-2</c:v>
                </c:pt>
                <c:pt idx="248">
                  <c:v>9.5000000000000154E-2</c:v>
                </c:pt>
                <c:pt idx="249">
                  <c:v>9.5000000000000154E-2</c:v>
                </c:pt>
                <c:pt idx="250">
                  <c:v>9.8000000000000226E-2</c:v>
                </c:pt>
                <c:pt idx="251">
                  <c:v>9.4000000000000153E-2</c:v>
                </c:pt>
                <c:pt idx="252">
                  <c:v>9.1000000000000025E-2</c:v>
                </c:pt>
                <c:pt idx="253">
                  <c:v>9.0000000000000066E-2</c:v>
                </c:pt>
                <c:pt idx="254">
                  <c:v>8.9000000000000176E-2</c:v>
                </c:pt>
                <c:pt idx="255">
                  <c:v>9.0000000000000066E-2</c:v>
                </c:pt>
                <c:pt idx="256">
                  <c:v>9.0000000000000066E-2</c:v>
                </c:pt>
                <c:pt idx="257">
                  <c:v>9.1000000000000025E-2</c:v>
                </c:pt>
                <c:pt idx="258">
                  <c:v>9.1000000000000025E-2</c:v>
                </c:pt>
                <c:pt idx="259">
                  <c:v>9.1000000000000025E-2</c:v>
                </c:pt>
                <c:pt idx="260">
                  <c:v>9.0000000000000066E-2</c:v>
                </c:pt>
                <c:pt idx="261">
                  <c:v>8.9000000000000176E-2</c:v>
                </c:pt>
                <c:pt idx="262">
                  <c:v>8.7000000000000022E-2</c:v>
                </c:pt>
                <c:pt idx="263">
                  <c:v>8.5000000000000048E-2</c:v>
                </c:pt>
                <c:pt idx="264">
                  <c:v>8.3000000000000171E-2</c:v>
                </c:pt>
                <c:pt idx="265">
                  <c:v>8.3000000000000171E-2</c:v>
                </c:pt>
                <c:pt idx="266">
                  <c:v>8.2000000000000003E-2</c:v>
                </c:pt>
                <c:pt idx="267">
                  <c:v>8.1000000000000044E-2</c:v>
                </c:pt>
                <c:pt idx="268">
                  <c:v>8.2000000000000003E-2</c:v>
                </c:pt>
                <c:pt idx="269">
                  <c:v>8.2000000000000003E-2</c:v>
                </c:pt>
                <c:pt idx="270">
                  <c:v>8.2000000000000003E-2</c:v>
                </c:pt>
                <c:pt idx="271">
                  <c:v>8.1000000000000044E-2</c:v>
                </c:pt>
                <c:pt idx="272">
                  <c:v>7.8000000000000097E-2</c:v>
                </c:pt>
                <c:pt idx="273">
                  <c:v>7.9000000000000126E-2</c:v>
                </c:pt>
                <c:pt idx="274">
                  <c:v>7.8000000000000097E-2</c:v>
                </c:pt>
                <c:pt idx="275">
                  <c:v>7.8000000000000097E-2</c:v>
                </c:pt>
                <c:pt idx="276">
                  <c:v>7.9000000000000126E-2</c:v>
                </c:pt>
                <c:pt idx="277">
                  <c:v>7.7000000000000096E-2</c:v>
                </c:pt>
                <c:pt idx="278">
                  <c:v>7.6000000000000068E-2</c:v>
                </c:pt>
                <c:pt idx="279">
                  <c:v>7.500000000000008E-2</c:v>
                </c:pt>
                <c:pt idx="280">
                  <c:v>7.6000000000000068E-2</c:v>
                </c:pt>
                <c:pt idx="281">
                  <c:v>7.6000000000000068E-2</c:v>
                </c:pt>
                <c:pt idx="282">
                  <c:v>7.4000000000000066E-2</c:v>
                </c:pt>
                <c:pt idx="283">
                  <c:v>7.3000000000000079E-2</c:v>
                </c:pt>
                <c:pt idx="284">
                  <c:v>7.2000000000000064E-2</c:v>
                </c:pt>
                <c:pt idx="285">
                  <c:v>7.3000000000000079E-2</c:v>
                </c:pt>
                <c:pt idx="286">
                  <c:v>7.0000000000000034E-2</c:v>
                </c:pt>
                <c:pt idx="287">
                  <c:v>6.7000000000000087E-2</c:v>
                </c:pt>
                <c:pt idx="288">
                  <c:v>6.6000000000000003E-2</c:v>
                </c:pt>
                <c:pt idx="289">
                  <c:v>6.7000000000000087E-2</c:v>
                </c:pt>
                <c:pt idx="290">
                  <c:v>6.7000000000000087E-2</c:v>
                </c:pt>
                <c:pt idx="291">
                  <c:v>6.3000000000000014E-2</c:v>
                </c:pt>
                <c:pt idx="292">
                  <c:v>6.3000000000000014E-2</c:v>
                </c:pt>
                <c:pt idx="293">
                  <c:v>6.1000000000000033E-2</c:v>
                </c:pt>
                <c:pt idx="294">
                  <c:v>6.2000000000000111E-2</c:v>
                </c:pt>
                <c:pt idx="295">
                  <c:v>6.1000000000000033E-2</c:v>
                </c:pt>
                <c:pt idx="296">
                  <c:v>5.9000000000000101E-2</c:v>
                </c:pt>
                <c:pt idx="297">
                  <c:v>5.8000000000000045E-2</c:v>
                </c:pt>
                <c:pt idx="298">
                  <c:v>5.8000000000000045E-2</c:v>
                </c:pt>
                <c:pt idx="299">
                  <c:v>5.6000000000000022E-2</c:v>
                </c:pt>
                <c:pt idx="300">
                  <c:v>5.7000000000000092E-2</c:v>
                </c:pt>
                <c:pt idx="301">
                  <c:v>5.500000000000007E-2</c:v>
                </c:pt>
                <c:pt idx="302">
                  <c:v>5.500000000000007E-2</c:v>
                </c:pt>
                <c:pt idx="303">
                  <c:v>5.4000000000000076E-2</c:v>
                </c:pt>
                <c:pt idx="304">
                  <c:v>5.500000000000007E-2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'Series Data'!$C$1</c:f>
              <c:strCache>
                <c:ptCount val="1"/>
                <c:pt idx="0">
                  <c:v> Average 1990-Now</c:v>
                </c:pt>
              </c:strCache>
            </c:strRef>
          </c:tx>
          <c:marker>
            <c:symbol val="none"/>
          </c:marker>
          <c:cat>
            <c:numRef>
              <c:f>'Series Data'!$A$2:$A$306</c:f>
              <c:numCache>
                <c:formatCode>mmm\-yy</c:formatCode>
                <c:ptCount val="305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40920</c:v>
                </c:pt>
                <c:pt idx="265">
                  <c:v>40940</c:v>
                </c:pt>
                <c:pt idx="266">
                  <c:v>40980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  <c:pt idx="304">
                  <c:v>42125</c:v>
                </c:pt>
              </c:numCache>
            </c:numRef>
          </c:cat>
          <c:val>
            <c:numRef>
              <c:f>'Series Data'!$C$2:$C$306</c:f>
              <c:numCache>
                <c:formatCode>0.0%</c:formatCode>
                <c:ptCount val="305"/>
                <c:pt idx="0">
                  <c:v>6.1000000000000033E-2</c:v>
                </c:pt>
                <c:pt idx="1">
                  <c:v>6.1000000000000033E-2</c:v>
                </c:pt>
                <c:pt idx="2">
                  <c:v>6.1000000000000033E-2</c:v>
                </c:pt>
                <c:pt idx="3">
                  <c:v>6.1000000000000033E-2</c:v>
                </c:pt>
                <c:pt idx="4">
                  <c:v>6.1000000000000033E-2</c:v>
                </c:pt>
                <c:pt idx="5">
                  <c:v>6.1000000000000033E-2</c:v>
                </c:pt>
                <c:pt idx="6">
                  <c:v>6.1000000000000033E-2</c:v>
                </c:pt>
                <c:pt idx="7">
                  <c:v>6.1000000000000033E-2</c:v>
                </c:pt>
                <c:pt idx="8">
                  <c:v>6.1000000000000033E-2</c:v>
                </c:pt>
                <c:pt idx="9">
                  <c:v>6.1000000000000033E-2</c:v>
                </c:pt>
                <c:pt idx="10">
                  <c:v>6.1000000000000033E-2</c:v>
                </c:pt>
                <c:pt idx="11">
                  <c:v>6.1000000000000033E-2</c:v>
                </c:pt>
                <c:pt idx="12">
                  <c:v>6.1000000000000033E-2</c:v>
                </c:pt>
                <c:pt idx="13">
                  <c:v>6.1000000000000033E-2</c:v>
                </c:pt>
                <c:pt idx="14">
                  <c:v>6.1000000000000033E-2</c:v>
                </c:pt>
                <c:pt idx="15">
                  <c:v>6.1000000000000033E-2</c:v>
                </c:pt>
                <c:pt idx="16">
                  <c:v>6.1000000000000033E-2</c:v>
                </c:pt>
                <c:pt idx="17">
                  <c:v>6.1000000000000033E-2</c:v>
                </c:pt>
                <c:pt idx="18">
                  <c:v>6.1000000000000033E-2</c:v>
                </c:pt>
                <c:pt idx="19">
                  <c:v>6.1000000000000033E-2</c:v>
                </c:pt>
                <c:pt idx="20">
                  <c:v>6.1000000000000033E-2</c:v>
                </c:pt>
                <c:pt idx="21">
                  <c:v>6.1000000000000033E-2</c:v>
                </c:pt>
                <c:pt idx="22">
                  <c:v>6.1000000000000033E-2</c:v>
                </c:pt>
                <c:pt idx="23">
                  <c:v>6.1000000000000033E-2</c:v>
                </c:pt>
                <c:pt idx="24">
                  <c:v>6.1000000000000033E-2</c:v>
                </c:pt>
                <c:pt idx="25">
                  <c:v>6.1000000000000033E-2</c:v>
                </c:pt>
                <c:pt idx="26">
                  <c:v>6.1000000000000033E-2</c:v>
                </c:pt>
                <c:pt idx="27">
                  <c:v>6.1000000000000033E-2</c:v>
                </c:pt>
                <c:pt idx="28">
                  <c:v>6.1000000000000033E-2</c:v>
                </c:pt>
                <c:pt idx="29">
                  <c:v>6.1000000000000033E-2</c:v>
                </c:pt>
                <c:pt idx="30">
                  <c:v>6.1000000000000033E-2</c:v>
                </c:pt>
                <c:pt idx="31">
                  <c:v>6.1000000000000033E-2</c:v>
                </c:pt>
                <c:pt idx="32">
                  <c:v>6.1000000000000033E-2</c:v>
                </c:pt>
                <c:pt idx="33">
                  <c:v>6.1000000000000033E-2</c:v>
                </c:pt>
                <c:pt idx="34">
                  <c:v>6.1000000000000033E-2</c:v>
                </c:pt>
                <c:pt idx="35">
                  <c:v>6.1000000000000033E-2</c:v>
                </c:pt>
                <c:pt idx="36">
                  <c:v>6.1000000000000033E-2</c:v>
                </c:pt>
                <c:pt idx="37">
                  <c:v>6.1000000000000033E-2</c:v>
                </c:pt>
                <c:pt idx="38">
                  <c:v>6.1000000000000033E-2</c:v>
                </c:pt>
                <c:pt idx="39">
                  <c:v>6.1000000000000033E-2</c:v>
                </c:pt>
                <c:pt idx="40">
                  <c:v>6.1000000000000033E-2</c:v>
                </c:pt>
                <c:pt idx="41">
                  <c:v>6.1000000000000033E-2</c:v>
                </c:pt>
                <c:pt idx="42">
                  <c:v>6.1000000000000033E-2</c:v>
                </c:pt>
                <c:pt idx="43">
                  <c:v>6.1000000000000033E-2</c:v>
                </c:pt>
                <c:pt idx="44">
                  <c:v>6.1000000000000033E-2</c:v>
                </c:pt>
                <c:pt idx="45">
                  <c:v>6.1000000000000033E-2</c:v>
                </c:pt>
                <c:pt idx="46">
                  <c:v>6.1000000000000033E-2</c:v>
                </c:pt>
                <c:pt idx="47">
                  <c:v>6.1000000000000033E-2</c:v>
                </c:pt>
                <c:pt idx="48">
                  <c:v>6.1000000000000033E-2</c:v>
                </c:pt>
                <c:pt idx="49">
                  <c:v>6.1000000000000033E-2</c:v>
                </c:pt>
                <c:pt idx="50">
                  <c:v>6.1000000000000033E-2</c:v>
                </c:pt>
                <c:pt idx="51">
                  <c:v>6.1000000000000033E-2</c:v>
                </c:pt>
                <c:pt idx="52">
                  <c:v>6.1000000000000033E-2</c:v>
                </c:pt>
                <c:pt idx="53">
                  <c:v>6.1000000000000033E-2</c:v>
                </c:pt>
                <c:pt idx="54">
                  <c:v>6.1000000000000033E-2</c:v>
                </c:pt>
                <c:pt idx="55">
                  <c:v>6.1000000000000033E-2</c:v>
                </c:pt>
                <c:pt idx="56">
                  <c:v>6.1000000000000033E-2</c:v>
                </c:pt>
                <c:pt idx="57">
                  <c:v>6.1000000000000033E-2</c:v>
                </c:pt>
                <c:pt idx="58">
                  <c:v>6.1000000000000033E-2</c:v>
                </c:pt>
                <c:pt idx="59">
                  <c:v>6.1000000000000033E-2</c:v>
                </c:pt>
                <c:pt idx="60">
                  <c:v>6.1000000000000033E-2</c:v>
                </c:pt>
                <c:pt idx="61">
                  <c:v>6.1000000000000033E-2</c:v>
                </c:pt>
                <c:pt idx="62">
                  <c:v>6.1000000000000033E-2</c:v>
                </c:pt>
                <c:pt idx="63">
                  <c:v>6.1000000000000033E-2</c:v>
                </c:pt>
                <c:pt idx="64">
                  <c:v>6.1000000000000033E-2</c:v>
                </c:pt>
                <c:pt idx="65">
                  <c:v>6.1000000000000033E-2</c:v>
                </c:pt>
                <c:pt idx="66">
                  <c:v>6.1000000000000033E-2</c:v>
                </c:pt>
                <c:pt idx="67">
                  <c:v>6.1000000000000033E-2</c:v>
                </c:pt>
                <c:pt idx="68">
                  <c:v>6.1000000000000033E-2</c:v>
                </c:pt>
                <c:pt idx="69">
                  <c:v>6.1000000000000033E-2</c:v>
                </c:pt>
                <c:pt idx="70">
                  <c:v>6.1000000000000033E-2</c:v>
                </c:pt>
                <c:pt idx="71">
                  <c:v>6.1000000000000033E-2</c:v>
                </c:pt>
                <c:pt idx="72">
                  <c:v>6.1000000000000033E-2</c:v>
                </c:pt>
                <c:pt idx="73">
                  <c:v>6.1000000000000033E-2</c:v>
                </c:pt>
                <c:pt idx="74">
                  <c:v>6.1000000000000033E-2</c:v>
                </c:pt>
                <c:pt idx="75">
                  <c:v>6.1000000000000033E-2</c:v>
                </c:pt>
                <c:pt idx="76">
                  <c:v>6.1000000000000033E-2</c:v>
                </c:pt>
                <c:pt idx="77">
                  <c:v>6.1000000000000033E-2</c:v>
                </c:pt>
                <c:pt idx="78">
                  <c:v>6.1000000000000033E-2</c:v>
                </c:pt>
                <c:pt idx="79">
                  <c:v>6.1000000000000033E-2</c:v>
                </c:pt>
                <c:pt idx="80">
                  <c:v>6.1000000000000033E-2</c:v>
                </c:pt>
                <c:pt idx="81">
                  <c:v>6.1000000000000033E-2</c:v>
                </c:pt>
                <c:pt idx="82">
                  <c:v>6.1000000000000033E-2</c:v>
                </c:pt>
                <c:pt idx="83">
                  <c:v>6.1000000000000033E-2</c:v>
                </c:pt>
                <c:pt idx="84">
                  <c:v>6.1000000000000033E-2</c:v>
                </c:pt>
                <c:pt idx="85">
                  <c:v>6.1000000000000033E-2</c:v>
                </c:pt>
                <c:pt idx="86">
                  <c:v>6.1000000000000033E-2</c:v>
                </c:pt>
                <c:pt idx="87">
                  <c:v>6.1000000000000033E-2</c:v>
                </c:pt>
                <c:pt idx="88">
                  <c:v>6.1000000000000033E-2</c:v>
                </c:pt>
                <c:pt idx="89">
                  <c:v>6.1000000000000033E-2</c:v>
                </c:pt>
                <c:pt idx="90">
                  <c:v>6.1000000000000033E-2</c:v>
                </c:pt>
                <c:pt idx="91">
                  <c:v>6.1000000000000033E-2</c:v>
                </c:pt>
                <c:pt idx="92">
                  <c:v>6.1000000000000033E-2</c:v>
                </c:pt>
                <c:pt idx="93">
                  <c:v>6.1000000000000033E-2</c:v>
                </c:pt>
                <c:pt idx="94">
                  <c:v>6.1000000000000033E-2</c:v>
                </c:pt>
                <c:pt idx="95">
                  <c:v>6.1000000000000033E-2</c:v>
                </c:pt>
                <c:pt idx="96">
                  <c:v>6.1000000000000033E-2</c:v>
                </c:pt>
                <c:pt idx="97">
                  <c:v>6.1000000000000033E-2</c:v>
                </c:pt>
                <c:pt idx="98">
                  <c:v>6.1000000000000033E-2</c:v>
                </c:pt>
                <c:pt idx="99">
                  <c:v>6.1000000000000033E-2</c:v>
                </c:pt>
                <c:pt idx="100">
                  <c:v>6.1000000000000033E-2</c:v>
                </c:pt>
                <c:pt idx="101">
                  <c:v>6.1000000000000033E-2</c:v>
                </c:pt>
                <c:pt idx="102">
                  <c:v>6.1000000000000033E-2</c:v>
                </c:pt>
                <c:pt idx="103">
                  <c:v>6.1000000000000033E-2</c:v>
                </c:pt>
                <c:pt idx="104">
                  <c:v>6.1000000000000033E-2</c:v>
                </c:pt>
                <c:pt idx="105">
                  <c:v>6.1000000000000033E-2</c:v>
                </c:pt>
                <c:pt idx="106">
                  <c:v>6.1000000000000033E-2</c:v>
                </c:pt>
                <c:pt idx="107">
                  <c:v>6.1000000000000033E-2</c:v>
                </c:pt>
                <c:pt idx="108">
                  <c:v>6.1000000000000033E-2</c:v>
                </c:pt>
                <c:pt idx="109">
                  <c:v>6.1000000000000033E-2</c:v>
                </c:pt>
                <c:pt idx="110">
                  <c:v>6.1000000000000033E-2</c:v>
                </c:pt>
                <c:pt idx="111">
                  <c:v>6.1000000000000033E-2</c:v>
                </c:pt>
                <c:pt idx="112">
                  <c:v>6.1000000000000033E-2</c:v>
                </c:pt>
                <c:pt idx="113">
                  <c:v>6.1000000000000033E-2</c:v>
                </c:pt>
                <c:pt idx="114">
                  <c:v>6.1000000000000033E-2</c:v>
                </c:pt>
                <c:pt idx="115">
                  <c:v>6.1000000000000033E-2</c:v>
                </c:pt>
                <c:pt idx="116">
                  <c:v>6.1000000000000033E-2</c:v>
                </c:pt>
                <c:pt idx="117">
                  <c:v>6.1000000000000033E-2</c:v>
                </c:pt>
                <c:pt idx="118">
                  <c:v>6.1000000000000033E-2</c:v>
                </c:pt>
                <c:pt idx="119">
                  <c:v>6.1000000000000033E-2</c:v>
                </c:pt>
                <c:pt idx="120">
                  <c:v>6.1000000000000033E-2</c:v>
                </c:pt>
                <c:pt idx="121">
                  <c:v>6.1000000000000033E-2</c:v>
                </c:pt>
                <c:pt idx="122">
                  <c:v>6.1000000000000033E-2</c:v>
                </c:pt>
                <c:pt idx="123">
                  <c:v>6.1000000000000033E-2</c:v>
                </c:pt>
                <c:pt idx="124">
                  <c:v>6.1000000000000033E-2</c:v>
                </c:pt>
                <c:pt idx="125">
                  <c:v>6.1000000000000033E-2</c:v>
                </c:pt>
                <c:pt idx="126">
                  <c:v>6.1000000000000033E-2</c:v>
                </c:pt>
                <c:pt idx="127">
                  <c:v>6.1000000000000033E-2</c:v>
                </c:pt>
                <c:pt idx="128">
                  <c:v>6.1000000000000033E-2</c:v>
                </c:pt>
                <c:pt idx="129">
                  <c:v>6.1000000000000033E-2</c:v>
                </c:pt>
                <c:pt idx="130">
                  <c:v>6.1000000000000033E-2</c:v>
                </c:pt>
                <c:pt idx="131">
                  <c:v>6.1000000000000033E-2</c:v>
                </c:pt>
                <c:pt idx="132">
                  <c:v>6.1000000000000033E-2</c:v>
                </c:pt>
                <c:pt idx="133">
                  <c:v>6.1000000000000033E-2</c:v>
                </c:pt>
                <c:pt idx="134">
                  <c:v>6.1000000000000033E-2</c:v>
                </c:pt>
                <c:pt idx="135">
                  <c:v>6.1000000000000033E-2</c:v>
                </c:pt>
                <c:pt idx="136">
                  <c:v>6.1000000000000033E-2</c:v>
                </c:pt>
                <c:pt idx="137">
                  <c:v>6.1000000000000033E-2</c:v>
                </c:pt>
                <c:pt idx="138">
                  <c:v>6.1000000000000033E-2</c:v>
                </c:pt>
                <c:pt idx="139">
                  <c:v>6.1000000000000033E-2</c:v>
                </c:pt>
                <c:pt idx="140">
                  <c:v>6.1000000000000033E-2</c:v>
                </c:pt>
                <c:pt idx="141">
                  <c:v>6.1000000000000033E-2</c:v>
                </c:pt>
                <c:pt idx="142">
                  <c:v>6.1000000000000033E-2</c:v>
                </c:pt>
                <c:pt idx="143">
                  <c:v>6.1000000000000033E-2</c:v>
                </c:pt>
                <c:pt idx="144">
                  <c:v>6.1000000000000033E-2</c:v>
                </c:pt>
                <c:pt idx="145">
                  <c:v>6.1000000000000033E-2</c:v>
                </c:pt>
                <c:pt idx="146">
                  <c:v>6.1000000000000033E-2</c:v>
                </c:pt>
                <c:pt idx="147">
                  <c:v>6.1000000000000033E-2</c:v>
                </c:pt>
                <c:pt idx="148">
                  <c:v>6.1000000000000033E-2</c:v>
                </c:pt>
                <c:pt idx="149">
                  <c:v>6.1000000000000033E-2</c:v>
                </c:pt>
                <c:pt idx="150">
                  <c:v>6.1000000000000033E-2</c:v>
                </c:pt>
                <c:pt idx="151">
                  <c:v>6.1000000000000033E-2</c:v>
                </c:pt>
                <c:pt idx="152">
                  <c:v>6.1000000000000033E-2</c:v>
                </c:pt>
                <c:pt idx="153">
                  <c:v>6.1000000000000033E-2</c:v>
                </c:pt>
                <c:pt idx="154">
                  <c:v>6.1000000000000033E-2</c:v>
                </c:pt>
                <c:pt idx="155">
                  <c:v>6.1000000000000033E-2</c:v>
                </c:pt>
                <c:pt idx="156">
                  <c:v>6.1000000000000033E-2</c:v>
                </c:pt>
                <c:pt idx="157">
                  <c:v>6.1000000000000033E-2</c:v>
                </c:pt>
                <c:pt idx="158">
                  <c:v>6.1000000000000033E-2</c:v>
                </c:pt>
                <c:pt idx="159">
                  <c:v>6.1000000000000033E-2</c:v>
                </c:pt>
                <c:pt idx="160">
                  <c:v>6.1000000000000033E-2</c:v>
                </c:pt>
                <c:pt idx="161">
                  <c:v>6.1000000000000033E-2</c:v>
                </c:pt>
                <c:pt idx="162">
                  <c:v>6.1000000000000033E-2</c:v>
                </c:pt>
                <c:pt idx="163">
                  <c:v>6.1000000000000033E-2</c:v>
                </c:pt>
                <c:pt idx="164">
                  <c:v>6.1000000000000033E-2</c:v>
                </c:pt>
                <c:pt idx="165">
                  <c:v>6.1000000000000033E-2</c:v>
                </c:pt>
                <c:pt idx="166">
                  <c:v>6.1000000000000033E-2</c:v>
                </c:pt>
                <c:pt idx="167">
                  <c:v>6.1000000000000033E-2</c:v>
                </c:pt>
                <c:pt idx="168">
                  <c:v>6.1000000000000033E-2</c:v>
                </c:pt>
                <c:pt idx="169">
                  <c:v>6.1000000000000033E-2</c:v>
                </c:pt>
                <c:pt idx="170">
                  <c:v>6.1000000000000033E-2</c:v>
                </c:pt>
                <c:pt idx="171">
                  <c:v>6.1000000000000033E-2</c:v>
                </c:pt>
                <c:pt idx="172">
                  <c:v>6.1000000000000033E-2</c:v>
                </c:pt>
                <c:pt idx="173">
                  <c:v>6.1000000000000033E-2</c:v>
                </c:pt>
                <c:pt idx="174">
                  <c:v>6.1000000000000033E-2</c:v>
                </c:pt>
                <c:pt idx="175">
                  <c:v>6.1000000000000033E-2</c:v>
                </c:pt>
                <c:pt idx="176">
                  <c:v>6.1000000000000033E-2</c:v>
                </c:pt>
                <c:pt idx="177">
                  <c:v>6.1000000000000033E-2</c:v>
                </c:pt>
                <c:pt idx="178">
                  <c:v>6.1000000000000033E-2</c:v>
                </c:pt>
                <c:pt idx="179">
                  <c:v>6.1000000000000033E-2</c:v>
                </c:pt>
                <c:pt idx="180">
                  <c:v>6.1000000000000033E-2</c:v>
                </c:pt>
                <c:pt idx="181">
                  <c:v>6.1000000000000033E-2</c:v>
                </c:pt>
                <c:pt idx="182">
                  <c:v>6.1000000000000033E-2</c:v>
                </c:pt>
                <c:pt idx="183">
                  <c:v>6.1000000000000033E-2</c:v>
                </c:pt>
                <c:pt idx="184">
                  <c:v>6.1000000000000033E-2</c:v>
                </c:pt>
                <c:pt idx="185">
                  <c:v>6.1000000000000033E-2</c:v>
                </c:pt>
                <c:pt idx="186">
                  <c:v>6.1000000000000033E-2</c:v>
                </c:pt>
                <c:pt idx="187">
                  <c:v>6.1000000000000033E-2</c:v>
                </c:pt>
                <c:pt idx="188">
                  <c:v>6.1000000000000033E-2</c:v>
                </c:pt>
                <c:pt idx="189">
                  <c:v>6.1000000000000033E-2</c:v>
                </c:pt>
                <c:pt idx="190">
                  <c:v>6.1000000000000033E-2</c:v>
                </c:pt>
                <c:pt idx="191">
                  <c:v>6.1000000000000033E-2</c:v>
                </c:pt>
                <c:pt idx="192">
                  <c:v>6.1000000000000033E-2</c:v>
                </c:pt>
                <c:pt idx="193">
                  <c:v>6.1000000000000033E-2</c:v>
                </c:pt>
                <c:pt idx="194">
                  <c:v>6.1000000000000033E-2</c:v>
                </c:pt>
                <c:pt idx="195">
                  <c:v>6.1000000000000033E-2</c:v>
                </c:pt>
                <c:pt idx="196">
                  <c:v>6.1000000000000033E-2</c:v>
                </c:pt>
                <c:pt idx="197">
                  <c:v>6.1000000000000033E-2</c:v>
                </c:pt>
                <c:pt idx="198">
                  <c:v>6.1000000000000033E-2</c:v>
                </c:pt>
                <c:pt idx="199">
                  <c:v>6.1000000000000033E-2</c:v>
                </c:pt>
                <c:pt idx="200">
                  <c:v>6.1000000000000033E-2</c:v>
                </c:pt>
                <c:pt idx="201">
                  <c:v>6.1000000000000033E-2</c:v>
                </c:pt>
                <c:pt idx="202">
                  <c:v>6.1000000000000033E-2</c:v>
                </c:pt>
                <c:pt idx="203">
                  <c:v>6.1000000000000033E-2</c:v>
                </c:pt>
                <c:pt idx="204">
                  <c:v>6.1000000000000033E-2</c:v>
                </c:pt>
                <c:pt idx="205">
                  <c:v>6.1000000000000033E-2</c:v>
                </c:pt>
                <c:pt idx="206">
                  <c:v>6.1000000000000033E-2</c:v>
                </c:pt>
                <c:pt idx="207">
                  <c:v>6.1000000000000033E-2</c:v>
                </c:pt>
                <c:pt idx="208">
                  <c:v>6.1000000000000033E-2</c:v>
                </c:pt>
                <c:pt idx="209">
                  <c:v>6.1000000000000033E-2</c:v>
                </c:pt>
                <c:pt idx="210">
                  <c:v>6.1000000000000033E-2</c:v>
                </c:pt>
                <c:pt idx="211">
                  <c:v>6.1000000000000033E-2</c:v>
                </c:pt>
                <c:pt idx="212">
                  <c:v>6.1000000000000033E-2</c:v>
                </c:pt>
                <c:pt idx="213">
                  <c:v>6.1000000000000033E-2</c:v>
                </c:pt>
                <c:pt idx="214">
                  <c:v>6.1000000000000033E-2</c:v>
                </c:pt>
                <c:pt idx="215">
                  <c:v>6.1000000000000033E-2</c:v>
                </c:pt>
                <c:pt idx="216">
                  <c:v>6.1000000000000033E-2</c:v>
                </c:pt>
                <c:pt idx="217">
                  <c:v>6.1000000000000033E-2</c:v>
                </c:pt>
                <c:pt idx="218">
                  <c:v>6.1000000000000033E-2</c:v>
                </c:pt>
                <c:pt idx="219">
                  <c:v>6.1000000000000033E-2</c:v>
                </c:pt>
                <c:pt idx="220">
                  <c:v>6.1000000000000033E-2</c:v>
                </c:pt>
                <c:pt idx="221">
                  <c:v>6.1000000000000033E-2</c:v>
                </c:pt>
                <c:pt idx="222">
                  <c:v>6.1000000000000033E-2</c:v>
                </c:pt>
                <c:pt idx="223">
                  <c:v>6.1000000000000033E-2</c:v>
                </c:pt>
                <c:pt idx="224">
                  <c:v>6.1000000000000033E-2</c:v>
                </c:pt>
                <c:pt idx="225">
                  <c:v>6.1000000000000033E-2</c:v>
                </c:pt>
                <c:pt idx="226">
                  <c:v>6.1000000000000033E-2</c:v>
                </c:pt>
                <c:pt idx="227">
                  <c:v>6.1000000000000033E-2</c:v>
                </c:pt>
                <c:pt idx="228">
                  <c:v>6.1000000000000033E-2</c:v>
                </c:pt>
                <c:pt idx="229">
                  <c:v>6.1000000000000033E-2</c:v>
                </c:pt>
                <c:pt idx="230">
                  <c:v>6.1000000000000033E-2</c:v>
                </c:pt>
                <c:pt idx="231">
                  <c:v>6.1000000000000033E-2</c:v>
                </c:pt>
                <c:pt idx="232">
                  <c:v>6.1000000000000033E-2</c:v>
                </c:pt>
                <c:pt idx="233">
                  <c:v>6.1000000000000033E-2</c:v>
                </c:pt>
                <c:pt idx="234">
                  <c:v>6.1000000000000033E-2</c:v>
                </c:pt>
                <c:pt idx="235">
                  <c:v>6.1000000000000033E-2</c:v>
                </c:pt>
                <c:pt idx="236">
                  <c:v>6.1000000000000033E-2</c:v>
                </c:pt>
                <c:pt idx="237">
                  <c:v>6.1000000000000033E-2</c:v>
                </c:pt>
                <c:pt idx="238">
                  <c:v>6.1000000000000033E-2</c:v>
                </c:pt>
                <c:pt idx="239">
                  <c:v>6.1000000000000033E-2</c:v>
                </c:pt>
                <c:pt idx="240">
                  <c:v>6.1000000000000033E-2</c:v>
                </c:pt>
                <c:pt idx="241">
                  <c:v>6.1000000000000033E-2</c:v>
                </c:pt>
                <c:pt idx="242">
                  <c:v>6.1000000000000033E-2</c:v>
                </c:pt>
                <c:pt idx="243">
                  <c:v>6.1000000000000033E-2</c:v>
                </c:pt>
                <c:pt idx="244">
                  <c:v>6.1000000000000033E-2</c:v>
                </c:pt>
                <c:pt idx="245">
                  <c:v>6.1000000000000033E-2</c:v>
                </c:pt>
                <c:pt idx="246">
                  <c:v>6.1000000000000033E-2</c:v>
                </c:pt>
                <c:pt idx="247">
                  <c:v>6.1000000000000033E-2</c:v>
                </c:pt>
                <c:pt idx="248">
                  <c:v>6.1000000000000033E-2</c:v>
                </c:pt>
                <c:pt idx="249">
                  <c:v>6.1000000000000033E-2</c:v>
                </c:pt>
                <c:pt idx="250">
                  <c:v>6.1000000000000033E-2</c:v>
                </c:pt>
                <c:pt idx="251">
                  <c:v>6.1000000000000033E-2</c:v>
                </c:pt>
                <c:pt idx="252">
                  <c:v>6.1000000000000033E-2</c:v>
                </c:pt>
                <c:pt idx="253">
                  <c:v>6.1000000000000033E-2</c:v>
                </c:pt>
                <c:pt idx="254">
                  <c:v>6.1000000000000033E-2</c:v>
                </c:pt>
                <c:pt idx="255">
                  <c:v>6.1000000000000033E-2</c:v>
                </c:pt>
                <c:pt idx="256">
                  <c:v>6.1000000000000033E-2</c:v>
                </c:pt>
                <c:pt idx="257">
                  <c:v>6.1000000000000033E-2</c:v>
                </c:pt>
                <c:pt idx="258">
                  <c:v>6.1000000000000033E-2</c:v>
                </c:pt>
                <c:pt idx="259">
                  <c:v>6.1000000000000033E-2</c:v>
                </c:pt>
                <c:pt idx="260">
                  <c:v>6.1000000000000033E-2</c:v>
                </c:pt>
                <c:pt idx="261">
                  <c:v>6.1000000000000033E-2</c:v>
                </c:pt>
                <c:pt idx="262">
                  <c:v>6.1000000000000033E-2</c:v>
                </c:pt>
                <c:pt idx="263">
                  <c:v>6.1000000000000033E-2</c:v>
                </c:pt>
                <c:pt idx="264">
                  <c:v>6.1000000000000033E-2</c:v>
                </c:pt>
                <c:pt idx="265">
                  <c:v>6.1000000000000033E-2</c:v>
                </c:pt>
                <c:pt idx="266">
                  <c:v>6.1000000000000033E-2</c:v>
                </c:pt>
                <c:pt idx="267">
                  <c:v>6.1000000000000033E-2</c:v>
                </c:pt>
                <c:pt idx="268">
                  <c:v>6.1000000000000033E-2</c:v>
                </c:pt>
                <c:pt idx="269">
                  <c:v>6.1000000000000033E-2</c:v>
                </c:pt>
                <c:pt idx="270">
                  <c:v>6.1000000000000033E-2</c:v>
                </c:pt>
                <c:pt idx="271">
                  <c:v>6.1000000000000033E-2</c:v>
                </c:pt>
                <c:pt idx="272">
                  <c:v>6.1000000000000033E-2</c:v>
                </c:pt>
                <c:pt idx="273">
                  <c:v>6.1000000000000033E-2</c:v>
                </c:pt>
                <c:pt idx="274">
                  <c:v>6.1000000000000033E-2</c:v>
                </c:pt>
                <c:pt idx="275">
                  <c:v>6.1000000000000033E-2</c:v>
                </c:pt>
                <c:pt idx="276">
                  <c:v>6.1000000000000033E-2</c:v>
                </c:pt>
                <c:pt idx="277">
                  <c:v>6.1000000000000033E-2</c:v>
                </c:pt>
                <c:pt idx="278">
                  <c:v>6.1000000000000033E-2</c:v>
                </c:pt>
                <c:pt idx="279">
                  <c:v>6.1000000000000033E-2</c:v>
                </c:pt>
                <c:pt idx="280">
                  <c:v>6.1000000000000033E-2</c:v>
                </c:pt>
                <c:pt idx="281">
                  <c:v>6.1000000000000033E-2</c:v>
                </c:pt>
                <c:pt idx="282">
                  <c:v>6.1000000000000033E-2</c:v>
                </c:pt>
                <c:pt idx="283">
                  <c:v>6.1000000000000033E-2</c:v>
                </c:pt>
                <c:pt idx="284">
                  <c:v>6.1000000000000033E-2</c:v>
                </c:pt>
                <c:pt idx="285">
                  <c:v>6.1000000000000033E-2</c:v>
                </c:pt>
                <c:pt idx="286">
                  <c:v>6.1000000000000033E-2</c:v>
                </c:pt>
                <c:pt idx="287">
                  <c:v>6.1000000000000033E-2</c:v>
                </c:pt>
                <c:pt idx="288">
                  <c:v>6.1000000000000033E-2</c:v>
                </c:pt>
                <c:pt idx="289">
                  <c:v>6.1000000000000033E-2</c:v>
                </c:pt>
                <c:pt idx="290">
                  <c:v>6.1000000000000033E-2</c:v>
                </c:pt>
                <c:pt idx="291">
                  <c:v>6.1000000000000033E-2</c:v>
                </c:pt>
                <c:pt idx="292">
                  <c:v>6.1000000000000033E-2</c:v>
                </c:pt>
                <c:pt idx="293">
                  <c:v>6.1000000000000033E-2</c:v>
                </c:pt>
                <c:pt idx="294">
                  <c:v>6.1203278688524612E-2</c:v>
                </c:pt>
                <c:pt idx="295">
                  <c:v>6.1203278688524612E-2</c:v>
                </c:pt>
                <c:pt idx="296">
                  <c:v>6.1203278688524612E-2</c:v>
                </c:pt>
                <c:pt idx="297">
                  <c:v>6.1203278688524612E-2</c:v>
                </c:pt>
                <c:pt idx="298">
                  <c:v>6.1203278688524612E-2</c:v>
                </c:pt>
                <c:pt idx="299">
                  <c:v>6.1203278688524612E-2</c:v>
                </c:pt>
                <c:pt idx="300">
                  <c:v>6.1203278688524612E-2</c:v>
                </c:pt>
                <c:pt idx="301">
                  <c:v>6.1203278688524612E-2</c:v>
                </c:pt>
                <c:pt idx="302">
                  <c:v>6.1203278688524612E-2</c:v>
                </c:pt>
                <c:pt idx="303">
                  <c:v>6.1203278688524612E-2</c:v>
                </c:pt>
                <c:pt idx="304">
                  <c:v>6.1203278688524612E-2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97216"/>
        <c:axId val="13119488"/>
      </c:lineChart>
      <c:dateAx>
        <c:axId val="13097216"/>
        <c:scaling>
          <c:orientation val="minMax"/>
        </c:scaling>
        <c:delete val="0"/>
        <c:axPos val="b"/>
        <c:numFmt formatCode="mmm\-yy" sourceLinked="1"/>
        <c:majorTickMark val="in"/>
        <c:minorTickMark val="none"/>
        <c:tickLblPos val="low"/>
        <c:txPr>
          <a:bodyPr/>
          <a:lstStyle/>
          <a:p>
            <a:pPr>
              <a:defRPr sz="1600" baseline="0">
                <a:latin typeface="Arial" pitchFamily="34" charset="0"/>
              </a:defRPr>
            </a:pPr>
            <a:endParaRPr lang="en-US"/>
          </a:p>
        </c:txPr>
        <c:crossAx val="13119488"/>
        <c:crosses val="autoZero"/>
        <c:auto val="1"/>
        <c:lblOffset val="100"/>
        <c:baseTimeUnit val="days"/>
        <c:majorUnit val="12"/>
        <c:majorTimeUnit val="months"/>
      </c:dateAx>
      <c:valAx>
        <c:axId val="13119488"/>
        <c:scaling>
          <c:orientation val="minMax"/>
          <c:max val="0.15000000000000024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sz="1600" baseline="0">
                <a:latin typeface="Arial" pitchFamily="34" charset="0"/>
              </a:defRPr>
            </a:pPr>
            <a:endParaRPr lang="en-US"/>
          </a:p>
        </c:txPr>
        <c:crossAx val="13097216"/>
        <c:crosses val="autoZero"/>
        <c:crossBetween val="between"/>
        <c:majorUnit val="5.0000000000000114E-2"/>
        <c:minorUnit val="1.0000000000000083E-2"/>
      </c:valAx>
      <c:spPr>
        <a:noFill/>
      </c:spPr>
    </c:plotArea>
    <c:legend>
      <c:legendPos val="t"/>
      <c:layout>
        <c:manualLayout>
          <c:xMode val="edge"/>
          <c:yMode val="edge"/>
          <c:x val="0.29650717646781038"/>
          <c:y val="0.10559438724005669"/>
          <c:w val="0.48609503203991394"/>
          <c:h val="6.5426509186351733E-2"/>
        </c:manualLayout>
      </c:layout>
      <c:overlay val="0"/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54335354098434E-2"/>
          <c:y val="0.10400424666018553"/>
          <c:w val="0.9471071702320395"/>
          <c:h val="0.699746138290100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San Pedro Bay Ports</c:v>
                </c:pt>
              </c:strCache>
            </c:strRef>
          </c:tx>
          <c:spPr>
            <a:solidFill>
              <a:srgbClr val="009DD9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Sheet1!$B$1:$P$1</c:f>
              <c:strCach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3">
                  <c:v>'14YTD</c:v>
                </c:pt>
                <c:pt idx="14">
                  <c:v>'15YTD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11.8</c:v>
                </c:pt>
                <c:pt idx="1">
                  <c:v>13.1</c:v>
                </c:pt>
                <c:pt idx="2">
                  <c:v>14.2</c:v>
                </c:pt>
                <c:pt idx="3">
                  <c:v>15.8</c:v>
                </c:pt>
                <c:pt idx="4">
                  <c:v>15.7</c:v>
                </c:pt>
                <c:pt idx="5">
                  <c:v>14.3</c:v>
                </c:pt>
                <c:pt idx="6">
                  <c:v>11.8</c:v>
                </c:pt>
                <c:pt idx="7" formatCode="0.0">
                  <c:v>14.1</c:v>
                </c:pt>
                <c:pt idx="8" formatCode="0.0">
                  <c:v>14</c:v>
                </c:pt>
                <c:pt idx="9" formatCode="0.0">
                  <c:v>14.1</c:v>
                </c:pt>
                <c:pt idx="10" formatCode="0.0">
                  <c:v>14.6</c:v>
                </c:pt>
                <c:pt idx="11" formatCode="0.0">
                  <c:v>15.2</c:v>
                </c:pt>
                <c:pt idx="13" formatCode="0.0">
                  <c:v>4.7197560999999997</c:v>
                </c:pt>
                <c:pt idx="14" formatCode="0.0">
                  <c:v>4.5744750499999833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49183872"/>
        <c:axId val="149218432"/>
      </c:barChart>
      <c:catAx>
        <c:axId val="149183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492184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92184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49183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'PPT series'!$B$1</c:f>
              <c:strCache>
                <c:ptCount val="1"/>
                <c:pt idx="0">
                  <c:v>Trans/Warehousing/Util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</c:spPr>
          <c:invertIfNegative val="0"/>
          <c:cat>
            <c:numRef>
              <c:f>'PPT series'!$A$2:$A$89</c:f>
              <c:numCache>
                <c:formatCode>[$-409]mmm\-yy;@</c:formatCode>
                <c:ptCount val="88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41184</c:v>
                </c:pt>
                <c:pt idx="58">
                  <c:v>41214</c:v>
                </c:pt>
                <c:pt idx="59">
                  <c:v>41245</c:v>
                </c:pt>
                <c:pt idx="60">
                  <c:v>41275</c:v>
                </c:pt>
                <c:pt idx="61">
                  <c:v>41306</c:v>
                </c:pt>
                <c:pt idx="62">
                  <c:v>41335</c:v>
                </c:pt>
                <c:pt idx="63">
                  <c:v>41365</c:v>
                </c:pt>
                <c:pt idx="64">
                  <c:v>41396</c:v>
                </c:pt>
                <c:pt idx="65">
                  <c:v>41426</c:v>
                </c:pt>
                <c:pt idx="66">
                  <c:v>41456</c:v>
                </c:pt>
                <c:pt idx="67">
                  <c:v>41517</c:v>
                </c:pt>
                <c:pt idx="68">
                  <c:v>41518</c:v>
                </c:pt>
                <c:pt idx="69">
                  <c:v>41549</c:v>
                </c:pt>
                <c:pt idx="70">
                  <c:v>41581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41708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</c:numCache>
            </c:numRef>
          </c:cat>
          <c:val>
            <c:numRef>
              <c:f>'PPT series'!$B$2:$B$89</c:f>
              <c:numCache>
                <c:formatCode>#,###,###,##0</c:formatCode>
                <c:ptCount val="88"/>
                <c:pt idx="0">
                  <c:v>161700</c:v>
                </c:pt>
                <c:pt idx="1">
                  <c:v>164300</c:v>
                </c:pt>
                <c:pt idx="2">
                  <c:v>160900</c:v>
                </c:pt>
                <c:pt idx="3">
                  <c:v>162000</c:v>
                </c:pt>
                <c:pt idx="4">
                  <c:v>163900</c:v>
                </c:pt>
                <c:pt idx="5">
                  <c:v>163700</c:v>
                </c:pt>
                <c:pt idx="6">
                  <c:v>165100</c:v>
                </c:pt>
                <c:pt idx="7">
                  <c:v>164800</c:v>
                </c:pt>
                <c:pt idx="8">
                  <c:v>162300</c:v>
                </c:pt>
                <c:pt idx="9">
                  <c:v>163900</c:v>
                </c:pt>
                <c:pt idx="10">
                  <c:v>162400</c:v>
                </c:pt>
                <c:pt idx="11">
                  <c:v>162100</c:v>
                </c:pt>
                <c:pt idx="12">
                  <c:v>157000</c:v>
                </c:pt>
                <c:pt idx="13">
                  <c:v>155100</c:v>
                </c:pt>
                <c:pt idx="14">
                  <c:v>154200</c:v>
                </c:pt>
                <c:pt idx="15">
                  <c:v>151700</c:v>
                </c:pt>
                <c:pt idx="16">
                  <c:v>152100</c:v>
                </c:pt>
                <c:pt idx="17">
                  <c:v>150600</c:v>
                </c:pt>
                <c:pt idx="18">
                  <c:v>148100</c:v>
                </c:pt>
                <c:pt idx="19">
                  <c:v>147500</c:v>
                </c:pt>
                <c:pt idx="20">
                  <c:v>148500</c:v>
                </c:pt>
                <c:pt idx="21">
                  <c:v>149600</c:v>
                </c:pt>
                <c:pt idx="22">
                  <c:v>149700</c:v>
                </c:pt>
                <c:pt idx="23">
                  <c:v>150600</c:v>
                </c:pt>
                <c:pt idx="24">
                  <c:v>148600</c:v>
                </c:pt>
                <c:pt idx="25">
                  <c:v>148900</c:v>
                </c:pt>
                <c:pt idx="26">
                  <c:v>148100</c:v>
                </c:pt>
                <c:pt idx="27">
                  <c:v>148900</c:v>
                </c:pt>
                <c:pt idx="28">
                  <c:v>151300</c:v>
                </c:pt>
                <c:pt idx="29">
                  <c:v>151700</c:v>
                </c:pt>
                <c:pt idx="30">
                  <c:v>150000</c:v>
                </c:pt>
                <c:pt idx="31">
                  <c:v>150600</c:v>
                </c:pt>
                <c:pt idx="32">
                  <c:v>150500</c:v>
                </c:pt>
                <c:pt idx="33">
                  <c:v>152500</c:v>
                </c:pt>
                <c:pt idx="34">
                  <c:v>152200</c:v>
                </c:pt>
                <c:pt idx="35">
                  <c:v>153700</c:v>
                </c:pt>
                <c:pt idx="36">
                  <c:v>149300</c:v>
                </c:pt>
                <c:pt idx="37">
                  <c:v>151200</c:v>
                </c:pt>
                <c:pt idx="38">
                  <c:v>150000</c:v>
                </c:pt>
                <c:pt idx="39">
                  <c:v>151800</c:v>
                </c:pt>
                <c:pt idx="40">
                  <c:v>151900</c:v>
                </c:pt>
                <c:pt idx="41">
                  <c:v>151700</c:v>
                </c:pt>
                <c:pt idx="42">
                  <c:v>151600</c:v>
                </c:pt>
                <c:pt idx="43">
                  <c:v>152800</c:v>
                </c:pt>
                <c:pt idx="44">
                  <c:v>151900</c:v>
                </c:pt>
                <c:pt idx="45">
                  <c:v>152300</c:v>
                </c:pt>
                <c:pt idx="46">
                  <c:v>153000</c:v>
                </c:pt>
                <c:pt idx="47">
                  <c:v>154600</c:v>
                </c:pt>
                <c:pt idx="48">
                  <c:v>151500</c:v>
                </c:pt>
                <c:pt idx="49">
                  <c:v>151000</c:v>
                </c:pt>
                <c:pt idx="50">
                  <c:v>152100</c:v>
                </c:pt>
                <c:pt idx="51">
                  <c:v>154500</c:v>
                </c:pt>
                <c:pt idx="52">
                  <c:v>154800</c:v>
                </c:pt>
                <c:pt idx="53">
                  <c:v>156000</c:v>
                </c:pt>
                <c:pt idx="54">
                  <c:v>155500</c:v>
                </c:pt>
                <c:pt idx="55">
                  <c:v>154900</c:v>
                </c:pt>
                <c:pt idx="56">
                  <c:v>155400</c:v>
                </c:pt>
                <c:pt idx="57">
                  <c:v>155200</c:v>
                </c:pt>
                <c:pt idx="58">
                  <c:v>155700</c:v>
                </c:pt>
                <c:pt idx="59">
                  <c:v>157500</c:v>
                </c:pt>
                <c:pt idx="60">
                  <c:v>156000</c:v>
                </c:pt>
                <c:pt idx="61">
                  <c:v>156400</c:v>
                </c:pt>
                <c:pt idx="62">
                  <c:v>153500</c:v>
                </c:pt>
                <c:pt idx="63">
                  <c:v>153600</c:v>
                </c:pt>
                <c:pt idx="64">
                  <c:v>155900</c:v>
                </c:pt>
                <c:pt idx="65">
                  <c:v>155800</c:v>
                </c:pt>
                <c:pt idx="66">
                  <c:v>157800</c:v>
                </c:pt>
                <c:pt idx="67">
                  <c:v>158900</c:v>
                </c:pt>
                <c:pt idx="68">
                  <c:v>158600</c:v>
                </c:pt>
                <c:pt idx="69">
                  <c:v>159400</c:v>
                </c:pt>
                <c:pt idx="70">
                  <c:v>161500</c:v>
                </c:pt>
                <c:pt idx="71">
                  <c:v>162400</c:v>
                </c:pt>
                <c:pt idx="72">
                  <c:v>160600</c:v>
                </c:pt>
                <c:pt idx="73">
                  <c:v>160600</c:v>
                </c:pt>
                <c:pt idx="74">
                  <c:v>159300</c:v>
                </c:pt>
                <c:pt idx="75">
                  <c:v>160100</c:v>
                </c:pt>
                <c:pt idx="76">
                  <c:v>161900</c:v>
                </c:pt>
                <c:pt idx="77">
                  <c:v>162200</c:v>
                </c:pt>
                <c:pt idx="78">
                  <c:v>162100</c:v>
                </c:pt>
                <c:pt idx="79">
                  <c:v>162700</c:v>
                </c:pt>
                <c:pt idx="80">
                  <c:v>163700</c:v>
                </c:pt>
                <c:pt idx="81">
                  <c:v>165300</c:v>
                </c:pt>
                <c:pt idx="82">
                  <c:v>166200</c:v>
                </c:pt>
                <c:pt idx="83">
                  <c:v>168100</c:v>
                </c:pt>
                <c:pt idx="84">
                  <c:v>163500</c:v>
                </c:pt>
                <c:pt idx="85">
                  <c:v>161800</c:v>
                </c:pt>
                <c:pt idx="86">
                  <c:v>165600</c:v>
                </c:pt>
                <c:pt idx="87">
                  <c:v>165700</c:v>
                </c:pt>
              </c:numCache>
            </c:numRef>
          </c:val>
        </c:ser>
        <c:ser>
          <c:idx val="1"/>
          <c:order val="1"/>
          <c:tx>
            <c:strRef>
              <c:f>'PPT series'!$C$1</c:f>
              <c:strCache>
                <c:ptCount val="1"/>
                <c:pt idx="0">
                  <c:v>Wholesale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numRef>
              <c:f>'PPT series'!$A$2:$A$89</c:f>
              <c:numCache>
                <c:formatCode>[$-409]mmm\-yy;@</c:formatCode>
                <c:ptCount val="88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41184</c:v>
                </c:pt>
                <c:pt idx="58">
                  <c:v>41214</c:v>
                </c:pt>
                <c:pt idx="59">
                  <c:v>41245</c:v>
                </c:pt>
                <c:pt idx="60">
                  <c:v>41275</c:v>
                </c:pt>
                <c:pt idx="61">
                  <c:v>41306</c:v>
                </c:pt>
                <c:pt idx="62">
                  <c:v>41335</c:v>
                </c:pt>
                <c:pt idx="63">
                  <c:v>41365</c:v>
                </c:pt>
                <c:pt idx="64">
                  <c:v>41396</c:v>
                </c:pt>
                <c:pt idx="65">
                  <c:v>41426</c:v>
                </c:pt>
                <c:pt idx="66">
                  <c:v>41456</c:v>
                </c:pt>
                <c:pt idx="67">
                  <c:v>41517</c:v>
                </c:pt>
                <c:pt idx="68">
                  <c:v>41518</c:v>
                </c:pt>
                <c:pt idx="69">
                  <c:v>41549</c:v>
                </c:pt>
                <c:pt idx="70">
                  <c:v>41581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41708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</c:numCache>
            </c:numRef>
          </c:cat>
          <c:val>
            <c:numRef>
              <c:f>'PPT series'!$C$2:$C$89</c:f>
              <c:numCache>
                <c:formatCode>#,###,###,##0</c:formatCode>
                <c:ptCount val="88"/>
                <c:pt idx="0">
                  <c:v>115000</c:v>
                </c:pt>
                <c:pt idx="1">
                  <c:v>122600</c:v>
                </c:pt>
                <c:pt idx="2">
                  <c:v>132300</c:v>
                </c:pt>
                <c:pt idx="3">
                  <c:v>132100</c:v>
                </c:pt>
                <c:pt idx="4">
                  <c:v>135800</c:v>
                </c:pt>
                <c:pt idx="5">
                  <c:v>138200</c:v>
                </c:pt>
                <c:pt idx="6">
                  <c:v>129500</c:v>
                </c:pt>
                <c:pt idx="7">
                  <c:v>130900</c:v>
                </c:pt>
                <c:pt idx="8">
                  <c:v>135300</c:v>
                </c:pt>
                <c:pt idx="9">
                  <c:v>131100</c:v>
                </c:pt>
                <c:pt idx="10">
                  <c:v>127800</c:v>
                </c:pt>
                <c:pt idx="11">
                  <c:v>129400</c:v>
                </c:pt>
                <c:pt idx="12">
                  <c:v>113400</c:v>
                </c:pt>
                <c:pt idx="13">
                  <c:v>117200</c:v>
                </c:pt>
                <c:pt idx="14">
                  <c:v>121500</c:v>
                </c:pt>
                <c:pt idx="15">
                  <c:v>115900</c:v>
                </c:pt>
                <c:pt idx="16">
                  <c:v>114700</c:v>
                </c:pt>
                <c:pt idx="17">
                  <c:v>117700</c:v>
                </c:pt>
                <c:pt idx="18">
                  <c:v>115000</c:v>
                </c:pt>
                <c:pt idx="19">
                  <c:v>116900</c:v>
                </c:pt>
                <c:pt idx="20">
                  <c:v>121900</c:v>
                </c:pt>
                <c:pt idx="21">
                  <c:v>113600</c:v>
                </c:pt>
                <c:pt idx="22">
                  <c:v>117100</c:v>
                </c:pt>
                <c:pt idx="23">
                  <c:v>124400</c:v>
                </c:pt>
                <c:pt idx="24">
                  <c:v>115800</c:v>
                </c:pt>
                <c:pt idx="25">
                  <c:v>116500</c:v>
                </c:pt>
                <c:pt idx="26">
                  <c:v>120100</c:v>
                </c:pt>
                <c:pt idx="27">
                  <c:v>115700</c:v>
                </c:pt>
                <c:pt idx="28">
                  <c:v>116100</c:v>
                </c:pt>
                <c:pt idx="29">
                  <c:v>119700</c:v>
                </c:pt>
                <c:pt idx="30">
                  <c:v>120100</c:v>
                </c:pt>
                <c:pt idx="31">
                  <c:v>125200</c:v>
                </c:pt>
                <c:pt idx="32">
                  <c:v>127900</c:v>
                </c:pt>
                <c:pt idx="33">
                  <c:v>121400</c:v>
                </c:pt>
                <c:pt idx="34">
                  <c:v>123500</c:v>
                </c:pt>
                <c:pt idx="35">
                  <c:v>130000</c:v>
                </c:pt>
                <c:pt idx="36">
                  <c:v>124500</c:v>
                </c:pt>
                <c:pt idx="37">
                  <c:v>123300</c:v>
                </c:pt>
                <c:pt idx="38">
                  <c:v>124800</c:v>
                </c:pt>
                <c:pt idx="39">
                  <c:v>121300</c:v>
                </c:pt>
                <c:pt idx="40">
                  <c:v>119400</c:v>
                </c:pt>
                <c:pt idx="41">
                  <c:v>119000</c:v>
                </c:pt>
                <c:pt idx="42">
                  <c:v>118200</c:v>
                </c:pt>
                <c:pt idx="43">
                  <c:v>120400</c:v>
                </c:pt>
                <c:pt idx="44">
                  <c:v>118900</c:v>
                </c:pt>
                <c:pt idx="45">
                  <c:v>119900</c:v>
                </c:pt>
                <c:pt idx="46">
                  <c:v>116900</c:v>
                </c:pt>
                <c:pt idx="47">
                  <c:v>119900</c:v>
                </c:pt>
                <c:pt idx="48">
                  <c:v>114700</c:v>
                </c:pt>
                <c:pt idx="49">
                  <c:v>114700</c:v>
                </c:pt>
                <c:pt idx="50">
                  <c:v>117000</c:v>
                </c:pt>
                <c:pt idx="51">
                  <c:v>119900</c:v>
                </c:pt>
                <c:pt idx="52">
                  <c:v>116600</c:v>
                </c:pt>
                <c:pt idx="53">
                  <c:v>114200</c:v>
                </c:pt>
                <c:pt idx="54">
                  <c:v>117500</c:v>
                </c:pt>
                <c:pt idx="55">
                  <c:v>119600</c:v>
                </c:pt>
                <c:pt idx="56">
                  <c:v>115900</c:v>
                </c:pt>
                <c:pt idx="57">
                  <c:v>119600</c:v>
                </c:pt>
                <c:pt idx="58">
                  <c:v>123800</c:v>
                </c:pt>
                <c:pt idx="59">
                  <c:v>126300</c:v>
                </c:pt>
                <c:pt idx="60">
                  <c:v>118400</c:v>
                </c:pt>
                <c:pt idx="61">
                  <c:v>119700</c:v>
                </c:pt>
                <c:pt idx="62">
                  <c:v>121000</c:v>
                </c:pt>
                <c:pt idx="63">
                  <c:v>120900</c:v>
                </c:pt>
                <c:pt idx="64">
                  <c:v>119000</c:v>
                </c:pt>
                <c:pt idx="65">
                  <c:v>120800</c:v>
                </c:pt>
                <c:pt idx="66">
                  <c:v>117100</c:v>
                </c:pt>
                <c:pt idx="67">
                  <c:v>120300</c:v>
                </c:pt>
                <c:pt idx="68">
                  <c:v>122900</c:v>
                </c:pt>
                <c:pt idx="69">
                  <c:v>124700</c:v>
                </c:pt>
                <c:pt idx="70">
                  <c:v>127600</c:v>
                </c:pt>
                <c:pt idx="71">
                  <c:v>126800</c:v>
                </c:pt>
                <c:pt idx="72">
                  <c:v>123100</c:v>
                </c:pt>
                <c:pt idx="73">
                  <c:v>120900</c:v>
                </c:pt>
                <c:pt idx="74">
                  <c:v>123000</c:v>
                </c:pt>
                <c:pt idx="75">
                  <c:v>119700</c:v>
                </c:pt>
                <c:pt idx="76">
                  <c:v>112900</c:v>
                </c:pt>
                <c:pt idx="77">
                  <c:v>113300</c:v>
                </c:pt>
                <c:pt idx="78">
                  <c:v>115000</c:v>
                </c:pt>
                <c:pt idx="79">
                  <c:v>118900</c:v>
                </c:pt>
                <c:pt idx="80">
                  <c:v>120900</c:v>
                </c:pt>
                <c:pt idx="81">
                  <c:v>124600</c:v>
                </c:pt>
                <c:pt idx="82">
                  <c:v>124000</c:v>
                </c:pt>
                <c:pt idx="83">
                  <c:v>124000</c:v>
                </c:pt>
                <c:pt idx="84">
                  <c:v>113800</c:v>
                </c:pt>
                <c:pt idx="85">
                  <c:v>121500</c:v>
                </c:pt>
                <c:pt idx="86">
                  <c:v>124600</c:v>
                </c:pt>
                <c:pt idx="87">
                  <c:v>123400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100"/>
        <c:axId val="149497344"/>
        <c:axId val="149498880"/>
      </c:barChart>
      <c:dateAx>
        <c:axId val="149497344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49498880"/>
        <c:crosses val="autoZero"/>
        <c:auto val="1"/>
        <c:lblOffset val="100"/>
        <c:baseTimeUnit val="months"/>
        <c:majorUnit val="6"/>
        <c:majorTimeUnit val="months"/>
      </c:dateAx>
      <c:valAx>
        <c:axId val="149498880"/>
        <c:scaling>
          <c:orientation val="minMax"/>
          <c:min val="40000"/>
        </c:scaling>
        <c:delete val="0"/>
        <c:axPos val="l"/>
        <c:majorGridlines/>
        <c:numFmt formatCode="#,###,###,##0" sourceLinked="1"/>
        <c:majorTickMark val="out"/>
        <c:minorTickMark val="none"/>
        <c:tickLblPos val="nextTo"/>
        <c:crossAx val="149497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998128706133925E-2"/>
          <c:y val="0.10663027916964966"/>
          <c:w val="0.9112984835229001"/>
          <c:h val="0.651131193828044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Feature Films</c:v>
                </c:pt>
              </c:strCache>
            </c:strRef>
          </c:tx>
          <c:invertIfNegative val="0"/>
          <c:cat>
            <c:numRef>
              <c:f>Sheet1!$A$8:$A$23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Sheet1!$B$8:$B$23</c:f>
              <c:numCache>
                <c:formatCode>General</c:formatCode>
                <c:ptCount val="16"/>
                <c:pt idx="0">
                  <c:v>10.5</c:v>
                </c:pt>
                <c:pt idx="1">
                  <c:v>9.5</c:v>
                </c:pt>
                <c:pt idx="2">
                  <c:v>9.4</c:v>
                </c:pt>
                <c:pt idx="3">
                  <c:v>8</c:v>
                </c:pt>
                <c:pt idx="4">
                  <c:v>7.3</c:v>
                </c:pt>
                <c:pt idx="5">
                  <c:v>8.7000000000000011</c:v>
                </c:pt>
                <c:pt idx="6">
                  <c:v>9.5</c:v>
                </c:pt>
                <c:pt idx="7">
                  <c:v>8.8000000000000007</c:v>
                </c:pt>
                <c:pt idx="8">
                  <c:v>8.2000000000000011</c:v>
                </c:pt>
                <c:pt idx="9">
                  <c:v>7.1</c:v>
                </c:pt>
                <c:pt idx="10">
                  <c:v>5</c:v>
                </c:pt>
                <c:pt idx="11">
                  <c:v>5.4</c:v>
                </c:pt>
                <c:pt idx="12" formatCode="0.0">
                  <c:v>5.6819999999999995</c:v>
                </c:pt>
                <c:pt idx="13" formatCode="0.0">
                  <c:v>5.8919999999999995</c:v>
                </c:pt>
                <c:pt idx="14" formatCode="0.0">
                  <c:v>6.9960000000000004</c:v>
                </c:pt>
                <c:pt idx="15">
                  <c:v>6.5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Television</c:v>
                </c:pt>
              </c:strCache>
            </c:strRef>
          </c:tx>
          <c:invertIfNegative val="0"/>
          <c:cat>
            <c:numRef>
              <c:f>Sheet1!$A$8:$A$23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Sheet1!$C$8:$C$23</c:f>
              <c:numCache>
                <c:formatCode>General</c:formatCode>
                <c:ptCount val="16"/>
                <c:pt idx="0">
                  <c:v>10.3</c:v>
                </c:pt>
                <c:pt idx="1">
                  <c:v>11.1</c:v>
                </c:pt>
                <c:pt idx="2">
                  <c:v>10.9</c:v>
                </c:pt>
                <c:pt idx="3">
                  <c:v>12.9</c:v>
                </c:pt>
                <c:pt idx="4">
                  <c:v>14.4</c:v>
                </c:pt>
                <c:pt idx="5">
                  <c:v>18.3</c:v>
                </c:pt>
                <c:pt idx="6">
                  <c:v>18.7</c:v>
                </c:pt>
                <c:pt idx="7">
                  <c:v>20.7</c:v>
                </c:pt>
                <c:pt idx="8">
                  <c:v>23.3</c:v>
                </c:pt>
                <c:pt idx="9">
                  <c:v>19.100000000000001</c:v>
                </c:pt>
                <c:pt idx="10">
                  <c:v>15.9</c:v>
                </c:pt>
                <c:pt idx="11">
                  <c:v>17.8</c:v>
                </c:pt>
                <c:pt idx="12" formatCode="0.0">
                  <c:v>17.349</c:v>
                </c:pt>
                <c:pt idx="13" formatCode="0.0">
                  <c:v>16.761999999999986</c:v>
                </c:pt>
                <c:pt idx="14" formatCode="0.0">
                  <c:v>18.686</c:v>
                </c:pt>
                <c:pt idx="15">
                  <c:v>20.6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Commercials</c:v>
                </c:pt>
              </c:strCache>
            </c:strRef>
          </c:tx>
          <c:invertIfNegative val="0"/>
          <c:cat>
            <c:numRef>
              <c:f>Sheet1!$A$8:$A$23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Sheet1!$D$8:$D$23</c:f>
              <c:numCache>
                <c:formatCode>General</c:formatCode>
                <c:ptCount val="16"/>
                <c:pt idx="0">
                  <c:v>6.6</c:v>
                </c:pt>
                <c:pt idx="1">
                  <c:v>5</c:v>
                </c:pt>
                <c:pt idx="2">
                  <c:v>5.6</c:v>
                </c:pt>
                <c:pt idx="3">
                  <c:v>5.6</c:v>
                </c:pt>
                <c:pt idx="4">
                  <c:v>5.7</c:v>
                </c:pt>
                <c:pt idx="5">
                  <c:v>6.7</c:v>
                </c:pt>
                <c:pt idx="6">
                  <c:v>7</c:v>
                </c:pt>
                <c:pt idx="7">
                  <c:v>6.7</c:v>
                </c:pt>
                <c:pt idx="8">
                  <c:v>6.7</c:v>
                </c:pt>
                <c:pt idx="9">
                  <c:v>6</c:v>
                </c:pt>
                <c:pt idx="10">
                  <c:v>5.3</c:v>
                </c:pt>
                <c:pt idx="11">
                  <c:v>6.8</c:v>
                </c:pt>
                <c:pt idx="12" formatCode="0.0">
                  <c:v>7.0789999999999997</c:v>
                </c:pt>
                <c:pt idx="13" formatCode="0.0">
                  <c:v>8.0780000000000012</c:v>
                </c:pt>
                <c:pt idx="14" formatCode="0.0">
                  <c:v>8.5140000000000011</c:v>
                </c:pt>
                <c:pt idx="15">
                  <c:v>9.1</c:v>
                </c:pt>
              </c:numCache>
            </c:numRef>
          </c:val>
        </c:ser>
        <c:ser>
          <c:idx val="3"/>
          <c:order val="3"/>
          <c:tx>
            <c:v>Other</c:v>
          </c:tx>
          <c:invertIfNegative val="0"/>
          <c:cat>
            <c:numRef>
              <c:f>Sheet1!$A$8:$A$23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Sheet1!$E$8:$E$23</c:f>
              <c:numCache>
                <c:formatCode>General</c:formatCode>
                <c:ptCount val="16"/>
                <c:pt idx="0">
                  <c:v>19</c:v>
                </c:pt>
                <c:pt idx="1">
                  <c:v>21.2</c:v>
                </c:pt>
                <c:pt idx="2" formatCode="0.0">
                  <c:v>18.149999999999999</c:v>
                </c:pt>
                <c:pt idx="3">
                  <c:v>17.899999999999999</c:v>
                </c:pt>
                <c:pt idx="4">
                  <c:v>16.8</c:v>
                </c:pt>
                <c:pt idx="5">
                  <c:v>19</c:v>
                </c:pt>
                <c:pt idx="6">
                  <c:v>19.600000000000001</c:v>
                </c:pt>
                <c:pt idx="7">
                  <c:v>19.2</c:v>
                </c:pt>
                <c:pt idx="8">
                  <c:v>16.600000000000001</c:v>
                </c:pt>
                <c:pt idx="9" formatCode="0.0">
                  <c:v>15.433</c:v>
                </c:pt>
                <c:pt idx="10">
                  <c:v>11.8</c:v>
                </c:pt>
                <c:pt idx="11" formatCode="0.0">
                  <c:v>13.657</c:v>
                </c:pt>
                <c:pt idx="12" formatCode="0.0">
                  <c:v>15.374000000000002</c:v>
                </c:pt>
                <c:pt idx="13" formatCode="0.0">
                  <c:v>15.522</c:v>
                </c:pt>
                <c:pt idx="14" formatCode="0.0">
                  <c:v>17.474</c:v>
                </c:pt>
                <c:pt idx="15">
                  <c:v>18.8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axId val="149267968"/>
        <c:axId val="149269504"/>
      </c:barChart>
      <c:catAx>
        <c:axId val="14926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anchor="ctr" anchorCtr="0"/>
          <a:lstStyle/>
          <a:p>
            <a:pPr>
              <a:defRPr sz="1400"/>
            </a:pPr>
            <a:endParaRPr lang="en-US"/>
          </a:p>
        </c:txPr>
        <c:crossAx val="149269504"/>
        <c:crosses val="autoZero"/>
        <c:auto val="1"/>
        <c:lblAlgn val="ctr"/>
        <c:lblOffset val="100"/>
        <c:tickLblSkip val="1"/>
        <c:noMultiLvlLbl val="0"/>
      </c:catAx>
      <c:valAx>
        <c:axId val="149269504"/>
        <c:scaling>
          <c:orientation val="minMax"/>
        </c:scaling>
        <c:delete val="0"/>
        <c:axPos val="l"/>
        <c:majorGridlines/>
        <c:numFmt formatCode="General" sourceLinked="1"/>
        <c:majorTickMark val="in"/>
        <c:minorTickMark val="none"/>
        <c:tickLblPos val="nextTo"/>
        <c:crossAx val="1492679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4383333333333384"/>
          <c:y val="0.84603893263342433"/>
          <c:w val="0.76201164090599804"/>
          <c:h val="6.747108759842518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PPT!$B$1</c:f>
              <c:strCache>
                <c:ptCount val="1"/>
                <c:pt idx="0">
                  <c:v>Employment</c:v>
                </c:pt>
              </c:strCache>
            </c:strRef>
          </c:tx>
          <c:invertIfNegative val="0"/>
          <c:cat>
            <c:numRef>
              <c:f>PPT!$A$2:$A$89</c:f>
              <c:numCache>
                <c:formatCode>[$-409]mmm\-yy;@</c:formatCode>
                <c:ptCount val="88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</c:numCache>
            </c:numRef>
          </c:cat>
          <c:val>
            <c:numRef>
              <c:f>PPT!$B$2:$B$89</c:f>
              <c:numCache>
                <c:formatCode>#,###,###,##0</c:formatCode>
                <c:ptCount val="88"/>
                <c:pt idx="0">
                  <c:v>115000</c:v>
                </c:pt>
                <c:pt idx="1">
                  <c:v>122600</c:v>
                </c:pt>
                <c:pt idx="2">
                  <c:v>132300</c:v>
                </c:pt>
                <c:pt idx="3">
                  <c:v>132100</c:v>
                </c:pt>
                <c:pt idx="4">
                  <c:v>135800</c:v>
                </c:pt>
                <c:pt idx="5">
                  <c:v>138200</c:v>
                </c:pt>
                <c:pt idx="6">
                  <c:v>129500</c:v>
                </c:pt>
                <c:pt idx="7">
                  <c:v>130900</c:v>
                </c:pt>
                <c:pt idx="8">
                  <c:v>135300</c:v>
                </c:pt>
                <c:pt idx="9">
                  <c:v>131100</c:v>
                </c:pt>
                <c:pt idx="10">
                  <c:v>127800</c:v>
                </c:pt>
                <c:pt idx="11">
                  <c:v>129400</c:v>
                </c:pt>
                <c:pt idx="12">
                  <c:v>113400</c:v>
                </c:pt>
                <c:pt idx="13">
                  <c:v>117200</c:v>
                </c:pt>
                <c:pt idx="14">
                  <c:v>121500</c:v>
                </c:pt>
                <c:pt idx="15">
                  <c:v>115900</c:v>
                </c:pt>
                <c:pt idx="16">
                  <c:v>114700</c:v>
                </c:pt>
                <c:pt idx="17">
                  <c:v>117700</c:v>
                </c:pt>
                <c:pt idx="18">
                  <c:v>115000</c:v>
                </c:pt>
                <c:pt idx="19">
                  <c:v>116900</c:v>
                </c:pt>
                <c:pt idx="20">
                  <c:v>121900</c:v>
                </c:pt>
                <c:pt idx="21">
                  <c:v>113600</c:v>
                </c:pt>
                <c:pt idx="22">
                  <c:v>117100</c:v>
                </c:pt>
                <c:pt idx="23">
                  <c:v>124400</c:v>
                </c:pt>
                <c:pt idx="24">
                  <c:v>115800</c:v>
                </c:pt>
                <c:pt idx="25">
                  <c:v>116500</c:v>
                </c:pt>
                <c:pt idx="26">
                  <c:v>120100</c:v>
                </c:pt>
                <c:pt idx="27">
                  <c:v>115700</c:v>
                </c:pt>
                <c:pt idx="28">
                  <c:v>116100</c:v>
                </c:pt>
                <c:pt idx="29">
                  <c:v>119700</c:v>
                </c:pt>
                <c:pt idx="30">
                  <c:v>120100</c:v>
                </c:pt>
                <c:pt idx="31">
                  <c:v>125200</c:v>
                </c:pt>
                <c:pt idx="32">
                  <c:v>127900</c:v>
                </c:pt>
                <c:pt idx="33">
                  <c:v>121400</c:v>
                </c:pt>
                <c:pt idx="34">
                  <c:v>123500</c:v>
                </c:pt>
                <c:pt idx="35">
                  <c:v>130000</c:v>
                </c:pt>
                <c:pt idx="36">
                  <c:v>124500</c:v>
                </c:pt>
                <c:pt idx="37">
                  <c:v>123300</c:v>
                </c:pt>
                <c:pt idx="38">
                  <c:v>124800</c:v>
                </c:pt>
                <c:pt idx="39">
                  <c:v>121300</c:v>
                </c:pt>
                <c:pt idx="40">
                  <c:v>119400</c:v>
                </c:pt>
                <c:pt idx="41">
                  <c:v>119000</c:v>
                </c:pt>
                <c:pt idx="42">
                  <c:v>118200</c:v>
                </c:pt>
                <c:pt idx="43">
                  <c:v>120400</c:v>
                </c:pt>
                <c:pt idx="44">
                  <c:v>118900</c:v>
                </c:pt>
                <c:pt idx="45">
                  <c:v>119900</c:v>
                </c:pt>
                <c:pt idx="46">
                  <c:v>116900</c:v>
                </c:pt>
                <c:pt idx="47">
                  <c:v>119900</c:v>
                </c:pt>
                <c:pt idx="48">
                  <c:v>114700</c:v>
                </c:pt>
                <c:pt idx="49">
                  <c:v>114700</c:v>
                </c:pt>
                <c:pt idx="50">
                  <c:v>117000</c:v>
                </c:pt>
                <c:pt idx="51">
                  <c:v>119900</c:v>
                </c:pt>
                <c:pt idx="52">
                  <c:v>116600</c:v>
                </c:pt>
                <c:pt idx="53">
                  <c:v>114200</c:v>
                </c:pt>
                <c:pt idx="54">
                  <c:v>117500</c:v>
                </c:pt>
                <c:pt idx="55">
                  <c:v>119600</c:v>
                </c:pt>
                <c:pt idx="56">
                  <c:v>115900</c:v>
                </c:pt>
                <c:pt idx="57">
                  <c:v>119600</c:v>
                </c:pt>
                <c:pt idx="58">
                  <c:v>123800</c:v>
                </c:pt>
                <c:pt idx="59">
                  <c:v>126300</c:v>
                </c:pt>
                <c:pt idx="60">
                  <c:v>118400</c:v>
                </c:pt>
                <c:pt idx="61">
                  <c:v>119700</c:v>
                </c:pt>
                <c:pt idx="62">
                  <c:v>121000</c:v>
                </c:pt>
                <c:pt idx="63">
                  <c:v>120900</c:v>
                </c:pt>
                <c:pt idx="64">
                  <c:v>119000</c:v>
                </c:pt>
                <c:pt idx="65">
                  <c:v>120800</c:v>
                </c:pt>
                <c:pt idx="66">
                  <c:v>117100</c:v>
                </c:pt>
                <c:pt idx="67">
                  <c:v>120300</c:v>
                </c:pt>
                <c:pt idx="68">
                  <c:v>122900</c:v>
                </c:pt>
                <c:pt idx="69">
                  <c:v>124700</c:v>
                </c:pt>
                <c:pt idx="70">
                  <c:v>127600</c:v>
                </c:pt>
                <c:pt idx="71">
                  <c:v>126800</c:v>
                </c:pt>
                <c:pt idx="72">
                  <c:v>123100</c:v>
                </c:pt>
                <c:pt idx="73">
                  <c:v>120900</c:v>
                </c:pt>
                <c:pt idx="74">
                  <c:v>123000</c:v>
                </c:pt>
                <c:pt idx="75">
                  <c:v>119700</c:v>
                </c:pt>
                <c:pt idx="76">
                  <c:v>112900</c:v>
                </c:pt>
                <c:pt idx="77">
                  <c:v>113300</c:v>
                </c:pt>
                <c:pt idx="78">
                  <c:v>115000</c:v>
                </c:pt>
                <c:pt idx="79">
                  <c:v>118900</c:v>
                </c:pt>
                <c:pt idx="80">
                  <c:v>120900</c:v>
                </c:pt>
                <c:pt idx="81">
                  <c:v>124600</c:v>
                </c:pt>
                <c:pt idx="82">
                  <c:v>124000</c:v>
                </c:pt>
                <c:pt idx="83">
                  <c:v>124000</c:v>
                </c:pt>
                <c:pt idx="84">
                  <c:v>113800</c:v>
                </c:pt>
                <c:pt idx="85">
                  <c:v>121500</c:v>
                </c:pt>
                <c:pt idx="86">
                  <c:v>124600</c:v>
                </c:pt>
                <c:pt idx="87">
                  <c:v>123400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100"/>
        <c:axId val="149348352"/>
        <c:axId val="149349888"/>
      </c:barChart>
      <c:dateAx>
        <c:axId val="149348352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crossAx val="149349888"/>
        <c:crosses val="autoZero"/>
        <c:auto val="1"/>
        <c:lblOffset val="100"/>
        <c:baseTimeUnit val="months"/>
      </c:dateAx>
      <c:valAx>
        <c:axId val="14934988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49348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35743053669999"/>
          <c:y val="4.7868391451069033E-2"/>
          <c:w val="0.86248335277534749"/>
          <c:h val="0.697256630234653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PPT!$B$1</c:f>
              <c:strCache>
                <c:ptCount val="1"/>
                <c:pt idx="0">
                  <c:v>Durable Goods</c:v>
                </c:pt>
              </c:strCache>
            </c:strRef>
          </c:tx>
          <c:spPr>
            <a:solidFill>
              <a:sysClr val="windowText" lastClr="000000"/>
            </a:solidFill>
            <a:ln w="12700">
              <a:noFill/>
            </a:ln>
          </c:spPr>
          <c:invertIfNegative val="0"/>
          <c:dPt>
            <c:idx val="64"/>
            <c:invertIfNegative val="0"/>
            <c:bubble3D val="0"/>
            <c:spPr>
              <a:solidFill>
                <a:sysClr val="windowText" lastClr="000000"/>
              </a:solidFill>
              <a:ln w="12700" cmpd="sng">
                <a:noFill/>
              </a:ln>
            </c:spPr>
          </c:dPt>
          <c:cat>
            <c:numRef>
              <c:f>PPT!$A$2:$A$89</c:f>
              <c:numCache>
                <c:formatCode>[$-409]mmm\-yy;@</c:formatCode>
                <c:ptCount val="88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41184</c:v>
                </c:pt>
                <c:pt idx="58">
                  <c:v>41214</c:v>
                </c:pt>
                <c:pt idx="59">
                  <c:v>41245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</c:numCache>
            </c:numRef>
          </c:cat>
          <c:val>
            <c:numRef>
              <c:f>PPT!$B$2:$B$89</c:f>
              <c:numCache>
                <c:formatCode>#,###,###,##0</c:formatCode>
                <c:ptCount val="88"/>
                <c:pt idx="0">
                  <c:v>246600</c:v>
                </c:pt>
                <c:pt idx="1">
                  <c:v>246400</c:v>
                </c:pt>
                <c:pt idx="2">
                  <c:v>246100</c:v>
                </c:pt>
                <c:pt idx="3">
                  <c:v>245900</c:v>
                </c:pt>
                <c:pt idx="4">
                  <c:v>245500</c:v>
                </c:pt>
                <c:pt idx="5">
                  <c:v>245900</c:v>
                </c:pt>
                <c:pt idx="6">
                  <c:v>244400</c:v>
                </c:pt>
                <c:pt idx="7">
                  <c:v>242900</c:v>
                </c:pt>
                <c:pt idx="8">
                  <c:v>242300</c:v>
                </c:pt>
                <c:pt idx="9">
                  <c:v>240200</c:v>
                </c:pt>
                <c:pt idx="10">
                  <c:v>237900</c:v>
                </c:pt>
                <c:pt idx="11">
                  <c:v>235700</c:v>
                </c:pt>
                <c:pt idx="12">
                  <c:v>230200</c:v>
                </c:pt>
                <c:pt idx="13">
                  <c:v>227200</c:v>
                </c:pt>
                <c:pt idx="14">
                  <c:v>224500</c:v>
                </c:pt>
                <c:pt idx="15">
                  <c:v>221300</c:v>
                </c:pt>
                <c:pt idx="16">
                  <c:v>219300</c:v>
                </c:pt>
                <c:pt idx="17">
                  <c:v>217900</c:v>
                </c:pt>
                <c:pt idx="18">
                  <c:v>214800</c:v>
                </c:pt>
                <c:pt idx="19">
                  <c:v>212800</c:v>
                </c:pt>
                <c:pt idx="20">
                  <c:v>211800</c:v>
                </c:pt>
                <c:pt idx="21">
                  <c:v>211300</c:v>
                </c:pt>
                <c:pt idx="22">
                  <c:v>210200</c:v>
                </c:pt>
                <c:pt idx="23">
                  <c:v>210100</c:v>
                </c:pt>
                <c:pt idx="24">
                  <c:v>208400</c:v>
                </c:pt>
                <c:pt idx="25">
                  <c:v>207800</c:v>
                </c:pt>
                <c:pt idx="26">
                  <c:v>207900</c:v>
                </c:pt>
                <c:pt idx="27">
                  <c:v>207100</c:v>
                </c:pt>
                <c:pt idx="28">
                  <c:v>207300</c:v>
                </c:pt>
                <c:pt idx="29">
                  <c:v>207500</c:v>
                </c:pt>
                <c:pt idx="30">
                  <c:v>207600</c:v>
                </c:pt>
                <c:pt idx="31">
                  <c:v>207200</c:v>
                </c:pt>
                <c:pt idx="32">
                  <c:v>206400</c:v>
                </c:pt>
                <c:pt idx="33">
                  <c:v>206000</c:v>
                </c:pt>
                <c:pt idx="34">
                  <c:v>205700</c:v>
                </c:pt>
                <c:pt idx="35">
                  <c:v>205800</c:v>
                </c:pt>
                <c:pt idx="36">
                  <c:v>204200</c:v>
                </c:pt>
                <c:pt idx="37">
                  <c:v>203800</c:v>
                </c:pt>
                <c:pt idx="38">
                  <c:v>204100</c:v>
                </c:pt>
                <c:pt idx="39">
                  <c:v>204700</c:v>
                </c:pt>
                <c:pt idx="40">
                  <c:v>204600</c:v>
                </c:pt>
                <c:pt idx="41">
                  <c:v>204600</c:v>
                </c:pt>
                <c:pt idx="42">
                  <c:v>205300</c:v>
                </c:pt>
                <c:pt idx="43">
                  <c:v>204500</c:v>
                </c:pt>
                <c:pt idx="44">
                  <c:v>203800</c:v>
                </c:pt>
                <c:pt idx="45">
                  <c:v>203400</c:v>
                </c:pt>
                <c:pt idx="46">
                  <c:v>203200</c:v>
                </c:pt>
                <c:pt idx="47">
                  <c:v>203800</c:v>
                </c:pt>
                <c:pt idx="48">
                  <c:v>202200</c:v>
                </c:pt>
                <c:pt idx="49">
                  <c:v>202800</c:v>
                </c:pt>
                <c:pt idx="50">
                  <c:v>203600</c:v>
                </c:pt>
                <c:pt idx="51">
                  <c:v>204300</c:v>
                </c:pt>
                <c:pt idx="52">
                  <c:v>204600</c:v>
                </c:pt>
                <c:pt idx="53">
                  <c:v>205600</c:v>
                </c:pt>
                <c:pt idx="54">
                  <c:v>205400</c:v>
                </c:pt>
                <c:pt idx="55">
                  <c:v>205300</c:v>
                </c:pt>
                <c:pt idx="56">
                  <c:v>204900</c:v>
                </c:pt>
                <c:pt idx="57">
                  <c:v>204300</c:v>
                </c:pt>
                <c:pt idx="58">
                  <c:v>204100</c:v>
                </c:pt>
                <c:pt idx="59">
                  <c:v>204300</c:v>
                </c:pt>
                <c:pt idx="60">
                  <c:v>203000</c:v>
                </c:pt>
                <c:pt idx="61">
                  <c:v>204200</c:v>
                </c:pt>
                <c:pt idx="62">
                  <c:v>203900</c:v>
                </c:pt>
                <c:pt idx="63">
                  <c:v>204000</c:v>
                </c:pt>
                <c:pt idx="64">
                  <c:v>204000</c:v>
                </c:pt>
                <c:pt idx="65">
                  <c:v>204800</c:v>
                </c:pt>
                <c:pt idx="66">
                  <c:v>205100</c:v>
                </c:pt>
                <c:pt idx="67">
                  <c:v>205300</c:v>
                </c:pt>
                <c:pt idx="68">
                  <c:v>204500</c:v>
                </c:pt>
                <c:pt idx="69">
                  <c:v>204300</c:v>
                </c:pt>
                <c:pt idx="70">
                  <c:v>204400</c:v>
                </c:pt>
                <c:pt idx="71">
                  <c:v>204600</c:v>
                </c:pt>
                <c:pt idx="72">
                  <c:v>202400</c:v>
                </c:pt>
                <c:pt idx="73">
                  <c:v>203400</c:v>
                </c:pt>
                <c:pt idx="74">
                  <c:v>203200</c:v>
                </c:pt>
                <c:pt idx="75">
                  <c:v>202600</c:v>
                </c:pt>
                <c:pt idx="76">
                  <c:v>203000</c:v>
                </c:pt>
                <c:pt idx="77">
                  <c:v>203700</c:v>
                </c:pt>
                <c:pt idx="78">
                  <c:v>203200</c:v>
                </c:pt>
                <c:pt idx="79">
                  <c:v>203100</c:v>
                </c:pt>
                <c:pt idx="80">
                  <c:v>202800</c:v>
                </c:pt>
                <c:pt idx="81">
                  <c:v>203200</c:v>
                </c:pt>
                <c:pt idx="82">
                  <c:v>203100</c:v>
                </c:pt>
                <c:pt idx="83">
                  <c:v>203000</c:v>
                </c:pt>
                <c:pt idx="84" formatCode="#,##0">
                  <c:v>201600</c:v>
                </c:pt>
                <c:pt idx="85">
                  <c:v>202200</c:v>
                </c:pt>
                <c:pt idx="86">
                  <c:v>202500</c:v>
                </c:pt>
                <c:pt idx="87">
                  <c:v>203100</c:v>
                </c:pt>
              </c:numCache>
            </c:numRef>
          </c:val>
        </c:ser>
        <c:ser>
          <c:idx val="1"/>
          <c:order val="1"/>
          <c:tx>
            <c:strRef>
              <c:f>PPT!$C$1</c:f>
              <c:strCache>
                <c:ptCount val="1"/>
                <c:pt idx="0">
                  <c:v>Nondurable Goods</c:v>
                </c:pt>
              </c:strCache>
            </c:strRef>
          </c:tx>
          <c:spPr>
            <a:solidFill>
              <a:srgbClr val="FFC000"/>
            </a:solidFill>
            <a:ln w="12700" cmpd="sng">
              <a:noFill/>
            </a:ln>
          </c:spPr>
          <c:invertIfNegative val="0"/>
          <c:cat>
            <c:numRef>
              <c:f>PPT!$A$2:$A$89</c:f>
              <c:numCache>
                <c:formatCode>[$-409]mmm\-yy;@</c:formatCode>
                <c:ptCount val="88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41184</c:v>
                </c:pt>
                <c:pt idx="58">
                  <c:v>41214</c:v>
                </c:pt>
                <c:pt idx="59">
                  <c:v>41245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</c:numCache>
            </c:numRef>
          </c:cat>
          <c:val>
            <c:numRef>
              <c:f>PPT!$C$2:$C$89</c:f>
              <c:numCache>
                <c:formatCode>#,###,###,##0</c:formatCode>
                <c:ptCount val="88"/>
                <c:pt idx="0">
                  <c:v>191600</c:v>
                </c:pt>
                <c:pt idx="1">
                  <c:v>193300</c:v>
                </c:pt>
                <c:pt idx="2">
                  <c:v>193500</c:v>
                </c:pt>
                <c:pt idx="3">
                  <c:v>193200</c:v>
                </c:pt>
                <c:pt idx="4">
                  <c:v>193800</c:v>
                </c:pt>
                <c:pt idx="5">
                  <c:v>194000</c:v>
                </c:pt>
                <c:pt idx="6">
                  <c:v>192800</c:v>
                </c:pt>
                <c:pt idx="7">
                  <c:v>192700</c:v>
                </c:pt>
                <c:pt idx="8">
                  <c:v>192100</c:v>
                </c:pt>
                <c:pt idx="9">
                  <c:v>189400</c:v>
                </c:pt>
                <c:pt idx="10">
                  <c:v>186300</c:v>
                </c:pt>
                <c:pt idx="11">
                  <c:v>183300</c:v>
                </c:pt>
                <c:pt idx="12">
                  <c:v>178600</c:v>
                </c:pt>
                <c:pt idx="13">
                  <c:v>176600</c:v>
                </c:pt>
                <c:pt idx="14">
                  <c:v>175700</c:v>
                </c:pt>
                <c:pt idx="15">
                  <c:v>174200</c:v>
                </c:pt>
                <c:pt idx="16">
                  <c:v>174200</c:v>
                </c:pt>
                <c:pt idx="17">
                  <c:v>174000</c:v>
                </c:pt>
                <c:pt idx="18">
                  <c:v>171200</c:v>
                </c:pt>
                <c:pt idx="19">
                  <c:v>168900</c:v>
                </c:pt>
                <c:pt idx="20">
                  <c:v>168700</c:v>
                </c:pt>
                <c:pt idx="21">
                  <c:v>166900</c:v>
                </c:pt>
                <c:pt idx="22">
                  <c:v>166200</c:v>
                </c:pt>
                <c:pt idx="23">
                  <c:v>165400</c:v>
                </c:pt>
                <c:pt idx="24">
                  <c:v>164400</c:v>
                </c:pt>
                <c:pt idx="25">
                  <c:v>165100</c:v>
                </c:pt>
                <c:pt idx="26">
                  <c:v>165800</c:v>
                </c:pt>
                <c:pt idx="27">
                  <c:v>167100</c:v>
                </c:pt>
                <c:pt idx="28">
                  <c:v>167800</c:v>
                </c:pt>
                <c:pt idx="29">
                  <c:v>168800</c:v>
                </c:pt>
                <c:pt idx="30">
                  <c:v>168300</c:v>
                </c:pt>
                <c:pt idx="31">
                  <c:v>167300</c:v>
                </c:pt>
                <c:pt idx="32">
                  <c:v>166600</c:v>
                </c:pt>
                <c:pt idx="33">
                  <c:v>165700</c:v>
                </c:pt>
                <c:pt idx="34">
                  <c:v>164300</c:v>
                </c:pt>
                <c:pt idx="35">
                  <c:v>163800</c:v>
                </c:pt>
                <c:pt idx="36">
                  <c:v>161700</c:v>
                </c:pt>
                <c:pt idx="37">
                  <c:v>163200</c:v>
                </c:pt>
                <c:pt idx="38">
                  <c:v>164000</c:v>
                </c:pt>
                <c:pt idx="39">
                  <c:v>164000</c:v>
                </c:pt>
                <c:pt idx="40">
                  <c:v>164400</c:v>
                </c:pt>
                <c:pt idx="41">
                  <c:v>164400</c:v>
                </c:pt>
                <c:pt idx="42">
                  <c:v>163300</c:v>
                </c:pt>
                <c:pt idx="43">
                  <c:v>162700</c:v>
                </c:pt>
                <c:pt idx="44">
                  <c:v>162400</c:v>
                </c:pt>
                <c:pt idx="45">
                  <c:v>161500</c:v>
                </c:pt>
                <c:pt idx="46">
                  <c:v>160800</c:v>
                </c:pt>
                <c:pt idx="47">
                  <c:v>160600</c:v>
                </c:pt>
                <c:pt idx="48">
                  <c:v>160400</c:v>
                </c:pt>
                <c:pt idx="49">
                  <c:v>161300</c:v>
                </c:pt>
                <c:pt idx="50">
                  <c:v>162300</c:v>
                </c:pt>
                <c:pt idx="51">
                  <c:v>163400</c:v>
                </c:pt>
                <c:pt idx="52">
                  <c:v>163700</c:v>
                </c:pt>
                <c:pt idx="53">
                  <c:v>164000</c:v>
                </c:pt>
                <c:pt idx="54">
                  <c:v>163700</c:v>
                </c:pt>
                <c:pt idx="55">
                  <c:v>163600</c:v>
                </c:pt>
                <c:pt idx="56">
                  <c:v>163500</c:v>
                </c:pt>
                <c:pt idx="57">
                  <c:v>163900</c:v>
                </c:pt>
                <c:pt idx="58">
                  <c:v>163800</c:v>
                </c:pt>
                <c:pt idx="59">
                  <c:v>163200</c:v>
                </c:pt>
                <c:pt idx="60">
                  <c:v>161600</c:v>
                </c:pt>
                <c:pt idx="61">
                  <c:v>163000</c:v>
                </c:pt>
                <c:pt idx="62">
                  <c:v>163400</c:v>
                </c:pt>
                <c:pt idx="63">
                  <c:v>163000</c:v>
                </c:pt>
                <c:pt idx="64">
                  <c:v>163600</c:v>
                </c:pt>
                <c:pt idx="65">
                  <c:v>164000</c:v>
                </c:pt>
                <c:pt idx="66">
                  <c:v>164000</c:v>
                </c:pt>
                <c:pt idx="67">
                  <c:v>164200</c:v>
                </c:pt>
                <c:pt idx="68">
                  <c:v>164900</c:v>
                </c:pt>
                <c:pt idx="69">
                  <c:v>164600</c:v>
                </c:pt>
                <c:pt idx="70">
                  <c:v>164800</c:v>
                </c:pt>
                <c:pt idx="71">
                  <c:v>164600</c:v>
                </c:pt>
                <c:pt idx="72">
                  <c:v>161900</c:v>
                </c:pt>
                <c:pt idx="73">
                  <c:v>162800</c:v>
                </c:pt>
                <c:pt idx="74">
                  <c:v>162400</c:v>
                </c:pt>
                <c:pt idx="75">
                  <c:v>162200</c:v>
                </c:pt>
                <c:pt idx="76">
                  <c:v>162400</c:v>
                </c:pt>
                <c:pt idx="77">
                  <c:v>162400</c:v>
                </c:pt>
                <c:pt idx="78">
                  <c:v>161300</c:v>
                </c:pt>
                <c:pt idx="79">
                  <c:v>161100</c:v>
                </c:pt>
                <c:pt idx="80">
                  <c:v>160800</c:v>
                </c:pt>
                <c:pt idx="81">
                  <c:v>160900</c:v>
                </c:pt>
                <c:pt idx="82">
                  <c:v>162200</c:v>
                </c:pt>
                <c:pt idx="83">
                  <c:v>161500</c:v>
                </c:pt>
                <c:pt idx="84" formatCode="#,##0">
                  <c:v>160300</c:v>
                </c:pt>
                <c:pt idx="85">
                  <c:v>160600</c:v>
                </c:pt>
                <c:pt idx="86">
                  <c:v>161600</c:v>
                </c:pt>
                <c:pt idx="87">
                  <c:v>161300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100"/>
        <c:axId val="149447040"/>
        <c:axId val="149448576"/>
      </c:barChart>
      <c:dateAx>
        <c:axId val="149447040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crossAx val="149448576"/>
        <c:crosses val="autoZero"/>
        <c:auto val="1"/>
        <c:lblOffset val="100"/>
        <c:baseTimeUnit val="months"/>
      </c:dateAx>
      <c:valAx>
        <c:axId val="149448576"/>
        <c:scaling>
          <c:orientation val="minMax"/>
          <c:max val="50000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494470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3700188792190446"/>
          <c:y val="6.0534336193050486E-2"/>
          <c:w val="0.53866664236414963"/>
          <c:h val="6.959242429498453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'PPT series'!$B$1</c:f>
              <c:strCache>
                <c:ptCount val="1"/>
                <c:pt idx="0">
                  <c:v>Professional &amp; Business Services Employment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  <a:ln>
              <a:noFill/>
            </a:ln>
          </c:spPr>
          <c:invertIfNegative val="0"/>
          <c:cat>
            <c:numRef>
              <c:f>'PPT series'!$A$2:$A$89</c:f>
              <c:numCache>
                <c:formatCode>[$-409]mmm\-yy;@</c:formatCode>
                <c:ptCount val="88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41184</c:v>
                </c:pt>
                <c:pt idx="58">
                  <c:v>41214</c:v>
                </c:pt>
                <c:pt idx="59">
                  <c:v>41245</c:v>
                </c:pt>
                <c:pt idx="60">
                  <c:v>41275</c:v>
                </c:pt>
                <c:pt idx="61">
                  <c:v>41306</c:v>
                </c:pt>
                <c:pt idx="62">
                  <c:v>41335</c:v>
                </c:pt>
                <c:pt idx="63">
                  <c:v>41367</c:v>
                </c:pt>
                <c:pt idx="64">
                  <c:v>41398</c:v>
                </c:pt>
                <c:pt idx="65">
                  <c:v>41426</c:v>
                </c:pt>
                <c:pt idx="66">
                  <c:v>41484</c:v>
                </c:pt>
                <c:pt idx="67">
                  <c:v>41488</c:v>
                </c:pt>
                <c:pt idx="68">
                  <c:v>41520</c:v>
                </c:pt>
                <c:pt idx="69">
                  <c:v>41551</c:v>
                </c:pt>
                <c:pt idx="70">
                  <c:v>41583</c:v>
                </c:pt>
                <c:pt idx="71">
                  <c:v>41614</c:v>
                </c:pt>
                <c:pt idx="72">
                  <c:v>41646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</c:numCache>
            </c:numRef>
          </c:cat>
          <c:val>
            <c:numRef>
              <c:f>'PPT series'!$B$2:$B$89</c:f>
              <c:numCache>
                <c:formatCode>#,###,###,##0</c:formatCode>
                <c:ptCount val="88"/>
                <c:pt idx="0">
                  <c:v>581100</c:v>
                </c:pt>
                <c:pt idx="1">
                  <c:v>589600</c:v>
                </c:pt>
                <c:pt idx="2">
                  <c:v>591500</c:v>
                </c:pt>
                <c:pt idx="3">
                  <c:v>589800</c:v>
                </c:pt>
                <c:pt idx="4">
                  <c:v>587300</c:v>
                </c:pt>
                <c:pt idx="5">
                  <c:v>587300</c:v>
                </c:pt>
                <c:pt idx="6">
                  <c:v>584700</c:v>
                </c:pt>
                <c:pt idx="7">
                  <c:v>584000</c:v>
                </c:pt>
                <c:pt idx="8">
                  <c:v>581100</c:v>
                </c:pt>
                <c:pt idx="9">
                  <c:v>579700</c:v>
                </c:pt>
                <c:pt idx="10">
                  <c:v>572500</c:v>
                </c:pt>
                <c:pt idx="11">
                  <c:v>569800</c:v>
                </c:pt>
                <c:pt idx="12">
                  <c:v>549200</c:v>
                </c:pt>
                <c:pt idx="13">
                  <c:v>547000</c:v>
                </c:pt>
                <c:pt idx="14">
                  <c:v>543000</c:v>
                </c:pt>
                <c:pt idx="15">
                  <c:v>530000</c:v>
                </c:pt>
                <c:pt idx="16">
                  <c:v>527800</c:v>
                </c:pt>
                <c:pt idx="17">
                  <c:v>526700</c:v>
                </c:pt>
                <c:pt idx="18">
                  <c:v>518800</c:v>
                </c:pt>
                <c:pt idx="19">
                  <c:v>520600</c:v>
                </c:pt>
                <c:pt idx="20">
                  <c:v>520200</c:v>
                </c:pt>
                <c:pt idx="21">
                  <c:v>526900</c:v>
                </c:pt>
                <c:pt idx="22">
                  <c:v>527000</c:v>
                </c:pt>
                <c:pt idx="23">
                  <c:v>526700</c:v>
                </c:pt>
                <c:pt idx="24">
                  <c:v>515000</c:v>
                </c:pt>
                <c:pt idx="25">
                  <c:v>519700</c:v>
                </c:pt>
                <c:pt idx="26">
                  <c:v>521100</c:v>
                </c:pt>
                <c:pt idx="27">
                  <c:v>525100</c:v>
                </c:pt>
                <c:pt idx="28">
                  <c:v>523500</c:v>
                </c:pt>
                <c:pt idx="29">
                  <c:v>527300</c:v>
                </c:pt>
                <c:pt idx="30">
                  <c:v>524900</c:v>
                </c:pt>
                <c:pt idx="31">
                  <c:v>528800</c:v>
                </c:pt>
                <c:pt idx="32">
                  <c:v>528200</c:v>
                </c:pt>
                <c:pt idx="33">
                  <c:v>540800</c:v>
                </c:pt>
                <c:pt idx="34">
                  <c:v>540600</c:v>
                </c:pt>
                <c:pt idx="35">
                  <c:v>541700</c:v>
                </c:pt>
                <c:pt idx="36">
                  <c:v>529900</c:v>
                </c:pt>
                <c:pt idx="37">
                  <c:v>536900</c:v>
                </c:pt>
                <c:pt idx="38">
                  <c:v>537700</c:v>
                </c:pt>
                <c:pt idx="39">
                  <c:v>536700</c:v>
                </c:pt>
                <c:pt idx="40">
                  <c:v>537100</c:v>
                </c:pt>
                <c:pt idx="41">
                  <c:v>539900</c:v>
                </c:pt>
                <c:pt idx="42">
                  <c:v>542800</c:v>
                </c:pt>
                <c:pt idx="43">
                  <c:v>545300</c:v>
                </c:pt>
                <c:pt idx="44">
                  <c:v>550500</c:v>
                </c:pt>
                <c:pt idx="45">
                  <c:v>555200</c:v>
                </c:pt>
                <c:pt idx="46">
                  <c:v>556300</c:v>
                </c:pt>
                <c:pt idx="47">
                  <c:v>559500</c:v>
                </c:pt>
                <c:pt idx="48">
                  <c:v>547000</c:v>
                </c:pt>
                <c:pt idx="49">
                  <c:v>557600</c:v>
                </c:pt>
                <c:pt idx="50">
                  <c:v>562700</c:v>
                </c:pt>
                <c:pt idx="51">
                  <c:v>564400</c:v>
                </c:pt>
                <c:pt idx="52">
                  <c:v>567100</c:v>
                </c:pt>
                <c:pt idx="53">
                  <c:v>572000</c:v>
                </c:pt>
                <c:pt idx="54">
                  <c:v>570200</c:v>
                </c:pt>
                <c:pt idx="55">
                  <c:v>574400</c:v>
                </c:pt>
                <c:pt idx="56">
                  <c:v>577600</c:v>
                </c:pt>
                <c:pt idx="57">
                  <c:v>583700</c:v>
                </c:pt>
                <c:pt idx="58">
                  <c:v>589700</c:v>
                </c:pt>
                <c:pt idx="59">
                  <c:v>592500</c:v>
                </c:pt>
                <c:pt idx="60">
                  <c:v>574100</c:v>
                </c:pt>
                <c:pt idx="61">
                  <c:v>581400</c:v>
                </c:pt>
                <c:pt idx="62">
                  <c:v>584800</c:v>
                </c:pt>
                <c:pt idx="63">
                  <c:v>585900</c:v>
                </c:pt>
                <c:pt idx="64">
                  <c:v>587300</c:v>
                </c:pt>
                <c:pt idx="65">
                  <c:v>588300</c:v>
                </c:pt>
                <c:pt idx="66">
                  <c:v>593000</c:v>
                </c:pt>
                <c:pt idx="67">
                  <c:v>599200</c:v>
                </c:pt>
                <c:pt idx="68">
                  <c:v>601400</c:v>
                </c:pt>
                <c:pt idx="69">
                  <c:v>608900</c:v>
                </c:pt>
                <c:pt idx="70">
                  <c:v>615500</c:v>
                </c:pt>
                <c:pt idx="71">
                  <c:v>616600</c:v>
                </c:pt>
                <c:pt idx="72">
                  <c:v>600900</c:v>
                </c:pt>
                <c:pt idx="73">
                  <c:v>603000</c:v>
                </c:pt>
                <c:pt idx="74">
                  <c:v>603700</c:v>
                </c:pt>
                <c:pt idx="75">
                  <c:v>606800</c:v>
                </c:pt>
                <c:pt idx="76">
                  <c:v>606900</c:v>
                </c:pt>
                <c:pt idx="77">
                  <c:v>606400</c:v>
                </c:pt>
                <c:pt idx="78">
                  <c:v>608700</c:v>
                </c:pt>
                <c:pt idx="79">
                  <c:v>613100</c:v>
                </c:pt>
                <c:pt idx="80">
                  <c:v>611800</c:v>
                </c:pt>
                <c:pt idx="81">
                  <c:v>616400</c:v>
                </c:pt>
                <c:pt idx="82">
                  <c:v>617100</c:v>
                </c:pt>
                <c:pt idx="83">
                  <c:v>617400</c:v>
                </c:pt>
                <c:pt idx="84">
                  <c:v>606800</c:v>
                </c:pt>
                <c:pt idx="85">
                  <c:v>611800</c:v>
                </c:pt>
                <c:pt idx="86">
                  <c:v>613100</c:v>
                </c:pt>
                <c:pt idx="87">
                  <c:v>617200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axId val="149645568"/>
        <c:axId val="149647360"/>
      </c:barChart>
      <c:dateAx>
        <c:axId val="149645568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49647360"/>
        <c:crosses val="autoZero"/>
        <c:auto val="1"/>
        <c:lblOffset val="100"/>
        <c:baseTimeUnit val="months"/>
        <c:majorUnit val="6"/>
        <c:majorTimeUnit val="months"/>
      </c:dateAx>
      <c:valAx>
        <c:axId val="149647360"/>
        <c:scaling>
          <c:orientation val="minMax"/>
          <c:min val="200000"/>
        </c:scaling>
        <c:delete val="0"/>
        <c:axPos val="l"/>
        <c:majorGridlines/>
        <c:numFmt formatCode="#,###,###,##0" sourceLinked="1"/>
        <c:majorTickMark val="out"/>
        <c:minorTickMark val="none"/>
        <c:tickLblPos val="nextTo"/>
        <c:crossAx val="149645568"/>
        <c:crosses val="autoZero"/>
        <c:crossBetween val="between"/>
        <c:majorUnit val="50000"/>
      </c:valAx>
    </c:plotArea>
    <c:plotVisOnly val="1"/>
    <c:dispBlanksAs val="gap"/>
    <c:showDLblsOverMax val="0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PPT!$B$2</c:f>
              <c:strCache>
                <c:ptCount val="1"/>
                <c:pt idx="0">
                  <c:v>427000</c:v>
                </c:pt>
              </c:strCache>
            </c:strRef>
          </c:tx>
          <c:spPr>
            <a:solidFill>
              <a:srgbClr val="4BACC6"/>
            </a:solidFill>
            <a:ln>
              <a:noFill/>
            </a:ln>
          </c:spPr>
          <c:invertIfNegative val="0"/>
          <c:cat>
            <c:numRef>
              <c:f>PPT!$A$3:$A$89</c:f>
              <c:numCache>
                <c:formatCode>[$-409]mmm\-yy;@</c:formatCode>
                <c:ptCount val="87"/>
                <c:pt idx="0">
                  <c:v>39479</c:v>
                </c:pt>
                <c:pt idx="1">
                  <c:v>39508</c:v>
                </c:pt>
                <c:pt idx="2">
                  <c:v>39539</c:v>
                </c:pt>
                <c:pt idx="3">
                  <c:v>39569</c:v>
                </c:pt>
                <c:pt idx="4">
                  <c:v>39600</c:v>
                </c:pt>
                <c:pt idx="5">
                  <c:v>39630</c:v>
                </c:pt>
                <c:pt idx="6">
                  <c:v>39661</c:v>
                </c:pt>
                <c:pt idx="7">
                  <c:v>39692</c:v>
                </c:pt>
                <c:pt idx="8">
                  <c:v>39722</c:v>
                </c:pt>
                <c:pt idx="9">
                  <c:v>39753</c:v>
                </c:pt>
                <c:pt idx="10">
                  <c:v>39783</c:v>
                </c:pt>
                <c:pt idx="11">
                  <c:v>39814</c:v>
                </c:pt>
                <c:pt idx="12">
                  <c:v>39845</c:v>
                </c:pt>
                <c:pt idx="13">
                  <c:v>39873</c:v>
                </c:pt>
                <c:pt idx="14">
                  <c:v>39904</c:v>
                </c:pt>
                <c:pt idx="15">
                  <c:v>39934</c:v>
                </c:pt>
                <c:pt idx="16">
                  <c:v>39965</c:v>
                </c:pt>
                <c:pt idx="17">
                  <c:v>39995</c:v>
                </c:pt>
                <c:pt idx="18">
                  <c:v>40026</c:v>
                </c:pt>
                <c:pt idx="19">
                  <c:v>40057</c:v>
                </c:pt>
                <c:pt idx="20">
                  <c:v>40087</c:v>
                </c:pt>
                <c:pt idx="21">
                  <c:v>40118</c:v>
                </c:pt>
                <c:pt idx="22">
                  <c:v>40148</c:v>
                </c:pt>
                <c:pt idx="23">
                  <c:v>40179</c:v>
                </c:pt>
                <c:pt idx="24">
                  <c:v>40210</c:v>
                </c:pt>
                <c:pt idx="25">
                  <c:v>40238</c:v>
                </c:pt>
                <c:pt idx="26">
                  <c:v>40269</c:v>
                </c:pt>
                <c:pt idx="27">
                  <c:v>40299</c:v>
                </c:pt>
                <c:pt idx="28">
                  <c:v>40330</c:v>
                </c:pt>
                <c:pt idx="29">
                  <c:v>40360</c:v>
                </c:pt>
                <c:pt idx="30">
                  <c:v>40391</c:v>
                </c:pt>
                <c:pt idx="31">
                  <c:v>40422</c:v>
                </c:pt>
                <c:pt idx="32">
                  <c:v>40452</c:v>
                </c:pt>
                <c:pt idx="33">
                  <c:v>40483</c:v>
                </c:pt>
                <c:pt idx="34">
                  <c:v>40513</c:v>
                </c:pt>
                <c:pt idx="35">
                  <c:v>40544</c:v>
                </c:pt>
                <c:pt idx="36">
                  <c:v>40575</c:v>
                </c:pt>
                <c:pt idx="37">
                  <c:v>40603</c:v>
                </c:pt>
                <c:pt idx="38">
                  <c:v>40634</c:v>
                </c:pt>
                <c:pt idx="39">
                  <c:v>40664</c:v>
                </c:pt>
                <c:pt idx="40">
                  <c:v>40695</c:v>
                </c:pt>
                <c:pt idx="41">
                  <c:v>40725</c:v>
                </c:pt>
                <c:pt idx="42">
                  <c:v>40756</c:v>
                </c:pt>
                <c:pt idx="43">
                  <c:v>40787</c:v>
                </c:pt>
                <c:pt idx="44">
                  <c:v>40817</c:v>
                </c:pt>
                <c:pt idx="45">
                  <c:v>40848</c:v>
                </c:pt>
                <c:pt idx="46">
                  <c:v>40878</c:v>
                </c:pt>
                <c:pt idx="47">
                  <c:v>40909</c:v>
                </c:pt>
                <c:pt idx="48">
                  <c:v>40940</c:v>
                </c:pt>
                <c:pt idx="49">
                  <c:v>40969</c:v>
                </c:pt>
                <c:pt idx="50">
                  <c:v>41000</c:v>
                </c:pt>
                <c:pt idx="51">
                  <c:v>41030</c:v>
                </c:pt>
                <c:pt idx="52">
                  <c:v>41061</c:v>
                </c:pt>
                <c:pt idx="53">
                  <c:v>41091</c:v>
                </c:pt>
                <c:pt idx="54">
                  <c:v>41122</c:v>
                </c:pt>
                <c:pt idx="55">
                  <c:v>41153</c:v>
                </c:pt>
                <c:pt idx="56">
                  <c:v>41183</c:v>
                </c:pt>
                <c:pt idx="57">
                  <c:v>41214</c:v>
                </c:pt>
                <c:pt idx="58">
                  <c:v>41244</c:v>
                </c:pt>
                <c:pt idx="59">
                  <c:v>41275</c:v>
                </c:pt>
                <c:pt idx="60">
                  <c:v>41318</c:v>
                </c:pt>
                <c:pt idx="61">
                  <c:v>41347</c:v>
                </c:pt>
                <c:pt idx="62">
                  <c:v>41379</c:v>
                </c:pt>
                <c:pt idx="63">
                  <c:v>41410</c:v>
                </c:pt>
                <c:pt idx="64">
                  <c:v>41426</c:v>
                </c:pt>
                <c:pt idx="65">
                  <c:v>41472</c:v>
                </c:pt>
                <c:pt idx="66">
                  <c:v>41487</c:v>
                </c:pt>
                <c:pt idx="67">
                  <c:v>41533</c:v>
                </c:pt>
                <c:pt idx="68">
                  <c:v>41578</c:v>
                </c:pt>
                <c:pt idx="69">
                  <c:v>41593</c:v>
                </c:pt>
                <c:pt idx="70">
                  <c:v>41624</c:v>
                </c:pt>
                <c:pt idx="71">
                  <c:v>41640</c:v>
                </c:pt>
                <c:pt idx="72">
                  <c:v>41671</c:v>
                </c:pt>
                <c:pt idx="73">
                  <c:v>41699</c:v>
                </c:pt>
                <c:pt idx="74">
                  <c:v>41730</c:v>
                </c:pt>
                <c:pt idx="75">
                  <c:v>41760</c:v>
                </c:pt>
                <c:pt idx="76">
                  <c:v>41791</c:v>
                </c:pt>
                <c:pt idx="77">
                  <c:v>41821</c:v>
                </c:pt>
                <c:pt idx="78">
                  <c:v>41852</c:v>
                </c:pt>
                <c:pt idx="79">
                  <c:v>41883</c:v>
                </c:pt>
                <c:pt idx="80">
                  <c:v>41913</c:v>
                </c:pt>
                <c:pt idx="81">
                  <c:v>41944</c:v>
                </c:pt>
                <c:pt idx="82">
                  <c:v>41974</c:v>
                </c:pt>
                <c:pt idx="83">
                  <c:v>42005</c:v>
                </c:pt>
                <c:pt idx="84">
                  <c:v>42036</c:v>
                </c:pt>
                <c:pt idx="85">
                  <c:v>42064</c:v>
                </c:pt>
                <c:pt idx="86">
                  <c:v>42095</c:v>
                </c:pt>
              </c:numCache>
            </c:numRef>
          </c:cat>
          <c:val>
            <c:numRef>
              <c:f>PPT!$B$3:$B$89</c:f>
              <c:numCache>
                <c:formatCode>General</c:formatCode>
                <c:ptCount val="87"/>
                <c:pt idx="0">
                  <c:v>419100</c:v>
                </c:pt>
                <c:pt idx="1">
                  <c:v>418600</c:v>
                </c:pt>
                <c:pt idx="2">
                  <c:v>415900</c:v>
                </c:pt>
                <c:pt idx="3">
                  <c:v>414800</c:v>
                </c:pt>
                <c:pt idx="4">
                  <c:v>415600</c:v>
                </c:pt>
                <c:pt idx="5">
                  <c:v>413700</c:v>
                </c:pt>
                <c:pt idx="6">
                  <c:v>411300</c:v>
                </c:pt>
                <c:pt idx="7">
                  <c:v>410800</c:v>
                </c:pt>
                <c:pt idx="8">
                  <c:v>411600</c:v>
                </c:pt>
                <c:pt idx="9">
                  <c:v>418200</c:v>
                </c:pt>
                <c:pt idx="10">
                  <c:v>423000</c:v>
                </c:pt>
                <c:pt idx="11">
                  <c:v>398100</c:v>
                </c:pt>
                <c:pt idx="12">
                  <c:v>389800</c:v>
                </c:pt>
                <c:pt idx="13">
                  <c:v>385900</c:v>
                </c:pt>
                <c:pt idx="14">
                  <c:v>381500</c:v>
                </c:pt>
                <c:pt idx="15">
                  <c:v>382900</c:v>
                </c:pt>
                <c:pt idx="16">
                  <c:v>382400</c:v>
                </c:pt>
                <c:pt idx="17">
                  <c:v>379600</c:v>
                </c:pt>
                <c:pt idx="18">
                  <c:v>380300</c:v>
                </c:pt>
                <c:pt idx="19">
                  <c:v>382200</c:v>
                </c:pt>
                <c:pt idx="20">
                  <c:v>384700</c:v>
                </c:pt>
                <c:pt idx="21">
                  <c:v>395100</c:v>
                </c:pt>
                <c:pt idx="22">
                  <c:v>402700</c:v>
                </c:pt>
                <c:pt idx="23">
                  <c:v>384800</c:v>
                </c:pt>
                <c:pt idx="24">
                  <c:v>379900</c:v>
                </c:pt>
                <c:pt idx="25">
                  <c:v>379200</c:v>
                </c:pt>
                <c:pt idx="26">
                  <c:v>380900</c:v>
                </c:pt>
                <c:pt idx="27">
                  <c:v>382300</c:v>
                </c:pt>
                <c:pt idx="28">
                  <c:v>383400</c:v>
                </c:pt>
                <c:pt idx="29">
                  <c:v>382500</c:v>
                </c:pt>
                <c:pt idx="30">
                  <c:v>384600</c:v>
                </c:pt>
                <c:pt idx="31">
                  <c:v>383800</c:v>
                </c:pt>
                <c:pt idx="32">
                  <c:v>387600</c:v>
                </c:pt>
                <c:pt idx="33">
                  <c:v>400300</c:v>
                </c:pt>
                <c:pt idx="34">
                  <c:v>408400</c:v>
                </c:pt>
                <c:pt idx="35">
                  <c:v>389900</c:v>
                </c:pt>
                <c:pt idx="36">
                  <c:v>385600</c:v>
                </c:pt>
                <c:pt idx="37">
                  <c:v>385100</c:v>
                </c:pt>
                <c:pt idx="38">
                  <c:v>385400</c:v>
                </c:pt>
                <c:pt idx="39">
                  <c:v>386900</c:v>
                </c:pt>
                <c:pt idx="40">
                  <c:v>387900</c:v>
                </c:pt>
                <c:pt idx="41">
                  <c:v>389600</c:v>
                </c:pt>
                <c:pt idx="42">
                  <c:v>391300</c:v>
                </c:pt>
                <c:pt idx="43">
                  <c:v>391600</c:v>
                </c:pt>
                <c:pt idx="44">
                  <c:v>394200</c:v>
                </c:pt>
                <c:pt idx="45">
                  <c:v>410600</c:v>
                </c:pt>
                <c:pt idx="46">
                  <c:v>418300</c:v>
                </c:pt>
                <c:pt idx="47">
                  <c:v>400200</c:v>
                </c:pt>
                <c:pt idx="48">
                  <c:v>392300</c:v>
                </c:pt>
                <c:pt idx="49">
                  <c:v>392600</c:v>
                </c:pt>
                <c:pt idx="50">
                  <c:v>393200</c:v>
                </c:pt>
                <c:pt idx="51">
                  <c:v>395100</c:v>
                </c:pt>
                <c:pt idx="52">
                  <c:v>396300</c:v>
                </c:pt>
                <c:pt idx="53">
                  <c:v>396100</c:v>
                </c:pt>
                <c:pt idx="54">
                  <c:v>397800</c:v>
                </c:pt>
                <c:pt idx="55">
                  <c:v>398100</c:v>
                </c:pt>
                <c:pt idx="56">
                  <c:v>401400</c:v>
                </c:pt>
                <c:pt idx="57">
                  <c:v>423200</c:v>
                </c:pt>
                <c:pt idx="58">
                  <c:v>426200</c:v>
                </c:pt>
                <c:pt idx="59">
                  <c:v>403400</c:v>
                </c:pt>
                <c:pt idx="60">
                  <c:v>397900</c:v>
                </c:pt>
                <c:pt idx="61">
                  <c:v>396500</c:v>
                </c:pt>
                <c:pt idx="62">
                  <c:v>397500</c:v>
                </c:pt>
                <c:pt idx="63">
                  <c:v>399400</c:v>
                </c:pt>
                <c:pt idx="64">
                  <c:v>400900</c:v>
                </c:pt>
                <c:pt idx="65">
                  <c:v>401200</c:v>
                </c:pt>
                <c:pt idx="66">
                  <c:v>403000</c:v>
                </c:pt>
                <c:pt idx="67">
                  <c:v>402600</c:v>
                </c:pt>
                <c:pt idx="68">
                  <c:v>407600</c:v>
                </c:pt>
                <c:pt idx="69">
                  <c:v>428300</c:v>
                </c:pt>
                <c:pt idx="70">
                  <c:v>433900</c:v>
                </c:pt>
                <c:pt idx="71">
                  <c:v>411300</c:v>
                </c:pt>
                <c:pt idx="72">
                  <c:v>404400</c:v>
                </c:pt>
                <c:pt idx="73">
                  <c:v>404200</c:v>
                </c:pt>
                <c:pt idx="74">
                  <c:v>406300</c:v>
                </c:pt>
                <c:pt idx="75">
                  <c:v>407700</c:v>
                </c:pt>
                <c:pt idx="76">
                  <c:v>409900</c:v>
                </c:pt>
                <c:pt idx="77">
                  <c:v>411200</c:v>
                </c:pt>
                <c:pt idx="78">
                  <c:v>414000</c:v>
                </c:pt>
                <c:pt idx="79">
                  <c:v>414000</c:v>
                </c:pt>
                <c:pt idx="80">
                  <c:v>418900</c:v>
                </c:pt>
                <c:pt idx="81">
                  <c:v>433700</c:v>
                </c:pt>
                <c:pt idx="82">
                  <c:v>438100</c:v>
                </c:pt>
                <c:pt idx="83">
                  <c:v>421300</c:v>
                </c:pt>
                <c:pt idx="84">
                  <c:v>414500</c:v>
                </c:pt>
                <c:pt idx="85">
                  <c:v>415000</c:v>
                </c:pt>
                <c:pt idx="86">
                  <c:v>415100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49713664"/>
        <c:axId val="149715200"/>
      </c:barChart>
      <c:dateAx>
        <c:axId val="149713664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crossAx val="149715200"/>
        <c:crosses val="autoZero"/>
        <c:auto val="1"/>
        <c:lblOffset val="100"/>
        <c:baseTimeUnit val="months"/>
      </c:dateAx>
      <c:valAx>
        <c:axId val="149715200"/>
        <c:scaling>
          <c:orientation val="minMax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49713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'PPT series'!$B$1</c:f>
              <c:strCache>
                <c:ptCount val="1"/>
                <c:pt idx="0">
                  <c:v>Leisure &amp; Hospitality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rgbClr val="8064A2">
                  <a:lumMod val="50000"/>
                </a:srgbClr>
              </a:solidFill>
            </a:ln>
          </c:spPr>
          <c:invertIfNegative val="0"/>
          <c:cat>
            <c:numRef>
              <c:f>'PPT series'!$A$2:$A$87</c:f>
              <c:numCache>
                <c:formatCode>[$-409]mmm\-yy;@</c:formatCode>
                <c:ptCount val="8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41184</c:v>
                </c:pt>
                <c:pt idx="58">
                  <c:v>41214</c:v>
                </c:pt>
                <c:pt idx="59">
                  <c:v>41245</c:v>
                </c:pt>
                <c:pt idx="60">
                  <c:v>41275</c:v>
                </c:pt>
                <c:pt idx="61">
                  <c:v>41306</c:v>
                </c:pt>
                <c:pt idx="62">
                  <c:v>41335</c:v>
                </c:pt>
                <c:pt idx="63">
                  <c:v>41367</c:v>
                </c:pt>
                <c:pt idx="64">
                  <c:v>41398</c:v>
                </c:pt>
                <c:pt idx="65">
                  <c:v>41426</c:v>
                </c:pt>
                <c:pt idx="66">
                  <c:v>41484</c:v>
                </c:pt>
                <c:pt idx="67">
                  <c:v>41516</c:v>
                </c:pt>
                <c:pt idx="68">
                  <c:v>41518</c:v>
                </c:pt>
                <c:pt idx="69">
                  <c:v>41549</c:v>
                </c:pt>
                <c:pt idx="70">
                  <c:v>41581</c:v>
                </c:pt>
                <c:pt idx="71">
                  <c:v>41612</c:v>
                </c:pt>
                <c:pt idx="72">
                  <c:v>41644</c:v>
                </c:pt>
                <c:pt idx="73">
                  <c:v>41676</c:v>
                </c:pt>
                <c:pt idx="74">
                  <c:v>41708</c:v>
                </c:pt>
                <c:pt idx="75">
                  <c:v>41740</c:v>
                </c:pt>
                <c:pt idx="76">
                  <c:v>41772</c:v>
                </c:pt>
                <c:pt idx="77">
                  <c:v>41804</c:v>
                </c:pt>
                <c:pt idx="78">
                  <c:v>41836</c:v>
                </c:pt>
                <c:pt idx="79">
                  <c:v>41868</c:v>
                </c:pt>
                <c:pt idx="80">
                  <c:v>41900</c:v>
                </c:pt>
                <c:pt idx="81">
                  <c:v>41932</c:v>
                </c:pt>
                <c:pt idx="82">
                  <c:v>41964</c:v>
                </c:pt>
                <c:pt idx="83">
                  <c:v>41996</c:v>
                </c:pt>
                <c:pt idx="84">
                  <c:v>42028</c:v>
                </c:pt>
                <c:pt idx="85">
                  <c:v>42060</c:v>
                </c:pt>
              </c:numCache>
            </c:numRef>
          </c:cat>
          <c:val>
            <c:numRef>
              <c:f>'PPT series'!$B$2:$B$87</c:f>
              <c:numCache>
                <c:formatCode>General</c:formatCode>
                <c:ptCount val="86"/>
                <c:pt idx="0">
                  <c:v>389900</c:v>
                </c:pt>
                <c:pt idx="1">
                  <c:v>392600</c:v>
                </c:pt>
                <c:pt idx="2">
                  <c:v>398000</c:v>
                </c:pt>
                <c:pt idx="3">
                  <c:v>404400</c:v>
                </c:pt>
                <c:pt idx="4">
                  <c:v>406800</c:v>
                </c:pt>
                <c:pt idx="5">
                  <c:v>410200</c:v>
                </c:pt>
                <c:pt idx="6">
                  <c:v>410800</c:v>
                </c:pt>
                <c:pt idx="7">
                  <c:v>407500</c:v>
                </c:pt>
                <c:pt idx="8">
                  <c:v>403100</c:v>
                </c:pt>
                <c:pt idx="9">
                  <c:v>401200</c:v>
                </c:pt>
                <c:pt idx="10">
                  <c:v>396800</c:v>
                </c:pt>
                <c:pt idx="11">
                  <c:v>397300</c:v>
                </c:pt>
                <c:pt idx="12">
                  <c:v>382700</c:v>
                </c:pt>
                <c:pt idx="13">
                  <c:v>382300</c:v>
                </c:pt>
                <c:pt idx="14">
                  <c:v>384200</c:v>
                </c:pt>
                <c:pt idx="15">
                  <c:v>386300</c:v>
                </c:pt>
                <c:pt idx="16">
                  <c:v>391300</c:v>
                </c:pt>
                <c:pt idx="17">
                  <c:v>391200</c:v>
                </c:pt>
                <c:pt idx="18">
                  <c:v>389000</c:v>
                </c:pt>
                <c:pt idx="19">
                  <c:v>386900</c:v>
                </c:pt>
                <c:pt idx="20">
                  <c:v>384600</c:v>
                </c:pt>
                <c:pt idx="21">
                  <c:v>385600</c:v>
                </c:pt>
                <c:pt idx="22">
                  <c:v>381400</c:v>
                </c:pt>
                <c:pt idx="23">
                  <c:v>381500</c:v>
                </c:pt>
                <c:pt idx="24">
                  <c:v>371500</c:v>
                </c:pt>
                <c:pt idx="25">
                  <c:v>373400</c:v>
                </c:pt>
                <c:pt idx="26">
                  <c:v>376600</c:v>
                </c:pt>
                <c:pt idx="27">
                  <c:v>384500</c:v>
                </c:pt>
                <c:pt idx="28">
                  <c:v>387700</c:v>
                </c:pt>
                <c:pt idx="29">
                  <c:v>390400</c:v>
                </c:pt>
                <c:pt idx="30">
                  <c:v>391200</c:v>
                </c:pt>
                <c:pt idx="31">
                  <c:v>390400</c:v>
                </c:pt>
                <c:pt idx="32">
                  <c:v>389700</c:v>
                </c:pt>
                <c:pt idx="33">
                  <c:v>388500</c:v>
                </c:pt>
                <c:pt idx="34">
                  <c:v>385800</c:v>
                </c:pt>
                <c:pt idx="35">
                  <c:v>388300</c:v>
                </c:pt>
                <c:pt idx="36">
                  <c:v>379800</c:v>
                </c:pt>
                <c:pt idx="37">
                  <c:v>383400</c:v>
                </c:pt>
                <c:pt idx="38">
                  <c:v>386300</c:v>
                </c:pt>
                <c:pt idx="39">
                  <c:v>392200</c:v>
                </c:pt>
                <c:pt idx="40">
                  <c:v>396000</c:v>
                </c:pt>
                <c:pt idx="41">
                  <c:v>397700</c:v>
                </c:pt>
                <c:pt idx="42">
                  <c:v>400900</c:v>
                </c:pt>
                <c:pt idx="43">
                  <c:v>401100</c:v>
                </c:pt>
                <c:pt idx="44">
                  <c:v>401500</c:v>
                </c:pt>
                <c:pt idx="45">
                  <c:v>399400</c:v>
                </c:pt>
                <c:pt idx="46">
                  <c:v>398700</c:v>
                </c:pt>
                <c:pt idx="47">
                  <c:v>398900</c:v>
                </c:pt>
                <c:pt idx="48">
                  <c:v>393900</c:v>
                </c:pt>
                <c:pt idx="49">
                  <c:v>397900</c:v>
                </c:pt>
                <c:pt idx="50">
                  <c:v>402800</c:v>
                </c:pt>
                <c:pt idx="51">
                  <c:v>411800</c:v>
                </c:pt>
                <c:pt idx="52">
                  <c:v>418600</c:v>
                </c:pt>
                <c:pt idx="53">
                  <c:v>422000</c:v>
                </c:pt>
                <c:pt idx="54">
                  <c:v>421800</c:v>
                </c:pt>
                <c:pt idx="55">
                  <c:v>423700</c:v>
                </c:pt>
                <c:pt idx="56">
                  <c:v>422100</c:v>
                </c:pt>
                <c:pt idx="57">
                  <c:v>422800</c:v>
                </c:pt>
                <c:pt idx="58">
                  <c:v>422600</c:v>
                </c:pt>
                <c:pt idx="59">
                  <c:v>424500</c:v>
                </c:pt>
                <c:pt idx="60">
                  <c:v>416800</c:v>
                </c:pt>
                <c:pt idx="61">
                  <c:v>421400</c:v>
                </c:pt>
                <c:pt idx="62">
                  <c:v>426000</c:v>
                </c:pt>
                <c:pt idx="63">
                  <c:v>433100</c:v>
                </c:pt>
                <c:pt idx="64">
                  <c:v>440800</c:v>
                </c:pt>
                <c:pt idx="65">
                  <c:v>446300</c:v>
                </c:pt>
                <c:pt idx="66">
                  <c:v>447100</c:v>
                </c:pt>
                <c:pt idx="67">
                  <c:v>447000</c:v>
                </c:pt>
                <c:pt idx="68">
                  <c:v>445700</c:v>
                </c:pt>
                <c:pt idx="69">
                  <c:v>448900</c:v>
                </c:pt>
                <c:pt idx="70">
                  <c:v>448600</c:v>
                </c:pt>
                <c:pt idx="71">
                  <c:v>450400</c:v>
                </c:pt>
                <c:pt idx="72">
                  <c:v>444300</c:v>
                </c:pt>
                <c:pt idx="73">
                  <c:v>449700</c:v>
                </c:pt>
                <c:pt idx="74">
                  <c:v>454600</c:v>
                </c:pt>
                <c:pt idx="75">
                  <c:v>459300</c:v>
                </c:pt>
                <c:pt idx="76">
                  <c:v>466600</c:v>
                </c:pt>
                <c:pt idx="77">
                  <c:v>470100</c:v>
                </c:pt>
                <c:pt idx="78" formatCode="#,###,###,##0">
                  <c:v>472100</c:v>
                </c:pt>
                <c:pt idx="79">
                  <c:v>474300</c:v>
                </c:pt>
                <c:pt idx="80">
                  <c:v>470600</c:v>
                </c:pt>
                <c:pt idx="81">
                  <c:v>470500</c:v>
                </c:pt>
                <c:pt idx="82">
                  <c:v>471700</c:v>
                </c:pt>
                <c:pt idx="83">
                  <c:v>471900</c:v>
                </c:pt>
                <c:pt idx="84">
                  <c:v>468200</c:v>
                </c:pt>
                <c:pt idx="85" formatCode="#,###,###,##0">
                  <c:v>468900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49560320"/>
        <c:axId val="149611264"/>
      </c:barChart>
      <c:dateAx>
        <c:axId val="149560320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49611264"/>
        <c:crosses val="autoZero"/>
        <c:auto val="1"/>
        <c:lblOffset val="100"/>
        <c:baseTimeUnit val="months"/>
        <c:majorUnit val="6"/>
        <c:majorTimeUnit val="months"/>
      </c:dateAx>
      <c:valAx>
        <c:axId val="149611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560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PPT!$B$2</c:f>
              <c:strCache>
                <c:ptCount val="1"/>
                <c:pt idx="0">
                  <c:v>501,400</c:v>
                </c:pt>
              </c:strCache>
            </c:strRef>
          </c:tx>
          <c:spPr>
            <a:solidFill>
              <a:srgbClr val="4BACC6"/>
            </a:solidFill>
            <a:ln>
              <a:noFill/>
            </a:ln>
          </c:spPr>
          <c:invertIfNegative val="0"/>
          <c:cat>
            <c:numRef>
              <c:f>PPT!$A$3:$A$89</c:f>
              <c:numCache>
                <c:formatCode>[$-409]mmm\-yy;@</c:formatCode>
                <c:ptCount val="87"/>
                <c:pt idx="0">
                  <c:v>39479</c:v>
                </c:pt>
                <c:pt idx="1">
                  <c:v>39508</c:v>
                </c:pt>
                <c:pt idx="2">
                  <c:v>39539</c:v>
                </c:pt>
                <c:pt idx="3">
                  <c:v>39569</c:v>
                </c:pt>
                <c:pt idx="4">
                  <c:v>39600</c:v>
                </c:pt>
                <c:pt idx="5">
                  <c:v>39630</c:v>
                </c:pt>
                <c:pt idx="6">
                  <c:v>39661</c:v>
                </c:pt>
                <c:pt idx="7">
                  <c:v>39692</c:v>
                </c:pt>
                <c:pt idx="8">
                  <c:v>39722</c:v>
                </c:pt>
                <c:pt idx="9">
                  <c:v>39753</c:v>
                </c:pt>
                <c:pt idx="10">
                  <c:v>39783</c:v>
                </c:pt>
                <c:pt idx="11">
                  <c:v>39814</c:v>
                </c:pt>
                <c:pt idx="12">
                  <c:v>39845</c:v>
                </c:pt>
                <c:pt idx="13">
                  <c:v>39873</c:v>
                </c:pt>
                <c:pt idx="14">
                  <c:v>39904</c:v>
                </c:pt>
                <c:pt idx="15">
                  <c:v>39934</c:v>
                </c:pt>
                <c:pt idx="16">
                  <c:v>39965</c:v>
                </c:pt>
                <c:pt idx="17">
                  <c:v>39995</c:v>
                </c:pt>
                <c:pt idx="18">
                  <c:v>40026</c:v>
                </c:pt>
                <c:pt idx="19">
                  <c:v>40057</c:v>
                </c:pt>
                <c:pt idx="20">
                  <c:v>40087</c:v>
                </c:pt>
                <c:pt idx="21">
                  <c:v>40118</c:v>
                </c:pt>
                <c:pt idx="22">
                  <c:v>40148</c:v>
                </c:pt>
                <c:pt idx="23">
                  <c:v>40179</c:v>
                </c:pt>
                <c:pt idx="24">
                  <c:v>40210</c:v>
                </c:pt>
                <c:pt idx="25">
                  <c:v>40238</c:v>
                </c:pt>
                <c:pt idx="26">
                  <c:v>40269</c:v>
                </c:pt>
                <c:pt idx="27">
                  <c:v>40299</c:v>
                </c:pt>
                <c:pt idx="28">
                  <c:v>40330</c:v>
                </c:pt>
                <c:pt idx="29">
                  <c:v>40360</c:v>
                </c:pt>
                <c:pt idx="30">
                  <c:v>40391</c:v>
                </c:pt>
                <c:pt idx="31">
                  <c:v>40422</c:v>
                </c:pt>
                <c:pt idx="32">
                  <c:v>40452</c:v>
                </c:pt>
                <c:pt idx="33">
                  <c:v>40483</c:v>
                </c:pt>
                <c:pt idx="34">
                  <c:v>40513</c:v>
                </c:pt>
                <c:pt idx="35">
                  <c:v>40544</c:v>
                </c:pt>
                <c:pt idx="36">
                  <c:v>40575</c:v>
                </c:pt>
                <c:pt idx="37">
                  <c:v>40603</c:v>
                </c:pt>
                <c:pt idx="38">
                  <c:v>40634</c:v>
                </c:pt>
                <c:pt idx="39">
                  <c:v>40664</c:v>
                </c:pt>
                <c:pt idx="40">
                  <c:v>40695</c:v>
                </c:pt>
                <c:pt idx="41">
                  <c:v>40725</c:v>
                </c:pt>
                <c:pt idx="42">
                  <c:v>40756</c:v>
                </c:pt>
                <c:pt idx="43">
                  <c:v>40787</c:v>
                </c:pt>
                <c:pt idx="44">
                  <c:v>40817</c:v>
                </c:pt>
                <c:pt idx="45">
                  <c:v>40848</c:v>
                </c:pt>
                <c:pt idx="46">
                  <c:v>40878</c:v>
                </c:pt>
                <c:pt idx="47">
                  <c:v>40909</c:v>
                </c:pt>
                <c:pt idx="48">
                  <c:v>40940</c:v>
                </c:pt>
                <c:pt idx="49">
                  <c:v>40969</c:v>
                </c:pt>
                <c:pt idx="50">
                  <c:v>41000</c:v>
                </c:pt>
                <c:pt idx="51">
                  <c:v>41030</c:v>
                </c:pt>
                <c:pt idx="52">
                  <c:v>41061</c:v>
                </c:pt>
                <c:pt idx="53">
                  <c:v>41091</c:v>
                </c:pt>
                <c:pt idx="54">
                  <c:v>41122</c:v>
                </c:pt>
                <c:pt idx="55">
                  <c:v>41153</c:v>
                </c:pt>
                <c:pt idx="56">
                  <c:v>41183</c:v>
                </c:pt>
                <c:pt idx="57">
                  <c:v>41214</c:v>
                </c:pt>
                <c:pt idx="58">
                  <c:v>41244</c:v>
                </c:pt>
                <c:pt idx="59">
                  <c:v>41275</c:v>
                </c:pt>
                <c:pt idx="60">
                  <c:v>41318</c:v>
                </c:pt>
                <c:pt idx="61">
                  <c:v>41347</c:v>
                </c:pt>
                <c:pt idx="62">
                  <c:v>41379</c:v>
                </c:pt>
                <c:pt idx="63">
                  <c:v>41410</c:v>
                </c:pt>
                <c:pt idx="64">
                  <c:v>41426</c:v>
                </c:pt>
                <c:pt idx="65">
                  <c:v>41472</c:v>
                </c:pt>
                <c:pt idx="66">
                  <c:v>41487</c:v>
                </c:pt>
                <c:pt idx="67">
                  <c:v>41533</c:v>
                </c:pt>
                <c:pt idx="68">
                  <c:v>41548</c:v>
                </c:pt>
                <c:pt idx="69">
                  <c:v>41579</c:v>
                </c:pt>
                <c:pt idx="70">
                  <c:v>41609</c:v>
                </c:pt>
                <c:pt idx="71">
                  <c:v>41640</c:v>
                </c:pt>
                <c:pt idx="72">
                  <c:v>41671</c:v>
                </c:pt>
                <c:pt idx="73">
                  <c:v>41699</c:v>
                </c:pt>
                <c:pt idx="74">
                  <c:v>41730</c:v>
                </c:pt>
                <c:pt idx="75">
                  <c:v>41760</c:v>
                </c:pt>
                <c:pt idx="76">
                  <c:v>41791</c:v>
                </c:pt>
                <c:pt idx="77">
                  <c:v>41821</c:v>
                </c:pt>
                <c:pt idx="78">
                  <c:v>41852</c:v>
                </c:pt>
                <c:pt idx="79">
                  <c:v>41883</c:v>
                </c:pt>
                <c:pt idx="80">
                  <c:v>41913</c:v>
                </c:pt>
                <c:pt idx="81">
                  <c:v>41944</c:v>
                </c:pt>
                <c:pt idx="82">
                  <c:v>41974</c:v>
                </c:pt>
                <c:pt idx="83">
                  <c:v>42005</c:v>
                </c:pt>
                <c:pt idx="84">
                  <c:v>42036</c:v>
                </c:pt>
                <c:pt idx="85">
                  <c:v>42064</c:v>
                </c:pt>
                <c:pt idx="86">
                  <c:v>42095</c:v>
                </c:pt>
              </c:numCache>
            </c:numRef>
          </c:cat>
          <c:val>
            <c:numRef>
              <c:f>PPT!$B$3:$B$89</c:f>
              <c:numCache>
                <c:formatCode>#,###,###,##0</c:formatCode>
                <c:ptCount val="87"/>
                <c:pt idx="0">
                  <c:v>503600</c:v>
                </c:pt>
                <c:pt idx="1">
                  <c:v>506100</c:v>
                </c:pt>
                <c:pt idx="2">
                  <c:v>508500</c:v>
                </c:pt>
                <c:pt idx="3">
                  <c:v>510000</c:v>
                </c:pt>
                <c:pt idx="4">
                  <c:v>512000</c:v>
                </c:pt>
                <c:pt idx="5">
                  <c:v>513700</c:v>
                </c:pt>
                <c:pt idx="6">
                  <c:v>515700</c:v>
                </c:pt>
                <c:pt idx="7">
                  <c:v>519800</c:v>
                </c:pt>
                <c:pt idx="8">
                  <c:v>522800</c:v>
                </c:pt>
                <c:pt idx="9">
                  <c:v>525100</c:v>
                </c:pt>
                <c:pt idx="10">
                  <c:v>528000</c:v>
                </c:pt>
                <c:pt idx="11">
                  <c:v>521800</c:v>
                </c:pt>
                <c:pt idx="12">
                  <c:v>523700</c:v>
                </c:pt>
                <c:pt idx="13">
                  <c:v>526700</c:v>
                </c:pt>
                <c:pt idx="14">
                  <c:v>529800</c:v>
                </c:pt>
                <c:pt idx="15">
                  <c:v>531700</c:v>
                </c:pt>
                <c:pt idx="16">
                  <c:v>533700</c:v>
                </c:pt>
                <c:pt idx="17">
                  <c:v>531600</c:v>
                </c:pt>
                <c:pt idx="18">
                  <c:v>532200</c:v>
                </c:pt>
                <c:pt idx="19">
                  <c:v>531200</c:v>
                </c:pt>
                <c:pt idx="20">
                  <c:v>533800</c:v>
                </c:pt>
                <c:pt idx="21">
                  <c:v>531400</c:v>
                </c:pt>
                <c:pt idx="22">
                  <c:v>531400</c:v>
                </c:pt>
                <c:pt idx="23">
                  <c:v>525700</c:v>
                </c:pt>
                <c:pt idx="24">
                  <c:v>524200</c:v>
                </c:pt>
                <c:pt idx="25">
                  <c:v>524500</c:v>
                </c:pt>
                <c:pt idx="26">
                  <c:v>525600</c:v>
                </c:pt>
                <c:pt idx="27">
                  <c:v>524300</c:v>
                </c:pt>
                <c:pt idx="28">
                  <c:v>524700</c:v>
                </c:pt>
                <c:pt idx="29">
                  <c:v>523500</c:v>
                </c:pt>
                <c:pt idx="30">
                  <c:v>525500</c:v>
                </c:pt>
                <c:pt idx="31">
                  <c:v>528100</c:v>
                </c:pt>
                <c:pt idx="32">
                  <c:v>529000</c:v>
                </c:pt>
                <c:pt idx="33">
                  <c:v>528300</c:v>
                </c:pt>
                <c:pt idx="34">
                  <c:v>530600</c:v>
                </c:pt>
                <c:pt idx="35">
                  <c:v>525800</c:v>
                </c:pt>
                <c:pt idx="36">
                  <c:v>526500</c:v>
                </c:pt>
                <c:pt idx="37">
                  <c:v>528100</c:v>
                </c:pt>
                <c:pt idx="38">
                  <c:v>529300</c:v>
                </c:pt>
                <c:pt idx="39">
                  <c:v>529000</c:v>
                </c:pt>
                <c:pt idx="40">
                  <c:v>528400</c:v>
                </c:pt>
                <c:pt idx="41">
                  <c:v>525600</c:v>
                </c:pt>
                <c:pt idx="42">
                  <c:v>526100</c:v>
                </c:pt>
                <c:pt idx="43">
                  <c:v>528500</c:v>
                </c:pt>
                <c:pt idx="44">
                  <c:v>530600</c:v>
                </c:pt>
                <c:pt idx="45">
                  <c:v>532000</c:v>
                </c:pt>
                <c:pt idx="46">
                  <c:v>537200</c:v>
                </c:pt>
                <c:pt idx="47">
                  <c:v>540200</c:v>
                </c:pt>
                <c:pt idx="48">
                  <c:v>546300</c:v>
                </c:pt>
                <c:pt idx="49">
                  <c:v>544500</c:v>
                </c:pt>
                <c:pt idx="50">
                  <c:v>551800</c:v>
                </c:pt>
                <c:pt idx="51">
                  <c:v>553100</c:v>
                </c:pt>
                <c:pt idx="52">
                  <c:v>554100</c:v>
                </c:pt>
                <c:pt idx="53">
                  <c:v>550300</c:v>
                </c:pt>
                <c:pt idx="54">
                  <c:v>553000</c:v>
                </c:pt>
                <c:pt idx="55">
                  <c:v>554300</c:v>
                </c:pt>
                <c:pt idx="56">
                  <c:v>583400</c:v>
                </c:pt>
                <c:pt idx="57">
                  <c:v>583900</c:v>
                </c:pt>
                <c:pt idx="58">
                  <c:v>588500</c:v>
                </c:pt>
                <c:pt idx="59">
                  <c:v>585600</c:v>
                </c:pt>
                <c:pt idx="60">
                  <c:v>587300</c:v>
                </c:pt>
                <c:pt idx="61">
                  <c:v>591700</c:v>
                </c:pt>
                <c:pt idx="62">
                  <c:v>588600</c:v>
                </c:pt>
                <c:pt idx="63">
                  <c:v>588600</c:v>
                </c:pt>
                <c:pt idx="64">
                  <c:v>588700</c:v>
                </c:pt>
                <c:pt idx="65">
                  <c:v>607800</c:v>
                </c:pt>
                <c:pt idx="66">
                  <c:v>610000</c:v>
                </c:pt>
                <c:pt idx="67">
                  <c:v>610600</c:v>
                </c:pt>
                <c:pt idx="68">
                  <c:v>610800</c:v>
                </c:pt>
                <c:pt idx="69">
                  <c:v>612800</c:v>
                </c:pt>
                <c:pt idx="70">
                  <c:v>614800</c:v>
                </c:pt>
                <c:pt idx="71">
                  <c:v>613600</c:v>
                </c:pt>
                <c:pt idx="72">
                  <c:v>615500</c:v>
                </c:pt>
                <c:pt idx="73">
                  <c:v>618800</c:v>
                </c:pt>
                <c:pt idx="74">
                  <c:v>621300</c:v>
                </c:pt>
                <c:pt idx="75">
                  <c:v>622500</c:v>
                </c:pt>
                <c:pt idx="76">
                  <c:v>622200</c:v>
                </c:pt>
                <c:pt idx="77">
                  <c:v>624300</c:v>
                </c:pt>
                <c:pt idx="78">
                  <c:v>627400</c:v>
                </c:pt>
                <c:pt idx="79">
                  <c:v>629200</c:v>
                </c:pt>
                <c:pt idx="80">
                  <c:v>632900</c:v>
                </c:pt>
                <c:pt idx="81">
                  <c:v>635600</c:v>
                </c:pt>
                <c:pt idx="82">
                  <c:v>639700</c:v>
                </c:pt>
                <c:pt idx="83" formatCode="#,##0">
                  <c:v>632100</c:v>
                </c:pt>
                <c:pt idx="84">
                  <c:v>636500</c:v>
                </c:pt>
                <c:pt idx="85">
                  <c:v>640600</c:v>
                </c:pt>
                <c:pt idx="86">
                  <c:v>637200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axId val="149943808"/>
        <c:axId val="149945344"/>
      </c:barChart>
      <c:dateAx>
        <c:axId val="149943808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crossAx val="149945344"/>
        <c:crosses val="autoZero"/>
        <c:auto val="1"/>
        <c:lblOffset val="100"/>
        <c:baseTimeUnit val="months"/>
      </c:dateAx>
      <c:valAx>
        <c:axId val="149945344"/>
        <c:scaling>
          <c:orientation val="minMax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49943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PPT!$B$1</c:f>
              <c:strCache>
                <c:ptCount val="1"/>
                <c:pt idx="0">
                  <c:v>Construction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</c:spPr>
          <c:invertIfNegative val="0"/>
          <c:cat>
            <c:numRef>
              <c:f>PPT!$A$2:$A$89</c:f>
              <c:numCache>
                <c:formatCode>[$-409]mmm\-yy;@</c:formatCode>
                <c:ptCount val="88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</c:numCache>
            </c:numRef>
          </c:cat>
          <c:val>
            <c:numRef>
              <c:f>PPT!$B$2:$B$89</c:f>
              <c:numCache>
                <c:formatCode>General</c:formatCode>
                <c:ptCount val="88"/>
                <c:pt idx="0">
                  <c:v>148000</c:v>
                </c:pt>
                <c:pt idx="1">
                  <c:v>148700</c:v>
                </c:pt>
                <c:pt idx="2">
                  <c:v>149300</c:v>
                </c:pt>
                <c:pt idx="3">
                  <c:v>149100</c:v>
                </c:pt>
                <c:pt idx="4">
                  <c:v>149000</c:v>
                </c:pt>
                <c:pt idx="5">
                  <c:v>147800</c:v>
                </c:pt>
                <c:pt idx="6">
                  <c:v>145400</c:v>
                </c:pt>
                <c:pt idx="7">
                  <c:v>145700</c:v>
                </c:pt>
                <c:pt idx="8">
                  <c:v>143800</c:v>
                </c:pt>
                <c:pt idx="9">
                  <c:v>141500</c:v>
                </c:pt>
                <c:pt idx="10">
                  <c:v>138400</c:v>
                </c:pt>
                <c:pt idx="11">
                  <c:v>135500</c:v>
                </c:pt>
                <c:pt idx="12">
                  <c:v>128300</c:v>
                </c:pt>
                <c:pt idx="13">
                  <c:v>123600</c:v>
                </c:pt>
                <c:pt idx="14">
                  <c:v>123100</c:v>
                </c:pt>
                <c:pt idx="15">
                  <c:v>119300</c:v>
                </c:pt>
                <c:pt idx="16">
                  <c:v>119000</c:v>
                </c:pt>
                <c:pt idx="17">
                  <c:v>118500</c:v>
                </c:pt>
                <c:pt idx="18">
                  <c:v>115400</c:v>
                </c:pt>
                <c:pt idx="19">
                  <c:v>115400</c:v>
                </c:pt>
                <c:pt idx="20">
                  <c:v>113600</c:v>
                </c:pt>
                <c:pt idx="21">
                  <c:v>111900</c:v>
                </c:pt>
                <c:pt idx="22">
                  <c:v>111100</c:v>
                </c:pt>
                <c:pt idx="23">
                  <c:v>108900</c:v>
                </c:pt>
                <c:pt idx="24">
                  <c:v>105200</c:v>
                </c:pt>
                <c:pt idx="25">
                  <c:v>104000</c:v>
                </c:pt>
                <c:pt idx="26">
                  <c:v>104800</c:v>
                </c:pt>
                <c:pt idx="27">
                  <c:v>105700</c:v>
                </c:pt>
                <c:pt idx="28">
                  <c:v>105300</c:v>
                </c:pt>
                <c:pt idx="29">
                  <c:v>105300</c:v>
                </c:pt>
                <c:pt idx="30">
                  <c:v>105000</c:v>
                </c:pt>
                <c:pt idx="31">
                  <c:v>105200</c:v>
                </c:pt>
                <c:pt idx="32">
                  <c:v>103900</c:v>
                </c:pt>
                <c:pt idx="33">
                  <c:v>103900</c:v>
                </c:pt>
                <c:pt idx="34">
                  <c:v>103200</c:v>
                </c:pt>
                <c:pt idx="35">
                  <c:v>102500</c:v>
                </c:pt>
                <c:pt idx="36">
                  <c:v>101000</c:v>
                </c:pt>
                <c:pt idx="37">
                  <c:v>101000</c:v>
                </c:pt>
                <c:pt idx="38">
                  <c:v>102100</c:v>
                </c:pt>
                <c:pt idx="39">
                  <c:v>103300</c:v>
                </c:pt>
                <c:pt idx="40">
                  <c:v>104500</c:v>
                </c:pt>
                <c:pt idx="41">
                  <c:v>105100</c:v>
                </c:pt>
                <c:pt idx="42">
                  <c:v>106900</c:v>
                </c:pt>
                <c:pt idx="43">
                  <c:v>108200</c:v>
                </c:pt>
                <c:pt idx="44">
                  <c:v>108100</c:v>
                </c:pt>
                <c:pt idx="45">
                  <c:v>107100</c:v>
                </c:pt>
                <c:pt idx="46">
                  <c:v>107000</c:v>
                </c:pt>
                <c:pt idx="47">
                  <c:v>106300</c:v>
                </c:pt>
                <c:pt idx="48">
                  <c:v>105200</c:v>
                </c:pt>
                <c:pt idx="49">
                  <c:v>105500</c:v>
                </c:pt>
                <c:pt idx="50">
                  <c:v>106200</c:v>
                </c:pt>
                <c:pt idx="51">
                  <c:v>106600</c:v>
                </c:pt>
                <c:pt idx="52">
                  <c:v>108000</c:v>
                </c:pt>
                <c:pt idx="53">
                  <c:v>110200</c:v>
                </c:pt>
                <c:pt idx="54">
                  <c:v>110700</c:v>
                </c:pt>
                <c:pt idx="55">
                  <c:v>110900</c:v>
                </c:pt>
                <c:pt idx="56">
                  <c:v>110900</c:v>
                </c:pt>
                <c:pt idx="57">
                  <c:v>111600</c:v>
                </c:pt>
                <c:pt idx="58">
                  <c:v>112300</c:v>
                </c:pt>
                <c:pt idx="59">
                  <c:v>111900</c:v>
                </c:pt>
                <c:pt idx="60">
                  <c:v>111100</c:v>
                </c:pt>
                <c:pt idx="61">
                  <c:v>112600</c:v>
                </c:pt>
                <c:pt idx="62">
                  <c:v>113500</c:v>
                </c:pt>
                <c:pt idx="63">
                  <c:v>113800</c:v>
                </c:pt>
                <c:pt idx="64">
                  <c:v>114900</c:v>
                </c:pt>
                <c:pt idx="65">
                  <c:v>116600</c:v>
                </c:pt>
                <c:pt idx="66">
                  <c:v>117800</c:v>
                </c:pt>
                <c:pt idx="67">
                  <c:v>118800</c:v>
                </c:pt>
                <c:pt idx="68">
                  <c:v>118000</c:v>
                </c:pt>
                <c:pt idx="69">
                  <c:v>118900</c:v>
                </c:pt>
                <c:pt idx="70">
                  <c:v>119500</c:v>
                </c:pt>
                <c:pt idx="71">
                  <c:v>118300</c:v>
                </c:pt>
                <c:pt idx="72">
                  <c:v>115700</c:v>
                </c:pt>
                <c:pt idx="73">
                  <c:v>116700</c:v>
                </c:pt>
                <c:pt idx="74">
                  <c:v>117900</c:v>
                </c:pt>
                <c:pt idx="75">
                  <c:v>118100</c:v>
                </c:pt>
                <c:pt idx="76">
                  <c:v>119600</c:v>
                </c:pt>
                <c:pt idx="77">
                  <c:v>120300</c:v>
                </c:pt>
                <c:pt idx="78">
                  <c:v>121100</c:v>
                </c:pt>
                <c:pt idx="79">
                  <c:v>122900</c:v>
                </c:pt>
                <c:pt idx="80">
                  <c:v>122800</c:v>
                </c:pt>
                <c:pt idx="81">
                  <c:v>120900</c:v>
                </c:pt>
                <c:pt idx="82">
                  <c:v>124400</c:v>
                </c:pt>
                <c:pt idx="83">
                  <c:v>121600</c:v>
                </c:pt>
                <c:pt idx="84">
                  <c:v>121700</c:v>
                </c:pt>
                <c:pt idx="85" formatCode="#,###,###,##0">
                  <c:v>123400</c:v>
                </c:pt>
                <c:pt idx="86" formatCode="#,###,###,##0">
                  <c:v>124800</c:v>
                </c:pt>
                <c:pt idx="87" formatCode="#,###,###,##0">
                  <c:v>125900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axId val="150450176"/>
        <c:axId val="150451712"/>
      </c:barChart>
      <c:dateAx>
        <c:axId val="150450176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50451712"/>
        <c:crosses val="autoZero"/>
        <c:auto val="1"/>
        <c:lblOffset val="100"/>
        <c:baseTimeUnit val="months"/>
        <c:majorUnit val="6"/>
      </c:dateAx>
      <c:valAx>
        <c:axId val="150451712"/>
        <c:scaling>
          <c:orientation val="minMax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50450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0" i="0" baseline="0">
          <a:latin typeface="Arial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477440319960208E-2"/>
          <c:y val="2.7584634547800201E-2"/>
          <c:w val="0.92032681398696126"/>
          <c:h val="0.73556919791805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PPT!$B$1</c:f>
              <c:strCache>
                <c:ptCount val="1"/>
                <c:pt idx="0">
                  <c:v>GDP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28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29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36"/>
            <c:invertIfNegative val="0"/>
            <c:bubble3D val="0"/>
            <c:spPr>
              <a:solidFill>
                <a:srgbClr val="009900"/>
              </a:solidFill>
              <a:ln>
                <a:solidFill>
                  <a:schemeClr val="tx1"/>
                </a:solidFill>
              </a:ln>
            </c:spPr>
          </c:dPt>
          <c:dPt>
            <c:idx val="37"/>
            <c:invertIfNegative val="0"/>
            <c:bubble3D val="0"/>
            <c:spPr>
              <a:solidFill>
                <a:srgbClr val="009900"/>
              </a:solidFill>
              <a:ln>
                <a:solidFill>
                  <a:schemeClr val="tx1"/>
                </a:solidFill>
              </a:ln>
            </c:spPr>
          </c:dPt>
          <c:dPt>
            <c:idx val="38"/>
            <c:invertIfNegative val="0"/>
            <c:bubble3D val="0"/>
            <c:spPr>
              <a:solidFill>
                <a:srgbClr val="009900"/>
              </a:solidFill>
              <a:ln>
                <a:solidFill>
                  <a:schemeClr val="tx1"/>
                </a:solidFill>
              </a:ln>
            </c:spPr>
          </c:dPt>
          <c:dPt>
            <c:idx val="39"/>
            <c:invertIfNegative val="0"/>
            <c:bubble3D val="0"/>
            <c:spPr>
              <a:solidFill>
                <a:srgbClr val="009900"/>
              </a:solidFill>
              <a:ln>
                <a:solidFill>
                  <a:schemeClr val="tx1"/>
                </a:solidFill>
              </a:ln>
            </c:spPr>
          </c:dPt>
          <c:dPt>
            <c:idx val="40"/>
            <c:invertIfNegative val="0"/>
            <c:bubble3D val="0"/>
            <c:spPr>
              <a:solidFill>
                <a:srgbClr val="009900"/>
              </a:solidFill>
              <a:ln>
                <a:solidFill>
                  <a:schemeClr val="tx1"/>
                </a:solidFill>
              </a:ln>
            </c:spPr>
          </c:dPt>
          <c:cat>
            <c:numRef>
              <c:f>PPT!$A$2:$A$46</c:f>
              <c:numCache>
                <c:formatCode>General</c:formatCode>
                <c:ptCount val="3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</c:numCache>
            </c:numRef>
          </c:cat>
          <c:val>
            <c:numRef>
              <c:f>PPT!$B$2:$B$46</c:f>
              <c:numCache>
                <c:formatCode>0.0%</c:formatCode>
                <c:ptCount val="35"/>
                <c:pt idx="0">
                  <c:v>-2.0000000000000013E-3</c:v>
                </c:pt>
                <c:pt idx="1">
                  <c:v>2.6000000000000002E-2</c:v>
                </c:pt>
                <c:pt idx="2">
                  <c:v>-1.900000000000001E-2</c:v>
                </c:pt>
                <c:pt idx="3">
                  <c:v>4.5999999999999999E-2</c:v>
                </c:pt>
                <c:pt idx="4">
                  <c:v>7.3000000000000009E-2</c:v>
                </c:pt>
                <c:pt idx="5">
                  <c:v>4.2000000000000023E-2</c:v>
                </c:pt>
                <c:pt idx="6">
                  <c:v>3.500000000000001E-2</c:v>
                </c:pt>
                <c:pt idx="7">
                  <c:v>3.500000000000001E-2</c:v>
                </c:pt>
                <c:pt idx="8">
                  <c:v>4.2000000000000023E-2</c:v>
                </c:pt>
                <c:pt idx="9">
                  <c:v>3.7000000000000012E-2</c:v>
                </c:pt>
                <c:pt idx="10">
                  <c:v>1.900000000000001E-2</c:v>
                </c:pt>
                <c:pt idx="11">
                  <c:v>-1.0000000000000007E-3</c:v>
                </c:pt>
                <c:pt idx="12">
                  <c:v>3.6000000000000011E-2</c:v>
                </c:pt>
                <c:pt idx="13">
                  <c:v>2.7000000000000017E-2</c:v>
                </c:pt>
                <c:pt idx="14">
                  <c:v>4.0000000000000022E-2</c:v>
                </c:pt>
                <c:pt idx="15">
                  <c:v>2.7000000000000017E-2</c:v>
                </c:pt>
                <c:pt idx="16">
                  <c:v>3.7999999999999999E-2</c:v>
                </c:pt>
                <c:pt idx="17">
                  <c:v>4.5000000000000012E-2</c:v>
                </c:pt>
                <c:pt idx="18">
                  <c:v>4.5000000000000012E-2</c:v>
                </c:pt>
                <c:pt idx="19">
                  <c:v>4.7000000000000014E-2</c:v>
                </c:pt>
                <c:pt idx="20">
                  <c:v>4.1000000000000002E-2</c:v>
                </c:pt>
                <c:pt idx="21">
                  <c:v>1.0000000000000005E-2</c:v>
                </c:pt>
                <c:pt idx="22">
                  <c:v>1.8000000000000013E-2</c:v>
                </c:pt>
                <c:pt idx="23">
                  <c:v>2.8000000000000001E-2</c:v>
                </c:pt>
                <c:pt idx="24">
                  <c:v>3.7999999999999999E-2</c:v>
                </c:pt>
                <c:pt idx="25">
                  <c:v>3.3000000000000002E-2</c:v>
                </c:pt>
                <c:pt idx="26">
                  <c:v>2.7000000000000017E-2</c:v>
                </c:pt>
                <c:pt idx="27">
                  <c:v>1.8000000000000013E-2</c:v>
                </c:pt>
                <c:pt idx="28">
                  <c:v>-3.0000000000000014E-3</c:v>
                </c:pt>
                <c:pt idx="29">
                  <c:v>-2.8000000000000001E-2</c:v>
                </c:pt>
                <c:pt idx="30">
                  <c:v>2.5000000000000001E-2</c:v>
                </c:pt>
                <c:pt idx="31">
                  <c:v>1.6000000000000011E-2</c:v>
                </c:pt>
                <c:pt idx="32">
                  <c:v>2.3E-2</c:v>
                </c:pt>
                <c:pt idx="33">
                  <c:v>2.2000000000000013E-2</c:v>
                </c:pt>
                <c:pt idx="34">
                  <c:v>2.4E-2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axId val="40516608"/>
        <c:axId val="40522496"/>
      </c:barChart>
      <c:catAx>
        <c:axId val="4051660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ln w="19050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600" b="0" baseline="0">
                <a:latin typeface="Arial" pitchFamily="34" charset="0"/>
              </a:defRPr>
            </a:pPr>
            <a:endParaRPr lang="en-US"/>
          </a:p>
        </c:txPr>
        <c:crossAx val="40522496"/>
        <c:crosses val="autoZero"/>
        <c:auto val="1"/>
        <c:lblAlgn val="ctr"/>
        <c:lblOffset val="100"/>
        <c:noMultiLvlLbl val="0"/>
      </c:catAx>
      <c:valAx>
        <c:axId val="40522496"/>
        <c:scaling>
          <c:orientation val="minMax"/>
          <c:max val="0.12000000000000002"/>
          <c:min val="-6.0000000000000102E-2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 baseline="0">
                <a:latin typeface="Arial" pitchFamily="34" charset="0"/>
              </a:defRPr>
            </a:pPr>
            <a:endParaRPr lang="en-US"/>
          </a:p>
        </c:txPr>
        <c:crossAx val="40516608"/>
        <c:crosses val="autoZero"/>
        <c:crossBetween val="between"/>
        <c:majorUnit val="2.0000000000000032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Calibri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19394197347997"/>
          <c:y val="9.3525136544810969E-2"/>
          <c:w val="0.87142857142860164"/>
          <c:h val="0.762589928057553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Single-Family</c:v>
                </c:pt>
              </c:strCache>
            </c:strRef>
          </c:tx>
          <c:spPr>
            <a:solidFill>
              <a:srgbClr val="F79646">
                <a:lumMod val="75000"/>
                <a:alpha val="86000"/>
              </a:srgb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Sheet1!$F$1:$R$1</c:f>
              <c:strCache>
                <c:ptCount val="13"/>
                <c:pt idx="0">
                  <c:v>'04</c:v>
                </c:pt>
                <c:pt idx="1">
                  <c:v>'05</c:v>
                </c:pt>
                <c:pt idx="2">
                  <c:v>'06</c:v>
                </c:pt>
                <c:pt idx="3">
                  <c:v>'07</c:v>
                </c:pt>
                <c:pt idx="4">
                  <c:v>'08</c:v>
                </c:pt>
                <c:pt idx="5">
                  <c:v>'09</c:v>
                </c:pt>
                <c:pt idx="6">
                  <c:v>'10</c:v>
                </c:pt>
                <c:pt idx="7">
                  <c:v>'11</c:v>
                </c:pt>
                <c:pt idx="8">
                  <c:v>'12</c:v>
                </c:pt>
                <c:pt idx="9">
                  <c:v>'13</c:v>
                </c:pt>
                <c:pt idx="10">
                  <c:v>'14</c:v>
                </c:pt>
                <c:pt idx="11">
                  <c:v>'15f</c:v>
                </c:pt>
                <c:pt idx="12">
                  <c:v>16f</c:v>
                </c:pt>
              </c:strCache>
            </c:strRef>
          </c:cat>
          <c:val>
            <c:numRef>
              <c:f>Sheet1!$F$2:$R$2</c:f>
              <c:numCache>
                <c:formatCode>0.0</c:formatCode>
                <c:ptCount val="13"/>
                <c:pt idx="0">
                  <c:v>11.8</c:v>
                </c:pt>
                <c:pt idx="1">
                  <c:v>11.9</c:v>
                </c:pt>
                <c:pt idx="2">
                  <c:v>10.1</c:v>
                </c:pt>
                <c:pt idx="3">
                  <c:v>7.5</c:v>
                </c:pt>
                <c:pt idx="4">
                  <c:v>3.4259999999999997</c:v>
                </c:pt>
                <c:pt idx="5">
                  <c:v>2.1309999999999998</c:v>
                </c:pt>
                <c:pt idx="6">
                  <c:v>2.4389999999999987</c:v>
                </c:pt>
                <c:pt idx="7">
                  <c:v>2.3699999999999997</c:v>
                </c:pt>
                <c:pt idx="8">
                  <c:v>2.7559999999999998</c:v>
                </c:pt>
                <c:pt idx="9">
                  <c:v>3.5989999999999998</c:v>
                </c:pt>
                <c:pt idx="10">
                  <c:v>4.2859999999999996</c:v>
                </c:pt>
                <c:pt idx="11" formatCode="General">
                  <c:v>4.74</c:v>
                </c:pt>
                <c:pt idx="12" formatCode="General">
                  <c:v>5.56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Multi-Family</c:v>
                </c:pt>
              </c:strCache>
            </c:strRef>
          </c:tx>
          <c:spPr>
            <a:solidFill>
              <a:srgbClr val="92230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Sheet1!$F$1:$R$1</c:f>
              <c:strCache>
                <c:ptCount val="13"/>
                <c:pt idx="0">
                  <c:v>'04</c:v>
                </c:pt>
                <c:pt idx="1">
                  <c:v>'05</c:v>
                </c:pt>
                <c:pt idx="2">
                  <c:v>'06</c:v>
                </c:pt>
                <c:pt idx="3">
                  <c:v>'07</c:v>
                </c:pt>
                <c:pt idx="4">
                  <c:v>'08</c:v>
                </c:pt>
                <c:pt idx="5">
                  <c:v>'09</c:v>
                </c:pt>
                <c:pt idx="6">
                  <c:v>'10</c:v>
                </c:pt>
                <c:pt idx="7">
                  <c:v>'11</c:v>
                </c:pt>
                <c:pt idx="8">
                  <c:v>'12</c:v>
                </c:pt>
                <c:pt idx="9">
                  <c:v>'13</c:v>
                </c:pt>
                <c:pt idx="10">
                  <c:v>'14</c:v>
                </c:pt>
                <c:pt idx="11">
                  <c:v>'15f</c:v>
                </c:pt>
                <c:pt idx="12">
                  <c:v>16f</c:v>
                </c:pt>
              </c:strCache>
            </c:strRef>
          </c:cat>
          <c:val>
            <c:numRef>
              <c:f>Sheet1!$F$3:$R$3</c:f>
              <c:numCache>
                <c:formatCode>0.0</c:formatCode>
                <c:ptCount val="13"/>
                <c:pt idx="0">
                  <c:v>15.2</c:v>
                </c:pt>
                <c:pt idx="1">
                  <c:v>13.7</c:v>
                </c:pt>
                <c:pt idx="2">
                  <c:v>16.3</c:v>
                </c:pt>
                <c:pt idx="3">
                  <c:v>12.9</c:v>
                </c:pt>
                <c:pt idx="4">
                  <c:v>10.278</c:v>
                </c:pt>
                <c:pt idx="5">
                  <c:v>3.5219999999999998</c:v>
                </c:pt>
                <c:pt idx="6">
                  <c:v>5.0289999999999955</c:v>
                </c:pt>
                <c:pt idx="7">
                  <c:v>8.0330000000000013</c:v>
                </c:pt>
                <c:pt idx="8">
                  <c:v>7.9530000000000003</c:v>
                </c:pt>
                <c:pt idx="9">
                  <c:v>12.601000000000001</c:v>
                </c:pt>
                <c:pt idx="10">
                  <c:v>14.595000000000002</c:v>
                </c:pt>
                <c:pt idx="11" formatCode="General">
                  <c:v>15.96</c:v>
                </c:pt>
                <c:pt idx="12" formatCode="General">
                  <c:v>18.739999999999988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"/>
        <c:overlap val="100"/>
        <c:axId val="150727680"/>
        <c:axId val="150729472"/>
      </c:barChart>
      <c:catAx>
        <c:axId val="15072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89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/>
            </a:pPr>
            <a:endParaRPr lang="en-US"/>
          </a:p>
        </c:txPr>
        <c:crossAx val="1507294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0729472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89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/>
            </a:pPr>
            <a:endParaRPr lang="en-US"/>
          </a:p>
        </c:txPr>
        <c:crossAx val="150727680"/>
        <c:crosses val="autoZero"/>
        <c:crossBetween val="between"/>
      </c:valAx>
      <c:spPr>
        <a:solidFill>
          <a:schemeClr val="bg1"/>
        </a:solidFill>
        <a:ln w="1556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72711286089238847"/>
          <c:y val="3.4468253104771911E-2"/>
          <c:w val="0.19971022203305697"/>
          <c:h val="0.129134848689477"/>
        </c:manualLayout>
      </c:layout>
      <c:overlay val="0"/>
      <c:spPr>
        <a:noFill/>
        <a:ln w="31120">
          <a:noFill/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 b="0" i="0" u="none" strike="noStrike" baseline="0">
          <a:solidFill>
            <a:schemeClr val="tx1"/>
          </a:solidFill>
          <a:latin typeface="+mn-lt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833214030064412E-2"/>
          <c:y val="8.0227341602556262E-2"/>
          <c:w val="0.82524271844660191"/>
          <c:h val="0.8226120857699804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Home Sales</c:v>
                </c:pt>
              </c:strCache>
            </c:strRef>
          </c:tx>
          <c:spPr>
            <a:solidFill>
              <a:srgbClr val="C00000"/>
            </a:solidFill>
            <a:ln w="12765">
              <a:noFill/>
              <a:prstDash val="solid"/>
            </a:ln>
          </c:spPr>
          <c:invertIfNegative val="0"/>
          <c:cat>
            <c:numRef>
              <c:f>Sheet1!$B$1:$DI$1</c:f>
              <c:numCache>
                <c:formatCode>mmm\-yy</c:formatCode>
                <c:ptCount val="112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 formatCode="[$-409]mmm\-yy;@">
                  <c:v>41275</c:v>
                </c:pt>
                <c:pt idx="85">
                  <c:v>41306</c:v>
                </c:pt>
                <c:pt idx="86" formatCode="[$-409]mmm\-yy;@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</c:numCache>
            </c:numRef>
          </c:cat>
          <c:val>
            <c:numRef>
              <c:f>Sheet1!$B$2:$DI$2</c:f>
              <c:numCache>
                <c:formatCode>General</c:formatCode>
                <c:ptCount val="112"/>
                <c:pt idx="0">
                  <c:v>7772</c:v>
                </c:pt>
                <c:pt idx="1">
                  <c:v>7123</c:v>
                </c:pt>
                <c:pt idx="2">
                  <c:v>9984</c:v>
                </c:pt>
                <c:pt idx="3">
                  <c:v>9603</c:v>
                </c:pt>
                <c:pt idx="4">
                  <c:v>10489</c:v>
                </c:pt>
                <c:pt idx="5">
                  <c:v>11189</c:v>
                </c:pt>
                <c:pt idx="6">
                  <c:v>9248</c:v>
                </c:pt>
                <c:pt idx="7">
                  <c:v>9979</c:v>
                </c:pt>
                <c:pt idx="8">
                  <c:v>8854</c:v>
                </c:pt>
                <c:pt idx="9">
                  <c:v>8557</c:v>
                </c:pt>
                <c:pt idx="10">
                  <c:v>8308</c:v>
                </c:pt>
                <c:pt idx="11">
                  <c:v>8465</c:v>
                </c:pt>
                <c:pt idx="12">
                  <c:v>6955</c:v>
                </c:pt>
                <c:pt idx="13">
                  <c:v>6324</c:v>
                </c:pt>
                <c:pt idx="14">
                  <c:v>7972</c:v>
                </c:pt>
                <c:pt idx="15">
                  <c:v>7493</c:v>
                </c:pt>
                <c:pt idx="16">
                  <c:v>7308</c:v>
                </c:pt>
                <c:pt idx="17">
                  <c:v>7721</c:v>
                </c:pt>
                <c:pt idx="18">
                  <c:v>6978</c:v>
                </c:pt>
                <c:pt idx="19">
                  <c:v>6663</c:v>
                </c:pt>
                <c:pt idx="20">
                  <c:v>4746</c:v>
                </c:pt>
                <c:pt idx="21">
                  <c:v>4381</c:v>
                </c:pt>
                <c:pt idx="22">
                  <c:v>4519</c:v>
                </c:pt>
                <c:pt idx="23">
                  <c:v>4419</c:v>
                </c:pt>
                <c:pt idx="24">
                  <c:v>3597</c:v>
                </c:pt>
                <c:pt idx="25">
                  <c:v>3390</c:v>
                </c:pt>
                <c:pt idx="26">
                  <c:v>4164</c:v>
                </c:pt>
                <c:pt idx="27">
                  <c:v>5113</c:v>
                </c:pt>
                <c:pt idx="28">
                  <c:v>5573</c:v>
                </c:pt>
                <c:pt idx="29">
                  <c:v>5832</c:v>
                </c:pt>
                <c:pt idx="30">
                  <c:v>6689</c:v>
                </c:pt>
                <c:pt idx="31">
                  <c:v>6225</c:v>
                </c:pt>
                <c:pt idx="32">
                  <c:v>6386</c:v>
                </c:pt>
                <c:pt idx="33">
                  <c:v>6824</c:v>
                </c:pt>
                <c:pt idx="34">
                  <c:v>5037</c:v>
                </c:pt>
                <c:pt idx="35">
                  <c:v>5848</c:v>
                </c:pt>
                <c:pt idx="36">
                  <c:v>4672</c:v>
                </c:pt>
                <c:pt idx="37">
                  <c:v>4741</c:v>
                </c:pt>
                <c:pt idx="38">
                  <c:v>6091</c:v>
                </c:pt>
                <c:pt idx="39">
                  <c:v>6446</c:v>
                </c:pt>
                <c:pt idx="40">
                  <c:v>6650</c:v>
                </c:pt>
                <c:pt idx="41">
                  <c:v>7636</c:v>
                </c:pt>
                <c:pt idx="42">
                  <c:v>8082</c:v>
                </c:pt>
                <c:pt idx="43">
                  <c:v>7189</c:v>
                </c:pt>
                <c:pt idx="44">
                  <c:v>7138</c:v>
                </c:pt>
                <c:pt idx="45">
                  <c:v>7409</c:v>
                </c:pt>
                <c:pt idx="46">
                  <c:v>6257</c:v>
                </c:pt>
                <c:pt idx="47">
                  <c:v>7679</c:v>
                </c:pt>
                <c:pt idx="48">
                  <c:v>5228</c:v>
                </c:pt>
                <c:pt idx="49">
                  <c:v>5169</c:v>
                </c:pt>
                <c:pt idx="50">
                  <c:v>6747</c:v>
                </c:pt>
                <c:pt idx="51">
                  <c:v>6688</c:v>
                </c:pt>
                <c:pt idx="52">
                  <c:v>7320</c:v>
                </c:pt>
                <c:pt idx="53">
                  <c:v>7849</c:v>
                </c:pt>
                <c:pt idx="54">
                  <c:v>6515</c:v>
                </c:pt>
                <c:pt idx="55">
                  <c:v>6180</c:v>
                </c:pt>
                <c:pt idx="56">
                  <c:v>6070</c:v>
                </c:pt>
                <c:pt idx="57">
                  <c:v>5470</c:v>
                </c:pt>
                <c:pt idx="58">
                  <c:v>5540</c:v>
                </c:pt>
                <c:pt idx="59">
                  <c:v>6536</c:v>
                </c:pt>
                <c:pt idx="60">
                  <c:v>4908</c:v>
                </c:pt>
                <c:pt idx="61">
                  <c:v>4736</c:v>
                </c:pt>
                <c:pt idx="62">
                  <c:v>6590</c:v>
                </c:pt>
                <c:pt idx="63">
                  <c:v>6025</c:v>
                </c:pt>
                <c:pt idx="64">
                  <c:v>5983</c:v>
                </c:pt>
                <c:pt idx="65">
                  <c:v>6809</c:v>
                </c:pt>
                <c:pt idx="66">
                  <c:v>6193</c:v>
                </c:pt>
                <c:pt idx="67">
                  <c:v>6595</c:v>
                </c:pt>
                <c:pt idx="68">
                  <c:v>6185</c:v>
                </c:pt>
                <c:pt idx="69">
                  <c:v>5830</c:v>
                </c:pt>
                <c:pt idx="70">
                  <c:v>5859</c:v>
                </c:pt>
                <c:pt idx="71">
                  <c:v>6594</c:v>
                </c:pt>
                <c:pt idx="72">
                  <c:v>4997</c:v>
                </c:pt>
                <c:pt idx="73">
                  <c:v>5261</c:v>
                </c:pt>
                <c:pt idx="74">
                  <c:v>6772</c:v>
                </c:pt>
                <c:pt idx="75">
                  <c:v>6510</c:v>
                </c:pt>
                <c:pt idx="76">
                  <c:v>7496</c:v>
                </c:pt>
                <c:pt idx="77">
                  <c:v>7619</c:v>
                </c:pt>
                <c:pt idx="78">
                  <c:v>7091</c:v>
                </c:pt>
                <c:pt idx="79">
                  <c:v>7917</c:v>
                </c:pt>
                <c:pt idx="80">
                  <c:v>6188</c:v>
                </c:pt>
                <c:pt idx="81">
                  <c:v>7268</c:v>
                </c:pt>
                <c:pt idx="82">
                  <c:v>6637</c:v>
                </c:pt>
                <c:pt idx="83">
                  <c:v>7198</c:v>
                </c:pt>
                <c:pt idx="84">
                  <c:v>5308</c:v>
                </c:pt>
                <c:pt idx="85">
                  <c:v>5481</c:v>
                </c:pt>
                <c:pt idx="86">
                  <c:v>6962</c:v>
                </c:pt>
                <c:pt idx="87">
                  <c:v>7140</c:v>
                </c:pt>
                <c:pt idx="88">
                  <c:v>7707</c:v>
                </c:pt>
                <c:pt idx="89">
                  <c:v>7342</c:v>
                </c:pt>
                <c:pt idx="90">
                  <c:v>8012</c:v>
                </c:pt>
                <c:pt idx="91">
                  <c:v>8038</c:v>
                </c:pt>
                <c:pt idx="92">
                  <c:v>6496</c:v>
                </c:pt>
                <c:pt idx="93">
                  <c:v>7038</c:v>
                </c:pt>
                <c:pt idx="94">
                  <c:v>5884</c:v>
                </c:pt>
                <c:pt idx="95">
                  <c:v>6240</c:v>
                </c:pt>
                <c:pt idx="96">
                  <c:v>4913</c:v>
                </c:pt>
                <c:pt idx="97">
                  <c:v>4595</c:v>
                </c:pt>
                <c:pt idx="98">
                  <c:v>5915</c:v>
                </c:pt>
                <c:pt idx="99">
                  <c:v>6642</c:v>
                </c:pt>
                <c:pt idx="100">
                  <c:v>6460</c:v>
                </c:pt>
                <c:pt idx="101">
                  <c:v>6792</c:v>
                </c:pt>
                <c:pt idx="102">
                  <c:v>7012</c:v>
                </c:pt>
                <c:pt idx="103">
                  <c:v>6508</c:v>
                </c:pt>
                <c:pt idx="104">
                  <c:v>6717</c:v>
                </c:pt>
                <c:pt idx="105">
                  <c:v>6808</c:v>
                </c:pt>
                <c:pt idx="106">
                  <c:v>5283</c:v>
                </c:pt>
                <c:pt idx="107">
                  <c:v>6459</c:v>
                </c:pt>
                <c:pt idx="108">
                  <c:v>4738</c:v>
                </c:pt>
                <c:pt idx="109">
                  <c:v>4479</c:v>
                </c:pt>
                <c:pt idx="110">
                  <c:v>6653</c:v>
                </c:pt>
                <c:pt idx="111">
                  <c:v>7038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axId val="150998400"/>
        <c:axId val="151008384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Median Home Price</c:v>
                </c:pt>
              </c:strCache>
            </c:strRef>
          </c:tx>
          <c:spPr>
            <a:ln w="53975" cmpd="sng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numRef>
              <c:f>Sheet1!$B$1:$DI$1</c:f>
              <c:numCache>
                <c:formatCode>mmm\-yy</c:formatCode>
                <c:ptCount val="112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 formatCode="[$-409]mmm\-yy;@">
                  <c:v>41275</c:v>
                </c:pt>
                <c:pt idx="85">
                  <c:v>41306</c:v>
                </c:pt>
                <c:pt idx="86" formatCode="[$-409]mmm\-yy;@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</c:numCache>
            </c:numRef>
          </c:cat>
          <c:val>
            <c:numRef>
              <c:f>Sheet1!$B$3:$DI$3</c:f>
              <c:numCache>
                <c:formatCode>0.000</c:formatCode>
                <c:ptCount val="112"/>
                <c:pt idx="0">
                  <c:v>481.04199999999969</c:v>
                </c:pt>
                <c:pt idx="1">
                  <c:v>492.00400000000002</c:v>
                </c:pt>
                <c:pt idx="2">
                  <c:v>514.05699999999899</c:v>
                </c:pt>
                <c:pt idx="3">
                  <c:v>507.01499999999999</c:v>
                </c:pt>
                <c:pt idx="4">
                  <c:v>510.87599999999969</c:v>
                </c:pt>
                <c:pt idx="5">
                  <c:v>517.12300000000005</c:v>
                </c:pt>
                <c:pt idx="6">
                  <c:v>514.354999999999</c:v>
                </c:pt>
                <c:pt idx="7">
                  <c:v>521.67100000000005</c:v>
                </c:pt>
                <c:pt idx="8">
                  <c:v>511.10899999999964</c:v>
                </c:pt>
                <c:pt idx="9">
                  <c:v>516.09</c:v>
                </c:pt>
                <c:pt idx="10">
                  <c:v>512.15800000000002</c:v>
                </c:pt>
                <c:pt idx="11">
                  <c:v>522.42399999999998</c:v>
                </c:pt>
                <c:pt idx="12">
                  <c:v>513.66199999999947</c:v>
                </c:pt>
                <c:pt idx="13">
                  <c:v>524.10599999999999</c:v>
                </c:pt>
                <c:pt idx="14">
                  <c:v>541.8519999999985</c:v>
                </c:pt>
                <c:pt idx="15">
                  <c:v>530.44099999999946</c:v>
                </c:pt>
                <c:pt idx="16">
                  <c:v>551.79400000000055</c:v>
                </c:pt>
                <c:pt idx="17">
                  <c:v>542.72</c:v>
                </c:pt>
                <c:pt idx="18">
                  <c:v>547.87900000000002</c:v>
                </c:pt>
                <c:pt idx="19">
                  <c:v>562.34599999999887</c:v>
                </c:pt>
                <c:pt idx="20">
                  <c:v>528.23599999999999</c:v>
                </c:pt>
                <c:pt idx="21">
                  <c:v>494.66899999999993</c:v>
                </c:pt>
                <c:pt idx="22">
                  <c:v>495.03799999999944</c:v>
                </c:pt>
                <c:pt idx="23">
                  <c:v>482.18200000000002</c:v>
                </c:pt>
                <c:pt idx="24">
                  <c:v>452.26900000000001</c:v>
                </c:pt>
                <c:pt idx="25">
                  <c:v>458.74400000000031</c:v>
                </c:pt>
                <c:pt idx="26">
                  <c:v>444.63799999999969</c:v>
                </c:pt>
                <c:pt idx="27">
                  <c:v>438.661</c:v>
                </c:pt>
                <c:pt idx="28">
                  <c:v>427.089</c:v>
                </c:pt>
                <c:pt idx="29">
                  <c:v>423.13</c:v>
                </c:pt>
                <c:pt idx="30">
                  <c:v>406.30599999999993</c:v>
                </c:pt>
                <c:pt idx="31">
                  <c:v>386.38099999999969</c:v>
                </c:pt>
                <c:pt idx="32">
                  <c:v>364.84500000000008</c:v>
                </c:pt>
                <c:pt idx="33">
                  <c:v>355</c:v>
                </c:pt>
                <c:pt idx="34">
                  <c:v>340</c:v>
                </c:pt>
                <c:pt idx="35">
                  <c:v>320</c:v>
                </c:pt>
                <c:pt idx="36">
                  <c:v>304.69900000000001</c:v>
                </c:pt>
                <c:pt idx="37">
                  <c:v>305.64900000000057</c:v>
                </c:pt>
                <c:pt idx="38">
                  <c:v>302.375</c:v>
                </c:pt>
                <c:pt idx="39">
                  <c:v>300.32599999999951</c:v>
                </c:pt>
                <c:pt idx="40">
                  <c:v>304.35300000000001</c:v>
                </c:pt>
                <c:pt idx="41">
                  <c:v>320</c:v>
                </c:pt>
                <c:pt idx="42">
                  <c:v>321</c:v>
                </c:pt>
                <c:pt idx="43">
                  <c:v>329.5</c:v>
                </c:pt>
                <c:pt idx="44">
                  <c:v>330</c:v>
                </c:pt>
                <c:pt idx="45">
                  <c:v>325</c:v>
                </c:pt>
                <c:pt idx="46">
                  <c:v>329</c:v>
                </c:pt>
                <c:pt idx="47">
                  <c:v>339</c:v>
                </c:pt>
                <c:pt idx="48">
                  <c:v>325</c:v>
                </c:pt>
                <c:pt idx="49">
                  <c:v>318.29599999999925</c:v>
                </c:pt>
                <c:pt idx="50">
                  <c:v>329.5</c:v>
                </c:pt>
                <c:pt idx="51">
                  <c:v>329.5</c:v>
                </c:pt>
                <c:pt idx="52">
                  <c:v>345</c:v>
                </c:pt>
                <c:pt idx="53">
                  <c:v>335</c:v>
                </c:pt>
                <c:pt idx="54">
                  <c:v>339</c:v>
                </c:pt>
                <c:pt idx="55">
                  <c:v>330</c:v>
                </c:pt>
                <c:pt idx="56">
                  <c:v>340</c:v>
                </c:pt>
                <c:pt idx="57">
                  <c:v>325</c:v>
                </c:pt>
                <c:pt idx="58">
                  <c:v>325</c:v>
                </c:pt>
                <c:pt idx="59">
                  <c:v>330</c:v>
                </c:pt>
                <c:pt idx="60">
                  <c:v>300</c:v>
                </c:pt>
                <c:pt idx="61">
                  <c:v>315</c:v>
                </c:pt>
                <c:pt idx="62">
                  <c:v>320</c:v>
                </c:pt>
                <c:pt idx="63">
                  <c:v>320</c:v>
                </c:pt>
                <c:pt idx="64">
                  <c:v>320</c:v>
                </c:pt>
                <c:pt idx="65" formatCode="General">
                  <c:v>318</c:v>
                </c:pt>
                <c:pt idx="66" formatCode="General">
                  <c:v>320</c:v>
                </c:pt>
                <c:pt idx="67" formatCode="General">
                  <c:v>315</c:v>
                </c:pt>
                <c:pt idx="68" formatCode="General">
                  <c:v>310</c:v>
                </c:pt>
                <c:pt idx="69" formatCode="General">
                  <c:v>300</c:v>
                </c:pt>
                <c:pt idx="70" formatCode="General">
                  <c:v>308</c:v>
                </c:pt>
                <c:pt idx="71" formatCode="General">
                  <c:v>305</c:v>
                </c:pt>
                <c:pt idx="72" formatCode="General">
                  <c:v>289</c:v>
                </c:pt>
                <c:pt idx="73" formatCode="General">
                  <c:v>299</c:v>
                </c:pt>
                <c:pt idx="74" formatCode="General">
                  <c:v>306</c:v>
                </c:pt>
                <c:pt idx="75" formatCode="General">
                  <c:v>310</c:v>
                </c:pt>
                <c:pt idx="76" formatCode="General">
                  <c:v>315</c:v>
                </c:pt>
                <c:pt idx="77" formatCode="General">
                  <c:v>325</c:v>
                </c:pt>
                <c:pt idx="78" formatCode="General">
                  <c:v>330</c:v>
                </c:pt>
                <c:pt idx="79" formatCode="General">
                  <c:v>335</c:v>
                </c:pt>
                <c:pt idx="80" formatCode="General">
                  <c:v>340</c:v>
                </c:pt>
                <c:pt idx="81" formatCode="General">
                  <c:v>341</c:v>
                </c:pt>
                <c:pt idx="82" formatCode="General">
                  <c:v>350</c:v>
                </c:pt>
                <c:pt idx="83" formatCode="General">
                  <c:v>352</c:v>
                </c:pt>
                <c:pt idx="84" formatCode="General">
                  <c:v>340</c:v>
                </c:pt>
                <c:pt idx="85" formatCode="General">
                  <c:v>350</c:v>
                </c:pt>
                <c:pt idx="86" formatCode="General">
                  <c:v>380</c:v>
                </c:pt>
                <c:pt idx="87" formatCode="General">
                  <c:v>395</c:v>
                </c:pt>
                <c:pt idx="88" formatCode="General">
                  <c:v>410</c:v>
                </c:pt>
                <c:pt idx="89" formatCode="General">
                  <c:v>425</c:v>
                </c:pt>
                <c:pt idx="90" formatCode="General">
                  <c:v>425</c:v>
                </c:pt>
                <c:pt idx="91" formatCode="General">
                  <c:v>429</c:v>
                </c:pt>
                <c:pt idx="92" formatCode="General">
                  <c:v>425</c:v>
                </c:pt>
                <c:pt idx="93" formatCode="General">
                  <c:v>425</c:v>
                </c:pt>
                <c:pt idx="94" formatCode="General">
                  <c:v>424.5</c:v>
                </c:pt>
                <c:pt idx="95" formatCode="General">
                  <c:v>430</c:v>
                </c:pt>
                <c:pt idx="96" formatCode="General">
                  <c:v>410</c:v>
                </c:pt>
                <c:pt idx="97" formatCode="General">
                  <c:v>426</c:v>
                </c:pt>
                <c:pt idx="98" formatCode="General">
                  <c:v>435</c:v>
                </c:pt>
                <c:pt idx="99" formatCode="General">
                  <c:v>441</c:v>
                </c:pt>
                <c:pt idx="100" formatCode="General">
                  <c:v>450</c:v>
                </c:pt>
                <c:pt idx="101" formatCode="General">
                  <c:v>450</c:v>
                </c:pt>
                <c:pt idx="102" formatCode="General">
                  <c:v>457.5</c:v>
                </c:pt>
                <c:pt idx="103" formatCode="General">
                  <c:v>465</c:v>
                </c:pt>
                <c:pt idx="104" formatCode="General">
                  <c:v>455.5</c:v>
                </c:pt>
                <c:pt idx="105" formatCode="General">
                  <c:v>455</c:v>
                </c:pt>
                <c:pt idx="106" formatCode="General">
                  <c:v>455</c:v>
                </c:pt>
                <c:pt idx="107" formatCode="General">
                  <c:v>460</c:v>
                </c:pt>
                <c:pt idx="108" formatCode="General">
                  <c:v>460</c:v>
                </c:pt>
                <c:pt idx="109" formatCode="General">
                  <c:v>465</c:v>
                </c:pt>
                <c:pt idx="110" formatCode="General">
                  <c:v>475.5</c:v>
                </c:pt>
                <c:pt idx="111" formatCode="General">
                  <c:v>485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009920"/>
        <c:axId val="151019904"/>
      </c:lineChart>
      <c:catAx>
        <c:axId val="15099840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ln w="31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aseline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1008384"/>
        <c:crosses val="autoZero"/>
        <c:auto val="0"/>
        <c:lblAlgn val="ctr"/>
        <c:lblOffset val="100"/>
        <c:tickLblSkip val="12"/>
        <c:tickMarkSkip val="12"/>
        <c:noMultiLvlLbl val="0"/>
      </c:catAx>
      <c:valAx>
        <c:axId val="151008384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spPr>
          <a:ln w="31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0998400"/>
        <c:crosses val="autoZero"/>
        <c:crossBetween val="between"/>
      </c:valAx>
      <c:catAx>
        <c:axId val="15100992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one"/>
        <c:crossAx val="151019904"/>
        <c:crosses val="autoZero"/>
        <c:auto val="0"/>
        <c:lblAlgn val="ctr"/>
        <c:lblOffset val="100"/>
        <c:noMultiLvlLbl val="0"/>
      </c:catAx>
      <c:valAx>
        <c:axId val="151019904"/>
        <c:scaling>
          <c:orientation val="minMax"/>
        </c:scaling>
        <c:delete val="0"/>
        <c:axPos val="r"/>
        <c:numFmt formatCode="\$#,##0" sourceLinked="0"/>
        <c:majorTickMark val="none"/>
        <c:minorTickMark val="none"/>
        <c:tickLblPos val="nextTo"/>
        <c:spPr>
          <a:ln w="31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1009920"/>
        <c:crosses val="max"/>
        <c:crossBetween val="between"/>
      </c:valAx>
      <c:spPr>
        <a:noFill/>
        <a:ln w="12765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62686479455556265"/>
          <c:y val="0.73135915398020002"/>
          <c:w val="0.25149710821545535"/>
          <c:h val="0.13228873955305481"/>
        </c:manualLayout>
      </c:layout>
      <c:overlay val="0"/>
      <c:spPr>
        <a:solidFill>
          <a:sysClr val="window" lastClr="FFFFFF">
            <a:lumMod val="95000"/>
          </a:sysClr>
        </a:solidFill>
        <a:ln>
          <a:solidFill>
            <a:srgbClr val="1F497D">
              <a:lumMod val="50000"/>
            </a:srgbClr>
          </a:solidFill>
        </a:ln>
      </c:spPr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0" i="0" u="none" strike="noStrike" baseline="0">
          <a:solidFill>
            <a:schemeClr val="tx1"/>
          </a:solidFill>
          <a:latin typeface="+mn-lt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Los Angeles</c:v>
                </c:pt>
              </c:strCache>
            </c:strRef>
          </c:tx>
          <c:cat>
            <c:strRef>
              <c:f>Sheet1!$A$2:$A$61</c:f>
              <c:strCache>
                <c:ptCount val="40"/>
                <c:pt idx="0">
                  <c:v>05Q1</c:v>
                </c:pt>
                <c:pt idx="1">
                  <c:v>05Q2</c:v>
                </c:pt>
                <c:pt idx="2">
                  <c:v>05Q3</c:v>
                </c:pt>
                <c:pt idx="3">
                  <c:v>05Q4</c:v>
                </c:pt>
                <c:pt idx="4">
                  <c:v>06Q1</c:v>
                </c:pt>
                <c:pt idx="5">
                  <c:v>06Q2</c:v>
                </c:pt>
                <c:pt idx="6">
                  <c:v>06Q3</c:v>
                </c:pt>
                <c:pt idx="7">
                  <c:v>06Q4</c:v>
                </c:pt>
                <c:pt idx="8">
                  <c:v>07Q1</c:v>
                </c:pt>
                <c:pt idx="9">
                  <c:v>07Q2</c:v>
                </c:pt>
                <c:pt idx="10">
                  <c:v>07Q3</c:v>
                </c:pt>
                <c:pt idx="11">
                  <c:v>07Q4</c:v>
                </c:pt>
                <c:pt idx="12">
                  <c:v>08Q1</c:v>
                </c:pt>
                <c:pt idx="13">
                  <c:v>08Q2</c:v>
                </c:pt>
                <c:pt idx="14">
                  <c:v>08Q3</c:v>
                </c:pt>
                <c:pt idx="15">
                  <c:v>08Q4</c:v>
                </c:pt>
                <c:pt idx="16">
                  <c:v>09Q1</c:v>
                </c:pt>
                <c:pt idx="17">
                  <c:v>09Q2</c:v>
                </c:pt>
                <c:pt idx="18">
                  <c:v>09Q3</c:v>
                </c:pt>
                <c:pt idx="19">
                  <c:v>09Q4</c:v>
                </c:pt>
                <c:pt idx="20">
                  <c:v>10Q1</c:v>
                </c:pt>
                <c:pt idx="21">
                  <c:v>10Q2</c:v>
                </c:pt>
                <c:pt idx="22">
                  <c:v>10Q3</c:v>
                </c:pt>
                <c:pt idx="23">
                  <c:v>10Q4</c:v>
                </c:pt>
                <c:pt idx="24">
                  <c:v>11Q1</c:v>
                </c:pt>
                <c:pt idx="25">
                  <c:v>11Q2</c:v>
                </c:pt>
                <c:pt idx="26">
                  <c:v>11Q3</c:v>
                </c:pt>
                <c:pt idx="27">
                  <c:v>11Q4</c:v>
                </c:pt>
                <c:pt idx="28">
                  <c:v>12Q1</c:v>
                </c:pt>
                <c:pt idx="29">
                  <c:v>12Q2</c:v>
                </c:pt>
                <c:pt idx="30">
                  <c:v>12Q3</c:v>
                </c:pt>
                <c:pt idx="31">
                  <c:v>12Q4</c:v>
                </c:pt>
                <c:pt idx="32">
                  <c:v>13Q1</c:v>
                </c:pt>
                <c:pt idx="33">
                  <c:v>13Q2</c:v>
                </c:pt>
                <c:pt idx="34">
                  <c:v>13Q3</c:v>
                </c:pt>
                <c:pt idx="35">
                  <c:v>13Q4</c:v>
                </c:pt>
                <c:pt idx="36">
                  <c:v>14Q1</c:v>
                </c:pt>
                <c:pt idx="37">
                  <c:v>14Q2</c:v>
                </c:pt>
                <c:pt idx="38">
                  <c:v>14Q3</c:v>
                </c:pt>
                <c:pt idx="39">
                  <c:v>14Q4</c:v>
                </c:pt>
              </c:strCache>
            </c:strRef>
          </c:cat>
          <c:val>
            <c:numRef>
              <c:f>Sheet1!$B$2:$B$61</c:f>
              <c:numCache>
                <c:formatCode>#,##0</c:formatCode>
                <c:ptCount val="40"/>
                <c:pt idx="0">
                  <c:v>1445</c:v>
                </c:pt>
                <c:pt idx="1">
                  <c:v>1467</c:v>
                </c:pt>
                <c:pt idx="2">
                  <c:v>1475</c:v>
                </c:pt>
                <c:pt idx="3">
                  <c:v>1500</c:v>
                </c:pt>
                <c:pt idx="4">
                  <c:v>1527</c:v>
                </c:pt>
                <c:pt idx="5">
                  <c:v>1559</c:v>
                </c:pt>
                <c:pt idx="6">
                  <c:v>1595</c:v>
                </c:pt>
                <c:pt idx="7">
                  <c:v>1614</c:v>
                </c:pt>
                <c:pt idx="8">
                  <c:v>1642</c:v>
                </c:pt>
                <c:pt idx="9">
                  <c:v>1660</c:v>
                </c:pt>
                <c:pt idx="10">
                  <c:v>1683</c:v>
                </c:pt>
                <c:pt idx="11">
                  <c:v>1695</c:v>
                </c:pt>
                <c:pt idx="12">
                  <c:v>1703</c:v>
                </c:pt>
                <c:pt idx="13">
                  <c:v>1725</c:v>
                </c:pt>
                <c:pt idx="14">
                  <c:v>1716</c:v>
                </c:pt>
                <c:pt idx="15">
                  <c:v>1691</c:v>
                </c:pt>
                <c:pt idx="16">
                  <c:v>1655</c:v>
                </c:pt>
                <c:pt idx="17">
                  <c:v>1622</c:v>
                </c:pt>
                <c:pt idx="18">
                  <c:v>1612</c:v>
                </c:pt>
                <c:pt idx="19">
                  <c:v>1564</c:v>
                </c:pt>
                <c:pt idx="20">
                  <c:v>1591</c:v>
                </c:pt>
                <c:pt idx="21">
                  <c:v>1596</c:v>
                </c:pt>
                <c:pt idx="22">
                  <c:v>1608</c:v>
                </c:pt>
                <c:pt idx="23">
                  <c:v>1611</c:v>
                </c:pt>
                <c:pt idx="24">
                  <c:v>1637</c:v>
                </c:pt>
                <c:pt idx="25">
                  <c:v>1644</c:v>
                </c:pt>
                <c:pt idx="26">
                  <c:v>1674</c:v>
                </c:pt>
                <c:pt idx="27">
                  <c:v>1655</c:v>
                </c:pt>
                <c:pt idx="28">
                  <c:v>1688</c:v>
                </c:pt>
                <c:pt idx="29">
                  <c:v>1731</c:v>
                </c:pt>
                <c:pt idx="30">
                  <c:v>1751</c:v>
                </c:pt>
                <c:pt idx="31">
                  <c:v>1733</c:v>
                </c:pt>
                <c:pt idx="32">
                  <c:v>1754</c:v>
                </c:pt>
                <c:pt idx="33">
                  <c:v>1778</c:v>
                </c:pt>
                <c:pt idx="34">
                  <c:v>1829</c:v>
                </c:pt>
                <c:pt idx="35">
                  <c:v>1835</c:v>
                </c:pt>
                <c:pt idx="36">
                  <c:v>1846</c:v>
                </c:pt>
                <c:pt idx="37">
                  <c:v>1877</c:v>
                </c:pt>
                <c:pt idx="38">
                  <c:v>1939</c:v>
                </c:pt>
                <c:pt idx="39">
                  <c:v>1949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Orange</c:v>
                </c:pt>
              </c:strCache>
            </c:strRef>
          </c:tx>
          <c:cat>
            <c:strRef>
              <c:f>Sheet1!$A$2:$A$61</c:f>
              <c:strCache>
                <c:ptCount val="40"/>
                <c:pt idx="0">
                  <c:v>05Q1</c:v>
                </c:pt>
                <c:pt idx="1">
                  <c:v>05Q2</c:v>
                </c:pt>
                <c:pt idx="2">
                  <c:v>05Q3</c:v>
                </c:pt>
                <c:pt idx="3">
                  <c:v>05Q4</c:v>
                </c:pt>
                <c:pt idx="4">
                  <c:v>06Q1</c:v>
                </c:pt>
                <c:pt idx="5">
                  <c:v>06Q2</c:v>
                </c:pt>
                <c:pt idx="6">
                  <c:v>06Q3</c:v>
                </c:pt>
                <c:pt idx="7">
                  <c:v>06Q4</c:v>
                </c:pt>
                <c:pt idx="8">
                  <c:v>07Q1</c:v>
                </c:pt>
                <c:pt idx="9">
                  <c:v>07Q2</c:v>
                </c:pt>
                <c:pt idx="10">
                  <c:v>07Q3</c:v>
                </c:pt>
                <c:pt idx="11">
                  <c:v>07Q4</c:v>
                </c:pt>
                <c:pt idx="12">
                  <c:v>08Q1</c:v>
                </c:pt>
                <c:pt idx="13">
                  <c:v>08Q2</c:v>
                </c:pt>
                <c:pt idx="14">
                  <c:v>08Q3</c:v>
                </c:pt>
                <c:pt idx="15">
                  <c:v>08Q4</c:v>
                </c:pt>
                <c:pt idx="16">
                  <c:v>09Q1</c:v>
                </c:pt>
                <c:pt idx="17">
                  <c:v>09Q2</c:v>
                </c:pt>
                <c:pt idx="18">
                  <c:v>09Q3</c:v>
                </c:pt>
                <c:pt idx="19">
                  <c:v>09Q4</c:v>
                </c:pt>
                <c:pt idx="20">
                  <c:v>10Q1</c:v>
                </c:pt>
                <c:pt idx="21">
                  <c:v>10Q2</c:v>
                </c:pt>
                <c:pt idx="22">
                  <c:v>10Q3</c:v>
                </c:pt>
                <c:pt idx="23">
                  <c:v>10Q4</c:v>
                </c:pt>
                <c:pt idx="24">
                  <c:v>11Q1</c:v>
                </c:pt>
                <c:pt idx="25">
                  <c:v>11Q2</c:v>
                </c:pt>
                <c:pt idx="26">
                  <c:v>11Q3</c:v>
                </c:pt>
                <c:pt idx="27">
                  <c:v>11Q4</c:v>
                </c:pt>
                <c:pt idx="28">
                  <c:v>12Q1</c:v>
                </c:pt>
                <c:pt idx="29">
                  <c:v>12Q2</c:v>
                </c:pt>
                <c:pt idx="30">
                  <c:v>12Q3</c:v>
                </c:pt>
                <c:pt idx="31">
                  <c:v>12Q4</c:v>
                </c:pt>
                <c:pt idx="32">
                  <c:v>13Q1</c:v>
                </c:pt>
                <c:pt idx="33">
                  <c:v>13Q2</c:v>
                </c:pt>
                <c:pt idx="34">
                  <c:v>13Q3</c:v>
                </c:pt>
                <c:pt idx="35">
                  <c:v>13Q4</c:v>
                </c:pt>
                <c:pt idx="36">
                  <c:v>14Q1</c:v>
                </c:pt>
                <c:pt idx="37">
                  <c:v>14Q2</c:v>
                </c:pt>
                <c:pt idx="38">
                  <c:v>14Q3</c:v>
                </c:pt>
                <c:pt idx="39">
                  <c:v>14Q4</c:v>
                </c:pt>
              </c:strCache>
            </c:strRef>
          </c:cat>
          <c:val>
            <c:numRef>
              <c:f>Sheet1!$C$2:$C$61</c:f>
              <c:numCache>
                <c:formatCode>#,##0</c:formatCode>
                <c:ptCount val="40"/>
                <c:pt idx="0">
                  <c:v>1350</c:v>
                </c:pt>
                <c:pt idx="1">
                  <c:v>1373</c:v>
                </c:pt>
                <c:pt idx="2">
                  <c:v>1410</c:v>
                </c:pt>
                <c:pt idx="3">
                  <c:v>1420</c:v>
                </c:pt>
                <c:pt idx="4">
                  <c:v>1444</c:v>
                </c:pt>
                <c:pt idx="5">
                  <c:v>1462</c:v>
                </c:pt>
                <c:pt idx="6">
                  <c:v>1497</c:v>
                </c:pt>
                <c:pt idx="7">
                  <c:v>1517</c:v>
                </c:pt>
                <c:pt idx="8">
                  <c:v>1531</c:v>
                </c:pt>
                <c:pt idx="9">
                  <c:v>1551</c:v>
                </c:pt>
                <c:pt idx="10">
                  <c:v>1574</c:v>
                </c:pt>
                <c:pt idx="11">
                  <c:v>1595</c:v>
                </c:pt>
                <c:pt idx="12">
                  <c:v>1596</c:v>
                </c:pt>
                <c:pt idx="13">
                  <c:v>1599</c:v>
                </c:pt>
                <c:pt idx="14">
                  <c:v>1603</c:v>
                </c:pt>
                <c:pt idx="15">
                  <c:v>1578</c:v>
                </c:pt>
                <c:pt idx="16">
                  <c:v>1550</c:v>
                </c:pt>
                <c:pt idx="17">
                  <c:v>1534</c:v>
                </c:pt>
                <c:pt idx="18">
                  <c:v>1523</c:v>
                </c:pt>
                <c:pt idx="19">
                  <c:v>1473</c:v>
                </c:pt>
                <c:pt idx="20">
                  <c:v>1478</c:v>
                </c:pt>
                <c:pt idx="21">
                  <c:v>1482</c:v>
                </c:pt>
                <c:pt idx="22">
                  <c:v>1492</c:v>
                </c:pt>
                <c:pt idx="23">
                  <c:v>1476</c:v>
                </c:pt>
                <c:pt idx="24">
                  <c:v>1506</c:v>
                </c:pt>
                <c:pt idx="25">
                  <c:v>1531</c:v>
                </c:pt>
                <c:pt idx="26">
                  <c:v>1555</c:v>
                </c:pt>
                <c:pt idx="27">
                  <c:v>1561</c:v>
                </c:pt>
                <c:pt idx="28">
                  <c:v>1578</c:v>
                </c:pt>
                <c:pt idx="29">
                  <c:v>1604</c:v>
                </c:pt>
                <c:pt idx="30">
                  <c:v>1628</c:v>
                </c:pt>
                <c:pt idx="31">
                  <c:v>1637</c:v>
                </c:pt>
                <c:pt idx="32">
                  <c:v>1646</c:v>
                </c:pt>
                <c:pt idx="33">
                  <c:v>1671</c:v>
                </c:pt>
                <c:pt idx="34">
                  <c:v>1708</c:v>
                </c:pt>
                <c:pt idx="35">
                  <c:v>1700</c:v>
                </c:pt>
                <c:pt idx="36">
                  <c:v>1702</c:v>
                </c:pt>
                <c:pt idx="37">
                  <c:v>1729</c:v>
                </c:pt>
                <c:pt idx="38">
                  <c:v>1765</c:v>
                </c:pt>
                <c:pt idx="39">
                  <c:v>1781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Riverside</c:v>
                </c:pt>
              </c:strCache>
            </c:strRef>
          </c:tx>
          <c:cat>
            <c:strRef>
              <c:f>Sheet1!$A$2:$A$61</c:f>
              <c:strCache>
                <c:ptCount val="40"/>
                <c:pt idx="0">
                  <c:v>05Q1</c:v>
                </c:pt>
                <c:pt idx="1">
                  <c:v>05Q2</c:v>
                </c:pt>
                <c:pt idx="2">
                  <c:v>05Q3</c:v>
                </c:pt>
                <c:pt idx="3">
                  <c:v>05Q4</c:v>
                </c:pt>
                <c:pt idx="4">
                  <c:v>06Q1</c:v>
                </c:pt>
                <c:pt idx="5">
                  <c:v>06Q2</c:v>
                </c:pt>
                <c:pt idx="6">
                  <c:v>06Q3</c:v>
                </c:pt>
                <c:pt idx="7">
                  <c:v>06Q4</c:v>
                </c:pt>
                <c:pt idx="8">
                  <c:v>07Q1</c:v>
                </c:pt>
                <c:pt idx="9">
                  <c:v>07Q2</c:v>
                </c:pt>
                <c:pt idx="10">
                  <c:v>07Q3</c:v>
                </c:pt>
                <c:pt idx="11">
                  <c:v>07Q4</c:v>
                </c:pt>
                <c:pt idx="12">
                  <c:v>08Q1</c:v>
                </c:pt>
                <c:pt idx="13">
                  <c:v>08Q2</c:v>
                </c:pt>
                <c:pt idx="14">
                  <c:v>08Q3</c:v>
                </c:pt>
                <c:pt idx="15">
                  <c:v>08Q4</c:v>
                </c:pt>
                <c:pt idx="16">
                  <c:v>09Q1</c:v>
                </c:pt>
                <c:pt idx="17">
                  <c:v>09Q2</c:v>
                </c:pt>
                <c:pt idx="18">
                  <c:v>09Q3</c:v>
                </c:pt>
                <c:pt idx="19">
                  <c:v>09Q4</c:v>
                </c:pt>
                <c:pt idx="20">
                  <c:v>10Q1</c:v>
                </c:pt>
                <c:pt idx="21">
                  <c:v>10Q2</c:v>
                </c:pt>
                <c:pt idx="22">
                  <c:v>10Q3</c:v>
                </c:pt>
                <c:pt idx="23">
                  <c:v>10Q4</c:v>
                </c:pt>
                <c:pt idx="24">
                  <c:v>11Q1</c:v>
                </c:pt>
                <c:pt idx="25">
                  <c:v>11Q2</c:v>
                </c:pt>
                <c:pt idx="26">
                  <c:v>11Q3</c:v>
                </c:pt>
                <c:pt idx="27">
                  <c:v>11Q4</c:v>
                </c:pt>
                <c:pt idx="28">
                  <c:v>12Q1</c:v>
                </c:pt>
                <c:pt idx="29">
                  <c:v>12Q2</c:v>
                </c:pt>
                <c:pt idx="30">
                  <c:v>12Q3</c:v>
                </c:pt>
                <c:pt idx="31">
                  <c:v>12Q4</c:v>
                </c:pt>
                <c:pt idx="32">
                  <c:v>13Q1</c:v>
                </c:pt>
                <c:pt idx="33">
                  <c:v>13Q2</c:v>
                </c:pt>
                <c:pt idx="34">
                  <c:v>13Q3</c:v>
                </c:pt>
                <c:pt idx="35">
                  <c:v>13Q4</c:v>
                </c:pt>
                <c:pt idx="36">
                  <c:v>14Q1</c:v>
                </c:pt>
                <c:pt idx="37">
                  <c:v>14Q2</c:v>
                </c:pt>
                <c:pt idx="38">
                  <c:v>14Q3</c:v>
                </c:pt>
                <c:pt idx="39">
                  <c:v>14Q4</c:v>
                </c:pt>
              </c:strCache>
            </c:strRef>
          </c:cat>
          <c:val>
            <c:numRef>
              <c:f>Sheet1!$D$2:$D$61</c:f>
              <c:numCache>
                <c:formatCode>#,##0</c:formatCode>
                <c:ptCount val="40"/>
                <c:pt idx="0">
                  <c:v>1026</c:v>
                </c:pt>
                <c:pt idx="1">
                  <c:v>1043</c:v>
                </c:pt>
                <c:pt idx="2">
                  <c:v>1052</c:v>
                </c:pt>
                <c:pt idx="3">
                  <c:v>1081</c:v>
                </c:pt>
                <c:pt idx="4">
                  <c:v>1093</c:v>
                </c:pt>
                <c:pt idx="5">
                  <c:v>1100</c:v>
                </c:pt>
                <c:pt idx="6">
                  <c:v>1116</c:v>
                </c:pt>
                <c:pt idx="7">
                  <c:v>1133</c:v>
                </c:pt>
                <c:pt idx="8">
                  <c:v>1138</c:v>
                </c:pt>
                <c:pt idx="9">
                  <c:v>1137</c:v>
                </c:pt>
                <c:pt idx="10">
                  <c:v>1144</c:v>
                </c:pt>
                <c:pt idx="11">
                  <c:v>1150</c:v>
                </c:pt>
                <c:pt idx="12">
                  <c:v>1151</c:v>
                </c:pt>
                <c:pt idx="13">
                  <c:v>1147</c:v>
                </c:pt>
                <c:pt idx="14">
                  <c:v>1141</c:v>
                </c:pt>
                <c:pt idx="15">
                  <c:v>1108</c:v>
                </c:pt>
                <c:pt idx="16">
                  <c:v>1096</c:v>
                </c:pt>
                <c:pt idx="17">
                  <c:v>1074</c:v>
                </c:pt>
                <c:pt idx="18">
                  <c:v>1075</c:v>
                </c:pt>
                <c:pt idx="19">
                  <c:v>1039</c:v>
                </c:pt>
                <c:pt idx="20">
                  <c:v>1041</c:v>
                </c:pt>
                <c:pt idx="21">
                  <c:v>1041</c:v>
                </c:pt>
                <c:pt idx="22">
                  <c:v>1050</c:v>
                </c:pt>
                <c:pt idx="23">
                  <c:v>1049</c:v>
                </c:pt>
                <c:pt idx="24">
                  <c:v>1074</c:v>
                </c:pt>
                <c:pt idx="25">
                  <c:v>1072</c:v>
                </c:pt>
                <c:pt idx="26">
                  <c:v>1066</c:v>
                </c:pt>
                <c:pt idx="27">
                  <c:v>1074</c:v>
                </c:pt>
                <c:pt idx="28">
                  <c:v>1086</c:v>
                </c:pt>
                <c:pt idx="29">
                  <c:v>1076</c:v>
                </c:pt>
                <c:pt idx="30">
                  <c:v>1088</c:v>
                </c:pt>
                <c:pt idx="31">
                  <c:v>1073</c:v>
                </c:pt>
                <c:pt idx="32">
                  <c:v>1083</c:v>
                </c:pt>
                <c:pt idx="33">
                  <c:v>1100</c:v>
                </c:pt>
                <c:pt idx="34">
                  <c:v>1108</c:v>
                </c:pt>
                <c:pt idx="35">
                  <c:v>1114</c:v>
                </c:pt>
                <c:pt idx="36">
                  <c:v>1132</c:v>
                </c:pt>
                <c:pt idx="37">
                  <c:v>1154</c:v>
                </c:pt>
                <c:pt idx="38">
                  <c:v>1168</c:v>
                </c:pt>
                <c:pt idx="39">
                  <c:v>1173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San Bernardino</c:v>
                </c:pt>
              </c:strCache>
            </c:strRef>
          </c:tx>
          <c:cat>
            <c:strRef>
              <c:f>Sheet1!$A$2:$A$61</c:f>
              <c:strCache>
                <c:ptCount val="40"/>
                <c:pt idx="0">
                  <c:v>05Q1</c:v>
                </c:pt>
                <c:pt idx="1">
                  <c:v>05Q2</c:v>
                </c:pt>
                <c:pt idx="2">
                  <c:v>05Q3</c:v>
                </c:pt>
                <c:pt idx="3">
                  <c:v>05Q4</c:v>
                </c:pt>
                <c:pt idx="4">
                  <c:v>06Q1</c:v>
                </c:pt>
                <c:pt idx="5">
                  <c:v>06Q2</c:v>
                </c:pt>
                <c:pt idx="6">
                  <c:v>06Q3</c:v>
                </c:pt>
                <c:pt idx="7">
                  <c:v>06Q4</c:v>
                </c:pt>
                <c:pt idx="8">
                  <c:v>07Q1</c:v>
                </c:pt>
                <c:pt idx="9">
                  <c:v>07Q2</c:v>
                </c:pt>
                <c:pt idx="10">
                  <c:v>07Q3</c:v>
                </c:pt>
                <c:pt idx="11">
                  <c:v>07Q4</c:v>
                </c:pt>
                <c:pt idx="12">
                  <c:v>08Q1</c:v>
                </c:pt>
                <c:pt idx="13">
                  <c:v>08Q2</c:v>
                </c:pt>
                <c:pt idx="14">
                  <c:v>08Q3</c:v>
                </c:pt>
                <c:pt idx="15">
                  <c:v>08Q4</c:v>
                </c:pt>
                <c:pt idx="16">
                  <c:v>09Q1</c:v>
                </c:pt>
                <c:pt idx="17">
                  <c:v>09Q2</c:v>
                </c:pt>
                <c:pt idx="18">
                  <c:v>09Q3</c:v>
                </c:pt>
                <c:pt idx="19">
                  <c:v>09Q4</c:v>
                </c:pt>
                <c:pt idx="20">
                  <c:v>10Q1</c:v>
                </c:pt>
                <c:pt idx="21">
                  <c:v>10Q2</c:v>
                </c:pt>
                <c:pt idx="22">
                  <c:v>10Q3</c:v>
                </c:pt>
                <c:pt idx="23">
                  <c:v>10Q4</c:v>
                </c:pt>
                <c:pt idx="24">
                  <c:v>11Q1</c:v>
                </c:pt>
                <c:pt idx="25">
                  <c:v>11Q2</c:v>
                </c:pt>
                <c:pt idx="26">
                  <c:v>11Q3</c:v>
                </c:pt>
                <c:pt idx="27">
                  <c:v>11Q4</c:v>
                </c:pt>
                <c:pt idx="28">
                  <c:v>12Q1</c:v>
                </c:pt>
                <c:pt idx="29">
                  <c:v>12Q2</c:v>
                </c:pt>
                <c:pt idx="30">
                  <c:v>12Q3</c:v>
                </c:pt>
                <c:pt idx="31">
                  <c:v>12Q4</c:v>
                </c:pt>
                <c:pt idx="32">
                  <c:v>13Q1</c:v>
                </c:pt>
                <c:pt idx="33">
                  <c:v>13Q2</c:v>
                </c:pt>
                <c:pt idx="34">
                  <c:v>13Q3</c:v>
                </c:pt>
                <c:pt idx="35">
                  <c:v>13Q4</c:v>
                </c:pt>
                <c:pt idx="36">
                  <c:v>14Q1</c:v>
                </c:pt>
                <c:pt idx="37">
                  <c:v>14Q2</c:v>
                </c:pt>
                <c:pt idx="38">
                  <c:v>14Q3</c:v>
                </c:pt>
                <c:pt idx="39">
                  <c:v>14Q4</c:v>
                </c:pt>
              </c:strCache>
            </c:strRef>
          </c:cat>
          <c:val>
            <c:numRef>
              <c:f>Sheet1!$E$2:$E$61</c:f>
              <c:numCache>
                <c:formatCode>#,##0</c:formatCode>
                <c:ptCount val="40"/>
                <c:pt idx="0">
                  <c:v>1025</c:v>
                </c:pt>
                <c:pt idx="1">
                  <c:v>1056</c:v>
                </c:pt>
                <c:pt idx="2">
                  <c:v>1076</c:v>
                </c:pt>
                <c:pt idx="3">
                  <c:v>1094</c:v>
                </c:pt>
                <c:pt idx="4">
                  <c:v>1105</c:v>
                </c:pt>
                <c:pt idx="5">
                  <c:v>1115</c:v>
                </c:pt>
                <c:pt idx="6">
                  <c:v>1139</c:v>
                </c:pt>
                <c:pt idx="7">
                  <c:v>1149</c:v>
                </c:pt>
                <c:pt idx="8">
                  <c:v>1154</c:v>
                </c:pt>
                <c:pt idx="9">
                  <c:v>1168</c:v>
                </c:pt>
                <c:pt idx="10">
                  <c:v>1173</c:v>
                </c:pt>
                <c:pt idx="11">
                  <c:v>1174</c:v>
                </c:pt>
                <c:pt idx="12">
                  <c:v>1177</c:v>
                </c:pt>
                <c:pt idx="13">
                  <c:v>1175</c:v>
                </c:pt>
                <c:pt idx="14">
                  <c:v>1171</c:v>
                </c:pt>
                <c:pt idx="15">
                  <c:v>1147</c:v>
                </c:pt>
                <c:pt idx="16">
                  <c:v>1126</c:v>
                </c:pt>
                <c:pt idx="17">
                  <c:v>1110</c:v>
                </c:pt>
                <c:pt idx="18">
                  <c:v>1103</c:v>
                </c:pt>
                <c:pt idx="19">
                  <c:v>1065</c:v>
                </c:pt>
                <c:pt idx="20">
                  <c:v>1063</c:v>
                </c:pt>
                <c:pt idx="21">
                  <c:v>1076</c:v>
                </c:pt>
                <c:pt idx="22">
                  <c:v>1082</c:v>
                </c:pt>
                <c:pt idx="23">
                  <c:v>1049</c:v>
                </c:pt>
                <c:pt idx="24">
                  <c:v>1090</c:v>
                </c:pt>
                <c:pt idx="25">
                  <c:v>1105</c:v>
                </c:pt>
                <c:pt idx="26">
                  <c:v>1110</c:v>
                </c:pt>
                <c:pt idx="27">
                  <c:v>1106</c:v>
                </c:pt>
                <c:pt idx="28">
                  <c:v>1116</c:v>
                </c:pt>
                <c:pt idx="29">
                  <c:v>1125</c:v>
                </c:pt>
                <c:pt idx="30">
                  <c:v>1125</c:v>
                </c:pt>
                <c:pt idx="31">
                  <c:v>1126</c:v>
                </c:pt>
                <c:pt idx="32">
                  <c:v>1137</c:v>
                </c:pt>
                <c:pt idx="33">
                  <c:v>1147</c:v>
                </c:pt>
                <c:pt idx="34">
                  <c:v>1161</c:v>
                </c:pt>
                <c:pt idx="35">
                  <c:v>1167</c:v>
                </c:pt>
                <c:pt idx="36">
                  <c:v>1196</c:v>
                </c:pt>
                <c:pt idx="37">
                  <c:v>1207</c:v>
                </c:pt>
                <c:pt idx="38">
                  <c:v>1230</c:v>
                </c:pt>
                <c:pt idx="39">
                  <c:v>1232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Ventura</c:v>
                </c:pt>
              </c:strCache>
            </c:strRef>
          </c:tx>
          <c:cat>
            <c:strRef>
              <c:f>Sheet1!$A$2:$A$61</c:f>
              <c:strCache>
                <c:ptCount val="40"/>
                <c:pt idx="0">
                  <c:v>05Q1</c:v>
                </c:pt>
                <c:pt idx="1">
                  <c:v>05Q2</c:v>
                </c:pt>
                <c:pt idx="2">
                  <c:v>05Q3</c:v>
                </c:pt>
                <c:pt idx="3">
                  <c:v>05Q4</c:v>
                </c:pt>
                <c:pt idx="4">
                  <c:v>06Q1</c:v>
                </c:pt>
                <c:pt idx="5">
                  <c:v>06Q2</c:v>
                </c:pt>
                <c:pt idx="6">
                  <c:v>06Q3</c:v>
                </c:pt>
                <c:pt idx="7">
                  <c:v>06Q4</c:v>
                </c:pt>
                <c:pt idx="8">
                  <c:v>07Q1</c:v>
                </c:pt>
                <c:pt idx="9">
                  <c:v>07Q2</c:v>
                </c:pt>
                <c:pt idx="10">
                  <c:v>07Q3</c:v>
                </c:pt>
                <c:pt idx="11">
                  <c:v>07Q4</c:v>
                </c:pt>
                <c:pt idx="12">
                  <c:v>08Q1</c:v>
                </c:pt>
                <c:pt idx="13">
                  <c:v>08Q2</c:v>
                </c:pt>
                <c:pt idx="14">
                  <c:v>08Q3</c:v>
                </c:pt>
                <c:pt idx="15">
                  <c:v>08Q4</c:v>
                </c:pt>
                <c:pt idx="16">
                  <c:v>09Q1</c:v>
                </c:pt>
                <c:pt idx="17">
                  <c:v>09Q2</c:v>
                </c:pt>
                <c:pt idx="18">
                  <c:v>09Q3</c:v>
                </c:pt>
                <c:pt idx="19">
                  <c:v>09Q4</c:v>
                </c:pt>
                <c:pt idx="20">
                  <c:v>10Q1</c:v>
                </c:pt>
                <c:pt idx="21">
                  <c:v>10Q2</c:v>
                </c:pt>
                <c:pt idx="22">
                  <c:v>10Q3</c:v>
                </c:pt>
                <c:pt idx="23">
                  <c:v>10Q4</c:v>
                </c:pt>
                <c:pt idx="24">
                  <c:v>11Q1</c:v>
                </c:pt>
                <c:pt idx="25">
                  <c:v>11Q2</c:v>
                </c:pt>
                <c:pt idx="26">
                  <c:v>11Q3</c:v>
                </c:pt>
                <c:pt idx="27">
                  <c:v>11Q4</c:v>
                </c:pt>
                <c:pt idx="28">
                  <c:v>12Q1</c:v>
                </c:pt>
                <c:pt idx="29">
                  <c:v>12Q2</c:v>
                </c:pt>
                <c:pt idx="30">
                  <c:v>12Q3</c:v>
                </c:pt>
                <c:pt idx="31">
                  <c:v>12Q4</c:v>
                </c:pt>
                <c:pt idx="32">
                  <c:v>13Q1</c:v>
                </c:pt>
                <c:pt idx="33">
                  <c:v>13Q2</c:v>
                </c:pt>
                <c:pt idx="34">
                  <c:v>13Q3</c:v>
                </c:pt>
                <c:pt idx="35">
                  <c:v>13Q4</c:v>
                </c:pt>
                <c:pt idx="36">
                  <c:v>14Q1</c:v>
                </c:pt>
                <c:pt idx="37">
                  <c:v>14Q2</c:v>
                </c:pt>
                <c:pt idx="38">
                  <c:v>14Q3</c:v>
                </c:pt>
                <c:pt idx="39">
                  <c:v>14Q4</c:v>
                </c:pt>
              </c:strCache>
            </c:strRef>
          </c:cat>
          <c:val>
            <c:numRef>
              <c:f>Sheet1!$F$2:$F$61</c:f>
              <c:numCache>
                <c:formatCode>#,##0</c:formatCode>
                <c:ptCount val="40"/>
                <c:pt idx="0">
                  <c:v>1330</c:v>
                </c:pt>
                <c:pt idx="1">
                  <c:v>1338</c:v>
                </c:pt>
                <c:pt idx="2">
                  <c:v>1366</c:v>
                </c:pt>
                <c:pt idx="3">
                  <c:v>1382</c:v>
                </c:pt>
                <c:pt idx="4">
                  <c:v>1401</c:v>
                </c:pt>
                <c:pt idx="5">
                  <c:v>1439</c:v>
                </c:pt>
                <c:pt idx="6">
                  <c:v>1473</c:v>
                </c:pt>
                <c:pt idx="7">
                  <c:v>1505</c:v>
                </c:pt>
                <c:pt idx="8">
                  <c:v>1525</c:v>
                </c:pt>
                <c:pt idx="9">
                  <c:v>1542</c:v>
                </c:pt>
                <c:pt idx="10">
                  <c:v>1548</c:v>
                </c:pt>
                <c:pt idx="11">
                  <c:v>1553</c:v>
                </c:pt>
                <c:pt idx="12">
                  <c:v>1552</c:v>
                </c:pt>
                <c:pt idx="13">
                  <c:v>1548</c:v>
                </c:pt>
                <c:pt idx="14">
                  <c:v>1543</c:v>
                </c:pt>
                <c:pt idx="15">
                  <c:v>1515</c:v>
                </c:pt>
                <c:pt idx="16">
                  <c:v>1473</c:v>
                </c:pt>
                <c:pt idx="17">
                  <c:v>1447</c:v>
                </c:pt>
                <c:pt idx="18">
                  <c:v>1429</c:v>
                </c:pt>
                <c:pt idx="19">
                  <c:v>1418</c:v>
                </c:pt>
                <c:pt idx="20">
                  <c:v>1431</c:v>
                </c:pt>
                <c:pt idx="21">
                  <c:v>1451</c:v>
                </c:pt>
                <c:pt idx="22">
                  <c:v>1448</c:v>
                </c:pt>
                <c:pt idx="23">
                  <c:v>1438</c:v>
                </c:pt>
                <c:pt idx="24">
                  <c:v>1462</c:v>
                </c:pt>
                <c:pt idx="25">
                  <c:v>1496</c:v>
                </c:pt>
                <c:pt idx="26">
                  <c:v>1463</c:v>
                </c:pt>
                <c:pt idx="27">
                  <c:v>1465</c:v>
                </c:pt>
                <c:pt idx="28">
                  <c:v>1496</c:v>
                </c:pt>
                <c:pt idx="29">
                  <c:v>1502</c:v>
                </c:pt>
                <c:pt idx="30">
                  <c:v>1517</c:v>
                </c:pt>
                <c:pt idx="31">
                  <c:v>1525</c:v>
                </c:pt>
                <c:pt idx="32">
                  <c:v>1522</c:v>
                </c:pt>
                <c:pt idx="33">
                  <c:v>1554</c:v>
                </c:pt>
                <c:pt idx="34">
                  <c:v>1597</c:v>
                </c:pt>
                <c:pt idx="35">
                  <c:v>1595</c:v>
                </c:pt>
                <c:pt idx="36">
                  <c:v>1605</c:v>
                </c:pt>
                <c:pt idx="37">
                  <c:v>1672</c:v>
                </c:pt>
                <c:pt idx="38">
                  <c:v>1683</c:v>
                </c:pt>
                <c:pt idx="39">
                  <c:v>1671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145088"/>
        <c:axId val="151146880"/>
      </c:lineChart>
      <c:catAx>
        <c:axId val="1511450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51146880"/>
        <c:crosses val="autoZero"/>
        <c:auto val="1"/>
        <c:lblAlgn val="ctr"/>
        <c:lblOffset val="100"/>
        <c:tickLblSkip val="4"/>
        <c:noMultiLvlLbl val="0"/>
      </c:catAx>
      <c:valAx>
        <c:axId val="151146880"/>
        <c:scaling>
          <c:orientation val="minMax"/>
          <c:min val="6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5114508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646504414220956E-2"/>
          <c:y val="4.5684523809523932E-2"/>
          <c:w val="0.91968682891911235"/>
          <c:h val="0.64981486689163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Los Angeles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Sheet1!$A$2:$A$37</c:f>
              <c:strCache>
                <c:ptCount val="36"/>
                <c:pt idx="0">
                  <c:v>1q06</c:v>
                </c:pt>
                <c:pt idx="1">
                  <c:v>2q06</c:v>
                </c:pt>
                <c:pt idx="2">
                  <c:v>3q06</c:v>
                </c:pt>
                <c:pt idx="3">
                  <c:v>4q06</c:v>
                </c:pt>
                <c:pt idx="4">
                  <c:v>1q07</c:v>
                </c:pt>
                <c:pt idx="5">
                  <c:v>2q07</c:v>
                </c:pt>
                <c:pt idx="6">
                  <c:v>3q07</c:v>
                </c:pt>
                <c:pt idx="7">
                  <c:v>4q07</c:v>
                </c:pt>
                <c:pt idx="8">
                  <c:v>1q08</c:v>
                </c:pt>
                <c:pt idx="9">
                  <c:v>2q08</c:v>
                </c:pt>
                <c:pt idx="10">
                  <c:v>3q08</c:v>
                </c:pt>
                <c:pt idx="11">
                  <c:v>4q08</c:v>
                </c:pt>
                <c:pt idx="12">
                  <c:v>1q09</c:v>
                </c:pt>
                <c:pt idx="13">
                  <c:v>2q09</c:v>
                </c:pt>
                <c:pt idx="14">
                  <c:v>3q09</c:v>
                </c:pt>
                <c:pt idx="15">
                  <c:v>4q09</c:v>
                </c:pt>
                <c:pt idx="16">
                  <c:v>1q10</c:v>
                </c:pt>
                <c:pt idx="17">
                  <c:v>2q10</c:v>
                </c:pt>
                <c:pt idx="18">
                  <c:v>3q10</c:v>
                </c:pt>
                <c:pt idx="19">
                  <c:v>4q10</c:v>
                </c:pt>
                <c:pt idx="20">
                  <c:v>1q11</c:v>
                </c:pt>
                <c:pt idx="21">
                  <c:v>2q11</c:v>
                </c:pt>
                <c:pt idx="22">
                  <c:v>3q11</c:v>
                </c:pt>
                <c:pt idx="23">
                  <c:v>4q11</c:v>
                </c:pt>
                <c:pt idx="24">
                  <c:v>1q12</c:v>
                </c:pt>
                <c:pt idx="25">
                  <c:v>2q12</c:v>
                </c:pt>
                <c:pt idx="26">
                  <c:v>3q12</c:v>
                </c:pt>
                <c:pt idx="27">
                  <c:v>4q12</c:v>
                </c:pt>
                <c:pt idx="28">
                  <c:v>1q13</c:v>
                </c:pt>
                <c:pt idx="29">
                  <c:v>2q13</c:v>
                </c:pt>
                <c:pt idx="30">
                  <c:v>3q13</c:v>
                </c:pt>
                <c:pt idx="31">
                  <c:v>4q13</c:v>
                </c:pt>
                <c:pt idx="32">
                  <c:v>1q14</c:v>
                </c:pt>
                <c:pt idx="33">
                  <c:v>2q14</c:v>
                </c:pt>
                <c:pt idx="34">
                  <c:v>3q14</c:v>
                </c:pt>
                <c:pt idx="35">
                  <c:v>4q14</c:v>
                </c:pt>
              </c:strCache>
            </c:strRef>
          </c:cat>
          <c:val>
            <c:numRef>
              <c:f>Sheet1!$B$2:$B$37</c:f>
              <c:numCache>
                <c:formatCode>General</c:formatCode>
                <c:ptCount val="36"/>
                <c:pt idx="0">
                  <c:v>4</c:v>
                </c:pt>
                <c:pt idx="1">
                  <c:v>4.3</c:v>
                </c:pt>
                <c:pt idx="2">
                  <c:v>3.8</c:v>
                </c:pt>
                <c:pt idx="3">
                  <c:v>4.7</c:v>
                </c:pt>
                <c:pt idx="4">
                  <c:v>4.0999999999999996</c:v>
                </c:pt>
                <c:pt idx="5">
                  <c:v>4.4000000000000004</c:v>
                </c:pt>
                <c:pt idx="6">
                  <c:v>4.5</c:v>
                </c:pt>
                <c:pt idx="7">
                  <c:v>5.7</c:v>
                </c:pt>
                <c:pt idx="8">
                  <c:v>6.2</c:v>
                </c:pt>
                <c:pt idx="9">
                  <c:v>6.6</c:v>
                </c:pt>
                <c:pt idx="10">
                  <c:v>5.5</c:v>
                </c:pt>
                <c:pt idx="11">
                  <c:v>6.4</c:v>
                </c:pt>
                <c:pt idx="12">
                  <c:v>6.7</c:v>
                </c:pt>
                <c:pt idx="13">
                  <c:v>6.6</c:v>
                </c:pt>
                <c:pt idx="14">
                  <c:v>5.6</c:v>
                </c:pt>
                <c:pt idx="15">
                  <c:v>5.9</c:v>
                </c:pt>
                <c:pt idx="16">
                  <c:v>6.4</c:v>
                </c:pt>
                <c:pt idx="17">
                  <c:v>6</c:v>
                </c:pt>
                <c:pt idx="18">
                  <c:v>6.1</c:v>
                </c:pt>
                <c:pt idx="19">
                  <c:v>6.2</c:v>
                </c:pt>
                <c:pt idx="20">
                  <c:v>6.1</c:v>
                </c:pt>
                <c:pt idx="21">
                  <c:v>5.7</c:v>
                </c:pt>
                <c:pt idx="22" formatCode="0.0">
                  <c:v>4.9000000000000004</c:v>
                </c:pt>
                <c:pt idx="23">
                  <c:v>4.9000000000000004</c:v>
                </c:pt>
                <c:pt idx="24">
                  <c:v>4.5</c:v>
                </c:pt>
                <c:pt idx="25">
                  <c:v>5</c:v>
                </c:pt>
                <c:pt idx="26">
                  <c:v>4.2</c:v>
                </c:pt>
                <c:pt idx="27">
                  <c:v>4.2</c:v>
                </c:pt>
                <c:pt idx="28">
                  <c:v>4.8</c:v>
                </c:pt>
                <c:pt idx="29">
                  <c:v>5.0999999999999996</c:v>
                </c:pt>
                <c:pt idx="30">
                  <c:v>5</c:v>
                </c:pt>
                <c:pt idx="31">
                  <c:v>5.5</c:v>
                </c:pt>
                <c:pt idx="32">
                  <c:v>5.3</c:v>
                </c:pt>
                <c:pt idx="33">
                  <c:v>5.4</c:v>
                </c:pt>
                <c:pt idx="34">
                  <c:v>5.4</c:v>
                </c:pt>
                <c:pt idx="35">
                  <c:v>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51337600"/>
        <c:axId val="15134387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Orange</c:v>
                </c:pt>
              </c:strCache>
            </c:strRef>
          </c:tx>
          <c:marker>
            <c:spPr>
              <a:solidFill>
                <a:srgbClr val="FF0000"/>
              </a:solidFill>
            </c:spPr>
          </c:marker>
          <c:cat>
            <c:strRef>
              <c:f>Sheet1!$A$2:$A$37</c:f>
              <c:strCache>
                <c:ptCount val="36"/>
                <c:pt idx="0">
                  <c:v>1q06</c:v>
                </c:pt>
                <c:pt idx="1">
                  <c:v>2q06</c:v>
                </c:pt>
                <c:pt idx="2">
                  <c:v>3q06</c:v>
                </c:pt>
                <c:pt idx="3">
                  <c:v>4q06</c:v>
                </c:pt>
                <c:pt idx="4">
                  <c:v>1q07</c:v>
                </c:pt>
                <c:pt idx="5">
                  <c:v>2q07</c:v>
                </c:pt>
                <c:pt idx="6">
                  <c:v>3q07</c:v>
                </c:pt>
                <c:pt idx="7">
                  <c:v>4q07</c:v>
                </c:pt>
                <c:pt idx="8">
                  <c:v>1q08</c:v>
                </c:pt>
                <c:pt idx="9">
                  <c:v>2q08</c:v>
                </c:pt>
                <c:pt idx="10">
                  <c:v>3q08</c:v>
                </c:pt>
                <c:pt idx="11">
                  <c:v>4q08</c:v>
                </c:pt>
                <c:pt idx="12">
                  <c:v>1q09</c:v>
                </c:pt>
                <c:pt idx="13">
                  <c:v>2q09</c:v>
                </c:pt>
                <c:pt idx="14">
                  <c:v>3q09</c:v>
                </c:pt>
                <c:pt idx="15">
                  <c:v>4q09</c:v>
                </c:pt>
                <c:pt idx="16">
                  <c:v>1q10</c:v>
                </c:pt>
                <c:pt idx="17">
                  <c:v>2q10</c:v>
                </c:pt>
                <c:pt idx="18">
                  <c:v>3q10</c:v>
                </c:pt>
                <c:pt idx="19">
                  <c:v>4q10</c:v>
                </c:pt>
                <c:pt idx="20">
                  <c:v>1q11</c:v>
                </c:pt>
                <c:pt idx="21">
                  <c:v>2q11</c:v>
                </c:pt>
                <c:pt idx="22">
                  <c:v>3q11</c:v>
                </c:pt>
                <c:pt idx="23">
                  <c:v>4q11</c:v>
                </c:pt>
                <c:pt idx="24">
                  <c:v>1q12</c:v>
                </c:pt>
                <c:pt idx="25">
                  <c:v>2q12</c:v>
                </c:pt>
                <c:pt idx="26">
                  <c:v>3q12</c:v>
                </c:pt>
                <c:pt idx="27">
                  <c:v>4q12</c:v>
                </c:pt>
                <c:pt idx="28">
                  <c:v>1q13</c:v>
                </c:pt>
                <c:pt idx="29">
                  <c:v>2q13</c:v>
                </c:pt>
                <c:pt idx="30">
                  <c:v>3q13</c:v>
                </c:pt>
                <c:pt idx="31">
                  <c:v>4q13</c:v>
                </c:pt>
                <c:pt idx="32">
                  <c:v>1q14</c:v>
                </c:pt>
                <c:pt idx="33">
                  <c:v>2q14</c:v>
                </c:pt>
                <c:pt idx="34">
                  <c:v>3q14</c:v>
                </c:pt>
                <c:pt idx="35">
                  <c:v>4q14</c:v>
                </c:pt>
              </c:strCache>
            </c:strRef>
          </c:cat>
          <c:val>
            <c:numRef>
              <c:f>Sheet1!$C$2:$C$37</c:f>
              <c:numCache>
                <c:formatCode>General</c:formatCode>
                <c:ptCount val="36"/>
                <c:pt idx="0">
                  <c:v>4.5999999999999996</c:v>
                </c:pt>
                <c:pt idx="1">
                  <c:v>4</c:v>
                </c:pt>
                <c:pt idx="2">
                  <c:v>3.3</c:v>
                </c:pt>
                <c:pt idx="3">
                  <c:v>4.9000000000000004</c:v>
                </c:pt>
                <c:pt idx="4">
                  <c:v>5</c:v>
                </c:pt>
                <c:pt idx="5">
                  <c:v>5.0999999999999996</c:v>
                </c:pt>
                <c:pt idx="6">
                  <c:v>4.3</c:v>
                </c:pt>
                <c:pt idx="7">
                  <c:v>6</c:v>
                </c:pt>
                <c:pt idx="8">
                  <c:v>6.6</c:v>
                </c:pt>
                <c:pt idx="9">
                  <c:v>5.5</c:v>
                </c:pt>
                <c:pt idx="10">
                  <c:v>5.3</c:v>
                </c:pt>
                <c:pt idx="11">
                  <c:v>6.2</c:v>
                </c:pt>
                <c:pt idx="12">
                  <c:v>7.7</c:v>
                </c:pt>
                <c:pt idx="13">
                  <c:v>7.6</c:v>
                </c:pt>
                <c:pt idx="14">
                  <c:v>6.6</c:v>
                </c:pt>
                <c:pt idx="15">
                  <c:v>6.4</c:v>
                </c:pt>
                <c:pt idx="16">
                  <c:v>5.7</c:v>
                </c:pt>
                <c:pt idx="17">
                  <c:v>5.7</c:v>
                </c:pt>
                <c:pt idx="18">
                  <c:v>5.3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5.3</c:v>
                </c:pt>
                <c:pt idx="23">
                  <c:v>4.9000000000000004</c:v>
                </c:pt>
                <c:pt idx="24">
                  <c:v>5.2</c:v>
                </c:pt>
                <c:pt idx="25">
                  <c:v>5.3</c:v>
                </c:pt>
                <c:pt idx="26">
                  <c:v>5.4</c:v>
                </c:pt>
                <c:pt idx="27">
                  <c:v>4.8</c:v>
                </c:pt>
                <c:pt idx="28">
                  <c:v>5.2</c:v>
                </c:pt>
                <c:pt idx="29">
                  <c:v>5.2</c:v>
                </c:pt>
                <c:pt idx="30">
                  <c:v>5.0999999999999996</c:v>
                </c:pt>
                <c:pt idx="31">
                  <c:v>5.3</c:v>
                </c:pt>
                <c:pt idx="32">
                  <c:v>5.6</c:v>
                </c:pt>
                <c:pt idx="33">
                  <c:v>4.9000000000000004</c:v>
                </c:pt>
                <c:pt idx="34">
                  <c:v>4.4000000000000004</c:v>
                </c:pt>
                <c:pt idx="35">
                  <c:v>5.0999999999999996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Riverside </c:v>
                </c:pt>
              </c:strCache>
            </c:strRef>
          </c:tx>
          <c:spPr>
            <a:effectLst/>
          </c:spPr>
          <c:marker>
            <c:spPr>
              <a:solidFill>
                <a:schemeClr val="accent3">
                  <a:lumMod val="50000"/>
                </a:schemeClr>
              </a:solidFill>
              <a:effectLst/>
            </c:spPr>
          </c:marker>
          <c:cat>
            <c:strRef>
              <c:f>Sheet1!$A$2:$A$37</c:f>
              <c:strCache>
                <c:ptCount val="36"/>
                <c:pt idx="0">
                  <c:v>1q06</c:v>
                </c:pt>
                <c:pt idx="1">
                  <c:v>2q06</c:v>
                </c:pt>
                <c:pt idx="2">
                  <c:v>3q06</c:v>
                </c:pt>
                <c:pt idx="3">
                  <c:v>4q06</c:v>
                </c:pt>
                <c:pt idx="4">
                  <c:v>1q07</c:v>
                </c:pt>
                <c:pt idx="5">
                  <c:v>2q07</c:v>
                </c:pt>
                <c:pt idx="6">
                  <c:v>3q07</c:v>
                </c:pt>
                <c:pt idx="7">
                  <c:v>4q07</c:v>
                </c:pt>
                <c:pt idx="8">
                  <c:v>1q08</c:v>
                </c:pt>
                <c:pt idx="9">
                  <c:v>2q08</c:v>
                </c:pt>
                <c:pt idx="10">
                  <c:v>3q08</c:v>
                </c:pt>
                <c:pt idx="11">
                  <c:v>4q08</c:v>
                </c:pt>
                <c:pt idx="12">
                  <c:v>1q09</c:v>
                </c:pt>
                <c:pt idx="13">
                  <c:v>2q09</c:v>
                </c:pt>
                <c:pt idx="14">
                  <c:v>3q09</c:v>
                </c:pt>
                <c:pt idx="15">
                  <c:v>4q09</c:v>
                </c:pt>
                <c:pt idx="16">
                  <c:v>1q10</c:v>
                </c:pt>
                <c:pt idx="17">
                  <c:v>2q10</c:v>
                </c:pt>
                <c:pt idx="18">
                  <c:v>3q10</c:v>
                </c:pt>
                <c:pt idx="19">
                  <c:v>4q10</c:v>
                </c:pt>
                <c:pt idx="20">
                  <c:v>1q11</c:v>
                </c:pt>
                <c:pt idx="21">
                  <c:v>2q11</c:v>
                </c:pt>
                <c:pt idx="22">
                  <c:v>3q11</c:v>
                </c:pt>
                <c:pt idx="23">
                  <c:v>4q11</c:v>
                </c:pt>
                <c:pt idx="24">
                  <c:v>1q12</c:v>
                </c:pt>
                <c:pt idx="25">
                  <c:v>2q12</c:v>
                </c:pt>
                <c:pt idx="26">
                  <c:v>3q12</c:v>
                </c:pt>
                <c:pt idx="27">
                  <c:v>4q12</c:v>
                </c:pt>
                <c:pt idx="28">
                  <c:v>1q13</c:v>
                </c:pt>
                <c:pt idx="29">
                  <c:v>2q13</c:v>
                </c:pt>
                <c:pt idx="30">
                  <c:v>3q13</c:v>
                </c:pt>
                <c:pt idx="31">
                  <c:v>4q13</c:v>
                </c:pt>
                <c:pt idx="32">
                  <c:v>1q14</c:v>
                </c:pt>
                <c:pt idx="33">
                  <c:v>2q14</c:v>
                </c:pt>
                <c:pt idx="34">
                  <c:v>3q14</c:v>
                </c:pt>
                <c:pt idx="35">
                  <c:v>4q14</c:v>
                </c:pt>
              </c:strCache>
            </c:strRef>
          </c:cat>
          <c:val>
            <c:numRef>
              <c:f>Sheet1!$D$2:$D$37</c:f>
              <c:numCache>
                <c:formatCode>General</c:formatCode>
                <c:ptCount val="36"/>
                <c:pt idx="0">
                  <c:v>6.4</c:v>
                </c:pt>
                <c:pt idx="1">
                  <c:v>5.3</c:v>
                </c:pt>
                <c:pt idx="2">
                  <c:v>5.6</c:v>
                </c:pt>
                <c:pt idx="3">
                  <c:v>11</c:v>
                </c:pt>
                <c:pt idx="4">
                  <c:v>10.3</c:v>
                </c:pt>
                <c:pt idx="5">
                  <c:v>8.4</c:v>
                </c:pt>
                <c:pt idx="6">
                  <c:v>8.8000000000000007</c:v>
                </c:pt>
                <c:pt idx="7">
                  <c:v>9.4</c:v>
                </c:pt>
                <c:pt idx="8">
                  <c:v>8.8000000000000007</c:v>
                </c:pt>
                <c:pt idx="9">
                  <c:v>8.2000000000000011</c:v>
                </c:pt>
                <c:pt idx="10">
                  <c:v>7.9</c:v>
                </c:pt>
                <c:pt idx="11">
                  <c:v>9</c:v>
                </c:pt>
                <c:pt idx="12">
                  <c:v>8.7000000000000011</c:v>
                </c:pt>
                <c:pt idx="13">
                  <c:v>8.1</c:v>
                </c:pt>
                <c:pt idx="14">
                  <c:v>7.4</c:v>
                </c:pt>
                <c:pt idx="15">
                  <c:v>7.9</c:v>
                </c:pt>
                <c:pt idx="16">
                  <c:v>8</c:v>
                </c:pt>
                <c:pt idx="17">
                  <c:v>7.2</c:v>
                </c:pt>
                <c:pt idx="18">
                  <c:v>7.1</c:v>
                </c:pt>
                <c:pt idx="19">
                  <c:v>7</c:v>
                </c:pt>
                <c:pt idx="20">
                  <c:v>5.6</c:v>
                </c:pt>
                <c:pt idx="21">
                  <c:v>6.8</c:v>
                </c:pt>
                <c:pt idx="22">
                  <c:v>6.4</c:v>
                </c:pt>
                <c:pt idx="23">
                  <c:v>6.9</c:v>
                </c:pt>
                <c:pt idx="24">
                  <c:v>6.5</c:v>
                </c:pt>
                <c:pt idx="25">
                  <c:v>6.6</c:v>
                </c:pt>
                <c:pt idx="26">
                  <c:v>6.6</c:v>
                </c:pt>
                <c:pt idx="27">
                  <c:v>7</c:v>
                </c:pt>
                <c:pt idx="28">
                  <c:v>7</c:v>
                </c:pt>
                <c:pt idx="29">
                  <c:v>6.7</c:v>
                </c:pt>
                <c:pt idx="30">
                  <c:v>6.1</c:v>
                </c:pt>
                <c:pt idx="31">
                  <c:v>5.5</c:v>
                </c:pt>
                <c:pt idx="32">
                  <c:v>5.7</c:v>
                </c:pt>
                <c:pt idx="33">
                  <c:v>5.8</c:v>
                </c:pt>
                <c:pt idx="34">
                  <c:v>5.8</c:v>
                </c:pt>
                <c:pt idx="35">
                  <c:v>5.0999999999999996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San Bernardino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circle"/>
            <c:size val="9"/>
            <c:spPr>
              <a:solidFill>
                <a:srgbClr val="FFC000"/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cat>
            <c:strRef>
              <c:f>Sheet1!$A$2:$A$37</c:f>
              <c:strCache>
                <c:ptCount val="36"/>
                <c:pt idx="0">
                  <c:v>1q06</c:v>
                </c:pt>
                <c:pt idx="1">
                  <c:v>2q06</c:v>
                </c:pt>
                <c:pt idx="2">
                  <c:v>3q06</c:v>
                </c:pt>
                <c:pt idx="3">
                  <c:v>4q06</c:v>
                </c:pt>
                <c:pt idx="4">
                  <c:v>1q07</c:v>
                </c:pt>
                <c:pt idx="5">
                  <c:v>2q07</c:v>
                </c:pt>
                <c:pt idx="6">
                  <c:v>3q07</c:v>
                </c:pt>
                <c:pt idx="7">
                  <c:v>4q07</c:v>
                </c:pt>
                <c:pt idx="8">
                  <c:v>1q08</c:v>
                </c:pt>
                <c:pt idx="9">
                  <c:v>2q08</c:v>
                </c:pt>
                <c:pt idx="10">
                  <c:v>3q08</c:v>
                </c:pt>
                <c:pt idx="11">
                  <c:v>4q08</c:v>
                </c:pt>
                <c:pt idx="12">
                  <c:v>1q09</c:v>
                </c:pt>
                <c:pt idx="13">
                  <c:v>2q09</c:v>
                </c:pt>
                <c:pt idx="14">
                  <c:v>3q09</c:v>
                </c:pt>
                <c:pt idx="15">
                  <c:v>4q09</c:v>
                </c:pt>
                <c:pt idx="16">
                  <c:v>1q10</c:v>
                </c:pt>
                <c:pt idx="17">
                  <c:v>2q10</c:v>
                </c:pt>
                <c:pt idx="18">
                  <c:v>3q10</c:v>
                </c:pt>
                <c:pt idx="19">
                  <c:v>4q10</c:v>
                </c:pt>
                <c:pt idx="20">
                  <c:v>1q11</c:v>
                </c:pt>
                <c:pt idx="21">
                  <c:v>2q11</c:v>
                </c:pt>
                <c:pt idx="22">
                  <c:v>3q11</c:v>
                </c:pt>
                <c:pt idx="23">
                  <c:v>4q11</c:v>
                </c:pt>
                <c:pt idx="24">
                  <c:v>1q12</c:v>
                </c:pt>
                <c:pt idx="25">
                  <c:v>2q12</c:v>
                </c:pt>
                <c:pt idx="26">
                  <c:v>3q12</c:v>
                </c:pt>
                <c:pt idx="27">
                  <c:v>4q12</c:v>
                </c:pt>
                <c:pt idx="28">
                  <c:v>1q13</c:v>
                </c:pt>
                <c:pt idx="29">
                  <c:v>2q13</c:v>
                </c:pt>
                <c:pt idx="30">
                  <c:v>3q13</c:v>
                </c:pt>
                <c:pt idx="31">
                  <c:v>4q13</c:v>
                </c:pt>
                <c:pt idx="32">
                  <c:v>1q14</c:v>
                </c:pt>
                <c:pt idx="33">
                  <c:v>2q14</c:v>
                </c:pt>
                <c:pt idx="34">
                  <c:v>3q14</c:v>
                </c:pt>
                <c:pt idx="35">
                  <c:v>4q14</c:v>
                </c:pt>
              </c:strCache>
            </c:strRef>
          </c:cat>
          <c:val>
            <c:numRef>
              <c:f>Sheet1!$E$2:$E$37</c:f>
              <c:numCache>
                <c:formatCode>General</c:formatCode>
                <c:ptCount val="36"/>
                <c:pt idx="0">
                  <c:v>5.0999999999999996</c:v>
                </c:pt>
                <c:pt idx="1">
                  <c:v>4.9000000000000004</c:v>
                </c:pt>
                <c:pt idx="2">
                  <c:v>4.2</c:v>
                </c:pt>
                <c:pt idx="3">
                  <c:v>6.5</c:v>
                </c:pt>
                <c:pt idx="4">
                  <c:v>5.9</c:v>
                </c:pt>
                <c:pt idx="5">
                  <c:v>6</c:v>
                </c:pt>
                <c:pt idx="6">
                  <c:v>5.5</c:v>
                </c:pt>
                <c:pt idx="7">
                  <c:v>6.2</c:v>
                </c:pt>
                <c:pt idx="8">
                  <c:v>7.5</c:v>
                </c:pt>
                <c:pt idx="9">
                  <c:v>6.5</c:v>
                </c:pt>
                <c:pt idx="10">
                  <c:v>6.4</c:v>
                </c:pt>
                <c:pt idx="11">
                  <c:v>8</c:v>
                </c:pt>
                <c:pt idx="12">
                  <c:v>8.2000000000000011</c:v>
                </c:pt>
                <c:pt idx="13">
                  <c:v>7.4</c:v>
                </c:pt>
                <c:pt idx="14">
                  <c:v>7.2</c:v>
                </c:pt>
                <c:pt idx="15">
                  <c:v>7.6</c:v>
                </c:pt>
                <c:pt idx="16">
                  <c:v>6.4</c:v>
                </c:pt>
                <c:pt idx="17">
                  <c:v>5.4</c:v>
                </c:pt>
                <c:pt idx="18">
                  <c:v>5.6</c:v>
                </c:pt>
                <c:pt idx="19">
                  <c:v>5.9</c:v>
                </c:pt>
                <c:pt idx="20">
                  <c:v>5.6</c:v>
                </c:pt>
                <c:pt idx="21">
                  <c:v>5.7</c:v>
                </c:pt>
                <c:pt idx="22">
                  <c:v>5.7</c:v>
                </c:pt>
                <c:pt idx="23">
                  <c:v>5.8</c:v>
                </c:pt>
                <c:pt idx="24">
                  <c:v>5.5</c:v>
                </c:pt>
                <c:pt idx="25">
                  <c:v>6</c:v>
                </c:pt>
                <c:pt idx="26">
                  <c:v>6</c:v>
                </c:pt>
                <c:pt idx="27">
                  <c:v>6.3</c:v>
                </c:pt>
                <c:pt idx="28">
                  <c:v>5.7</c:v>
                </c:pt>
                <c:pt idx="29">
                  <c:v>5.7</c:v>
                </c:pt>
                <c:pt idx="30">
                  <c:v>4.5</c:v>
                </c:pt>
                <c:pt idx="31">
                  <c:v>5.0999999999999996</c:v>
                </c:pt>
                <c:pt idx="32">
                  <c:v>4.9000000000000004</c:v>
                </c:pt>
                <c:pt idx="33">
                  <c:v>4.5</c:v>
                </c:pt>
                <c:pt idx="34">
                  <c:v>5</c:v>
                </c:pt>
                <c:pt idx="35">
                  <c:v>4.8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337600"/>
        <c:axId val="151343872"/>
      </c:lineChart>
      <c:catAx>
        <c:axId val="151337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51343872"/>
        <c:crosses val="autoZero"/>
        <c:auto val="1"/>
        <c:lblAlgn val="ctr"/>
        <c:lblOffset val="100"/>
        <c:tickLblSkip val="1"/>
        <c:noMultiLvlLbl val="0"/>
      </c:catAx>
      <c:valAx>
        <c:axId val="151343872"/>
        <c:scaling>
          <c:orientation val="minMax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crossAx val="151337600"/>
        <c:crosses val="autoZero"/>
        <c:crossBetween val="between"/>
        <c:majorUnit val="4"/>
      </c:valAx>
    </c:plotArea>
    <c:legend>
      <c:legendPos val="b"/>
      <c:layout>
        <c:manualLayout>
          <c:xMode val="edge"/>
          <c:yMode val="edge"/>
          <c:x val="0.13645895967549757"/>
          <c:y val="0.86294189519414966"/>
          <c:w val="0.71799105225484927"/>
          <c:h val="6.809258756448548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Nonfarm Jobs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Sheet1!$A$2:$A$27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 YTD</c:v>
                </c:pt>
              </c:strCache>
            </c:strRef>
          </c:cat>
          <c:val>
            <c:numRef>
              <c:f>Sheet1!$B$2:$B$27</c:f>
              <c:numCache>
                <c:formatCode>#,###,###,##0.00</c:formatCode>
                <c:ptCount val="9"/>
                <c:pt idx="0">
                  <c:v>4.2290000000000001</c:v>
                </c:pt>
                <c:pt idx="1">
                  <c:v>4.1853999999999996</c:v>
                </c:pt>
                <c:pt idx="2">
                  <c:v>3.9509999999999987</c:v>
                </c:pt>
                <c:pt idx="3">
                  <c:v>3.8899999999999997</c:v>
                </c:pt>
                <c:pt idx="4">
                  <c:v>3.9115999999999977</c:v>
                </c:pt>
                <c:pt idx="5">
                  <c:v>4.0104999999999995</c:v>
                </c:pt>
                <c:pt idx="6">
                  <c:v>4.1297999999999995</c:v>
                </c:pt>
                <c:pt idx="7">
                  <c:v>4.2263999999999999</c:v>
                </c:pt>
                <c:pt idx="8">
                  <c:v>4.2901749999999952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085248"/>
        <c:axId val="152086784"/>
      </c:barChart>
      <c:catAx>
        <c:axId val="152085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2086784"/>
        <c:crosses val="autoZero"/>
        <c:auto val="1"/>
        <c:lblAlgn val="ctr"/>
        <c:lblOffset val="100"/>
        <c:noMultiLvlLbl val="0"/>
      </c:catAx>
      <c:valAx>
        <c:axId val="152086784"/>
        <c:scaling>
          <c:orientation val="minMax"/>
          <c:min val="2"/>
        </c:scaling>
        <c:delete val="0"/>
        <c:axPos val="l"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2085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Nonfarm Jobs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Sheet1!$A$2:$A$27</c:f>
              <c:strCach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 YTD</c:v>
                </c:pt>
              </c:strCache>
            </c:strRef>
          </c:cat>
          <c:val>
            <c:numRef>
              <c:f>Sheet1!$B$2:$B$27</c:f>
              <c:numCache>
                <c:formatCode>#,###,###,##0.00</c:formatCode>
                <c:ptCount val="26"/>
                <c:pt idx="0">
                  <c:v>4.1795</c:v>
                </c:pt>
                <c:pt idx="1">
                  <c:v>4.0351999999999997</c:v>
                </c:pt>
                <c:pt idx="2">
                  <c:v>3.8555999999999986</c:v>
                </c:pt>
                <c:pt idx="3">
                  <c:v>3.7532000000000001</c:v>
                </c:pt>
                <c:pt idx="4">
                  <c:v>3.7414999999999998</c:v>
                </c:pt>
                <c:pt idx="5">
                  <c:v>3.7890000000000001</c:v>
                </c:pt>
                <c:pt idx="6">
                  <c:v>3.8341999999999987</c:v>
                </c:pt>
                <c:pt idx="7">
                  <c:v>3.9148999999999985</c:v>
                </c:pt>
                <c:pt idx="8">
                  <c:v>4.0033000000000003</c:v>
                </c:pt>
                <c:pt idx="9">
                  <c:v>4.0572999999999997</c:v>
                </c:pt>
                <c:pt idx="10">
                  <c:v>4.1231999999999971</c:v>
                </c:pt>
                <c:pt idx="11">
                  <c:v>4.1298999999999975</c:v>
                </c:pt>
                <c:pt idx="12">
                  <c:v>4.0888999999999998</c:v>
                </c:pt>
                <c:pt idx="13">
                  <c:v>4.0563000000000002</c:v>
                </c:pt>
                <c:pt idx="14">
                  <c:v>4.0791000000000004</c:v>
                </c:pt>
                <c:pt idx="15">
                  <c:v>4.1198999999999995</c:v>
                </c:pt>
                <c:pt idx="16">
                  <c:v>4.194499999999997</c:v>
                </c:pt>
                <c:pt idx="17">
                  <c:v>4.2290000000000001</c:v>
                </c:pt>
                <c:pt idx="18">
                  <c:v>4.1853999999999996</c:v>
                </c:pt>
                <c:pt idx="19">
                  <c:v>3.9509999999999987</c:v>
                </c:pt>
                <c:pt idx="20">
                  <c:v>3.8899999999999997</c:v>
                </c:pt>
                <c:pt idx="21">
                  <c:v>3.9115999999999986</c:v>
                </c:pt>
                <c:pt idx="22">
                  <c:v>4.0104999999999995</c:v>
                </c:pt>
                <c:pt idx="23">
                  <c:v>4.1297999999999995</c:v>
                </c:pt>
                <c:pt idx="24">
                  <c:v>4.2263999999999999</c:v>
                </c:pt>
                <c:pt idx="25">
                  <c:v>4.290174999999997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939456"/>
        <c:axId val="143940992"/>
      </c:barChart>
      <c:catAx>
        <c:axId val="143939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43940992"/>
        <c:crosses val="autoZero"/>
        <c:auto val="1"/>
        <c:lblAlgn val="ctr"/>
        <c:lblOffset val="100"/>
        <c:noMultiLvlLbl val="0"/>
      </c:catAx>
      <c:valAx>
        <c:axId val="143940992"/>
        <c:scaling>
          <c:orientation val="minMax"/>
          <c:min val="2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43939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7301587301587089E-2"/>
          <c:y val="0.12766647546540141"/>
          <c:w val="0.85765886488959631"/>
          <c:h val="0.7539869635500876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Household Income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ln w="14695">
              <a:solidFill>
                <a:sysClr val="windowText" lastClr="000000"/>
              </a:solidFill>
              <a:prstDash val="solid"/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Sheet1!$B$1:$P$1</c:f>
              <c:numCache>
                <c:formatCode>General</c:formatCode>
                <c:ptCount val="1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</c:numCache>
            </c:numRef>
          </c:cat>
          <c:val>
            <c:numRef>
              <c:f>Sheet1!$B$2:$P$2</c:f>
              <c:numCache>
                <c:formatCode>General</c:formatCode>
                <c:ptCount val="15"/>
                <c:pt idx="0">
                  <c:v>56.895000000000003</c:v>
                </c:pt>
                <c:pt idx="1">
                  <c:v>56.8</c:v>
                </c:pt>
                <c:pt idx="2">
                  <c:v>55.562000000000012</c:v>
                </c:pt>
                <c:pt idx="3">
                  <c:v>54.913000000000004</c:v>
                </c:pt>
                <c:pt idx="4">
                  <c:v>54.865000000000002</c:v>
                </c:pt>
                <c:pt idx="5">
                  <c:v>54.674000000000007</c:v>
                </c:pt>
                <c:pt idx="6">
                  <c:v>55.278000000000013</c:v>
                </c:pt>
                <c:pt idx="7">
                  <c:v>55.689</c:v>
                </c:pt>
                <c:pt idx="8">
                  <c:v>56.436</c:v>
                </c:pt>
                <c:pt idx="9">
                  <c:v>54.423000000000002</c:v>
                </c:pt>
                <c:pt idx="10">
                  <c:v>54.059000000000005</c:v>
                </c:pt>
                <c:pt idx="11">
                  <c:v>52.646000000000001</c:v>
                </c:pt>
                <c:pt idx="12">
                  <c:v>51.841999999999999</c:v>
                </c:pt>
                <c:pt idx="13">
                  <c:v>51.758000000000003</c:v>
                </c:pt>
                <c:pt idx="14">
                  <c:v>51.939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3415552"/>
        <c:axId val="13417088"/>
      </c:barChart>
      <c:catAx>
        <c:axId val="1341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674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4170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417088"/>
        <c:scaling>
          <c:orientation val="minMax"/>
          <c:max val="60"/>
          <c:min val="40"/>
        </c:scaling>
        <c:delete val="0"/>
        <c:axPos val="l"/>
        <c:majorGridlines/>
        <c:numFmt formatCode="General" sourceLinked="0"/>
        <c:majorTickMark val="none"/>
        <c:minorTickMark val="none"/>
        <c:tickLblPos val="nextTo"/>
        <c:spPr>
          <a:ln w="367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415552"/>
        <c:crosses val="autoZero"/>
        <c:crossBetween val="between"/>
        <c:majorUnit val="5"/>
        <c:minorUnit val="1"/>
      </c:valAx>
      <c:spPr>
        <a:noFill/>
        <a:ln w="14695">
          <a:noFill/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0" i="0" u="none" strike="noStrike" baseline="0">
          <a:solidFill>
            <a:schemeClr val="tx1"/>
          </a:solidFill>
          <a:latin typeface="+mn-lt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592734319425044E-2"/>
          <c:y val="7.360594130279173E-2"/>
          <c:w val="0.90206224221972253"/>
          <c:h val="0.75539221911777465"/>
        </c:manualLayout>
      </c:layout>
      <c:lineChart>
        <c:grouping val="standard"/>
        <c:varyColors val="0"/>
        <c:ser>
          <c:idx val="0"/>
          <c:order val="0"/>
          <c:tx>
            <c:strRef>
              <c:f>PPT!$B$1</c:f>
              <c:strCache>
                <c:ptCount val="1"/>
                <c:pt idx="0">
                  <c:v> U.S.</c:v>
                </c:pt>
              </c:strCache>
            </c:strRef>
          </c:tx>
          <c:spPr>
            <a:ln w="28575">
              <a:solidFill>
                <a:prstClr val="black"/>
              </a:solidFill>
            </a:ln>
          </c:spPr>
          <c:marker>
            <c:symbol val="none"/>
          </c:marker>
          <c:cat>
            <c:numRef>
              <c:f>PPT!$A$2:$A$305</c:f>
              <c:numCache>
                <c:formatCode>mmm\-yy</c:formatCode>
                <c:ptCount val="304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40920</c:v>
                </c:pt>
                <c:pt idx="265">
                  <c:v>40940</c:v>
                </c:pt>
                <c:pt idx="266">
                  <c:v>40980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</c:numCache>
            </c:numRef>
          </c:cat>
          <c:val>
            <c:numRef>
              <c:f>PPT!$B$2:$B$305</c:f>
              <c:numCache>
                <c:formatCode>0.0%</c:formatCode>
                <c:ptCount val="304"/>
                <c:pt idx="0">
                  <c:v>5.4000000000000034E-2</c:v>
                </c:pt>
                <c:pt idx="1">
                  <c:v>5.3000000000000012E-2</c:v>
                </c:pt>
                <c:pt idx="2">
                  <c:v>5.2000000000000032E-2</c:v>
                </c:pt>
                <c:pt idx="3">
                  <c:v>5.4000000000000034E-2</c:v>
                </c:pt>
                <c:pt idx="4">
                  <c:v>5.4000000000000034E-2</c:v>
                </c:pt>
                <c:pt idx="5">
                  <c:v>5.2000000000000032E-2</c:v>
                </c:pt>
                <c:pt idx="6">
                  <c:v>5.5000000000000014E-2</c:v>
                </c:pt>
                <c:pt idx="7">
                  <c:v>5.7000000000000023E-2</c:v>
                </c:pt>
                <c:pt idx="8">
                  <c:v>5.9000000000000066E-2</c:v>
                </c:pt>
                <c:pt idx="9">
                  <c:v>5.9000000000000066E-2</c:v>
                </c:pt>
                <c:pt idx="10">
                  <c:v>6.2000000000000034E-2</c:v>
                </c:pt>
                <c:pt idx="11">
                  <c:v>6.3E-2</c:v>
                </c:pt>
                <c:pt idx="12">
                  <c:v>6.4000000000000085E-2</c:v>
                </c:pt>
                <c:pt idx="13">
                  <c:v>6.6000000000000003E-2</c:v>
                </c:pt>
                <c:pt idx="14">
                  <c:v>6.8000000000000019E-2</c:v>
                </c:pt>
                <c:pt idx="15">
                  <c:v>6.7000000000000004E-2</c:v>
                </c:pt>
                <c:pt idx="16">
                  <c:v>6.9000000000000034E-2</c:v>
                </c:pt>
                <c:pt idx="17">
                  <c:v>6.9000000000000034E-2</c:v>
                </c:pt>
                <c:pt idx="18">
                  <c:v>6.8000000000000019E-2</c:v>
                </c:pt>
                <c:pt idx="19">
                  <c:v>6.9000000000000034E-2</c:v>
                </c:pt>
                <c:pt idx="20">
                  <c:v>6.9000000000000034E-2</c:v>
                </c:pt>
                <c:pt idx="21">
                  <c:v>7.0000000000000021E-2</c:v>
                </c:pt>
                <c:pt idx="22">
                  <c:v>7.0000000000000021E-2</c:v>
                </c:pt>
                <c:pt idx="23">
                  <c:v>7.3000000000000009E-2</c:v>
                </c:pt>
                <c:pt idx="24">
                  <c:v>7.3000000000000009E-2</c:v>
                </c:pt>
                <c:pt idx="25">
                  <c:v>7.4000000000000024E-2</c:v>
                </c:pt>
                <c:pt idx="26">
                  <c:v>7.4000000000000024E-2</c:v>
                </c:pt>
                <c:pt idx="27">
                  <c:v>7.4000000000000024E-2</c:v>
                </c:pt>
                <c:pt idx="28">
                  <c:v>7.5999999999999998E-2</c:v>
                </c:pt>
                <c:pt idx="29">
                  <c:v>7.8000000000000014E-2</c:v>
                </c:pt>
                <c:pt idx="30">
                  <c:v>7.6999999999999999E-2</c:v>
                </c:pt>
                <c:pt idx="31">
                  <c:v>7.5999999999999998E-2</c:v>
                </c:pt>
                <c:pt idx="32">
                  <c:v>7.5999999999999998E-2</c:v>
                </c:pt>
                <c:pt idx="33">
                  <c:v>7.3000000000000009E-2</c:v>
                </c:pt>
                <c:pt idx="34">
                  <c:v>7.4000000000000024E-2</c:v>
                </c:pt>
                <c:pt idx="35">
                  <c:v>7.4000000000000024E-2</c:v>
                </c:pt>
                <c:pt idx="36">
                  <c:v>7.3000000000000009E-2</c:v>
                </c:pt>
                <c:pt idx="37">
                  <c:v>7.0999999999999994E-2</c:v>
                </c:pt>
                <c:pt idx="38">
                  <c:v>7.0000000000000021E-2</c:v>
                </c:pt>
                <c:pt idx="39">
                  <c:v>7.0999999999999994E-2</c:v>
                </c:pt>
                <c:pt idx="40">
                  <c:v>7.0999999999999994E-2</c:v>
                </c:pt>
                <c:pt idx="41">
                  <c:v>7.0000000000000021E-2</c:v>
                </c:pt>
                <c:pt idx="42">
                  <c:v>6.9000000000000034E-2</c:v>
                </c:pt>
                <c:pt idx="43">
                  <c:v>6.8000000000000019E-2</c:v>
                </c:pt>
                <c:pt idx="44">
                  <c:v>6.7000000000000004E-2</c:v>
                </c:pt>
                <c:pt idx="45">
                  <c:v>6.8000000000000019E-2</c:v>
                </c:pt>
                <c:pt idx="46">
                  <c:v>6.6000000000000003E-2</c:v>
                </c:pt>
                <c:pt idx="47">
                  <c:v>6.5000000000000002E-2</c:v>
                </c:pt>
                <c:pt idx="48">
                  <c:v>6.6000000000000003E-2</c:v>
                </c:pt>
                <c:pt idx="49">
                  <c:v>6.6000000000000003E-2</c:v>
                </c:pt>
                <c:pt idx="50">
                  <c:v>6.5000000000000002E-2</c:v>
                </c:pt>
                <c:pt idx="51">
                  <c:v>6.4000000000000085E-2</c:v>
                </c:pt>
                <c:pt idx="52">
                  <c:v>6.1000000000000013E-2</c:v>
                </c:pt>
                <c:pt idx="53">
                  <c:v>6.1000000000000013E-2</c:v>
                </c:pt>
                <c:pt idx="54">
                  <c:v>6.1000000000000013E-2</c:v>
                </c:pt>
                <c:pt idx="55">
                  <c:v>6.0000000000000032E-2</c:v>
                </c:pt>
                <c:pt idx="56">
                  <c:v>5.9000000000000066E-2</c:v>
                </c:pt>
                <c:pt idx="57">
                  <c:v>5.8000000000000003E-2</c:v>
                </c:pt>
                <c:pt idx="58">
                  <c:v>5.5999999999999994E-2</c:v>
                </c:pt>
                <c:pt idx="59">
                  <c:v>5.5000000000000014E-2</c:v>
                </c:pt>
                <c:pt idx="60">
                  <c:v>5.5999999999999994E-2</c:v>
                </c:pt>
                <c:pt idx="61">
                  <c:v>5.4000000000000034E-2</c:v>
                </c:pt>
                <c:pt idx="62">
                  <c:v>5.4000000000000034E-2</c:v>
                </c:pt>
                <c:pt idx="63">
                  <c:v>5.8000000000000003E-2</c:v>
                </c:pt>
                <c:pt idx="64">
                  <c:v>5.5999999999999994E-2</c:v>
                </c:pt>
                <c:pt idx="65">
                  <c:v>5.5999999999999994E-2</c:v>
                </c:pt>
                <c:pt idx="66">
                  <c:v>5.7000000000000023E-2</c:v>
                </c:pt>
                <c:pt idx="67">
                  <c:v>5.7000000000000023E-2</c:v>
                </c:pt>
                <c:pt idx="68">
                  <c:v>5.5999999999999994E-2</c:v>
                </c:pt>
                <c:pt idx="69">
                  <c:v>5.5000000000000014E-2</c:v>
                </c:pt>
                <c:pt idx="70">
                  <c:v>5.5999999999999994E-2</c:v>
                </c:pt>
                <c:pt idx="71">
                  <c:v>5.5999999999999994E-2</c:v>
                </c:pt>
                <c:pt idx="72">
                  <c:v>5.5999999999999994E-2</c:v>
                </c:pt>
                <c:pt idx="73">
                  <c:v>5.5000000000000014E-2</c:v>
                </c:pt>
                <c:pt idx="74">
                  <c:v>5.5000000000000014E-2</c:v>
                </c:pt>
                <c:pt idx="75">
                  <c:v>5.5999999999999994E-2</c:v>
                </c:pt>
                <c:pt idx="76">
                  <c:v>5.5999999999999994E-2</c:v>
                </c:pt>
                <c:pt idx="77">
                  <c:v>5.3000000000000012E-2</c:v>
                </c:pt>
                <c:pt idx="78">
                  <c:v>5.5000000000000014E-2</c:v>
                </c:pt>
                <c:pt idx="79">
                  <c:v>5.1000000000000004E-2</c:v>
                </c:pt>
                <c:pt idx="80">
                  <c:v>5.2000000000000032E-2</c:v>
                </c:pt>
                <c:pt idx="81">
                  <c:v>5.2000000000000032E-2</c:v>
                </c:pt>
                <c:pt idx="82">
                  <c:v>5.4000000000000034E-2</c:v>
                </c:pt>
                <c:pt idx="83">
                  <c:v>5.4000000000000034E-2</c:v>
                </c:pt>
                <c:pt idx="84">
                  <c:v>5.3000000000000012E-2</c:v>
                </c:pt>
                <c:pt idx="85">
                  <c:v>5.2000000000000032E-2</c:v>
                </c:pt>
                <c:pt idx="86">
                  <c:v>5.2000000000000032E-2</c:v>
                </c:pt>
                <c:pt idx="87">
                  <c:v>5.1000000000000004E-2</c:v>
                </c:pt>
                <c:pt idx="88">
                  <c:v>4.900000000000005E-2</c:v>
                </c:pt>
                <c:pt idx="89">
                  <c:v>0.05</c:v>
                </c:pt>
                <c:pt idx="90">
                  <c:v>4.900000000000005E-2</c:v>
                </c:pt>
                <c:pt idx="91">
                  <c:v>4.8000000000000001E-2</c:v>
                </c:pt>
                <c:pt idx="92">
                  <c:v>4.900000000000005E-2</c:v>
                </c:pt>
                <c:pt idx="93">
                  <c:v>4.7000000000000014E-2</c:v>
                </c:pt>
                <c:pt idx="94">
                  <c:v>4.5999999999999999E-2</c:v>
                </c:pt>
                <c:pt idx="95">
                  <c:v>4.7000000000000014E-2</c:v>
                </c:pt>
                <c:pt idx="96">
                  <c:v>4.5999999999999999E-2</c:v>
                </c:pt>
                <c:pt idx="97">
                  <c:v>4.5999999999999999E-2</c:v>
                </c:pt>
                <c:pt idx="98">
                  <c:v>4.7000000000000014E-2</c:v>
                </c:pt>
                <c:pt idx="99">
                  <c:v>4.3000000000000003E-2</c:v>
                </c:pt>
                <c:pt idx="100">
                  <c:v>4.4000000000000032E-2</c:v>
                </c:pt>
                <c:pt idx="101">
                  <c:v>4.5000000000000012E-2</c:v>
                </c:pt>
                <c:pt idx="102">
                  <c:v>4.5000000000000012E-2</c:v>
                </c:pt>
                <c:pt idx="103">
                  <c:v>4.5000000000000012E-2</c:v>
                </c:pt>
                <c:pt idx="104">
                  <c:v>4.5999999999999999E-2</c:v>
                </c:pt>
                <c:pt idx="105">
                  <c:v>4.5000000000000012E-2</c:v>
                </c:pt>
                <c:pt idx="106">
                  <c:v>4.4000000000000032E-2</c:v>
                </c:pt>
                <c:pt idx="107">
                  <c:v>4.4000000000000032E-2</c:v>
                </c:pt>
                <c:pt idx="108">
                  <c:v>4.3000000000000003E-2</c:v>
                </c:pt>
                <c:pt idx="109">
                  <c:v>4.4000000000000032E-2</c:v>
                </c:pt>
                <c:pt idx="110">
                  <c:v>4.2000000000000023E-2</c:v>
                </c:pt>
                <c:pt idx="111">
                  <c:v>4.3000000000000003E-2</c:v>
                </c:pt>
                <c:pt idx="112">
                  <c:v>4.2000000000000023E-2</c:v>
                </c:pt>
                <c:pt idx="113">
                  <c:v>4.3000000000000003E-2</c:v>
                </c:pt>
                <c:pt idx="114">
                  <c:v>4.3000000000000003E-2</c:v>
                </c:pt>
                <c:pt idx="115">
                  <c:v>4.2000000000000023E-2</c:v>
                </c:pt>
                <c:pt idx="116">
                  <c:v>4.2000000000000023E-2</c:v>
                </c:pt>
                <c:pt idx="117">
                  <c:v>4.1000000000000002E-2</c:v>
                </c:pt>
                <c:pt idx="118">
                  <c:v>4.1000000000000002E-2</c:v>
                </c:pt>
                <c:pt idx="119">
                  <c:v>4.0000000000000022E-2</c:v>
                </c:pt>
                <c:pt idx="120">
                  <c:v>4.0000000000000022E-2</c:v>
                </c:pt>
                <c:pt idx="121">
                  <c:v>4.1000000000000002E-2</c:v>
                </c:pt>
                <c:pt idx="122">
                  <c:v>4.0000000000000022E-2</c:v>
                </c:pt>
                <c:pt idx="123">
                  <c:v>3.7999999999999999E-2</c:v>
                </c:pt>
                <c:pt idx="124">
                  <c:v>4.0000000000000022E-2</c:v>
                </c:pt>
                <c:pt idx="125">
                  <c:v>4.0000000000000022E-2</c:v>
                </c:pt>
                <c:pt idx="126">
                  <c:v>4.0000000000000022E-2</c:v>
                </c:pt>
                <c:pt idx="127">
                  <c:v>4.1000000000000002E-2</c:v>
                </c:pt>
                <c:pt idx="128">
                  <c:v>3.9000000000000014E-2</c:v>
                </c:pt>
                <c:pt idx="129">
                  <c:v>3.9000000000000014E-2</c:v>
                </c:pt>
                <c:pt idx="130">
                  <c:v>3.9000000000000014E-2</c:v>
                </c:pt>
                <c:pt idx="131">
                  <c:v>3.9000000000000014E-2</c:v>
                </c:pt>
                <c:pt idx="132">
                  <c:v>4.2000000000000023E-2</c:v>
                </c:pt>
                <c:pt idx="133">
                  <c:v>4.2000000000000023E-2</c:v>
                </c:pt>
                <c:pt idx="134">
                  <c:v>4.3000000000000003E-2</c:v>
                </c:pt>
                <c:pt idx="135">
                  <c:v>4.4000000000000032E-2</c:v>
                </c:pt>
                <c:pt idx="136">
                  <c:v>4.3000000000000003E-2</c:v>
                </c:pt>
                <c:pt idx="137">
                  <c:v>4.5000000000000012E-2</c:v>
                </c:pt>
                <c:pt idx="138">
                  <c:v>4.5999999999999999E-2</c:v>
                </c:pt>
                <c:pt idx="139">
                  <c:v>4.900000000000005E-2</c:v>
                </c:pt>
                <c:pt idx="140">
                  <c:v>0.05</c:v>
                </c:pt>
                <c:pt idx="141">
                  <c:v>5.3000000000000012E-2</c:v>
                </c:pt>
                <c:pt idx="142">
                  <c:v>5.5000000000000014E-2</c:v>
                </c:pt>
                <c:pt idx="143">
                  <c:v>5.7000000000000023E-2</c:v>
                </c:pt>
                <c:pt idx="144">
                  <c:v>5.7000000000000023E-2</c:v>
                </c:pt>
                <c:pt idx="145">
                  <c:v>5.7000000000000023E-2</c:v>
                </c:pt>
                <c:pt idx="146">
                  <c:v>5.7000000000000023E-2</c:v>
                </c:pt>
                <c:pt idx="147">
                  <c:v>5.9000000000000066E-2</c:v>
                </c:pt>
                <c:pt idx="148">
                  <c:v>5.8000000000000003E-2</c:v>
                </c:pt>
                <c:pt idx="149">
                  <c:v>5.8000000000000003E-2</c:v>
                </c:pt>
                <c:pt idx="150">
                  <c:v>5.8000000000000003E-2</c:v>
                </c:pt>
                <c:pt idx="151">
                  <c:v>5.7000000000000023E-2</c:v>
                </c:pt>
                <c:pt idx="152">
                  <c:v>5.7000000000000023E-2</c:v>
                </c:pt>
                <c:pt idx="153">
                  <c:v>5.7000000000000023E-2</c:v>
                </c:pt>
                <c:pt idx="154">
                  <c:v>5.9000000000000066E-2</c:v>
                </c:pt>
                <c:pt idx="155">
                  <c:v>6.0000000000000032E-2</c:v>
                </c:pt>
                <c:pt idx="156">
                  <c:v>5.8000000000000003E-2</c:v>
                </c:pt>
                <c:pt idx="157">
                  <c:v>5.9000000000000066E-2</c:v>
                </c:pt>
                <c:pt idx="158">
                  <c:v>5.9000000000000066E-2</c:v>
                </c:pt>
                <c:pt idx="159">
                  <c:v>6.0000000000000032E-2</c:v>
                </c:pt>
                <c:pt idx="160">
                  <c:v>6.1000000000000013E-2</c:v>
                </c:pt>
                <c:pt idx="161">
                  <c:v>6.3E-2</c:v>
                </c:pt>
                <c:pt idx="162">
                  <c:v>6.2000000000000034E-2</c:v>
                </c:pt>
                <c:pt idx="163">
                  <c:v>6.1000000000000013E-2</c:v>
                </c:pt>
                <c:pt idx="164">
                  <c:v>6.1000000000000013E-2</c:v>
                </c:pt>
                <c:pt idx="165">
                  <c:v>6.0000000000000032E-2</c:v>
                </c:pt>
                <c:pt idx="166">
                  <c:v>5.8000000000000003E-2</c:v>
                </c:pt>
                <c:pt idx="167">
                  <c:v>5.7000000000000023E-2</c:v>
                </c:pt>
                <c:pt idx="168">
                  <c:v>5.7000000000000023E-2</c:v>
                </c:pt>
                <c:pt idx="169">
                  <c:v>5.5999999999999994E-2</c:v>
                </c:pt>
                <c:pt idx="170">
                  <c:v>5.8000000000000003E-2</c:v>
                </c:pt>
                <c:pt idx="171">
                  <c:v>5.5999999999999994E-2</c:v>
                </c:pt>
                <c:pt idx="172">
                  <c:v>5.5999999999999994E-2</c:v>
                </c:pt>
                <c:pt idx="173">
                  <c:v>5.5999999999999994E-2</c:v>
                </c:pt>
                <c:pt idx="174">
                  <c:v>5.5000000000000014E-2</c:v>
                </c:pt>
                <c:pt idx="175">
                  <c:v>5.4000000000000034E-2</c:v>
                </c:pt>
                <c:pt idx="176">
                  <c:v>5.4000000000000034E-2</c:v>
                </c:pt>
                <c:pt idx="177">
                  <c:v>5.5000000000000014E-2</c:v>
                </c:pt>
                <c:pt idx="178">
                  <c:v>5.4000000000000034E-2</c:v>
                </c:pt>
                <c:pt idx="179">
                  <c:v>5.4000000000000034E-2</c:v>
                </c:pt>
                <c:pt idx="180">
                  <c:v>5.3000000000000012E-2</c:v>
                </c:pt>
                <c:pt idx="181">
                  <c:v>5.4000000000000034E-2</c:v>
                </c:pt>
                <c:pt idx="182">
                  <c:v>5.2000000000000032E-2</c:v>
                </c:pt>
                <c:pt idx="183">
                  <c:v>5.2000000000000032E-2</c:v>
                </c:pt>
                <c:pt idx="184">
                  <c:v>5.1000000000000004E-2</c:v>
                </c:pt>
                <c:pt idx="185">
                  <c:v>0.05</c:v>
                </c:pt>
                <c:pt idx="186">
                  <c:v>0.05</c:v>
                </c:pt>
                <c:pt idx="187">
                  <c:v>4.900000000000005E-2</c:v>
                </c:pt>
                <c:pt idx="188">
                  <c:v>0.05</c:v>
                </c:pt>
                <c:pt idx="189">
                  <c:v>0.05</c:v>
                </c:pt>
                <c:pt idx="190">
                  <c:v>0.05</c:v>
                </c:pt>
                <c:pt idx="191">
                  <c:v>4.900000000000005E-2</c:v>
                </c:pt>
                <c:pt idx="192">
                  <c:v>4.7000000000000014E-2</c:v>
                </c:pt>
                <c:pt idx="193">
                  <c:v>4.8000000000000001E-2</c:v>
                </c:pt>
                <c:pt idx="194">
                  <c:v>4.7000000000000014E-2</c:v>
                </c:pt>
                <c:pt idx="195">
                  <c:v>4.7000000000000014E-2</c:v>
                </c:pt>
                <c:pt idx="196">
                  <c:v>4.5999999999999999E-2</c:v>
                </c:pt>
                <c:pt idx="197">
                  <c:v>4.5999999999999999E-2</c:v>
                </c:pt>
                <c:pt idx="198">
                  <c:v>4.7000000000000014E-2</c:v>
                </c:pt>
                <c:pt idx="199">
                  <c:v>4.7000000000000014E-2</c:v>
                </c:pt>
                <c:pt idx="200">
                  <c:v>4.5000000000000012E-2</c:v>
                </c:pt>
                <c:pt idx="201">
                  <c:v>4.4000000000000032E-2</c:v>
                </c:pt>
                <c:pt idx="202">
                  <c:v>4.5000000000000012E-2</c:v>
                </c:pt>
                <c:pt idx="203">
                  <c:v>4.4000000000000032E-2</c:v>
                </c:pt>
                <c:pt idx="204">
                  <c:v>4.5999999999999999E-2</c:v>
                </c:pt>
                <c:pt idx="205">
                  <c:v>4.5000000000000012E-2</c:v>
                </c:pt>
                <c:pt idx="206">
                  <c:v>4.4000000000000032E-2</c:v>
                </c:pt>
                <c:pt idx="207">
                  <c:v>4.5000000000000012E-2</c:v>
                </c:pt>
                <c:pt idx="208">
                  <c:v>4.4000000000000032E-2</c:v>
                </c:pt>
                <c:pt idx="209">
                  <c:v>4.5999999999999999E-2</c:v>
                </c:pt>
                <c:pt idx="210">
                  <c:v>4.7000000000000014E-2</c:v>
                </c:pt>
                <c:pt idx="211">
                  <c:v>4.5999999999999999E-2</c:v>
                </c:pt>
                <c:pt idx="212">
                  <c:v>4.7000000000000014E-2</c:v>
                </c:pt>
                <c:pt idx="213">
                  <c:v>4.7000000000000014E-2</c:v>
                </c:pt>
                <c:pt idx="214">
                  <c:v>4.7000000000000014E-2</c:v>
                </c:pt>
                <c:pt idx="215">
                  <c:v>0.05</c:v>
                </c:pt>
                <c:pt idx="216">
                  <c:v>0.05</c:v>
                </c:pt>
                <c:pt idx="217">
                  <c:v>4.900000000000005E-2</c:v>
                </c:pt>
                <c:pt idx="218">
                  <c:v>5.1000000000000004E-2</c:v>
                </c:pt>
                <c:pt idx="219">
                  <c:v>0.05</c:v>
                </c:pt>
                <c:pt idx="220">
                  <c:v>5.4000000000000034E-2</c:v>
                </c:pt>
                <c:pt idx="221">
                  <c:v>5.5999999999999994E-2</c:v>
                </c:pt>
                <c:pt idx="222">
                  <c:v>5.8000000000000003E-2</c:v>
                </c:pt>
                <c:pt idx="223">
                  <c:v>6.1000000000000013E-2</c:v>
                </c:pt>
                <c:pt idx="224">
                  <c:v>6.1000000000000013E-2</c:v>
                </c:pt>
                <c:pt idx="225">
                  <c:v>6.5000000000000002E-2</c:v>
                </c:pt>
                <c:pt idx="226">
                  <c:v>6.8000000000000019E-2</c:v>
                </c:pt>
                <c:pt idx="227">
                  <c:v>7.3000000000000009E-2</c:v>
                </c:pt>
                <c:pt idx="228">
                  <c:v>7.8000000000000014E-2</c:v>
                </c:pt>
                <c:pt idx="229">
                  <c:v>8.3000000000000046E-2</c:v>
                </c:pt>
                <c:pt idx="230">
                  <c:v>8.7000000000000022E-2</c:v>
                </c:pt>
                <c:pt idx="231">
                  <c:v>9.0000000000000024E-2</c:v>
                </c:pt>
                <c:pt idx="232">
                  <c:v>9.4000000000000028E-2</c:v>
                </c:pt>
                <c:pt idx="233">
                  <c:v>9.5000000000000043E-2</c:v>
                </c:pt>
                <c:pt idx="234">
                  <c:v>9.5000000000000043E-2</c:v>
                </c:pt>
                <c:pt idx="235">
                  <c:v>9.6000000000000002E-2</c:v>
                </c:pt>
                <c:pt idx="236">
                  <c:v>9.8000000000000129E-2</c:v>
                </c:pt>
                <c:pt idx="237">
                  <c:v>0.1</c:v>
                </c:pt>
                <c:pt idx="238">
                  <c:v>9.9000000000000046E-2</c:v>
                </c:pt>
                <c:pt idx="239">
                  <c:v>9.9000000000000046E-2</c:v>
                </c:pt>
                <c:pt idx="240">
                  <c:v>9.8000000000000129E-2</c:v>
                </c:pt>
                <c:pt idx="241">
                  <c:v>9.8000000000000129E-2</c:v>
                </c:pt>
                <c:pt idx="242">
                  <c:v>9.9000000000000046E-2</c:v>
                </c:pt>
                <c:pt idx="243">
                  <c:v>9.9000000000000046E-2</c:v>
                </c:pt>
                <c:pt idx="244">
                  <c:v>9.6000000000000002E-2</c:v>
                </c:pt>
                <c:pt idx="245">
                  <c:v>9.4000000000000028E-2</c:v>
                </c:pt>
                <c:pt idx="246">
                  <c:v>9.4000000000000028E-2</c:v>
                </c:pt>
                <c:pt idx="247">
                  <c:v>9.5000000000000043E-2</c:v>
                </c:pt>
                <c:pt idx="248">
                  <c:v>9.5000000000000043E-2</c:v>
                </c:pt>
                <c:pt idx="249">
                  <c:v>9.4000000000000028E-2</c:v>
                </c:pt>
                <c:pt idx="250">
                  <c:v>9.8000000000000129E-2</c:v>
                </c:pt>
                <c:pt idx="251">
                  <c:v>9.3000000000000138E-2</c:v>
                </c:pt>
                <c:pt idx="252">
                  <c:v>9.2000000000000026E-2</c:v>
                </c:pt>
                <c:pt idx="253">
                  <c:v>9.0000000000000024E-2</c:v>
                </c:pt>
                <c:pt idx="254">
                  <c:v>9.0000000000000024E-2</c:v>
                </c:pt>
                <c:pt idx="255">
                  <c:v>9.1000000000000025E-2</c:v>
                </c:pt>
                <c:pt idx="256">
                  <c:v>9.0000000000000024E-2</c:v>
                </c:pt>
                <c:pt idx="257">
                  <c:v>9.1000000000000025E-2</c:v>
                </c:pt>
                <c:pt idx="258">
                  <c:v>9.0000000000000024E-2</c:v>
                </c:pt>
                <c:pt idx="259">
                  <c:v>9.0000000000000024E-2</c:v>
                </c:pt>
                <c:pt idx="260">
                  <c:v>9.0000000000000024E-2</c:v>
                </c:pt>
                <c:pt idx="261">
                  <c:v>8.8000000000000064E-2</c:v>
                </c:pt>
                <c:pt idx="262">
                  <c:v>8.6000000000000021E-2</c:v>
                </c:pt>
                <c:pt idx="263">
                  <c:v>8.5000000000000006E-2</c:v>
                </c:pt>
                <c:pt idx="264">
                  <c:v>8.3000000000000046E-2</c:v>
                </c:pt>
                <c:pt idx="265">
                  <c:v>8.3000000000000046E-2</c:v>
                </c:pt>
                <c:pt idx="266">
                  <c:v>8.2000000000000017E-2</c:v>
                </c:pt>
                <c:pt idx="267">
                  <c:v>8.2000000000000017E-2</c:v>
                </c:pt>
                <c:pt idx="268">
                  <c:v>8.2000000000000017E-2</c:v>
                </c:pt>
                <c:pt idx="269">
                  <c:v>8.2000000000000017E-2</c:v>
                </c:pt>
                <c:pt idx="270">
                  <c:v>8.2000000000000017E-2</c:v>
                </c:pt>
                <c:pt idx="271">
                  <c:v>8.0000000000000043E-2</c:v>
                </c:pt>
                <c:pt idx="272">
                  <c:v>7.8000000000000014E-2</c:v>
                </c:pt>
                <c:pt idx="273">
                  <c:v>7.8000000000000014E-2</c:v>
                </c:pt>
                <c:pt idx="274">
                  <c:v>7.6999999999999999E-2</c:v>
                </c:pt>
                <c:pt idx="275">
                  <c:v>7.9000000000000084E-2</c:v>
                </c:pt>
                <c:pt idx="276">
                  <c:v>8.0000000000000043E-2</c:v>
                </c:pt>
                <c:pt idx="277">
                  <c:v>7.6999999999999999E-2</c:v>
                </c:pt>
                <c:pt idx="278">
                  <c:v>7.5000000000000011E-2</c:v>
                </c:pt>
                <c:pt idx="279">
                  <c:v>7.5999999999999998E-2</c:v>
                </c:pt>
                <c:pt idx="280">
                  <c:v>7.5000000000000011E-2</c:v>
                </c:pt>
                <c:pt idx="281">
                  <c:v>7.5000000000000011E-2</c:v>
                </c:pt>
                <c:pt idx="282">
                  <c:v>7.3000000000000009E-2</c:v>
                </c:pt>
                <c:pt idx="283">
                  <c:v>7.2000000000000022E-2</c:v>
                </c:pt>
                <c:pt idx="284">
                  <c:v>7.2000000000000022E-2</c:v>
                </c:pt>
                <c:pt idx="285">
                  <c:v>7.2000000000000022E-2</c:v>
                </c:pt>
                <c:pt idx="286">
                  <c:v>7.0000000000000021E-2</c:v>
                </c:pt>
                <c:pt idx="287">
                  <c:v>6.7000000000000004E-2</c:v>
                </c:pt>
                <c:pt idx="288">
                  <c:v>6.6000000000000003E-2</c:v>
                </c:pt>
                <c:pt idx="289">
                  <c:v>6.7000000000000004E-2</c:v>
                </c:pt>
                <c:pt idx="290">
                  <c:v>6.6000000000000003E-2</c:v>
                </c:pt>
                <c:pt idx="291">
                  <c:v>6.2000000000000034E-2</c:v>
                </c:pt>
                <c:pt idx="292">
                  <c:v>6.3E-2</c:v>
                </c:pt>
                <c:pt idx="293">
                  <c:v>6.1000000000000013E-2</c:v>
                </c:pt>
                <c:pt idx="294">
                  <c:v>6.2000000000000034E-2</c:v>
                </c:pt>
                <c:pt idx="295">
                  <c:v>6.1000000000000013E-2</c:v>
                </c:pt>
                <c:pt idx="296">
                  <c:v>5.9000000000000066E-2</c:v>
                </c:pt>
                <c:pt idx="297">
                  <c:v>5.7000000000000023E-2</c:v>
                </c:pt>
                <c:pt idx="298">
                  <c:v>5.8000000000000003E-2</c:v>
                </c:pt>
                <c:pt idx="299">
                  <c:v>5.5999999999999994E-2</c:v>
                </c:pt>
                <c:pt idx="300">
                  <c:v>5.7000000000000023E-2</c:v>
                </c:pt>
                <c:pt idx="301">
                  <c:v>5.5000000000000014E-2</c:v>
                </c:pt>
                <c:pt idx="302">
                  <c:v>5.5000000000000014E-2</c:v>
                </c:pt>
                <c:pt idx="303">
                  <c:v>5.3999999999999999E-2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PPT!$C$1</c:f>
              <c:strCache>
                <c:ptCount val="1"/>
                <c:pt idx="0">
                  <c:v>CA</c:v>
                </c:pt>
              </c:strCache>
            </c:strRef>
          </c:tx>
          <c:marker>
            <c:symbol val="none"/>
          </c:marker>
          <c:dLbls>
            <c:dLbl>
              <c:idx val="302"/>
              <c:layout>
                <c:manualLayout>
                  <c:x val="-0.31681681681682117"/>
                  <c:y val="-0.2936507936507938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6.3%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PPT!$A$2:$A$305</c:f>
              <c:numCache>
                <c:formatCode>mmm\-yy</c:formatCode>
                <c:ptCount val="304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40920</c:v>
                </c:pt>
                <c:pt idx="265">
                  <c:v>40940</c:v>
                </c:pt>
                <c:pt idx="266">
                  <c:v>40980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</c:numCache>
            </c:numRef>
          </c:cat>
          <c:val>
            <c:numRef>
              <c:f>PPT!$C$2:$C$305</c:f>
              <c:numCache>
                <c:formatCode>#0.0%</c:formatCode>
                <c:ptCount val="304"/>
                <c:pt idx="0">
                  <c:v>5.1999999999999998E-2</c:v>
                </c:pt>
                <c:pt idx="1">
                  <c:v>5.1999999999999998E-2</c:v>
                </c:pt>
                <c:pt idx="2">
                  <c:v>5.1999999999999998E-2</c:v>
                </c:pt>
                <c:pt idx="3">
                  <c:v>5.3000000000000012E-2</c:v>
                </c:pt>
                <c:pt idx="4">
                  <c:v>5.3999999999999999E-2</c:v>
                </c:pt>
                <c:pt idx="5">
                  <c:v>5.5000000000000014E-2</c:v>
                </c:pt>
                <c:pt idx="6">
                  <c:v>5.7000000000000023E-2</c:v>
                </c:pt>
                <c:pt idx="7">
                  <c:v>5.9000000000000045E-2</c:v>
                </c:pt>
                <c:pt idx="8">
                  <c:v>6.1000000000000013E-2</c:v>
                </c:pt>
                <c:pt idx="9">
                  <c:v>6.4000000000000085E-2</c:v>
                </c:pt>
                <c:pt idx="10">
                  <c:v>6.6000000000000003E-2</c:v>
                </c:pt>
                <c:pt idx="11">
                  <c:v>6.9000000000000034E-2</c:v>
                </c:pt>
                <c:pt idx="12">
                  <c:v>7.0999999999999994E-2</c:v>
                </c:pt>
                <c:pt idx="13">
                  <c:v>7.3999999999999996E-2</c:v>
                </c:pt>
                <c:pt idx="14">
                  <c:v>7.5000000000000011E-2</c:v>
                </c:pt>
                <c:pt idx="15">
                  <c:v>7.6999999999999999E-2</c:v>
                </c:pt>
                <c:pt idx="16">
                  <c:v>7.6999999999999999E-2</c:v>
                </c:pt>
                <c:pt idx="17">
                  <c:v>7.8000000000000014E-2</c:v>
                </c:pt>
                <c:pt idx="18">
                  <c:v>7.8000000000000014E-2</c:v>
                </c:pt>
                <c:pt idx="19">
                  <c:v>7.8000000000000014E-2</c:v>
                </c:pt>
                <c:pt idx="20">
                  <c:v>7.9000000000000084E-2</c:v>
                </c:pt>
                <c:pt idx="21">
                  <c:v>8.0000000000000043E-2</c:v>
                </c:pt>
                <c:pt idx="22">
                  <c:v>8.2000000000000003E-2</c:v>
                </c:pt>
                <c:pt idx="23">
                  <c:v>8.4000000000000047E-2</c:v>
                </c:pt>
                <c:pt idx="24">
                  <c:v>8.5000000000000006E-2</c:v>
                </c:pt>
                <c:pt idx="25">
                  <c:v>8.7000000000000022E-2</c:v>
                </c:pt>
                <c:pt idx="26">
                  <c:v>8.9000000000000065E-2</c:v>
                </c:pt>
                <c:pt idx="27">
                  <c:v>9.0000000000000024E-2</c:v>
                </c:pt>
                <c:pt idx="28">
                  <c:v>9.2000000000000026E-2</c:v>
                </c:pt>
                <c:pt idx="29">
                  <c:v>9.3000000000000138E-2</c:v>
                </c:pt>
                <c:pt idx="30">
                  <c:v>9.5000000000000043E-2</c:v>
                </c:pt>
                <c:pt idx="31">
                  <c:v>9.6000000000000002E-2</c:v>
                </c:pt>
                <c:pt idx="32">
                  <c:v>9.7000000000000003E-2</c:v>
                </c:pt>
                <c:pt idx="33">
                  <c:v>9.7000000000000003E-2</c:v>
                </c:pt>
                <c:pt idx="34">
                  <c:v>9.7000000000000003E-2</c:v>
                </c:pt>
                <c:pt idx="35">
                  <c:v>9.7000000000000003E-2</c:v>
                </c:pt>
                <c:pt idx="36">
                  <c:v>9.7000000000000003E-2</c:v>
                </c:pt>
                <c:pt idx="37">
                  <c:v>9.6000000000000002E-2</c:v>
                </c:pt>
                <c:pt idx="38">
                  <c:v>9.6000000000000002E-2</c:v>
                </c:pt>
                <c:pt idx="39">
                  <c:v>9.5000000000000043E-2</c:v>
                </c:pt>
                <c:pt idx="40">
                  <c:v>9.5000000000000043E-2</c:v>
                </c:pt>
                <c:pt idx="41">
                  <c:v>9.4000000000000028E-2</c:v>
                </c:pt>
                <c:pt idx="42">
                  <c:v>9.4000000000000028E-2</c:v>
                </c:pt>
                <c:pt idx="43">
                  <c:v>9.4000000000000028E-2</c:v>
                </c:pt>
                <c:pt idx="44">
                  <c:v>9.3000000000000138E-2</c:v>
                </c:pt>
                <c:pt idx="45">
                  <c:v>9.3000000000000138E-2</c:v>
                </c:pt>
                <c:pt idx="46">
                  <c:v>9.3000000000000138E-2</c:v>
                </c:pt>
                <c:pt idx="47">
                  <c:v>9.2000000000000026E-2</c:v>
                </c:pt>
                <c:pt idx="48">
                  <c:v>9.2000000000000026E-2</c:v>
                </c:pt>
                <c:pt idx="49">
                  <c:v>9.1000000000000025E-2</c:v>
                </c:pt>
                <c:pt idx="50">
                  <c:v>9.0000000000000024E-2</c:v>
                </c:pt>
                <c:pt idx="51">
                  <c:v>8.9000000000000065E-2</c:v>
                </c:pt>
                <c:pt idx="52">
                  <c:v>8.8000000000000064E-2</c:v>
                </c:pt>
                <c:pt idx="53">
                  <c:v>8.7000000000000022E-2</c:v>
                </c:pt>
                <c:pt idx="54">
                  <c:v>8.6000000000000021E-2</c:v>
                </c:pt>
                <c:pt idx="55">
                  <c:v>8.5000000000000006E-2</c:v>
                </c:pt>
                <c:pt idx="56">
                  <c:v>8.3000000000000046E-2</c:v>
                </c:pt>
                <c:pt idx="57">
                  <c:v>8.2000000000000003E-2</c:v>
                </c:pt>
                <c:pt idx="58">
                  <c:v>8.0000000000000043E-2</c:v>
                </c:pt>
                <c:pt idx="59">
                  <c:v>7.9000000000000084E-2</c:v>
                </c:pt>
                <c:pt idx="60">
                  <c:v>7.8000000000000014E-2</c:v>
                </c:pt>
                <c:pt idx="61">
                  <c:v>7.8000000000000014E-2</c:v>
                </c:pt>
                <c:pt idx="62">
                  <c:v>7.8000000000000014E-2</c:v>
                </c:pt>
                <c:pt idx="63">
                  <c:v>7.9000000000000084E-2</c:v>
                </c:pt>
                <c:pt idx="64">
                  <c:v>7.9000000000000084E-2</c:v>
                </c:pt>
                <c:pt idx="65">
                  <c:v>8.0000000000000043E-2</c:v>
                </c:pt>
                <c:pt idx="66">
                  <c:v>8.0000000000000043E-2</c:v>
                </c:pt>
                <c:pt idx="67">
                  <c:v>7.9000000000000084E-2</c:v>
                </c:pt>
                <c:pt idx="68">
                  <c:v>7.9000000000000084E-2</c:v>
                </c:pt>
                <c:pt idx="69">
                  <c:v>7.9000000000000084E-2</c:v>
                </c:pt>
                <c:pt idx="70">
                  <c:v>7.8000000000000014E-2</c:v>
                </c:pt>
                <c:pt idx="71">
                  <c:v>7.8000000000000014E-2</c:v>
                </c:pt>
                <c:pt idx="72">
                  <c:v>7.6999999999999999E-2</c:v>
                </c:pt>
                <c:pt idx="73">
                  <c:v>7.6999999999999999E-2</c:v>
                </c:pt>
                <c:pt idx="74">
                  <c:v>7.5999999999999998E-2</c:v>
                </c:pt>
                <c:pt idx="75">
                  <c:v>7.5000000000000011E-2</c:v>
                </c:pt>
                <c:pt idx="76">
                  <c:v>7.3999999999999996E-2</c:v>
                </c:pt>
                <c:pt idx="77">
                  <c:v>7.3000000000000009E-2</c:v>
                </c:pt>
                <c:pt idx="78">
                  <c:v>7.0999999999999994E-2</c:v>
                </c:pt>
                <c:pt idx="79">
                  <c:v>7.0000000000000021E-2</c:v>
                </c:pt>
                <c:pt idx="80">
                  <c:v>7.0000000000000021E-2</c:v>
                </c:pt>
                <c:pt idx="81">
                  <c:v>6.9000000000000034E-2</c:v>
                </c:pt>
                <c:pt idx="82">
                  <c:v>6.9000000000000034E-2</c:v>
                </c:pt>
                <c:pt idx="83">
                  <c:v>6.9000000000000034E-2</c:v>
                </c:pt>
                <c:pt idx="84">
                  <c:v>6.8000000000000019E-2</c:v>
                </c:pt>
                <c:pt idx="85">
                  <c:v>6.7000000000000004E-2</c:v>
                </c:pt>
                <c:pt idx="86">
                  <c:v>6.6000000000000003E-2</c:v>
                </c:pt>
                <c:pt idx="87">
                  <c:v>6.5000000000000002E-2</c:v>
                </c:pt>
                <c:pt idx="88">
                  <c:v>6.4000000000000085E-2</c:v>
                </c:pt>
                <c:pt idx="89">
                  <c:v>6.3E-2</c:v>
                </c:pt>
                <c:pt idx="90">
                  <c:v>6.3E-2</c:v>
                </c:pt>
                <c:pt idx="91">
                  <c:v>6.2000000000000034E-2</c:v>
                </c:pt>
                <c:pt idx="92">
                  <c:v>6.2000000000000034E-2</c:v>
                </c:pt>
                <c:pt idx="93">
                  <c:v>6.1000000000000013E-2</c:v>
                </c:pt>
                <c:pt idx="94">
                  <c:v>6.1000000000000013E-2</c:v>
                </c:pt>
                <c:pt idx="95">
                  <c:v>6.0000000000000032E-2</c:v>
                </c:pt>
                <c:pt idx="96">
                  <c:v>6.0000000000000032E-2</c:v>
                </c:pt>
                <c:pt idx="97">
                  <c:v>6.0000000000000032E-2</c:v>
                </c:pt>
                <c:pt idx="98">
                  <c:v>6.0000000000000032E-2</c:v>
                </c:pt>
                <c:pt idx="99">
                  <c:v>6.0000000000000032E-2</c:v>
                </c:pt>
                <c:pt idx="100">
                  <c:v>5.9000000000000045E-2</c:v>
                </c:pt>
                <c:pt idx="101">
                  <c:v>5.9000000000000045E-2</c:v>
                </c:pt>
                <c:pt idx="102">
                  <c:v>6.0000000000000032E-2</c:v>
                </c:pt>
                <c:pt idx="103">
                  <c:v>6.0000000000000032E-2</c:v>
                </c:pt>
                <c:pt idx="104">
                  <c:v>5.9000000000000045E-2</c:v>
                </c:pt>
                <c:pt idx="105">
                  <c:v>5.9000000000000045E-2</c:v>
                </c:pt>
                <c:pt idx="106">
                  <c:v>5.8000000000000003E-2</c:v>
                </c:pt>
                <c:pt idx="107">
                  <c:v>5.7000000000000023E-2</c:v>
                </c:pt>
                <c:pt idx="108">
                  <c:v>5.6000000000000001E-2</c:v>
                </c:pt>
                <c:pt idx="109">
                  <c:v>5.5000000000000014E-2</c:v>
                </c:pt>
                <c:pt idx="110">
                  <c:v>5.3999999999999999E-2</c:v>
                </c:pt>
                <c:pt idx="111">
                  <c:v>5.3999999999999999E-2</c:v>
                </c:pt>
                <c:pt idx="112">
                  <c:v>5.3000000000000012E-2</c:v>
                </c:pt>
                <c:pt idx="113">
                  <c:v>5.1999999999999998E-2</c:v>
                </c:pt>
                <c:pt idx="114">
                  <c:v>5.1999999999999998E-2</c:v>
                </c:pt>
                <c:pt idx="115">
                  <c:v>5.1000000000000004E-2</c:v>
                </c:pt>
                <c:pt idx="116">
                  <c:v>5.1000000000000004E-2</c:v>
                </c:pt>
                <c:pt idx="117">
                  <c:v>5.1000000000000004E-2</c:v>
                </c:pt>
                <c:pt idx="118">
                  <c:v>0.05</c:v>
                </c:pt>
                <c:pt idx="119">
                  <c:v>0.05</c:v>
                </c:pt>
                <c:pt idx="120">
                  <c:v>0.05</c:v>
                </c:pt>
                <c:pt idx="121">
                  <c:v>0.05</c:v>
                </c:pt>
                <c:pt idx="122">
                  <c:v>0.05</c:v>
                </c:pt>
                <c:pt idx="123">
                  <c:v>5.1000000000000004E-2</c:v>
                </c:pt>
                <c:pt idx="124">
                  <c:v>5.1000000000000004E-2</c:v>
                </c:pt>
                <c:pt idx="125">
                  <c:v>0.05</c:v>
                </c:pt>
                <c:pt idx="126">
                  <c:v>0.05</c:v>
                </c:pt>
                <c:pt idx="127">
                  <c:v>4.900000000000005E-2</c:v>
                </c:pt>
                <c:pt idx="128">
                  <c:v>4.900000000000005E-2</c:v>
                </c:pt>
                <c:pt idx="129">
                  <c:v>4.8000000000000001E-2</c:v>
                </c:pt>
                <c:pt idx="130">
                  <c:v>4.7000000000000014E-2</c:v>
                </c:pt>
                <c:pt idx="131">
                  <c:v>4.7000000000000014E-2</c:v>
                </c:pt>
                <c:pt idx="132">
                  <c:v>4.8000000000000001E-2</c:v>
                </c:pt>
                <c:pt idx="133">
                  <c:v>4.8000000000000001E-2</c:v>
                </c:pt>
                <c:pt idx="134">
                  <c:v>4.900000000000005E-2</c:v>
                </c:pt>
                <c:pt idx="135">
                  <c:v>0.05</c:v>
                </c:pt>
                <c:pt idx="136">
                  <c:v>5.1000000000000004E-2</c:v>
                </c:pt>
                <c:pt idx="137">
                  <c:v>5.3000000000000012E-2</c:v>
                </c:pt>
                <c:pt idx="138">
                  <c:v>5.3999999999999999E-2</c:v>
                </c:pt>
                <c:pt idx="139">
                  <c:v>5.6000000000000001E-2</c:v>
                </c:pt>
                <c:pt idx="140">
                  <c:v>5.9000000000000045E-2</c:v>
                </c:pt>
                <c:pt idx="141">
                  <c:v>6.1000000000000013E-2</c:v>
                </c:pt>
                <c:pt idx="142">
                  <c:v>6.3E-2</c:v>
                </c:pt>
                <c:pt idx="143">
                  <c:v>6.4000000000000085E-2</c:v>
                </c:pt>
                <c:pt idx="144">
                  <c:v>6.5000000000000002E-2</c:v>
                </c:pt>
                <c:pt idx="145">
                  <c:v>6.6000000000000003E-2</c:v>
                </c:pt>
                <c:pt idx="146">
                  <c:v>6.6000000000000003E-2</c:v>
                </c:pt>
                <c:pt idx="147">
                  <c:v>6.7000000000000004E-2</c:v>
                </c:pt>
                <c:pt idx="148">
                  <c:v>6.7000000000000004E-2</c:v>
                </c:pt>
                <c:pt idx="149">
                  <c:v>6.7000000000000004E-2</c:v>
                </c:pt>
                <c:pt idx="150">
                  <c:v>6.7000000000000004E-2</c:v>
                </c:pt>
                <c:pt idx="151">
                  <c:v>6.7000000000000004E-2</c:v>
                </c:pt>
                <c:pt idx="152">
                  <c:v>6.7000000000000004E-2</c:v>
                </c:pt>
                <c:pt idx="153">
                  <c:v>6.7000000000000004E-2</c:v>
                </c:pt>
                <c:pt idx="154">
                  <c:v>6.8000000000000019E-2</c:v>
                </c:pt>
                <c:pt idx="155">
                  <c:v>6.8000000000000019E-2</c:v>
                </c:pt>
                <c:pt idx="156">
                  <c:v>6.8000000000000019E-2</c:v>
                </c:pt>
                <c:pt idx="157">
                  <c:v>6.8000000000000019E-2</c:v>
                </c:pt>
                <c:pt idx="158">
                  <c:v>6.8000000000000019E-2</c:v>
                </c:pt>
                <c:pt idx="159">
                  <c:v>6.9000000000000034E-2</c:v>
                </c:pt>
                <c:pt idx="160">
                  <c:v>6.9000000000000034E-2</c:v>
                </c:pt>
                <c:pt idx="161">
                  <c:v>6.9000000000000034E-2</c:v>
                </c:pt>
                <c:pt idx="162">
                  <c:v>6.9000000000000034E-2</c:v>
                </c:pt>
                <c:pt idx="163">
                  <c:v>6.9000000000000034E-2</c:v>
                </c:pt>
                <c:pt idx="164">
                  <c:v>6.8000000000000019E-2</c:v>
                </c:pt>
                <c:pt idx="165">
                  <c:v>6.7000000000000004E-2</c:v>
                </c:pt>
                <c:pt idx="166">
                  <c:v>6.6000000000000003E-2</c:v>
                </c:pt>
                <c:pt idx="167">
                  <c:v>6.6000000000000003E-2</c:v>
                </c:pt>
                <c:pt idx="168">
                  <c:v>6.5000000000000002E-2</c:v>
                </c:pt>
                <c:pt idx="169">
                  <c:v>6.5000000000000002E-2</c:v>
                </c:pt>
                <c:pt idx="170">
                  <c:v>6.4000000000000085E-2</c:v>
                </c:pt>
                <c:pt idx="171">
                  <c:v>6.4000000000000085E-2</c:v>
                </c:pt>
                <c:pt idx="172">
                  <c:v>6.3E-2</c:v>
                </c:pt>
                <c:pt idx="173">
                  <c:v>6.2000000000000034E-2</c:v>
                </c:pt>
                <c:pt idx="174">
                  <c:v>6.1000000000000013E-2</c:v>
                </c:pt>
                <c:pt idx="175">
                  <c:v>6.0000000000000032E-2</c:v>
                </c:pt>
                <c:pt idx="176">
                  <c:v>6.0000000000000032E-2</c:v>
                </c:pt>
                <c:pt idx="177">
                  <c:v>5.9000000000000045E-2</c:v>
                </c:pt>
                <c:pt idx="178">
                  <c:v>5.9000000000000045E-2</c:v>
                </c:pt>
                <c:pt idx="179">
                  <c:v>5.8000000000000003E-2</c:v>
                </c:pt>
                <c:pt idx="180">
                  <c:v>5.7000000000000023E-2</c:v>
                </c:pt>
                <c:pt idx="181">
                  <c:v>5.7000000000000023E-2</c:v>
                </c:pt>
                <c:pt idx="182">
                  <c:v>5.6000000000000001E-2</c:v>
                </c:pt>
                <c:pt idx="183">
                  <c:v>5.5000000000000014E-2</c:v>
                </c:pt>
                <c:pt idx="184">
                  <c:v>5.3999999999999999E-2</c:v>
                </c:pt>
                <c:pt idx="185">
                  <c:v>5.3000000000000012E-2</c:v>
                </c:pt>
                <c:pt idx="186">
                  <c:v>5.3000000000000012E-2</c:v>
                </c:pt>
                <c:pt idx="187">
                  <c:v>5.3000000000000012E-2</c:v>
                </c:pt>
                <c:pt idx="188">
                  <c:v>5.1999999999999998E-2</c:v>
                </c:pt>
                <c:pt idx="189">
                  <c:v>5.1999999999999998E-2</c:v>
                </c:pt>
                <c:pt idx="190">
                  <c:v>5.1000000000000004E-2</c:v>
                </c:pt>
                <c:pt idx="191">
                  <c:v>5.1000000000000004E-2</c:v>
                </c:pt>
                <c:pt idx="192">
                  <c:v>0.05</c:v>
                </c:pt>
                <c:pt idx="193">
                  <c:v>0.05</c:v>
                </c:pt>
                <c:pt idx="194">
                  <c:v>4.900000000000005E-2</c:v>
                </c:pt>
                <c:pt idx="195">
                  <c:v>4.900000000000005E-2</c:v>
                </c:pt>
                <c:pt idx="196">
                  <c:v>4.900000000000005E-2</c:v>
                </c:pt>
                <c:pt idx="197">
                  <c:v>4.900000000000005E-2</c:v>
                </c:pt>
                <c:pt idx="198">
                  <c:v>4.900000000000005E-2</c:v>
                </c:pt>
                <c:pt idx="199">
                  <c:v>4.900000000000005E-2</c:v>
                </c:pt>
                <c:pt idx="200">
                  <c:v>4.900000000000005E-2</c:v>
                </c:pt>
                <c:pt idx="201">
                  <c:v>4.900000000000005E-2</c:v>
                </c:pt>
                <c:pt idx="202">
                  <c:v>4.900000000000005E-2</c:v>
                </c:pt>
                <c:pt idx="203">
                  <c:v>4.900000000000005E-2</c:v>
                </c:pt>
                <c:pt idx="204">
                  <c:v>0.05</c:v>
                </c:pt>
                <c:pt idx="205">
                  <c:v>0.05</c:v>
                </c:pt>
                <c:pt idx="206">
                  <c:v>5.1000000000000004E-2</c:v>
                </c:pt>
                <c:pt idx="207">
                  <c:v>5.1000000000000004E-2</c:v>
                </c:pt>
                <c:pt idx="208">
                  <c:v>5.1999999999999998E-2</c:v>
                </c:pt>
                <c:pt idx="209">
                  <c:v>5.3000000000000012E-2</c:v>
                </c:pt>
                <c:pt idx="210">
                  <c:v>5.3999999999999999E-2</c:v>
                </c:pt>
                <c:pt idx="211">
                  <c:v>5.5000000000000014E-2</c:v>
                </c:pt>
                <c:pt idx="212">
                  <c:v>5.6000000000000001E-2</c:v>
                </c:pt>
                <c:pt idx="213">
                  <c:v>5.8000000000000003E-2</c:v>
                </c:pt>
                <c:pt idx="214">
                  <c:v>5.9000000000000045E-2</c:v>
                </c:pt>
                <c:pt idx="215">
                  <c:v>6.0000000000000032E-2</c:v>
                </c:pt>
                <c:pt idx="216">
                  <c:v>6.1000000000000013E-2</c:v>
                </c:pt>
                <c:pt idx="217">
                  <c:v>6.2000000000000034E-2</c:v>
                </c:pt>
                <c:pt idx="218">
                  <c:v>6.4000000000000085E-2</c:v>
                </c:pt>
                <c:pt idx="219">
                  <c:v>6.6000000000000003E-2</c:v>
                </c:pt>
                <c:pt idx="220">
                  <c:v>6.9000000000000034E-2</c:v>
                </c:pt>
                <c:pt idx="221">
                  <c:v>7.1999999999999995E-2</c:v>
                </c:pt>
                <c:pt idx="222">
                  <c:v>7.5000000000000011E-2</c:v>
                </c:pt>
                <c:pt idx="223">
                  <c:v>7.8000000000000014E-2</c:v>
                </c:pt>
                <c:pt idx="224">
                  <c:v>8.1000000000000003E-2</c:v>
                </c:pt>
                <c:pt idx="225">
                  <c:v>8.5000000000000006E-2</c:v>
                </c:pt>
                <c:pt idx="226">
                  <c:v>8.9000000000000065E-2</c:v>
                </c:pt>
                <c:pt idx="227">
                  <c:v>9.3000000000000138E-2</c:v>
                </c:pt>
                <c:pt idx="228">
                  <c:v>9.8000000000000129E-2</c:v>
                </c:pt>
                <c:pt idx="229">
                  <c:v>0.10299999999999998</c:v>
                </c:pt>
                <c:pt idx="230">
                  <c:v>0.10600000000000002</c:v>
                </c:pt>
                <c:pt idx="231">
                  <c:v>0.10900000000000008</c:v>
                </c:pt>
                <c:pt idx="232">
                  <c:v>0.112</c:v>
                </c:pt>
                <c:pt idx="233">
                  <c:v>0.113</c:v>
                </c:pt>
                <c:pt idx="234">
                  <c:v>0.115</c:v>
                </c:pt>
                <c:pt idx="235">
                  <c:v>0.11600000000000002</c:v>
                </c:pt>
                <c:pt idx="236">
                  <c:v>0.11799999999999998</c:v>
                </c:pt>
                <c:pt idx="237">
                  <c:v>0.11899999999999998</c:v>
                </c:pt>
                <c:pt idx="238">
                  <c:v>0.12000000000000002</c:v>
                </c:pt>
                <c:pt idx="239">
                  <c:v>0.12100000000000002</c:v>
                </c:pt>
                <c:pt idx="240">
                  <c:v>0.12100000000000002</c:v>
                </c:pt>
                <c:pt idx="241">
                  <c:v>0.12200000000000008</c:v>
                </c:pt>
                <c:pt idx="242">
                  <c:v>0.12200000000000008</c:v>
                </c:pt>
                <c:pt idx="243">
                  <c:v>0.12200000000000008</c:v>
                </c:pt>
                <c:pt idx="244">
                  <c:v>0.12100000000000002</c:v>
                </c:pt>
                <c:pt idx="245">
                  <c:v>0.12100000000000002</c:v>
                </c:pt>
                <c:pt idx="246">
                  <c:v>0.12100000000000002</c:v>
                </c:pt>
                <c:pt idx="247">
                  <c:v>0.12100000000000002</c:v>
                </c:pt>
                <c:pt idx="248">
                  <c:v>0.12200000000000008</c:v>
                </c:pt>
                <c:pt idx="249">
                  <c:v>0.12200000000000008</c:v>
                </c:pt>
                <c:pt idx="250">
                  <c:v>0.12100000000000002</c:v>
                </c:pt>
                <c:pt idx="251">
                  <c:v>0.12100000000000002</c:v>
                </c:pt>
                <c:pt idx="252">
                  <c:v>0.12000000000000002</c:v>
                </c:pt>
                <c:pt idx="253">
                  <c:v>0.11899999999999998</c:v>
                </c:pt>
                <c:pt idx="254">
                  <c:v>0.11799999999999998</c:v>
                </c:pt>
                <c:pt idx="255">
                  <c:v>0.11700000000000002</c:v>
                </c:pt>
                <c:pt idx="256">
                  <c:v>0.11700000000000002</c:v>
                </c:pt>
                <c:pt idx="257">
                  <c:v>0.11700000000000002</c:v>
                </c:pt>
                <c:pt idx="258">
                  <c:v>0.11600000000000002</c:v>
                </c:pt>
                <c:pt idx="259">
                  <c:v>0.11600000000000002</c:v>
                </c:pt>
                <c:pt idx="260">
                  <c:v>0.115</c:v>
                </c:pt>
                <c:pt idx="261">
                  <c:v>0.113</c:v>
                </c:pt>
                <c:pt idx="262">
                  <c:v>0.112</c:v>
                </c:pt>
                <c:pt idx="263">
                  <c:v>0.11</c:v>
                </c:pt>
                <c:pt idx="264">
                  <c:v>0.10900000000000008</c:v>
                </c:pt>
                <c:pt idx="265">
                  <c:v>0.10800000000000008</c:v>
                </c:pt>
                <c:pt idx="266">
                  <c:v>0.10700000000000008</c:v>
                </c:pt>
                <c:pt idx="267">
                  <c:v>0.10600000000000002</c:v>
                </c:pt>
                <c:pt idx="268">
                  <c:v>0.10500000000000002</c:v>
                </c:pt>
                <c:pt idx="269">
                  <c:v>0.10400000000000002</c:v>
                </c:pt>
                <c:pt idx="270">
                  <c:v>0.10199999999999998</c:v>
                </c:pt>
                <c:pt idx="271">
                  <c:v>0.1</c:v>
                </c:pt>
                <c:pt idx="272">
                  <c:v>9.9000000000000046E-2</c:v>
                </c:pt>
                <c:pt idx="273">
                  <c:v>9.7000000000000003E-2</c:v>
                </c:pt>
                <c:pt idx="274">
                  <c:v>9.6000000000000002E-2</c:v>
                </c:pt>
                <c:pt idx="275">
                  <c:v>9.5000000000000043E-2</c:v>
                </c:pt>
                <c:pt idx="276">
                  <c:v>9.4000000000000028E-2</c:v>
                </c:pt>
                <c:pt idx="277">
                  <c:v>9.3000000000000138E-2</c:v>
                </c:pt>
                <c:pt idx="278">
                  <c:v>9.1000000000000025E-2</c:v>
                </c:pt>
                <c:pt idx="279">
                  <c:v>9.0000000000000024E-2</c:v>
                </c:pt>
                <c:pt idx="280">
                  <c:v>8.9000000000000065E-2</c:v>
                </c:pt>
                <c:pt idx="281">
                  <c:v>8.8000000000000064E-2</c:v>
                </c:pt>
                <c:pt idx="282">
                  <c:v>8.8000000000000064E-2</c:v>
                </c:pt>
                <c:pt idx="283">
                  <c:v>8.7000000000000022E-2</c:v>
                </c:pt>
                <c:pt idx="284">
                  <c:v>8.5000000000000006E-2</c:v>
                </c:pt>
                <c:pt idx="285">
                  <c:v>8.4000000000000047E-2</c:v>
                </c:pt>
                <c:pt idx="286">
                  <c:v>8.3000000000000046E-2</c:v>
                </c:pt>
                <c:pt idx="287">
                  <c:v>8.2000000000000003E-2</c:v>
                </c:pt>
                <c:pt idx="288">
                  <c:v>8.1000000000000003E-2</c:v>
                </c:pt>
                <c:pt idx="289">
                  <c:v>8.0000000000000043E-2</c:v>
                </c:pt>
                <c:pt idx="290">
                  <c:v>7.9000000000000084E-2</c:v>
                </c:pt>
                <c:pt idx="291">
                  <c:v>7.8000000000000014E-2</c:v>
                </c:pt>
                <c:pt idx="292">
                  <c:v>7.5999999999999998E-2</c:v>
                </c:pt>
                <c:pt idx="293">
                  <c:v>7.5000000000000011E-2</c:v>
                </c:pt>
                <c:pt idx="294" formatCode="0.0%">
                  <c:v>7.3999999999999996E-2</c:v>
                </c:pt>
                <c:pt idx="295" formatCode="0.0%">
                  <c:v>7.3999999999999996E-2</c:v>
                </c:pt>
                <c:pt idx="296" formatCode="0.0%">
                  <c:v>7.3000000000000009E-2</c:v>
                </c:pt>
                <c:pt idx="297" formatCode="0.0%">
                  <c:v>7.1999999999999995E-2</c:v>
                </c:pt>
                <c:pt idx="298" formatCode="0.0%">
                  <c:v>7.1999999999999995E-2</c:v>
                </c:pt>
                <c:pt idx="299" formatCode="0.0%">
                  <c:v>7.0999999999999994E-2</c:v>
                </c:pt>
                <c:pt idx="300" formatCode="0.0%">
                  <c:v>7.0000000000000021E-2</c:v>
                </c:pt>
                <c:pt idx="301" formatCode="0.0%">
                  <c:v>6.7000000000000004E-2</c:v>
                </c:pt>
                <c:pt idx="302" formatCode="0.0%">
                  <c:v>6.5000000000000002E-2</c:v>
                </c:pt>
                <c:pt idx="303" formatCode="0.0%">
                  <c:v>6.3E-2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782272"/>
        <c:axId val="105788160"/>
      </c:lineChart>
      <c:dateAx>
        <c:axId val="105782272"/>
        <c:scaling>
          <c:orientation val="minMax"/>
        </c:scaling>
        <c:delete val="0"/>
        <c:axPos val="b"/>
        <c:numFmt formatCode="mmm\-yy" sourceLinked="1"/>
        <c:majorTickMark val="in"/>
        <c:minorTickMark val="none"/>
        <c:tickLblPos val="low"/>
        <c:txPr>
          <a:bodyPr/>
          <a:lstStyle/>
          <a:p>
            <a:pPr>
              <a:defRPr sz="1600" baseline="0">
                <a:latin typeface="Arial" pitchFamily="34" charset="0"/>
              </a:defRPr>
            </a:pPr>
            <a:endParaRPr lang="en-US"/>
          </a:p>
        </c:txPr>
        <c:crossAx val="105788160"/>
        <c:crosses val="autoZero"/>
        <c:auto val="1"/>
        <c:lblOffset val="100"/>
        <c:baseTimeUnit val="days"/>
        <c:majorUnit val="12"/>
        <c:majorTimeUnit val="months"/>
      </c:dateAx>
      <c:valAx>
        <c:axId val="105788160"/>
        <c:scaling>
          <c:orientation val="minMax"/>
          <c:max val="0.15000000000000024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sz="1600" baseline="0">
                <a:latin typeface="Arial" pitchFamily="34" charset="0"/>
              </a:defRPr>
            </a:pPr>
            <a:endParaRPr lang="en-US"/>
          </a:p>
        </c:txPr>
        <c:crossAx val="105782272"/>
        <c:crosses val="autoZero"/>
        <c:crossBetween val="between"/>
        <c:majorUnit val="5.0000000000000114E-2"/>
        <c:minorUnit val="1.0000000000000083E-2"/>
      </c:valAx>
      <c:spPr>
        <a:noFill/>
      </c:spPr>
    </c:plotArea>
    <c:legend>
      <c:legendPos val="t"/>
      <c:layout>
        <c:manualLayout>
          <c:xMode val="edge"/>
          <c:yMode val="edge"/>
          <c:x val="0.29650717646781038"/>
          <c:y val="0.10559438724005669"/>
          <c:w val="0.48609503203991394"/>
          <c:h val="6.5426509186351733E-2"/>
        </c:manualLayout>
      </c:layout>
      <c:overlay val="0"/>
      <c:txPr>
        <a:bodyPr/>
        <a:lstStyle/>
        <a:p>
          <a:pPr>
            <a:defRPr sz="18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687427585065745E-2"/>
          <c:y val="4.9796483772862124E-2"/>
          <c:w val="0.90206224221972253"/>
          <c:h val="0.7553922191177746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'Series Data'!$C$1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4F81BD"/>
            </a:solidFill>
            <a:ln w="28575">
              <a:solidFill>
                <a:srgbClr val="4F81BD"/>
              </a:solidFill>
              <a:prstDash val="solid"/>
            </a:ln>
          </c:spPr>
          <c:invertIfNegative val="0"/>
          <c:cat>
            <c:numRef>
              <c:f>'Series Data'!$A$2:$A$101</c:f>
              <c:numCache>
                <c:formatCode>mmm\-yy</c:formatCode>
                <c:ptCount val="100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</c:numCache>
            </c:numRef>
          </c:cat>
          <c:val>
            <c:numRef>
              <c:f>'Series Data'!$C$2:$C$101</c:f>
              <c:numCache>
                <c:formatCode>0.0%</c:formatCode>
                <c:ptCount val="100"/>
                <c:pt idx="0">
                  <c:v>1.4999999999999998E-2</c:v>
                </c:pt>
                <c:pt idx="1">
                  <c:v>1.3000000000000001E-2</c:v>
                </c:pt>
                <c:pt idx="2">
                  <c:v>1.3000000000000001E-2</c:v>
                </c:pt>
                <c:pt idx="3">
                  <c:v>1.2E-2</c:v>
                </c:pt>
                <c:pt idx="4">
                  <c:v>1.3000000000000001E-2</c:v>
                </c:pt>
                <c:pt idx="5">
                  <c:v>1.3000000000000001E-2</c:v>
                </c:pt>
                <c:pt idx="6">
                  <c:v>1.1000000000000046E-2</c:v>
                </c:pt>
                <c:pt idx="7">
                  <c:v>9.0000000000000028E-3</c:v>
                </c:pt>
                <c:pt idx="8">
                  <c:v>9.0000000000000028E-3</c:v>
                </c:pt>
                <c:pt idx="9">
                  <c:v>1.0000000000000005E-2</c:v>
                </c:pt>
                <c:pt idx="10">
                  <c:v>9.0000000000000028E-3</c:v>
                </c:pt>
                <c:pt idx="11">
                  <c:v>8.0000000000000227E-3</c:v>
                </c:pt>
                <c:pt idx="12">
                  <c:v>7.0000000000000114E-3</c:v>
                </c:pt>
                <c:pt idx="13">
                  <c:v>5.0000000000000114E-3</c:v>
                </c:pt>
                <c:pt idx="14">
                  <c:v>3.0000000000000079E-3</c:v>
                </c:pt>
                <c:pt idx="15">
                  <c:v>1.0000000000000039E-3</c:v>
                </c:pt>
                <c:pt idx="16">
                  <c:v>-1.0000000000000039E-3</c:v>
                </c:pt>
                <c:pt idx="17">
                  <c:v>-3.0000000000000079E-3</c:v>
                </c:pt>
                <c:pt idx="18">
                  <c:v>-4.0000000000000114E-3</c:v>
                </c:pt>
                <c:pt idx="19">
                  <c:v>-6.0000000000000114E-3</c:v>
                </c:pt>
                <c:pt idx="20">
                  <c:v>-1.0000000000000005E-2</c:v>
                </c:pt>
                <c:pt idx="21">
                  <c:v>-1.3999999999999999E-2</c:v>
                </c:pt>
                <c:pt idx="22">
                  <c:v>-2.0000000000000011E-2</c:v>
                </c:pt>
                <c:pt idx="23">
                  <c:v>-2.6000000000000002E-2</c:v>
                </c:pt>
                <c:pt idx="24">
                  <c:v>-3.2000000000000042E-2</c:v>
                </c:pt>
                <c:pt idx="25">
                  <c:v>-3.6000000000000011E-2</c:v>
                </c:pt>
                <c:pt idx="26">
                  <c:v>-4.2000000000000023E-2</c:v>
                </c:pt>
                <c:pt idx="27">
                  <c:v>-4.5000000000000012E-2</c:v>
                </c:pt>
                <c:pt idx="28">
                  <c:v>-4.5999999999999999E-2</c:v>
                </c:pt>
                <c:pt idx="29">
                  <c:v>-4.9000000000000113E-2</c:v>
                </c:pt>
                <c:pt idx="30">
                  <c:v>-4.9000000000000113E-2</c:v>
                </c:pt>
                <c:pt idx="31">
                  <c:v>-4.9000000000000113E-2</c:v>
                </c:pt>
                <c:pt idx="32">
                  <c:v>-4.8000000000000001E-2</c:v>
                </c:pt>
                <c:pt idx="33">
                  <c:v>-4.5999999999999999E-2</c:v>
                </c:pt>
                <c:pt idx="34">
                  <c:v>-4.1000000000000002E-2</c:v>
                </c:pt>
                <c:pt idx="35">
                  <c:v>-3.7999999999999999E-2</c:v>
                </c:pt>
                <c:pt idx="36">
                  <c:v>-3.2000000000000042E-2</c:v>
                </c:pt>
                <c:pt idx="37">
                  <c:v>-2.700000000000009E-2</c:v>
                </c:pt>
                <c:pt idx="38">
                  <c:v>-2.0000000000000011E-2</c:v>
                </c:pt>
                <c:pt idx="39">
                  <c:v>-1.3000000000000001E-2</c:v>
                </c:pt>
                <c:pt idx="40">
                  <c:v>-6.0000000000000114E-3</c:v>
                </c:pt>
                <c:pt idx="41">
                  <c:v>-4.0000000000000114E-3</c:v>
                </c:pt>
                <c:pt idx="42">
                  <c:v>-2.0000000000000052E-3</c:v>
                </c:pt>
                <c:pt idx="43">
                  <c:v>0</c:v>
                </c:pt>
                <c:pt idx="44">
                  <c:v>1.0000000000000039E-3</c:v>
                </c:pt>
                <c:pt idx="45">
                  <c:v>4.0000000000000114E-3</c:v>
                </c:pt>
                <c:pt idx="46">
                  <c:v>5.0000000000000114E-3</c:v>
                </c:pt>
                <c:pt idx="47">
                  <c:v>8.0000000000000227E-3</c:v>
                </c:pt>
                <c:pt idx="48">
                  <c:v>9.0000000000000028E-3</c:v>
                </c:pt>
                <c:pt idx="49">
                  <c:v>1.0000000000000005E-2</c:v>
                </c:pt>
                <c:pt idx="50">
                  <c:v>1.1000000000000046E-2</c:v>
                </c:pt>
                <c:pt idx="51">
                  <c:v>1.1000000000000046E-2</c:v>
                </c:pt>
                <c:pt idx="52">
                  <c:v>8.0000000000000227E-3</c:v>
                </c:pt>
                <c:pt idx="53">
                  <c:v>1.0000000000000005E-2</c:v>
                </c:pt>
                <c:pt idx="54">
                  <c:v>1.2E-2</c:v>
                </c:pt>
                <c:pt idx="55">
                  <c:v>1.3000000000000001E-2</c:v>
                </c:pt>
                <c:pt idx="56">
                  <c:v>1.4999999999999998E-2</c:v>
                </c:pt>
                <c:pt idx="57">
                  <c:v>1.4999999999999998E-2</c:v>
                </c:pt>
                <c:pt idx="58">
                  <c:v>1.4999999999999998E-2</c:v>
                </c:pt>
                <c:pt idx="59">
                  <c:v>1.6000000000000021E-2</c:v>
                </c:pt>
                <c:pt idx="60">
                  <c:v>1.8000000000000023E-2</c:v>
                </c:pt>
                <c:pt idx="61">
                  <c:v>1.9000000000000062E-2</c:v>
                </c:pt>
                <c:pt idx="62">
                  <c:v>1.9000000000000062E-2</c:v>
                </c:pt>
                <c:pt idx="63">
                  <c:v>1.7000000000000001E-2</c:v>
                </c:pt>
                <c:pt idx="64">
                  <c:v>1.7000000000000001E-2</c:v>
                </c:pt>
                <c:pt idx="65">
                  <c:v>1.6000000000000021E-2</c:v>
                </c:pt>
                <c:pt idx="66">
                  <c:v>1.6000000000000021E-2</c:v>
                </c:pt>
                <c:pt idx="67">
                  <c:v>1.7000000000000001E-2</c:v>
                </c:pt>
                <c:pt idx="68">
                  <c:v>1.6000000000000021E-2</c:v>
                </c:pt>
                <c:pt idx="69">
                  <c:v>1.6000000000000021E-2</c:v>
                </c:pt>
                <c:pt idx="70">
                  <c:v>1.7000000000000001E-2</c:v>
                </c:pt>
                <c:pt idx="71">
                  <c:v>1.7000000000000001E-2</c:v>
                </c:pt>
                <c:pt idx="72">
                  <c:v>1.6000000000000021E-2</c:v>
                </c:pt>
                <c:pt idx="73">
                  <c:v>1.6000000000000021E-2</c:v>
                </c:pt>
                <c:pt idx="74">
                  <c:v>1.4999999999999998E-2</c:v>
                </c:pt>
                <c:pt idx="75">
                  <c:v>1.6000000000000021E-2</c:v>
                </c:pt>
                <c:pt idx="76">
                  <c:v>1.7000000000000001E-2</c:v>
                </c:pt>
                <c:pt idx="77">
                  <c:v>1.8000000000000023E-2</c:v>
                </c:pt>
                <c:pt idx="78">
                  <c:v>1.7000000000000001E-2</c:v>
                </c:pt>
                <c:pt idx="79">
                  <c:v>1.8000000000000023E-2</c:v>
                </c:pt>
                <c:pt idx="80">
                  <c:v>1.8000000000000023E-2</c:v>
                </c:pt>
                <c:pt idx="81">
                  <c:v>1.8000000000000023E-2</c:v>
                </c:pt>
                <c:pt idx="82">
                  <c:v>1.9000000000000062E-2</c:v>
                </c:pt>
                <c:pt idx="83">
                  <c:v>1.8000000000000023E-2</c:v>
                </c:pt>
                <c:pt idx="84">
                  <c:v>1.7000000000000001E-2</c:v>
                </c:pt>
                <c:pt idx="85">
                  <c:v>1.6000000000000021E-2</c:v>
                </c:pt>
                <c:pt idx="86">
                  <c:v>1.7000000000000001E-2</c:v>
                </c:pt>
                <c:pt idx="87">
                  <c:v>1.8000000000000023E-2</c:v>
                </c:pt>
                <c:pt idx="88">
                  <c:v>1.8000000000000023E-2</c:v>
                </c:pt>
                <c:pt idx="89">
                  <c:v>1.9000000000000062E-2</c:v>
                </c:pt>
                <c:pt idx="90">
                  <c:v>2.0000000000000011E-2</c:v>
                </c:pt>
                <c:pt idx="91">
                  <c:v>2.0000000000000011E-2</c:v>
                </c:pt>
                <c:pt idx="92">
                  <c:v>2.0000000000000011E-2</c:v>
                </c:pt>
                <c:pt idx="93">
                  <c:v>2.0000000000000011E-2</c:v>
                </c:pt>
                <c:pt idx="94">
                  <c:v>2.1000000000000012E-2</c:v>
                </c:pt>
                <c:pt idx="95">
                  <c:v>2.3E-2</c:v>
                </c:pt>
                <c:pt idx="96">
                  <c:v>2.3E-2</c:v>
                </c:pt>
                <c:pt idx="97">
                  <c:v>2.4E-2</c:v>
                </c:pt>
                <c:pt idx="98">
                  <c:v>2.4E-2</c:v>
                </c:pt>
                <c:pt idx="99">
                  <c:v>2.4E-2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4"/>
        <c:axId val="143100544"/>
        <c:axId val="143106432"/>
      </c:barChart>
      <c:lineChart>
        <c:grouping val="standard"/>
        <c:varyColors val="0"/>
        <c:ser>
          <c:idx val="0"/>
          <c:order val="0"/>
          <c:tx>
            <c:strRef>
              <c:f>'Series Data'!$B$1</c:f>
              <c:strCache>
                <c:ptCount val="1"/>
                <c:pt idx="0">
                  <c:v>CA</c:v>
                </c:pt>
              </c:strCache>
            </c:strRef>
          </c:tx>
          <c:spPr>
            <a:ln w="28575">
              <a:solidFill>
                <a:prstClr val="black"/>
              </a:solidFill>
            </a:ln>
          </c:spPr>
          <c:marker>
            <c:symbol val="none"/>
          </c:marker>
          <c:cat>
            <c:numRef>
              <c:f>'Series Data'!$A$2:$A$101</c:f>
              <c:numCache>
                <c:formatCode>mmm\-yy</c:formatCode>
                <c:ptCount val="100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</c:numCache>
            </c:numRef>
          </c:cat>
          <c:val>
            <c:numRef>
              <c:f>'Series Data'!$B$2:$B$101</c:f>
              <c:numCache>
                <c:formatCode>0.0%</c:formatCode>
                <c:ptCount val="100"/>
                <c:pt idx="0">
                  <c:v>1.2807758444621569E-2</c:v>
                </c:pt>
                <c:pt idx="1">
                  <c:v>1.1803520025236944E-2</c:v>
                </c:pt>
                <c:pt idx="2">
                  <c:v>1.3312929369885335E-2</c:v>
                </c:pt>
                <c:pt idx="3">
                  <c:v>1.0045302343903779E-2</c:v>
                </c:pt>
                <c:pt idx="4">
                  <c:v>8.0523204430740236E-3</c:v>
                </c:pt>
                <c:pt idx="5">
                  <c:v>7.3240688109659216E-3</c:v>
                </c:pt>
                <c:pt idx="6">
                  <c:v>1.0051959086304406E-2</c:v>
                </c:pt>
                <c:pt idx="7">
                  <c:v>6.6334450865544112E-3</c:v>
                </c:pt>
                <c:pt idx="8">
                  <c:v>5.8476863501832899E-3</c:v>
                </c:pt>
                <c:pt idx="9">
                  <c:v>5.0276815932077694E-3</c:v>
                </c:pt>
                <c:pt idx="10">
                  <c:v>5.2367971409566279E-3</c:v>
                </c:pt>
                <c:pt idx="11">
                  <c:v>4.9458175586296624E-3</c:v>
                </c:pt>
                <c:pt idx="12">
                  <c:v>1.1058564858483781E-3</c:v>
                </c:pt>
                <c:pt idx="13">
                  <c:v>-1.3640438052919885E-4</c:v>
                </c:pt>
                <c:pt idx="14">
                  <c:v>-3.3379784165666893E-3</c:v>
                </c:pt>
                <c:pt idx="15">
                  <c:v>6.5002600104114186E-5</c:v>
                </c:pt>
                <c:pt idx="16">
                  <c:v>-2.727609250492001E-3</c:v>
                </c:pt>
                <c:pt idx="17">
                  <c:v>-6.4341215997094714E-3</c:v>
                </c:pt>
                <c:pt idx="18">
                  <c:v>-1.0670169467397454E-2</c:v>
                </c:pt>
                <c:pt idx="19">
                  <c:v>-1.3004516266984643E-2</c:v>
                </c:pt>
                <c:pt idx="20">
                  <c:v>-1.4978190561990012E-2</c:v>
                </c:pt>
                <c:pt idx="21">
                  <c:v>-2.0775749081896212E-2</c:v>
                </c:pt>
                <c:pt idx="22">
                  <c:v>-2.7059640199557602E-2</c:v>
                </c:pt>
                <c:pt idx="23">
                  <c:v>-3.312756934808244E-2</c:v>
                </c:pt>
                <c:pt idx="24">
                  <c:v>-3.8785681332319633E-2</c:v>
                </c:pt>
                <c:pt idx="25">
                  <c:v>-4.6754107306425492E-2</c:v>
                </c:pt>
                <c:pt idx="26">
                  <c:v>-5.1876178708460667E-2</c:v>
                </c:pt>
                <c:pt idx="27">
                  <c:v>-5.8836529086772837E-2</c:v>
                </c:pt>
                <c:pt idx="28">
                  <c:v>-6.0138967576402906E-2</c:v>
                </c:pt>
                <c:pt idx="29">
                  <c:v>-6.2296815635893732E-2</c:v>
                </c:pt>
                <c:pt idx="30">
                  <c:v>-6.7340772038144064E-2</c:v>
                </c:pt>
                <c:pt idx="31">
                  <c:v>-6.7126651085843633E-2</c:v>
                </c:pt>
                <c:pt idx="32">
                  <c:v>-6.8101065929727672E-2</c:v>
                </c:pt>
                <c:pt idx="33">
                  <c:v>-5.9495096739994834E-2</c:v>
                </c:pt>
                <c:pt idx="34">
                  <c:v>-5.4277522171100906E-2</c:v>
                </c:pt>
                <c:pt idx="35">
                  <c:v>-5.0760161756520449E-2</c:v>
                </c:pt>
                <c:pt idx="36">
                  <c:v>-4.4670380184954755E-2</c:v>
                </c:pt>
                <c:pt idx="37">
                  <c:v>-3.7639025188093117E-2</c:v>
                </c:pt>
                <c:pt idx="38">
                  <c:v>-3.1023437339241289E-2</c:v>
                </c:pt>
                <c:pt idx="39">
                  <c:v>-1.8480918244727175E-2</c:v>
                </c:pt>
                <c:pt idx="40">
                  <c:v>-1.184124828513229E-2</c:v>
                </c:pt>
                <c:pt idx="41">
                  <c:v>-7.9154570706543598E-3</c:v>
                </c:pt>
                <c:pt idx="42">
                  <c:v>-1.6059131264113487E-3</c:v>
                </c:pt>
                <c:pt idx="43">
                  <c:v>6.5447328974865837E-4</c:v>
                </c:pt>
                <c:pt idx="44">
                  <c:v>2.7677751888724126E-3</c:v>
                </c:pt>
                <c:pt idx="45">
                  <c:v>5.0795753165047194E-3</c:v>
                </c:pt>
                <c:pt idx="46">
                  <c:v>6.0212930973700101E-3</c:v>
                </c:pt>
                <c:pt idx="47">
                  <c:v>9.2621375685300409E-3</c:v>
                </c:pt>
                <c:pt idx="48">
                  <c:v>1.1979903764506085E-2</c:v>
                </c:pt>
                <c:pt idx="49">
                  <c:v>1.3242406860558121E-2</c:v>
                </c:pt>
                <c:pt idx="50">
                  <c:v>1.265661499256732E-2</c:v>
                </c:pt>
                <c:pt idx="51">
                  <c:v>7.7750102025020652E-3</c:v>
                </c:pt>
                <c:pt idx="52">
                  <c:v>4.7610032464573404E-3</c:v>
                </c:pt>
                <c:pt idx="53">
                  <c:v>4.6384011901252796E-3</c:v>
                </c:pt>
                <c:pt idx="54">
                  <c:v>9.2225133280419268E-3</c:v>
                </c:pt>
                <c:pt idx="55">
                  <c:v>1.1125801732868236E-2</c:v>
                </c:pt>
                <c:pt idx="56">
                  <c:v>1.4138654574643307E-2</c:v>
                </c:pt>
                <c:pt idx="57">
                  <c:v>1.0808764772679559E-2</c:v>
                </c:pt>
                <c:pt idx="58">
                  <c:v>1.2482128339547607E-2</c:v>
                </c:pt>
                <c:pt idx="59">
                  <c:v>1.2460186902803597E-2</c:v>
                </c:pt>
                <c:pt idx="60">
                  <c:v>1.7166271597687088E-2</c:v>
                </c:pt>
                <c:pt idx="61">
                  <c:v>1.77169894396958E-2</c:v>
                </c:pt>
                <c:pt idx="62">
                  <c:v>2.0026842259782678E-2</c:v>
                </c:pt>
                <c:pt idx="63">
                  <c:v>2.0052085151542637E-2</c:v>
                </c:pt>
                <c:pt idx="64">
                  <c:v>2.1975491290754826E-2</c:v>
                </c:pt>
                <c:pt idx="65">
                  <c:v>2.5802035385249618E-2</c:v>
                </c:pt>
                <c:pt idx="66">
                  <c:v>2.3545050876240477E-2</c:v>
                </c:pt>
                <c:pt idx="67">
                  <c:v>2.4698485122483849E-2</c:v>
                </c:pt>
                <c:pt idx="68">
                  <c:v>2.4515725890439599E-2</c:v>
                </c:pt>
                <c:pt idx="69">
                  <c:v>3.0803583811822202E-2</c:v>
                </c:pt>
                <c:pt idx="70">
                  <c:v>3.1322465649119141E-2</c:v>
                </c:pt>
                <c:pt idx="71">
                  <c:v>3.2115324783074689E-2</c:v>
                </c:pt>
                <c:pt idx="72">
                  <c:v>2.9992850661313852E-2</c:v>
                </c:pt>
                <c:pt idx="73">
                  <c:v>3.1795519784642012E-2</c:v>
                </c:pt>
                <c:pt idx="74">
                  <c:v>3.170850379994939E-2</c:v>
                </c:pt>
                <c:pt idx="75">
                  <c:v>3.2785987583761909E-2</c:v>
                </c:pt>
                <c:pt idx="76">
                  <c:v>3.216224521151291E-2</c:v>
                </c:pt>
                <c:pt idx="77">
                  <c:v>3.0579936130082253E-2</c:v>
                </c:pt>
                <c:pt idx="78">
                  <c:v>3.3726583483493666E-2</c:v>
                </c:pt>
                <c:pt idx="79">
                  <c:v>3.5520108603427802E-2</c:v>
                </c:pt>
                <c:pt idx="80">
                  <c:v>3.4941481827854184E-2</c:v>
                </c:pt>
                <c:pt idx="81">
                  <c:v>3.0387632361449392E-2</c:v>
                </c:pt>
                <c:pt idx="82">
                  <c:v>3.1586012484059449E-2</c:v>
                </c:pt>
                <c:pt idx="83">
                  <c:v>3.0915058949624801E-2</c:v>
                </c:pt>
                <c:pt idx="84">
                  <c:v>2.9826938350541621E-2</c:v>
                </c:pt>
                <c:pt idx="85">
                  <c:v>2.9817368617219803E-2</c:v>
                </c:pt>
                <c:pt idx="86">
                  <c:v>2.9564928595151141E-2</c:v>
                </c:pt>
                <c:pt idx="87">
                  <c:v>3.0883629688048812E-2</c:v>
                </c:pt>
                <c:pt idx="88">
                  <c:v>3.1285766266415292E-2</c:v>
                </c:pt>
                <c:pt idx="89">
                  <c:v>3.1185580633225986E-2</c:v>
                </c:pt>
                <c:pt idx="90">
                  <c:v>2.9751685578030006E-2</c:v>
                </c:pt>
                <c:pt idx="91">
                  <c:v>3.0106582414556996E-2</c:v>
                </c:pt>
                <c:pt idx="92">
                  <c:v>3.1627127300824412E-2</c:v>
                </c:pt>
                <c:pt idx="93">
                  <c:v>3.0934364043535341E-2</c:v>
                </c:pt>
                <c:pt idx="94">
                  <c:v>3.0664428482198636E-2</c:v>
                </c:pt>
                <c:pt idx="95">
                  <c:v>3.0618278696514033E-2</c:v>
                </c:pt>
                <c:pt idx="96">
                  <c:v>3.1743357096565207E-2</c:v>
                </c:pt>
                <c:pt idx="97">
                  <c:v>3.0337107698671293E-2</c:v>
                </c:pt>
                <c:pt idx="98">
                  <c:v>3.1135282998174266E-2</c:v>
                </c:pt>
                <c:pt idx="99">
                  <c:v>2.9399096104764346E-2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100544"/>
        <c:axId val="143106432"/>
      </c:lineChart>
      <c:dateAx>
        <c:axId val="143100544"/>
        <c:scaling>
          <c:orientation val="minMax"/>
        </c:scaling>
        <c:delete val="0"/>
        <c:axPos val="b"/>
        <c:numFmt formatCode="mmm\-yy" sourceLinked="1"/>
        <c:majorTickMark val="in"/>
        <c:minorTickMark val="none"/>
        <c:tickLblPos val="low"/>
        <c:txPr>
          <a:bodyPr rot="-5400000" vert="horz"/>
          <a:lstStyle/>
          <a:p>
            <a:pPr>
              <a:defRPr sz="1600" baseline="0">
                <a:latin typeface="Arial" pitchFamily="34" charset="0"/>
              </a:defRPr>
            </a:pPr>
            <a:endParaRPr lang="en-US"/>
          </a:p>
        </c:txPr>
        <c:crossAx val="143106432"/>
        <c:crosses val="autoZero"/>
        <c:auto val="1"/>
        <c:lblOffset val="100"/>
        <c:baseTimeUnit val="days"/>
        <c:majorUnit val="12"/>
        <c:majorTimeUnit val="months"/>
      </c:dateAx>
      <c:valAx>
        <c:axId val="143106432"/>
        <c:scaling>
          <c:orientation val="minMax"/>
          <c:min val="-7.0000000000000021E-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 baseline="0">
                <a:latin typeface="Arial" pitchFamily="34" charset="0"/>
              </a:defRPr>
            </a:pPr>
            <a:endParaRPr lang="en-US"/>
          </a:p>
        </c:txPr>
        <c:crossAx val="143100544"/>
        <c:crosses val="autoZero"/>
        <c:crossBetween val="between"/>
        <c:majorUnit val="1.0000000000000005E-2"/>
        <c:minorUnit val="5.0000000000000114E-3"/>
      </c:valAx>
      <c:spPr>
        <a:noFill/>
      </c:spPr>
    </c:plotArea>
    <c:legend>
      <c:legendPos val="t"/>
      <c:layout>
        <c:manualLayout>
          <c:xMode val="edge"/>
          <c:yMode val="edge"/>
          <c:x val="0.43164231160295347"/>
          <c:y val="0.11088530600341615"/>
          <c:w val="0.16657669480504125"/>
          <c:h val="6.2688413948257013E-2"/>
        </c:manualLayout>
      </c:layout>
      <c:overlay val="0"/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304583454850123E-2"/>
          <c:y val="4.8353455818022834E-2"/>
          <c:w val="0.90206224221972298"/>
          <c:h val="0.67912095733796063"/>
        </c:manualLayout>
      </c:layout>
      <c:lineChart>
        <c:grouping val="standard"/>
        <c:varyColors val="0"/>
        <c:ser>
          <c:idx val="0"/>
          <c:order val="0"/>
          <c:tx>
            <c:strRef>
              <c:f>'Data Series Select'!$B$1</c:f>
              <c:strCache>
                <c:ptCount val="1"/>
                <c:pt idx="0">
                  <c:v>LA - 7.1%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'Data Series Select'!$A$2:$A$101</c:f>
              <c:numCache>
                <c:formatCode>mmm\-yy</c:formatCode>
                <c:ptCount val="100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40920</c:v>
                </c:pt>
                <c:pt idx="61">
                  <c:v>40940</c:v>
                </c:pt>
                <c:pt idx="62">
                  <c:v>40980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41133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</c:numCache>
            </c:numRef>
          </c:cat>
          <c:val>
            <c:numRef>
              <c:f>'Data Series Select'!$B$2:$B$101</c:f>
              <c:numCache>
                <c:formatCode>#0.0%</c:formatCode>
                <c:ptCount val="100"/>
                <c:pt idx="0">
                  <c:v>5.0599999999999999E-2</c:v>
                </c:pt>
                <c:pt idx="1">
                  <c:v>4.7900000000000012E-2</c:v>
                </c:pt>
                <c:pt idx="2">
                  <c:v>4.7500000000000014E-2</c:v>
                </c:pt>
                <c:pt idx="3">
                  <c:v>4.5600000000000002E-2</c:v>
                </c:pt>
                <c:pt idx="4">
                  <c:v>4.5200000000000004E-2</c:v>
                </c:pt>
                <c:pt idx="5">
                  <c:v>4.9300000000000108E-2</c:v>
                </c:pt>
                <c:pt idx="6">
                  <c:v>5.6300000000000003E-2</c:v>
                </c:pt>
                <c:pt idx="7">
                  <c:v>5.3400000000000003E-2</c:v>
                </c:pt>
                <c:pt idx="8">
                  <c:v>5.2700000000000108E-2</c:v>
                </c:pt>
                <c:pt idx="9">
                  <c:v>5.1499999999999997E-2</c:v>
                </c:pt>
                <c:pt idx="10">
                  <c:v>5.2200000000000003E-2</c:v>
                </c:pt>
                <c:pt idx="11">
                  <c:v>5.4900000000000032E-2</c:v>
                </c:pt>
                <c:pt idx="12">
                  <c:v>6.1600000000000002E-2</c:v>
                </c:pt>
                <c:pt idx="13">
                  <c:v>5.8400000000000014E-2</c:v>
                </c:pt>
                <c:pt idx="14">
                  <c:v>6.1699999999999998E-2</c:v>
                </c:pt>
                <c:pt idx="15">
                  <c:v>5.9400000000000119E-2</c:v>
                </c:pt>
                <c:pt idx="16">
                  <c:v>6.7000000000000004E-2</c:v>
                </c:pt>
                <c:pt idx="17">
                  <c:v>7.1900000000000006E-2</c:v>
                </c:pt>
                <c:pt idx="18">
                  <c:v>8.1900000000000001E-2</c:v>
                </c:pt>
                <c:pt idx="19">
                  <c:v>8.3800000000000208E-2</c:v>
                </c:pt>
                <c:pt idx="20">
                  <c:v>8.2300000000000012E-2</c:v>
                </c:pt>
                <c:pt idx="21">
                  <c:v>8.4700000000000067E-2</c:v>
                </c:pt>
                <c:pt idx="22">
                  <c:v>8.8400000000000006E-2</c:v>
                </c:pt>
                <c:pt idx="23">
                  <c:v>9.5100000000000004E-2</c:v>
                </c:pt>
                <c:pt idx="24">
                  <c:v>0.10600000000000002</c:v>
                </c:pt>
                <c:pt idx="25">
                  <c:v>0.10780000000000002</c:v>
                </c:pt>
                <c:pt idx="26">
                  <c:v>0.1101</c:v>
                </c:pt>
                <c:pt idx="27">
                  <c:v>0.10630000000000002</c:v>
                </c:pt>
                <c:pt idx="28">
                  <c:v>0.1123</c:v>
                </c:pt>
                <c:pt idx="29">
                  <c:v>0.11710000000000002</c:v>
                </c:pt>
                <c:pt idx="30">
                  <c:v>0.12540000000000001</c:v>
                </c:pt>
                <c:pt idx="31">
                  <c:v>0.12390000000000002</c:v>
                </c:pt>
                <c:pt idx="32">
                  <c:v>0.12239999999999998</c:v>
                </c:pt>
                <c:pt idx="33">
                  <c:v>0.12130000000000002</c:v>
                </c:pt>
                <c:pt idx="34">
                  <c:v>0.11799999999999998</c:v>
                </c:pt>
                <c:pt idx="35">
                  <c:v>0.1193</c:v>
                </c:pt>
                <c:pt idx="36">
                  <c:v>0.1283</c:v>
                </c:pt>
                <c:pt idx="37">
                  <c:v>0.12460000000000016</c:v>
                </c:pt>
                <c:pt idx="38">
                  <c:v>0.12460000000000016</c:v>
                </c:pt>
                <c:pt idx="39">
                  <c:v>0.12050000000000002</c:v>
                </c:pt>
                <c:pt idx="40">
                  <c:v>0.12150000000000002</c:v>
                </c:pt>
                <c:pt idx="41">
                  <c:v>0.12400000000000012</c:v>
                </c:pt>
                <c:pt idx="42">
                  <c:v>0.13320000000000001</c:v>
                </c:pt>
                <c:pt idx="43">
                  <c:v>0.13070000000000001</c:v>
                </c:pt>
                <c:pt idx="44">
                  <c:v>0.1255</c:v>
                </c:pt>
                <c:pt idx="45">
                  <c:v>0.125</c:v>
                </c:pt>
                <c:pt idx="46">
                  <c:v>0.1268</c:v>
                </c:pt>
                <c:pt idx="47">
                  <c:v>0.12360000000000015</c:v>
                </c:pt>
                <c:pt idx="48">
                  <c:v>0.12820000000000001</c:v>
                </c:pt>
                <c:pt idx="49">
                  <c:v>0.12300000000000012</c:v>
                </c:pt>
                <c:pt idx="50">
                  <c:v>0.12100000000000002</c:v>
                </c:pt>
                <c:pt idx="51">
                  <c:v>0.11710000000000002</c:v>
                </c:pt>
                <c:pt idx="52">
                  <c:v>0.11950000000000002</c:v>
                </c:pt>
                <c:pt idx="53">
                  <c:v>0.125</c:v>
                </c:pt>
                <c:pt idx="54">
                  <c:v>0.13200000000000001</c:v>
                </c:pt>
                <c:pt idx="55">
                  <c:v>0.12870000000000001</c:v>
                </c:pt>
                <c:pt idx="56">
                  <c:v>0.12450000000000012</c:v>
                </c:pt>
                <c:pt idx="57">
                  <c:v>0.12060000000000012</c:v>
                </c:pt>
                <c:pt idx="58">
                  <c:v>0.1158</c:v>
                </c:pt>
                <c:pt idx="59">
                  <c:v>0.11550000000000002</c:v>
                </c:pt>
                <c:pt idx="60">
                  <c:v>0.11899999999999998</c:v>
                </c:pt>
                <c:pt idx="61">
                  <c:v>0.11570000000000009</c:v>
                </c:pt>
                <c:pt idx="62">
                  <c:v>0.1123</c:v>
                </c:pt>
                <c:pt idx="63">
                  <c:v>0.10550000000000002</c:v>
                </c:pt>
                <c:pt idx="64">
                  <c:v>0.10770000000000017</c:v>
                </c:pt>
                <c:pt idx="65">
                  <c:v>0.1111</c:v>
                </c:pt>
                <c:pt idx="66">
                  <c:v>0.1188</c:v>
                </c:pt>
                <c:pt idx="67">
                  <c:v>0.1128</c:v>
                </c:pt>
                <c:pt idx="68">
                  <c:v>0.10400000000000002</c:v>
                </c:pt>
                <c:pt idx="69">
                  <c:v>0.10390000000000002</c:v>
                </c:pt>
                <c:pt idx="70">
                  <c:v>9.9700000000000066E-2</c:v>
                </c:pt>
                <c:pt idx="71">
                  <c:v>0.10199999999999998</c:v>
                </c:pt>
                <c:pt idx="72">
                  <c:v>0.10940000000000009</c:v>
                </c:pt>
                <c:pt idx="73">
                  <c:v>0.10299999999999998</c:v>
                </c:pt>
                <c:pt idx="74">
                  <c:v>9.9000000000000046E-2</c:v>
                </c:pt>
                <c:pt idx="75">
                  <c:v>9.3000000000000208E-2</c:v>
                </c:pt>
                <c:pt idx="76">
                  <c:v>9.2000000000000026E-2</c:v>
                </c:pt>
                <c:pt idx="77">
                  <c:v>0.10199999999999998</c:v>
                </c:pt>
                <c:pt idx="78">
                  <c:v>0.10800000000000012</c:v>
                </c:pt>
                <c:pt idx="79">
                  <c:v>0.10199999999999998</c:v>
                </c:pt>
                <c:pt idx="80">
                  <c:v>9.3000000000000208E-2</c:v>
                </c:pt>
                <c:pt idx="81">
                  <c:v>9.4000000000000028E-2</c:v>
                </c:pt>
                <c:pt idx="82">
                  <c:v>9.4000000000000028E-2</c:v>
                </c:pt>
                <c:pt idx="83">
                  <c:v>8.8000000000000064E-2</c:v>
                </c:pt>
                <c:pt idx="84">
                  <c:v>9.0000000000000024E-2</c:v>
                </c:pt>
                <c:pt idx="85">
                  <c:v>8.7000000000000022E-2</c:v>
                </c:pt>
                <c:pt idx="86">
                  <c:v>8.5000000000000006E-2</c:v>
                </c:pt>
                <c:pt idx="87">
                  <c:v>7.8000000000000014E-2</c:v>
                </c:pt>
                <c:pt idx="88">
                  <c:v>8.0000000000000043E-2</c:v>
                </c:pt>
                <c:pt idx="89">
                  <c:v>8.2000000000000003E-2</c:v>
                </c:pt>
                <c:pt idx="90">
                  <c:v>9.0000000000000024E-2</c:v>
                </c:pt>
                <c:pt idx="91">
                  <c:v>8.6000000000000021E-2</c:v>
                </c:pt>
                <c:pt idx="92">
                  <c:v>8.1000000000000003E-2</c:v>
                </c:pt>
                <c:pt idx="93">
                  <c:v>8.0000000000000043E-2</c:v>
                </c:pt>
                <c:pt idx="94">
                  <c:v>7.9000000000000153E-2</c:v>
                </c:pt>
                <c:pt idx="95">
                  <c:v>7.5000000000000011E-2</c:v>
                </c:pt>
                <c:pt idx="96">
                  <c:v>8.2000000000000003E-2</c:v>
                </c:pt>
                <c:pt idx="97">
                  <c:v>7.6999999999999999E-2</c:v>
                </c:pt>
                <c:pt idx="98">
                  <c:v>7.3000000000000009E-2</c:v>
                </c:pt>
                <c:pt idx="99">
                  <c:v>7.0999999999999994E-2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'Data Series Select'!$C$1</c:f>
              <c:strCache>
                <c:ptCount val="1"/>
                <c:pt idx="0">
                  <c:v>OC - 4.1%</c:v>
                </c:pt>
              </c:strCache>
            </c:strRef>
          </c:tx>
          <c:spPr>
            <a:ln w="38100">
              <a:solidFill>
                <a:srgbClr val="F79646"/>
              </a:solidFill>
            </a:ln>
          </c:spPr>
          <c:marker>
            <c:symbol val="circle"/>
            <c:size val="7"/>
            <c:spPr>
              <a:solidFill>
                <a:schemeClr val="accent2"/>
              </a:solidFill>
            </c:spPr>
          </c:marker>
          <c:cat>
            <c:numRef>
              <c:f>'Data Series Select'!$A$2:$A$101</c:f>
              <c:numCache>
                <c:formatCode>mmm\-yy</c:formatCode>
                <c:ptCount val="100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40920</c:v>
                </c:pt>
                <c:pt idx="61">
                  <c:v>40940</c:v>
                </c:pt>
                <c:pt idx="62">
                  <c:v>40980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41133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</c:numCache>
            </c:numRef>
          </c:cat>
          <c:val>
            <c:numRef>
              <c:f>'Data Series Select'!$C$2:$C$101</c:f>
              <c:numCache>
                <c:formatCode>#0.0%</c:formatCode>
                <c:ptCount val="100"/>
                <c:pt idx="0">
                  <c:v>3.6999999999999998E-2</c:v>
                </c:pt>
                <c:pt idx="1">
                  <c:v>3.5999999999999997E-2</c:v>
                </c:pt>
                <c:pt idx="2">
                  <c:v>3.500000000000001E-2</c:v>
                </c:pt>
                <c:pt idx="3">
                  <c:v>3.500000000000001E-2</c:v>
                </c:pt>
                <c:pt idx="4">
                  <c:v>3.500000000000001E-2</c:v>
                </c:pt>
                <c:pt idx="5">
                  <c:v>4.0000000000000022E-2</c:v>
                </c:pt>
                <c:pt idx="6">
                  <c:v>4.2000000000000023E-2</c:v>
                </c:pt>
                <c:pt idx="7">
                  <c:v>4.2000000000000023E-2</c:v>
                </c:pt>
                <c:pt idx="8">
                  <c:v>4.1000000000000002E-2</c:v>
                </c:pt>
                <c:pt idx="9">
                  <c:v>4.1000000000000002E-2</c:v>
                </c:pt>
                <c:pt idx="10">
                  <c:v>4.1000000000000002E-2</c:v>
                </c:pt>
                <c:pt idx="11">
                  <c:v>4.2000000000000023E-2</c:v>
                </c:pt>
                <c:pt idx="12">
                  <c:v>4.3999999999999997E-2</c:v>
                </c:pt>
                <c:pt idx="13">
                  <c:v>4.2000000000000023E-2</c:v>
                </c:pt>
                <c:pt idx="14">
                  <c:v>4.5000000000000012E-2</c:v>
                </c:pt>
                <c:pt idx="15">
                  <c:v>4.2000000000000023E-2</c:v>
                </c:pt>
                <c:pt idx="16">
                  <c:v>4.7000000000000014E-2</c:v>
                </c:pt>
                <c:pt idx="17">
                  <c:v>5.1999999999999998E-2</c:v>
                </c:pt>
                <c:pt idx="18">
                  <c:v>5.7000000000000023E-2</c:v>
                </c:pt>
                <c:pt idx="19">
                  <c:v>5.9000000000000108E-2</c:v>
                </c:pt>
                <c:pt idx="20">
                  <c:v>5.7000000000000023E-2</c:v>
                </c:pt>
                <c:pt idx="21">
                  <c:v>5.9000000000000108E-2</c:v>
                </c:pt>
                <c:pt idx="22">
                  <c:v>6.2000000000000034E-2</c:v>
                </c:pt>
                <c:pt idx="23">
                  <c:v>6.6000000000000003E-2</c:v>
                </c:pt>
                <c:pt idx="24">
                  <c:v>7.3999999999999996E-2</c:v>
                </c:pt>
                <c:pt idx="25">
                  <c:v>7.8000000000000014E-2</c:v>
                </c:pt>
                <c:pt idx="26">
                  <c:v>8.2000000000000003E-2</c:v>
                </c:pt>
                <c:pt idx="27">
                  <c:v>8.1000000000000003E-2</c:v>
                </c:pt>
                <c:pt idx="28">
                  <c:v>8.5000000000000006E-2</c:v>
                </c:pt>
                <c:pt idx="29">
                  <c:v>9.3000000000000208E-2</c:v>
                </c:pt>
                <c:pt idx="30">
                  <c:v>9.6000000000000002E-2</c:v>
                </c:pt>
                <c:pt idx="31">
                  <c:v>9.6000000000000002E-2</c:v>
                </c:pt>
                <c:pt idx="32">
                  <c:v>9.5000000000000043E-2</c:v>
                </c:pt>
                <c:pt idx="33">
                  <c:v>9.6000000000000002E-2</c:v>
                </c:pt>
                <c:pt idx="34">
                  <c:v>9.4000000000000028E-2</c:v>
                </c:pt>
                <c:pt idx="35">
                  <c:v>9.3000000000000208E-2</c:v>
                </c:pt>
                <c:pt idx="36">
                  <c:v>9.9000000000000046E-2</c:v>
                </c:pt>
                <c:pt idx="37">
                  <c:v>9.7000000000000003E-2</c:v>
                </c:pt>
                <c:pt idx="38">
                  <c:v>9.8000000000000226E-2</c:v>
                </c:pt>
                <c:pt idx="39">
                  <c:v>9.4000000000000028E-2</c:v>
                </c:pt>
                <c:pt idx="40">
                  <c:v>9.2000000000000026E-2</c:v>
                </c:pt>
                <c:pt idx="41">
                  <c:v>9.5000000000000043E-2</c:v>
                </c:pt>
                <c:pt idx="42">
                  <c:v>9.8000000000000226E-2</c:v>
                </c:pt>
                <c:pt idx="43">
                  <c:v>9.7000000000000003E-2</c:v>
                </c:pt>
                <c:pt idx="44">
                  <c:v>9.4000000000000028E-2</c:v>
                </c:pt>
                <c:pt idx="45">
                  <c:v>9.2000000000000026E-2</c:v>
                </c:pt>
                <c:pt idx="46">
                  <c:v>9.3000000000000208E-2</c:v>
                </c:pt>
                <c:pt idx="47">
                  <c:v>8.8000000000000064E-2</c:v>
                </c:pt>
                <c:pt idx="48">
                  <c:v>9.2000000000000026E-2</c:v>
                </c:pt>
                <c:pt idx="49">
                  <c:v>8.9000000000000065E-2</c:v>
                </c:pt>
                <c:pt idx="50">
                  <c:v>8.9000000000000065E-2</c:v>
                </c:pt>
                <c:pt idx="51">
                  <c:v>8.5000000000000006E-2</c:v>
                </c:pt>
                <c:pt idx="52">
                  <c:v>8.5000000000000006E-2</c:v>
                </c:pt>
                <c:pt idx="53">
                  <c:v>9.1000000000000025E-2</c:v>
                </c:pt>
                <c:pt idx="54">
                  <c:v>9.2000000000000026E-2</c:v>
                </c:pt>
                <c:pt idx="55">
                  <c:v>9.0000000000000024E-2</c:v>
                </c:pt>
                <c:pt idx="56">
                  <c:v>8.7000000000000022E-2</c:v>
                </c:pt>
                <c:pt idx="57">
                  <c:v>8.5000000000000006E-2</c:v>
                </c:pt>
                <c:pt idx="58">
                  <c:v>8.1000000000000003E-2</c:v>
                </c:pt>
                <c:pt idx="59">
                  <c:v>7.8000000000000014E-2</c:v>
                </c:pt>
                <c:pt idx="60">
                  <c:v>8.0900000000000027E-2</c:v>
                </c:pt>
                <c:pt idx="61">
                  <c:v>8.050000000000021E-2</c:v>
                </c:pt>
                <c:pt idx="62">
                  <c:v>7.9400000000000123E-2</c:v>
                </c:pt>
                <c:pt idx="63">
                  <c:v>7.3300000000000004E-2</c:v>
                </c:pt>
                <c:pt idx="64">
                  <c:v>7.4800000000000033E-2</c:v>
                </c:pt>
                <c:pt idx="65">
                  <c:v>7.9500000000000084E-2</c:v>
                </c:pt>
                <c:pt idx="66">
                  <c:v>8.1500000000000045E-2</c:v>
                </c:pt>
                <c:pt idx="67">
                  <c:v>7.8400000000000011E-2</c:v>
                </c:pt>
                <c:pt idx="68">
                  <c:v>7.1700000000000014E-2</c:v>
                </c:pt>
                <c:pt idx="69">
                  <c:v>7.2100000000000011E-2</c:v>
                </c:pt>
                <c:pt idx="70">
                  <c:v>6.9400000000000114E-2</c:v>
                </c:pt>
                <c:pt idx="71">
                  <c:v>6.7700000000000024E-2</c:v>
                </c:pt>
                <c:pt idx="72">
                  <c:v>7.0999999999999994E-2</c:v>
                </c:pt>
                <c:pt idx="73">
                  <c:v>6.6000000000000003E-2</c:v>
                </c:pt>
                <c:pt idx="74">
                  <c:v>6.3E-2</c:v>
                </c:pt>
                <c:pt idx="75">
                  <c:v>5.7000000000000023E-2</c:v>
                </c:pt>
                <c:pt idx="76">
                  <c:v>5.5000000000000014E-2</c:v>
                </c:pt>
                <c:pt idx="77">
                  <c:v>6.1000000000000013E-2</c:v>
                </c:pt>
                <c:pt idx="78">
                  <c:v>6.5000000000000002E-2</c:v>
                </c:pt>
                <c:pt idx="79">
                  <c:v>6.2000000000000034E-2</c:v>
                </c:pt>
                <c:pt idx="80">
                  <c:v>5.8000000000000003E-2</c:v>
                </c:pt>
                <c:pt idx="81">
                  <c:v>5.8000000000000003E-2</c:v>
                </c:pt>
                <c:pt idx="82">
                  <c:v>5.6000000000000001E-2</c:v>
                </c:pt>
                <c:pt idx="83">
                  <c:v>5.3000000000000012E-2</c:v>
                </c:pt>
                <c:pt idx="84">
                  <c:v>6.0000000000000032E-2</c:v>
                </c:pt>
                <c:pt idx="85">
                  <c:v>6.0000000000000032E-2</c:v>
                </c:pt>
                <c:pt idx="86">
                  <c:v>6.0000000000000032E-2</c:v>
                </c:pt>
                <c:pt idx="87">
                  <c:v>5.1000000000000004E-2</c:v>
                </c:pt>
                <c:pt idx="88">
                  <c:v>5.1999999999999998E-2</c:v>
                </c:pt>
                <c:pt idx="89">
                  <c:v>5.5000000000000014E-2</c:v>
                </c:pt>
                <c:pt idx="90">
                  <c:v>6.0000000000000032E-2</c:v>
                </c:pt>
                <c:pt idx="91">
                  <c:v>5.8000000000000003E-2</c:v>
                </c:pt>
                <c:pt idx="92">
                  <c:v>5.3000000000000012E-2</c:v>
                </c:pt>
                <c:pt idx="93">
                  <c:v>5.1999999999999998E-2</c:v>
                </c:pt>
                <c:pt idx="94">
                  <c:v>5.1999999999999998E-2</c:v>
                </c:pt>
                <c:pt idx="95">
                  <c:v>4.7000000000000014E-2</c:v>
                </c:pt>
                <c:pt idx="96">
                  <c:v>0.05</c:v>
                </c:pt>
                <c:pt idx="97">
                  <c:v>4.5999999999999999E-2</c:v>
                </c:pt>
                <c:pt idx="98">
                  <c:v>4.3999999999999997E-2</c:v>
                </c:pt>
                <c:pt idx="99">
                  <c:v>4.1000000000000002E-2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325248"/>
        <c:axId val="144339712"/>
      </c:lineChart>
      <c:lineChart>
        <c:grouping val="standard"/>
        <c:varyColors val="0"/>
        <c:ser>
          <c:idx val="2"/>
          <c:order val="2"/>
          <c:tx>
            <c:strRef>
              <c:f>'Data Series Select'!$D$1</c:f>
              <c:strCache>
                <c:ptCount val="1"/>
                <c:pt idx="0">
                  <c:v>IE - 6.2%</c:v>
                </c:pt>
              </c:strCache>
            </c:strRef>
          </c:tx>
          <c:spPr>
            <a:ln w="34925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numRef>
              <c:f>'Data Series Select'!$A$2:$A$101</c:f>
              <c:numCache>
                <c:formatCode>mmm\-yy</c:formatCode>
                <c:ptCount val="100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40920</c:v>
                </c:pt>
                <c:pt idx="61">
                  <c:v>40940</c:v>
                </c:pt>
                <c:pt idx="62">
                  <c:v>40980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41133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</c:numCache>
            </c:numRef>
          </c:cat>
          <c:val>
            <c:numRef>
              <c:f>'Data Series Select'!$D$2:$D$101</c:f>
              <c:numCache>
                <c:formatCode>#0.0%</c:formatCode>
                <c:ptCount val="100"/>
                <c:pt idx="0">
                  <c:v>5.3999999999999999E-2</c:v>
                </c:pt>
                <c:pt idx="1">
                  <c:v>5.3000000000000012E-2</c:v>
                </c:pt>
                <c:pt idx="2">
                  <c:v>5.3000000000000012E-2</c:v>
                </c:pt>
                <c:pt idx="3">
                  <c:v>5.1999999999999998E-2</c:v>
                </c:pt>
                <c:pt idx="4">
                  <c:v>5.1999999999999998E-2</c:v>
                </c:pt>
                <c:pt idx="5">
                  <c:v>5.8000000000000003E-2</c:v>
                </c:pt>
                <c:pt idx="6">
                  <c:v>6.5000000000000002E-2</c:v>
                </c:pt>
                <c:pt idx="7">
                  <c:v>6.3E-2</c:v>
                </c:pt>
                <c:pt idx="8">
                  <c:v>6.2000000000000034E-2</c:v>
                </c:pt>
                <c:pt idx="9">
                  <c:v>6.2000000000000034E-2</c:v>
                </c:pt>
                <c:pt idx="10">
                  <c:v>6.2000000000000034E-2</c:v>
                </c:pt>
                <c:pt idx="11">
                  <c:v>6.3E-2</c:v>
                </c:pt>
                <c:pt idx="12">
                  <c:v>6.7000000000000004E-2</c:v>
                </c:pt>
                <c:pt idx="13">
                  <c:v>6.7000000000000004E-2</c:v>
                </c:pt>
                <c:pt idx="14">
                  <c:v>7.0999999999999994E-2</c:v>
                </c:pt>
                <c:pt idx="15">
                  <c:v>6.7000000000000004E-2</c:v>
                </c:pt>
                <c:pt idx="16">
                  <c:v>7.3999999999999996E-2</c:v>
                </c:pt>
                <c:pt idx="17">
                  <c:v>8.1000000000000003E-2</c:v>
                </c:pt>
                <c:pt idx="18">
                  <c:v>8.9000000000000065E-2</c:v>
                </c:pt>
                <c:pt idx="19">
                  <c:v>9.2000000000000026E-2</c:v>
                </c:pt>
                <c:pt idx="20">
                  <c:v>9.2000000000000026E-2</c:v>
                </c:pt>
                <c:pt idx="21">
                  <c:v>9.4000000000000028E-2</c:v>
                </c:pt>
                <c:pt idx="22">
                  <c:v>9.6000000000000002E-2</c:v>
                </c:pt>
                <c:pt idx="23">
                  <c:v>0.10199999999999998</c:v>
                </c:pt>
                <c:pt idx="24">
                  <c:v>0.114</c:v>
                </c:pt>
                <c:pt idx="25">
                  <c:v>0.11899999999999998</c:v>
                </c:pt>
                <c:pt idx="26">
                  <c:v>0.12200000000000009</c:v>
                </c:pt>
                <c:pt idx="27">
                  <c:v>0.11899999999999998</c:v>
                </c:pt>
                <c:pt idx="28">
                  <c:v>0.126</c:v>
                </c:pt>
                <c:pt idx="29">
                  <c:v>0.13500000000000001</c:v>
                </c:pt>
                <c:pt idx="30">
                  <c:v>0.14200000000000004</c:v>
                </c:pt>
                <c:pt idx="31">
                  <c:v>0.14000000000000001</c:v>
                </c:pt>
                <c:pt idx="32">
                  <c:v>0.14000000000000001</c:v>
                </c:pt>
                <c:pt idx="33">
                  <c:v>0.14200000000000004</c:v>
                </c:pt>
                <c:pt idx="34">
                  <c:v>0.14100000000000001</c:v>
                </c:pt>
                <c:pt idx="35">
                  <c:v>0.13800000000000001</c:v>
                </c:pt>
                <c:pt idx="36">
                  <c:v>0.14600000000000021</c:v>
                </c:pt>
                <c:pt idx="37">
                  <c:v>0.14500000000000021</c:v>
                </c:pt>
                <c:pt idx="38">
                  <c:v>0.14600000000000021</c:v>
                </c:pt>
                <c:pt idx="39">
                  <c:v>0.13900000000000001</c:v>
                </c:pt>
                <c:pt idx="40">
                  <c:v>0.13800000000000001</c:v>
                </c:pt>
                <c:pt idx="41">
                  <c:v>0.14300000000000004</c:v>
                </c:pt>
                <c:pt idx="42">
                  <c:v>0.15000000000000024</c:v>
                </c:pt>
                <c:pt idx="43">
                  <c:v>0.14800000000000021</c:v>
                </c:pt>
                <c:pt idx="44">
                  <c:v>0.14400000000000004</c:v>
                </c:pt>
                <c:pt idx="45">
                  <c:v>0.14300000000000004</c:v>
                </c:pt>
                <c:pt idx="46">
                  <c:v>0.14300000000000004</c:v>
                </c:pt>
                <c:pt idx="47">
                  <c:v>0.13700000000000001</c:v>
                </c:pt>
                <c:pt idx="48">
                  <c:v>0.14200000000000004</c:v>
                </c:pt>
                <c:pt idx="49">
                  <c:v>0.13900000000000001</c:v>
                </c:pt>
                <c:pt idx="50">
                  <c:v>0.13600000000000001</c:v>
                </c:pt>
                <c:pt idx="51">
                  <c:v>0.13100000000000001</c:v>
                </c:pt>
                <c:pt idx="52">
                  <c:v>0.13200000000000001</c:v>
                </c:pt>
                <c:pt idx="53">
                  <c:v>0.14100000000000001</c:v>
                </c:pt>
                <c:pt idx="54">
                  <c:v>0.14500000000000021</c:v>
                </c:pt>
                <c:pt idx="55">
                  <c:v>0.14100000000000001</c:v>
                </c:pt>
                <c:pt idx="56">
                  <c:v>0.13700000000000001</c:v>
                </c:pt>
                <c:pt idx="57">
                  <c:v>0.13400000000000001</c:v>
                </c:pt>
                <c:pt idx="58">
                  <c:v>0.127</c:v>
                </c:pt>
                <c:pt idx="59">
                  <c:v>0.12400000000000012</c:v>
                </c:pt>
                <c:pt idx="60">
                  <c:v>0.127</c:v>
                </c:pt>
                <c:pt idx="61">
                  <c:v>0.126</c:v>
                </c:pt>
                <c:pt idx="62">
                  <c:v>0.12400000000000012</c:v>
                </c:pt>
                <c:pt idx="63">
                  <c:v>0.11600000000000002</c:v>
                </c:pt>
                <c:pt idx="64">
                  <c:v>0.11899999999999998</c:v>
                </c:pt>
                <c:pt idx="65">
                  <c:v>0.127</c:v>
                </c:pt>
                <c:pt idx="66">
                  <c:v>0.13100000000000001</c:v>
                </c:pt>
                <c:pt idx="67">
                  <c:v>0.126</c:v>
                </c:pt>
                <c:pt idx="68">
                  <c:v>0.11700000000000002</c:v>
                </c:pt>
                <c:pt idx="69">
                  <c:v>0.11700000000000002</c:v>
                </c:pt>
                <c:pt idx="70">
                  <c:v>0.112</c:v>
                </c:pt>
                <c:pt idx="71">
                  <c:v>0.11</c:v>
                </c:pt>
                <c:pt idx="72">
                  <c:v>0.115</c:v>
                </c:pt>
                <c:pt idx="73">
                  <c:v>0.10900000000000012</c:v>
                </c:pt>
                <c:pt idx="74">
                  <c:v>0.10500000000000002</c:v>
                </c:pt>
                <c:pt idx="75">
                  <c:v>9.6000000000000002E-2</c:v>
                </c:pt>
                <c:pt idx="76">
                  <c:v>9.3000000000000208E-2</c:v>
                </c:pt>
                <c:pt idx="77">
                  <c:v>0.10299999999999998</c:v>
                </c:pt>
                <c:pt idx="78">
                  <c:v>0.11</c:v>
                </c:pt>
                <c:pt idx="79">
                  <c:v>0.10500000000000002</c:v>
                </c:pt>
                <c:pt idx="80">
                  <c:v>9.8000000000000226E-2</c:v>
                </c:pt>
                <c:pt idx="81">
                  <c:v>9.8000000000000226E-2</c:v>
                </c:pt>
                <c:pt idx="82">
                  <c:v>9.4000000000000028E-2</c:v>
                </c:pt>
                <c:pt idx="83">
                  <c:v>8.7000000000000022E-2</c:v>
                </c:pt>
                <c:pt idx="84">
                  <c:v>9.0000000000000024E-2</c:v>
                </c:pt>
                <c:pt idx="85">
                  <c:v>8.9000000000000065E-2</c:v>
                </c:pt>
                <c:pt idx="86">
                  <c:v>8.9000000000000065E-2</c:v>
                </c:pt>
                <c:pt idx="87">
                  <c:v>7.6999999999999999E-2</c:v>
                </c:pt>
                <c:pt idx="88">
                  <c:v>7.8000000000000014E-2</c:v>
                </c:pt>
                <c:pt idx="89">
                  <c:v>8.2000000000000003E-2</c:v>
                </c:pt>
                <c:pt idx="90">
                  <c:v>8.9000000000000065E-2</c:v>
                </c:pt>
                <c:pt idx="91">
                  <c:v>8.5000000000000006E-2</c:v>
                </c:pt>
                <c:pt idx="92">
                  <c:v>7.8000000000000014E-2</c:v>
                </c:pt>
                <c:pt idx="93">
                  <c:v>7.6999999999999999E-2</c:v>
                </c:pt>
                <c:pt idx="94">
                  <c:v>7.5000000000000011E-2</c:v>
                </c:pt>
                <c:pt idx="95">
                  <c:v>7.0000000000000021E-2</c:v>
                </c:pt>
                <c:pt idx="96">
                  <c:v>7.3000000000000009E-2</c:v>
                </c:pt>
                <c:pt idx="97">
                  <c:v>6.8000000000000019E-2</c:v>
                </c:pt>
                <c:pt idx="98">
                  <c:v>6.5000000000000002E-2</c:v>
                </c:pt>
                <c:pt idx="99">
                  <c:v>6.2000000000000034E-2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347136"/>
        <c:axId val="144341248"/>
      </c:lineChart>
      <c:dateAx>
        <c:axId val="144325248"/>
        <c:scaling>
          <c:orientation val="minMax"/>
        </c:scaling>
        <c:delete val="0"/>
        <c:axPos val="b"/>
        <c:numFmt formatCode="mmm\-yy" sourceLinked="1"/>
        <c:majorTickMark val="in"/>
        <c:minorTickMark val="none"/>
        <c:tickLblPos val="low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44339712"/>
        <c:crosses val="autoZero"/>
        <c:auto val="1"/>
        <c:lblOffset val="100"/>
        <c:baseTimeUnit val="days"/>
        <c:majorUnit val="4"/>
        <c:majorTimeUnit val="months"/>
      </c:dateAx>
      <c:valAx>
        <c:axId val="144339712"/>
        <c:scaling>
          <c:orientation val="minMax"/>
          <c:max val="0.2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44325248"/>
        <c:crosses val="autoZero"/>
        <c:crossBetween val="between"/>
      </c:valAx>
      <c:valAx>
        <c:axId val="144341248"/>
        <c:scaling>
          <c:orientation val="minMax"/>
          <c:max val="0.2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44347136"/>
        <c:crosses val="max"/>
        <c:crossBetween val="between"/>
      </c:valAx>
      <c:dateAx>
        <c:axId val="14434713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one"/>
        <c:crossAx val="144341248"/>
        <c:crosses val="autoZero"/>
        <c:auto val="1"/>
        <c:lblOffset val="100"/>
        <c:baseTimeUnit val="days"/>
      </c:dateAx>
      <c:spPr>
        <a:ln w="28575">
          <a:solidFill>
            <a:schemeClr val="tx1"/>
          </a:solidFill>
        </a:ln>
      </c:spPr>
    </c:plotArea>
    <c:legend>
      <c:legendPos val="t"/>
      <c:layout>
        <c:manualLayout>
          <c:xMode val="edge"/>
          <c:yMode val="edge"/>
          <c:x val="0.23057098765432121"/>
          <c:y val="0"/>
          <c:w val="0.57898148148148265"/>
          <c:h val="6.5621797275340621E-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7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Calibri" pitchFamily="34" charset="0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2949199107120933E-2"/>
          <c:y val="4.8353352017438504E-2"/>
          <c:w val="0.88987416292589605"/>
          <c:h val="0.755392219117774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'Ppt Data Series'!$B$1</c:f>
              <c:strCache>
                <c:ptCount val="1"/>
                <c:pt idx="0">
                  <c:v>YTY % Changes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</c:spPr>
          <c:invertIfNegative val="0"/>
          <c:cat>
            <c:numRef>
              <c:f>'Ppt Data Series'!$A$2:$A$89</c:f>
              <c:numCache>
                <c:formatCode>mmm\-yy</c:formatCode>
                <c:ptCount val="88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41194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</c:numCache>
            </c:numRef>
          </c:cat>
          <c:val>
            <c:numRef>
              <c:f>'Ppt Data Series'!$B$2:$B$89</c:f>
              <c:numCache>
                <c:formatCode>0.0%</c:formatCode>
                <c:ptCount val="88"/>
                <c:pt idx="0">
                  <c:v>-3.5666411336652227E-3</c:v>
                </c:pt>
                <c:pt idx="1">
                  <c:v>-3.5640459049112172E-3</c:v>
                </c:pt>
                <c:pt idx="2">
                  <c:v>-5.6150615769358075E-3</c:v>
                </c:pt>
                <c:pt idx="3">
                  <c:v>-5.6878777106295119E-4</c:v>
                </c:pt>
                <c:pt idx="4">
                  <c:v>-2.1278607906185586E-3</c:v>
                </c:pt>
                <c:pt idx="5">
                  <c:v>-5.7732638970710275E-3</c:v>
                </c:pt>
                <c:pt idx="6">
                  <c:v>-7.3303662803151561E-3</c:v>
                </c:pt>
                <c:pt idx="7">
                  <c:v>-1.1145245409730621E-2</c:v>
                </c:pt>
                <c:pt idx="8">
                  <c:v>-1.3740096961097351E-2</c:v>
                </c:pt>
                <c:pt idx="9">
                  <c:v>-1.5705943298483523E-2</c:v>
                </c:pt>
                <c:pt idx="10">
                  <c:v>-2.351644744554638E-2</c:v>
                </c:pt>
                <c:pt idx="11">
                  <c:v>-3.0425963488843952E-2</c:v>
                </c:pt>
                <c:pt idx="12">
                  <c:v>-3.1926393927018584E-2</c:v>
                </c:pt>
                <c:pt idx="13">
                  <c:v>-4.1991558766721455E-2</c:v>
                </c:pt>
                <c:pt idx="14">
                  <c:v>-4.6716332922084124E-2</c:v>
                </c:pt>
                <c:pt idx="15">
                  <c:v>-5.5915202390268148E-2</c:v>
                </c:pt>
                <c:pt idx="16">
                  <c:v>-5.7385205894896534E-2</c:v>
                </c:pt>
                <c:pt idx="17">
                  <c:v>-5.9608456579446432E-2</c:v>
                </c:pt>
                <c:pt idx="18">
                  <c:v>-6.6532403078472302E-2</c:v>
                </c:pt>
                <c:pt idx="19">
                  <c:v>-6.8925655660718177E-2</c:v>
                </c:pt>
                <c:pt idx="20">
                  <c:v>-6.9537694225973792E-2</c:v>
                </c:pt>
                <c:pt idx="21">
                  <c:v>-6.2558312002105279E-2</c:v>
                </c:pt>
                <c:pt idx="22">
                  <c:v>-5.7721859393008106E-2</c:v>
                </c:pt>
                <c:pt idx="23">
                  <c:v>-5.3503582936565305E-2</c:v>
                </c:pt>
                <c:pt idx="24">
                  <c:v>-4.3749069432726162E-2</c:v>
                </c:pt>
                <c:pt idx="25">
                  <c:v>-3.9127837514934392E-2</c:v>
                </c:pt>
                <c:pt idx="26">
                  <c:v>-3.4744518280693942E-2</c:v>
                </c:pt>
                <c:pt idx="27">
                  <c:v>-2.0119056589556192E-2</c:v>
                </c:pt>
                <c:pt idx="28">
                  <c:v>-1.5910918962396936E-2</c:v>
                </c:pt>
                <c:pt idx="29">
                  <c:v>-1.4441616049600481E-2</c:v>
                </c:pt>
                <c:pt idx="30">
                  <c:v>-1.0171058714748001E-2</c:v>
                </c:pt>
                <c:pt idx="31">
                  <c:v>-5.6904891234059729E-3</c:v>
                </c:pt>
                <c:pt idx="32">
                  <c:v>-2.9636119987630554E-3</c:v>
                </c:pt>
                <c:pt idx="33">
                  <c:v>-6.1246363497169387E-4</c:v>
                </c:pt>
                <c:pt idx="34">
                  <c:v>1.4014881255732829E-3</c:v>
                </c:pt>
                <c:pt idx="35">
                  <c:v>3.1757323238739152E-3</c:v>
                </c:pt>
                <c:pt idx="36">
                  <c:v>4.8267808485791264E-3</c:v>
                </c:pt>
                <c:pt idx="37">
                  <c:v>8.6778572168686816E-3</c:v>
                </c:pt>
                <c:pt idx="38">
                  <c:v>8.1478998530284622E-3</c:v>
                </c:pt>
                <c:pt idx="39">
                  <c:v>2.4351481595405997E-3</c:v>
                </c:pt>
                <c:pt idx="40">
                  <c:v>1.5325279047795408E-4</c:v>
                </c:pt>
                <c:pt idx="41">
                  <c:v>8.4390343698848317E-4</c:v>
                </c:pt>
                <c:pt idx="42">
                  <c:v>4.0220042555398905E-3</c:v>
                </c:pt>
                <c:pt idx="43">
                  <c:v>6.4254311802503065E-3</c:v>
                </c:pt>
                <c:pt idx="44">
                  <c:v>8.7104861847036291E-3</c:v>
                </c:pt>
                <c:pt idx="45">
                  <c:v>5.9496450640928109E-3</c:v>
                </c:pt>
                <c:pt idx="46">
                  <c:v>7.9391333112801832E-3</c:v>
                </c:pt>
                <c:pt idx="47">
                  <c:v>8.4840196525351047E-3</c:v>
                </c:pt>
                <c:pt idx="48">
                  <c:v>1.1285865550993101E-2</c:v>
                </c:pt>
                <c:pt idx="49">
                  <c:v>1.335422070417836E-2</c:v>
                </c:pt>
                <c:pt idx="50">
                  <c:v>1.5141052200823521E-2</c:v>
                </c:pt>
                <c:pt idx="51">
                  <c:v>2.2604648784105258E-2</c:v>
                </c:pt>
                <c:pt idx="52">
                  <c:v>2.5308373981663603E-2</c:v>
                </c:pt>
                <c:pt idx="53">
                  <c:v>2.7007690931854851E-2</c:v>
                </c:pt>
                <c:pt idx="54">
                  <c:v>2.5663556715685099E-2</c:v>
                </c:pt>
                <c:pt idx="55">
                  <c:v>2.9156327543424405E-2</c:v>
                </c:pt>
                <c:pt idx="56">
                  <c:v>2.5957054271511293E-2</c:v>
                </c:pt>
                <c:pt idx="57">
                  <c:v>3.3379870541947035E-2</c:v>
                </c:pt>
                <c:pt idx="58">
                  <c:v>3.7489586226048255E-2</c:v>
                </c:pt>
                <c:pt idx="59">
                  <c:v>3.6362723186258439E-2</c:v>
                </c:pt>
                <c:pt idx="60">
                  <c:v>3.2407170948465319E-2</c:v>
                </c:pt>
                <c:pt idx="61">
                  <c:v>3.2286677310626379E-2</c:v>
                </c:pt>
                <c:pt idx="62">
                  <c:v>3.0964198432894111E-2</c:v>
                </c:pt>
                <c:pt idx="63">
                  <c:v>2.5405716286164382E-2</c:v>
                </c:pt>
                <c:pt idx="64">
                  <c:v>2.4534223373517971E-2</c:v>
                </c:pt>
                <c:pt idx="65">
                  <c:v>2.4232472508334546E-2</c:v>
                </c:pt>
                <c:pt idx="66">
                  <c:v>3.2278385324799722E-2</c:v>
                </c:pt>
                <c:pt idx="67">
                  <c:v>3.4609202330721414E-2</c:v>
                </c:pt>
                <c:pt idx="68">
                  <c:v>3.5240640375633805E-2</c:v>
                </c:pt>
                <c:pt idx="69">
                  <c:v>2.8592483419307188E-2</c:v>
                </c:pt>
                <c:pt idx="70">
                  <c:v>2.9370255012653404E-2</c:v>
                </c:pt>
                <c:pt idx="71">
                  <c:v>2.7284402335893802E-2</c:v>
                </c:pt>
                <c:pt idx="72">
                  <c:v>2.9237885571524191E-2</c:v>
                </c:pt>
                <c:pt idx="73">
                  <c:v>2.5335722878256056E-2</c:v>
                </c:pt>
                <c:pt idx="74">
                  <c:v>2.5366568914956034E-2</c:v>
                </c:pt>
                <c:pt idx="75">
                  <c:v>2.6434511181017816E-2</c:v>
                </c:pt>
                <c:pt idx="76">
                  <c:v>2.5454015024432938E-2</c:v>
                </c:pt>
                <c:pt idx="77">
                  <c:v>2.3610571317528077E-2</c:v>
                </c:pt>
                <c:pt idx="78">
                  <c:v>1.928381380135228E-2</c:v>
                </c:pt>
                <c:pt idx="79">
                  <c:v>2.2721755595475096E-2</c:v>
                </c:pt>
                <c:pt idx="80">
                  <c:v>2.270205066344989E-2</c:v>
                </c:pt>
                <c:pt idx="81">
                  <c:v>2.2137842097721711E-2</c:v>
                </c:pt>
                <c:pt idx="82">
                  <c:v>1.9620357894239153E-2</c:v>
                </c:pt>
                <c:pt idx="83">
                  <c:v>1.9271140464677518E-2</c:v>
                </c:pt>
                <c:pt idx="84">
                  <c:v>2.1942368237640949E-2</c:v>
                </c:pt>
                <c:pt idx="85">
                  <c:v>2.4949120076619258E-2</c:v>
                </c:pt>
                <c:pt idx="86">
                  <c:v>2.7003193669860363E-2</c:v>
                </c:pt>
                <c:pt idx="87">
                  <c:v>2.6038820650495398E-2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axId val="144561664"/>
        <c:axId val="144563200"/>
      </c:barChart>
      <c:dateAx>
        <c:axId val="144561664"/>
        <c:scaling>
          <c:orientation val="minMax"/>
        </c:scaling>
        <c:delete val="0"/>
        <c:axPos val="b"/>
        <c:numFmt formatCode="mmm\-yy" sourceLinked="1"/>
        <c:majorTickMark val="in"/>
        <c:minorTickMark val="none"/>
        <c:tickLblPos val="low"/>
        <c:spPr>
          <a:ln w="19050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144563200"/>
        <c:crosses val="autoZero"/>
        <c:auto val="1"/>
        <c:lblOffset val="100"/>
        <c:baseTimeUnit val="months"/>
        <c:majorUnit val="3"/>
        <c:majorTimeUnit val="months"/>
        <c:minorUnit val="1"/>
        <c:minorTimeUnit val="months"/>
      </c:dateAx>
      <c:valAx>
        <c:axId val="144563200"/>
        <c:scaling>
          <c:orientation val="minMax"/>
          <c:max val="4.0000000000000022E-2"/>
          <c:min val="-8.0000000000000043E-2"/>
        </c:scaling>
        <c:delete val="0"/>
        <c:axPos val="l"/>
        <c:majorGridlines>
          <c:spPr>
            <a:ln>
              <a:solidFill>
                <a:prstClr val="black"/>
              </a:solidFill>
              <a:prstDash val="sysDash"/>
            </a:ln>
          </c:spPr>
        </c:majorGridlines>
        <c:numFmt formatCode="0.0%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44561664"/>
        <c:crosses val="autoZero"/>
        <c:crossBetween val="between"/>
        <c:majorUnit val="1.0000000000000005E-2"/>
        <c:minorUnit val="5.0000000000000114E-3"/>
      </c:valAx>
      <c:spPr>
        <a:ln w="28575"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600" b="0">
          <a:solidFill>
            <a:schemeClr val="tx1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Nonfarm Jobs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Sheet1!$A$2:$A$27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 YTD</c:v>
                </c:pt>
              </c:strCache>
            </c:strRef>
          </c:cat>
          <c:val>
            <c:numRef>
              <c:f>Sheet1!$B$2:$B$27</c:f>
              <c:numCache>
                <c:formatCode>#,###,###,##0.00</c:formatCode>
                <c:ptCount val="9"/>
                <c:pt idx="0">
                  <c:v>4.2290000000000001</c:v>
                </c:pt>
                <c:pt idx="1">
                  <c:v>4.1853999999999996</c:v>
                </c:pt>
                <c:pt idx="2">
                  <c:v>3.9509999999999987</c:v>
                </c:pt>
                <c:pt idx="3">
                  <c:v>3.8899999999999997</c:v>
                </c:pt>
                <c:pt idx="4">
                  <c:v>3.9115999999999986</c:v>
                </c:pt>
                <c:pt idx="5">
                  <c:v>4.0104999999999995</c:v>
                </c:pt>
                <c:pt idx="6">
                  <c:v>4.1297999999999995</c:v>
                </c:pt>
                <c:pt idx="7">
                  <c:v>4.2263999999999999</c:v>
                </c:pt>
                <c:pt idx="8">
                  <c:v>4.290174999999997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082496"/>
        <c:axId val="149084032"/>
      </c:barChart>
      <c:catAx>
        <c:axId val="149082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49084032"/>
        <c:crosses val="autoZero"/>
        <c:auto val="1"/>
        <c:lblAlgn val="ctr"/>
        <c:lblOffset val="100"/>
        <c:noMultiLvlLbl val="0"/>
      </c:catAx>
      <c:valAx>
        <c:axId val="149084032"/>
        <c:scaling>
          <c:orientation val="minMax"/>
          <c:min val="2"/>
        </c:scaling>
        <c:delete val="0"/>
        <c:axPos val="l"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49082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313540316956189"/>
          <c:y val="4.9566422422150133E-2"/>
          <c:w val="0.65479692016355673"/>
          <c:h val="0.8277571251548956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9900"/>
            </a:solidFill>
            <a:ln w="12700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12700">
                <a:noFill/>
                <a:prstDash val="solid"/>
              </a:ln>
            </c:spPr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"/>
                  <c:y val="3.27508403554819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pPr>
              <a:noFill/>
              <a:ln w="2138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PPT!$A$4:$A$16</c:f>
              <c:strCache>
                <c:ptCount val="13"/>
                <c:pt idx="0">
                  <c:v>      Manufacturing</c:v>
                </c:pt>
                <c:pt idx="1">
                  <c:v>        Professional, Scientific &amp; Technical Services</c:v>
                </c:pt>
                <c:pt idx="2">
                  <c:v>      Financial Activities</c:v>
                </c:pt>
                <c:pt idx="3">
                  <c:v>      Government</c:v>
                </c:pt>
                <c:pt idx="4">
                  <c:v>        Retail Trade</c:v>
                </c:pt>
                <c:pt idx="5">
                  <c:v>        Health Care &amp; Social Assistance</c:v>
                </c:pt>
                <c:pt idx="6">
                  <c:v>        Administrative &amp; Support &amp; Waste Services</c:v>
                </c:pt>
                <c:pt idx="7">
                  <c:v>        Transportation, Warehousing &amp; Utilities</c:v>
                </c:pt>
                <c:pt idx="8">
                  <c:v>      Information</c:v>
                </c:pt>
                <c:pt idx="9">
                  <c:v>      Leisure &amp; Hospitality</c:v>
                </c:pt>
                <c:pt idx="10">
                  <c:v>        Wholesale Trade</c:v>
                </c:pt>
                <c:pt idx="11">
                  <c:v>        Educational Services</c:v>
                </c:pt>
                <c:pt idx="12">
                  <c:v>      Construction</c:v>
                </c:pt>
              </c:strCache>
            </c:strRef>
          </c:cat>
          <c:val>
            <c:numRef>
              <c:f>PPT!$B$4:$B$16</c:f>
              <c:numCache>
                <c:formatCode>0.0%</c:formatCode>
                <c:ptCount val="13"/>
                <c:pt idx="0">
                  <c:v>-1.0964912280702081E-3</c:v>
                </c:pt>
                <c:pt idx="1">
                  <c:v>1.4044943820223886E-3</c:v>
                </c:pt>
                <c:pt idx="2">
                  <c:v>7.1907957813999194E-3</c:v>
                </c:pt>
                <c:pt idx="3">
                  <c:v>2.0899752036840146E-2</c:v>
                </c:pt>
                <c:pt idx="4">
                  <c:v>2.1658872754122573E-2</c:v>
                </c:pt>
                <c:pt idx="5">
                  <c:v>2.5591501690004792E-2</c:v>
                </c:pt>
                <c:pt idx="6">
                  <c:v>2.928870292887029E-2</c:v>
                </c:pt>
                <c:pt idx="7">
                  <c:v>3.4978138663335441E-2</c:v>
                </c:pt>
                <c:pt idx="8">
                  <c:v>3.5915854284248372E-2</c:v>
                </c:pt>
                <c:pt idx="9">
                  <c:v>4.2891356411931113E-2</c:v>
                </c:pt>
                <c:pt idx="10">
                  <c:v>4.4283777677361032E-2</c:v>
                </c:pt>
                <c:pt idx="11">
                  <c:v>6.5882352941176531E-2</c:v>
                </c:pt>
                <c:pt idx="12">
                  <c:v>6.6045723962743469E-2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48842368"/>
        <c:axId val="148843904"/>
      </c:barChart>
      <c:catAx>
        <c:axId val="148842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26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0"/>
            </a:pPr>
            <a:endParaRPr lang="en-US"/>
          </a:p>
        </c:txPr>
        <c:crossAx val="1488439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8843904"/>
        <c:scaling>
          <c:orientation val="minMax"/>
          <c:max val="8.0000000000000043E-2"/>
          <c:min val="-2.0000000000000011E-2"/>
        </c:scaling>
        <c:delete val="0"/>
        <c:axPos val="b"/>
        <c:numFmt formatCode="0%" sourceLinked="0"/>
        <c:majorTickMark val="out"/>
        <c:minorTickMark val="none"/>
        <c:tickLblPos val="nextTo"/>
        <c:spPr>
          <a:ln w="26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4884236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0" i="0" u="none" strike="noStrike" baseline="0">
          <a:solidFill>
            <a:schemeClr val="tx1"/>
          </a:solidFill>
          <a:latin typeface="Arial" pitchFamily="34" charset="0"/>
          <a:ea typeface="Arial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" name="Straight Connector 2"/>
        <cdr:cNvSpPr/>
      </cdr:nvSpPr>
      <cdr:spPr>
        <a:xfrm xmlns:a="http://schemas.openxmlformats.org/drawingml/2006/main">
          <a:off x="-228600" y="-1676400"/>
          <a:ext cx="0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0.25893</cdr:x>
      <cdr:y>0.11785</cdr:y>
    </cdr:from>
    <cdr:to>
      <cdr:x>0.625</cdr:x>
      <cdr:y>0.20203</cdr:y>
    </cdr:to>
    <cdr:sp macro="" textlink="">
      <cdr:nvSpPr>
        <cdr:cNvPr id="3" name="Straight Arrow Connector 2"/>
        <cdr:cNvSpPr/>
      </cdr:nvSpPr>
      <cdr:spPr>
        <a:xfrm xmlns:a="http://schemas.openxmlformats.org/drawingml/2006/main" flipV="1">
          <a:off x="2209800" y="533400"/>
          <a:ext cx="3124200" cy="381000"/>
        </a:xfrm>
        <a:prstGeom xmlns:a="http://schemas.openxmlformats.org/drawingml/2006/main" prst="straightConnector1">
          <a:avLst/>
        </a:prstGeom>
        <a:ln xmlns:a="http://schemas.openxmlformats.org/drawingml/2006/main">
          <a:noFill/>
          <a:tailEnd type="arrow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" name="Straight Connector 2"/>
        <cdr:cNvSpPr/>
      </cdr:nvSpPr>
      <cdr:spPr>
        <a:xfrm xmlns:a="http://schemas.openxmlformats.org/drawingml/2006/main">
          <a:off x="-304800" y="-1371600"/>
          <a:ext cx="0" cy="0"/>
        </a:xfrm>
        <a:prstGeom xmlns:a="http://schemas.openxmlformats.org/drawingml/2006/main" prst="line">
          <a:avLst/>
        </a:prstGeom>
        <a:ln xmlns:a="http://schemas.openxmlformats.org/drawingml/2006/main" w="6350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0.81081</cdr:x>
      <cdr:y>0.2</cdr:y>
    </cdr:from>
    <cdr:to>
      <cdr:x>0.82883</cdr:x>
      <cdr:y>0.92308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6858000" y="990600"/>
          <a:ext cx="152400" cy="35814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7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0.06364</cdr:x>
      <cdr:y>0.0303</cdr:y>
    </cdr:from>
    <cdr:to>
      <cdr:x>0.39698</cdr:x>
      <cdr:y>0.10723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533400" y="152400"/>
          <a:ext cx="2794056" cy="3868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dirty="0" smtClean="0">
              <a:latin typeface="Arial" pitchFamily="34" charset="0"/>
              <a:cs typeface="Arial" pitchFamily="34" charset="0"/>
            </a:rPr>
            <a:t>Production Days, 1000s</a:t>
          </a:r>
          <a:endParaRPr lang="en-US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0.10811</cdr:x>
      <cdr:y>0.03258</cdr:y>
    </cdr:from>
    <cdr:to>
      <cdr:x>0.52252</cdr:x>
      <cdr:y>0.10495</cdr:y>
    </cdr:to>
    <cdr:sp macro="" textlink="">
      <cdr:nvSpPr>
        <cdr:cNvPr id="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14416" y="152421"/>
          <a:ext cx="3505163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eaLnBrk="0" hangingPunct="0">
            <a:spcBef>
              <a:spcPct val="50000"/>
            </a:spcBef>
          </a:pPr>
          <a:r>
            <a:rPr lang="en-US" sz="1600" dirty="0" smtClean="0">
              <a:latin typeface="+mj-lt"/>
              <a:cs typeface="Tahoma" pitchFamily="34" charset="0"/>
            </a:rPr>
            <a:t>Permits issued, thousands</a:t>
          </a:r>
          <a:endParaRPr lang="en-US" sz="1600" dirty="0">
            <a:latin typeface="+mj-lt"/>
            <a:cs typeface="Tahoma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0.30088</cdr:x>
      <cdr:y>0.08374</cdr:y>
    </cdr:from>
    <cdr:to>
      <cdr:x>0.92036</cdr:x>
      <cdr:y>0.16347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90800" y="381000"/>
          <a:ext cx="5334009" cy="362754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>
              <a:latin typeface="+mj-lt"/>
            </a:rPr>
            <a:t>Apr. 2015: $485,000, +10.0% YTY, Sales: +6.0% YTY</a:t>
          </a:r>
          <a:endParaRPr lang="en-US" sz="1600" b="1" dirty="0">
            <a:latin typeface="+mj-lt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0.25893</cdr:x>
      <cdr:y>0.11785</cdr:y>
    </cdr:from>
    <cdr:to>
      <cdr:x>0.625</cdr:x>
      <cdr:y>0.20203</cdr:y>
    </cdr:to>
    <cdr:sp macro="" textlink="">
      <cdr:nvSpPr>
        <cdr:cNvPr id="3" name="Straight Arrow Connector 2"/>
        <cdr:cNvSpPr/>
      </cdr:nvSpPr>
      <cdr:spPr>
        <a:xfrm xmlns:a="http://schemas.openxmlformats.org/drawingml/2006/main" flipV="1">
          <a:off x="2209800" y="533400"/>
          <a:ext cx="3124200" cy="381000"/>
        </a:xfrm>
        <a:prstGeom xmlns:a="http://schemas.openxmlformats.org/drawingml/2006/main" prst="straightConnector1">
          <a:avLst/>
        </a:prstGeom>
        <a:ln xmlns:a="http://schemas.openxmlformats.org/drawingml/2006/main">
          <a:noFill/>
          <a:tailEnd type="arrow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0.25893</cdr:x>
      <cdr:y>0.11785</cdr:y>
    </cdr:from>
    <cdr:to>
      <cdr:x>0.625</cdr:x>
      <cdr:y>0.20203</cdr:y>
    </cdr:to>
    <cdr:sp macro="" textlink="">
      <cdr:nvSpPr>
        <cdr:cNvPr id="3" name="Straight Arrow Connector 2"/>
        <cdr:cNvSpPr/>
      </cdr:nvSpPr>
      <cdr:spPr>
        <a:xfrm xmlns:a="http://schemas.openxmlformats.org/drawingml/2006/main" flipV="1">
          <a:off x="2209800" y="533400"/>
          <a:ext cx="3124200" cy="381000"/>
        </a:xfrm>
        <a:prstGeom xmlns:a="http://schemas.openxmlformats.org/drawingml/2006/main" prst="straightConnector1">
          <a:avLst/>
        </a:prstGeom>
        <a:ln xmlns:a="http://schemas.openxmlformats.org/drawingml/2006/main">
          <a:noFill/>
          <a:tailEnd type="arrow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0.25893</cdr:x>
      <cdr:y>0.10102</cdr:y>
    </cdr:from>
    <cdr:to>
      <cdr:x>0.625</cdr:x>
      <cdr:y>0.20203</cdr:y>
    </cdr:to>
    <cdr:sp macro="" textlink="">
      <cdr:nvSpPr>
        <cdr:cNvPr id="5" name="Straight Arrow Connector 4"/>
        <cdr:cNvSpPr/>
      </cdr:nvSpPr>
      <cdr:spPr>
        <a:xfrm xmlns:a="http://schemas.openxmlformats.org/drawingml/2006/main" flipV="1">
          <a:off x="2209800" y="457200"/>
          <a:ext cx="3124200" cy="4572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061460" cy="3505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08974" y="2"/>
            <a:ext cx="4061460" cy="3505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r>
              <a:rPr lang="en-US" smtClean="0"/>
              <a:t>5/8/2015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666"/>
            <a:ext cx="4061460" cy="3505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r>
              <a:rPr lang="en-US" smtClean="0"/>
              <a:t>Kyser Center for Economic Research, LAEDC/Kleinhenz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8974" y="6658666"/>
            <a:ext cx="4061460" cy="3505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A10C6F43-CC3B-47E7-85BA-F1AAD38F8A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2763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061460" cy="3505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8974" y="2"/>
            <a:ext cx="4061460" cy="3505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r>
              <a:rPr lang="en-US" smtClean="0"/>
              <a:t>5/8/2015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337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7260" y="3329942"/>
            <a:ext cx="7498080" cy="3154680"/>
          </a:xfrm>
          <a:prstGeom prst="rect">
            <a:avLst/>
          </a:prstGeom>
        </p:spPr>
        <p:txBody>
          <a:bodyPr vert="horz" lIns="93175" tIns="46587" rIns="93175" bIns="465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58666"/>
            <a:ext cx="4061460" cy="3505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r>
              <a:rPr lang="en-US" smtClean="0"/>
              <a:t>Kyser Center for Economic Research, LAEDC/Kleinhenz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8974" y="6658666"/>
            <a:ext cx="4061460" cy="3505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521F53A8-8563-47FA-9E0D-4D269E76D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1967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s.gov/news.release/empsit.nr0.ht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s.gov/news.release/empsit.nr0.htm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F53A8-8563-47FA-9E0D-4D269E76D15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5/8/2015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Kyser Center for Economic Research, LAEDC/Kleinhenz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292">
              <a:defRPr/>
            </a:pPr>
            <a:r>
              <a:rPr lang="en-US" dirty="0" smtClean="0"/>
              <a:t>GE 2/12/15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61792-5D29-483B-82B9-8A4466361DD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 3/16/15</a:t>
            </a:r>
          </a:p>
          <a:p>
            <a:r>
              <a:rPr lang="en-US" dirty="0" smtClean="0"/>
              <a:t>GE 3/24/15</a:t>
            </a:r>
          </a:p>
          <a:p>
            <a:r>
              <a:rPr lang="en-US" dirty="0" smtClean="0"/>
              <a:t>GE 4/24/15</a:t>
            </a:r>
          </a:p>
          <a:p>
            <a:r>
              <a:rPr lang="en-US" dirty="0" smtClean="0"/>
              <a:t>GE 5/26/15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61792-5D29-483B-82B9-8A4466361DD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6/3/2015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Kyser Center for Economic Research, LAEDC/Kleinhenz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6112">
              <a:defRPr/>
            </a:pPr>
            <a:r>
              <a:rPr lang="en-US" baseline="0" dirty="0" smtClean="0"/>
              <a:t>GE 6/3/15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6FAD681-3979-41BA-A92C-6FC1751C8690}" type="datetime1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1F53A8-8563-47FA-9E0D-4D269E76D15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 5/25/15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1F53A8-8563-47FA-9E0D-4D269E76D15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Kyser Center for Economic Research, LAEDC/Kleinhenz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Rak</a:t>
            </a:r>
            <a:r>
              <a:rPr lang="en-US" dirty="0" smtClean="0"/>
              <a:t> 5/28/15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F53A8-8563-47FA-9E0D-4D269E76D156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6/3/2015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Kyser Center for Economic Research, LAEDC/Kleinhenz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770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GE 6/3/15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5/21/2015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1F53A8-8563-47FA-9E0D-4D269E76D15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</a:t>
            </a:r>
            <a:r>
              <a:rPr lang="en-US" baseline="0" dirty="0" smtClean="0"/>
              <a:t> 2/11/15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Note:  Permits for commercials not reported</a:t>
            </a:r>
            <a:r>
              <a:rPr lang="en-US" baseline="0" dirty="0" smtClean="0"/>
              <a:t> for first two quarters of 2014. </a:t>
            </a:r>
            <a:r>
              <a:rPr lang="en-US" dirty="0" smtClean="0"/>
              <a:t>The Association of Independent Commercial Producers (AICP) recently requested that </a:t>
            </a:r>
            <a:r>
              <a:rPr lang="en-US" dirty="0" err="1" smtClean="0"/>
              <a:t>FilmL.A</a:t>
            </a:r>
            <a:r>
              <a:rPr lang="en-US" dirty="0" smtClean="0"/>
              <a:t>. look at alternative methodologies for measuring commercial production. </a:t>
            </a:r>
            <a:r>
              <a:rPr lang="en-US" dirty="0" err="1" smtClean="0"/>
              <a:t>FilmL.A</a:t>
            </a:r>
            <a:r>
              <a:rPr lang="en-US" dirty="0" smtClean="0"/>
              <a:t>. is working with AICP and others to explore other methods for commercial production measurement.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F53A8-8563-47FA-9E0D-4D269E76D156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Kyser Center for Economic Research, LAEDC/Kleinhenz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0387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6061">
              <a:defRPr/>
            </a:pPr>
            <a:r>
              <a:rPr lang="en-US" baseline="0" dirty="0" err="1" smtClean="0"/>
              <a:t>Rak</a:t>
            </a:r>
            <a:r>
              <a:rPr lang="en-US" baseline="0" dirty="0" smtClean="0"/>
              <a:t> 6/7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1/28/15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1F53A8-8563-47FA-9E0D-4D269E76D156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 6/3/15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6FAD681-3979-41BA-A92C-6FC1751C8690}" type="datetime1">
              <a:rPr lang="en-US" smtClean="0">
                <a:solidFill>
                  <a:prstClr val="black"/>
                </a:solidFill>
              </a:rPr>
              <a:pPr/>
              <a:t>6/10/2015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1F53A8-8563-47FA-9E0D-4D269E76D156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 6/3/15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6FAD681-3979-41BA-A92C-6FC1751C8690}" type="datetime1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1F53A8-8563-47FA-9E0D-4D269E76D15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r>
              <a:rPr lang="en-US" dirty="0" smtClean="0">
                <a:hlinkClick r:id="rId3"/>
              </a:rPr>
              <a:t>http://www.bls.gov/news.release/empsit.nr0.htm</a:t>
            </a:r>
          </a:p>
          <a:p>
            <a:pPr defTabSz="933237">
              <a:defRPr/>
            </a:pPr>
            <a:r>
              <a:rPr lang="en-US" dirty="0" smtClean="0">
                <a:hlinkClick r:id="rId3"/>
              </a:rPr>
              <a:t>http://www.bls.gov/webapps/legacy/cpsatab1.htm</a:t>
            </a:r>
          </a:p>
          <a:p>
            <a:pPr defTabSz="933237">
              <a:defRPr/>
            </a:pPr>
            <a:endParaRPr lang="en-US" dirty="0" smtClean="0"/>
          </a:p>
          <a:p>
            <a:pPr defTabSz="933237">
              <a:defRPr/>
            </a:pPr>
            <a:r>
              <a:rPr lang="en-US" baseline="0" dirty="0" smtClean="0"/>
              <a:t>U-rate data retrieval ^</a:t>
            </a:r>
          </a:p>
          <a:p>
            <a:pPr defTabSz="933237">
              <a:defRPr/>
            </a:pPr>
            <a:endParaRPr lang="en-US" baseline="0" dirty="0" smtClean="0"/>
          </a:p>
          <a:p>
            <a:pPr defTabSz="933237">
              <a:defRPr/>
            </a:pPr>
            <a:r>
              <a:rPr lang="en-US" baseline="0" dirty="0" smtClean="0"/>
              <a:t>GE 6/5/15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61792-5D29-483B-82B9-8A4466361DD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 6/3/15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6FAD681-3979-41BA-A92C-6FC1751C8690}" type="datetime1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1F53A8-8563-47FA-9E0D-4D269E76D15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 6/3/15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6FAD681-3979-41BA-A92C-6FC1751C8690}" type="datetime1">
              <a:rPr lang="en-US" smtClean="0">
                <a:solidFill>
                  <a:prstClr val="black"/>
                </a:solidFill>
              </a:rPr>
              <a:pPr/>
              <a:t>6/10/2015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1F53A8-8563-47FA-9E0D-4D269E76D156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 6/3/15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6FAD681-3979-41BA-A92C-6FC1751C8690}" type="datetime1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1F53A8-8563-47FA-9E0D-4D269E76D15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 6/3/15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6FAD681-3979-41BA-A92C-6FC1751C8690}" type="datetime1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1F53A8-8563-47FA-9E0D-4D269E76D15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6163">
              <a:defRPr/>
            </a:pPr>
            <a:r>
              <a:rPr lang="en-US" baseline="0" smtClean="0"/>
              <a:t>Updated 5/24/15 </a:t>
            </a:r>
            <a:r>
              <a:rPr lang="en-US" baseline="0" dirty="0" smtClean="0"/>
              <a:t>Note: RAK checked history and updated 2009-2014 as needed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F53A8-8563-47FA-9E0D-4D269E76D156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LAEDC Kyser Center for Economic Research/Kleinhenz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4/29/2015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851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 6/3/15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3/25/2015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LAEDC/Kleinhenz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9091-A481-4514-91A5-9FE56CEA306F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RAK 6/7/15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61792-5D29-483B-82B9-8A4466361DD5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6/4/2015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LAEDC Kyser Center for Economic Research/Kleinhenz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 3/4/15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6FAD681-3979-41BA-A92C-6FC1751C8690}" type="datetime1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1F53A8-8563-47FA-9E0D-4D269E76D15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5942">
              <a:defRPr/>
            </a:pPr>
            <a:r>
              <a:rPr lang="en-US" dirty="0" smtClean="0"/>
              <a:t>GE 12/23/14</a:t>
            </a:r>
          </a:p>
          <a:p>
            <a:pPr defTabSz="935942">
              <a:defRPr/>
            </a:pPr>
            <a:r>
              <a:rPr lang="en-US" dirty="0" smtClean="0"/>
              <a:t>GE 3/24/15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61792-5D29-483B-82B9-8A4466361DD5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10/18/2013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LAEDC/Kleinhenz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 3/16/15</a:t>
            </a:r>
          </a:p>
          <a:p>
            <a:r>
              <a:rPr lang="en-US" dirty="0" smtClean="0"/>
              <a:t>GE 3/24/15</a:t>
            </a:r>
          </a:p>
          <a:p>
            <a:r>
              <a:rPr lang="en-US" dirty="0" smtClean="0"/>
              <a:t>GE 4/24/15</a:t>
            </a:r>
          </a:p>
          <a:p>
            <a:r>
              <a:rPr lang="en-US" dirty="0" smtClean="0"/>
              <a:t>GE 5/26/15,</a:t>
            </a:r>
            <a:r>
              <a:rPr lang="en-US" baseline="0" dirty="0" smtClean="0"/>
              <a:t> formatted by </a:t>
            </a:r>
            <a:r>
              <a:rPr lang="en-US" baseline="0" dirty="0" err="1" smtClean="0"/>
              <a:t>rak</a:t>
            </a:r>
            <a:r>
              <a:rPr lang="en-US" baseline="0" dirty="0" smtClean="0"/>
              <a:t> 6/7/15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61792-5D29-483B-82B9-8A4466361DD5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6/3/2015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LAEDC Kyser Center for Economic Research/Kleinhenz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http://www.bea.gov/newsreleases/national/gdp/gdpnewsrelease.htm </a:t>
            </a:r>
          </a:p>
          <a:p>
            <a:endParaRPr lang="en-US" baseline="0" dirty="0" smtClean="0"/>
          </a:p>
          <a:p>
            <a:r>
              <a:rPr lang="en-US" baseline="0" dirty="0" smtClean="0"/>
              <a:t>GE 6/5/15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61792-5D29-483B-82B9-8A4466361DD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 3/16/15</a:t>
            </a:r>
          </a:p>
          <a:p>
            <a:r>
              <a:rPr lang="en-US" dirty="0" smtClean="0"/>
              <a:t>GE 3/24/15</a:t>
            </a:r>
          </a:p>
          <a:p>
            <a:r>
              <a:rPr lang="en-US" dirty="0" smtClean="0"/>
              <a:t>GE 4/24/15</a:t>
            </a:r>
          </a:p>
          <a:p>
            <a:r>
              <a:rPr lang="en-US" dirty="0" smtClean="0"/>
              <a:t>GE 5/26/15,</a:t>
            </a:r>
            <a:r>
              <a:rPr lang="en-US" baseline="0" dirty="0" smtClean="0"/>
              <a:t> formatted by </a:t>
            </a:r>
            <a:r>
              <a:rPr lang="en-US" baseline="0" dirty="0" err="1" smtClean="0"/>
              <a:t>rak</a:t>
            </a:r>
            <a:r>
              <a:rPr lang="en-US" baseline="0" dirty="0" smtClean="0"/>
              <a:t> 6/7/15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61792-5D29-483B-82B9-8A4466361DD5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6/3/2015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LAEDC Kyser Center for Economic Research/Kleinhenz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 3/16/15</a:t>
            </a:r>
          </a:p>
          <a:p>
            <a:r>
              <a:rPr lang="en-US" dirty="0" smtClean="0"/>
              <a:t>GE 3/24/15</a:t>
            </a:r>
          </a:p>
          <a:p>
            <a:r>
              <a:rPr lang="en-US" dirty="0" err="1" smtClean="0"/>
              <a:t>Rak</a:t>
            </a:r>
            <a:r>
              <a:rPr lang="en-US" dirty="0" smtClean="0"/>
              <a:t> 6/7/15</a:t>
            </a:r>
          </a:p>
          <a:p>
            <a:r>
              <a:rPr lang="en-US" dirty="0" smtClean="0"/>
              <a:t>GE 4/24/15</a:t>
            </a:r>
          </a:p>
          <a:p>
            <a:r>
              <a:rPr lang="en-US" dirty="0" smtClean="0"/>
              <a:t>GE 5/26/15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61792-5D29-483B-82B9-8A4466361DD5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6/3/2015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LAEDC Kyser Center for Economic Research/Kleinhenz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F53A8-8563-47FA-9E0D-4D269E76D15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5/8/2015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Kyser Center for Economic Research, LAEDC/Kleinhenz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Kyser Center for Economic Research, LAEDC/Kleinhenz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53A8-8563-47FA-9E0D-4D269E76D15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Rak</a:t>
            </a:r>
            <a:r>
              <a:rPr lang="en-US" dirty="0" smtClean="0"/>
              <a:t> 5/27/15</a:t>
            </a:r>
          </a:p>
          <a:p>
            <a:endParaRPr lang="en-US" dirty="0" smtClean="0"/>
          </a:p>
          <a:p>
            <a:r>
              <a:rPr lang="en-US" dirty="0" smtClean="0"/>
              <a:t>NOTES 6/3/15</a:t>
            </a:r>
          </a:p>
          <a:p>
            <a:r>
              <a:rPr lang="en-US" sz="1400" dirty="0" smtClean="0"/>
              <a:t>US </a:t>
            </a:r>
            <a:r>
              <a:rPr lang="en-US" sz="1400" baseline="0" dirty="0" smtClean="0"/>
              <a:t>has been the driver for global econ over past 4 years. 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Weak Q1 does not mean US is stalling out, but it appears that a low growth trajectory makes weak quarters more likely</a:t>
            </a:r>
          </a:p>
          <a:p>
            <a:endParaRPr lang="en-US" sz="1400" dirty="0" smtClean="0"/>
          </a:p>
          <a:p>
            <a:r>
              <a:rPr lang="en-US" sz="1400" dirty="0" smtClean="0"/>
              <a:t>Q1 2015 GDP report on</a:t>
            </a:r>
            <a:r>
              <a:rPr lang="en-US" sz="1400" baseline="0" dirty="0" smtClean="0"/>
              <a:t> 5/30: </a:t>
            </a:r>
          </a:p>
          <a:p>
            <a:r>
              <a:rPr lang="en-US" sz="1400" baseline="0" dirty="0" smtClean="0"/>
              <a:t>	GDP: -0.7% annualized QTQ, but +2.7% YTY</a:t>
            </a:r>
          </a:p>
          <a:p>
            <a:r>
              <a:rPr lang="en-US" sz="1400" baseline="0" dirty="0" smtClean="0"/>
              <a:t>	Decline due to higher imports (+5.6%) and weaker exports (-7.6%)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E56E9-3033-4AC5-936D-4F422290396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6/3/2015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Kyser Center for Economic Research, LAEDC/Kleinhenz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Kyser Center for Economic Research, LAEDC/Kleinhenz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53A8-8563-47FA-9E0D-4D269E76D15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Kyser Center for Economic Research, LAEDC/Kleinhenz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53A8-8563-47FA-9E0D-4D269E76D15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55308">
              <a:defRPr/>
            </a:pPr>
            <a:r>
              <a:rPr lang="en-US" dirty="0" smtClean="0">
                <a:hlinkClick r:id="rId3"/>
              </a:rPr>
              <a:t>http://www.bls.gov/news.release/empsit.nr0.htm</a:t>
            </a:r>
            <a:endParaRPr lang="en-US" dirty="0" smtClean="0"/>
          </a:p>
          <a:p>
            <a:pPr defTabSz="955308">
              <a:defRPr/>
            </a:pPr>
            <a:endParaRPr lang="en-US" dirty="0" smtClean="0"/>
          </a:p>
          <a:p>
            <a:pPr defTabSz="955308">
              <a:defRPr/>
            </a:pPr>
            <a:r>
              <a:rPr lang="en-US" baseline="0" dirty="0" smtClean="0"/>
              <a:t>GE 1/26/15</a:t>
            </a:r>
          </a:p>
          <a:p>
            <a:pPr defTabSz="955308">
              <a:defRPr/>
            </a:pPr>
            <a:r>
              <a:rPr lang="en-US" baseline="0" dirty="0" smtClean="0"/>
              <a:t>GE 3/13/15 (includes revisions)</a:t>
            </a:r>
          </a:p>
          <a:p>
            <a:pPr defTabSz="955308">
              <a:defRPr/>
            </a:pPr>
            <a:r>
              <a:rPr lang="en-US" baseline="0" dirty="0" smtClean="0"/>
              <a:t>GE 5/29/15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61792-5D29-483B-82B9-8A4466361DD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6/3/2015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Kyser Center for Economic Research, LAEDC/Kleinhenz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55308">
              <a:defRPr/>
            </a:pPr>
            <a:r>
              <a:rPr lang="en-US" baseline="0" dirty="0" smtClean="0"/>
              <a:t>GE 5/29/15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61792-5D29-483B-82B9-8A4466361DD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6/3/2015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Kyser Center for Economic Research, LAEDC/Kleinhenz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3D71-F4BE-4F29-86A2-8B7ED442C0F7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826B-E575-467F-B21F-33168BE70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3D71-F4BE-4F29-86A2-8B7ED442C0F7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826B-E575-467F-B21F-33168BE70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3" y="3810001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9144001" cy="140677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1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66049D8-AB8D-449F-A592-E9D13E1BA50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 descr="LAEDC 30th Full Ver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3736" y="5358384"/>
            <a:ext cx="5160264" cy="1499616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pic>
        <p:nvPicPr>
          <p:cNvPr id="34" name="Picture 33" descr="LA Downt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609600"/>
            <a:ext cx="13716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34" descr="shakehan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609600"/>
            <a:ext cx="13716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35" descr="TraPac Container Term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1000" y="609600"/>
            <a:ext cx="13716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AEDC 30th only ver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457200"/>
            <a:ext cx="1981200" cy="7770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6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0066CC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3D71-F4BE-4F29-86A2-8B7ED442C0F7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826B-E575-467F-B21F-33168BE70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2590801"/>
            <a:ext cx="8229600" cy="35353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3" y="3810001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9144001" cy="140677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1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66049D8-AB8D-449F-A592-E9D13E1BA50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 descr="LAEDC 30th Full Ver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3736" y="5358384"/>
            <a:ext cx="5160264" cy="1499616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pic>
        <p:nvPicPr>
          <p:cNvPr id="34" name="Picture 33" descr="LA Downt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609600"/>
            <a:ext cx="13716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34" descr="shakehan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609600"/>
            <a:ext cx="13716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35" descr="TraPac Container Term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1000" y="609600"/>
            <a:ext cx="13716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AEDC 30th only ver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457200"/>
            <a:ext cx="1981200" cy="7770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6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0066CC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98D1-B65F-4A6D-ACF4-B11B93CD62DD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537A-CA14-4E12-AAAF-9E6E6B2966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2590801"/>
            <a:ext cx="8229600" cy="35353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590801"/>
            <a:ext cx="8229600" cy="35353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98D1-B65F-4A6D-ACF4-B11B93CD62DD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537A-CA14-4E12-AAAF-9E6E6B2966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98D1-B65F-4A6D-ACF4-B11B93CD62DD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537A-CA14-4E12-AAAF-9E6E6B2966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4512A-ED60-4E4D-92CE-AECD1893D8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6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0066CC"/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590801"/>
            <a:ext cx="8229600" cy="35353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98D1-B65F-4A6D-ACF4-B11B93CD62DD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537A-CA14-4E12-AAAF-9E6E6B2966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9906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4512A-ED60-4E4D-92CE-AECD1893D8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  <a:noFill/>
        </p:spPr>
        <p:txBody>
          <a:bodyPr anchor="b">
            <a:noAutofit/>
          </a:bodyPr>
          <a:lstStyle>
            <a:lvl1pPr algn="l">
              <a:buNone/>
              <a:defRPr sz="44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A4F8-C055-4C60-9F41-C0961C56CD9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F867-3691-4B89-8935-261440071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E098D1-B65F-4A6D-ACF4-B11B93CD62DD}" type="datetimeFigureOut">
              <a:rPr lang="en-US" smtClean="0">
                <a:solidFill>
                  <a:prstClr val="black"/>
                </a:solidFill>
              </a:rPr>
              <a:pPr/>
              <a:t>6/10/2015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AC537A-CA14-4E12-AAAF-9E6E6B29663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AC537A-CA14-4E12-AAAF-9E6E6B29663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E098D1-B65F-4A6D-ACF4-B11B93CD62DD}" type="datetimeFigureOut">
              <a:rPr lang="en-US" smtClean="0">
                <a:solidFill>
                  <a:prstClr val="black"/>
                </a:solidFill>
              </a:rPr>
              <a:pPr/>
              <a:t>6/10/2015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AC537A-CA14-4E12-AAAF-9E6E6B29663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E098D1-B65F-4A6D-ACF4-B11B93CD62DD}" type="datetimeFigureOut">
              <a:rPr lang="en-US" smtClean="0">
                <a:solidFill>
                  <a:prstClr val="black"/>
                </a:solidFill>
              </a:rPr>
              <a:pPr/>
              <a:t>6/10/2015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AC537A-CA14-4E12-AAAF-9E6E6B29663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01CDBA9-37FF-42D0-943A-92B002618D0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89BFD-9DE5-4916-B5CA-1877C2CC7E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98D1-B65F-4A6D-ACF4-B11B93CD62DD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537A-CA14-4E12-AAAF-9E6E6B2966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98D1-B65F-4A6D-ACF4-B11B93CD62DD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537A-CA14-4E12-AAAF-9E6E6B2966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4512A-ED60-4E4D-92CE-AECD1893D8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98D1-B65F-4A6D-ACF4-B11B93CD62DD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537A-CA14-4E12-AAAF-9E6E6B2966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4512A-ED60-4E4D-92CE-AECD1893D8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98D1-B65F-4A6D-ACF4-B11B93CD62DD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537A-CA14-4E12-AAAF-9E6E6B2966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4512A-ED60-4E4D-92CE-AECD1893D8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3D71-F4BE-4F29-86A2-8B7ED442C0F7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826B-E575-467F-B21F-33168BE70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98D1-B65F-4A6D-ACF4-B11B93CD62DD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537A-CA14-4E12-AAAF-9E6E6B2966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4512A-ED60-4E4D-92CE-AECD1893D8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98D1-B65F-4A6D-ACF4-B11B93CD62DD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537A-CA14-4E12-AAAF-9E6E6B2966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89BFD-9DE5-4916-B5CA-1877C2CC7E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98D1-B65F-4A6D-ACF4-B11B93CD62DD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537A-CA14-4E12-AAAF-9E6E6B2966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FBE0F-85B2-4069-B2B0-2C6296C8A66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Kimberly Ritter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89D55-F464-4A0D-A8BA-F6886011702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E098D1-B65F-4A6D-ACF4-B11B93CD62DD}" type="datetimeFigureOut">
              <a:rPr lang="en-US" smtClean="0">
                <a:solidFill>
                  <a:prstClr val="black"/>
                </a:solidFill>
              </a:rPr>
              <a:pPr/>
              <a:t>6/10/2015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AC537A-CA14-4E12-AAAF-9E6E6B29663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AC537A-CA14-4E12-AAAF-9E6E6B29663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E098D1-B65F-4A6D-ACF4-B11B93CD62DD}" type="datetimeFigureOut">
              <a:rPr lang="en-US" smtClean="0">
                <a:solidFill>
                  <a:prstClr val="black"/>
                </a:solidFill>
              </a:rPr>
              <a:pPr/>
              <a:t>6/10/2015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AC537A-CA14-4E12-AAAF-9E6E6B29663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E098D1-B65F-4A6D-ACF4-B11B93CD62DD}" type="datetimeFigureOut">
              <a:rPr lang="en-US" smtClean="0">
                <a:solidFill>
                  <a:prstClr val="black"/>
                </a:solidFill>
              </a:rPr>
              <a:pPr/>
              <a:t>6/10/2015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AC537A-CA14-4E12-AAAF-9E6E6B29663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4512A-ED60-4E4D-92CE-AECD1893D86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01CDBA9-37FF-42D0-943A-92B002618D0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89BFD-9DE5-4916-B5CA-1877C2CC7E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3" y="3810001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9144001" cy="140677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1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D5AA4F8-C055-4C60-9F41-C0961C56CD94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AA7F867-3691-4B89-8935-261440071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pic>
        <p:nvPicPr>
          <p:cNvPr id="34" name="Picture 33" descr="LA Downtow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609600"/>
            <a:ext cx="13716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34" descr="shakeha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609600"/>
            <a:ext cx="13716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35" descr="TraPac Container Term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609600"/>
            <a:ext cx="13716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A4F8-C055-4C60-9F41-C0961C56CD94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F867-3691-4B89-8935-2614400719D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8"/>
          <p:cNvGrpSpPr/>
          <p:nvPr userDrawn="1"/>
        </p:nvGrpSpPr>
        <p:grpSpPr>
          <a:xfrm>
            <a:off x="0" y="6019800"/>
            <a:ext cx="9144000" cy="847725"/>
            <a:chOff x="0" y="6019800"/>
            <a:chExt cx="9144000" cy="847725"/>
          </a:xfrm>
        </p:grpSpPr>
        <p:sp>
          <p:nvSpPr>
            <p:cNvPr id="8" name="Rectangle 7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75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91275" y="6652081"/>
              <a:ext cx="2667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Kyser Center for Economic Research</a:t>
              </a:r>
              <a:endParaRPr lang="en-US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" name="Content Placeholder 5" descr="LAEDC-transparent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58200" y="6019800"/>
              <a:ext cx="531325" cy="53340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A4F8-C055-4C60-9F41-C0961C56CD94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F867-3691-4B89-8935-261440071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A4F8-C055-4C60-9F41-C0961C56CD94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F867-3691-4B89-8935-261440071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6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D5AA4F8-C055-4C60-9F41-C0961C56CD94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A7F867-3691-4B89-8935-261440071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D5AA4F8-C055-4C60-9F41-C0961C56CD94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AA7F867-3691-4B89-8935-261440071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A4F8-C055-4C60-9F41-C0961C56CD94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F867-3691-4B89-8935-261440071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3D71-F4BE-4F29-86A2-8B7ED442C0F7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826B-E575-467F-B21F-33168BE70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A4F8-C055-4C60-9F41-C0961C56CD94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F867-3691-4B89-8935-261440071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A4F8-C055-4C60-9F41-C0961C56CD94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F867-3691-4B89-8935-261440071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A4F8-C055-4C60-9F41-C0961C56CD94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F867-3691-4B89-8935-261440071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A4F8-C055-4C60-9F41-C0961C56CD94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F867-3691-4B89-8935-261440071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685800"/>
            <a:ext cx="44958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685800"/>
            <a:ext cx="4495800" cy="41910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5902046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A4F8-C055-4C60-9F41-C0961C56CD94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F867-3691-4B89-8935-261440071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3" y="3810001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9144001" cy="140677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1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66049D8-AB8D-449F-A592-E9D13E1BA50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 descr="LAEDC 30th Full Ver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3736" y="5358384"/>
            <a:ext cx="5160264" cy="1499616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pic>
        <p:nvPicPr>
          <p:cNvPr id="34" name="Picture 33" descr="LA Downt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609600"/>
            <a:ext cx="13716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34" descr="shakehan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609600"/>
            <a:ext cx="13716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35" descr="TraPac Container Term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1000" y="609600"/>
            <a:ext cx="13716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AEDC 30th only ver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457200"/>
            <a:ext cx="1981200" cy="7770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3D71-F4BE-4F29-86A2-8B7ED442C0F7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826B-E575-467F-B21F-33168BE70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6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0066CC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590801"/>
            <a:ext cx="8229600" cy="35353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3" y="3810001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9144001" cy="140677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1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66049D8-AB8D-449F-A592-E9D13E1BA50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 descr="LAEDC 30th Full Ver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3736" y="5358384"/>
            <a:ext cx="5160264" cy="1499616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pic>
        <p:nvPicPr>
          <p:cNvPr id="34" name="Picture 33" descr="LA Downt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609600"/>
            <a:ext cx="13716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34" descr="shakehan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609600"/>
            <a:ext cx="13716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35" descr="TraPac Container Term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1000" y="609600"/>
            <a:ext cx="13716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3D71-F4BE-4F29-86A2-8B7ED442C0F7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826B-E575-467F-B21F-33168BE70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AEDC 30th only ver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457200"/>
            <a:ext cx="1981200" cy="7770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6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0066CC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3D71-F4BE-4F29-86A2-8B7ED442C0F7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826B-E575-467F-B21F-33168BE70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2590801"/>
            <a:ext cx="8229600" cy="35353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590801"/>
            <a:ext cx="8229600" cy="35353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3" y="3810001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9144001" cy="140677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1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66049D8-AB8D-449F-A592-E9D13E1BA50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 descr="LAEDC 30th Full Ver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3736" y="5358384"/>
            <a:ext cx="5160264" cy="1499616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pic>
        <p:nvPicPr>
          <p:cNvPr id="34" name="Picture 33" descr="LA Downt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609600"/>
            <a:ext cx="13716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34" descr="shakehan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609600"/>
            <a:ext cx="13716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35" descr="TraPac Container Term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1000" y="609600"/>
            <a:ext cx="13716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AEDC 30th only ver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457200"/>
            <a:ext cx="1981200" cy="7770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6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0066CC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3D71-F4BE-4F29-86A2-8B7ED442C0F7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826B-E575-467F-B21F-33168BE70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2590801"/>
            <a:ext cx="8229600" cy="35353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590801"/>
            <a:ext cx="8229600" cy="35353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3" y="3810001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9144001" cy="140677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1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66049D8-AB8D-449F-A592-E9D13E1BA50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 descr="LAEDC 30th Full Ver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3736" y="5358384"/>
            <a:ext cx="5160264" cy="1499616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pic>
        <p:nvPicPr>
          <p:cNvPr id="34" name="Picture 33" descr="LA Downt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609600"/>
            <a:ext cx="13716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34" descr="shakehan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609600"/>
            <a:ext cx="13716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35" descr="TraPac Container Term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1000" y="609600"/>
            <a:ext cx="13716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AEDC 30th only ver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457200"/>
            <a:ext cx="1981200" cy="7770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3D71-F4BE-4F29-86A2-8B7ED442C0F7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826B-E575-467F-B21F-33168BE70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6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0066CC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590801"/>
            <a:ext cx="8229600" cy="35353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3D71-F4BE-4F29-86A2-8B7ED442C0F7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826B-E575-467F-B21F-33168BE70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3" y="3810001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9144001" cy="140677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1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66049D8-AB8D-449F-A592-E9D13E1BA50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 descr="LAEDC 30th Full Ver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3736" y="5358384"/>
            <a:ext cx="5160264" cy="1499616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pic>
        <p:nvPicPr>
          <p:cNvPr id="34" name="Picture 33" descr="LA Downt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609600"/>
            <a:ext cx="13716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34" descr="shakehan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609600"/>
            <a:ext cx="13716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35" descr="TraPac Container Term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1000" y="609600"/>
            <a:ext cx="13716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AEDC 30th only ver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457200"/>
            <a:ext cx="1981200" cy="7770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6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0066CC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6/10/2015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5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5.xml"/><Relationship Id="rId13" Type="http://schemas.openxmlformats.org/officeDocument/2006/relationships/slideLayout" Target="../slideLayouts/slideLayout220.xml"/><Relationship Id="rId3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19.xml"/><Relationship Id="rId2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2.xml"/><Relationship Id="rId10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6.xml"/><Relationship Id="rId1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24.xml"/><Relationship Id="rId9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63D71-F4BE-4F29-86A2-8B7ED442C0F7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7826B-E575-467F-B21F-33168BE70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BDB4187-4C64-4AB1-A18B-9EAE8DE21054}" type="datetimeFigureOut">
              <a:rPr lang="en-US" smtClean="0">
                <a:solidFill>
                  <a:srgbClr val="0066CC"/>
                </a:solidFill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6/10/2015</a:t>
            </a:fld>
            <a:endParaRPr lang="en-US">
              <a:solidFill>
                <a:srgbClr val="0066CC"/>
              </a:solidFill>
              <a:latin typeface="Georg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66CC"/>
              </a:solidFill>
              <a:latin typeface="Georgi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6049D8-AB8D-449F-A592-E9D13E1BA508}" type="slidenum">
              <a:rPr lang="en-US" smtClean="0"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Georgi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43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BDB4187-4C64-4AB1-A18B-9EAE8DE21054}" type="datetimeFigureOut">
              <a:rPr lang="en-US" smtClean="0">
                <a:solidFill>
                  <a:srgbClr val="0066CC"/>
                </a:solidFill>
                <a:latin typeface="Georgia"/>
              </a:rPr>
              <a:pPr/>
              <a:t>6/10/2015</a:t>
            </a:fld>
            <a:endParaRPr lang="en-US">
              <a:solidFill>
                <a:srgbClr val="0066CC"/>
              </a:solidFill>
              <a:latin typeface="Georg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>
              <a:solidFill>
                <a:srgbClr val="0066CC"/>
              </a:solidFill>
              <a:latin typeface="Georgi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66049D8-AB8D-449F-A592-E9D13E1BA508}" type="slidenum">
              <a:rPr lang="en-US" smtClean="0">
                <a:latin typeface="Georgia"/>
              </a:rPr>
              <a:pPr/>
              <a:t>‹#›</a:t>
            </a:fld>
            <a:endParaRPr lang="en-US">
              <a:latin typeface="Georgi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  <p:sldLayoutId id="2147484180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6" r:id="rId5"/>
    <p:sldLayoutId id="2147484227" r:id="rId6"/>
    <p:sldLayoutId id="2147484228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070C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  <p:sldLayoutId id="214748424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  <p:sldLayoutId id="214748425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  <p:sldLayoutId id="214748426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  <p:sldLayoutId id="214748429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  <p:sldLayoutId id="2147484308" r:id="rId12"/>
    <p:sldLayoutId id="214748431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070C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098D1-B65F-4A6D-ACF4-B11B93CD62DD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C537A-CA14-4E12-AAAF-9E6E6B2966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D5AA4F8-C055-4C60-9F41-C0961C56CD94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AA7F867-3691-4B89-8935-261440071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1" r:id="rId12"/>
    <p:sldLayoutId id="2147483675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BDB4187-4C64-4AB1-A18B-9EAE8DE21054}" type="datetimeFigureOut">
              <a:rPr lang="en-US" smtClean="0">
                <a:solidFill>
                  <a:srgbClr val="0066CC"/>
                </a:solidFill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6/10/2015</a:t>
            </a:fld>
            <a:endParaRPr lang="en-US">
              <a:solidFill>
                <a:srgbClr val="0066CC"/>
              </a:solidFill>
              <a:latin typeface="Georg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66CC"/>
              </a:solidFill>
              <a:latin typeface="Georgi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6049D8-AB8D-449F-A592-E9D13E1BA508}" type="slidenum">
              <a:rPr lang="en-US" smtClean="0"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Georgi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BDB4187-4C64-4AB1-A18B-9EAE8DE21054}" type="datetimeFigureOut">
              <a:rPr lang="en-US" smtClean="0">
                <a:solidFill>
                  <a:srgbClr val="0066CC"/>
                </a:solidFill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6/10/2015</a:t>
            </a:fld>
            <a:endParaRPr lang="en-US">
              <a:solidFill>
                <a:srgbClr val="0066CC"/>
              </a:solidFill>
              <a:latin typeface="Georg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66CC"/>
              </a:solidFill>
              <a:latin typeface="Georgi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6049D8-AB8D-449F-A592-E9D13E1BA508}" type="slidenum">
              <a:rPr lang="en-US" smtClean="0"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Georgi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BDB4187-4C64-4AB1-A18B-9EAE8DE21054}" type="datetimeFigureOut">
              <a:rPr lang="en-US" smtClean="0">
                <a:solidFill>
                  <a:srgbClr val="0066CC"/>
                </a:solidFill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6/10/2015</a:t>
            </a:fld>
            <a:endParaRPr lang="en-US">
              <a:solidFill>
                <a:srgbClr val="0066CC"/>
              </a:solidFill>
              <a:latin typeface="Georg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66CC"/>
              </a:solidFill>
              <a:latin typeface="Georgi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6049D8-AB8D-449F-A592-E9D13E1BA508}" type="slidenum">
              <a:rPr lang="en-US" smtClean="0"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Georgi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BDB4187-4C64-4AB1-A18B-9EAE8DE21054}" type="datetimeFigureOut">
              <a:rPr lang="en-US" smtClean="0">
                <a:solidFill>
                  <a:srgbClr val="0066CC"/>
                </a:solidFill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6/10/2015</a:t>
            </a:fld>
            <a:endParaRPr lang="en-US">
              <a:solidFill>
                <a:srgbClr val="0066CC"/>
              </a:solidFill>
              <a:latin typeface="Georg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66CC"/>
              </a:solidFill>
              <a:latin typeface="Georgi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6049D8-AB8D-449F-A592-E9D13E1BA508}" type="slidenum">
              <a:rPr lang="en-US" smtClean="0"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Georgi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BDB4187-4C64-4AB1-A18B-9EAE8DE21054}" type="datetimeFigureOut">
              <a:rPr lang="en-US" smtClean="0">
                <a:solidFill>
                  <a:srgbClr val="0066CC"/>
                </a:solidFill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6/10/2015</a:t>
            </a:fld>
            <a:endParaRPr lang="en-US">
              <a:solidFill>
                <a:srgbClr val="0066CC"/>
              </a:solidFill>
              <a:latin typeface="Georg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66CC"/>
              </a:solidFill>
              <a:latin typeface="Georgi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6049D8-AB8D-449F-A592-E9D13E1BA508}" type="slidenum">
              <a:rPr lang="en-US" smtClean="0"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Georgi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BDB4187-4C64-4AB1-A18B-9EAE8DE21054}" type="datetimeFigureOut">
              <a:rPr lang="en-US" smtClean="0">
                <a:solidFill>
                  <a:srgbClr val="0066CC"/>
                </a:solidFill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6/10/2015</a:t>
            </a:fld>
            <a:endParaRPr lang="en-US">
              <a:solidFill>
                <a:srgbClr val="0066CC"/>
              </a:solidFill>
              <a:latin typeface="Georg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66CC"/>
              </a:solidFill>
              <a:latin typeface="Georgi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6049D8-AB8D-449F-A592-E9D13E1BA508}" type="slidenum">
              <a:rPr lang="en-US" smtClean="0"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Georgi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4.xml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196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Excel_Worksheet7.xlsx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9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9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0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9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9.xml"/><Relationship Id="rId4" Type="http://schemas.openxmlformats.org/officeDocument/2006/relationships/image" Target="../media/image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8.xml"/><Relationship Id="rId4" Type="http://schemas.openxmlformats.org/officeDocument/2006/relationships/chart" Target="../charts/char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5.xml"/><Relationship Id="rId4" Type="http://schemas.openxmlformats.org/officeDocument/2006/relationships/chart" Target="../charts/char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1.xml"/><Relationship Id="rId4" Type="http://schemas.openxmlformats.org/officeDocument/2006/relationships/chart" Target="../charts/char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9.xml"/><Relationship Id="rId4" Type="http://schemas.openxmlformats.org/officeDocument/2006/relationships/chart" Target="../charts/char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9.xml"/><Relationship Id="rId4" Type="http://schemas.openxmlformats.org/officeDocument/2006/relationships/chart" Target="../charts/char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9.xml"/><Relationship Id="rId4" Type="http://schemas.openxmlformats.org/officeDocument/2006/relationships/chart" Target="../charts/char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5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9.xml"/><Relationship Id="rId4" Type="http://schemas.openxmlformats.org/officeDocument/2006/relationships/chart" Target="../charts/char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9.xml"/><Relationship Id="rId4" Type="http://schemas.openxmlformats.org/officeDocument/2006/relationships/chart" Target="../charts/char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0.xml"/><Relationship Id="rId4" Type="http://schemas.openxmlformats.org/officeDocument/2006/relationships/chart" Target="../charts/char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9.xml"/><Relationship Id="rId4" Type="http://schemas.openxmlformats.org/officeDocument/2006/relationships/chart" Target="../charts/chart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9.xml"/><Relationship Id="rId4" Type="http://schemas.openxmlformats.org/officeDocument/2006/relationships/chart" Target="../charts/chart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5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0.xml"/><Relationship Id="rId4" Type="http://schemas.openxmlformats.org/officeDocument/2006/relationships/image" Target="../media/image5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0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17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3.xlsx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53340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1E44"/>
                </a:solidFill>
                <a:latin typeface="Arial" pitchFamily="34" charset="0"/>
                <a:cs typeface="Arial" pitchFamily="34" charset="0"/>
              </a:rPr>
              <a:t>Robert A. Kleinhenz, Ph.D.</a:t>
            </a:r>
          </a:p>
          <a:p>
            <a:r>
              <a:rPr lang="en-US" sz="2000" b="1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Chief Economist, Kyser Center for Economic Research, LAEDC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0" y="0"/>
            <a:ext cx="9144000" cy="4161905"/>
            <a:chOff x="0" y="0"/>
            <a:chExt cx="9144000" cy="4161905"/>
          </a:xfrm>
        </p:grpSpPr>
        <p:grpSp>
          <p:nvGrpSpPr>
            <p:cNvPr id="4" name="Group 5"/>
            <p:cNvGrpSpPr/>
            <p:nvPr/>
          </p:nvGrpSpPr>
          <p:grpSpPr>
            <a:xfrm>
              <a:off x="0" y="0"/>
              <a:ext cx="9144000" cy="4161905"/>
              <a:chOff x="0" y="0"/>
              <a:chExt cx="9144000" cy="4161905"/>
            </a:xfrm>
          </p:grpSpPr>
          <p:pic>
            <p:nvPicPr>
              <p:cNvPr id="10" name="Picture 9" descr="blank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0" y="0"/>
                <a:ext cx="9144000" cy="4161905"/>
              </a:xfrm>
              <a:prstGeom prst="rect">
                <a:avLst/>
              </a:prstGeom>
            </p:spPr>
          </p:pic>
          <p:pic>
            <p:nvPicPr>
              <p:cNvPr id="11" name="Picture 10" descr="Pier A 4.jpg"/>
              <p:cNvPicPr>
                <a:picLocks noChangeAspect="1"/>
              </p:cNvPicPr>
              <p:nvPr/>
            </p:nvPicPr>
            <p:blipFill>
              <a:blip r:embed="rId4" cstate="print"/>
              <a:srcRect t="580" r="19094" b="5886"/>
              <a:stretch>
                <a:fillRect/>
              </a:stretch>
            </p:blipFill>
            <p:spPr>
              <a:xfrm>
                <a:off x="0" y="2978870"/>
                <a:ext cx="1498862" cy="1140369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228600" y="1600200"/>
              <a:ext cx="8686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The Economy and Poverty in Los Angeles County</a:t>
              </a:r>
              <a:endPara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7200" y="42672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MENDing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Poverty Conference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June 9, 2015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5402638083_c89e7c5fe5_b-844x5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9144000" cy="62007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9144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white">
          <a:xfrm>
            <a:off x="0" y="457200"/>
            <a:ext cx="9144000" cy="6172200"/>
          </a:xfrm>
          <a:prstGeom prst="rect">
            <a:avLst/>
          </a:prstGeom>
          <a:solidFill>
            <a:srgbClr val="FFFFFF">
              <a:alpha val="83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9" name="Content Placeholder 5" descr="LAEDC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531325" cy="53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29718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600" b="1" spc="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California Economy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/>
          <p:nvPr/>
        </p:nvGraphicFramePr>
        <p:xfrm>
          <a:off x="228600" y="1447800"/>
          <a:ext cx="8458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9144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572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Labor </a:t>
            </a:r>
            <a:r>
              <a:rPr lang="en-US" sz="3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Mkts</a:t>
            </a: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 US &amp; CA Nearly Healed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24600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cs typeface="Times New Roman" pitchFamily="18" charset="0"/>
              </a:rPr>
              <a:t>Source: US BLS, CA EDD</a:t>
            </a:r>
            <a:endParaRPr lang="en-US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Content Placeholder 5" descr="LAEDC-transparen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8200" y="6019800"/>
            <a:ext cx="531325" cy="53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1447800"/>
            <a:ext cx="3657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Unemployment Rate</a:t>
            </a:r>
            <a:endParaRPr lang="en-US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/>
          <p:nvPr/>
        </p:nvGraphicFramePr>
        <p:xfrm>
          <a:off x="304800" y="1447800"/>
          <a:ext cx="8382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9144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5720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California  Adding Jobs Faster than U.S.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24600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cs typeface="Times New Roman" pitchFamily="18" charset="0"/>
              </a:rPr>
              <a:t>Source: US BLS, CA EDD</a:t>
            </a:r>
            <a:endParaRPr lang="en-US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Content Placeholder 5" descr="LAEDC-transparen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8200" y="6019800"/>
            <a:ext cx="531325" cy="53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1371600"/>
            <a:ext cx="525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YTY % change in nonfarm jobs, seasonally adjusted</a:t>
            </a:r>
            <a:endParaRPr lang="en-US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9144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24600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cs typeface="Times New Roman" pitchFamily="18" charset="0"/>
              </a:rPr>
              <a:t>Forecast Source: LAEDC</a:t>
            </a:r>
            <a:endParaRPr lang="en-US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Content Placeholder 5" descr="LAEDC-transparen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8200" y="6019800"/>
            <a:ext cx="531325" cy="53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6096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California Economic Forecast</a:t>
            </a:r>
          </a:p>
        </p:txBody>
      </p:sp>
      <p:graphicFrame>
        <p:nvGraphicFramePr>
          <p:cNvPr id="3381251" name="Object 2"/>
          <p:cNvGraphicFramePr>
            <a:graphicFrameLocks noChangeAspect="1"/>
          </p:cNvGraphicFramePr>
          <p:nvPr/>
        </p:nvGraphicFramePr>
        <p:xfrm>
          <a:off x="533400" y="1676400"/>
          <a:ext cx="8267700" cy="442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091" name="Worksheet" r:id="rId6" imgW="8267797" imgH="4427136" progId="Excel.Sheet.12">
                  <p:embed/>
                </p:oleObj>
              </mc:Choice>
              <mc:Fallback>
                <p:oleObj name="Worksheet" r:id="rId6" imgW="8267797" imgH="4427136" progId="Excel.Shee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76400"/>
                        <a:ext cx="8267700" cy="442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82" name="Picture 2" descr="C:\Users\bdill\Desktop\Los angeles 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61722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9144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white">
          <a:xfrm>
            <a:off x="0" y="457200"/>
            <a:ext cx="9144000" cy="6172200"/>
          </a:xfrm>
          <a:prstGeom prst="rect">
            <a:avLst/>
          </a:prstGeom>
          <a:solidFill>
            <a:srgbClr val="FFFFFF">
              <a:alpha val="83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1828800"/>
            <a:ext cx="9144000" cy="304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300" normalizeH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Los Angeles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300" normalizeH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County</a:t>
            </a:r>
            <a:endParaRPr kumimoji="0" lang="en-US" sz="4600" b="1" i="0" u="none" strike="noStrike" kern="1200" cap="none" spc="300" normalizeH="0" baseline="0" noProof="0" dirty="0">
              <a:ln>
                <a:noFill/>
              </a:ln>
              <a:solidFill>
                <a:srgbClr val="0070C0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5" descr="LAEDC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531325" cy="53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9144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24600"/>
            <a:ext cx="617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cs typeface="Times New Roman" pitchFamily="18" charset="0"/>
              </a:rPr>
              <a:t>Source: CA EDD, Labor Market Information Division</a:t>
            </a:r>
            <a:endParaRPr lang="en-US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Content Placeholder 5" descr="LAEDC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531325" cy="53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4572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Local Unemployment Rates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373860094"/>
              </p:ext>
            </p:extLst>
          </p:nvPr>
        </p:nvGraphicFramePr>
        <p:xfrm>
          <a:off x="304800" y="1447800"/>
          <a:ext cx="8458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838200" y="1371600"/>
            <a:ext cx="1295400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indent="-256032">
              <a:spcBef>
                <a:spcPts val="300"/>
              </a:spcBef>
              <a:buClr>
                <a:srgbClr val="9BBB59"/>
              </a:buClr>
              <a:buFont typeface="Georgia"/>
              <a:buNone/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Apr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9144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Content Placeholder 5" descr="LAEDC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531325" cy="53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4572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Los Angeles County Nonfarm Jobs</a:t>
            </a:r>
          </a:p>
        </p:txBody>
      </p:sp>
      <p:graphicFrame>
        <p:nvGraphicFramePr>
          <p:cNvPr id="13" name="Chart 12"/>
          <p:cNvGraphicFramePr/>
          <p:nvPr/>
        </p:nvGraphicFramePr>
        <p:xfrm>
          <a:off x="228600" y="1600200"/>
          <a:ext cx="8534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096000" y="1490246"/>
            <a:ext cx="2743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Apr 2015: +109,600; 2.6%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324600"/>
            <a:ext cx="6172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dirty="0" smtClean="0">
                <a:latin typeface="Calibri" pitchFamily="34" charset="0"/>
                <a:cs typeface="Times New Roman" pitchFamily="18" charset="0"/>
              </a:rPr>
              <a:t>Source: </a:t>
            </a:r>
            <a:r>
              <a:rPr lang="en-US" sz="1500" dirty="0" smtClean="0">
                <a:cs typeface="Times New Roman" pitchFamily="18" charset="0"/>
              </a:rPr>
              <a:t>CA EDD, Labor Market Information Division</a:t>
            </a:r>
            <a:endParaRPr lang="en-US" sz="1500" b="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1219201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YTY % change in nonfarm jobs</a:t>
            </a:r>
            <a:endParaRPr lang="en-US" sz="16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" name="Group 15"/>
            <p:cNvGrpSpPr/>
            <p:nvPr/>
          </p:nvGrpSpPr>
          <p:grpSpPr>
            <a:xfrm>
              <a:off x="0" y="0"/>
              <a:ext cx="9144000" cy="457200"/>
              <a:chOff x="0" y="0"/>
              <a:chExt cx="9144000" cy="4572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0"/>
                <a:ext cx="9144000" cy="304800"/>
              </a:xfrm>
              <a:prstGeom prst="rect">
                <a:avLst/>
              </a:prstGeom>
              <a:solidFill>
                <a:srgbClr val="007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0" y="304800"/>
                <a:ext cx="9144000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" name="Group 9"/>
            <p:cNvGrpSpPr/>
            <p:nvPr/>
          </p:nvGrpSpPr>
          <p:grpSpPr>
            <a:xfrm>
              <a:off x="0" y="6019800"/>
              <a:ext cx="9144000" cy="838200"/>
              <a:chOff x="0" y="6019800"/>
              <a:chExt cx="9144000" cy="838200"/>
            </a:xfrm>
          </p:grpSpPr>
          <p:pic>
            <p:nvPicPr>
              <p:cNvPr id="9" name="Content Placeholder 5" descr="LAEDC-transparent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458200" y="6019800"/>
                <a:ext cx="531325" cy="5334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0" y="6629400"/>
                <a:ext cx="9144000" cy="228600"/>
              </a:xfrm>
              <a:prstGeom prst="rect">
                <a:avLst/>
              </a:prstGeom>
              <a:solidFill>
                <a:srgbClr val="007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400800" y="6642556"/>
                <a:ext cx="26670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800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Kyser Center for Economic Research</a:t>
                </a:r>
                <a:endParaRPr lang="en-US" sz="8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LA County Nonfarm Employment</a:t>
            </a:r>
            <a:endParaRPr lang="en-US" sz="3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905000"/>
          <a:ext cx="8534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324600"/>
            <a:ext cx="6172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dirty="0" smtClean="0">
                <a:latin typeface="Calibri" pitchFamily="34" charset="0"/>
                <a:cs typeface="Times New Roman" pitchFamily="18" charset="0"/>
              </a:rPr>
              <a:t>Source: </a:t>
            </a:r>
            <a:r>
              <a:rPr lang="en-US" sz="1500" dirty="0" smtClean="0">
                <a:cs typeface="Times New Roman" pitchFamily="18" charset="0"/>
              </a:rPr>
              <a:t>CA EDD, Labor Market Information Division</a:t>
            </a:r>
            <a:endParaRPr lang="en-US" sz="1500" b="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1447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Millions of Nonfarm Jobs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9144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Content Placeholder 5" descr="LAEDC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531325" cy="533400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457200"/>
            <a:ext cx="9144000" cy="838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Job Trends by Industry – Los Angeles</a:t>
            </a: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0" y="1828800"/>
          <a:ext cx="8915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1219201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i="1" dirty="0" smtClean="0">
                <a:solidFill>
                  <a:prstClr val="black"/>
                </a:solidFill>
                <a:cs typeface="Arial" pitchFamily="34" charset="0"/>
              </a:rPr>
              <a:t>YTY % change in nonfarm employment by industry, not seasonally adjusted</a:t>
            </a:r>
            <a:endParaRPr lang="en-US" sz="1600" i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324600"/>
            <a:ext cx="617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cs typeface="Times New Roman" pitchFamily="18" charset="0"/>
              </a:rPr>
              <a:t>Source: CA EDD, Labor Market Information Division</a:t>
            </a:r>
            <a:endParaRPr lang="en-US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3505200" y="1676400"/>
            <a:ext cx="5334000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indent="-256032">
              <a:spcBef>
                <a:spcPts val="300"/>
              </a:spcBef>
              <a:buClr>
                <a:srgbClr val="9BBB59"/>
              </a:buClr>
              <a:buFont typeface="Georgia"/>
              <a:buNone/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Apr 2015: +109,600 jobs, +2.6% YTY; u-rate: 7.1%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0668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Major Industries in Los Angeles County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4114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TRADED INDUSTRIES</a:t>
            </a:r>
          </a:p>
          <a:p>
            <a:pPr algn="ctr">
              <a:buNone/>
            </a:pPr>
            <a:r>
              <a:rPr lang="en-US" sz="2800" u="sng" dirty="0" smtClean="0"/>
              <a:t>(Generate New Income)</a:t>
            </a:r>
          </a:p>
          <a:p>
            <a:pPr>
              <a:buClrTx/>
            </a:pPr>
            <a:r>
              <a:rPr lang="en-US" sz="2500" dirty="0" smtClean="0"/>
              <a:t>International Trade</a:t>
            </a:r>
          </a:p>
          <a:p>
            <a:pPr>
              <a:buClrTx/>
            </a:pPr>
            <a:r>
              <a:rPr lang="en-US" sz="2500" dirty="0" smtClean="0"/>
              <a:t>Entertainment</a:t>
            </a:r>
          </a:p>
          <a:p>
            <a:pPr>
              <a:buClrTx/>
            </a:pPr>
            <a:r>
              <a:rPr lang="en-US" sz="2500" dirty="0" smtClean="0"/>
              <a:t>Business Services</a:t>
            </a:r>
          </a:p>
          <a:p>
            <a:pPr>
              <a:buClrTx/>
            </a:pPr>
            <a:r>
              <a:rPr lang="en-US" sz="2500" dirty="0" smtClean="0"/>
              <a:t>Aerospace</a:t>
            </a:r>
          </a:p>
          <a:p>
            <a:pPr>
              <a:buClrTx/>
            </a:pPr>
            <a:r>
              <a:rPr lang="en-US" sz="2500" dirty="0" smtClean="0"/>
              <a:t>Fashion &amp; Apparel</a:t>
            </a:r>
          </a:p>
          <a:p>
            <a:pPr>
              <a:buClrTx/>
            </a:pPr>
            <a:r>
              <a:rPr lang="en-US" sz="2500" dirty="0" smtClean="0"/>
              <a:t>Tourism</a:t>
            </a:r>
          </a:p>
          <a:p>
            <a:pPr>
              <a:buClrTx/>
            </a:pPr>
            <a:r>
              <a:rPr lang="en-US" sz="2500" dirty="0" smtClean="0"/>
              <a:t>Knowledge Creation</a:t>
            </a:r>
            <a:endParaRPr lang="en-US" sz="2100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76400"/>
            <a:ext cx="43434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LOCAL INDUSTRIES</a:t>
            </a:r>
          </a:p>
          <a:p>
            <a:pPr algn="ctr">
              <a:buNone/>
            </a:pPr>
            <a:r>
              <a:rPr lang="en-US" sz="2800" u="sng" dirty="0" smtClean="0"/>
              <a:t>(Circulate Income)</a:t>
            </a:r>
          </a:p>
          <a:p>
            <a:pPr>
              <a:buClrTx/>
            </a:pPr>
            <a:r>
              <a:rPr lang="en-US" sz="2500" dirty="0" smtClean="0"/>
              <a:t>Retail Sales</a:t>
            </a:r>
          </a:p>
          <a:p>
            <a:pPr>
              <a:buClrTx/>
            </a:pPr>
            <a:r>
              <a:rPr lang="en-US" sz="2500" dirty="0" smtClean="0"/>
              <a:t>Leisure &amp; Hospitality</a:t>
            </a:r>
          </a:p>
          <a:p>
            <a:pPr>
              <a:buClrTx/>
            </a:pPr>
            <a:r>
              <a:rPr lang="en-US" sz="2500" dirty="0" smtClean="0"/>
              <a:t>Health Care/Social Assistance</a:t>
            </a:r>
          </a:p>
          <a:p>
            <a:pPr>
              <a:buClrTx/>
            </a:pPr>
            <a:r>
              <a:rPr lang="en-US" sz="2500" i="1" u="sng" dirty="0" smtClean="0"/>
              <a:t>Nonprofit Sector</a:t>
            </a:r>
            <a:endParaRPr lang="en-US" sz="2500" i="1" u="sng" dirty="0"/>
          </a:p>
        </p:txBody>
      </p:sp>
      <p:grpSp>
        <p:nvGrpSpPr>
          <p:cNvPr id="5" name="Group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" name="Group 15"/>
            <p:cNvGrpSpPr/>
            <p:nvPr/>
          </p:nvGrpSpPr>
          <p:grpSpPr>
            <a:xfrm>
              <a:off x="0" y="0"/>
              <a:ext cx="9144000" cy="457200"/>
              <a:chOff x="0" y="0"/>
              <a:chExt cx="9144000" cy="4572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9144000" cy="304800"/>
              </a:xfrm>
              <a:prstGeom prst="rect">
                <a:avLst/>
              </a:prstGeom>
              <a:solidFill>
                <a:srgbClr val="007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0" y="304800"/>
                <a:ext cx="9144000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" name="Group 9"/>
            <p:cNvGrpSpPr/>
            <p:nvPr/>
          </p:nvGrpSpPr>
          <p:grpSpPr>
            <a:xfrm>
              <a:off x="0" y="6019800"/>
              <a:ext cx="9144000" cy="838200"/>
              <a:chOff x="0" y="6019800"/>
              <a:chExt cx="9144000" cy="838200"/>
            </a:xfrm>
          </p:grpSpPr>
          <p:pic>
            <p:nvPicPr>
              <p:cNvPr id="8" name="Content Placeholder 5" descr="LAEDC-transparent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458200" y="6019800"/>
                <a:ext cx="531325" cy="533400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0" y="6629400"/>
                <a:ext cx="9144000" cy="228600"/>
              </a:xfrm>
              <a:prstGeom prst="rect">
                <a:avLst/>
              </a:prstGeom>
              <a:solidFill>
                <a:srgbClr val="007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400800" y="6642556"/>
                <a:ext cx="26670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800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Kyser Center for Economic Research</a:t>
                </a:r>
                <a:endParaRPr lang="en-US" sz="8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1676400"/>
            <a:ext cx="8001000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Clr>
                <a:schemeClr val="tx2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U.S. Economy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tx2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California Economy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tx2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L.A. County Economy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tx2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Income &amp; Poverty in the County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tx2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Conclusion</a:t>
            </a:r>
          </a:p>
          <a:p>
            <a:pPr>
              <a:spcBef>
                <a:spcPts val="600"/>
              </a:spcBef>
              <a:buClr>
                <a:srgbClr val="000000">
                  <a:lumMod val="50000"/>
                </a:srgbClr>
              </a:buClr>
              <a:buSzPct val="150000"/>
            </a:pPr>
            <a:endParaRPr lang="en-US" sz="2800" dirty="0" smtClean="0">
              <a:solidFill>
                <a:srgbClr val="3399FF">
                  <a:lumMod val="50000"/>
                </a:srgbClr>
              </a:solidFill>
              <a:cs typeface="Arial" pitchFamily="34" charset="0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0" y="6019800"/>
            <a:ext cx="9144000" cy="847725"/>
            <a:chOff x="0" y="6019800"/>
            <a:chExt cx="9144000" cy="847725"/>
          </a:xfrm>
        </p:grpSpPr>
        <p:sp>
          <p:nvSpPr>
            <p:cNvPr id="16" name="Rectangle 15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75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91275" y="6652081"/>
              <a:ext cx="2667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 smtClean="0">
                  <a:solidFill>
                    <a:prstClr val="white"/>
                  </a:solidFill>
                  <a:cs typeface="Arial" pitchFamily="34" charset="0"/>
                </a:rPr>
                <a:t>Kyser Center for Economic Research</a:t>
              </a:r>
              <a:endParaRPr lang="en-US" sz="8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pic>
          <p:nvPicPr>
            <p:cNvPr id="18" name="Content Placeholder 5" descr="LAEDC-transparent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58200" y="6019800"/>
              <a:ext cx="531325" cy="533400"/>
            </a:xfrm>
            <a:prstGeom prst="rect">
              <a:avLst/>
            </a:prstGeom>
          </p:spPr>
        </p:pic>
      </p:grpSp>
      <p:grpSp>
        <p:nvGrpSpPr>
          <p:cNvPr id="3" name="Group 13"/>
          <p:cNvGrpSpPr/>
          <p:nvPr/>
        </p:nvGrpSpPr>
        <p:grpSpPr>
          <a:xfrm>
            <a:off x="0" y="0"/>
            <a:ext cx="9144000" cy="685800"/>
            <a:chOff x="0" y="0"/>
            <a:chExt cx="9144000" cy="685800"/>
          </a:xfrm>
        </p:grpSpPr>
        <p:grpSp>
          <p:nvGrpSpPr>
            <p:cNvPr id="4" name="Group 7"/>
            <p:cNvGrpSpPr/>
            <p:nvPr/>
          </p:nvGrpSpPr>
          <p:grpSpPr>
            <a:xfrm>
              <a:off x="0" y="0"/>
              <a:ext cx="9144000" cy="457200"/>
              <a:chOff x="0" y="0"/>
              <a:chExt cx="9144000" cy="4572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0" y="0"/>
                <a:ext cx="9144000" cy="304800"/>
              </a:xfrm>
              <a:prstGeom prst="rect">
                <a:avLst/>
              </a:prstGeom>
              <a:solidFill>
                <a:srgbClr val="007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0" y="304800"/>
                <a:ext cx="9144000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5410200" y="457200"/>
              <a:ext cx="3733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0" y="45720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304800" y="1371600"/>
          <a:ext cx="8458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0" y="167640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cs typeface="Tahoma" pitchFamily="34" charset="0"/>
              </a:rPr>
              <a:t>Millions of TEUs</a:t>
            </a:r>
          </a:p>
        </p:txBody>
      </p:sp>
      <p:sp>
        <p:nvSpPr>
          <p:cNvPr id="16" name="Title 1"/>
          <p:cNvSpPr>
            <a:spLocks noGrp="1"/>
          </p:cNvSpPr>
          <p:nvPr/>
        </p:nvSpPr>
        <p:spPr bwMode="auto">
          <a:xfrm>
            <a:off x="0" y="4572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Container Throughput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San Pedro Bay Ports 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324600"/>
            <a:ext cx="64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cs typeface="Tahoma" pitchFamily="34" charset="0"/>
              </a:rPr>
              <a:t>Sources:  Ports of Los Angeles and Long Beach; </a:t>
            </a:r>
            <a:r>
              <a:rPr lang="en-US" sz="1600" dirty="0" smtClean="0">
                <a:solidFill>
                  <a:prstClr val="black"/>
                </a:solidFill>
                <a:cs typeface="Tahoma" pitchFamily="34" charset="0"/>
              </a:rPr>
              <a:t>forecast </a:t>
            </a:r>
            <a:r>
              <a:rPr lang="en-US" sz="1600" dirty="0">
                <a:solidFill>
                  <a:prstClr val="black"/>
                </a:solidFill>
                <a:cs typeface="Tahoma" pitchFamily="34" charset="0"/>
              </a:rPr>
              <a:t>by LAEDC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04800"/>
            <a:ext cx="9144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Content Placeholder 5" descr="LAEDC-transparen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8200" y="6019800"/>
            <a:ext cx="531325" cy="533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00800" y="1676400"/>
            <a:ext cx="2286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Apr 2015 YTD: -3.1%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1400" y="32004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Year-to- Date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9144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Content Placeholder 5" descr="LAEDC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531325" cy="53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4572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L.A. County Trans/Warehousing &amp; Wholesale Employment</a:t>
            </a:r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/>
        </p:nvGraphicFramePr>
        <p:xfrm>
          <a:off x="152400" y="1905000"/>
          <a:ext cx="8458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33600" y="1752600"/>
            <a:ext cx="6603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Apr 2015 YTY:  	Trans/Warehousing/Util. +5,600 jobs, +3.5% 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		Wholesaling +3,700 jobs, +3.1%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324600"/>
            <a:ext cx="6172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dirty="0" smtClean="0">
                <a:latin typeface="Calibri" pitchFamily="34" charset="0"/>
                <a:cs typeface="Times New Roman" pitchFamily="18" charset="0"/>
              </a:rPr>
              <a:t>Source: </a:t>
            </a:r>
            <a:r>
              <a:rPr lang="en-US" sz="1500" dirty="0" smtClean="0">
                <a:cs typeface="Times New Roman" pitchFamily="18" charset="0"/>
              </a:rPr>
              <a:t>CA EDD, Labor Market Information Division</a:t>
            </a:r>
            <a:endParaRPr lang="en-US" sz="1500" b="0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2954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70C0"/>
                </a:solidFill>
                <a:cs typeface="Arial" pitchFamily="34" charset="0"/>
              </a:rPr>
              <a:t>On-Location Film Production </a:t>
            </a:r>
            <a:br>
              <a:rPr lang="en-US" b="1" dirty="0" smtClean="0">
                <a:solidFill>
                  <a:srgbClr val="0070C0"/>
                </a:solidFill>
                <a:cs typeface="Arial" pitchFamily="34" charset="0"/>
              </a:rPr>
            </a:br>
            <a:r>
              <a:rPr lang="en-US" b="1" dirty="0" smtClean="0">
                <a:solidFill>
                  <a:srgbClr val="0070C0"/>
                </a:solidFill>
                <a:cs typeface="Arial" pitchFamily="34" charset="0"/>
              </a:rPr>
              <a:t>Days by Type</a:t>
            </a:r>
            <a:endParaRPr lang="en-US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3246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Source:  Film LA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9144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Content Placeholder 5" descr="LAEDC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531325" cy="533400"/>
          </a:xfrm>
          <a:prstGeom prst="rect">
            <a:avLst/>
          </a:prstGeom>
        </p:spPr>
      </p:pic>
      <p:graphicFrame>
        <p:nvGraphicFramePr>
          <p:cNvPr id="16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292052357"/>
              </p:ext>
            </p:extLst>
          </p:nvPr>
        </p:nvGraphicFramePr>
        <p:xfrm>
          <a:off x="304800" y="1600200"/>
          <a:ext cx="8382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9144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Content Placeholder 5" descr="LAEDC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531325" cy="53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3048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L.A. County Motion Picture &amp; Sound Recording Employment</a:t>
            </a:r>
            <a:endParaRPr lang="en-US" sz="3600" b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3246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cs typeface="Times New Roman" pitchFamily="18" charset="0"/>
              </a:rPr>
              <a:t>Source: CA EDD, Labor Market Information Division</a:t>
            </a:r>
          </a:p>
          <a:p>
            <a:endParaRPr lang="en-US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graphicFrame>
        <p:nvGraphicFramePr>
          <p:cNvPr id="13" name="Chart 12"/>
          <p:cNvGraphicFramePr/>
          <p:nvPr/>
        </p:nvGraphicFramePr>
        <p:xfrm>
          <a:off x="228600" y="1676400"/>
          <a:ext cx="8610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876800" y="1828800"/>
            <a:ext cx="35448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Apr 2015 YTY:  +3,700 jobs, +3.1% 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9144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Content Placeholder 5" descr="LAEDC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531325" cy="53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457200"/>
            <a:ext cx="9144000" cy="838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L.A. County Manufacturing Employment</a:t>
            </a:r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/>
        </p:nvGraphicFramePr>
        <p:xfrm>
          <a:off x="228600" y="1600200"/>
          <a:ext cx="8686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192996" y="1524000"/>
            <a:ext cx="6340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Apr 2015 YTY – Durable: +500, +0.2% | Nondurable:  -900, -0.6%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324600"/>
            <a:ext cx="6172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prstClr val="black"/>
                </a:solidFill>
                <a:cs typeface="Times New Roman" pitchFamily="18" charset="0"/>
              </a:rPr>
              <a:t>Source: CA EDD, Labor Market Information Division</a:t>
            </a:r>
            <a:endParaRPr lang="en-US" sz="1500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0668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Manufacturing Trends</a:t>
            </a:r>
            <a:endParaRPr lang="en-US" sz="3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" name="Group 15"/>
            <p:cNvGrpSpPr/>
            <p:nvPr/>
          </p:nvGrpSpPr>
          <p:grpSpPr>
            <a:xfrm>
              <a:off x="0" y="0"/>
              <a:ext cx="9144000" cy="457200"/>
              <a:chOff x="0" y="0"/>
              <a:chExt cx="9144000" cy="4572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9144000" cy="304800"/>
              </a:xfrm>
              <a:prstGeom prst="rect">
                <a:avLst/>
              </a:prstGeom>
              <a:solidFill>
                <a:srgbClr val="007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0" y="304800"/>
                <a:ext cx="9144000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" name="Group 9"/>
            <p:cNvGrpSpPr/>
            <p:nvPr/>
          </p:nvGrpSpPr>
          <p:grpSpPr>
            <a:xfrm>
              <a:off x="0" y="6019800"/>
              <a:ext cx="9144000" cy="838200"/>
              <a:chOff x="0" y="6019800"/>
              <a:chExt cx="9144000" cy="838200"/>
            </a:xfrm>
          </p:grpSpPr>
          <p:pic>
            <p:nvPicPr>
              <p:cNvPr id="8" name="Content Placeholder 5" descr="LAEDC-transparent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458200" y="6019800"/>
                <a:ext cx="531325" cy="533400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0" y="6629400"/>
                <a:ext cx="9144000" cy="228600"/>
              </a:xfrm>
              <a:prstGeom prst="rect">
                <a:avLst/>
              </a:prstGeom>
              <a:solidFill>
                <a:srgbClr val="007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400800" y="6642556"/>
                <a:ext cx="26670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800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Kyser Center for Economic Research</a:t>
                </a:r>
                <a:endParaRPr lang="en-US" sz="8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marL="365760" lvl="0" indent="-256032">
              <a:lnSpc>
                <a:spcPct val="150000"/>
              </a:lnSpc>
              <a:spcBef>
                <a:spcPts val="300"/>
              </a:spcBef>
              <a:buClr>
                <a:schemeClr val="tx2">
                  <a:lumMod val="60000"/>
                  <a:lumOff val="40000"/>
                </a:schemeClr>
              </a:buClr>
              <a:buNone/>
              <a:defRPr/>
            </a:pPr>
            <a:r>
              <a:rPr lang="en-US" u="sng" dirty="0" smtClean="0">
                <a:latin typeface="Arial" pitchFamily="34" charset="0"/>
                <a:cs typeface="Arial" pitchFamily="34" charset="0"/>
              </a:rPr>
              <a:t>Adding Jobs: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22910" indent="-256032">
              <a:spcBef>
                <a:spcPts val="3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Metal Mfg</a:t>
            </a:r>
          </a:p>
          <a:p>
            <a:pPr marL="422910" indent="-256032">
              <a:spcBef>
                <a:spcPts val="3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Furniture</a:t>
            </a:r>
          </a:p>
          <a:p>
            <a:pPr marL="422910" indent="-256032">
              <a:spcBef>
                <a:spcPts val="3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Pharmaceuticals</a:t>
            </a:r>
          </a:p>
          <a:p>
            <a:pPr marL="422910" indent="-256032">
              <a:spcBef>
                <a:spcPts val="3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Miscellaneous Durable Goods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Placeholder 3"/>
          <p:cNvSpPr txBox="1">
            <a:spLocks/>
          </p:cNvSpPr>
          <p:nvPr/>
        </p:nvSpPr>
        <p:spPr>
          <a:xfrm>
            <a:off x="4648200" y="1600200"/>
            <a:ext cx="3886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Losing Jobs: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42291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Machinery Mfg</a:t>
            </a:r>
          </a:p>
          <a:p>
            <a:pPr marL="42291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Petro-Chemical</a:t>
            </a:r>
          </a:p>
          <a:p>
            <a:pPr marL="42291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Food (slightly)</a:t>
            </a:r>
          </a:p>
          <a:p>
            <a:pPr marL="42291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Aerospace (slightly)</a:t>
            </a:r>
          </a:p>
          <a:p>
            <a:pPr marL="42291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Electronics</a:t>
            </a:r>
          </a:p>
          <a:p>
            <a:pPr marL="42291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Apparel/Textiles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9144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Content Placeholder 5" descr="LAEDC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531325" cy="53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45720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L.A. County Professional &amp; Business Services Employment</a:t>
            </a:r>
            <a:endParaRPr lang="en-US" sz="3600" b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/>
        </p:nvGraphicFramePr>
        <p:xfrm>
          <a:off x="304800" y="1981200"/>
          <a:ext cx="8229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876800" y="1828800"/>
            <a:ext cx="365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Apr 2015 YTY:  +10,400 jobs, +1.7%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324600"/>
            <a:ext cx="6172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dirty="0" smtClean="0">
                <a:latin typeface="Calibri" pitchFamily="34" charset="0"/>
                <a:cs typeface="Times New Roman" pitchFamily="18" charset="0"/>
              </a:rPr>
              <a:t>Source: </a:t>
            </a:r>
            <a:r>
              <a:rPr lang="en-US" sz="1500" dirty="0" smtClean="0">
                <a:cs typeface="Times New Roman" pitchFamily="18" charset="0"/>
              </a:rPr>
              <a:t>CA EDD, Labor Market Information Division</a:t>
            </a:r>
            <a:endParaRPr lang="en-US" sz="1500" b="0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9144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Content Placeholder 5" descr="LAEDC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531325" cy="53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4572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L.A. County Retail Employment</a:t>
            </a:r>
          </a:p>
        </p:txBody>
      </p:sp>
      <p:graphicFrame>
        <p:nvGraphicFramePr>
          <p:cNvPr id="14" name="Chart 13"/>
          <p:cNvGraphicFramePr/>
          <p:nvPr/>
        </p:nvGraphicFramePr>
        <p:xfrm>
          <a:off x="152400" y="1676400"/>
          <a:ext cx="8534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029200" y="1524000"/>
            <a:ext cx="360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Apr 2015 YTY:  +8,800 jobs, +2.2%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324600"/>
            <a:ext cx="6172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dirty="0" smtClean="0">
                <a:latin typeface="Calibri" pitchFamily="34" charset="0"/>
                <a:cs typeface="Times New Roman" pitchFamily="18" charset="0"/>
              </a:rPr>
              <a:t>Source: </a:t>
            </a:r>
            <a:r>
              <a:rPr lang="en-US" sz="1500" dirty="0" smtClean="0">
                <a:cs typeface="Times New Roman" pitchFamily="18" charset="0"/>
              </a:rPr>
              <a:t>CA EDD, Labor Market Information Division</a:t>
            </a:r>
            <a:endParaRPr lang="en-US" sz="1500" b="0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3"/>
          <p:cNvGraphicFramePr>
            <a:graphicFrameLocks/>
          </p:cNvGraphicFramePr>
          <p:nvPr/>
        </p:nvGraphicFramePr>
        <p:xfrm>
          <a:off x="304800" y="1905000"/>
          <a:ext cx="8229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9144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Content Placeholder 5" descr="LAEDC-transparen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8200" y="6019800"/>
            <a:ext cx="531325" cy="53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457200"/>
            <a:ext cx="91440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L.A. County Leisure &amp; Hospitality Employment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1752600"/>
            <a:ext cx="365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Apr 2015 YTY:  +19,700 jobs, +4.3% 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324600"/>
            <a:ext cx="6172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prstClr val="black"/>
                </a:solidFill>
                <a:cs typeface="Times New Roman" pitchFamily="18" charset="0"/>
              </a:rPr>
              <a:t>Source: CA EDD, Labor Market Information Division</a:t>
            </a:r>
            <a:endParaRPr lang="en-US" sz="1500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9144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Content Placeholder 5" descr="LAEDC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531325" cy="53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4572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L.A. Health Care and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Social Assistance Employment</a:t>
            </a:r>
          </a:p>
        </p:txBody>
      </p:sp>
      <p:graphicFrame>
        <p:nvGraphicFramePr>
          <p:cNvPr id="14" name="Chart 13"/>
          <p:cNvGraphicFramePr/>
          <p:nvPr/>
        </p:nvGraphicFramePr>
        <p:xfrm>
          <a:off x="304800" y="1905000"/>
          <a:ext cx="8534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153204" y="1676400"/>
            <a:ext cx="3543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Apr 2015 YTY: +15,900 jobs, +2.6%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324600"/>
            <a:ext cx="6172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dirty="0" smtClean="0">
                <a:latin typeface="Calibri" pitchFamily="34" charset="0"/>
                <a:cs typeface="Times New Roman" pitchFamily="18" charset="0"/>
              </a:rPr>
              <a:t>Source: </a:t>
            </a:r>
            <a:r>
              <a:rPr lang="en-US" sz="1500" dirty="0" smtClean="0">
                <a:cs typeface="Times New Roman" pitchFamily="18" charset="0"/>
              </a:rPr>
              <a:t>CA EDD, Labor Market Information Division</a:t>
            </a:r>
            <a:endParaRPr lang="en-US" sz="1500" b="0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usa-econom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9144000" cy="61722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</p:spPr>
      </p:pic>
      <p:sp>
        <p:nvSpPr>
          <p:cNvPr id="13" name="Rectangle 8"/>
          <p:cNvSpPr>
            <a:spLocks noChangeArrowheads="1"/>
          </p:cNvSpPr>
          <p:nvPr/>
        </p:nvSpPr>
        <p:spPr bwMode="white">
          <a:xfrm>
            <a:off x="0" y="457200"/>
            <a:ext cx="9144000" cy="6172200"/>
          </a:xfrm>
          <a:prstGeom prst="rect">
            <a:avLst/>
          </a:prstGeom>
          <a:solidFill>
            <a:srgbClr val="FFFFFF">
              <a:alpha val="83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9144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5" descr="LAEDC-transparen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8200" y="6019800"/>
            <a:ext cx="531325" cy="53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1981200"/>
            <a:ext cx="9144000" cy="304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300" normalizeH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U.S. Economy</a:t>
            </a:r>
            <a:endParaRPr kumimoji="0" lang="en-US" sz="4600" b="1" i="0" u="none" strike="noStrike" kern="1200" cap="none" spc="300" normalizeH="0" baseline="0" noProof="0" dirty="0">
              <a:ln>
                <a:noFill/>
              </a:ln>
              <a:solidFill>
                <a:srgbClr val="0070C0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9144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Content Placeholder 5" descr="LAEDC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531325" cy="53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457200"/>
            <a:ext cx="9144000" cy="990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L.A. County Construction Employment</a:t>
            </a:r>
            <a:endParaRPr lang="en-US" sz="3600" b="1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Chart 12"/>
          <p:cNvGraphicFramePr/>
          <p:nvPr/>
        </p:nvGraphicFramePr>
        <p:xfrm>
          <a:off x="381000" y="1600200"/>
          <a:ext cx="8534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562600" y="1447800"/>
            <a:ext cx="3366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Apr 2015 YTY:  +7,800 jobs, 6.6%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324600"/>
            <a:ext cx="6172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dirty="0" smtClean="0">
                <a:latin typeface="Calibri" pitchFamily="34" charset="0"/>
                <a:cs typeface="Times New Roman" pitchFamily="18" charset="0"/>
              </a:rPr>
              <a:t>Source: </a:t>
            </a:r>
            <a:r>
              <a:rPr lang="en-US" sz="1500" dirty="0" smtClean="0">
                <a:cs typeface="Times New Roman" pitchFamily="18" charset="0"/>
              </a:rPr>
              <a:t>CA EDD, Labor Market Information Division</a:t>
            </a:r>
            <a:endParaRPr lang="en-US" sz="1500" b="0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Residential Building Permits </a:t>
            </a:r>
            <a:b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Issued in Los Angeles County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6324600"/>
            <a:ext cx="67056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500" dirty="0">
                <a:solidFill>
                  <a:prstClr val="black"/>
                </a:solidFill>
              </a:rPr>
              <a:t>Source:  </a:t>
            </a:r>
            <a:r>
              <a:rPr lang="en-US" sz="1500" dirty="0" smtClean="0">
                <a:solidFill>
                  <a:prstClr val="black"/>
                </a:solidFill>
              </a:rPr>
              <a:t>CIRB, California Home Building Foundation, forecast by LAEDC</a:t>
            </a:r>
            <a:endParaRPr lang="en-US" sz="15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9144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Content Placeholder 5" descr="LAEDC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531325" cy="533400"/>
          </a:xfrm>
          <a:prstGeom prst="rect">
            <a:avLst/>
          </a:prstGeom>
        </p:spPr>
      </p:pic>
      <p:graphicFrame>
        <p:nvGraphicFramePr>
          <p:cNvPr id="13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52400" y="1600200"/>
          <a:ext cx="8686800" cy="4804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9144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Content Placeholder 5" descr="LAEDC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531325" cy="53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457200"/>
            <a:ext cx="9144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Home Sales &amp; Median Prices</a:t>
            </a:r>
            <a:b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Los Angeles County</a:t>
            </a:r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228600" y="1828800"/>
          <a:ext cx="8610600" cy="454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0" y="16002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New and existing, single-family homes and condos</a:t>
            </a:r>
            <a:endParaRPr lang="en-US" sz="16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90600" y="1905000"/>
            <a:ext cx="9144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Sales</a:t>
            </a:r>
            <a:endParaRPr lang="en-US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934200" y="1905000"/>
            <a:ext cx="14478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$ Thousands</a:t>
            </a:r>
            <a:endParaRPr lang="en-US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324600"/>
            <a:ext cx="6172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prstClr val="black"/>
                </a:solidFill>
                <a:cs typeface="Times New Roman" pitchFamily="18" charset="0"/>
              </a:rPr>
              <a:t>Source: CA Real Estate Research Council; </a:t>
            </a:r>
            <a:r>
              <a:rPr lang="en-US" sz="1500" dirty="0" err="1" smtClean="0">
                <a:solidFill>
                  <a:prstClr val="black"/>
                </a:solidFill>
                <a:cs typeface="Times New Roman" pitchFamily="18" charset="0"/>
              </a:rPr>
              <a:t>DataQuick</a:t>
            </a:r>
            <a:endParaRPr lang="en-US" sz="1500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9144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24600"/>
            <a:ext cx="617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cs typeface="Times New Roman" pitchFamily="18" charset="0"/>
              </a:rPr>
              <a:t>Source: US Census, C.A.R.</a:t>
            </a:r>
            <a:endParaRPr lang="en-US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Content Placeholder 5" descr="LAEDC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531325" cy="53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45720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Homeownership Fundamentals, 2013</a:t>
            </a:r>
            <a:endParaRPr lang="en-US" sz="35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09600" y="1828800"/>
          <a:ext cx="8077200" cy="4317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1445895"/>
                <a:gridCol w="1716405"/>
                <a:gridCol w="2019300"/>
              </a:tblGrid>
              <a:tr h="35626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State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US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California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LA County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71251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Current Median Household Income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$51,939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$57,528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$57,480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</a:tr>
              <a:tr h="6597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Median Home Price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$197,400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$407,150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$405,630</a:t>
                      </a:r>
                    </a:p>
                  </a:txBody>
                  <a:tcPr marL="0" marR="0" marT="0" marB="0" anchor="ctr"/>
                </a:tc>
              </a:tr>
              <a:tr h="6597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Median Home Price to Household Income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7.1</a:t>
                      </a:r>
                    </a:p>
                  </a:txBody>
                  <a:tcPr marL="0" marR="0" marT="0" marB="0" anchor="ctr"/>
                </a:tc>
              </a:tr>
              <a:tr h="102260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6597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Housing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Affordability Index – Q1-2015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</a:tr>
              <a:tr h="6597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Homeownership Rate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64.9%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55.3%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46.9%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9144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Content Placeholder 5" descr="LAEDC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531325" cy="53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4572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Apartment Rents – Southern California</a:t>
            </a:r>
          </a:p>
        </p:txBody>
      </p:sp>
      <p:graphicFrame>
        <p:nvGraphicFramePr>
          <p:cNvPr id="14" name="Content Placeholder 3"/>
          <p:cNvGraphicFramePr>
            <a:graphicFrameLocks/>
          </p:cNvGraphicFramePr>
          <p:nvPr/>
        </p:nvGraphicFramePr>
        <p:xfrm>
          <a:off x="457200" y="14478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6324600"/>
            <a:ext cx="7086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prstClr val="black"/>
                </a:solidFill>
                <a:cs typeface="Times New Roman" pitchFamily="18" charset="0"/>
              </a:rPr>
              <a:t>Source: CA Real Estate Research Council</a:t>
            </a:r>
            <a:endParaRPr lang="en-US" sz="1500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/>
        </p:nvGraphicFramePr>
        <p:xfrm>
          <a:off x="457200" y="1828800"/>
          <a:ext cx="8305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9144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24600"/>
            <a:ext cx="708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cs typeface="Times New Roman" pitchFamily="18" charset="0"/>
              </a:rPr>
              <a:t>Source: CA Real Estate Research Council</a:t>
            </a:r>
            <a:endParaRPr lang="en-US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Content Placeholder 5" descr="LAEDC-transparen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8200" y="6019800"/>
            <a:ext cx="531325" cy="53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4572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Apartment Vacancy Rates – 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Southern California</a:t>
            </a:r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990600" y="1752600"/>
            <a:ext cx="4180090" cy="30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" tIns="27432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Percent vacancy, quarterly averages</a:t>
            </a:r>
            <a:endParaRPr lang="en-US" sz="1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9144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24600"/>
            <a:ext cx="617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cs typeface="Times New Roman" pitchFamily="18" charset="0"/>
              </a:rPr>
              <a:t>Source: US Census</a:t>
            </a:r>
            <a:endParaRPr lang="en-US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Content Placeholder 5" descr="LAEDC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531325" cy="53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45720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en-US" sz="35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04800" y="1524000"/>
          <a:ext cx="8001000" cy="4660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1600200"/>
                <a:gridCol w="1600200"/>
                <a:gridCol w="1600200"/>
              </a:tblGrid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State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U.S.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California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L.A.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County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Real Median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Household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 Income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$52,250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$60,190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$54,529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42357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Income Distribution (Households):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35039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&lt; $10,000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7.6%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6.2%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6.9%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$10,000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 to $24,999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16.2%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15.0%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17.1%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$25,000 to $34,999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10.3%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9.1%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9.7%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$35,000 to $49,999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13.6%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12.3%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12.4%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$50,000 to $74,999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17.9%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16.8%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16.7%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$75,000 to $99,999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11.9%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11.9%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11.6%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$100,000 to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 $149,999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12.7%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14.5%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13.2%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&gt;$150,000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9.9%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14.3%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12.4%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Below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 Poverty Level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15.4%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15.9%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17.8%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7620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Income Fundamentals, 2013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9144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24600"/>
            <a:ext cx="617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cs typeface="Times New Roman" pitchFamily="18" charset="0"/>
              </a:rPr>
              <a:t>Source: US Census</a:t>
            </a:r>
            <a:endParaRPr lang="en-US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Content Placeholder 5" descr="LAEDC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531325" cy="53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45720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en-US" sz="35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762000" y="2667000"/>
          <a:ext cx="7315200" cy="3276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5943"/>
                <a:gridCol w="1709057"/>
                <a:gridCol w="1600200"/>
              </a:tblGrid>
              <a:tr h="106268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Income</a:t>
                      </a:r>
                      <a:r>
                        <a:rPr lang="en-US" sz="2400" b="1" i="0" u="none" strike="noStrike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Range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U.S.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L.A.</a:t>
                      </a:r>
                      <a:r>
                        <a:rPr lang="en-US" sz="2400" b="1" i="0" u="none" strike="noStrike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County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55348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&lt;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$24,999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23.8%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24.0%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</a:tr>
              <a:tr h="55348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$25,000 to $99,999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53.6%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50.4%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55348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&gt;$100,000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22.6%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25.6%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</a:tr>
              <a:tr h="55348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100.0%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100.0%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7620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More High &amp; Low Income HHs</a:t>
            </a:r>
            <a:b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 L.A. County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9144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24600"/>
            <a:ext cx="617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cs typeface="Times New Roman" pitchFamily="18" charset="0"/>
              </a:rPr>
              <a:t>Source: US Census</a:t>
            </a:r>
            <a:endParaRPr lang="en-US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Content Placeholder 5" descr="LAEDC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531325" cy="53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45720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Educational Attainment, 2013</a:t>
            </a:r>
            <a:endParaRPr lang="en-US" sz="35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990600" y="1676400"/>
          <a:ext cx="7010401" cy="4072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9949"/>
                <a:gridCol w="1645334"/>
                <a:gridCol w="1520328"/>
                <a:gridCol w="1604790"/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U.S.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California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L.A.</a:t>
                      </a:r>
                      <a:r>
                        <a:rPr lang="en-US" sz="2000" b="1" i="0" u="none" strike="noStrike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County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42357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Educational Attainment (Population &gt; 24</a:t>
                      </a:r>
                      <a:r>
                        <a:rPr lang="en-US" sz="2000" b="1" i="1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yrs)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46681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&lt; 9</a:t>
                      </a:r>
                      <a:r>
                        <a:rPr lang="en-US" sz="2000" b="0" i="0" u="none" strike="noStrike" baseline="30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th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grade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5.8%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10.1%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13.6%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</a:tr>
              <a:tr h="46681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en-US" sz="2000" b="0" i="0" u="none" strike="noStrike" baseline="30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th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-12</a:t>
                      </a:r>
                      <a:r>
                        <a:rPr lang="en-US" sz="2000" b="0" i="0" u="none" strike="noStrike" baseline="30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th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grade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7.6%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8.2%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9.5%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</a:tr>
              <a:tr h="46681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High school grad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27.8%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20.8%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20.4%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</a:tr>
              <a:tr h="46681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Some college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21.1%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22.0%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19.4%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46681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Associate’s degree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8.1%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7.9%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7.0%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46681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B.A.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18.4%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19.5%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19.7%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46681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Graduate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degree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11.2%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11.5%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10.4%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5402638083_c89e7c5fe5_b-844x5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9144000" cy="62007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9144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white">
          <a:xfrm>
            <a:off x="0" y="457200"/>
            <a:ext cx="9144000" cy="6172200"/>
          </a:xfrm>
          <a:prstGeom prst="rect">
            <a:avLst/>
          </a:prstGeom>
          <a:solidFill>
            <a:srgbClr val="FFFFFF">
              <a:alpha val="83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9" name="Content Placeholder 5" descr="LAEDC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531325" cy="53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29718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600" b="1" spc="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/>
          <p:nvPr/>
        </p:nvGraphicFramePr>
        <p:xfrm>
          <a:off x="228600" y="1295400"/>
          <a:ext cx="8458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9144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572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U.S. Unemployment Rate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24600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cs typeface="Times New Roman" pitchFamily="18" charset="0"/>
              </a:rPr>
              <a:t>Source: US Bureau of Labor Statistics</a:t>
            </a:r>
            <a:endParaRPr lang="en-US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Content Placeholder 5" descr="LAEDC-transparen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8200" y="6019800"/>
            <a:ext cx="531325" cy="53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914400" y="1295400"/>
            <a:ext cx="5181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Seasonally Adjusted, May 2015: 5.5%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" name="Group 15"/>
            <p:cNvGrpSpPr/>
            <p:nvPr/>
          </p:nvGrpSpPr>
          <p:grpSpPr>
            <a:xfrm>
              <a:off x="0" y="0"/>
              <a:ext cx="9144000" cy="457200"/>
              <a:chOff x="0" y="0"/>
              <a:chExt cx="9144000" cy="4572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0"/>
                <a:ext cx="9144000" cy="304800"/>
              </a:xfrm>
              <a:prstGeom prst="rect">
                <a:avLst/>
              </a:prstGeom>
              <a:solidFill>
                <a:srgbClr val="007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0" y="304800"/>
                <a:ext cx="9144000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" name="Group 9"/>
            <p:cNvGrpSpPr/>
            <p:nvPr/>
          </p:nvGrpSpPr>
          <p:grpSpPr>
            <a:xfrm>
              <a:off x="0" y="6019800"/>
              <a:ext cx="9144000" cy="838200"/>
              <a:chOff x="0" y="6019800"/>
              <a:chExt cx="9144000" cy="838200"/>
            </a:xfrm>
          </p:grpSpPr>
          <p:pic>
            <p:nvPicPr>
              <p:cNvPr id="9" name="Content Placeholder 5" descr="LAEDC-transparent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458200" y="6019800"/>
                <a:ext cx="531325" cy="5334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0" y="6629400"/>
                <a:ext cx="9144000" cy="228600"/>
              </a:xfrm>
              <a:prstGeom prst="rect">
                <a:avLst/>
              </a:prstGeom>
              <a:solidFill>
                <a:srgbClr val="007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400800" y="6642556"/>
                <a:ext cx="26670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800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Kyser Center for Economic Research</a:t>
                </a:r>
                <a:endParaRPr lang="en-US" sz="8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LA County Nonfarm Employment</a:t>
            </a:r>
            <a:endParaRPr lang="en-US" sz="3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905000"/>
          <a:ext cx="8534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324600"/>
            <a:ext cx="6172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dirty="0" smtClean="0">
                <a:latin typeface="Calibri" pitchFamily="34" charset="0"/>
                <a:cs typeface="Times New Roman" pitchFamily="18" charset="0"/>
              </a:rPr>
              <a:t>Source: </a:t>
            </a:r>
            <a:r>
              <a:rPr lang="en-US" sz="1500" dirty="0" smtClean="0">
                <a:cs typeface="Times New Roman" pitchFamily="18" charset="0"/>
              </a:rPr>
              <a:t>CA EDD, Labor Market Information Division</a:t>
            </a:r>
            <a:endParaRPr lang="en-US" sz="1500" b="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1447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Millions of Nonfarm Jobs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15"/>
            <p:cNvGrpSpPr/>
            <p:nvPr/>
          </p:nvGrpSpPr>
          <p:grpSpPr>
            <a:xfrm>
              <a:off x="0" y="0"/>
              <a:ext cx="9144000" cy="457200"/>
              <a:chOff x="0" y="0"/>
              <a:chExt cx="9144000" cy="4572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0"/>
                <a:ext cx="9144000" cy="304800"/>
              </a:xfrm>
              <a:prstGeom prst="rect">
                <a:avLst/>
              </a:prstGeom>
              <a:solidFill>
                <a:srgbClr val="007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0" y="304800"/>
                <a:ext cx="9144000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" name="Group 9"/>
            <p:cNvGrpSpPr/>
            <p:nvPr/>
          </p:nvGrpSpPr>
          <p:grpSpPr>
            <a:xfrm>
              <a:off x="0" y="6019800"/>
              <a:ext cx="9144000" cy="838200"/>
              <a:chOff x="0" y="6019800"/>
              <a:chExt cx="9144000" cy="838200"/>
            </a:xfrm>
          </p:grpSpPr>
          <p:pic>
            <p:nvPicPr>
              <p:cNvPr id="9" name="Content Placeholder 5" descr="LAEDC-transparent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458200" y="6019800"/>
                <a:ext cx="531325" cy="5334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0" y="6629400"/>
                <a:ext cx="9144000" cy="228600"/>
              </a:xfrm>
              <a:prstGeom prst="rect">
                <a:avLst/>
              </a:prstGeom>
              <a:solidFill>
                <a:srgbClr val="007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400800" y="6642556"/>
                <a:ext cx="26670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800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Kyser Center for Economic Research</a:t>
                </a:r>
                <a:endParaRPr lang="en-US" sz="8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LA County Nonfarm Employment</a:t>
            </a:r>
            <a:endParaRPr lang="en-US" sz="3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905000"/>
          <a:ext cx="8534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324600"/>
            <a:ext cx="6172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dirty="0" smtClean="0">
                <a:latin typeface="Calibri" pitchFamily="34" charset="0"/>
                <a:cs typeface="Times New Roman" pitchFamily="18" charset="0"/>
              </a:rPr>
              <a:t>Source: </a:t>
            </a:r>
            <a:r>
              <a:rPr lang="en-US" sz="1500" dirty="0" smtClean="0">
                <a:cs typeface="Times New Roman" pitchFamily="18" charset="0"/>
              </a:rPr>
              <a:t>CA EDD, Labor Market Information Division</a:t>
            </a:r>
            <a:endParaRPr lang="en-US" sz="1500" b="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1447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Millions of Nonfarm Jobs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743200" y="2133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12 Years to Recover</a:t>
            </a:r>
            <a:endParaRPr lang="en-US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295400" y="23622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24000" y="2133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440K Lost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15"/>
            <p:cNvGrpSpPr/>
            <p:nvPr/>
          </p:nvGrpSpPr>
          <p:grpSpPr>
            <a:xfrm>
              <a:off x="0" y="0"/>
              <a:ext cx="9144000" cy="457200"/>
              <a:chOff x="0" y="0"/>
              <a:chExt cx="9144000" cy="4572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0" y="0"/>
                <a:ext cx="9144000" cy="304800"/>
              </a:xfrm>
              <a:prstGeom prst="rect">
                <a:avLst/>
              </a:prstGeom>
              <a:solidFill>
                <a:srgbClr val="007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0" y="304800"/>
                <a:ext cx="9144000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Group 9"/>
            <p:cNvGrpSpPr/>
            <p:nvPr/>
          </p:nvGrpSpPr>
          <p:grpSpPr>
            <a:xfrm>
              <a:off x="0" y="6019800"/>
              <a:ext cx="9144000" cy="838200"/>
              <a:chOff x="0" y="6019800"/>
              <a:chExt cx="9144000" cy="838200"/>
            </a:xfrm>
          </p:grpSpPr>
          <p:pic>
            <p:nvPicPr>
              <p:cNvPr id="7" name="Content Placeholder 5" descr="LAEDC-transparent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458200" y="6019800"/>
                <a:ext cx="531325" cy="533400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0" y="6629400"/>
                <a:ext cx="9144000" cy="228600"/>
              </a:xfrm>
              <a:prstGeom prst="rect">
                <a:avLst/>
              </a:prstGeom>
              <a:solidFill>
                <a:srgbClr val="007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400800" y="6642556"/>
                <a:ext cx="26670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800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Kyser Center for Economic Research</a:t>
                </a:r>
                <a:endParaRPr lang="en-US" sz="8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Conclusion</a:t>
            </a:r>
            <a:endParaRPr lang="en-US" sz="3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Economy Growing This Year &amp; Next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Real Household Income Falling Since 1999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Higher % of Low Income HHs in LA County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Educational Attainment Lagging in LA County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Ed Attainment -&gt;Incomes-&gt;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Escape Poverty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0" y="0"/>
            <a:ext cx="9144000" cy="4161905"/>
            <a:chOff x="0" y="0"/>
            <a:chExt cx="9144000" cy="4161905"/>
          </a:xfrm>
        </p:grpSpPr>
        <p:grpSp>
          <p:nvGrpSpPr>
            <p:cNvPr id="3" name="Group 5"/>
            <p:cNvGrpSpPr/>
            <p:nvPr/>
          </p:nvGrpSpPr>
          <p:grpSpPr>
            <a:xfrm>
              <a:off x="0" y="0"/>
              <a:ext cx="9144000" cy="4161905"/>
              <a:chOff x="0" y="0"/>
              <a:chExt cx="9144000" cy="4161905"/>
            </a:xfrm>
          </p:grpSpPr>
          <p:pic>
            <p:nvPicPr>
              <p:cNvPr id="10" name="Picture 9" descr="blank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0" y="0"/>
                <a:ext cx="9144000" cy="4161905"/>
              </a:xfrm>
              <a:prstGeom prst="rect">
                <a:avLst/>
              </a:prstGeom>
            </p:spPr>
          </p:pic>
          <p:pic>
            <p:nvPicPr>
              <p:cNvPr id="11" name="Picture 10" descr="Pier A 4.jpg"/>
              <p:cNvPicPr>
                <a:picLocks noChangeAspect="1"/>
              </p:cNvPicPr>
              <p:nvPr/>
            </p:nvPicPr>
            <p:blipFill>
              <a:blip r:embed="rId4" cstate="print"/>
              <a:srcRect t="580" r="19094" b="5886"/>
              <a:stretch>
                <a:fillRect/>
              </a:stretch>
            </p:blipFill>
            <p:spPr>
              <a:xfrm>
                <a:off x="0" y="2978870"/>
                <a:ext cx="1498862" cy="1140369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228600" y="1600200"/>
              <a:ext cx="8686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The Economy and Poverty in Los Angeles County</a:t>
              </a:r>
              <a:endPara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7200" y="42672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Thank You!</a:t>
            </a:r>
            <a:endParaRPr lang="en-US" sz="4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9144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24600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cs typeface="Times New Roman" pitchFamily="18" charset="0"/>
              </a:rPr>
              <a:t>Source: US Bureau of Economic Analysis</a:t>
            </a:r>
            <a:endParaRPr lang="en-US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Content Placeholder 5" descr="LAEDC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531325" cy="53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4572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Real Gross Domestic Product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1219200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Annual % change</a:t>
            </a:r>
            <a:endParaRPr lang="en-US" sz="16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Chart 13"/>
          <p:cNvGraphicFramePr/>
          <p:nvPr/>
        </p:nvGraphicFramePr>
        <p:xfrm>
          <a:off x="228600" y="1752600"/>
          <a:ext cx="8305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6477000" y="2286000"/>
            <a:ext cx="1981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GDP 15Q1: -0.7%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558457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Key Sectors of Macroeconomy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1752600"/>
            <a:ext cx="7239000" cy="4332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Consumer Sector</a:t>
            </a:r>
          </a:p>
          <a:p>
            <a:pPr>
              <a:lnSpc>
                <a:spcPct val="2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Business Sector </a:t>
            </a:r>
          </a:p>
          <a:p>
            <a:pPr>
              <a:lnSpc>
                <a:spcPct val="2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Government</a:t>
            </a:r>
          </a:p>
          <a:p>
            <a:pPr>
              <a:lnSpc>
                <a:spcPct val="2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International Trade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5"/>
            <p:cNvGrpSpPr/>
            <p:nvPr/>
          </p:nvGrpSpPr>
          <p:grpSpPr>
            <a:xfrm>
              <a:off x="0" y="0"/>
              <a:ext cx="9144000" cy="457200"/>
              <a:chOff x="0" y="0"/>
              <a:chExt cx="9144000" cy="4572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0" y="0"/>
                <a:ext cx="9144000" cy="304800"/>
              </a:xfrm>
              <a:prstGeom prst="rect">
                <a:avLst/>
              </a:prstGeom>
              <a:solidFill>
                <a:srgbClr val="007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0" y="304800"/>
                <a:ext cx="9144000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9"/>
            <p:cNvGrpSpPr/>
            <p:nvPr/>
          </p:nvGrpSpPr>
          <p:grpSpPr>
            <a:xfrm>
              <a:off x="0" y="6019800"/>
              <a:ext cx="9144000" cy="838200"/>
              <a:chOff x="0" y="6019800"/>
              <a:chExt cx="9144000" cy="838200"/>
            </a:xfrm>
          </p:grpSpPr>
          <p:pic>
            <p:nvPicPr>
              <p:cNvPr id="11" name="Content Placeholder 5" descr="LAEDC-transparent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458200" y="6019800"/>
                <a:ext cx="531325" cy="533400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0" y="6629400"/>
                <a:ext cx="9144000" cy="228600"/>
              </a:xfrm>
              <a:prstGeom prst="rect">
                <a:avLst/>
              </a:prstGeom>
              <a:solidFill>
                <a:srgbClr val="007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400800" y="6642556"/>
                <a:ext cx="26670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Kyser Center for Economic Research</a:t>
                </a:r>
                <a:endParaRPr lang="en-US" sz="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6" name="Group 13"/>
          <p:cNvGrpSpPr/>
          <p:nvPr/>
        </p:nvGrpSpPr>
        <p:grpSpPr>
          <a:xfrm>
            <a:off x="0" y="0"/>
            <a:ext cx="9144000" cy="685800"/>
            <a:chOff x="0" y="0"/>
            <a:chExt cx="9144000" cy="685800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0"/>
              <a:ext cx="9144000" cy="457200"/>
              <a:chOff x="0" y="0"/>
              <a:chExt cx="9144000" cy="4572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304800"/>
              </a:xfrm>
              <a:prstGeom prst="rect">
                <a:avLst/>
              </a:prstGeom>
              <a:solidFill>
                <a:srgbClr val="007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0" y="304800"/>
                <a:ext cx="9144000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5410200" y="457200"/>
              <a:ext cx="3733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Up Arrow 19"/>
          <p:cNvSpPr/>
          <p:nvPr/>
        </p:nvSpPr>
        <p:spPr>
          <a:xfrm>
            <a:off x="5029200" y="1828800"/>
            <a:ext cx="304800" cy="685800"/>
          </a:xfrm>
          <a:prstGeom prst="upArrow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1" name="Up Arrow 20"/>
          <p:cNvSpPr/>
          <p:nvPr/>
        </p:nvSpPr>
        <p:spPr>
          <a:xfrm>
            <a:off x="5029200" y="2743200"/>
            <a:ext cx="304800" cy="685800"/>
          </a:xfrm>
          <a:prstGeom prst="upArrow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2" name="Left-Right Arrow 21"/>
          <p:cNvSpPr/>
          <p:nvPr/>
        </p:nvSpPr>
        <p:spPr>
          <a:xfrm>
            <a:off x="4648200" y="4038600"/>
            <a:ext cx="1066800" cy="228600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5029200" y="4724400"/>
            <a:ext cx="304800" cy="7620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562601" y="4572000"/>
            <a:ext cx="304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9144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24600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cs typeface="Times New Roman" pitchFamily="18" charset="0"/>
              </a:rPr>
              <a:t>Forecast Source: LAEDC (May 2015)</a:t>
            </a:r>
            <a:endParaRPr lang="en-US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Content Placeholder 5" descr="LAEDC-transparen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8200" y="6019800"/>
            <a:ext cx="531325" cy="53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6096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U.S. Economic Forecast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33400" y="1828800"/>
          <a:ext cx="8150225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043" name="Worksheet" r:id="rId6" imgW="7825643" imgH="3665304" progId="Excel.Sheet.12">
                  <p:embed/>
                </p:oleObj>
              </mc:Choice>
              <mc:Fallback>
                <p:oleObj name="Worksheet" r:id="rId6" imgW="7825643" imgH="3665304" progId="Excel.Shee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28800"/>
                        <a:ext cx="8150225" cy="3816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5845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U.S. Outlook – What to Watch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1752600"/>
            <a:ext cx="7239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Oil Prices</a:t>
            </a:r>
          </a:p>
          <a:p>
            <a:pPr>
              <a:lnSpc>
                <a:spcPct val="2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Fed Policy </a:t>
            </a:r>
          </a:p>
          <a:p>
            <a:pPr>
              <a:lnSpc>
                <a:spcPct val="2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Global Outlook</a:t>
            </a:r>
          </a:p>
          <a:p>
            <a:pPr>
              <a:lnSpc>
                <a:spcPct val="2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Wage Gains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5"/>
            <p:cNvGrpSpPr/>
            <p:nvPr/>
          </p:nvGrpSpPr>
          <p:grpSpPr>
            <a:xfrm>
              <a:off x="0" y="0"/>
              <a:ext cx="9144000" cy="457200"/>
              <a:chOff x="0" y="0"/>
              <a:chExt cx="9144000" cy="4572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0" y="0"/>
                <a:ext cx="9144000" cy="304800"/>
              </a:xfrm>
              <a:prstGeom prst="rect">
                <a:avLst/>
              </a:prstGeom>
              <a:solidFill>
                <a:srgbClr val="007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0" y="304800"/>
                <a:ext cx="9144000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9"/>
            <p:cNvGrpSpPr/>
            <p:nvPr/>
          </p:nvGrpSpPr>
          <p:grpSpPr>
            <a:xfrm>
              <a:off x="0" y="6019800"/>
              <a:ext cx="9144000" cy="838200"/>
              <a:chOff x="0" y="6019800"/>
              <a:chExt cx="9144000" cy="838200"/>
            </a:xfrm>
          </p:grpSpPr>
          <p:pic>
            <p:nvPicPr>
              <p:cNvPr id="11" name="Content Placeholder 5" descr="LAEDC-transparent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458200" y="6019800"/>
                <a:ext cx="531325" cy="533400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0" y="6629400"/>
                <a:ext cx="9144000" cy="228600"/>
              </a:xfrm>
              <a:prstGeom prst="rect">
                <a:avLst/>
              </a:prstGeom>
              <a:solidFill>
                <a:srgbClr val="007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400800" y="6642556"/>
                <a:ext cx="26670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Kyser Center for Economic Research</a:t>
                </a:r>
                <a:endParaRPr lang="en-US" sz="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6" name="Group 13"/>
          <p:cNvGrpSpPr/>
          <p:nvPr/>
        </p:nvGrpSpPr>
        <p:grpSpPr>
          <a:xfrm>
            <a:off x="0" y="0"/>
            <a:ext cx="9144000" cy="685800"/>
            <a:chOff x="0" y="0"/>
            <a:chExt cx="9144000" cy="685800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0"/>
              <a:ext cx="9144000" cy="457200"/>
              <a:chOff x="0" y="0"/>
              <a:chExt cx="9144000" cy="4572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304800"/>
              </a:xfrm>
              <a:prstGeom prst="rect">
                <a:avLst/>
              </a:prstGeom>
              <a:solidFill>
                <a:srgbClr val="007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0" y="304800"/>
                <a:ext cx="9144000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5410200" y="457200"/>
              <a:ext cx="3733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5845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Household Purchasing Power Falling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5"/>
            <p:cNvGrpSpPr/>
            <p:nvPr/>
          </p:nvGrpSpPr>
          <p:grpSpPr>
            <a:xfrm>
              <a:off x="0" y="0"/>
              <a:ext cx="9144000" cy="457200"/>
              <a:chOff x="0" y="0"/>
              <a:chExt cx="9144000" cy="4572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0" y="0"/>
                <a:ext cx="9144000" cy="304800"/>
              </a:xfrm>
              <a:prstGeom prst="rect">
                <a:avLst/>
              </a:prstGeom>
              <a:solidFill>
                <a:srgbClr val="007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0" y="304800"/>
                <a:ext cx="9144000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9"/>
            <p:cNvGrpSpPr/>
            <p:nvPr/>
          </p:nvGrpSpPr>
          <p:grpSpPr>
            <a:xfrm>
              <a:off x="0" y="6019800"/>
              <a:ext cx="9144000" cy="838200"/>
              <a:chOff x="0" y="6019800"/>
              <a:chExt cx="9144000" cy="838200"/>
            </a:xfrm>
          </p:grpSpPr>
          <p:pic>
            <p:nvPicPr>
              <p:cNvPr id="11" name="Content Placeholder 5" descr="LAEDC-transparent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458200" y="6019800"/>
                <a:ext cx="531325" cy="533400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0" y="6629400"/>
                <a:ext cx="9144000" cy="228600"/>
              </a:xfrm>
              <a:prstGeom prst="rect">
                <a:avLst/>
              </a:prstGeom>
              <a:solidFill>
                <a:srgbClr val="007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400800" y="6642556"/>
                <a:ext cx="26670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Kyser Center for Economic Research</a:t>
                </a:r>
                <a:endParaRPr lang="en-US" sz="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6" name="Group 13"/>
          <p:cNvGrpSpPr/>
          <p:nvPr/>
        </p:nvGrpSpPr>
        <p:grpSpPr>
          <a:xfrm>
            <a:off x="0" y="0"/>
            <a:ext cx="9144000" cy="685800"/>
            <a:chOff x="0" y="0"/>
            <a:chExt cx="9144000" cy="685800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0"/>
              <a:ext cx="9144000" cy="457200"/>
              <a:chOff x="0" y="0"/>
              <a:chExt cx="9144000" cy="4572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304800"/>
              </a:xfrm>
              <a:prstGeom prst="rect">
                <a:avLst/>
              </a:prstGeom>
              <a:solidFill>
                <a:srgbClr val="007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0" y="304800"/>
                <a:ext cx="9144000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5410200" y="457200"/>
              <a:ext cx="3733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457200" y="1295400"/>
          <a:ext cx="8305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81000" y="1371600"/>
            <a:ext cx="518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Median HH Income in Thousands of 2013 Dollars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0" y="6324600"/>
            <a:ext cx="830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latin typeface="Calibri" pitchFamily="34" charset="0"/>
                <a:cs typeface="Arial" pitchFamily="34" charset="0"/>
              </a:rPr>
              <a:t>Source: </a:t>
            </a:r>
            <a:r>
              <a:rPr lang="en-US" sz="1600" dirty="0" smtClean="0">
                <a:latin typeface="Calibri" pitchFamily="34" charset="0"/>
                <a:cs typeface="Arial" pitchFamily="34" charset="0"/>
              </a:rPr>
              <a:t>Census Bureau</a:t>
            </a:r>
            <a:endParaRPr lang="en-US" sz="1600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LAEDC 30 Anniversary">
  <a:themeElements>
    <a:clrScheme name="Mostly Blu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0000"/>
      </a:accent1>
      <a:accent2>
        <a:srgbClr val="0066CC"/>
      </a:accent2>
      <a:accent3>
        <a:srgbClr val="FFFF00"/>
      </a:accent3>
      <a:accent4>
        <a:srgbClr val="008000"/>
      </a:accent4>
      <a:accent5>
        <a:srgbClr val="000099"/>
      </a:accent5>
      <a:accent6>
        <a:srgbClr val="3399FF"/>
      </a:accent6>
      <a:hlink>
        <a:srgbClr val="33CCCC"/>
      </a:hlink>
      <a:folHlink>
        <a:srgbClr val="CCECF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LAEDC 30 Anniversary">
  <a:themeElements>
    <a:clrScheme name="Mostly Blu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0000"/>
      </a:accent1>
      <a:accent2>
        <a:srgbClr val="0066CC"/>
      </a:accent2>
      <a:accent3>
        <a:srgbClr val="FFFF00"/>
      </a:accent3>
      <a:accent4>
        <a:srgbClr val="008000"/>
      </a:accent4>
      <a:accent5>
        <a:srgbClr val="000099"/>
      </a:accent5>
      <a:accent6>
        <a:srgbClr val="3399FF"/>
      </a:accent6>
      <a:hlink>
        <a:srgbClr val="33CCCC"/>
      </a:hlink>
      <a:folHlink>
        <a:srgbClr val="CCEC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EDC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EDC 30 Anniversary">
  <a:themeElements>
    <a:clrScheme name="Mostly Blu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0000"/>
      </a:accent1>
      <a:accent2>
        <a:srgbClr val="0066CC"/>
      </a:accent2>
      <a:accent3>
        <a:srgbClr val="FFFF00"/>
      </a:accent3>
      <a:accent4>
        <a:srgbClr val="008000"/>
      </a:accent4>
      <a:accent5>
        <a:srgbClr val="000099"/>
      </a:accent5>
      <a:accent6>
        <a:srgbClr val="3399FF"/>
      </a:accent6>
      <a:hlink>
        <a:srgbClr val="33CCCC"/>
      </a:hlink>
      <a:folHlink>
        <a:srgbClr val="CCECF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LAEDC 30 Anniversary">
  <a:themeElements>
    <a:clrScheme name="Mostly Blu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0000"/>
      </a:accent1>
      <a:accent2>
        <a:srgbClr val="0066CC"/>
      </a:accent2>
      <a:accent3>
        <a:srgbClr val="FFFF00"/>
      </a:accent3>
      <a:accent4>
        <a:srgbClr val="008000"/>
      </a:accent4>
      <a:accent5>
        <a:srgbClr val="000099"/>
      </a:accent5>
      <a:accent6>
        <a:srgbClr val="3399FF"/>
      </a:accent6>
      <a:hlink>
        <a:srgbClr val="33CCCC"/>
      </a:hlink>
      <a:folHlink>
        <a:srgbClr val="CCECF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LAEDC 30 Anniversary">
  <a:themeElements>
    <a:clrScheme name="Mostly Blu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0000"/>
      </a:accent1>
      <a:accent2>
        <a:srgbClr val="0066CC"/>
      </a:accent2>
      <a:accent3>
        <a:srgbClr val="FFFF00"/>
      </a:accent3>
      <a:accent4>
        <a:srgbClr val="008000"/>
      </a:accent4>
      <a:accent5>
        <a:srgbClr val="000099"/>
      </a:accent5>
      <a:accent6>
        <a:srgbClr val="3399FF"/>
      </a:accent6>
      <a:hlink>
        <a:srgbClr val="33CCCC"/>
      </a:hlink>
      <a:folHlink>
        <a:srgbClr val="CCECF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LAEDC 30 Anniversary">
  <a:themeElements>
    <a:clrScheme name="Mostly Blu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0000"/>
      </a:accent1>
      <a:accent2>
        <a:srgbClr val="0066CC"/>
      </a:accent2>
      <a:accent3>
        <a:srgbClr val="FFFF00"/>
      </a:accent3>
      <a:accent4>
        <a:srgbClr val="008000"/>
      </a:accent4>
      <a:accent5>
        <a:srgbClr val="000099"/>
      </a:accent5>
      <a:accent6>
        <a:srgbClr val="3399FF"/>
      </a:accent6>
      <a:hlink>
        <a:srgbClr val="33CCCC"/>
      </a:hlink>
      <a:folHlink>
        <a:srgbClr val="CCECF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LAEDC 30 Anniversary">
  <a:themeElements>
    <a:clrScheme name="Mostly Blu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0000"/>
      </a:accent1>
      <a:accent2>
        <a:srgbClr val="0066CC"/>
      </a:accent2>
      <a:accent3>
        <a:srgbClr val="FFFF00"/>
      </a:accent3>
      <a:accent4>
        <a:srgbClr val="008000"/>
      </a:accent4>
      <a:accent5>
        <a:srgbClr val="000099"/>
      </a:accent5>
      <a:accent6>
        <a:srgbClr val="3399FF"/>
      </a:accent6>
      <a:hlink>
        <a:srgbClr val="33CCCC"/>
      </a:hlink>
      <a:folHlink>
        <a:srgbClr val="CCECF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LAEDC 30 Anniversary">
  <a:themeElements>
    <a:clrScheme name="Mostly Blu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0000"/>
      </a:accent1>
      <a:accent2>
        <a:srgbClr val="0066CC"/>
      </a:accent2>
      <a:accent3>
        <a:srgbClr val="FFFF00"/>
      </a:accent3>
      <a:accent4>
        <a:srgbClr val="008000"/>
      </a:accent4>
      <a:accent5>
        <a:srgbClr val="000099"/>
      </a:accent5>
      <a:accent6>
        <a:srgbClr val="3399FF"/>
      </a:accent6>
      <a:hlink>
        <a:srgbClr val="33CCCC"/>
      </a:hlink>
      <a:folHlink>
        <a:srgbClr val="CCECF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stly Blue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FF0000"/>
    </a:accent1>
    <a:accent2>
      <a:srgbClr val="0066CC"/>
    </a:accent2>
    <a:accent3>
      <a:srgbClr val="FFFF00"/>
    </a:accent3>
    <a:accent4>
      <a:srgbClr val="008000"/>
    </a:accent4>
    <a:accent5>
      <a:srgbClr val="000099"/>
    </a:accent5>
    <a:accent6>
      <a:srgbClr val="3399FF"/>
    </a:accent6>
    <a:hlink>
      <a:srgbClr val="33CCCC"/>
    </a:hlink>
    <a:folHlink>
      <a:srgbClr val="CCECFF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0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1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2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3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4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5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Custom Kim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Custom Kim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Mostly Blue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FF0000"/>
    </a:accent1>
    <a:accent2>
      <a:srgbClr val="0066CC"/>
    </a:accent2>
    <a:accent3>
      <a:srgbClr val="FFFF00"/>
    </a:accent3>
    <a:accent4>
      <a:srgbClr val="008000"/>
    </a:accent4>
    <a:accent5>
      <a:srgbClr val="000099"/>
    </a:accent5>
    <a:accent6>
      <a:srgbClr val="3399FF"/>
    </a:accent6>
    <a:hlink>
      <a:srgbClr val="33CCCC"/>
    </a:hlink>
    <a:folHlink>
      <a:srgbClr val="CCECFF"/>
    </a:folHlink>
  </a:clrScheme>
  <a:fontScheme name="Custom Kim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ostly Blue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FF0000"/>
    </a:accent1>
    <a:accent2>
      <a:srgbClr val="0066CC"/>
    </a:accent2>
    <a:accent3>
      <a:srgbClr val="FFFF00"/>
    </a:accent3>
    <a:accent4>
      <a:srgbClr val="008000"/>
    </a:accent4>
    <a:accent5>
      <a:srgbClr val="000099"/>
    </a:accent5>
    <a:accent6>
      <a:srgbClr val="3399FF"/>
    </a:accent6>
    <a:hlink>
      <a:srgbClr val="33CCCC"/>
    </a:hlink>
    <a:folHlink>
      <a:srgbClr val="CCECFF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Mostly Blue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FF0000"/>
    </a:accent1>
    <a:accent2>
      <a:srgbClr val="0066CC"/>
    </a:accent2>
    <a:accent3>
      <a:srgbClr val="FFFF00"/>
    </a:accent3>
    <a:accent4>
      <a:srgbClr val="008000"/>
    </a:accent4>
    <a:accent5>
      <a:srgbClr val="000099"/>
    </a:accent5>
    <a:accent6>
      <a:srgbClr val="3399FF"/>
    </a:accent6>
    <a:hlink>
      <a:srgbClr val="33CCCC"/>
    </a:hlink>
    <a:folHlink>
      <a:srgbClr val="CCECFF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7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8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9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4074</TotalTime>
  <Words>1733</Words>
  <Application>Microsoft Office PowerPoint</Application>
  <PresentationFormat>On-screen Show (4:3)</PresentationFormat>
  <Paragraphs>462</Paragraphs>
  <Slides>43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63" baseType="lpstr">
      <vt:lpstr>1_Custom Design</vt:lpstr>
      <vt:lpstr>Custom Design</vt:lpstr>
      <vt:lpstr>LAEDC Theme</vt:lpstr>
      <vt:lpstr>LAEDC 30 Anniversary</vt:lpstr>
      <vt:lpstr>1_LAEDC 30 Anniversary</vt:lpstr>
      <vt:lpstr>2_LAEDC 30 Anniversary</vt:lpstr>
      <vt:lpstr>3_LAEDC 30 Anniversary</vt:lpstr>
      <vt:lpstr>4_LAEDC 30 Anniversary</vt:lpstr>
      <vt:lpstr>5_LAEDC 30 Anniversary</vt:lpstr>
      <vt:lpstr>6_LAEDC 30 Anniversary</vt:lpstr>
      <vt:lpstr>9_Office Theme</vt:lpstr>
      <vt:lpstr>7_LAEDC 30 Anniversary</vt:lpstr>
      <vt:lpstr>3_Custom Design</vt:lpstr>
      <vt:lpstr>Office Theme</vt:lpstr>
      <vt:lpstr>1_Office Theme</vt:lpstr>
      <vt:lpstr>2_Office Theme</vt:lpstr>
      <vt:lpstr>4_Office Theme</vt:lpstr>
      <vt:lpstr>13_Office Theme</vt:lpstr>
      <vt:lpstr>4_Custom Design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 County Nonfarm Employment</vt:lpstr>
      <vt:lpstr>PowerPoint Presentation</vt:lpstr>
      <vt:lpstr>Major Industries in Los Angeles County</vt:lpstr>
      <vt:lpstr>PowerPoint Presentation</vt:lpstr>
      <vt:lpstr>PowerPoint Presentation</vt:lpstr>
      <vt:lpstr>On-Location Film Production  Days by Type</vt:lpstr>
      <vt:lpstr>PowerPoint Presentation</vt:lpstr>
      <vt:lpstr>PowerPoint Presentation</vt:lpstr>
      <vt:lpstr>Manufacturing Trends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Residential Building Permits  Issued in Los Angeles County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 County Nonfarm Employment</vt:lpstr>
      <vt:lpstr>LA County Nonfarm Employment</vt:lpstr>
      <vt:lpstr>Conclusion</vt:lpstr>
      <vt:lpstr>PowerPoint Presentation</vt:lpstr>
    </vt:vector>
  </TitlesOfParts>
  <Company>LAEDC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LAEDC</dc:creator>
  <cp:lastModifiedBy>Maria Jimenez</cp:lastModifiedBy>
  <cp:revision>828</cp:revision>
  <dcterms:created xsi:type="dcterms:W3CDTF">2012-06-12T20:47:11Z</dcterms:created>
  <dcterms:modified xsi:type="dcterms:W3CDTF">2015-06-10T23:49:04Z</dcterms:modified>
</cp:coreProperties>
</file>