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144000" cy="6858000" type="letter"/>
  <p:notesSz cx="6858000" cy="9180513"/>
  <p:defaultTextStyle>
    <a:defPPr>
      <a:defRPr lang="en-US"/>
    </a:defPPr>
    <a:lvl1pPr algn="ctr" rtl="0" fontAlgn="base">
      <a:lnSpc>
        <a:spcPct val="89000"/>
      </a:lnSpc>
      <a:spcBef>
        <a:spcPct val="3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v"/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ctr" rtl="0" fontAlgn="base">
      <a:lnSpc>
        <a:spcPct val="89000"/>
      </a:lnSpc>
      <a:spcBef>
        <a:spcPct val="3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v"/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ctr" rtl="0" fontAlgn="base">
      <a:lnSpc>
        <a:spcPct val="89000"/>
      </a:lnSpc>
      <a:spcBef>
        <a:spcPct val="3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v"/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ctr" rtl="0" fontAlgn="base">
      <a:lnSpc>
        <a:spcPct val="89000"/>
      </a:lnSpc>
      <a:spcBef>
        <a:spcPct val="3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v"/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ctr" rtl="0" fontAlgn="base">
      <a:lnSpc>
        <a:spcPct val="89000"/>
      </a:lnSpc>
      <a:spcBef>
        <a:spcPct val="3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v"/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3600" b="1" i="1" u="sng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E0E0"/>
    <a:srgbClr val="C0FFFF"/>
    <a:srgbClr val="80FFFF"/>
    <a:srgbClr val="40FFFF"/>
    <a:srgbClr val="00DFCA"/>
    <a:srgbClr val="00279F"/>
    <a:srgbClr val="DC0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186" y="9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32F90A-EE3E-47C8-B444-AD402AAEA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75" y="8745538"/>
            <a:ext cx="73183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4975" algn="l" defTabSz="868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8363" algn="l" defTabSz="868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3338" algn="l" defTabSz="868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6725" algn="l" defTabSz="868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1200" b="0" i="0" u="none">
                <a:latin typeface="Book Antiqua" panose="02040602050305030304" pitchFamily="18" charset="0"/>
              </a:rPr>
              <a:t>Page </a:t>
            </a:r>
            <a:fld id="{B36CF8F2-1BE4-4E14-B14C-7EE7F82E7444}" type="slidenum">
              <a:rPr lang="en-US" altLang="en-US" sz="1200" b="0" i="0" u="none">
                <a:latin typeface="Book Antiqua" panose="02040602050305030304" pitchFamily="18" charset="0"/>
              </a:rPr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t>‹#›</a:t>
            </a:fld>
            <a:endParaRPr lang="en-US" altLang="en-US" sz="1200" b="0" i="0" u="none">
              <a:latin typeface="Book Antiqua" panose="0204060205030503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B7D2B15-CA21-44A2-A122-A543D9FA82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1DBE006-25E2-48B1-880E-4F5BCB7858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FDF4344A-ED67-468C-BDA2-F3B0C428B95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7EF35A9E-69A8-453A-BFC7-E27254A04D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F07022F8-0373-4588-9F6A-CB48F79772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33848C87-49C1-4952-B077-E2D03DB04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BA3FF4-692C-4197-B0B6-BB72081A70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70E644-97CE-426A-9CAF-A8F913DCCA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6841E-5A38-4FFF-B2FB-61251DA9B20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C4BDCD-1867-4986-B28F-677691FA9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62597-297B-483C-8F28-04A280C49A47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52C8A-8091-4374-8527-CC66A96AB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9D7CA-E373-4184-86C3-3146322FC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BC6E9-9F1D-4026-B589-F3F495A45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3979D-B370-4045-B7CE-A38FABA4CA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98FFAA-9CDA-4BBD-AD9A-8A3F07078904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0857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DBAB6-CA0D-44C7-A543-2374D3CF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E850E-CF93-4E90-9C65-BAF656110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0FA66-E689-4915-8CD8-D4D9F5DEE8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5E83F9-BCAC-492E-BBDF-CF9EE3610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3EEE4E-7EC0-4EDF-81F7-C044FD08B3B9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32304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16BD6-7EE1-4001-A013-92F7B1C7B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18288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A90E2-94EF-435F-9AA9-71494D52D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533400"/>
            <a:ext cx="53340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2ACEB9-08C1-47F4-AD68-A15E610BC7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014C6-B638-4483-98A6-1721ED952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AB3017-8E39-47DA-9A1D-077855075F4A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67159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D305-7D8C-4A3E-82DE-5FEF9BEA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0848E-55C1-4602-963A-891CFAF9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1C912-C38B-46B8-B17C-D66E4A5AF5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BBA2B-B995-44BD-9B5E-A7C277A23B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501527-75A5-4F1F-B2D7-50BEF7776108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43893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5ED1-1386-46C5-8F79-6C8AE09F2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D68BB-8318-4EA3-BD18-A9B09FCDB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CCA5F-5734-4567-AAD3-A24CFAE4E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DBD63-1D44-4AEF-8C94-014B7D798E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09AA1D-16E5-49F8-AAEF-53F2B3CC2919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93945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CB29E-9AFE-45E5-B5A3-16AE5C38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4D2A6-D472-4FAF-BE81-C664BA90B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400"/>
            <a:ext cx="35052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E5169-8E83-42EC-9DE6-76ECED294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2057400"/>
            <a:ext cx="35052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E9ED2-7F3B-4671-996D-D18BE20A3D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37A30-6F05-4E22-A15E-61CC38ACE7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DD5A7-DD79-44F3-BA26-EA99C940E4C8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39167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543B-931E-44B1-9E2A-7388F730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A8673-4CEE-4AE0-AC16-1D1AC05EF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C4386-F4F0-4AB1-AB39-980F7269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EEE4B-A816-4678-838E-41027EA70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B9A94-2132-4183-941E-B3A9DA580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73F1B-F4E2-4819-89ED-C830020D97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82BC07-3A6E-4FEE-9994-2605B5803D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19770-72FD-489A-A83D-F64BD651B725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0073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ED76-CC6F-4514-9152-7737F846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7F75C0-6653-4092-8DEC-D609F3C5F9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C8E84-54CC-4131-9BD1-6956C49F6F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03F195-610D-4C9D-A978-D102A6546991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71178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E6C68D-C0CB-43AF-9242-DFA5B6A89F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08040D-A652-4BD6-8244-DD66E03671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BCA673-0904-40CB-A169-6FA9C38706A0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66299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F2E6E-0830-4EB1-8BC3-AC4A2ED1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AE954-8914-4EE7-8F62-C1D847A8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45442-880C-4B5E-AE40-2E55EAB9E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B76FE-DE9D-456D-B70C-C8FF0691CE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08998-C6FB-4569-BE17-3A31963070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1CFCD-1F32-404C-B4B4-420C89092DCA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9472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CD347-ABCA-4EA3-B4E4-864AF117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322B4B-78BB-4AF9-A0D8-43B55B696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5547A-EFF2-4719-8BA7-A34A7785A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E52D5-DD93-4CEB-BFF4-3BD45CF806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E22D3-868B-4801-83D6-59D5FE87C0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697285-F6F7-4ABD-A90D-7FFF8819912D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49542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260DA46-878B-4629-8848-BC00130BD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5334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B6BBE33-E669-4332-A311-E45EEA829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0574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endParaRPr lang="en-US" altLang="en-U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582C442B-11E7-4ACB-8D9A-66861CC0A0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248400"/>
            <a:ext cx="624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  <a:defRPr sz="1200" b="0" i="0" u="none">
                <a:solidFill>
                  <a:srgbClr val="00279F"/>
                </a:solidFill>
                <a:latin typeface="+mn-lt"/>
                <a:sym typeface="Symbol" panose="05050102010706020507" pitchFamily="18" charset="2"/>
              </a:defRPr>
            </a:lvl1pPr>
          </a:lstStyle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05E96C77-1A29-4116-B238-A53AD0A9C0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  <a:defRPr sz="1400" b="0" i="0" u="none">
                <a:solidFill>
                  <a:srgbClr val="003399"/>
                </a:solidFill>
                <a:latin typeface="+mj-lt"/>
              </a:defRPr>
            </a:lvl1pPr>
          </a:lstStyle>
          <a:p>
            <a:fld id="{A9190CDF-AF11-4E4F-ABEE-C37E4D8F10B7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7590" name="Object 6">
            <a:extLst>
              <a:ext uri="{FF2B5EF4-FFF2-40B4-BE49-F238E27FC236}">
                <a16:creationId xmlns:a16="http://schemas.microsoft.com/office/drawing/2014/main" id="{19F1851B-E237-4F5D-933D-B3A07202DD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533400"/>
          <a:ext cx="14478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Document" r:id="rId14" imgW="1122120" imgH="1005840" progId="Word.Document.8">
                  <p:embed/>
                </p:oleObj>
              </mc:Choice>
              <mc:Fallback>
                <p:oleObj name="Document" r:id="rId14" imgW="1122120" imgH="100584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"/>
                        <a:ext cx="14478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ssolve/>
  </p:transition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 kern="1200">
          <a:solidFill>
            <a:srgbClr val="00279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75000"/>
        <a:buFont typeface="Monotype Sorts" pitchFamily="2" charset="2"/>
        <a:buChar char="v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100000"/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60000"/>
        <a:buFont typeface="Monotype Sorts" pitchFamily="2" charset="2"/>
        <a:buChar char="u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100000"/>
        <a:buChar char="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>
            <a:extLst>
              <a:ext uri="{FF2B5EF4-FFF2-40B4-BE49-F238E27FC236}">
                <a16:creationId xmlns:a16="http://schemas.microsoft.com/office/drawing/2014/main" id="{0B0CA8EA-6CDC-4446-92EB-C98A2443F3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0830B8A6-0DF4-43C2-AB6E-E9DB098C5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6858000" cy="914400"/>
          </a:xfrm>
          <a:noFill/>
          <a:ln/>
        </p:spPr>
        <p:txBody>
          <a:bodyPr/>
          <a:lstStyle/>
          <a:p>
            <a:r>
              <a:rPr lang="en-US" altLang="en-US" sz="3200">
                <a:latin typeface="Georgia" panose="02040502050405020303" pitchFamily="18" charset="0"/>
              </a:rPr>
              <a:t>Steps In Creating Winning Teams</a:t>
            </a:r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23EC55A-B5DA-4DE9-A2EA-B8D78DDFAF4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14600" y="3657600"/>
            <a:ext cx="10668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57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1714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0250" indent="-1714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90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rgbClr val="00279F"/>
              </a:buClr>
              <a:buSzPct val="85000"/>
              <a:buFont typeface="Monotype Sorts" pitchFamily="2" charset="2"/>
              <a:buNone/>
            </a:pPr>
            <a:r>
              <a:rPr lang="en-US" altLang="en-US" sz="1600" i="0" u="none">
                <a:latin typeface="Georgia" panose="02040502050405020303" pitchFamily="18" charset="0"/>
              </a:rPr>
              <a:t>Practice</a:t>
            </a:r>
          </a:p>
        </p:txBody>
      </p:sp>
      <p:sp>
        <p:nvSpPr>
          <p:cNvPr id="98308" name="Oval 4">
            <a:extLst>
              <a:ext uri="{FF2B5EF4-FFF2-40B4-BE49-F238E27FC236}">
                <a16:creationId xmlns:a16="http://schemas.microsoft.com/office/drawing/2014/main" id="{D9B498A3-446E-43E3-9FD9-C8E5FF37B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00200"/>
            <a:ext cx="4724400" cy="4114800"/>
          </a:xfrm>
          <a:prstGeom prst="ellipse">
            <a:avLst/>
          </a:prstGeom>
          <a:noFill/>
          <a:ln w="28575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Oval 5">
            <a:extLst>
              <a:ext uri="{FF2B5EF4-FFF2-40B4-BE49-F238E27FC236}">
                <a16:creationId xmlns:a16="http://schemas.microsoft.com/office/drawing/2014/main" id="{C477F49A-B99F-4843-A162-A71B10BFF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362200"/>
            <a:ext cx="1447800" cy="838200"/>
          </a:xfrm>
          <a:prstGeom prst="ellipse">
            <a:avLst/>
          </a:prstGeom>
          <a:solidFill>
            <a:srgbClr val="EAEAEA"/>
          </a:solidFill>
          <a:ln w="31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Oval 6">
            <a:extLst>
              <a:ext uri="{FF2B5EF4-FFF2-40B4-BE49-F238E27FC236}">
                <a16:creationId xmlns:a16="http://schemas.microsoft.com/office/drawing/2014/main" id="{064BC248-E01D-4A90-B629-0EF9D7BA7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334000"/>
            <a:ext cx="1676400" cy="838200"/>
          </a:xfrm>
          <a:prstGeom prst="ellipse">
            <a:avLst/>
          </a:prstGeom>
          <a:solidFill>
            <a:srgbClr val="EAEAEA"/>
          </a:solidFill>
          <a:ln w="31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Oval 7">
            <a:extLst>
              <a:ext uri="{FF2B5EF4-FFF2-40B4-BE49-F238E27FC236}">
                <a16:creationId xmlns:a16="http://schemas.microsoft.com/office/drawing/2014/main" id="{BD5CDB3F-AA72-4F6B-976F-235877F28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295400"/>
            <a:ext cx="1524000" cy="762000"/>
          </a:xfrm>
          <a:prstGeom prst="ellipse">
            <a:avLst/>
          </a:prstGeom>
          <a:solidFill>
            <a:srgbClr val="EAEAEA"/>
          </a:solidFill>
          <a:ln w="31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Oval 8">
            <a:extLst>
              <a:ext uri="{FF2B5EF4-FFF2-40B4-BE49-F238E27FC236}">
                <a16:creationId xmlns:a16="http://schemas.microsoft.com/office/drawing/2014/main" id="{5EF4C8B1-9A3B-4A17-88E1-B53450C48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667000"/>
            <a:ext cx="1524000" cy="876300"/>
          </a:xfrm>
          <a:prstGeom prst="ellipse">
            <a:avLst/>
          </a:prstGeom>
          <a:solidFill>
            <a:srgbClr val="EAEAEA"/>
          </a:solidFill>
          <a:ln w="31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857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 typeface="Monotype Sorts" pitchFamily="2" charset="2"/>
              <a:buNone/>
            </a:pPr>
            <a:endParaRPr lang="en-US" altLang="en-US" sz="360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  <p:sp>
        <p:nvSpPr>
          <p:cNvPr id="98313" name="Text Box 9">
            <a:extLst>
              <a:ext uri="{FF2B5EF4-FFF2-40B4-BE49-F238E27FC236}">
                <a16:creationId xmlns:a16="http://schemas.microsoft.com/office/drawing/2014/main" id="{D7DC9ED1-FDE0-4EBB-9A69-A77AC8C6F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6797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DC008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Provide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Constructive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Feedback</a:t>
            </a:r>
          </a:p>
        </p:txBody>
      </p:sp>
      <p:sp>
        <p:nvSpPr>
          <p:cNvPr id="98314" name="Text Box 10">
            <a:extLst>
              <a:ext uri="{FF2B5EF4-FFF2-40B4-BE49-F238E27FC236}">
                <a16:creationId xmlns:a16="http://schemas.microsoft.com/office/drawing/2014/main" id="{8F54D318-9F97-4496-97DE-D0B02A44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1371600"/>
            <a:ext cx="1600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9810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Organize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for Task</a:t>
            </a:r>
          </a:p>
        </p:txBody>
      </p:sp>
      <p:sp>
        <p:nvSpPr>
          <p:cNvPr id="98315" name="Text Box 11">
            <a:extLst>
              <a:ext uri="{FF2B5EF4-FFF2-40B4-BE49-F238E27FC236}">
                <a16:creationId xmlns:a16="http://schemas.microsoft.com/office/drawing/2014/main" id="{A636610B-FF2E-4C98-BDCE-B20CD87A3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466975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9810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Build Trust</a:t>
            </a:r>
          </a:p>
        </p:txBody>
      </p:sp>
      <p:sp>
        <p:nvSpPr>
          <p:cNvPr id="98316" name="Oval 12">
            <a:extLst>
              <a:ext uri="{FF2B5EF4-FFF2-40B4-BE49-F238E27FC236}">
                <a16:creationId xmlns:a16="http://schemas.microsoft.com/office/drawing/2014/main" id="{04158CFD-4437-4C32-B628-57D426651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572000"/>
            <a:ext cx="1600200" cy="914400"/>
          </a:xfrm>
          <a:prstGeom prst="ellipse">
            <a:avLst/>
          </a:prstGeom>
          <a:solidFill>
            <a:srgbClr val="EAEAEA"/>
          </a:solidFill>
          <a:ln w="31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Text Box 13">
            <a:extLst>
              <a:ext uri="{FF2B5EF4-FFF2-40B4-BE49-F238E27FC236}">
                <a16:creationId xmlns:a16="http://schemas.microsoft.com/office/drawing/2014/main" id="{E9C77634-01FC-4499-82AB-747CE26F7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5720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9810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Agree on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Team  Process</a:t>
            </a:r>
          </a:p>
        </p:txBody>
      </p:sp>
      <p:sp>
        <p:nvSpPr>
          <p:cNvPr id="98318" name="Line 14">
            <a:extLst>
              <a:ext uri="{FF2B5EF4-FFF2-40B4-BE49-F238E27FC236}">
                <a16:creationId xmlns:a16="http://schemas.microsoft.com/office/drawing/2014/main" id="{A142B77C-0D6B-4939-B4FD-43A133C87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1676400"/>
            <a:ext cx="304800" cy="152400"/>
          </a:xfrm>
          <a:prstGeom prst="line">
            <a:avLst/>
          </a:prstGeom>
          <a:noFill/>
          <a:ln w="19050">
            <a:solidFill>
              <a:srgbClr val="00279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9" name="Line 15">
            <a:extLst>
              <a:ext uri="{FF2B5EF4-FFF2-40B4-BE49-F238E27FC236}">
                <a16:creationId xmlns:a16="http://schemas.microsoft.com/office/drawing/2014/main" id="{32A2D0BD-D97D-4972-8DBA-92BB354E99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505200"/>
            <a:ext cx="0" cy="228600"/>
          </a:xfrm>
          <a:prstGeom prst="line">
            <a:avLst/>
          </a:prstGeom>
          <a:noFill/>
          <a:ln w="19050">
            <a:solidFill>
              <a:srgbClr val="00279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0" name="Line 16">
            <a:extLst>
              <a:ext uri="{FF2B5EF4-FFF2-40B4-BE49-F238E27FC236}">
                <a16:creationId xmlns:a16="http://schemas.microsoft.com/office/drawing/2014/main" id="{5BBB6341-4663-4D21-8677-13A1C4B67135}"/>
              </a:ext>
            </a:extLst>
          </p:cNvPr>
          <p:cNvSpPr>
            <a:spLocks noChangeShapeType="1"/>
          </p:cNvSpPr>
          <p:nvPr/>
        </p:nvSpPr>
        <p:spPr bwMode="auto">
          <a:xfrm rot="22314902" flipH="1" flipV="1">
            <a:off x="3198813" y="5418138"/>
            <a:ext cx="381000" cy="76200"/>
          </a:xfrm>
          <a:prstGeom prst="line">
            <a:avLst/>
          </a:prstGeom>
          <a:noFill/>
          <a:ln w="19050">
            <a:solidFill>
              <a:srgbClr val="00279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1" name="Line 17">
            <a:extLst>
              <a:ext uri="{FF2B5EF4-FFF2-40B4-BE49-F238E27FC236}">
                <a16:creationId xmlns:a16="http://schemas.microsoft.com/office/drawing/2014/main" id="{2F29A286-E934-4371-A440-BEB18A744E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5334000"/>
            <a:ext cx="304800" cy="152400"/>
          </a:xfrm>
          <a:prstGeom prst="line">
            <a:avLst/>
          </a:prstGeom>
          <a:noFill/>
          <a:ln w="19050">
            <a:solidFill>
              <a:srgbClr val="00279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2" name="Line 18">
            <a:extLst>
              <a:ext uri="{FF2B5EF4-FFF2-40B4-BE49-F238E27FC236}">
                <a16:creationId xmlns:a16="http://schemas.microsoft.com/office/drawing/2014/main" id="{714406B1-7304-401C-8123-F1CC19C5F068}"/>
              </a:ext>
            </a:extLst>
          </p:cNvPr>
          <p:cNvSpPr>
            <a:spLocks noChangeShapeType="1"/>
          </p:cNvSpPr>
          <p:nvPr/>
        </p:nvSpPr>
        <p:spPr bwMode="auto">
          <a:xfrm rot="1237192">
            <a:off x="6246813" y="2266950"/>
            <a:ext cx="225425" cy="93663"/>
          </a:xfrm>
          <a:prstGeom prst="line">
            <a:avLst/>
          </a:prstGeom>
          <a:noFill/>
          <a:ln w="19050">
            <a:solidFill>
              <a:srgbClr val="00279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3" name="Oval 19">
            <a:extLst>
              <a:ext uri="{FF2B5EF4-FFF2-40B4-BE49-F238E27FC236}">
                <a16:creationId xmlns:a16="http://schemas.microsoft.com/office/drawing/2014/main" id="{8A55B086-B4DE-409F-8852-934055B35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91000"/>
            <a:ext cx="1676400" cy="838200"/>
          </a:xfrm>
          <a:prstGeom prst="ellipse">
            <a:avLst/>
          </a:prstGeom>
          <a:solidFill>
            <a:srgbClr val="EAEAEA"/>
          </a:solidFill>
          <a:ln w="31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Text Box 20">
            <a:extLst>
              <a:ext uri="{FF2B5EF4-FFF2-40B4-BE49-F238E27FC236}">
                <a16:creationId xmlns:a16="http://schemas.microsoft.com/office/drawing/2014/main" id="{87949E0F-553A-4430-802D-987F6C777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343400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9810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Agree on Rules of  Behavior </a:t>
            </a:r>
          </a:p>
        </p:txBody>
      </p:sp>
      <p:sp>
        <p:nvSpPr>
          <p:cNvPr id="98325" name="Text Box 21">
            <a:extLst>
              <a:ext uri="{FF2B5EF4-FFF2-40B4-BE49-F238E27FC236}">
                <a16:creationId xmlns:a16="http://schemas.microsoft.com/office/drawing/2014/main" id="{6815198C-0BA8-446C-8EB4-0B72487B1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102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9810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none">
                <a:latin typeface="Georgia" panose="02040502050405020303" pitchFamily="18" charset="0"/>
              </a:rPr>
              <a:t>Practice Dialog Skills</a:t>
            </a:r>
          </a:p>
        </p:txBody>
      </p:sp>
      <p:sp>
        <p:nvSpPr>
          <p:cNvPr id="98326" name="Line 22">
            <a:extLst>
              <a:ext uri="{FF2B5EF4-FFF2-40B4-BE49-F238E27FC236}">
                <a16:creationId xmlns:a16="http://schemas.microsoft.com/office/drawing/2014/main" id="{58336D85-82D3-45C2-A1B7-7C15B3742A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3962400"/>
            <a:ext cx="76200" cy="228600"/>
          </a:xfrm>
          <a:prstGeom prst="line">
            <a:avLst/>
          </a:prstGeom>
          <a:noFill/>
          <a:ln w="19050">
            <a:solidFill>
              <a:srgbClr val="00279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7" name="Rectangle 23">
            <a:extLst>
              <a:ext uri="{FF2B5EF4-FFF2-40B4-BE49-F238E27FC236}">
                <a16:creationId xmlns:a16="http://schemas.microsoft.com/office/drawing/2014/main" id="{911F93C8-0FCB-4928-B5B2-56B8FF5FD79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15000" y="3657600"/>
            <a:ext cx="9906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57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1714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0250" indent="-1714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90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rgbClr val="00279F"/>
              </a:buClr>
              <a:buSzPct val="85000"/>
              <a:buFont typeface="Monotype Sorts" pitchFamily="2" charset="2"/>
              <a:buNone/>
            </a:pPr>
            <a:r>
              <a:rPr lang="en-US" altLang="en-US" sz="1600" i="0" u="none">
                <a:latin typeface="Georgia" panose="02040502050405020303" pitchFamily="18" charset="0"/>
              </a:rPr>
              <a:t>Correct</a:t>
            </a:r>
          </a:p>
        </p:txBody>
      </p:sp>
      <p:sp>
        <p:nvSpPr>
          <p:cNvPr id="98328" name="Rectangle 24">
            <a:extLst>
              <a:ext uri="{FF2B5EF4-FFF2-40B4-BE49-F238E27FC236}">
                <a16:creationId xmlns:a16="http://schemas.microsoft.com/office/drawing/2014/main" id="{5B921780-ACA1-4045-958E-8EA2356137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000500" y="2286000"/>
            <a:ext cx="11430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57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1714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0250" indent="-1714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90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rgbClr val="00279F"/>
              </a:buClr>
              <a:buSzPct val="85000"/>
              <a:buFont typeface="Monotype Sorts" pitchFamily="2" charset="2"/>
              <a:buNone/>
            </a:pPr>
            <a:r>
              <a:rPr lang="en-US" altLang="en-US" sz="1600" i="0" u="none">
                <a:latin typeface="Georgia" panose="02040502050405020303" pitchFamily="18" charset="0"/>
              </a:rPr>
              <a:t>Practice</a:t>
            </a:r>
          </a:p>
        </p:txBody>
      </p:sp>
      <p:sp>
        <p:nvSpPr>
          <p:cNvPr id="98329" name="Rectangle 25">
            <a:extLst>
              <a:ext uri="{FF2B5EF4-FFF2-40B4-BE49-F238E27FC236}">
                <a16:creationId xmlns:a16="http://schemas.microsoft.com/office/drawing/2014/main" id="{256F2B85-81AF-4CDB-931F-D0976EAB183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038600" y="4800600"/>
            <a:ext cx="10668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57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1714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0250" indent="-1714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90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rgbClr val="00279F"/>
              </a:buClr>
              <a:buSzPct val="85000"/>
              <a:buFont typeface="Monotype Sorts" pitchFamily="2" charset="2"/>
              <a:buNone/>
            </a:pPr>
            <a:r>
              <a:rPr lang="en-US" altLang="en-US" sz="1600" i="0" u="none">
                <a:latin typeface="Georgia" panose="02040502050405020303" pitchFamily="18" charset="0"/>
              </a:rPr>
              <a:t>Reflect</a:t>
            </a:r>
          </a:p>
        </p:txBody>
      </p:sp>
      <p:sp>
        <p:nvSpPr>
          <p:cNvPr id="98330" name="Oval 26">
            <a:extLst>
              <a:ext uri="{FF2B5EF4-FFF2-40B4-BE49-F238E27FC236}">
                <a16:creationId xmlns:a16="http://schemas.microsoft.com/office/drawing/2014/main" id="{1DDA8A5C-1C11-401A-A688-3A4BD9441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2628900"/>
            <a:ext cx="2057400" cy="2057400"/>
          </a:xfrm>
          <a:prstGeom prst="ellipse">
            <a:avLst/>
          </a:prstGeom>
          <a:noFill/>
          <a:ln w="28575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6E434-129D-4AD4-98E6-5BF5F3D63B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Copyright, Shahid Ansari and Jan Bell, 2002.  Permission granted to CSUN faculty for use in teaching their courses.</a:t>
            </a:r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57CFA630-DDD9-416A-A16D-6F1C8D72B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6858000" cy="685800"/>
          </a:xfrm>
          <a:noFill/>
          <a:ln/>
        </p:spPr>
        <p:txBody>
          <a:bodyPr/>
          <a:lstStyle/>
          <a:p>
            <a:r>
              <a:rPr lang="en-US" altLang="en-US" sz="3200">
                <a:latin typeface="Georgia" panose="02040502050405020303" pitchFamily="18" charset="0"/>
              </a:rPr>
              <a:t>Organize for Task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7D421037-8FB5-466A-AAA9-4BE79FA3B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4419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SzPct val="85000"/>
            </a:pPr>
            <a:r>
              <a:rPr lang="en-US" altLang="en-US" sz="1800">
                <a:latin typeface="Georgia" panose="02040502050405020303" pitchFamily="18" charset="0"/>
              </a:rPr>
              <a:t>Determine tasks 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Read and understand assignment?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Collect data?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Do additional research on . . . ?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Perform data analysis?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Write up assignment?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Edit final product for quality?  </a:t>
            </a:r>
            <a:endParaRPr lang="en-US" altLang="en-US" sz="1400" b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SzPct val="85000"/>
            </a:pPr>
            <a:r>
              <a:rPr lang="en-US" altLang="en-US" sz="1800">
                <a:latin typeface="Georgia" panose="02040502050405020303" pitchFamily="18" charset="0"/>
              </a:rPr>
              <a:t>Define the output of each task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Written summary of facts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Draft of straw solution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Spreadsheet output for numerical analysis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Final written answer in word processing file</a:t>
            </a:r>
          </a:p>
          <a:p>
            <a:pPr>
              <a:lnSpc>
                <a:spcPct val="80000"/>
              </a:lnSpc>
              <a:buSzPct val="85000"/>
            </a:pPr>
            <a:r>
              <a:rPr lang="en-US" altLang="en-US" sz="1800">
                <a:latin typeface="Georgia" panose="02040502050405020303" pitchFamily="18" charset="0"/>
              </a:rPr>
              <a:t>Assign task responsibility – (individual or all team members)</a:t>
            </a:r>
            <a:r>
              <a:rPr lang="en-US" altLang="en-US" sz="1800" b="0">
                <a:latin typeface="Georgia" panose="02040502050405020303" pitchFamily="18" charset="0"/>
              </a:rPr>
              <a:t> </a:t>
            </a:r>
          </a:p>
          <a:p>
            <a:pPr>
              <a:lnSpc>
                <a:spcPct val="80000"/>
              </a:lnSpc>
              <a:buSzPct val="85000"/>
            </a:pPr>
            <a:r>
              <a:rPr lang="en-US" altLang="en-US" sz="1800">
                <a:latin typeface="Georgia" panose="02040502050405020303" pitchFamily="18" charset="0"/>
              </a:rPr>
              <a:t>Create “To Do” list</a:t>
            </a:r>
          </a:p>
          <a:p>
            <a:pPr lvl="1">
              <a:lnSpc>
                <a:spcPct val="80000"/>
              </a:lnSpc>
              <a:buSzPct val="85000"/>
            </a:pPr>
            <a:r>
              <a:rPr lang="en-US" altLang="en-US" sz="1600" b="0">
                <a:latin typeface="Georgia" panose="02040502050405020303" pitchFamily="18" charset="0"/>
              </a:rPr>
              <a:t>Task </a:t>
            </a:r>
            <a:r>
              <a:rPr lang="en-US" altLang="en-US" sz="1600" b="0">
                <a:latin typeface="Georgia" panose="02040502050405020303" pitchFamily="18" charset="0"/>
                <a:sym typeface="Wingdings" panose="05000000000000000000" pitchFamily="2" charset="2"/>
              </a:rPr>
              <a:t> Person  Output  Due Date  Status</a:t>
            </a:r>
            <a:endParaRPr lang="en-US" altLang="en-US" sz="1600" b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SzPct val="85000"/>
            </a:pPr>
            <a:r>
              <a:rPr lang="en-US" altLang="en-US" sz="1800">
                <a:latin typeface="Georgia" panose="02040502050405020303" pitchFamily="18" charset="0"/>
              </a:rPr>
              <a:t>Review and Update “To Do” list at each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bc-oh">
  <a:themeElements>
    <a:clrScheme name="">
      <a:dk1>
        <a:srgbClr val="000000"/>
      </a:dk1>
      <a:lt1>
        <a:srgbClr val="FFFFFF"/>
      </a:lt1>
      <a:dk2>
        <a:srgbClr val="FF00FF"/>
      </a:dk2>
      <a:lt2>
        <a:srgbClr val="919191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FF00FF"/>
      </a:hlink>
      <a:folHlink>
        <a:srgbClr val="C0C0C0"/>
      </a:folHlink>
    </a:clrScheme>
    <a:fontScheme name="Abc-oh">
      <a:majorFont>
        <a:latin typeface="Garmond (W1)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9000"/>
          </a:lnSpc>
          <a:spcBef>
            <a:spcPct val="30000"/>
          </a:spcBef>
          <a:spcAft>
            <a:spcPct val="0"/>
          </a:spcAft>
          <a:buClr>
            <a:schemeClr val="tx2"/>
          </a:buClr>
          <a:buSzPct val="75000"/>
          <a:buFont typeface="Monotype Sorts" pitchFamily="2" charset="2"/>
          <a:buChar char="v"/>
          <a:tabLst/>
          <a:defRPr kumimoji="0" lang="en-US" altLang="en-US" sz="36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9000"/>
          </a:lnSpc>
          <a:spcBef>
            <a:spcPct val="30000"/>
          </a:spcBef>
          <a:spcAft>
            <a:spcPct val="0"/>
          </a:spcAft>
          <a:buClr>
            <a:schemeClr val="tx2"/>
          </a:buClr>
          <a:buSzPct val="75000"/>
          <a:buFont typeface="Monotype Sorts" pitchFamily="2" charset="2"/>
          <a:buChar char="v"/>
          <a:tabLst/>
          <a:defRPr kumimoji="0" lang="en-US" altLang="en-US" sz="36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Abc-o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-o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-o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-o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-o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-o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-o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Documents\MYPAGE\Abc-oh.ppt</Template>
  <TotalTime>0</TotalTime>
  <Pages>6</Pages>
  <Words>176</Words>
  <Application>Microsoft Office PowerPoint</Application>
  <PresentationFormat>Letter Paper (8.5x11 in)</PresentationFormat>
  <Paragraphs>36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Times New Roman</vt:lpstr>
      <vt:lpstr>Garmond (W1)</vt:lpstr>
      <vt:lpstr>Garamond</vt:lpstr>
      <vt:lpstr>Monotype Sorts</vt:lpstr>
      <vt:lpstr>Book Antiqua</vt:lpstr>
      <vt:lpstr>Symbol</vt:lpstr>
      <vt:lpstr>Georgia</vt:lpstr>
      <vt:lpstr>Wingdings</vt:lpstr>
      <vt:lpstr>Abc-oh</vt:lpstr>
      <vt:lpstr>Microsoft Word Document</vt:lpstr>
      <vt:lpstr>Steps In Creating Winning Teams</vt:lpstr>
      <vt:lpstr>Organize for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 Report presentationDefault Style</dc:title>
  <dc:subject/>
  <dc:creator>Shahid Ansari</dc:creator>
  <cp:keywords/>
  <dc:description/>
  <cp:lastModifiedBy>Debora , Stephanie</cp:lastModifiedBy>
  <cp:revision>54</cp:revision>
  <cp:lastPrinted>2001-06-28T21:28:40Z</cp:lastPrinted>
  <dcterms:created xsi:type="dcterms:W3CDTF">1996-04-29T08:19:10Z</dcterms:created>
  <dcterms:modified xsi:type="dcterms:W3CDTF">2021-09-29T17:50:20Z</dcterms:modified>
</cp:coreProperties>
</file>