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58" r:id="rId4"/>
    <p:sldId id="264" r:id="rId5"/>
    <p:sldId id="263" r:id="rId6"/>
    <p:sldId id="309" r:id="rId7"/>
    <p:sldId id="310" r:id="rId8"/>
    <p:sldId id="301" r:id="rId9"/>
    <p:sldId id="308" r:id="rId10"/>
    <p:sldId id="277" r:id="rId11"/>
    <p:sldId id="279" r:id="rId12"/>
    <p:sldId id="280" r:id="rId13"/>
    <p:sldId id="284" r:id="rId14"/>
    <p:sldId id="281" r:id="rId15"/>
    <p:sldId id="286" r:id="rId16"/>
    <p:sldId id="335" r:id="rId17"/>
    <p:sldId id="336" r:id="rId18"/>
    <p:sldId id="337" r:id="rId19"/>
    <p:sldId id="293" r:id="rId20"/>
    <p:sldId id="317" r:id="rId21"/>
    <p:sldId id="326" r:id="rId22"/>
    <p:sldId id="328" r:id="rId23"/>
    <p:sldId id="330" r:id="rId24"/>
    <p:sldId id="333" r:id="rId25"/>
    <p:sldId id="278" r:id="rId26"/>
    <p:sldId id="282" r:id="rId27"/>
    <p:sldId id="295" r:id="rId28"/>
    <p:sldId id="296" r:id="rId29"/>
    <p:sldId id="297" r:id="rId30"/>
    <p:sldId id="299" r:id="rId31"/>
    <p:sldId id="298" r:id="rId32"/>
    <p:sldId id="283" r:id="rId33"/>
    <p:sldId id="300" r:id="rId34"/>
    <p:sldId id="303" r:id="rId35"/>
    <p:sldId id="325" r:id="rId36"/>
    <p:sldId id="304" r:id="rId37"/>
    <p:sldId id="305" r:id="rId3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a:srgbClr val="8430A6"/>
    <a:srgbClr val="FFFFFF"/>
    <a:srgbClr val="000000"/>
    <a:srgbClr val="00AF9A"/>
    <a:srgbClr val="FCB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374" autoAdjust="0"/>
    <p:restoredTop sz="94660"/>
  </p:normalViewPr>
  <p:slideViewPr>
    <p:cSldViewPr>
      <p:cViewPr varScale="1">
        <p:scale>
          <a:sx n="107" d="100"/>
          <a:sy n="107" d="100"/>
        </p:scale>
        <p:origin x="-10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High School Completion Gap</c:v>
                </c:pt>
              </c:strCache>
            </c:strRef>
          </c:tx>
          <c:spPr>
            <a:ln w="38100">
              <a:solidFill>
                <a:schemeClr val="tx1"/>
              </a:solidFill>
            </a:ln>
          </c:spPr>
          <c:marker>
            <c:spPr>
              <a:solidFill>
                <a:schemeClr val="tx1"/>
              </a:solidFill>
              <a:ln>
                <a:solidFill>
                  <a:schemeClr val="tx1"/>
                </a:solidFill>
              </a:ln>
            </c:spPr>
          </c:marker>
          <c:cat>
            <c:numRef>
              <c:f>Sheet1!$A$2:$A$10</c:f>
              <c:numCache>
                <c:formatCode>General</c:formatCode>
                <c:ptCount val="9"/>
                <c:pt idx="0">
                  <c:v>1970</c:v>
                </c:pt>
                <c:pt idx="1">
                  <c:v>1975</c:v>
                </c:pt>
                <c:pt idx="2">
                  <c:v>1980</c:v>
                </c:pt>
                <c:pt idx="3">
                  <c:v>1985</c:v>
                </c:pt>
                <c:pt idx="4">
                  <c:v>1990</c:v>
                </c:pt>
                <c:pt idx="5">
                  <c:v>1995</c:v>
                </c:pt>
                <c:pt idx="6">
                  <c:v>2000</c:v>
                </c:pt>
                <c:pt idx="7">
                  <c:v>2005</c:v>
                </c:pt>
                <c:pt idx="8">
                  <c:v>2010</c:v>
                </c:pt>
              </c:numCache>
            </c:numRef>
          </c:cat>
          <c:val>
            <c:numRef>
              <c:f>Sheet1!$B$2:$B$10</c:f>
              <c:numCache>
                <c:formatCode>General</c:formatCode>
                <c:ptCount val="9"/>
                <c:pt idx="0">
                  <c:v>29.4</c:v>
                </c:pt>
                <c:pt idx="1">
                  <c:v>15.5</c:v>
                </c:pt>
                <c:pt idx="2">
                  <c:v>12.5</c:v>
                </c:pt>
                <c:pt idx="3">
                  <c:v>9</c:v>
                </c:pt>
                <c:pt idx="4">
                  <c:v>8.4</c:v>
                </c:pt>
                <c:pt idx="5">
                  <c:v>5.8</c:v>
                </c:pt>
                <c:pt idx="6">
                  <c:v>7.2</c:v>
                </c:pt>
                <c:pt idx="7">
                  <c:v>5.8</c:v>
                </c:pt>
                <c:pt idx="8">
                  <c:v>4.9000000000000004</c:v>
                </c:pt>
              </c:numCache>
            </c:numRef>
          </c:val>
          <c:smooth val="0"/>
        </c:ser>
        <c:ser>
          <c:idx val="1"/>
          <c:order val="1"/>
          <c:tx>
            <c:strRef>
              <c:f>Sheet1!$C$1</c:f>
              <c:strCache>
                <c:ptCount val="1"/>
                <c:pt idx="0">
                  <c:v>College Completion Gap</c:v>
                </c:pt>
              </c:strCache>
            </c:strRef>
          </c:tx>
          <c:spPr>
            <a:ln w="38100"/>
          </c:spPr>
          <c:cat>
            <c:numRef>
              <c:f>Sheet1!$A$2:$A$10</c:f>
              <c:numCache>
                <c:formatCode>General</c:formatCode>
                <c:ptCount val="9"/>
                <c:pt idx="0">
                  <c:v>1970</c:v>
                </c:pt>
                <c:pt idx="1">
                  <c:v>1975</c:v>
                </c:pt>
                <c:pt idx="2">
                  <c:v>1980</c:v>
                </c:pt>
                <c:pt idx="3">
                  <c:v>1985</c:v>
                </c:pt>
                <c:pt idx="4">
                  <c:v>1990</c:v>
                </c:pt>
                <c:pt idx="5">
                  <c:v>1995</c:v>
                </c:pt>
                <c:pt idx="6">
                  <c:v>2000</c:v>
                </c:pt>
                <c:pt idx="7">
                  <c:v>2005</c:v>
                </c:pt>
                <c:pt idx="8">
                  <c:v>2010</c:v>
                </c:pt>
              </c:numCache>
            </c:numRef>
          </c:cat>
          <c:val>
            <c:numRef>
              <c:f>Sheet1!$C$2:$C$10</c:f>
              <c:numCache>
                <c:formatCode>General</c:formatCode>
                <c:ptCount val="9"/>
                <c:pt idx="0">
                  <c:v>7.3</c:v>
                </c:pt>
                <c:pt idx="1">
                  <c:v>13.3</c:v>
                </c:pt>
                <c:pt idx="2">
                  <c:v>13.4</c:v>
                </c:pt>
                <c:pt idx="3">
                  <c:v>12.8</c:v>
                </c:pt>
                <c:pt idx="4">
                  <c:v>13</c:v>
                </c:pt>
                <c:pt idx="5">
                  <c:v>13.4</c:v>
                </c:pt>
                <c:pt idx="6">
                  <c:v>16.2</c:v>
                </c:pt>
                <c:pt idx="7">
                  <c:v>16.899999999999999</c:v>
                </c:pt>
                <c:pt idx="8">
                  <c:v>19.2</c:v>
                </c:pt>
              </c:numCache>
            </c:numRef>
          </c:val>
          <c:smooth val="0"/>
        </c:ser>
        <c:dLbls>
          <c:showLegendKey val="0"/>
          <c:showVal val="0"/>
          <c:showCatName val="0"/>
          <c:showSerName val="0"/>
          <c:showPercent val="0"/>
          <c:showBubbleSize val="0"/>
        </c:dLbls>
        <c:marker val="1"/>
        <c:smooth val="0"/>
        <c:axId val="115469696"/>
        <c:axId val="115471488"/>
      </c:lineChart>
      <c:catAx>
        <c:axId val="115469696"/>
        <c:scaling>
          <c:orientation val="minMax"/>
        </c:scaling>
        <c:delete val="0"/>
        <c:axPos val="b"/>
        <c:numFmt formatCode="General" sourceLinked="1"/>
        <c:majorTickMark val="out"/>
        <c:minorTickMark val="none"/>
        <c:tickLblPos val="nextTo"/>
        <c:crossAx val="115471488"/>
        <c:crosses val="autoZero"/>
        <c:auto val="1"/>
        <c:lblAlgn val="ctr"/>
        <c:lblOffset val="100"/>
        <c:noMultiLvlLbl val="0"/>
      </c:catAx>
      <c:valAx>
        <c:axId val="115471488"/>
        <c:scaling>
          <c:orientation val="minMax"/>
        </c:scaling>
        <c:delete val="0"/>
        <c:axPos val="l"/>
        <c:majorGridlines/>
        <c:numFmt formatCode="General" sourceLinked="1"/>
        <c:majorTickMark val="out"/>
        <c:minorTickMark val="none"/>
        <c:tickLblPos val="nextTo"/>
        <c:crossAx val="11546969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Black-White Gap</c:v>
                </c:pt>
              </c:strCache>
            </c:strRef>
          </c:tx>
          <c:spPr>
            <a:ln w="38100">
              <a:solidFill>
                <a:schemeClr val="tx1"/>
              </a:solidFill>
            </a:ln>
          </c:spPr>
          <c:marker>
            <c:spPr>
              <a:solidFill>
                <a:schemeClr val="tx1"/>
              </a:solidFill>
              <a:ln>
                <a:solidFill>
                  <a:schemeClr val="tx1"/>
                </a:solidFill>
              </a:ln>
            </c:spPr>
          </c:marker>
          <c:cat>
            <c:numRef>
              <c:f>Sheet1!$A$2:$A$11</c:f>
              <c:numCache>
                <c:formatCode>General</c:formatCode>
                <c:ptCount val="10"/>
                <c:pt idx="0">
                  <c:v>1973</c:v>
                </c:pt>
                <c:pt idx="1">
                  <c:v>1978</c:v>
                </c:pt>
                <c:pt idx="2">
                  <c:v>1982</c:v>
                </c:pt>
                <c:pt idx="3">
                  <c:v>1986</c:v>
                </c:pt>
                <c:pt idx="4">
                  <c:v>1990</c:v>
                </c:pt>
                <c:pt idx="5">
                  <c:v>1994</c:v>
                </c:pt>
                <c:pt idx="6">
                  <c:v>1999</c:v>
                </c:pt>
                <c:pt idx="7">
                  <c:v>2004</c:v>
                </c:pt>
                <c:pt idx="8">
                  <c:v>2008</c:v>
                </c:pt>
                <c:pt idx="9">
                  <c:v>2012</c:v>
                </c:pt>
              </c:numCache>
            </c:numRef>
          </c:cat>
          <c:val>
            <c:numRef>
              <c:f>Sheet1!$B$2:$B$11</c:f>
              <c:numCache>
                <c:formatCode>General</c:formatCode>
                <c:ptCount val="10"/>
                <c:pt idx="0">
                  <c:v>46</c:v>
                </c:pt>
                <c:pt idx="1">
                  <c:v>42</c:v>
                </c:pt>
                <c:pt idx="2">
                  <c:v>34</c:v>
                </c:pt>
                <c:pt idx="3">
                  <c:v>24</c:v>
                </c:pt>
                <c:pt idx="4">
                  <c:v>27</c:v>
                </c:pt>
                <c:pt idx="5">
                  <c:v>29</c:v>
                </c:pt>
                <c:pt idx="6">
                  <c:v>32</c:v>
                </c:pt>
                <c:pt idx="7">
                  <c:v>30</c:v>
                </c:pt>
                <c:pt idx="8">
                  <c:v>28</c:v>
                </c:pt>
                <c:pt idx="9">
                  <c:v>28</c:v>
                </c:pt>
              </c:numCache>
            </c:numRef>
          </c:val>
          <c:smooth val="0"/>
        </c:ser>
        <c:ser>
          <c:idx val="1"/>
          <c:order val="1"/>
          <c:tx>
            <c:strRef>
              <c:f>Sheet1!$C$1</c:f>
              <c:strCache>
                <c:ptCount val="1"/>
                <c:pt idx="0">
                  <c:v>High School-College Gap</c:v>
                </c:pt>
              </c:strCache>
            </c:strRef>
          </c:tx>
          <c:spPr>
            <a:ln w="38100"/>
          </c:spPr>
          <c:cat>
            <c:numRef>
              <c:f>Sheet1!$A$2:$A$11</c:f>
              <c:numCache>
                <c:formatCode>General</c:formatCode>
                <c:ptCount val="10"/>
                <c:pt idx="0">
                  <c:v>1973</c:v>
                </c:pt>
                <c:pt idx="1">
                  <c:v>1978</c:v>
                </c:pt>
                <c:pt idx="2">
                  <c:v>1982</c:v>
                </c:pt>
                <c:pt idx="3">
                  <c:v>1986</c:v>
                </c:pt>
                <c:pt idx="4">
                  <c:v>1990</c:v>
                </c:pt>
                <c:pt idx="5">
                  <c:v>1994</c:v>
                </c:pt>
                <c:pt idx="6">
                  <c:v>1999</c:v>
                </c:pt>
                <c:pt idx="7">
                  <c:v>2004</c:v>
                </c:pt>
                <c:pt idx="8">
                  <c:v>2008</c:v>
                </c:pt>
                <c:pt idx="9">
                  <c:v>2012</c:v>
                </c:pt>
              </c:numCache>
            </c:numRef>
          </c:cat>
          <c:val>
            <c:numRef>
              <c:f>Sheet1!$C$2:$C$11</c:f>
              <c:numCache>
                <c:formatCode>General</c:formatCode>
                <c:ptCount val="10"/>
                <c:pt idx="1">
                  <c:v>21</c:v>
                </c:pt>
                <c:pt idx="2">
                  <c:v>19</c:v>
                </c:pt>
                <c:pt idx="3">
                  <c:v>17</c:v>
                </c:pt>
                <c:pt idx="4">
                  <c:v>19</c:v>
                </c:pt>
                <c:pt idx="5">
                  <c:v>19</c:v>
                </c:pt>
                <c:pt idx="6">
                  <c:v>22</c:v>
                </c:pt>
                <c:pt idx="7">
                  <c:v>19</c:v>
                </c:pt>
                <c:pt idx="8">
                  <c:v>19</c:v>
                </c:pt>
                <c:pt idx="9">
                  <c:v>26</c:v>
                </c:pt>
              </c:numCache>
            </c:numRef>
          </c:val>
          <c:smooth val="0"/>
        </c:ser>
        <c:dLbls>
          <c:showLegendKey val="0"/>
          <c:showVal val="0"/>
          <c:showCatName val="0"/>
          <c:showSerName val="0"/>
          <c:showPercent val="0"/>
          <c:showBubbleSize val="0"/>
        </c:dLbls>
        <c:marker val="1"/>
        <c:smooth val="0"/>
        <c:axId val="115599232"/>
        <c:axId val="115600768"/>
      </c:lineChart>
      <c:catAx>
        <c:axId val="115599232"/>
        <c:scaling>
          <c:orientation val="minMax"/>
        </c:scaling>
        <c:delete val="0"/>
        <c:axPos val="b"/>
        <c:numFmt formatCode="General" sourceLinked="1"/>
        <c:majorTickMark val="out"/>
        <c:minorTickMark val="none"/>
        <c:tickLblPos val="nextTo"/>
        <c:crossAx val="115600768"/>
        <c:crosses val="autoZero"/>
        <c:auto val="1"/>
        <c:lblAlgn val="ctr"/>
        <c:lblOffset val="100"/>
        <c:noMultiLvlLbl val="0"/>
      </c:catAx>
      <c:valAx>
        <c:axId val="115600768"/>
        <c:scaling>
          <c:orientation val="minMax"/>
        </c:scaling>
        <c:delete val="0"/>
        <c:axPos val="l"/>
        <c:majorGridlines/>
        <c:numFmt formatCode="General" sourceLinked="1"/>
        <c:majorTickMark val="out"/>
        <c:minorTickMark val="none"/>
        <c:tickLblPos val="nextTo"/>
        <c:crossAx val="11559923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DE2456A-F1C8-460C-8F3A-7EE15D15DF07}" type="datetimeFigureOut">
              <a:rPr lang="en-US" smtClean="0"/>
              <a:t>6/10/2015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E8FF1B2F-52A0-453B-B515-9A3BBA763C57}" type="slidenum">
              <a:rPr lang="en-US" smtClean="0"/>
              <a:t>‹#›</a:t>
            </a:fld>
            <a:endParaRPr lang="en-US" dirty="0"/>
          </a:p>
        </p:txBody>
      </p:sp>
    </p:spTree>
    <p:extLst>
      <p:ext uri="{BB962C8B-B14F-4D97-AF65-F5344CB8AC3E}">
        <p14:creationId xmlns:p14="http://schemas.microsoft.com/office/powerpoint/2010/main" val="328095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8</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06756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21</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66636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22</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98084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23</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28283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24</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643954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25</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30310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26</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58340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27</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6356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28</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4949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29</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22006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30</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20424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9</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07114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31</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595831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32</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22250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33</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921918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34</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803639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35</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5737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36</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943983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37</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94385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10</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53503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11</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87988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12</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63853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13</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29445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14</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37411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19</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3606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0275" eaLnBrk="0" hangingPunct="0">
              <a:defRPr sz="2000">
                <a:solidFill>
                  <a:schemeClr val="tx1"/>
                </a:solidFill>
                <a:latin typeface="Times New Roman" pitchFamily="18" charset="0"/>
                <a:ea typeface="MS PGothic" pitchFamily="34" charset="-128"/>
              </a:defRPr>
            </a:lvl1pPr>
            <a:lvl2pPr marL="742950" indent="-285750" defTabSz="930275" eaLnBrk="0" hangingPunct="0">
              <a:defRPr sz="2000">
                <a:solidFill>
                  <a:schemeClr val="tx1"/>
                </a:solidFill>
                <a:latin typeface="Times New Roman" pitchFamily="18" charset="0"/>
                <a:ea typeface="MS PGothic" pitchFamily="34" charset="-128"/>
              </a:defRPr>
            </a:lvl2pPr>
            <a:lvl3pPr marL="1143000" indent="-228600" defTabSz="930275" eaLnBrk="0" hangingPunct="0">
              <a:defRPr sz="2000">
                <a:solidFill>
                  <a:schemeClr val="tx1"/>
                </a:solidFill>
                <a:latin typeface="Times New Roman" pitchFamily="18" charset="0"/>
                <a:ea typeface="MS PGothic" pitchFamily="34" charset="-128"/>
              </a:defRPr>
            </a:lvl3pPr>
            <a:lvl4pPr marL="1600200" indent="-228600" defTabSz="930275" eaLnBrk="0" hangingPunct="0">
              <a:defRPr sz="2000">
                <a:solidFill>
                  <a:schemeClr val="tx1"/>
                </a:solidFill>
                <a:latin typeface="Times New Roman" pitchFamily="18" charset="0"/>
                <a:ea typeface="MS PGothic" pitchFamily="34" charset="-128"/>
              </a:defRPr>
            </a:lvl4pPr>
            <a:lvl5pPr marL="2057400" indent="-228600" defTabSz="930275" eaLnBrk="0" hangingPunct="0">
              <a:defRPr sz="2000">
                <a:solidFill>
                  <a:schemeClr val="tx1"/>
                </a:solidFill>
                <a:latin typeface="Times New Roman" pitchFamily="18" charset="0"/>
                <a:ea typeface="MS PGothic" pitchFamily="34" charset="-128"/>
              </a:defRPr>
            </a:lvl5pPr>
            <a:lvl6pPr marL="25146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defTabSz="930275"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eaLnBrk="1" hangingPunct="1">
              <a:defRPr/>
            </a:pPr>
            <a:fld id="{FBE3C87D-B727-4CCA-9EB7-85DF797F62B1}" type="slidenum">
              <a:rPr lang="en-US" altLang="en-US" sz="1200" smtClean="0"/>
              <a:pPr eaLnBrk="1" hangingPunct="1">
                <a:defRPr/>
              </a:pPr>
              <a:t>20</a:t>
            </a:fld>
            <a:endParaRPr lang="en-US" altLang="en-US" sz="1200" dirty="0" smtClean="0"/>
          </a:p>
        </p:txBody>
      </p:sp>
      <p:sp>
        <p:nvSpPr>
          <p:cNvPr id="96258" name="Rectangle 2"/>
          <p:cNvSpPr>
            <a:spLocks noGrp="1" noRot="1" noChangeAspect="1" noChangeArrowheads="1" noTextEdit="1"/>
          </p:cNvSpPr>
          <p:nvPr>
            <p:ph type="sldImg"/>
          </p:nvPr>
        </p:nvSpPr>
        <p:spPr>
          <a:ln/>
          <a:extLst>
            <a:ext uri="{FAA26D3D-D897-4be2-8F04-BA451C77F1D7}"/>
          </a:extLst>
        </p:spPr>
      </p:sp>
      <p:sp>
        <p:nvSpPr>
          <p:cNvPr id="96259"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74701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296863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404916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1438391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1950300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268047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365122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918759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2373408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83275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3071882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99EF-CCE5-4D62-B58B-29B87A75387F}"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C5030E-CE3B-440F-812B-BAA356BED228}" type="slidenum">
              <a:rPr lang="en-US" smtClean="0"/>
              <a:t>‹#›</a:t>
            </a:fld>
            <a:endParaRPr lang="en-US" dirty="0"/>
          </a:p>
        </p:txBody>
      </p:sp>
    </p:spTree>
    <p:extLst>
      <p:ext uri="{BB962C8B-B14F-4D97-AF65-F5344CB8AC3E}">
        <p14:creationId xmlns:p14="http://schemas.microsoft.com/office/powerpoint/2010/main" val="400812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B99EF-CCE5-4D62-B58B-29B87A75387F}" type="datetimeFigureOut">
              <a:rPr lang="en-US" smtClean="0"/>
              <a:t>6/10/2015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5030E-CE3B-440F-812B-BAA356BED228}" type="slidenum">
              <a:rPr lang="en-US" smtClean="0"/>
              <a:t>‹#›</a:t>
            </a:fld>
            <a:endParaRPr lang="en-US" dirty="0"/>
          </a:p>
        </p:txBody>
      </p:sp>
    </p:spTree>
    <p:extLst>
      <p:ext uri="{BB962C8B-B14F-4D97-AF65-F5344CB8AC3E}">
        <p14:creationId xmlns:p14="http://schemas.microsoft.com/office/powerpoint/2010/main" val="188913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Microsoft_Excel_97-2003_Worksheet4.xls"/></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hunter\Desktop\PPT Photos\IMG_7694.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20636" t="1172" r="8136" b="19575"/>
          <a:stretch/>
        </p:blipFill>
        <p:spPr bwMode="auto">
          <a:xfrm>
            <a:off x="-28575" y="0"/>
            <a:ext cx="917257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0" y="304800"/>
            <a:ext cx="3810000" cy="6248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265057" y="1066800"/>
            <a:ext cx="3505200" cy="2308324"/>
          </a:xfrm>
          <a:prstGeom prst="rect">
            <a:avLst/>
          </a:prstGeom>
          <a:noFill/>
        </p:spPr>
        <p:txBody>
          <a:bodyPr wrap="square" rtlCol="0">
            <a:spAutoFit/>
          </a:bodyPr>
          <a:lstStyle/>
          <a:p>
            <a:r>
              <a:rPr lang="en-US" sz="3600" b="1" spc="-150" dirty="0" smtClean="0">
                <a:latin typeface="Georgia" panose="02040502050405020303" pitchFamily="18" charset="0"/>
              </a:rPr>
              <a:t>Inequality is the Problem: What’s Our Response? </a:t>
            </a:r>
            <a:endParaRPr lang="en-US" sz="3600" b="1" spc="-150" dirty="0">
              <a:latin typeface="Georgia" panose="02040502050405020303" pitchFamily="18" charset="0"/>
            </a:endParaRPr>
          </a:p>
        </p:txBody>
      </p:sp>
      <p:sp>
        <p:nvSpPr>
          <p:cNvPr id="6" name="TextBox 5"/>
          <p:cNvSpPr txBox="1"/>
          <p:nvPr/>
        </p:nvSpPr>
        <p:spPr>
          <a:xfrm>
            <a:off x="5341257" y="3925669"/>
            <a:ext cx="3352800" cy="646331"/>
          </a:xfrm>
          <a:prstGeom prst="rect">
            <a:avLst/>
          </a:prstGeom>
          <a:noFill/>
        </p:spPr>
        <p:txBody>
          <a:bodyPr wrap="square" rtlCol="0">
            <a:spAutoFit/>
          </a:bodyPr>
          <a:lstStyle/>
          <a:p>
            <a:r>
              <a:rPr lang="en-US" b="1" spc="300" dirty="0" smtClean="0">
                <a:latin typeface="Trebuchet MS" panose="020B0603020202020204" pitchFamily="34" charset="0"/>
              </a:rPr>
              <a:t>ADAM GAMORAN</a:t>
            </a:r>
          </a:p>
          <a:p>
            <a:r>
              <a:rPr lang="en-US" dirty="0" smtClean="0">
                <a:latin typeface="Trebuchet MS" panose="020B0603020202020204" pitchFamily="34" charset="0"/>
              </a:rPr>
              <a:t>William T. Grant Foundation</a:t>
            </a:r>
            <a:endParaRPr lang="en-US" dirty="0">
              <a:latin typeface="Trebuchet MS" panose="020B0603020202020204" pitchFamily="34" charset="0"/>
            </a:endParaRPr>
          </a:p>
        </p:txBody>
      </p:sp>
      <p:pic>
        <p:nvPicPr>
          <p:cNvPr id="8"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885" y="5298390"/>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66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131" y="457200"/>
            <a:ext cx="7254131" cy="646331"/>
          </a:xfrm>
          <a:prstGeom prst="rect">
            <a:avLst/>
          </a:prstGeom>
          <a:solidFill>
            <a:srgbClr val="8430A6"/>
          </a:solidFill>
        </p:spPr>
        <p:txBody>
          <a:bodyPr wrap="square">
            <a:spAutoFit/>
          </a:bodyPr>
          <a:lstStyle/>
          <a:p>
            <a:pPr algn="ctr">
              <a:defRPr/>
            </a:pPr>
            <a:r>
              <a:rPr lang="en-US" sz="3600" b="1" dirty="0" smtClean="0">
                <a:solidFill>
                  <a:schemeClr val="bg1"/>
                </a:solidFill>
                <a:latin typeface="Georgia" panose="02040502050405020303" pitchFamily="18" charset="0"/>
                <a:ea typeface="ＭＳ Ｐゴシック" charset="0"/>
                <a:cs typeface="Rockwell"/>
              </a:rPr>
              <a:t>Inequality in the Headlines</a:t>
            </a:r>
            <a:endParaRPr lang="en-US" sz="3600" b="1" dirty="0">
              <a:solidFill>
                <a:schemeClr val="bg1"/>
              </a:solidFill>
              <a:latin typeface="Georgia" panose="02040502050405020303" pitchFamily="18"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rot="599865">
            <a:off x="644756" y="4440914"/>
            <a:ext cx="3805268" cy="1184899"/>
            <a:chOff x="381000" y="1423069"/>
            <a:chExt cx="3290637" cy="983790"/>
          </a:xfrm>
        </p:grpSpPr>
        <p:pic>
          <p:nvPicPr>
            <p:cNvPr id="9218" name="Picture 2" descr="C:\Users\bhunter\Desktop\PPT Photos\HEADLINES\WSJ.png"/>
            <p:cNvPicPr>
              <a:picLocks noChangeAspect="1" noChangeArrowheads="1"/>
            </p:cNvPicPr>
            <p:nvPr/>
          </p:nvPicPr>
          <p:blipFill rotWithShape="1">
            <a:blip r:embed="rId5">
              <a:extLst>
                <a:ext uri="{28A0092B-C50C-407E-A947-70E740481C1C}">
                  <a14:useLocalDpi xmlns:a14="http://schemas.microsoft.com/office/drawing/2010/main" val="0"/>
                </a:ext>
              </a:extLst>
            </a:blip>
            <a:srcRect b="61349"/>
            <a:stretch/>
          </p:blipFill>
          <p:spPr bwMode="auto">
            <a:xfrm>
              <a:off x="381000" y="1673959"/>
              <a:ext cx="3290637" cy="7329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bhunter\Desktop\PPT Photos\HEADLINES\Wall-Street-Journal-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423069"/>
              <a:ext cx="2414897" cy="462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191000" y="3357245"/>
            <a:ext cx="4410075" cy="994477"/>
            <a:chOff x="2949231" y="1133136"/>
            <a:chExt cx="4410075" cy="994477"/>
          </a:xfrm>
        </p:grpSpPr>
        <p:pic>
          <p:nvPicPr>
            <p:cNvPr id="9222" name="Picture 6" descr="C:\Users\bhunter\Desktop\PPT Photos\HEADLINES\WASH POST.png"/>
            <p:cNvPicPr>
              <a:picLocks noChangeAspect="1" noChangeArrowheads="1"/>
            </p:cNvPicPr>
            <p:nvPr/>
          </p:nvPicPr>
          <p:blipFill rotWithShape="1">
            <a:blip r:embed="rId7">
              <a:extLst>
                <a:ext uri="{28A0092B-C50C-407E-A947-70E740481C1C}">
                  <a14:useLocalDpi xmlns:a14="http://schemas.microsoft.com/office/drawing/2010/main" val="0"/>
                </a:ext>
              </a:extLst>
            </a:blip>
            <a:srcRect b="34440"/>
            <a:stretch/>
          </p:blipFill>
          <p:spPr bwMode="auto">
            <a:xfrm>
              <a:off x="2949231" y="1524661"/>
              <a:ext cx="4410075" cy="60295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bhunter\Desktop\PPT Photos\HEADLINES\wash post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9232" y="1133136"/>
              <a:ext cx="2286000" cy="391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rot="457530">
            <a:off x="4657250" y="4849585"/>
            <a:ext cx="4099539" cy="1307221"/>
            <a:chOff x="4598927" y="2920253"/>
            <a:chExt cx="4109010" cy="1264483"/>
          </a:xfrm>
        </p:grpSpPr>
        <p:pic>
          <p:nvPicPr>
            <p:cNvPr id="9224" name="Picture 8" descr="C:\Users\bhunter\Desktop\PPT Photos\HEADLINES\LATIMES.png"/>
            <p:cNvPicPr>
              <a:picLocks noChangeAspect="1" noChangeArrowheads="1"/>
            </p:cNvPicPr>
            <p:nvPr/>
          </p:nvPicPr>
          <p:blipFill rotWithShape="1">
            <a:blip r:embed="rId9">
              <a:extLst>
                <a:ext uri="{28A0092B-C50C-407E-A947-70E740481C1C}">
                  <a14:useLocalDpi xmlns:a14="http://schemas.microsoft.com/office/drawing/2010/main" val="0"/>
                </a:ext>
              </a:extLst>
            </a:blip>
            <a:srcRect b="57657"/>
            <a:stretch/>
          </p:blipFill>
          <p:spPr bwMode="auto">
            <a:xfrm>
              <a:off x="4598927" y="3297443"/>
              <a:ext cx="4109010" cy="887293"/>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bhunter\Desktop\PPT Photos\HEADLINES\la_times_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9936" b="32066"/>
            <a:stretch/>
          </p:blipFill>
          <p:spPr bwMode="auto">
            <a:xfrm>
              <a:off x="4598927" y="2920253"/>
              <a:ext cx="2171700" cy="464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rot="20755903">
            <a:off x="4774867" y="1180632"/>
            <a:ext cx="4205832" cy="1055818"/>
            <a:chOff x="2328533" y="3084244"/>
            <a:chExt cx="3977232" cy="922644"/>
          </a:xfrm>
        </p:grpSpPr>
        <p:sp>
          <p:nvSpPr>
            <p:cNvPr id="9" name="Rectangle 8"/>
            <p:cNvSpPr/>
            <p:nvPr/>
          </p:nvSpPr>
          <p:spPr>
            <a:xfrm>
              <a:off x="2328533" y="3084244"/>
              <a:ext cx="1968441" cy="6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3299" y="3124200"/>
              <a:ext cx="1798296" cy="239080"/>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8533" y="3429000"/>
              <a:ext cx="3977232" cy="577888"/>
            </a:xfrm>
            <a:prstGeom prst="rect">
              <a:avLst/>
            </a:prstGeom>
          </p:spPr>
        </p:pic>
      </p:grpSp>
      <p:grpSp>
        <p:nvGrpSpPr>
          <p:cNvPr id="16" name="Group 15"/>
          <p:cNvGrpSpPr/>
          <p:nvPr/>
        </p:nvGrpSpPr>
        <p:grpSpPr>
          <a:xfrm rot="20389019">
            <a:off x="247039" y="1417183"/>
            <a:ext cx="4031804" cy="1321492"/>
            <a:chOff x="230826" y="1570821"/>
            <a:chExt cx="4031804" cy="1321492"/>
          </a:xfrm>
        </p:grpSpPr>
        <p:grpSp>
          <p:nvGrpSpPr>
            <p:cNvPr id="12" name="Group 11"/>
            <p:cNvGrpSpPr/>
            <p:nvPr/>
          </p:nvGrpSpPr>
          <p:grpSpPr>
            <a:xfrm>
              <a:off x="247039" y="1570821"/>
              <a:ext cx="3029562" cy="431858"/>
              <a:chOff x="4435425" y="1036792"/>
              <a:chExt cx="3029562" cy="431858"/>
            </a:xfrm>
          </p:grpSpPr>
          <p:sp>
            <p:nvSpPr>
              <p:cNvPr id="2" name="Rectangle 1"/>
              <p:cNvSpPr/>
              <p:nvPr/>
            </p:nvSpPr>
            <p:spPr>
              <a:xfrm>
                <a:off x="4435425" y="1036792"/>
                <a:ext cx="3029562" cy="43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1" name="Picture 5" descr="C:\Users\bhunter\Desktop\PPT Photos\HEADLINES\The_New_York_Times_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4885" y="1073292"/>
                <a:ext cx="2697479" cy="3953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t="20910" r="35207" b="33694"/>
            <a:stretch/>
          </p:blipFill>
          <p:spPr>
            <a:xfrm>
              <a:off x="230826" y="2002679"/>
              <a:ext cx="4031804" cy="889634"/>
            </a:xfrm>
            <a:prstGeom prst="rect">
              <a:avLst/>
            </a:prstGeom>
          </p:spPr>
        </p:pic>
      </p:grpSp>
      <p:grpSp>
        <p:nvGrpSpPr>
          <p:cNvPr id="15" name="Group 14"/>
          <p:cNvGrpSpPr/>
          <p:nvPr/>
        </p:nvGrpSpPr>
        <p:grpSpPr>
          <a:xfrm rot="20846364">
            <a:off x="651619" y="2864686"/>
            <a:ext cx="3943397" cy="705929"/>
            <a:chOff x="314369" y="3060112"/>
            <a:chExt cx="3943397" cy="705929"/>
          </a:xfrm>
        </p:grpSpPr>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4369" y="3367600"/>
              <a:ext cx="3943397" cy="398441"/>
            </a:xfrm>
            <a:prstGeom prst="rect">
              <a:avLst/>
            </a:prstGeom>
          </p:spPr>
        </p:pic>
        <p:pic>
          <p:nvPicPr>
            <p:cNvPr id="14" name="Picture 13"/>
            <p:cNvPicPr>
              <a:picLocks noChangeAspect="1"/>
            </p:cNvPicPr>
            <p:nvPr/>
          </p:nvPicPr>
          <p:blipFill rotWithShape="1">
            <a:blip r:embed="rId16" cstate="print">
              <a:extLst>
                <a:ext uri="{28A0092B-C50C-407E-A947-70E740481C1C}">
                  <a14:useLocalDpi xmlns:a14="http://schemas.microsoft.com/office/drawing/2010/main" val="0"/>
                </a:ext>
              </a:extLst>
            </a:blip>
            <a:srcRect t="31336" b="27253"/>
            <a:stretch/>
          </p:blipFill>
          <p:spPr>
            <a:xfrm>
              <a:off x="314369" y="3060112"/>
              <a:ext cx="819197" cy="339237"/>
            </a:xfrm>
            <a:prstGeom prst="rect">
              <a:avLst/>
            </a:prstGeom>
          </p:spPr>
        </p:pic>
      </p:grpSp>
    </p:spTree>
    <p:extLst>
      <p:ext uri="{BB962C8B-B14F-4D97-AF65-F5344CB8AC3E}">
        <p14:creationId xmlns:p14="http://schemas.microsoft.com/office/powerpoint/2010/main" val="194503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457200"/>
            <a:ext cx="8229600" cy="1200329"/>
          </a:xfrm>
          <a:prstGeom prst="rect">
            <a:avLst/>
          </a:prstGeom>
          <a:solidFill>
            <a:srgbClr val="8430A6"/>
          </a:solidFill>
        </p:spPr>
        <p:txBody>
          <a:bodyPr wrap="square">
            <a:spAutoFit/>
          </a:bodyPr>
          <a:lstStyle/>
          <a:p>
            <a:pPr>
              <a:defRPr/>
            </a:pPr>
            <a:r>
              <a:rPr lang="en-US" sz="3600" b="1" dirty="0" smtClean="0">
                <a:solidFill>
                  <a:srgbClr val="FFFFFF"/>
                </a:solidFill>
                <a:latin typeface="Georgia" panose="02040502050405020303" pitchFamily="18" charset="0"/>
                <a:ea typeface="ＭＳ Ｐゴシック" charset="0"/>
                <a:cs typeface="Rockwell"/>
              </a:rPr>
              <a:t>	Levels of Inequality are </a:t>
            </a:r>
          </a:p>
          <a:p>
            <a:pPr>
              <a:defRPr/>
            </a:pPr>
            <a:r>
              <a:rPr lang="en-US" sz="3600" b="1" dirty="0" smtClean="0">
                <a:solidFill>
                  <a:srgbClr val="FFFFFF"/>
                </a:solidFill>
                <a:latin typeface="Georgia" panose="02040502050405020303" pitchFamily="18" charset="0"/>
                <a:ea typeface="ＭＳ Ｐゴシック" charset="0"/>
                <a:cs typeface="Rockwell"/>
              </a:rPr>
              <a:t>	Exceptionally High</a:t>
            </a:r>
            <a:endParaRPr lang="en-US" sz="3000" dirty="0" smtClean="0">
              <a:solidFill>
                <a:srgbClr val="FFFFFF"/>
              </a:solidFill>
              <a:latin typeface="Georgia" panose="02040502050405020303" pitchFamily="18"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2628781"/>
            <a:ext cx="7848600" cy="800219"/>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Income inequality has expanded dramatically</a:t>
            </a:r>
          </a:p>
          <a:p>
            <a:endParaRPr lang="en-US" dirty="0"/>
          </a:p>
        </p:txBody>
      </p:sp>
    </p:spTree>
    <p:extLst>
      <p:ext uri="{BB962C8B-B14F-4D97-AF65-F5344CB8AC3E}">
        <p14:creationId xmlns:p14="http://schemas.microsoft.com/office/powerpoint/2010/main" val="3376620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art of the Top Ten Percent Income Share, 1917 - 2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842" y="533400"/>
            <a:ext cx="5410200" cy="4953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8811" y="5344061"/>
            <a:ext cx="2283619" cy="1524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8600" y="5638800"/>
            <a:ext cx="2895600" cy="646331"/>
          </a:xfrm>
          <a:prstGeom prst="rect">
            <a:avLst/>
          </a:prstGeom>
          <a:noFill/>
        </p:spPr>
        <p:txBody>
          <a:bodyPr wrap="square" rtlCol="0">
            <a:spAutoFit/>
          </a:bodyPr>
          <a:lstStyle/>
          <a:p>
            <a:pPr algn="r"/>
            <a:r>
              <a:rPr lang="en-US" sz="1200" b="1" dirty="0" smtClean="0">
                <a:latin typeface="Trebuchet MS" panose="020B0603020202020204" pitchFamily="34" charset="0"/>
              </a:rPr>
              <a:t>SOURCES: PIKETTY &amp; SAEZ, 2009</a:t>
            </a:r>
          </a:p>
          <a:p>
            <a:pPr algn="r"/>
            <a:r>
              <a:rPr lang="en-US" sz="1200" b="1" dirty="0" smtClean="0">
                <a:latin typeface="Trebuchet MS" panose="020B0603020202020204" pitchFamily="34" charset="0"/>
              </a:rPr>
              <a:t>                 KRUGMAN, 2007</a:t>
            </a:r>
          </a:p>
          <a:p>
            <a:pPr algn="r"/>
            <a:r>
              <a:rPr lang="en-US" sz="1200" b="1" dirty="0" smtClean="0">
                <a:latin typeface="Trebuchet MS" panose="020B0603020202020204" pitchFamily="34" charset="0"/>
              </a:rPr>
              <a:t>                 NOAH, 2012</a:t>
            </a:r>
            <a:endParaRPr lang="en-US" sz="1200" b="1" dirty="0">
              <a:latin typeface="Trebuchet MS" panose="020B0603020202020204" pitchFamily="34" charset="0"/>
            </a:endParaRPr>
          </a:p>
        </p:txBody>
      </p:sp>
      <p:sp>
        <p:nvSpPr>
          <p:cNvPr id="8" name="Oval 7"/>
          <p:cNvSpPr/>
          <p:nvPr/>
        </p:nvSpPr>
        <p:spPr>
          <a:xfrm>
            <a:off x="5778260" y="822385"/>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153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2128163"/>
            <a:ext cx="8153400" cy="2985433"/>
          </a:xfrm>
          <a:prstGeom prst="rect">
            <a:avLst/>
          </a:prstGeom>
          <a:noFill/>
        </p:spPr>
        <p:txBody>
          <a:bodyPr wrap="square">
            <a:spAutoFit/>
          </a:bodyPr>
          <a:lstStyle/>
          <a:p>
            <a:pPr marL="457200" indent="-457200">
              <a:buBlip>
                <a:blip r:embed="rId4"/>
              </a:buBlip>
              <a:defRPr/>
            </a:pPr>
            <a:r>
              <a:rPr lang="en-US" sz="2800" b="1" dirty="0" smtClean="0">
                <a:solidFill>
                  <a:srgbClr val="555559"/>
                </a:solidFill>
                <a:latin typeface="Trebuchet MS" panose="020B0603020202020204" pitchFamily="34" charset="0"/>
                <a:ea typeface="ＭＳ Ｐゴシック" charset="0"/>
                <a:cs typeface="Rockwell"/>
              </a:rPr>
              <a:t>Income inequality has expanded dramatically</a:t>
            </a:r>
          </a:p>
          <a:p>
            <a:pPr>
              <a:defRPr/>
            </a:pPr>
            <a:endParaRPr lang="en-US" sz="2800" b="1" dirty="0">
              <a:solidFill>
                <a:srgbClr val="555559"/>
              </a:solidFill>
              <a:latin typeface="Trebuchet MS" panose="020B0603020202020204" pitchFamily="34" charset="0"/>
              <a:ea typeface="ＭＳ Ｐゴシック" charset="0"/>
              <a:cs typeface="Rockwell"/>
            </a:endParaRPr>
          </a:p>
          <a:p>
            <a:pPr marL="457200" indent="-457200">
              <a:buBlip>
                <a:blip r:embed="rId4"/>
              </a:buBlip>
              <a:defRPr/>
            </a:pPr>
            <a:r>
              <a:rPr lang="en-US" sz="2800" b="1" i="1" dirty="0" smtClean="0">
                <a:solidFill>
                  <a:srgbClr val="555559"/>
                </a:solidFill>
                <a:latin typeface="Trebuchet MS" panose="020B0603020202020204" pitchFamily="34" charset="0"/>
                <a:ea typeface="ＭＳ Ｐゴシック" charset="0"/>
                <a:cs typeface="Gotham Book"/>
              </a:rPr>
              <a:t>Effects</a:t>
            </a:r>
            <a:r>
              <a:rPr lang="en-US" sz="2800" b="1" dirty="0" smtClean="0">
                <a:solidFill>
                  <a:srgbClr val="555559"/>
                </a:solidFill>
                <a:latin typeface="Trebuchet MS" panose="020B0603020202020204" pitchFamily="34" charset="0"/>
                <a:ea typeface="ＭＳ Ｐゴシック" charset="0"/>
                <a:cs typeface="Gotham Book"/>
              </a:rPr>
              <a:t> of inequality on child outcomes have grown</a:t>
            </a:r>
          </a:p>
          <a:p>
            <a:pPr marL="800100" lvl="1" indent="-342900">
              <a:buFont typeface="Arial"/>
              <a:buChar char="•"/>
              <a:defRPr/>
            </a:pPr>
            <a:r>
              <a:rPr lang="en-US" sz="2400" dirty="0" smtClean="0">
                <a:solidFill>
                  <a:srgbClr val="555559"/>
                </a:solidFill>
                <a:latin typeface="Trebuchet MS" panose="020B0603020202020204" pitchFamily="34" charset="0"/>
                <a:ea typeface="ＭＳ Ｐゴシック" charset="0"/>
                <a:cs typeface="Gotham Book"/>
              </a:rPr>
              <a:t>Reardon: Achievement gap between 10</a:t>
            </a:r>
            <a:r>
              <a:rPr lang="en-US" sz="2400" baseline="30000" dirty="0" smtClean="0">
                <a:solidFill>
                  <a:srgbClr val="555559"/>
                </a:solidFill>
                <a:latin typeface="Trebuchet MS" panose="020B0603020202020204" pitchFamily="34" charset="0"/>
                <a:ea typeface="ＭＳ Ｐゴシック" charset="0"/>
                <a:cs typeface="Gotham Book"/>
              </a:rPr>
              <a:t>th</a:t>
            </a:r>
            <a:r>
              <a:rPr lang="en-US" sz="2400" dirty="0" smtClean="0">
                <a:solidFill>
                  <a:srgbClr val="555559"/>
                </a:solidFill>
                <a:latin typeface="Trebuchet MS" panose="020B0603020202020204" pitchFamily="34" charset="0"/>
                <a:ea typeface="ＭＳ Ｐゴシック" charset="0"/>
                <a:cs typeface="Gotham Book"/>
              </a:rPr>
              <a:t> &amp; 90</a:t>
            </a:r>
            <a:r>
              <a:rPr lang="en-US" sz="2400" baseline="30000" dirty="0" smtClean="0">
                <a:solidFill>
                  <a:srgbClr val="555559"/>
                </a:solidFill>
                <a:latin typeface="Trebuchet MS" panose="020B0603020202020204" pitchFamily="34" charset="0"/>
                <a:ea typeface="ＭＳ Ｐゴシック" charset="0"/>
                <a:cs typeface="Gotham Book"/>
              </a:rPr>
              <a:t>th</a:t>
            </a:r>
            <a:r>
              <a:rPr lang="en-US" sz="2400" dirty="0" smtClean="0">
                <a:solidFill>
                  <a:srgbClr val="555559"/>
                </a:solidFill>
                <a:latin typeface="Trebuchet MS" panose="020B0603020202020204" pitchFamily="34" charset="0"/>
                <a:ea typeface="ＭＳ Ｐゴシック" charset="0"/>
                <a:cs typeface="Gotham Book"/>
              </a:rPr>
              <a:t> income percentiles now larger than black-white gap</a:t>
            </a:r>
            <a:endParaRPr lang="en-US" sz="2400" i="1" dirty="0">
              <a:solidFill>
                <a:srgbClr val="555559"/>
              </a:solidFill>
              <a:latin typeface="Trebuchet MS" panose="020B0603020202020204" pitchFamily="34" charset="0"/>
              <a:ea typeface="ＭＳ Ｐゴシック" charset="0"/>
              <a:cs typeface="Gotham Book"/>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57200"/>
            <a:ext cx="8229600" cy="1200329"/>
          </a:xfrm>
          <a:prstGeom prst="rect">
            <a:avLst/>
          </a:prstGeom>
          <a:solidFill>
            <a:srgbClr val="8430A6"/>
          </a:solidFill>
        </p:spPr>
        <p:txBody>
          <a:bodyPr wrap="square">
            <a:spAutoFit/>
          </a:bodyPr>
          <a:lstStyle/>
          <a:p>
            <a:pPr>
              <a:defRPr/>
            </a:pPr>
            <a:r>
              <a:rPr lang="en-US" sz="3600" b="1" dirty="0" smtClean="0">
                <a:solidFill>
                  <a:srgbClr val="FFFFFF"/>
                </a:solidFill>
                <a:latin typeface="Georgia" panose="02040502050405020303" pitchFamily="18" charset="0"/>
                <a:ea typeface="ＭＳ Ｐゴシック" charset="0"/>
                <a:cs typeface="Rockwell"/>
              </a:rPr>
              <a:t>	Levels of Inequality are </a:t>
            </a:r>
          </a:p>
          <a:p>
            <a:pPr>
              <a:defRPr/>
            </a:pPr>
            <a:r>
              <a:rPr lang="en-US" sz="3600" b="1" dirty="0" smtClean="0">
                <a:solidFill>
                  <a:srgbClr val="FFFFFF"/>
                </a:solidFill>
                <a:latin typeface="Georgia" panose="02040502050405020303" pitchFamily="18" charset="0"/>
                <a:ea typeface="ＭＳ Ｐゴシック" charset="0"/>
                <a:cs typeface="Rockwell"/>
              </a:rPr>
              <a:t>	Exceptionally High</a:t>
            </a:r>
            <a:endParaRPr lang="en-US" sz="3000" dirty="0" smtClean="0">
              <a:solidFill>
                <a:srgbClr val="FFFFFF"/>
              </a:solidFill>
              <a:latin typeface="Georgia" panose="02040502050405020303" pitchFamily="18" charset="0"/>
              <a:ea typeface="ＭＳ Ｐゴシック" charset="0"/>
              <a:cs typeface="Rockwell"/>
            </a:endParaRPr>
          </a:p>
        </p:txBody>
      </p:sp>
    </p:spTree>
    <p:extLst>
      <p:ext uri="{BB962C8B-B14F-4D97-AF65-F5344CB8AC3E}">
        <p14:creationId xmlns:p14="http://schemas.microsoft.com/office/powerpoint/2010/main" val="3959434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6111" y="1905000"/>
            <a:ext cx="8458200" cy="3010055"/>
          </a:xfrm>
          <a:prstGeom prst="rect">
            <a:avLst/>
          </a:prstGeom>
          <a:noFill/>
        </p:spPr>
        <p:txBody>
          <a:bodyPr wrap="square">
            <a:spAutoFit/>
          </a:bodyPr>
          <a:lstStyle/>
          <a:p>
            <a:pPr marL="457200" indent="-457200">
              <a:buBlip>
                <a:blip r:embed="rId4"/>
              </a:buBlip>
              <a:defRPr/>
            </a:pPr>
            <a:r>
              <a:rPr lang="en-US" sz="2800" b="1" dirty="0" smtClean="0">
                <a:solidFill>
                  <a:srgbClr val="555559"/>
                </a:solidFill>
                <a:latin typeface="Trebuchet MS" panose="020B0603020202020204" pitchFamily="34" charset="0"/>
                <a:ea typeface="ＭＳ Ｐゴシック" charset="0"/>
                <a:cs typeface="Rockwell"/>
              </a:rPr>
              <a:t>Compared to other countries, U.S. performance seems mediocre</a:t>
            </a:r>
            <a:endParaRPr lang="en-US" sz="2800" b="1" dirty="0">
              <a:solidFill>
                <a:srgbClr val="555559"/>
              </a:solidFill>
              <a:latin typeface="Trebuchet MS" panose="020B0603020202020204" pitchFamily="34" charset="0"/>
              <a:ea typeface="ＭＳ Ｐゴシック" charset="0"/>
              <a:cs typeface="Rockwell"/>
            </a:endParaRPr>
          </a:p>
          <a:p>
            <a:pPr marL="800100" lvl="1" indent="-342900">
              <a:buFont typeface="Arial"/>
              <a:buChar char="•"/>
              <a:defRPr/>
            </a:pPr>
            <a:r>
              <a:rPr lang="en-US" sz="2400" dirty="0" smtClean="0">
                <a:solidFill>
                  <a:srgbClr val="555559"/>
                </a:solidFill>
                <a:latin typeface="Trebuchet MS" panose="020B0603020202020204" pitchFamily="34" charset="0"/>
                <a:ea typeface="ＭＳ Ｐゴシック" charset="0"/>
                <a:cs typeface="Gotham Book"/>
              </a:rPr>
              <a:t>Achievement and attainment in the middle of the pack</a:t>
            </a:r>
          </a:p>
          <a:p>
            <a:pPr marL="800100" lvl="1" indent="-342900">
              <a:lnSpc>
                <a:spcPct val="140000"/>
              </a:lnSpc>
              <a:buFont typeface="Arial"/>
              <a:buChar char="•"/>
              <a:defRPr/>
            </a:pPr>
            <a:endParaRPr lang="en-US" sz="2400" dirty="0" smtClean="0">
              <a:solidFill>
                <a:srgbClr val="555559"/>
              </a:solidFill>
              <a:latin typeface="Trebuchet MS" panose="020B0603020202020204" pitchFamily="34" charset="0"/>
              <a:ea typeface="ＭＳ Ｐゴシック" charset="0"/>
              <a:cs typeface="Gotham Book"/>
            </a:endParaRPr>
          </a:p>
          <a:p>
            <a:pPr marL="457200" indent="-457200">
              <a:buBlip>
                <a:blip r:embed="rId4"/>
              </a:buBlip>
              <a:defRPr/>
            </a:pPr>
            <a:r>
              <a:rPr lang="en-US" sz="2800" b="1" dirty="0" smtClean="0">
                <a:solidFill>
                  <a:srgbClr val="555559"/>
                </a:solidFill>
                <a:latin typeface="Trebuchet MS" panose="020B0603020202020204" pitchFamily="34" charset="0"/>
                <a:ea typeface="ＭＳ Ｐゴシック" charset="0"/>
                <a:cs typeface="Rockwell"/>
              </a:rPr>
              <a:t>Mediocre averages obscure large inequalities</a:t>
            </a:r>
            <a:endParaRPr lang="en-US" sz="2800" b="1" dirty="0">
              <a:solidFill>
                <a:srgbClr val="555559"/>
              </a:solidFill>
              <a:latin typeface="Trebuchet MS" panose="020B0603020202020204" pitchFamily="34" charset="0"/>
              <a:ea typeface="ＭＳ Ｐゴシック" charset="0"/>
              <a:cs typeface="Rockwell"/>
            </a:endParaRPr>
          </a:p>
          <a:p>
            <a:pPr marL="800100" lvl="1" indent="-342900">
              <a:buFont typeface="Arial"/>
              <a:buChar char="•"/>
              <a:defRPr/>
            </a:pPr>
            <a:r>
              <a:rPr lang="en-US" sz="2400" dirty="0" smtClean="0">
                <a:solidFill>
                  <a:srgbClr val="555559"/>
                </a:solidFill>
                <a:latin typeface="Trebuchet MS" panose="020B0603020202020204" pitchFamily="34" charset="0"/>
                <a:ea typeface="ＭＳ Ｐゴシック" charset="0"/>
                <a:cs typeface="Gotham Book"/>
              </a:rPr>
              <a:t>Geographic, economic, and race/ethnic differences</a:t>
            </a:r>
            <a:endParaRPr lang="en-US" sz="2400" dirty="0">
              <a:solidFill>
                <a:srgbClr val="555559"/>
              </a:solidFill>
              <a:latin typeface="Trebuchet MS" panose="020B0603020202020204" pitchFamily="34" charset="0"/>
              <a:ea typeface="ＭＳ Ｐゴシック" charset="0"/>
              <a:cs typeface="Gotham Book"/>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304800"/>
            <a:ext cx="8229600" cy="1200329"/>
          </a:xfrm>
          <a:prstGeom prst="rect">
            <a:avLst/>
          </a:prstGeom>
          <a:solidFill>
            <a:srgbClr val="8430A6"/>
          </a:solidFill>
        </p:spPr>
        <p:txBody>
          <a:bodyPr wrap="square">
            <a:spAutoFit/>
          </a:bodyPr>
          <a:lstStyle/>
          <a:p>
            <a:pPr>
              <a:defRPr/>
            </a:pPr>
            <a:r>
              <a:rPr lang="en-US" sz="3600" b="1" dirty="0" smtClean="0">
                <a:solidFill>
                  <a:srgbClr val="FFFFFF"/>
                </a:solidFill>
                <a:latin typeface="Georgia" panose="02040502050405020303" pitchFamily="18" charset="0"/>
                <a:ea typeface="ＭＳ Ｐゴシック" charset="0"/>
                <a:cs typeface="Rockwell"/>
              </a:rPr>
              <a:t>	Levels of Inequality are </a:t>
            </a:r>
          </a:p>
          <a:p>
            <a:pPr>
              <a:defRPr/>
            </a:pPr>
            <a:r>
              <a:rPr lang="en-US" sz="3600" b="1" dirty="0" smtClean="0">
                <a:solidFill>
                  <a:srgbClr val="FFFFFF"/>
                </a:solidFill>
                <a:latin typeface="Georgia" panose="02040502050405020303" pitchFamily="18" charset="0"/>
                <a:ea typeface="ＭＳ Ｐゴシック" charset="0"/>
                <a:cs typeface="Rockwell"/>
              </a:rPr>
              <a:t>	Exceptionally High</a:t>
            </a:r>
            <a:endParaRPr lang="en-US" sz="3000" dirty="0" smtClean="0">
              <a:solidFill>
                <a:srgbClr val="FFFFFF"/>
              </a:solidFill>
              <a:latin typeface="Georgia" panose="02040502050405020303" pitchFamily="18" charset="0"/>
              <a:ea typeface="ＭＳ Ｐゴシック" charset="0"/>
              <a:cs typeface="Rockwell"/>
            </a:endParaRPr>
          </a:p>
        </p:txBody>
      </p:sp>
    </p:spTree>
    <p:extLst>
      <p:ext uri="{BB962C8B-B14F-4D97-AF65-F5344CB8AC3E}">
        <p14:creationId xmlns:p14="http://schemas.microsoft.com/office/powerpoint/2010/main" val="4039506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9"/>
            <a:ext cx="82296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dirty="0" smtClean="0">
                <a:latin typeface="Trebuchet MS" panose="020B0603020202020204" pitchFamily="34" charset="0"/>
              </a:rPr>
              <a:t>Average 2011 TIMSS Scores,  </a:t>
            </a:r>
            <a:br>
              <a:rPr lang="en-US" sz="3600" b="1" dirty="0" smtClean="0">
                <a:latin typeface="Trebuchet MS" panose="020B0603020202020204" pitchFamily="34" charset="0"/>
              </a:rPr>
            </a:br>
            <a:r>
              <a:rPr lang="en-US" sz="3600" b="1" dirty="0" smtClean="0">
                <a:latin typeface="Trebuchet MS" panose="020B0603020202020204" pitchFamily="34" charset="0"/>
              </a:rPr>
              <a:t>Grade 4 Math</a:t>
            </a:r>
          </a:p>
        </p:txBody>
      </p:sp>
      <p:graphicFrame>
        <p:nvGraphicFramePr>
          <p:cNvPr id="9219" name="Content Placeholder 3"/>
          <p:cNvGraphicFramePr>
            <a:graphicFrameLocks/>
          </p:cNvGraphicFramePr>
          <p:nvPr>
            <p:extLst>
              <p:ext uri="{D42A27DB-BD31-4B8C-83A1-F6EECF244321}">
                <p14:modId xmlns:p14="http://schemas.microsoft.com/office/powerpoint/2010/main" val="775072886"/>
              </p:ext>
            </p:extLst>
          </p:nvPr>
        </p:nvGraphicFramePr>
        <p:xfrm>
          <a:off x="406400" y="1549400"/>
          <a:ext cx="8585200" cy="4494213"/>
        </p:xfrm>
        <a:graphic>
          <a:graphicData uri="http://schemas.openxmlformats.org/presentationml/2006/ole">
            <mc:AlternateContent xmlns:mc="http://schemas.openxmlformats.org/markup-compatibility/2006">
              <mc:Choice xmlns:v="urn:schemas-microsoft-com:vml" Requires="v">
                <p:oleObj spid="_x0000_s2147" name="Worksheet" r:id="rId4" imgW="8581903" imgH="4495751" progId="Excel.Sheet.8">
                  <p:embed/>
                </p:oleObj>
              </mc:Choice>
              <mc:Fallback>
                <p:oleObj name="Worksheet" r:id="rId4" imgW="8581903" imgH="4495751" progId="Excel.Sheet.8">
                  <p:embed/>
                  <p:pic>
                    <p:nvPicPr>
                      <p:cNvPr id="0" name=""/>
                      <p:cNvPicPr>
                        <a:picLocks noChangeArrowheads="1"/>
                      </p:cNvPicPr>
                      <p:nvPr/>
                    </p:nvPicPr>
                    <p:blipFill>
                      <a:blip r:embed="rId5"/>
                      <a:srcRect/>
                      <a:stretch>
                        <a:fillRect/>
                      </a:stretch>
                    </p:blipFill>
                    <p:spPr bwMode="auto">
                      <a:xfrm>
                        <a:off x="406400" y="1549400"/>
                        <a:ext cx="85852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Box 8"/>
          <p:cNvSpPr txBox="1">
            <a:spLocks noChangeArrowheads="1"/>
          </p:cNvSpPr>
          <p:nvPr/>
        </p:nvSpPr>
        <p:spPr bwMode="auto">
          <a:xfrm>
            <a:off x="609600" y="6172200"/>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dirty="0" smtClean="0">
                <a:latin typeface="Trebuchet MS" panose="020B0603020202020204" pitchFamily="34" charset="0"/>
              </a:rPr>
              <a:t>Source: Provasnik et al. (2012</a:t>
            </a:r>
            <a:r>
              <a:rPr lang="en-US" altLang="en-US" dirty="0" smtClean="0">
                <a:latin typeface="Lucida Sans" panose="020B0602030504020204" pitchFamily="34" charset="0"/>
              </a:rPr>
              <a:t>)</a:t>
            </a:r>
            <a:endParaRPr lang="en-US" altLang="en-US" dirty="0">
              <a:latin typeface="Lucida Sans" panose="020B0602030504020204" pitchFamily="34" charset="0"/>
            </a:endParaRPr>
          </a:p>
        </p:txBody>
      </p:sp>
      <p:sp>
        <p:nvSpPr>
          <p:cNvPr id="2" name="Slide Number Placeholder 1"/>
          <p:cNvSpPr>
            <a:spLocks noGrp="1"/>
          </p:cNvSpPr>
          <p:nvPr>
            <p:ph type="sldNum" sz="quarter" idx="10"/>
          </p:nvPr>
        </p:nvSpPr>
        <p:spPr/>
        <p:txBody>
          <a:bodyPr/>
          <a:lstStyle/>
          <a:p>
            <a:pPr>
              <a:defRPr/>
            </a:pPr>
            <a:fld id="{01061158-9924-4C9B-A471-B66CDAB0C6C0}" type="slidenum">
              <a:rPr lang="en-US" smtClean="0"/>
              <a:pPr>
                <a:defRPr/>
              </a:pPr>
              <a:t>15</a:t>
            </a:fld>
            <a:endParaRPr lang="en-US" dirty="0"/>
          </a:p>
        </p:txBody>
      </p:sp>
    </p:spTree>
    <p:extLst>
      <p:ext uri="{BB962C8B-B14F-4D97-AF65-F5344CB8AC3E}">
        <p14:creationId xmlns:p14="http://schemas.microsoft.com/office/powerpoint/2010/main" val="1472959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9"/>
            <a:ext cx="82296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dirty="0" smtClean="0">
                <a:latin typeface="Trebuchet MS" panose="020B0603020202020204" pitchFamily="34" charset="0"/>
              </a:rPr>
              <a:t>Average 2011 TIMSS Scores,  </a:t>
            </a:r>
            <a:br>
              <a:rPr lang="en-US" sz="3600" b="1" dirty="0" smtClean="0">
                <a:latin typeface="Trebuchet MS" panose="020B0603020202020204" pitchFamily="34" charset="0"/>
              </a:rPr>
            </a:br>
            <a:r>
              <a:rPr lang="en-US" sz="3600" b="1" dirty="0" smtClean="0">
                <a:latin typeface="Trebuchet MS" panose="020B0603020202020204" pitchFamily="34" charset="0"/>
              </a:rPr>
              <a:t>Grade 4 Math</a:t>
            </a:r>
          </a:p>
        </p:txBody>
      </p:sp>
      <p:graphicFrame>
        <p:nvGraphicFramePr>
          <p:cNvPr id="9219" name="Content Placeholder 3"/>
          <p:cNvGraphicFramePr>
            <a:graphicFrameLocks/>
          </p:cNvGraphicFramePr>
          <p:nvPr>
            <p:extLst>
              <p:ext uri="{D42A27DB-BD31-4B8C-83A1-F6EECF244321}">
                <p14:modId xmlns:p14="http://schemas.microsoft.com/office/powerpoint/2010/main" val="278700570"/>
              </p:ext>
            </p:extLst>
          </p:nvPr>
        </p:nvGraphicFramePr>
        <p:xfrm>
          <a:off x="406400" y="1549400"/>
          <a:ext cx="8585200" cy="4494213"/>
        </p:xfrm>
        <a:graphic>
          <a:graphicData uri="http://schemas.openxmlformats.org/presentationml/2006/ole">
            <mc:AlternateContent xmlns:mc="http://schemas.openxmlformats.org/markup-compatibility/2006">
              <mc:Choice xmlns:v="urn:schemas-microsoft-com:vml" Requires="v">
                <p:oleObj spid="_x0000_s10262" name="Worksheet" r:id="rId4" imgW="8581903" imgH="4495751" progId="Excel.Sheet.8">
                  <p:embed/>
                </p:oleObj>
              </mc:Choice>
              <mc:Fallback>
                <p:oleObj name="Worksheet" r:id="rId4" imgW="8581903" imgH="4495751" progId="Excel.Sheet.8">
                  <p:embed/>
                  <p:pic>
                    <p:nvPicPr>
                      <p:cNvPr id="0" name=""/>
                      <p:cNvPicPr>
                        <a:picLocks noChangeArrowheads="1"/>
                      </p:cNvPicPr>
                      <p:nvPr/>
                    </p:nvPicPr>
                    <p:blipFill>
                      <a:blip r:embed="rId5"/>
                      <a:srcRect/>
                      <a:stretch>
                        <a:fillRect/>
                      </a:stretch>
                    </p:blipFill>
                    <p:spPr bwMode="auto">
                      <a:xfrm>
                        <a:off x="406400" y="1549400"/>
                        <a:ext cx="85852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Box 8"/>
          <p:cNvSpPr txBox="1">
            <a:spLocks noChangeArrowheads="1"/>
          </p:cNvSpPr>
          <p:nvPr/>
        </p:nvSpPr>
        <p:spPr bwMode="auto">
          <a:xfrm>
            <a:off x="609600" y="6172200"/>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dirty="0" smtClean="0">
                <a:latin typeface="Trebuchet MS" panose="020B0603020202020204" pitchFamily="34" charset="0"/>
              </a:rPr>
              <a:t>Source: Provasnik et al. (2012</a:t>
            </a:r>
            <a:r>
              <a:rPr lang="en-US" altLang="en-US" dirty="0" smtClean="0">
                <a:latin typeface="Lucida Sans" panose="020B0602030504020204" pitchFamily="34" charset="0"/>
              </a:rPr>
              <a:t>)</a:t>
            </a:r>
            <a:endParaRPr lang="en-US" altLang="en-US" dirty="0">
              <a:latin typeface="Lucida Sans" panose="020B0602030504020204" pitchFamily="34" charset="0"/>
            </a:endParaRPr>
          </a:p>
        </p:txBody>
      </p:sp>
      <p:sp>
        <p:nvSpPr>
          <p:cNvPr id="2" name="Slide Number Placeholder 1"/>
          <p:cNvSpPr>
            <a:spLocks noGrp="1"/>
          </p:cNvSpPr>
          <p:nvPr>
            <p:ph type="sldNum" sz="quarter" idx="10"/>
          </p:nvPr>
        </p:nvSpPr>
        <p:spPr/>
        <p:txBody>
          <a:bodyPr/>
          <a:lstStyle/>
          <a:p>
            <a:pPr>
              <a:defRPr/>
            </a:pPr>
            <a:fld id="{01061158-9924-4C9B-A471-B66CDAB0C6C0}" type="slidenum">
              <a:rPr lang="en-US" smtClean="0"/>
              <a:pPr>
                <a:defRPr/>
              </a:pPr>
              <a:t>16</a:t>
            </a:fld>
            <a:endParaRPr lang="en-US"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2057401"/>
            <a:ext cx="785813" cy="394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24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9"/>
            <a:ext cx="82296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dirty="0" smtClean="0">
                <a:latin typeface="Trebuchet MS" panose="020B0603020202020204" pitchFamily="34" charset="0"/>
              </a:rPr>
              <a:t>Average 2011 TIMSS Scores,  </a:t>
            </a:r>
            <a:br>
              <a:rPr lang="en-US" sz="3600" b="1" dirty="0" smtClean="0">
                <a:latin typeface="Trebuchet MS" panose="020B0603020202020204" pitchFamily="34" charset="0"/>
              </a:rPr>
            </a:br>
            <a:r>
              <a:rPr lang="en-US" sz="3600" b="1" dirty="0" smtClean="0">
                <a:latin typeface="Trebuchet MS" panose="020B0603020202020204" pitchFamily="34" charset="0"/>
              </a:rPr>
              <a:t>Grade 4 Math</a:t>
            </a:r>
          </a:p>
        </p:txBody>
      </p:sp>
      <p:graphicFrame>
        <p:nvGraphicFramePr>
          <p:cNvPr id="9219" name="Content Placeholder 3"/>
          <p:cNvGraphicFramePr>
            <a:graphicFrameLocks/>
          </p:cNvGraphicFramePr>
          <p:nvPr>
            <p:extLst>
              <p:ext uri="{D42A27DB-BD31-4B8C-83A1-F6EECF244321}">
                <p14:modId xmlns:p14="http://schemas.microsoft.com/office/powerpoint/2010/main" val="2406365607"/>
              </p:ext>
            </p:extLst>
          </p:nvPr>
        </p:nvGraphicFramePr>
        <p:xfrm>
          <a:off x="406400" y="1549400"/>
          <a:ext cx="8585200" cy="4494213"/>
        </p:xfrm>
        <a:graphic>
          <a:graphicData uri="http://schemas.openxmlformats.org/presentationml/2006/ole">
            <mc:AlternateContent xmlns:mc="http://schemas.openxmlformats.org/markup-compatibility/2006">
              <mc:Choice xmlns:v="urn:schemas-microsoft-com:vml" Requires="v">
                <p:oleObj spid="_x0000_s12310" name="Worksheet" r:id="rId4" imgW="8581903" imgH="4495751" progId="Excel.Sheet.8">
                  <p:embed/>
                </p:oleObj>
              </mc:Choice>
              <mc:Fallback>
                <p:oleObj name="Worksheet" r:id="rId4" imgW="8581903" imgH="4495751" progId="Excel.Sheet.8">
                  <p:embed/>
                  <p:pic>
                    <p:nvPicPr>
                      <p:cNvPr id="0" name=""/>
                      <p:cNvPicPr>
                        <a:picLocks noChangeArrowheads="1"/>
                      </p:cNvPicPr>
                      <p:nvPr/>
                    </p:nvPicPr>
                    <p:blipFill>
                      <a:blip r:embed="rId5"/>
                      <a:srcRect/>
                      <a:stretch>
                        <a:fillRect/>
                      </a:stretch>
                    </p:blipFill>
                    <p:spPr bwMode="auto">
                      <a:xfrm>
                        <a:off x="406400" y="1549400"/>
                        <a:ext cx="85852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Box 8"/>
          <p:cNvSpPr txBox="1">
            <a:spLocks noChangeArrowheads="1"/>
          </p:cNvSpPr>
          <p:nvPr/>
        </p:nvSpPr>
        <p:spPr bwMode="auto">
          <a:xfrm>
            <a:off x="609600" y="6172200"/>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dirty="0" smtClean="0">
                <a:latin typeface="Trebuchet MS" panose="020B0603020202020204" pitchFamily="34" charset="0"/>
              </a:rPr>
              <a:t>Source: Provasnik et al. (2012</a:t>
            </a:r>
            <a:r>
              <a:rPr lang="en-US" altLang="en-US" dirty="0" smtClean="0">
                <a:latin typeface="Lucida Sans" panose="020B0602030504020204" pitchFamily="34" charset="0"/>
              </a:rPr>
              <a:t>)</a:t>
            </a:r>
            <a:endParaRPr lang="en-US" altLang="en-US" dirty="0">
              <a:latin typeface="Lucida Sans" panose="020B0602030504020204" pitchFamily="34" charset="0"/>
            </a:endParaRPr>
          </a:p>
        </p:txBody>
      </p:sp>
      <p:sp>
        <p:nvSpPr>
          <p:cNvPr id="2" name="Slide Number Placeholder 1"/>
          <p:cNvSpPr>
            <a:spLocks noGrp="1"/>
          </p:cNvSpPr>
          <p:nvPr>
            <p:ph type="sldNum" sz="quarter" idx="10"/>
          </p:nvPr>
        </p:nvSpPr>
        <p:spPr/>
        <p:txBody>
          <a:bodyPr/>
          <a:lstStyle/>
          <a:p>
            <a:pPr>
              <a:defRPr/>
            </a:pPr>
            <a:fld id="{01061158-9924-4C9B-A471-B66CDAB0C6C0}" type="slidenum">
              <a:rPr lang="en-US" smtClean="0"/>
              <a:pPr>
                <a:defRPr/>
              </a:pPr>
              <a:t>17</a:t>
            </a:fld>
            <a:endParaRPr lang="en-US"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2057401"/>
            <a:ext cx="785813" cy="394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cxnSpLocks noChangeShapeType="1"/>
          </p:cNvCxnSpPr>
          <p:nvPr/>
        </p:nvCxnSpPr>
        <p:spPr bwMode="auto">
          <a:xfrm flipH="1">
            <a:off x="990600" y="2336800"/>
            <a:ext cx="5676900" cy="0"/>
          </a:xfrm>
          <a:prstGeom prst="line">
            <a:avLst/>
          </a:prstGeom>
          <a:noFill/>
          <a:ln w="254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956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9"/>
            <a:ext cx="82296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600" b="1" dirty="0" smtClean="0">
                <a:latin typeface="Trebuchet MS" panose="020B0603020202020204" pitchFamily="34" charset="0"/>
              </a:rPr>
              <a:t>Average 2011 TIMSS Scores,  </a:t>
            </a:r>
            <a:br>
              <a:rPr lang="en-US" sz="3600" b="1" dirty="0" smtClean="0">
                <a:latin typeface="Trebuchet MS" panose="020B0603020202020204" pitchFamily="34" charset="0"/>
              </a:rPr>
            </a:br>
            <a:r>
              <a:rPr lang="en-US" sz="3600" b="1" dirty="0" smtClean="0">
                <a:latin typeface="Trebuchet MS" panose="020B0603020202020204" pitchFamily="34" charset="0"/>
              </a:rPr>
              <a:t>Grade 4 Math</a:t>
            </a:r>
          </a:p>
        </p:txBody>
      </p:sp>
      <p:graphicFrame>
        <p:nvGraphicFramePr>
          <p:cNvPr id="9219" name="Content Placeholder 3"/>
          <p:cNvGraphicFramePr>
            <a:graphicFrameLocks/>
          </p:cNvGraphicFramePr>
          <p:nvPr>
            <p:extLst>
              <p:ext uri="{D42A27DB-BD31-4B8C-83A1-F6EECF244321}">
                <p14:modId xmlns:p14="http://schemas.microsoft.com/office/powerpoint/2010/main" val="2402707977"/>
              </p:ext>
            </p:extLst>
          </p:nvPr>
        </p:nvGraphicFramePr>
        <p:xfrm>
          <a:off x="406400" y="1549400"/>
          <a:ext cx="8585200" cy="4494213"/>
        </p:xfrm>
        <a:graphic>
          <a:graphicData uri="http://schemas.openxmlformats.org/presentationml/2006/ole">
            <mc:AlternateContent xmlns:mc="http://schemas.openxmlformats.org/markup-compatibility/2006">
              <mc:Choice xmlns:v="urn:schemas-microsoft-com:vml" Requires="v">
                <p:oleObj spid="_x0000_s13334" name="Worksheet" r:id="rId4" imgW="8581903" imgH="4495751" progId="Excel.Sheet.8">
                  <p:embed/>
                </p:oleObj>
              </mc:Choice>
              <mc:Fallback>
                <p:oleObj name="Worksheet" r:id="rId4" imgW="8581903" imgH="4495751" progId="Excel.Sheet.8">
                  <p:embed/>
                  <p:pic>
                    <p:nvPicPr>
                      <p:cNvPr id="0" name=""/>
                      <p:cNvPicPr>
                        <a:picLocks noChangeArrowheads="1"/>
                      </p:cNvPicPr>
                      <p:nvPr/>
                    </p:nvPicPr>
                    <p:blipFill>
                      <a:blip r:embed="rId5"/>
                      <a:srcRect/>
                      <a:stretch>
                        <a:fillRect/>
                      </a:stretch>
                    </p:blipFill>
                    <p:spPr bwMode="auto">
                      <a:xfrm>
                        <a:off x="406400" y="1549400"/>
                        <a:ext cx="85852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Box 8"/>
          <p:cNvSpPr txBox="1">
            <a:spLocks noChangeArrowheads="1"/>
          </p:cNvSpPr>
          <p:nvPr/>
        </p:nvSpPr>
        <p:spPr bwMode="auto">
          <a:xfrm>
            <a:off x="609600" y="6172200"/>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en-US" dirty="0" smtClean="0">
                <a:latin typeface="Trebuchet MS" panose="020B0603020202020204" pitchFamily="34" charset="0"/>
              </a:rPr>
              <a:t>Source: Provasnik et al. (2012</a:t>
            </a:r>
            <a:r>
              <a:rPr lang="en-US" altLang="en-US" dirty="0" smtClean="0">
                <a:latin typeface="Lucida Sans" panose="020B0602030504020204" pitchFamily="34" charset="0"/>
              </a:rPr>
              <a:t>)</a:t>
            </a:r>
            <a:endParaRPr lang="en-US" altLang="en-US" dirty="0">
              <a:latin typeface="Lucida Sans" panose="020B0602030504020204" pitchFamily="34" charset="0"/>
            </a:endParaRPr>
          </a:p>
        </p:txBody>
      </p:sp>
      <p:sp>
        <p:nvSpPr>
          <p:cNvPr id="2" name="Slide Number Placeholder 1"/>
          <p:cNvSpPr>
            <a:spLocks noGrp="1"/>
          </p:cNvSpPr>
          <p:nvPr>
            <p:ph type="sldNum" sz="quarter" idx="10"/>
          </p:nvPr>
        </p:nvSpPr>
        <p:spPr/>
        <p:txBody>
          <a:bodyPr/>
          <a:lstStyle/>
          <a:p>
            <a:pPr>
              <a:defRPr/>
            </a:pPr>
            <a:fld id="{01061158-9924-4C9B-A471-B66CDAB0C6C0}" type="slidenum">
              <a:rPr lang="en-US" smtClean="0"/>
              <a:pPr>
                <a:defRPr/>
              </a:pPr>
              <a:t>18</a:t>
            </a:fld>
            <a:endParaRPr lang="en-US"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2057401"/>
            <a:ext cx="785813" cy="394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a:cxnSpLocks noChangeShapeType="1"/>
          </p:cNvCxnSpPr>
          <p:nvPr/>
        </p:nvCxnSpPr>
        <p:spPr bwMode="auto">
          <a:xfrm flipH="1">
            <a:off x="990600" y="2336800"/>
            <a:ext cx="5676900" cy="0"/>
          </a:xfrm>
          <a:prstGeom prst="line">
            <a:avLst/>
          </a:prstGeom>
          <a:noFill/>
          <a:ln w="254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a:cxnSpLocks noChangeShapeType="1"/>
          </p:cNvCxnSpPr>
          <p:nvPr/>
        </p:nvCxnSpPr>
        <p:spPr bwMode="auto">
          <a:xfrm flipH="1">
            <a:off x="3657600" y="2844800"/>
            <a:ext cx="3429000" cy="0"/>
          </a:xfrm>
          <a:prstGeom prst="line">
            <a:avLst/>
          </a:prstGeom>
          <a:noFill/>
          <a:ln w="25400"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186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6740" y="1663965"/>
            <a:ext cx="8077200" cy="4118050"/>
          </a:xfrm>
          <a:prstGeom prst="rect">
            <a:avLst/>
          </a:prstGeom>
          <a:noFill/>
        </p:spPr>
        <p:txBody>
          <a:bodyPr wrap="square">
            <a:spAutoFit/>
          </a:bodyPr>
          <a:lstStyle/>
          <a:p>
            <a:pPr>
              <a:defRPr/>
            </a:pPr>
            <a:endParaRPr lang="en-US" sz="2400" dirty="0" smtClean="0">
              <a:solidFill>
                <a:srgbClr val="555559"/>
              </a:solidFill>
              <a:latin typeface="Trebuchet MS" panose="020B0603020202020204" pitchFamily="34" charset="0"/>
              <a:ea typeface="ＭＳ Ｐゴシック" charset="0"/>
              <a:cs typeface="Gotham Book"/>
            </a:endParaRPr>
          </a:p>
          <a:p>
            <a:pPr>
              <a:defRPr/>
            </a:pPr>
            <a:endParaRPr lang="en-US" sz="2400" dirty="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About </a:t>
            </a:r>
            <a:r>
              <a:rPr lang="en-US" sz="2400" dirty="0">
                <a:solidFill>
                  <a:srgbClr val="555559"/>
                </a:solidFill>
                <a:latin typeface="Trebuchet MS" panose="020B0603020202020204" pitchFamily="34" charset="0"/>
                <a:ea typeface="ＭＳ Ｐゴシック" charset="0"/>
                <a:cs typeface="Gotham Book"/>
              </a:rPr>
              <a:t>42% of U.S. young people earn college degrees (A.A. or B.A</a:t>
            </a:r>
            <a:r>
              <a:rPr lang="en-US" sz="2400" dirty="0" smtClean="0">
                <a:solidFill>
                  <a:srgbClr val="555559"/>
                </a:solidFill>
                <a:latin typeface="Trebuchet MS" panose="020B0603020202020204" pitchFamily="34" charset="0"/>
                <a:ea typeface="ＭＳ Ｐゴシック" charset="0"/>
                <a:cs typeface="Gotham Book"/>
              </a:rPr>
              <a:t>.)</a:t>
            </a:r>
          </a:p>
          <a:p>
            <a:pPr marL="342900" indent="-342900">
              <a:buBlip>
                <a:blip r:embed="rId4"/>
              </a:buBlip>
              <a:defRPr/>
            </a:pPr>
            <a:r>
              <a:rPr lang="en-US" sz="2400" dirty="0">
                <a:solidFill>
                  <a:srgbClr val="555559"/>
                </a:solidFill>
                <a:latin typeface="Trebuchet MS" panose="020B0603020202020204" pitchFamily="34" charset="0"/>
                <a:ea typeface="ＭＳ Ｐゴシック" charset="0"/>
                <a:cs typeface="Gotham Book"/>
              </a:rPr>
              <a:t>Once the highest proportion in the world, the U.S. is now </a:t>
            </a:r>
            <a:r>
              <a:rPr lang="en-US" sz="2400" dirty="0" smtClean="0">
                <a:solidFill>
                  <a:srgbClr val="555559"/>
                </a:solidFill>
                <a:latin typeface="Trebuchet MS" panose="020B0603020202020204" pitchFamily="34" charset="0"/>
                <a:ea typeface="ＭＳ Ｐゴシック" charset="0"/>
                <a:cs typeface="Gotham Book"/>
              </a:rPr>
              <a:t>14</a:t>
            </a:r>
            <a:r>
              <a:rPr lang="en-US" sz="2400" baseline="30000" dirty="0" smtClean="0">
                <a:solidFill>
                  <a:srgbClr val="555559"/>
                </a:solidFill>
                <a:latin typeface="Trebuchet MS" panose="020B0603020202020204" pitchFamily="34" charset="0"/>
                <a:ea typeface="ＭＳ Ｐゴシック" charset="0"/>
                <a:cs typeface="Gotham Book"/>
              </a:rPr>
              <a:t>th</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But this obscures inequality</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54% in MA, 38% in CA, 29% in AR</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MA would be 1</a:t>
            </a:r>
            <a:r>
              <a:rPr lang="en-US" sz="2000" baseline="30000" dirty="0" smtClean="0">
                <a:solidFill>
                  <a:srgbClr val="555559"/>
                </a:solidFill>
                <a:latin typeface="Trebuchet MS" panose="020B0603020202020204" pitchFamily="34" charset="0"/>
                <a:ea typeface="ＭＳ Ｐゴシック" charset="0"/>
                <a:cs typeface="Gotham Book"/>
              </a:rPr>
              <a:t>st</a:t>
            </a:r>
            <a:r>
              <a:rPr lang="en-US" sz="2000" dirty="0" smtClean="0">
                <a:solidFill>
                  <a:srgbClr val="555559"/>
                </a:solidFill>
                <a:latin typeface="Trebuchet MS" panose="020B0603020202020204" pitchFamily="34" charset="0"/>
                <a:ea typeface="ＭＳ Ｐゴシック" charset="0"/>
                <a:cs typeface="Gotham Book"/>
              </a:rPr>
              <a:t> in the world, AR would be 28</a:t>
            </a:r>
            <a:r>
              <a:rPr lang="en-US" sz="2000" baseline="30000" dirty="0" smtClean="0">
                <a:solidFill>
                  <a:srgbClr val="555559"/>
                </a:solidFill>
                <a:latin typeface="Trebuchet MS" panose="020B0603020202020204" pitchFamily="34" charset="0"/>
                <a:ea typeface="ＭＳ Ｐゴシック" charset="0"/>
                <a:cs typeface="Gotham Book"/>
              </a:rPr>
              <a:t>th</a:t>
            </a:r>
            <a:r>
              <a:rPr lang="en-US" sz="2000" dirty="0" smtClean="0">
                <a:solidFill>
                  <a:srgbClr val="555559"/>
                </a:solidFill>
                <a:latin typeface="Trebuchet MS" panose="020B0603020202020204" pitchFamily="34" charset="0"/>
                <a:ea typeface="ＭＳ Ｐゴシック" charset="0"/>
                <a:cs typeface="Gotham Book"/>
              </a:rPr>
              <a:t>!</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Also large gaps by SES, race/ethnicity</a:t>
            </a:r>
            <a:endParaRPr lang="en-US" sz="2000" dirty="0">
              <a:solidFill>
                <a:srgbClr val="555559"/>
              </a:solidFill>
              <a:latin typeface="Trebuchet MS" panose="020B0603020202020204" pitchFamily="34" charset="0"/>
              <a:ea typeface="ＭＳ Ｐゴシック" charset="0"/>
              <a:cs typeface="Gotham Book"/>
            </a:endParaRPr>
          </a:p>
          <a:p>
            <a:pPr>
              <a:lnSpc>
                <a:spcPct val="140000"/>
              </a:lnSpc>
              <a:defRPr/>
            </a:pPr>
            <a:endParaRPr lang="en-US" sz="2400" dirty="0">
              <a:solidFill>
                <a:srgbClr val="872D9A"/>
              </a:solidFill>
              <a:latin typeface="Gotham Book"/>
              <a:ea typeface="ＭＳ Ｐゴシック" charset="0"/>
              <a:cs typeface="Gotham Book"/>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57200"/>
            <a:ext cx="8229600" cy="1200329"/>
          </a:xfrm>
          <a:prstGeom prst="rect">
            <a:avLst/>
          </a:prstGeom>
          <a:solidFill>
            <a:srgbClr val="8430A6"/>
          </a:solidFill>
        </p:spPr>
        <p:txBody>
          <a:bodyPr wrap="square">
            <a:spAutoFit/>
          </a:bodyPr>
          <a:lstStyle/>
          <a:p>
            <a:pPr>
              <a:defRPr/>
            </a:pPr>
            <a:r>
              <a:rPr lang="en-US" sz="3600" b="1" dirty="0" smtClean="0">
                <a:solidFill>
                  <a:srgbClr val="FFFFFF"/>
                </a:solidFill>
                <a:latin typeface="Georgia" panose="02040502050405020303" pitchFamily="18" charset="0"/>
                <a:ea typeface="ＭＳ Ｐゴシック" charset="0"/>
                <a:cs typeface="Rockwell"/>
              </a:rPr>
              <a:t>	Levels of Inequality are </a:t>
            </a:r>
          </a:p>
          <a:p>
            <a:pPr>
              <a:defRPr/>
            </a:pPr>
            <a:r>
              <a:rPr lang="en-US" sz="3600" b="1" dirty="0" smtClean="0">
                <a:solidFill>
                  <a:srgbClr val="FFFFFF"/>
                </a:solidFill>
                <a:latin typeface="Georgia" panose="02040502050405020303" pitchFamily="18" charset="0"/>
                <a:ea typeface="ＭＳ Ｐゴシック" charset="0"/>
                <a:cs typeface="Rockwell"/>
              </a:rPr>
              <a:t>	Exceptionally High</a:t>
            </a:r>
            <a:endParaRPr lang="en-US" sz="3000" dirty="0" smtClean="0">
              <a:solidFill>
                <a:srgbClr val="FFFFFF"/>
              </a:solidFill>
              <a:latin typeface="Georgia" panose="02040502050405020303" pitchFamily="18" charset="0"/>
              <a:ea typeface="ＭＳ Ｐゴシック" charset="0"/>
              <a:cs typeface="Rockwell"/>
            </a:endParaRPr>
          </a:p>
        </p:txBody>
      </p:sp>
      <p:sp>
        <p:nvSpPr>
          <p:cNvPr id="2" name="TextBox 1"/>
          <p:cNvSpPr txBox="1"/>
          <p:nvPr/>
        </p:nvSpPr>
        <p:spPr>
          <a:xfrm>
            <a:off x="133350" y="1828800"/>
            <a:ext cx="9010650" cy="800219"/>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“Once a Leader, U.S. Lags in College Degrees”</a:t>
            </a:r>
            <a:endParaRPr lang="en-US" sz="2800" dirty="0">
              <a:solidFill>
                <a:srgbClr val="FF0000"/>
              </a:solidFill>
              <a:latin typeface="Trebuchet MS" panose="020B0603020202020204" pitchFamily="34" charset="0"/>
              <a:ea typeface="ＭＳ Ｐゴシック" charset="0"/>
              <a:cs typeface="Gotham Book"/>
            </a:endParaRPr>
          </a:p>
          <a:p>
            <a:endParaRPr lang="en-US" dirty="0"/>
          </a:p>
        </p:txBody>
      </p:sp>
    </p:spTree>
    <p:extLst>
      <p:ext uri="{BB962C8B-B14F-4D97-AF65-F5344CB8AC3E}">
        <p14:creationId xmlns:p14="http://schemas.microsoft.com/office/powerpoint/2010/main" val="3691535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bhunter\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l="15402" r="9376" b="19081"/>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154386" y="1647885"/>
            <a:ext cx="3238500" cy="4524315"/>
          </a:xfrm>
          <a:prstGeom prst="rect">
            <a:avLst/>
          </a:prstGeom>
          <a:noFill/>
        </p:spPr>
        <p:txBody>
          <a:bodyPr wrap="square" rtlCol="0">
            <a:spAutoFit/>
          </a:bodyPr>
          <a:lstStyle/>
          <a:p>
            <a:pPr marL="342900" indent="-342900">
              <a:buBlip>
                <a:blip r:embed="rId3"/>
              </a:buBlip>
            </a:pPr>
            <a:r>
              <a:rPr lang="en-US" sz="2400" b="1" dirty="0" smtClean="0">
                <a:solidFill>
                  <a:srgbClr val="555559"/>
                </a:solidFill>
                <a:latin typeface="Trebuchet MS" panose="020B0603020202020204" pitchFamily="34" charset="0"/>
              </a:rPr>
              <a:t>Founded in 1936</a:t>
            </a:r>
            <a:endParaRPr lang="en-US" sz="2400" b="1" dirty="0">
              <a:solidFill>
                <a:schemeClr val="bg1"/>
              </a:solidFill>
              <a:latin typeface="Trebuchet MS" panose="020B0603020202020204" pitchFamily="34" charset="0"/>
            </a:endParaRPr>
          </a:p>
          <a:p>
            <a:r>
              <a:rPr lang="en-US" sz="2400" b="1" dirty="0" smtClean="0">
                <a:solidFill>
                  <a:schemeClr val="bg1"/>
                </a:solidFill>
                <a:latin typeface="Trebuchet MS" panose="020B0603020202020204" pitchFamily="34" charset="0"/>
              </a:rPr>
              <a:t>      </a:t>
            </a:r>
          </a:p>
          <a:p>
            <a:pPr marL="342900" indent="-342900">
              <a:buBlip>
                <a:blip r:embed="rId3"/>
              </a:buBlip>
            </a:pPr>
            <a:r>
              <a:rPr lang="en-US" sz="2400" b="1" dirty="0" smtClean="0">
                <a:solidFill>
                  <a:srgbClr val="555559"/>
                </a:solidFill>
                <a:latin typeface="Trebuchet MS" panose="020B0603020202020204" pitchFamily="34" charset="0"/>
              </a:rPr>
              <a:t>Committed </a:t>
            </a:r>
            <a:r>
              <a:rPr lang="en-US" sz="2400" b="1" dirty="0">
                <a:solidFill>
                  <a:srgbClr val="555559"/>
                </a:solidFill>
                <a:latin typeface="Trebuchet MS" panose="020B0603020202020204" pitchFamily="34" charset="0"/>
              </a:rPr>
              <a:t>to </a:t>
            </a:r>
            <a:r>
              <a:rPr lang="en-US" sz="2400" b="1" dirty="0" smtClean="0">
                <a:solidFill>
                  <a:srgbClr val="555559"/>
                </a:solidFill>
                <a:latin typeface="Trebuchet MS" panose="020B0603020202020204" pitchFamily="34" charset="0"/>
              </a:rPr>
              <a:t>understanding human </a:t>
            </a:r>
            <a:r>
              <a:rPr lang="en-US" sz="2400" b="1" dirty="0">
                <a:solidFill>
                  <a:srgbClr val="555559"/>
                </a:solidFill>
                <a:latin typeface="Trebuchet MS" panose="020B0603020202020204" pitchFamily="34" charset="0"/>
              </a:rPr>
              <a:t>behavior through research. </a:t>
            </a:r>
          </a:p>
          <a:p>
            <a:pPr marL="342900" indent="-342900">
              <a:buBlip>
                <a:blip r:embed="rId3"/>
              </a:buBlip>
            </a:pPr>
            <a:endParaRPr lang="en-US" sz="2400" b="1" dirty="0" smtClean="0">
              <a:solidFill>
                <a:schemeClr val="bg1"/>
              </a:solidFill>
              <a:latin typeface="Trebuchet MS" panose="020B0603020202020204" pitchFamily="34" charset="0"/>
            </a:endParaRPr>
          </a:p>
          <a:p>
            <a:pPr marL="342900" indent="-342900">
              <a:buBlip>
                <a:blip r:embed="rId3"/>
              </a:buBlip>
            </a:pPr>
            <a:r>
              <a:rPr lang="en-US" sz="2400" b="1" dirty="0" smtClean="0">
                <a:solidFill>
                  <a:srgbClr val="555559"/>
                </a:solidFill>
                <a:latin typeface="Trebuchet MS" panose="020B0603020202020204" pitchFamily="34" charset="0"/>
              </a:rPr>
              <a:t>The most </a:t>
            </a:r>
            <a:r>
              <a:rPr lang="en-US" sz="2400" b="1" dirty="0">
                <a:solidFill>
                  <a:srgbClr val="555559"/>
                </a:solidFill>
                <a:latin typeface="Trebuchet MS" panose="020B0603020202020204" pitchFamily="34" charset="0"/>
              </a:rPr>
              <a:t>pressing challenges confronting young people change over time.</a:t>
            </a:r>
            <a:endParaRPr lang="en-US" sz="2400" b="1" spc="300" dirty="0">
              <a:solidFill>
                <a:srgbClr val="555559"/>
              </a:solidFill>
              <a:latin typeface="Trebuchet MS" panose="020B0603020202020204" pitchFamily="34" charset="0"/>
            </a:endParaRPr>
          </a:p>
        </p:txBody>
      </p:sp>
      <p:sp>
        <p:nvSpPr>
          <p:cNvPr id="28" name="TextBox 27"/>
          <p:cNvSpPr txBox="1"/>
          <p:nvPr/>
        </p:nvSpPr>
        <p:spPr>
          <a:xfrm>
            <a:off x="3429000" y="1100681"/>
            <a:ext cx="1143000" cy="338554"/>
          </a:xfrm>
          <a:prstGeom prst="rect">
            <a:avLst/>
          </a:prstGeom>
          <a:noFill/>
        </p:spPr>
        <p:txBody>
          <a:bodyPr wrap="square" rtlCol="0">
            <a:spAutoFit/>
          </a:bodyPr>
          <a:lstStyle/>
          <a:p>
            <a:r>
              <a:rPr lang="en-US" sz="1600" b="1" spc="300" dirty="0" smtClean="0">
                <a:solidFill>
                  <a:srgbClr val="555559"/>
                </a:solidFill>
              </a:rPr>
              <a:t>1940’s</a:t>
            </a:r>
            <a:endParaRPr lang="en-US" sz="1600" b="1" spc="300" dirty="0">
              <a:solidFill>
                <a:srgbClr val="555559"/>
              </a:solidFill>
            </a:endParaRPr>
          </a:p>
        </p:txBody>
      </p:sp>
      <p:sp>
        <p:nvSpPr>
          <p:cNvPr id="62" name="TextBox 61"/>
          <p:cNvSpPr txBox="1"/>
          <p:nvPr/>
        </p:nvSpPr>
        <p:spPr>
          <a:xfrm>
            <a:off x="3429000" y="1820362"/>
            <a:ext cx="1219200" cy="338554"/>
          </a:xfrm>
          <a:prstGeom prst="rect">
            <a:avLst/>
          </a:prstGeom>
          <a:noFill/>
        </p:spPr>
        <p:txBody>
          <a:bodyPr wrap="square" rtlCol="0">
            <a:spAutoFit/>
          </a:bodyPr>
          <a:lstStyle/>
          <a:p>
            <a:r>
              <a:rPr lang="en-US" sz="1600" b="1" spc="300" dirty="0" smtClean="0">
                <a:solidFill>
                  <a:srgbClr val="555559"/>
                </a:solidFill>
              </a:rPr>
              <a:t>1950’s</a:t>
            </a:r>
            <a:endParaRPr lang="en-US" sz="1600" b="1" spc="300" dirty="0">
              <a:solidFill>
                <a:srgbClr val="555559"/>
              </a:solidFill>
            </a:endParaRPr>
          </a:p>
        </p:txBody>
      </p:sp>
      <p:sp>
        <p:nvSpPr>
          <p:cNvPr id="83" name="TextBox 82"/>
          <p:cNvSpPr txBox="1"/>
          <p:nvPr/>
        </p:nvSpPr>
        <p:spPr>
          <a:xfrm>
            <a:off x="3429000" y="381000"/>
            <a:ext cx="1143000" cy="338554"/>
          </a:xfrm>
          <a:prstGeom prst="rect">
            <a:avLst/>
          </a:prstGeom>
          <a:noFill/>
        </p:spPr>
        <p:txBody>
          <a:bodyPr wrap="square" rtlCol="0">
            <a:spAutoFit/>
          </a:bodyPr>
          <a:lstStyle/>
          <a:p>
            <a:r>
              <a:rPr lang="en-US" sz="1600" b="1" spc="300" dirty="0" smtClean="0">
                <a:solidFill>
                  <a:srgbClr val="555559"/>
                </a:solidFill>
              </a:rPr>
              <a:t>1930’s</a:t>
            </a:r>
            <a:endParaRPr lang="en-US" sz="1600" b="1" spc="300" dirty="0">
              <a:solidFill>
                <a:srgbClr val="555559"/>
              </a:solidFill>
            </a:endParaRPr>
          </a:p>
        </p:txBody>
      </p:sp>
      <p:sp>
        <p:nvSpPr>
          <p:cNvPr id="84" name="TextBox 83"/>
          <p:cNvSpPr txBox="1"/>
          <p:nvPr/>
        </p:nvSpPr>
        <p:spPr>
          <a:xfrm>
            <a:off x="3429000" y="2540043"/>
            <a:ext cx="1143000" cy="338554"/>
          </a:xfrm>
          <a:prstGeom prst="rect">
            <a:avLst/>
          </a:prstGeom>
          <a:noFill/>
        </p:spPr>
        <p:txBody>
          <a:bodyPr wrap="square" rtlCol="0">
            <a:spAutoFit/>
          </a:bodyPr>
          <a:lstStyle/>
          <a:p>
            <a:r>
              <a:rPr lang="en-US" sz="1600" b="1" spc="300" dirty="0" smtClean="0">
                <a:solidFill>
                  <a:srgbClr val="555559"/>
                </a:solidFill>
              </a:rPr>
              <a:t>1960’s</a:t>
            </a:r>
            <a:endParaRPr lang="en-US" sz="1600" b="1" spc="300" dirty="0">
              <a:solidFill>
                <a:srgbClr val="555559"/>
              </a:solidFill>
            </a:endParaRPr>
          </a:p>
        </p:txBody>
      </p:sp>
      <p:sp>
        <p:nvSpPr>
          <p:cNvPr id="85" name="TextBox 84"/>
          <p:cNvSpPr txBox="1"/>
          <p:nvPr/>
        </p:nvSpPr>
        <p:spPr>
          <a:xfrm>
            <a:off x="3429000" y="3979405"/>
            <a:ext cx="1143000" cy="338554"/>
          </a:xfrm>
          <a:prstGeom prst="rect">
            <a:avLst/>
          </a:prstGeom>
          <a:noFill/>
        </p:spPr>
        <p:txBody>
          <a:bodyPr wrap="square" rtlCol="0">
            <a:spAutoFit/>
          </a:bodyPr>
          <a:lstStyle/>
          <a:p>
            <a:r>
              <a:rPr lang="en-US" sz="1600" b="1" spc="300" dirty="0" smtClean="0">
                <a:solidFill>
                  <a:srgbClr val="555559"/>
                </a:solidFill>
              </a:rPr>
              <a:t>1980’s</a:t>
            </a:r>
            <a:endParaRPr lang="en-US" sz="1600" b="1" spc="300" dirty="0">
              <a:solidFill>
                <a:srgbClr val="555559"/>
              </a:solidFill>
            </a:endParaRPr>
          </a:p>
        </p:txBody>
      </p:sp>
      <p:sp>
        <p:nvSpPr>
          <p:cNvPr id="86" name="TextBox 85"/>
          <p:cNvSpPr txBox="1"/>
          <p:nvPr/>
        </p:nvSpPr>
        <p:spPr>
          <a:xfrm>
            <a:off x="3429000" y="3259724"/>
            <a:ext cx="1143000" cy="338554"/>
          </a:xfrm>
          <a:prstGeom prst="rect">
            <a:avLst/>
          </a:prstGeom>
          <a:noFill/>
        </p:spPr>
        <p:txBody>
          <a:bodyPr wrap="square" rtlCol="0">
            <a:spAutoFit/>
          </a:bodyPr>
          <a:lstStyle/>
          <a:p>
            <a:r>
              <a:rPr lang="en-US" sz="1600" b="1" spc="300" dirty="0" smtClean="0">
                <a:solidFill>
                  <a:srgbClr val="555559"/>
                </a:solidFill>
              </a:rPr>
              <a:t>1970’s</a:t>
            </a:r>
            <a:endParaRPr lang="en-US" sz="1600" b="1" spc="300" dirty="0">
              <a:solidFill>
                <a:srgbClr val="555559"/>
              </a:solidFill>
            </a:endParaRPr>
          </a:p>
        </p:txBody>
      </p:sp>
      <p:sp>
        <p:nvSpPr>
          <p:cNvPr id="87" name="TextBox 86"/>
          <p:cNvSpPr txBox="1"/>
          <p:nvPr/>
        </p:nvSpPr>
        <p:spPr>
          <a:xfrm>
            <a:off x="3429000" y="4699086"/>
            <a:ext cx="1143000" cy="338554"/>
          </a:xfrm>
          <a:prstGeom prst="rect">
            <a:avLst/>
          </a:prstGeom>
          <a:noFill/>
        </p:spPr>
        <p:txBody>
          <a:bodyPr wrap="square" rtlCol="0">
            <a:spAutoFit/>
          </a:bodyPr>
          <a:lstStyle/>
          <a:p>
            <a:r>
              <a:rPr lang="en-US" sz="1600" b="1" spc="300" dirty="0" smtClean="0">
                <a:solidFill>
                  <a:srgbClr val="555559"/>
                </a:solidFill>
              </a:rPr>
              <a:t>1990’s</a:t>
            </a:r>
            <a:endParaRPr lang="en-US" sz="1600" b="1" spc="300" dirty="0">
              <a:solidFill>
                <a:srgbClr val="555559"/>
              </a:solidFill>
            </a:endParaRPr>
          </a:p>
        </p:txBody>
      </p:sp>
      <p:sp>
        <p:nvSpPr>
          <p:cNvPr id="88" name="TextBox 87"/>
          <p:cNvSpPr txBox="1"/>
          <p:nvPr/>
        </p:nvSpPr>
        <p:spPr>
          <a:xfrm>
            <a:off x="3429000" y="5418767"/>
            <a:ext cx="1143000" cy="338554"/>
          </a:xfrm>
          <a:prstGeom prst="rect">
            <a:avLst/>
          </a:prstGeom>
          <a:noFill/>
        </p:spPr>
        <p:txBody>
          <a:bodyPr wrap="square" rtlCol="0">
            <a:spAutoFit/>
          </a:bodyPr>
          <a:lstStyle/>
          <a:p>
            <a:r>
              <a:rPr lang="en-US" sz="1600" b="1" spc="300" dirty="0" smtClean="0">
                <a:solidFill>
                  <a:srgbClr val="555559"/>
                </a:solidFill>
              </a:rPr>
              <a:t>2000’s</a:t>
            </a:r>
            <a:endParaRPr lang="en-US" sz="1600" b="1" spc="300" dirty="0">
              <a:solidFill>
                <a:srgbClr val="555559"/>
              </a:solidFill>
            </a:endParaRPr>
          </a:p>
        </p:txBody>
      </p:sp>
      <p:sp>
        <p:nvSpPr>
          <p:cNvPr id="89" name="TextBox 88"/>
          <p:cNvSpPr txBox="1"/>
          <p:nvPr/>
        </p:nvSpPr>
        <p:spPr>
          <a:xfrm>
            <a:off x="3429000" y="6138446"/>
            <a:ext cx="1143000" cy="338554"/>
          </a:xfrm>
          <a:prstGeom prst="rect">
            <a:avLst/>
          </a:prstGeom>
          <a:noFill/>
        </p:spPr>
        <p:txBody>
          <a:bodyPr wrap="square" rtlCol="0">
            <a:spAutoFit/>
          </a:bodyPr>
          <a:lstStyle/>
          <a:p>
            <a:r>
              <a:rPr lang="en-US" sz="1600" b="1" spc="300" dirty="0" smtClean="0">
                <a:solidFill>
                  <a:srgbClr val="555559"/>
                </a:solidFill>
              </a:rPr>
              <a:t>2010’s</a:t>
            </a:r>
            <a:endParaRPr lang="en-US" sz="1600" b="1" spc="300" dirty="0">
              <a:solidFill>
                <a:srgbClr val="555559"/>
              </a:solidFill>
            </a:endParaRPr>
          </a:p>
        </p:txBody>
      </p:sp>
      <p:cxnSp>
        <p:nvCxnSpPr>
          <p:cNvPr id="1037" name="Straight Connector 1036"/>
          <p:cNvCxnSpPr/>
          <p:nvPr/>
        </p:nvCxnSpPr>
        <p:spPr>
          <a:xfrm>
            <a:off x="4724400" y="-152400"/>
            <a:ext cx="0" cy="7162800"/>
          </a:xfrm>
          <a:prstGeom prst="line">
            <a:avLst/>
          </a:prstGeom>
          <a:ln w="762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a:off x="4423185" y="5334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23185" y="12573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423185" y="19812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23185" y="27051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23185" y="34290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423185" y="41529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23185" y="48768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23185" y="56007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23185" y="6324600"/>
            <a:ext cx="278045" cy="0"/>
          </a:xfrm>
          <a:prstGeom prst="line">
            <a:avLst/>
          </a:prstGeom>
          <a:ln w="38100">
            <a:solidFill>
              <a:srgbClr val="00AF9A"/>
            </a:solidFill>
          </a:ln>
        </p:spPr>
        <p:style>
          <a:lnRef idx="1">
            <a:schemeClr val="accent1"/>
          </a:lnRef>
          <a:fillRef idx="0">
            <a:schemeClr val="accent1"/>
          </a:fillRef>
          <a:effectRef idx="0">
            <a:schemeClr val="accent1"/>
          </a:effectRef>
          <a:fontRef idx="minor">
            <a:schemeClr val="tx1"/>
          </a:fontRef>
        </p:style>
      </p:cxnSp>
      <p:pic>
        <p:nvPicPr>
          <p:cNvPr id="112"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0" y="629006"/>
            <a:ext cx="3619500" cy="64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tgrantfoundation.org/Portals/_default/Skins/WilliamTGrant/images/history_early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02" y="861354"/>
            <a:ext cx="2714210" cy="27369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tgrantfoundation.org/Portals/_default/Skins/WilliamTGrant/images/history_early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75" y="4074093"/>
            <a:ext cx="2734618"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5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2305615"/>
            <a:ext cx="8077200" cy="2246769"/>
          </a:xfrm>
          <a:prstGeom prst="rect">
            <a:avLst/>
          </a:prstGeom>
          <a:noFill/>
        </p:spPr>
        <p:txBody>
          <a:bodyPr wrap="square">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US: Below-average performance, highest inequality</a:t>
            </a:r>
            <a:endParaRPr lang="en-US" sz="2400" dirty="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endParaRPr lang="en-US" sz="24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US: A high school dropout whose parents dropped out is 10 times more likely to have low literacy than a graduate whose parents also graduated</a:t>
            </a:r>
          </a:p>
          <a:p>
            <a:pPr marL="800100" lvl="1" indent="-342900">
              <a:buFont typeface="Wingdings" panose="05000000000000000000" pitchFamily="2" charset="2"/>
              <a:buChar char="Ø"/>
              <a:defRPr/>
            </a:pPr>
            <a:r>
              <a:rPr lang="en-US" sz="2000" dirty="0" smtClean="0">
                <a:solidFill>
                  <a:srgbClr val="555559"/>
                </a:solidFill>
                <a:latin typeface="Trebuchet MS" panose="020B0603020202020204" pitchFamily="34" charset="0"/>
                <a:ea typeface="ＭＳ Ｐゴシック" charset="0"/>
                <a:cs typeface="Gotham Book"/>
              </a:rPr>
              <a:t>Twice the international average gap</a:t>
            </a:r>
            <a:endParaRPr lang="en-US" sz="2000" dirty="0">
              <a:solidFill>
                <a:srgbClr val="555559"/>
              </a:solidFill>
              <a:latin typeface="Trebuchet MS" panose="020B0603020202020204" pitchFamily="34" charset="0"/>
              <a:ea typeface="ＭＳ Ｐゴシック" charset="0"/>
              <a:cs typeface="Gotham Book"/>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57200"/>
            <a:ext cx="8229600" cy="1200329"/>
          </a:xfrm>
          <a:prstGeom prst="rect">
            <a:avLst/>
          </a:prstGeom>
          <a:solidFill>
            <a:srgbClr val="8430A6"/>
          </a:solidFill>
        </p:spPr>
        <p:txBody>
          <a:bodyPr wrap="square">
            <a:spAutoFit/>
          </a:bodyPr>
          <a:lstStyle/>
          <a:p>
            <a:pPr>
              <a:defRPr/>
            </a:pPr>
            <a:r>
              <a:rPr lang="en-US" sz="3600" b="1" dirty="0" smtClean="0">
                <a:solidFill>
                  <a:srgbClr val="FFFFFF"/>
                </a:solidFill>
                <a:latin typeface="Georgia" panose="02040502050405020303" pitchFamily="18" charset="0"/>
                <a:ea typeface="ＭＳ Ｐゴシック" charset="0"/>
                <a:cs typeface="Rockwell"/>
              </a:rPr>
              <a:t>	Levels of Inequality are </a:t>
            </a:r>
          </a:p>
          <a:p>
            <a:pPr>
              <a:defRPr/>
            </a:pPr>
            <a:r>
              <a:rPr lang="en-US" sz="3600" b="1" dirty="0" smtClean="0">
                <a:solidFill>
                  <a:srgbClr val="FFFFFF"/>
                </a:solidFill>
                <a:latin typeface="Georgia" panose="02040502050405020303" pitchFamily="18" charset="0"/>
                <a:ea typeface="ＭＳ Ｐゴシック" charset="0"/>
                <a:cs typeface="Rockwell"/>
              </a:rPr>
              <a:t>	Exceptionally High</a:t>
            </a:r>
            <a:endParaRPr lang="en-US" sz="3000" dirty="0" smtClean="0">
              <a:solidFill>
                <a:srgbClr val="FFFFFF"/>
              </a:solidFill>
              <a:latin typeface="Georgia" panose="02040502050405020303" pitchFamily="18" charset="0"/>
              <a:ea typeface="ＭＳ Ｐゴシック" charset="0"/>
              <a:cs typeface="Rockwell"/>
            </a:endParaRPr>
          </a:p>
        </p:txBody>
      </p:sp>
      <p:sp>
        <p:nvSpPr>
          <p:cNvPr id="2" name="TextBox 1"/>
          <p:cNvSpPr txBox="1"/>
          <p:nvPr/>
        </p:nvSpPr>
        <p:spPr>
          <a:xfrm>
            <a:off x="228600" y="4655403"/>
            <a:ext cx="8763000" cy="830997"/>
          </a:xfrm>
          <a:prstGeom prst="rect">
            <a:avLst/>
          </a:prstGeom>
          <a:noFill/>
        </p:spPr>
        <p:txBody>
          <a:bodyPr wrap="square" rtlCol="0">
            <a:spAutoFit/>
          </a:bodyPr>
          <a:lstStyle/>
          <a:p>
            <a:pPr lvl="0"/>
            <a:r>
              <a:rPr lang="en-US" sz="2400" dirty="0">
                <a:latin typeface="Trebuchet MS" panose="020B0603020202020204" pitchFamily="34" charset="0"/>
                <a:ea typeface="ＭＳ Ｐゴシック" charset="0"/>
                <a:cs typeface="Rockwell"/>
              </a:rPr>
              <a:t>Whether our gaze is international or historical, inequality in the US is exceptionally </a:t>
            </a:r>
            <a:r>
              <a:rPr lang="en-US" sz="2400" dirty="0" smtClean="0">
                <a:latin typeface="Trebuchet MS" panose="020B0603020202020204" pitchFamily="34" charset="0"/>
                <a:ea typeface="ＭＳ Ｐゴシック" charset="0"/>
                <a:cs typeface="Rockwell"/>
              </a:rPr>
              <a:t>high</a:t>
            </a:r>
            <a:endParaRPr lang="en-US" sz="2400" dirty="0">
              <a:latin typeface="Trebuchet MS" panose="020B0603020202020204" pitchFamily="34" charset="0"/>
              <a:ea typeface="ＭＳ Ｐゴシック" charset="0"/>
              <a:cs typeface="Rockwell"/>
            </a:endParaRPr>
          </a:p>
        </p:txBody>
      </p:sp>
      <p:sp>
        <p:nvSpPr>
          <p:cNvPr id="4" name="TextBox 3"/>
          <p:cNvSpPr txBox="1"/>
          <p:nvPr/>
        </p:nvSpPr>
        <p:spPr>
          <a:xfrm>
            <a:off x="228600" y="1777464"/>
            <a:ext cx="8610600" cy="523220"/>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OECD study of adult </a:t>
            </a:r>
            <a:r>
              <a:rPr lang="en-US" sz="2800" b="1" dirty="0" smtClean="0">
                <a:solidFill>
                  <a:srgbClr val="555559"/>
                </a:solidFill>
                <a:latin typeface="Trebuchet MS" panose="020B0603020202020204" pitchFamily="34" charset="0"/>
                <a:ea typeface="ＭＳ Ｐゴシック" charset="0"/>
                <a:cs typeface="Rockwell"/>
              </a:rPr>
              <a:t>literacy</a:t>
            </a:r>
            <a:endParaRPr lang="en-US" sz="2800" b="1" dirty="0">
              <a:solidFill>
                <a:srgbClr val="555559"/>
              </a:solidFill>
              <a:latin typeface="Trebuchet MS" panose="020B0603020202020204" pitchFamily="34" charset="0"/>
              <a:ea typeface="ＭＳ Ｐゴシック" charset="0"/>
              <a:cs typeface="Rockwell"/>
            </a:endParaRPr>
          </a:p>
        </p:txBody>
      </p:sp>
    </p:spTree>
    <p:extLst>
      <p:ext uri="{BB962C8B-B14F-4D97-AF65-F5344CB8AC3E}">
        <p14:creationId xmlns:p14="http://schemas.microsoft.com/office/powerpoint/2010/main" val="19589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2305615"/>
            <a:ext cx="8077200" cy="2369880"/>
          </a:xfrm>
          <a:prstGeom prst="rect">
            <a:avLst/>
          </a:prstGeom>
          <a:noFill/>
        </p:spPr>
        <p:txBody>
          <a:bodyPr wrap="square">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Spotlight on education, the gateway to mobility </a:t>
            </a:r>
          </a:p>
          <a:p>
            <a:pPr>
              <a:defRPr/>
            </a:pPr>
            <a:endParaRPr lang="en-US" sz="2400" dirty="0" smtClean="0">
              <a:solidFill>
                <a:srgbClr val="555559"/>
              </a:solidFill>
              <a:latin typeface="Trebuchet MS" panose="020B0603020202020204" pitchFamily="34" charset="0"/>
              <a:ea typeface="ＭＳ Ｐゴシック" charset="0"/>
              <a:cs typeface="Gotham Book"/>
            </a:endParaRPr>
          </a:p>
          <a:p>
            <a:pPr marL="800100" lvl="1" indent="-342900">
              <a:buFont typeface="Wingdings" panose="05000000000000000000" pitchFamily="2" charset="2"/>
              <a:buChar char="Ø"/>
              <a:defRPr/>
            </a:pPr>
            <a:r>
              <a:rPr lang="en-US" sz="2000" dirty="0" smtClean="0">
                <a:solidFill>
                  <a:srgbClr val="555559"/>
                </a:solidFill>
                <a:latin typeface="Trebuchet MS" panose="020B0603020202020204" pitchFamily="34" charset="0"/>
                <a:ea typeface="ＭＳ Ｐゴシック" charset="0"/>
                <a:cs typeface="Gotham Book"/>
              </a:rPr>
              <a:t>In 2001, I predicted that black-white inequality would decline while socioeconomic inequality would persist</a:t>
            </a:r>
          </a:p>
          <a:p>
            <a:pPr lvl="1">
              <a:defRPr/>
            </a:pPr>
            <a:endParaRPr lang="en-US" sz="2000" dirty="0" smtClean="0">
              <a:solidFill>
                <a:srgbClr val="555559"/>
              </a:solidFill>
              <a:latin typeface="Trebuchet MS" panose="020B0603020202020204" pitchFamily="34" charset="0"/>
              <a:ea typeface="ＭＳ Ｐゴシック" charset="0"/>
              <a:cs typeface="Gotham Book"/>
            </a:endParaRPr>
          </a:p>
          <a:p>
            <a:pPr marL="800100" lvl="1" indent="-342900">
              <a:buFont typeface="Wingdings" panose="05000000000000000000" pitchFamily="2" charset="2"/>
              <a:buChar char="Ø"/>
              <a:defRPr/>
            </a:pPr>
            <a:r>
              <a:rPr lang="en-US" sz="2000" dirty="0" smtClean="0">
                <a:solidFill>
                  <a:srgbClr val="555559"/>
                </a:solidFill>
                <a:latin typeface="Trebuchet MS" panose="020B0603020202020204" pitchFamily="34" charset="0"/>
                <a:ea typeface="ＭＳ Ｐゴシック" charset="0"/>
                <a:cs typeface="Gotham Book"/>
              </a:rPr>
              <a:t>In fact, black-white inequality has made little progress and socioeconomic inequality has gotten </a:t>
            </a:r>
            <a:r>
              <a:rPr lang="en-US" sz="2000" i="1" dirty="0" smtClean="0">
                <a:solidFill>
                  <a:srgbClr val="555559"/>
                </a:solidFill>
                <a:latin typeface="Trebuchet MS" panose="020B0603020202020204" pitchFamily="34" charset="0"/>
                <a:ea typeface="ＭＳ Ｐゴシック" charset="0"/>
                <a:cs typeface="Gotham Book"/>
              </a:rPr>
              <a:t>worse</a:t>
            </a:r>
            <a:endParaRPr lang="en-US" sz="2000" dirty="0">
              <a:solidFill>
                <a:srgbClr val="555559"/>
              </a:solidFill>
              <a:latin typeface="Trebuchet MS" panose="020B0603020202020204" pitchFamily="34" charset="0"/>
              <a:ea typeface="ＭＳ Ｐゴシック" charset="0"/>
              <a:cs typeface="Gotham Book"/>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57200"/>
            <a:ext cx="8229600" cy="1200329"/>
          </a:xfrm>
          <a:prstGeom prst="rect">
            <a:avLst/>
          </a:prstGeom>
          <a:solidFill>
            <a:srgbClr val="8430A6"/>
          </a:solidFill>
        </p:spPr>
        <p:txBody>
          <a:bodyPr wrap="square">
            <a:spAutoFit/>
          </a:bodyPr>
          <a:lstStyle/>
          <a:p>
            <a:pPr>
              <a:defRPr/>
            </a:pPr>
            <a:r>
              <a:rPr lang="en-US" sz="3600" b="1" dirty="0" smtClean="0">
                <a:solidFill>
                  <a:srgbClr val="FFFFFF"/>
                </a:solidFill>
                <a:latin typeface="Georgia" panose="02040502050405020303" pitchFamily="18" charset="0"/>
                <a:ea typeface="ＭＳ Ｐゴシック" charset="0"/>
                <a:cs typeface="Rockwell"/>
              </a:rPr>
              <a:t>	Levels of Inequality are </a:t>
            </a:r>
          </a:p>
          <a:p>
            <a:pPr>
              <a:defRPr/>
            </a:pPr>
            <a:r>
              <a:rPr lang="en-US" sz="3600" b="1" dirty="0" smtClean="0">
                <a:solidFill>
                  <a:srgbClr val="FFFFFF"/>
                </a:solidFill>
                <a:latin typeface="Georgia" panose="02040502050405020303" pitchFamily="18" charset="0"/>
                <a:ea typeface="ＭＳ Ｐゴシック" charset="0"/>
                <a:cs typeface="Rockwell"/>
              </a:rPr>
              <a:t>	Exceptionally High</a:t>
            </a:r>
            <a:endParaRPr lang="en-US" sz="3000" dirty="0" smtClean="0">
              <a:solidFill>
                <a:srgbClr val="FFFFFF"/>
              </a:solidFill>
              <a:latin typeface="Georgia" panose="02040502050405020303" pitchFamily="18" charset="0"/>
              <a:ea typeface="ＭＳ Ｐゴシック" charset="0"/>
              <a:cs typeface="Rockwell"/>
            </a:endParaRPr>
          </a:p>
        </p:txBody>
      </p:sp>
      <p:sp>
        <p:nvSpPr>
          <p:cNvPr id="4" name="TextBox 3"/>
          <p:cNvSpPr txBox="1"/>
          <p:nvPr/>
        </p:nvSpPr>
        <p:spPr>
          <a:xfrm>
            <a:off x="228600" y="1777464"/>
            <a:ext cx="8610600" cy="523220"/>
          </a:xfrm>
          <a:prstGeom prst="rect">
            <a:avLst/>
          </a:prstGeom>
          <a:noFill/>
        </p:spPr>
        <p:txBody>
          <a:bodyPr wrap="square" rtlCol="0">
            <a:spAutoFit/>
          </a:bodyPr>
          <a:lstStyle/>
          <a:p>
            <a:r>
              <a:rPr lang="en-US" sz="2800" b="1" dirty="0" smtClean="0">
                <a:solidFill>
                  <a:srgbClr val="555559"/>
                </a:solidFill>
                <a:latin typeface="Trebuchet MS" panose="020B0603020202020204" pitchFamily="34" charset="0"/>
                <a:ea typeface="ＭＳ Ｐゴシック" charset="0"/>
                <a:cs typeface="Rockwell"/>
              </a:rPr>
              <a:t>High inequality is getting worse, not better</a:t>
            </a:r>
            <a:endParaRPr lang="en-US" sz="2800" b="1" dirty="0">
              <a:solidFill>
                <a:srgbClr val="555559"/>
              </a:solidFill>
              <a:latin typeface="Trebuchet MS" panose="020B0603020202020204" pitchFamily="34" charset="0"/>
              <a:ea typeface="ＭＳ Ｐゴシック" charset="0"/>
              <a:cs typeface="Rockwell"/>
            </a:endParaRPr>
          </a:p>
        </p:txBody>
      </p:sp>
    </p:spTree>
    <p:extLst>
      <p:ext uri="{BB962C8B-B14F-4D97-AF65-F5344CB8AC3E}">
        <p14:creationId xmlns:p14="http://schemas.microsoft.com/office/powerpoint/2010/main" val="9154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sp>
        <p:nvSpPr>
          <p:cNvPr id="6" name="TextBox 5"/>
          <p:cNvSpPr txBox="1"/>
          <p:nvPr/>
        </p:nvSpPr>
        <p:spPr>
          <a:xfrm>
            <a:off x="-11723" y="9580"/>
            <a:ext cx="9162684"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Trends in Educational </a:t>
            </a:r>
            <a:r>
              <a:rPr lang="en-US" sz="3600" b="1" dirty="0">
                <a:solidFill>
                  <a:srgbClr val="FFFFFF"/>
                </a:solidFill>
                <a:latin typeface="Georgia" panose="02040502050405020303" pitchFamily="18" charset="0"/>
              </a:rPr>
              <a:t>Inequality</a:t>
            </a:r>
          </a:p>
        </p:txBody>
      </p:sp>
      <p:graphicFrame>
        <p:nvGraphicFramePr>
          <p:cNvPr id="7" name="Content Placeholder 3"/>
          <p:cNvGraphicFramePr>
            <a:graphicFrameLocks/>
          </p:cNvGraphicFramePr>
          <p:nvPr>
            <p:extLst>
              <p:ext uri="{D42A27DB-BD31-4B8C-83A1-F6EECF244321}">
                <p14:modId xmlns:p14="http://schemas.microsoft.com/office/powerpoint/2010/main" val="15358185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990600" y="6172200"/>
            <a:ext cx="6019800" cy="369332"/>
          </a:xfrm>
          <a:prstGeom prst="rect">
            <a:avLst/>
          </a:prstGeom>
          <a:noFill/>
        </p:spPr>
        <p:txBody>
          <a:bodyPr wrap="square" rtlCol="0">
            <a:spAutoFit/>
          </a:bodyPr>
          <a:lstStyle/>
          <a:p>
            <a:r>
              <a:rPr lang="en-US" dirty="0" smtClean="0"/>
              <a:t>Source: </a:t>
            </a:r>
            <a:r>
              <a:rPr lang="en-US" i="1" dirty="0" smtClean="0"/>
              <a:t>Digest of Educational Statistics </a:t>
            </a:r>
            <a:r>
              <a:rPr lang="en-US" dirty="0" smtClean="0"/>
              <a:t>2012, Table 9.</a:t>
            </a:r>
            <a:endParaRPr lang="en-US" dirty="0"/>
          </a:p>
        </p:txBody>
      </p:sp>
      <p:sp>
        <p:nvSpPr>
          <p:cNvPr id="9" name="TextBox 8"/>
          <p:cNvSpPr txBox="1"/>
          <p:nvPr/>
        </p:nvSpPr>
        <p:spPr>
          <a:xfrm>
            <a:off x="123645" y="1447800"/>
            <a:ext cx="2362200" cy="307777"/>
          </a:xfrm>
          <a:prstGeom prst="rect">
            <a:avLst/>
          </a:prstGeom>
          <a:noFill/>
        </p:spPr>
        <p:txBody>
          <a:bodyPr wrap="square" rtlCol="0">
            <a:spAutoFit/>
          </a:bodyPr>
          <a:lstStyle/>
          <a:p>
            <a:r>
              <a:rPr lang="en-US" sz="1400" dirty="0" smtClean="0"/>
              <a:t>Percentage Point Difference</a:t>
            </a:r>
            <a:endParaRPr lang="en-US" sz="1400" dirty="0"/>
          </a:p>
        </p:txBody>
      </p:sp>
      <p:sp>
        <p:nvSpPr>
          <p:cNvPr id="10" name="Title 1"/>
          <p:cNvSpPr txBox="1">
            <a:spLocks/>
          </p:cNvSpPr>
          <p:nvPr/>
        </p:nvSpPr>
        <p:spPr>
          <a:xfrm>
            <a:off x="533400" y="655911"/>
            <a:ext cx="8229600" cy="944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Black-White Gap in High School and College Completion, 1970-2010</a:t>
            </a:r>
            <a:endParaRPr lang="en-US" sz="2800" dirty="0"/>
          </a:p>
        </p:txBody>
      </p:sp>
      <p:cxnSp>
        <p:nvCxnSpPr>
          <p:cNvPr id="11" name="Straight Connector 10"/>
          <p:cNvCxnSpPr/>
          <p:nvPr/>
        </p:nvCxnSpPr>
        <p:spPr>
          <a:xfrm>
            <a:off x="6477000" y="2286000"/>
            <a:ext cx="0" cy="2895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0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sp>
        <p:nvSpPr>
          <p:cNvPr id="6" name="TextBox 5"/>
          <p:cNvSpPr txBox="1"/>
          <p:nvPr/>
        </p:nvSpPr>
        <p:spPr>
          <a:xfrm>
            <a:off x="-11723" y="9580"/>
            <a:ext cx="9162684"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Trends in Educational </a:t>
            </a:r>
            <a:r>
              <a:rPr lang="en-US" sz="3600" b="1" dirty="0">
                <a:solidFill>
                  <a:srgbClr val="FFFFFF"/>
                </a:solidFill>
                <a:latin typeface="Georgia" panose="02040502050405020303" pitchFamily="18" charset="0"/>
              </a:rPr>
              <a:t>Inequality</a:t>
            </a:r>
          </a:p>
        </p:txBody>
      </p:sp>
      <p:graphicFrame>
        <p:nvGraphicFramePr>
          <p:cNvPr id="10" name="Content Placeholder 3"/>
          <p:cNvGraphicFramePr>
            <a:graphicFrameLocks/>
          </p:cNvGraphicFramePr>
          <p:nvPr>
            <p:extLst>
              <p:ext uri="{D42A27DB-BD31-4B8C-83A1-F6EECF244321}">
                <p14:modId xmlns:p14="http://schemas.microsoft.com/office/powerpoint/2010/main" val="30699636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676400" y="6176513"/>
            <a:ext cx="6019800" cy="369332"/>
          </a:xfrm>
          <a:prstGeom prst="rect">
            <a:avLst/>
          </a:prstGeom>
          <a:noFill/>
        </p:spPr>
        <p:txBody>
          <a:bodyPr wrap="square" rtlCol="0">
            <a:spAutoFit/>
          </a:bodyPr>
          <a:lstStyle/>
          <a:p>
            <a:r>
              <a:rPr lang="en-US" dirty="0" smtClean="0"/>
              <a:t>Source: </a:t>
            </a:r>
            <a:r>
              <a:rPr lang="en-US" i="1" dirty="0" smtClean="0"/>
              <a:t>Digest of Educational Statistics </a:t>
            </a:r>
            <a:r>
              <a:rPr lang="en-US" dirty="0" smtClean="0"/>
              <a:t>2013, Table 222.85.</a:t>
            </a:r>
            <a:endParaRPr lang="en-US" dirty="0"/>
          </a:p>
        </p:txBody>
      </p:sp>
      <p:sp>
        <p:nvSpPr>
          <p:cNvPr id="12" name="TextBox 11"/>
          <p:cNvSpPr txBox="1"/>
          <p:nvPr/>
        </p:nvSpPr>
        <p:spPr>
          <a:xfrm>
            <a:off x="152400" y="1371600"/>
            <a:ext cx="1447800" cy="307777"/>
          </a:xfrm>
          <a:prstGeom prst="rect">
            <a:avLst/>
          </a:prstGeom>
          <a:noFill/>
        </p:spPr>
        <p:txBody>
          <a:bodyPr wrap="square" rtlCol="0">
            <a:spAutoFit/>
          </a:bodyPr>
          <a:lstStyle/>
          <a:p>
            <a:r>
              <a:rPr lang="en-US" sz="1400" dirty="0" smtClean="0"/>
              <a:t>NAEP Score Gap</a:t>
            </a:r>
            <a:endParaRPr lang="en-US" sz="1400" dirty="0"/>
          </a:p>
        </p:txBody>
      </p:sp>
      <p:sp>
        <p:nvSpPr>
          <p:cNvPr id="13" name="Title 1"/>
          <p:cNvSpPr txBox="1">
            <a:spLocks/>
          </p:cNvSpPr>
          <p:nvPr/>
        </p:nvSpPr>
        <p:spPr>
          <a:xfrm>
            <a:off x="571500" y="655638"/>
            <a:ext cx="82296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NAEP Trends in Math at Age 13</a:t>
            </a:r>
            <a:endParaRPr lang="en-US" dirty="0"/>
          </a:p>
        </p:txBody>
      </p:sp>
      <p:cxnSp>
        <p:nvCxnSpPr>
          <p:cNvPr id="8" name="Straight Connector 7"/>
          <p:cNvCxnSpPr/>
          <p:nvPr/>
        </p:nvCxnSpPr>
        <p:spPr>
          <a:xfrm>
            <a:off x="6172200" y="2286000"/>
            <a:ext cx="0" cy="2895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1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5300" y="1922834"/>
            <a:ext cx="7924800" cy="3046988"/>
          </a:xfrm>
          <a:prstGeom prst="rect">
            <a:avLst/>
          </a:prstGeom>
          <a:noFill/>
        </p:spPr>
        <p:txBody>
          <a:bodyPr>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Black-white gaps in high school completion and college enrollment have narrowed, but the gap in college completion has widened</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Recent declines in racial achievement gaps have not made up for earlier expansion of gaps</a:t>
            </a:r>
            <a:endParaRPr lang="en-US" sz="20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Socioeconomic gaps have remained steady in some areas (attainment) and gotten worse in others (test scores)</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9162684"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Trends in </a:t>
            </a:r>
            <a:r>
              <a:rPr lang="en-US" sz="3600" b="1" dirty="0">
                <a:solidFill>
                  <a:srgbClr val="FFFFFF"/>
                </a:solidFill>
                <a:latin typeface="Georgia" panose="02040502050405020303" pitchFamily="18" charset="0"/>
              </a:rPr>
              <a:t>Educational Inequality</a:t>
            </a:r>
          </a:p>
        </p:txBody>
      </p:sp>
      <p:sp>
        <p:nvSpPr>
          <p:cNvPr id="2" name="TextBox 1"/>
          <p:cNvSpPr txBox="1"/>
          <p:nvPr/>
        </p:nvSpPr>
        <p:spPr>
          <a:xfrm>
            <a:off x="381000" y="1473200"/>
            <a:ext cx="6553200" cy="523220"/>
          </a:xfrm>
          <a:prstGeom prst="rect">
            <a:avLst/>
          </a:prstGeom>
          <a:noFill/>
        </p:spPr>
        <p:txBody>
          <a:bodyPr wrap="square" rtlCol="0">
            <a:spAutoFit/>
          </a:bodyPr>
          <a:lstStyle/>
          <a:p>
            <a:r>
              <a:rPr lang="en-US" sz="2800" b="1" dirty="0" smtClean="0">
                <a:solidFill>
                  <a:srgbClr val="555559"/>
                </a:solidFill>
                <a:latin typeface="Trebuchet MS" panose="020B0603020202020204" pitchFamily="34" charset="0"/>
                <a:ea typeface="ＭＳ Ｐゴシック" charset="0"/>
                <a:cs typeface="Rockwell"/>
              </a:rPr>
              <a:t>Summary of Recent Trends</a:t>
            </a:r>
            <a:endParaRPr lang="en-US" sz="2800" b="1" dirty="0">
              <a:solidFill>
                <a:srgbClr val="555559"/>
              </a:solidFill>
              <a:latin typeface="Trebuchet MS" panose="020B0603020202020204" pitchFamily="34" charset="0"/>
              <a:ea typeface="ＭＳ Ｐゴシック" charset="0"/>
              <a:cs typeface="Rockwell"/>
            </a:endParaRPr>
          </a:p>
        </p:txBody>
      </p:sp>
    </p:spTree>
    <p:extLst>
      <p:ext uri="{BB962C8B-B14F-4D97-AF65-F5344CB8AC3E}">
        <p14:creationId xmlns:p14="http://schemas.microsoft.com/office/powerpoint/2010/main" val="3790803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8000" y="1167348"/>
            <a:ext cx="7924800" cy="3139321"/>
          </a:xfrm>
          <a:prstGeom prst="rect">
            <a:avLst/>
          </a:prstGeom>
          <a:noFill/>
        </p:spPr>
        <p:txBody>
          <a:bodyPr>
            <a:spAutoFit/>
          </a:bodyPr>
          <a:lstStyle/>
          <a:p>
            <a:pPr>
              <a:defRPr/>
            </a:pPr>
            <a:endParaRPr lang="en-US" sz="3000" dirty="0" smtClean="0">
              <a:solidFill>
                <a:srgbClr val="555559"/>
              </a:solidFill>
              <a:latin typeface="Trebuchet MS" panose="020B0603020202020204" pitchFamily="34" charset="0"/>
              <a:ea typeface="ＭＳ Ｐゴシック" charset="0"/>
              <a:cs typeface="Rockwell"/>
            </a:endParaRPr>
          </a:p>
          <a:p>
            <a:pPr marL="514350" indent="-514350">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Levels of inequality are exceptionally high</a:t>
            </a: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High inequality causes economic and social harm</a:t>
            </a:r>
          </a:p>
          <a:p>
            <a:pPr marL="514350" indent="-514350">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Social policies can combat inequality</a:t>
            </a:r>
          </a:p>
          <a:p>
            <a:pPr marL="514350" indent="-514350">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We need research to identify effective policies, programs, and practices</a:t>
            </a:r>
            <a:endParaRPr lang="en-US" sz="2800" b="1" dirty="0">
              <a:solidFill>
                <a:schemeClr val="bg1">
                  <a:lumMod val="75000"/>
                </a:schemeClr>
              </a:solidFill>
              <a:latin typeface="Trebuchet MS" panose="020B0603020202020204" pitchFamily="34"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the Problem</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271153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5319" y="2285999"/>
            <a:ext cx="7924800" cy="2985433"/>
          </a:xfrm>
          <a:prstGeom prst="rect">
            <a:avLst/>
          </a:prstGeom>
          <a:noFill/>
        </p:spPr>
        <p:txBody>
          <a:bodyPr>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Some inequality may be necessary to motivate performance</a:t>
            </a:r>
          </a:p>
          <a:p>
            <a:pPr>
              <a:defRPr/>
            </a:pPr>
            <a:endParaRPr lang="en-US" sz="24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Countries with more inequality tend to have lower productivity</a:t>
            </a:r>
          </a:p>
          <a:p>
            <a:pPr marL="342900" indent="-342900">
              <a:buBlip>
                <a:blip r:embed="rId4"/>
              </a:buBlip>
              <a:defRPr/>
            </a:pPr>
            <a:endParaRPr lang="en-US" sz="24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Recent S&amp;P study: US inequality causes slower growth </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Comparative and US historical evidence</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Harmful</a:t>
            </a:r>
            <a:endParaRPr lang="en-US" sz="3600" b="1" dirty="0">
              <a:solidFill>
                <a:srgbClr val="FFFFFF"/>
              </a:solidFill>
              <a:latin typeface="Georgia" panose="02040502050405020303" pitchFamily="18" charset="0"/>
            </a:endParaRPr>
          </a:p>
        </p:txBody>
      </p:sp>
      <p:sp>
        <p:nvSpPr>
          <p:cNvPr id="2" name="TextBox 1"/>
          <p:cNvSpPr txBox="1"/>
          <p:nvPr/>
        </p:nvSpPr>
        <p:spPr>
          <a:xfrm>
            <a:off x="127000" y="1600200"/>
            <a:ext cx="7721600" cy="800219"/>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Is inequality a drag on productivity?</a:t>
            </a:r>
          </a:p>
          <a:p>
            <a:endParaRPr lang="en-US" dirty="0"/>
          </a:p>
        </p:txBody>
      </p:sp>
    </p:spTree>
    <p:extLst>
      <p:ext uri="{BB962C8B-B14F-4D97-AF65-F5344CB8AC3E}">
        <p14:creationId xmlns:p14="http://schemas.microsoft.com/office/powerpoint/2010/main" val="24443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7219" y="2495451"/>
            <a:ext cx="7924800" cy="2308324"/>
          </a:xfrm>
          <a:prstGeom prst="rect">
            <a:avLst/>
          </a:prstGeom>
          <a:noFill/>
        </p:spPr>
        <p:txBody>
          <a:bodyPr>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a:t>
            </a:r>
            <a:r>
              <a:rPr lang="en-US" sz="2400" dirty="0">
                <a:solidFill>
                  <a:srgbClr val="555559"/>
                </a:solidFill>
                <a:latin typeface="Trebuchet MS" panose="020B0603020202020204" pitchFamily="34" charset="0"/>
                <a:ea typeface="ＭＳ Ｐゴシック" charset="0"/>
                <a:cs typeface="Gotham Book"/>
              </a:rPr>
              <a:t>Purely from an economic perspective – leaving aside important questions of social equity – opportunity is being lost on a large scale” (Belfield &amp; Levin, 2012</a:t>
            </a:r>
            <a:r>
              <a:rPr lang="en-US" sz="2400" dirty="0" smtClean="0">
                <a:solidFill>
                  <a:srgbClr val="555559"/>
                </a:solidFill>
                <a:latin typeface="Trebuchet MS" panose="020B0603020202020204" pitchFamily="34" charset="0"/>
                <a:ea typeface="ＭＳ Ｐゴシック" charset="0"/>
                <a:cs typeface="Gotham Book"/>
              </a:rPr>
              <a:t>).</a:t>
            </a:r>
          </a:p>
          <a:p>
            <a:pPr marL="342900" indent="-342900">
              <a:buBlip>
                <a:blip r:embed="rId4"/>
              </a:buBlip>
              <a:defRPr/>
            </a:pPr>
            <a:endParaRPr lang="en-US" sz="24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a:solidFill>
                  <a:srgbClr val="555559"/>
                </a:solidFill>
                <a:latin typeface="Trebuchet MS" panose="020B0603020202020204" pitchFamily="34" charset="0"/>
                <a:ea typeface="ＭＳ Ｐゴシック" charset="0"/>
                <a:cs typeface="Gotham Book"/>
              </a:rPr>
              <a:t>“Inequality is the enemy of economic growth” (Reich, 2013</a:t>
            </a:r>
            <a:r>
              <a:rPr lang="en-US" sz="2400" dirty="0" smtClean="0">
                <a:solidFill>
                  <a:srgbClr val="555559"/>
                </a:solidFill>
                <a:latin typeface="Trebuchet MS" panose="020B0603020202020204" pitchFamily="34" charset="0"/>
                <a:ea typeface="ＭＳ Ｐゴシック" charset="0"/>
                <a:cs typeface="Gotham Book"/>
              </a:rPr>
              <a:t>).</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Harmful</a:t>
            </a:r>
            <a:endParaRPr lang="en-US" sz="3600" b="1" dirty="0">
              <a:solidFill>
                <a:srgbClr val="FFFFFF"/>
              </a:solidFill>
              <a:latin typeface="Georgia" panose="02040502050405020303" pitchFamily="18" charset="0"/>
            </a:endParaRPr>
          </a:p>
        </p:txBody>
      </p:sp>
      <p:sp>
        <p:nvSpPr>
          <p:cNvPr id="2" name="TextBox 1"/>
          <p:cNvSpPr txBox="1"/>
          <p:nvPr/>
        </p:nvSpPr>
        <p:spPr>
          <a:xfrm>
            <a:off x="228600" y="1676400"/>
            <a:ext cx="7393781" cy="523220"/>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Unequal opportunity means wasted </a:t>
            </a:r>
            <a:r>
              <a:rPr lang="en-US" sz="2800" b="1" dirty="0" smtClean="0">
                <a:solidFill>
                  <a:srgbClr val="555559"/>
                </a:solidFill>
                <a:latin typeface="Trebuchet MS" panose="020B0603020202020204" pitchFamily="34" charset="0"/>
                <a:ea typeface="ＭＳ Ｐゴシック" charset="0"/>
                <a:cs typeface="Rockwell"/>
              </a:rPr>
              <a:t>talent</a:t>
            </a:r>
            <a:endParaRPr lang="en-US" sz="2800" b="1" dirty="0">
              <a:solidFill>
                <a:srgbClr val="555559"/>
              </a:solidFill>
              <a:latin typeface="Trebuchet MS" panose="020B0603020202020204" pitchFamily="34" charset="0"/>
              <a:ea typeface="ＭＳ Ｐゴシック" charset="0"/>
              <a:cs typeface="Rockwell"/>
            </a:endParaRPr>
          </a:p>
        </p:txBody>
      </p:sp>
    </p:spTree>
    <p:extLst>
      <p:ext uri="{BB962C8B-B14F-4D97-AF65-F5344CB8AC3E}">
        <p14:creationId xmlns:p14="http://schemas.microsoft.com/office/powerpoint/2010/main" val="383553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5300" y="1922834"/>
            <a:ext cx="7924800" cy="2308324"/>
          </a:xfrm>
          <a:prstGeom prst="rect">
            <a:avLst/>
          </a:prstGeom>
          <a:noFill/>
        </p:spPr>
        <p:txBody>
          <a:bodyPr>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Unequal education means schooling fails to provide a common socialization experience</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In an unequal society, social networks are fragmented rather than integrated</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As education becomes stratified by social origins, mobility prospects decline</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Harmful</a:t>
            </a:r>
            <a:endParaRPr lang="en-US" sz="3600" b="1" dirty="0">
              <a:solidFill>
                <a:srgbClr val="FFFFFF"/>
              </a:solidFill>
              <a:latin typeface="Georgia" panose="02040502050405020303" pitchFamily="18" charset="0"/>
            </a:endParaRPr>
          </a:p>
        </p:txBody>
      </p:sp>
      <p:sp>
        <p:nvSpPr>
          <p:cNvPr id="2" name="TextBox 1"/>
          <p:cNvSpPr txBox="1"/>
          <p:nvPr/>
        </p:nvSpPr>
        <p:spPr>
          <a:xfrm>
            <a:off x="381000" y="1473200"/>
            <a:ext cx="6553200" cy="523220"/>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Inequality is also socially </a:t>
            </a:r>
            <a:r>
              <a:rPr lang="en-US" sz="2800" b="1" dirty="0" smtClean="0">
                <a:solidFill>
                  <a:srgbClr val="555559"/>
                </a:solidFill>
                <a:latin typeface="Trebuchet MS" panose="020B0603020202020204" pitchFamily="34" charset="0"/>
                <a:ea typeface="ＭＳ Ｐゴシック" charset="0"/>
                <a:cs typeface="Rockwell"/>
              </a:rPr>
              <a:t>divisive</a:t>
            </a:r>
            <a:endParaRPr lang="en-US" sz="2800" b="1" dirty="0">
              <a:solidFill>
                <a:srgbClr val="555559"/>
              </a:solidFill>
              <a:latin typeface="Trebuchet MS" panose="020B0603020202020204" pitchFamily="34" charset="0"/>
              <a:ea typeface="ＭＳ Ｐゴシック" charset="0"/>
              <a:cs typeface="Rockwell"/>
            </a:endParaRPr>
          </a:p>
        </p:txBody>
      </p:sp>
      <p:sp>
        <p:nvSpPr>
          <p:cNvPr id="4" name="TextBox 3"/>
          <p:cNvSpPr txBox="1"/>
          <p:nvPr/>
        </p:nvSpPr>
        <p:spPr>
          <a:xfrm>
            <a:off x="381000" y="4201180"/>
            <a:ext cx="6019800" cy="523220"/>
          </a:xfrm>
          <a:prstGeom prst="rect">
            <a:avLst/>
          </a:prstGeom>
          <a:noFill/>
        </p:spPr>
        <p:txBody>
          <a:bodyPr wrap="square" rtlCol="0">
            <a:spAutoFit/>
          </a:bodyPr>
          <a:lstStyle/>
          <a:p>
            <a:pPr lvl="0">
              <a:defRPr/>
            </a:pPr>
            <a:r>
              <a:rPr lang="en-US" sz="2800" b="1" dirty="0">
                <a:solidFill>
                  <a:srgbClr val="555559"/>
                </a:solidFill>
                <a:latin typeface="Trebuchet MS" panose="020B0603020202020204" pitchFamily="34" charset="0"/>
                <a:ea typeface="ＭＳ Ｐゴシック" charset="0"/>
                <a:cs typeface="Rockwell"/>
              </a:rPr>
              <a:t>How much harm?  Still </a:t>
            </a:r>
            <a:r>
              <a:rPr lang="en-US" sz="2800" b="1" dirty="0" smtClean="0">
                <a:solidFill>
                  <a:srgbClr val="555559"/>
                </a:solidFill>
                <a:latin typeface="Trebuchet MS" panose="020B0603020202020204" pitchFamily="34" charset="0"/>
                <a:ea typeface="ＭＳ Ｐゴシック" charset="0"/>
                <a:cs typeface="Rockwell"/>
              </a:rPr>
              <a:t>debated</a:t>
            </a:r>
            <a:endParaRPr lang="en-US" sz="2800" b="1" dirty="0">
              <a:solidFill>
                <a:srgbClr val="555559"/>
              </a:solidFill>
              <a:latin typeface="Trebuchet MS" panose="020B0603020202020204" pitchFamily="34" charset="0"/>
              <a:ea typeface="ＭＳ Ｐゴシック" charset="0"/>
              <a:cs typeface="Rockwell"/>
            </a:endParaRPr>
          </a:p>
        </p:txBody>
      </p:sp>
      <p:sp>
        <p:nvSpPr>
          <p:cNvPr id="5" name="TextBox 4"/>
          <p:cNvSpPr txBox="1"/>
          <p:nvPr/>
        </p:nvSpPr>
        <p:spPr>
          <a:xfrm>
            <a:off x="470981" y="4684586"/>
            <a:ext cx="7617619" cy="830997"/>
          </a:xfrm>
          <a:prstGeom prst="rect">
            <a:avLst/>
          </a:prstGeom>
          <a:noFill/>
        </p:spPr>
        <p:txBody>
          <a:bodyPr wrap="square" rtlCol="0">
            <a:spAutoFit/>
          </a:bodyPr>
          <a:lstStyle/>
          <a:p>
            <a:pPr marL="342900" lvl="0" indent="-342900">
              <a:buBlip>
                <a:blip r:embed="rId4"/>
              </a:buBlip>
            </a:pPr>
            <a:r>
              <a:rPr lang="en-US" sz="2400" dirty="0">
                <a:solidFill>
                  <a:srgbClr val="555559"/>
                </a:solidFill>
                <a:latin typeface="Trebuchet MS" panose="020B0603020202020204" pitchFamily="34" charset="0"/>
                <a:ea typeface="ＭＳ Ｐゴシック" charset="0"/>
                <a:cs typeface="Gotham Book"/>
              </a:rPr>
              <a:t>No question that young people born into social and economic disadvantage have fewer </a:t>
            </a:r>
            <a:r>
              <a:rPr lang="en-US" sz="2400" dirty="0" smtClean="0">
                <a:solidFill>
                  <a:srgbClr val="555559"/>
                </a:solidFill>
                <a:latin typeface="Trebuchet MS" panose="020B0603020202020204" pitchFamily="34" charset="0"/>
                <a:ea typeface="ＭＳ Ｐゴシック" charset="0"/>
                <a:cs typeface="Gotham Book"/>
              </a:rPr>
              <a:t>opportunities</a:t>
            </a:r>
            <a:endParaRPr lang="en-US" sz="2400" dirty="0">
              <a:solidFill>
                <a:srgbClr val="555559"/>
              </a:solidFill>
              <a:latin typeface="Trebuchet MS" panose="020B0603020202020204" pitchFamily="34" charset="0"/>
              <a:ea typeface="ＭＳ Ｐゴシック" charset="0"/>
              <a:cs typeface="Gotham Book"/>
            </a:endParaRPr>
          </a:p>
        </p:txBody>
      </p:sp>
    </p:spTree>
    <p:extLst>
      <p:ext uri="{BB962C8B-B14F-4D97-AF65-F5344CB8AC3E}">
        <p14:creationId xmlns:p14="http://schemas.microsoft.com/office/powerpoint/2010/main" val="124639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1733550"/>
            <a:ext cx="7924800" cy="3323987"/>
          </a:xfrm>
          <a:prstGeom prst="rect">
            <a:avLst/>
          </a:prstGeom>
          <a:noFill/>
        </p:spPr>
        <p:txBody>
          <a:bodyPr>
            <a:spAutoFit/>
          </a:bodyPr>
          <a:lstStyle/>
          <a:p>
            <a:pPr marL="514350" indent="-514350">
              <a:buFont typeface="+mj-lt"/>
              <a:buAutoNum type="arabicPeriod"/>
              <a:defRPr/>
            </a:pPr>
            <a:r>
              <a:rPr lang="en-US" sz="3000" b="1" dirty="0" smtClean="0">
                <a:solidFill>
                  <a:schemeClr val="bg1">
                    <a:lumMod val="75000"/>
                  </a:schemeClr>
                </a:solidFill>
                <a:latin typeface="Trebuchet MS" panose="020B0603020202020204" pitchFamily="34" charset="0"/>
                <a:ea typeface="ＭＳ Ｐゴシック" charset="0"/>
                <a:cs typeface="Rockwell"/>
              </a:rPr>
              <a:t>Levels of inequality are exceptionally high</a:t>
            </a:r>
          </a:p>
          <a:p>
            <a:pPr marL="514350" indent="-514350">
              <a:buFont typeface="+mj-lt"/>
              <a:buAutoNum type="arabicPeriod"/>
              <a:defRPr/>
            </a:pPr>
            <a:r>
              <a:rPr lang="en-US" sz="3000" b="1" dirty="0" smtClean="0">
                <a:solidFill>
                  <a:schemeClr val="bg1">
                    <a:lumMod val="75000"/>
                  </a:schemeClr>
                </a:solidFill>
                <a:latin typeface="Trebuchet MS" panose="020B0603020202020204" pitchFamily="34" charset="0"/>
                <a:ea typeface="ＭＳ Ｐゴシック" charset="0"/>
                <a:cs typeface="Rockwell"/>
              </a:rPr>
              <a:t>High inequality causes economic and social harm</a:t>
            </a:r>
          </a:p>
          <a:p>
            <a:pPr marL="514350" indent="-514350">
              <a:buFont typeface="+mj-lt"/>
              <a:buAutoNum type="arabicPeriod"/>
              <a:defRPr/>
            </a:pPr>
            <a:r>
              <a:rPr lang="en-US" sz="3000" b="1" dirty="0" smtClean="0">
                <a:solidFill>
                  <a:srgbClr val="555559"/>
                </a:solidFill>
                <a:latin typeface="Trebuchet MS" panose="020B0603020202020204" pitchFamily="34" charset="0"/>
                <a:ea typeface="ＭＳ Ｐゴシック" charset="0"/>
                <a:cs typeface="Rockwell"/>
              </a:rPr>
              <a:t>Social policies can combat inequality</a:t>
            </a:r>
          </a:p>
          <a:p>
            <a:pPr marL="514350" indent="-514350">
              <a:buFont typeface="+mj-lt"/>
              <a:buAutoNum type="arabicPeriod"/>
              <a:defRPr/>
            </a:pPr>
            <a:r>
              <a:rPr lang="en-US" sz="3000" b="1" dirty="0" smtClean="0">
                <a:solidFill>
                  <a:schemeClr val="bg1">
                    <a:lumMod val="75000"/>
                  </a:schemeClr>
                </a:solidFill>
                <a:latin typeface="Trebuchet MS" panose="020B0603020202020204" pitchFamily="34" charset="0"/>
                <a:ea typeface="ＭＳ Ｐゴシック" charset="0"/>
                <a:cs typeface="Rockwell"/>
              </a:rPr>
              <a:t>We need research to identify effective policies, programs, and practices</a:t>
            </a:r>
            <a:endParaRPr lang="en-US" sz="3000" b="1" dirty="0">
              <a:solidFill>
                <a:schemeClr val="bg1">
                  <a:lumMod val="75000"/>
                </a:schemeClr>
              </a:solidFill>
              <a:latin typeface="Trebuchet MS" panose="020B0603020202020204" pitchFamily="34"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the Problem</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42222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 r="51954" b="542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0"/>
            <a:ext cx="1524000" cy="6858000"/>
          </a:xfrm>
          <a:prstGeom prst="rect">
            <a:avLst/>
          </a:prstGeom>
          <a:solidFill>
            <a:srgbClr val="00AF9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5181600"/>
            <a:ext cx="9220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4300" y="5353734"/>
            <a:ext cx="8216899" cy="646331"/>
          </a:xfrm>
          <a:prstGeom prst="rect">
            <a:avLst/>
          </a:prstGeom>
          <a:noFill/>
        </p:spPr>
        <p:txBody>
          <a:bodyPr wrap="square" rtlCol="0">
            <a:spAutoFit/>
          </a:bodyPr>
          <a:lstStyle/>
          <a:p>
            <a:r>
              <a:rPr lang="en-US" sz="3600" b="1" spc="-150" dirty="0" smtClean="0">
                <a:solidFill>
                  <a:srgbClr val="8430A6"/>
                </a:solidFill>
                <a:latin typeface="Georgia" panose="02040502050405020303" pitchFamily="18" charset="0"/>
              </a:rPr>
              <a:t>Current Research Priorities</a:t>
            </a:r>
            <a:endParaRPr lang="en-US" sz="3600" b="1" spc="-150" dirty="0">
              <a:solidFill>
                <a:srgbClr val="8430A6"/>
              </a:solidFill>
              <a:latin typeface="Georgia" panose="02040502050405020303" pitchFamily="18" charset="0"/>
            </a:endParaRPr>
          </a:p>
        </p:txBody>
      </p:sp>
    </p:spTree>
    <p:extLst>
      <p:ext uri="{BB962C8B-B14F-4D97-AF65-F5344CB8AC3E}">
        <p14:creationId xmlns:p14="http://schemas.microsoft.com/office/powerpoint/2010/main" val="331816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8676" y="2141608"/>
            <a:ext cx="7319962" cy="609398"/>
          </a:xfrm>
          <a:prstGeom prst="rect">
            <a:avLst/>
          </a:prstGeom>
          <a:noFill/>
        </p:spPr>
        <p:txBody>
          <a:bodyPr wrap="square">
            <a:spAutoFit/>
          </a:bodyPr>
          <a:lstStyle/>
          <a:p>
            <a:pPr marL="342900"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Piketty: Returns to capital exceed income growth</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9019" y="3631929"/>
            <a:ext cx="3962400" cy="2343691"/>
          </a:xfrm>
          <a:prstGeom prst="rect">
            <a:avLst/>
          </a:prstGeom>
        </p:spPr>
      </p:pic>
      <p:sp>
        <p:nvSpPr>
          <p:cNvPr id="7" name="TextBox 6"/>
          <p:cNvSpPr txBox="1"/>
          <p:nvPr/>
        </p:nvSpPr>
        <p:spPr>
          <a:xfrm>
            <a:off x="-23446" y="734199"/>
            <a:ext cx="79482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Policy Can Address Inequality</a:t>
            </a:r>
            <a:endParaRPr lang="en-US" sz="3600" b="1" dirty="0">
              <a:solidFill>
                <a:srgbClr val="FFFFFF"/>
              </a:solidFill>
              <a:latin typeface="Georgia" panose="02040502050405020303" pitchFamily="18" charset="0"/>
            </a:endParaRPr>
          </a:p>
        </p:txBody>
      </p:sp>
      <p:sp>
        <p:nvSpPr>
          <p:cNvPr id="2" name="TextBox 1"/>
          <p:cNvSpPr txBox="1"/>
          <p:nvPr/>
        </p:nvSpPr>
        <p:spPr>
          <a:xfrm>
            <a:off x="302419" y="1581090"/>
            <a:ext cx="8534400" cy="523220"/>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In today’s rhetoric, inequality seems </a:t>
            </a:r>
            <a:r>
              <a:rPr lang="en-US" sz="2800" b="1" dirty="0" smtClean="0">
                <a:solidFill>
                  <a:srgbClr val="555559"/>
                </a:solidFill>
                <a:latin typeface="Trebuchet MS" panose="020B0603020202020204" pitchFamily="34" charset="0"/>
                <a:ea typeface="ＭＳ Ｐゴシック" charset="0"/>
                <a:cs typeface="Rockwell"/>
              </a:rPr>
              <a:t>inevitable</a:t>
            </a:r>
            <a:endParaRPr lang="en-US" sz="2800" b="1" dirty="0">
              <a:solidFill>
                <a:srgbClr val="555559"/>
              </a:solidFill>
              <a:latin typeface="Trebuchet MS" panose="020B0603020202020204" pitchFamily="34" charset="0"/>
              <a:ea typeface="ＭＳ Ｐゴシック" charset="0"/>
              <a:cs typeface="Rockwell"/>
            </a:endParaRPr>
          </a:p>
        </p:txBody>
      </p:sp>
      <p:sp>
        <p:nvSpPr>
          <p:cNvPr id="9" name="TextBox 8"/>
          <p:cNvSpPr txBox="1"/>
          <p:nvPr/>
        </p:nvSpPr>
        <p:spPr>
          <a:xfrm>
            <a:off x="277019" y="3006762"/>
            <a:ext cx="8534400" cy="523220"/>
          </a:xfrm>
          <a:prstGeom prst="rect">
            <a:avLst/>
          </a:prstGeom>
          <a:noFill/>
        </p:spPr>
        <p:txBody>
          <a:bodyPr wrap="square" rtlCol="0">
            <a:spAutoFit/>
          </a:bodyPr>
          <a:lstStyle/>
          <a:p>
            <a:pPr>
              <a:defRPr/>
            </a:pPr>
            <a:r>
              <a:rPr lang="en-US" sz="2800" b="1" dirty="0">
                <a:solidFill>
                  <a:srgbClr val="555559"/>
                </a:solidFill>
                <a:latin typeface="Trebuchet MS" panose="020B0603020202020204" pitchFamily="34" charset="0"/>
                <a:ea typeface="ＭＳ Ｐゴシック" charset="0"/>
                <a:cs typeface="Rockwell"/>
              </a:rPr>
              <a:t>Yet inequality also responds to institutions</a:t>
            </a:r>
          </a:p>
        </p:txBody>
      </p:sp>
      <p:sp>
        <p:nvSpPr>
          <p:cNvPr id="4" name="TextBox 3"/>
          <p:cNvSpPr txBox="1"/>
          <p:nvPr/>
        </p:nvSpPr>
        <p:spPr>
          <a:xfrm>
            <a:off x="833438" y="3579568"/>
            <a:ext cx="3276600" cy="830997"/>
          </a:xfrm>
          <a:prstGeom prst="rect">
            <a:avLst/>
          </a:prstGeom>
          <a:noFill/>
        </p:spPr>
        <p:txBody>
          <a:bodyPr wrap="square" rtlCol="0">
            <a:spAutoFit/>
          </a:bodyPr>
          <a:lstStyle/>
          <a:p>
            <a:pPr marL="342900" indent="-342900">
              <a:buBlip>
                <a:blip r:embed="rId4"/>
              </a:buBlip>
              <a:defRPr/>
            </a:pPr>
            <a:r>
              <a:rPr lang="en-US" sz="2400" dirty="0">
                <a:solidFill>
                  <a:srgbClr val="555559"/>
                </a:solidFill>
                <a:latin typeface="Trebuchet MS" panose="020B0603020202020204" pitchFamily="34" charset="0"/>
                <a:ea typeface="ＭＳ Ｐゴシック" charset="0"/>
                <a:cs typeface="Gotham Book"/>
              </a:rPr>
              <a:t>Institutions are amenable to </a:t>
            </a:r>
            <a:r>
              <a:rPr lang="en-US" sz="2400" dirty="0" smtClean="0">
                <a:solidFill>
                  <a:srgbClr val="555559"/>
                </a:solidFill>
                <a:latin typeface="Trebuchet MS" panose="020B0603020202020204" pitchFamily="34" charset="0"/>
                <a:ea typeface="ＭＳ Ｐゴシック" charset="0"/>
                <a:cs typeface="Gotham Book"/>
              </a:rPr>
              <a:t>policy</a:t>
            </a:r>
            <a:endParaRPr lang="en-US" sz="2400" dirty="0">
              <a:solidFill>
                <a:srgbClr val="555559"/>
              </a:solidFill>
              <a:latin typeface="Trebuchet MS" panose="020B0603020202020204" pitchFamily="34" charset="0"/>
              <a:ea typeface="ＭＳ Ｐゴシック" charset="0"/>
              <a:cs typeface="Gotham Book"/>
            </a:endParaRPr>
          </a:p>
        </p:txBody>
      </p:sp>
    </p:spTree>
    <p:extLst>
      <p:ext uri="{BB962C8B-B14F-4D97-AF65-F5344CB8AC3E}">
        <p14:creationId xmlns:p14="http://schemas.microsoft.com/office/powerpoint/2010/main" val="121835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799" y="1219200"/>
            <a:ext cx="3645877" cy="4216539"/>
          </a:xfrm>
          <a:prstGeom prst="rect">
            <a:avLst/>
          </a:prstGeom>
          <a:noFill/>
        </p:spPr>
        <p:txBody>
          <a:bodyPr wrap="square">
            <a:spAutoFit/>
          </a:bodyPr>
          <a:lstStyle/>
          <a:p>
            <a:pPr>
              <a:defRPr/>
            </a:pPr>
            <a:r>
              <a:rPr lang="en-US" sz="2800" b="1" dirty="0" smtClean="0">
                <a:solidFill>
                  <a:srgbClr val="555559"/>
                </a:solidFill>
                <a:latin typeface="Trebuchet MS" panose="020B0603020202020204" pitchFamily="34" charset="0"/>
                <a:ea typeface="ＭＳ Ｐゴシック" charset="0"/>
                <a:cs typeface="Rockwell"/>
              </a:rPr>
              <a:t>War on Poverty</a:t>
            </a:r>
            <a:endParaRPr lang="en-US" sz="2800" b="1" dirty="0">
              <a:solidFill>
                <a:srgbClr val="555559"/>
              </a:solidFill>
              <a:latin typeface="Trebuchet MS" panose="020B0603020202020204" pitchFamily="34" charset="0"/>
              <a:ea typeface="ＭＳ Ｐゴシック" charset="0"/>
              <a:cs typeface="Rockwell"/>
            </a:endParaRPr>
          </a:p>
          <a:p>
            <a:pPr marL="342900" indent="-342900">
              <a:buBlip>
                <a:blip r:embed="rId5"/>
              </a:buBlip>
              <a:defRPr/>
            </a:pPr>
            <a:r>
              <a:rPr lang="en-US" sz="2400" dirty="0" smtClean="0">
                <a:solidFill>
                  <a:srgbClr val="555559"/>
                </a:solidFill>
                <a:latin typeface="Trebuchet MS" panose="020B0603020202020204" pitchFamily="34" charset="0"/>
                <a:ea typeface="ＭＳ Ｐゴシック" charset="0"/>
                <a:cs typeface="Gotham Book"/>
              </a:rPr>
              <a:t>Has not been won</a:t>
            </a:r>
          </a:p>
          <a:p>
            <a:pPr marL="342900" indent="-342900">
              <a:buBlip>
                <a:blip r:embed="rId5"/>
              </a:buBlip>
              <a:defRPr/>
            </a:pPr>
            <a:r>
              <a:rPr lang="en-US" sz="2400" dirty="0" smtClean="0">
                <a:solidFill>
                  <a:srgbClr val="555559"/>
                </a:solidFill>
                <a:latin typeface="Trebuchet MS" panose="020B0603020202020204" pitchFamily="34" charset="0"/>
                <a:ea typeface="ＭＳ Ｐゴシック" charset="0"/>
                <a:cs typeface="Gotham Book"/>
              </a:rPr>
              <a:t>Poverty would be worse without it</a:t>
            </a:r>
          </a:p>
          <a:p>
            <a:pPr marL="342900" indent="-342900">
              <a:buBlip>
                <a:blip r:embed="rId5"/>
              </a:buBlip>
              <a:defRPr/>
            </a:pPr>
            <a:r>
              <a:rPr lang="en-US" sz="2400" dirty="0" smtClean="0">
                <a:solidFill>
                  <a:srgbClr val="555559"/>
                </a:solidFill>
                <a:latin typeface="Trebuchet MS" panose="020B0603020202020204" pitchFamily="34" charset="0"/>
                <a:ea typeface="ＭＳ Ｐゴシック" charset="0"/>
                <a:cs typeface="Gotham Book"/>
              </a:rPr>
              <a:t>Food stamps, school lunches, earned income tax credit, housing &amp; unemployment assistance</a:t>
            </a:r>
          </a:p>
          <a:p>
            <a:pPr marL="342900">
              <a:defRPr/>
            </a:pPr>
            <a:endParaRPr lang="en-US" sz="2400" dirty="0" smtClean="0">
              <a:solidFill>
                <a:srgbClr val="555559"/>
              </a:solidFill>
              <a:latin typeface="Trebuchet MS" panose="020B0603020202020204" pitchFamily="34" charset="0"/>
              <a:ea typeface="ＭＳ Ｐゴシック" charset="0"/>
              <a:cs typeface="Gotham Book"/>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1516144"/>
            <a:ext cx="4615672" cy="3461754"/>
          </a:xfrm>
          <a:prstGeom prst="rect">
            <a:avLst/>
          </a:prstGeom>
        </p:spPr>
      </p:pic>
      <p:sp>
        <p:nvSpPr>
          <p:cNvPr id="8" name="TextBox 7"/>
          <p:cNvSpPr txBox="1"/>
          <p:nvPr/>
        </p:nvSpPr>
        <p:spPr>
          <a:xfrm>
            <a:off x="-23446" y="496669"/>
            <a:ext cx="79482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Policy Can Address Inequality</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42384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1069908"/>
            <a:ext cx="8382000" cy="4721292"/>
          </a:xfrm>
          <a:prstGeom prst="rect">
            <a:avLst/>
          </a:prstGeom>
          <a:noFill/>
        </p:spPr>
        <p:txBody>
          <a:bodyPr wrap="square">
            <a:spAutoFit/>
          </a:bodyPr>
          <a:lstStyle/>
          <a:p>
            <a:pPr>
              <a:defRPr/>
            </a:pPr>
            <a:r>
              <a:rPr lang="en-US" sz="2800" b="1" dirty="0" smtClean="0">
                <a:solidFill>
                  <a:srgbClr val="555559"/>
                </a:solidFill>
                <a:latin typeface="Trebuchet MS" panose="020B0603020202020204" pitchFamily="34" charset="0"/>
                <a:ea typeface="ＭＳ Ｐゴシック" charset="0"/>
                <a:cs typeface="Rockwell"/>
              </a:rPr>
              <a:t>Other programs, policies, and practices have reduced the effects of inequality on children</a:t>
            </a:r>
            <a:endParaRPr lang="en-US" sz="2800" b="1" dirty="0">
              <a:solidFill>
                <a:srgbClr val="555559"/>
              </a:solidFill>
              <a:latin typeface="Trebuchet MS" panose="020B0603020202020204" pitchFamily="34" charset="0"/>
              <a:ea typeface="ＭＳ Ｐゴシック" charset="0"/>
              <a:cs typeface="Rockwell"/>
            </a:endParaRPr>
          </a:p>
          <a:p>
            <a:pPr marL="800100" lvl="1"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High-quality early childhood programs</a:t>
            </a:r>
          </a:p>
          <a:p>
            <a:pPr marL="800100" lvl="1"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Programs that promote healthy parenting</a:t>
            </a:r>
          </a:p>
          <a:p>
            <a:pPr marL="800100" lvl="1"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Family-school engagement programs</a:t>
            </a:r>
          </a:p>
          <a:p>
            <a:pPr marL="800100" lvl="1"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Small classes in early elementary grades</a:t>
            </a:r>
          </a:p>
          <a:p>
            <a:pPr marL="800100" lvl="1"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Social-psychological interventions</a:t>
            </a:r>
          </a:p>
          <a:p>
            <a:pPr marL="800100" lvl="1" indent="-342900">
              <a:lnSpc>
                <a:spcPct val="140000"/>
              </a:lnSpc>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Financial aid assistance</a:t>
            </a:r>
          </a:p>
          <a:p>
            <a:pPr>
              <a:lnSpc>
                <a:spcPct val="140000"/>
              </a:lnSpc>
              <a:defRPr/>
            </a:pPr>
            <a:r>
              <a:rPr lang="en-US" sz="2800" b="1" dirty="0" smtClean="0">
                <a:solidFill>
                  <a:srgbClr val="555559"/>
                </a:solidFill>
                <a:latin typeface="Trebuchet MS" panose="020B0603020202020204" pitchFamily="34" charset="0"/>
                <a:ea typeface="ＭＳ Ｐゴシック" charset="0"/>
                <a:cs typeface="Gotham Book"/>
              </a:rPr>
              <a:t>Constraints of disadvantage are not unbreakable</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344269"/>
            <a:ext cx="79482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Policy Can Address Inequality</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19366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945952"/>
            <a:ext cx="8305800" cy="4616648"/>
          </a:xfrm>
          <a:prstGeom prst="rect">
            <a:avLst/>
          </a:prstGeom>
          <a:noFill/>
        </p:spPr>
        <p:txBody>
          <a:bodyPr wrap="square">
            <a:spAutoFit/>
          </a:bodyPr>
          <a:lstStyle/>
          <a:p>
            <a:pPr>
              <a:defRPr/>
            </a:pPr>
            <a:r>
              <a:rPr lang="en-US" sz="3000" b="1" dirty="0" smtClean="0">
                <a:solidFill>
                  <a:srgbClr val="555559"/>
                </a:solidFill>
                <a:latin typeface="Trebuchet MS" panose="020B0603020202020204" pitchFamily="34" charset="0"/>
                <a:ea typeface="ＭＳ Ｐゴシック" charset="0"/>
                <a:cs typeface="Rockwell"/>
              </a:rPr>
              <a:t>If all these programs work, why the growth in inequality?</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Effective responses have emerged, but they are 	modest compared to the scope of the problem</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Programs take time to have effects</a:t>
            </a:r>
          </a:p>
          <a:p>
            <a:pPr marL="1257300" lvl="2"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School reforms take 3-5 years to work</a:t>
            </a:r>
          </a:p>
          <a:p>
            <a:pPr marL="1257300" lvl="2"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Early child care effects </a:t>
            </a:r>
            <a:r>
              <a:rPr lang="en-US" sz="2000" dirty="0">
                <a:solidFill>
                  <a:srgbClr val="555559"/>
                </a:solidFill>
                <a:latin typeface="Trebuchet MS" panose="020B0603020202020204" pitchFamily="34" charset="0"/>
                <a:ea typeface="ＭＳ Ｐゴシック" charset="0"/>
                <a:cs typeface="Gotham Book"/>
              </a:rPr>
              <a:t>emerge a decade later</a:t>
            </a:r>
            <a:endParaRPr lang="en-US" sz="20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Need for multiple efforts across multiple spheres</a:t>
            </a:r>
          </a:p>
          <a:p>
            <a:pPr marL="1257300" lvl="2"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Family, health, neighborhood, school, workforce</a:t>
            </a:r>
          </a:p>
          <a:p>
            <a:pPr marL="342900" lvl="0" indent="-342900">
              <a:buBlip>
                <a:blip r:embed="rId4"/>
              </a:buBlip>
              <a:defRPr/>
            </a:pPr>
            <a:r>
              <a:rPr lang="en-US" sz="2400" dirty="0" smtClean="0">
                <a:solidFill>
                  <a:srgbClr val="555559"/>
                </a:solidFill>
                <a:latin typeface="Trebuchet MS" panose="020B0603020202020204" pitchFamily="34" charset="0"/>
                <a:ea typeface="ＭＳ Ｐゴシック" charset="0"/>
                <a:cs typeface="Rockwell"/>
              </a:rPr>
              <a:t>Programs, policies, practice work differently in different contexts and for different individuals</a:t>
            </a:r>
          </a:p>
          <a:p>
            <a:pPr lvl="0">
              <a:defRPr/>
            </a:pPr>
            <a:r>
              <a:rPr lang="en-US" sz="3000" b="1" dirty="0" smtClean="0">
                <a:solidFill>
                  <a:srgbClr val="555559"/>
                </a:solidFill>
                <a:latin typeface="Trebuchet MS" panose="020B0603020202020204" pitchFamily="34" charset="0"/>
                <a:ea typeface="ＭＳ Ｐゴシック" charset="0"/>
                <a:cs typeface="Rockwell"/>
              </a:rPr>
              <a:t>Implementation, implementation, impleme…</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268069"/>
            <a:ext cx="79482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Policy Can Address Inequality</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6916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1676400"/>
            <a:ext cx="7924800" cy="2677656"/>
          </a:xfrm>
          <a:prstGeom prst="rect">
            <a:avLst/>
          </a:prstGeom>
          <a:noFill/>
        </p:spPr>
        <p:txBody>
          <a:bodyPr>
            <a:spAutoFit/>
          </a:bodyPr>
          <a:lstStyle/>
          <a:p>
            <a:pPr marL="514350" indent="-514350">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Levels of inequality are exceptionally high</a:t>
            </a:r>
          </a:p>
          <a:p>
            <a:pPr marL="514350" indent="-514350">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High inequality causes economic and social harm</a:t>
            </a:r>
          </a:p>
          <a:p>
            <a:pPr marL="514350" indent="-514350">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Social policies can combat inequality</a:t>
            </a: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We need research to identify effective policies, programs, and practices</a:t>
            </a:r>
            <a:endParaRPr lang="en-US" sz="2800" b="1" dirty="0">
              <a:solidFill>
                <a:srgbClr val="555559"/>
              </a:solidFill>
              <a:latin typeface="Trebuchet MS" panose="020B0603020202020204" pitchFamily="34"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the Problem</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9799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131" y="457200"/>
            <a:ext cx="7254131" cy="646331"/>
          </a:xfrm>
          <a:prstGeom prst="rect">
            <a:avLst/>
          </a:prstGeom>
          <a:solidFill>
            <a:srgbClr val="8430A6"/>
          </a:solidFill>
        </p:spPr>
        <p:txBody>
          <a:bodyPr wrap="square">
            <a:spAutoFit/>
          </a:bodyPr>
          <a:lstStyle/>
          <a:p>
            <a:pPr algn="ctr">
              <a:defRPr/>
            </a:pPr>
            <a:r>
              <a:rPr lang="en-US" sz="3600" b="1" dirty="0" smtClean="0">
                <a:solidFill>
                  <a:schemeClr val="bg1"/>
                </a:solidFill>
                <a:latin typeface="Georgia" panose="02040502050405020303" pitchFamily="18" charset="0"/>
                <a:ea typeface="ＭＳ Ｐゴシック" charset="0"/>
                <a:cs typeface="Rockwell"/>
              </a:rPr>
              <a:t>Inequality in the Headlines</a:t>
            </a:r>
            <a:endParaRPr lang="en-US" sz="3600" b="1" dirty="0">
              <a:solidFill>
                <a:schemeClr val="bg1"/>
              </a:solidFill>
              <a:latin typeface="Georgia" panose="02040502050405020303" pitchFamily="18"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608053" y="2971800"/>
            <a:ext cx="6477000" cy="2308324"/>
          </a:xfrm>
          <a:prstGeom prst="rect">
            <a:avLst/>
          </a:prstGeom>
          <a:noFill/>
        </p:spPr>
        <p:txBody>
          <a:bodyPr wrap="square" rtlCol="0">
            <a:spAutoFit/>
          </a:bodyPr>
          <a:lstStyle/>
          <a:p>
            <a:r>
              <a:rPr lang="en-US" sz="2400" dirty="0"/>
              <a:t>“Research may be able to provide evidence on which public policies are most helpful in building an economy in which people are poised to get ahead. Conversely, it would also be beneficial to understand whether any policies may hold people back or discourage upward mobility.” </a:t>
            </a:r>
            <a:endParaRPr lang="en-US" sz="2400" dirty="0" smtClean="0"/>
          </a:p>
        </p:txBody>
      </p:sp>
      <p:pic>
        <p:nvPicPr>
          <p:cNvPr id="20" name="Picture 3" descr="C:\Users\agamoran\Pictures\yell_headl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65" y="1238250"/>
            <a:ext cx="5716588"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92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1339" y="1947468"/>
            <a:ext cx="7924800" cy="3724096"/>
          </a:xfrm>
          <a:prstGeom prst="rect">
            <a:avLst/>
          </a:prstGeom>
          <a:noFill/>
        </p:spPr>
        <p:txBody>
          <a:bodyPr>
            <a:spAutoFit/>
          </a:bodyPr>
          <a:lstStyle/>
          <a:p>
            <a:pPr marL="457200" indent="-457200">
              <a:buBlip>
                <a:blip r:embed="rId4"/>
              </a:buBlip>
              <a:defRPr/>
            </a:pPr>
            <a:r>
              <a:rPr lang="en-US" sz="2800" dirty="0" smtClean="0">
                <a:solidFill>
                  <a:srgbClr val="555559"/>
                </a:solidFill>
                <a:latin typeface="Trebuchet MS" panose="020B0603020202020204" pitchFamily="34" charset="0"/>
                <a:ea typeface="ＭＳ Ｐゴシック" charset="0"/>
                <a:cs typeface="Rockwell"/>
              </a:rPr>
              <a:t>High-quality social science research on </a:t>
            </a:r>
            <a:r>
              <a:rPr lang="en-US" sz="2800" dirty="0" smtClean="0">
                <a:solidFill>
                  <a:schemeClr val="tx1">
                    <a:lumMod val="65000"/>
                    <a:lumOff val="35000"/>
                  </a:schemeClr>
                </a:solidFill>
                <a:latin typeface="Trebuchet MS" panose="020B0603020202020204" pitchFamily="34" charset="0"/>
                <a:ea typeface="ＭＳ Ｐゴシック" charset="0"/>
                <a:cs typeface="Rockwell"/>
              </a:rPr>
              <a:t>youth development</a:t>
            </a:r>
            <a:r>
              <a:rPr lang="en-US" sz="2800" dirty="0" smtClean="0">
                <a:solidFill>
                  <a:srgbClr val="555559"/>
                </a:solidFill>
                <a:latin typeface="Trebuchet MS" panose="020B0603020202020204" pitchFamily="34" charset="0"/>
                <a:ea typeface="ＭＳ Ｐゴシック" charset="0"/>
                <a:cs typeface="Rockwell"/>
              </a:rPr>
              <a:t> can play a key role</a:t>
            </a:r>
          </a:p>
          <a:p>
            <a:pPr marL="457200" indent="-457200">
              <a:buBlip>
                <a:blip r:embed="rId4"/>
              </a:buBlip>
              <a:defRPr/>
            </a:pPr>
            <a:r>
              <a:rPr lang="en-US" sz="2800" dirty="0" smtClean="0">
                <a:solidFill>
                  <a:srgbClr val="555559"/>
                </a:solidFill>
                <a:latin typeface="Trebuchet MS" panose="020B0603020202020204" pitchFamily="34" charset="0"/>
                <a:ea typeface="ＭＳ Ｐゴシック" charset="0"/>
                <a:cs typeface="Rockwell"/>
              </a:rPr>
              <a:t>The William T. Grant Foundation wants to help stimulate and support this work</a:t>
            </a:r>
          </a:p>
          <a:p>
            <a:pPr marL="457200" indent="-457200">
              <a:buBlip>
                <a:blip r:embed="rId4"/>
              </a:buBlip>
              <a:defRPr/>
            </a:pPr>
            <a:r>
              <a:rPr lang="en-US" sz="2800" dirty="0" smtClean="0">
                <a:solidFill>
                  <a:srgbClr val="555559"/>
                </a:solidFill>
                <a:latin typeface="Trebuchet MS" panose="020B0603020202020204" pitchFamily="34" charset="0"/>
                <a:ea typeface="ＭＳ Ｐゴシック" charset="0"/>
                <a:cs typeface="Rockwell"/>
              </a:rPr>
              <a:t>Not just in education</a:t>
            </a:r>
          </a:p>
          <a:p>
            <a:pPr marL="914400" lvl="1" indent="-457200">
              <a:buFont typeface="Arial" panose="020B0604020202020204" pitchFamily="34" charset="0"/>
              <a:buChar char="•"/>
              <a:defRPr/>
            </a:pPr>
            <a:r>
              <a:rPr lang="en-US" sz="2400" dirty="0" smtClean="0">
                <a:solidFill>
                  <a:srgbClr val="555559"/>
                </a:solidFill>
                <a:latin typeface="Trebuchet MS" panose="020B0603020202020204" pitchFamily="34" charset="0"/>
                <a:ea typeface="ＭＳ Ｐゴシック" charset="0"/>
                <a:cs typeface="Rockwell"/>
              </a:rPr>
              <a:t>The justice system</a:t>
            </a:r>
          </a:p>
          <a:p>
            <a:pPr marL="914400" lvl="1" indent="-457200">
              <a:buFont typeface="Arial" panose="020B0604020202020204" pitchFamily="34" charset="0"/>
              <a:buChar char="•"/>
              <a:defRPr/>
            </a:pPr>
            <a:r>
              <a:rPr lang="en-US" sz="2400" dirty="0" smtClean="0">
                <a:solidFill>
                  <a:srgbClr val="555559"/>
                </a:solidFill>
                <a:latin typeface="Trebuchet MS" panose="020B0603020202020204" pitchFamily="34" charset="0"/>
                <a:ea typeface="ＭＳ Ｐゴシック" charset="0"/>
                <a:cs typeface="Rockwell"/>
              </a:rPr>
              <a:t>Child welfare</a:t>
            </a:r>
          </a:p>
          <a:p>
            <a:pPr marL="914400" lvl="1" indent="-457200">
              <a:buFont typeface="Arial" panose="020B0604020202020204" pitchFamily="34" charset="0"/>
              <a:buChar char="•"/>
              <a:defRPr/>
            </a:pPr>
            <a:r>
              <a:rPr lang="en-US" sz="2400" dirty="0" smtClean="0">
                <a:solidFill>
                  <a:srgbClr val="555559"/>
                </a:solidFill>
                <a:latin typeface="Trebuchet MS" panose="020B0603020202020204" pitchFamily="34" charset="0"/>
                <a:ea typeface="ＭＳ Ｐゴシック" charset="0"/>
                <a:cs typeface="Rockwell"/>
              </a:rPr>
              <a:t>Workforce transition</a:t>
            </a:r>
          </a:p>
          <a:p>
            <a:pPr marL="914400" lvl="1" indent="-457200">
              <a:buFont typeface="Arial" panose="020B0604020202020204" pitchFamily="34" charset="0"/>
              <a:buChar char="•"/>
              <a:defRPr/>
            </a:pPr>
            <a:r>
              <a:rPr lang="en-US" sz="2400" dirty="0" smtClean="0">
                <a:solidFill>
                  <a:srgbClr val="555559"/>
                </a:solidFill>
                <a:latin typeface="Trebuchet MS" panose="020B0603020202020204" pitchFamily="34" charset="0"/>
                <a:ea typeface="ＭＳ Ｐゴシック" charset="0"/>
                <a:cs typeface="Rockwell"/>
              </a:rPr>
              <a:t>Immigration</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7" y="734199"/>
            <a:ext cx="8555465" cy="1200329"/>
          </a:xfrm>
          <a:prstGeom prst="rect">
            <a:avLst/>
          </a:prstGeom>
          <a:solidFill>
            <a:srgbClr val="8430A6"/>
          </a:solidFill>
        </p:spPr>
        <p:txBody>
          <a:bodyPr wrap="square" rtlCol="0">
            <a:spAutoFit/>
          </a:bodyPr>
          <a:lstStyle/>
          <a:p>
            <a:r>
              <a:rPr lang="en-US" sz="3600" b="1" dirty="0" smtClean="0">
                <a:solidFill>
                  <a:srgbClr val="FFFFFF"/>
                </a:solidFill>
                <a:latin typeface="Georgia" panose="02040502050405020303" pitchFamily="18" charset="0"/>
              </a:rPr>
              <a:t>	Need for Research on Reducing 	Inequality</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97722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2020312"/>
            <a:ext cx="7924800" cy="3170099"/>
          </a:xfrm>
          <a:prstGeom prst="rect">
            <a:avLst/>
          </a:prstGeom>
          <a:noFill/>
        </p:spPr>
        <p:txBody>
          <a:bodyPr>
            <a:spAutoFit/>
          </a:bodyPr>
          <a:lstStyle/>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Focus on young people (ages 5 to 25)</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In the long run, research we support will lead to action</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Build, understand, test, and improve programs, policies, and practices</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No single study will be transformative</a:t>
            </a:r>
          </a:p>
          <a:p>
            <a:pPr marL="800100" lvl="1" indent="-342900">
              <a:buFont typeface="Arial" panose="020B0604020202020204" pitchFamily="34" charset="0"/>
              <a:buChar char="•"/>
              <a:defRPr/>
            </a:pPr>
            <a:r>
              <a:rPr lang="en-US" sz="2000" dirty="0" smtClean="0">
                <a:solidFill>
                  <a:srgbClr val="555559"/>
                </a:solidFill>
                <a:latin typeface="Trebuchet MS" panose="020B0603020202020204" pitchFamily="34" charset="0"/>
                <a:ea typeface="ＭＳ Ｐゴシック" charset="0"/>
                <a:cs typeface="Gotham Book"/>
              </a:rPr>
              <a:t>Results will accumulate to guide policy and practice</a:t>
            </a: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Support for tools that benefit many researchers</a:t>
            </a:r>
            <a:endParaRPr lang="en-US" sz="2000" dirty="0" smtClean="0">
              <a:solidFill>
                <a:srgbClr val="555559"/>
              </a:solidFill>
              <a:latin typeface="Trebuchet MS" panose="020B0603020202020204" pitchFamily="34" charset="0"/>
              <a:ea typeface="ＭＳ Ｐゴシック" charset="0"/>
              <a:cs typeface="Gotham Book"/>
            </a:endParaRPr>
          </a:p>
          <a:p>
            <a:pPr marL="342900" indent="-342900">
              <a:buBlip>
                <a:blip r:embed="rId4"/>
              </a:buBlip>
              <a:defRPr/>
            </a:pPr>
            <a:r>
              <a:rPr lang="en-US" sz="2400" dirty="0" smtClean="0">
                <a:solidFill>
                  <a:srgbClr val="555559"/>
                </a:solidFill>
                <a:latin typeface="Trebuchet MS" panose="020B0603020202020204" pitchFamily="34" charset="0"/>
                <a:ea typeface="ＭＳ Ｐゴシック" charset="0"/>
                <a:cs typeface="Gotham Book"/>
              </a:rPr>
              <a:t>Interdisciplinary portfolio</a:t>
            </a: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447" y="323671"/>
            <a:ext cx="8555465" cy="1200329"/>
          </a:xfrm>
          <a:prstGeom prst="rect">
            <a:avLst/>
          </a:prstGeom>
          <a:solidFill>
            <a:srgbClr val="8430A6"/>
          </a:solidFill>
        </p:spPr>
        <p:txBody>
          <a:bodyPr wrap="square" rtlCol="0">
            <a:spAutoFit/>
          </a:bodyPr>
          <a:lstStyle/>
          <a:p>
            <a:r>
              <a:rPr lang="en-US" sz="3600" b="1" dirty="0" smtClean="0">
                <a:solidFill>
                  <a:srgbClr val="FFFFFF"/>
                </a:solidFill>
                <a:latin typeface="Georgia" panose="02040502050405020303" pitchFamily="18" charset="0"/>
              </a:rPr>
              <a:t>	Need for Research on Reducing 	Inequality</a:t>
            </a:r>
            <a:endParaRPr lang="en-US" sz="3600" b="1" dirty="0">
              <a:solidFill>
                <a:srgbClr val="FFFFFF"/>
              </a:solidFill>
              <a:latin typeface="Georgia" panose="02040502050405020303" pitchFamily="18" charset="0"/>
            </a:endParaRPr>
          </a:p>
        </p:txBody>
      </p:sp>
      <p:sp>
        <p:nvSpPr>
          <p:cNvPr id="4" name="TextBox 3"/>
          <p:cNvSpPr txBox="1"/>
          <p:nvPr/>
        </p:nvSpPr>
        <p:spPr>
          <a:xfrm>
            <a:off x="533400" y="1497092"/>
            <a:ext cx="4648200" cy="523220"/>
          </a:xfrm>
          <a:prstGeom prst="rect">
            <a:avLst/>
          </a:prstGeom>
          <a:noFill/>
        </p:spPr>
        <p:txBody>
          <a:bodyPr wrap="square" rtlCol="0">
            <a:spAutoFit/>
          </a:bodyPr>
          <a:lstStyle/>
          <a:p>
            <a:r>
              <a:rPr lang="en-US" sz="2800" b="1" dirty="0">
                <a:solidFill>
                  <a:srgbClr val="555559"/>
                </a:solidFill>
                <a:latin typeface="Trebuchet MS" panose="020B0603020202020204" pitchFamily="34" charset="0"/>
                <a:ea typeface="ＭＳ Ｐゴシック" charset="0"/>
                <a:cs typeface="Rockwell"/>
              </a:rPr>
              <a:t>Hallmarks of our </a:t>
            </a:r>
            <a:r>
              <a:rPr lang="en-US" sz="2800" b="1" dirty="0" smtClean="0">
                <a:solidFill>
                  <a:srgbClr val="555559"/>
                </a:solidFill>
                <a:latin typeface="Trebuchet MS" panose="020B0603020202020204" pitchFamily="34" charset="0"/>
                <a:ea typeface="ＭＳ Ｐゴシック" charset="0"/>
                <a:cs typeface="Rockwell"/>
              </a:rPr>
              <a:t>approach</a:t>
            </a:r>
            <a:endParaRPr lang="en-US" sz="2800" b="1" dirty="0">
              <a:solidFill>
                <a:srgbClr val="555559"/>
              </a:solidFill>
              <a:latin typeface="Trebuchet MS" panose="020B0603020202020204" pitchFamily="34" charset="0"/>
              <a:ea typeface="ＭＳ Ｐゴシック" charset="0"/>
              <a:cs typeface="Rockwell"/>
            </a:endParaRPr>
          </a:p>
        </p:txBody>
      </p:sp>
      <p:sp>
        <p:nvSpPr>
          <p:cNvPr id="5" name="TextBox 4"/>
          <p:cNvSpPr txBox="1"/>
          <p:nvPr/>
        </p:nvSpPr>
        <p:spPr>
          <a:xfrm>
            <a:off x="621810" y="5039380"/>
            <a:ext cx="7543800" cy="523220"/>
          </a:xfrm>
          <a:prstGeom prst="rect">
            <a:avLst/>
          </a:prstGeom>
          <a:noFill/>
        </p:spPr>
        <p:txBody>
          <a:bodyPr wrap="square" rtlCol="0">
            <a:spAutoFit/>
          </a:bodyPr>
          <a:lstStyle/>
          <a:p>
            <a:pPr lvl="0"/>
            <a:r>
              <a:rPr lang="en-US" sz="2800" b="1" dirty="0">
                <a:solidFill>
                  <a:srgbClr val="555559"/>
                </a:solidFill>
                <a:latin typeface="Trebuchet MS" panose="020B0603020202020204" pitchFamily="34" charset="0"/>
                <a:ea typeface="ＭＳ Ｐゴシック" charset="0"/>
                <a:cs typeface="Gotham Book"/>
              </a:rPr>
              <a:t>We </a:t>
            </a:r>
            <a:r>
              <a:rPr lang="en-US" sz="2800" b="1" dirty="0" smtClean="0">
                <a:solidFill>
                  <a:srgbClr val="555559"/>
                </a:solidFill>
                <a:latin typeface="Trebuchet MS" panose="020B0603020202020204" pitchFamily="34" charset="0"/>
                <a:ea typeface="ＭＳ Ｐゴシック" charset="0"/>
                <a:cs typeface="Gotham Book"/>
              </a:rPr>
              <a:t>seek researchers to answer </a:t>
            </a:r>
            <a:r>
              <a:rPr lang="en-US" sz="2800" b="1" dirty="0">
                <a:solidFill>
                  <a:srgbClr val="555559"/>
                </a:solidFill>
                <a:latin typeface="Trebuchet MS" panose="020B0603020202020204" pitchFamily="34" charset="0"/>
                <a:ea typeface="ＭＳ Ｐゴシック" charset="0"/>
                <a:cs typeface="Gotham Book"/>
              </a:rPr>
              <a:t>this </a:t>
            </a:r>
            <a:r>
              <a:rPr lang="en-US" sz="2800" b="1" dirty="0" smtClean="0">
                <a:solidFill>
                  <a:srgbClr val="555559"/>
                </a:solidFill>
                <a:latin typeface="Trebuchet MS" panose="020B0603020202020204" pitchFamily="34" charset="0"/>
                <a:ea typeface="ＭＳ Ｐゴシック" charset="0"/>
                <a:cs typeface="Gotham Book"/>
              </a:rPr>
              <a:t>call</a:t>
            </a:r>
            <a:endParaRPr lang="en-US" sz="2000" b="1" dirty="0">
              <a:solidFill>
                <a:srgbClr val="555559"/>
              </a:solidFill>
              <a:latin typeface="Trebuchet MS" panose="020B0603020202020204" pitchFamily="34" charset="0"/>
              <a:ea typeface="ＭＳ Ｐゴシック" charset="0"/>
              <a:cs typeface="Gotham Book"/>
            </a:endParaRPr>
          </a:p>
        </p:txBody>
      </p:sp>
    </p:spTree>
    <p:extLst>
      <p:ext uri="{BB962C8B-B14F-4D97-AF65-F5344CB8AC3E}">
        <p14:creationId xmlns:p14="http://schemas.microsoft.com/office/powerpoint/2010/main" val="233970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0" t="1049" r="11976" b="-315"/>
          <a:stretch/>
        </p:blipFill>
        <p:spPr bwMode="auto">
          <a:xfrm>
            <a:off x="0" y="0"/>
            <a:ext cx="912948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3142564"/>
            <a:ext cx="6830785" cy="34868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57399" y="3142563"/>
            <a:ext cx="6830785" cy="646331"/>
          </a:xfrm>
          <a:prstGeom prst="rect">
            <a:avLst/>
          </a:prstGeom>
          <a:solidFill>
            <a:srgbClr val="8430A6"/>
          </a:solidFill>
        </p:spPr>
        <p:txBody>
          <a:bodyPr wrap="square" rtlCol="0">
            <a:spAutoFit/>
          </a:bodyPr>
          <a:lstStyle/>
          <a:p>
            <a:r>
              <a:rPr lang="en-US" sz="3600" b="1" spc="-150" dirty="0" smtClean="0">
                <a:solidFill>
                  <a:srgbClr val="FFFFFF"/>
                </a:solidFill>
                <a:latin typeface="Georgia" panose="02040502050405020303" pitchFamily="18" charset="0"/>
              </a:rPr>
              <a:t> Use of Research Evidence</a:t>
            </a:r>
            <a:endParaRPr lang="en-US" sz="3600" b="1" spc="-150" dirty="0">
              <a:solidFill>
                <a:srgbClr val="FFFFFF"/>
              </a:solidFill>
              <a:latin typeface="Georgia" panose="02040502050405020303" pitchFamily="18" charset="0"/>
            </a:endParaRPr>
          </a:p>
        </p:txBody>
      </p:sp>
      <p:sp>
        <p:nvSpPr>
          <p:cNvPr id="10" name="TextBox 9"/>
          <p:cNvSpPr txBox="1"/>
          <p:nvPr/>
        </p:nvSpPr>
        <p:spPr>
          <a:xfrm>
            <a:off x="2362200" y="4022862"/>
            <a:ext cx="6324600" cy="1938992"/>
          </a:xfrm>
          <a:prstGeom prst="rect">
            <a:avLst/>
          </a:prstGeom>
          <a:noFill/>
        </p:spPr>
        <p:txBody>
          <a:bodyPr wrap="square" rtlCol="0">
            <a:spAutoFit/>
          </a:bodyPr>
          <a:lstStyle/>
          <a:p>
            <a:pPr marL="342900" indent="-342900">
              <a:buBlip>
                <a:blip r:embed="rId4"/>
              </a:buBlip>
            </a:pPr>
            <a:r>
              <a:rPr lang="en-US" sz="2000" b="1" dirty="0" smtClean="0">
                <a:solidFill>
                  <a:srgbClr val="555559"/>
                </a:solidFill>
                <a:latin typeface="Trebuchet MS" panose="020B0603020202020204" pitchFamily="34" charset="0"/>
              </a:rPr>
              <a:t>Quality of research evidence has improved</a:t>
            </a:r>
          </a:p>
          <a:p>
            <a:pPr marL="342900" indent="-342900">
              <a:buBlip>
                <a:blip r:embed="rId4"/>
              </a:buBlip>
            </a:pPr>
            <a:r>
              <a:rPr lang="en-US" sz="2000" b="1" dirty="0" smtClean="0">
                <a:solidFill>
                  <a:srgbClr val="555559"/>
                </a:solidFill>
                <a:latin typeface="Trebuchet MS" panose="020B0603020202020204" pitchFamily="34" charset="0"/>
              </a:rPr>
              <a:t>Yet when it comes to decisions, research is rarely consulted</a:t>
            </a:r>
          </a:p>
          <a:p>
            <a:pPr marL="800100" lvl="1" indent="-342900">
              <a:buFont typeface="Wingdings" panose="05000000000000000000" pitchFamily="2" charset="2"/>
              <a:buChar char="Ø"/>
            </a:pPr>
            <a:r>
              <a:rPr lang="en-US" sz="2000" b="1" dirty="0" smtClean="0">
                <a:solidFill>
                  <a:srgbClr val="555559"/>
                </a:solidFill>
                <a:latin typeface="Trebuchet MS" panose="020B0603020202020204" pitchFamily="34" charset="0"/>
              </a:rPr>
              <a:t>Why?</a:t>
            </a:r>
          </a:p>
          <a:p>
            <a:pPr marL="342900" indent="-342900">
              <a:buBlip>
                <a:blip r:embed="rId4"/>
              </a:buBlip>
            </a:pPr>
            <a:r>
              <a:rPr lang="en-US" sz="2000" b="1" dirty="0" smtClean="0">
                <a:solidFill>
                  <a:srgbClr val="555559"/>
                </a:solidFill>
                <a:latin typeface="Trebuchet MS" panose="020B0603020202020204" pitchFamily="34" charset="0"/>
              </a:rPr>
              <a:t>We support studies of how </a:t>
            </a:r>
            <a:r>
              <a:rPr lang="en-US" sz="2000" b="1" dirty="0">
                <a:solidFill>
                  <a:srgbClr val="555559"/>
                </a:solidFill>
                <a:latin typeface="Trebuchet MS" panose="020B0603020202020204" pitchFamily="34" charset="0"/>
              </a:rPr>
              <a:t>research evidence </a:t>
            </a:r>
            <a:r>
              <a:rPr lang="en-US" sz="2000" b="1" dirty="0" smtClean="0">
                <a:solidFill>
                  <a:srgbClr val="555559"/>
                </a:solidFill>
                <a:latin typeface="Trebuchet MS" panose="020B0603020202020204" pitchFamily="34" charset="0"/>
              </a:rPr>
              <a:t>is </a:t>
            </a:r>
            <a:r>
              <a:rPr lang="en-US" sz="2000" b="1" dirty="0">
                <a:solidFill>
                  <a:srgbClr val="555559"/>
                </a:solidFill>
                <a:latin typeface="Trebuchet MS" panose="020B0603020202020204" pitchFamily="34" charset="0"/>
              </a:rPr>
              <a:t>used in policy and </a:t>
            </a:r>
            <a:r>
              <a:rPr lang="en-US" sz="2000" b="1" dirty="0" smtClean="0">
                <a:solidFill>
                  <a:srgbClr val="555559"/>
                </a:solidFill>
                <a:latin typeface="Trebuchet MS" panose="020B0603020202020204" pitchFamily="34" charset="0"/>
              </a:rPr>
              <a:t>practice</a:t>
            </a:r>
            <a:endParaRPr lang="en-US" sz="2000" b="1" dirty="0">
              <a:solidFill>
                <a:srgbClr val="555559"/>
              </a:solidFill>
              <a:latin typeface="Trebuchet MS" panose="020B0603020202020204" pitchFamily="34" charset="0"/>
            </a:endParaRPr>
          </a:p>
        </p:txBody>
      </p:sp>
    </p:spTree>
    <p:extLst>
      <p:ext uri="{BB962C8B-B14F-4D97-AF65-F5344CB8AC3E}">
        <p14:creationId xmlns:p14="http://schemas.microsoft.com/office/powerpoint/2010/main" val="57893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5" r="24825"/>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2099" y="2781300"/>
            <a:ext cx="7429501" cy="3771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62098" y="2781300"/>
            <a:ext cx="7429502" cy="646331"/>
          </a:xfrm>
          <a:prstGeom prst="rect">
            <a:avLst/>
          </a:prstGeom>
          <a:solidFill>
            <a:srgbClr val="8430A6"/>
          </a:solidFill>
        </p:spPr>
        <p:txBody>
          <a:bodyPr wrap="square" rtlCol="0">
            <a:spAutoFit/>
          </a:bodyPr>
          <a:lstStyle/>
          <a:p>
            <a:r>
              <a:rPr lang="en-US" sz="3600" b="1" spc="-150" dirty="0" smtClean="0">
                <a:solidFill>
                  <a:srgbClr val="FFFFFF"/>
                </a:solidFill>
                <a:latin typeface="Georgia" panose="02040502050405020303" pitchFamily="18" charset="0"/>
              </a:rPr>
              <a:t> Reducing Inequality</a:t>
            </a:r>
            <a:endParaRPr lang="en-US" sz="3600" b="1" spc="-150" dirty="0">
              <a:solidFill>
                <a:srgbClr val="FFFFFF"/>
              </a:solidFill>
              <a:latin typeface="Georgia" panose="02040502050405020303" pitchFamily="18" charset="0"/>
            </a:endParaRPr>
          </a:p>
        </p:txBody>
      </p:sp>
      <p:sp>
        <p:nvSpPr>
          <p:cNvPr id="9" name="TextBox 8"/>
          <p:cNvSpPr txBox="1"/>
          <p:nvPr/>
        </p:nvSpPr>
        <p:spPr>
          <a:xfrm>
            <a:off x="1905000" y="3657600"/>
            <a:ext cx="6705600" cy="2246769"/>
          </a:xfrm>
          <a:prstGeom prst="rect">
            <a:avLst/>
          </a:prstGeom>
          <a:noFill/>
        </p:spPr>
        <p:txBody>
          <a:bodyPr wrap="square" rtlCol="0">
            <a:spAutoFit/>
          </a:bodyPr>
          <a:lstStyle/>
          <a:p>
            <a:pPr marL="342900" indent="-342900">
              <a:buBlip>
                <a:blip r:embed="rId3"/>
              </a:buBlip>
            </a:pPr>
            <a:r>
              <a:rPr lang="en-US" sz="2000" b="1" dirty="0" smtClean="0">
                <a:solidFill>
                  <a:srgbClr val="555559"/>
                </a:solidFill>
                <a:latin typeface="Trebuchet MS" panose="020B0603020202020204" pitchFamily="34" charset="0"/>
              </a:rPr>
              <a:t>We know much about the sources of inequality by economic, race/ethnic, &amp; immigrant origins</a:t>
            </a:r>
          </a:p>
          <a:p>
            <a:pPr marL="342900" indent="-342900">
              <a:buBlip>
                <a:blip r:embed="rId3"/>
              </a:buBlip>
            </a:pPr>
            <a:r>
              <a:rPr lang="en-US" sz="2000" b="1" dirty="0" smtClean="0">
                <a:solidFill>
                  <a:srgbClr val="555559"/>
                </a:solidFill>
                <a:latin typeface="Trebuchet MS" panose="020B0603020202020204" pitchFamily="34" charset="0"/>
              </a:rPr>
              <a:t>Ways to reduce inequality are less well understood</a:t>
            </a:r>
          </a:p>
          <a:p>
            <a:pPr marL="342900" indent="-342900">
              <a:buBlip>
                <a:blip r:embed="rId3"/>
              </a:buBlip>
            </a:pPr>
            <a:r>
              <a:rPr lang="en-US" sz="2000" b="1" dirty="0" smtClean="0">
                <a:solidFill>
                  <a:srgbClr val="555559"/>
                </a:solidFill>
                <a:latin typeface="Trebuchet MS" panose="020B0603020202020204" pitchFamily="34" charset="0"/>
              </a:rPr>
              <a:t>We support research on programs, policies, and practices that reduce inequality in youth outcomes</a:t>
            </a:r>
          </a:p>
          <a:p>
            <a:pPr marL="800100" lvl="1" indent="-342900">
              <a:buFont typeface="Wingdings" panose="05000000000000000000" pitchFamily="2" charset="2"/>
              <a:buChar char="Ø"/>
            </a:pPr>
            <a:r>
              <a:rPr lang="en-US" sz="2000" b="1" dirty="0" smtClean="0">
                <a:solidFill>
                  <a:srgbClr val="555559"/>
                </a:solidFill>
                <a:latin typeface="Trebuchet MS" panose="020B0603020202020204" pitchFamily="34" charset="0"/>
              </a:rPr>
              <a:t>Academic, social, behavioral, and economic outcomes</a:t>
            </a:r>
            <a:endParaRPr lang="en-US" sz="2000" b="1" i="1" dirty="0">
              <a:solidFill>
                <a:srgbClr val="555559"/>
              </a:solidFill>
              <a:latin typeface="Trebuchet MS" panose="020B0603020202020204" pitchFamily="34" charset="0"/>
            </a:endParaRPr>
          </a:p>
        </p:txBody>
      </p:sp>
    </p:spTree>
    <p:extLst>
      <p:ext uri="{BB962C8B-B14F-4D97-AF65-F5344CB8AC3E}">
        <p14:creationId xmlns:p14="http://schemas.microsoft.com/office/powerpoint/2010/main" val="325056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5" r="24825"/>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2099" y="2781300"/>
            <a:ext cx="7429501" cy="3771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62098" y="2781300"/>
            <a:ext cx="7429502" cy="646331"/>
          </a:xfrm>
          <a:prstGeom prst="rect">
            <a:avLst/>
          </a:prstGeom>
          <a:solidFill>
            <a:srgbClr val="8430A6"/>
          </a:solidFill>
        </p:spPr>
        <p:txBody>
          <a:bodyPr wrap="square" rtlCol="0">
            <a:spAutoFit/>
          </a:bodyPr>
          <a:lstStyle/>
          <a:p>
            <a:r>
              <a:rPr lang="en-US" sz="3600" b="1" spc="-150" dirty="0" smtClean="0">
                <a:solidFill>
                  <a:srgbClr val="FFFFFF"/>
                </a:solidFill>
                <a:latin typeface="Georgia" panose="02040502050405020303" pitchFamily="18" charset="0"/>
              </a:rPr>
              <a:t> Reducing Inequality</a:t>
            </a:r>
            <a:endParaRPr lang="en-US" sz="3600" b="1" spc="-150" dirty="0">
              <a:solidFill>
                <a:srgbClr val="FFFFFF"/>
              </a:solidFill>
              <a:latin typeface="Georgia" panose="02040502050405020303" pitchFamily="18" charset="0"/>
            </a:endParaRPr>
          </a:p>
        </p:txBody>
      </p:sp>
      <p:sp>
        <p:nvSpPr>
          <p:cNvPr id="9" name="TextBox 8"/>
          <p:cNvSpPr txBox="1"/>
          <p:nvPr/>
        </p:nvSpPr>
        <p:spPr>
          <a:xfrm>
            <a:off x="1905000" y="3657600"/>
            <a:ext cx="6705600" cy="1938992"/>
          </a:xfrm>
          <a:prstGeom prst="rect">
            <a:avLst/>
          </a:prstGeom>
          <a:noFill/>
        </p:spPr>
        <p:txBody>
          <a:bodyPr wrap="square" rtlCol="0">
            <a:spAutoFit/>
          </a:bodyPr>
          <a:lstStyle/>
          <a:p>
            <a:pPr marL="342900" indent="-342900">
              <a:buBlip>
                <a:blip r:embed="rId3"/>
              </a:buBlip>
            </a:pPr>
            <a:r>
              <a:rPr lang="en-US" sz="2000" b="1" dirty="0" smtClean="0">
                <a:solidFill>
                  <a:srgbClr val="555559"/>
                </a:solidFill>
                <a:latin typeface="Trebuchet MS" panose="020B0603020202020204" pitchFamily="34" charset="0"/>
              </a:rPr>
              <a:t>“</a:t>
            </a:r>
            <a:r>
              <a:rPr lang="en-US" sz="2000" b="1" dirty="0">
                <a:solidFill>
                  <a:srgbClr val="555559"/>
                </a:solidFill>
                <a:latin typeface="Trebuchet MS" panose="020B0603020202020204" pitchFamily="34" charset="0"/>
              </a:rPr>
              <a:t>I</a:t>
            </a:r>
            <a:r>
              <a:rPr lang="en-US" sz="2000" b="1" dirty="0" smtClean="0">
                <a:solidFill>
                  <a:srgbClr val="555559"/>
                </a:solidFill>
                <a:latin typeface="Trebuchet MS" panose="020B0603020202020204" pitchFamily="34" charset="0"/>
              </a:rPr>
              <a:t>nequality” has two meanings</a:t>
            </a:r>
          </a:p>
          <a:p>
            <a:pPr marL="800100" lvl="1" indent="-342900">
              <a:buFont typeface="Wingdings" panose="05000000000000000000" pitchFamily="2" charset="2"/>
              <a:buChar char="Ø"/>
            </a:pPr>
            <a:r>
              <a:rPr lang="en-US" sz="2000" b="1" dirty="0" smtClean="0">
                <a:solidFill>
                  <a:srgbClr val="555559"/>
                </a:solidFill>
                <a:latin typeface="Trebuchet MS" panose="020B0603020202020204" pitchFamily="34" charset="0"/>
              </a:rPr>
              <a:t>Overall </a:t>
            </a:r>
            <a:r>
              <a:rPr lang="en-US" sz="2000" b="1" dirty="0">
                <a:solidFill>
                  <a:srgbClr val="555559"/>
                </a:solidFill>
                <a:latin typeface="Trebuchet MS" panose="020B0603020202020204" pitchFamily="34" charset="0"/>
              </a:rPr>
              <a:t>dispersion of an outcome</a:t>
            </a:r>
          </a:p>
          <a:p>
            <a:pPr marL="800100" lvl="1" indent="-342900">
              <a:buFont typeface="Wingdings" panose="05000000000000000000" pitchFamily="2" charset="2"/>
              <a:buChar char="Ø"/>
            </a:pPr>
            <a:r>
              <a:rPr lang="en-US" sz="2000" b="1" dirty="0" smtClean="0">
                <a:solidFill>
                  <a:srgbClr val="555559"/>
                </a:solidFill>
                <a:latin typeface="Trebuchet MS" panose="020B0603020202020204" pitchFamily="34" charset="0"/>
              </a:rPr>
              <a:t>Group </a:t>
            </a:r>
            <a:r>
              <a:rPr lang="en-US" sz="2000" b="1" dirty="0">
                <a:solidFill>
                  <a:srgbClr val="555559"/>
                </a:solidFill>
                <a:latin typeface="Trebuchet MS" panose="020B0603020202020204" pitchFamily="34" charset="0"/>
              </a:rPr>
              <a:t>differences in an outcome</a:t>
            </a:r>
          </a:p>
          <a:p>
            <a:pPr marL="800100" lvl="1" indent="-342900">
              <a:buFont typeface="Wingdings" panose="05000000000000000000" pitchFamily="2" charset="2"/>
              <a:buChar char="Ø"/>
            </a:pPr>
            <a:r>
              <a:rPr lang="en-US" sz="2000" b="1" dirty="0">
                <a:solidFill>
                  <a:srgbClr val="555559"/>
                </a:solidFill>
                <a:latin typeface="Trebuchet MS" panose="020B0603020202020204" pitchFamily="34" charset="0"/>
              </a:rPr>
              <a:t>We’d like to reduce the first and eliminate the </a:t>
            </a:r>
            <a:r>
              <a:rPr lang="en-US" sz="2000" b="1" dirty="0" smtClean="0">
                <a:solidFill>
                  <a:srgbClr val="555559"/>
                </a:solidFill>
                <a:latin typeface="Trebuchet MS" panose="020B0603020202020204" pitchFamily="34" charset="0"/>
              </a:rPr>
              <a:t>second</a:t>
            </a:r>
          </a:p>
          <a:p>
            <a:pPr marL="342900" indent="-342900">
              <a:buFont typeface="Wingdings" panose="05000000000000000000" pitchFamily="2" charset="2"/>
              <a:buChar char="Ø"/>
            </a:pPr>
            <a:endParaRPr lang="en-US" sz="2000" b="1" dirty="0" smtClean="0">
              <a:solidFill>
                <a:srgbClr val="555559"/>
              </a:solidFill>
              <a:latin typeface="Trebuchet MS" panose="020B0603020202020204" pitchFamily="34" charset="0"/>
            </a:endParaRPr>
          </a:p>
        </p:txBody>
      </p:sp>
    </p:spTree>
    <p:extLst>
      <p:ext uri="{BB962C8B-B14F-4D97-AF65-F5344CB8AC3E}">
        <p14:creationId xmlns:p14="http://schemas.microsoft.com/office/powerpoint/2010/main" val="276657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5" r="24825"/>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2099" y="2781300"/>
            <a:ext cx="7429501" cy="3771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62098" y="2781300"/>
            <a:ext cx="7429502" cy="646331"/>
          </a:xfrm>
          <a:prstGeom prst="rect">
            <a:avLst/>
          </a:prstGeom>
          <a:solidFill>
            <a:srgbClr val="8430A6"/>
          </a:solidFill>
        </p:spPr>
        <p:txBody>
          <a:bodyPr wrap="square" rtlCol="0">
            <a:spAutoFit/>
          </a:bodyPr>
          <a:lstStyle/>
          <a:p>
            <a:r>
              <a:rPr lang="en-US" sz="3600" b="1" spc="-150" dirty="0" smtClean="0">
                <a:solidFill>
                  <a:srgbClr val="FFFFFF"/>
                </a:solidFill>
                <a:latin typeface="Georgia" panose="02040502050405020303" pitchFamily="18" charset="0"/>
              </a:rPr>
              <a:t> Reducing Inequality</a:t>
            </a:r>
            <a:endParaRPr lang="en-US" sz="3600" b="1" spc="-150" dirty="0">
              <a:solidFill>
                <a:srgbClr val="FFFFFF"/>
              </a:solidFill>
              <a:latin typeface="Georgia" panose="02040502050405020303" pitchFamily="18" charset="0"/>
            </a:endParaRPr>
          </a:p>
        </p:txBody>
      </p:sp>
      <p:sp>
        <p:nvSpPr>
          <p:cNvPr id="9" name="TextBox 8"/>
          <p:cNvSpPr txBox="1"/>
          <p:nvPr/>
        </p:nvSpPr>
        <p:spPr>
          <a:xfrm>
            <a:off x="1905000" y="3657600"/>
            <a:ext cx="6705600" cy="3170099"/>
          </a:xfrm>
          <a:prstGeom prst="rect">
            <a:avLst/>
          </a:prstGeom>
          <a:noFill/>
        </p:spPr>
        <p:txBody>
          <a:bodyPr wrap="square" rtlCol="0">
            <a:spAutoFit/>
          </a:bodyPr>
          <a:lstStyle/>
          <a:p>
            <a:pPr marL="342900" indent="-342900">
              <a:buBlip>
                <a:blip r:embed="rId3"/>
              </a:buBlip>
            </a:pPr>
            <a:r>
              <a:rPr lang="en-US" sz="2000" b="1" dirty="0" smtClean="0">
                <a:solidFill>
                  <a:srgbClr val="555559"/>
                </a:solidFill>
                <a:latin typeface="Trebuchet MS" panose="020B0603020202020204" pitchFamily="34" charset="0"/>
              </a:rPr>
              <a:t>Fighting poverty is an important part of reducing inequality, but not all there is to it</a:t>
            </a:r>
          </a:p>
          <a:p>
            <a:pPr marL="800100" lvl="2" indent="-342900">
              <a:buFont typeface="Wingdings" panose="05000000000000000000" pitchFamily="2" charset="2"/>
              <a:buChar char="Ø"/>
            </a:pPr>
            <a:r>
              <a:rPr lang="en-US" sz="2000" b="1" dirty="0">
                <a:solidFill>
                  <a:srgbClr val="555559"/>
                </a:solidFill>
                <a:latin typeface="Trebuchet MS" panose="020B0603020202020204" pitchFamily="34" charset="0"/>
              </a:rPr>
              <a:t>We’d like to reduce inequality across the spectrum</a:t>
            </a:r>
          </a:p>
          <a:p>
            <a:pPr marL="342900" indent="-342900">
              <a:buBlip>
                <a:blip r:embed="rId3"/>
              </a:buBlip>
            </a:pPr>
            <a:r>
              <a:rPr lang="en-US" sz="2000" b="1" dirty="0" smtClean="0">
                <a:solidFill>
                  <a:srgbClr val="555559"/>
                </a:solidFill>
                <a:latin typeface="Trebuchet MS" panose="020B0603020202020204" pitchFamily="34" charset="0"/>
              </a:rPr>
              <a:t>One can “reduce inequality” by elevating those lower down or holding back those who are on top</a:t>
            </a:r>
          </a:p>
          <a:p>
            <a:pPr marL="800100" lvl="1" indent="-342900">
              <a:buFont typeface="Wingdings" panose="05000000000000000000" pitchFamily="2" charset="2"/>
              <a:buChar char="Ø"/>
            </a:pPr>
            <a:r>
              <a:rPr lang="en-US" sz="2000" b="1" dirty="0" smtClean="0">
                <a:solidFill>
                  <a:srgbClr val="555559"/>
                </a:solidFill>
                <a:latin typeface="Trebuchet MS" panose="020B0603020202020204" pitchFamily="34" charset="0"/>
              </a:rPr>
              <a:t>Only the former is of interest</a:t>
            </a:r>
          </a:p>
          <a:p>
            <a:pPr marL="342900" indent="-342900">
              <a:buBlip>
                <a:blip r:embed="rId3"/>
              </a:buBlip>
            </a:pPr>
            <a:endParaRPr lang="en-US" sz="2000" b="1" dirty="0" smtClean="0">
              <a:solidFill>
                <a:srgbClr val="555559"/>
              </a:solidFill>
              <a:latin typeface="Trebuchet MS" panose="020B0603020202020204" pitchFamily="34" charset="0"/>
            </a:endParaRPr>
          </a:p>
          <a:p>
            <a:pPr marL="342900" indent="-342900">
              <a:buBlip>
                <a:blip r:embed="rId3"/>
              </a:buBlip>
            </a:pPr>
            <a:endParaRPr lang="en-US" sz="2000" b="1" dirty="0">
              <a:solidFill>
                <a:srgbClr val="555559"/>
              </a:solidFill>
              <a:latin typeface="Trebuchet MS" panose="020B0603020202020204" pitchFamily="34" charset="0"/>
            </a:endParaRPr>
          </a:p>
          <a:p>
            <a:pPr marL="342900" indent="-342900">
              <a:buFont typeface="Wingdings" panose="05000000000000000000" pitchFamily="2" charset="2"/>
              <a:buChar char="Ø"/>
            </a:pPr>
            <a:endParaRPr lang="en-US" sz="2000" b="1" dirty="0" smtClean="0">
              <a:solidFill>
                <a:srgbClr val="555559"/>
              </a:solidFill>
              <a:latin typeface="Trebuchet MS" panose="020B0603020202020204" pitchFamily="34" charset="0"/>
            </a:endParaRPr>
          </a:p>
        </p:txBody>
      </p:sp>
    </p:spTree>
    <p:extLst>
      <p:ext uri="{BB962C8B-B14F-4D97-AF65-F5344CB8AC3E}">
        <p14:creationId xmlns:p14="http://schemas.microsoft.com/office/powerpoint/2010/main" val="44004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5123" y="1356479"/>
            <a:ext cx="7924800" cy="3139321"/>
          </a:xfrm>
          <a:prstGeom prst="rect">
            <a:avLst/>
          </a:prstGeom>
          <a:noFill/>
        </p:spPr>
        <p:txBody>
          <a:bodyPr>
            <a:spAutoFit/>
          </a:bodyPr>
          <a:lstStyle/>
          <a:p>
            <a:pPr>
              <a:defRPr/>
            </a:pPr>
            <a:endParaRPr lang="en-US" sz="3000" dirty="0" smtClean="0">
              <a:solidFill>
                <a:srgbClr val="872D9A"/>
              </a:solidFill>
              <a:latin typeface="Georgia" panose="02040502050405020303" pitchFamily="18" charset="0"/>
              <a:ea typeface="ＭＳ Ｐゴシック" charset="0"/>
              <a:cs typeface="Rockwell"/>
            </a:endParaRP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Levels of inequality are exceptionally high</a:t>
            </a: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High inequality causes economic and social harm</a:t>
            </a: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Social policies can combat inequality</a:t>
            </a: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We need research to identify effective policies, programs, and practices</a:t>
            </a:r>
            <a:endParaRPr lang="en-US" sz="2800" b="1" dirty="0">
              <a:solidFill>
                <a:srgbClr val="555559"/>
              </a:solidFill>
              <a:latin typeface="Trebuchet MS" panose="020B0603020202020204" pitchFamily="34"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the Problem</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63833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5123" y="1356479"/>
            <a:ext cx="7924800" cy="3139321"/>
          </a:xfrm>
          <a:prstGeom prst="rect">
            <a:avLst/>
          </a:prstGeom>
          <a:noFill/>
        </p:spPr>
        <p:txBody>
          <a:bodyPr>
            <a:spAutoFit/>
          </a:bodyPr>
          <a:lstStyle/>
          <a:p>
            <a:pPr>
              <a:defRPr/>
            </a:pPr>
            <a:endParaRPr lang="en-US" sz="3000" dirty="0" smtClean="0">
              <a:solidFill>
                <a:srgbClr val="872D9A"/>
              </a:solidFill>
              <a:latin typeface="Georgia" panose="02040502050405020303" pitchFamily="18" charset="0"/>
              <a:ea typeface="ＭＳ Ｐゴシック" charset="0"/>
              <a:cs typeface="Rockwell"/>
            </a:endParaRPr>
          </a:p>
          <a:p>
            <a:pPr marL="514350" indent="-514350">
              <a:buFont typeface="+mj-lt"/>
              <a:buAutoNum type="arabicPeriod"/>
              <a:defRPr/>
            </a:pPr>
            <a:r>
              <a:rPr lang="en-US" sz="2800" b="1" dirty="0" smtClean="0">
                <a:solidFill>
                  <a:srgbClr val="555559"/>
                </a:solidFill>
                <a:latin typeface="Trebuchet MS" panose="020B0603020202020204" pitchFamily="34" charset="0"/>
                <a:ea typeface="ＭＳ Ｐゴシック" charset="0"/>
                <a:cs typeface="Rockwell"/>
              </a:rPr>
              <a:t>Levels of inequality are exceptionally high</a:t>
            </a:r>
          </a:p>
          <a:p>
            <a:pPr marL="514350" indent="-514350">
              <a:buClr>
                <a:schemeClr val="bg1">
                  <a:lumMod val="75000"/>
                </a:schemeClr>
              </a:buClr>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High inequality causes economic and social harm</a:t>
            </a:r>
          </a:p>
          <a:p>
            <a:pPr marL="514350" indent="-514350">
              <a:buClr>
                <a:schemeClr val="bg1">
                  <a:lumMod val="75000"/>
                </a:schemeClr>
              </a:buClr>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Social policies can combat inequality</a:t>
            </a:r>
          </a:p>
          <a:p>
            <a:pPr marL="514350" indent="-514350">
              <a:buClr>
                <a:schemeClr val="bg1">
                  <a:lumMod val="75000"/>
                </a:schemeClr>
              </a:buClr>
              <a:buFont typeface="+mj-lt"/>
              <a:buAutoNum type="arabicPeriod"/>
              <a:defRPr/>
            </a:pPr>
            <a:r>
              <a:rPr lang="en-US" sz="2800" b="1" dirty="0" smtClean="0">
                <a:solidFill>
                  <a:schemeClr val="bg1">
                    <a:lumMod val="75000"/>
                  </a:schemeClr>
                </a:solidFill>
                <a:latin typeface="Trebuchet MS" panose="020B0603020202020204" pitchFamily="34" charset="0"/>
                <a:ea typeface="ＭＳ Ｐゴシック" charset="0"/>
                <a:cs typeface="Rockwell"/>
              </a:rPr>
              <a:t>We need research to identify effective policies, programs, and practices</a:t>
            </a:r>
            <a:endParaRPr lang="en-US" sz="2800" b="1" dirty="0">
              <a:solidFill>
                <a:schemeClr val="bg1">
                  <a:lumMod val="75000"/>
                </a:schemeClr>
              </a:solidFill>
              <a:latin typeface="Trebuchet MS" panose="020B0603020202020204" pitchFamily="34" charset="0"/>
              <a:ea typeface="ＭＳ Ｐゴシック" charset="0"/>
              <a:cs typeface="Rockwell"/>
            </a:endParaRPr>
          </a:p>
        </p:txBody>
      </p:sp>
      <p:sp>
        <p:nvSpPr>
          <p:cNvPr id="13316" name="TextBox 7"/>
          <p:cNvSpPr txBox="1">
            <a:spLocks noChangeArrowheads="1"/>
          </p:cNvSpPr>
          <p:nvPr/>
        </p:nvSpPr>
        <p:spPr bwMode="auto">
          <a:xfrm>
            <a:off x="9842500" y="46037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Lucida" pitchFamily="2" charset="0"/>
                <a:ea typeface="MS PGothic" pitchFamily="34" charset="-128"/>
              </a:defRPr>
            </a:lvl1pPr>
            <a:lvl2pPr marL="742950" indent="-285750" eaLnBrk="0" hangingPunct="0">
              <a:spcBef>
                <a:spcPct val="20000"/>
              </a:spcBef>
              <a:buChar char="–"/>
              <a:defRPr sz="2800">
                <a:solidFill>
                  <a:schemeClr val="tx1"/>
                </a:solidFill>
                <a:latin typeface="Lucida" pitchFamily="2" charset="0"/>
                <a:ea typeface="MS PGothic" pitchFamily="34" charset="-128"/>
              </a:defRPr>
            </a:lvl2pPr>
            <a:lvl3pPr marL="1143000" indent="-228600" eaLnBrk="0" hangingPunct="0">
              <a:spcBef>
                <a:spcPct val="20000"/>
              </a:spcBef>
              <a:buChar char="•"/>
              <a:defRPr sz="2400">
                <a:solidFill>
                  <a:schemeClr val="tx1"/>
                </a:solidFill>
                <a:latin typeface="Lucida Sans" pitchFamily="34" charset="0"/>
                <a:ea typeface="MS PGothic" pitchFamily="34" charset="-128"/>
              </a:defRPr>
            </a:lvl3pPr>
            <a:lvl4pPr marL="1600200" indent="-228600" eaLnBrk="0" hangingPunct="0">
              <a:spcBef>
                <a:spcPct val="20000"/>
              </a:spcBef>
              <a:buChar char="–"/>
              <a:defRPr sz="2000">
                <a:solidFill>
                  <a:schemeClr val="tx1"/>
                </a:solidFill>
                <a:latin typeface="Lucida Sans" pitchFamily="34" charset="0"/>
                <a:ea typeface="MS PGothic" pitchFamily="34" charset="-128"/>
              </a:defRPr>
            </a:lvl4pPr>
            <a:lvl5pPr marL="2057400" indent="-228600" eaLnBrk="0" hangingPunct="0">
              <a:spcBef>
                <a:spcPct val="20000"/>
              </a:spcBef>
              <a:buChar char="»"/>
              <a:defRPr sz="2000">
                <a:solidFill>
                  <a:schemeClr val="tx1"/>
                </a:solidFill>
                <a:latin typeface="Lucida Sans"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Lucida Sans" pitchFamily="34" charset="0"/>
                <a:ea typeface="MS PGothic" pitchFamily="34" charset="-128"/>
              </a:defRPr>
            </a:lvl9pPr>
          </a:lstStyle>
          <a:p>
            <a:pPr eaLnBrk="1" hangingPunct="1">
              <a:spcBef>
                <a:spcPct val="0"/>
              </a:spcBef>
              <a:buFontTx/>
              <a:buNone/>
            </a:pPr>
            <a:endParaRPr lang="en-US" altLang="en-US" sz="2000" dirty="0">
              <a:latin typeface="Times New Roman" pitchFamily="18" charset="0"/>
            </a:endParaRPr>
          </a:p>
        </p:txBody>
      </p:sp>
      <p:pic>
        <p:nvPicPr>
          <p:cNvPr id="13317"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964238"/>
            <a:ext cx="2590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446" y="734199"/>
            <a:ext cx="6576646" cy="646331"/>
          </a:xfrm>
          <a:prstGeom prst="rect">
            <a:avLst/>
          </a:prstGeom>
          <a:solidFill>
            <a:srgbClr val="8430A6"/>
          </a:solidFill>
        </p:spPr>
        <p:txBody>
          <a:bodyPr wrap="square" rtlCol="0">
            <a:spAutoFit/>
          </a:bodyPr>
          <a:lstStyle/>
          <a:p>
            <a:pPr algn="ctr"/>
            <a:r>
              <a:rPr lang="en-US" sz="3600" b="1" dirty="0" smtClean="0">
                <a:solidFill>
                  <a:srgbClr val="FFFFFF"/>
                </a:solidFill>
                <a:latin typeface="Georgia" panose="02040502050405020303" pitchFamily="18" charset="0"/>
              </a:rPr>
              <a:t>Inequality is the Problem</a:t>
            </a:r>
            <a:endParaRPr lang="en-US" sz="360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82195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6196</TotalTime>
  <Words>1313</Words>
  <Application>Microsoft Office PowerPoint</Application>
  <PresentationFormat>On-screen Show (4:3)</PresentationFormat>
  <Paragraphs>234</Paragraphs>
  <Slides>37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Billy Hunter</dc:creator>
  <cp:lastModifiedBy>Maria Jimenez</cp:lastModifiedBy>
  <cp:revision>125</cp:revision>
  <cp:lastPrinted>2014-08-19T20:13:26Z</cp:lastPrinted>
  <dcterms:created xsi:type="dcterms:W3CDTF">2014-08-12T14:59:47Z</dcterms:created>
  <dcterms:modified xsi:type="dcterms:W3CDTF">2015-06-10T23:48:25Z</dcterms:modified>
</cp:coreProperties>
</file>