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308" r:id="rId4"/>
    <p:sldId id="263" r:id="rId5"/>
    <p:sldId id="306" r:id="rId6"/>
    <p:sldId id="301" r:id="rId7"/>
    <p:sldId id="300" r:id="rId8"/>
    <p:sldId id="294" r:id="rId9"/>
    <p:sldId id="304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305" r:id="rId23"/>
    <p:sldId id="276" r:id="rId24"/>
    <p:sldId id="307" r:id="rId25"/>
    <p:sldId id="302" r:id="rId26"/>
    <p:sldId id="293" r:id="rId27"/>
    <p:sldId id="291" r:id="rId28"/>
    <p:sldId id="289" r:id="rId29"/>
    <p:sldId id="290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1pPr>
    <a:lvl2pPr marL="0" marR="0" indent="3429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2pPr>
    <a:lvl3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3pPr>
    <a:lvl4pPr marL="0" marR="0" indent="10287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4pPr>
    <a:lvl5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5pPr>
    <a:lvl6pPr marL="0" marR="0" indent="17145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6pPr>
    <a:lvl7pPr marL="0" marR="0" indent="2057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7pPr>
    <a:lvl8pPr marL="0" marR="0" indent="24003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8pPr>
    <a:lvl9pPr marL="0" marR="0" indent="2743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"/>
          <a:ea typeface="Iowan Old Style"/>
          <a:cs typeface="Iowan Old Styl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4" autoAdjust="0"/>
    <p:restoredTop sz="76959" autoAdjust="0"/>
  </p:normalViewPr>
  <p:slideViewPr>
    <p:cSldViewPr snapToGrid="0" snapToObjects="1">
      <p:cViewPr varScale="1">
        <p:scale>
          <a:sx n="62" d="100"/>
          <a:sy n="62" d="100"/>
        </p:scale>
        <p:origin x="19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\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366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the most common mistake is that terminate with last day worked, verify that last day matches with timesheet</a:t>
            </a:r>
            <a:endParaRPr lang="en-US" dirty="0"/>
          </a:p>
          <a:p>
            <a:r>
              <a:rPr lang="en-US" dirty="0"/>
              <a:t>PAY/SPC done on Student EE Job Data Change Form, internal form</a:t>
            </a:r>
          </a:p>
          <a:p>
            <a:r>
              <a:rPr lang="en-US" dirty="0"/>
              <a:t>Correct end date</a:t>
            </a:r>
          </a:p>
          <a:p>
            <a:endParaRPr lang="en-US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Pay</a:t>
            </a:r>
            <a:r>
              <a:rPr lang="en-US" baseline="0" dirty="0"/>
              <a:t> Rate Changes- must be beginning of pay period (Payroll system issue)</a:t>
            </a:r>
            <a:endParaRPr lang="en-US" dirty="0"/>
          </a:p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1. Effective Date</a:t>
            </a:r>
          </a:p>
          <a:p>
            <a:r>
              <a:rPr dirty="0"/>
              <a:t>• Auto-populates to today’s date. Make sure to</a:t>
            </a:r>
          </a:p>
          <a:p>
            <a:r>
              <a:rPr dirty="0"/>
              <a:t>change the effective Date if you need to.</a:t>
            </a:r>
          </a:p>
          <a:p>
            <a:r>
              <a:rPr dirty="0"/>
              <a:t>• The Effective Date should be the student’s</a:t>
            </a:r>
          </a:p>
          <a:p>
            <a:r>
              <a:rPr dirty="0"/>
              <a:t>first day of work.</a:t>
            </a:r>
          </a:p>
          <a:p>
            <a:r>
              <a:rPr dirty="0"/>
              <a:t>2. Action/Reason</a:t>
            </a:r>
          </a:p>
          <a:p>
            <a:r>
              <a:rPr dirty="0"/>
              <a:t>• Action: defaults to Hire “HIR”</a:t>
            </a:r>
          </a:p>
          <a:p>
            <a:r>
              <a:rPr dirty="0"/>
              <a:t>• Reason: type “CON” or select “CON” from the</a:t>
            </a:r>
          </a:p>
          <a:p>
            <a:r>
              <a:rPr dirty="0"/>
              <a:t>options provided from the magnifying glass</a:t>
            </a:r>
          </a:p>
          <a:p>
            <a:r>
              <a:rPr dirty="0"/>
              <a:t>3. Position Number</a:t>
            </a:r>
          </a:p>
          <a:p>
            <a:r>
              <a:rPr dirty="0"/>
              <a:t>• Enter the Position Number, or click on the</a:t>
            </a:r>
          </a:p>
          <a:p>
            <a:r>
              <a:rPr dirty="0"/>
              <a:t>magnifying glass to view your options</a:t>
            </a:r>
          </a:p>
          <a:p>
            <a:r>
              <a:rPr dirty="0"/>
              <a:t>• Search with </a:t>
            </a:r>
            <a:r>
              <a:rPr dirty="0" err="1"/>
              <a:t>DeptID</a:t>
            </a:r>
            <a:r>
              <a:rPr dirty="0"/>
              <a:t> and Job Code</a:t>
            </a:r>
          </a:p>
          <a:p>
            <a:r>
              <a:rPr dirty="0"/>
              <a:t>4. Hourly Rate</a:t>
            </a:r>
          </a:p>
          <a:p>
            <a:r>
              <a:rPr dirty="0"/>
              <a:t>5. Expected End Date</a:t>
            </a:r>
          </a:p>
          <a:p>
            <a:r>
              <a:rPr dirty="0"/>
              <a:t>• must be entered for all job codes</a:t>
            </a:r>
          </a:p>
          <a:p>
            <a:r>
              <a:rPr dirty="0"/>
              <a:t>• Click “Save”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Add Student Job</a:t>
            </a:r>
          </a:p>
          <a:p>
            <a:r>
              <a:rPr dirty="0"/>
              <a:t>• To change the pay rate for 1870,</a:t>
            </a:r>
          </a:p>
          <a:p>
            <a:r>
              <a:rPr dirty="0"/>
              <a:t>1871, 1872:</a:t>
            </a:r>
          </a:p>
          <a:p>
            <a:r>
              <a:rPr dirty="0"/>
              <a:t>• Select “Effective Date” at the</a:t>
            </a:r>
          </a:p>
          <a:p>
            <a:r>
              <a:rPr dirty="0"/>
              <a:t>start of a pay period:</a:t>
            </a:r>
          </a:p>
          <a:p>
            <a:r>
              <a:rPr dirty="0"/>
              <a:t>- ex. 03/01/20</a:t>
            </a:r>
            <a:r>
              <a:rPr lang="en-US" dirty="0"/>
              <a:t>20</a:t>
            </a:r>
            <a:endParaRPr dirty="0"/>
          </a:p>
          <a:p>
            <a:r>
              <a:rPr dirty="0"/>
              <a:t>• Use Action/Reason “PAY/SPC”</a:t>
            </a:r>
          </a:p>
          <a:p>
            <a:r>
              <a:rPr dirty="0"/>
              <a:t>• Update “Hourly Rate”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day means the first day they are on separation status</a:t>
            </a:r>
          </a:p>
        </p:txBody>
      </p:sp>
    </p:spTree>
    <p:extLst>
      <p:ext uri="{BB962C8B-B14F-4D97-AF65-F5344CB8AC3E}">
        <p14:creationId xmlns:p14="http://schemas.microsoft.com/office/powerpoint/2010/main" val="1977083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JM to handle appt letter inquiries for individuals 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1" name="Shape 2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Hint on End Dates:</a:t>
            </a:r>
          </a:p>
          <a:p>
            <a:r>
              <a:t>1868, 1150 = end of the academic period</a:t>
            </a:r>
          </a:p>
          <a:p>
            <a:r>
              <a:t>1871, 1151 = Work-Study end date, May 15th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5" name="Shape 2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Add Student Job</a:t>
            </a:r>
          </a:p>
          <a:p>
            <a:r>
              <a:t>• To change the pay rate</a:t>
            </a:r>
          </a:p>
          <a:p>
            <a:r>
              <a:t>for 1150, 1151, or 1868:</a:t>
            </a:r>
          </a:p>
          <a:p>
            <a:r>
              <a:t>• Use Action/Reason</a:t>
            </a:r>
          </a:p>
          <a:p>
            <a:r>
              <a:t>“DTA/APT”</a:t>
            </a:r>
          </a:p>
          <a:p>
            <a:r>
              <a:t>• Check Expected End Date to be sure the appointment hasn’t expired</a:t>
            </a:r>
          </a:p>
        </p:txBody>
      </p:sp>
    </p:spTree>
    <p:extLst>
      <p:ext uri="{BB962C8B-B14F-4D97-AF65-F5344CB8AC3E}">
        <p14:creationId xmlns:p14="http://schemas.microsoft.com/office/powerpoint/2010/main" val="1180048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5" name="Shape 2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Add Student Job</a:t>
            </a:r>
          </a:p>
          <a:p>
            <a:r>
              <a:t>• To change the pay rate</a:t>
            </a:r>
          </a:p>
          <a:p>
            <a:r>
              <a:t>for 1150, 1151, or 1868:</a:t>
            </a:r>
          </a:p>
          <a:p>
            <a:r>
              <a:t>• Use Action/Reason</a:t>
            </a:r>
          </a:p>
          <a:p>
            <a:r>
              <a:t>“DTA/APT”</a:t>
            </a:r>
          </a:p>
          <a:p>
            <a:r>
              <a:t>• Check Expected End Date to be sure the appointment hasn’t expired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Best Practice:</a:t>
            </a:r>
            <a:r>
              <a:rPr lang="en-US" baseline="0" dirty="0"/>
              <a:t> Schedule your student hours accordingly during campus observed holidays. Under no circumstances are students to work OT.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59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HR to handle position changes internally </a:t>
            </a:r>
          </a:p>
          <a:p>
            <a:endParaRPr lang="en-US" dirty="0"/>
          </a:p>
          <a:p>
            <a:r>
              <a:rPr lang="en-US" dirty="0"/>
              <a:t>EAD’s will not be tracked in PS, HR customer service will use i9 tracker</a:t>
            </a:r>
          </a:p>
          <a:p>
            <a:endParaRPr lang="en-US" dirty="0"/>
          </a:p>
          <a:p>
            <a:r>
              <a:rPr lang="en-US" dirty="0"/>
              <a:t>Refer to AY calendar for end date.</a:t>
            </a:r>
          </a:p>
          <a:p>
            <a:endParaRPr lang="en-US" dirty="0"/>
          </a:p>
          <a:p>
            <a:r>
              <a:rPr lang="en-US" dirty="0"/>
              <a:t>Other changes resulting</a:t>
            </a:r>
            <a:r>
              <a:rPr lang="en-US" baseline="0" dirty="0"/>
              <a:t> from CO tech letter will be handled internally by HR.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261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use CSU Salary Schedule </a:t>
            </a:r>
          </a:p>
          <a:p>
            <a:endParaRPr lang="en-US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Exceptions for 1874s working during AY term are to be evaluated on a case by case basis.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66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use CSU Salary Schedule </a:t>
            </a:r>
          </a:p>
        </p:txBody>
      </p:sp>
    </p:spTree>
    <p:extLst>
      <p:ext uri="{BB962C8B-B14F-4D97-AF65-F5344CB8AC3E}">
        <p14:creationId xmlns:p14="http://schemas.microsoft.com/office/powerpoint/2010/main" val="2503089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use CSU Salary Schedule </a:t>
            </a:r>
          </a:p>
        </p:txBody>
      </p:sp>
    </p:spTree>
    <p:extLst>
      <p:ext uri="{BB962C8B-B14F-4D97-AF65-F5344CB8AC3E}">
        <p14:creationId xmlns:p14="http://schemas.microsoft.com/office/powerpoint/2010/main" val="1686394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use CSU Salary Schedule</a:t>
            </a:r>
          </a:p>
          <a:p>
            <a:endParaRPr lang="en-US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HR will be evaluating current 1868 records for visa</a:t>
            </a:r>
            <a:r>
              <a:rPr lang="en-US" baseline="0" dirty="0"/>
              <a:t> category</a:t>
            </a:r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5847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1" name="Shape 2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All new hires = temporary, probationary, intermittent, and at-will employees.</a:t>
            </a:r>
          </a:p>
        </p:txBody>
      </p:sp>
    </p:spTree>
    <p:extLst>
      <p:ext uri="{BB962C8B-B14F-4D97-AF65-F5344CB8AC3E}">
        <p14:creationId xmlns:p14="http://schemas.microsoft.com/office/powerpoint/2010/main" val="688000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1" name="Shape 2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All new hires = temporary, probationary, intermittent, and at-will employees.</a:t>
            </a:r>
            <a:endParaRPr lang="en-US" dirty="0"/>
          </a:p>
          <a:p>
            <a:endParaRPr lang="en-US" dirty="0"/>
          </a:p>
          <a:p>
            <a:r>
              <a:rPr lang="en-US" dirty="0"/>
              <a:t>Exceptions in signing in: if two appts in separate depts, both 1870.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4041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Summer issue</a:t>
            </a:r>
          </a:p>
          <a:p>
            <a:r>
              <a:rPr dirty="0"/>
              <a:t>Approver deadline</a:t>
            </a:r>
          </a:p>
          <a:p>
            <a:r>
              <a:rPr dirty="0"/>
              <a:t>May - June</a:t>
            </a:r>
          </a:p>
          <a:p>
            <a:r>
              <a:rPr dirty="0"/>
              <a:t>Tell students self-reporters “transition period” stop reporting hours for June until all position, log in paper until the depts give the ok,</a:t>
            </a:r>
          </a:p>
          <a:p>
            <a:r>
              <a:rPr dirty="0"/>
              <a:t>Problem: reported on wrong timesheet</a:t>
            </a:r>
          </a:p>
          <a:p>
            <a:r>
              <a:rPr dirty="0"/>
              <a:t>1874 </a:t>
            </a:r>
            <a:endParaRPr lang="en-US" dirty="0"/>
          </a:p>
          <a:p>
            <a:endParaRPr lang="en-US" dirty="0"/>
          </a:p>
          <a:p>
            <a:r>
              <a:rPr lang="en-US" dirty="0"/>
              <a:t>Best</a:t>
            </a:r>
            <a:r>
              <a:rPr lang="en-US" baseline="0" dirty="0"/>
              <a:t> practice: student separations</a:t>
            </a:r>
          </a:p>
          <a:p>
            <a:pPr marL="457200" indent="-457200">
              <a:buAutoNum type="arabicPeriod"/>
            </a:pPr>
            <a:r>
              <a:rPr lang="en-US" baseline="0" dirty="0"/>
              <a:t>Notify the student </a:t>
            </a:r>
          </a:p>
          <a:p>
            <a:pPr marL="457200" indent="-457200">
              <a:buAutoNum type="arabicPeriod"/>
            </a:pPr>
            <a:r>
              <a:rPr lang="en-US" baseline="0" dirty="0"/>
              <a:t>Ensure all hours worked are entered and approved via TL (timesheet)</a:t>
            </a:r>
          </a:p>
          <a:p>
            <a:pPr marL="457200" indent="-457200">
              <a:buAutoNum type="arabicPeriod"/>
            </a:pPr>
            <a:r>
              <a:rPr lang="en-US" baseline="0" dirty="0"/>
              <a:t>Enter the student separation one day &gt; last hours reported.</a:t>
            </a:r>
          </a:p>
          <a:p>
            <a:pPr marL="457200" indent="-457200">
              <a:buAutoNum type="arabicPeriod"/>
            </a:pPr>
            <a:r>
              <a:rPr lang="en-US" baseline="0" dirty="0"/>
              <a:t>Notify your payroll tech (heads up is appreciated because we’re obligated by labor law to provide final monies timely)</a:t>
            </a:r>
            <a:endParaRPr lang="en-US"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>
            <a:spLocks noGrp="1"/>
          </p:cNvSpPr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2pPr>
            <a:lvl3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3pPr>
            <a:lvl4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4pPr>
            <a:lvl5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4" name="HR Horizontal White.png" descr="HR Horizontal Whit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446" y="9017000"/>
            <a:ext cx="3251201" cy="636694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118295074_2675x2907.jpeg"/>
          <p:cNvSpPr>
            <a:spLocks noGrp="1"/>
          </p:cNvSpPr>
          <p:nvPr>
            <p:ph type="pic" idx="13"/>
          </p:nvPr>
        </p:nvSpPr>
        <p:spPr>
          <a:xfrm>
            <a:off x="-63500" y="-139700"/>
            <a:ext cx="13144500" cy="142809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18295074_2675x2907.jpeg"/>
          <p:cNvSpPr>
            <a:spLocks noGrp="1"/>
          </p:cNvSpPr>
          <p:nvPr>
            <p:ph type="pic" idx="13"/>
          </p:nvPr>
        </p:nvSpPr>
        <p:spPr>
          <a:xfrm>
            <a:off x="-25400" y="-1130300"/>
            <a:ext cx="13045441" cy="1417332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" name="Rectangle"/>
          <p:cNvSpPr>
            <a:spLocks noGrp="1"/>
          </p:cNvSpPr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4" name="Line"/>
          <p:cNvSpPr>
            <a:spLocks noGrp="1"/>
          </p:cNvSpPr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" name="Title Text"/>
          <p:cNvSpPr txBox="1">
            <a:spLocks noGrp="1"/>
          </p:cNvSpPr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35" name="HR Horizontal 186.jpg" descr="HR Horizontal 1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3287" y="9017000"/>
            <a:ext cx="3251201" cy="636694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83465" y="9189156"/>
            <a:ext cx="309365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182429520_1646x1646.jpeg"/>
          <p:cNvSpPr>
            <a:spLocks noGrp="1"/>
          </p:cNvSpPr>
          <p:nvPr>
            <p:ph type="pic" idx="13"/>
          </p:nvPr>
        </p:nvSpPr>
        <p:spPr>
          <a:xfrm>
            <a:off x="4191000" y="-12700"/>
            <a:ext cx="9779000" cy="9779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4" name="Line"/>
          <p:cNvSpPr>
            <a:spLocks noGrp="1"/>
          </p:cNvSpPr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5" name="Title Text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  <a:latin typeface="Le Monde Courrier Std"/>
                <a:ea typeface="Le Monde Courrier Std"/>
                <a:cs typeface="Le Monde Courrier Std"/>
                <a:sym typeface="Le Monde Courrier Std"/>
              </a:defRPr>
            </a:lvl1pPr>
            <a:lvl2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  <a:latin typeface="Le Monde Courrier Std"/>
                <a:ea typeface="Le Monde Courrier Std"/>
                <a:cs typeface="Le Monde Courrier Std"/>
                <a:sym typeface="Le Monde Courrier Std"/>
              </a:defRPr>
            </a:lvl2pPr>
            <a:lvl3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  <a:latin typeface="Le Monde Courrier Std"/>
                <a:ea typeface="Le Monde Courrier Std"/>
                <a:cs typeface="Le Monde Courrier Std"/>
                <a:sym typeface="Le Monde Courrier Std"/>
              </a:defRPr>
            </a:lvl3pPr>
            <a:lvl4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  <a:latin typeface="Le Monde Courrier Std"/>
                <a:ea typeface="Le Monde Courrier Std"/>
                <a:cs typeface="Le Monde Courrier Std"/>
                <a:sym typeface="Le Monde Courrier Std"/>
              </a:defRPr>
            </a:lvl4pPr>
            <a:lvl5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  <a:latin typeface="Le Monde Courrier Std"/>
                <a:ea typeface="Le Monde Courrier Std"/>
                <a:cs typeface="Le Monde Courrier Std"/>
                <a:sym typeface="Le Monde Courrier St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Line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Line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Le Monde Courrier Std"/>
                <a:ea typeface="Le Monde Courrier Std"/>
                <a:cs typeface="Le Monde Courrier Std"/>
                <a:sym typeface="Le Monde Courrier Std"/>
              </a:defRPr>
            </a:lvl1pPr>
            <a:lvl2pPr>
              <a:defRPr>
                <a:latin typeface="Le Monde Courrier Std"/>
                <a:ea typeface="Le Monde Courrier Std"/>
                <a:cs typeface="Le Monde Courrier Std"/>
                <a:sym typeface="Le Monde Courrier Std"/>
              </a:defRPr>
            </a:lvl2pPr>
            <a:lvl3pPr>
              <a:defRPr>
                <a:latin typeface="Le Monde Courrier Std"/>
                <a:ea typeface="Le Monde Courrier Std"/>
                <a:cs typeface="Le Monde Courrier Std"/>
                <a:sym typeface="Le Monde Courrier Std"/>
              </a:defRPr>
            </a:lvl3pPr>
            <a:lvl4pPr>
              <a:defRPr>
                <a:latin typeface="Le Monde Courrier Std"/>
                <a:ea typeface="Le Monde Courrier Std"/>
                <a:cs typeface="Le Monde Courrier Std"/>
                <a:sym typeface="Le Monde Courrier Std"/>
              </a:defRPr>
            </a:lvl4pPr>
            <a:lvl5pPr>
              <a:defRPr>
                <a:latin typeface="Le Monde Courrier Std"/>
                <a:ea typeface="Le Monde Courrier Std"/>
                <a:cs typeface="Le Monde Courrier Std"/>
                <a:sym typeface="Le Monde Courrier St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6" name="HR Horizontal 186.jpg" descr="HR Horizontal 1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0" y="9017086"/>
            <a:ext cx="3251200" cy="636694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Le Monde Courrier Std"/>
                <a:ea typeface="Le Monde Courrier Std"/>
                <a:cs typeface="Le Monde Courrier Std"/>
                <a:sym typeface="Le Monde Courrier Std"/>
              </a:defRPr>
            </a:lvl1pPr>
            <a:lvl2pPr>
              <a:defRPr>
                <a:latin typeface="Le Monde Courrier Std"/>
                <a:ea typeface="Le Monde Courrier Std"/>
                <a:cs typeface="Le Monde Courrier Std"/>
                <a:sym typeface="Le Monde Courrier Std"/>
              </a:defRPr>
            </a:lvl2pPr>
            <a:lvl3pPr>
              <a:defRPr>
                <a:latin typeface="Le Monde Courrier Std"/>
                <a:ea typeface="Le Monde Courrier Std"/>
                <a:cs typeface="Le Monde Courrier Std"/>
                <a:sym typeface="Le Monde Courrier Std"/>
              </a:defRPr>
            </a:lvl3pPr>
            <a:lvl4pPr>
              <a:defRPr>
                <a:latin typeface="Le Monde Courrier Std"/>
                <a:ea typeface="Le Monde Courrier Std"/>
                <a:cs typeface="Le Monde Courrier Std"/>
                <a:sym typeface="Le Monde Courrier Std"/>
              </a:defRPr>
            </a:lvl4pPr>
            <a:lvl5pPr>
              <a:defRPr>
                <a:latin typeface="Le Monde Courrier Std"/>
                <a:ea typeface="Le Monde Courrier Std"/>
                <a:cs typeface="Le Monde Courrier Std"/>
                <a:sym typeface="Le Monde Courrier St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118295074_2675x2907.jpeg"/>
          <p:cNvSpPr>
            <a:spLocks noGrp="1"/>
          </p:cNvSpPr>
          <p:nvPr>
            <p:ph type="pic" idx="13"/>
          </p:nvPr>
        </p:nvSpPr>
        <p:spPr>
          <a:xfrm>
            <a:off x="571500" y="508000"/>
            <a:ext cx="7454900" cy="80994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4" name="182741592_1098x949.jpeg"/>
          <p:cNvSpPr>
            <a:spLocks noGrp="1"/>
          </p:cNvSpPr>
          <p:nvPr>
            <p:ph type="pic" sz="quarter" idx="14"/>
          </p:nvPr>
        </p:nvSpPr>
        <p:spPr>
          <a:xfrm>
            <a:off x="7944067" y="424462"/>
            <a:ext cx="5275146" cy="45593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5" name="182429520_1646x1646.jpeg"/>
          <p:cNvSpPr>
            <a:spLocks noGrp="1"/>
          </p:cNvSpPr>
          <p:nvPr>
            <p:ph type="pic" sz="quarter" idx="15"/>
          </p:nvPr>
        </p:nvSpPr>
        <p:spPr>
          <a:xfrm>
            <a:off x="8102600" y="4267200"/>
            <a:ext cx="4470400" cy="447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sz="2800" i="1" spc="28">
                <a:latin typeface="Le Monde Courrier Std"/>
                <a:ea typeface="Le Monde Courrier Std"/>
                <a:cs typeface="Le Monde Courrier Std"/>
                <a:sym typeface="Le Monde Courrier Std"/>
              </a:defRPr>
            </a:lvl1pPr>
            <a:lvl2pPr marL="0" indent="0">
              <a:spcBef>
                <a:spcPts val="1400"/>
              </a:spcBef>
              <a:buSzTx/>
              <a:buFontTx/>
              <a:buNone/>
              <a:defRPr sz="2800" i="1" spc="28">
                <a:latin typeface="Le Monde Courrier Std"/>
                <a:ea typeface="Le Monde Courrier Std"/>
                <a:cs typeface="Le Monde Courrier Std"/>
                <a:sym typeface="Le Monde Courrier Std"/>
              </a:defRPr>
            </a:lvl2pPr>
            <a:lvl3pPr marL="0" indent="0">
              <a:spcBef>
                <a:spcPts val="1400"/>
              </a:spcBef>
              <a:buSzTx/>
              <a:buFontTx/>
              <a:buNone/>
              <a:defRPr sz="2800" i="1" spc="28">
                <a:latin typeface="Le Monde Courrier Std"/>
                <a:ea typeface="Le Monde Courrier Std"/>
                <a:cs typeface="Le Monde Courrier Std"/>
                <a:sym typeface="Le Monde Courrier Std"/>
              </a:defRPr>
            </a:lvl3pPr>
            <a:lvl4pPr marL="0" indent="0">
              <a:spcBef>
                <a:spcPts val="1400"/>
              </a:spcBef>
              <a:buSzTx/>
              <a:buFontTx/>
              <a:buNone/>
              <a:defRPr sz="2800" i="1" spc="28">
                <a:latin typeface="Le Monde Courrier Std"/>
                <a:ea typeface="Le Monde Courrier Std"/>
                <a:cs typeface="Le Monde Courrier Std"/>
                <a:sym typeface="Le Monde Courrier Std"/>
              </a:defRPr>
            </a:lvl4pPr>
            <a:lvl5pPr marL="0" indent="0">
              <a:spcBef>
                <a:spcPts val="1400"/>
              </a:spcBef>
              <a:buSzTx/>
              <a:buFontTx/>
              <a:buNone/>
              <a:defRPr sz="2800" i="1" spc="28">
                <a:latin typeface="Le Monde Courrier Std"/>
                <a:ea typeface="Le Monde Courrier Std"/>
                <a:cs typeface="Le Monde Courrier Std"/>
                <a:sym typeface="Le Monde Courrier St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“"/>
          <p:cNvSpPr txBox="1"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0" b="1" i="0" spc="0">
                <a:solidFill>
                  <a:srgbClr val="E4E4E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t>“</a:t>
            </a:r>
          </a:p>
        </p:txBody>
      </p:sp>
      <p:sp>
        <p:nvSpPr>
          <p:cNvPr id="105" name="Type a quote here."/>
          <p:cNvSpPr txBox="1">
            <a:spLocks noGrp="1"/>
          </p:cNvSpPr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Le Monde Courrier Std"/>
                <a:ea typeface="Le Monde Courrier Std"/>
                <a:cs typeface="Le Monde Courrier Std"/>
                <a:sym typeface="Le Monde Courrier St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06" name="-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sz="4800" i="1">
                <a:solidFill>
                  <a:srgbClr val="6B6D6D"/>
                </a:solidFill>
                <a:latin typeface="Le Monde Courrier Std"/>
                <a:ea typeface="Le Monde Courrier Std"/>
                <a:cs typeface="Le Monde Courrier Std"/>
                <a:sym typeface="Le Monde Courrier Std"/>
              </a:defRPr>
            </a:lvl1pPr>
          </a:lstStyle>
          <a:p>
            <a:r>
              <a:t>-Johnny Appleseed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z="1600" i="0" spc="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3429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10287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7145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2057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24003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2743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un.edu/sites/default/files/Campus-timesheet.xlsx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joe.medina@csun.edu" TargetMode="External"/><Relationship Id="rId2" Type="http://schemas.openxmlformats.org/officeDocument/2006/relationships/hyperlink" Target="https://www.csun.edu/sites/default/files/HR-Payroll-and-Operations-Roster-Contact-Listing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diana.medina@csun.edu" TargetMode="External"/><Relationship Id="rId4" Type="http://schemas.openxmlformats.org/officeDocument/2006/relationships/hyperlink" Target="mailto:hrclass-comp@csun.edu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state.edu/hradm/salaryschedule/salary.aspx" TargetMode="External"/><Relationship Id="rId2" Type="http://schemas.openxmlformats.org/officeDocument/2006/relationships/hyperlink" Target="http://www.csun.edu/hr/hr-toolkit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uaw4123.org/unit-11-contract" TargetMode="External"/><Relationship Id="rId5" Type="http://schemas.openxmlformats.org/officeDocument/2006/relationships/hyperlink" Target="https://www.csun.edu/careers/student-assistant-compensation-plan" TargetMode="External"/><Relationship Id="rId4" Type="http://schemas.openxmlformats.org/officeDocument/2006/relationships/hyperlink" Target="https://www.csun.edu/payroll/payroll-calendars-schedules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backgroundcheck@csun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hrcustomerservice@csun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csun.edu/hr/virtual-hr" TargetMode="External"/><Relationship Id="rId4" Type="http://schemas.openxmlformats.org/officeDocument/2006/relationships/hyperlink" Target="https://www.csun.edu/hr/new-student-employe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56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2" name="Spring 2019 hiring &amp; processing Webinar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lvl="1"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FFFFFF"/>
                </a:solidFill>
              </a:defRPr>
            </a:pPr>
            <a:r>
              <a:rPr lang="en-US" sz="9600" b="1" dirty="0">
                <a:latin typeface="Le Monde Courrier Std"/>
                <a:cs typeface="Arial" panose="020B0604020202020204" pitchFamily="34" charset="0"/>
              </a:rPr>
              <a:t>Fall</a:t>
            </a:r>
            <a:r>
              <a:rPr sz="9600" b="1" dirty="0">
                <a:latin typeface="Le Monde Courrier Std"/>
                <a:cs typeface="Arial" panose="020B0604020202020204" pitchFamily="34" charset="0"/>
              </a:rPr>
              <a:t> 20</a:t>
            </a:r>
            <a:r>
              <a:rPr lang="en-US" sz="9600" b="1" dirty="0">
                <a:latin typeface="Le Monde Courrier Std"/>
                <a:cs typeface="Arial" panose="020B0604020202020204" pitchFamily="34" charset="0"/>
              </a:rPr>
              <a:t>23</a:t>
            </a:r>
            <a:r>
              <a:rPr sz="9600" b="1" dirty="0">
                <a:latin typeface="Le Monde Courrier Std"/>
                <a:cs typeface="Arial" panose="020B0604020202020204" pitchFamily="34" charset="0"/>
              </a:rPr>
              <a:t> </a:t>
            </a:r>
            <a:br>
              <a:rPr lang="en-US" sz="9600" b="1" dirty="0">
                <a:latin typeface="Le Monde Courrier Std"/>
                <a:cs typeface="Arial" panose="020B0604020202020204" pitchFamily="34" charset="0"/>
              </a:rPr>
            </a:br>
            <a:r>
              <a:rPr lang="en-US" sz="9600" b="1" dirty="0">
                <a:latin typeface="Le Monde Courrier Std"/>
                <a:cs typeface="Arial" panose="020B0604020202020204" pitchFamily="34" charset="0"/>
              </a:rPr>
              <a:t>Student </a:t>
            </a:r>
            <a:r>
              <a:rPr sz="9600" b="1" dirty="0">
                <a:latin typeface="Le Monde Courrier Std"/>
                <a:cs typeface="Arial" panose="020B0604020202020204" pitchFamily="34" charset="0"/>
              </a:rPr>
              <a:t>hiring &amp; processing Webinar</a:t>
            </a:r>
          </a:p>
        </p:txBody>
      </p:sp>
      <p:sp>
        <p:nvSpPr>
          <p:cNvPr id="133" name="presented by Erick Cuevas…"/>
          <p:cNvSpPr txBox="1">
            <a:spLocks noGrp="1"/>
          </p:cNvSpPr>
          <p:nvPr>
            <p:ph type="subTitle" sz="half" idx="1"/>
          </p:nvPr>
        </p:nvSpPr>
        <p:spPr>
          <a:xfrm>
            <a:off x="571500" y="5956662"/>
            <a:ext cx="11861800" cy="2984137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  <a:latin typeface="Le Monde Courrier Std"/>
                <a:ea typeface="Le Monde Courrier Std"/>
                <a:cs typeface="Le Monde Courrier Std"/>
                <a:sym typeface="Le Monde Courrier Std"/>
              </a:defRPr>
            </a:pPr>
            <a:r>
              <a:rPr dirty="0"/>
              <a:t>presented by Erick Cuevas</a:t>
            </a:r>
          </a:p>
          <a:p>
            <a:pPr>
              <a:defRPr>
                <a:solidFill>
                  <a:srgbClr val="FFFFFF"/>
                </a:solidFill>
                <a:latin typeface="Le Monde Courrier Std"/>
                <a:ea typeface="Le Monde Courrier Std"/>
                <a:cs typeface="Le Monde Courrier Std"/>
                <a:sym typeface="Le Monde Courrier Std"/>
              </a:defRPr>
            </a:pPr>
            <a:r>
              <a:rPr lang="en-US" dirty="0"/>
              <a:t>Wednesday</a:t>
            </a:r>
            <a:r>
              <a:rPr dirty="0"/>
              <a:t>,</a:t>
            </a:r>
            <a:r>
              <a:rPr lang="en-US" dirty="0"/>
              <a:t> August</a:t>
            </a:r>
            <a:r>
              <a:rPr dirty="0"/>
              <a:t> </a:t>
            </a:r>
            <a:r>
              <a:rPr lang="en-US" dirty="0"/>
              <a:t>2nd</a:t>
            </a:r>
            <a:r>
              <a:rPr dirty="0"/>
              <a:t>, 20</a:t>
            </a:r>
            <a:r>
              <a:rPr lang="en-US" dirty="0"/>
              <a:t>23</a:t>
            </a:r>
            <a:endParaRPr dirty="0"/>
          </a:p>
          <a:p>
            <a:pPr>
              <a:defRPr>
                <a:solidFill>
                  <a:srgbClr val="FFFFFF"/>
                </a:solidFill>
                <a:latin typeface="Le Monde Courrier Std"/>
                <a:ea typeface="Le Monde Courrier Std"/>
                <a:cs typeface="Le Monde Courrier Std"/>
                <a:sym typeface="Le Monde Courrier Std"/>
              </a:defRPr>
            </a:pPr>
            <a:r>
              <a:rPr dirty="0"/>
              <a:t>via Zoom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9" name="Student Modu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Student Module</a:t>
            </a:r>
          </a:p>
        </p:txBody>
      </p:sp>
      <p:sp>
        <p:nvSpPr>
          <p:cNvPr id="160" name="1870 Student Assistant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b="1"/>
            </a:pPr>
            <a:r>
              <a:rPr dirty="0"/>
              <a:t>1870 Student Assistants</a:t>
            </a:r>
          </a:p>
          <a:p>
            <a:r>
              <a:rPr dirty="0"/>
              <a:t>Once the student is hired, they can be terminated and rehired based on department’s need</a:t>
            </a:r>
            <a:endParaRPr lang="en-US" dirty="0"/>
          </a:p>
          <a:p>
            <a:pPr lvl="1"/>
            <a:r>
              <a:rPr lang="en-US" dirty="0"/>
              <a:t>Best practices:</a:t>
            </a:r>
          </a:p>
          <a:p>
            <a:pPr lvl="2"/>
            <a:r>
              <a:rPr lang="en-US" dirty="0"/>
              <a:t>Notify the student!</a:t>
            </a:r>
          </a:p>
          <a:p>
            <a:pPr lvl="2"/>
            <a:r>
              <a:rPr lang="en-US" dirty="0"/>
              <a:t>Ensure all hours worked are entered and approved</a:t>
            </a:r>
          </a:p>
          <a:p>
            <a:pPr lvl="2"/>
            <a:r>
              <a:rPr lang="en-US" dirty="0"/>
              <a:t>Enter separation one day after last hours reported</a:t>
            </a:r>
          </a:p>
          <a:p>
            <a:pPr lvl="2"/>
            <a:r>
              <a:rPr lang="en-US" dirty="0"/>
              <a:t>Notify your payroll tech!</a:t>
            </a:r>
            <a:endParaRPr dirty="0"/>
          </a:p>
          <a:p>
            <a:r>
              <a:rPr dirty="0"/>
              <a:t>Effective 01/01/20</a:t>
            </a:r>
            <a:r>
              <a:rPr lang="en-US" dirty="0"/>
              <a:t>23</a:t>
            </a:r>
            <a:r>
              <a:rPr dirty="0"/>
              <a:t>, minimum wage is now $1</a:t>
            </a:r>
            <a:r>
              <a:rPr lang="en-US" dirty="0"/>
              <a:t>5</a:t>
            </a:r>
            <a:r>
              <a:rPr dirty="0"/>
              <a:t>.</a:t>
            </a:r>
            <a:r>
              <a:rPr lang="en-US" dirty="0"/>
              <a:t>5</a:t>
            </a:r>
            <a:r>
              <a:rPr dirty="0"/>
              <a:t>0 per hour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5" name="Student Modu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Student Module</a:t>
            </a:r>
          </a:p>
        </p:txBody>
      </p:sp>
      <p:sp>
        <p:nvSpPr>
          <p:cNvPr id="166" name="1870 Student Assistant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b="1"/>
            </a:pPr>
            <a:r>
              <a:rPr dirty="0"/>
              <a:t>1870 Student Assistants</a:t>
            </a:r>
          </a:p>
          <a:p>
            <a:r>
              <a:rPr dirty="0"/>
              <a:t>Action/Reasons available:</a:t>
            </a:r>
          </a:p>
          <a:p>
            <a:pPr lvl="1"/>
            <a:r>
              <a:rPr b="1" dirty="0"/>
              <a:t>HIR/CON</a:t>
            </a:r>
            <a:r>
              <a:rPr dirty="0"/>
              <a:t>: Hire/Concurrent Job</a:t>
            </a:r>
          </a:p>
          <a:p>
            <a:pPr lvl="1"/>
            <a:r>
              <a:rPr b="1" dirty="0"/>
              <a:t>TER/END</a:t>
            </a:r>
            <a:r>
              <a:rPr dirty="0"/>
              <a:t>: Termination/End Temporary Appointment</a:t>
            </a:r>
          </a:p>
          <a:p>
            <a:pPr lvl="2">
              <a:defRPr>
                <a:solidFill>
                  <a:schemeClr val="accent5">
                    <a:satOff val="7361"/>
                    <a:lumOff val="7535"/>
                  </a:schemeClr>
                </a:solidFill>
              </a:defRPr>
            </a:pPr>
            <a:r>
              <a:rPr dirty="0"/>
              <a:t>effective date = last day worked + one calendar day!</a:t>
            </a:r>
          </a:p>
          <a:p>
            <a:pPr lvl="2"/>
            <a:r>
              <a:rPr dirty="0"/>
              <a:t>only after all hours are entered &amp; approved in timesheet</a:t>
            </a:r>
          </a:p>
          <a:p>
            <a:pPr lvl="1"/>
            <a:r>
              <a:rPr b="1" dirty="0"/>
              <a:t>REH/REH</a:t>
            </a:r>
            <a:r>
              <a:rPr dirty="0"/>
              <a:t>: Rehire/Rehire</a:t>
            </a:r>
          </a:p>
          <a:p>
            <a:pPr lvl="1"/>
            <a:r>
              <a:rPr b="1" dirty="0"/>
              <a:t>PAY/SPC</a:t>
            </a:r>
            <a:r>
              <a:rPr dirty="0"/>
              <a:t>: Pay Rate Change/Student Pay Change</a:t>
            </a:r>
          </a:p>
          <a:p>
            <a:pPr lvl="2"/>
            <a:r>
              <a:rPr dirty="0"/>
              <a:t>for merit increases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1" name="Student Modu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Student Module </a:t>
            </a:r>
          </a:p>
        </p:txBody>
      </p:sp>
      <p:sp>
        <p:nvSpPr>
          <p:cNvPr id="172" name="Select “Enter Student Employment”"/>
          <p:cNvSpPr txBox="1">
            <a:spLocks noGrp="1"/>
          </p:cNvSpPr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 CSUN portal, under HR, Select “HR Admin” and then “Student Employment”</a:t>
            </a:r>
          </a:p>
          <a:p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3E08DA-72B7-4BAC-82EA-2B39E303E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536" y="3074438"/>
            <a:ext cx="8021610" cy="59552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C95DC2-D924-47DC-AC51-3FAA88F449BE}"/>
              </a:ext>
            </a:extLst>
          </p:cNvPr>
          <p:cNvSpPr txBox="1"/>
          <p:nvPr/>
        </p:nvSpPr>
        <p:spPr>
          <a:xfrm>
            <a:off x="9983755" y="3992577"/>
            <a:ext cx="2164702" cy="2185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dirty="0"/>
              <a:t>Please note: your options may vary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1" u="none" strike="noStrike" cap="none" spc="28" normalizeH="0" baseline="0" dirty="0">
              <a:ln>
                <a:noFill/>
              </a:ln>
              <a:solidFill>
                <a:srgbClr val="5C5C5C"/>
              </a:solidFill>
              <a:effectLst/>
              <a:uFillTx/>
              <a:latin typeface="Iowan Old Style"/>
              <a:ea typeface="Iowan Old Style"/>
              <a:cs typeface="Iowan Old Style"/>
              <a:sym typeface="Iowan Old Style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6" name="Student Modu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Student Module</a:t>
            </a:r>
          </a:p>
        </p:txBody>
      </p:sp>
      <p:sp>
        <p:nvSpPr>
          <p:cNvPr id="177" name="Search for the student you would like to hire, or update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Search for the student you would like to hire, or update.</a:t>
            </a:r>
          </a:p>
        </p:txBody>
      </p:sp>
      <p:pic>
        <p:nvPicPr>
          <p:cNvPr id="178" name="Screen Shot 2019-01-13 at 10.07.33 PM.png" descr="Screen Shot 2019-01-13 at 10.07.3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028" y="2819251"/>
            <a:ext cx="7588239" cy="6121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9A33DC-7398-413E-90AB-9B92A2177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877" y="4327555"/>
            <a:ext cx="10220365" cy="4702145"/>
          </a:xfrm>
          <a:prstGeom prst="rect">
            <a:avLst/>
          </a:prstGeom>
        </p:spPr>
      </p:pic>
      <p:sp>
        <p:nvSpPr>
          <p:cNvPr id="180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1" name="Student Modu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Student Module </a:t>
            </a:r>
          </a:p>
        </p:txBody>
      </p:sp>
      <p:sp>
        <p:nvSpPr>
          <p:cNvPr id="182" name="After searching for the employee, you will be directed to the “Student Job Summary” pag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After searching for the employee, you will be directed to the “Student Job Summary” page</a:t>
            </a:r>
          </a:p>
          <a:p>
            <a:pPr lvl="1"/>
            <a:r>
              <a:rPr dirty="0"/>
              <a:t>Add a concurrent job</a:t>
            </a:r>
            <a:r>
              <a:rPr lang="en-US" dirty="0"/>
              <a:t> (used for new hires)</a:t>
            </a:r>
          </a:p>
          <a:p>
            <a:pPr lvl="1"/>
            <a:r>
              <a:rPr dirty="0"/>
              <a:t>add a row to an existing job</a:t>
            </a:r>
          </a:p>
        </p:txBody>
      </p:sp>
      <p:sp>
        <p:nvSpPr>
          <p:cNvPr id="186" name="Rectangle"/>
          <p:cNvSpPr/>
          <p:nvPr/>
        </p:nvSpPr>
        <p:spPr>
          <a:xfrm>
            <a:off x="1684492" y="5416550"/>
            <a:ext cx="1365300" cy="24675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87" name="Rectangle"/>
          <p:cNvSpPr/>
          <p:nvPr/>
        </p:nvSpPr>
        <p:spPr>
          <a:xfrm>
            <a:off x="1684492" y="5037312"/>
            <a:ext cx="1046709" cy="32102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88" name="Rectangle"/>
          <p:cNvSpPr/>
          <p:nvPr/>
        </p:nvSpPr>
        <p:spPr>
          <a:xfrm>
            <a:off x="3819452" y="5037312"/>
            <a:ext cx="631181" cy="32102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89" name="Rectangle"/>
          <p:cNvSpPr/>
          <p:nvPr/>
        </p:nvSpPr>
        <p:spPr>
          <a:xfrm>
            <a:off x="5812737" y="4963040"/>
            <a:ext cx="1046709" cy="32102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90" name="Line"/>
          <p:cNvSpPr/>
          <p:nvPr/>
        </p:nvSpPr>
        <p:spPr>
          <a:xfrm flipH="1">
            <a:off x="7284874" y="5065983"/>
            <a:ext cx="622201" cy="622201"/>
          </a:xfrm>
          <a:prstGeom prst="line">
            <a:avLst/>
          </a:prstGeom>
          <a:ln w="25400">
            <a:solidFill>
              <a:schemeClr val="accent5">
                <a:satOff val="7361"/>
                <a:lumOff val="753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91" name="Line"/>
          <p:cNvSpPr/>
          <p:nvPr/>
        </p:nvSpPr>
        <p:spPr>
          <a:xfrm flipH="1">
            <a:off x="7585832" y="7607113"/>
            <a:ext cx="305935" cy="397849"/>
          </a:xfrm>
          <a:prstGeom prst="line">
            <a:avLst/>
          </a:prstGeom>
          <a:ln w="25400">
            <a:solidFill>
              <a:schemeClr val="accent5">
                <a:satOff val="7361"/>
                <a:lumOff val="7535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E3C78B-5F83-42B7-8934-AFF564B22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98" y="750629"/>
            <a:ext cx="10544232" cy="8102574"/>
          </a:xfrm>
          <a:prstGeom prst="rect">
            <a:avLst/>
          </a:prstGeom>
        </p:spPr>
      </p:pic>
      <p:sp>
        <p:nvSpPr>
          <p:cNvPr id="197" name="Hiring an 1870 student"/>
          <p:cNvSpPr txBox="1"/>
          <p:nvPr/>
        </p:nvSpPr>
        <p:spPr>
          <a:xfrm>
            <a:off x="8680222" y="642143"/>
            <a:ext cx="352038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Hiring an 1870 student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728BD1-6444-4E62-97FB-8306787E4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50" y="0"/>
            <a:ext cx="11894316" cy="9313475"/>
          </a:xfrm>
          <a:prstGeom prst="rect">
            <a:avLst/>
          </a:prstGeom>
        </p:spPr>
      </p:pic>
      <p:sp>
        <p:nvSpPr>
          <p:cNvPr id="202" name="Rectangle"/>
          <p:cNvSpPr/>
          <p:nvPr/>
        </p:nvSpPr>
        <p:spPr>
          <a:xfrm>
            <a:off x="4489005" y="1044467"/>
            <a:ext cx="1950146" cy="36671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03" name="Rectangle"/>
          <p:cNvSpPr/>
          <p:nvPr/>
        </p:nvSpPr>
        <p:spPr>
          <a:xfrm>
            <a:off x="3762292" y="1044703"/>
            <a:ext cx="382836" cy="36671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04" name="Rectangle"/>
          <p:cNvSpPr/>
          <p:nvPr/>
        </p:nvSpPr>
        <p:spPr>
          <a:xfrm>
            <a:off x="1401165" y="1044703"/>
            <a:ext cx="1459459" cy="36671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05" name="Pay increase for an 1870 student"/>
          <p:cNvSpPr txBox="1"/>
          <p:nvPr/>
        </p:nvSpPr>
        <p:spPr>
          <a:xfrm>
            <a:off x="7699488" y="546939"/>
            <a:ext cx="478005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Pay increase for an 1870 student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B8FA72-9191-44AB-AE7C-E607B1054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94" y="157733"/>
            <a:ext cx="11365108" cy="8969046"/>
          </a:xfrm>
          <a:prstGeom prst="rect">
            <a:avLst/>
          </a:prstGeom>
        </p:spPr>
      </p:pic>
      <p:sp>
        <p:nvSpPr>
          <p:cNvPr id="210" name="Rectangle"/>
          <p:cNvSpPr/>
          <p:nvPr/>
        </p:nvSpPr>
        <p:spPr>
          <a:xfrm>
            <a:off x="4354975" y="1192212"/>
            <a:ext cx="1950146" cy="36671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11" name="Rectangle"/>
          <p:cNvSpPr/>
          <p:nvPr/>
        </p:nvSpPr>
        <p:spPr>
          <a:xfrm>
            <a:off x="3573548" y="1192212"/>
            <a:ext cx="382836" cy="36671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12" name="Rectangle"/>
          <p:cNvSpPr/>
          <p:nvPr/>
        </p:nvSpPr>
        <p:spPr>
          <a:xfrm>
            <a:off x="1327713" y="1251744"/>
            <a:ext cx="1459459" cy="36671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13" name="Separating an 1870 student"/>
          <p:cNvSpPr txBox="1"/>
          <p:nvPr/>
        </p:nvSpPr>
        <p:spPr>
          <a:xfrm>
            <a:off x="7874140" y="667543"/>
            <a:ext cx="413276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Separating an 1870 student</a:t>
            </a:r>
          </a:p>
        </p:txBody>
      </p:sp>
      <p:sp>
        <p:nvSpPr>
          <p:cNvPr id="7" name="Separating an 1870 student">
            <a:extLst>
              <a:ext uri="{FF2B5EF4-FFF2-40B4-BE49-F238E27FC236}">
                <a16:creationId xmlns:a16="http://schemas.microsoft.com/office/drawing/2014/main" id="{D921A190-D9F0-A545-B43E-13324ED28872}"/>
              </a:ext>
            </a:extLst>
          </p:cNvPr>
          <p:cNvSpPr txBox="1"/>
          <p:nvPr/>
        </p:nvSpPr>
        <p:spPr>
          <a:xfrm>
            <a:off x="4749002" y="1973319"/>
            <a:ext cx="6592382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2400" dirty="0"/>
              <a:t>This means that the last day worked was 09/15/23</a:t>
            </a:r>
            <a:endParaRPr sz="24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9501D4F-1871-0A47-B449-BD51700C139D}"/>
              </a:ext>
            </a:extLst>
          </p:cNvPr>
          <p:cNvCxnSpPr>
            <a:cxnSpLocks/>
          </p:cNvCxnSpPr>
          <p:nvPr/>
        </p:nvCxnSpPr>
        <p:spPr>
          <a:xfrm flipH="1">
            <a:off x="3704349" y="2144987"/>
            <a:ext cx="504070" cy="371475"/>
          </a:xfrm>
          <a:prstGeom prst="straightConnector1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6" name="Student Modu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Student Module</a:t>
            </a:r>
          </a:p>
        </p:txBody>
      </p:sp>
      <p:sp>
        <p:nvSpPr>
          <p:cNvPr id="217" name="1150 Instructional Student Assistant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b="1"/>
            </a:pPr>
            <a:r>
              <a:rPr dirty="0"/>
              <a:t>1150 Instructional Student Assistants</a:t>
            </a:r>
          </a:p>
          <a:p>
            <a:r>
              <a:rPr dirty="0"/>
              <a:t>Academic Student Employees (R11)</a:t>
            </a:r>
          </a:p>
          <a:p>
            <a:pPr lvl="1"/>
            <a:r>
              <a:rPr dirty="0"/>
              <a:t>same union as Teaching Associates &amp; Graduate Assistants</a:t>
            </a:r>
          </a:p>
          <a:p>
            <a:pPr lvl="1"/>
            <a:r>
              <a:rPr dirty="0"/>
              <a:t>have appointment letters generated to stipulate the job’s duration, job duties, etc.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Please default end date to end of academic year </a:t>
            </a:r>
            <a:r>
              <a:rPr lang="en-US" b="1" dirty="0">
                <a:solidFill>
                  <a:srgbClr val="FF0000"/>
                </a:solidFill>
              </a:rPr>
              <a:t>05/24/24</a:t>
            </a:r>
            <a:endParaRPr b="1" dirty="0">
              <a:solidFill>
                <a:srgbClr val="FF0000"/>
              </a:solidFill>
            </a:endParaRPr>
          </a:p>
          <a:p>
            <a:pPr lvl="2"/>
            <a:r>
              <a:rPr dirty="0"/>
              <a:t>no gaps between continuing appts.</a:t>
            </a:r>
          </a:p>
          <a:p>
            <a:pPr lvl="2"/>
            <a:r>
              <a:rPr lang="en-US" dirty="0"/>
              <a:t>As of 01/01/2023, </a:t>
            </a:r>
            <a:r>
              <a:rPr dirty="0"/>
              <a:t>1150 minimum </a:t>
            </a:r>
            <a:r>
              <a:rPr lang="en-US" dirty="0"/>
              <a:t>is </a:t>
            </a:r>
            <a:r>
              <a:rPr dirty="0"/>
              <a:t>$1</a:t>
            </a:r>
            <a:r>
              <a:rPr lang="en-US" dirty="0"/>
              <a:t>6</a:t>
            </a:r>
            <a:r>
              <a:rPr dirty="0"/>
              <a:t>.</a:t>
            </a:r>
            <a:r>
              <a:rPr lang="en-US" dirty="0"/>
              <a:t>2</a:t>
            </a:r>
            <a:r>
              <a:rPr dirty="0"/>
              <a:t>0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2" name="Student Modu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Student Module</a:t>
            </a:r>
          </a:p>
        </p:txBody>
      </p:sp>
      <p:sp>
        <p:nvSpPr>
          <p:cNvPr id="223" name="1150 Instructional Student Assistant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b="1"/>
            </a:pPr>
            <a:r>
              <a:rPr dirty="0"/>
              <a:t>1150 Instructional Student Assistants</a:t>
            </a:r>
          </a:p>
          <a:p>
            <a:r>
              <a:rPr dirty="0"/>
              <a:t>Action/Reasons:</a:t>
            </a:r>
          </a:p>
          <a:p>
            <a:pPr lvl="1"/>
            <a:r>
              <a:rPr b="1" dirty="0"/>
              <a:t>HIR/CON</a:t>
            </a:r>
            <a:r>
              <a:rPr dirty="0"/>
              <a:t>: Hire Concurrent Job</a:t>
            </a:r>
          </a:p>
          <a:p>
            <a:pPr lvl="1"/>
            <a:r>
              <a:rPr b="1" dirty="0"/>
              <a:t>TER/END</a:t>
            </a:r>
            <a:r>
              <a:rPr dirty="0"/>
              <a:t>: Termination/End Temporary Appointment</a:t>
            </a:r>
          </a:p>
          <a:p>
            <a:pPr lvl="2">
              <a:defRPr>
                <a:solidFill>
                  <a:schemeClr val="accent5">
                    <a:satOff val="7361"/>
                    <a:lumOff val="7535"/>
                  </a:schemeClr>
                </a:solidFill>
              </a:defRPr>
            </a:pPr>
            <a:r>
              <a:rPr dirty="0"/>
              <a:t>effective date = last day worked + 1 calendar day</a:t>
            </a:r>
          </a:p>
          <a:p>
            <a:pPr lvl="2"/>
            <a:r>
              <a:rPr dirty="0"/>
              <a:t>use only after all hours are entered and approved</a:t>
            </a:r>
          </a:p>
          <a:p>
            <a:pPr lvl="1"/>
            <a:r>
              <a:rPr b="1" dirty="0"/>
              <a:t>REH/REH</a:t>
            </a:r>
            <a:r>
              <a:rPr dirty="0"/>
              <a:t>: Rehire/Rehire</a:t>
            </a:r>
          </a:p>
          <a:p>
            <a:pPr lvl="1">
              <a:buFont typeface="Wingdings" pitchFamily="2" charset="2"/>
              <a:buChar char="v"/>
            </a:pPr>
            <a:r>
              <a:rPr b="1" dirty="0"/>
              <a:t>DTA/APT</a:t>
            </a:r>
            <a:r>
              <a:rPr dirty="0"/>
              <a:t>: Data Change/New Temporary Appointment</a:t>
            </a:r>
          </a:p>
          <a:p>
            <a:pPr lvl="2">
              <a:buFont typeface="Wingdings" pitchFamily="2" charset="2"/>
              <a:buChar char="v"/>
            </a:pPr>
            <a:r>
              <a:rPr dirty="0"/>
              <a:t>Used for extensions </a:t>
            </a:r>
            <a:r>
              <a:rPr u="sng" dirty="0"/>
              <a:t>or</a:t>
            </a:r>
            <a:r>
              <a:rPr dirty="0"/>
              <a:t> pay rate changes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6" name="Agend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Agenda</a:t>
            </a:r>
          </a:p>
        </p:txBody>
      </p:sp>
      <p:sp>
        <p:nvSpPr>
          <p:cNvPr id="137" name="Introduc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37006" indent="-437006" defTabSz="543305">
              <a:spcBef>
                <a:spcPts val="1600"/>
              </a:spcBef>
              <a:buSzPct val="45000"/>
              <a:buFontTx/>
              <a:buBlip>
                <a:blip r:embed="rId2"/>
              </a:buBlip>
              <a:defRPr sz="2976" b="1"/>
            </a:pPr>
            <a:r>
              <a:rPr dirty="0"/>
              <a:t>Introduction</a:t>
            </a:r>
            <a:endParaRPr lang="en-US" dirty="0"/>
          </a:p>
          <a:p>
            <a:pPr marL="437006" indent="-437006" defTabSz="543305">
              <a:spcBef>
                <a:spcPts val="1600"/>
              </a:spcBef>
              <a:buSzPct val="45000"/>
              <a:buFontTx/>
              <a:buBlip>
                <a:blip r:embed="rId2"/>
              </a:buBlip>
              <a:defRPr sz="2976" b="1"/>
            </a:pPr>
            <a:r>
              <a:rPr lang="en-US" dirty="0"/>
              <a:t>NEW – Student Hire Process Change </a:t>
            </a:r>
          </a:p>
          <a:p>
            <a:pPr marL="437006" indent="-437006" defTabSz="543305">
              <a:spcBef>
                <a:spcPts val="1600"/>
              </a:spcBef>
              <a:buSzPct val="45000"/>
              <a:buFontTx/>
              <a:buBlip>
                <a:blip r:embed="rId2"/>
              </a:buBlip>
              <a:defRPr sz="2976" b="1"/>
            </a:pPr>
            <a:r>
              <a:rPr lang="en-US" dirty="0"/>
              <a:t>Wrapping up Summer</a:t>
            </a:r>
            <a:endParaRPr dirty="0"/>
          </a:p>
          <a:p>
            <a:pPr marL="437006" indent="-437006" defTabSz="543305">
              <a:spcBef>
                <a:spcPts val="1600"/>
              </a:spcBef>
              <a:buSzPct val="45000"/>
              <a:buFontTx/>
              <a:buBlip>
                <a:blip r:embed="rId2"/>
              </a:buBlip>
              <a:defRPr sz="2976"/>
            </a:pPr>
            <a:r>
              <a:rPr b="1" dirty="0"/>
              <a:t>Student</a:t>
            </a:r>
            <a:r>
              <a:rPr dirty="0"/>
              <a:t> </a:t>
            </a:r>
            <a:r>
              <a:rPr b="1" dirty="0"/>
              <a:t>Hiring</a:t>
            </a:r>
          </a:p>
          <a:p>
            <a:pPr marL="874013" lvl="1" indent="-437006" defTabSz="543305">
              <a:spcBef>
                <a:spcPts val="1600"/>
              </a:spcBef>
              <a:buSzPct val="45000"/>
              <a:buFontTx/>
              <a:buBlip>
                <a:blip r:embed="rId2"/>
              </a:buBlip>
              <a:defRPr sz="2976"/>
            </a:pPr>
            <a:r>
              <a:rPr dirty="0"/>
              <a:t>Choosing the right Job Code</a:t>
            </a:r>
          </a:p>
          <a:p>
            <a:pPr marL="874013" lvl="1" indent="-437006" defTabSz="543305">
              <a:spcBef>
                <a:spcPts val="1600"/>
              </a:spcBef>
              <a:buSzPct val="45000"/>
              <a:buFontTx/>
              <a:buBlip>
                <a:blip r:embed="rId2"/>
              </a:buBlip>
              <a:defRPr sz="2976"/>
            </a:pPr>
            <a:r>
              <a:rPr dirty="0"/>
              <a:t>Action/Reasons</a:t>
            </a:r>
          </a:p>
          <a:p>
            <a:pPr marL="874013" lvl="1" indent="-437006" defTabSz="543305">
              <a:spcBef>
                <a:spcPts val="1600"/>
              </a:spcBef>
              <a:buSzPct val="45000"/>
              <a:buFontTx/>
              <a:buBlip>
                <a:blip r:embed="rId2"/>
              </a:buBlip>
              <a:defRPr sz="2976"/>
            </a:pPr>
            <a:r>
              <a:rPr dirty="0"/>
              <a:t>Module</a:t>
            </a:r>
            <a:r>
              <a:rPr lang="en-US" dirty="0"/>
              <a:t> Entries</a:t>
            </a:r>
            <a:endParaRPr dirty="0"/>
          </a:p>
          <a:p>
            <a:pPr marL="437006" indent="-437006" defTabSz="543305">
              <a:spcBef>
                <a:spcPts val="1600"/>
              </a:spcBef>
              <a:buSzPct val="45000"/>
              <a:buFontTx/>
              <a:buBlip>
                <a:blip r:embed="rId2"/>
              </a:buBlip>
              <a:defRPr sz="2976" b="1"/>
            </a:pPr>
            <a:r>
              <a:rPr dirty="0"/>
              <a:t>Q &amp; A</a:t>
            </a:r>
            <a:endParaRPr lang="en-US" dirty="0"/>
          </a:p>
          <a:p>
            <a:pPr marL="437006" indent="-437006" defTabSz="543305">
              <a:spcBef>
                <a:spcPts val="1600"/>
              </a:spcBef>
              <a:buSzPct val="45000"/>
              <a:buFontTx/>
              <a:buBlip>
                <a:blip r:embed="rId2"/>
              </a:buBlip>
              <a:defRPr sz="2976" b="1"/>
            </a:pPr>
            <a:r>
              <a:rPr lang="en-US" dirty="0"/>
              <a:t>Contacts/Resources</a:t>
            </a:r>
            <a:endParaRPr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7D3533-8BAA-4AF8-A707-43DD98C7A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49" y="235591"/>
            <a:ext cx="11346929" cy="8554974"/>
          </a:xfrm>
          <a:prstGeom prst="rect">
            <a:avLst/>
          </a:prstGeom>
        </p:spPr>
      </p:pic>
      <p:sp>
        <p:nvSpPr>
          <p:cNvPr id="229" name="Hiring an 1150 student"/>
          <p:cNvSpPr txBox="1"/>
          <p:nvPr/>
        </p:nvSpPr>
        <p:spPr>
          <a:xfrm>
            <a:off x="8796486" y="520070"/>
            <a:ext cx="3520379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Hiring an 1150 student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113856-DCCC-794A-847C-A6E09F33954E}"/>
              </a:ext>
            </a:extLst>
          </p:cNvPr>
          <p:cNvSpPr/>
          <p:nvPr/>
        </p:nvSpPr>
        <p:spPr>
          <a:xfrm>
            <a:off x="2574158" y="5635781"/>
            <a:ext cx="1650227" cy="375557"/>
          </a:xfrm>
          <a:prstGeom prst="rect">
            <a:avLst/>
          </a:prstGeom>
          <a:solidFill>
            <a:srgbClr val="FFC000">
              <a:alpha val="45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DIN Alternate"/>
              <a:ea typeface="DIN Alternate"/>
              <a:cs typeface="DIN Alternate"/>
              <a:sym typeface="DIN Alternate"/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A77A74-B10C-4F33-BF76-4A603409A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64" y="540621"/>
            <a:ext cx="11219236" cy="8016655"/>
          </a:xfrm>
          <a:prstGeom prst="rect">
            <a:avLst/>
          </a:prstGeom>
        </p:spPr>
      </p:pic>
      <p:sp>
        <p:nvSpPr>
          <p:cNvPr id="234" name="Rectangle"/>
          <p:cNvSpPr/>
          <p:nvPr/>
        </p:nvSpPr>
        <p:spPr>
          <a:xfrm>
            <a:off x="4335957" y="1315959"/>
            <a:ext cx="2027389" cy="36671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35" name="Rectangle"/>
          <p:cNvSpPr/>
          <p:nvPr/>
        </p:nvSpPr>
        <p:spPr>
          <a:xfrm>
            <a:off x="3674597" y="1367510"/>
            <a:ext cx="382836" cy="36671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36" name="Rectangle"/>
          <p:cNvSpPr/>
          <p:nvPr/>
        </p:nvSpPr>
        <p:spPr>
          <a:xfrm>
            <a:off x="1484970" y="1367511"/>
            <a:ext cx="1459459" cy="36671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37" name="Separating an 1150 Student"/>
          <p:cNvSpPr txBox="1"/>
          <p:nvPr/>
        </p:nvSpPr>
        <p:spPr>
          <a:xfrm>
            <a:off x="8277181" y="640982"/>
            <a:ext cx="4204305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Separating an 1150 Student</a:t>
            </a:r>
          </a:p>
        </p:txBody>
      </p:sp>
      <p:sp>
        <p:nvSpPr>
          <p:cNvPr id="7" name="Separating an 1870 student">
            <a:extLst>
              <a:ext uri="{FF2B5EF4-FFF2-40B4-BE49-F238E27FC236}">
                <a16:creationId xmlns:a16="http://schemas.microsoft.com/office/drawing/2014/main" id="{50403783-A4AA-FD47-9AA6-2CC7EBC61D71}"/>
              </a:ext>
            </a:extLst>
          </p:cNvPr>
          <p:cNvSpPr txBox="1"/>
          <p:nvPr/>
        </p:nvSpPr>
        <p:spPr>
          <a:xfrm>
            <a:off x="4236648" y="1956897"/>
            <a:ext cx="7651967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dirty="0"/>
              <a:t>This means that the last day worked was 10/13/23</a:t>
            </a:r>
            <a:endParaRPr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FA6A491-33B6-8046-9788-BB2C2A4B26A9}"/>
              </a:ext>
            </a:extLst>
          </p:cNvPr>
          <p:cNvCxnSpPr/>
          <p:nvPr/>
        </p:nvCxnSpPr>
        <p:spPr>
          <a:xfrm flipH="1">
            <a:off x="3571497" y="2206767"/>
            <a:ext cx="357187" cy="400050"/>
          </a:xfrm>
          <a:prstGeom prst="straightConnector1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920F109-BB7D-4914-B78F-0B868240D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60" y="1436972"/>
            <a:ext cx="11175175" cy="21165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60A488-60D0-4DC5-A0F0-6B505A14D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61" y="3886549"/>
            <a:ext cx="10984843" cy="5272725"/>
          </a:xfrm>
          <a:prstGeom prst="rect">
            <a:avLst/>
          </a:prstGeom>
        </p:spPr>
      </p:pic>
      <p:sp>
        <p:nvSpPr>
          <p:cNvPr id="243" name="Extending an 1150 student"/>
          <p:cNvSpPr txBox="1"/>
          <p:nvPr/>
        </p:nvSpPr>
        <p:spPr>
          <a:xfrm>
            <a:off x="8028009" y="502193"/>
            <a:ext cx="4154562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lang="en-US" dirty="0"/>
              <a:t>Checking Job History</a:t>
            </a:r>
            <a:endParaRPr dirty="0"/>
          </a:p>
        </p:txBody>
      </p:sp>
      <p:sp>
        <p:nvSpPr>
          <p:cNvPr id="7" name="Separating an 1870 student">
            <a:extLst>
              <a:ext uri="{FF2B5EF4-FFF2-40B4-BE49-F238E27FC236}">
                <a16:creationId xmlns:a16="http://schemas.microsoft.com/office/drawing/2014/main" id="{EE692E96-23E5-324C-B88F-3FF77A23873B}"/>
              </a:ext>
            </a:extLst>
          </p:cNvPr>
          <p:cNvSpPr txBox="1"/>
          <p:nvPr/>
        </p:nvSpPr>
        <p:spPr>
          <a:xfrm>
            <a:off x="4077618" y="1729161"/>
            <a:ext cx="102657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endParaRPr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A19AEDE-CAEB-464E-9B1B-837C949D6DFE}"/>
              </a:ext>
            </a:extLst>
          </p:cNvPr>
          <p:cNvCxnSpPr>
            <a:cxnSpLocks/>
          </p:cNvCxnSpPr>
          <p:nvPr/>
        </p:nvCxnSpPr>
        <p:spPr>
          <a:xfrm flipH="1">
            <a:off x="11043815" y="6412918"/>
            <a:ext cx="721895" cy="593558"/>
          </a:xfrm>
          <a:prstGeom prst="straightConnector1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0" name="Rectangle"/>
          <p:cNvSpPr/>
          <p:nvPr/>
        </p:nvSpPr>
        <p:spPr>
          <a:xfrm>
            <a:off x="6590669" y="4625342"/>
            <a:ext cx="1950146" cy="36671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41" name="Rectangle"/>
          <p:cNvSpPr/>
          <p:nvPr/>
        </p:nvSpPr>
        <p:spPr>
          <a:xfrm>
            <a:off x="4125891" y="4693443"/>
            <a:ext cx="703079" cy="36671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42" name="Rectangle"/>
          <p:cNvSpPr/>
          <p:nvPr/>
        </p:nvSpPr>
        <p:spPr>
          <a:xfrm>
            <a:off x="1634462" y="4652019"/>
            <a:ext cx="1459459" cy="36671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5" name="Rectangle">
            <a:extLst>
              <a:ext uri="{FF2B5EF4-FFF2-40B4-BE49-F238E27FC236}">
                <a16:creationId xmlns:a16="http://schemas.microsoft.com/office/drawing/2014/main" id="{A2D4B491-ED54-442D-8CD1-7E5A1CA10FC1}"/>
              </a:ext>
            </a:extLst>
          </p:cNvPr>
          <p:cNvSpPr/>
          <p:nvPr/>
        </p:nvSpPr>
        <p:spPr>
          <a:xfrm>
            <a:off x="1389118" y="5153786"/>
            <a:ext cx="1950146" cy="36671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F238F42-9313-4610-8AA4-27ED690E0C5F}"/>
              </a:ext>
            </a:extLst>
          </p:cNvPr>
          <p:cNvCxnSpPr>
            <a:cxnSpLocks/>
          </p:cNvCxnSpPr>
          <p:nvPr/>
        </p:nvCxnSpPr>
        <p:spPr>
          <a:xfrm flipH="1">
            <a:off x="10473704" y="1766953"/>
            <a:ext cx="418328" cy="728274"/>
          </a:xfrm>
          <a:prstGeom prst="straightConnector1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32645422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E916AB-FC98-43F0-B58A-62FAE9FE2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83" y="501902"/>
            <a:ext cx="11793387" cy="8040946"/>
          </a:xfrm>
          <a:prstGeom prst="rect">
            <a:avLst/>
          </a:prstGeom>
        </p:spPr>
      </p:pic>
      <p:sp>
        <p:nvSpPr>
          <p:cNvPr id="240" name="Rectangle"/>
          <p:cNvSpPr/>
          <p:nvPr/>
        </p:nvSpPr>
        <p:spPr>
          <a:xfrm>
            <a:off x="4473295" y="1302544"/>
            <a:ext cx="2168589" cy="36671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41" name="Rectangle"/>
          <p:cNvSpPr/>
          <p:nvPr/>
        </p:nvSpPr>
        <p:spPr>
          <a:xfrm>
            <a:off x="3642281" y="1295457"/>
            <a:ext cx="500788" cy="36671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42" name="Rectangle"/>
          <p:cNvSpPr/>
          <p:nvPr/>
        </p:nvSpPr>
        <p:spPr>
          <a:xfrm>
            <a:off x="1410820" y="1319140"/>
            <a:ext cx="1459459" cy="36671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43" name="Extending an 1150 student"/>
          <p:cNvSpPr txBox="1"/>
          <p:nvPr/>
        </p:nvSpPr>
        <p:spPr>
          <a:xfrm>
            <a:off x="8028009" y="718343"/>
            <a:ext cx="415456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dirty="0"/>
              <a:t>Extending an 1150 student</a:t>
            </a:r>
          </a:p>
        </p:txBody>
      </p:sp>
      <p:sp>
        <p:nvSpPr>
          <p:cNvPr id="7" name="Separating an 1870 student">
            <a:extLst>
              <a:ext uri="{FF2B5EF4-FFF2-40B4-BE49-F238E27FC236}">
                <a16:creationId xmlns:a16="http://schemas.microsoft.com/office/drawing/2014/main" id="{EE692E96-23E5-324C-B88F-3FF77A23873B}"/>
              </a:ext>
            </a:extLst>
          </p:cNvPr>
          <p:cNvSpPr txBox="1"/>
          <p:nvPr/>
        </p:nvSpPr>
        <p:spPr>
          <a:xfrm>
            <a:off x="4044879" y="1960072"/>
            <a:ext cx="6989477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en-US" sz="2400" dirty="0"/>
              <a:t>This means the previous appt. end date was 07/11/23</a:t>
            </a:r>
            <a:endParaRPr sz="2400" dirty="0"/>
          </a:p>
        </p:txBody>
      </p:sp>
      <p:sp>
        <p:nvSpPr>
          <p:cNvPr id="8" name="Separating an 1870 student">
            <a:extLst>
              <a:ext uri="{FF2B5EF4-FFF2-40B4-BE49-F238E27FC236}">
                <a16:creationId xmlns:a16="http://schemas.microsoft.com/office/drawing/2014/main" id="{62E0845A-16AD-1946-9010-0D7AAEC3AD72}"/>
              </a:ext>
            </a:extLst>
          </p:cNvPr>
          <p:cNvSpPr txBox="1"/>
          <p:nvPr/>
        </p:nvSpPr>
        <p:spPr>
          <a:xfrm>
            <a:off x="7660129" y="3069765"/>
            <a:ext cx="3575958" cy="964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r>
              <a:rPr lang="en-US" dirty="0"/>
              <a:t>Remember, no gaps between appointments!</a:t>
            </a:r>
            <a:endParaRPr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A19AEDE-CAEB-464E-9B1B-837C949D6DFE}"/>
              </a:ext>
            </a:extLst>
          </p:cNvPr>
          <p:cNvCxnSpPr>
            <a:cxnSpLocks/>
          </p:cNvCxnSpPr>
          <p:nvPr/>
        </p:nvCxnSpPr>
        <p:spPr>
          <a:xfrm flipH="1">
            <a:off x="3540809" y="2351086"/>
            <a:ext cx="504070" cy="371475"/>
          </a:xfrm>
          <a:prstGeom prst="straightConnector1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858816-005C-4B45-AD8F-B29DD269F2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8E9595-C1A9-4C94-8161-F76D8275C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Breaks and holidays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E28A2-1373-42E5-9588-4E2F863F63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Non-academic period from December 25, 2023 to January 16, 2024.  During that period, a student may work a maximum of 40 hours per week for all student jobs combined.  In no circumstance can student employees work more than 40 hours in a work week.</a:t>
            </a:r>
          </a:p>
          <a:p>
            <a:pPr lvl="1"/>
            <a:r>
              <a:rPr lang="en-US" dirty="0"/>
              <a:t>Under no circumstances are students to work overtime.</a:t>
            </a:r>
          </a:p>
          <a:p>
            <a:pPr lvl="0"/>
            <a:r>
              <a:rPr lang="en-US" dirty="0"/>
              <a:t>Campus holidays for the Fall semester are observed on September 4, November 23-24, and December 25-31.  Student Assistants are </a:t>
            </a:r>
            <a:r>
              <a:rPr lang="en-US" b="1" dirty="0"/>
              <a:t>not</a:t>
            </a:r>
            <a:r>
              <a:rPr lang="en-US" dirty="0"/>
              <a:t> expected to work on those days.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21022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858816-005C-4B45-AD8F-B29DD269F2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8E9595-C1A9-4C94-8161-F76D8275C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info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E28A2-1373-42E5-9588-4E2F863F63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During the academic semester</a:t>
            </a:r>
            <a:r>
              <a:rPr lang="en-US" b="1" dirty="0"/>
              <a:t>, student employees may work up to, but no more than 20 hours per week in </a:t>
            </a:r>
            <a:r>
              <a:rPr lang="en-US" b="1" u="sng" dirty="0"/>
              <a:t>all positions combined</a:t>
            </a:r>
            <a:r>
              <a:rPr lang="en-US" dirty="0"/>
              <a:t>.  </a:t>
            </a:r>
          </a:p>
          <a:p>
            <a:pPr lvl="1"/>
            <a:r>
              <a:rPr lang="en-US" dirty="0"/>
              <a:t>The work week begins on Sunday and ends on Saturday.  The 20-hour restriction is applicable regardless if the week falls in a single pay period or includes a portion of another pay period.  </a:t>
            </a:r>
          </a:p>
          <a:p>
            <a:pPr lvl="1"/>
            <a:r>
              <a:rPr lang="en-US" u="sng" dirty="0"/>
              <a:t>If a student has multiple jobs, it is their responsibility to coordinate all work schedules with their supervising managers</a:t>
            </a:r>
            <a:r>
              <a:rPr lang="en-US" dirty="0"/>
              <a:t>.</a:t>
            </a:r>
          </a:p>
          <a:p>
            <a:r>
              <a:rPr lang="en-US" dirty="0"/>
              <a:t>Self-reporters – those responsible for entering their own time directly in the system -- must only report time worked </a:t>
            </a:r>
            <a:r>
              <a:rPr lang="en-US" u="sng" dirty="0"/>
              <a:t>after</a:t>
            </a:r>
            <a:r>
              <a:rPr lang="en-US" dirty="0"/>
              <a:t> the work has been performed.  </a:t>
            </a:r>
          </a:p>
          <a:p>
            <a:pPr lvl="1"/>
            <a:r>
              <a:rPr lang="en-US" dirty="0"/>
              <a:t>Advance time entry is not allowed.  Students who are not self-reporters must record time on the paper </a:t>
            </a:r>
            <a:r>
              <a:rPr lang="en-US" u="sng" dirty="0">
                <a:hlinkClick r:id="rId2"/>
              </a:rPr>
              <a:t>Timesheet</a:t>
            </a:r>
            <a:r>
              <a:rPr lang="en-US" dirty="0"/>
              <a:t> and submit the document to their department(s). </a:t>
            </a:r>
          </a:p>
        </p:txBody>
      </p:sp>
    </p:spTree>
    <p:extLst>
      <p:ext uri="{BB962C8B-B14F-4D97-AF65-F5344CB8AC3E}">
        <p14:creationId xmlns:p14="http://schemas.microsoft.com/office/powerpoint/2010/main" val="96426182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27" name="Contac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Contacts</a:t>
            </a:r>
          </a:p>
        </p:txBody>
      </p:sp>
      <p:sp>
        <p:nvSpPr>
          <p:cNvPr id="328" name="For more on questions regarding faculty appointment and contract matters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dirty="0"/>
          </a:p>
          <a:p>
            <a:endParaRPr lang="en-US" dirty="0"/>
          </a:p>
          <a:p>
            <a:endParaRPr lang="en-US" dirty="0"/>
          </a:p>
          <a:p>
            <a:r>
              <a:rPr dirty="0"/>
              <a:t>For hiring &amp; processing questions, contact </a:t>
            </a:r>
            <a:r>
              <a:rPr lang="en-US" dirty="0"/>
              <a:t>the </a:t>
            </a:r>
            <a:r>
              <a:rPr lang="en-US" dirty="0">
                <a:hlinkClick r:id="rId2"/>
              </a:rPr>
              <a:t>appropriate</a:t>
            </a:r>
            <a:r>
              <a:rPr dirty="0">
                <a:hlinkClick r:id="rId2"/>
              </a:rPr>
              <a:t> HR Op</a:t>
            </a:r>
            <a:r>
              <a:rPr lang="en-US" dirty="0">
                <a:hlinkClick r:id="rId2"/>
              </a:rPr>
              <a:t>eration</a:t>
            </a:r>
            <a:r>
              <a:rPr dirty="0">
                <a:hlinkClick r:id="rId2"/>
              </a:rPr>
              <a:t>s tech</a:t>
            </a:r>
            <a:r>
              <a:rPr lang="en-US" dirty="0">
                <a:hlinkClick r:id="rId2"/>
              </a:rPr>
              <a:t>nician for your department</a:t>
            </a:r>
            <a:endParaRPr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4B536CC-A218-430A-8D5D-3D03F07FD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971707"/>
              </p:ext>
            </p:extLst>
          </p:nvPr>
        </p:nvGraphicFramePr>
        <p:xfrm>
          <a:off x="571500" y="1837340"/>
          <a:ext cx="11508746" cy="22533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754373">
                  <a:extLst>
                    <a:ext uri="{9D8B030D-6E8A-4147-A177-3AD203B41FA5}">
                      <a16:colId xmlns:a16="http://schemas.microsoft.com/office/drawing/2014/main" val="4116668623"/>
                    </a:ext>
                  </a:extLst>
                </a:gridCol>
                <a:gridCol w="5754373">
                  <a:extLst>
                    <a:ext uri="{9D8B030D-6E8A-4147-A177-3AD203B41FA5}">
                      <a16:colId xmlns:a16="http://schemas.microsoft.com/office/drawing/2014/main" val="632489532"/>
                    </a:ext>
                  </a:extLst>
                </a:gridCol>
              </a:tblGrid>
              <a:tr h="312898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Human Resources &amp; Financial Aid Contact</a:t>
                      </a:r>
                      <a:endParaRPr lang="en-US" sz="2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32935" marR="1329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Contact Information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32935" marR="132935" marT="0" marB="0"/>
                </a:tc>
                <a:extLst>
                  <a:ext uri="{0D108BD9-81ED-4DB2-BD59-A6C34878D82A}">
                    <a16:rowId xmlns:a16="http://schemas.microsoft.com/office/drawing/2014/main" val="1065181841"/>
                  </a:ext>
                </a:extLst>
              </a:tr>
              <a:tr h="640758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Joe Medina</a:t>
                      </a:r>
                      <a:endParaRPr lang="en-US" sz="2300">
                        <a:effectLst/>
                      </a:endParaRPr>
                    </a:p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Academic Personnel &amp; Payroll Operations Manager</a:t>
                      </a:r>
                      <a:endParaRPr lang="en-US" sz="2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32935" marR="1329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2000">
                          <a:effectLst/>
                        </a:rPr>
                      </a:br>
                      <a:r>
                        <a:rPr lang="en-US" sz="2000" u="sng">
                          <a:effectLst/>
                          <a:hlinkClick r:id="rId3"/>
                        </a:rPr>
                        <a:t>joe.medina@csun.edu</a:t>
                      </a:r>
                      <a:r>
                        <a:rPr lang="en-US" sz="2000">
                          <a:effectLst/>
                        </a:rPr>
                        <a:t> (818) 677-6687</a:t>
                      </a:r>
                      <a:endParaRPr lang="en-US" sz="2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32935" marR="132935" marT="0" marB="0"/>
                </a:tc>
                <a:extLst>
                  <a:ext uri="{0D108BD9-81ED-4DB2-BD59-A6C34878D82A}">
                    <a16:rowId xmlns:a16="http://schemas.microsoft.com/office/drawing/2014/main" val="3340685811"/>
                  </a:ext>
                </a:extLst>
              </a:tr>
              <a:tr h="640758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Robyn McKibbon</a:t>
                      </a:r>
                      <a:br>
                        <a:rPr lang="en-US" sz="2000">
                          <a:effectLst/>
                        </a:rPr>
                      </a:br>
                      <a:r>
                        <a:rPr lang="en-US" sz="2000">
                          <a:effectLst/>
                        </a:rPr>
                        <a:t>Classification &amp; Compensation Specialist</a:t>
                      </a:r>
                      <a:endParaRPr lang="en-US" sz="2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32935" marR="1329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2000">
                          <a:effectLst/>
                        </a:rPr>
                      </a:br>
                      <a:r>
                        <a:rPr lang="en-US" sz="2000" u="sng">
                          <a:effectLst/>
                          <a:hlinkClick r:id="rId4"/>
                        </a:rPr>
                        <a:t>hrclass-comp@csun.edu</a:t>
                      </a:r>
                      <a:r>
                        <a:rPr lang="en-US" sz="2000">
                          <a:effectLst/>
                        </a:rPr>
                        <a:t> (818) 677-7596</a:t>
                      </a:r>
                      <a:endParaRPr lang="en-US" sz="2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32935" marR="132935" marT="0" marB="0"/>
                </a:tc>
                <a:extLst>
                  <a:ext uri="{0D108BD9-81ED-4DB2-BD59-A6C34878D82A}">
                    <a16:rowId xmlns:a16="http://schemas.microsoft.com/office/drawing/2014/main" val="640250901"/>
                  </a:ext>
                </a:extLst>
              </a:tr>
              <a:tr h="658972"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Diana Medina</a:t>
                      </a:r>
                      <a:endParaRPr lang="en-US" sz="2300">
                        <a:effectLst/>
                      </a:endParaRPr>
                    </a:p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FA Counselor/FWS Coordinator</a:t>
                      </a:r>
                      <a:endParaRPr lang="en-US" sz="2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32935" marR="13293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 </a:t>
                      </a:r>
                      <a:endParaRPr lang="en-US" sz="2300" dirty="0">
                        <a:effectLst/>
                      </a:endParaRPr>
                    </a:p>
                    <a:p>
                      <a:pPr marL="0" marR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  <a:hlinkClick r:id="rId5"/>
                        </a:rPr>
                        <a:t>work.study@csun.edu</a:t>
                      </a:r>
                      <a:r>
                        <a:rPr lang="en-US" sz="2000" dirty="0">
                          <a:effectLst/>
                        </a:rPr>
                        <a:t> (818) 677-2373</a:t>
                      </a:r>
                      <a:endParaRPr lang="en-US" sz="2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32935" marR="132935" marT="0" marB="0"/>
                </a:tc>
                <a:extLst>
                  <a:ext uri="{0D108BD9-81ED-4DB2-BD59-A6C34878D82A}">
                    <a16:rowId xmlns:a16="http://schemas.microsoft.com/office/drawing/2014/main" val="63559579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19" name="Resourc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Resources</a:t>
            </a:r>
          </a:p>
        </p:txBody>
      </p:sp>
      <p:sp>
        <p:nvSpPr>
          <p:cNvPr id="320" name="HR Toolkit: www.csun.edu/hr/hr-toolki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HR Toolkit: </a:t>
            </a:r>
            <a:r>
              <a:rPr u="sng" dirty="0">
                <a:hlinkClick r:id="rId2"/>
              </a:rPr>
              <a:t>www.csun.edu/hr/hr-toolkit</a:t>
            </a:r>
          </a:p>
          <a:p>
            <a:r>
              <a:rPr dirty="0"/>
              <a:t>CSU Salary Schedule: </a:t>
            </a:r>
            <a:r>
              <a:rPr u="sng" dirty="0">
                <a:hlinkClick r:id="rId3"/>
              </a:rPr>
              <a:t>https://www.calstate.edu/hradm/salaryschedule/salary.aspx</a:t>
            </a:r>
          </a:p>
          <a:p>
            <a:r>
              <a:rPr dirty="0"/>
              <a:t>Payroll Calendar: </a:t>
            </a:r>
            <a:r>
              <a:rPr u="sng" dirty="0">
                <a:hlinkClick r:id="rId4"/>
              </a:rPr>
              <a:t>https://www.csun.edu/payroll/payroll-calendars-schedules</a:t>
            </a:r>
          </a:p>
          <a:p>
            <a:r>
              <a:rPr dirty="0"/>
              <a:t>Student Assistant Federal Work-Study Compensation Plan </a:t>
            </a:r>
            <a:r>
              <a:rPr u="sng" dirty="0">
                <a:hlinkClick r:id="rId5"/>
              </a:rPr>
              <a:t>https://www.csun.edu/careers/student-assistant-compensation-plan</a:t>
            </a:r>
            <a:endParaRPr lang="en-US" u="sng" dirty="0">
              <a:hlinkClick r:id="rId5"/>
            </a:endParaRPr>
          </a:p>
          <a:p>
            <a:r>
              <a:rPr lang="en-US" dirty="0"/>
              <a:t>Academic Student Employee (R11) contract: </a:t>
            </a:r>
            <a:r>
              <a:rPr lang="en-US" u="sng" dirty="0">
                <a:hlinkClick r:id="rId6"/>
              </a:rPr>
              <a:t>https://www.uaw4123.org/unit-11-contract</a:t>
            </a:r>
          </a:p>
          <a:p>
            <a:pPr marL="0" indent="0">
              <a:buNone/>
            </a:pPr>
            <a:endParaRPr u="sng" dirty="0">
              <a:hlinkClick r:id="rId5"/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Question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Questions?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HANK YOU!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THANK YOU!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5" name="Student Modu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lang="en-US" b="1" dirty="0"/>
              <a:t>New - STUDENT Hire PROCESS CHANGE</a:t>
            </a:r>
            <a:endParaRPr b="1" dirty="0"/>
          </a:p>
        </p:txBody>
      </p:sp>
      <p:sp>
        <p:nvSpPr>
          <p:cNvPr id="156" name="Job Codes used in the Student Module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z="4000" dirty="0"/>
              <a:t>All new student assistant hires should be hired into the </a:t>
            </a:r>
            <a:r>
              <a:rPr lang="en-US" sz="4000" b="1" dirty="0"/>
              <a:t>1870</a:t>
            </a:r>
            <a:r>
              <a:rPr lang="en-US" sz="4000" dirty="0"/>
              <a:t> classification unless they are 1150 hires or Work-Study</a:t>
            </a:r>
          </a:p>
          <a:p>
            <a:pPr lvl="0"/>
            <a:r>
              <a:rPr lang="en-US" sz="4000" dirty="0"/>
              <a:t>All students should have an end date of 05/24/2024 upon hire</a:t>
            </a:r>
          </a:p>
          <a:p>
            <a:pPr lvl="0"/>
            <a:r>
              <a:rPr lang="en-US" sz="4000" dirty="0"/>
              <a:t>These changes are effective immediately due to an upcoming technical letter from the Chancellor’s Office</a:t>
            </a:r>
          </a:p>
          <a:p>
            <a:pPr marL="0" indent="0">
              <a:buSzTx/>
              <a:buNone/>
            </a:pPr>
            <a:endParaRPr lang="en-US" dirty="0"/>
          </a:p>
          <a:p>
            <a:pPr lvl="1">
              <a:buSzTx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57542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5" name="Student Modu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lang="en-US" dirty="0"/>
              <a:t>Wrapping up summer</a:t>
            </a:r>
            <a:endParaRPr dirty="0"/>
          </a:p>
        </p:txBody>
      </p:sp>
      <p:sp>
        <p:nvSpPr>
          <p:cNvPr id="156" name="Job Codes used in the Student Module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buSzTx/>
              <a:buFont typeface="Arial" panose="020B0604020202020204" pitchFamily="34" charset="0"/>
              <a:buChar char="•"/>
            </a:pPr>
            <a:r>
              <a:rPr lang="en-US" dirty="0"/>
              <a:t>All active 1874s will be automatically separated effective August 2nd.</a:t>
            </a:r>
          </a:p>
          <a:p>
            <a:pPr lvl="1">
              <a:buSzTx/>
              <a:buFont typeface="Arial" panose="020B0604020202020204" pitchFamily="34" charset="0"/>
              <a:buChar char="•"/>
            </a:pPr>
            <a:r>
              <a:rPr lang="en-US" dirty="0"/>
              <a:t>If you had a student in this classification who will continue working, please hire/rehire them as 1870 effective August 2nd and beyond. </a:t>
            </a:r>
          </a:p>
          <a:p>
            <a:pPr lvl="1">
              <a:buSzTx/>
              <a:buFont typeface="Arial" panose="020B0604020202020204" pitchFamily="34" charset="0"/>
              <a:buChar char="•"/>
            </a:pPr>
            <a:r>
              <a:rPr lang="en-US" dirty="0"/>
              <a:t>1874 code, when used for the summer transition, is meant only for the summer months of June and July. </a:t>
            </a:r>
          </a:p>
          <a:p>
            <a:pPr lvl="1">
              <a:buSzTx/>
              <a:buFont typeface="Arial" panose="020B0604020202020204" pitchFamily="34" charset="0"/>
              <a:buChar char="•"/>
            </a:pPr>
            <a:r>
              <a:rPr lang="en-US" dirty="0"/>
              <a:t>August 2, 2023 is the first day students can begin to earn their 2023-2024 Federal Work-Study (FWS) award through an authorized FWS job.</a:t>
            </a:r>
          </a:p>
          <a:p>
            <a:pPr lvl="1">
              <a:buSzTx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5" name="Student Modu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lang="en-US" dirty="0"/>
              <a:t>Wrapping up summer</a:t>
            </a:r>
            <a:endParaRPr dirty="0"/>
          </a:p>
        </p:txBody>
      </p:sp>
      <p:sp>
        <p:nvSpPr>
          <p:cNvPr id="156" name="Job Codes used in the Student Module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buSzTx/>
              <a:buFont typeface="Arial" panose="020B0604020202020204" pitchFamily="34" charset="0"/>
              <a:buChar char="•"/>
            </a:pPr>
            <a:r>
              <a:rPr lang="en-US" dirty="0"/>
              <a:t>1870s who are under half-time enrollment during summer can work up to 40 hours per week until August 19th</a:t>
            </a:r>
          </a:p>
          <a:p>
            <a:pPr lvl="1">
              <a:buSzTx/>
              <a:buFont typeface="Arial" panose="020B0604020202020204" pitchFamily="34" charset="0"/>
              <a:buChar char="•"/>
            </a:pPr>
            <a:r>
              <a:rPr lang="en-US" dirty="0"/>
              <a:t>Summer Sessions 1 and 3</a:t>
            </a:r>
          </a:p>
          <a:p>
            <a:pPr lvl="3">
              <a:buSzTx/>
              <a:buFont typeface="Arial" panose="020B0604020202020204" pitchFamily="34" charset="0"/>
              <a:buChar char="•"/>
            </a:pPr>
            <a:r>
              <a:rPr lang="en-US" dirty="0"/>
              <a:t>Under 6 units if undergraduate level</a:t>
            </a:r>
          </a:p>
          <a:p>
            <a:pPr lvl="3">
              <a:buSzTx/>
              <a:buFont typeface="Arial" panose="020B0604020202020204" pitchFamily="34" charset="0"/>
              <a:buChar char="•"/>
            </a:pPr>
            <a:r>
              <a:rPr lang="en-US" dirty="0"/>
              <a:t>Under 4 units if graduate level</a:t>
            </a:r>
          </a:p>
          <a:p>
            <a:pPr lvl="3">
              <a:buSzTx/>
              <a:buFont typeface="Arial" panose="020B0604020202020204" pitchFamily="34" charset="0"/>
              <a:buChar char="•"/>
            </a:pPr>
            <a:r>
              <a:rPr lang="en-US" dirty="0"/>
              <a:t>If enrolled at half-time or more, then 20 hour max still applies throughout Summer Session</a:t>
            </a:r>
          </a:p>
          <a:p>
            <a:pPr>
              <a:buSzTx/>
              <a:buFont typeface="Arial" panose="020B0604020202020204" pitchFamily="34" charset="0"/>
              <a:buChar char="•"/>
            </a:pPr>
            <a:r>
              <a:rPr lang="en-US" dirty="0"/>
              <a:t>Fall semester begins </a:t>
            </a:r>
            <a:r>
              <a:rPr lang="en-US" b="1" dirty="0"/>
              <a:t>Wednesday, August 23rd</a:t>
            </a:r>
          </a:p>
          <a:p>
            <a:pPr lvl="1">
              <a:buSzTx/>
              <a:buFont typeface="Arial" panose="020B0604020202020204" pitchFamily="34" charset="0"/>
              <a:buChar char="•"/>
            </a:pPr>
            <a:r>
              <a:rPr lang="en-US" b="1" dirty="0"/>
              <a:t>August 20, 2023 to August 26, 2023 </a:t>
            </a:r>
            <a:r>
              <a:rPr lang="en-US" dirty="0"/>
              <a:t>is a split week.  Students may work up to a maximum of </a:t>
            </a:r>
            <a:r>
              <a:rPr lang="en-US" b="1" dirty="0"/>
              <a:t>28 hours </a:t>
            </a:r>
            <a:r>
              <a:rPr lang="en-US" dirty="0"/>
              <a:t>during this period.</a:t>
            </a:r>
          </a:p>
          <a:p>
            <a:pPr>
              <a:buSzTx/>
              <a:buFont typeface="Arial" panose="020B0604020202020204" pitchFamily="34" charset="0"/>
              <a:buChar char="•"/>
            </a:pPr>
            <a:endParaRPr lang="en-US" dirty="0"/>
          </a:p>
          <a:p>
            <a:pPr lvl="2">
              <a:buSzTx/>
              <a:buFont typeface="Arial" panose="020B0604020202020204" pitchFamily="34" charset="0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1262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uiExpand="1" build="p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5" name="Student Modu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lang="en-US" dirty="0"/>
              <a:t>Split week</a:t>
            </a:r>
            <a:endParaRPr dirty="0"/>
          </a:p>
        </p:txBody>
      </p:sp>
      <p:sp>
        <p:nvSpPr>
          <p:cNvPr id="156" name="Job Codes used in the Student Module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the academic semester starts in the middle of a work week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For example, when the beginning of the semester is on a Wednesday, the 1st two days of week are still in the "Break" time period can be full-time, while the remaining days of the week would be under the restriction to work half- time.</a:t>
            </a:r>
          </a:p>
          <a:p>
            <a:pPr marL="0" indent="0">
              <a:buNone/>
            </a:pPr>
            <a:r>
              <a:rPr lang="en-US" b="1" dirty="0"/>
              <a:t>Example: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Monday = 8 hours</a:t>
            </a:r>
            <a:br>
              <a:rPr lang="en-US" dirty="0"/>
            </a:br>
            <a:r>
              <a:rPr lang="en-US" dirty="0"/>
              <a:t>Tuesday = 8 hours</a:t>
            </a:r>
            <a:br>
              <a:rPr lang="en-US" dirty="0"/>
            </a:br>
            <a:r>
              <a:rPr lang="en-US" b="1" u="sng" dirty="0"/>
              <a:t>Wednesday = 4 hours</a:t>
            </a:r>
            <a:br>
              <a:rPr lang="en-US" dirty="0"/>
            </a:br>
            <a:r>
              <a:rPr lang="en-US" dirty="0"/>
              <a:t>Thursday = 4 hours</a:t>
            </a:r>
            <a:br>
              <a:rPr lang="en-US" dirty="0"/>
            </a:br>
            <a:r>
              <a:rPr lang="en-US" dirty="0"/>
              <a:t>Friday = 4 hours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Total hours that can be worked in this “split” week scenario is 28 hours.</a:t>
            </a:r>
            <a:br>
              <a:rPr lang="en-US" dirty="0"/>
            </a:br>
            <a:r>
              <a:rPr lang="en-US" dirty="0"/>
              <a:t>The actual hours per day worked in that week can be in any combination resulting in the slightly higher than 20 hours per week cap.</a:t>
            </a:r>
          </a:p>
          <a:p>
            <a:pPr>
              <a:buSzTx/>
              <a:buFont typeface="Arial" panose="020B0604020202020204" pitchFamily="34" charset="0"/>
              <a:buChar char="•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801340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5" name="Student Modu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Student Module</a:t>
            </a:r>
          </a:p>
        </p:txBody>
      </p:sp>
      <p:sp>
        <p:nvSpPr>
          <p:cNvPr id="156" name="Job Codes used in the Student Module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SzTx/>
              <a:buFontTx/>
              <a:buNone/>
            </a:pPr>
            <a:r>
              <a:rPr dirty="0"/>
              <a:t>Job Codes used in the Student Module:</a:t>
            </a:r>
          </a:p>
          <a:p>
            <a:pPr>
              <a:defRPr b="1"/>
            </a:pPr>
            <a:r>
              <a:rPr dirty="0"/>
              <a:t>1870 - Student Assistants</a:t>
            </a:r>
          </a:p>
          <a:p>
            <a:pPr lvl="1"/>
            <a:r>
              <a:rPr dirty="0"/>
              <a:t>1871, 1872 - Work-Study</a:t>
            </a:r>
          </a:p>
          <a:p>
            <a:pPr lvl="1"/>
            <a:r>
              <a:rPr dirty="0"/>
              <a:t>1868 </a:t>
            </a:r>
            <a:r>
              <a:rPr lang="en-US" dirty="0"/>
              <a:t>– Student Employee</a:t>
            </a:r>
          </a:p>
          <a:p>
            <a:pPr lvl="2"/>
            <a:r>
              <a:rPr lang="en-US" dirty="0"/>
              <a:t>J-1 and F-1 Visa students only</a:t>
            </a:r>
          </a:p>
          <a:p>
            <a:pPr lvl="1"/>
            <a:r>
              <a:rPr dirty="0"/>
              <a:t>1874 - Taxable (based on student enrollment)</a:t>
            </a:r>
            <a:endParaRPr lang="en-US" dirty="0"/>
          </a:p>
          <a:p>
            <a:pPr lvl="2"/>
            <a:r>
              <a:rPr lang="en-US" dirty="0"/>
              <a:t>Usually reserved only for summer session</a:t>
            </a:r>
          </a:p>
          <a:p>
            <a:pPr lvl="2"/>
            <a:r>
              <a:rPr lang="en-US" dirty="0"/>
              <a:t>Use during academic semesters is case by case basis</a:t>
            </a:r>
            <a:endParaRPr dirty="0"/>
          </a:p>
          <a:p>
            <a:pPr>
              <a:defRPr b="1"/>
            </a:pPr>
            <a:r>
              <a:rPr dirty="0"/>
              <a:t>1150 - Instructional Student Assistants</a:t>
            </a:r>
          </a:p>
          <a:p>
            <a:pPr lvl="1"/>
            <a:r>
              <a:rPr dirty="0"/>
              <a:t>1151, 1153 Work Study</a:t>
            </a:r>
          </a:p>
          <a:p>
            <a:pPr lvl="1"/>
            <a:r>
              <a:rPr dirty="0"/>
              <a:t>1152 - Off Campus</a:t>
            </a:r>
          </a:p>
        </p:txBody>
      </p:sp>
    </p:spTree>
    <p:extLst>
      <p:ext uri="{BB962C8B-B14F-4D97-AF65-F5344CB8AC3E}">
        <p14:creationId xmlns:p14="http://schemas.microsoft.com/office/powerpoint/2010/main" val="79935760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uiExpand="1" build="p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8" name="Background Check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dirty="0"/>
              <a:t>Background Check</a:t>
            </a:r>
            <a:r>
              <a:rPr lang="en-US" dirty="0"/>
              <a:t> – Student Workers</a:t>
            </a:r>
            <a:endParaRPr dirty="0"/>
          </a:p>
        </p:txBody>
      </p:sp>
      <p:sp>
        <p:nvSpPr>
          <p:cNvPr id="259" name="Requesting a background check is required for the following:…"/>
          <p:cNvSpPr txBox="1">
            <a:spLocks noGrp="1"/>
          </p:cNvSpPr>
          <p:nvPr>
            <p:ph type="body" idx="1"/>
          </p:nvPr>
        </p:nvSpPr>
        <p:spPr>
          <a:xfrm>
            <a:off x="571500" y="1701801"/>
            <a:ext cx="11861800" cy="732789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Student Assistants, Instructional Student Assistants</a:t>
            </a:r>
          </a:p>
          <a:p>
            <a:r>
              <a:rPr lang="en-US" dirty="0"/>
              <a:t>Teaching Associates, Graduate Assistants</a:t>
            </a:r>
          </a:p>
          <a:p>
            <a:pPr lvl="1"/>
            <a:r>
              <a:rPr lang="en-US" dirty="0"/>
              <a:t>only required to undergo a background check </a:t>
            </a:r>
            <a:r>
              <a:rPr lang="en-US" b="1" dirty="0"/>
              <a:t>if required by law </a:t>
            </a:r>
          </a:p>
          <a:p>
            <a:pPr lvl="2"/>
            <a:r>
              <a:rPr lang="en-US" dirty="0"/>
              <a:t>working with minors</a:t>
            </a:r>
          </a:p>
          <a:p>
            <a:pPr lvl="2"/>
            <a:r>
              <a:rPr lang="en-US" dirty="0"/>
              <a:t>Sworn CSU Police Personnel</a:t>
            </a:r>
          </a:p>
          <a:p>
            <a:pPr lvl="2"/>
            <a:r>
              <a:rPr lang="en-US" dirty="0"/>
              <a:t>Police Officer Cadets &amp; Dispatchers</a:t>
            </a:r>
          </a:p>
          <a:p>
            <a:pPr lvl="2"/>
            <a:r>
              <a:rPr lang="en-US" dirty="0"/>
              <a:t>positions with access to stored criminal offender record information, patients, drugs or medication</a:t>
            </a:r>
          </a:p>
          <a:p>
            <a:pPr lvl="2"/>
            <a:r>
              <a:rPr lang="en-US" dirty="0"/>
              <a:t>cash handling responsibilities </a:t>
            </a:r>
          </a:p>
          <a:p>
            <a:pPr lvl="1"/>
            <a:r>
              <a:rPr dirty="0"/>
              <a:t>Questions regarding the background check process should be directed to </a:t>
            </a:r>
            <a:r>
              <a:rPr u="sng" dirty="0">
                <a:solidFill>
                  <a:srgbClr val="50A4BB"/>
                </a:solidFill>
                <a:hlinkClick r:id="rId3"/>
              </a:rPr>
              <a:t>backgroundcheck</a:t>
            </a:r>
            <a:r>
              <a:rPr lang="en-US" u="sng" dirty="0">
                <a:solidFill>
                  <a:srgbClr val="50A4BB"/>
                </a:solidFill>
                <a:hlinkClick r:id="rId3"/>
              </a:rPr>
              <a:t>s</a:t>
            </a:r>
            <a:r>
              <a:rPr u="sng" dirty="0">
                <a:solidFill>
                  <a:srgbClr val="50A4BB"/>
                </a:solidFill>
                <a:hlinkClick r:id="rId3"/>
              </a:rPr>
              <a:t>@csun.edu</a:t>
            </a:r>
            <a:br>
              <a:rPr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970896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Lin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8" name="Background Check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rPr lang="en-US" dirty="0"/>
              <a:t>Sign-in Process</a:t>
            </a:r>
            <a:endParaRPr dirty="0"/>
          </a:p>
        </p:txBody>
      </p:sp>
      <p:sp>
        <p:nvSpPr>
          <p:cNvPr id="259" name="Requesting a background check is required for the following:…"/>
          <p:cNvSpPr txBox="1">
            <a:spLocks noGrp="1"/>
          </p:cNvSpPr>
          <p:nvPr>
            <p:ph type="body" idx="1"/>
          </p:nvPr>
        </p:nvSpPr>
        <p:spPr>
          <a:xfrm>
            <a:off x="571500" y="1701801"/>
            <a:ext cx="11861800" cy="732789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/>
              <a:t>All student workers will need to sign in if it is their first appointment, or they haven’t worked at CSUN in 18 months.</a:t>
            </a:r>
          </a:p>
          <a:p>
            <a:r>
              <a:rPr lang="en-US" dirty="0"/>
              <a:t>Sign-Ins are conducted by appointment only</a:t>
            </a:r>
          </a:p>
          <a:p>
            <a:pPr lvl="1"/>
            <a:r>
              <a:rPr lang="en-US" dirty="0"/>
              <a:t>contact HR at </a:t>
            </a:r>
            <a:r>
              <a:rPr lang="en-US" dirty="0">
                <a:hlinkClick r:id="rId3"/>
              </a:rPr>
              <a:t>hrcustomerservice@csun.edu</a:t>
            </a:r>
            <a:endParaRPr lang="en-US" dirty="0"/>
          </a:p>
          <a:p>
            <a:pPr lvl="1"/>
            <a:r>
              <a:rPr lang="en-US" dirty="0"/>
              <a:t>Please attach a copy of New Employee Sign in Form to email</a:t>
            </a:r>
          </a:p>
          <a:p>
            <a:pPr lvl="1"/>
            <a:r>
              <a:rPr lang="en-US" dirty="0"/>
              <a:t>HR Customer Service will respond within 48 hours, Monday-Friday</a:t>
            </a:r>
          </a:p>
          <a:p>
            <a:r>
              <a:rPr lang="en-US" dirty="0"/>
              <a:t>Visit our website for more info: </a:t>
            </a:r>
          </a:p>
          <a:p>
            <a:pPr lvl="1"/>
            <a:r>
              <a:rPr lang="en-US" dirty="0">
                <a:hlinkClick r:id="rId4"/>
              </a:rPr>
              <a:t>https://www.csun.edu/hr/new-student-employees</a:t>
            </a:r>
            <a:endParaRPr lang="en-US" dirty="0"/>
          </a:p>
          <a:p>
            <a:pPr lvl="1"/>
            <a:r>
              <a:rPr lang="en-US" dirty="0">
                <a:hlinkClick r:id="rId5"/>
              </a:rPr>
              <a:t>https://www.csun.edu/hr/virtual-hr</a:t>
            </a:r>
            <a:endParaRPr lang="en-US" dirty="0"/>
          </a:p>
          <a:p>
            <a:pPr marL="0" indent="0">
              <a:buNone/>
            </a:pPr>
            <a:br>
              <a:rPr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541965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1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1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3739</TotalTime>
  <Words>2048</Words>
  <Application>Microsoft Office PowerPoint</Application>
  <PresentationFormat>Custom</PresentationFormat>
  <Paragraphs>242</Paragraphs>
  <Slides>29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Baskerville</vt:lpstr>
      <vt:lpstr>DIN Alternate</vt:lpstr>
      <vt:lpstr>DIN Condensed</vt:lpstr>
      <vt:lpstr>Helvetica</vt:lpstr>
      <vt:lpstr>Helvetica Neue</vt:lpstr>
      <vt:lpstr>Iowan Old Style</vt:lpstr>
      <vt:lpstr>Le Monde Courrier Std</vt:lpstr>
      <vt:lpstr>Times New Roman</vt:lpstr>
      <vt:lpstr>Wingdings</vt:lpstr>
      <vt:lpstr>Zapf Dingbats</vt:lpstr>
      <vt:lpstr>New_Template9</vt:lpstr>
      <vt:lpstr>Fall 2023  Student hiring &amp; processing Webinar</vt:lpstr>
      <vt:lpstr>Agenda</vt:lpstr>
      <vt:lpstr>New - STUDENT Hire PROCESS CHANGE</vt:lpstr>
      <vt:lpstr>Wrapping up summer</vt:lpstr>
      <vt:lpstr>Wrapping up summer</vt:lpstr>
      <vt:lpstr>Split week</vt:lpstr>
      <vt:lpstr>Student Module</vt:lpstr>
      <vt:lpstr>Background Check – Student Workers</vt:lpstr>
      <vt:lpstr>Sign-in Process</vt:lpstr>
      <vt:lpstr>Student Module</vt:lpstr>
      <vt:lpstr>Student Module</vt:lpstr>
      <vt:lpstr>Student Module </vt:lpstr>
      <vt:lpstr>Student Module</vt:lpstr>
      <vt:lpstr>Student Module </vt:lpstr>
      <vt:lpstr>PowerPoint Presentation</vt:lpstr>
      <vt:lpstr>PowerPoint Presentation</vt:lpstr>
      <vt:lpstr>PowerPoint Presentation</vt:lpstr>
      <vt:lpstr>Student Module</vt:lpstr>
      <vt:lpstr>Student Module</vt:lpstr>
      <vt:lpstr>PowerPoint Presentation</vt:lpstr>
      <vt:lpstr>PowerPoint Presentation</vt:lpstr>
      <vt:lpstr>PowerPoint Presentation</vt:lpstr>
      <vt:lpstr>PowerPoint Presentation</vt:lpstr>
      <vt:lpstr>Breaks and holidays</vt:lpstr>
      <vt:lpstr>Additional info</vt:lpstr>
      <vt:lpstr>Contacts</vt:lpstr>
      <vt:lpstr>Resources</vt:lpstr>
      <vt:lpstr>Questions?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2023 Student Hiring Presentation</dc:title>
  <cp:lastModifiedBy>Stranzl, Frank William</cp:lastModifiedBy>
  <cp:revision>94</cp:revision>
  <dcterms:modified xsi:type="dcterms:W3CDTF">2023-08-04T22:04:25Z</dcterms:modified>
</cp:coreProperties>
</file>