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9" r:id="rId4"/>
    <p:sldId id="258" r:id="rId5"/>
    <p:sldId id="260" r:id="rId6"/>
    <p:sldId id="267" r:id="rId7"/>
    <p:sldId id="262" r:id="rId8"/>
    <p:sldId id="264" r:id="rId9"/>
    <p:sldId id="265" r:id="rId10"/>
    <p:sldId id="272" r:id="rId11"/>
    <p:sldId id="273" r:id="rId12"/>
    <p:sldId id="275" r:id="rId13"/>
    <p:sldId id="274" r:id="rId14"/>
    <p:sldId id="277" r:id="rId15"/>
    <p:sldId id="271" r:id="rId16"/>
    <p:sldId id="279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Kristen L" initials="WKL" lastIdx="17" clrIdx="0">
    <p:extLst>
      <p:ext uri="{19B8F6BF-5375-455C-9EA6-DF929625EA0E}">
        <p15:presenceInfo xmlns:p15="http://schemas.microsoft.com/office/powerpoint/2012/main" userId="Walker, Kristen 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7DCC4-5E6F-4492-B6A0-ADD27CA8EB90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753AAB-B743-4452-8075-893ABDE8AAB5}">
      <dgm:prSet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Step 1: Submit your Planning Form</a:t>
          </a:r>
        </a:p>
      </dgm:t>
    </dgm:pt>
    <dgm:pt modelId="{127A63AD-0847-4C05-ACCA-8691B220E8CB}" type="parTrans" cxnId="{E562C571-1F26-4D22-A51F-7BDAAB8ECD90}">
      <dgm:prSet/>
      <dgm:spPr/>
      <dgm:t>
        <a:bodyPr/>
        <a:lstStyle/>
        <a:p>
          <a:endParaRPr lang="en-US"/>
        </a:p>
      </dgm:t>
    </dgm:pt>
    <dgm:pt modelId="{F0EDEE17-4A6D-4E85-AF2F-BCA9EE1D3ACD}" type="sibTrans" cxnId="{E562C571-1F26-4D22-A51F-7BDAAB8ECD90}">
      <dgm:prSet/>
      <dgm:spPr/>
      <dgm:t>
        <a:bodyPr/>
        <a:lstStyle/>
        <a:p>
          <a:endParaRPr lang="en-US"/>
        </a:p>
      </dgm:t>
    </dgm:pt>
    <dgm:pt modelId="{AD931644-DDCE-4D41-B8F2-9696F07BB567}">
      <dgm:prSet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dirty="0"/>
            <a:t>Step 2: Submit your Preliminary Thesis/Grad Project/Dissertation</a:t>
          </a:r>
        </a:p>
      </dgm:t>
    </dgm:pt>
    <dgm:pt modelId="{5EF62EAD-D84F-4AAA-839C-EC03DEF33D0E}" type="parTrans" cxnId="{7306E6D6-FCEF-44E7-B890-5A6BF252F95F}">
      <dgm:prSet/>
      <dgm:spPr/>
      <dgm:t>
        <a:bodyPr/>
        <a:lstStyle/>
        <a:p>
          <a:endParaRPr lang="en-US"/>
        </a:p>
      </dgm:t>
    </dgm:pt>
    <dgm:pt modelId="{08A91740-5CD7-4E1E-8D3C-0F6D882B21B3}" type="sibTrans" cxnId="{7306E6D6-FCEF-44E7-B890-5A6BF252F95F}">
      <dgm:prSet/>
      <dgm:spPr/>
      <dgm:t>
        <a:bodyPr/>
        <a:lstStyle/>
        <a:p>
          <a:endParaRPr lang="en-US"/>
        </a:p>
      </dgm:t>
    </dgm:pt>
    <dgm:pt modelId="{D076DF93-92F4-43E6-BE36-6B4AFE70ADBA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Step 3: Submit your Final Thesis/Grad Project/Dissertation  </a:t>
          </a:r>
        </a:p>
      </dgm:t>
    </dgm:pt>
    <dgm:pt modelId="{DEDB0778-FE5A-4C98-AB3D-5699986F7330}" type="parTrans" cxnId="{4EC42C01-5596-4D09-95B7-25B6A8D5F6D1}">
      <dgm:prSet/>
      <dgm:spPr/>
      <dgm:t>
        <a:bodyPr/>
        <a:lstStyle/>
        <a:p>
          <a:endParaRPr lang="en-US"/>
        </a:p>
      </dgm:t>
    </dgm:pt>
    <dgm:pt modelId="{2C4D52AF-BA62-4F61-961D-7695F6BF40F2}" type="sibTrans" cxnId="{4EC42C01-5596-4D09-95B7-25B6A8D5F6D1}">
      <dgm:prSet/>
      <dgm:spPr/>
      <dgm:t>
        <a:bodyPr/>
        <a:lstStyle/>
        <a:p>
          <a:endParaRPr lang="en-US"/>
        </a:p>
      </dgm:t>
    </dgm:pt>
    <dgm:pt modelId="{F49BA785-FECC-4548-A1C4-CBFF77DE9B5D}" type="pres">
      <dgm:prSet presAssocID="{ED17DCC4-5E6F-4492-B6A0-ADD27CA8EB90}" presName="diagram" presStyleCnt="0">
        <dgm:presLayoutVars>
          <dgm:dir/>
          <dgm:resizeHandles val="exact"/>
        </dgm:presLayoutVars>
      </dgm:prSet>
      <dgm:spPr/>
    </dgm:pt>
    <dgm:pt modelId="{EFF356A5-D3A6-41E2-A629-39132CF0D316}" type="pres">
      <dgm:prSet presAssocID="{87753AAB-B743-4452-8075-893ABDE8AAB5}" presName="node" presStyleLbl="node1" presStyleIdx="0" presStyleCnt="3">
        <dgm:presLayoutVars>
          <dgm:bulletEnabled val="1"/>
        </dgm:presLayoutVars>
      </dgm:prSet>
      <dgm:spPr/>
    </dgm:pt>
    <dgm:pt modelId="{FF974194-E283-46AB-8A1E-868A84F54E8A}" type="pres">
      <dgm:prSet presAssocID="{F0EDEE17-4A6D-4E85-AF2F-BCA9EE1D3ACD}" presName="sibTrans" presStyleCnt="0"/>
      <dgm:spPr/>
    </dgm:pt>
    <dgm:pt modelId="{D0A69AA7-1507-41F2-BF91-540CC510FAD4}" type="pres">
      <dgm:prSet presAssocID="{AD931644-DDCE-4D41-B8F2-9696F07BB567}" presName="node" presStyleLbl="node1" presStyleIdx="1" presStyleCnt="3">
        <dgm:presLayoutVars>
          <dgm:bulletEnabled val="1"/>
        </dgm:presLayoutVars>
      </dgm:prSet>
      <dgm:spPr/>
    </dgm:pt>
    <dgm:pt modelId="{326B441E-3D3D-4774-8CA3-C3E5FE413A23}" type="pres">
      <dgm:prSet presAssocID="{08A91740-5CD7-4E1E-8D3C-0F6D882B21B3}" presName="sibTrans" presStyleCnt="0"/>
      <dgm:spPr/>
    </dgm:pt>
    <dgm:pt modelId="{3CDF2B3A-A3EF-4BF7-9C96-12D3B873B19F}" type="pres">
      <dgm:prSet presAssocID="{D076DF93-92F4-43E6-BE36-6B4AFE70ADBA}" presName="node" presStyleLbl="node1" presStyleIdx="2" presStyleCnt="3">
        <dgm:presLayoutVars>
          <dgm:bulletEnabled val="1"/>
        </dgm:presLayoutVars>
      </dgm:prSet>
      <dgm:spPr/>
    </dgm:pt>
  </dgm:ptLst>
  <dgm:cxnLst>
    <dgm:cxn modelId="{4EC42C01-5596-4D09-95B7-25B6A8D5F6D1}" srcId="{ED17DCC4-5E6F-4492-B6A0-ADD27CA8EB90}" destId="{D076DF93-92F4-43E6-BE36-6B4AFE70ADBA}" srcOrd="2" destOrd="0" parTransId="{DEDB0778-FE5A-4C98-AB3D-5699986F7330}" sibTransId="{2C4D52AF-BA62-4F61-961D-7695F6BF40F2}"/>
    <dgm:cxn modelId="{E2082C14-9B28-483F-8050-8F853A83D834}" type="presOf" srcId="{ED17DCC4-5E6F-4492-B6A0-ADD27CA8EB90}" destId="{F49BA785-FECC-4548-A1C4-CBFF77DE9B5D}" srcOrd="0" destOrd="0" presId="urn:microsoft.com/office/officeart/2005/8/layout/default"/>
    <dgm:cxn modelId="{3BBB8A71-FB41-4684-B5A7-8B7C2CABF0D9}" type="presOf" srcId="{87753AAB-B743-4452-8075-893ABDE8AAB5}" destId="{EFF356A5-D3A6-41E2-A629-39132CF0D316}" srcOrd="0" destOrd="0" presId="urn:microsoft.com/office/officeart/2005/8/layout/default"/>
    <dgm:cxn modelId="{E562C571-1F26-4D22-A51F-7BDAAB8ECD90}" srcId="{ED17DCC4-5E6F-4492-B6A0-ADD27CA8EB90}" destId="{87753AAB-B743-4452-8075-893ABDE8AAB5}" srcOrd="0" destOrd="0" parTransId="{127A63AD-0847-4C05-ACCA-8691B220E8CB}" sibTransId="{F0EDEE17-4A6D-4E85-AF2F-BCA9EE1D3ACD}"/>
    <dgm:cxn modelId="{0FE79D9C-BFB6-4DD8-9C61-4BA46FA95EE0}" type="presOf" srcId="{D076DF93-92F4-43E6-BE36-6B4AFE70ADBA}" destId="{3CDF2B3A-A3EF-4BF7-9C96-12D3B873B19F}" srcOrd="0" destOrd="0" presId="urn:microsoft.com/office/officeart/2005/8/layout/default"/>
    <dgm:cxn modelId="{7306E6D6-FCEF-44E7-B890-5A6BF252F95F}" srcId="{ED17DCC4-5E6F-4492-B6A0-ADD27CA8EB90}" destId="{AD931644-DDCE-4D41-B8F2-9696F07BB567}" srcOrd="1" destOrd="0" parTransId="{5EF62EAD-D84F-4AAA-839C-EC03DEF33D0E}" sibTransId="{08A91740-5CD7-4E1E-8D3C-0F6D882B21B3}"/>
    <dgm:cxn modelId="{73BEEBFC-4119-4B14-8723-87035E5DEA5F}" type="presOf" srcId="{AD931644-DDCE-4D41-B8F2-9696F07BB567}" destId="{D0A69AA7-1507-41F2-BF91-540CC510FAD4}" srcOrd="0" destOrd="0" presId="urn:microsoft.com/office/officeart/2005/8/layout/default"/>
    <dgm:cxn modelId="{D33D8DEE-7051-48B4-9327-7FF709B91917}" type="presParOf" srcId="{F49BA785-FECC-4548-A1C4-CBFF77DE9B5D}" destId="{EFF356A5-D3A6-41E2-A629-39132CF0D316}" srcOrd="0" destOrd="0" presId="urn:microsoft.com/office/officeart/2005/8/layout/default"/>
    <dgm:cxn modelId="{99CC9FAD-D41C-42EB-A9D5-5F6544A17E07}" type="presParOf" srcId="{F49BA785-FECC-4548-A1C4-CBFF77DE9B5D}" destId="{FF974194-E283-46AB-8A1E-868A84F54E8A}" srcOrd="1" destOrd="0" presId="urn:microsoft.com/office/officeart/2005/8/layout/default"/>
    <dgm:cxn modelId="{177AF819-64DC-4C54-8B94-7D07E94760A6}" type="presParOf" srcId="{F49BA785-FECC-4548-A1C4-CBFF77DE9B5D}" destId="{D0A69AA7-1507-41F2-BF91-540CC510FAD4}" srcOrd="2" destOrd="0" presId="urn:microsoft.com/office/officeart/2005/8/layout/default"/>
    <dgm:cxn modelId="{FD746E73-A3BC-4D16-94B1-614E7B0FF362}" type="presParOf" srcId="{F49BA785-FECC-4548-A1C4-CBFF77DE9B5D}" destId="{326B441E-3D3D-4774-8CA3-C3E5FE413A23}" srcOrd="3" destOrd="0" presId="urn:microsoft.com/office/officeart/2005/8/layout/default"/>
    <dgm:cxn modelId="{CE85668D-76CA-4D3E-9682-322C75929365}" type="presParOf" srcId="{F49BA785-FECC-4548-A1C4-CBFF77DE9B5D}" destId="{3CDF2B3A-A3EF-4BF7-9C96-12D3B873B19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356A5-D3A6-41E2-A629-39132CF0D316}">
      <dsp:nvSpPr>
        <dsp:cNvPr id="0" name=""/>
        <dsp:cNvSpPr/>
      </dsp:nvSpPr>
      <dsp:spPr>
        <a:xfrm>
          <a:off x="1015094" y="2086"/>
          <a:ext cx="4178557" cy="2507134"/>
        </a:xfrm>
        <a:prstGeom prst="rect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Step 1: Submit your Planning Form</a:t>
          </a:r>
        </a:p>
      </dsp:txBody>
      <dsp:txXfrm>
        <a:off x="1015094" y="2086"/>
        <a:ext cx="4178557" cy="2507134"/>
      </dsp:txXfrm>
    </dsp:sp>
    <dsp:sp modelId="{D0A69AA7-1507-41F2-BF91-540CC510FAD4}">
      <dsp:nvSpPr>
        <dsp:cNvPr id="0" name=""/>
        <dsp:cNvSpPr/>
      </dsp:nvSpPr>
      <dsp:spPr>
        <a:xfrm>
          <a:off x="5611507" y="2086"/>
          <a:ext cx="4178557" cy="2507134"/>
        </a:xfrm>
        <a:prstGeom prst="rect">
          <a:avLst/>
        </a:prstGeom>
        <a:solidFill>
          <a:schemeClr val="bg1">
            <a:lumMod val="95000"/>
            <a:lumOff val="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Step 2: Submit your Preliminary Thesis/Grad Project/Dissertation</a:t>
          </a:r>
        </a:p>
      </dsp:txBody>
      <dsp:txXfrm>
        <a:off x="5611507" y="2086"/>
        <a:ext cx="4178557" cy="2507134"/>
      </dsp:txXfrm>
    </dsp:sp>
    <dsp:sp modelId="{3CDF2B3A-A3EF-4BF7-9C96-12D3B873B19F}">
      <dsp:nvSpPr>
        <dsp:cNvPr id="0" name=""/>
        <dsp:cNvSpPr/>
      </dsp:nvSpPr>
      <dsp:spPr>
        <a:xfrm>
          <a:off x="3313301" y="2927077"/>
          <a:ext cx="4178557" cy="250713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Step 3: Submit your Final Thesis/Grad Project/Dissertation  </a:t>
          </a:r>
        </a:p>
      </dsp:txBody>
      <dsp:txXfrm>
        <a:off x="3313301" y="2927077"/>
        <a:ext cx="4178557" cy="2507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2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0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5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4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B5E8-B771-47E2-9EB3-4B6F194ABA28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AE94F-7C58-466B-B24D-224FCCC92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3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sun.edu/graduate-studie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oraunui6.blogspot.com/2012/11/fireworks.htm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cademics.csun.edu/etd/log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0676C17-CF40-4A02-B2DD-73A385425E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-82276" y="0"/>
            <a:ext cx="12191980" cy="6857990"/>
          </a:xfrm>
          <a:prstGeom prst="rect">
            <a:avLst/>
          </a:prstGeom>
          <a:effectLst>
            <a:outerShdw blurRad="1270000" dist="50800" dir="5400000" algn="ctr" rotWithShape="0">
              <a:srgbClr val="000000"/>
            </a:outerShdw>
          </a:effectLst>
        </p:spPr>
      </p:pic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55C75AE7-2CF0-412B-86A2-1D0C27169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316191"/>
              </p:ext>
            </p:extLst>
          </p:nvPr>
        </p:nvGraphicFramePr>
        <p:xfrm>
          <a:off x="548640" y="740664"/>
          <a:ext cx="10805160" cy="543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508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A357-D94C-4A6B-BA0F-250CE24B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Preliminary Draft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D21DE-9D8F-4AF3-B3EE-46CDEC36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r>
              <a:rPr lang="en-US" dirty="0"/>
              <a:t>If submitted successfully your status will show “Awaiting Evaluator Review”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15984-2E44-459F-BA59-1E3F937B340A}"/>
              </a:ext>
            </a:extLst>
          </p:cNvPr>
          <p:cNvSpPr txBox="1"/>
          <p:nvPr/>
        </p:nvSpPr>
        <p:spPr>
          <a:xfrm>
            <a:off x="2877670" y="4249315"/>
            <a:ext cx="941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5972C-644B-4C84-9192-A5AEB4BBD735}"/>
              </a:ext>
            </a:extLst>
          </p:cNvPr>
          <p:cNvSpPr txBox="1"/>
          <p:nvPr/>
        </p:nvSpPr>
        <p:spPr>
          <a:xfrm>
            <a:off x="5154706" y="4249315"/>
            <a:ext cx="941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A4939-91EF-4CD0-B489-FEB587A4BDA5}"/>
              </a:ext>
            </a:extLst>
          </p:cNvPr>
          <p:cNvSpPr txBox="1"/>
          <p:nvPr/>
        </p:nvSpPr>
        <p:spPr>
          <a:xfrm>
            <a:off x="547592" y="3059668"/>
            <a:ext cx="165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ETD Dashboard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38A694-452A-4200-BEC7-76DF0FB10FED}"/>
              </a:ext>
            </a:extLst>
          </p:cNvPr>
          <p:cNvCxnSpPr>
            <a:cxnSpLocks/>
          </p:cNvCxnSpPr>
          <p:nvPr/>
        </p:nvCxnSpPr>
        <p:spPr>
          <a:xfrm>
            <a:off x="706715" y="3535130"/>
            <a:ext cx="134022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2A53A-F019-4A21-946B-CB31F58D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558" y="2473905"/>
            <a:ext cx="7655859" cy="328248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2FF752-43D2-4314-9A0F-9146A2119966}"/>
              </a:ext>
            </a:extLst>
          </p:cNvPr>
          <p:cNvCxnSpPr>
            <a:cxnSpLocks/>
          </p:cNvCxnSpPr>
          <p:nvPr/>
        </p:nvCxnSpPr>
        <p:spPr>
          <a:xfrm>
            <a:off x="4941794" y="4534450"/>
            <a:ext cx="425823" cy="49305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73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A594-8DFC-43A5-ACBB-03563F7E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99825"/>
            <a:ext cx="11022106" cy="1325563"/>
          </a:xfrm>
        </p:spPr>
        <p:txBody>
          <a:bodyPr>
            <a:normAutofit/>
          </a:bodyPr>
          <a:lstStyle/>
          <a:p>
            <a:r>
              <a:rPr lang="en-US" dirty="0"/>
              <a:t>Watch Your Emails or ETD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B59EE-3889-49EE-A84B-ABBDCD00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1264023"/>
            <a:ext cx="10874187" cy="4673039"/>
          </a:xfrm>
        </p:spPr>
        <p:txBody>
          <a:bodyPr>
            <a:normAutofit/>
          </a:bodyPr>
          <a:lstStyle/>
          <a:p>
            <a:r>
              <a:rPr lang="en-US" dirty="0"/>
              <a:t>Regarding changes you need to make from the Graduate Studies Evaluator</a:t>
            </a:r>
          </a:p>
          <a:p>
            <a:pPr lvl="1"/>
            <a:r>
              <a:rPr lang="en-US" dirty="0"/>
              <a:t>Once the evaluator reviews your preliminary draft you will receive an email informing you if it has been approved or rejected.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</a:t>
            </a:r>
            <a:r>
              <a:rPr lang="en-US" u="sng" dirty="0">
                <a:solidFill>
                  <a:srgbClr val="92D050"/>
                </a:solidFill>
              </a:rPr>
              <a:t>approved</a:t>
            </a:r>
            <a:r>
              <a:rPr lang="en-US" dirty="0"/>
              <a:t> your status on your ETD Dashboard will read “Phase Complete”</a:t>
            </a:r>
          </a:p>
          <a:p>
            <a:pPr marL="457200" lvl="1" indent="0">
              <a:buNone/>
            </a:pPr>
            <a:r>
              <a:rPr lang="en-US" dirty="0"/>
              <a:t>	Double check for minor changes requested by evaluator you will need to make 	</a:t>
            </a:r>
            <a:r>
              <a:rPr lang="en-US" u="sng" dirty="0"/>
              <a:t>before</a:t>
            </a:r>
            <a:r>
              <a:rPr lang="en-US" dirty="0"/>
              <a:t> you submit your final graduate project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If </a:t>
            </a:r>
            <a:r>
              <a:rPr lang="en-US" u="sng" dirty="0">
                <a:solidFill>
                  <a:srgbClr val="C00000"/>
                </a:solidFill>
              </a:rPr>
              <a:t>rejected</a:t>
            </a:r>
            <a:r>
              <a:rPr lang="en-US" dirty="0"/>
              <a:t> your status on our ETD Dashboard will read “Changes Required in Preliminary Draft</a:t>
            </a:r>
          </a:p>
          <a:p>
            <a:pPr marL="914400" lvl="2" indent="0">
              <a:buNone/>
            </a:pPr>
            <a:r>
              <a:rPr lang="en-US" sz="2400" dirty="0"/>
              <a:t>Required changes need to be made and resubmitted to ETD within in 2 days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1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1016-01E1-4C7F-B2DC-08385A49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3" y="307253"/>
            <a:ext cx="10515600" cy="988546"/>
          </a:xfrm>
        </p:spPr>
        <p:txBody>
          <a:bodyPr/>
          <a:lstStyle/>
          <a:p>
            <a:r>
              <a:rPr lang="en-US" dirty="0"/>
              <a:t>What it Looks like in ETD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143DD-C0DC-4F85-B4F8-1E7196EEB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07" y="1120868"/>
            <a:ext cx="5157787" cy="823912"/>
          </a:xfrm>
        </p:spPr>
        <p:txBody>
          <a:bodyPr/>
          <a:lstStyle/>
          <a:p>
            <a:r>
              <a:rPr lang="en-US" dirty="0"/>
              <a:t>Preliminary Draft </a:t>
            </a:r>
            <a:r>
              <a:rPr lang="en-US" dirty="0">
                <a:solidFill>
                  <a:srgbClr val="92D050"/>
                </a:solidFill>
              </a:rPr>
              <a:t>Approved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64D34A-227F-45DB-826E-3D12C9A46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349" y="1980499"/>
            <a:ext cx="5765050" cy="262525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57E10-3D24-4DEA-ACB9-8075890C0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6587"/>
            <a:ext cx="5183188" cy="823912"/>
          </a:xfrm>
        </p:spPr>
        <p:txBody>
          <a:bodyPr/>
          <a:lstStyle/>
          <a:p>
            <a:r>
              <a:rPr lang="en-US" dirty="0"/>
              <a:t>Preliminary Draft </a:t>
            </a:r>
            <a:r>
              <a:rPr lang="en-US" dirty="0">
                <a:solidFill>
                  <a:srgbClr val="C00000"/>
                </a:solidFill>
              </a:rPr>
              <a:t>Rejected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42A1B66-194C-444A-A81C-0131F3E866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31601" y="1990165"/>
            <a:ext cx="5649918" cy="2615585"/>
          </a:xfrm>
        </p:spPr>
      </p:pic>
    </p:spTree>
    <p:extLst>
      <p:ext uri="{BB962C8B-B14F-4D97-AF65-F5344CB8AC3E}">
        <p14:creationId xmlns:p14="http://schemas.microsoft.com/office/powerpoint/2010/main" val="394691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3FB9-4BFA-4120-99B1-8A7567D6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Rejected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04175-2735-4865-939B-4C101686C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588" y="1809081"/>
            <a:ext cx="5257800" cy="23942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D9526-7FA3-44C3-8751-9E041459F93D}"/>
              </a:ext>
            </a:extLst>
          </p:cNvPr>
          <p:cNvSpPr txBox="1"/>
          <p:nvPr/>
        </p:nvSpPr>
        <p:spPr>
          <a:xfrm>
            <a:off x="838200" y="5205338"/>
            <a:ext cx="107262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have only </a:t>
            </a:r>
            <a:r>
              <a:rPr lang="en-US" u="sng" dirty="0"/>
              <a:t>two days </a:t>
            </a:r>
            <a:r>
              <a:rPr lang="en-US" dirty="0"/>
              <a:t>to make the changes and upload to ETD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submission is only a review of your graduate project format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changes from your committee members are outside of ETD through email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42BD38-176B-40A5-B17A-4B1C90F63C04}"/>
              </a:ext>
            </a:extLst>
          </p:cNvPr>
          <p:cNvCxnSpPr>
            <a:cxnSpLocks/>
          </p:cNvCxnSpPr>
          <p:nvPr/>
        </p:nvCxnSpPr>
        <p:spPr>
          <a:xfrm flipH="1">
            <a:off x="4392706" y="2732411"/>
            <a:ext cx="385482" cy="6965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E6FB95-1B85-4B2F-9315-662AD84B7BAA}"/>
              </a:ext>
            </a:extLst>
          </p:cNvPr>
          <p:cNvSpPr txBox="1"/>
          <p:nvPr/>
        </p:nvSpPr>
        <p:spPr>
          <a:xfrm>
            <a:off x="4625788" y="1809081"/>
            <a:ext cx="1290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Here to Review Changes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7C989-5FE1-407E-8A1F-3E9F2EBD1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296" y="1443318"/>
            <a:ext cx="5627751" cy="331165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0FC3E2-A680-4EE0-AED0-BA4686844CFD}"/>
              </a:ext>
            </a:extLst>
          </p:cNvPr>
          <p:cNvCxnSpPr/>
          <p:nvPr/>
        </p:nvCxnSpPr>
        <p:spPr>
          <a:xfrm flipH="1">
            <a:off x="10963835" y="1027906"/>
            <a:ext cx="591671" cy="205279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6B45A6-A950-43B6-B576-E943509854C6}"/>
              </a:ext>
            </a:extLst>
          </p:cNvPr>
          <p:cNvSpPr txBox="1"/>
          <p:nvPr/>
        </p:nvSpPr>
        <p:spPr>
          <a:xfrm>
            <a:off x="9619129" y="380626"/>
            <a:ext cx="2398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Scroll down to view changes needed to be made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DA0787-42F7-4CB2-87F5-1A002271277D}"/>
              </a:ext>
            </a:extLst>
          </p:cNvPr>
          <p:cNvSpPr txBox="1"/>
          <p:nvPr/>
        </p:nvSpPr>
        <p:spPr>
          <a:xfrm>
            <a:off x="340659" y="4754974"/>
            <a:ext cx="153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Remember…</a:t>
            </a:r>
          </a:p>
        </p:txBody>
      </p:sp>
    </p:spTree>
    <p:extLst>
      <p:ext uri="{BB962C8B-B14F-4D97-AF65-F5344CB8AC3E}">
        <p14:creationId xmlns:p14="http://schemas.microsoft.com/office/powerpoint/2010/main" val="221154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C1C01-A707-4635-8481-7B935CD6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1274"/>
            <a:ext cx="10806953" cy="1325563"/>
          </a:xfrm>
        </p:spPr>
        <p:txBody>
          <a:bodyPr/>
          <a:lstStyle/>
          <a:p>
            <a:r>
              <a:rPr lang="en-US" dirty="0"/>
              <a:t>Upload Your Rejected Preliminary Draft Changes in ETD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F1F8BC-A980-41DD-BC7B-8B0BF1E94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158" y="1574379"/>
            <a:ext cx="9272720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7EEDEAB-3022-4A13-B058-7141701F11A6}"/>
              </a:ext>
            </a:extLst>
          </p:cNvPr>
          <p:cNvCxnSpPr>
            <a:cxnSpLocks/>
          </p:cNvCxnSpPr>
          <p:nvPr/>
        </p:nvCxnSpPr>
        <p:spPr>
          <a:xfrm flipH="1">
            <a:off x="2375647" y="3836894"/>
            <a:ext cx="573741" cy="528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4F7857-AF7B-4BEC-BCD9-EC450A3857BB}"/>
              </a:ext>
            </a:extLst>
          </p:cNvPr>
          <p:cNvSpPr txBox="1"/>
          <p:nvPr/>
        </p:nvSpPr>
        <p:spPr>
          <a:xfrm>
            <a:off x="2541494" y="2751812"/>
            <a:ext cx="1035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Step 1: Click on Submit Draft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7073D-9C9F-4F6E-8ADE-B3D7C557670F}"/>
              </a:ext>
            </a:extLst>
          </p:cNvPr>
          <p:cNvSpPr txBox="1"/>
          <p:nvPr/>
        </p:nvSpPr>
        <p:spPr>
          <a:xfrm>
            <a:off x="6015317" y="2919051"/>
            <a:ext cx="148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Step 2: Upload PDF revised version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3D272F-BCAE-4606-91C4-6F0D556FBF66}"/>
              </a:ext>
            </a:extLst>
          </p:cNvPr>
          <p:cNvCxnSpPr/>
          <p:nvPr/>
        </p:nvCxnSpPr>
        <p:spPr>
          <a:xfrm flipH="1">
            <a:off x="5880847" y="3829030"/>
            <a:ext cx="708212" cy="8595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F49A27D-686C-4B3D-BEA2-312C638A48B9}"/>
              </a:ext>
            </a:extLst>
          </p:cNvPr>
          <p:cNvSpPr txBox="1"/>
          <p:nvPr/>
        </p:nvSpPr>
        <p:spPr>
          <a:xfrm>
            <a:off x="6472519" y="5230695"/>
            <a:ext cx="234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Step 3: Click on Submit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1F2346-16D5-403E-BAF5-D5B9D1FA922F}"/>
              </a:ext>
            </a:extLst>
          </p:cNvPr>
          <p:cNvCxnSpPr>
            <a:cxnSpLocks/>
          </p:cNvCxnSpPr>
          <p:nvPr/>
        </p:nvCxnSpPr>
        <p:spPr>
          <a:xfrm>
            <a:off x="8570259" y="5399972"/>
            <a:ext cx="68723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30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FCDB8A-D986-4857-B933-484A758B3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3787" y="476108"/>
            <a:ext cx="7778213" cy="5905781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B9C71-1D64-466A-BF5C-5D2D1BB2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1242874"/>
            <a:ext cx="4793942" cy="30224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Submit your Final Thesis/Grad Project/Dissertation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2BE05E0B-74FA-4B8B-817F-911F81BF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116" y="1655286"/>
            <a:ext cx="4095809" cy="4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2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88E3-58CB-47E7-87D0-93597F61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2" y="284443"/>
            <a:ext cx="10515600" cy="1325563"/>
          </a:xfrm>
        </p:spPr>
        <p:txBody>
          <a:bodyPr/>
          <a:lstStyle/>
          <a:p>
            <a:r>
              <a:rPr lang="en-US" dirty="0"/>
              <a:t>Things to Keep In Mind…When submitting your Final Graduate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774E3-73D8-4204-A172-73C601F4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7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Your preliminary draft must be approved by Graduate Studies before you can submit your final graduate project submission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Your content must be approved prior to uploading your final graduate thesis/ graduate project/dissertation submission</a:t>
            </a:r>
          </a:p>
          <a:p>
            <a:endParaRPr lang="en-US" dirty="0"/>
          </a:p>
          <a:p>
            <a:r>
              <a:rPr lang="en-US" dirty="0"/>
              <a:t>No content changes will be allowed after you submit your final graduate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9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FCC4-4841-4140-AD9A-CC75F63D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976" y="193113"/>
            <a:ext cx="10515600" cy="1325563"/>
          </a:xfrm>
        </p:spPr>
        <p:txBody>
          <a:bodyPr/>
          <a:lstStyle/>
          <a:p>
            <a:r>
              <a:rPr lang="en-US"/>
              <a:t>Submitting Final Checklist in ETD</a:t>
            </a:r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72C34F33-3667-478F-9028-25376D738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76" y="1604682"/>
            <a:ext cx="7548018" cy="3648636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80781-E576-437E-813C-27C70BBBE83E}"/>
              </a:ext>
            </a:extLst>
          </p:cNvPr>
          <p:cNvSpPr txBox="1"/>
          <p:nvPr/>
        </p:nvSpPr>
        <p:spPr>
          <a:xfrm>
            <a:off x="8395446" y="631170"/>
            <a:ext cx="26714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information that will be used by the university library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keywords that pertain to your graduate project if someone was looking it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the License Agreement to give CSUN non-exclusive right to store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forget to click Save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9A8F1-FD77-4A94-9C83-684CD782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Keyword/Search Terms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A4E8E-7FB3-4134-A4DE-F6D10E181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012" y="3944470"/>
            <a:ext cx="6896138" cy="22775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7460C2-803F-4883-A184-9D9188AA5F63}"/>
              </a:ext>
            </a:extLst>
          </p:cNvPr>
          <p:cNvSpPr txBox="1"/>
          <p:nvPr/>
        </p:nvSpPr>
        <p:spPr>
          <a:xfrm>
            <a:off x="8178053" y="1842726"/>
            <a:ext cx="275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type your Key Words, click  Enter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480E7D-532B-45AF-875E-85B3755E5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53" y="1416658"/>
            <a:ext cx="6777318" cy="214479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002580-AA52-4069-AE32-33D7496BB23B}"/>
              </a:ext>
            </a:extLst>
          </p:cNvPr>
          <p:cNvCxnSpPr>
            <a:cxnSpLocks/>
          </p:cNvCxnSpPr>
          <p:nvPr/>
        </p:nvCxnSpPr>
        <p:spPr>
          <a:xfrm flipH="1">
            <a:off x="4204447" y="2560265"/>
            <a:ext cx="4231341" cy="72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04A815-91A0-4A80-A64A-3D1ED3E519F2}"/>
              </a:ext>
            </a:extLst>
          </p:cNvPr>
          <p:cNvSpPr txBox="1"/>
          <p:nvPr/>
        </p:nvSpPr>
        <p:spPr>
          <a:xfrm>
            <a:off x="8178052" y="4045778"/>
            <a:ext cx="275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click Enter, it will look like this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4F3533-32E4-4861-A5A2-7EE9EEDABC9B}"/>
              </a:ext>
            </a:extLst>
          </p:cNvPr>
          <p:cNvCxnSpPr>
            <a:cxnSpLocks/>
          </p:cNvCxnSpPr>
          <p:nvPr/>
        </p:nvCxnSpPr>
        <p:spPr>
          <a:xfrm flipH="1">
            <a:off x="5701553" y="4814047"/>
            <a:ext cx="2850776" cy="85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3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49C4-C507-4620-92E2-62494828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58" y="149506"/>
            <a:ext cx="10879238" cy="1325563"/>
          </a:xfrm>
        </p:spPr>
        <p:txBody>
          <a:bodyPr/>
          <a:lstStyle/>
          <a:p>
            <a:r>
              <a:rPr lang="en-US" dirty="0"/>
              <a:t>Submitting Your Final Graduate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745BDA-2480-4059-BF0D-13F5AF0FB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461" y="1931043"/>
            <a:ext cx="5519134" cy="224811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8B5FD96-A878-404C-8C6A-FF923085589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307222" y="3595871"/>
            <a:ext cx="466844" cy="26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CEB58C-95D0-43C6-A365-47D2BE170A93}"/>
              </a:ext>
            </a:extLst>
          </p:cNvPr>
          <p:cNvSpPr txBox="1"/>
          <p:nvPr/>
        </p:nvSpPr>
        <p:spPr>
          <a:xfrm>
            <a:off x="2774066" y="3680749"/>
            <a:ext cx="238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Step 1: Click on Final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91CE8-E231-47F3-BC0F-6DF941889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568" y="1482528"/>
            <a:ext cx="5399076" cy="45040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1BF39D-AD1E-401B-BF55-DC7F334E6A8D}"/>
              </a:ext>
            </a:extLst>
          </p:cNvPr>
          <p:cNvSpPr txBox="1"/>
          <p:nvPr/>
        </p:nvSpPr>
        <p:spPr>
          <a:xfrm>
            <a:off x="8981954" y="2646744"/>
            <a:ext cx="412831" cy="2154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A49D04-721B-4AF1-8BCC-F94BBB7579C0}"/>
              </a:ext>
            </a:extLst>
          </p:cNvPr>
          <p:cNvSpPr txBox="1"/>
          <p:nvPr/>
        </p:nvSpPr>
        <p:spPr>
          <a:xfrm>
            <a:off x="9188368" y="3226539"/>
            <a:ext cx="255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Step 2: Upload Final as a PDF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459727-9A25-4A88-8FCF-F91E8823BA72}"/>
              </a:ext>
            </a:extLst>
          </p:cNvPr>
          <p:cNvCxnSpPr/>
          <p:nvPr/>
        </p:nvCxnSpPr>
        <p:spPr>
          <a:xfrm flipH="1">
            <a:off x="8732843" y="3443468"/>
            <a:ext cx="45552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50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659F-9A4A-44C5-AF3C-880C457D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to locate, ETD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B4A89-DDF9-4AA3-BB92-3D84A057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link for ETD can be found on the Graduate Studies site </a:t>
            </a: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https://www.csun.edu/graduate-studies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6B3F2-7D1E-4FA1-B6BC-99E57F4F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30" y="1982290"/>
            <a:ext cx="8364070" cy="4552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92AF6C-6ABC-445C-953A-AFD2AD7501A0}"/>
              </a:ext>
            </a:extLst>
          </p:cNvPr>
          <p:cNvCxnSpPr>
            <a:cxnSpLocks/>
          </p:cNvCxnSpPr>
          <p:nvPr/>
        </p:nvCxnSpPr>
        <p:spPr>
          <a:xfrm>
            <a:off x="6096000" y="2303929"/>
            <a:ext cx="1165412" cy="1792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2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A162-5380-4871-9B95-F2C04CBF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71" y="365125"/>
            <a:ext cx="10944829" cy="1325563"/>
          </a:xfrm>
        </p:spPr>
        <p:txBody>
          <a:bodyPr/>
          <a:lstStyle/>
          <a:p>
            <a:r>
              <a:rPr lang="en-US" dirty="0"/>
              <a:t>Submitting Your Final Graduate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0DFD8-57F9-41F7-972C-B89ABC437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71" y="1918080"/>
            <a:ext cx="4602239" cy="4247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F9782-D65B-41F5-A78A-DCF98FA6A13C}"/>
              </a:ext>
            </a:extLst>
          </p:cNvPr>
          <p:cNvSpPr txBox="1"/>
          <p:nvPr/>
        </p:nvSpPr>
        <p:spPr>
          <a:xfrm>
            <a:off x="5312780" y="2110450"/>
            <a:ext cx="5926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are graduating in Spring indicate, May,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you are graduating Summer indicate, August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Include text from your abstract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81D84B-B271-45FA-8667-D3F34E24965F}"/>
              </a:ext>
            </a:extLst>
          </p:cNvPr>
          <p:cNvCxnSpPr>
            <a:cxnSpLocks/>
          </p:cNvCxnSpPr>
          <p:nvPr/>
        </p:nvCxnSpPr>
        <p:spPr>
          <a:xfrm flipH="1">
            <a:off x="3109733" y="2957303"/>
            <a:ext cx="2532784" cy="10844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579C59-9AA6-4947-95DE-DE8E558CD8A2}"/>
              </a:ext>
            </a:extLst>
          </p:cNvPr>
          <p:cNvCxnSpPr>
            <a:cxnSpLocks/>
          </p:cNvCxnSpPr>
          <p:nvPr/>
        </p:nvCxnSpPr>
        <p:spPr>
          <a:xfrm flipH="1">
            <a:off x="3536068" y="3809257"/>
            <a:ext cx="2521274" cy="109223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0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1869-EE8D-4E16-B362-7E242810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62" y="365125"/>
            <a:ext cx="10879238" cy="1325563"/>
          </a:xfrm>
        </p:spPr>
        <p:txBody>
          <a:bodyPr/>
          <a:lstStyle/>
          <a:p>
            <a:r>
              <a:rPr lang="en-US" dirty="0"/>
              <a:t>Submitting Your Final Graduate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0799B6-52A9-42C3-890C-B802CD48A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23" y="1878956"/>
            <a:ext cx="7373638" cy="3692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EFC0C8-FE7D-4E8F-AAEC-4CDD51A125DF}"/>
              </a:ext>
            </a:extLst>
          </p:cNvPr>
          <p:cNvSpPr txBox="1"/>
          <p:nvPr/>
        </p:nvSpPr>
        <p:spPr>
          <a:xfrm>
            <a:off x="5771910" y="2997843"/>
            <a:ext cx="222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How many pages are you uploading?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52A6E2-FAC3-45DF-9602-FD1CB76D1EE1}"/>
              </a:ext>
            </a:extLst>
          </p:cNvPr>
          <p:cNvCxnSpPr>
            <a:cxnSpLocks/>
          </p:cNvCxnSpPr>
          <p:nvPr/>
        </p:nvCxnSpPr>
        <p:spPr>
          <a:xfrm flipH="1">
            <a:off x="5146877" y="3348942"/>
            <a:ext cx="590308" cy="219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7CCA8C-5B53-4395-A112-2B3E1F1806D7}"/>
              </a:ext>
            </a:extLst>
          </p:cNvPr>
          <p:cNvCxnSpPr>
            <a:cxnSpLocks/>
          </p:cNvCxnSpPr>
          <p:nvPr/>
        </p:nvCxnSpPr>
        <p:spPr>
          <a:xfrm flipH="1">
            <a:off x="1921123" y="3321008"/>
            <a:ext cx="614422" cy="25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070C2D-F400-47B1-9468-D17A56F9A73D}"/>
              </a:ext>
            </a:extLst>
          </p:cNvPr>
          <p:cNvSpPr txBox="1"/>
          <p:nvPr/>
        </p:nvSpPr>
        <p:spPr>
          <a:xfrm>
            <a:off x="4847303" y="5072508"/>
            <a:ext cx="234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Click on Save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CF6F4C-E01E-4736-A3B5-0BA09495734E}"/>
              </a:ext>
            </a:extLst>
          </p:cNvPr>
          <p:cNvCxnSpPr/>
          <p:nvPr/>
        </p:nvCxnSpPr>
        <p:spPr>
          <a:xfrm>
            <a:off x="6096000" y="5208608"/>
            <a:ext cx="67950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70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9687C-6C66-4A29-9400-C16F3033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10" y="392133"/>
            <a:ext cx="10948686" cy="1325563"/>
          </a:xfrm>
        </p:spPr>
        <p:txBody>
          <a:bodyPr/>
          <a:lstStyle/>
          <a:p>
            <a:r>
              <a:rPr lang="en-US" dirty="0"/>
              <a:t>Submitting Your Final Graduate Project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EC0FE-B0FB-404A-9525-21AEF033A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9" y="1944546"/>
            <a:ext cx="5887327" cy="33759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E6FE-4987-4CE5-907B-943EE6F75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35" y="2874380"/>
            <a:ext cx="1905000" cy="8140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Step 1: Review what you submitted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7CB05A-0229-4492-ACE4-E055DB90A3C3}"/>
              </a:ext>
            </a:extLst>
          </p:cNvPr>
          <p:cNvCxnSpPr>
            <a:cxnSpLocks/>
          </p:cNvCxnSpPr>
          <p:nvPr/>
        </p:nvCxnSpPr>
        <p:spPr>
          <a:xfrm>
            <a:off x="1298294" y="3630825"/>
            <a:ext cx="1333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AB640A8-B6E5-4F74-8734-E390CA4C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369" y="2041046"/>
            <a:ext cx="4774739" cy="22072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B231DE-6B0C-4627-9C0F-78F893BDD30D}"/>
              </a:ext>
            </a:extLst>
          </p:cNvPr>
          <p:cNvSpPr txBox="1"/>
          <p:nvPr/>
        </p:nvSpPr>
        <p:spPr>
          <a:xfrm>
            <a:off x="7971099" y="4452395"/>
            <a:ext cx="2156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Step 2:  Either Click on Make Changes if Step 1 wasn’t right or Click on Submit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3A1777-3F81-40ED-9E62-94790F207B1C}"/>
              </a:ext>
            </a:extLst>
          </p:cNvPr>
          <p:cNvCxnSpPr/>
          <p:nvPr/>
        </p:nvCxnSpPr>
        <p:spPr>
          <a:xfrm flipV="1">
            <a:off x="9437225" y="3985549"/>
            <a:ext cx="582593" cy="4668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9C1D06-4CF4-4EF1-A2F5-D8AF551A8103}"/>
              </a:ext>
            </a:extLst>
          </p:cNvPr>
          <p:cNvCxnSpPr/>
          <p:nvPr/>
        </p:nvCxnSpPr>
        <p:spPr>
          <a:xfrm flipV="1">
            <a:off x="9977377" y="4012557"/>
            <a:ext cx="817945" cy="149313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4F8144E-019D-4B7E-A2F0-6DC0B9159B17}"/>
              </a:ext>
            </a:extLst>
          </p:cNvPr>
          <p:cNvSpPr txBox="1"/>
          <p:nvPr/>
        </p:nvSpPr>
        <p:spPr>
          <a:xfrm>
            <a:off x="3474710" y="3144688"/>
            <a:ext cx="381965" cy="1538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3134825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1F8E-EA65-4944-8A64-00B518FE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submitted successfully you will see this below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66A69D-02EC-4A46-A49B-AB6E5F5E8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23" y="1848774"/>
            <a:ext cx="99742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93C8-51AE-4D9B-BB2C-1F99373C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0732" cy="1325563"/>
          </a:xfrm>
        </p:spPr>
        <p:txBody>
          <a:bodyPr/>
          <a:lstStyle/>
          <a:p>
            <a:r>
              <a:rPr lang="en-US" dirty="0"/>
              <a:t>Watch Your Emails or ETD Dashboard 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8ACE3-5C00-4919-92C8-574CFE464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85" y="1860348"/>
            <a:ext cx="10515600" cy="4351338"/>
          </a:xfrm>
        </p:spPr>
        <p:txBody>
          <a:bodyPr/>
          <a:lstStyle/>
          <a:p>
            <a:r>
              <a:rPr lang="en-US" dirty="0"/>
              <a:t>Once your committee reviews your final project they will approve</a:t>
            </a:r>
          </a:p>
          <a:p>
            <a:r>
              <a:rPr lang="en-US" dirty="0"/>
              <a:t>Once approved by committee, it will go the to Graduate Studies Evaluator</a:t>
            </a:r>
          </a:p>
          <a:p>
            <a:r>
              <a:rPr lang="en-US" dirty="0"/>
              <a:t>If rejected by the Evaluator, you will have 24 hours to make the changes required.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5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1016-01E1-4C7F-B2DC-08385A49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23" y="307253"/>
            <a:ext cx="10515600" cy="988546"/>
          </a:xfrm>
        </p:spPr>
        <p:txBody>
          <a:bodyPr/>
          <a:lstStyle/>
          <a:p>
            <a:r>
              <a:rPr lang="en-US" dirty="0"/>
              <a:t>What it Looks like in ETD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143DD-C0DC-4F85-B4F8-1E7196EEB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07" y="1120868"/>
            <a:ext cx="5157787" cy="823912"/>
          </a:xfrm>
        </p:spPr>
        <p:txBody>
          <a:bodyPr/>
          <a:lstStyle/>
          <a:p>
            <a:r>
              <a:rPr lang="en-US" dirty="0"/>
              <a:t>Final </a:t>
            </a:r>
            <a:r>
              <a:rPr lang="en-US" dirty="0">
                <a:solidFill>
                  <a:srgbClr val="92D050"/>
                </a:solidFill>
              </a:rPr>
              <a:t>Approved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257E10-3D24-4DEA-ACB9-8075890C0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56587"/>
            <a:ext cx="5183188" cy="823912"/>
          </a:xfrm>
        </p:spPr>
        <p:txBody>
          <a:bodyPr/>
          <a:lstStyle/>
          <a:p>
            <a:r>
              <a:rPr lang="en-US" dirty="0"/>
              <a:t>Final </a:t>
            </a:r>
            <a:r>
              <a:rPr lang="en-US" dirty="0">
                <a:solidFill>
                  <a:srgbClr val="C00000"/>
                </a:solidFill>
              </a:rPr>
              <a:t>Rejected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F00110-0C5D-4380-A1F8-125AC2ABE0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45054" y="1944780"/>
            <a:ext cx="6058169" cy="264445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FB5B6D-24FF-4A25-91D3-A7B11853E3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0306" y="1980499"/>
            <a:ext cx="5157787" cy="26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4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3C13-2956-4CCB-BA13-85F3B2AA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Rejected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E06E3B-6C17-4854-8152-50FF61F056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914" y="1806559"/>
            <a:ext cx="5437113" cy="23932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29FEC2-697A-4AFA-965F-42A9B5732F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21842" y="713859"/>
            <a:ext cx="4417622" cy="4466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8EB9C8-46E1-4895-BA00-3980216A59B0}"/>
              </a:ext>
            </a:extLst>
          </p:cNvPr>
          <p:cNvSpPr txBox="1"/>
          <p:nvPr/>
        </p:nvSpPr>
        <p:spPr>
          <a:xfrm>
            <a:off x="2211100" y="3754056"/>
            <a:ext cx="40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Click on Formatting Changes Required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00B28D-AAA1-46E3-BFA1-C771A2341DC8}"/>
              </a:ext>
            </a:extLst>
          </p:cNvPr>
          <p:cNvCxnSpPr/>
          <p:nvPr/>
        </p:nvCxnSpPr>
        <p:spPr>
          <a:xfrm flipV="1">
            <a:off x="2693043" y="3634451"/>
            <a:ext cx="0" cy="16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1CCBA5F-FBA4-4D50-8F3E-B1BC44A6088C}"/>
              </a:ext>
            </a:extLst>
          </p:cNvPr>
          <p:cNvSpPr txBox="1"/>
          <p:nvPr/>
        </p:nvSpPr>
        <p:spPr>
          <a:xfrm>
            <a:off x="8260466" y="3342548"/>
            <a:ext cx="175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Look for Changes Required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55D3BB-746E-40B3-A93E-4C1677B60BE9}"/>
              </a:ext>
            </a:extLst>
          </p:cNvPr>
          <p:cNvCxnSpPr>
            <a:cxnSpLocks/>
          </p:cNvCxnSpPr>
          <p:nvPr/>
        </p:nvCxnSpPr>
        <p:spPr>
          <a:xfrm flipH="1">
            <a:off x="9236597" y="4037557"/>
            <a:ext cx="162046" cy="5305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17B34F-2CF3-4FCE-BA47-50D26E200605}"/>
              </a:ext>
            </a:extLst>
          </p:cNvPr>
          <p:cNvSpPr txBox="1"/>
          <p:nvPr/>
        </p:nvSpPr>
        <p:spPr>
          <a:xfrm>
            <a:off x="768124" y="5027271"/>
            <a:ext cx="552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have </a:t>
            </a:r>
            <a:r>
              <a:rPr lang="en-US" b="1" u="sng" dirty="0">
                <a:solidFill>
                  <a:srgbClr val="C00000"/>
                </a:solidFill>
              </a:rPr>
              <a:t>24 hours </a:t>
            </a:r>
            <a:r>
              <a:rPr lang="en-US" dirty="0"/>
              <a:t>to make all changes required and resubmit</a:t>
            </a:r>
          </a:p>
        </p:txBody>
      </p:sp>
    </p:spTree>
    <p:extLst>
      <p:ext uri="{BB962C8B-B14F-4D97-AF65-F5344CB8AC3E}">
        <p14:creationId xmlns:p14="http://schemas.microsoft.com/office/powerpoint/2010/main" val="101876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355C-3363-4D02-936E-92853571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Changes and Resubmit Final Project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B05F1A-7486-47DF-BC6D-09BC5FEEA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899" y="1913236"/>
            <a:ext cx="5157787" cy="303152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AF4E88E-86B2-4EB6-B67A-3719BD2724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12688" y="1981031"/>
            <a:ext cx="5183188" cy="289593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5BC77-B378-4E31-8804-F43813589D91}"/>
              </a:ext>
            </a:extLst>
          </p:cNvPr>
          <p:cNvCxnSpPr>
            <a:cxnSpLocks/>
          </p:cNvCxnSpPr>
          <p:nvPr/>
        </p:nvCxnSpPr>
        <p:spPr>
          <a:xfrm flipH="1">
            <a:off x="1558724" y="2824223"/>
            <a:ext cx="266218" cy="96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651F6C-3663-4343-BC2F-0067032C5D9A}"/>
              </a:ext>
            </a:extLst>
          </p:cNvPr>
          <p:cNvSpPr txBox="1"/>
          <p:nvPr/>
        </p:nvSpPr>
        <p:spPr>
          <a:xfrm>
            <a:off x="1469984" y="2528283"/>
            <a:ext cx="34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Step 1: Click on Submit Final Draft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9F7DC-6695-4FA0-9227-22F22F8811E9}"/>
              </a:ext>
            </a:extLst>
          </p:cNvPr>
          <p:cNvSpPr txBox="1"/>
          <p:nvPr/>
        </p:nvSpPr>
        <p:spPr>
          <a:xfrm>
            <a:off x="3283352" y="3665316"/>
            <a:ext cx="582592" cy="21544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3CB72-3B29-4992-81E4-DDF065CB2A21}"/>
              </a:ext>
            </a:extLst>
          </p:cNvPr>
          <p:cNvSpPr txBox="1"/>
          <p:nvPr/>
        </p:nvSpPr>
        <p:spPr>
          <a:xfrm>
            <a:off x="9402160" y="3391383"/>
            <a:ext cx="229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Step 2: Click on Submit Final Draft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4B63A0-74B5-4CB8-9B4F-B783D4E8BD94}"/>
              </a:ext>
            </a:extLst>
          </p:cNvPr>
          <p:cNvCxnSpPr/>
          <p:nvPr/>
        </p:nvCxnSpPr>
        <p:spPr>
          <a:xfrm flipH="1">
            <a:off x="9012820" y="3846653"/>
            <a:ext cx="335666" cy="341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014E08-DDF4-45FB-A032-3CFFFE830348}"/>
              </a:ext>
            </a:extLst>
          </p:cNvPr>
          <p:cNvSpPr txBox="1"/>
          <p:nvPr/>
        </p:nvSpPr>
        <p:spPr>
          <a:xfrm>
            <a:off x="6838708" y="5073420"/>
            <a:ext cx="4348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include all the information again regarding:  Degree Type, Abstract and Pagination, and click  </a:t>
            </a:r>
            <a:r>
              <a:rPr lang="en-US" dirty="0">
                <a:solidFill>
                  <a:srgbClr val="C00000"/>
                </a:solidFill>
              </a:rPr>
              <a:t>Save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F6DD44-800E-4D43-BE56-FA0DAA3631F0}"/>
              </a:ext>
            </a:extLst>
          </p:cNvPr>
          <p:cNvSpPr txBox="1"/>
          <p:nvPr/>
        </p:nvSpPr>
        <p:spPr>
          <a:xfrm>
            <a:off x="8781327" y="3177426"/>
            <a:ext cx="620833" cy="15388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869706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BAC9A-225A-4725-957B-DD0EE8CD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26" y="208068"/>
            <a:ext cx="10515600" cy="1325563"/>
          </a:xfrm>
        </p:spPr>
        <p:txBody>
          <a:bodyPr/>
          <a:lstStyle/>
          <a:p>
            <a:r>
              <a:rPr lang="en-US" dirty="0"/>
              <a:t>Resubmitting a </a:t>
            </a:r>
            <a:r>
              <a:rPr lang="en-US" dirty="0">
                <a:solidFill>
                  <a:srgbClr val="C00000"/>
                </a:solidFill>
              </a:rPr>
              <a:t>Rejected</a:t>
            </a:r>
            <a:r>
              <a:rPr lang="en-US" dirty="0"/>
              <a:t> Final Draft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DCDD0A-0E3B-43B7-AD24-283BD68DD1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004" y="1628648"/>
            <a:ext cx="4209950" cy="2804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54B98-B09B-4A62-B900-0FC496BC0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811" y="4626015"/>
            <a:ext cx="2347163" cy="7681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A43D35-EDD9-4C5C-A1C8-A708A7FD5E14}"/>
              </a:ext>
            </a:extLst>
          </p:cNvPr>
          <p:cNvCxnSpPr>
            <a:cxnSpLocks/>
          </p:cNvCxnSpPr>
          <p:nvPr/>
        </p:nvCxnSpPr>
        <p:spPr>
          <a:xfrm flipV="1">
            <a:off x="4120588" y="4240427"/>
            <a:ext cx="0" cy="3855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1EB279-BFFB-46F2-9C5E-A9D0D2ACD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58" y="1807024"/>
            <a:ext cx="5941234" cy="250781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6517E8-7F65-4585-96ED-D2F977F3BFCC}"/>
              </a:ext>
            </a:extLst>
          </p:cNvPr>
          <p:cNvCxnSpPr>
            <a:cxnSpLocks/>
          </p:cNvCxnSpPr>
          <p:nvPr/>
        </p:nvCxnSpPr>
        <p:spPr>
          <a:xfrm flipV="1">
            <a:off x="8472450" y="3391617"/>
            <a:ext cx="0" cy="119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22A0B19-59E6-49C0-AE8C-3DB78DCFC97D}"/>
              </a:ext>
            </a:extLst>
          </p:cNvPr>
          <p:cNvSpPr txBox="1"/>
          <p:nvPr/>
        </p:nvSpPr>
        <p:spPr>
          <a:xfrm>
            <a:off x="7583023" y="3473780"/>
            <a:ext cx="295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This is what it should look like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9C4B8C-3CD6-4E1D-9F2F-05892CDA825C}"/>
              </a:ext>
            </a:extLst>
          </p:cNvPr>
          <p:cNvCxnSpPr>
            <a:cxnSpLocks/>
          </p:cNvCxnSpPr>
          <p:nvPr/>
        </p:nvCxnSpPr>
        <p:spPr>
          <a:xfrm flipV="1">
            <a:off x="6487392" y="3906692"/>
            <a:ext cx="1" cy="5640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546D8A-BBC8-4AF8-B956-92AB074A76A3}"/>
              </a:ext>
            </a:extLst>
          </p:cNvPr>
          <p:cNvSpPr txBox="1"/>
          <p:nvPr/>
        </p:nvSpPr>
        <p:spPr>
          <a:xfrm>
            <a:off x="5430294" y="4470705"/>
            <a:ext cx="4593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Once you click Submit, make sure you are at the Confirm Final Submission Step</a:t>
            </a:r>
          </a:p>
        </p:txBody>
      </p:sp>
    </p:spTree>
    <p:extLst>
      <p:ext uri="{BB962C8B-B14F-4D97-AF65-F5344CB8AC3E}">
        <p14:creationId xmlns:p14="http://schemas.microsoft.com/office/powerpoint/2010/main" val="25465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725DDE-56BA-43A2-BFA1-4BAA3F48F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3139" y="1545824"/>
            <a:ext cx="9753600" cy="5124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C83F4-DC4C-4887-8CEC-4856E935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80" y="143067"/>
            <a:ext cx="10515600" cy="1325563"/>
          </a:xfrm>
        </p:spPr>
        <p:txBody>
          <a:bodyPr/>
          <a:lstStyle/>
          <a:p>
            <a:r>
              <a:rPr lang="en-US" dirty="0"/>
              <a:t>Congratulations!  You have completed your submission to ETD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486074-955C-4E47-AFF4-F5E320369D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747778" y="1907054"/>
            <a:ext cx="8368495" cy="428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8769-3C05-4DB8-BD29-97F6DAD3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76" y="985837"/>
            <a:ext cx="11798709" cy="2021523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 Log into ETD</a:t>
            </a:r>
            <a:br>
              <a:rPr lang="en-US" dirty="0"/>
            </a:br>
            <a:r>
              <a:rPr lang="en-US" dirty="0"/>
              <a:t>	go to: </a:t>
            </a:r>
            <a:r>
              <a:rPr lang="en-US" b="0" i="0" dirty="0">
                <a:solidFill>
                  <a:srgbClr val="000000"/>
                </a:solidFill>
                <a:effectLst/>
                <a:latin typeface="museo_sans_300"/>
                <a:hlinkClick r:id="rId2"/>
              </a:rPr>
              <a:t>https://academics.csun.edu/etd/login</a:t>
            </a:r>
            <a:br>
              <a:rPr lang="en-US" b="0" i="0" dirty="0">
                <a:solidFill>
                  <a:srgbClr val="000000"/>
                </a:solidFill>
                <a:effectLst/>
                <a:latin typeface="museo_sans_300"/>
              </a:rPr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BDB7A-2173-4C5D-8EB5-804926E28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35" y="1866813"/>
            <a:ext cx="8893530" cy="4635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7ACC6-04BD-43AE-B5ED-45C201449C71}"/>
              </a:ext>
            </a:extLst>
          </p:cNvPr>
          <p:cNvSpPr txBox="1"/>
          <p:nvPr/>
        </p:nvSpPr>
        <p:spPr>
          <a:xfrm>
            <a:off x="7175235" y="2867080"/>
            <a:ext cx="27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your CSUN SOLAR Credentials to Log in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861CE9-F52F-4B62-B482-2E25F1841EDB}"/>
              </a:ext>
            </a:extLst>
          </p:cNvPr>
          <p:cNvCxnSpPr>
            <a:cxnSpLocks/>
          </p:cNvCxnSpPr>
          <p:nvPr/>
        </p:nvCxnSpPr>
        <p:spPr>
          <a:xfrm flipH="1">
            <a:off x="7974844" y="3513411"/>
            <a:ext cx="667711" cy="54927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46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FCDB8A-D986-4857-B933-484A758B3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3787" y="476108"/>
            <a:ext cx="7778213" cy="5905781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B9C71-1D64-466A-BF5C-5D2D1BB2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55286"/>
            <a:ext cx="4224048" cy="2610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Submitting your Planning Form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2BE05E0B-74FA-4B8B-817F-911F81BF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116" y="1655286"/>
            <a:ext cx="4095809" cy="4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0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7D93F-6512-4130-8334-AD7B554C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82" y="1823829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 your Planning Form in ETD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FC7E33-C826-4952-A704-E8317F1F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279" y="1322143"/>
            <a:ext cx="7664824" cy="383750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E7DA61-ED6F-4000-B49B-F4FB08EC3F94}"/>
              </a:ext>
            </a:extLst>
          </p:cNvPr>
          <p:cNvCxnSpPr>
            <a:cxnSpLocks/>
          </p:cNvCxnSpPr>
          <p:nvPr/>
        </p:nvCxnSpPr>
        <p:spPr>
          <a:xfrm>
            <a:off x="9843246" y="4371086"/>
            <a:ext cx="118334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9DB918C-FF59-441E-A7F7-F328F3FE237E}"/>
              </a:ext>
            </a:extLst>
          </p:cNvPr>
          <p:cNvSpPr txBox="1"/>
          <p:nvPr/>
        </p:nvSpPr>
        <p:spPr>
          <a:xfrm>
            <a:off x="8198224" y="4168588"/>
            <a:ext cx="2084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Click on Submit Button to Select Your Committee</a:t>
            </a:r>
          </a:p>
        </p:txBody>
      </p:sp>
    </p:spTree>
    <p:extLst>
      <p:ext uri="{BB962C8B-B14F-4D97-AF65-F5344CB8AC3E}">
        <p14:creationId xmlns:p14="http://schemas.microsoft.com/office/powerpoint/2010/main" val="103162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5F8C-40F7-42D4-93E5-8A011969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Your Committee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D98E03D2-5819-4BAB-BEFF-E26EDB398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351" y="1410469"/>
            <a:ext cx="9903690" cy="4745647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426B9C-8700-4D92-8F52-7F8529627C7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8413922" y="5927110"/>
            <a:ext cx="9771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C96BCA-D6A6-48F7-992E-CA3107EB470A}"/>
              </a:ext>
            </a:extLst>
          </p:cNvPr>
          <p:cNvSpPr txBox="1"/>
          <p:nvPr/>
        </p:nvSpPr>
        <p:spPr>
          <a:xfrm>
            <a:off x="6011381" y="5603945"/>
            <a:ext cx="240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Remember to Click Submit</a:t>
            </a:r>
          </a:p>
        </p:txBody>
      </p:sp>
    </p:spTree>
    <p:extLst>
      <p:ext uri="{BB962C8B-B14F-4D97-AF65-F5344CB8AC3E}">
        <p14:creationId xmlns:p14="http://schemas.microsoft.com/office/powerpoint/2010/main" val="87395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06B4-6E75-4C58-A764-B9AC8736E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if my Planning Form has been approved?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DA4D-6022-4CD1-820F-87A179F0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23" y="1762639"/>
            <a:ext cx="10515600" cy="576916"/>
          </a:xfrm>
        </p:spPr>
        <p:txBody>
          <a:bodyPr>
            <a:noAutofit/>
          </a:bodyPr>
          <a:lstStyle/>
          <a:p>
            <a:r>
              <a:rPr lang="en-US" sz="2400" dirty="0"/>
              <a:t>Once your Graduate Coordinator and Committee have approved, you will get an email that looks like this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78011-9C1B-4E53-A320-797CEDCC4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529" y="2590736"/>
            <a:ext cx="6745942" cy="403914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F0C6AB-D4EE-43F4-9EA9-6FE17310D019}"/>
              </a:ext>
            </a:extLst>
          </p:cNvPr>
          <p:cNvCxnSpPr/>
          <p:nvPr/>
        </p:nvCxnSpPr>
        <p:spPr>
          <a:xfrm flipH="1" flipV="1">
            <a:off x="5098676" y="2716773"/>
            <a:ext cx="2375647" cy="2415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6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1FCDB8A-D986-4857-B933-484A758B3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3787" y="476108"/>
            <a:ext cx="7778213" cy="5905781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5B9C71-1D64-466A-BF5C-5D2D1BB2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331649"/>
            <a:ext cx="4387700" cy="30450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en-US" dirty="0"/>
              <a:t>Submit your Preliminary Thesis/Grad Project/Dissertation</a:t>
            </a:r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2BE05E0B-74FA-4B8B-817F-911F81BF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6116" y="1655286"/>
            <a:ext cx="4095809" cy="4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2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C1E3-FB96-46F7-A7DB-FEE33FB11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30" y="284443"/>
            <a:ext cx="10515600" cy="1325563"/>
          </a:xfrm>
        </p:spPr>
        <p:txBody>
          <a:bodyPr/>
          <a:lstStyle/>
          <a:p>
            <a:r>
              <a:rPr lang="en-US" dirty="0"/>
              <a:t>Submit Preliminary Draft for Approval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FD45FFF-5BCC-4316-989A-04FBBD25B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0828" y="1432455"/>
            <a:ext cx="6430343" cy="465439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89129-68B3-4295-BBC6-A9C8CFCBC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1" y="1432455"/>
            <a:ext cx="1882104" cy="298561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65C366-EA15-4F26-8532-88F3834C3BA0}"/>
              </a:ext>
            </a:extLst>
          </p:cNvPr>
          <p:cNvCxnSpPr/>
          <p:nvPr/>
        </p:nvCxnSpPr>
        <p:spPr>
          <a:xfrm flipH="1">
            <a:off x="5020235" y="2133600"/>
            <a:ext cx="1658471" cy="968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444DD6-E91B-49A7-B448-C0C9C34A3BD7}"/>
              </a:ext>
            </a:extLst>
          </p:cNvPr>
          <p:cNvSpPr txBox="1"/>
          <p:nvPr/>
        </p:nvSpPr>
        <p:spPr>
          <a:xfrm>
            <a:off x="6678706" y="1699578"/>
            <a:ext cx="164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Remember to convert your file to pdf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CD5BD4-6EEB-44A3-8E9B-E85A68236B77}"/>
              </a:ext>
            </a:extLst>
          </p:cNvPr>
          <p:cNvCxnSpPr>
            <a:cxnSpLocks/>
          </p:cNvCxnSpPr>
          <p:nvPr/>
        </p:nvCxnSpPr>
        <p:spPr>
          <a:xfrm flipH="1">
            <a:off x="8677835" y="3182471"/>
            <a:ext cx="1147483" cy="65442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CCC62C-D826-440B-B20D-883C7C741582}"/>
              </a:ext>
            </a:extLst>
          </p:cNvPr>
          <p:cNvSpPr txBox="1"/>
          <p:nvPr/>
        </p:nvSpPr>
        <p:spPr>
          <a:xfrm>
            <a:off x="9863341" y="2720806"/>
            <a:ext cx="1425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Remember to click Submit </a:t>
            </a:r>
          </a:p>
        </p:txBody>
      </p:sp>
    </p:spTree>
    <p:extLst>
      <p:ext uri="{BB962C8B-B14F-4D97-AF65-F5344CB8AC3E}">
        <p14:creationId xmlns:p14="http://schemas.microsoft.com/office/powerpoint/2010/main" val="95845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789</Words>
  <Application>Microsoft Office PowerPoint</Application>
  <PresentationFormat>Widescreen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museo_sans_300</vt:lpstr>
      <vt:lpstr>Office Theme</vt:lpstr>
      <vt:lpstr>PowerPoint Presentation</vt:lpstr>
      <vt:lpstr>Where to locate, ETD</vt:lpstr>
      <vt:lpstr>Step 1:  Log into ETD  go to: https://academics.csun.edu/etd/login   </vt:lpstr>
      <vt:lpstr>Submitting your Planning Form</vt:lpstr>
      <vt:lpstr>Create your Planning Form in ETD</vt:lpstr>
      <vt:lpstr>Selecting Your Committee</vt:lpstr>
      <vt:lpstr>How do I know if my Planning Form has been approved? </vt:lpstr>
      <vt:lpstr>Submit your Preliminary Thesis/Grad Project/Dissertation</vt:lpstr>
      <vt:lpstr>Submit Preliminary Draft for Approval </vt:lpstr>
      <vt:lpstr>Status of Preliminary Draft </vt:lpstr>
      <vt:lpstr>Watch Your Emails or ETD Dashboard</vt:lpstr>
      <vt:lpstr>What it Looks like in ETD</vt:lpstr>
      <vt:lpstr>Rejected</vt:lpstr>
      <vt:lpstr>Upload Your Rejected Preliminary Draft Changes in ETD</vt:lpstr>
      <vt:lpstr>Submit your Final Thesis/Grad Project/Dissertation</vt:lpstr>
      <vt:lpstr>Things to Keep In Mind…When submitting your Final Graduate Project</vt:lpstr>
      <vt:lpstr>Submitting Final Checklist in ETD</vt:lpstr>
      <vt:lpstr>Keyword/Search Terms</vt:lpstr>
      <vt:lpstr>Submitting Your Final Graduate Project</vt:lpstr>
      <vt:lpstr>Submitting Your Final Graduate Project</vt:lpstr>
      <vt:lpstr>Submitting Your Final Graduate Project</vt:lpstr>
      <vt:lpstr>Submitting Your Final Graduate Project</vt:lpstr>
      <vt:lpstr>If you submitted successfully you will see this below</vt:lpstr>
      <vt:lpstr>Watch Your Emails or ETD Dashboard Notifications</vt:lpstr>
      <vt:lpstr>What it Looks like in ETD</vt:lpstr>
      <vt:lpstr>Rejected</vt:lpstr>
      <vt:lpstr>Make Changes and Resubmit Final Project</vt:lpstr>
      <vt:lpstr>Resubmitting a Rejected Final Draft </vt:lpstr>
      <vt:lpstr>Congratulations!  You have completed your submission to ETD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Electronic Thesis Dissertation (ETD) System</dc:title>
  <dc:creator>Sheila Brown</dc:creator>
  <cp:lastModifiedBy>Kiapos, Laiani K</cp:lastModifiedBy>
  <cp:revision>31</cp:revision>
  <dcterms:created xsi:type="dcterms:W3CDTF">2022-01-28T01:21:37Z</dcterms:created>
  <dcterms:modified xsi:type="dcterms:W3CDTF">2022-03-09T22:47:08Z</dcterms:modified>
</cp:coreProperties>
</file>