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La Fuente, Christina R" initials="DLFCR" lastIdx="0" clrIdx="0">
    <p:extLst>
      <p:ext uri="{19B8F6BF-5375-455C-9EA6-DF929625EA0E}">
        <p15:presenceInfo xmlns:p15="http://schemas.microsoft.com/office/powerpoint/2012/main" userId="S-1-5-21-789336058-1708537768-1957994488-5253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11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6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0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67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50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3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8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6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6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9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D218E21-C032-4E0F-AD8B-474D701B6A6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5312B14-3CA0-4323-B44E-0A2B35983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4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987144"/>
              </p:ext>
            </p:extLst>
          </p:nvPr>
        </p:nvGraphicFramePr>
        <p:xfrm>
          <a:off x="249382" y="1015283"/>
          <a:ext cx="11704319" cy="5713448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Department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Chairs Orientation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Department Chairs Orientation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Chairs &amp; Deans Retreat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2018 Officially Begins</a:t>
                      </a:r>
                      <a:r>
                        <a:rPr lang="en-US" sz="9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Dept. Meetings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Provost &amp; Vice President</a:t>
                      </a:r>
                      <a:r>
                        <a:rPr lang="en-US" sz="9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Announce promotions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Tenure-Track Faculty Orientation</a:t>
                      </a:r>
                      <a:endParaRPr lang="en-US" sz="9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Meetings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Tenure-Track Faculty Orientation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President</a:t>
                      </a:r>
                      <a:r>
                        <a:rPr lang="en-US" sz="10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Annual Fall Welcome Address </a:t>
                      </a:r>
                      <a:endParaRPr lang="en-US" sz="10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Meetings 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2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Classes Begin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31.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180549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AUGUST 2018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6488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408839"/>
              </p:ext>
            </p:extLst>
          </p:nvPr>
        </p:nvGraphicFramePr>
        <p:xfrm>
          <a:off x="249382" y="1015283"/>
          <a:ext cx="11704319" cy="5609961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Governor Issues “May Revise” of Budget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Black:</a:t>
                      </a:r>
                      <a:r>
                        <a:rPr lang="en-US" sz="1050" baseline="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Beautiful, Intelligent, Activist, Cultured, Knowledge 1-3pm (Lakeview Terrace, USU)</a:t>
                      </a:r>
                      <a:endParaRPr lang="en-US" sz="105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kumimoji="0" 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mtg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2-4pm (SH- 171)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05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Faculty Senate Meeting 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of formal instruction, except for Saturday classes meeting once weekly</a:t>
                      </a:r>
                      <a:endParaRPr lang="en-US" sz="105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Council of Chairs meeting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and Common Final examinations</a:t>
                      </a:r>
                      <a:r>
                        <a:rPr lang="en-US" sz="1100" baseline="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May 11-17th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College Dean will provide written</a:t>
                      </a:r>
                      <a:r>
                        <a:rPr lang="en-US" sz="900" baseline="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reports of the Dean’s evaluations to faculty members related to periodic review of tenured faculty</a:t>
                      </a:r>
                      <a:endParaRPr lang="en-US" sz="9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Commencements May 17-20</a:t>
                      </a:r>
                      <a:r>
                        <a:rPr lang="en-US" sz="900" baseline="300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endParaRPr lang="en-US" sz="900" dirty="0" smtClean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Chair submit to the Dean the</a:t>
                      </a:r>
                      <a:r>
                        <a:rPr lang="en-US" sz="900" baseline="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applicant pool log and disposition for Part-time faculty </a:t>
                      </a:r>
                      <a:endParaRPr lang="en-US" sz="9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Honored Faculty</a:t>
                      </a:r>
                      <a:r>
                        <a:rPr lang="en-US" sz="1100" baseline="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Reception 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Instructor’s grades due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of the 2018-19’ AY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2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127656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MAY 2019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792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73562"/>
              </p:ext>
            </p:extLst>
          </p:nvPr>
        </p:nvGraphicFramePr>
        <p:xfrm>
          <a:off x="249382" y="1015283"/>
          <a:ext cx="11704319" cy="5781385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Deans</a:t>
                      </a:r>
                      <a:r>
                        <a:rPr lang="en-US" sz="1000" baseline="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Notified of Approved Tenure-Track Faculty Positions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Provost will formally notify those faculty to the promoted effective for the 19-20’ AY</a:t>
                      </a:r>
                      <a:endParaRPr lang="en-US" sz="10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</a:t>
                      </a:r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2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136447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JUNE 2019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02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48923"/>
              </p:ext>
            </p:extLst>
          </p:nvPr>
        </p:nvGraphicFramePr>
        <p:xfrm>
          <a:off x="249382" y="1036194"/>
          <a:ext cx="11704319" cy="5053007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1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46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 Day Holiday; Campus Closed </a:t>
                      </a:r>
                      <a:endParaRPr lang="en-US" sz="1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Dpt. Chairs will provide a copy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Dpt. Personnel Policies &amp; Procedures to ALL Dpt. Faculty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lang="en-US" sz="900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mtg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2-4pm (SH- 171)</a:t>
                      </a:r>
                      <a:endParaRPr lang="en-US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Dpt. Chair submit to the Dean of their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college the description of anticipated part-time staffing needs for Spring 2019</a:t>
                      </a:r>
                      <a:endParaRPr lang="en-US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89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Council of Chairs Meeting 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Election of Dpt. CPC for 18-19’ AY 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89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 Reception 3-5pm (</a:t>
                      </a:r>
                      <a:r>
                        <a:rPr lang="en-US" sz="1000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Whitsett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SH 451)</a:t>
                      </a:r>
                      <a:endParaRPr lang="en-US" sz="10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Faculty &amp; Staff Reception 3-5pm (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Whitsett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SH 451)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89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2018 Census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Kick-Off &amp; Open House 11-1pm &amp; 2-4pm (SH 392)</a:t>
                      </a:r>
                      <a:endParaRPr lang="en-US" sz="10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Faculty Senate Meeting 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submission of app. For sabbatical leave for the 19-20’ AY to dpt. Chair or Program Director.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Election of Dept. Personnel Committees for the 18-19 AY </a:t>
                      </a:r>
                      <a:endParaRPr lang="en-US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217078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SEPTEMBER 2018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340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120661"/>
              </p:ext>
            </p:extLst>
          </p:nvPr>
        </p:nvGraphicFramePr>
        <p:xfrm>
          <a:off x="249382" y="1015283"/>
          <a:ext cx="11704319" cy="5609961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lang="en-US" sz="900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mtg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2-4pm (SH- 171)</a:t>
                      </a:r>
                      <a:endParaRPr lang="en-US" sz="9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 of review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period for Spring 2019 Class Schedule Build (Deans)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 of Spring 19’ Schedule Build</a:t>
                      </a:r>
                      <a:endParaRPr lang="en-US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Council of Chairs Meeting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Dpts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will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forward all sabbatical leave app to applicants.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your Voting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Rights with James Simmons 5-6:30pm (The Black House)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Dpts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forward all sabbatical leave app to CPC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Internship</a:t>
                      </a:r>
                      <a:r>
                        <a:rPr lang="en-US" sz="105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Career Fair </a:t>
                      </a:r>
                      <a:endParaRPr lang="en-US" sz="105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Applied Behavior Analysis Speaker – Dr. Michelle </a:t>
                      </a:r>
                      <a:r>
                        <a:rPr lang="en-US" sz="9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Traub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4-5:15pm (Oviatt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Library Room 25)</a:t>
                      </a:r>
                      <a:endParaRPr lang="en-US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Faculty Senate Meeting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Dpt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Chairs &amp; Dept. Personnel Committees will make available to the candidates their recommendations.</a:t>
                      </a:r>
                      <a:endParaRPr lang="en-US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2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Dpts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begin building class schedule for Fall 19’ 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195220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OCTOBER 2018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412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543243"/>
              </p:ext>
            </p:extLst>
          </p:nvPr>
        </p:nvGraphicFramePr>
        <p:xfrm>
          <a:off x="249382" y="1015283"/>
          <a:ext cx="11704319" cy="5824555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Dept.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Chairs will fwd. to the Dean their  recommendations &amp; those retention 2</a:t>
                      </a:r>
                      <a:r>
                        <a:rPr lang="en-US" sz="1000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yr. probationary Faculty 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lang="en-US" sz="900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mtg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2-4pm (SH- 171)</a:t>
                      </a:r>
                      <a:endParaRPr lang="en-US" sz="9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dept.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submit to CPC for approval any revisions to its personnel procedures for the following AY. 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Veteran’s Day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Holiday; Campus Closed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CPC will fwd. recommendations on sabbatical leave app to applicants. </a:t>
                      </a:r>
                      <a:endParaRPr lang="en-US" sz="105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Council of Chairs Meeting </a:t>
                      </a:r>
                      <a:endParaRPr lang="en-US" sz="105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CPC will fwd. recommendations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 sabbatical leave app to Dean. </a:t>
                      </a:r>
                      <a:endParaRPr lang="en-US" sz="1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Recess; Campus Closed </a:t>
                      </a:r>
                      <a:endParaRPr lang="en-US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Recess; Campus Closed </a:t>
                      </a:r>
                      <a:endParaRPr lang="en-US" sz="11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2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Deans will fwd.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recommendations on sabbatical leave app to the President. </a:t>
                      </a:r>
                      <a:endParaRPr lang="en-US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7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Dept. Chairs submit to the</a:t>
                      </a:r>
                      <a:r>
                        <a:rPr lang="en-US" sz="7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Dean the applicant pool log and disposition for part-time faculty.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7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Dean and CPC will make available to the candidates their recommendations on retention of 2</a:t>
                      </a:r>
                      <a:r>
                        <a:rPr lang="en-US" sz="700" baseline="30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US" sz="7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year. </a:t>
                      </a:r>
                      <a:endParaRPr lang="en-US" sz="7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211731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NOVEMBER 2018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987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166896"/>
              </p:ext>
            </p:extLst>
          </p:nvPr>
        </p:nvGraphicFramePr>
        <p:xfrm>
          <a:off x="249382" y="1015283"/>
          <a:ext cx="11704319" cy="5695015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3.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The Dept. Chair will fwd. EPC &amp; GSC Deadline for all Spring 2020 College curriculum proposals, including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4.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kumimoji="0" 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mtg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2-4pm (SH- 171)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6.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Faculty Senate Meeting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10.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Council of Chairs Meeting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a-DK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Last day of formal 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12.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Final Exams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13.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Final Exams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14.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Final Exams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17.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Each CPC will submit to the Personnel Planning &amp; Review Committee any reviewing.</a:t>
                      </a: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Final Exams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18.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kumimoji="0" 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mtg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2-4pm (SH- 171)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Final Exams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Instructors’ grades due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24.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Last day of Fall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25.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Campus Closed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26.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Campus Closed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27.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Campus Closed </a:t>
                      </a: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28.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Campus Closed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2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31.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Campus Closed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207620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DECEMBER 2018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463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52135"/>
              </p:ext>
            </p:extLst>
          </p:nvPr>
        </p:nvGraphicFramePr>
        <p:xfrm>
          <a:off x="249382" y="1015283"/>
          <a:ext cx="11704319" cy="5609961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EPC &amp; GSC Deadline for Colleges to submit revised Spring 2020 Curriculum Proposals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10.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The President will notify each sabbatical leave applicant of the decision on the proposal.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15.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Faculty Retreat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17.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Spring 2018 Semester officially begins; Dept. Meetings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Dept. Chairs &amp; Dept. Personnel Committees begin deliberations on promotion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18.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Final reconciliation period end for all 2019 class schedule build (Chairs)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25.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Dept Chairs &amp; Dept. Personnel Committees will make available to the candidates their recommendations on promotions.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2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30.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31.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186320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JANUARY 2019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249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898092"/>
              </p:ext>
            </p:extLst>
          </p:nvPr>
        </p:nvGraphicFramePr>
        <p:xfrm>
          <a:off x="249382" y="1015283"/>
          <a:ext cx="11704319" cy="5729922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4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Probationary Faculty Support Program Grant proposals due to Undergraduate Studies Office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Nominations of faculty for Emeritus status will be submitted to the nominated faculty member’s Dept.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4.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Department Chairs will forward to the Deans their recommendations and those of their dept. Personnel committees on prmotions</a:t>
                      </a:r>
                      <a:r>
                        <a:rPr kumimoji="0" lang="da-DK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5.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kumimoji="0" 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mtg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2-4pm (SH- 171)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 Behavior Analysis Speaker Series 4-5:15pm (OV 25)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8.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Dept. Chairs forward to the Deans the description of Anticipated Part-time staffing needs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Fall 2019 Schedule Build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Council of Chairs Meeting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13.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The Provost &amp; Vice President for Academic Affairs will notify second-year probationary faculty members that they are to be reappointed for another AY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Writer’s Panel: The Representation of Black Women in Film &amp; TV 4-6:30pm (USU Northridge Center)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14.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Faculty Senate Meeting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Nappily Ever After: Film Screening &amp; Panel 5:30-8:30pm (USU Theatre)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18.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Census Date: Spring 2019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Free Live Performance: The Fannie Lou Hamer Story 4-6pm (USU Plaza del Sol Performance Hall)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19.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Holli Tonyan Academic Arguments: How to Pick and Win a Good Fight 12:30pm-2pm (SH 181)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20.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Ron Finley, TED Talk Speaker and Gangsta Gardener 12:30-2pm (USU Lake View Terrace)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Last day submission of applications to enter FERP 19-20’ AY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Holli Tonyan Academic Arguments: How to Pick and Win a Good Fight 12:30pm-2pm (SH 181)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2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25.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Life After Athletics: Student Athlete Alumni Panel 5-6:30pm (USU Grand Salon)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28.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Faculty Research &amp; Creative Activity proposals due to research and sponsored projects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200702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FEBRUARY 2019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</a:t>
            </a:r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81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168086"/>
              </p:ext>
            </p:extLst>
          </p:nvPr>
        </p:nvGraphicFramePr>
        <p:xfrm>
          <a:off x="249382" y="1015285"/>
          <a:ext cx="11704319" cy="5847408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771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Faculty will submit app. to Dean with a copy to the Dept. Chair for consideration for a GRIF appt. 19-20’ AY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Dept. Will forward all faculty Emeritus nominations accompanied by written recommendations to the Dean.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The Dean &amp; CPC will make available to the candidates their recommendations on promotions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4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5.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lang="en-US" sz="900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mtg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2-4pm (SH- 171)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Facing the Blank Page: Strategies for Getting Started 12:30-2pm (SH 181)</a:t>
                      </a:r>
                      <a:endParaRPr kumimoji="0" lang="da-DK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7.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Faculty Senate Meeting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Close of Fall 2019 Schedule Build Period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8.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Facing the Blank Page: Strategies for Getting Started 12:30-2pm (SH 181)</a:t>
                      </a:r>
                      <a:endParaRPr kumimoji="0" lang="da-DK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321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Council of Chairs Meeting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The Chair of the CPC will transmit the recommendations of the CPC to the Dean.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12.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Mark Otten: Writing Times and Places 12:30-2pm (SH 181) </a:t>
                      </a:r>
                      <a:endParaRPr kumimoji="0" lang="da-DK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Applied Behavior Analysis Speaker 4-5:15pm (OV rm 25)</a:t>
                      </a:r>
                      <a:endParaRPr kumimoji="0" lang="da-DK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15.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Dept. Chair submits a recommendation to the Dean, with a coy to the applicant, for approval or denial of the GRIF appt.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Mark Otten: Writing Times and Places 12:30-2pm (SH 181) </a:t>
                      </a: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6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18.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College Deans will forward all faculty Emeritus nominations to Faculty Affairs.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Spring Recess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19.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Spring Recess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20.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Spring Recess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Spring Recess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22.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itchFamily="-10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Spring Recess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936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29.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Ｐゴシック" pitchFamily="-108" charset="-128"/>
                          <a:cs typeface="Arial" panose="020B0604020202020204" pitchFamily="34" charset="0"/>
                        </a:rPr>
                        <a:t>Annual CSUN Student Research &amp; Creative Works Symposium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166423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MARCH 2019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031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/>
          <p:cNvSpPr/>
          <p:nvPr/>
        </p:nvSpPr>
        <p:spPr>
          <a:xfrm>
            <a:off x="1896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034193"/>
              </p:ext>
            </p:extLst>
          </p:nvPr>
        </p:nvGraphicFramePr>
        <p:xfrm>
          <a:off x="249382" y="1015283"/>
          <a:ext cx="11704319" cy="5628985"/>
        </p:xfrm>
        <a:graphic>
          <a:graphicData uri="http://schemas.openxmlformats.org/drawingml/2006/table">
            <a:tbl>
              <a:tblPr/>
              <a:tblGrid>
                <a:gridCol w="14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3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kumimoji="0" 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mtg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2-4pm (SH- 171)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Aimee Glocke: The Language of Liberation: How to Write in a Culturally Centered Way 12:30-2pm (SH 181)</a:t>
                      </a: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5.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Aimee Glocke: The Language of Liberation: How to Write in a Culturally Centered Way 12:30-2pm (SH 181)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Council of Chairs Meeting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9.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Miriam Neirick: Writing Tips and Tricks 12:30pm-2pm (SH 181)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11.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Senate Meeting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12.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Miriam Neirick: Writing Tips and Tricks 12:30pm-2pm (SH 181)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42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30.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Academic Planning Committee </a:t>
                      </a:r>
                      <a:r>
                        <a:rPr kumimoji="0" 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mtg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2-4pm (SH- 171)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249382" y="666862"/>
            <a:ext cx="146065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APRIL 2019</a:t>
            </a:r>
            <a:endParaRPr lang="da-D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49382" y="8742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</a:p>
        </p:txBody>
      </p:sp>
      <p:sp>
        <p:nvSpPr>
          <p:cNvPr id="31" name="Måne 110"/>
          <p:cNvSpPr/>
          <p:nvPr/>
        </p:nvSpPr>
        <p:spPr bwMode="auto">
          <a:xfrm rot="16552097">
            <a:off x="3786957" y="2614715"/>
            <a:ext cx="74576" cy="309181"/>
          </a:xfrm>
          <a:prstGeom prst="moon">
            <a:avLst>
              <a:gd name="adj" fmla="val 8311"/>
            </a:avLst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377361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2725</TotalTime>
  <Words>2082</Words>
  <Application>Microsoft Office PowerPoint</Application>
  <PresentationFormat>Widescreen</PresentationFormat>
  <Paragraphs>686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Gill Sans MT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Chism, Shaharoh</dc:creator>
  <cp:lastModifiedBy>De La Fuente, Christina R</cp:lastModifiedBy>
  <cp:revision>147</cp:revision>
  <dcterms:created xsi:type="dcterms:W3CDTF">2017-03-16T17:15:01Z</dcterms:created>
  <dcterms:modified xsi:type="dcterms:W3CDTF">2019-03-06T00:27:44Z</dcterms:modified>
</cp:coreProperties>
</file>