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 La Fuente, Christina R" initials="DLFCR" lastIdx="0" clrIdx="0">
    <p:extLst>
      <p:ext uri="{19B8F6BF-5375-455C-9EA6-DF929625EA0E}">
        <p15:presenceInfo xmlns:p15="http://schemas.microsoft.com/office/powerpoint/2012/main" userId="S-1-5-21-789336058-1708537768-1957994488-5253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18E21-C032-4E0F-AD8B-474D701B6A64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12B14-3CA0-4323-B44E-0A2B35983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41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18E21-C032-4E0F-AD8B-474D701B6A64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12B14-3CA0-4323-B44E-0A2B35983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206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18E21-C032-4E0F-AD8B-474D701B6A64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12B14-3CA0-4323-B44E-0A2B35983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32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18E21-C032-4E0F-AD8B-474D701B6A64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12B14-3CA0-4323-B44E-0A2B35983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370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18E21-C032-4E0F-AD8B-474D701B6A64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12B14-3CA0-4323-B44E-0A2B35983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35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18E21-C032-4E0F-AD8B-474D701B6A64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12B14-3CA0-4323-B44E-0A2B35983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75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18E21-C032-4E0F-AD8B-474D701B6A64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12B14-3CA0-4323-B44E-0A2B35983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15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18E21-C032-4E0F-AD8B-474D701B6A64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12B14-3CA0-4323-B44E-0A2B35983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95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18E21-C032-4E0F-AD8B-474D701B6A64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12B14-3CA0-4323-B44E-0A2B35983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444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18E21-C032-4E0F-AD8B-474D701B6A64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12B14-3CA0-4323-B44E-0A2B35983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885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18E21-C032-4E0F-AD8B-474D701B6A64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12B14-3CA0-4323-B44E-0A2B35983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648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18E21-C032-4E0F-AD8B-474D701B6A64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12B14-3CA0-4323-B44E-0A2B35983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82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5"/>
          <p:cNvSpPr/>
          <p:nvPr/>
        </p:nvSpPr>
        <p:spPr>
          <a:xfrm>
            <a:off x="1896083" y="1543189"/>
            <a:ext cx="8206612" cy="4248618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</a:ln>
          <a:effectLst>
            <a:softEdge rad="63500"/>
          </a:effectLst>
        </p:spPr>
        <p:txBody>
          <a:bodyPr anchor="ctr"/>
          <a:lstStyle/>
          <a:p>
            <a:pPr algn="ctr"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694588"/>
              </p:ext>
            </p:extLst>
          </p:nvPr>
        </p:nvGraphicFramePr>
        <p:xfrm>
          <a:off x="315884" y="1015283"/>
          <a:ext cx="11504813" cy="5609961"/>
        </p:xfrm>
        <a:graphic>
          <a:graphicData uri="http://schemas.openxmlformats.org/drawingml/2006/table">
            <a:tbl>
              <a:tblPr/>
              <a:tblGrid>
                <a:gridCol w="14201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5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44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596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443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79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MONDAY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TUESDAY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WEDNESDAY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THURSDAY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FRIDAY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205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3</a:t>
                      </a: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3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4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6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7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855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12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Summer Term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Session 3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July 12-Aug 22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855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855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426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31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kstboks 26"/>
          <p:cNvSpPr txBox="1"/>
          <p:nvPr/>
        </p:nvSpPr>
        <p:spPr>
          <a:xfrm>
            <a:off x="315884" y="594360"/>
            <a:ext cx="1232902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a-D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JULY 2017</a:t>
            </a:r>
            <a:endParaRPr lang="da-DK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gray">
          <a:xfrm>
            <a:off x="315884" y="14923"/>
            <a:ext cx="4591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r>
              <a:rPr lang="de-DE" b="1" dirty="0">
                <a:solidFill>
                  <a:srgbClr val="000000"/>
                </a:solidFill>
                <a:latin typeface="Calibri" pitchFamily="-108" charset="0"/>
              </a:rPr>
              <a:t>COLLEGE OF SOCIAL AND BEHAVIORAL SCIENCES</a:t>
            </a:r>
            <a:endParaRPr lang="de-DE" dirty="0">
              <a:solidFill>
                <a:srgbClr val="000000"/>
              </a:solidFill>
              <a:latin typeface="Calibri" pitchFamily="-108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Calibri" pitchFamily="-108" charset="0"/>
              </a:rPr>
              <a:t>College Academic Calendar</a:t>
            </a:r>
          </a:p>
        </p:txBody>
      </p:sp>
      <p:grpSp>
        <p:nvGrpSpPr>
          <p:cNvPr id="23" name="Group 52"/>
          <p:cNvGrpSpPr>
            <a:grpSpLocks/>
          </p:cNvGrpSpPr>
          <p:nvPr/>
        </p:nvGrpSpPr>
        <p:grpSpPr bwMode="auto">
          <a:xfrm>
            <a:off x="3611465" y="1745757"/>
            <a:ext cx="1683379" cy="1119029"/>
            <a:chOff x="3761016" y="1943062"/>
            <a:chExt cx="1248064" cy="1561065"/>
          </a:xfrm>
        </p:grpSpPr>
        <p:sp>
          <p:nvSpPr>
            <p:cNvPr id="24" name="Freeform 7"/>
            <p:cNvSpPr>
              <a:spLocks/>
            </p:cNvSpPr>
            <p:nvPr/>
          </p:nvSpPr>
          <p:spPr bwMode="auto">
            <a:xfrm rot="21163579">
              <a:off x="4187986" y="1943062"/>
              <a:ext cx="821094" cy="1258758"/>
            </a:xfrm>
            <a:custGeom>
              <a:avLst/>
              <a:gdLst>
                <a:gd name="T0" fmla="*/ 985 w 1153"/>
                <a:gd name="T1" fmla="*/ 114 h 985"/>
                <a:gd name="T2" fmla="*/ 985 w 1153"/>
                <a:gd name="T3" fmla="*/ 114 h 985"/>
                <a:gd name="T4" fmla="*/ 1017 w 1153"/>
                <a:gd name="T5" fmla="*/ 242 h 985"/>
                <a:gd name="T6" fmla="*/ 1073 w 1153"/>
                <a:gd name="T7" fmla="*/ 462 h 985"/>
                <a:gd name="T8" fmla="*/ 1153 w 1153"/>
                <a:gd name="T9" fmla="*/ 763 h 985"/>
                <a:gd name="T10" fmla="*/ 180 w 1153"/>
                <a:gd name="T11" fmla="*/ 985 h 985"/>
                <a:gd name="T12" fmla="*/ 180 w 1153"/>
                <a:gd name="T13" fmla="*/ 985 h 985"/>
                <a:gd name="T14" fmla="*/ 104 w 1153"/>
                <a:gd name="T15" fmla="*/ 693 h 985"/>
                <a:gd name="T16" fmla="*/ 48 w 1153"/>
                <a:gd name="T17" fmla="*/ 478 h 985"/>
                <a:gd name="T18" fmla="*/ 16 w 1153"/>
                <a:gd name="T19" fmla="*/ 348 h 985"/>
                <a:gd name="T20" fmla="*/ 16 w 1153"/>
                <a:gd name="T21" fmla="*/ 348 h 985"/>
                <a:gd name="T22" fmla="*/ 6 w 1153"/>
                <a:gd name="T23" fmla="*/ 296 h 985"/>
                <a:gd name="T24" fmla="*/ 2 w 1153"/>
                <a:gd name="T25" fmla="*/ 252 h 985"/>
                <a:gd name="T26" fmla="*/ 0 w 1153"/>
                <a:gd name="T27" fmla="*/ 210 h 985"/>
                <a:gd name="T28" fmla="*/ 965 w 1153"/>
                <a:gd name="T29" fmla="*/ 0 h 985"/>
                <a:gd name="T30" fmla="*/ 965 w 1153"/>
                <a:gd name="T31" fmla="*/ 0 h 985"/>
                <a:gd name="T32" fmla="*/ 971 w 1153"/>
                <a:gd name="T33" fmla="*/ 36 h 985"/>
                <a:gd name="T34" fmla="*/ 977 w 1153"/>
                <a:gd name="T35" fmla="*/ 72 h 985"/>
                <a:gd name="T36" fmla="*/ 985 w 1153"/>
                <a:gd name="T37" fmla="*/ 114 h 985"/>
                <a:gd name="T38" fmla="*/ 985 w 1153"/>
                <a:gd name="T39" fmla="*/ 114 h 98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153"/>
                <a:gd name="T61" fmla="*/ 0 h 985"/>
                <a:gd name="T62" fmla="*/ 1153 w 1153"/>
                <a:gd name="T63" fmla="*/ 985 h 98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153" h="985">
                  <a:moveTo>
                    <a:pt x="985" y="114"/>
                  </a:moveTo>
                  <a:lnTo>
                    <a:pt x="985" y="114"/>
                  </a:lnTo>
                  <a:lnTo>
                    <a:pt x="1017" y="242"/>
                  </a:lnTo>
                  <a:lnTo>
                    <a:pt x="1073" y="462"/>
                  </a:lnTo>
                  <a:lnTo>
                    <a:pt x="1153" y="763"/>
                  </a:lnTo>
                  <a:lnTo>
                    <a:pt x="180" y="985"/>
                  </a:lnTo>
                  <a:lnTo>
                    <a:pt x="104" y="693"/>
                  </a:lnTo>
                  <a:lnTo>
                    <a:pt x="48" y="478"/>
                  </a:lnTo>
                  <a:lnTo>
                    <a:pt x="16" y="348"/>
                  </a:lnTo>
                  <a:lnTo>
                    <a:pt x="6" y="296"/>
                  </a:lnTo>
                  <a:lnTo>
                    <a:pt x="2" y="252"/>
                  </a:lnTo>
                  <a:lnTo>
                    <a:pt x="0" y="210"/>
                  </a:lnTo>
                  <a:lnTo>
                    <a:pt x="965" y="0"/>
                  </a:lnTo>
                  <a:lnTo>
                    <a:pt x="971" y="36"/>
                  </a:lnTo>
                  <a:lnTo>
                    <a:pt x="977" y="72"/>
                  </a:lnTo>
                  <a:lnTo>
                    <a:pt x="985" y="114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lumMod val="75000"/>
                  </a:schemeClr>
                </a:gs>
                <a:gs pos="45000">
                  <a:schemeClr val="bg1"/>
                </a:gs>
              </a:gsLst>
              <a:lin ang="14400000" scaled="0"/>
              <a:tileRect/>
            </a:gradFill>
            <a:ln w="9525">
              <a:noFill/>
              <a:round/>
              <a:headEnd/>
              <a:tailEnd/>
            </a:ln>
            <a:effectLst>
              <a:outerShdw blurRad="63500" dist="38100" dir="5400000" algn="t" rotWithShape="0">
                <a:srgbClr val="000000">
                  <a:alpha val="39999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da-DK" sz="1100" kern="0" dirty="0">
                <a:solidFill>
                  <a:sysClr val="windowText" lastClr="000000"/>
                </a:solidFill>
                <a:ea typeface="ＭＳ Ｐゴシック" pitchFamily="-97" charset="-128"/>
              </a:endParaRPr>
            </a:p>
            <a:p>
              <a:pPr algn="ctr">
                <a:defRPr/>
              </a:pPr>
              <a:r>
                <a:rPr lang="da-DK" sz="1100" kern="0" dirty="0" smtClean="0">
                  <a:solidFill>
                    <a:sysClr val="windowText" lastClr="000000"/>
                  </a:solidFill>
                  <a:ea typeface="ＭＳ Ｐゴシック" pitchFamily="-97" charset="-128"/>
                </a:rPr>
                <a:t>Independence Day</a:t>
              </a:r>
            </a:p>
            <a:p>
              <a:pPr algn="ctr">
                <a:defRPr/>
              </a:pPr>
              <a:r>
                <a:rPr lang="da-DK" sz="1100" kern="0" dirty="0" smtClean="0">
                  <a:solidFill>
                    <a:sysClr val="windowText" lastClr="000000"/>
                  </a:solidFill>
                  <a:ea typeface="ＭＳ Ｐゴシック" pitchFamily="-97" charset="-128"/>
                </a:rPr>
                <a:t>Campus Closed</a:t>
              </a:r>
            </a:p>
            <a:p>
              <a:pPr>
                <a:defRPr/>
              </a:pPr>
              <a:endParaRPr lang="da-DK" sz="1100" kern="0" dirty="0">
                <a:solidFill>
                  <a:sysClr val="windowText" lastClr="000000"/>
                </a:solidFill>
                <a:ea typeface="ＭＳ Ｐゴシック" pitchFamily="-97" charset="-128"/>
              </a:endParaRPr>
            </a:p>
          </p:txBody>
        </p:sp>
        <p:sp>
          <p:nvSpPr>
            <p:cNvPr id="31" name="Måne 110"/>
            <p:cNvSpPr/>
            <p:nvPr/>
          </p:nvSpPr>
          <p:spPr bwMode="auto">
            <a:xfrm rot="16552097">
              <a:off x="3823612" y="3337496"/>
              <a:ext cx="104035" cy="229228"/>
            </a:xfrm>
            <a:prstGeom prst="moon">
              <a:avLst>
                <a:gd name="adj" fmla="val 8311"/>
              </a:avLst>
            </a:prstGeom>
            <a:gradFill flip="none" rotWithShape="1">
              <a:gsLst>
                <a:gs pos="24000">
                  <a:sysClr val="windowText" lastClr="000000">
                    <a:alpha val="24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da-DK" kern="0" dirty="0" err="1">
                <a:solidFill>
                  <a:sysClr val="window" lastClr="FFFFFF"/>
                </a:solidFill>
                <a:latin typeface="Calibri"/>
                <a:ea typeface="ＭＳ Ｐゴシック" pitchFamily="-97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390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5"/>
          <p:cNvSpPr/>
          <p:nvPr/>
        </p:nvSpPr>
        <p:spPr>
          <a:xfrm>
            <a:off x="1896083" y="1543189"/>
            <a:ext cx="8206612" cy="4248618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</a:ln>
          <a:effectLst>
            <a:softEdge rad="63500"/>
          </a:effectLst>
        </p:spPr>
        <p:txBody>
          <a:bodyPr anchor="ctr"/>
          <a:lstStyle/>
          <a:p>
            <a:pPr algn="ctr"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438976"/>
              </p:ext>
            </p:extLst>
          </p:nvPr>
        </p:nvGraphicFramePr>
        <p:xfrm>
          <a:off x="365760" y="1015283"/>
          <a:ext cx="11463251" cy="5511327"/>
        </p:xfrm>
        <a:graphic>
          <a:graphicData uri="http://schemas.openxmlformats.org/drawingml/2006/table">
            <a:tbl>
              <a:tblPr/>
              <a:tblGrid>
                <a:gridCol w="1415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8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72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25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52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373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26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MONDAY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TUESDAY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WEDNESDAY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THURSDAY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FRIDAY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978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3</a:t>
                      </a: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3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APC Meeting 2-4PM (SH 171)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Faculty Class Rosters are available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4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EPC Meeting 2-4PM (UN 211)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ACM Meeting 10-12:30pm (Whitsett)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6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Annual CSUN Student Research and Creative Works Symposium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680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10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GSC Meeting 2-4PM (UN 277)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da-DK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680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17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APC Submission Deadline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18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EPC Meeting 2-4PM (UN 211)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19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Faculty Senate Mtg 2-4:30PM (OV Room 81)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680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23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PP&amp;R notifies candidates </a:t>
                      </a: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     re </a:t>
                      </a: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appeal status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27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Apps closing date for Part-Time Faculty openings for Fall 2018 or 2018-19 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239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kstboks 26"/>
          <p:cNvSpPr txBox="1"/>
          <p:nvPr/>
        </p:nvSpPr>
        <p:spPr>
          <a:xfrm>
            <a:off x="219940" y="601183"/>
            <a:ext cx="1491114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a-D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APRIL 2018</a:t>
            </a:r>
            <a:endParaRPr lang="da-DK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gray">
          <a:xfrm>
            <a:off x="365760" y="85582"/>
            <a:ext cx="4591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r>
              <a:rPr lang="de-DE" b="1" dirty="0">
                <a:solidFill>
                  <a:srgbClr val="000000"/>
                </a:solidFill>
                <a:latin typeface="Calibri" pitchFamily="-108" charset="0"/>
              </a:rPr>
              <a:t>COLLEGE OF SOCIAL AND BEHAVIORAL SCIENCES</a:t>
            </a:r>
            <a:endParaRPr lang="de-DE" dirty="0">
              <a:solidFill>
                <a:srgbClr val="000000"/>
              </a:solidFill>
              <a:latin typeface="Calibri" pitchFamily="-108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Calibri" pitchFamily="-108" charset="0"/>
              </a:rPr>
              <a:t>College Academic Calendar</a:t>
            </a:r>
          </a:p>
        </p:txBody>
      </p:sp>
      <p:sp>
        <p:nvSpPr>
          <p:cNvPr id="31" name="Måne 110"/>
          <p:cNvSpPr/>
          <p:nvPr/>
        </p:nvSpPr>
        <p:spPr bwMode="auto">
          <a:xfrm rot="16552097">
            <a:off x="3786957" y="2614715"/>
            <a:ext cx="74576" cy="309181"/>
          </a:xfrm>
          <a:prstGeom prst="moon">
            <a:avLst>
              <a:gd name="adj" fmla="val 8311"/>
            </a:avLst>
          </a:prstGeom>
          <a:gradFill flip="none" rotWithShape="1">
            <a:gsLst>
              <a:gs pos="24000">
                <a:sysClr val="windowText" lastClr="000000">
                  <a:alpha val="24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  <a:ea typeface="ＭＳ Ｐゴシック" pitchFamily="-9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72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5"/>
          <p:cNvSpPr/>
          <p:nvPr/>
        </p:nvSpPr>
        <p:spPr>
          <a:xfrm>
            <a:off x="1896083" y="1543189"/>
            <a:ext cx="8206612" cy="4248618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</a:ln>
          <a:effectLst>
            <a:softEdge rad="63500"/>
          </a:effectLst>
        </p:spPr>
        <p:txBody>
          <a:bodyPr anchor="ctr"/>
          <a:lstStyle/>
          <a:p>
            <a:pPr algn="ctr"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612868"/>
              </p:ext>
            </p:extLst>
          </p:nvPr>
        </p:nvGraphicFramePr>
        <p:xfrm>
          <a:off x="341987" y="1015283"/>
          <a:ext cx="11445459" cy="5656080"/>
        </p:xfrm>
        <a:graphic>
          <a:graphicData uri="http://schemas.openxmlformats.org/drawingml/2006/table">
            <a:tbl>
              <a:tblPr/>
              <a:tblGrid>
                <a:gridCol w="1412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5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4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9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95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343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57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MONDAY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TUESDAY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WEDNESDAY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THURSDAY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FRIDAY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42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22232222ASDASDNM1</a:t>
                      </a: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1D</a:t>
                      </a: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22F22HFHFHHHS</a:t>
                      </a: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Dept Chairs post in their depts for 30 days a preliminary list of all temporary Faculty members who are eligible for a 3 year contract effective the beginning of 2018-19 AY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APC Meeting 2-4PM (SH 171)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EPC Meeting 2-4PM (UN 211)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3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ACM Meeting 10-12:30pm (Whitsett)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062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8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GSC Meeting 2-4PM (UN 277)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da-DK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10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Instructors may access garde rosters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Last day of Formal Instruction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115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14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15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APC Meeting 2-4PM (SH 171)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17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Faculty Senate Mtg 2-4:30PM (OV Room 81)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115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21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Honored Faculty Reception (USU Northridge Center)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Grades Due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Last of 2017-2018 AY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676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28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kstboks 26"/>
          <p:cNvSpPr txBox="1"/>
          <p:nvPr/>
        </p:nvSpPr>
        <p:spPr>
          <a:xfrm>
            <a:off x="136813" y="567012"/>
            <a:ext cx="1426929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a-D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MAY 2018</a:t>
            </a:r>
            <a:endParaRPr lang="da-DK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gray">
          <a:xfrm>
            <a:off x="341988" y="87425"/>
            <a:ext cx="4591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r>
              <a:rPr lang="de-DE" b="1" dirty="0">
                <a:solidFill>
                  <a:srgbClr val="000000"/>
                </a:solidFill>
                <a:latin typeface="Calibri" pitchFamily="-108" charset="0"/>
              </a:rPr>
              <a:t>COLLEGE OF SOCIAL AND BEHAVIORAL SCIENCES</a:t>
            </a:r>
            <a:endParaRPr lang="de-DE" dirty="0">
              <a:solidFill>
                <a:srgbClr val="000000"/>
              </a:solidFill>
              <a:latin typeface="Calibri" pitchFamily="-108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Calibri" pitchFamily="-108" charset="0"/>
              </a:rPr>
              <a:t>College Academic Calendar</a:t>
            </a:r>
          </a:p>
        </p:txBody>
      </p:sp>
      <p:sp>
        <p:nvSpPr>
          <p:cNvPr id="31" name="Måne 110"/>
          <p:cNvSpPr/>
          <p:nvPr/>
        </p:nvSpPr>
        <p:spPr bwMode="auto">
          <a:xfrm rot="16552097">
            <a:off x="3786957" y="2614715"/>
            <a:ext cx="74576" cy="309181"/>
          </a:xfrm>
          <a:prstGeom prst="moon">
            <a:avLst>
              <a:gd name="adj" fmla="val 8311"/>
            </a:avLst>
          </a:prstGeom>
          <a:gradFill flip="none" rotWithShape="1">
            <a:gsLst>
              <a:gs pos="24000">
                <a:sysClr val="windowText" lastClr="000000">
                  <a:alpha val="24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  <a:ea typeface="ＭＳ Ｐゴシック" pitchFamily="-97" charset="-128"/>
            </a:endParaRPr>
          </a:p>
        </p:txBody>
      </p:sp>
      <p:grpSp>
        <p:nvGrpSpPr>
          <p:cNvPr id="8" name="Group 19"/>
          <p:cNvGrpSpPr>
            <a:grpSpLocks/>
          </p:cNvGrpSpPr>
          <p:nvPr/>
        </p:nvGrpSpPr>
        <p:grpSpPr bwMode="auto">
          <a:xfrm>
            <a:off x="2162509" y="4419748"/>
            <a:ext cx="9504961" cy="338887"/>
            <a:chOff x="2447925" y="2043219"/>
            <a:chExt cx="4076700" cy="560281"/>
          </a:xfrm>
        </p:grpSpPr>
        <p:grpSp>
          <p:nvGrpSpPr>
            <p:cNvPr id="9" name="Gruppe 31"/>
            <p:cNvGrpSpPr>
              <a:grpSpLocks/>
            </p:cNvGrpSpPr>
            <p:nvPr/>
          </p:nvGrpSpPr>
          <p:grpSpPr bwMode="auto">
            <a:xfrm>
              <a:off x="2447925" y="2108195"/>
              <a:ext cx="4076700" cy="495305"/>
              <a:chOff x="1243647" y="3544108"/>
              <a:chExt cx="3362527" cy="495137"/>
            </a:xfrm>
          </p:grpSpPr>
          <p:sp>
            <p:nvSpPr>
              <p:cNvPr id="11" name="Pentagon 10"/>
              <p:cNvSpPr/>
              <p:nvPr/>
            </p:nvSpPr>
            <p:spPr>
              <a:xfrm>
                <a:off x="1243647" y="3592198"/>
                <a:ext cx="3362527" cy="447047"/>
              </a:xfrm>
              <a:prstGeom prst="homePlate">
                <a:avLst/>
              </a:prstGeom>
              <a:solidFill>
                <a:schemeClr val="bg1">
                  <a:lumMod val="50000"/>
                </a:schemeClr>
              </a:solidFill>
              <a:ln w="25400" cap="flat" cmpd="sng" algn="ctr">
                <a:noFill/>
                <a:prstDash val="solid"/>
              </a:ln>
              <a:effectLst>
                <a:softEdge rad="63500"/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 dirty="0" err="1">
                  <a:solidFill>
                    <a:sysClr val="window" lastClr="FFFFFF"/>
                  </a:solidFill>
                  <a:latin typeface="Calibri"/>
                  <a:ea typeface="+mn-ea"/>
                </a:endParaRPr>
              </a:p>
            </p:txBody>
          </p:sp>
          <p:sp>
            <p:nvSpPr>
              <p:cNvPr id="12" name="Pentagon 11"/>
              <p:cNvSpPr/>
              <p:nvPr/>
            </p:nvSpPr>
            <p:spPr>
              <a:xfrm>
                <a:off x="1326896" y="3544108"/>
                <a:ext cx="3190601" cy="368179"/>
              </a:xfrm>
              <a:prstGeom prst="homePlate">
                <a:avLst/>
              </a:prstGeom>
              <a:gradFill flip="none" rotWithShape="1">
                <a:gsLst>
                  <a:gs pos="24000">
                    <a:srgbClr val="009593"/>
                  </a:gs>
                  <a:gs pos="100000">
                    <a:srgbClr val="00F3F0"/>
                  </a:gs>
                </a:gsLst>
                <a:lin ang="135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indent="-342900" algn="ctr">
                  <a:buFont typeface="Calibri" pitchFamily="-108" charset="0"/>
                  <a:buAutoNum type="arabicPeriod"/>
                </a:pPr>
                <a:endParaRPr lang="en-US" noProof="1">
                  <a:solidFill>
                    <a:srgbClr val="FFFFFF"/>
                  </a:solidFill>
                  <a:ea typeface="ＭＳ Ｐゴシック" pitchFamily="-108" charset="-128"/>
                </a:endParaRPr>
              </a:p>
            </p:txBody>
          </p:sp>
        </p:grpSp>
        <p:sp>
          <p:nvSpPr>
            <p:cNvPr id="10" name="Text Box 52"/>
            <p:cNvSpPr txBox="1">
              <a:spLocks noChangeArrowheads="1"/>
            </p:cNvSpPr>
            <p:nvPr/>
          </p:nvSpPr>
          <p:spPr bwMode="gray">
            <a:xfrm>
              <a:off x="2673486" y="2043219"/>
              <a:ext cx="3117864" cy="4278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801688">
                <a:spcBef>
                  <a:spcPct val="20000"/>
                </a:spcBef>
              </a:pPr>
              <a:r>
                <a:rPr lang="en-US" sz="1200" b="1" noProof="1" smtClean="0">
                  <a:solidFill>
                    <a:schemeClr val="bg1"/>
                  </a:solidFill>
                  <a:latin typeface="Calibri" pitchFamily="-108" charset="0"/>
                  <a:cs typeface="Arial" charset="0"/>
                </a:rPr>
                <a:t>Final Examinations</a:t>
              </a:r>
              <a:endParaRPr lang="en-US" sz="1200" b="1" noProof="1">
                <a:solidFill>
                  <a:schemeClr val="bg1"/>
                </a:solidFill>
                <a:latin typeface="Calibri" pitchFamily="-108" charset="0"/>
                <a:cs typeface="Arial" charset="0"/>
              </a:endParaRPr>
            </a:p>
          </p:txBody>
        </p:sp>
      </p:grpSp>
      <p:grpSp>
        <p:nvGrpSpPr>
          <p:cNvPr id="13" name="Group 19"/>
          <p:cNvGrpSpPr>
            <a:grpSpLocks/>
          </p:cNvGrpSpPr>
          <p:nvPr/>
        </p:nvGrpSpPr>
        <p:grpSpPr bwMode="auto">
          <a:xfrm>
            <a:off x="9940402" y="4189615"/>
            <a:ext cx="1761419" cy="431508"/>
            <a:chOff x="2447925" y="2108195"/>
            <a:chExt cx="4076700" cy="686172"/>
          </a:xfrm>
        </p:grpSpPr>
        <p:grpSp>
          <p:nvGrpSpPr>
            <p:cNvPr id="14" name="Gruppe 31"/>
            <p:cNvGrpSpPr>
              <a:grpSpLocks/>
            </p:cNvGrpSpPr>
            <p:nvPr/>
          </p:nvGrpSpPr>
          <p:grpSpPr bwMode="auto">
            <a:xfrm>
              <a:off x="2447925" y="2108195"/>
              <a:ext cx="4076700" cy="495305"/>
              <a:chOff x="1243647" y="3544108"/>
              <a:chExt cx="3362527" cy="495137"/>
            </a:xfrm>
          </p:grpSpPr>
          <p:sp>
            <p:nvSpPr>
              <p:cNvPr id="16" name="Pentagon 15"/>
              <p:cNvSpPr/>
              <p:nvPr/>
            </p:nvSpPr>
            <p:spPr>
              <a:xfrm>
                <a:off x="1243647" y="3592198"/>
                <a:ext cx="3362527" cy="447047"/>
              </a:xfrm>
              <a:prstGeom prst="homePlate">
                <a:avLst/>
              </a:prstGeom>
              <a:solidFill>
                <a:schemeClr val="bg1">
                  <a:lumMod val="50000"/>
                </a:schemeClr>
              </a:solidFill>
              <a:ln w="25400" cap="flat" cmpd="sng" algn="ctr">
                <a:noFill/>
                <a:prstDash val="solid"/>
              </a:ln>
              <a:effectLst>
                <a:softEdge rad="63500"/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 dirty="0" err="1">
                  <a:solidFill>
                    <a:sysClr val="window" lastClr="FFFFFF"/>
                  </a:solidFill>
                  <a:latin typeface="Calibri"/>
                  <a:ea typeface="+mn-ea"/>
                </a:endParaRPr>
              </a:p>
            </p:txBody>
          </p:sp>
          <p:sp>
            <p:nvSpPr>
              <p:cNvPr id="17" name="Pentagon 16"/>
              <p:cNvSpPr/>
              <p:nvPr/>
            </p:nvSpPr>
            <p:spPr>
              <a:xfrm>
                <a:off x="1326896" y="3544108"/>
                <a:ext cx="3190601" cy="368179"/>
              </a:xfrm>
              <a:prstGeom prst="homePlate">
                <a:avLst/>
              </a:prstGeom>
              <a:gradFill flip="none" rotWithShape="1">
                <a:gsLst>
                  <a:gs pos="24000">
                    <a:srgbClr val="009593"/>
                  </a:gs>
                  <a:gs pos="100000">
                    <a:srgbClr val="00F3F0"/>
                  </a:gs>
                </a:gsLst>
                <a:lin ang="135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indent="-342900" algn="ctr">
                  <a:buFont typeface="Calibri" pitchFamily="-108" charset="0"/>
                  <a:buAutoNum type="arabicPeriod"/>
                </a:pPr>
                <a:endParaRPr lang="en-US" noProof="1">
                  <a:solidFill>
                    <a:srgbClr val="FFFFFF"/>
                  </a:solidFill>
                  <a:ea typeface="ＭＳ Ｐゴシック" pitchFamily="-108" charset="-128"/>
                </a:endParaRPr>
              </a:p>
            </p:txBody>
          </p:sp>
        </p:grpSp>
        <p:sp>
          <p:nvSpPr>
            <p:cNvPr id="15" name="Text Box 52"/>
            <p:cNvSpPr txBox="1">
              <a:spLocks noChangeArrowheads="1"/>
            </p:cNvSpPr>
            <p:nvPr/>
          </p:nvSpPr>
          <p:spPr bwMode="gray">
            <a:xfrm>
              <a:off x="2680922" y="2115240"/>
              <a:ext cx="3117864" cy="679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801688">
                <a:spcBef>
                  <a:spcPct val="20000"/>
                </a:spcBef>
              </a:pPr>
              <a:r>
                <a:rPr lang="en-US" sz="1000" b="1" noProof="1" smtClean="0">
                  <a:solidFill>
                    <a:schemeClr val="bg1"/>
                  </a:solidFill>
                  <a:latin typeface="Calibri" pitchFamily="-108" charset="0"/>
                  <a:cs typeface="Arial" charset="0"/>
                </a:rPr>
                <a:t>Commencements</a:t>
              </a:r>
              <a:endParaRPr lang="en-US" sz="1000" b="1" noProof="1">
                <a:solidFill>
                  <a:schemeClr val="bg1"/>
                </a:solidFill>
                <a:latin typeface="Calibri" pitchFamily="-108" charset="0"/>
                <a:cs typeface="Arial" charset="0"/>
              </a:endParaRPr>
            </a:p>
          </p:txBody>
        </p:sp>
      </p:grpSp>
      <p:sp>
        <p:nvSpPr>
          <p:cNvPr id="18" name="Freeform 7"/>
          <p:cNvSpPr>
            <a:spLocks/>
          </p:cNvSpPr>
          <p:nvPr/>
        </p:nvSpPr>
        <p:spPr bwMode="auto">
          <a:xfrm rot="21163579">
            <a:off x="2194002" y="5750721"/>
            <a:ext cx="1107485" cy="902324"/>
          </a:xfrm>
          <a:custGeom>
            <a:avLst/>
            <a:gdLst>
              <a:gd name="T0" fmla="*/ 985 w 1153"/>
              <a:gd name="T1" fmla="*/ 114 h 985"/>
              <a:gd name="T2" fmla="*/ 985 w 1153"/>
              <a:gd name="T3" fmla="*/ 114 h 985"/>
              <a:gd name="T4" fmla="*/ 1017 w 1153"/>
              <a:gd name="T5" fmla="*/ 242 h 985"/>
              <a:gd name="T6" fmla="*/ 1073 w 1153"/>
              <a:gd name="T7" fmla="*/ 462 h 985"/>
              <a:gd name="T8" fmla="*/ 1153 w 1153"/>
              <a:gd name="T9" fmla="*/ 763 h 985"/>
              <a:gd name="T10" fmla="*/ 180 w 1153"/>
              <a:gd name="T11" fmla="*/ 985 h 985"/>
              <a:gd name="T12" fmla="*/ 180 w 1153"/>
              <a:gd name="T13" fmla="*/ 985 h 985"/>
              <a:gd name="T14" fmla="*/ 104 w 1153"/>
              <a:gd name="T15" fmla="*/ 693 h 985"/>
              <a:gd name="T16" fmla="*/ 48 w 1153"/>
              <a:gd name="T17" fmla="*/ 478 h 985"/>
              <a:gd name="T18" fmla="*/ 16 w 1153"/>
              <a:gd name="T19" fmla="*/ 348 h 985"/>
              <a:gd name="T20" fmla="*/ 16 w 1153"/>
              <a:gd name="T21" fmla="*/ 348 h 985"/>
              <a:gd name="T22" fmla="*/ 6 w 1153"/>
              <a:gd name="T23" fmla="*/ 296 h 985"/>
              <a:gd name="T24" fmla="*/ 2 w 1153"/>
              <a:gd name="T25" fmla="*/ 252 h 985"/>
              <a:gd name="T26" fmla="*/ 0 w 1153"/>
              <a:gd name="T27" fmla="*/ 210 h 985"/>
              <a:gd name="T28" fmla="*/ 965 w 1153"/>
              <a:gd name="T29" fmla="*/ 0 h 985"/>
              <a:gd name="T30" fmla="*/ 965 w 1153"/>
              <a:gd name="T31" fmla="*/ 0 h 985"/>
              <a:gd name="T32" fmla="*/ 971 w 1153"/>
              <a:gd name="T33" fmla="*/ 36 h 985"/>
              <a:gd name="T34" fmla="*/ 977 w 1153"/>
              <a:gd name="T35" fmla="*/ 72 h 985"/>
              <a:gd name="T36" fmla="*/ 985 w 1153"/>
              <a:gd name="T37" fmla="*/ 114 h 985"/>
              <a:gd name="T38" fmla="*/ 985 w 1153"/>
              <a:gd name="T39" fmla="*/ 114 h 98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153"/>
              <a:gd name="T61" fmla="*/ 0 h 985"/>
              <a:gd name="T62" fmla="*/ 1153 w 1153"/>
              <a:gd name="T63" fmla="*/ 985 h 98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153" h="985">
                <a:moveTo>
                  <a:pt x="985" y="114"/>
                </a:moveTo>
                <a:lnTo>
                  <a:pt x="985" y="114"/>
                </a:lnTo>
                <a:lnTo>
                  <a:pt x="1017" y="242"/>
                </a:lnTo>
                <a:lnTo>
                  <a:pt x="1073" y="462"/>
                </a:lnTo>
                <a:lnTo>
                  <a:pt x="1153" y="763"/>
                </a:lnTo>
                <a:lnTo>
                  <a:pt x="180" y="985"/>
                </a:lnTo>
                <a:lnTo>
                  <a:pt x="104" y="693"/>
                </a:lnTo>
                <a:lnTo>
                  <a:pt x="48" y="478"/>
                </a:lnTo>
                <a:lnTo>
                  <a:pt x="16" y="348"/>
                </a:lnTo>
                <a:lnTo>
                  <a:pt x="6" y="296"/>
                </a:lnTo>
                <a:lnTo>
                  <a:pt x="2" y="252"/>
                </a:lnTo>
                <a:lnTo>
                  <a:pt x="0" y="210"/>
                </a:lnTo>
                <a:lnTo>
                  <a:pt x="965" y="0"/>
                </a:lnTo>
                <a:lnTo>
                  <a:pt x="971" y="36"/>
                </a:lnTo>
                <a:lnTo>
                  <a:pt x="977" y="72"/>
                </a:lnTo>
                <a:lnTo>
                  <a:pt x="985" y="114"/>
                </a:lnTo>
                <a:close/>
              </a:path>
            </a:pathLst>
          </a:custGeom>
          <a:gradFill flip="none" rotWithShape="1">
            <a:gsLst>
              <a:gs pos="100000">
                <a:schemeClr val="bg1">
                  <a:lumMod val="75000"/>
                </a:schemeClr>
              </a:gs>
              <a:gs pos="45000">
                <a:schemeClr val="bg1"/>
              </a:gs>
            </a:gsLst>
            <a:lin ang="14400000" scaled="0"/>
            <a:tileRect/>
          </a:gradFill>
          <a:ln w="9525">
            <a:noFill/>
            <a:round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da-DK" sz="1100" kern="0" dirty="0">
              <a:solidFill>
                <a:sysClr val="windowText" lastClr="000000"/>
              </a:solidFill>
              <a:ea typeface="ＭＳ Ｐゴシック" pitchFamily="-97" charset="-128"/>
            </a:endParaRPr>
          </a:p>
          <a:p>
            <a:pPr algn="ctr">
              <a:defRPr/>
            </a:pPr>
            <a:r>
              <a:rPr lang="da-DK" sz="1100" kern="0" dirty="0" smtClean="0">
                <a:solidFill>
                  <a:sysClr val="windowText" lastClr="000000"/>
                </a:solidFill>
                <a:ea typeface="ＭＳ Ｐゴシック" pitchFamily="-97" charset="-128"/>
              </a:rPr>
              <a:t>Memorial Day</a:t>
            </a:r>
          </a:p>
          <a:p>
            <a:pPr algn="ctr">
              <a:defRPr/>
            </a:pPr>
            <a:r>
              <a:rPr lang="da-DK" sz="1100" kern="0" dirty="0" smtClean="0">
                <a:solidFill>
                  <a:sysClr val="windowText" lastClr="000000"/>
                </a:solidFill>
                <a:ea typeface="ＭＳ Ｐゴシック" pitchFamily="-97" charset="-128"/>
              </a:rPr>
              <a:t>Campus Closed</a:t>
            </a:r>
          </a:p>
          <a:p>
            <a:pPr>
              <a:defRPr/>
            </a:pPr>
            <a:endParaRPr lang="da-DK" sz="1100" kern="0" dirty="0">
              <a:solidFill>
                <a:sysClr val="windowText" lastClr="000000"/>
              </a:solidFill>
              <a:ea typeface="ＭＳ Ｐゴシック" pitchFamily="-97" charset="-128"/>
            </a:endParaRPr>
          </a:p>
        </p:txBody>
      </p:sp>
      <p:grpSp>
        <p:nvGrpSpPr>
          <p:cNvPr id="19" name="Group 19"/>
          <p:cNvGrpSpPr>
            <a:grpSpLocks/>
          </p:cNvGrpSpPr>
          <p:nvPr/>
        </p:nvGrpSpPr>
        <p:grpSpPr bwMode="auto">
          <a:xfrm>
            <a:off x="1896083" y="5371560"/>
            <a:ext cx="1770569" cy="288601"/>
            <a:chOff x="2447925" y="2082277"/>
            <a:chExt cx="4076700" cy="521223"/>
          </a:xfrm>
        </p:grpSpPr>
        <p:grpSp>
          <p:nvGrpSpPr>
            <p:cNvPr id="21" name="Gruppe 31"/>
            <p:cNvGrpSpPr>
              <a:grpSpLocks/>
            </p:cNvGrpSpPr>
            <p:nvPr/>
          </p:nvGrpSpPr>
          <p:grpSpPr bwMode="auto">
            <a:xfrm>
              <a:off x="2447925" y="2108195"/>
              <a:ext cx="4076700" cy="495305"/>
              <a:chOff x="1243647" y="3544108"/>
              <a:chExt cx="3362527" cy="495137"/>
            </a:xfrm>
          </p:grpSpPr>
          <p:sp>
            <p:nvSpPr>
              <p:cNvPr id="23" name="Pentagon 22"/>
              <p:cNvSpPr/>
              <p:nvPr/>
            </p:nvSpPr>
            <p:spPr>
              <a:xfrm>
                <a:off x="1243647" y="3592198"/>
                <a:ext cx="3362527" cy="447047"/>
              </a:xfrm>
              <a:prstGeom prst="homePlate">
                <a:avLst/>
              </a:prstGeom>
              <a:solidFill>
                <a:schemeClr val="bg1">
                  <a:lumMod val="50000"/>
                </a:schemeClr>
              </a:solidFill>
              <a:ln w="25400" cap="flat" cmpd="sng" algn="ctr">
                <a:noFill/>
                <a:prstDash val="solid"/>
              </a:ln>
              <a:effectLst>
                <a:softEdge rad="63500"/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 dirty="0" err="1">
                  <a:solidFill>
                    <a:sysClr val="window" lastClr="FFFFFF"/>
                  </a:solidFill>
                  <a:latin typeface="Calibri"/>
                  <a:ea typeface="+mn-ea"/>
                </a:endParaRPr>
              </a:p>
            </p:txBody>
          </p:sp>
          <p:sp>
            <p:nvSpPr>
              <p:cNvPr id="24" name="Pentagon 23"/>
              <p:cNvSpPr/>
              <p:nvPr/>
            </p:nvSpPr>
            <p:spPr>
              <a:xfrm>
                <a:off x="1326896" y="3544108"/>
                <a:ext cx="3190601" cy="368179"/>
              </a:xfrm>
              <a:prstGeom prst="homePlate">
                <a:avLst/>
              </a:prstGeom>
              <a:gradFill flip="none" rotWithShape="1">
                <a:gsLst>
                  <a:gs pos="24000">
                    <a:srgbClr val="009593"/>
                  </a:gs>
                  <a:gs pos="100000">
                    <a:srgbClr val="00F3F0"/>
                  </a:gs>
                </a:gsLst>
                <a:lin ang="135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indent="-342900" algn="ctr">
                  <a:buFont typeface="Calibri" pitchFamily="-108" charset="0"/>
                  <a:buAutoNum type="arabicPeriod"/>
                </a:pPr>
                <a:endParaRPr lang="en-US" noProof="1">
                  <a:solidFill>
                    <a:srgbClr val="FFFFFF"/>
                  </a:solidFill>
                  <a:ea typeface="ＭＳ Ｐゴシック" pitchFamily="-108" charset="-128"/>
                </a:endParaRPr>
              </a:p>
            </p:txBody>
          </p:sp>
        </p:grpSp>
        <p:sp>
          <p:nvSpPr>
            <p:cNvPr id="22" name="Text Box 52"/>
            <p:cNvSpPr txBox="1">
              <a:spLocks noChangeArrowheads="1"/>
            </p:cNvSpPr>
            <p:nvPr/>
          </p:nvSpPr>
          <p:spPr bwMode="gray">
            <a:xfrm>
              <a:off x="2679930" y="2082277"/>
              <a:ext cx="3117864" cy="312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801688">
                <a:spcBef>
                  <a:spcPct val="20000"/>
                </a:spcBef>
              </a:pPr>
              <a:r>
                <a:rPr lang="en-US" sz="1000" b="1" noProof="1" smtClean="0">
                  <a:solidFill>
                    <a:schemeClr val="bg1"/>
                  </a:solidFill>
                  <a:latin typeface="Calibri" pitchFamily="-108" charset="0"/>
                  <a:cs typeface="Arial" charset="0"/>
                </a:rPr>
                <a:t>Commencements</a:t>
              </a:r>
              <a:endParaRPr lang="en-US" sz="1000" b="1" noProof="1">
                <a:solidFill>
                  <a:schemeClr val="bg1"/>
                </a:solidFill>
                <a:latin typeface="Calibri" pitchFamily="-108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213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5"/>
          <p:cNvSpPr/>
          <p:nvPr/>
        </p:nvSpPr>
        <p:spPr>
          <a:xfrm>
            <a:off x="1896083" y="1543189"/>
            <a:ext cx="8206612" cy="4248618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</a:ln>
          <a:effectLst>
            <a:softEdge rad="63500"/>
          </a:effectLst>
        </p:spPr>
        <p:txBody>
          <a:bodyPr anchor="ctr"/>
          <a:lstStyle/>
          <a:p>
            <a:pPr algn="ctr"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200742"/>
              </p:ext>
            </p:extLst>
          </p:nvPr>
        </p:nvGraphicFramePr>
        <p:xfrm>
          <a:off x="382385" y="1030777"/>
          <a:ext cx="11454939" cy="5527967"/>
        </p:xfrm>
        <a:graphic>
          <a:graphicData uri="http://schemas.openxmlformats.org/drawingml/2006/table">
            <a:tbl>
              <a:tblPr/>
              <a:tblGrid>
                <a:gridCol w="1414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6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7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10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511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359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49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MONDAY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TUESDAY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WEDNESDAY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THURSDAY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FRIDAY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986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22232222ASDASDNMD</a:t>
                      </a: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22F22HFHFHHHS</a:t>
                      </a: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Provost notifies candidates of RTP status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688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688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688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246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kstboks 26"/>
          <p:cNvSpPr txBox="1"/>
          <p:nvPr/>
        </p:nvSpPr>
        <p:spPr>
          <a:xfrm>
            <a:off x="286441" y="565297"/>
            <a:ext cx="136447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a-D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JUNE 2018</a:t>
            </a:r>
            <a:endParaRPr lang="da-DK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gray">
          <a:xfrm>
            <a:off x="382385" y="87425"/>
            <a:ext cx="4591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r>
              <a:rPr lang="de-DE" b="1" dirty="0">
                <a:solidFill>
                  <a:srgbClr val="000000"/>
                </a:solidFill>
                <a:latin typeface="Calibri" pitchFamily="-108" charset="0"/>
              </a:rPr>
              <a:t>COLLEGE OF SOCIAL AND BEHAVIORAL SCIENCES</a:t>
            </a:r>
            <a:endParaRPr lang="de-DE" dirty="0">
              <a:solidFill>
                <a:srgbClr val="000000"/>
              </a:solidFill>
              <a:latin typeface="Calibri" pitchFamily="-108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Calibri" pitchFamily="-108" charset="0"/>
              </a:rPr>
              <a:t>College Academic Calendar</a:t>
            </a:r>
          </a:p>
        </p:txBody>
      </p:sp>
      <p:sp>
        <p:nvSpPr>
          <p:cNvPr id="31" name="Måne 110"/>
          <p:cNvSpPr/>
          <p:nvPr/>
        </p:nvSpPr>
        <p:spPr bwMode="auto">
          <a:xfrm rot="16552097">
            <a:off x="3786957" y="2614715"/>
            <a:ext cx="74576" cy="309181"/>
          </a:xfrm>
          <a:prstGeom prst="moon">
            <a:avLst>
              <a:gd name="adj" fmla="val 8311"/>
            </a:avLst>
          </a:prstGeom>
          <a:gradFill flip="none" rotWithShape="1">
            <a:gsLst>
              <a:gs pos="24000">
                <a:sysClr val="windowText" lastClr="000000">
                  <a:alpha val="24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  <a:ea typeface="ＭＳ Ｐゴシック" pitchFamily="-9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329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5"/>
          <p:cNvSpPr/>
          <p:nvPr/>
        </p:nvSpPr>
        <p:spPr>
          <a:xfrm>
            <a:off x="1896083" y="1543189"/>
            <a:ext cx="8206612" cy="4248618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</a:ln>
          <a:effectLst>
            <a:softEdge rad="63500"/>
          </a:effectLst>
        </p:spPr>
        <p:txBody>
          <a:bodyPr anchor="ctr"/>
          <a:lstStyle/>
          <a:p>
            <a:pPr algn="ctr"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325497"/>
              </p:ext>
            </p:extLst>
          </p:nvPr>
        </p:nvGraphicFramePr>
        <p:xfrm>
          <a:off x="249382" y="1015283"/>
          <a:ext cx="11704319" cy="5609961"/>
        </p:xfrm>
        <a:graphic>
          <a:graphicData uri="http://schemas.openxmlformats.org/drawingml/2006/table">
            <a:tbl>
              <a:tblPr/>
              <a:tblGrid>
                <a:gridCol w="144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1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94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7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36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781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79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MONDAY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TUESDAY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WEDNESDAY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THURSDAY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FRIDAY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205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3</a:t>
                      </a: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3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4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855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855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855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23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Fall Semester Begins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24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426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28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Weekday Classes Begin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CSBS Welcome Committee  Activities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29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CSBS Welcome Committee  Activities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kstboks 26"/>
          <p:cNvSpPr txBox="1"/>
          <p:nvPr/>
        </p:nvSpPr>
        <p:spPr>
          <a:xfrm>
            <a:off x="240309" y="551275"/>
            <a:ext cx="1655774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a-D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AUGUST 2017</a:t>
            </a:r>
            <a:endParaRPr lang="da-DK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gray">
          <a:xfrm>
            <a:off x="249382" y="87425"/>
            <a:ext cx="4591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r>
              <a:rPr lang="de-DE" b="1" dirty="0">
                <a:solidFill>
                  <a:srgbClr val="000000"/>
                </a:solidFill>
                <a:latin typeface="Calibri" pitchFamily="-108" charset="0"/>
              </a:rPr>
              <a:t>COLLEGE OF SOCIAL AND BEHAVIORAL SCIENCES</a:t>
            </a:r>
            <a:endParaRPr lang="de-DE" dirty="0">
              <a:solidFill>
                <a:srgbClr val="000000"/>
              </a:solidFill>
              <a:latin typeface="Calibri" pitchFamily="-108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Calibri" pitchFamily="-108" charset="0"/>
              </a:rPr>
              <a:t>College Academic Calendar</a:t>
            </a:r>
          </a:p>
        </p:txBody>
      </p:sp>
      <p:sp>
        <p:nvSpPr>
          <p:cNvPr id="31" name="Måne 110"/>
          <p:cNvSpPr/>
          <p:nvPr/>
        </p:nvSpPr>
        <p:spPr bwMode="auto">
          <a:xfrm rot="16552097">
            <a:off x="3786957" y="2614715"/>
            <a:ext cx="74576" cy="309181"/>
          </a:xfrm>
          <a:prstGeom prst="moon">
            <a:avLst>
              <a:gd name="adj" fmla="val 8311"/>
            </a:avLst>
          </a:prstGeom>
          <a:gradFill flip="none" rotWithShape="1">
            <a:gsLst>
              <a:gs pos="24000">
                <a:sysClr val="windowText" lastClr="000000">
                  <a:alpha val="24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  <a:ea typeface="ＭＳ Ｐゴシック" pitchFamily="-97" charset="-128"/>
            </a:endParaRPr>
          </a:p>
        </p:txBody>
      </p:sp>
      <p:sp>
        <p:nvSpPr>
          <p:cNvPr id="13" name="Pentagon 12"/>
          <p:cNvSpPr/>
          <p:nvPr/>
        </p:nvSpPr>
        <p:spPr bwMode="auto">
          <a:xfrm>
            <a:off x="8354291" y="5232375"/>
            <a:ext cx="3524596" cy="300232"/>
          </a:xfrm>
          <a:prstGeom prst="homePlate">
            <a:avLst/>
          </a:prstGeom>
          <a:solidFill>
            <a:srgbClr val="00B050"/>
          </a:solidFill>
          <a:ln w="25400" cap="flat" cmpd="sng" algn="ctr">
            <a:noFill/>
            <a:prstDash val="solid"/>
          </a:ln>
          <a:effectLst>
            <a:softEdge rad="63500"/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900" kern="0" dirty="0" smtClean="0">
                <a:solidFill>
                  <a:sysClr val="window" lastClr="FFFFFF"/>
                </a:solidFill>
                <a:latin typeface="Calibri"/>
                <a:ea typeface="+mn-ea"/>
              </a:rPr>
              <a:t>       </a:t>
            </a:r>
            <a:r>
              <a:rPr lang="da-DK" sz="900" b="1" kern="0" dirty="0" smtClean="0">
                <a:solidFill>
                  <a:sysClr val="window" lastClr="FFFFFF"/>
                </a:solidFill>
                <a:latin typeface="Calibri"/>
                <a:ea typeface="+mn-ea"/>
              </a:rPr>
              <a:t>Department Meetings</a:t>
            </a:r>
            <a:endParaRPr lang="da-DK" sz="900" b="1" kern="0" dirty="0">
              <a:solidFill>
                <a:sysClr val="window" lastClr="FFFFFF"/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86488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5"/>
          <p:cNvSpPr/>
          <p:nvPr/>
        </p:nvSpPr>
        <p:spPr>
          <a:xfrm>
            <a:off x="1896083" y="1543189"/>
            <a:ext cx="8206612" cy="4248618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</a:ln>
          <a:effectLst>
            <a:softEdge rad="63500"/>
          </a:effectLst>
        </p:spPr>
        <p:txBody>
          <a:bodyPr anchor="ctr"/>
          <a:lstStyle/>
          <a:p>
            <a:pPr algn="ctr"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441216"/>
              </p:ext>
            </p:extLst>
          </p:nvPr>
        </p:nvGraphicFramePr>
        <p:xfrm>
          <a:off x="290945" y="1015283"/>
          <a:ext cx="11637819" cy="5562991"/>
        </p:xfrm>
        <a:graphic>
          <a:graphicData uri="http://schemas.openxmlformats.org/drawingml/2006/table">
            <a:tbl>
              <a:tblPr/>
              <a:tblGrid>
                <a:gridCol w="1436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9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1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7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2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668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7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MONDAY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TUESDAY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WEDNESDAY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THURSDAY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FRIDAY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720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3</a:t>
                      </a: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a-DK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CSBS Welcome Committee  Activities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405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APC Meeting 2-4PM (SH 171)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6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EPC Meeting 2-4PM (UN 211)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405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12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GSC Meeting 2-4PM (UN 277)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405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19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APC Submission deadline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EPC Meeting 2-4PM (UN 211)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968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28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en-US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Faculty Senate Mtg 2-4:30PM (OV Room 81)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/>
                      </a:r>
                      <a:b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</a:br>
                      <a:endParaRPr kumimoji="0" lang="en-US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29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SS Writing Project – Creative Writing 12:30-2PM (SH 181)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en-US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kstboks 26"/>
          <p:cNvSpPr txBox="1"/>
          <p:nvPr/>
        </p:nvSpPr>
        <p:spPr>
          <a:xfrm>
            <a:off x="195001" y="551275"/>
            <a:ext cx="209147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a-D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SEPTEMBER 2017</a:t>
            </a:r>
            <a:endParaRPr lang="da-DK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gray">
          <a:xfrm>
            <a:off x="290945" y="40689"/>
            <a:ext cx="4591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r>
              <a:rPr lang="de-DE" b="1" dirty="0">
                <a:solidFill>
                  <a:srgbClr val="000000"/>
                </a:solidFill>
                <a:latin typeface="Calibri" pitchFamily="-108" charset="0"/>
              </a:rPr>
              <a:t>COLLEGE OF SOCIAL AND BEHAVIORAL SCIENCES</a:t>
            </a:r>
            <a:endParaRPr lang="de-DE" dirty="0">
              <a:solidFill>
                <a:srgbClr val="000000"/>
              </a:solidFill>
              <a:latin typeface="Calibri" pitchFamily="-108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Calibri" pitchFamily="-108" charset="0"/>
              </a:rPr>
              <a:t>College Academic Calendar</a:t>
            </a:r>
          </a:p>
        </p:txBody>
      </p:sp>
      <p:sp>
        <p:nvSpPr>
          <p:cNvPr id="31" name="Måne 110"/>
          <p:cNvSpPr/>
          <p:nvPr/>
        </p:nvSpPr>
        <p:spPr bwMode="auto">
          <a:xfrm rot="16552097">
            <a:off x="3786957" y="2614715"/>
            <a:ext cx="74576" cy="309181"/>
          </a:xfrm>
          <a:prstGeom prst="moon">
            <a:avLst>
              <a:gd name="adj" fmla="val 8311"/>
            </a:avLst>
          </a:prstGeom>
          <a:gradFill flip="none" rotWithShape="1">
            <a:gsLst>
              <a:gs pos="24000">
                <a:sysClr val="windowText" lastClr="000000">
                  <a:alpha val="24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  <a:ea typeface="ＭＳ Ｐゴシック" pitchFamily="-97" charset="-128"/>
            </a:endParaRPr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 rot="21163579">
            <a:off x="2117490" y="2635219"/>
            <a:ext cx="1107485" cy="902324"/>
          </a:xfrm>
          <a:custGeom>
            <a:avLst/>
            <a:gdLst>
              <a:gd name="T0" fmla="*/ 985 w 1153"/>
              <a:gd name="T1" fmla="*/ 114 h 985"/>
              <a:gd name="T2" fmla="*/ 985 w 1153"/>
              <a:gd name="T3" fmla="*/ 114 h 985"/>
              <a:gd name="T4" fmla="*/ 1017 w 1153"/>
              <a:gd name="T5" fmla="*/ 242 h 985"/>
              <a:gd name="T6" fmla="*/ 1073 w 1153"/>
              <a:gd name="T7" fmla="*/ 462 h 985"/>
              <a:gd name="T8" fmla="*/ 1153 w 1153"/>
              <a:gd name="T9" fmla="*/ 763 h 985"/>
              <a:gd name="T10" fmla="*/ 180 w 1153"/>
              <a:gd name="T11" fmla="*/ 985 h 985"/>
              <a:gd name="T12" fmla="*/ 180 w 1153"/>
              <a:gd name="T13" fmla="*/ 985 h 985"/>
              <a:gd name="T14" fmla="*/ 104 w 1153"/>
              <a:gd name="T15" fmla="*/ 693 h 985"/>
              <a:gd name="T16" fmla="*/ 48 w 1153"/>
              <a:gd name="T17" fmla="*/ 478 h 985"/>
              <a:gd name="T18" fmla="*/ 16 w 1153"/>
              <a:gd name="T19" fmla="*/ 348 h 985"/>
              <a:gd name="T20" fmla="*/ 16 w 1153"/>
              <a:gd name="T21" fmla="*/ 348 h 985"/>
              <a:gd name="T22" fmla="*/ 6 w 1153"/>
              <a:gd name="T23" fmla="*/ 296 h 985"/>
              <a:gd name="T24" fmla="*/ 2 w 1153"/>
              <a:gd name="T25" fmla="*/ 252 h 985"/>
              <a:gd name="T26" fmla="*/ 0 w 1153"/>
              <a:gd name="T27" fmla="*/ 210 h 985"/>
              <a:gd name="T28" fmla="*/ 965 w 1153"/>
              <a:gd name="T29" fmla="*/ 0 h 985"/>
              <a:gd name="T30" fmla="*/ 965 w 1153"/>
              <a:gd name="T31" fmla="*/ 0 h 985"/>
              <a:gd name="T32" fmla="*/ 971 w 1153"/>
              <a:gd name="T33" fmla="*/ 36 h 985"/>
              <a:gd name="T34" fmla="*/ 977 w 1153"/>
              <a:gd name="T35" fmla="*/ 72 h 985"/>
              <a:gd name="T36" fmla="*/ 985 w 1153"/>
              <a:gd name="T37" fmla="*/ 114 h 985"/>
              <a:gd name="T38" fmla="*/ 985 w 1153"/>
              <a:gd name="T39" fmla="*/ 114 h 98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153"/>
              <a:gd name="T61" fmla="*/ 0 h 985"/>
              <a:gd name="T62" fmla="*/ 1153 w 1153"/>
              <a:gd name="T63" fmla="*/ 985 h 98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153" h="985">
                <a:moveTo>
                  <a:pt x="985" y="114"/>
                </a:moveTo>
                <a:lnTo>
                  <a:pt x="985" y="114"/>
                </a:lnTo>
                <a:lnTo>
                  <a:pt x="1017" y="242"/>
                </a:lnTo>
                <a:lnTo>
                  <a:pt x="1073" y="462"/>
                </a:lnTo>
                <a:lnTo>
                  <a:pt x="1153" y="763"/>
                </a:lnTo>
                <a:lnTo>
                  <a:pt x="180" y="985"/>
                </a:lnTo>
                <a:lnTo>
                  <a:pt x="104" y="693"/>
                </a:lnTo>
                <a:lnTo>
                  <a:pt x="48" y="478"/>
                </a:lnTo>
                <a:lnTo>
                  <a:pt x="16" y="348"/>
                </a:lnTo>
                <a:lnTo>
                  <a:pt x="6" y="296"/>
                </a:lnTo>
                <a:lnTo>
                  <a:pt x="2" y="252"/>
                </a:lnTo>
                <a:lnTo>
                  <a:pt x="0" y="210"/>
                </a:lnTo>
                <a:lnTo>
                  <a:pt x="965" y="0"/>
                </a:lnTo>
                <a:lnTo>
                  <a:pt x="971" y="36"/>
                </a:lnTo>
                <a:lnTo>
                  <a:pt x="977" y="72"/>
                </a:lnTo>
                <a:lnTo>
                  <a:pt x="985" y="114"/>
                </a:lnTo>
                <a:close/>
              </a:path>
            </a:pathLst>
          </a:custGeom>
          <a:gradFill flip="none" rotWithShape="1">
            <a:gsLst>
              <a:gs pos="100000">
                <a:schemeClr val="bg1">
                  <a:lumMod val="75000"/>
                </a:schemeClr>
              </a:gs>
              <a:gs pos="45000">
                <a:schemeClr val="bg1"/>
              </a:gs>
            </a:gsLst>
            <a:lin ang="14400000" scaled="0"/>
            <a:tileRect/>
          </a:gradFill>
          <a:ln w="9525">
            <a:noFill/>
            <a:round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da-DK" sz="1100" kern="0" dirty="0">
              <a:solidFill>
                <a:sysClr val="windowText" lastClr="000000"/>
              </a:solidFill>
              <a:ea typeface="ＭＳ Ｐゴシック" pitchFamily="-97" charset="-128"/>
            </a:endParaRPr>
          </a:p>
          <a:p>
            <a:pPr algn="ctr">
              <a:defRPr/>
            </a:pPr>
            <a:r>
              <a:rPr lang="da-DK" sz="1100" kern="0" dirty="0" smtClean="0">
                <a:solidFill>
                  <a:sysClr val="windowText" lastClr="000000"/>
                </a:solidFill>
                <a:ea typeface="ＭＳ Ｐゴシック" pitchFamily="-97" charset="-128"/>
              </a:rPr>
              <a:t>Labor Day</a:t>
            </a:r>
          </a:p>
          <a:p>
            <a:pPr algn="ctr">
              <a:defRPr/>
            </a:pPr>
            <a:r>
              <a:rPr lang="da-DK" sz="1100" kern="0" dirty="0" smtClean="0">
                <a:solidFill>
                  <a:sysClr val="windowText" lastClr="000000"/>
                </a:solidFill>
                <a:ea typeface="ＭＳ Ｐゴシック" pitchFamily="-97" charset="-128"/>
              </a:rPr>
              <a:t>Campus Closed</a:t>
            </a:r>
          </a:p>
          <a:p>
            <a:pPr>
              <a:defRPr/>
            </a:pPr>
            <a:endParaRPr lang="da-DK" sz="1100" kern="0" dirty="0">
              <a:solidFill>
                <a:sysClr val="windowText" lastClr="000000"/>
              </a:solidFill>
              <a:ea typeface="ＭＳ Ｐゴシック" pitchFamily="-9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2216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5"/>
          <p:cNvSpPr/>
          <p:nvPr/>
        </p:nvSpPr>
        <p:spPr>
          <a:xfrm>
            <a:off x="1896083" y="1543189"/>
            <a:ext cx="8206612" cy="4248618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</a:ln>
          <a:effectLst>
            <a:softEdge rad="63500"/>
          </a:effectLst>
        </p:spPr>
        <p:txBody>
          <a:bodyPr anchor="ctr"/>
          <a:lstStyle/>
          <a:p>
            <a:pPr algn="ctr"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794991"/>
              </p:ext>
            </p:extLst>
          </p:nvPr>
        </p:nvGraphicFramePr>
        <p:xfrm>
          <a:off x="315882" y="1015283"/>
          <a:ext cx="11629507" cy="5734549"/>
        </p:xfrm>
        <a:graphic>
          <a:graphicData uri="http://schemas.openxmlformats.org/drawingml/2006/table">
            <a:tbl>
              <a:tblPr/>
              <a:tblGrid>
                <a:gridCol w="1435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6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33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08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654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2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MONDAY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TUESDAY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WEDNESDAY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THURSDAY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FRIDAY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442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22232222ASDASDNMD</a:t>
                      </a: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22F22HFHFHHHS</a:t>
                      </a: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3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APC Meeting 2-4PM (SH 171)</a:t>
                      </a: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SS Writing Project – Creative Writing 2-3:30PM (SH 181)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EPC Meeting 2-4PM (UN 211)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SS Writing Project – Writing Analytical 12:30-2PM (SH 181)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343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GSC Meeting 2-4PM (UN 277)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SS Writing Project – Writing Analytical 2-3:30PM (SH 181)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da-DK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Depts forward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sabbatical apps 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applicants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343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SS Writing Project – Reflecting on Our Identity as Writers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2-3:30PM (SH 181)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EPC Meeting 2-4PM (UN 211)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20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Depts forward sabbatical apps 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da-DK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CPC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SS Writing Project – Reflecting on Our Identity as Writers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da-DK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12:30-2PM (SH 181)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693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24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SS Writing Project – Communicating Through Writing 2-3:30PM (SH 181)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APC Submission deadline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Faculty Class Rosters are available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Faculty Senate Mtg 2-4:30PM (OV Room 81)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27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da-DK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Depts &amp; DPC provide 2nd year recommendations to candidates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SS Writing Project – Communicating Through Writing 12:30-2PM (SH 181</a:t>
                      </a: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233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30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Chair’s Build/Review Period (Mon- Thurs, Oct 30-Jan 18)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kstboks 26"/>
          <p:cNvSpPr txBox="1"/>
          <p:nvPr/>
        </p:nvSpPr>
        <p:spPr>
          <a:xfrm>
            <a:off x="59490" y="615173"/>
            <a:ext cx="183659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a-D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OCTOBER 2017</a:t>
            </a:r>
            <a:endParaRPr lang="da-DK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gray">
          <a:xfrm>
            <a:off x="199505" y="40689"/>
            <a:ext cx="4591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r>
              <a:rPr lang="de-DE" b="1" dirty="0">
                <a:solidFill>
                  <a:srgbClr val="000000"/>
                </a:solidFill>
                <a:latin typeface="Calibri" pitchFamily="-108" charset="0"/>
              </a:rPr>
              <a:t>COLLEGE OF SOCIAL AND BEHAVIORAL SCIENCES</a:t>
            </a:r>
            <a:endParaRPr lang="de-DE" dirty="0">
              <a:solidFill>
                <a:srgbClr val="000000"/>
              </a:solidFill>
              <a:latin typeface="Calibri" pitchFamily="-108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Calibri" pitchFamily="-108" charset="0"/>
              </a:rPr>
              <a:t>College Academic Calendar</a:t>
            </a:r>
          </a:p>
        </p:txBody>
      </p:sp>
      <p:sp>
        <p:nvSpPr>
          <p:cNvPr id="31" name="Måne 110"/>
          <p:cNvSpPr/>
          <p:nvPr/>
        </p:nvSpPr>
        <p:spPr bwMode="auto">
          <a:xfrm rot="16552097">
            <a:off x="3786957" y="2614715"/>
            <a:ext cx="74576" cy="309181"/>
          </a:xfrm>
          <a:prstGeom prst="moon">
            <a:avLst>
              <a:gd name="adj" fmla="val 8311"/>
            </a:avLst>
          </a:prstGeom>
          <a:gradFill flip="none" rotWithShape="1">
            <a:gsLst>
              <a:gs pos="24000">
                <a:sysClr val="windowText" lastClr="000000">
                  <a:alpha val="24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  <a:ea typeface="ＭＳ Ｐゴシック" pitchFamily="-9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5031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5"/>
          <p:cNvSpPr/>
          <p:nvPr/>
        </p:nvSpPr>
        <p:spPr>
          <a:xfrm>
            <a:off x="1896083" y="1543189"/>
            <a:ext cx="8206612" cy="4248618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</a:ln>
          <a:effectLst>
            <a:softEdge rad="63500"/>
          </a:effectLst>
        </p:spPr>
        <p:txBody>
          <a:bodyPr anchor="ctr"/>
          <a:lstStyle/>
          <a:p>
            <a:pPr algn="ctr"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220508"/>
              </p:ext>
            </p:extLst>
          </p:nvPr>
        </p:nvGraphicFramePr>
        <p:xfrm>
          <a:off x="300472" y="972589"/>
          <a:ext cx="11644917" cy="5764242"/>
        </p:xfrm>
        <a:graphic>
          <a:graphicData uri="http://schemas.openxmlformats.org/drawingml/2006/table">
            <a:tbl>
              <a:tblPr/>
              <a:tblGrid>
                <a:gridCol w="1437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0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90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62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34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680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90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MONDAY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TUESDAY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WEDNESDAY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THURSDAY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FRIDAY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677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A</a:t>
                      </a: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3</a:t>
                      </a: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HGHGG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a-DK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EPC Meeting 2-4PM (UN 211)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48</a:t>
                      </a:r>
                      <a:r>
                        <a:rPr kumimoji="0" lang="en-US" sz="1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th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Anniversary Keynote Lecture Dr. Anthony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Samad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12-12:45PM (USU Grand Salon)</a:t>
                      </a: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Black House Re-Opening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4-7PM Black House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(18348 Halsted St)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3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SS Writing Project – Writing Literature Reviews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12:30-2PM (SH 181)</a:t>
                      </a:r>
                      <a:endParaRPr kumimoji="0" lang="da-DK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571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6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Depts &amp; DPC forwards 2nd year recommendations to Dean/CPC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7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APC Meeting 2-4PM (SH 171)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SS Writing Project – Writing Literature Reviews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     2-3:30PM </a:t>
                      </a: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(SH 181)</a:t>
                      </a:r>
                      <a:endParaRPr kumimoji="0" lang="da-DK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da-DK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Depts forward revisions to personnel procedures to CPC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ACM Meeting 10-12:30pm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da-DK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      </a:t>
                      </a:r>
                      <a:r>
                        <a:rPr kumimoji="0" lang="da-DK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(SH 181)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10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Apps closing date for part-time faculty opening for Spring 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635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13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CPC forwards recommendations on sabbaticals to applicants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14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GSC Meeting 2-4PM (UN 277)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EPC Meeting 2-4PM (UN 211)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17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Latin American Film Festival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  Opening </a:t>
                      </a: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Reception (Nov. 17-19)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417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20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CPC forwards sabbatical apps to Dean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Council of Chair Meeting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21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APC Submission deadline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23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968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27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Dean forwards sabbatical apps to the President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kstboks 26"/>
          <p:cNvSpPr txBox="1"/>
          <p:nvPr/>
        </p:nvSpPr>
        <p:spPr>
          <a:xfrm>
            <a:off x="191193" y="557696"/>
            <a:ext cx="2071849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a-D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NOVEMBER 2017</a:t>
            </a:r>
            <a:endParaRPr lang="da-DK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gray">
          <a:xfrm>
            <a:off x="300471" y="87425"/>
            <a:ext cx="4591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r>
              <a:rPr lang="de-DE" b="1" dirty="0">
                <a:solidFill>
                  <a:srgbClr val="000000"/>
                </a:solidFill>
                <a:latin typeface="Calibri" pitchFamily="-108" charset="0"/>
              </a:rPr>
              <a:t>COLLEGE OF SOCIAL AND BEHAVIORAL SCIENCES</a:t>
            </a:r>
            <a:endParaRPr lang="de-DE" dirty="0">
              <a:solidFill>
                <a:srgbClr val="000000"/>
              </a:solidFill>
              <a:latin typeface="Calibri" pitchFamily="-108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Calibri" pitchFamily="-108" charset="0"/>
              </a:rPr>
              <a:t>College Academic Calendar</a:t>
            </a:r>
          </a:p>
        </p:txBody>
      </p:sp>
      <p:sp>
        <p:nvSpPr>
          <p:cNvPr id="31" name="Måne 110"/>
          <p:cNvSpPr/>
          <p:nvPr/>
        </p:nvSpPr>
        <p:spPr bwMode="auto">
          <a:xfrm rot="16552097">
            <a:off x="3786957" y="2614715"/>
            <a:ext cx="74576" cy="309181"/>
          </a:xfrm>
          <a:prstGeom prst="moon">
            <a:avLst>
              <a:gd name="adj" fmla="val 8311"/>
            </a:avLst>
          </a:prstGeom>
          <a:gradFill flip="none" rotWithShape="1">
            <a:gsLst>
              <a:gs pos="24000">
                <a:sysClr val="windowText" lastClr="000000">
                  <a:alpha val="24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  <a:ea typeface="ＭＳ Ｐゴシック" pitchFamily="-97" charset="-128"/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 rot="21163579">
            <a:off x="10150723" y="3163520"/>
            <a:ext cx="1037194" cy="692800"/>
          </a:xfrm>
          <a:custGeom>
            <a:avLst/>
            <a:gdLst>
              <a:gd name="T0" fmla="*/ 985 w 1153"/>
              <a:gd name="T1" fmla="*/ 114 h 985"/>
              <a:gd name="T2" fmla="*/ 985 w 1153"/>
              <a:gd name="T3" fmla="*/ 114 h 985"/>
              <a:gd name="T4" fmla="*/ 1017 w 1153"/>
              <a:gd name="T5" fmla="*/ 242 h 985"/>
              <a:gd name="T6" fmla="*/ 1073 w 1153"/>
              <a:gd name="T7" fmla="*/ 462 h 985"/>
              <a:gd name="T8" fmla="*/ 1153 w 1153"/>
              <a:gd name="T9" fmla="*/ 763 h 985"/>
              <a:gd name="T10" fmla="*/ 180 w 1153"/>
              <a:gd name="T11" fmla="*/ 985 h 985"/>
              <a:gd name="T12" fmla="*/ 180 w 1153"/>
              <a:gd name="T13" fmla="*/ 985 h 985"/>
              <a:gd name="T14" fmla="*/ 104 w 1153"/>
              <a:gd name="T15" fmla="*/ 693 h 985"/>
              <a:gd name="T16" fmla="*/ 48 w 1153"/>
              <a:gd name="T17" fmla="*/ 478 h 985"/>
              <a:gd name="T18" fmla="*/ 16 w 1153"/>
              <a:gd name="T19" fmla="*/ 348 h 985"/>
              <a:gd name="T20" fmla="*/ 16 w 1153"/>
              <a:gd name="T21" fmla="*/ 348 h 985"/>
              <a:gd name="T22" fmla="*/ 6 w 1153"/>
              <a:gd name="T23" fmla="*/ 296 h 985"/>
              <a:gd name="T24" fmla="*/ 2 w 1153"/>
              <a:gd name="T25" fmla="*/ 252 h 985"/>
              <a:gd name="T26" fmla="*/ 0 w 1153"/>
              <a:gd name="T27" fmla="*/ 210 h 985"/>
              <a:gd name="T28" fmla="*/ 965 w 1153"/>
              <a:gd name="T29" fmla="*/ 0 h 985"/>
              <a:gd name="T30" fmla="*/ 965 w 1153"/>
              <a:gd name="T31" fmla="*/ 0 h 985"/>
              <a:gd name="T32" fmla="*/ 971 w 1153"/>
              <a:gd name="T33" fmla="*/ 36 h 985"/>
              <a:gd name="T34" fmla="*/ 977 w 1153"/>
              <a:gd name="T35" fmla="*/ 72 h 985"/>
              <a:gd name="T36" fmla="*/ 985 w 1153"/>
              <a:gd name="T37" fmla="*/ 114 h 985"/>
              <a:gd name="T38" fmla="*/ 985 w 1153"/>
              <a:gd name="T39" fmla="*/ 114 h 98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153"/>
              <a:gd name="T61" fmla="*/ 0 h 985"/>
              <a:gd name="T62" fmla="*/ 1153 w 1153"/>
              <a:gd name="T63" fmla="*/ 985 h 98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153" h="985">
                <a:moveTo>
                  <a:pt x="985" y="114"/>
                </a:moveTo>
                <a:lnTo>
                  <a:pt x="985" y="114"/>
                </a:lnTo>
                <a:lnTo>
                  <a:pt x="1017" y="242"/>
                </a:lnTo>
                <a:lnTo>
                  <a:pt x="1073" y="462"/>
                </a:lnTo>
                <a:lnTo>
                  <a:pt x="1153" y="763"/>
                </a:lnTo>
                <a:lnTo>
                  <a:pt x="180" y="985"/>
                </a:lnTo>
                <a:lnTo>
                  <a:pt x="104" y="693"/>
                </a:lnTo>
                <a:lnTo>
                  <a:pt x="48" y="478"/>
                </a:lnTo>
                <a:lnTo>
                  <a:pt x="16" y="348"/>
                </a:lnTo>
                <a:lnTo>
                  <a:pt x="6" y="296"/>
                </a:lnTo>
                <a:lnTo>
                  <a:pt x="2" y="252"/>
                </a:lnTo>
                <a:lnTo>
                  <a:pt x="0" y="210"/>
                </a:lnTo>
                <a:lnTo>
                  <a:pt x="965" y="0"/>
                </a:lnTo>
                <a:lnTo>
                  <a:pt x="971" y="36"/>
                </a:lnTo>
                <a:lnTo>
                  <a:pt x="977" y="72"/>
                </a:lnTo>
                <a:lnTo>
                  <a:pt x="985" y="114"/>
                </a:lnTo>
                <a:close/>
              </a:path>
            </a:pathLst>
          </a:custGeom>
          <a:gradFill flip="none" rotWithShape="1">
            <a:gsLst>
              <a:gs pos="100000">
                <a:schemeClr val="bg1">
                  <a:lumMod val="75000"/>
                </a:schemeClr>
              </a:gs>
              <a:gs pos="45000">
                <a:schemeClr val="bg1"/>
              </a:gs>
            </a:gsLst>
            <a:lin ang="14400000" scaled="0"/>
            <a:tileRect/>
          </a:gradFill>
          <a:ln w="9525">
            <a:noFill/>
            <a:round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da-DK" sz="1100" kern="0" dirty="0">
              <a:solidFill>
                <a:sysClr val="windowText" lastClr="000000"/>
              </a:solidFill>
              <a:ea typeface="ＭＳ Ｐゴシック" pitchFamily="-97" charset="-128"/>
            </a:endParaRPr>
          </a:p>
          <a:p>
            <a:pPr algn="ctr">
              <a:defRPr/>
            </a:pPr>
            <a:r>
              <a:rPr lang="da-DK" sz="1050" kern="0" dirty="0" smtClean="0">
                <a:solidFill>
                  <a:sysClr val="windowText" lastClr="000000"/>
                </a:solidFill>
                <a:ea typeface="ＭＳ Ｐゴシック" pitchFamily="-97" charset="-128"/>
              </a:rPr>
              <a:t>Veteran’s Day</a:t>
            </a:r>
          </a:p>
          <a:p>
            <a:pPr algn="ctr">
              <a:defRPr/>
            </a:pPr>
            <a:r>
              <a:rPr lang="da-DK" sz="1050" kern="0" dirty="0" smtClean="0">
                <a:solidFill>
                  <a:sysClr val="windowText" lastClr="000000"/>
                </a:solidFill>
                <a:ea typeface="ＭＳ Ｐゴシック" pitchFamily="-97" charset="-128"/>
              </a:rPr>
              <a:t>Campus Closed</a:t>
            </a:r>
          </a:p>
          <a:p>
            <a:pPr>
              <a:defRPr/>
            </a:pPr>
            <a:endParaRPr lang="da-DK" sz="1100" kern="0" dirty="0">
              <a:solidFill>
                <a:sysClr val="windowText" lastClr="000000"/>
              </a:solidFill>
              <a:ea typeface="ＭＳ Ｐゴシック" pitchFamily="-97" charset="-128"/>
            </a:endParaRPr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 rot="21163579">
            <a:off x="8412996" y="4837789"/>
            <a:ext cx="1107485" cy="902324"/>
          </a:xfrm>
          <a:custGeom>
            <a:avLst/>
            <a:gdLst>
              <a:gd name="T0" fmla="*/ 985 w 1153"/>
              <a:gd name="T1" fmla="*/ 114 h 985"/>
              <a:gd name="T2" fmla="*/ 985 w 1153"/>
              <a:gd name="T3" fmla="*/ 114 h 985"/>
              <a:gd name="T4" fmla="*/ 1017 w 1153"/>
              <a:gd name="T5" fmla="*/ 242 h 985"/>
              <a:gd name="T6" fmla="*/ 1073 w 1153"/>
              <a:gd name="T7" fmla="*/ 462 h 985"/>
              <a:gd name="T8" fmla="*/ 1153 w 1153"/>
              <a:gd name="T9" fmla="*/ 763 h 985"/>
              <a:gd name="T10" fmla="*/ 180 w 1153"/>
              <a:gd name="T11" fmla="*/ 985 h 985"/>
              <a:gd name="T12" fmla="*/ 180 w 1153"/>
              <a:gd name="T13" fmla="*/ 985 h 985"/>
              <a:gd name="T14" fmla="*/ 104 w 1153"/>
              <a:gd name="T15" fmla="*/ 693 h 985"/>
              <a:gd name="T16" fmla="*/ 48 w 1153"/>
              <a:gd name="T17" fmla="*/ 478 h 985"/>
              <a:gd name="T18" fmla="*/ 16 w 1153"/>
              <a:gd name="T19" fmla="*/ 348 h 985"/>
              <a:gd name="T20" fmla="*/ 16 w 1153"/>
              <a:gd name="T21" fmla="*/ 348 h 985"/>
              <a:gd name="T22" fmla="*/ 6 w 1153"/>
              <a:gd name="T23" fmla="*/ 296 h 985"/>
              <a:gd name="T24" fmla="*/ 2 w 1153"/>
              <a:gd name="T25" fmla="*/ 252 h 985"/>
              <a:gd name="T26" fmla="*/ 0 w 1153"/>
              <a:gd name="T27" fmla="*/ 210 h 985"/>
              <a:gd name="T28" fmla="*/ 965 w 1153"/>
              <a:gd name="T29" fmla="*/ 0 h 985"/>
              <a:gd name="T30" fmla="*/ 965 w 1153"/>
              <a:gd name="T31" fmla="*/ 0 h 985"/>
              <a:gd name="T32" fmla="*/ 971 w 1153"/>
              <a:gd name="T33" fmla="*/ 36 h 985"/>
              <a:gd name="T34" fmla="*/ 977 w 1153"/>
              <a:gd name="T35" fmla="*/ 72 h 985"/>
              <a:gd name="T36" fmla="*/ 985 w 1153"/>
              <a:gd name="T37" fmla="*/ 114 h 985"/>
              <a:gd name="T38" fmla="*/ 985 w 1153"/>
              <a:gd name="T39" fmla="*/ 114 h 98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153"/>
              <a:gd name="T61" fmla="*/ 0 h 985"/>
              <a:gd name="T62" fmla="*/ 1153 w 1153"/>
              <a:gd name="T63" fmla="*/ 985 h 98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153" h="985">
                <a:moveTo>
                  <a:pt x="985" y="114"/>
                </a:moveTo>
                <a:lnTo>
                  <a:pt x="985" y="114"/>
                </a:lnTo>
                <a:lnTo>
                  <a:pt x="1017" y="242"/>
                </a:lnTo>
                <a:lnTo>
                  <a:pt x="1073" y="462"/>
                </a:lnTo>
                <a:lnTo>
                  <a:pt x="1153" y="763"/>
                </a:lnTo>
                <a:lnTo>
                  <a:pt x="180" y="985"/>
                </a:lnTo>
                <a:lnTo>
                  <a:pt x="104" y="693"/>
                </a:lnTo>
                <a:lnTo>
                  <a:pt x="48" y="478"/>
                </a:lnTo>
                <a:lnTo>
                  <a:pt x="16" y="348"/>
                </a:lnTo>
                <a:lnTo>
                  <a:pt x="6" y="296"/>
                </a:lnTo>
                <a:lnTo>
                  <a:pt x="2" y="252"/>
                </a:lnTo>
                <a:lnTo>
                  <a:pt x="0" y="210"/>
                </a:lnTo>
                <a:lnTo>
                  <a:pt x="965" y="0"/>
                </a:lnTo>
                <a:lnTo>
                  <a:pt x="971" y="36"/>
                </a:lnTo>
                <a:lnTo>
                  <a:pt x="977" y="72"/>
                </a:lnTo>
                <a:lnTo>
                  <a:pt x="985" y="114"/>
                </a:lnTo>
                <a:close/>
              </a:path>
            </a:pathLst>
          </a:custGeom>
          <a:gradFill flip="none" rotWithShape="1">
            <a:gsLst>
              <a:gs pos="100000">
                <a:schemeClr val="bg1">
                  <a:lumMod val="75000"/>
                </a:schemeClr>
              </a:gs>
              <a:gs pos="45000">
                <a:schemeClr val="bg1"/>
              </a:gs>
            </a:gsLst>
            <a:lin ang="14400000" scaled="0"/>
            <a:tileRect/>
          </a:gradFill>
          <a:ln w="9525">
            <a:noFill/>
            <a:round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da-DK" sz="1100" kern="0" dirty="0">
              <a:solidFill>
                <a:sysClr val="windowText" lastClr="000000"/>
              </a:solidFill>
              <a:ea typeface="ＭＳ Ｐゴシック" pitchFamily="-97" charset="-128"/>
            </a:endParaRPr>
          </a:p>
          <a:p>
            <a:pPr algn="ctr">
              <a:defRPr/>
            </a:pPr>
            <a:r>
              <a:rPr lang="da-DK" sz="1100" kern="0" dirty="0" smtClean="0">
                <a:solidFill>
                  <a:sysClr val="windowText" lastClr="000000"/>
                </a:solidFill>
                <a:ea typeface="ＭＳ Ｐゴシック" pitchFamily="-97" charset="-128"/>
              </a:rPr>
              <a:t>Thanksgiving Day</a:t>
            </a:r>
          </a:p>
          <a:p>
            <a:pPr algn="ctr">
              <a:defRPr/>
            </a:pPr>
            <a:r>
              <a:rPr lang="da-DK" sz="1100" kern="0" dirty="0" smtClean="0">
                <a:solidFill>
                  <a:sysClr val="windowText" lastClr="000000"/>
                </a:solidFill>
                <a:ea typeface="ＭＳ Ｐゴシック" pitchFamily="-97" charset="-128"/>
              </a:rPr>
              <a:t>Campus Closed</a:t>
            </a:r>
          </a:p>
          <a:p>
            <a:pPr>
              <a:defRPr/>
            </a:pPr>
            <a:endParaRPr lang="da-DK" sz="1100" kern="0" dirty="0">
              <a:solidFill>
                <a:sysClr val="windowText" lastClr="000000"/>
              </a:solidFill>
              <a:ea typeface="ＭＳ Ｐゴシック" pitchFamily="-97" charset="-128"/>
            </a:endParaRPr>
          </a:p>
        </p:txBody>
      </p:sp>
      <p:sp>
        <p:nvSpPr>
          <p:cNvPr id="11" name="Freeform 7"/>
          <p:cNvSpPr>
            <a:spLocks/>
          </p:cNvSpPr>
          <p:nvPr/>
        </p:nvSpPr>
        <p:spPr bwMode="auto">
          <a:xfrm rot="21163579">
            <a:off x="10443606" y="4823004"/>
            <a:ext cx="1107485" cy="902324"/>
          </a:xfrm>
          <a:custGeom>
            <a:avLst/>
            <a:gdLst>
              <a:gd name="T0" fmla="*/ 985 w 1153"/>
              <a:gd name="T1" fmla="*/ 114 h 985"/>
              <a:gd name="T2" fmla="*/ 985 w 1153"/>
              <a:gd name="T3" fmla="*/ 114 h 985"/>
              <a:gd name="T4" fmla="*/ 1017 w 1153"/>
              <a:gd name="T5" fmla="*/ 242 h 985"/>
              <a:gd name="T6" fmla="*/ 1073 w 1153"/>
              <a:gd name="T7" fmla="*/ 462 h 985"/>
              <a:gd name="T8" fmla="*/ 1153 w 1153"/>
              <a:gd name="T9" fmla="*/ 763 h 985"/>
              <a:gd name="T10" fmla="*/ 180 w 1153"/>
              <a:gd name="T11" fmla="*/ 985 h 985"/>
              <a:gd name="T12" fmla="*/ 180 w 1153"/>
              <a:gd name="T13" fmla="*/ 985 h 985"/>
              <a:gd name="T14" fmla="*/ 104 w 1153"/>
              <a:gd name="T15" fmla="*/ 693 h 985"/>
              <a:gd name="T16" fmla="*/ 48 w 1153"/>
              <a:gd name="T17" fmla="*/ 478 h 985"/>
              <a:gd name="T18" fmla="*/ 16 w 1153"/>
              <a:gd name="T19" fmla="*/ 348 h 985"/>
              <a:gd name="T20" fmla="*/ 16 w 1153"/>
              <a:gd name="T21" fmla="*/ 348 h 985"/>
              <a:gd name="T22" fmla="*/ 6 w 1153"/>
              <a:gd name="T23" fmla="*/ 296 h 985"/>
              <a:gd name="T24" fmla="*/ 2 w 1153"/>
              <a:gd name="T25" fmla="*/ 252 h 985"/>
              <a:gd name="T26" fmla="*/ 0 w 1153"/>
              <a:gd name="T27" fmla="*/ 210 h 985"/>
              <a:gd name="T28" fmla="*/ 965 w 1153"/>
              <a:gd name="T29" fmla="*/ 0 h 985"/>
              <a:gd name="T30" fmla="*/ 965 w 1153"/>
              <a:gd name="T31" fmla="*/ 0 h 985"/>
              <a:gd name="T32" fmla="*/ 971 w 1153"/>
              <a:gd name="T33" fmla="*/ 36 h 985"/>
              <a:gd name="T34" fmla="*/ 977 w 1153"/>
              <a:gd name="T35" fmla="*/ 72 h 985"/>
              <a:gd name="T36" fmla="*/ 985 w 1153"/>
              <a:gd name="T37" fmla="*/ 114 h 985"/>
              <a:gd name="T38" fmla="*/ 985 w 1153"/>
              <a:gd name="T39" fmla="*/ 114 h 98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153"/>
              <a:gd name="T61" fmla="*/ 0 h 985"/>
              <a:gd name="T62" fmla="*/ 1153 w 1153"/>
              <a:gd name="T63" fmla="*/ 985 h 98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153" h="985">
                <a:moveTo>
                  <a:pt x="985" y="114"/>
                </a:moveTo>
                <a:lnTo>
                  <a:pt x="985" y="114"/>
                </a:lnTo>
                <a:lnTo>
                  <a:pt x="1017" y="242"/>
                </a:lnTo>
                <a:lnTo>
                  <a:pt x="1073" y="462"/>
                </a:lnTo>
                <a:lnTo>
                  <a:pt x="1153" y="763"/>
                </a:lnTo>
                <a:lnTo>
                  <a:pt x="180" y="985"/>
                </a:lnTo>
                <a:lnTo>
                  <a:pt x="104" y="693"/>
                </a:lnTo>
                <a:lnTo>
                  <a:pt x="48" y="478"/>
                </a:lnTo>
                <a:lnTo>
                  <a:pt x="16" y="348"/>
                </a:lnTo>
                <a:lnTo>
                  <a:pt x="6" y="296"/>
                </a:lnTo>
                <a:lnTo>
                  <a:pt x="2" y="252"/>
                </a:lnTo>
                <a:lnTo>
                  <a:pt x="0" y="210"/>
                </a:lnTo>
                <a:lnTo>
                  <a:pt x="965" y="0"/>
                </a:lnTo>
                <a:lnTo>
                  <a:pt x="971" y="36"/>
                </a:lnTo>
                <a:lnTo>
                  <a:pt x="977" y="72"/>
                </a:lnTo>
                <a:lnTo>
                  <a:pt x="985" y="114"/>
                </a:lnTo>
                <a:close/>
              </a:path>
            </a:pathLst>
          </a:custGeom>
          <a:gradFill flip="none" rotWithShape="1">
            <a:gsLst>
              <a:gs pos="100000">
                <a:schemeClr val="bg1">
                  <a:lumMod val="75000"/>
                </a:schemeClr>
              </a:gs>
              <a:gs pos="45000">
                <a:schemeClr val="bg1"/>
              </a:gs>
            </a:gsLst>
            <a:lin ang="14400000" scaled="0"/>
            <a:tileRect/>
          </a:gradFill>
          <a:ln w="9525">
            <a:noFill/>
            <a:round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da-DK" sz="1100" kern="0" dirty="0">
              <a:solidFill>
                <a:sysClr val="windowText" lastClr="000000"/>
              </a:solidFill>
              <a:ea typeface="ＭＳ Ｐゴシック" pitchFamily="-97" charset="-128"/>
            </a:endParaRPr>
          </a:p>
          <a:p>
            <a:pPr algn="ctr">
              <a:defRPr/>
            </a:pPr>
            <a:endParaRPr lang="da-DK" sz="1100" kern="0" dirty="0" smtClean="0">
              <a:solidFill>
                <a:sysClr val="windowText" lastClr="000000"/>
              </a:solidFill>
              <a:ea typeface="ＭＳ Ｐゴシック" pitchFamily="-97" charset="-128"/>
            </a:endParaRPr>
          </a:p>
          <a:p>
            <a:pPr algn="ctr">
              <a:defRPr/>
            </a:pPr>
            <a:r>
              <a:rPr lang="da-DK" sz="1100" kern="0" dirty="0" smtClean="0">
                <a:solidFill>
                  <a:sysClr val="windowText" lastClr="000000"/>
                </a:solidFill>
                <a:ea typeface="ＭＳ Ｐゴシック" pitchFamily="-97" charset="-128"/>
              </a:rPr>
              <a:t>Campus Closed</a:t>
            </a:r>
          </a:p>
          <a:p>
            <a:pPr>
              <a:defRPr/>
            </a:pPr>
            <a:endParaRPr lang="da-DK" sz="1100" kern="0" dirty="0">
              <a:solidFill>
                <a:sysClr val="windowText" lastClr="000000"/>
              </a:solidFill>
              <a:ea typeface="ＭＳ Ｐゴシック" pitchFamily="-9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432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5"/>
          <p:cNvSpPr/>
          <p:nvPr/>
        </p:nvSpPr>
        <p:spPr>
          <a:xfrm>
            <a:off x="1896083" y="1543189"/>
            <a:ext cx="8206612" cy="4248618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</a:ln>
          <a:effectLst>
            <a:softEdge rad="63500"/>
          </a:effectLst>
        </p:spPr>
        <p:txBody>
          <a:bodyPr anchor="ctr"/>
          <a:lstStyle/>
          <a:p>
            <a:pPr algn="ctr"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969545"/>
              </p:ext>
            </p:extLst>
          </p:nvPr>
        </p:nvGraphicFramePr>
        <p:xfrm>
          <a:off x="250595" y="1015283"/>
          <a:ext cx="11694794" cy="5632004"/>
        </p:xfrm>
        <a:graphic>
          <a:graphicData uri="http://schemas.openxmlformats.org/drawingml/2006/table">
            <a:tbl>
              <a:tblPr/>
              <a:tblGrid>
                <a:gridCol w="1443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9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77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54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19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764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43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MONDAY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TUESDAY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WEDNESDAY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THURSDAY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FRIDAY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762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A</a:t>
                      </a: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3</a:t>
                      </a: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HGHGG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a-DK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Dean &amp; CPC provide recommendations to 2nd year candidates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EPC &amp; GSC Deadline for all Spring 2019 College Curriculum Proposals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Dept Chairs submit to the Dean of their College the applicant pool log &amp; Disposition for Part-Time Faculty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198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APC Meeting 2-4PM (SH 171)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da-DK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6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EPC Meeting 2-4PM (UN 211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)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Applied Behavior Analysis speaker Series: Dr. Tom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Higbee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     4-5:15pm (USU Flintridge Room)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ACM Meeting 10-12pm (Whitsett)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Faculty Senate Mtg 2-4:30PM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da-DK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(OV Room 81)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Instructors may access grade rosters</a:t>
                      </a:r>
                      <a:endParaRPr kumimoji="0" lang="da-DK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8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Last Day of Formal Instruction (Dec 10)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635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11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Dean forwards 2nd year recommendations to Provost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12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GSC Meeting 2-4PM (UN 277)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15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Submit AA-7 and AA-8 forms to Equity and Diversity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244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18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CPC submits revisions to personnel procedures to PP&amp;R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19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APC Meeting 2-4PM (SH 171)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22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Grades Due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Last Day of Fall 2017 Semester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138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26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kstboks 26"/>
          <p:cNvSpPr txBox="1"/>
          <p:nvPr/>
        </p:nvSpPr>
        <p:spPr>
          <a:xfrm>
            <a:off x="157941" y="546891"/>
            <a:ext cx="2001895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a-D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DECEMBER 2017</a:t>
            </a:r>
            <a:endParaRPr lang="da-DK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gray">
          <a:xfrm>
            <a:off x="250595" y="28026"/>
            <a:ext cx="4591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r>
              <a:rPr lang="de-DE" b="1" dirty="0">
                <a:solidFill>
                  <a:srgbClr val="000000"/>
                </a:solidFill>
                <a:latin typeface="Calibri" pitchFamily="-108" charset="0"/>
              </a:rPr>
              <a:t>COLLEGE OF SOCIAL AND BEHAVIORAL SCIENCES</a:t>
            </a:r>
            <a:endParaRPr lang="de-DE" dirty="0">
              <a:solidFill>
                <a:srgbClr val="000000"/>
              </a:solidFill>
              <a:latin typeface="Calibri" pitchFamily="-108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Calibri" pitchFamily="-108" charset="0"/>
              </a:rPr>
              <a:t>College Academic Calendar</a:t>
            </a:r>
          </a:p>
        </p:txBody>
      </p:sp>
      <p:sp>
        <p:nvSpPr>
          <p:cNvPr id="31" name="Måne 110"/>
          <p:cNvSpPr/>
          <p:nvPr/>
        </p:nvSpPr>
        <p:spPr bwMode="auto">
          <a:xfrm rot="16552097">
            <a:off x="3786957" y="2614715"/>
            <a:ext cx="74576" cy="309181"/>
          </a:xfrm>
          <a:prstGeom prst="moon">
            <a:avLst>
              <a:gd name="adj" fmla="val 8311"/>
            </a:avLst>
          </a:prstGeom>
          <a:gradFill flip="none" rotWithShape="1">
            <a:gsLst>
              <a:gs pos="24000">
                <a:sysClr val="windowText" lastClr="000000">
                  <a:alpha val="24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  <a:ea typeface="ＭＳ Ｐゴシック" pitchFamily="-97" charset="-128"/>
            </a:endParaRPr>
          </a:p>
        </p:txBody>
      </p:sp>
      <p:sp>
        <p:nvSpPr>
          <p:cNvPr id="7" name="Text Box 52"/>
          <p:cNvSpPr txBox="1">
            <a:spLocks noChangeArrowheads="1"/>
          </p:cNvSpPr>
          <p:nvPr/>
        </p:nvSpPr>
        <p:spPr bwMode="gray">
          <a:xfrm>
            <a:off x="4246462" y="4295691"/>
            <a:ext cx="3268531" cy="139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sz="1200" b="1" noProof="1" smtClean="0">
                <a:solidFill>
                  <a:schemeClr val="bg1"/>
                </a:solidFill>
                <a:latin typeface="Calibri" pitchFamily="-108" charset="0"/>
                <a:cs typeface="Arial" charset="0"/>
              </a:rPr>
              <a:t>Final Examinations</a:t>
            </a:r>
            <a:endParaRPr lang="en-US" sz="1200" b="1" noProof="1">
              <a:solidFill>
                <a:schemeClr val="bg1"/>
              </a:solidFill>
              <a:latin typeface="Calibri" pitchFamily="-108" charset="0"/>
              <a:cs typeface="Arial" charset="0"/>
            </a:endParaRPr>
          </a:p>
        </p:txBody>
      </p:sp>
      <p:sp>
        <p:nvSpPr>
          <p:cNvPr id="9" name="Pentagon 8"/>
          <p:cNvSpPr/>
          <p:nvPr/>
        </p:nvSpPr>
        <p:spPr bwMode="auto">
          <a:xfrm>
            <a:off x="2237267" y="5375113"/>
            <a:ext cx="5422031" cy="237266"/>
          </a:xfrm>
          <a:prstGeom prst="homePlate">
            <a:avLst/>
          </a:prstGeom>
          <a:gradFill flip="none" rotWithShape="1">
            <a:gsLst>
              <a:gs pos="24000">
                <a:srgbClr val="008000"/>
              </a:gs>
              <a:gs pos="100000">
                <a:srgbClr val="4FF600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000" b="1" noProof="1" smtClean="0">
                <a:solidFill>
                  <a:srgbClr val="FFFFFF"/>
                </a:solidFill>
                <a:ea typeface="ＭＳ Ｐゴシック" pitchFamily="-108" charset="-128"/>
              </a:rPr>
              <a:t>Department Meetings &amp; Conferences</a:t>
            </a:r>
            <a:endParaRPr lang="en-US" sz="1000" b="1" noProof="1">
              <a:solidFill>
                <a:srgbClr val="FFFFFF"/>
              </a:solidFill>
              <a:ea typeface="ＭＳ Ｐゴシック" pitchFamily="-108" charset="-128"/>
            </a:endParaRPr>
          </a:p>
        </p:txBody>
      </p:sp>
      <p:sp>
        <p:nvSpPr>
          <p:cNvPr id="8" name="Pentagon 7"/>
          <p:cNvSpPr/>
          <p:nvPr/>
        </p:nvSpPr>
        <p:spPr bwMode="auto">
          <a:xfrm>
            <a:off x="1831079" y="4397778"/>
            <a:ext cx="9796739" cy="210845"/>
          </a:xfrm>
          <a:prstGeom prst="homePlate">
            <a:avLst/>
          </a:prstGeom>
          <a:gradFill flip="none" rotWithShape="1">
            <a:gsLst>
              <a:gs pos="24000">
                <a:srgbClr val="009593"/>
              </a:gs>
              <a:gs pos="100000">
                <a:srgbClr val="00F3F0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000" b="1" noProof="1" smtClean="0">
                <a:solidFill>
                  <a:srgbClr val="FFFFFF"/>
                </a:solidFill>
                <a:ea typeface="ＭＳ Ｐゴシック" pitchFamily="-108" charset="-128"/>
              </a:rPr>
              <a:t>Final Examinations</a:t>
            </a:r>
            <a:endParaRPr lang="en-US" sz="1000" b="1" noProof="1">
              <a:solidFill>
                <a:srgbClr val="FFFFFF"/>
              </a:solidFill>
              <a:ea typeface="ＭＳ Ｐゴシック" pitchFamily="-108" charset="-128"/>
            </a:endParaRPr>
          </a:p>
        </p:txBody>
      </p:sp>
      <p:sp>
        <p:nvSpPr>
          <p:cNvPr id="14" name="Freeform 7"/>
          <p:cNvSpPr>
            <a:spLocks/>
          </p:cNvSpPr>
          <p:nvPr/>
        </p:nvSpPr>
        <p:spPr bwMode="auto">
          <a:xfrm rot="21163579">
            <a:off x="2170644" y="5594367"/>
            <a:ext cx="1107485" cy="902324"/>
          </a:xfrm>
          <a:custGeom>
            <a:avLst/>
            <a:gdLst>
              <a:gd name="T0" fmla="*/ 985 w 1153"/>
              <a:gd name="T1" fmla="*/ 114 h 985"/>
              <a:gd name="T2" fmla="*/ 985 w 1153"/>
              <a:gd name="T3" fmla="*/ 114 h 985"/>
              <a:gd name="T4" fmla="*/ 1017 w 1153"/>
              <a:gd name="T5" fmla="*/ 242 h 985"/>
              <a:gd name="T6" fmla="*/ 1073 w 1153"/>
              <a:gd name="T7" fmla="*/ 462 h 985"/>
              <a:gd name="T8" fmla="*/ 1153 w 1153"/>
              <a:gd name="T9" fmla="*/ 763 h 985"/>
              <a:gd name="T10" fmla="*/ 180 w 1153"/>
              <a:gd name="T11" fmla="*/ 985 h 985"/>
              <a:gd name="T12" fmla="*/ 180 w 1153"/>
              <a:gd name="T13" fmla="*/ 985 h 985"/>
              <a:gd name="T14" fmla="*/ 104 w 1153"/>
              <a:gd name="T15" fmla="*/ 693 h 985"/>
              <a:gd name="T16" fmla="*/ 48 w 1153"/>
              <a:gd name="T17" fmla="*/ 478 h 985"/>
              <a:gd name="T18" fmla="*/ 16 w 1153"/>
              <a:gd name="T19" fmla="*/ 348 h 985"/>
              <a:gd name="T20" fmla="*/ 16 w 1153"/>
              <a:gd name="T21" fmla="*/ 348 h 985"/>
              <a:gd name="T22" fmla="*/ 6 w 1153"/>
              <a:gd name="T23" fmla="*/ 296 h 985"/>
              <a:gd name="T24" fmla="*/ 2 w 1153"/>
              <a:gd name="T25" fmla="*/ 252 h 985"/>
              <a:gd name="T26" fmla="*/ 0 w 1153"/>
              <a:gd name="T27" fmla="*/ 210 h 985"/>
              <a:gd name="T28" fmla="*/ 965 w 1153"/>
              <a:gd name="T29" fmla="*/ 0 h 985"/>
              <a:gd name="T30" fmla="*/ 965 w 1153"/>
              <a:gd name="T31" fmla="*/ 0 h 985"/>
              <a:gd name="T32" fmla="*/ 971 w 1153"/>
              <a:gd name="T33" fmla="*/ 36 h 985"/>
              <a:gd name="T34" fmla="*/ 977 w 1153"/>
              <a:gd name="T35" fmla="*/ 72 h 985"/>
              <a:gd name="T36" fmla="*/ 985 w 1153"/>
              <a:gd name="T37" fmla="*/ 114 h 985"/>
              <a:gd name="T38" fmla="*/ 985 w 1153"/>
              <a:gd name="T39" fmla="*/ 114 h 98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153"/>
              <a:gd name="T61" fmla="*/ 0 h 985"/>
              <a:gd name="T62" fmla="*/ 1153 w 1153"/>
              <a:gd name="T63" fmla="*/ 985 h 98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153" h="985">
                <a:moveTo>
                  <a:pt x="985" y="114"/>
                </a:moveTo>
                <a:lnTo>
                  <a:pt x="985" y="114"/>
                </a:lnTo>
                <a:lnTo>
                  <a:pt x="1017" y="242"/>
                </a:lnTo>
                <a:lnTo>
                  <a:pt x="1073" y="462"/>
                </a:lnTo>
                <a:lnTo>
                  <a:pt x="1153" y="763"/>
                </a:lnTo>
                <a:lnTo>
                  <a:pt x="180" y="985"/>
                </a:lnTo>
                <a:lnTo>
                  <a:pt x="104" y="693"/>
                </a:lnTo>
                <a:lnTo>
                  <a:pt x="48" y="478"/>
                </a:lnTo>
                <a:lnTo>
                  <a:pt x="16" y="348"/>
                </a:lnTo>
                <a:lnTo>
                  <a:pt x="6" y="296"/>
                </a:lnTo>
                <a:lnTo>
                  <a:pt x="2" y="252"/>
                </a:lnTo>
                <a:lnTo>
                  <a:pt x="0" y="210"/>
                </a:lnTo>
                <a:lnTo>
                  <a:pt x="965" y="0"/>
                </a:lnTo>
                <a:lnTo>
                  <a:pt x="971" y="36"/>
                </a:lnTo>
                <a:lnTo>
                  <a:pt x="977" y="72"/>
                </a:lnTo>
                <a:lnTo>
                  <a:pt x="985" y="114"/>
                </a:lnTo>
                <a:close/>
              </a:path>
            </a:pathLst>
          </a:custGeom>
          <a:gradFill flip="none" rotWithShape="1">
            <a:gsLst>
              <a:gs pos="100000">
                <a:schemeClr val="bg1">
                  <a:lumMod val="75000"/>
                </a:schemeClr>
              </a:gs>
              <a:gs pos="45000">
                <a:schemeClr val="bg1"/>
              </a:gs>
            </a:gsLst>
            <a:lin ang="14400000" scaled="0"/>
            <a:tileRect/>
          </a:gradFill>
          <a:ln w="9525">
            <a:noFill/>
            <a:round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da-DK" sz="1100" kern="0" dirty="0">
              <a:solidFill>
                <a:sysClr val="windowText" lastClr="000000"/>
              </a:solidFill>
              <a:ea typeface="ＭＳ Ｐゴシック" pitchFamily="-97" charset="-128"/>
            </a:endParaRPr>
          </a:p>
          <a:p>
            <a:pPr algn="ctr">
              <a:defRPr/>
            </a:pPr>
            <a:endParaRPr lang="da-DK" sz="1100" kern="0" dirty="0" smtClean="0">
              <a:solidFill>
                <a:sysClr val="windowText" lastClr="000000"/>
              </a:solidFill>
              <a:ea typeface="ＭＳ Ｐゴシック" pitchFamily="-97" charset="-128"/>
            </a:endParaRPr>
          </a:p>
          <a:p>
            <a:pPr algn="ctr">
              <a:defRPr/>
            </a:pPr>
            <a:r>
              <a:rPr lang="da-DK" sz="1100" kern="0" dirty="0" smtClean="0">
                <a:solidFill>
                  <a:sysClr val="windowText" lastClr="000000"/>
                </a:solidFill>
                <a:ea typeface="ＭＳ Ｐゴシック" pitchFamily="-97" charset="-128"/>
              </a:rPr>
              <a:t>Campus Closed</a:t>
            </a:r>
          </a:p>
          <a:p>
            <a:pPr>
              <a:defRPr/>
            </a:pPr>
            <a:endParaRPr lang="da-DK" sz="1100" kern="0" dirty="0">
              <a:solidFill>
                <a:sysClr val="windowText" lastClr="000000"/>
              </a:solidFill>
              <a:ea typeface="ＭＳ Ｐゴシック" pitchFamily="-97" charset="-128"/>
            </a:endParaRPr>
          </a:p>
        </p:txBody>
      </p:sp>
      <p:sp>
        <p:nvSpPr>
          <p:cNvPr id="15" name="Freeform 7"/>
          <p:cNvSpPr>
            <a:spLocks/>
          </p:cNvSpPr>
          <p:nvPr/>
        </p:nvSpPr>
        <p:spPr bwMode="auto">
          <a:xfrm rot="21163579">
            <a:off x="6157273" y="5594366"/>
            <a:ext cx="1107485" cy="902324"/>
          </a:xfrm>
          <a:custGeom>
            <a:avLst/>
            <a:gdLst>
              <a:gd name="T0" fmla="*/ 985 w 1153"/>
              <a:gd name="T1" fmla="*/ 114 h 985"/>
              <a:gd name="T2" fmla="*/ 985 w 1153"/>
              <a:gd name="T3" fmla="*/ 114 h 985"/>
              <a:gd name="T4" fmla="*/ 1017 w 1153"/>
              <a:gd name="T5" fmla="*/ 242 h 985"/>
              <a:gd name="T6" fmla="*/ 1073 w 1153"/>
              <a:gd name="T7" fmla="*/ 462 h 985"/>
              <a:gd name="T8" fmla="*/ 1153 w 1153"/>
              <a:gd name="T9" fmla="*/ 763 h 985"/>
              <a:gd name="T10" fmla="*/ 180 w 1153"/>
              <a:gd name="T11" fmla="*/ 985 h 985"/>
              <a:gd name="T12" fmla="*/ 180 w 1153"/>
              <a:gd name="T13" fmla="*/ 985 h 985"/>
              <a:gd name="T14" fmla="*/ 104 w 1153"/>
              <a:gd name="T15" fmla="*/ 693 h 985"/>
              <a:gd name="T16" fmla="*/ 48 w 1153"/>
              <a:gd name="T17" fmla="*/ 478 h 985"/>
              <a:gd name="T18" fmla="*/ 16 w 1153"/>
              <a:gd name="T19" fmla="*/ 348 h 985"/>
              <a:gd name="T20" fmla="*/ 16 w 1153"/>
              <a:gd name="T21" fmla="*/ 348 h 985"/>
              <a:gd name="T22" fmla="*/ 6 w 1153"/>
              <a:gd name="T23" fmla="*/ 296 h 985"/>
              <a:gd name="T24" fmla="*/ 2 w 1153"/>
              <a:gd name="T25" fmla="*/ 252 h 985"/>
              <a:gd name="T26" fmla="*/ 0 w 1153"/>
              <a:gd name="T27" fmla="*/ 210 h 985"/>
              <a:gd name="T28" fmla="*/ 965 w 1153"/>
              <a:gd name="T29" fmla="*/ 0 h 985"/>
              <a:gd name="T30" fmla="*/ 965 w 1153"/>
              <a:gd name="T31" fmla="*/ 0 h 985"/>
              <a:gd name="T32" fmla="*/ 971 w 1153"/>
              <a:gd name="T33" fmla="*/ 36 h 985"/>
              <a:gd name="T34" fmla="*/ 977 w 1153"/>
              <a:gd name="T35" fmla="*/ 72 h 985"/>
              <a:gd name="T36" fmla="*/ 985 w 1153"/>
              <a:gd name="T37" fmla="*/ 114 h 985"/>
              <a:gd name="T38" fmla="*/ 985 w 1153"/>
              <a:gd name="T39" fmla="*/ 114 h 98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153"/>
              <a:gd name="T61" fmla="*/ 0 h 985"/>
              <a:gd name="T62" fmla="*/ 1153 w 1153"/>
              <a:gd name="T63" fmla="*/ 985 h 98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153" h="985">
                <a:moveTo>
                  <a:pt x="985" y="114"/>
                </a:moveTo>
                <a:lnTo>
                  <a:pt x="985" y="114"/>
                </a:lnTo>
                <a:lnTo>
                  <a:pt x="1017" y="242"/>
                </a:lnTo>
                <a:lnTo>
                  <a:pt x="1073" y="462"/>
                </a:lnTo>
                <a:lnTo>
                  <a:pt x="1153" y="763"/>
                </a:lnTo>
                <a:lnTo>
                  <a:pt x="180" y="985"/>
                </a:lnTo>
                <a:lnTo>
                  <a:pt x="104" y="693"/>
                </a:lnTo>
                <a:lnTo>
                  <a:pt x="48" y="478"/>
                </a:lnTo>
                <a:lnTo>
                  <a:pt x="16" y="348"/>
                </a:lnTo>
                <a:lnTo>
                  <a:pt x="6" y="296"/>
                </a:lnTo>
                <a:lnTo>
                  <a:pt x="2" y="252"/>
                </a:lnTo>
                <a:lnTo>
                  <a:pt x="0" y="210"/>
                </a:lnTo>
                <a:lnTo>
                  <a:pt x="965" y="0"/>
                </a:lnTo>
                <a:lnTo>
                  <a:pt x="971" y="36"/>
                </a:lnTo>
                <a:lnTo>
                  <a:pt x="977" y="72"/>
                </a:lnTo>
                <a:lnTo>
                  <a:pt x="985" y="114"/>
                </a:lnTo>
                <a:close/>
              </a:path>
            </a:pathLst>
          </a:custGeom>
          <a:gradFill flip="none" rotWithShape="1">
            <a:gsLst>
              <a:gs pos="100000">
                <a:schemeClr val="bg1">
                  <a:lumMod val="75000"/>
                </a:schemeClr>
              </a:gs>
              <a:gs pos="45000">
                <a:schemeClr val="bg1"/>
              </a:gs>
            </a:gsLst>
            <a:lin ang="14400000" scaled="0"/>
            <a:tileRect/>
          </a:gradFill>
          <a:ln w="9525">
            <a:noFill/>
            <a:round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da-DK" sz="1100" kern="0" dirty="0">
              <a:solidFill>
                <a:sysClr val="windowText" lastClr="000000"/>
              </a:solidFill>
              <a:ea typeface="ＭＳ Ｐゴシック" pitchFamily="-97" charset="-128"/>
            </a:endParaRPr>
          </a:p>
          <a:p>
            <a:pPr algn="ctr">
              <a:defRPr/>
            </a:pPr>
            <a:endParaRPr lang="da-DK" sz="1100" kern="0" dirty="0" smtClean="0">
              <a:solidFill>
                <a:sysClr val="windowText" lastClr="000000"/>
              </a:solidFill>
              <a:ea typeface="ＭＳ Ｐゴシック" pitchFamily="-97" charset="-128"/>
            </a:endParaRPr>
          </a:p>
          <a:p>
            <a:pPr algn="ctr">
              <a:defRPr/>
            </a:pPr>
            <a:r>
              <a:rPr lang="da-DK" sz="1100" kern="0" dirty="0" smtClean="0">
                <a:solidFill>
                  <a:sysClr val="windowText" lastClr="000000"/>
                </a:solidFill>
                <a:ea typeface="ＭＳ Ｐゴシック" pitchFamily="-97" charset="-128"/>
              </a:rPr>
              <a:t>Campus Closed</a:t>
            </a:r>
          </a:p>
          <a:p>
            <a:pPr>
              <a:defRPr/>
            </a:pPr>
            <a:endParaRPr lang="da-DK" sz="1100" kern="0" dirty="0">
              <a:solidFill>
                <a:sysClr val="windowText" lastClr="000000"/>
              </a:solidFill>
              <a:ea typeface="ＭＳ Ｐゴシック" pitchFamily="-97" charset="-128"/>
            </a:endParaRPr>
          </a:p>
        </p:txBody>
      </p:sp>
      <p:sp>
        <p:nvSpPr>
          <p:cNvPr id="16" name="Freeform 7"/>
          <p:cNvSpPr>
            <a:spLocks/>
          </p:cNvSpPr>
          <p:nvPr/>
        </p:nvSpPr>
        <p:spPr bwMode="auto">
          <a:xfrm rot="21163579">
            <a:off x="8325792" y="5594365"/>
            <a:ext cx="1107485" cy="902324"/>
          </a:xfrm>
          <a:custGeom>
            <a:avLst/>
            <a:gdLst>
              <a:gd name="T0" fmla="*/ 985 w 1153"/>
              <a:gd name="T1" fmla="*/ 114 h 985"/>
              <a:gd name="T2" fmla="*/ 985 w 1153"/>
              <a:gd name="T3" fmla="*/ 114 h 985"/>
              <a:gd name="T4" fmla="*/ 1017 w 1153"/>
              <a:gd name="T5" fmla="*/ 242 h 985"/>
              <a:gd name="T6" fmla="*/ 1073 w 1153"/>
              <a:gd name="T7" fmla="*/ 462 h 985"/>
              <a:gd name="T8" fmla="*/ 1153 w 1153"/>
              <a:gd name="T9" fmla="*/ 763 h 985"/>
              <a:gd name="T10" fmla="*/ 180 w 1153"/>
              <a:gd name="T11" fmla="*/ 985 h 985"/>
              <a:gd name="T12" fmla="*/ 180 w 1153"/>
              <a:gd name="T13" fmla="*/ 985 h 985"/>
              <a:gd name="T14" fmla="*/ 104 w 1153"/>
              <a:gd name="T15" fmla="*/ 693 h 985"/>
              <a:gd name="T16" fmla="*/ 48 w 1153"/>
              <a:gd name="T17" fmla="*/ 478 h 985"/>
              <a:gd name="T18" fmla="*/ 16 w 1153"/>
              <a:gd name="T19" fmla="*/ 348 h 985"/>
              <a:gd name="T20" fmla="*/ 16 w 1153"/>
              <a:gd name="T21" fmla="*/ 348 h 985"/>
              <a:gd name="T22" fmla="*/ 6 w 1153"/>
              <a:gd name="T23" fmla="*/ 296 h 985"/>
              <a:gd name="T24" fmla="*/ 2 w 1153"/>
              <a:gd name="T25" fmla="*/ 252 h 985"/>
              <a:gd name="T26" fmla="*/ 0 w 1153"/>
              <a:gd name="T27" fmla="*/ 210 h 985"/>
              <a:gd name="T28" fmla="*/ 965 w 1153"/>
              <a:gd name="T29" fmla="*/ 0 h 985"/>
              <a:gd name="T30" fmla="*/ 965 w 1153"/>
              <a:gd name="T31" fmla="*/ 0 h 985"/>
              <a:gd name="T32" fmla="*/ 971 w 1153"/>
              <a:gd name="T33" fmla="*/ 36 h 985"/>
              <a:gd name="T34" fmla="*/ 977 w 1153"/>
              <a:gd name="T35" fmla="*/ 72 h 985"/>
              <a:gd name="T36" fmla="*/ 985 w 1153"/>
              <a:gd name="T37" fmla="*/ 114 h 985"/>
              <a:gd name="T38" fmla="*/ 985 w 1153"/>
              <a:gd name="T39" fmla="*/ 114 h 98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153"/>
              <a:gd name="T61" fmla="*/ 0 h 985"/>
              <a:gd name="T62" fmla="*/ 1153 w 1153"/>
              <a:gd name="T63" fmla="*/ 985 h 98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153" h="985">
                <a:moveTo>
                  <a:pt x="985" y="114"/>
                </a:moveTo>
                <a:lnTo>
                  <a:pt x="985" y="114"/>
                </a:lnTo>
                <a:lnTo>
                  <a:pt x="1017" y="242"/>
                </a:lnTo>
                <a:lnTo>
                  <a:pt x="1073" y="462"/>
                </a:lnTo>
                <a:lnTo>
                  <a:pt x="1153" y="763"/>
                </a:lnTo>
                <a:lnTo>
                  <a:pt x="180" y="985"/>
                </a:lnTo>
                <a:lnTo>
                  <a:pt x="104" y="693"/>
                </a:lnTo>
                <a:lnTo>
                  <a:pt x="48" y="478"/>
                </a:lnTo>
                <a:lnTo>
                  <a:pt x="16" y="348"/>
                </a:lnTo>
                <a:lnTo>
                  <a:pt x="6" y="296"/>
                </a:lnTo>
                <a:lnTo>
                  <a:pt x="2" y="252"/>
                </a:lnTo>
                <a:lnTo>
                  <a:pt x="0" y="210"/>
                </a:lnTo>
                <a:lnTo>
                  <a:pt x="965" y="0"/>
                </a:lnTo>
                <a:lnTo>
                  <a:pt x="971" y="36"/>
                </a:lnTo>
                <a:lnTo>
                  <a:pt x="977" y="72"/>
                </a:lnTo>
                <a:lnTo>
                  <a:pt x="985" y="114"/>
                </a:lnTo>
                <a:close/>
              </a:path>
            </a:pathLst>
          </a:custGeom>
          <a:gradFill flip="none" rotWithShape="1">
            <a:gsLst>
              <a:gs pos="100000">
                <a:schemeClr val="bg1">
                  <a:lumMod val="75000"/>
                </a:schemeClr>
              </a:gs>
              <a:gs pos="45000">
                <a:schemeClr val="bg1"/>
              </a:gs>
            </a:gsLst>
            <a:lin ang="14400000" scaled="0"/>
            <a:tileRect/>
          </a:gradFill>
          <a:ln w="9525">
            <a:noFill/>
            <a:round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da-DK" sz="1100" kern="0" dirty="0">
              <a:solidFill>
                <a:sysClr val="windowText" lastClr="000000"/>
              </a:solidFill>
              <a:ea typeface="ＭＳ Ｐゴシック" pitchFamily="-97" charset="-128"/>
            </a:endParaRPr>
          </a:p>
          <a:p>
            <a:pPr algn="ctr">
              <a:defRPr/>
            </a:pPr>
            <a:endParaRPr lang="da-DK" sz="1100" kern="0" dirty="0" smtClean="0">
              <a:solidFill>
                <a:sysClr val="windowText" lastClr="000000"/>
              </a:solidFill>
              <a:ea typeface="ＭＳ Ｐゴシック" pitchFamily="-97" charset="-128"/>
            </a:endParaRPr>
          </a:p>
          <a:p>
            <a:pPr algn="ctr">
              <a:defRPr/>
            </a:pPr>
            <a:r>
              <a:rPr lang="da-DK" sz="1100" kern="0" dirty="0" smtClean="0">
                <a:solidFill>
                  <a:sysClr val="windowText" lastClr="000000"/>
                </a:solidFill>
                <a:ea typeface="ＭＳ Ｐゴシック" pitchFamily="-97" charset="-128"/>
              </a:rPr>
              <a:t>Campus Closed</a:t>
            </a:r>
          </a:p>
          <a:p>
            <a:pPr>
              <a:defRPr/>
            </a:pPr>
            <a:endParaRPr lang="da-DK" sz="1100" kern="0" dirty="0">
              <a:solidFill>
                <a:sysClr val="windowText" lastClr="000000"/>
              </a:solidFill>
              <a:ea typeface="ＭＳ Ｐゴシック" pitchFamily="-97" charset="-128"/>
            </a:endParaRPr>
          </a:p>
        </p:txBody>
      </p:sp>
      <p:sp>
        <p:nvSpPr>
          <p:cNvPr id="17" name="Freeform 7"/>
          <p:cNvSpPr>
            <a:spLocks/>
          </p:cNvSpPr>
          <p:nvPr/>
        </p:nvSpPr>
        <p:spPr bwMode="auto">
          <a:xfrm rot="21163579">
            <a:off x="10410798" y="5594364"/>
            <a:ext cx="1107485" cy="902324"/>
          </a:xfrm>
          <a:custGeom>
            <a:avLst/>
            <a:gdLst>
              <a:gd name="T0" fmla="*/ 985 w 1153"/>
              <a:gd name="T1" fmla="*/ 114 h 985"/>
              <a:gd name="T2" fmla="*/ 985 w 1153"/>
              <a:gd name="T3" fmla="*/ 114 h 985"/>
              <a:gd name="T4" fmla="*/ 1017 w 1153"/>
              <a:gd name="T5" fmla="*/ 242 h 985"/>
              <a:gd name="T6" fmla="*/ 1073 w 1153"/>
              <a:gd name="T7" fmla="*/ 462 h 985"/>
              <a:gd name="T8" fmla="*/ 1153 w 1153"/>
              <a:gd name="T9" fmla="*/ 763 h 985"/>
              <a:gd name="T10" fmla="*/ 180 w 1153"/>
              <a:gd name="T11" fmla="*/ 985 h 985"/>
              <a:gd name="T12" fmla="*/ 180 w 1153"/>
              <a:gd name="T13" fmla="*/ 985 h 985"/>
              <a:gd name="T14" fmla="*/ 104 w 1153"/>
              <a:gd name="T15" fmla="*/ 693 h 985"/>
              <a:gd name="T16" fmla="*/ 48 w 1153"/>
              <a:gd name="T17" fmla="*/ 478 h 985"/>
              <a:gd name="T18" fmla="*/ 16 w 1153"/>
              <a:gd name="T19" fmla="*/ 348 h 985"/>
              <a:gd name="T20" fmla="*/ 16 w 1153"/>
              <a:gd name="T21" fmla="*/ 348 h 985"/>
              <a:gd name="T22" fmla="*/ 6 w 1153"/>
              <a:gd name="T23" fmla="*/ 296 h 985"/>
              <a:gd name="T24" fmla="*/ 2 w 1153"/>
              <a:gd name="T25" fmla="*/ 252 h 985"/>
              <a:gd name="T26" fmla="*/ 0 w 1153"/>
              <a:gd name="T27" fmla="*/ 210 h 985"/>
              <a:gd name="T28" fmla="*/ 965 w 1153"/>
              <a:gd name="T29" fmla="*/ 0 h 985"/>
              <a:gd name="T30" fmla="*/ 965 w 1153"/>
              <a:gd name="T31" fmla="*/ 0 h 985"/>
              <a:gd name="T32" fmla="*/ 971 w 1153"/>
              <a:gd name="T33" fmla="*/ 36 h 985"/>
              <a:gd name="T34" fmla="*/ 977 w 1153"/>
              <a:gd name="T35" fmla="*/ 72 h 985"/>
              <a:gd name="T36" fmla="*/ 985 w 1153"/>
              <a:gd name="T37" fmla="*/ 114 h 985"/>
              <a:gd name="T38" fmla="*/ 985 w 1153"/>
              <a:gd name="T39" fmla="*/ 114 h 98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153"/>
              <a:gd name="T61" fmla="*/ 0 h 985"/>
              <a:gd name="T62" fmla="*/ 1153 w 1153"/>
              <a:gd name="T63" fmla="*/ 985 h 98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153" h="985">
                <a:moveTo>
                  <a:pt x="985" y="114"/>
                </a:moveTo>
                <a:lnTo>
                  <a:pt x="985" y="114"/>
                </a:lnTo>
                <a:lnTo>
                  <a:pt x="1017" y="242"/>
                </a:lnTo>
                <a:lnTo>
                  <a:pt x="1073" y="462"/>
                </a:lnTo>
                <a:lnTo>
                  <a:pt x="1153" y="763"/>
                </a:lnTo>
                <a:lnTo>
                  <a:pt x="180" y="985"/>
                </a:lnTo>
                <a:lnTo>
                  <a:pt x="104" y="693"/>
                </a:lnTo>
                <a:lnTo>
                  <a:pt x="48" y="478"/>
                </a:lnTo>
                <a:lnTo>
                  <a:pt x="16" y="348"/>
                </a:lnTo>
                <a:lnTo>
                  <a:pt x="6" y="296"/>
                </a:lnTo>
                <a:lnTo>
                  <a:pt x="2" y="252"/>
                </a:lnTo>
                <a:lnTo>
                  <a:pt x="0" y="210"/>
                </a:lnTo>
                <a:lnTo>
                  <a:pt x="965" y="0"/>
                </a:lnTo>
                <a:lnTo>
                  <a:pt x="971" y="36"/>
                </a:lnTo>
                <a:lnTo>
                  <a:pt x="977" y="72"/>
                </a:lnTo>
                <a:lnTo>
                  <a:pt x="985" y="114"/>
                </a:lnTo>
                <a:close/>
              </a:path>
            </a:pathLst>
          </a:custGeom>
          <a:gradFill flip="none" rotWithShape="1">
            <a:gsLst>
              <a:gs pos="100000">
                <a:schemeClr val="bg1">
                  <a:lumMod val="75000"/>
                </a:schemeClr>
              </a:gs>
              <a:gs pos="45000">
                <a:schemeClr val="bg1"/>
              </a:gs>
            </a:gsLst>
            <a:lin ang="14400000" scaled="0"/>
            <a:tileRect/>
          </a:gradFill>
          <a:ln w="9525">
            <a:noFill/>
            <a:round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da-DK" sz="1100" kern="0" dirty="0">
              <a:solidFill>
                <a:sysClr val="windowText" lastClr="000000"/>
              </a:solidFill>
              <a:ea typeface="ＭＳ Ｐゴシック" pitchFamily="-97" charset="-128"/>
            </a:endParaRPr>
          </a:p>
          <a:p>
            <a:pPr algn="ctr">
              <a:defRPr/>
            </a:pPr>
            <a:endParaRPr lang="da-DK" sz="1100" kern="0" dirty="0" smtClean="0">
              <a:solidFill>
                <a:sysClr val="windowText" lastClr="000000"/>
              </a:solidFill>
              <a:ea typeface="ＭＳ Ｐゴシック" pitchFamily="-97" charset="-128"/>
            </a:endParaRPr>
          </a:p>
          <a:p>
            <a:pPr algn="ctr">
              <a:defRPr/>
            </a:pPr>
            <a:r>
              <a:rPr lang="da-DK" sz="1100" kern="0" dirty="0" smtClean="0">
                <a:solidFill>
                  <a:sysClr val="windowText" lastClr="000000"/>
                </a:solidFill>
                <a:ea typeface="ＭＳ Ｐゴシック" pitchFamily="-97" charset="-128"/>
              </a:rPr>
              <a:t>Campus Closed</a:t>
            </a:r>
          </a:p>
          <a:p>
            <a:pPr>
              <a:defRPr/>
            </a:pPr>
            <a:endParaRPr lang="da-DK" sz="1100" kern="0" dirty="0">
              <a:solidFill>
                <a:sysClr val="windowText" lastClr="000000"/>
              </a:solidFill>
              <a:ea typeface="ＭＳ Ｐゴシック" pitchFamily="-97" charset="-128"/>
            </a:endParaRPr>
          </a:p>
        </p:txBody>
      </p:sp>
      <p:sp>
        <p:nvSpPr>
          <p:cNvPr id="18" name="Freeform 7"/>
          <p:cNvSpPr>
            <a:spLocks/>
          </p:cNvSpPr>
          <p:nvPr/>
        </p:nvSpPr>
        <p:spPr bwMode="auto">
          <a:xfrm rot="21163579">
            <a:off x="4176468" y="5594367"/>
            <a:ext cx="1107485" cy="902324"/>
          </a:xfrm>
          <a:custGeom>
            <a:avLst/>
            <a:gdLst>
              <a:gd name="T0" fmla="*/ 985 w 1153"/>
              <a:gd name="T1" fmla="*/ 114 h 985"/>
              <a:gd name="T2" fmla="*/ 985 w 1153"/>
              <a:gd name="T3" fmla="*/ 114 h 985"/>
              <a:gd name="T4" fmla="*/ 1017 w 1153"/>
              <a:gd name="T5" fmla="*/ 242 h 985"/>
              <a:gd name="T6" fmla="*/ 1073 w 1153"/>
              <a:gd name="T7" fmla="*/ 462 h 985"/>
              <a:gd name="T8" fmla="*/ 1153 w 1153"/>
              <a:gd name="T9" fmla="*/ 763 h 985"/>
              <a:gd name="T10" fmla="*/ 180 w 1153"/>
              <a:gd name="T11" fmla="*/ 985 h 985"/>
              <a:gd name="T12" fmla="*/ 180 w 1153"/>
              <a:gd name="T13" fmla="*/ 985 h 985"/>
              <a:gd name="T14" fmla="*/ 104 w 1153"/>
              <a:gd name="T15" fmla="*/ 693 h 985"/>
              <a:gd name="T16" fmla="*/ 48 w 1153"/>
              <a:gd name="T17" fmla="*/ 478 h 985"/>
              <a:gd name="T18" fmla="*/ 16 w 1153"/>
              <a:gd name="T19" fmla="*/ 348 h 985"/>
              <a:gd name="T20" fmla="*/ 16 w 1153"/>
              <a:gd name="T21" fmla="*/ 348 h 985"/>
              <a:gd name="T22" fmla="*/ 6 w 1153"/>
              <a:gd name="T23" fmla="*/ 296 h 985"/>
              <a:gd name="T24" fmla="*/ 2 w 1153"/>
              <a:gd name="T25" fmla="*/ 252 h 985"/>
              <a:gd name="T26" fmla="*/ 0 w 1153"/>
              <a:gd name="T27" fmla="*/ 210 h 985"/>
              <a:gd name="T28" fmla="*/ 965 w 1153"/>
              <a:gd name="T29" fmla="*/ 0 h 985"/>
              <a:gd name="T30" fmla="*/ 965 w 1153"/>
              <a:gd name="T31" fmla="*/ 0 h 985"/>
              <a:gd name="T32" fmla="*/ 971 w 1153"/>
              <a:gd name="T33" fmla="*/ 36 h 985"/>
              <a:gd name="T34" fmla="*/ 977 w 1153"/>
              <a:gd name="T35" fmla="*/ 72 h 985"/>
              <a:gd name="T36" fmla="*/ 985 w 1153"/>
              <a:gd name="T37" fmla="*/ 114 h 985"/>
              <a:gd name="T38" fmla="*/ 985 w 1153"/>
              <a:gd name="T39" fmla="*/ 114 h 98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153"/>
              <a:gd name="T61" fmla="*/ 0 h 985"/>
              <a:gd name="T62" fmla="*/ 1153 w 1153"/>
              <a:gd name="T63" fmla="*/ 985 h 98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153" h="985">
                <a:moveTo>
                  <a:pt x="985" y="114"/>
                </a:moveTo>
                <a:lnTo>
                  <a:pt x="985" y="114"/>
                </a:lnTo>
                <a:lnTo>
                  <a:pt x="1017" y="242"/>
                </a:lnTo>
                <a:lnTo>
                  <a:pt x="1073" y="462"/>
                </a:lnTo>
                <a:lnTo>
                  <a:pt x="1153" y="763"/>
                </a:lnTo>
                <a:lnTo>
                  <a:pt x="180" y="985"/>
                </a:lnTo>
                <a:lnTo>
                  <a:pt x="104" y="693"/>
                </a:lnTo>
                <a:lnTo>
                  <a:pt x="48" y="478"/>
                </a:lnTo>
                <a:lnTo>
                  <a:pt x="16" y="348"/>
                </a:lnTo>
                <a:lnTo>
                  <a:pt x="6" y="296"/>
                </a:lnTo>
                <a:lnTo>
                  <a:pt x="2" y="252"/>
                </a:lnTo>
                <a:lnTo>
                  <a:pt x="0" y="210"/>
                </a:lnTo>
                <a:lnTo>
                  <a:pt x="965" y="0"/>
                </a:lnTo>
                <a:lnTo>
                  <a:pt x="971" y="36"/>
                </a:lnTo>
                <a:lnTo>
                  <a:pt x="977" y="72"/>
                </a:lnTo>
                <a:lnTo>
                  <a:pt x="985" y="114"/>
                </a:lnTo>
                <a:close/>
              </a:path>
            </a:pathLst>
          </a:custGeom>
          <a:gradFill flip="none" rotWithShape="1">
            <a:gsLst>
              <a:gs pos="100000">
                <a:schemeClr val="bg1">
                  <a:lumMod val="75000"/>
                </a:schemeClr>
              </a:gs>
              <a:gs pos="45000">
                <a:schemeClr val="bg1"/>
              </a:gs>
            </a:gsLst>
            <a:lin ang="14400000" scaled="0"/>
            <a:tileRect/>
          </a:gradFill>
          <a:ln w="9525">
            <a:noFill/>
            <a:round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da-DK" sz="1100" kern="0" dirty="0">
              <a:solidFill>
                <a:sysClr val="windowText" lastClr="000000"/>
              </a:solidFill>
              <a:ea typeface="ＭＳ Ｐゴシック" pitchFamily="-97" charset="-128"/>
            </a:endParaRPr>
          </a:p>
          <a:p>
            <a:pPr algn="ctr">
              <a:defRPr/>
            </a:pPr>
            <a:endParaRPr lang="da-DK" sz="1100" kern="0" dirty="0" smtClean="0">
              <a:solidFill>
                <a:sysClr val="windowText" lastClr="000000"/>
              </a:solidFill>
              <a:ea typeface="ＭＳ Ｐゴシック" pitchFamily="-97" charset="-128"/>
            </a:endParaRPr>
          </a:p>
          <a:p>
            <a:pPr algn="ctr">
              <a:defRPr/>
            </a:pPr>
            <a:r>
              <a:rPr lang="da-DK" sz="1100" kern="0" dirty="0" smtClean="0">
                <a:solidFill>
                  <a:sysClr val="windowText" lastClr="000000"/>
                </a:solidFill>
                <a:ea typeface="ＭＳ Ｐゴシック" pitchFamily="-97" charset="-128"/>
              </a:rPr>
              <a:t>Campus Closed</a:t>
            </a:r>
          </a:p>
          <a:p>
            <a:pPr>
              <a:defRPr/>
            </a:pPr>
            <a:endParaRPr lang="da-DK" sz="1100" kern="0" dirty="0">
              <a:solidFill>
                <a:sysClr val="windowText" lastClr="000000"/>
              </a:solidFill>
              <a:ea typeface="ＭＳ Ｐゴシック" pitchFamily="-97" charset="-128"/>
            </a:endParaRPr>
          </a:p>
        </p:txBody>
      </p:sp>
      <p:sp>
        <p:nvSpPr>
          <p:cNvPr id="19" name="Pentagon 18"/>
          <p:cNvSpPr/>
          <p:nvPr/>
        </p:nvSpPr>
        <p:spPr bwMode="auto">
          <a:xfrm>
            <a:off x="8127231" y="5375113"/>
            <a:ext cx="1581312" cy="236092"/>
          </a:xfrm>
          <a:prstGeom prst="homePlate">
            <a:avLst/>
          </a:prstGeom>
          <a:gradFill flip="none" rotWithShape="1">
            <a:gsLst>
              <a:gs pos="24000">
                <a:srgbClr val="008000"/>
              </a:gs>
              <a:gs pos="100000">
                <a:srgbClr val="4FF600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000" b="1" noProof="1" smtClean="0">
                <a:solidFill>
                  <a:srgbClr val="FFFFFF"/>
                </a:solidFill>
                <a:ea typeface="ＭＳ Ｐゴシック" pitchFamily="-108" charset="-128"/>
              </a:rPr>
              <a:t>Evaluation Day</a:t>
            </a:r>
            <a:endParaRPr lang="en-US" sz="1000" b="1" noProof="1">
              <a:solidFill>
                <a:srgbClr val="FFFFFF"/>
              </a:solidFill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515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5"/>
          <p:cNvSpPr/>
          <p:nvPr/>
        </p:nvSpPr>
        <p:spPr>
          <a:xfrm>
            <a:off x="1896083" y="1543189"/>
            <a:ext cx="8206612" cy="4248618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</a:ln>
          <a:effectLst>
            <a:softEdge rad="63500"/>
          </a:effectLst>
        </p:spPr>
        <p:txBody>
          <a:bodyPr anchor="ctr"/>
          <a:lstStyle/>
          <a:p>
            <a:pPr algn="ctr"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148032"/>
              </p:ext>
            </p:extLst>
          </p:nvPr>
        </p:nvGraphicFramePr>
        <p:xfrm>
          <a:off x="299258" y="1015283"/>
          <a:ext cx="11587941" cy="5676462"/>
        </p:xfrm>
        <a:graphic>
          <a:graphicData uri="http://schemas.openxmlformats.org/drawingml/2006/table">
            <a:tbl>
              <a:tblPr/>
              <a:tblGrid>
                <a:gridCol w="1430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0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90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56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37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84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25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MONDAY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TUESDAY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WEDNESDAY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THURSDAY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FRIDAY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684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22232222ASDASDNMD</a:t>
                      </a: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22F22HFHFHHHS</a:t>
                      </a: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2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+mn-lt"/>
                          <a:ea typeface="ＭＳ Ｐゴシック" pitchFamily="-108" charset="-128"/>
                        </a:rPr>
                        <a:t>EPC &amp; GSC Deadline for Colleges to submit revised Spring 2019 Curriculum Proposals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+mn-lt"/>
                          <a:ea typeface="ＭＳ Ｐゴシック" pitchFamily="-108" charset="-128"/>
                        </a:rPr>
                        <a:t>EPC &amp; GSC Deadline for Colleges to submit the following proposals for Fall 2018:</a:t>
                      </a:r>
                      <a:r>
                        <a:rPr lang="en-US" sz="800" b="1" dirty="0" smtClean="0">
                          <a:latin typeface="+mn-lt"/>
                        </a:rPr>
                        <a:t>New Experimental Topics Courses, Previously Offered Experimental Topics Courses, Selected Topics Courses</a:t>
                      </a:r>
                      <a:r>
                        <a:rPr kumimoji="0" lang="da-DK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+mn-lt"/>
                          <a:ea typeface="ＭＳ Ｐゴシック" pitchFamily="-108" charset="-128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3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4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440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President notifies sabbatical applicants of status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440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16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Faculty Senate Mtg 2-4:30PM (OV Room 81)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Faculty Retreat 9AM-7PM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     (</a:t>
                      </a: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Skirball Cultural Center, Los </a:t>
                      </a: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    Angeles</a:t>
                      </a: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, CA)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18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Spring Semester Begins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Depts begin deliberations on 3-6 year candidates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Dept schedule fully loaded in SOLAR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19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2nd year appeal recommendations due from PP&amp;R to candidates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Chair’s Final Reconciliation (Jan 19-Feb 1)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440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22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Weekday Classes Begin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23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APC Submission Deadline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Room free-for-all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    (</a:t>
                      </a: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Feb 23-Mar 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26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Chairs and DPC provide recommendations on 3-6 candidates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72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kstboks 26"/>
          <p:cNvSpPr txBox="1"/>
          <p:nvPr/>
        </p:nvSpPr>
        <p:spPr>
          <a:xfrm>
            <a:off x="186689" y="583724"/>
            <a:ext cx="181049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a-D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JANUARY 2018</a:t>
            </a:r>
            <a:endParaRPr lang="da-DK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gray">
          <a:xfrm>
            <a:off x="299258" y="78512"/>
            <a:ext cx="4591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r>
              <a:rPr lang="de-DE" b="1" dirty="0">
                <a:solidFill>
                  <a:srgbClr val="000000"/>
                </a:solidFill>
                <a:latin typeface="Calibri" pitchFamily="-108" charset="0"/>
              </a:rPr>
              <a:t>COLLEGE OF SOCIAL AND BEHAVIORAL SCIENCES</a:t>
            </a:r>
            <a:endParaRPr lang="de-DE" dirty="0">
              <a:solidFill>
                <a:srgbClr val="000000"/>
              </a:solidFill>
              <a:latin typeface="Calibri" pitchFamily="-108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Calibri" pitchFamily="-108" charset="0"/>
              </a:rPr>
              <a:t>College Academic Calendar</a:t>
            </a:r>
          </a:p>
        </p:txBody>
      </p:sp>
      <p:sp>
        <p:nvSpPr>
          <p:cNvPr id="31" name="Måne 110"/>
          <p:cNvSpPr/>
          <p:nvPr/>
        </p:nvSpPr>
        <p:spPr bwMode="auto">
          <a:xfrm rot="16552097">
            <a:off x="3786957" y="2614715"/>
            <a:ext cx="74576" cy="309181"/>
          </a:xfrm>
          <a:prstGeom prst="moon">
            <a:avLst>
              <a:gd name="adj" fmla="val 8311"/>
            </a:avLst>
          </a:prstGeom>
          <a:gradFill flip="none" rotWithShape="1">
            <a:gsLst>
              <a:gs pos="24000">
                <a:sysClr val="windowText" lastClr="000000">
                  <a:alpha val="24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  <a:ea typeface="ＭＳ Ｐゴシック" pitchFamily="-97" charset="-128"/>
            </a:endParaRPr>
          </a:p>
        </p:txBody>
      </p:sp>
      <p:sp>
        <p:nvSpPr>
          <p:cNvPr id="7" name="Freeform 7"/>
          <p:cNvSpPr>
            <a:spLocks/>
          </p:cNvSpPr>
          <p:nvPr/>
        </p:nvSpPr>
        <p:spPr bwMode="auto">
          <a:xfrm rot="21163579">
            <a:off x="2125807" y="3825161"/>
            <a:ext cx="1107485" cy="902324"/>
          </a:xfrm>
          <a:custGeom>
            <a:avLst/>
            <a:gdLst>
              <a:gd name="T0" fmla="*/ 985 w 1153"/>
              <a:gd name="T1" fmla="*/ 114 h 985"/>
              <a:gd name="T2" fmla="*/ 985 w 1153"/>
              <a:gd name="T3" fmla="*/ 114 h 985"/>
              <a:gd name="T4" fmla="*/ 1017 w 1153"/>
              <a:gd name="T5" fmla="*/ 242 h 985"/>
              <a:gd name="T6" fmla="*/ 1073 w 1153"/>
              <a:gd name="T7" fmla="*/ 462 h 985"/>
              <a:gd name="T8" fmla="*/ 1153 w 1153"/>
              <a:gd name="T9" fmla="*/ 763 h 985"/>
              <a:gd name="T10" fmla="*/ 180 w 1153"/>
              <a:gd name="T11" fmla="*/ 985 h 985"/>
              <a:gd name="T12" fmla="*/ 180 w 1153"/>
              <a:gd name="T13" fmla="*/ 985 h 985"/>
              <a:gd name="T14" fmla="*/ 104 w 1153"/>
              <a:gd name="T15" fmla="*/ 693 h 985"/>
              <a:gd name="T16" fmla="*/ 48 w 1153"/>
              <a:gd name="T17" fmla="*/ 478 h 985"/>
              <a:gd name="T18" fmla="*/ 16 w 1153"/>
              <a:gd name="T19" fmla="*/ 348 h 985"/>
              <a:gd name="T20" fmla="*/ 16 w 1153"/>
              <a:gd name="T21" fmla="*/ 348 h 985"/>
              <a:gd name="T22" fmla="*/ 6 w 1153"/>
              <a:gd name="T23" fmla="*/ 296 h 985"/>
              <a:gd name="T24" fmla="*/ 2 w 1153"/>
              <a:gd name="T25" fmla="*/ 252 h 985"/>
              <a:gd name="T26" fmla="*/ 0 w 1153"/>
              <a:gd name="T27" fmla="*/ 210 h 985"/>
              <a:gd name="T28" fmla="*/ 965 w 1153"/>
              <a:gd name="T29" fmla="*/ 0 h 985"/>
              <a:gd name="T30" fmla="*/ 965 w 1153"/>
              <a:gd name="T31" fmla="*/ 0 h 985"/>
              <a:gd name="T32" fmla="*/ 971 w 1153"/>
              <a:gd name="T33" fmla="*/ 36 h 985"/>
              <a:gd name="T34" fmla="*/ 977 w 1153"/>
              <a:gd name="T35" fmla="*/ 72 h 985"/>
              <a:gd name="T36" fmla="*/ 985 w 1153"/>
              <a:gd name="T37" fmla="*/ 114 h 985"/>
              <a:gd name="T38" fmla="*/ 985 w 1153"/>
              <a:gd name="T39" fmla="*/ 114 h 98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153"/>
              <a:gd name="T61" fmla="*/ 0 h 985"/>
              <a:gd name="T62" fmla="*/ 1153 w 1153"/>
              <a:gd name="T63" fmla="*/ 985 h 98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153" h="985">
                <a:moveTo>
                  <a:pt x="985" y="114"/>
                </a:moveTo>
                <a:lnTo>
                  <a:pt x="985" y="114"/>
                </a:lnTo>
                <a:lnTo>
                  <a:pt x="1017" y="242"/>
                </a:lnTo>
                <a:lnTo>
                  <a:pt x="1073" y="462"/>
                </a:lnTo>
                <a:lnTo>
                  <a:pt x="1153" y="763"/>
                </a:lnTo>
                <a:lnTo>
                  <a:pt x="180" y="985"/>
                </a:lnTo>
                <a:lnTo>
                  <a:pt x="104" y="693"/>
                </a:lnTo>
                <a:lnTo>
                  <a:pt x="48" y="478"/>
                </a:lnTo>
                <a:lnTo>
                  <a:pt x="16" y="348"/>
                </a:lnTo>
                <a:lnTo>
                  <a:pt x="6" y="296"/>
                </a:lnTo>
                <a:lnTo>
                  <a:pt x="2" y="252"/>
                </a:lnTo>
                <a:lnTo>
                  <a:pt x="0" y="210"/>
                </a:lnTo>
                <a:lnTo>
                  <a:pt x="965" y="0"/>
                </a:lnTo>
                <a:lnTo>
                  <a:pt x="971" y="36"/>
                </a:lnTo>
                <a:lnTo>
                  <a:pt x="977" y="72"/>
                </a:lnTo>
                <a:lnTo>
                  <a:pt x="985" y="114"/>
                </a:lnTo>
                <a:close/>
              </a:path>
            </a:pathLst>
          </a:custGeom>
          <a:gradFill flip="none" rotWithShape="1">
            <a:gsLst>
              <a:gs pos="100000">
                <a:schemeClr val="bg1">
                  <a:lumMod val="75000"/>
                </a:schemeClr>
              </a:gs>
              <a:gs pos="45000">
                <a:schemeClr val="bg1"/>
              </a:gs>
            </a:gsLst>
            <a:lin ang="14400000" scaled="0"/>
            <a:tileRect/>
          </a:gradFill>
          <a:ln w="9525">
            <a:noFill/>
            <a:round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da-DK" sz="1100" kern="0" dirty="0">
              <a:solidFill>
                <a:sysClr val="windowText" lastClr="000000"/>
              </a:solidFill>
              <a:ea typeface="ＭＳ Ｐゴシック" pitchFamily="-97" charset="-128"/>
            </a:endParaRPr>
          </a:p>
          <a:p>
            <a:pPr algn="ctr">
              <a:defRPr/>
            </a:pPr>
            <a:r>
              <a:rPr lang="da-DK" sz="1100" kern="0" dirty="0" smtClean="0">
                <a:solidFill>
                  <a:sysClr val="windowText" lastClr="000000"/>
                </a:solidFill>
                <a:ea typeface="ＭＳ Ｐゴシック" pitchFamily="-97" charset="-128"/>
              </a:rPr>
              <a:t>Martin Luther King Jr. Day</a:t>
            </a:r>
          </a:p>
          <a:p>
            <a:pPr algn="ctr">
              <a:defRPr/>
            </a:pPr>
            <a:r>
              <a:rPr lang="da-DK" sz="1100" kern="0" dirty="0" smtClean="0">
                <a:solidFill>
                  <a:sysClr val="windowText" lastClr="000000"/>
                </a:solidFill>
                <a:ea typeface="ＭＳ Ｐゴシック" pitchFamily="-97" charset="-128"/>
              </a:rPr>
              <a:t>Campus Closed</a:t>
            </a:r>
          </a:p>
          <a:p>
            <a:pPr>
              <a:defRPr/>
            </a:pPr>
            <a:endParaRPr lang="da-DK" sz="1100" kern="0" dirty="0">
              <a:solidFill>
                <a:sysClr val="windowText" lastClr="000000"/>
              </a:solidFill>
              <a:ea typeface="ＭＳ Ｐゴシック" pitchFamily="-97" charset="-128"/>
            </a:endParaRPr>
          </a:p>
        </p:txBody>
      </p:sp>
      <p:sp>
        <p:nvSpPr>
          <p:cNvPr id="8" name="Pentagon 7"/>
          <p:cNvSpPr/>
          <p:nvPr/>
        </p:nvSpPr>
        <p:spPr bwMode="auto">
          <a:xfrm>
            <a:off x="7988531" y="4621888"/>
            <a:ext cx="1521229" cy="344152"/>
          </a:xfrm>
          <a:prstGeom prst="homePlate">
            <a:avLst/>
          </a:prstGeom>
          <a:solidFill>
            <a:srgbClr val="00B050"/>
          </a:solidFill>
          <a:ln w="25400" cap="flat" cmpd="sng" algn="ctr">
            <a:noFill/>
            <a:prstDash val="solid"/>
          </a:ln>
          <a:effectLst>
            <a:softEdge rad="63500"/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900" kern="0" dirty="0" smtClean="0">
                <a:solidFill>
                  <a:sysClr val="window" lastClr="FFFFFF"/>
                </a:solidFill>
                <a:latin typeface="Calibri"/>
                <a:ea typeface="+mn-ea"/>
              </a:rPr>
              <a:t>   </a:t>
            </a:r>
            <a:r>
              <a:rPr lang="da-DK" sz="900" b="1" kern="0" dirty="0" smtClean="0">
                <a:solidFill>
                  <a:sysClr val="window" lastClr="FFFFFF"/>
                </a:solidFill>
                <a:latin typeface="Calibri"/>
                <a:ea typeface="+mn-ea"/>
              </a:rPr>
              <a:t>Department   Meetings</a:t>
            </a:r>
            <a:endParaRPr lang="da-DK" sz="900" b="1" kern="0" dirty="0">
              <a:solidFill>
                <a:sysClr val="window" lastClr="FFFFFF"/>
              </a:solidFill>
              <a:latin typeface="Calibri"/>
              <a:ea typeface="+mn-ea"/>
            </a:endParaRPr>
          </a:p>
        </p:txBody>
      </p:sp>
      <p:sp>
        <p:nvSpPr>
          <p:cNvPr id="11" name="Freeform 7"/>
          <p:cNvSpPr>
            <a:spLocks/>
          </p:cNvSpPr>
          <p:nvPr/>
        </p:nvSpPr>
        <p:spPr bwMode="auto">
          <a:xfrm rot="21163579">
            <a:off x="2125805" y="1747605"/>
            <a:ext cx="1107485" cy="902324"/>
          </a:xfrm>
          <a:custGeom>
            <a:avLst/>
            <a:gdLst>
              <a:gd name="T0" fmla="*/ 985 w 1153"/>
              <a:gd name="T1" fmla="*/ 114 h 985"/>
              <a:gd name="T2" fmla="*/ 985 w 1153"/>
              <a:gd name="T3" fmla="*/ 114 h 985"/>
              <a:gd name="T4" fmla="*/ 1017 w 1153"/>
              <a:gd name="T5" fmla="*/ 242 h 985"/>
              <a:gd name="T6" fmla="*/ 1073 w 1153"/>
              <a:gd name="T7" fmla="*/ 462 h 985"/>
              <a:gd name="T8" fmla="*/ 1153 w 1153"/>
              <a:gd name="T9" fmla="*/ 763 h 985"/>
              <a:gd name="T10" fmla="*/ 180 w 1153"/>
              <a:gd name="T11" fmla="*/ 985 h 985"/>
              <a:gd name="T12" fmla="*/ 180 w 1153"/>
              <a:gd name="T13" fmla="*/ 985 h 985"/>
              <a:gd name="T14" fmla="*/ 104 w 1153"/>
              <a:gd name="T15" fmla="*/ 693 h 985"/>
              <a:gd name="T16" fmla="*/ 48 w 1153"/>
              <a:gd name="T17" fmla="*/ 478 h 985"/>
              <a:gd name="T18" fmla="*/ 16 w 1153"/>
              <a:gd name="T19" fmla="*/ 348 h 985"/>
              <a:gd name="T20" fmla="*/ 16 w 1153"/>
              <a:gd name="T21" fmla="*/ 348 h 985"/>
              <a:gd name="T22" fmla="*/ 6 w 1153"/>
              <a:gd name="T23" fmla="*/ 296 h 985"/>
              <a:gd name="T24" fmla="*/ 2 w 1153"/>
              <a:gd name="T25" fmla="*/ 252 h 985"/>
              <a:gd name="T26" fmla="*/ 0 w 1153"/>
              <a:gd name="T27" fmla="*/ 210 h 985"/>
              <a:gd name="T28" fmla="*/ 965 w 1153"/>
              <a:gd name="T29" fmla="*/ 0 h 985"/>
              <a:gd name="T30" fmla="*/ 965 w 1153"/>
              <a:gd name="T31" fmla="*/ 0 h 985"/>
              <a:gd name="T32" fmla="*/ 971 w 1153"/>
              <a:gd name="T33" fmla="*/ 36 h 985"/>
              <a:gd name="T34" fmla="*/ 977 w 1153"/>
              <a:gd name="T35" fmla="*/ 72 h 985"/>
              <a:gd name="T36" fmla="*/ 985 w 1153"/>
              <a:gd name="T37" fmla="*/ 114 h 985"/>
              <a:gd name="T38" fmla="*/ 985 w 1153"/>
              <a:gd name="T39" fmla="*/ 114 h 98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153"/>
              <a:gd name="T61" fmla="*/ 0 h 985"/>
              <a:gd name="T62" fmla="*/ 1153 w 1153"/>
              <a:gd name="T63" fmla="*/ 985 h 98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153" h="985">
                <a:moveTo>
                  <a:pt x="985" y="114"/>
                </a:moveTo>
                <a:lnTo>
                  <a:pt x="985" y="114"/>
                </a:lnTo>
                <a:lnTo>
                  <a:pt x="1017" y="242"/>
                </a:lnTo>
                <a:lnTo>
                  <a:pt x="1073" y="462"/>
                </a:lnTo>
                <a:lnTo>
                  <a:pt x="1153" y="763"/>
                </a:lnTo>
                <a:lnTo>
                  <a:pt x="180" y="985"/>
                </a:lnTo>
                <a:lnTo>
                  <a:pt x="104" y="693"/>
                </a:lnTo>
                <a:lnTo>
                  <a:pt x="48" y="478"/>
                </a:lnTo>
                <a:lnTo>
                  <a:pt x="16" y="348"/>
                </a:lnTo>
                <a:lnTo>
                  <a:pt x="6" y="296"/>
                </a:lnTo>
                <a:lnTo>
                  <a:pt x="2" y="252"/>
                </a:lnTo>
                <a:lnTo>
                  <a:pt x="0" y="210"/>
                </a:lnTo>
                <a:lnTo>
                  <a:pt x="965" y="0"/>
                </a:lnTo>
                <a:lnTo>
                  <a:pt x="971" y="36"/>
                </a:lnTo>
                <a:lnTo>
                  <a:pt x="977" y="72"/>
                </a:lnTo>
                <a:lnTo>
                  <a:pt x="985" y="114"/>
                </a:lnTo>
                <a:close/>
              </a:path>
            </a:pathLst>
          </a:custGeom>
          <a:gradFill flip="none" rotWithShape="1">
            <a:gsLst>
              <a:gs pos="100000">
                <a:schemeClr val="bg1">
                  <a:lumMod val="75000"/>
                </a:schemeClr>
              </a:gs>
              <a:gs pos="45000">
                <a:schemeClr val="bg1"/>
              </a:gs>
            </a:gsLst>
            <a:lin ang="14400000" scaled="0"/>
            <a:tileRect/>
          </a:gradFill>
          <a:ln w="9525">
            <a:noFill/>
            <a:round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da-DK" sz="1100" kern="0" dirty="0">
              <a:solidFill>
                <a:sysClr val="windowText" lastClr="000000"/>
              </a:solidFill>
              <a:ea typeface="ＭＳ Ｐゴシック" pitchFamily="-97" charset="-128"/>
            </a:endParaRPr>
          </a:p>
          <a:p>
            <a:pPr algn="ctr">
              <a:defRPr/>
            </a:pPr>
            <a:endParaRPr lang="da-DK" sz="1100" kern="0" dirty="0" smtClean="0">
              <a:solidFill>
                <a:sysClr val="windowText" lastClr="000000"/>
              </a:solidFill>
              <a:ea typeface="ＭＳ Ｐゴシック" pitchFamily="-97" charset="-128"/>
            </a:endParaRPr>
          </a:p>
          <a:p>
            <a:pPr algn="ctr">
              <a:defRPr/>
            </a:pPr>
            <a:r>
              <a:rPr lang="da-DK" sz="1100" kern="0" dirty="0" smtClean="0">
                <a:solidFill>
                  <a:sysClr val="windowText" lastClr="000000"/>
                </a:solidFill>
                <a:ea typeface="ＭＳ Ｐゴシック" pitchFamily="-97" charset="-128"/>
              </a:rPr>
              <a:t>Campus Closed</a:t>
            </a:r>
          </a:p>
          <a:p>
            <a:pPr>
              <a:defRPr/>
            </a:pPr>
            <a:endParaRPr lang="da-DK" sz="1100" kern="0" dirty="0">
              <a:solidFill>
                <a:sysClr val="windowText" lastClr="000000"/>
              </a:solidFill>
              <a:ea typeface="ＭＳ Ｐゴシック" pitchFamily="-9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624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5"/>
          <p:cNvSpPr/>
          <p:nvPr/>
        </p:nvSpPr>
        <p:spPr>
          <a:xfrm>
            <a:off x="1896083" y="1543189"/>
            <a:ext cx="8206612" cy="4248618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</a:ln>
          <a:effectLst>
            <a:softEdge rad="63500"/>
          </a:effectLst>
        </p:spPr>
        <p:txBody>
          <a:bodyPr anchor="ctr"/>
          <a:lstStyle/>
          <a:p>
            <a:pPr algn="ctr"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828786"/>
              </p:ext>
            </p:extLst>
          </p:nvPr>
        </p:nvGraphicFramePr>
        <p:xfrm>
          <a:off x="282633" y="932156"/>
          <a:ext cx="11596253" cy="5668149"/>
        </p:xfrm>
        <a:graphic>
          <a:graphicData uri="http://schemas.openxmlformats.org/drawingml/2006/table">
            <a:tbl>
              <a:tblPr/>
              <a:tblGrid>
                <a:gridCol w="1431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1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04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7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52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98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7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MONDAY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TUESDAY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WEDNESDAY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THURSDAY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FRIDAY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16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22232222ASDASDNMD</a:t>
                      </a: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22F22HFHFHHHS</a:t>
                      </a: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ACM Meeting 10-12:30pm (Whitsett)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Probationary Faculty Support Program Grant proposals due to Undergraduate Studies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Final reconciliation period end for Fall 2018 class Schedule Build (Chairs)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Fall 2018 Schedule Build: Dean’s Review period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     (</a:t>
                      </a: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Feb 2- Mar 1)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840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Depts forward recommendations on 3-6 year candidates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6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APC Meeting 2-4PM (SH 171)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da-DK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7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EPC Meeting 2-4PM (UN 211)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9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Dept Chairs forward to the Deans of their Colleges the description of anticipated Part-Time Staffing needs for Fall 2018 or 2018-19 AY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Last day to add with permission, drop or change basis of grading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840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13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GSC Meeting 2-4PM (UN 277)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14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Provost notifies 2nd year candidates of status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Faculty Senate Mtg 2-4:30PM (OV Room 81)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16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APDB: Complete instructor assignment with schedule of classes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Census Date (Feb 18): Spring 2018, 20th day of instruction after term classes begin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86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19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Council of Chairs Meeting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APC Submission Deadline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EPC Meeting 2-4PM (UN 211)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22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Last day for submission of apps to enter Faculty Early Retirement Program (FERP) beginning in 2017-18 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894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kstboks 26"/>
          <p:cNvSpPr txBox="1"/>
          <p:nvPr/>
        </p:nvSpPr>
        <p:spPr>
          <a:xfrm>
            <a:off x="136813" y="592079"/>
            <a:ext cx="1995675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a-D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FEBRUARY 2018</a:t>
            </a:r>
            <a:endParaRPr lang="da-DK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gray">
          <a:xfrm>
            <a:off x="282633" y="87425"/>
            <a:ext cx="4591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r>
              <a:rPr lang="de-DE" b="1" dirty="0">
                <a:solidFill>
                  <a:srgbClr val="000000"/>
                </a:solidFill>
                <a:latin typeface="Calibri" pitchFamily="-108" charset="0"/>
              </a:rPr>
              <a:t>COLLEGE OF SOCIAL AND BEHAVIORAL SCIENCES</a:t>
            </a:r>
            <a:endParaRPr lang="de-DE" dirty="0">
              <a:solidFill>
                <a:srgbClr val="000000"/>
              </a:solidFill>
              <a:latin typeface="Calibri" pitchFamily="-108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Calibri" pitchFamily="-108" charset="0"/>
              </a:rPr>
              <a:t>College Academic Calendar</a:t>
            </a:r>
          </a:p>
        </p:txBody>
      </p:sp>
      <p:sp>
        <p:nvSpPr>
          <p:cNvPr id="31" name="Måne 110"/>
          <p:cNvSpPr/>
          <p:nvPr/>
        </p:nvSpPr>
        <p:spPr bwMode="auto">
          <a:xfrm rot="16552097">
            <a:off x="3786957" y="2614715"/>
            <a:ext cx="74576" cy="309181"/>
          </a:xfrm>
          <a:prstGeom prst="moon">
            <a:avLst>
              <a:gd name="adj" fmla="val 8311"/>
            </a:avLst>
          </a:prstGeom>
          <a:gradFill flip="none" rotWithShape="1">
            <a:gsLst>
              <a:gs pos="24000">
                <a:sysClr val="windowText" lastClr="000000">
                  <a:alpha val="24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  <a:ea typeface="ＭＳ Ｐゴシック" pitchFamily="-9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871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5"/>
          <p:cNvSpPr/>
          <p:nvPr/>
        </p:nvSpPr>
        <p:spPr>
          <a:xfrm>
            <a:off x="1896083" y="1543189"/>
            <a:ext cx="8206612" cy="4248618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</a:ln>
          <a:effectLst>
            <a:softEdge rad="63500"/>
          </a:effectLst>
        </p:spPr>
        <p:txBody>
          <a:bodyPr anchor="ctr"/>
          <a:lstStyle/>
          <a:p>
            <a:pPr algn="ctr"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281564"/>
              </p:ext>
            </p:extLst>
          </p:nvPr>
        </p:nvGraphicFramePr>
        <p:xfrm>
          <a:off x="315883" y="955963"/>
          <a:ext cx="11571317" cy="5710844"/>
        </p:xfrm>
        <a:graphic>
          <a:graphicData uri="http://schemas.openxmlformats.org/drawingml/2006/table">
            <a:tbl>
              <a:tblPr/>
              <a:tblGrid>
                <a:gridCol w="1434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6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48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1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94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141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78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MONDAY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TUESDAY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WEDNESDAY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THURSDAY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FRIDAY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126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22232222ASDASDNMD</a:t>
                      </a: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22F22HFHFHHHS</a:t>
                      </a: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ACM Meeting 10-12:30pm (Whitsett)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Close of Fall 2018 Schedule Build Period </a:t>
                      </a: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Dean and CPC provides recommendations to 3-6 year candidates</a:t>
                      </a:r>
                      <a:endParaRPr kumimoji="0" lang="da-DK" sz="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uLnTx/>
                        <a:uFillTx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Nominations of faculty for Emeritus status will be submitted to the nominated faculty member’s Dept Personnel Committee</a:t>
                      </a:r>
                      <a:endParaRPr kumimoji="0" lang="da-DK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825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6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APC Meeting 2-4PM (SH 171)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da-DK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7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EPC Meeting 2-4PM (UN 211)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8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Faculty Senate Mtg 2-4:30PM (OV Room 81)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825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12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Dean forwards 3-6 year recommendations to the Provost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13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GSC Meeting 2-4PM (UN 277)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16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Depts will forward all Faculty Emeritus Nominations accompanied by written recommendations to the College Dean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669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19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20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APC Submission Deadline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6402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26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Council of Chairs Meeting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29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College Deans will forward all Faculty Emeritus nominations, </a:t>
                      </a:r>
                      <a:r>
                        <a:rPr kumimoji="0" lang="en-US" sz="9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Dept</a:t>
                      </a:r>
                      <a:r>
                        <a:rPr kumimoji="0" 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 Committee recommendations, and Dean’s recommendations to the Office of Faculty Affairs for review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kstboks 26"/>
          <p:cNvSpPr txBox="1"/>
          <p:nvPr/>
        </p:nvSpPr>
        <p:spPr>
          <a:xfrm>
            <a:off x="140731" y="583510"/>
            <a:ext cx="1755352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a-D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MARCH 2018</a:t>
            </a:r>
            <a:endParaRPr lang="da-DK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gray">
          <a:xfrm>
            <a:off x="315883" y="79112"/>
            <a:ext cx="4591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r>
              <a:rPr lang="de-DE" b="1" dirty="0">
                <a:solidFill>
                  <a:srgbClr val="000000"/>
                </a:solidFill>
                <a:latin typeface="Calibri" pitchFamily="-108" charset="0"/>
              </a:rPr>
              <a:t>COLLEGE OF SOCIAL AND BEHAVIORAL SCIENCES</a:t>
            </a:r>
            <a:endParaRPr lang="de-DE" dirty="0">
              <a:solidFill>
                <a:srgbClr val="000000"/>
              </a:solidFill>
              <a:latin typeface="Calibri" pitchFamily="-108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Calibri" pitchFamily="-108" charset="0"/>
              </a:rPr>
              <a:t>College Academic Calendar</a:t>
            </a:r>
          </a:p>
        </p:txBody>
      </p:sp>
      <p:sp>
        <p:nvSpPr>
          <p:cNvPr id="31" name="Måne 110"/>
          <p:cNvSpPr/>
          <p:nvPr/>
        </p:nvSpPr>
        <p:spPr bwMode="auto">
          <a:xfrm rot="16552097">
            <a:off x="3786957" y="2614715"/>
            <a:ext cx="74576" cy="309181"/>
          </a:xfrm>
          <a:prstGeom prst="moon">
            <a:avLst>
              <a:gd name="adj" fmla="val 8311"/>
            </a:avLst>
          </a:prstGeom>
          <a:gradFill flip="none" rotWithShape="1">
            <a:gsLst>
              <a:gs pos="24000">
                <a:sysClr val="windowText" lastClr="000000">
                  <a:alpha val="24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  <a:ea typeface="ＭＳ Ｐゴシック" pitchFamily="-97" charset="-128"/>
            </a:endParaRPr>
          </a:p>
        </p:txBody>
      </p:sp>
      <p:sp>
        <p:nvSpPr>
          <p:cNvPr id="7" name="Pentagon 6"/>
          <p:cNvSpPr/>
          <p:nvPr/>
        </p:nvSpPr>
        <p:spPr bwMode="auto">
          <a:xfrm>
            <a:off x="2181966" y="5084794"/>
            <a:ext cx="9206470" cy="298545"/>
          </a:xfrm>
          <a:prstGeom prst="homePlate">
            <a:avLst/>
          </a:prstGeom>
          <a:gradFill flip="none" rotWithShape="1">
            <a:gsLst>
              <a:gs pos="24000">
                <a:srgbClr val="009593"/>
              </a:gs>
              <a:gs pos="100000">
                <a:srgbClr val="00F3F0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b="1" noProof="1" smtClean="0">
                <a:solidFill>
                  <a:srgbClr val="FFFFFF"/>
                </a:solidFill>
                <a:ea typeface="ＭＳ Ｐゴシック" pitchFamily="-108" charset="-128"/>
              </a:rPr>
              <a:t>Spring Break</a:t>
            </a:r>
            <a:endParaRPr lang="en-US" sz="1200" b="1" noProof="1">
              <a:solidFill>
                <a:srgbClr val="FFFFFF"/>
              </a:solidFill>
              <a:ea typeface="ＭＳ Ｐゴシック" pitchFamily="-108" charset="-128"/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 rot="21163579">
            <a:off x="10441205" y="5573911"/>
            <a:ext cx="1107485" cy="902324"/>
          </a:xfrm>
          <a:custGeom>
            <a:avLst/>
            <a:gdLst>
              <a:gd name="T0" fmla="*/ 985 w 1153"/>
              <a:gd name="T1" fmla="*/ 114 h 985"/>
              <a:gd name="T2" fmla="*/ 985 w 1153"/>
              <a:gd name="T3" fmla="*/ 114 h 985"/>
              <a:gd name="T4" fmla="*/ 1017 w 1153"/>
              <a:gd name="T5" fmla="*/ 242 h 985"/>
              <a:gd name="T6" fmla="*/ 1073 w 1153"/>
              <a:gd name="T7" fmla="*/ 462 h 985"/>
              <a:gd name="T8" fmla="*/ 1153 w 1153"/>
              <a:gd name="T9" fmla="*/ 763 h 985"/>
              <a:gd name="T10" fmla="*/ 180 w 1153"/>
              <a:gd name="T11" fmla="*/ 985 h 985"/>
              <a:gd name="T12" fmla="*/ 180 w 1153"/>
              <a:gd name="T13" fmla="*/ 985 h 985"/>
              <a:gd name="T14" fmla="*/ 104 w 1153"/>
              <a:gd name="T15" fmla="*/ 693 h 985"/>
              <a:gd name="T16" fmla="*/ 48 w 1153"/>
              <a:gd name="T17" fmla="*/ 478 h 985"/>
              <a:gd name="T18" fmla="*/ 16 w 1153"/>
              <a:gd name="T19" fmla="*/ 348 h 985"/>
              <a:gd name="T20" fmla="*/ 16 w 1153"/>
              <a:gd name="T21" fmla="*/ 348 h 985"/>
              <a:gd name="T22" fmla="*/ 6 w 1153"/>
              <a:gd name="T23" fmla="*/ 296 h 985"/>
              <a:gd name="T24" fmla="*/ 2 w 1153"/>
              <a:gd name="T25" fmla="*/ 252 h 985"/>
              <a:gd name="T26" fmla="*/ 0 w 1153"/>
              <a:gd name="T27" fmla="*/ 210 h 985"/>
              <a:gd name="T28" fmla="*/ 965 w 1153"/>
              <a:gd name="T29" fmla="*/ 0 h 985"/>
              <a:gd name="T30" fmla="*/ 965 w 1153"/>
              <a:gd name="T31" fmla="*/ 0 h 985"/>
              <a:gd name="T32" fmla="*/ 971 w 1153"/>
              <a:gd name="T33" fmla="*/ 36 h 985"/>
              <a:gd name="T34" fmla="*/ 977 w 1153"/>
              <a:gd name="T35" fmla="*/ 72 h 985"/>
              <a:gd name="T36" fmla="*/ 985 w 1153"/>
              <a:gd name="T37" fmla="*/ 114 h 985"/>
              <a:gd name="T38" fmla="*/ 985 w 1153"/>
              <a:gd name="T39" fmla="*/ 114 h 98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153"/>
              <a:gd name="T61" fmla="*/ 0 h 985"/>
              <a:gd name="T62" fmla="*/ 1153 w 1153"/>
              <a:gd name="T63" fmla="*/ 985 h 98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153" h="985">
                <a:moveTo>
                  <a:pt x="985" y="114"/>
                </a:moveTo>
                <a:lnTo>
                  <a:pt x="985" y="114"/>
                </a:lnTo>
                <a:lnTo>
                  <a:pt x="1017" y="242"/>
                </a:lnTo>
                <a:lnTo>
                  <a:pt x="1073" y="462"/>
                </a:lnTo>
                <a:lnTo>
                  <a:pt x="1153" y="763"/>
                </a:lnTo>
                <a:lnTo>
                  <a:pt x="180" y="985"/>
                </a:lnTo>
                <a:lnTo>
                  <a:pt x="104" y="693"/>
                </a:lnTo>
                <a:lnTo>
                  <a:pt x="48" y="478"/>
                </a:lnTo>
                <a:lnTo>
                  <a:pt x="16" y="348"/>
                </a:lnTo>
                <a:lnTo>
                  <a:pt x="6" y="296"/>
                </a:lnTo>
                <a:lnTo>
                  <a:pt x="2" y="252"/>
                </a:lnTo>
                <a:lnTo>
                  <a:pt x="0" y="210"/>
                </a:lnTo>
                <a:lnTo>
                  <a:pt x="965" y="0"/>
                </a:lnTo>
                <a:lnTo>
                  <a:pt x="971" y="36"/>
                </a:lnTo>
                <a:lnTo>
                  <a:pt x="977" y="72"/>
                </a:lnTo>
                <a:lnTo>
                  <a:pt x="985" y="114"/>
                </a:lnTo>
                <a:close/>
              </a:path>
            </a:pathLst>
          </a:custGeom>
          <a:gradFill flip="none" rotWithShape="1">
            <a:gsLst>
              <a:gs pos="100000">
                <a:schemeClr val="bg1">
                  <a:lumMod val="75000"/>
                </a:schemeClr>
              </a:gs>
              <a:gs pos="45000">
                <a:schemeClr val="bg1"/>
              </a:gs>
            </a:gsLst>
            <a:lin ang="14400000" scaled="0"/>
            <a:tileRect/>
          </a:gradFill>
          <a:ln w="9525">
            <a:noFill/>
            <a:round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da-DK" sz="1100" kern="0" dirty="0">
              <a:solidFill>
                <a:sysClr val="windowText" lastClr="000000"/>
              </a:solidFill>
              <a:ea typeface="ＭＳ Ｐゴシック" pitchFamily="-97" charset="-128"/>
            </a:endParaRPr>
          </a:p>
          <a:p>
            <a:pPr algn="ctr">
              <a:defRPr/>
            </a:pPr>
            <a:r>
              <a:rPr lang="da-DK" sz="1100" kern="0" dirty="0" smtClean="0">
                <a:solidFill>
                  <a:sysClr val="windowText" lastClr="000000"/>
                </a:solidFill>
                <a:ea typeface="ＭＳ Ｐゴシック" pitchFamily="-97" charset="-128"/>
              </a:rPr>
              <a:t>Cesar Chavez Day</a:t>
            </a:r>
          </a:p>
          <a:p>
            <a:pPr algn="ctr">
              <a:defRPr/>
            </a:pPr>
            <a:r>
              <a:rPr lang="da-DK" sz="1100" kern="0" dirty="0" smtClean="0">
                <a:solidFill>
                  <a:sysClr val="windowText" lastClr="000000"/>
                </a:solidFill>
                <a:ea typeface="ＭＳ Ｐゴシック" pitchFamily="-97" charset="-128"/>
              </a:rPr>
              <a:t>Campus Closed</a:t>
            </a:r>
          </a:p>
          <a:p>
            <a:pPr>
              <a:defRPr/>
            </a:pPr>
            <a:endParaRPr lang="da-DK" sz="1100" kern="0" dirty="0">
              <a:solidFill>
                <a:sysClr val="windowText" lastClr="000000"/>
              </a:solidFill>
              <a:ea typeface="ＭＳ Ｐゴシック" pitchFamily="-9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288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1846</Words>
  <Application>Microsoft Office PowerPoint</Application>
  <PresentationFormat>Widescreen</PresentationFormat>
  <Paragraphs>850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ＭＳ Ｐゴシック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Chism, Shaharoh</dc:creator>
  <cp:lastModifiedBy>De La Fuente, Christina R</cp:lastModifiedBy>
  <cp:revision>65</cp:revision>
  <dcterms:created xsi:type="dcterms:W3CDTF">2017-03-16T17:15:01Z</dcterms:created>
  <dcterms:modified xsi:type="dcterms:W3CDTF">2017-11-28T23:45:19Z</dcterms:modified>
</cp:coreProperties>
</file>