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61" r:id="rId2"/>
    <p:sldMasterId id="2147483876" r:id="rId3"/>
    <p:sldMasterId id="2147483879" r:id="rId4"/>
    <p:sldMasterId id="2147483910" r:id="rId5"/>
    <p:sldMasterId id="2147483923" r:id="rId6"/>
    <p:sldMasterId id="2147483943" r:id="rId7"/>
    <p:sldMasterId id="2147483983" r:id="rId8"/>
    <p:sldMasterId id="2147484004" r:id="rId9"/>
    <p:sldMasterId id="2147484018" r:id="rId10"/>
    <p:sldMasterId id="2147484033" r:id="rId11"/>
    <p:sldMasterId id="2147484046" r:id="rId12"/>
  </p:sldMasterIdLst>
  <p:notesMasterIdLst>
    <p:notesMasterId r:id="rId109"/>
  </p:notesMasterIdLst>
  <p:sldIdLst>
    <p:sldId id="1179" r:id="rId13"/>
    <p:sldId id="386" r:id="rId14"/>
    <p:sldId id="1921" r:id="rId15"/>
    <p:sldId id="383" r:id="rId16"/>
    <p:sldId id="1177" r:id="rId17"/>
    <p:sldId id="1178" r:id="rId18"/>
    <p:sldId id="1113" r:id="rId19"/>
    <p:sldId id="385" r:id="rId20"/>
    <p:sldId id="1111" r:id="rId21"/>
    <p:sldId id="1115" r:id="rId22"/>
    <p:sldId id="1139" r:id="rId23"/>
    <p:sldId id="1911" r:id="rId24"/>
    <p:sldId id="428" r:id="rId25"/>
    <p:sldId id="427" r:id="rId26"/>
    <p:sldId id="410" r:id="rId27"/>
    <p:sldId id="411" r:id="rId28"/>
    <p:sldId id="429" r:id="rId29"/>
    <p:sldId id="1920" r:id="rId30"/>
    <p:sldId id="431" r:id="rId31"/>
    <p:sldId id="286" r:id="rId32"/>
    <p:sldId id="408" r:id="rId33"/>
    <p:sldId id="409" r:id="rId34"/>
    <p:sldId id="432" r:id="rId35"/>
    <p:sldId id="433" r:id="rId36"/>
    <p:sldId id="434" r:id="rId37"/>
    <p:sldId id="435" r:id="rId38"/>
    <p:sldId id="687" r:id="rId39"/>
    <p:sldId id="436" r:id="rId40"/>
    <p:sldId id="381" r:id="rId41"/>
    <p:sldId id="382" r:id="rId42"/>
    <p:sldId id="437" r:id="rId43"/>
    <p:sldId id="438" r:id="rId44"/>
    <p:sldId id="439" r:id="rId45"/>
    <p:sldId id="440" r:id="rId46"/>
    <p:sldId id="441" r:id="rId47"/>
    <p:sldId id="401" r:id="rId48"/>
    <p:sldId id="1913" r:id="rId49"/>
    <p:sldId id="1914" r:id="rId50"/>
    <p:sldId id="404" r:id="rId51"/>
    <p:sldId id="405" r:id="rId52"/>
    <p:sldId id="637" r:id="rId53"/>
    <p:sldId id="392" r:id="rId54"/>
    <p:sldId id="1916" r:id="rId55"/>
    <p:sldId id="667" r:id="rId56"/>
    <p:sldId id="391" r:id="rId57"/>
    <p:sldId id="625" r:id="rId58"/>
    <p:sldId id="741" r:id="rId59"/>
    <p:sldId id="746" r:id="rId60"/>
    <p:sldId id="744" r:id="rId61"/>
    <p:sldId id="768" r:id="rId62"/>
    <p:sldId id="769" r:id="rId63"/>
    <p:sldId id="412" r:id="rId64"/>
    <p:sldId id="1740" r:id="rId65"/>
    <p:sldId id="1741" r:id="rId66"/>
    <p:sldId id="393" r:id="rId67"/>
    <p:sldId id="297" r:id="rId68"/>
    <p:sldId id="364" r:id="rId69"/>
    <p:sldId id="365" r:id="rId70"/>
    <p:sldId id="413" r:id="rId71"/>
    <p:sldId id="414" r:id="rId72"/>
    <p:sldId id="416" r:id="rId73"/>
    <p:sldId id="264" r:id="rId74"/>
    <p:sldId id="318" r:id="rId75"/>
    <p:sldId id="319" r:id="rId76"/>
    <p:sldId id="320" r:id="rId77"/>
    <p:sldId id="375" r:id="rId78"/>
    <p:sldId id="270" r:id="rId79"/>
    <p:sldId id="278" r:id="rId80"/>
    <p:sldId id="279" r:id="rId81"/>
    <p:sldId id="361" r:id="rId82"/>
    <p:sldId id="304" r:id="rId83"/>
    <p:sldId id="262" r:id="rId84"/>
    <p:sldId id="377" r:id="rId85"/>
    <p:sldId id="273" r:id="rId86"/>
    <p:sldId id="259" r:id="rId87"/>
    <p:sldId id="275" r:id="rId88"/>
    <p:sldId id="268" r:id="rId89"/>
    <p:sldId id="276" r:id="rId90"/>
    <p:sldId id="323" r:id="rId91"/>
    <p:sldId id="324" r:id="rId92"/>
    <p:sldId id="425" r:id="rId93"/>
    <p:sldId id="266" r:id="rId94"/>
    <p:sldId id="258" r:id="rId95"/>
    <p:sldId id="265" r:id="rId96"/>
    <p:sldId id="305" r:id="rId97"/>
    <p:sldId id="306" r:id="rId98"/>
    <p:sldId id="307" r:id="rId99"/>
    <p:sldId id="308" r:id="rId100"/>
    <p:sldId id="309" r:id="rId101"/>
    <p:sldId id="269" r:id="rId102"/>
    <p:sldId id="420" r:id="rId103"/>
    <p:sldId id="418" r:id="rId104"/>
    <p:sldId id="421" r:id="rId105"/>
    <p:sldId id="422" r:id="rId106"/>
    <p:sldId id="372" r:id="rId107"/>
    <p:sldId id="735"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176" autoAdjust="0"/>
    <p:restoredTop sz="83314" autoAdjust="0"/>
  </p:normalViewPr>
  <p:slideViewPr>
    <p:cSldViewPr>
      <p:cViewPr varScale="1">
        <p:scale>
          <a:sx n="84" d="100"/>
          <a:sy n="84" d="100"/>
        </p:scale>
        <p:origin x="117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microsoft.com/office/2016/11/relationships/changesInfo" Target="changesInfos/changesInfo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notesMaster" Target="notesMasters/notesMaster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el, Chris E." userId="06ea1e43-fade-4e69-b863-2ead759af085" providerId="ADAL" clId="{E59BBC8B-531A-4A5C-BDE4-C1F698AB69A3}"/>
    <pc:docChg chg="addSld delSld modSld sldOrd">
      <pc:chgData name="Mandel, Chris E." userId="06ea1e43-fade-4e69-b863-2ead759af085" providerId="ADAL" clId="{E59BBC8B-531A-4A5C-BDE4-C1F698AB69A3}" dt="2018-10-03T18:07:20.761" v="41" actId="2696"/>
      <pc:docMkLst>
        <pc:docMk/>
      </pc:docMkLst>
      <pc:sldChg chg="add del">
        <pc:chgData name="Mandel, Chris E." userId="06ea1e43-fade-4e69-b863-2ead759af085" providerId="ADAL" clId="{E59BBC8B-531A-4A5C-BDE4-C1F698AB69A3}" dt="2018-10-02T14:15:58.211" v="1"/>
        <pc:sldMkLst>
          <pc:docMk/>
          <pc:sldMk cId="45652476" sldId="383"/>
        </pc:sldMkLst>
      </pc:sldChg>
      <pc:sldChg chg="add ord">
        <pc:chgData name="Mandel, Chris E." userId="06ea1e43-fade-4e69-b863-2ead759af085" providerId="ADAL" clId="{E59BBC8B-531A-4A5C-BDE4-C1F698AB69A3}" dt="2018-10-02T14:26:02.040" v="32"/>
        <pc:sldMkLst>
          <pc:docMk/>
          <pc:sldMk cId="3464851934" sldId="383"/>
        </pc:sldMkLst>
      </pc:sldChg>
      <pc:sldChg chg="add ord">
        <pc:chgData name="Mandel, Chris E." userId="06ea1e43-fade-4e69-b863-2ead759af085" providerId="ADAL" clId="{E59BBC8B-531A-4A5C-BDE4-C1F698AB69A3}" dt="2018-10-02T14:26:09.541" v="34"/>
        <pc:sldMkLst>
          <pc:docMk/>
          <pc:sldMk cId="782580181" sldId="385"/>
        </pc:sldMkLst>
      </pc:sldChg>
      <pc:sldChg chg="add del">
        <pc:chgData name="Mandel, Chris E." userId="06ea1e43-fade-4e69-b863-2ead759af085" providerId="ADAL" clId="{E59BBC8B-531A-4A5C-BDE4-C1F698AB69A3}" dt="2018-10-02T14:15:58.211" v="1"/>
        <pc:sldMkLst>
          <pc:docMk/>
          <pc:sldMk cId="3177303086" sldId="385"/>
        </pc:sldMkLst>
      </pc:sldChg>
      <pc:sldChg chg="ord">
        <pc:chgData name="Mandel, Chris E." userId="06ea1e43-fade-4e69-b863-2ead759af085" providerId="ADAL" clId="{E59BBC8B-531A-4A5C-BDE4-C1F698AB69A3}" dt="2018-10-02T14:29:03.544" v="39"/>
        <pc:sldMkLst>
          <pc:docMk/>
          <pc:sldMk cId="1538507493" sldId="386"/>
        </pc:sldMkLst>
      </pc:sldChg>
      <pc:sldChg chg="add del">
        <pc:chgData name="Mandel, Chris E." userId="06ea1e43-fade-4e69-b863-2ead759af085" providerId="ADAL" clId="{E59BBC8B-531A-4A5C-BDE4-C1F698AB69A3}" dt="2018-10-02T14:15:58.211" v="1"/>
        <pc:sldMkLst>
          <pc:docMk/>
          <pc:sldMk cId="792023364" sldId="1111"/>
        </pc:sldMkLst>
      </pc:sldChg>
      <pc:sldChg chg="modSp add ord">
        <pc:chgData name="Mandel, Chris E." userId="06ea1e43-fade-4e69-b863-2ead759af085" providerId="ADAL" clId="{E59BBC8B-531A-4A5C-BDE4-C1F698AB69A3}" dt="2018-10-02T14:16:42.169" v="30" actId="20577"/>
        <pc:sldMkLst>
          <pc:docMk/>
          <pc:sldMk cId="3737606928" sldId="1111"/>
        </pc:sldMkLst>
        <pc:spChg chg="mod">
          <ac:chgData name="Mandel, Chris E." userId="06ea1e43-fade-4e69-b863-2ead759af085" providerId="ADAL" clId="{E59BBC8B-531A-4A5C-BDE4-C1F698AB69A3}" dt="2018-10-02T14:16:42.169" v="30" actId="20577"/>
          <ac:spMkLst>
            <pc:docMk/>
            <pc:sldMk cId="3737606928" sldId="1111"/>
            <ac:spMk id="2" creationId="{00000000-0000-0000-0000-000000000000}"/>
          </ac:spMkLst>
        </pc:spChg>
      </pc:sldChg>
      <pc:sldChg chg="add ord">
        <pc:chgData name="Mandel, Chris E." userId="06ea1e43-fade-4e69-b863-2ead759af085" providerId="ADAL" clId="{E59BBC8B-531A-4A5C-BDE4-C1F698AB69A3}" dt="2018-10-02T14:26:06.103" v="33"/>
        <pc:sldMkLst>
          <pc:docMk/>
          <pc:sldMk cId="162831761" sldId="1113"/>
        </pc:sldMkLst>
      </pc:sldChg>
      <pc:sldChg chg="add del">
        <pc:chgData name="Mandel, Chris E." userId="06ea1e43-fade-4e69-b863-2ead759af085" providerId="ADAL" clId="{E59BBC8B-531A-4A5C-BDE4-C1F698AB69A3}" dt="2018-10-02T14:15:58.211" v="1"/>
        <pc:sldMkLst>
          <pc:docMk/>
          <pc:sldMk cId="1421445310" sldId="1113"/>
        </pc:sldMkLst>
      </pc:sldChg>
      <pc:sldChg chg="add ord">
        <pc:chgData name="Mandel, Chris E." userId="06ea1e43-fade-4e69-b863-2ead759af085" providerId="ADAL" clId="{E59BBC8B-531A-4A5C-BDE4-C1F698AB69A3}" dt="2018-10-02T14:16:23.260" v="4"/>
        <pc:sldMkLst>
          <pc:docMk/>
          <pc:sldMk cId="1870800946" sldId="1115"/>
        </pc:sldMkLst>
      </pc:sldChg>
      <pc:sldChg chg="add del">
        <pc:chgData name="Mandel, Chris E." userId="06ea1e43-fade-4e69-b863-2ead759af085" providerId="ADAL" clId="{E59BBC8B-531A-4A5C-BDE4-C1F698AB69A3}" dt="2018-10-02T14:15:58.211" v="1"/>
        <pc:sldMkLst>
          <pc:docMk/>
          <pc:sldMk cId="3265851461" sldId="1115"/>
        </pc:sldMkLst>
      </pc:sldChg>
      <pc:sldChg chg="add ord">
        <pc:chgData name="Mandel, Chris E." userId="06ea1e43-fade-4e69-b863-2ead759af085" providerId="ADAL" clId="{E59BBC8B-531A-4A5C-BDE4-C1F698AB69A3}" dt="2018-10-02T14:16:23.260" v="4"/>
        <pc:sldMkLst>
          <pc:docMk/>
          <pc:sldMk cId="2687474139" sldId="1139"/>
        </pc:sldMkLst>
      </pc:sldChg>
      <pc:sldChg chg="add del">
        <pc:chgData name="Mandel, Chris E." userId="06ea1e43-fade-4e69-b863-2ead759af085" providerId="ADAL" clId="{E59BBC8B-531A-4A5C-BDE4-C1F698AB69A3}" dt="2018-10-02T14:15:58.211" v="1"/>
        <pc:sldMkLst>
          <pc:docMk/>
          <pc:sldMk cId="2989110206" sldId="1139"/>
        </pc:sldMkLst>
      </pc:sldChg>
      <pc:sldChg chg="add del ord">
        <pc:chgData name="Mandel, Chris E." userId="06ea1e43-fade-4e69-b863-2ead759af085" providerId="ADAL" clId="{E59BBC8B-531A-4A5C-BDE4-C1F698AB69A3}" dt="2018-10-02T14:26:17.854" v="35"/>
        <pc:sldMkLst>
          <pc:docMk/>
          <pc:sldMk cId="3981019943" sldId="1177"/>
        </pc:sldMkLst>
      </pc:sldChg>
      <pc:sldChg chg="add del ord">
        <pc:chgData name="Mandel, Chris E." userId="06ea1e43-fade-4e69-b863-2ead759af085" providerId="ADAL" clId="{E59BBC8B-531A-4A5C-BDE4-C1F698AB69A3}" dt="2018-10-02T14:26:32.653" v="37"/>
        <pc:sldMkLst>
          <pc:docMk/>
          <pc:sldMk cId="3124609717" sldId="1178"/>
        </pc:sldMkLst>
      </pc:sldChg>
      <pc:sldChg chg="add">
        <pc:chgData name="Mandel, Chris E." userId="06ea1e43-fade-4e69-b863-2ead759af085" providerId="ADAL" clId="{E59BBC8B-531A-4A5C-BDE4-C1F698AB69A3}" dt="2018-10-02T14:28:47.902" v="38"/>
        <pc:sldMkLst>
          <pc:docMk/>
          <pc:sldMk cId="1471000203" sldId="1179"/>
        </pc:sldMkLst>
      </pc:sldChg>
      <pc:sldChg chg="add ord">
        <pc:chgData name="Mandel, Chris E." userId="06ea1e43-fade-4e69-b863-2ead759af085" providerId="ADAL" clId="{E59BBC8B-531A-4A5C-BDE4-C1F698AB69A3}" dt="2018-10-02T14:25:59.524" v="31"/>
        <pc:sldMkLst>
          <pc:docMk/>
          <pc:sldMk cId="96407200" sldId="1921"/>
        </pc:sldMkLst>
      </pc:sldChg>
      <pc:sldChg chg="add del">
        <pc:chgData name="Mandel, Chris E." userId="06ea1e43-fade-4e69-b863-2ead759af085" providerId="ADAL" clId="{E59BBC8B-531A-4A5C-BDE4-C1F698AB69A3}" dt="2018-10-02T14:15:58.211" v="1"/>
        <pc:sldMkLst>
          <pc:docMk/>
          <pc:sldMk cId="3950735064" sldId="1921"/>
        </pc:sldMkLst>
      </pc:sldChg>
      <pc:sldChg chg="add del">
        <pc:chgData name="Mandel, Chris E." userId="06ea1e43-fade-4e69-b863-2ead759af085" providerId="ADAL" clId="{E59BBC8B-531A-4A5C-BDE4-C1F698AB69A3}" dt="2018-10-03T18:07:20.761" v="41" actId="2696"/>
        <pc:sldMkLst>
          <pc:docMk/>
          <pc:sldMk cId="244032769" sldId="1922"/>
        </pc:sldMkLst>
      </pc:sldChg>
    </pc:docChg>
  </pc:docChgLst>
  <pc:docChgLst>
    <pc:chgData name="Mandel, Chris E." userId="06ea1e43-fade-4e69-b863-2ead759af085" providerId="ADAL" clId="{8074ED3E-6A5D-42E5-87B7-78C2BC6945F4}"/>
    <pc:docChg chg="undo custSel addSld delSld modSld">
      <pc:chgData name="Mandel, Chris E." userId="06ea1e43-fade-4e69-b863-2ead759af085" providerId="ADAL" clId="{8074ED3E-6A5D-42E5-87B7-78C2BC6945F4}" dt="2018-10-02T02:02:27.736" v="333" actId="2696"/>
      <pc:docMkLst>
        <pc:docMk/>
      </pc:docMkLst>
      <pc:sldChg chg="delSp modSp">
        <pc:chgData name="Mandel, Chris E." userId="06ea1e43-fade-4e69-b863-2ead759af085" providerId="ADAL" clId="{8074ED3E-6A5D-42E5-87B7-78C2BC6945F4}" dt="2018-10-02T01:58:36.979" v="273" actId="478"/>
        <pc:sldMkLst>
          <pc:docMk/>
          <pc:sldMk cId="659655578" sldId="365"/>
        </pc:sldMkLst>
        <pc:spChg chg="del mod">
          <ac:chgData name="Mandel, Chris E." userId="06ea1e43-fade-4e69-b863-2ead759af085" providerId="ADAL" clId="{8074ED3E-6A5D-42E5-87B7-78C2BC6945F4}" dt="2018-10-02T01:58:36.979" v="273" actId="478"/>
          <ac:spMkLst>
            <pc:docMk/>
            <pc:sldMk cId="659655578" sldId="365"/>
            <ac:spMk id="2" creationId="{00000000-0000-0000-0000-000000000000}"/>
          </ac:spMkLst>
        </pc:spChg>
      </pc:sldChg>
      <pc:sldChg chg="del">
        <pc:chgData name="Mandel, Chris E." userId="06ea1e43-fade-4e69-b863-2ead759af085" providerId="ADAL" clId="{8074ED3E-6A5D-42E5-87B7-78C2BC6945F4}" dt="2018-10-02T02:02:22.636" v="332" actId="2696"/>
        <pc:sldMkLst>
          <pc:docMk/>
          <pc:sldMk cId="3350957371" sldId="374"/>
        </pc:sldMkLst>
      </pc:sldChg>
      <pc:sldChg chg="del">
        <pc:chgData name="Mandel, Chris E." userId="06ea1e43-fade-4e69-b863-2ead759af085" providerId="ADAL" clId="{8074ED3E-6A5D-42E5-87B7-78C2BC6945F4}" dt="2018-10-02T02:02:14.418" v="331" actId="2696"/>
        <pc:sldMkLst>
          <pc:docMk/>
          <pc:sldMk cId="2928050976" sldId="379"/>
        </pc:sldMkLst>
      </pc:sldChg>
      <pc:sldChg chg="del">
        <pc:chgData name="Mandel, Chris E." userId="06ea1e43-fade-4e69-b863-2ead759af085" providerId="ADAL" clId="{8074ED3E-6A5D-42E5-87B7-78C2BC6945F4}" dt="2018-10-02T02:00:37.316" v="283" actId="2696"/>
        <pc:sldMkLst>
          <pc:docMk/>
          <pc:sldMk cId="3794594457" sldId="385"/>
        </pc:sldMkLst>
      </pc:sldChg>
      <pc:sldChg chg="modSp">
        <pc:chgData name="Mandel, Chris E." userId="06ea1e43-fade-4e69-b863-2ead759af085" providerId="ADAL" clId="{8074ED3E-6A5D-42E5-87B7-78C2BC6945F4}" dt="2018-10-02T01:51:23.239" v="226" actId="20577"/>
        <pc:sldMkLst>
          <pc:docMk/>
          <pc:sldMk cId="1538507493" sldId="386"/>
        </pc:sldMkLst>
        <pc:spChg chg="mod">
          <ac:chgData name="Mandel, Chris E." userId="06ea1e43-fade-4e69-b863-2ead759af085" providerId="ADAL" clId="{8074ED3E-6A5D-42E5-87B7-78C2BC6945F4}" dt="2018-10-02T01:51:23.239" v="226" actId="20577"/>
          <ac:spMkLst>
            <pc:docMk/>
            <pc:sldMk cId="1538507493" sldId="386"/>
            <ac:spMk id="4" creationId="{00000000-0000-0000-0000-000000000000}"/>
          </ac:spMkLst>
        </pc:spChg>
      </pc:sldChg>
      <pc:sldChg chg="modSp add del">
        <pc:chgData name="Mandel, Chris E." userId="06ea1e43-fade-4e69-b863-2ead759af085" providerId="ADAL" clId="{8074ED3E-6A5D-42E5-87B7-78C2BC6945F4}" dt="2018-10-02T02:00:12.390" v="281" actId="2696"/>
        <pc:sldMkLst>
          <pc:docMk/>
          <pc:sldMk cId="849708422" sldId="393"/>
        </pc:sldMkLst>
        <pc:spChg chg="mod">
          <ac:chgData name="Mandel, Chris E." userId="06ea1e43-fade-4e69-b863-2ead759af085" providerId="ADAL" clId="{8074ED3E-6A5D-42E5-87B7-78C2BC6945F4}" dt="2018-10-02T02:00:12.390" v="281" actId="2696"/>
          <ac:spMkLst>
            <pc:docMk/>
            <pc:sldMk cId="849708422" sldId="393"/>
            <ac:spMk id="44035" creationId="{00000000-0000-0000-0000-000000000000}"/>
          </ac:spMkLst>
        </pc:spChg>
      </pc:sldChg>
      <pc:sldChg chg="add">
        <pc:chgData name="Mandel, Chris E." userId="06ea1e43-fade-4e69-b863-2ead759af085" providerId="ADAL" clId="{8074ED3E-6A5D-42E5-87B7-78C2BC6945F4}" dt="2018-10-02T02:00:12.403" v="282" actId="2696"/>
        <pc:sldMkLst>
          <pc:docMk/>
          <pc:sldMk cId="2737714563" sldId="393"/>
        </pc:sldMkLst>
      </pc:sldChg>
      <pc:sldChg chg="del">
        <pc:chgData name="Mandel, Chris E." userId="06ea1e43-fade-4e69-b863-2ead759af085" providerId="ADAL" clId="{8074ED3E-6A5D-42E5-87B7-78C2BC6945F4}" dt="2018-10-02T01:59:48.749" v="274" actId="2696"/>
        <pc:sldMkLst>
          <pc:docMk/>
          <pc:sldMk cId="3020174514" sldId="393"/>
        </pc:sldMkLst>
      </pc:sldChg>
      <pc:sldChg chg="modSp">
        <pc:chgData name="Mandel, Chris E." userId="06ea1e43-fade-4e69-b863-2ead759af085" providerId="ADAL" clId="{8074ED3E-6A5D-42E5-87B7-78C2BC6945F4}" dt="2018-10-02T01:54:44.006" v="263" actId="20577"/>
        <pc:sldMkLst>
          <pc:docMk/>
          <pc:sldMk cId="731058933" sldId="408"/>
        </pc:sldMkLst>
        <pc:spChg chg="mod">
          <ac:chgData name="Mandel, Chris E." userId="06ea1e43-fade-4e69-b863-2ead759af085" providerId="ADAL" clId="{8074ED3E-6A5D-42E5-87B7-78C2BC6945F4}" dt="2018-10-02T01:54:44.006" v="263" actId="20577"/>
          <ac:spMkLst>
            <pc:docMk/>
            <pc:sldMk cId="731058933" sldId="408"/>
            <ac:spMk id="5" creationId="{00000000-0000-0000-0000-000000000000}"/>
          </ac:spMkLst>
        </pc:spChg>
      </pc:sldChg>
      <pc:sldChg chg="add">
        <pc:chgData name="Mandel, Chris E." userId="06ea1e43-fade-4e69-b863-2ead759af085" providerId="ADAL" clId="{8074ED3E-6A5D-42E5-87B7-78C2BC6945F4}" dt="2018-10-02T02:00:12.403" v="282" actId="2696"/>
        <pc:sldMkLst>
          <pc:docMk/>
          <pc:sldMk cId="1685915645" sldId="412"/>
        </pc:sldMkLst>
      </pc:sldChg>
      <pc:sldChg chg="del">
        <pc:chgData name="Mandel, Chris E." userId="06ea1e43-fade-4e69-b863-2ead759af085" providerId="ADAL" clId="{8074ED3E-6A5D-42E5-87B7-78C2BC6945F4}" dt="2018-10-02T01:59:48.762" v="275" actId="2696"/>
        <pc:sldMkLst>
          <pc:docMk/>
          <pc:sldMk cId="1789120182" sldId="412"/>
        </pc:sldMkLst>
      </pc:sldChg>
      <pc:sldChg chg="add del">
        <pc:chgData name="Mandel, Chris E." userId="06ea1e43-fade-4e69-b863-2ead759af085" providerId="ADAL" clId="{8074ED3E-6A5D-42E5-87B7-78C2BC6945F4}" dt="2018-10-02T02:00:12.390" v="281" actId="2696"/>
        <pc:sldMkLst>
          <pc:docMk/>
          <pc:sldMk cId="3212711456" sldId="412"/>
        </pc:sldMkLst>
      </pc:sldChg>
      <pc:sldChg chg="modSp">
        <pc:chgData name="Mandel, Chris E." userId="06ea1e43-fade-4e69-b863-2ead759af085" providerId="ADAL" clId="{8074ED3E-6A5D-42E5-87B7-78C2BC6945F4}" dt="2018-10-02T02:01:27.845" v="328" actId="20577"/>
        <pc:sldMkLst>
          <pc:docMk/>
          <pc:sldMk cId="448882728" sldId="413"/>
        </pc:sldMkLst>
        <pc:spChg chg="mod">
          <ac:chgData name="Mandel, Chris E." userId="06ea1e43-fade-4e69-b863-2ead759af085" providerId="ADAL" clId="{8074ED3E-6A5D-42E5-87B7-78C2BC6945F4}" dt="2018-10-02T02:01:27.845" v="328" actId="20577"/>
          <ac:spMkLst>
            <pc:docMk/>
            <pc:sldMk cId="448882728" sldId="413"/>
            <ac:spMk id="3" creationId="{00000000-0000-0000-0000-000000000000}"/>
          </ac:spMkLst>
        </pc:spChg>
      </pc:sldChg>
      <pc:sldChg chg="del">
        <pc:chgData name="Mandel, Chris E." userId="06ea1e43-fade-4e69-b863-2ead759af085" providerId="ADAL" clId="{8074ED3E-6A5D-42E5-87B7-78C2BC6945F4}" dt="2018-10-02T01:53:12.852" v="230" actId="2696"/>
        <pc:sldMkLst>
          <pc:docMk/>
          <pc:sldMk cId="488080369" sldId="430"/>
        </pc:sldMkLst>
      </pc:sldChg>
      <pc:sldChg chg="del">
        <pc:chgData name="Mandel, Chris E." userId="06ea1e43-fade-4e69-b863-2ead759af085" providerId="ADAL" clId="{8074ED3E-6A5D-42E5-87B7-78C2BC6945F4}" dt="2018-10-02T02:02:27.736" v="333" actId="2696"/>
        <pc:sldMkLst>
          <pc:docMk/>
          <pc:sldMk cId="1316167490" sldId="669"/>
        </pc:sldMkLst>
      </pc:sldChg>
      <pc:sldChg chg="del">
        <pc:chgData name="Mandel, Chris E." userId="06ea1e43-fade-4e69-b863-2ead759af085" providerId="ADAL" clId="{8074ED3E-6A5D-42E5-87B7-78C2BC6945F4}" dt="2018-10-02T01:57:07.275" v="267" actId="2696"/>
        <pc:sldMkLst>
          <pc:docMk/>
          <pc:sldMk cId="938118406" sldId="746"/>
        </pc:sldMkLst>
      </pc:sldChg>
      <pc:sldChg chg="add del">
        <pc:chgData name="Mandel, Chris E." userId="06ea1e43-fade-4e69-b863-2ead759af085" providerId="ADAL" clId="{8074ED3E-6A5D-42E5-87B7-78C2BC6945F4}" dt="2018-10-02T01:58:06.752" v="270" actId="2696"/>
        <pc:sldMkLst>
          <pc:docMk/>
          <pc:sldMk cId="2020639697" sldId="746"/>
        </pc:sldMkLst>
      </pc:sldChg>
      <pc:sldChg chg="add">
        <pc:chgData name="Mandel, Chris E." userId="06ea1e43-fade-4e69-b863-2ead759af085" providerId="ADAL" clId="{8074ED3E-6A5D-42E5-87B7-78C2BC6945F4}" dt="2018-10-02T01:58:17.230" v="271" actId="2696"/>
        <pc:sldMkLst>
          <pc:docMk/>
          <pc:sldMk cId="2663818740" sldId="746"/>
        </pc:sldMkLst>
      </pc:sldChg>
      <pc:sldChg chg="del">
        <pc:chgData name="Mandel, Chris E." userId="06ea1e43-fade-4e69-b863-2ead759af085" providerId="ADAL" clId="{8074ED3E-6A5D-42E5-87B7-78C2BC6945F4}" dt="2018-10-02T01:34:24.794" v="0" actId="2696"/>
        <pc:sldMkLst>
          <pc:docMk/>
          <pc:sldMk cId="1926929417" sldId="781"/>
        </pc:sldMkLst>
      </pc:sldChg>
      <pc:sldChg chg="del">
        <pc:chgData name="Mandel, Chris E." userId="06ea1e43-fade-4e69-b863-2ead759af085" providerId="ADAL" clId="{8074ED3E-6A5D-42E5-87B7-78C2BC6945F4}" dt="2018-10-02T01:59:48.767" v="276" actId="2696"/>
        <pc:sldMkLst>
          <pc:docMk/>
          <pc:sldMk cId="414422275" sldId="1740"/>
        </pc:sldMkLst>
      </pc:sldChg>
      <pc:sldChg chg="add del">
        <pc:chgData name="Mandel, Chris E." userId="06ea1e43-fade-4e69-b863-2ead759af085" providerId="ADAL" clId="{8074ED3E-6A5D-42E5-87B7-78C2BC6945F4}" dt="2018-10-02T02:00:12.390" v="281" actId="2696"/>
        <pc:sldMkLst>
          <pc:docMk/>
          <pc:sldMk cId="2285602524" sldId="1740"/>
        </pc:sldMkLst>
      </pc:sldChg>
      <pc:sldChg chg="add">
        <pc:chgData name="Mandel, Chris E." userId="06ea1e43-fade-4e69-b863-2ead759af085" providerId="ADAL" clId="{8074ED3E-6A5D-42E5-87B7-78C2BC6945F4}" dt="2018-10-02T02:00:12.403" v="282" actId="2696"/>
        <pc:sldMkLst>
          <pc:docMk/>
          <pc:sldMk cId="3290168233" sldId="1740"/>
        </pc:sldMkLst>
      </pc:sldChg>
      <pc:sldChg chg="add del">
        <pc:chgData name="Mandel, Chris E." userId="06ea1e43-fade-4e69-b863-2ead759af085" providerId="ADAL" clId="{8074ED3E-6A5D-42E5-87B7-78C2BC6945F4}" dt="2018-10-02T02:00:12.390" v="281" actId="2696"/>
        <pc:sldMkLst>
          <pc:docMk/>
          <pc:sldMk cId="1887495975" sldId="1741"/>
        </pc:sldMkLst>
      </pc:sldChg>
      <pc:sldChg chg="add">
        <pc:chgData name="Mandel, Chris E." userId="06ea1e43-fade-4e69-b863-2ead759af085" providerId="ADAL" clId="{8074ED3E-6A5D-42E5-87B7-78C2BC6945F4}" dt="2018-10-02T02:00:12.403" v="282" actId="2696"/>
        <pc:sldMkLst>
          <pc:docMk/>
          <pc:sldMk cId="2181392200" sldId="1741"/>
        </pc:sldMkLst>
      </pc:sldChg>
      <pc:sldChg chg="del">
        <pc:chgData name="Mandel, Chris E." userId="06ea1e43-fade-4e69-b863-2ead759af085" providerId="ADAL" clId="{8074ED3E-6A5D-42E5-87B7-78C2BC6945F4}" dt="2018-10-02T01:59:48.771" v="277" actId="2696"/>
        <pc:sldMkLst>
          <pc:docMk/>
          <pc:sldMk cId="2629278875" sldId="1741"/>
        </pc:sldMkLst>
      </pc:sldChg>
      <pc:sldChg chg="del">
        <pc:chgData name="Mandel, Chris E." userId="06ea1e43-fade-4e69-b863-2ead759af085" providerId="ADAL" clId="{8074ED3E-6A5D-42E5-87B7-78C2BC6945F4}" dt="2018-10-02T02:02:14.352" v="329" actId="2696"/>
        <pc:sldMkLst>
          <pc:docMk/>
          <pc:sldMk cId="653515897" sldId="1835"/>
        </pc:sldMkLst>
      </pc:sldChg>
      <pc:sldChg chg="del">
        <pc:chgData name="Mandel, Chris E." userId="06ea1e43-fade-4e69-b863-2ead759af085" providerId="ADAL" clId="{8074ED3E-6A5D-42E5-87B7-78C2BC6945F4}" dt="2018-10-02T02:02:14.403" v="330" actId="2696"/>
        <pc:sldMkLst>
          <pc:docMk/>
          <pc:sldMk cId="893201363" sldId="1836"/>
        </pc:sldMkLst>
      </pc:sldChg>
      <pc:sldChg chg="del">
        <pc:chgData name="Mandel, Chris E." userId="06ea1e43-fade-4e69-b863-2ead759af085" providerId="ADAL" clId="{8074ED3E-6A5D-42E5-87B7-78C2BC6945F4}" dt="2018-10-02T01:56:05.232" v="265" actId="2696"/>
        <pc:sldMkLst>
          <pc:docMk/>
          <pc:sldMk cId="535108005" sldId="1912"/>
        </pc:sldMkLst>
      </pc:sldChg>
      <pc:sldChg chg="del">
        <pc:chgData name="Mandel, Chris E." userId="06ea1e43-fade-4e69-b863-2ead759af085" providerId="ADAL" clId="{8074ED3E-6A5D-42E5-87B7-78C2BC6945F4}" dt="2018-10-02T01:57:53.418" v="269" actId="2696"/>
        <pc:sldMkLst>
          <pc:docMk/>
          <pc:sldMk cId="2464936142" sldId="1918"/>
        </pc:sldMkLst>
      </pc:sldChg>
      <pc:sldChg chg="modSp del">
        <pc:chgData name="Mandel, Chris E." userId="06ea1e43-fade-4e69-b863-2ead759af085" providerId="ADAL" clId="{8074ED3E-6A5D-42E5-87B7-78C2BC6945F4}" dt="2018-10-02T01:56:40.626" v="266" actId="2696"/>
        <pc:sldMkLst>
          <pc:docMk/>
          <pc:sldMk cId="2179925695" sldId="1919"/>
        </pc:sldMkLst>
        <pc:spChg chg="mod">
          <ac:chgData name="Mandel, Chris E." userId="06ea1e43-fade-4e69-b863-2ead759af085" providerId="ADAL" clId="{8074ED3E-6A5D-42E5-87B7-78C2BC6945F4}" dt="2018-10-02T01:55:43.745" v="264" actId="255"/>
          <ac:spMkLst>
            <pc:docMk/>
            <pc:sldMk cId="2179925695" sldId="1919"/>
            <ac:spMk id="4" creationId="{00000000-0000-0000-0000-000000000000}"/>
          </ac:spMkLst>
        </pc:spChg>
      </pc:sldChg>
      <pc:sldChg chg="modSp add del">
        <pc:chgData name="Mandel, Chris E." userId="06ea1e43-fade-4e69-b863-2ead759af085" providerId="ADAL" clId="{8074ED3E-6A5D-42E5-87B7-78C2BC6945F4}" dt="2018-10-02T01:54:18.956" v="239" actId="1076"/>
        <pc:sldMkLst>
          <pc:docMk/>
          <pc:sldMk cId="4244632461" sldId="1920"/>
        </pc:sldMkLst>
        <pc:spChg chg="mod">
          <ac:chgData name="Mandel, Chris E." userId="06ea1e43-fade-4e69-b863-2ead759af085" providerId="ADAL" clId="{8074ED3E-6A5D-42E5-87B7-78C2BC6945F4}" dt="2018-10-02T01:53:40.940" v="237" actId="20577"/>
          <ac:spMkLst>
            <pc:docMk/>
            <pc:sldMk cId="4244632461" sldId="1920"/>
            <ac:spMk id="11" creationId="{2C18582A-CF78-4A05-B50B-2F4926B29847}"/>
          </ac:spMkLst>
        </pc:spChg>
        <pc:spChg chg="mod">
          <ac:chgData name="Mandel, Chris E." userId="06ea1e43-fade-4e69-b863-2ead759af085" providerId="ADAL" clId="{8074ED3E-6A5D-42E5-87B7-78C2BC6945F4}" dt="2018-10-02T01:54:18.956" v="239" actId="1076"/>
          <ac:spMkLst>
            <pc:docMk/>
            <pc:sldMk cId="4244632461" sldId="1920"/>
            <ac:spMk id="15367" creationId="{00000000-0000-0000-0000-000000000000}"/>
          </ac:spMkLst>
        </pc:spChg>
        <pc:picChg chg="mod">
          <ac:chgData name="Mandel, Chris E." userId="06ea1e43-fade-4e69-b863-2ead759af085" providerId="ADAL" clId="{8074ED3E-6A5D-42E5-87B7-78C2BC6945F4}" dt="2018-10-02T01:54:04.421" v="238" actId="1036"/>
          <ac:picMkLst>
            <pc:docMk/>
            <pc:sldMk cId="4244632461" sldId="1920"/>
            <ac:picMk id="5" creationId="{00000000-0000-0000-0000-000000000000}"/>
          </ac:picMkLst>
        </pc:picChg>
        <pc:cxnChg chg="mod">
          <ac:chgData name="Mandel, Chris E." userId="06ea1e43-fade-4e69-b863-2ead759af085" providerId="ADAL" clId="{8074ED3E-6A5D-42E5-87B7-78C2BC6945F4}" dt="2018-10-02T01:53:34.241" v="235" actId="14100"/>
          <ac:cxnSpMkLst>
            <pc:docMk/>
            <pc:sldMk cId="4244632461" sldId="1920"/>
            <ac:cxnSpMk id="6" creationId="{0C34B4AC-99DE-4B93-B6DA-8FD59667CFD6}"/>
          </ac:cxnSpMkLst>
        </pc:cxnChg>
      </pc:sldChg>
      <pc:sldMasterChg chg="delSldLayout">
        <pc:chgData name="Mandel, Chris E." userId="06ea1e43-fade-4e69-b863-2ead759af085" providerId="ADAL" clId="{8074ED3E-6A5D-42E5-87B7-78C2BC6945F4}" dt="2018-10-02T01:53:12.887" v="231" actId="2696"/>
        <pc:sldMasterMkLst>
          <pc:docMk/>
          <pc:sldMasterMk cId="980368769" sldId="2147483910"/>
        </pc:sldMasterMkLst>
        <pc:sldLayoutChg chg="del">
          <pc:chgData name="Mandel, Chris E." userId="06ea1e43-fade-4e69-b863-2ead759af085" providerId="ADAL" clId="{8074ED3E-6A5D-42E5-87B7-78C2BC6945F4}" dt="2018-10-02T01:53:12.887" v="231" actId="2696"/>
          <pc:sldLayoutMkLst>
            <pc:docMk/>
            <pc:sldMasterMk cId="980368769" sldId="2147483910"/>
            <pc:sldLayoutMk cId="1440846307" sldId="214748392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olidFill>
              <a:srgbClr val="76CFE1"/>
            </a:solidFill>
          </c:spPr>
          <c:dPt>
            <c:idx val="0"/>
            <c:bubble3D val="0"/>
            <c:spPr>
              <a:solidFill>
                <a:srgbClr val="76CFE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859-4F83-96D0-A6F468363A21}"/>
              </c:ext>
            </c:extLst>
          </c:dPt>
          <c:dPt>
            <c:idx val="1"/>
            <c:bubble3D val="0"/>
            <c:spPr>
              <a:solidFill>
                <a:srgbClr val="614393"/>
              </a:solidFill>
              <a:ln w="25400">
                <a:solidFill>
                  <a:schemeClr val="lt1"/>
                </a:solidFill>
              </a:ln>
              <a:effectLst/>
              <a:sp3d contourW="25400">
                <a:contourClr>
                  <a:schemeClr val="lt1"/>
                </a:contourClr>
              </a:sp3d>
            </c:spPr>
            <c:extLst>
              <c:ext xmlns:c16="http://schemas.microsoft.com/office/drawing/2014/chart" uri="{C3380CC4-5D6E-409C-BE32-E72D297353CC}">
                <c16:uniqueId val="{00000001-FD83-463F-80F8-F03404DF6565}"/>
              </c:ext>
            </c:extLst>
          </c:dPt>
          <c:cat>
            <c:strRef>
              <c:f>Sheet1!$A$2:$A$3</c:f>
              <c:strCache>
                <c:ptCount val="2"/>
                <c:pt idx="0">
                  <c:v>Yes</c:v>
                </c:pt>
                <c:pt idx="1">
                  <c:v>No</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0-FD83-463F-80F8-F03404DF656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olidFill>
              <a:srgbClr val="76CFE1"/>
            </a:solidFill>
          </c:spPr>
          <c:dPt>
            <c:idx val="0"/>
            <c:bubble3D val="0"/>
            <c:spPr>
              <a:solidFill>
                <a:srgbClr val="76CFE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399-4C8F-AEF8-10C8C2F56D46}"/>
              </c:ext>
            </c:extLst>
          </c:dPt>
          <c:dPt>
            <c:idx val="1"/>
            <c:bubble3D val="0"/>
            <c:spPr>
              <a:solidFill>
                <a:srgbClr val="614393"/>
              </a:solidFill>
              <a:ln w="25400">
                <a:solidFill>
                  <a:schemeClr val="lt1"/>
                </a:solidFill>
              </a:ln>
              <a:effectLst/>
              <a:sp3d contourW="25400">
                <a:contourClr>
                  <a:schemeClr val="lt1"/>
                </a:contourClr>
              </a:sp3d>
            </c:spPr>
            <c:extLst>
              <c:ext xmlns:c16="http://schemas.microsoft.com/office/drawing/2014/chart" uri="{C3380CC4-5D6E-409C-BE32-E72D297353CC}">
                <c16:uniqueId val="{00000003-5399-4C8F-AEF8-10C8C2F56D46}"/>
              </c:ext>
            </c:extLst>
          </c:dPt>
          <c:cat>
            <c:strRef>
              <c:f>Sheet1!$A$2:$A$3</c:f>
              <c:strCache>
                <c:ptCount val="2"/>
                <c:pt idx="0">
                  <c:v>Yes</c:v>
                </c:pt>
                <c:pt idx="1">
                  <c:v>No</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4-5399-4C8F-AEF8-10C8C2F56D4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8.2058106500732364E-2"/>
          <c:y val="0.14177367185812903"/>
          <c:w val="0.84959448818897665"/>
          <c:h val="0.64302005999250311"/>
        </c:manualLayout>
      </c:layout>
      <c:lineChart>
        <c:grouping val="standard"/>
        <c:varyColors val="0"/>
        <c:ser>
          <c:idx val="1"/>
          <c:order val="0"/>
          <c:tx>
            <c:strRef>
              <c:f>Sheet1!$C$1</c:f>
              <c:strCache>
                <c:ptCount val="1"/>
                <c:pt idx="0">
                  <c:v>Insurance &amp; Related</c:v>
                </c:pt>
              </c:strCache>
            </c:strRef>
          </c:tx>
          <c:spPr>
            <a:ln w="57150">
              <a:solidFill>
                <a:srgbClr val="C92A4E"/>
              </a:solidFill>
            </a:ln>
          </c:spPr>
          <c:marker>
            <c:symbol val="none"/>
          </c:marker>
          <c:dLbls>
            <c:dLbl>
              <c:idx val="137"/>
              <c:layout>
                <c:manualLayout>
                  <c:x val="0.38879757703352208"/>
                  <c:y val="0.21008003877718029"/>
                </c:manualLayout>
              </c:layout>
              <c:tx>
                <c:rich>
                  <a:bodyPr wrap="square" lIns="38100" tIns="19050" rIns="38100" bIns="19050" anchor="ctr">
                    <a:spAutoFit/>
                  </a:bodyPr>
                  <a:lstStyle/>
                  <a:p>
                    <a:pPr>
                      <a:defRPr sz="1200" b="1">
                        <a:solidFill>
                          <a:srgbClr val="C92A4E"/>
                        </a:solidFill>
                        <a:latin typeface="Verdana" panose="020B0604030504040204" pitchFamily="34" charset="0"/>
                        <a:ea typeface="Verdana" panose="020B0604030504040204" pitchFamily="34" charset="0"/>
                        <a:cs typeface="Verdana" panose="020B0604030504040204" pitchFamily="34" charset="0"/>
                      </a:defRPr>
                    </a:pPr>
                    <a:r>
                      <a:rPr lang="en-US" sz="1200" b="1" dirty="0">
                        <a:solidFill>
                          <a:srgbClr val="C92A4E"/>
                        </a:solidFill>
                        <a:latin typeface="Verdana" panose="020B0604030504040204" pitchFamily="34" charset="0"/>
                        <a:ea typeface="Verdana" panose="020B0604030504040204" pitchFamily="34" charset="0"/>
                        <a:cs typeface="Verdana" panose="020B0604030504040204" pitchFamily="34" charset="0"/>
                      </a:rPr>
                      <a:t>1.8%</a:t>
                    </a:r>
                  </a:p>
                  <a:p>
                    <a:pPr>
                      <a:defRPr sz="1200" b="1">
                        <a:solidFill>
                          <a:srgbClr val="C92A4E"/>
                        </a:solidFill>
                        <a:latin typeface="Verdana" panose="020B0604030504040204" pitchFamily="34" charset="0"/>
                        <a:ea typeface="Verdana" panose="020B0604030504040204" pitchFamily="34" charset="0"/>
                        <a:cs typeface="Verdana" panose="020B0604030504040204" pitchFamily="34" charset="0"/>
                      </a:defRPr>
                    </a:pPr>
                    <a:r>
                      <a:rPr lang="en-US" sz="1200" b="1" dirty="0">
                        <a:solidFill>
                          <a:srgbClr val="C92A4E"/>
                        </a:solidFill>
                        <a:latin typeface="Verdana" panose="020B0604030504040204" pitchFamily="34" charset="0"/>
                        <a:ea typeface="Verdana" panose="020B0604030504040204" pitchFamily="34" charset="0"/>
                        <a:cs typeface="Verdana" panose="020B0604030504040204" pitchFamily="34" charset="0"/>
                      </a:rPr>
                      <a:t>Insurance</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8A-4E29-9ECE-CC3419094F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trendline>
            <c:spPr>
              <a:ln>
                <a:solidFill>
                  <a:srgbClr val="FF0000"/>
                </a:solidFill>
              </a:ln>
            </c:spPr>
            <c:trendlineType val="movingAvg"/>
            <c:period val="6"/>
            <c:dispRSqr val="0"/>
            <c:dispEq val="0"/>
          </c:trendline>
          <c:cat>
            <c:numRef>
              <c:f>Sheet1!$A$2:$A$205</c:f>
              <c:numCache>
                <c:formatCode>[$-409]mmm\-yy;@</c:formatCode>
                <c:ptCount val="20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40188</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40585</c:v>
                </c:pt>
                <c:pt idx="134">
                  <c:v>40613</c:v>
                </c:pt>
                <c:pt idx="135">
                  <c:v>40644</c:v>
                </c:pt>
                <c:pt idx="136">
                  <c:v>40674</c:v>
                </c:pt>
                <c:pt idx="137">
                  <c:v>40705</c:v>
                </c:pt>
                <c:pt idx="138">
                  <c:v>40735</c:v>
                </c:pt>
                <c:pt idx="139">
                  <c:v>40766</c:v>
                </c:pt>
                <c:pt idx="140">
                  <c:v>40797</c:v>
                </c:pt>
                <c:pt idx="141">
                  <c:v>40827</c:v>
                </c:pt>
                <c:pt idx="142">
                  <c:v>40858</c:v>
                </c:pt>
                <c:pt idx="143">
                  <c:v>40888</c:v>
                </c:pt>
                <c:pt idx="144">
                  <c:v>40919</c:v>
                </c:pt>
                <c:pt idx="145">
                  <c:v>40950</c:v>
                </c:pt>
                <c:pt idx="146">
                  <c:v>40979</c:v>
                </c:pt>
                <c:pt idx="147">
                  <c:v>41010</c:v>
                </c:pt>
                <c:pt idx="148">
                  <c:v>41040</c:v>
                </c:pt>
                <c:pt idx="149">
                  <c:v>41071</c:v>
                </c:pt>
                <c:pt idx="150">
                  <c:v>41101</c:v>
                </c:pt>
                <c:pt idx="151">
                  <c:v>41132</c:v>
                </c:pt>
                <c:pt idx="152">
                  <c:v>41163</c:v>
                </c:pt>
                <c:pt idx="153">
                  <c:v>41193</c:v>
                </c:pt>
                <c:pt idx="154">
                  <c:v>41224</c:v>
                </c:pt>
                <c:pt idx="155">
                  <c:v>41254</c:v>
                </c:pt>
                <c:pt idx="156">
                  <c:v>41285</c:v>
                </c:pt>
                <c:pt idx="157">
                  <c:v>41316</c:v>
                </c:pt>
                <c:pt idx="158">
                  <c:v>41344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pt idx="189" formatCode="mmm\-yy">
                  <c:v>42278</c:v>
                </c:pt>
                <c:pt idx="190" formatCode="mmm\-yy">
                  <c:v>42309</c:v>
                </c:pt>
                <c:pt idx="191" formatCode="mmm\-yy">
                  <c:v>42339</c:v>
                </c:pt>
                <c:pt idx="192" formatCode="mmm\-yy">
                  <c:v>42370</c:v>
                </c:pt>
                <c:pt idx="193" formatCode="mmm\-yy">
                  <c:v>42401</c:v>
                </c:pt>
                <c:pt idx="194" formatCode="mmm\-yy">
                  <c:v>42430</c:v>
                </c:pt>
                <c:pt idx="195" formatCode="mmm\-yy">
                  <c:v>42461</c:v>
                </c:pt>
                <c:pt idx="196" formatCode="mmm\-yy">
                  <c:v>42491</c:v>
                </c:pt>
                <c:pt idx="197" formatCode="mmm\-yy">
                  <c:v>42522</c:v>
                </c:pt>
                <c:pt idx="198" formatCode="mmm\-yy">
                  <c:v>42552</c:v>
                </c:pt>
                <c:pt idx="199" formatCode="mmm\-yy">
                  <c:v>42583</c:v>
                </c:pt>
                <c:pt idx="200" formatCode="mmm\-yy">
                  <c:v>42614</c:v>
                </c:pt>
                <c:pt idx="201" formatCode="mmm\-yy">
                  <c:v>42644</c:v>
                </c:pt>
                <c:pt idx="202" formatCode="mmm\-yy">
                  <c:v>42675</c:v>
                </c:pt>
                <c:pt idx="203" formatCode="mmm\-yy">
                  <c:v>42705</c:v>
                </c:pt>
              </c:numCache>
            </c:numRef>
          </c:cat>
          <c:val>
            <c:numRef>
              <c:f>Sheet1!$C$2:$C$205</c:f>
              <c:numCache>
                <c:formatCode>0.0%</c:formatCode>
                <c:ptCount val="204"/>
                <c:pt idx="0">
                  <c:v>2.4E-2</c:v>
                </c:pt>
                <c:pt idx="1">
                  <c:v>2.7999999999999997E-2</c:v>
                </c:pt>
                <c:pt idx="2">
                  <c:v>2.4E-2</c:v>
                </c:pt>
                <c:pt idx="3">
                  <c:v>2.2000000000000002E-2</c:v>
                </c:pt>
                <c:pt idx="4">
                  <c:v>1.3999999999999999E-2</c:v>
                </c:pt>
                <c:pt idx="5">
                  <c:v>1.6E-2</c:v>
                </c:pt>
                <c:pt idx="6">
                  <c:v>1.2E-2</c:v>
                </c:pt>
                <c:pt idx="7">
                  <c:v>2.3E-2</c:v>
                </c:pt>
                <c:pt idx="8">
                  <c:v>2.1000000000000001E-2</c:v>
                </c:pt>
                <c:pt idx="9">
                  <c:v>1.8000000000000002E-2</c:v>
                </c:pt>
                <c:pt idx="10">
                  <c:v>1.3999999999999999E-2</c:v>
                </c:pt>
                <c:pt idx="11">
                  <c:v>1.9E-2</c:v>
                </c:pt>
                <c:pt idx="12">
                  <c:v>2.3E-2</c:v>
                </c:pt>
                <c:pt idx="13">
                  <c:v>0.02</c:v>
                </c:pt>
                <c:pt idx="14">
                  <c:v>1.7000000000000001E-2</c:v>
                </c:pt>
                <c:pt idx="15">
                  <c:v>2.5000000000000001E-2</c:v>
                </c:pt>
                <c:pt idx="16">
                  <c:v>1.8000000000000002E-2</c:v>
                </c:pt>
                <c:pt idx="17">
                  <c:v>3.2000000000000001E-2</c:v>
                </c:pt>
                <c:pt idx="18">
                  <c:v>3.7999999999999999E-2</c:v>
                </c:pt>
                <c:pt idx="19">
                  <c:v>2.3E-2</c:v>
                </c:pt>
                <c:pt idx="20">
                  <c:v>1.8000000000000002E-2</c:v>
                </c:pt>
                <c:pt idx="21">
                  <c:v>2.4E-2</c:v>
                </c:pt>
                <c:pt idx="22">
                  <c:v>3.7000000000000005E-2</c:v>
                </c:pt>
                <c:pt idx="23">
                  <c:v>2.7000000000000003E-2</c:v>
                </c:pt>
                <c:pt idx="24">
                  <c:v>2.2000000000000002E-2</c:v>
                </c:pt>
                <c:pt idx="25">
                  <c:v>2.7000000000000003E-2</c:v>
                </c:pt>
                <c:pt idx="26">
                  <c:v>2.3E-2</c:v>
                </c:pt>
                <c:pt idx="27">
                  <c:v>2.3E-2</c:v>
                </c:pt>
                <c:pt idx="28">
                  <c:v>3.6000000000000004E-2</c:v>
                </c:pt>
                <c:pt idx="29">
                  <c:v>4.0999999999999995E-2</c:v>
                </c:pt>
                <c:pt idx="30">
                  <c:v>3.9E-2</c:v>
                </c:pt>
                <c:pt idx="31">
                  <c:v>3.7000000000000005E-2</c:v>
                </c:pt>
                <c:pt idx="32">
                  <c:v>3.3000000000000002E-2</c:v>
                </c:pt>
                <c:pt idx="33">
                  <c:v>2.5000000000000001E-2</c:v>
                </c:pt>
                <c:pt idx="34">
                  <c:v>2.7999999999999997E-2</c:v>
                </c:pt>
                <c:pt idx="35">
                  <c:v>0.03</c:v>
                </c:pt>
                <c:pt idx="36">
                  <c:v>0.03</c:v>
                </c:pt>
                <c:pt idx="37">
                  <c:v>3.2000000000000001E-2</c:v>
                </c:pt>
                <c:pt idx="38">
                  <c:v>3.1E-2</c:v>
                </c:pt>
                <c:pt idx="39">
                  <c:v>2.4E-2</c:v>
                </c:pt>
                <c:pt idx="40">
                  <c:v>2.2000000000000002E-2</c:v>
                </c:pt>
                <c:pt idx="41">
                  <c:v>2.3E-2</c:v>
                </c:pt>
                <c:pt idx="42">
                  <c:v>1.8000000000000002E-2</c:v>
                </c:pt>
                <c:pt idx="43">
                  <c:v>3.7000000000000005E-2</c:v>
                </c:pt>
                <c:pt idx="44">
                  <c:v>3.1E-2</c:v>
                </c:pt>
                <c:pt idx="45">
                  <c:v>3.5000000000000003E-2</c:v>
                </c:pt>
                <c:pt idx="46">
                  <c:v>3.2000000000000001E-2</c:v>
                </c:pt>
                <c:pt idx="47">
                  <c:v>2.7999999999999997E-2</c:v>
                </c:pt>
                <c:pt idx="48">
                  <c:v>3.5999999999999997E-2</c:v>
                </c:pt>
                <c:pt idx="49">
                  <c:v>3.4000000000000002E-2</c:v>
                </c:pt>
                <c:pt idx="50">
                  <c:v>4.0999999999999995E-2</c:v>
                </c:pt>
                <c:pt idx="51">
                  <c:v>2.7999999999999997E-2</c:v>
                </c:pt>
                <c:pt idx="52">
                  <c:v>2.7999999999999997E-2</c:v>
                </c:pt>
                <c:pt idx="53">
                  <c:v>3.3000000000000002E-2</c:v>
                </c:pt>
                <c:pt idx="54">
                  <c:v>2.3E-2</c:v>
                </c:pt>
                <c:pt idx="55">
                  <c:v>0.02</c:v>
                </c:pt>
                <c:pt idx="56">
                  <c:v>3.3000000000000002E-2</c:v>
                </c:pt>
                <c:pt idx="57">
                  <c:v>3.6000000000000004E-2</c:v>
                </c:pt>
                <c:pt idx="58">
                  <c:v>2.3E-2</c:v>
                </c:pt>
                <c:pt idx="59">
                  <c:v>3.2000000000000001E-2</c:v>
                </c:pt>
                <c:pt idx="60">
                  <c:v>2.7999999999999997E-2</c:v>
                </c:pt>
                <c:pt idx="61">
                  <c:v>3.5000000000000003E-2</c:v>
                </c:pt>
                <c:pt idx="62">
                  <c:v>2.7000000000000003E-2</c:v>
                </c:pt>
                <c:pt idx="63">
                  <c:v>2.1000000000000001E-2</c:v>
                </c:pt>
                <c:pt idx="64">
                  <c:v>2.1000000000000001E-2</c:v>
                </c:pt>
                <c:pt idx="65">
                  <c:v>1.9E-2</c:v>
                </c:pt>
                <c:pt idx="66">
                  <c:v>2.6000000000000002E-2</c:v>
                </c:pt>
                <c:pt idx="67">
                  <c:v>3.1E-2</c:v>
                </c:pt>
                <c:pt idx="68">
                  <c:v>2.4E-2</c:v>
                </c:pt>
                <c:pt idx="69">
                  <c:v>1.9E-2</c:v>
                </c:pt>
                <c:pt idx="70">
                  <c:v>2.2000000000000002E-2</c:v>
                </c:pt>
                <c:pt idx="71">
                  <c:v>1.4999999999999999E-2</c:v>
                </c:pt>
                <c:pt idx="72">
                  <c:v>0.02</c:v>
                </c:pt>
                <c:pt idx="73">
                  <c:v>1.9E-2</c:v>
                </c:pt>
                <c:pt idx="74">
                  <c:v>3.2000000000000001E-2</c:v>
                </c:pt>
                <c:pt idx="75">
                  <c:v>0.03</c:v>
                </c:pt>
                <c:pt idx="76">
                  <c:v>2.5000000000000001E-2</c:v>
                </c:pt>
                <c:pt idx="77">
                  <c:v>2.1000000000000001E-2</c:v>
                </c:pt>
                <c:pt idx="78">
                  <c:v>2.3E-2</c:v>
                </c:pt>
                <c:pt idx="79">
                  <c:v>2.1000000000000001E-2</c:v>
                </c:pt>
                <c:pt idx="80">
                  <c:v>1.4999999999999999E-2</c:v>
                </c:pt>
                <c:pt idx="81">
                  <c:v>1.8000000000000002E-2</c:v>
                </c:pt>
                <c:pt idx="82">
                  <c:v>1.7000000000000001E-2</c:v>
                </c:pt>
                <c:pt idx="83">
                  <c:v>1.4999999999999999E-2</c:v>
                </c:pt>
                <c:pt idx="84">
                  <c:v>1.9E-2</c:v>
                </c:pt>
                <c:pt idx="85">
                  <c:v>9.0000000000000011E-3</c:v>
                </c:pt>
                <c:pt idx="86">
                  <c:v>1.8000000000000002E-2</c:v>
                </c:pt>
                <c:pt idx="87">
                  <c:v>2.5000000000000001E-2</c:v>
                </c:pt>
                <c:pt idx="88">
                  <c:v>2.2000000000000002E-2</c:v>
                </c:pt>
                <c:pt idx="89">
                  <c:v>2.5000000000000001E-2</c:v>
                </c:pt>
                <c:pt idx="90">
                  <c:v>2.3E-2</c:v>
                </c:pt>
                <c:pt idx="91">
                  <c:v>2.8999999999999998E-2</c:v>
                </c:pt>
                <c:pt idx="92">
                  <c:v>3.7000000000000005E-2</c:v>
                </c:pt>
                <c:pt idx="93">
                  <c:v>3.4000000000000002E-2</c:v>
                </c:pt>
                <c:pt idx="94">
                  <c:v>2.1000000000000001E-2</c:v>
                </c:pt>
                <c:pt idx="95">
                  <c:v>2.3E-2</c:v>
                </c:pt>
                <c:pt idx="96">
                  <c:v>2.8999999999999998E-2</c:v>
                </c:pt>
                <c:pt idx="97">
                  <c:v>2.6000000000000002E-2</c:v>
                </c:pt>
                <c:pt idx="98">
                  <c:v>3.3000000000000002E-2</c:v>
                </c:pt>
                <c:pt idx="99">
                  <c:v>3.2000000000000001E-2</c:v>
                </c:pt>
                <c:pt idx="100">
                  <c:v>3.5000000000000003E-2</c:v>
                </c:pt>
                <c:pt idx="101">
                  <c:v>2.3E-2</c:v>
                </c:pt>
                <c:pt idx="102">
                  <c:v>2.6000000000000002E-2</c:v>
                </c:pt>
                <c:pt idx="103">
                  <c:v>2.7999999999999997E-2</c:v>
                </c:pt>
                <c:pt idx="104">
                  <c:v>3.5000000000000003E-2</c:v>
                </c:pt>
                <c:pt idx="105">
                  <c:v>3.7999999999999999E-2</c:v>
                </c:pt>
                <c:pt idx="106">
                  <c:v>3.7999999999999999E-2</c:v>
                </c:pt>
                <c:pt idx="107">
                  <c:v>0.03</c:v>
                </c:pt>
                <c:pt idx="108">
                  <c:v>3.4000000000000002E-2</c:v>
                </c:pt>
                <c:pt idx="109">
                  <c:v>3.9E-2</c:v>
                </c:pt>
                <c:pt idx="110">
                  <c:v>0.05</c:v>
                </c:pt>
                <c:pt idx="111">
                  <c:v>4.9000000000000002E-2</c:v>
                </c:pt>
                <c:pt idx="112">
                  <c:v>4.2000000000000003E-2</c:v>
                </c:pt>
                <c:pt idx="113">
                  <c:v>3.7999999999999999E-2</c:v>
                </c:pt>
                <c:pt idx="114">
                  <c:v>3.9E-2</c:v>
                </c:pt>
                <c:pt idx="115">
                  <c:v>4.2999999999999997E-2</c:v>
                </c:pt>
                <c:pt idx="116">
                  <c:v>4.4000000000000004E-2</c:v>
                </c:pt>
                <c:pt idx="117">
                  <c:v>5.9000000000000004E-2</c:v>
                </c:pt>
                <c:pt idx="118">
                  <c:v>5.4000000000000006E-2</c:v>
                </c:pt>
                <c:pt idx="119">
                  <c:v>5.3999999999999999E-2</c:v>
                </c:pt>
                <c:pt idx="120">
                  <c:v>6.0999999999999999E-2</c:v>
                </c:pt>
                <c:pt idx="121">
                  <c:v>7.6999999999999999E-2</c:v>
                </c:pt>
                <c:pt idx="122">
                  <c:v>8.4000000000000005E-2</c:v>
                </c:pt>
                <c:pt idx="123">
                  <c:v>6.6000000000000003E-2</c:v>
                </c:pt>
                <c:pt idx="124">
                  <c:v>6.2E-2</c:v>
                </c:pt>
                <c:pt idx="125">
                  <c:v>5.2999999999999999E-2</c:v>
                </c:pt>
                <c:pt idx="126">
                  <c:v>5.1999999999999998E-2</c:v>
                </c:pt>
                <c:pt idx="127">
                  <c:v>4.9000000000000002E-2</c:v>
                </c:pt>
                <c:pt idx="128">
                  <c:v>5.5E-2</c:v>
                </c:pt>
                <c:pt idx="129">
                  <c:v>5.1999999999999998E-2</c:v>
                </c:pt>
                <c:pt idx="130">
                  <c:v>6.5000000000000002E-2</c:v>
                </c:pt>
                <c:pt idx="131">
                  <c:v>6.8000000000000005E-2</c:v>
                </c:pt>
                <c:pt idx="132">
                  <c:v>7.2999999999999995E-2</c:v>
                </c:pt>
                <c:pt idx="133">
                  <c:v>6.6000000000000003E-2</c:v>
                </c:pt>
                <c:pt idx="134">
                  <c:v>5.7000000000000002E-2</c:v>
                </c:pt>
                <c:pt idx="135">
                  <c:v>5.5E-2</c:v>
                </c:pt>
                <c:pt idx="136">
                  <c:v>0.06</c:v>
                </c:pt>
                <c:pt idx="137">
                  <c:v>7.2999999999999995E-2</c:v>
                </c:pt>
                <c:pt idx="138">
                  <c:v>0.05</c:v>
                </c:pt>
                <c:pt idx="139">
                  <c:v>4.5999999999999999E-2</c:v>
                </c:pt>
                <c:pt idx="140">
                  <c:v>5.2999999999999999E-2</c:v>
                </c:pt>
                <c:pt idx="141">
                  <c:v>5.8999999999999997E-2</c:v>
                </c:pt>
                <c:pt idx="142">
                  <c:v>6.3E-2</c:v>
                </c:pt>
                <c:pt idx="143">
                  <c:v>4.4999999999999998E-2</c:v>
                </c:pt>
                <c:pt idx="144">
                  <c:v>3.9E-2</c:v>
                </c:pt>
                <c:pt idx="145">
                  <c:v>3.9E-2</c:v>
                </c:pt>
                <c:pt idx="146">
                  <c:v>4.9000000000000002E-2</c:v>
                </c:pt>
                <c:pt idx="147">
                  <c:v>4.5999999999999999E-2</c:v>
                </c:pt>
                <c:pt idx="148">
                  <c:v>4.4999999999999998E-2</c:v>
                </c:pt>
                <c:pt idx="149">
                  <c:v>0.05</c:v>
                </c:pt>
                <c:pt idx="150">
                  <c:v>4.5999999999999999E-2</c:v>
                </c:pt>
                <c:pt idx="151">
                  <c:v>4.2999999999999997E-2</c:v>
                </c:pt>
                <c:pt idx="152">
                  <c:v>4.5999999999999999E-2</c:v>
                </c:pt>
                <c:pt idx="153">
                  <c:v>5.0999999999999997E-2</c:v>
                </c:pt>
                <c:pt idx="154">
                  <c:v>3.4000000000000002E-2</c:v>
                </c:pt>
                <c:pt idx="155">
                  <c:v>3.6999999999999998E-2</c:v>
                </c:pt>
                <c:pt idx="156">
                  <c:v>4.7E-2</c:v>
                </c:pt>
                <c:pt idx="157">
                  <c:v>3.9E-2</c:v>
                </c:pt>
                <c:pt idx="158">
                  <c:v>3.6999999999999998E-2</c:v>
                </c:pt>
                <c:pt idx="159">
                  <c:v>5.8000000000000003E-2</c:v>
                </c:pt>
                <c:pt idx="160">
                  <c:v>4.3999999999999997E-2</c:v>
                </c:pt>
                <c:pt idx="161">
                  <c:v>3.6999999999999998E-2</c:v>
                </c:pt>
                <c:pt idx="162">
                  <c:v>0.03</c:v>
                </c:pt>
                <c:pt idx="163">
                  <c:v>2.5000000000000001E-2</c:v>
                </c:pt>
                <c:pt idx="164">
                  <c:v>3.2000000000000001E-2</c:v>
                </c:pt>
                <c:pt idx="165">
                  <c:v>3.7999999999999999E-2</c:v>
                </c:pt>
                <c:pt idx="166">
                  <c:v>2.9000000000000001E-2</c:v>
                </c:pt>
                <c:pt idx="167">
                  <c:v>2.8000000000000001E-2</c:v>
                </c:pt>
                <c:pt idx="168">
                  <c:v>0.02</c:v>
                </c:pt>
                <c:pt idx="169">
                  <c:v>2.1000000000000001E-2</c:v>
                </c:pt>
                <c:pt idx="170">
                  <c:v>3.3000000000000002E-2</c:v>
                </c:pt>
                <c:pt idx="171">
                  <c:v>4.3999999999999997E-2</c:v>
                </c:pt>
                <c:pt idx="172">
                  <c:v>3.9E-2</c:v>
                </c:pt>
                <c:pt idx="173">
                  <c:v>3.5000000000000003E-2</c:v>
                </c:pt>
                <c:pt idx="174">
                  <c:v>3.4000000000000002E-2</c:v>
                </c:pt>
                <c:pt idx="175">
                  <c:v>2.4E-2</c:v>
                </c:pt>
                <c:pt idx="176">
                  <c:v>0.03</c:v>
                </c:pt>
                <c:pt idx="177">
                  <c:v>3.6999999999999998E-2</c:v>
                </c:pt>
                <c:pt idx="178">
                  <c:v>3.1E-2</c:v>
                </c:pt>
                <c:pt idx="179">
                  <c:v>2.5999999999999999E-2</c:v>
                </c:pt>
                <c:pt idx="180">
                  <c:v>2.3E-2</c:v>
                </c:pt>
                <c:pt idx="181">
                  <c:v>2.3E-2</c:v>
                </c:pt>
                <c:pt idx="182">
                  <c:v>2.1000000000000001E-2</c:v>
                </c:pt>
                <c:pt idx="183">
                  <c:v>2.1999999999999999E-2</c:v>
                </c:pt>
                <c:pt idx="184">
                  <c:v>1.4999999999999999E-2</c:v>
                </c:pt>
                <c:pt idx="185">
                  <c:v>0.02</c:v>
                </c:pt>
                <c:pt idx="186">
                  <c:v>1.6E-2</c:v>
                </c:pt>
                <c:pt idx="187">
                  <c:v>2.3E-2</c:v>
                </c:pt>
                <c:pt idx="188">
                  <c:v>3.1E-2</c:v>
                </c:pt>
                <c:pt idx="189">
                  <c:v>2.4E-2</c:v>
                </c:pt>
                <c:pt idx="190">
                  <c:v>1.7000000000000001E-2</c:v>
                </c:pt>
                <c:pt idx="191">
                  <c:v>2.3E-2</c:v>
                </c:pt>
                <c:pt idx="192">
                  <c:v>2.1000000000000001E-2</c:v>
                </c:pt>
                <c:pt idx="193">
                  <c:v>0.03</c:v>
                </c:pt>
                <c:pt idx="194">
                  <c:v>3.4000000000000002E-2</c:v>
                </c:pt>
                <c:pt idx="195">
                  <c:v>3.2000000000000001E-2</c:v>
                </c:pt>
                <c:pt idx="196">
                  <c:v>2.3E-2</c:v>
                </c:pt>
                <c:pt idx="197">
                  <c:v>0.02</c:v>
                </c:pt>
                <c:pt idx="198">
                  <c:v>2.9000000000000001E-2</c:v>
                </c:pt>
                <c:pt idx="199">
                  <c:v>3.1E-2</c:v>
                </c:pt>
                <c:pt idx="200">
                  <c:v>2.7E-2</c:v>
                </c:pt>
                <c:pt idx="201">
                  <c:v>1.4999999999999999E-2</c:v>
                </c:pt>
                <c:pt idx="202">
                  <c:v>1.6E-2</c:v>
                </c:pt>
                <c:pt idx="203">
                  <c:v>1.7999999999999999E-2</c:v>
                </c:pt>
              </c:numCache>
            </c:numRef>
          </c:val>
          <c:smooth val="0"/>
          <c:extLst>
            <c:ext xmlns:c16="http://schemas.microsoft.com/office/drawing/2014/chart" uri="{C3380CC4-5D6E-409C-BE32-E72D297353CC}">
              <c16:uniqueId val="{00000002-AB8A-4E29-9ECE-CC3419094F37}"/>
            </c:ext>
          </c:extLst>
        </c:ser>
        <c:ser>
          <c:idx val="0"/>
          <c:order val="1"/>
          <c:tx>
            <c:strRef>
              <c:f>Sheet1!$B$1</c:f>
              <c:strCache>
                <c:ptCount val="1"/>
                <c:pt idx="0">
                  <c:v>Overall</c:v>
                </c:pt>
              </c:strCache>
            </c:strRef>
          </c:tx>
          <c:spPr>
            <a:ln w="38100">
              <a:solidFill>
                <a:srgbClr val="08B0D0"/>
              </a:solidFill>
              <a:prstDash val="solid"/>
            </a:ln>
          </c:spPr>
          <c:marker>
            <c:symbol val="none"/>
          </c:marker>
          <c:dLbls>
            <c:dLbl>
              <c:idx val="137"/>
              <c:layout>
                <c:manualLayout>
                  <c:x val="0.39076757028376063"/>
                  <c:y val="0.17603298494037908"/>
                </c:manualLayout>
              </c:layout>
              <c:tx>
                <c:rich>
                  <a:bodyPr wrap="square" lIns="38100" tIns="19050" rIns="38100" bIns="19050" anchor="ctr">
                    <a:spAutoFit/>
                  </a:bodyPr>
                  <a:lstStyle/>
                  <a:p>
                    <a:pPr>
                      <a:defRPr sz="1200" b="1">
                        <a:solidFill>
                          <a:srgbClr val="08B0D0"/>
                        </a:solidFill>
                        <a:latin typeface="Verdana" panose="020B0604030504040204" pitchFamily="34" charset="0"/>
                        <a:ea typeface="Verdana" panose="020B0604030504040204" pitchFamily="34" charset="0"/>
                        <a:cs typeface="Verdana" panose="020B0604030504040204" pitchFamily="34" charset="0"/>
                      </a:defRPr>
                    </a:pPr>
                    <a:r>
                      <a:rPr lang="en-US" sz="1200" b="1" dirty="0">
                        <a:solidFill>
                          <a:srgbClr val="08B0D0"/>
                        </a:solidFill>
                        <a:latin typeface="Verdana" panose="020B0604030504040204" pitchFamily="34" charset="0"/>
                        <a:ea typeface="Verdana" panose="020B0604030504040204" pitchFamily="34" charset="0"/>
                        <a:cs typeface="Verdana" panose="020B0604030504040204" pitchFamily="34" charset="0"/>
                      </a:rPr>
                      <a:t>4.7%</a:t>
                    </a:r>
                  </a:p>
                  <a:p>
                    <a:pPr>
                      <a:defRPr sz="1200" b="1">
                        <a:solidFill>
                          <a:srgbClr val="08B0D0"/>
                        </a:solidFill>
                        <a:latin typeface="Verdana" panose="020B0604030504040204" pitchFamily="34" charset="0"/>
                        <a:ea typeface="Verdana" panose="020B0604030504040204" pitchFamily="34" charset="0"/>
                        <a:cs typeface="Verdana" panose="020B0604030504040204" pitchFamily="34" charset="0"/>
                      </a:defRPr>
                    </a:pPr>
                    <a:r>
                      <a:rPr lang="en-US" sz="1200" b="1" dirty="0">
                        <a:solidFill>
                          <a:srgbClr val="08B0D0"/>
                        </a:solidFill>
                        <a:latin typeface="Verdana" panose="020B0604030504040204" pitchFamily="34" charset="0"/>
                        <a:ea typeface="Verdana" panose="020B0604030504040204" pitchFamily="34" charset="0"/>
                        <a:cs typeface="Verdana" panose="020B0604030504040204" pitchFamily="34" charset="0"/>
                      </a:rPr>
                      <a:t>Overall</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8A-4E29-9ECE-CC3419094F37}"/>
                </c:ext>
              </c:extLst>
            </c:dLbl>
            <c:spPr>
              <a:noFill/>
              <a:ln>
                <a:noFill/>
              </a:ln>
              <a:effectLst/>
            </c:spPr>
            <c:txPr>
              <a:bodyPr wrap="square" lIns="38100" tIns="19050" rIns="38100" bIns="19050" anchor="ctr">
                <a:spAutoFit/>
              </a:bodyPr>
              <a:lstStyle/>
              <a:p>
                <a:pPr>
                  <a:defRPr>
                    <a:solidFill>
                      <a:srgbClr val="08B0D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Sheet1!$A$2:$A$205</c:f>
              <c:numCache>
                <c:formatCode>[$-409]mmm\-yy;@</c:formatCode>
                <c:ptCount val="20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40188</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40585</c:v>
                </c:pt>
                <c:pt idx="134">
                  <c:v>40613</c:v>
                </c:pt>
                <c:pt idx="135">
                  <c:v>40644</c:v>
                </c:pt>
                <c:pt idx="136">
                  <c:v>40674</c:v>
                </c:pt>
                <c:pt idx="137">
                  <c:v>40705</c:v>
                </c:pt>
                <c:pt idx="138">
                  <c:v>40735</c:v>
                </c:pt>
                <c:pt idx="139">
                  <c:v>40766</c:v>
                </c:pt>
                <c:pt idx="140">
                  <c:v>40797</c:v>
                </c:pt>
                <c:pt idx="141">
                  <c:v>40827</c:v>
                </c:pt>
                <c:pt idx="142">
                  <c:v>40858</c:v>
                </c:pt>
                <c:pt idx="143">
                  <c:v>40888</c:v>
                </c:pt>
                <c:pt idx="144">
                  <c:v>40919</c:v>
                </c:pt>
                <c:pt idx="145">
                  <c:v>40950</c:v>
                </c:pt>
                <c:pt idx="146">
                  <c:v>40979</c:v>
                </c:pt>
                <c:pt idx="147">
                  <c:v>41010</c:v>
                </c:pt>
                <c:pt idx="148">
                  <c:v>41040</c:v>
                </c:pt>
                <c:pt idx="149">
                  <c:v>41071</c:v>
                </c:pt>
                <c:pt idx="150">
                  <c:v>41101</c:v>
                </c:pt>
                <c:pt idx="151">
                  <c:v>41132</c:v>
                </c:pt>
                <c:pt idx="152">
                  <c:v>41163</c:v>
                </c:pt>
                <c:pt idx="153">
                  <c:v>41193</c:v>
                </c:pt>
                <c:pt idx="154">
                  <c:v>41224</c:v>
                </c:pt>
                <c:pt idx="155">
                  <c:v>41254</c:v>
                </c:pt>
                <c:pt idx="156">
                  <c:v>41285</c:v>
                </c:pt>
                <c:pt idx="157">
                  <c:v>41316</c:v>
                </c:pt>
                <c:pt idx="158">
                  <c:v>41344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pt idx="176" formatCode="mmm\-yy">
                  <c:v>41883</c:v>
                </c:pt>
                <c:pt idx="177" formatCode="mmm\-yy">
                  <c:v>41913</c:v>
                </c:pt>
                <c:pt idx="178" formatCode="mmm\-yy">
                  <c:v>41944</c:v>
                </c:pt>
                <c:pt idx="179" formatCode="mmm\-yy">
                  <c:v>41974</c:v>
                </c:pt>
                <c:pt idx="180" formatCode="mmm\-yy">
                  <c:v>42005</c:v>
                </c:pt>
                <c:pt idx="181" formatCode="mmm\-yy">
                  <c:v>42036</c:v>
                </c:pt>
                <c:pt idx="182" formatCode="mmm\-yy">
                  <c:v>42064</c:v>
                </c:pt>
                <c:pt idx="183" formatCode="mmm\-yy">
                  <c:v>42095</c:v>
                </c:pt>
                <c:pt idx="184" formatCode="mmm\-yy">
                  <c:v>42125</c:v>
                </c:pt>
                <c:pt idx="185" formatCode="mmm\-yy">
                  <c:v>42156</c:v>
                </c:pt>
                <c:pt idx="186" formatCode="mmm\-yy">
                  <c:v>42186</c:v>
                </c:pt>
                <c:pt idx="187" formatCode="mmm\-yy">
                  <c:v>42217</c:v>
                </c:pt>
                <c:pt idx="188" formatCode="mmm\-yy">
                  <c:v>42248</c:v>
                </c:pt>
                <c:pt idx="189" formatCode="mmm\-yy">
                  <c:v>42278</c:v>
                </c:pt>
                <c:pt idx="190" formatCode="mmm\-yy">
                  <c:v>42309</c:v>
                </c:pt>
                <c:pt idx="191" formatCode="mmm\-yy">
                  <c:v>42339</c:v>
                </c:pt>
                <c:pt idx="192" formatCode="mmm\-yy">
                  <c:v>42370</c:v>
                </c:pt>
                <c:pt idx="193" formatCode="mmm\-yy">
                  <c:v>42401</c:v>
                </c:pt>
                <c:pt idx="194" formatCode="mmm\-yy">
                  <c:v>42430</c:v>
                </c:pt>
                <c:pt idx="195" formatCode="mmm\-yy">
                  <c:v>42461</c:v>
                </c:pt>
                <c:pt idx="196" formatCode="mmm\-yy">
                  <c:v>42491</c:v>
                </c:pt>
                <c:pt idx="197" formatCode="mmm\-yy">
                  <c:v>42522</c:v>
                </c:pt>
                <c:pt idx="198" formatCode="mmm\-yy">
                  <c:v>42552</c:v>
                </c:pt>
                <c:pt idx="199" formatCode="mmm\-yy">
                  <c:v>42583</c:v>
                </c:pt>
                <c:pt idx="200" formatCode="mmm\-yy">
                  <c:v>42614</c:v>
                </c:pt>
                <c:pt idx="201" formatCode="mmm\-yy">
                  <c:v>42644</c:v>
                </c:pt>
                <c:pt idx="202" formatCode="mmm\-yy">
                  <c:v>42675</c:v>
                </c:pt>
                <c:pt idx="203" formatCode="mmm\-yy">
                  <c:v>42705</c:v>
                </c:pt>
              </c:numCache>
            </c:numRef>
          </c:cat>
          <c:val>
            <c:numRef>
              <c:f>Sheet1!$B$2:$B$205</c:f>
              <c:numCache>
                <c:formatCode>0.0%</c:formatCode>
                <c:ptCount val="204"/>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4.3999999999999997E-2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5.3999999999999999E-2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9.7000000000000003E-2</c:v>
                </c:pt>
                <c:pt idx="121">
                  <c:v>9.8000000000000004E-2</c:v>
                </c:pt>
                <c:pt idx="122">
                  <c:v>9.9000000000000005E-2</c:v>
                </c:pt>
                <c:pt idx="123">
                  <c:v>9.9000000000000005E-2</c:v>
                </c:pt>
                <c:pt idx="124">
                  <c:v>9.6000000000000002E-2</c:v>
                </c:pt>
                <c:pt idx="125">
                  <c:v>9.4E-2</c:v>
                </c:pt>
                <c:pt idx="126">
                  <c:v>9.5000000000000001E-2</c:v>
                </c:pt>
                <c:pt idx="127">
                  <c:v>9.5000000000000001E-2</c:v>
                </c:pt>
                <c:pt idx="128">
                  <c:v>9.5000000000000001E-2</c:v>
                </c:pt>
                <c:pt idx="129">
                  <c:v>9.5000000000000001E-2</c:v>
                </c:pt>
                <c:pt idx="130">
                  <c:v>9.8000000000000004E-2</c:v>
                </c:pt>
                <c:pt idx="131">
                  <c:v>9.4E-2</c:v>
                </c:pt>
                <c:pt idx="132">
                  <c:v>9.0999999999999998E-2</c:v>
                </c:pt>
                <c:pt idx="133">
                  <c:v>0.09</c:v>
                </c:pt>
                <c:pt idx="134">
                  <c:v>0.09</c:v>
                </c:pt>
                <c:pt idx="135">
                  <c:v>9.0999999999999998E-2</c:v>
                </c:pt>
                <c:pt idx="136">
                  <c:v>0.09</c:v>
                </c:pt>
                <c:pt idx="137">
                  <c:v>9.0999999999999998E-2</c:v>
                </c:pt>
                <c:pt idx="138">
                  <c:v>0.09</c:v>
                </c:pt>
                <c:pt idx="139">
                  <c:v>0.09</c:v>
                </c:pt>
                <c:pt idx="140">
                  <c:v>0.09</c:v>
                </c:pt>
                <c:pt idx="141">
                  <c:v>8.7999999999999995E-2</c:v>
                </c:pt>
                <c:pt idx="142">
                  <c:v>8.5999999999999993E-2</c:v>
                </c:pt>
                <c:pt idx="143">
                  <c:v>8.5000000000000006E-2</c:v>
                </c:pt>
                <c:pt idx="144">
                  <c:v>8.2000000000000003E-2</c:v>
                </c:pt>
                <c:pt idx="145">
                  <c:v>8.3000000000000004E-2</c:v>
                </c:pt>
                <c:pt idx="146">
                  <c:v>8.2000000000000003E-2</c:v>
                </c:pt>
                <c:pt idx="147">
                  <c:v>8.2000000000000003E-2</c:v>
                </c:pt>
                <c:pt idx="148">
                  <c:v>8.2000000000000003E-2</c:v>
                </c:pt>
                <c:pt idx="149">
                  <c:v>8.2000000000000003E-2</c:v>
                </c:pt>
                <c:pt idx="150">
                  <c:v>8.2000000000000003E-2</c:v>
                </c:pt>
                <c:pt idx="151">
                  <c:v>8.1000000000000003E-2</c:v>
                </c:pt>
                <c:pt idx="152">
                  <c:v>7.8E-2</c:v>
                </c:pt>
                <c:pt idx="153">
                  <c:v>7.8E-2</c:v>
                </c:pt>
                <c:pt idx="154">
                  <c:v>7.8E-2</c:v>
                </c:pt>
                <c:pt idx="155">
                  <c:v>7.9000000000000001E-2</c:v>
                </c:pt>
                <c:pt idx="156">
                  <c:v>7.9000000000000001E-2</c:v>
                </c:pt>
                <c:pt idx="157">
                  <c:v>7.6999999999999999E-2</c:v>
                </c:pt>
                <c:pt idx="158">
                  <c:v>7.4999999999999997E-2</c:v>
                </c:pt>
                <c:pt idx="159">
                  <c:v>7.4999999999999997E-2</c:v>
                </c:pt>
                <c:pt idx="160">
                  <c:v>7.4999999999999997E-2</c:v>
                </c:pt>
                <c:pt idx="161">
                  <c:v>7.4999999999999997E-2</c:v>
                </c:pt>
                <c:pt idx="162">
                  <c:v>7.2999999999999995E-2</c:v>
                </c:pt>
                <c:pt idx="163">
                  <c:v>7.1999999999999995E-2</c:v>
                </c:pt>
                <c:pt idx="164">
                  <c:v>7.1999999999999995E-2</c:v>
                </c:pt>
                <c:pt idx="165">
                  <c:v>7.1999999999999995E-2</c:v>
                </c:pt>
                <c:pt idx="166">
                  <c:v>7.0000000000000007E-2</c:v>
                </c:pt>
                <c:pt idx="167">
                  <c:v>6.7000000000000004E-2</c:v>
                </c:pt>
                <c:pt idx="168">
                  <c:v>6.6000000000000003E-2</c:v>
                </c:pt>
                <c:pt idx="169">
                  <c:v>6.7000000000000004E-2</c:v>
                </c:pt>
                <c:pt idx="170">
                  <c:v>6.7000000000000004E-2</c:v>
                </c:pt>
                <c:pt idx="171">
                  <c:v>6.3E-2</c:v>
                </c:pt>
                <c:pt idx="172">
                  <c:v>6.3E-2</c:v>
                </c:pt>
                <c:pt idx="173">
                  <c:v>6.0999999999999999E-2</c:v>
                </c:pt>
                <c:pt idx="174">
                  <c:v>6.2E-2</c:v>
                </c:pt>
                <c:pt idx="175">
                  <c:v>6.0999999999999999E-2</c:v>
                </c:pt>
                <c:pt idx="176">
                  <c:v>5.8999999999999997E-2</c:v>
                </c:pt>
                <c:pt idx="177">
                  <c:v>5.7000000000000002E-2</c:v>
                </c:pt>
                <c:pt idx="178">
                  <c:v>5.8000000000000003E-2</c:v>
                </c:pt>
                <c:pt idx="179">
                  <c:v>5.6000000000000001E-2</c:v>
                </c:pt>
                <c:pt idx="180">
                  <c:v>5.7000000000000002E-2</c:v>
                </c:pt>
                <c:pt idx="181">
                  <c:v>5.5E-2</c:v>
                </c:pt>
                <c:pt idx="182">
                  <c:v>5.5E-2</c:v>
                </c:pt>
                <c:pt idx="183">
                  <c:v>5.3999999999999999E-2</c:v>
                </c:pt>
                <c:pt idx="184">
                  <c:v>5.5E-2</c:v>
                </c:pt>
                <c:pt idx="185">
                  <c:v>5.2999999999999999E-2</c:v>
                </c:pt>
                <c:pt idx="186">
                  <c:v>5.2999999999999999E-2</c:v>
                </c:pt>
                <c:pt idx="187">
                  <c:v>5.0999999999999997E-2</c:v>
                </c:pt>
                <c:pt idx="188">
                  <c:v>5.0999999999999997E-2</c:v>
                </c:pt>
                <c:pt idx="189">
                  <c:v>0.05</c:v>
                </c:pt>
                <c:pt idx="190">
                  <c:v>0.05</c:v>
                </c:pt>
                <c:pt idx="191">
                  <c:v>0.05</c:v>
                </c:pt>
                <c:pt idx="192">
                  <c:v>4.9000000000000002E-2</c:v>
                </c:pt>
                <c:pt idx="193">
                  <c:v>4.9000000000000002E-2</c:v>
                </c:pt>
                <c:pt idx="194">
                  <c:v>0.05</c:v>
                </c:pt>
                <c:pt idx="195">
                  <c:v>0.05</c:v>
                </c:pt>
                <c:pt idx="196">
                  <c:v>4.7E-2</c:v>
                </c:pt>
                <c:pt idx="197">
                  <c:v>4.9000000000000002E-2</c:v>
                </c:pt>
                <c:pt idx="198">
                  <c:v>4.9000000000000002E-2</c:v>
                </c:pt>
                <c:pt idx="199">
                  <c:v>4.9000000000000002E-2</c:v>
                </c:pt>
                <c:pt idx="200">
                  <c:v>4.9000000000000002E-2</c:v>
                </c:pt>
                <c:pt idx="201">
                  <c:v>4.8000000000000001E-2</c:v>
                </c:pt>
                <c:pt idx="202">
                  <c:v>4.5999999999999999E-2</c:v>
                </c:pt>
                <c:pt idx="203">
                  <c:v>4.7E-2</c:v>
                </c:pt>
              </c:numCache>
            </c:numRef>
          </c:val>
          <c:smooth val="0"/>
          <c:extLst>
            <c:ext xmlns:c16="http://schemas.microsoft.com/office/drawing/2014/chart" uri="{C3380CC4-5D6E-409C-BE32-E72D297353CC}">
              <c16:uniqueId val="{00000004-AB8A-4E29-9ECE-CC3419094F37}"/>
            </c:ext>
          </c:extLst>
        </c:ser>
        <c:dLbls>
          <c:showLegendKey val="0"/>
          <c:showVal val="0"/>
          <c:showCatName val="0"/>
          <c:showSerName val="0"/>
          <c:showPercent val="0"/>
          <c:showBubbleSize val="0"/>
        </c:dLbls>
        <c:smooth val="0"/>
        <c:axId val="74773632"/>
        <c:axId val="74775168"/>
      </c:lineChart>
      <c:dateAx>
        <c:axId val="74773632"/>
        <c:scaling>
          <c:orientation val="minMax"/>
          <c:max val="42705"/>
          <c:min val="39052"/>
        </c:scaling>
        <c:delete val="0"/>
        <c:axPos val="b"/>
        <c:numFmt formatCode="[$-409]mmm\-yy;@" sourceLinked="1"/>
        <c:majorTickMark val="out"/>
        <c:minorTickMark val="none"/>
        <c:tickLblPos val="nextTo"/>
        <c:spPr>
          <a:ln>
            <a:solidFill>
              <a:srgbClr val="010D3F"/>
            </a:solidFill>
          </a:ln>
        </c:spPr>
        <c:txPr>
          <a:bodyPr rot="2700000"/>
          <a:lstStyle/>
          <a:p>
            <a:pPr>
              <a:defRPr sz="900">
                <a:solidFill>
                  <a:srgbClr val="00015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74775168"/>
        <c:crosses val="autoZero"/>
        <c:auto val="1"/>
        <c:lblOffset val="100"/>
        <c:baseTimeUnit val="days"/>
        <c:majorUnit val="1"/>
        <c:majorTimeUnit val="years"/>
      </c:dateAx>
      <c:valAx>
        <c:axId val="74775168"/>
        <c:scaling>
          <c:orientation val="minMax"/>
          <c:max val="0.11000000000000001"/>
          <c:min val="1.0000000000000002E-2"/>
        </c:scaling>
        <c:delete val="0"/>
        <c:axPos val="l"/>
        <c:majorGridlines>
          <c:spPr>
            <a:ln>
              <a:solidFill>
                <a:schemeClr val="bg2"/>
              </a:solidFill>
            </a:ln>
          </c:spPr>
        </c:majorGridlines>
        <c:numFmt formatCode="0%" sourceLinked="0"/>
        <c:majorTickMark val="out"/>
        <c:minorTickMark val="none"/>
        <c:tickLblPos val="nextTo"/>
        <c:spPr>
          <a:ln>
            <a:solidFill>
              <a:srgbClr val="010D3F"/>
            </a:solidFill>
          </a:ln>
        </c:spPr>
        <c:txPr>
          <a:bodyPr/>
          <a:lstStyle/>
          <a:p>
            <a:pPr>
              <a:defRPr sz="1100">
                <a:solidFill>
                  <a:srgbClr val="00015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74773632"/>
        <c:crosses val="autoZero"/>
        <c:crossBetween val="between"/>
        <c:majorUnit val="2.0000000000000004E-2"/>
      </c:valAx>
      <c:spPr>
        <a:solidFill>
          <a:schemeClr val="bg1"/>
        </a:solidFill>
      </c:spPr>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itle>
    <c:autoTitleDeleted val="0"/>
    <c:plotArea>
      <c:layout>
        <c:manualLayout>
          <c:layoutTarget val="inner"/>
          <c:xMode val="edge"/>
          <c:yMode val="edge"/>
          <c:x val="0.34644701443569548"/>
          <c:y val="8.8839740620657706E-2"/>
          <c:w val="0.59104740813648293"/>
          <c:h val="0.85201945345067465"/>
        </c:manualLayout>
      </c:layout>
      <c:barChart>
        <c:barDir val="bar"/>
        <c:grouping val="clustered"/>
        <c:varyColors val="0"/>
        <c:ser>
          <c:idx val="0"/>
          <c:order val="1"/>
          <c:tx>
            <c:strRef>
              <c:f>Sheet1!$B$1</c:f>
              <c:strCache>
                <c:ptCount val="1"/>
                <c:pt idx="0">
                  <c:v>July 2016</c:v>
                </c:pt>
              </c:strCache>
            </c:strRef>
          </c:tx>
          <c:spPr>
            <a:solidFill>
              <a:srgbClr val="C92A4E"/>
            </a:solidFill>
            <a:ln>
              <a:solidFill>
                <a:srgbClr val="C92A4E"/>
              </a:solidFill>
            </a:ln>
          </c:spPr>
          <c:invertIfNegative val="0"/>
          <c:cat>
            <c:strRef>
              <c:f>Sheet1!$A$2:$A$13</c:f>
              <c:strCache>
                <c:ptCount val="12"/>
                <c:pt idx="0">
                  <c:v>Operations</c:v>
                </c:pt>
                <c:pt idx="1">
                  <c:v>Accounting</c:v>
                </c:pt>
                <c:pt idx="2">
                  <c:v>Underwriting-Reinsurers</c:v>
                </c:pt>
                <c:pt idx="3">
                  <c:v>Claims</c:v>
                </c:pt>
                <c:pt idx="4">
                  <c:v>Sales/Marketing</c:v>
                </c:pt>
                <c:pt idx="5">
                  <c:v>Compliance</c:v>
                </c:pt>
                <c:pt idx="6">
                  <c:v>Analytics</c:v>
                </c:pt>
                <c:pt idx="7">
                  <c:v>Product Management</c:v>
                </c:pt>
                <c:pt idx="8">
                  <c:v>Underwriting</c:v>
                </c:pt>
                <c:pt idx="9">
                  <c:v>Actuarial</c:v>
                </c:pt>
                <c:pt idx="10">
                  <c:v>Technology</c:v>
                </c:pt>
                <c:pt idx="11">
                  <c:v>Executives</c:v>
                </c:pt>
              </c:strCache>
            </c:strRef>
          </c:cat>
          <c:val>
            <c:numRef>
              <c:f>Sheet1!$B$2:$B$13</c:f>
              <c:numCache>
                <c:formatCode>_(* #,##0.0_);_(* \(#,##0.0\);_(* "-"??_);_(@_)</c:formatCode>
                <c:ptCount val="12"/>
                <c:pt idx="0">
                  <c:v>4.3</c:v>
                </c:pt>
                <c:pt idx="1">
                  <c:v>4.7</c:v>
                </c:pt>
                <c:pt idx="2">
                  <c:v>5.3</c:v>
                </c:pt>
                <c:pt idx="3">
                  <c:v>5.4</c:v>
                </c:pt>
                <c:pt idx="4">
                  <c:v>5.4</c:v>
                </c:pt>
                <c:pt idx="5">
                  <c:v>5.8</c:v>
                </c:pt>
                <c:pt idx="6">
                  <c:v>6.1</c:v>
                </c:pt>
                <c:pt idx="7">
                  <c:v>6.1</c:v>
                </c:pt>
                <c:pt idx="8">
                  <c:v>6.3</c:v>
                </c:pt>
                <c:pt idx="9">
                  <c:v>6.7</c:v>
                </c:pt>
                <c:pt idx="10">
                  <c:v>6.8</c:v>
                </c:pt>
                <c:pt idx="11">
                  <c:v>7.1</c:v>
                </c:pt>
              </c:numCache>
            </c:numRef>
          </c:val>
          <c:extLst>
            <c:ext xmlns:c16="http://schemas.microsoft.com/office/drawing/2014/chart" uri="{C3380CC4-5D6E-409C-BE32-E72D297353CC}">
              <c16:uniqueId val="{00000001-5916-40AB-AF11-2B0E797F4067}"/>
            </c:ext>
          </c:extLst>
        </c:ser>
        <c:dLbls>
          <c:showLegendKey val="0"/>
          <c:showVal val="0"/>
          <c:showCatName val="0"/>
          <c:showSerName val="0"/>
          <c:showPercent val="0"/>
          <c:showBubbleSize val="0"/>
        </c:dLbls>
        <c:gapWidth val="150"/>
        <c:axId val="135865088"/>
        <c:axId val="135866624"/>
        <c:extLst>
          <c:ext xmlns:c15="http://schemas.microsoft.com/office/drawing/2012/chart" uri="{02D57815-91ED-43cb-92C2-25804820EDAC}">
            <c15:filteredBarSeries>
              <c15:ser>
                <c:idx val="1"/>
                <c:order val="0"/>
                <c:tx>
                  <c:strRef>
                    <c:extLst>
                      <c:ext uri="{02D57815-91ED-43cb-92C2-25804820EDAC}">
                        <c15:formulaRef>
                          <c15:sqref>Sheet1!$C$1</c15:sqref>
                        </c15:formulaRef>
                      </c:ext>
                    </c:extLst>
                    <c:strCache>
                      <c:ptCount val="1"/>
                      <c:pt idx="0">
                        <c:v>July 2015</c:v>
                      </c:pt>
                    </c:strCache>
                  </c:strRef>
                </c:tx>
                <c:spPr>
                  <a:solidFill>
                    <a:srgbClr val="009EBE"/>
                  </a:solidFill>
                </c:spPr>
                <c:invertIfNegative val="0"/>
                <c:cat>
                  <c:strRef>
                    <c:extLst>
                      <c:ext uri="{02D57815-91ED-43cb-92C2-25804820EDAC}">
                        <c15:formulaRef>
                          <c15:sqref>Sheet1!$A$2:$A$13</c15:sqref>
                        </c15:formulaRef>
                      </c:ext>
                    </c:extLst>
                    <c:strCache>
                      <c:ptCount val="12"/>
                      <c:pt idx="0">
                        <c:v>Operations</c:v>
                      </c:pt>
                      <c:pt idx="1">
                        <c:v>Accounting</c:v>
                      </c:pt>
                      <c:pt idx="2">
                        <c:v>Underwriting-Reinsurers</c:v>
                      </c:pt>
                      <c:pt idx="3">
                        <c:v>Claims</c:v>
                      </c:pt>
                      <c:pt idx="4">
                        <c:v>Sales/Marketing</c:v>
                      </c:pt>
                      <c:pt idx="5">
                        <c:v>Compliance</c:v>
                      </c:pt>
                      <c:pt idx="6">
                        <c:v>Analytics</c:v>
                      </c:pt>
                      <c:pt idx="7">
                        <c:v>Product Management</c:v>
                      </c:pt>
                      <c:pt idx="8">
                        <c:v>Underwriting</c:v>
                      </c:pt>
                      <c:pt idx="9">
                        <c:v>Actuarial</c:v>
                      </c:pt>
                      <c:pt idx="10">
                        <c:v>Technology</c:v>
                      </c:pt>
                      <c:pt idx="11">
                        <c:v>Executives</c:v>
                      </c:pt>
                    </c:strCache>
                  </c:strRef>
                </c:cat>
                <c:val>
                  <c:numRef>
                    <c:extLst>
                      <c:ext uri="{02D57815-91ED-43cb-92C2-25804820EDAC}">
                        <c15:formulaRef>
                          <c15:sqref>Sheet1!$C$2:$C$13</c15:sqref>
                        </c15:formulaRef>
                      </c:ext>
                    </c:extLst>
                    <c:numCache>
                      <c:formatCode>_(* #,##0.0_);_(* \(#,##0.0\);_(* "-"??_);_(@_)</c:formatCode>
                      <c:ptCount val="12"/>
                      <c:pt idx="0">
                        <c:v>4.2</c:v>
                      </c:pt>
                      <c:pt idx="1">
                        <c:v>4.8</c:v>
                      </c:pt>
                      <c:pt idx="2">
                        <c:v>5.2</c:v>
                      </c:pt>
                      <c:pt idx="3">
                        <c:v>4.9000000000000004</c:v>
                      </c:pt>
                      <c:pt idx="4">
                        <c:v>5.3</c:v>
                      </c:pt>
                      <c:pt idx="5">
                        <c:v>5</c:v>
                      </c:pt>
                      <c:pt idx="6">
                        <c:v>7</c:v>
                      </c:pt>
                      <c:pt idx="7">
                        <c:v>6.1</c:v>
                      </c:pt>
                      <c:pt idx="8">
                        <c:v>5.9</c:v>
                      </c:pt>
                      <c:pt idx="9">
                        <c:v>7.4</c:v>
                      </c:pt>
                      <c:pt idx="10">
                        <c:v>6.8</c:v>
                      </c:pt>
                      <c:pt idx="11">
                        <c:v>6.9</c:v>
                      </c:pt>
                    </c:numCache>
                  </c:numRef>
                </c:val>
                <c:extLst>
                  <c:ext xmlns:c16="http://schemas.microsoft.com/office/drawing/2014/chart" uri="{C3380CC4-5D6E-409C-BE32-E72D297353CC}">
                    <c16:uniqueId val="{00000000-5916-40AB-AF11-2B0E797F4067}"/>
                  </c:ext>
                </c:extLst>
              </c15:ser>
            </c15:filteredBarSeries>
          </c:ext>
        </c:extLst>
      </c:barChart>
      <c:catAx>
        <c:axId val="135865088"/>
        <c:scaling>
          <c:orientation val="minMax"/>
        </c:scaling>
        <c:delete val="0"/>
        <c:axPos val="l"/>
        <c:numFmt formatCode="General" sourceLinked="0"/>
        <c:majorTickMark val="out"/>
        <c:minorTickMark val="none"/>
        <c:tickLblPos val="nextTo"/>
        <c:txPr>
          <a:bodyPr rot="0" vert="horz"/>
          <a:lstStyle/>
          <a:p>
            <a:pPr>
              <a:defRPr sz="1400"/>
            </a:pPr>
            <a:endParaRPr lang="en-US"/>
          </a:p>
        </c:txPr>
        <c:crossAx val="135866624"/>
        <c:crosses val="autoZero"/>
        <c:auto val="1"/>
        <c:lblAlgn val="ctr"/>
        <c:lblOffset val="100"/>
        <c:noMultiLvlLbl val="0"/>
      </c:catAx>
      <c:valAx>
        <c:axId val="135866624"/>
        <c:scaling>
          <c:orientation val="minMax"/>
          <c:max val="10"/>
        </c:scaling>
        <c:delete val="0"/>
        <c:axPos val="b"/>
        <c:numFmt formatCode="0" sourceLinked="0"/>
        <c:majorTickMark val="out"/>
        <c:minorTickMark val="none"/>
        <c:tickLblPos val="nextTo"/>
        <c:crossAx val="135865088"/>
        <c:crosses val="autoZero"/>
        <c:crossBetween val="between"/>
      </c:valAx>
      <c:spPr>
        <a:noFill/>
        <a:ln>
          <a:noFill/>
        </a:ln>
      </c:spPr>
    </c:plotArea>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 Id="rId4" Type="http://schemas.openxmlformats.org/officeDocument/2006/relationships/image" Target="../media/image27.gif"/></Relationships>
</file>

<file path=ppt/diagrams/_rels/data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ata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 Id="rId4" Type="http://schemas.openxmlformats.org/officeDocument/2006/relationships/image" Target="../media/image27.gif"/></Relationships>
</file>

<file path=ppt/diagrams/_rels/drawing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FF059-1372-4224-BF78-282BC1E8EF6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5362D3A-9C45-4DAA-ABAE-BA12718FD6F9}">
      <dgm:prSet phldrT="[Text]" custT="1"/>
      <dgm:spPr/>
      <dgm:t>
        <a:bodyPr/>
        <a:lstStyle/>
        <a:p>
          <a:r>
            <a:rPr lang="en-US" sz="2800" dirty="0"/>
            <a:t>The traditional risk manager is typically responsible for:</a:t>
          </a:r>
        </a:p>
      </dgm:t>
    </dgm:pt>
    <dgm:pt modelId="{60B2C5B5-D947-4E2A-85B2-596A9C98B5F1}" type="parTrans" cxnId="{3D1485E6-B4F0-4693-A940-FE88AE49E24C}">
      <dgm:prSet/>
      <dgm:spPr/>
      <dgm:t>
        <a:bodyPr/>
        <a:lstStyle/>
        <a:p>
          <a:endParaRPr lang="en-US"/>
        </a:p>
      </dgm:t>
    </dgm:pt>
    <dgm:pt modelId="{63C665B2-3E10-4118-8D16-5F916437E95B}" type="sibTrans" cxnId="{3D1485E6-B4F0-4693-A940-FE88AE49E24C}">
      <dgm:prSet/>
      <dgm:spPr/>
      <dgm:t>
        <a:bodyPr/>
        <a:lstStyle/>
        <a:p>
          <a:endParaRPr lang="en-US"/>
        </a:p>
      </dgm:t>
    </dgm:pt>
    <dgm:pt modelId="{4B65A714-DA35-454A-82C2-297FB2F58DA3}">
      <dgm:prSet phldrT="[Text]"/>
      <dgm:spPr/>
      <dgm:t>
        <a:bodyPr/>
        <a:lstStyle/>
        <a:p>
          <a:r>
            <a:rPr lang="en-US" dirty="0"/>
            <a:t>Ensuring that assigned areas of loss are managed</a:t>
          </a:r>
        </a:p>
      </dgm:t>
    </dgm:pt>
    <dgm:pt modelId="{9BAE48D0-6919-410E-A69F-DEED64AC3D78}" type="parTrans" cxnId="{8CC9AEAD-928F-4966-89A1-97535E2CBC20}">
      <dgm:prSet/>
      <dgm:spPr/>
      <dgm:t>
        <a:bodyPr/>
        <a:lstStyle/>
        <a:p>
          <a:endParaRPr lang="en-US"/>
        </a:p>
      </dgm:t>
    </dgm:pt>
    <dgm:pt modelId="{590F1BEB-B676-46BF-B8D2-9D69746E922F}" type="sibTrans" cxnId="{8CC9AEAD-928F-4966-89A1-97535E2CBC20}">
      <dgm:prSet/>
      <dgm:spPr/>
      <dgm:t>
        <a:bodyPr/>
        <a:lstStyle/>
        <a:p>
          <a:endParaRPr lang="en-US"/>
        </a:p>
      </dgm:t>
    </dgm:pt>
    <dgm:pt modelId="{D9E0E672-4A7B-48B9-AAB9-1F0E39C6CC8B}">
      <dgm:prSet phldrT="[Text]"/>
      <dgm:spPr/>
      <dgm:t>
        <a:bodyPr/>
        <a:lstStyle/>
        <a:p>
          <a:r>
            <a:rPr lang="en-US" dirty="0">
              <a:cs typeface="Times New Roman" pitchFamily="18" charset="0"/>
            </a:rPr>
            <a:t>Developing, organizing &amp; managing the direct and indirect risk teams</a:t>
          </a:r>
          <a:endParaRPr lang="en-US" dirty="0"/>
        </a:p>
      </dgm:t>
    </dgm:pt>
    <dgm:pt modelId="{0EF2B567-5D0F-4D06-A5E5-B29179A12483}" type="parTrans" cxnId="{403138E6-C04C-417F-A384-29C2525AFD09}">
      <dgm:prSet/>
      <dgm:spPr/>
      <dgm:t>
        <a:bodyPr/>
        <a:lstStyle/>
        <a:p>
          <a:endParaRPr lang="en-US"/>
        </a:p>
      </dgm:t>
    </dgm:pt>
    <dgm:pt modelId="{57341444-3193-432C-AEC0-EC64CCAE3DDC}" type="sibTrans" cxnId="{403138E6-C04C-417F-A384-29C2525AFD09}">
      <dgm:prSet/>
      <dgm:spPr/>
      <dgm:t>
        <a:bodyPr/>
        <a:lstStyle/>
        <a:p>
          <a:endParaRPr lang="en-US"/>
        </a:p>
      </dgm:t>
    </dgm:pt>
    <dgm:pt modelId="{733FAF61-7C8B-4859-A038-669EA29EB0DE}">
      <dgm:prSet/>
      <dgm:spPr/>
      <dgm:t>
        <a:bodyPr/>
        <a:lstStyle/>
        <a:p>
          <a:r>
            <a:rPr lang="en-US" dirty="0">
              <a:cs typeface="Times New Roman" pitchFamily="18" charset="0"/>
            </a:rPr>
            <a:t>Leveraging the RM department’s placement in the organizational structure</a:t>
          </a:r>
        </a:p>
      </dgm:t>
    </dgm:pt>
    <dgm:pt modelId="{C545F9F2-EEB8-45B1-947B-8D625EA7FF3C}" type="parTrans" cxnId="{16531820-DD6C-48AD-8950-C4AEC23156A1}">
      <dgm:prSet/>
      <dgm:spPr/>
      <dgm:t>
        <a:bodyPr/>
        <a:lstStyle/>
        <a:p>
          <a:endParaRPr lang="en-US"/>
        </a:p>
      </dgm:t>
    </dgm:pt>
    <dgm:pt modelId="{E1CA0281-CDB5-45CE-8C17-B06BDE04F709}" type="sibTrans" cxnId="{16531820-DD6C-48AD-8950-C4AEC23156A1}">
      <dgm:prSet/>
      <dgm:spPr/>
      <dgm:t>
        <a:bodyPr/>
        <a:lstStyle/>
        <a:p>
          <a:endParaRPr lang="en-US"/>
        </a:p>
      </dgm:t>
    </dgm:pt>
    <dgm:pt modelId="{24A2B784-D7D4-403D-B3A0-2BA739293ACB}">
      <dgm:prSet/>
      <dgm:spPr/>
      <dgm:t>
        <a:bodyPr/>
        <a:lstStyle/>
        <a:p>
          <a:r>
            <a:rPr lang="en-US" dirty="0">
              <a:cs typeface="Times New Roman" pitchFamily="18" charset="0"/>
            </a:rPr>
            <a:t>Influencing management and governance</a:t>
          </a:r>
        </a:p>
      </dgm:t>
    </dgm:pt>
    <dgm:pt modelId="{F6572243-8286-4B2A-8D05-FFC944000C2C}" type="parTrans" cxnId="{C3E42FBC-72C8-4B99-BFB7-DB4C8334122C}">
      <dgm:prSet/>
      <dgm:spPr/>
      <dgm:t>
        <a:bodyPr/>
        <a:lstStyle/>
        <a:p>
          <a:endParaRPr lang="en-US"/>
        </a:p>
      </dgm:t>
    </dgm:pt>
    <dgm:pt modelId="{1D0A0CD9-B4A1-4CD7-A646-C370B630A2B4}" type="sibTrans" cxnId="{C3E42FBC-72C8-4B99-BFB7-DB4C8334122C}">
      <dgm:prSet/>
      <dgm:spPr/>
      <dgm:t>
        <a:bodyPr/>
        <a:lstStyle/>
        <a:p>
          <a:endParaRPr lang="en-US"/>
        </a:p>
      </dgm:t>
    </dgm:pt>
    <dgm:pt modelId="{3933B0A6-3612-41F8-AF37-DBD5197A8A93}">
      <dgm:prSet/>
      <dgm:spPr/>
      <dgm:t>
        <a:bodyPr/>
        <a:lstStyle/>
        <a:p>
          <a:r>
            <a:rPr lang="en-US" dirty="0">
              <a:cs typeface="Times New Roman" pitchFamily="18" charset="0"/>
            </a:rPr>
            <a:t>Designing, Developing and Advocating for the risk mission and strategy</a:t>
          </a:r>
        </a:p>
      </dgm:t>
    </dgm:pt>
    <dgm:pt modelId="{69F5543C-6848-42B7-B7EE-08FF2F61EFF2}" type="parTrans" cxnId="{B7DF781E-11DC-4170-9128-180E978D545F}">
      <dgm:prSet/>
      <dgm:spPr/>
      <dgm:t>
        <a:bodyPr/>
        <a:lstStyle/>
        <a:p>
          <a:endParaRPr lang="en-US"/>
        </a:p>
      </dgm:t>
    </dgm:pt>
    <dgm:pt modelId="{D5F56F25-C89B-4BEE-96AE-80E47C2CBC87}" type="sibTrans" cxnId="{B7DF781E-11DC-4170-9128-180E978D545F}">
      <dgm:prSet/>
      <dgm:spPr/>
      <dgm:t>
        <a:bodyPr/>
        <a:lstStyle/>
        <a:p>
          <a:endParaRPr lang="en-US"/>
        </a:p>
      </dgm:t>
    </dgm:pt>
    <dgm:pt modelId="{633F2006-2F70-41D4-BD0E-6B8117AE2932}">
      <dgm:prSet/>
      <dgm:spPr/>
      <dgm:t>
        <a:bodyPr/>
        <a:lstStyle/>
        <a:p>
          <a:r>
            <a:rPr lang="en-US" dirty="0">
              <a:cs typeface="Times New Roman" pitchFamily="18" charset="0"/>
            </a:rPr>
            <a:t>Developing, aligning and optimizing the RM team</a:t>
          </a:r>
        </a:p>
      </dgm:t>
    </dgm:pt>
    <dgm:pt modelId="{B261D1CC-6333-4FDA-95DA-13CF791034A3}" type="parTrans" cxnId="{4842BEEC-AB3A-4D89-A4ED-1BD930874797}">
      <dgm:prSet/>
      <dgm:spPr/>
      <dgm:t>
        <a:bodyPr/>
        <a:lstStyle/>
        <a:p>
          <a:endParaRPr lang="en-US"/>
        </a:p>
      </dgm:t>
    </dgm:pt>
    <dgm:pt modelId="{79F0CD7D-3262-462D-81E5-09D488096A42}" type="sibTrans" cxnId="{4842BEEC-AB3A-4D89-A4ED-1BD930874797}">
      <dgm:prSet/>
      <dgm:spPr/>
      <dgm:t>
        <a:bodyPr/>
        <a:lstStyle/>
        <a:p>
          <a:endParaRPr lang="en-US"/>
        </a:p>
      </dgm:t>
    </dgm:pt>
    <dgm:pt modelId="{30C00CB3-9688-496E-ADC2-3EC737682DFF}" type="pres">
      <dgm:prSet presAssocID="{332FF059-1372-4224-BF78-282BC1E8EF65}" presName="linear" presStyleCnt="0">
        <dgm:presLayoutVars>
          <dgm:animLvl val="lvl"/>
          <dgm:resizeHandles val="exact"/>
        </dgm:presLayoutVars>
      </dgm:prSet>
      <dgm:spPr/>
      <dgm:t>
        <a:bodyPr/>
        <a:lstStyle/>
        <a:p>
          <a:endParaRPr lang="en-US"/>
        </a:p>
      </dgm:t>
    </dgm:pt>
    <dgm:pt modelId="{B087AD7D-569B-4F8B-AEE7-62DE2AD306E0}" type="pres">
      <dgm:prSet presAssocID="{85362D3A-9C45-4DAA-ABAE-BA12718FD6F9}" presName="parentText" presStyleLbl="node1" presStyleIdx="0" presStyleCnt="1">
        <dgm:presLayoutVars>
          <dgm:chMax val="0"/>
          <dgm:bulletEnabled val="1"/>
        </dgm:presLayoutVars>
      </dgm:prSet>
      <dgm:spPr/>
      <dgm:t>
        <a:bodyPr/>
        <a:lstStyle/>
        <a:p>
          <a:endParaRPr lang="en-US"/>
        </a:p>
      </dgm:t>
    </dgm:pt>
    <dgm:pt modelId="{F344083C-153B-4025-BBB8-D62A9C28F10D}" type="pres">
      <dgm:prSet presAssocID="{85362D3A-9C45-4DAA-ABAE-BA12718FD6F9}" presName="childText" presStyleLbl="revTx" presStyleIdx="0" presStyleCnt="1">
        <dgm:presLayoutVars>
          <dgm:bulletEnabled val="1"/>
        </dgm:presLayoutVars>
      </dgm:prSet>
      <dgm:spPr/>
      <dgm:t>
        <a:bodyPr/>
        <a:lstStyle/>
        <a:p>
          <a:endParaRPr lang="en-US"/>
        </a:p>
      </dgm:t>
    </dgm:pt>
  </dgm:ptLst>
  <dgm:cxnLst>
    <dgm:cxn modelId="{C3E42FBC-72C8-4B99-BFB7-DB4C8334122C}" srcId="{85362D3A-9C45-4DAA-ABAE-BA12718FD6F9}" destId="{24A2B784-D7D4-403D-B3A0-2BA739293ACB}" srcOrd="3" destOrd="0" parTransId="{F6572243-8286-4B2A-8D05-FFC944000C2C}" sibTransId="{1D0A0CD9-B4A1-4CD7-A646-C370B630A2B4}"/>
    <dgm:cxn modelId="{98A0C575-E70D-4D3F-8F77-203DF1D34888}" type="presOf" srcId="{D9E0E672-4A7B-48B9-AAB9-1F0E39C6CC8B}" destId="{F344083C-153B-4025-BBB8-D62A9C28F10D}" srcOrd="0" destOrd="1" presId="urn:microsoft.com/office/officeart/2005/8/layout/vList2"/>
    <dgm:cxn modelId="{16531820-DD6C-48AD-8950-C4AEC23156A1}" srcId="{85362D3A-9C45-4DAA-ABAE-BA12718FD6F9}" destId="{733FAF61-7C8B-4859-A038-669EA29EB0DE}" srcOrd="2" destOrd="0" parTransId="{C545F9F2-EEB8-45B1-947B-8D625EA7FF3C}" sibTransId="{E1CA0281-CDB5-45CE-8C17-B06BDE04F709}"/>
    <dgm:cxn modelId="{F97C1FC1-67B1-4A90-9543-F935FE0BFBF9}" type="presOf" srcId="{3933B0A6-3612-41F8-AF37-DBD5197A8A93}" destId="{F344083C-153B-4025-BBB8-D62A9C28F10D}" srcOrd="0" destOrd="4" presId="urn:microsoft.com/office/officeart/2005/8/layout/vList2"/>
    <dgm:cxn modelId="{538820EF-34DF-44FB-9653-B192C4DA98A9}" type="presOf" srcId="{4B65A714-DA35-454A-82C2-297FB2F58DA3}" destId="{F344083C-153B-4025-BBB8-D62A9C28F10D}" srcOrd="0" destOrd="0" presId="urn:microsoft.com/office/officeart/2005/8/layout/vList2"/>
    <dgm:cxn modelId="{403138E6-C04C-417F-A384-29C2525AFD09}" srcId="{85362D3A-9C45-4DAA-ABAE-BA12718FD6F9}" destId="{D9E0E672-4A7B-48B9-AAB9-1F0E39C6CC8B}" srcOrd="1" destOrd="0" parTransId="{0EF2B567-5D0F-4D06-A5E5-B29179A12483}" sibTransId="{57341444-3193-432C-AEC0-EC64CCAE3DDC}"/>
    <dgm:cxn modelId="{4842BEEC-AB3A-4D89-A4ED-1BD930874797}" srcId="{85362D3A-9C45-4DAA-ABAE-BA12718FD6F9}" destId="{633F2006-2F70-41D4-BD0E-6B8117AE2932}" srcOrd="5" destOrd="0" parTransId="{B261D1CC-6333-4FDA-95DA-13CF791034A3}" sibTransId="{79F0CD7D-3262-462D-81E5-09D488096A42}"/>
    <dgm:cxn modelId="{8CC9AEAD-928F-4966-89A1-97535E2CBC20}" srcId="{85362D3A-9C45-4DAA-ABAE-BA12718FD6F9}" destId="{4B65A714-DA35-454A-82C2-297FB2F58DA3}" srcOrd="0" destOrd="0" parTransId="{9BAE48D0-6919-410E-A69F-DEED64AC3D78}" sibTransId="{590F1BEB-B676-46BF-B8D2-9D69746E922F}"/>
    <dgm:cxn modelId="{3D1485E6-B4F0-4693-A940-FE88AE49E24C}" srcId="{332FF059-1372-4224-BF78-282BC1E8EF65}" destId="{85362D3A-9C45-4DAA-ABAE-BA12718FD6F9}" srcOrd="0" destOrd="0" parTransId="{60B2C5B5-D947-4E2A-85B2-596A9C98B5F1}" sibTransId="{63C665B2-3E10-4118-8D16-5F916437E95B}"/>
    <dgm:cxn modelId="{894EE84A-64D0-4638-A7B4-42180B976272}" type="presOf" srcId="{733FAF61-7C8B-4859-A038-669EA29EB0DE}" destId="{F344083C-153B-4025-BBB8-D62A9C28F10D}" srcOrd="0" destOrd="2" presId="urn:microsoft.com/office/officeart/2005/8/layout/vList2"/>
    <dgm:cxn modelId="{3C6C506D-4086-4810-A04B-5100F00977BF}" type="presOf" srcId="{332FF059-1372-4224-BF78-282BC1E8EF65}" destId="{30C00CB3-9688-496E-ADC2-3EC737682DFF}" srcOrd="0" destOrd="0" presId="urn:microsoft.com/office/officeart/2005/8/layout/vList2"/>
    <dgm:cxn modelId="{602032AC-81EF-4D8A-A9D2-4041FC08C419}" type="presOf" srcId="{633F2006-2F70-41D4-BD0E-6B8117AE2932}" destId="{F344083C-153B-4025-BBB8-D62A9C28F10D}" srcOrd="0" destOrd="5" presId="urn:microsoft.com/office/officeart/2005/8/layout/vList2"/>
    <dgm:cxn modelId="{0B4CA81A-D214-4091-9288-24DC0BCA2C2D}" type="presOf" srcId="{24A2B784-D7D4-403D-B3A0-2BA739293ACB}" destId="{F344083C-153B-4025-BBB8-D62A9C28F10D}" srcOrd="0" destOrd="3" presId="urn:microsoft.com/office/officeart/2005/8/layout/vList2"/>
    <dgm:cxn modelId="{B7DF781E-11DC-4170-9128-180E978D545F}" srcId="{85362D3A-9C45-4DAA-ABAE-BA12718FD6F9}" destId="{3933B0A6-3612-41F8-AF37-DBD5197A8A93}" srcOrd="4" destOrd="0" parTransId="{69F5543C-6848-42B7-B7EE-08FF2F61EFF2}" sibTransId="{D5F56F25-C89B-4BEE-96AE-80E47C2CBC87}"/>
    <dgm:cxn modelId="{A06087AA-B564-4EE7-AE73-93C920DCD177}" type="presOf" srcId="{85362D3A-9C45-4DAA-ABAE-BA12718FD6F9}" destId="{B087AD7D-569B-4F8B-AEE7-62DE2AD306E0}" srcOrd="0" destOrd="0" presId="urn:microsoft.com/office/officeart/2005/8/layout/vList2"/>
    <dgm:cxn modelId="{781650F7-65B3-476F-B04D-BE96EEF1F4E9}" type="presParOf" srcId="{30C00CB3-9688-496E-ADC2-3EC737682DFF}" destId="{B087AD7D-569B-4F8B-AEE7-62DE2AD306E0}" srcOrd="0" destOrd="0" presId="urn:microsoft.com/office/officeart/2005/8/layout/vList2"/>
    <dgm:cxn modelId="{ADD71E32-1121-41A2-BF2F-E1C03CBA8ECE}" type="presParOf" srcId="{30C00CB3-9688-496E-ADC2-3EC737682DFF}" destId="{F344083C-153B-4025-BBB8-D62A9C28F10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1AFDBF-A9F2-4491-AB7F-9BADEB09E934}"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4B2A3680-C3D9-4574-83E7-F95929F65A80}">
      <dgm:prSet phldrT="[Text]" custT="1"/>
      <dgm:spPr/>
      <dgm:t>
        <a:bodyPr/>
        <a:lstStyle/>
        <a:p>
          <a:r>
            <a:rPr lang="en-US" sz="1800" b="1" dirty="0"/>
            <a:t>Adopt ERM Approach</a:t>
          </a:r>
        </a:p>
      </dgm:t>
    </dgm:pt>
    <dgm:pt modelId="{352C6C4B-0D82-4679-8EB7-9ADB53032BF4}" type="parTrans" cxnId="{6A5A3BBC-0E45-4734-B69F-13E152E22BC7}">
      <dgm:prSet/>
      <dgm:spPr/>
      <dgm:t>
        <a:bodyPr/>
        <a:lstStyle/>
        <a:p>
          <a:endParaRPr lang="en-US" sz="900"/>
        </a:p>
      </dgm:t>
    </dgm:pt>
    <dgm:pt modelId="{52569726-AB50-46E5-BD85-1D2553A8AD6F}" type="sibTrans" cxnId="{6A5A3BBC-0E45-4734-B69F-13E152E22BC7}">
      <dgm:prSet/>
      <dgm:spPr/>
      <dgm:t>
        <a:bodyPr/>
        <a:lstStyle/>
        <a:p>
          <a:endParaRPr lang="en-US" sz="900"/>
        </a:p>
      </dgm:t>
    </dgm:pt>
    <dgm:pt modelId="{7217E5D9-0A59-4593-BE03-BC4A06F9582D}">
      <dgm:prSet phldrT="[Text]" custT="1"/>
      <dgm:spPr/>
      <dgm:t>
        <a:bodyPr/>
        <a:lstStyle/>
        <a:p>
          <a:r>
            <a:rPr lang="en-US" sz="1800" b="1" dirty="0"/>
            <a:t>ERM Process Management</a:t>
          </a:r>
        </a:p>
      </dgm:t>
    </dgm:pt>
    <dgm:pt modelId="{6A9888BE-E208-4D90-B9F2-2C1CC8D2B2FF}" type="parTrans" cxnId="{2B877338-48E6-40C1-AE9C-4837017864E7}">
      <dgm:prSet/>
      <dgm:spPr/>
      <dgm:t>
        <a:bodyPr/>
        <a:lstStyle/>
        <a:p>
          <a:endParaRPr lang="en-US" sz="900"/>
        </a:p>
      </dgm:t>
    </dgm:pt>
    <dgm:pt modelId="{23C9B225-B8D9-461C-A3E0-E775690F08DC}" type="sibTrans" cxnId="{2B877338-48E6-40C1-AE9C-4837017864E7}">
      <dgm:prSet/>
      <dgm:spPr/>
      <dgm:t>
        <a:bodyPr/>
        <a:lstStyle/>
        <a:p>
          <a:endParaRPr lang="en-US" sz="900"/>
        </a:p>
      </dgm:t>
    </dgm:pt>
    <dgm:pt modelId="{9076B93C-FEB4-4953-9A87-807252514100}">
      <dgm:prSet phldrT="[Text]" custT="1"/>
      <dgm:spPr/>
      <dgm:t>
        <a:bodyPr/>
        <a:lstStyle/>
        <a:p>
          <a:r>
            <a:rPr lang="en-US" sz="1800" b="1" dirty="0"/>
            <a:t>Risk Appetite Management</a:t>
          </a:r>
        </a:p>
      </dgm:t>
    </dgm:pt>
    <dgm:pt modelId="{2FFD0C0E-3A12-4DEB-BBB4-737BEB51051D}" type="parTrans" cxnId="{830D07E9-DE41-4D20-B4CB-8F6C7E6C951A}">
      <dgm:prSet/>
      <dgm:spPr/>
      <dgm:t>
        <a:bodyPr/>
        <a:lstStyle/>
        <a:p>
          <a:endParaRPr lang="en-US" sz="900"/>
        </a:p>
      </dgm:t>
    </dgm:pt>
    <dgm:pt modelId="{E9FF8917-D8AD-45FF-9F75-4B313DE6DDE6}" type="sibTrans" cxnId="{830D07E9-DE41-4D20-B4CB-8F6C7E6C951A}">
      <dgm:prSet/>
      <dgm:spPr/>
      <dgm:t>
        <a:bodyPr/>
        <a:lstStyle/>
        <a:p>
          <a:endParaRPr lang="en-US" sz="900"/>
        </a:p>
      </dgm:t>
    </dgm:pt>
    <dgm:pt modelId="{06B67FD1-5AB4-4B81-ABB3-AF02E6E7ACDB}">
      <dgm:prSet phldrT="[Text]" custT="1"/>
      <dgm:spPr/>
      <dgm:t>
        <a:bodyPr/>
        <a:lstStyle/>
        <a:p>
          <a:r>
            <a:rPr lang="en-US" sz="1400" dirty="0"/>
            <a:t>Degree of accountability for (1) defining acceptable boundaries 2) calculating and articulating risk tolerance 3) developing a risk portfolio 4) considering scenarios, and 5) attacking gaps between perceived and actual risks.</a:t>
          </a:r>
        </a:p>
      </dgm:t>
    </dgm:pt>
    <dgm:pt modelId="{CA3D6A5D-7F2A-49F5-A5F7-7B6FE893E2A5}" type="parTrans" cxnId="{C36C6222-9CE2-4335-A7E2-21EE96775970}">
      <dgm:prSet/>
      <dgm:spPr/>
      <dgm:t>
        <a:bodyPr/>
        <a:lstStyle/>
        <a:p>
          <a:endParaRPr lang="en-US" sz="900"/>
        </a:p>
      </dgm:t>
    </dgm:pt>
    <dgm:pt modelId="{FBA4E02F-8A05-447E-98DB-190FCB090983}" type="sibTrans" cxnId="{C36C6222-9CE2-4335-A7E2-21EE96775970}">
      <dgm:prSet/>
      <dgm:spPr/>
      <dgm:t>
        <a:bodyPr/>
        <a:lstStyle/>
        <a:p>
          <a:endParaRPr lang="en-US" sz="900"/>
        </a:p>
      </dgm:t>
    </dgm:pt>
    <dgm:pt modelId="{E4D7805B-3DFF-44A4-B6C1-AC69EB401A2A}">
      <dgm:prSet custT="1"/>
      <dgm:spPr/>
      <dgm:t>
        <a:bodyPr/>
        <a:lstStyle/>
        <a:p>
          <a:r>
            <a:rPr lang="en-US" sz="1400" dirty="0"/>
            <a:t>Denotes the degree of executive support for an ERM-based approach within the corporate culture.  Activities cut across all processes, functions, business lines, roles and geographies. </a:t>
          </a:r>
        </a:p>
      </dgm:t>
    </dgm:pt>
    <dgm:pt modelId="{AFC1A5AA-84C2-4A47-A851-28ECFDEC78B6}" type="parTrans" cxnId="{697C6062-6ACD-4D39-8F78-7004307C4BF2}">
      <dgm:prSet/>
      <dgm:spPr/>
      <dgm:t>
        <a:bodyPr/>
        <a:lstStyle/>
        <a:p>
          <a:endParaRPr lang="en-US" sz="900"/>
        </a:p>
      </dgm:t>
    </dgm:pt>
    <dgm:pt modelId="{360CB67B-5C41-4701-A4A4-BCFFD08FBBD2}" type="sibTrans" cxnId="{697C6062-6ACD-4D39-8F78-7004307C4BF2}">
      <dgm:prSet/>
      <dgm:spPr/>
      <dgm:t>
        <a:bodyPr/>
        <a:lstStyle/>
        <a:p>
          <a:endParaRPr lang="en-US" sz="900"/>
        </a:p>
      </dgm:t>
    </dgm:pt>
    <dgm:pt modelId="{E04101CE-3FF2-43EC-8432-A129ED5DD4A3}">
      <dgm:prSet custT="1"/>
      <dgm:spPr/>
      <dgm:t>
        <a:bodyPr/>
        <a:lstStyle/>
        <a:p>
          <a:r>
            <a:rPr lang="en-US" sz="1400" dirty="0"/>
            <a:t>Degree that a repeatable and scalable risk management process is integrated into business and resource/support units, using a sequential series of steps that support uncertainty reduction and promote opportunity exploitation.</a:t>
          </a:r>
        </a:p>
      </dgm:t>
    </dgm:pt>
    <dgm:pt modelId="{588DE9A5-A60B-496D-8280-D72B5E10B11C}" type="parTrans" cxnId="{9B4B3E0D-430F-472A-B2A6-2BDFDCC0C09E}">
      <dgm:prSet/>
      <dgm:spPr/>
      <dgm:t>
        <a:bodyPr/>
        <a:lstStyle/>
        <a:p>
          <a:endParaRPr lang="en-US" sz="900"/>
        </a:p>
      </dgm:t>
    </dgm:pt>
    <dgm:pt modelId="{9C4958C5-905D-4897-B9A3-EED38AA95557}" type="sibTrans" cxnId="{9B4B3E0D-430F-472A-B2A6-2BDFDCC0C09E}">
      <dgm:prSet/>
      <dgm:spPr/>
      <dgm:t>
        <a:bodyPr/>
        <a:lstStyle/>
        <a:p>
          <a:endParaRPr lang="en-US" sz="900"/>
        </a:p>
      </dgm:t>
    </dgm:pt>
    <dgm:pt modelId="{D00404B7-750D-4B60-B761-A1A4C5D1DAA4}">
      <dgm:prSet phldrT="[Text]" custT="1"/>
      <dgm:spPr/>
      <dgm:t>
        <a:bodyPr/>
        <a:lstStyle/>
        <a:p>
          <a:r>
            <a:rPr lang="en-US" sz="1800" b="1" dirty="0"/>
            <a:t>Root Cause Discipline</a:t>
          </a:r>
        </a:p>
      </dgm:t>
    </dgm:pt>
    <dgm:pt modelId="{3743AFC8-4DC2-43F9-B1D1-874E62D07131}" type="parTrans" cxnId="{5581EADD-59D2-4781-9D37-6552EFCC5E69}">
      <dgm:prSet/>
      <dgm:spPr/>
      <dgm:t>
        <a:bodyPr/>
        <a:lstStyle/>
        <a:p>
          <a:endParaRPr lang="en-US" sz="900"/>
        </a:p>
      </dgm:t>
    </dgm:pt>
    <dgm:pt modelId="{8F26653E-F673-44E3-B7AB-9A9F01F50696}" type="sibTrans" cxnId="{5581EADD-59D2-4781-9D37-6552EFCC5E69}">
      <dgm:prSet/>
      <dgm:spPr/>
      <dgm:t>
        <a:bodyPr/>
        <a:lstStyle/>
        <a:p>
          <a:endParaRPr lang="en-US" sz="900"/>
        </a:p>
      </dgm:t>
    </dgm:pt>
    <dgm:pt modelId="{FE8DFA17-ABBE-4031-BE35-48A4D88F0068}">
      <dgm:prSet phldrT="[Text]" custT="1"/>
      <dgm:spPr/>
      <dgm:t>
        <a:bodyPr/>
        <a:lstStyle/>
        <a:p>
          <a:r>
            <a:rPr lang="en-US" sz="1400" dirty="0"/>
            <a:t>Degree of discipline applied to measuring root cause by: 1) determining sources 2) understanding impacts 3) identifying trends, and 4) measuring effectiveness of controls .</a:t>
          </a:r>
        </a:p>
      </dgm:t>
    </dgm:pt>
    <dgm:pt modelId="{7E629755-B954-4BD5-90F8-CF4503F4005B}" type="parTrans" cxnId="{D31229B3-50AC-49B3-ABFD-379B14AEA1A2}">
      <dgm:prSet/>
      <dgm:spPr/>
      <dgm:t>
        <a:bodyPr/>
        <a:lstStyle/>
        <a:p>
          <a:endParaRPr lang="en-US" sz="900"/>
        </a:p>
      </dgm:t>
    </dgm:pt>
    <dgm:pt modelId="{F30AC908-45C9-4FE9-A83F-D3DDAC9E77F8}" type="sibTrans" cxnId="{D31229B3-50AC-49B3-ABFD-379B14AEA1A2}">
      <dgm:prSet/>
      <dgm:spPr/>
      <dgm:t>
        <a:bodyPr/>
        <a:lstStyle/>
        <a:p>
          <a:endParaRPr lang="en-US" sz="900"/>
        </a:p>
      </dgm:t>
    </dgm:pt>
    <dgm:pt modelId="{B03FEF03-8942-47C5-9F7F-38AAF9EFFB10}" type="pres">
      <dgm:prSet presAssocID="{F91AFDBF-A9F2-4491-AB7F-9BADEB09E934}" presName="Name0" presStyleCnt="0">
        <dgm:presLayoutVars>
          <dgm:dir/>
          <dgm:animLvl val="lvl"/>
          <dgm:resizeHandles val="exact"/>
        </dgm:presLayoutVars>
      </dgm:prSet>
      <dgm:spPr/>
      <dgm:t>
        <a:bodyPr/>
        <a:lstStyle/>
        <a:p>
          <a:endParaRPr lang="en-US"/>
        </a:p>
      </dgm:t>
    </dgm:pt>
    <dgm:pt modelId="{3AFE18FF-3941-426A-B1AF-4C951FDF5ED0}" type="pres">
      <dgm:prSet presAssocID="{D00404B7-750D-4B60-B761-A1A4C5D1DAA4}" presName="boxAndChildren" presStyleCnt="0"/>
      <dgm:spPr/>
    </dgm:pt>
    <dgm:pt modelId="{330ADE09-C123-45C5-A786-4465A1D030EF}" type="pres">
      <dgm:prSet presAssocID="{D00404B7-750D-4B60-B761-A1A4C5D1DAA4}" presName="parentTextBox" presStyleLbl="node1" presStyleIdx="0" presStyleCnt="4"/>
      <dgm:spPr/>
      <dgm:t>
        <a:bodyPr/>
        <a:lstStyle/>
        <a:p>
          <a:endParaRPr lang="en-US"/>
        </a:p>
      </dgm:t>
    </dgm:pt>
    <dgm:pt modelId="{6078D125-4E7B-4E01-97E2-15605F39F36A}" type="pres">
      <dgm:prSet presAssocID="{D00404B7-750D-4B60-B761-A1A4C5D1DAA4}" presName="entireBox" presStyleLbl="node1" presStyleIdx="0" presStyleCnt="4" custScaleY="116254" custLinFactNeighborY="-11266"/>
      <dgm:spPr/>
      <dgm:t>
        <a:bodyPr/>
        <a:lstStyle/>
        <a:p>
          <a:endParaRPr lang="en-US"/>
        </a:p>
      </dgm:t>
    </dgm:pt>
    <dgm:pt modelId="{2880DBB6-0D36-4C8B-9101-957D7845C4E7}" type="pres">
      <dgm:prSet presAssocID="{D00404B7-750D-4B60-B761-A1A4C5D1DAA4}" presName="descendantBox" presStyleCnt="0"/>
      <dgm:spPr/>
    </dgm:pt>
    <dgm:pt modelId="{D72D5351-AD8E-4C54-933A-3CBBEFBF3CDF}" type="pres">
      <dgm:prSet presAssocID="{FE8DFA17-ABBE-4031-BE35-48A4D88F0068}" presName="childTextBox" presStyleLbl="fgAccFollowNode1" presStyleIdx="0" presStyleCnt="4" custScaleY="177774">
        <dgm:presLayoutVars>
          <dgm:bulletEnabled val="1"/>
        </dgm:presLayoutVars>
      </dgm:prSet>
      <dgm:spPr/>
      <dgm:t>
        <a:bodyPr/>
        <a:lstStyle/>
        <a:p>
          <a:endParaRPr lang="en-US"/>
        </a:p>
      </dgm:t>
    </dgm:pt>
    <dgm:pt modelId="{F7B24335-EB7C-435D-A4F3-3F704447460D}" type="pres">
      <dgm:prSet presAssocID="{E9FF8917-D8AD-45FF-9F75-4B313DE6DDE6}" presName="sp" presStyleCnt="0"/>
      <dgm:spPr/>
    </dgm:pt>
    <dgm:pt modelId="{259E254B-0D93-4FD4-9A28-788F799BC5B2}" type="pres">
      <dgm:prSet presAssocID="{9076B93C-FEB4-4953-9A87-807252514100}" presName="arrowAndChildren" presStyleCnt="0"/>
      <dgm:spPr/>
    </dgm:pt>
    <dgm:pt modelId="{D5DBE68B-FA5A-4AD0-B43A-BAD294AC7B2F}" type="pres">
      <dgm:prSet presAssocID="{9076B93C-FEB4-4953-9A87-807252514100}" presName="parentTextArrow" presStyleLbl="node1" presStyleIdx="0" presStyleCnt="4"/>
      <dgm:spPr/>
      <dgm:t>
        <a:bodyPr/>
        <a:lstStyle/>
        <a:p>
          <a:endParaRPr lang="en-US"/>
        </a:p>
      </dgm:t>
    </dgm:pt>
    <dgm:pt modelId="{BB9CCC90-E6C6-4CB3-B023-0AF1CC266287}" type="pres">
      <dgm:prSet presAssocID="{9076B93C-FEB4-4953-9A87-807252514100}" presName="arrow" presStyleLbl="node1" presStyleIdx="1" presStyleCnt="4" custLinFactNeighborY="-6650"/>
      <dgm:spPr/>
      <dgm:t>
        <a:bodyPr/>
        <a:lstStyle/>
        <a:p>
          <a:endParaRPr lang="en-US"/>
        </a:p>
      </dgm:t>
    </dgm:pt>
    <dgm:pt modelId="{13150996-635C-4D8D-9A7C-02BDEA2A9862}" type="pres">
      <dgm:prSet presAssocID="{9076B93C-FEB4-4953-9A87-807252514100}" presName="descendantArrow" presStyleCnt="0"/>
      <dgm:spPr/>
    </dgm:pt>
    <dgm:pt modelId="{887918D1-E16F-466A-BE57-4464B9262AE7}" type="pres">
      <dgm:prSet presAssocID="{06B67FD1-5AB4-4B81-ABB3-AF02E6E7ACDB}" presName="childTextArrow" presStyleLbl="fgAccFollowNode1" presStyleIdx="1" presStyleCnt="4" custScaleY="140096">
        <dgm:presLayoutVars>
          <dgm:bulletEnabled val="1"/>
        </dgm:presLayoutVars>
      </dgm:prSet>
      <dgm:spPr/>
      <dgm:t>
        <a:bodyPr/>
        <a:lstStyle/>
        <a:p>
          <a:endParaRPr lang="en-US"/>
        </a:p>
      </dgm:t>
    </dgm:pt>
    <dgm:pt modelId="{3A67D330-2775-45C9-8684-218C25375A28}" type="pres">
      <dgm:prSet presAssocID="{23C9B225-B8D9-461C-A3E0-E775690F08DC}" presName="sp" presStyleCnt="0"/>
      <dgm:spPr/>
    </dgm:pt>
    <dgm:pt modelId="{E657E91D-6349-4460-9ADE-83B41B86DB16}" type="pres">
      <dgm:prSet presAssocID="{7217E5D9-0A59-4593-BE03-BC4A06F9582D}" presName="arrowAndChildren" presStyleCnt="0"/>
      <dgm:spPr/>
    </dgm:pt>
    <dgm:pt modelId="{2B3D79F1-FC4F-4AAE-AA51-4F23E0E29B6F}" type="pres">
      <dgm:prSet presAssocID="{7217E5D9-0A59-4593-BE03-BC4A06F9582D}" presName="parentTextArrow" presStyleLbl="node1" presStyleIdx="1" presStyleCnt="4"/>
      <dgm:spPr/>
      <dgm:t>
        <a:bodyPr/>
        <a:lstStyle/>
        <a:p>
          <a:endParaRPr lang="en-US"/>
        </a:p>
      </dgm:t>
    </dgm:pt>
    <dgm:pt modelId="{DC23378D-DFF9-49AB-B9AF-961BB491F0D7}" type="pres">
      <dgm:prSet presAssocID="{7217E5D9-0A59-4593-BE03-BC4A06F9582D}" presName="arrow" presStyleLbl="node1" presStyleIdx="2" presStyleCnt="4" custLinFactNeighborX="1905" custLinFactNeighborY="2437"/>
      <dgm:spPr/>
      <dgm:t>
        <a:bodyPr/>
        <a:lstStyle/>
        <a:p>
          <a:endParaRPr lang="en-US"/>
        </a:p>
      </dgm:t>
    </dgm:pt>
    <dgm:pt modelId="{DB71B0C7-3488-417C-A06D-69B475287762}" type="pres">
      <dgm:prSet presAssocID="{7217E5D9-0A59-4593-BE03-BC4A06F9582D}" presName="descendantArrow" presStyleCnt="0"/>
      <dgm:spPr/>
    </dgm:pt>
    <dgm:pt modelId="{157800F0-4EBF-4185-B473-3E1358DF5B0F}" type="pres">
      <dgm:prSet presAssocID="{E04101CE-3FF2-43EC-8432-A129ED5DD4A3}" presName="childTextArrow" presStyleLbl="fgAccFollowNode1" presStyleIdx="2" presStyleCnt="4" custScaleY="132379">
        <dgm:presLayoutVars>
          <dgm:bulletEnabled val="1"/>
        </dgm:presLayoutVars>
      </dgm:prSet>
      <dgm:spPr/>
      <dgm:t>
        <a:bodyPr/>
        <a:lstStyle/>
        <a:p>
          <a:endParaRPr lang="en-US"/>
        </a:p>
      </dgm:t>
    </dgm:pt>
    <dgm:pt modelId="{0606F7CC-95BE-4803-9048-70587841917E}" type="pres">
      <dgm:prSet presAssocID="{52569726-AB50-46E5-BD85-1D2553A8AD6F}" presName="sp" presStyleCnt="0"/>
      <dgm:spPr/>
    </dgm:pt>
    <dgm:pt modelId="{EAEF0D0E-12AF-47B3-B311-109F61A72A76}" type="pres">
      <dgm:prSet presAssocID="{4B2A3680-C3D9-4574-83E7-F95929F65A80}" presName="arrowAndChildren" presStyleCnt="0"/>
      <dgm:spPr/>
    </dgm:pt>
    <dgm:pt modelId="{0E5DE7B6-71A0-4DCF-927F-4B73DCAE9FCF}" type="pres">
      <dgm:prSet presAssocID="{4B2A3680-C3D9-4574-83E7-F95929F65A80}" presName="parentTextArrow" presStyleLbl="node1" presStyleIdx="2" presStyleCnt="4"/>
      <dgm:spPr/>
      <dgm:t>
        <a:bodyPr/>
        <a:lstStyle/>
        <a:p>
          <a:endParaRPr lang="en-US"/>
        </a:p>
      </dgm:t>
    </dgm:pt>
    <dgm:pt modelId="{00B60693-502C-4CFC-B0EF-948C0FE456B2}" type="pres">
      <dgm:prSet presAssocID="{4B2A3680-C3D9-4574-83E7-F95929F65A80}" presName="arrow" presStyleLbl="node1" presStyleIdx="3" presStyleCnt="4"/>
      <dgm:spPr/>
      <dgm:t>
        <a:bodyPr/>
        <a:lstStyle/>
        <a:p>
          <a:endParaRPr lang="en-US"/>
        </a:p>
      </dgm:t>
    </dgm:pt>
    <dgm:pt modelId="{4650C9A1-428E-464C-86C2-7DC4F70E542B}" type="pres">
      <dgm:prSet presAssocID="{4B2A3680-C3D9-4574-83E7-F95929F65A80}" presName="descendantArrow" presStyleCnt="0"/>
      <dgm:spPr/>
    </dgm:pt>
    <dgm:pt modelId="{E6B5EA75-C5FA-459C-9691-14694456351B}" type="pres">
      <dgm:prSet presAssocID="{E4D7805B-3DFF-44A4-B6C1-AC69EB401A2A}" presName="childTextArrow" presStyleLbl="fgAccFollowNode1" presStyleIdx="3" presStyleCnt="4" custScaleY="130027">
        <dgm:presLayoutVars>
          <dgm:bulletEnabled val="1"/>
        </dgm:presLayoutVars>
      </dgm:prSet>
      <dgm:spPr/>
      <dgm:t>
        <a:bodyPr/>
        <a:lstStyle/>
        <a:p>
          <a:endParaRPr lang="en-US"/>
        </a:p>
      </dgm:t>
    </dgm:pt>
  </dgm:ptLst>
  <dgm:cxnLst>
    <dgm:cxn modelId="{6A5A3BBC-0E45-4734-B69F-13E152E22BC7}" srcId="{F91AFDBF-A9F2-4491-AB7F-9BADEB09E934}" destId="{4B2A3680-C3D9-4574-83E7-F95929F65A80}" srcOrd="0" destOrd="0" parTransId="{352C6C4B-0D82-4679-8EB7-9ADB53032BF4}" sibTransId="{52569726-AB50-46E5-BD85-1D2553A8AD6F}"/>
    <dgm:cxn modelId="{90DB6266-9B9D-4C44-AB26-84AA847A26CE}" type="presOf" srcId="{9076B93C-FEB4-4953-9A87-807252514100}" destId="{BB9CCC90-E6C6-4CB3-B023-0AF1CC266287}" srcOrd="1" destOrd="0" presId="urn:microsoft.com/office/officeart/2005/8/layout/process4"/>
    <dgm:cxn modelId="{85CE4CF4-AD81-415D-A490-73F7EDCEAA19}" type="presOf" srcId="{7217E5D9-0A59-4593-BE03-BC4A06F9582D}" destId="{DC23378D-DFF9-49AB-B9AF-961BB491F0D7}" srcOrd="1" destOrd="0" presId="urn:microsoft.com/office/officeart/2005/8/layout/process4"/>
    <dgm:cxn modelId="{D6E639BD-B841-4768-888C-F631508116C6}" type="presOf" srcId="{9076B93C-FEB4-4953-9A87-807252514100}" destId="{D5DBE68B-FA5A-4AD0-B43A-BAD294AC7B2F}" srcOrd="0" destOrd="0" presId="urn:microsoft.com/office/officeart/2005/8/layout/process4"/>
    <dgm:cxn modelId="{9CBAF8B9-64E6-46B1-99D9-FE2E1BDD924A}" type="presOf" srcId="{E04101CE-3FF2-43EC-8432-A129ED5DD4A3}" destId="{157800F0-4EBF-4185-B473-3E1358DF5B0F}" srcOrd="0" destOrd="0" presId="urn:microsoft.com/office/officeart/2005/8/layout/process4"/>
    <dgm:cxn modelId="{9B4B3E0D-430F-472A-B2A6-2BDFDCC0C09E}" srcId="{7217E5D9-0A59-4593-BE03-BC4A06F9582D}" destId="{E04101CE-3FF2-43EC-8432-A129ED5DD4A3}" srcOrd="0" destOrd="0" parTransId="{588DE9A5-A60B-496D-8280-D72B5E10B11C}" sibTransId="{9C4958C5-905D-4897-B9A3-EED38AA95557}"/>
    <dgm:cxn modelId="{697C6062-6ACD-4D39-8F78-7004307C4BF2}" srcId="{4B2A3680-C3D9-4574-83E7-F95929F65A80}" destId="{E4D7805B-3DFF-44A4-B6C1-AC69EB401A2A}" srcOrd="0" destOrd="0" parTransId="{AFC1A5AA-84C2-4A47-A851-28ECFDEC78B6}" sibTransId="{360CB67B-5C41-4701-A4A4-BCFFD08FBBD2}"/>
    <dgm:cxn modelId="{6F4E2A2C-8BD2-4906-AD33-F9199E4F1DD5}" type="presOf" srcId="{D00404B7-750D-4B60-B761-A1A4C5D1DAA4}" destId="{330ADE09-C123-45C5-A786-4465A1D030EF}" srcOrd="0" destOrd="0" presId="urn:microsoft.com/office/officeart/2005/8/layout/process4"/>
    <dgm:cxn modelId="{FBC4E15A-7A24-4C38-918E-03FD0EFCCF7B}" type="presOf" srcId="{06B67FD1-5AB4-4B81-ABB3-AF02E6E7ACDB}" destId="{887918D1-E16F-466A-BE57-4464B9262AE7}" srcOrd="0" destOrd="0" presId="urn:microsoft.com/office/officeart/2005/8/layout/process4"/>
    <dgm:cxn modelId="{6147FA53-2DE2-4A1F-A3FB-B6DDA8A782AD}" type="presOf" srcId="{4B2A3680-C3D9-4574-83E7-F95929F65A80}" destId="{0E5DE7B6-71A0-4DCF-927F-4B73DCAE9FCF}" srcOrd="0" destOrd="0" presId="urn:microsoft.com/office/officeart/2005/8/layout/process4"/>
    <dgm:cxn modelId="{5581EADD-59D2-4781-9D37-6552EFCC5E69}" srcId="{F91AFDBF-A9F2-4491-AB7F-9BADEB09E934}" destId="{D00404B7-750D-4B60-B761-A1A4C5D1DAA4}" srcOrd="3" destOrd="0" parTransId="{3743AFC8-4DC2-43F9-B1D1-874E62D07131}" sibTransId="{8F26653E-F673-44E3-B7AB-9A9F01F50696}"/>
    <dgm:cxn modelId="{7CC7FF40-CC1E-4E24-8AAB-9B3829EEA8FB}" type="presOf" srcId="{7217E5D9-0A59-4593-BE03-BC4A06F9582D}" destId="{2B3D79F1-FC4F-4AAE-AA51-4F23E0E29B6F}" srcOrd="0" destOrd="0" presId="urn:microsoft.com/office/officeart/2005/8/layout/process4"/>
    <dgm:cxn modelId="{74A52423-6338-4651-B610-65E6E76B6276}" type="presOf" srcId="{E4D7805B-3DFF-44A4-B6C1-AC69EB401A2A}" destId="{E6B5EA75-C5FA-459C-9691-14694456351B}" srcOrd="0" destOrd="0" presId="urn:microsoft.com/office/officeart/2005/8/layout/process4"/>
    <dgm:cxn modelId="{2B877338-48E6-40C1-AE9C-4837017864E7}" srcId="{F91AFDBF-A9F2-4491-AB7F-9BADEB09E934}" destId="{7217E5D9-0A59-4593-BE03-BC4A06F9582D}" srcOrd="1" destOrd="0" parTransId="{6A9888BE-E208-4D90-B9F2-2C1CC8D2B2FF}" sibTransId="{23C9B225-B8D9-461C-A3E0-E775690F08DC}"/>
    <dgm:cxn modelId="{523A631C-F456-4C7E-A5EB-A45C05901370}" type="presOf" srcId="{D00404B7-750D-4B60-B761-A1A4C5D1DAA4}" destId="{6078D125-4E7B-4E01-97E2-15605F39F36A}" srcOrd="1" destOrd="0" presId="urn:microsoft.com/office/officeart/2005/8/layout/process4"/>
    <dgm:cxn modelId="{3D585194-0DF8-409B-BBC5-C550E72EB0F0}" type="presOf" srcId="{4B2A3680-C3D9-4574-83E7-F95929F65A80}" destId="{00B60693-502C-4CFC-B0EF-948C0FE456B2}" srcOrd="1" destOrd="0" presId="urn:microsoft.com/office/officeart/2005/8/layout/process4"/>
    <dgm:cxn modelId="{830D07E9-DE41-4D20-B4CB-8F6C7E6C951A}" srcId="{F91AFDBF-A9F2-4491-AB7F-9BADEB09E934}" destId="{9076B93C-FEB4-4953-9A87-807252514100}" srcOrd="2" destOrd="0" parTransId="{2FFD0C0E-3A12-4DEB-BBB4-737BEB51051D}" sibTransId="{E9FF8917-D8AD-45FF-9F75-4B313DE6DDE6}"/>
    <dgm:cxn modelId="{0629B5A0-81EB-415C-B5CC-019FA9BBA053}" type="presOf" srcId="{F91AFDBF-A9F2-4491-AB7F-9BADEB09E934}" destId="{B03FEF03-8942-47C5-9F7F-38AAF9EFFB10}" srcOrd="0" destOrd="0" presId="urn:microsoft.com/office/officeart/2005/8/layout/process4"/>
    <dgm:cxn modelId="{5F251BF9-4AD3-4282-ADCB-3E39AB9F3236}" type="presOf" srcId="{FE8DFA17-ABBE-4031-BE35-48A4D88F0068}" destId="{D72D5351-AD8E-4C54-933A-3CBBEFBF3CDF}" srcOrd="0" destOrd="0" presId="urn:microsoft.com/office/officeart/2005/8/layout/process4"/>
    <dgm:cxn modelId="{C36C6222-9CE2-4335-A7E2-21EE96775970}" srcId="{9076B93C-FEB4-4953-9A87-807252514100}" destId="{06B67FD1-5AB4-4B81-ABB3-AF02E6E7ACDB}" srcOrd="0" destOrd="0" parTransId="{CA3D6A5D-7F2A-49F5-A5F7-7B6FE893E2A5}" sibTransId="{FBA4E02F-8A05-447E-98DB-190FCB090983}"/>
    <dgm:cxn modelId="{D31229B3-50AC-49B3-ABFD-379B14AEA1A2}" srcId="{D00404B7-750D-4B60-B761-A1A4C5D1DAA4}" destId="{FE8DFA17-ABBE-4031-BE35-48A4D88F0068}" srcOrd="0" destOrd="0" parTransId="{7E629755-B954-4BD5-90F8-CF4503F4005B}" sibTransId="{F30AC908-45C9-4FE9-A83F-D3DDAC9E77F8}"/>
    <dgm:cxn modelId="{C5EB90AD-9037-4FB0-9E02-7952D9AA11E5}" type="presParOf" srcId="{B03FEF03-8942-47C5-9F7F-38AAF9EFFB10}" destId="{3AFE18FF-3941-426A-B1AF-4C951FDF5ED0}" srcOrd="0" destOrd="0" presId="urn:microsoft.com/office/officeart/2005/8/layout/process4"/>
    <dgm:cxn modelId="{0EAEC8F5-18D8-4BA7-94BA-FA2580A495A5}" type="presParOf" srcId="{3AFE18FF-3941-426A-B1AF-4C951FDF5ED0}" destId="{330ADE09-C123-45C5-A786-4465A1D030EF}" srcOrd="0" destOrd="0" presId="urn:microsoft.com/office/officeart/2005/8/layout/process4"/>
    <dgm:cxn modelId="{615B661C-5C4C-4630-91E3-6A898D4033EF}" type="presParOf" srcId="{3AFE18FF-3941-426A-B1AF-4C951FDF5ED0}" destId="{6078D125-4E7B-4E01-97E2-15605F39F36A}" srcOrd="1" destOrd="0" presId="urn:microsoft.com/office/officeart/2005/8/layout/process4"/>
    <dgm:cxn modelId="{0E627766-938B-4DF6-A753-04C71A7817C7}" type="presParOf" srcId="{3AFE18FF-3941-426A-B1AF-4C951FDF5ED0}" destId="{2880DBB6-0D36-4C8B-9101-957D7845C4E7}" srcOrd="2" destOrd="0" presId="urn:microsoft.com/office/officeart/2005/8/layout/process4"/>
    <dgm:cxn modelId="{3AFE5BE1-883C-4B46-A3B2-5869E8EDC658}" type="presParOf" srcId="{2880DBB6-0D36-4C8B-9101-957D7845C4E7}" destId="{D72D5351-AD8E-4C54-933A-3CBBEFBF3CDF}" srcOrd="0" destOrd="0" presId="urn:microsoft.com/office/officeart/2005/8/layout/process4"/>
    <dgm:cxn modelId="{69876AC7-9C9B-42B9-80DE-7395B6694836}" type="presParOf" srcId="{B03FEF03-8942-47C5-9F7F-38AAF9EFFB10}" destId="{F7B24335-EB7C-435D-A4F3-3F704447460D}" srcOrd="1" destOrd="0" presId="urn:microsoft.com/office/officeart/2005/8/layout/process4"/>
    <dgm:cxn modelId="{11938D45-53AA-4969-A722-5C33F909E096}" type="presParOf" srcId="{B03FEF03-8942-47C5-9F7F-38AAF9EFFB10}" destId="{259E254B-0D93-4FD4-9A28-788F799BC5B2}" srcOrd="2" destOrd="0" presId="urn:microsoft.com/office/officeart/2005/8/layout/process4"/>
    <dgm:cxn modelId="{B2FCF0B9-525F-45A6-99AC-55AF2E849004}" type="presParOf" srcId="{259E254B-0D93-4FD4-9A28-788F799BC5B2}" destId="{D5DBE68B-FA5A-4AD0-B43A-BAD294AC7B2F}" srcOrd="0" destOrd="0" presId="urn:microsoft.com/office/officeart/2005/8/layout/process4"/>
    <dgm:cxn modelId="{A2B8892E-2658-4DBD-B8DC-FB14625A6BB3}" type="presParOf" srcId="{259E254B-0D93-4FD4-9A28-788F799BC5B2}" destId="{BB9CCC90-E6C6-4CB3-B023-0AF1CC266287}" srcOrd="1" destOrd="0" presId="urn:microsoft.com/office/officeart/2005/8/layout/process4"/>
    <dgm:cxn modelId="{1B7471FB-D1EA-4AEA-AA37-8757EA8D94BF}" type="presParOf" srcId="{259E254B-0D93-4FD4-9A28-788F799BC5B2}" destId="{13150996-635C-4D8D-9A7C-02BDEA2A9862}" srcOrd="2" destOrd="0" presId="urn:microsoft.com/office/officeart/2005/8/layout/process4"/>
    <dgm:cxn modelId="{21F9D36F-6D8A-4B85-A2D3-B15787FA93CB}" type="presParOf" srcId="{13150996-635C-4D8D-9A7C-02BDEA2A9862}" destId="{887918D1-E16F-466A-BE57-4464B9262AE7}" srcOrd="0" destOrd="0" presId="urn:microsoft.com/office/officeart/2005/8/layout/process4"/>
    <dgm:cxn modelId="{3B33B07B-36D9-453C-A904-B73739C8CF60}" type="presParOf" srcId="{B03FEF03-8942-47C5-9F7F-38AAF9EFFB10}" destId="{3A67D330-2775-45C9-8684-218C25375A28}" srcOrd="3" destOrd="0" presId="urn:microsoft.com/office/officeart/2005/8/layout/process4"/>
    <dgm:cxn modelId="{A01D262E-9A3E-42F7-BE41-4B35AA0D7285}" type="presParOf" srcId="{B03FEF03-8942-47C5-9F7F-38AAF9EFFB10}" destId="{E657E91D-6349-4460-9ADE-83B41B86DB16}" srcOrd="4" destOrd="0" presId="urn:microsoft.com/office/officeart/2005/8/layout/process4"/>
    <dgm:cxn modelId="{6F7DB554-B75D-44EC-9E8F-738C6EE4A87B}" type="presParOf" srcId="{E657E91D-6349-4460-9ADE-83B41B86DB16}" destId="{2B3D79F1-FC4F-4AAE-AA51-4F23E0E29B6F}" srcOrd="0" destOrd="0" presId="urn:microsoft.com/office/officeart/2005/8/layout/process4"/>
    <dgm:cxn modelId="{30456240-092A-4DE2-84BC-3DD4B49C1724}" type="presParOf" srcId="{E657E91D-6349-4460-9ADE-83B41B86DB16}" destId="{DC23378D-DFF9-49AB-B9AF-961BB491F0D7}" srcOrd="1" destOrd="0" presId="urn:microsoft.com/office/officeart/2005/8/layout/process4"/>
    <dgm:cxn modelId="{263F9EF2-6097-424A-AFE4-14E15C6EF025}" type="presParOf" srcId="{E657E91D-6349-4460-9ADE-83B41B86DB16}" destId="{DB71B0C7-3488-417C-A06D-69B475287762}" srcOrd="2" destOrd="0" presId="urn:microsoft.com/office/officeart/2005/8/layout/process4"/>
    <dgm:cxn modelId="{AA51DA36-FD59-4108-A980-FEF5E3D3BF67}" type="presParOf" srcId="{DB71B0C7-3488-417C-A06D-69B475287762}" destId="{157800F0-4EBF-4185-B473-3E1358DF5B0F}" srcOrd="0" destOrd="0" presId="urn:microsoft.com/office/officeart/2005/8/layout/process4"/>
    <dgm:cxn modelId="{997A9767-F87E-4BD8-B9BA-52C6F2D2E1E9}" type="presParOf" srcId="{B03FEF03-8942-47C5-9F7F-38AAF9EFFB10}" destId="{0606F7CC-95BE-4803-9048-70587841917E}" srcOrd="5" destOrd="0" presId="urn:microsoft.com/office/officeart/2005/8/layout/process4"/>
    <dgm:cxn modelId="{14450864-5DCA-4221-9FF1-36838FC3C627}" type="presParOf" srcId="{B03FEF03-8942-47C5-9F7F-38AAF9EFFB10}" destId="{EAEF0D0E-12AF-47B3-B311-109F61A72A76}" srcOrd="6" destOrd="0" presId="urn:microsoft.com/office/officeart/2005/8/layout/process4"/>
    <dgm:cxn modelId="{3C81F356-A201-4B35-A822-F577D3360C3D}" type="presParOf" srcId="{EAEF0D0E-12AF-47B3-B311-109F61A72A76}" destId="{0E5DE7B6-71A0-4DCF-927F-4B73DCAE9FCF}" srcOrd="0" destOrd="0" presId="urn:microsoft.com/office/officeart/2005/8/layout/process4"/>
    <dgm:cxn modelId="{7F098B35-29C9-463C-BF87-D1B4C4FF1E44}" type="presParOf" srcId="{EAEF0D0E-12AF-47B3-B311-109F61A72A76}" destId="{00B60693-502C-4CFC-B0EF-948C0FE456B2}" srcOrd="1" destOrd="0" presId="urn:microsoft.com/office/officeart/2005/8/layout/process4"/>
    <dgm:cxn modelId="{8999A9AE-D2B8-452F-9C05-889A39067F68}" type="presParOf" srcId="{EAEF0D0E-12AF-47B3-B311-109F61A72A76}" destId="{4650C9A1-428E-464C-86C2-7DC4F70E542B}" srcOrd="2" destOrd="0" presId="urn:microsoft.com/office/officeart/2005/8/layout/process4"/>
    <dgm:cxn modelId="{C2684405-FAD4-4D30-9BAF-AF031B40D6E0}" type="presParOf" srcId="{4650C9A1-428E-464C-86C2-7DC4F70E542B}" destId="{E6B5EA75-C5FA-459C-9691-14694456351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1AFDBF-A9F2-4491-AB7F-9BADEB09E934}"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89B05554-892A-43B3-BED4-3CD6C970C79F}">
      <dgm:prSet phldrT="[Text]" custT="1"/>
      <dgm:spPr/>
      <dgm:t>
        <a:bodyPr/>
        <a:lstStyle/>
        <a:p>
          <a:r>
            <a:rPr lang="en-US" sz="1800" b="1" dirty="0"/>
            <a:t>Uncovering Risks</a:t>
          </a:r>
        </a:p>
      </dgm:t>
    </dgm:pt>
    <dgm:pt modelId="{787A282B-6A92-49E5-88B5-D39B0F3CAF32}" type="parTrans" cxnId="{365DE734-FF39-4A30-9279-B00FE76E918E}">
      <dgm:prSet/>
      <dgm:spPr/>
      <dgm:t>
        <a:bodyPr/>
        <a:lstStyle/>
        <a:p>
          <a:endParaRPr lang="en-US" sz="900"/>
        </a:p>
      </dgm:t>
    </dgm:pt>
    <dgm:pt modelId="{D9FACEE8-616D-4EC1-A888-E075FC2AE256}" type="sibTrans" cxnId="{365DE734-FF39-4A30-9279-B00FE76E918E}">
      <dgm:prSet/>
      <dgm:spPr/>
      <dgm:t>
        <a:bodyPr/>
        <a:lstStyle/>
        <a:p>
          <a:endParaRPr lang="en-US" sz="900"/>
        </a:p>
      </dgm:t>
    </dgm:pt>
    <dgm:pt modelId="{023C1C5A-6693-4DF6-B6B9-0F9F7BFB9279}">
      <dgm:prSet phldrT="[Text]" custT="1"/>
      <dgm:spPr/>
      <dgm:t>
        <a:bodyPr/>
        <a:lstStyle/>
        <a:p>
          <a:r>
            <a:rPr lang="en-US" sz="1400" dirty="0"/>
            <a:t>Degree of quality and coverage (penetration) throughout the organization for uncovering uncertainties related to organizational goals achievement.</a:t>
          </a:r>
        </a:p>
      </dgm:t>
    </dgm:pt>
    <dgm:pt modelId="{7D469E6A-92DB-40FF-8F76-752038A27BAA}" type="parTrans" cxnId="{29DF3940-1D65-45C7-8A3E-DC61BA08AFC9}">
      <dgm:prSet/>
      <dgm:spPr/>
      <dgm:t>
        <a:bodyPr/>
        <a:lstStyle/>
        <a:p>
          <a:endParaRPr lang="en-US" sz="900"/>
        </a:p>
      </dgm:t>
    </dgm:pt>
    <dgm:pt modelId="{8C0C9E9F-8824-4A52-AAF2-2C94BA70065C}" type="sibTrans" cxnId="{29DF3940-1D65-45C7-8A3E-DC61BA08AFC9}">
      <dgm:prSet/>
      <dgm:spPr/>
      <dgm:t>
        <a:bodyPr/>
        <a:lstStyle/>
        <a:p>
          <a:endParaRPr lang="en-US" sz="900"/>
        </a:p>
      </dgm:t>
    </dgm:pt>
    <dgm:pt modelId="{E867609D-FA1A-4F93-B3D4-E859A2AF4EE3}">
      <dgm:prSet phldrT="[Text]" custT="1"/>
      <dgm:spPr/>
      <dgm:t>
        <a:bodyPr/>
        <a:lstStyle/>
        <a:p>
          <a:r>
            <a:rPr lang="en-US" sz="1800" b="1" dirty="0"/>
            <a:t>Performance Management</a:t>
          </a:r>
        </a:p>
      </dgm:t>
    </dgm:pt>
    <dgm:pt modelId="{08ADFE0A-8563-40BE-A53D-2F3C3F62F098}" type="parTrans" cxnId="{CF230AE4-E79C-4FB2-9E46-CA441E165455}">
      <dgm:prSet/>
      <dgm:spPr/>
      <dgm:t>
        <a:bodyPr/>
        <a:lstStyle/>
        <a:p>
          <a:endParaRPr lang="en-US" sz="900"/>
        </a:p>
      </dgm:t>
    </dgm:pt>
    <dgm:pt modelId="{55E26622-3DA3-4DF2-B431-A26027FD012E}" type="sibTrans" cxnId="{CF230AE4-E79C-4FB2-9E46-CA441E165455}">
      <dgm:prSet/>
      <dgm:spPr/>
      <dgm:t>
        <a:bodyPr/>
        <a:lstStyle/>
        <a:p>
          <a:endParaRPr lang="en-US" sz="900"/>
        </a:p>
      </dgm:t>
    </dgm:pt>
    <dgm:pt modelId="{B40FC7C0-F0E7-486B-8B73-B1A299F5FF93}">
      <dgm:prSet phldrT="[Text]" custT="1"/>
      <dgm:spPr/>
      <dgm:t>
        <a:bodyPr/>
        <a:lstStyle/>
        <a:p>
          <a:r>
            <a:rPr lang="en-US" sz="1400" dirty="0"/>
            <a:t>Degree to which organizations are able to execute on vision and strategy in tandem with risk management activities.</a:t>
          </a:r>
        </a:p>
      </dgm:t>
    </dgm:pt>
    <dgm:pt modelId="{A4285481-82FA-4813-8E49-8B8EF7EAA4B0}" type="parTrans" cxnId="{F61437B9-E8C9-4C21-BD99-6417A8A9C4A1}">
      <dgm:prSet/>
      <dgm:spPr/>
      <dgm:t>
        <a:bodyPr/>
        <a:lstStyle/>
        <a:p>
          <a:endParaRPr lang="en-US" sz="900"/>
        </a:p>
      </dgm:t>
    </dgm:pt>
    <dgm:pt modelId="{DDB788A4-2BDC-4802-93F1-BCB01D1D39CC}" type="sibTrans" cxnId="{F61437B9-E8C9-4C21-BD99-6417A8A9C4A1}">
      <dgm:prSet/>
      <dgm:spPr/>
      <dgm:t>
        <a:bodyPr/>
        <a:lstStyle/>
        <a:p>
          <a:endParaRPr lang="en-US" sz="900"/>
        </a:p>
      </dgm:t>
    </dgm:pt>
    <dgm:pt modelId="{1943968F-D35E-4802-808A-A364EC59EE75}">
      <dgm:prSet phldrT="[Text]" custT="1"/>
      <dgm:spPr/>
      <dgm:t>
        <a:bodyPr/>
        <a:lstStyle/>
        <a:p>
          <a:r>
            <a:rPr lang="en-US" sz="1800" b="1" dirty="0"/>
            <a:t>Business Resiliency and Sustainability</a:t>
          </a:r>
        </a:p>
      </dgm:t>
    </dgm:pt>
    <dgm:pt modelId="{51E92E58-D82A-4439-9E02-649B1A79C855}" type="parTrans" cxnId="{D7B71816-2983-4557-A075-E145C7E973A4}">
      <dgm:prSet/>
      <dgm:spPr/>
      <dgm:t>
        <a:bodyPr/>
        <a:lstStyle/>
        <a:p>
          <a:endParaRPr lang="en-US" sz="900"/>
        </a:p>
      </dgm:t>
    </dgm:pt>
    <dgm:pt modelId="{2B74C390-C8BD-44F3-AEB6-4251A7AE1E7B}" type="sibTrans" cxnId="{D7B71816-2983-4557-A075-E145C7E973A4}">
      <dgm:prSet/>
      <dgm:spPr/>
      <dgm:t>
        <a:bodyPr/>
        <a:lstStyle/>
        <a:p>
          <a:endParaRPr lang="en-US" sz="900"/>
        </a:p>
      </dgm:t>
    </dgm:pt>
    <dgm:pt modelId="{D324B83D-79F7-482D-834E-D0A35167CC3C}">
      <dgm:prSet phldrT="[Text]" custT="1"/>
      <dgm:spPr/>
      <dgm:t>
        <a:bodyPr/>
        <a:lstStyle/>
        <a:p>
          <a:r>
            <a:rPr lang="en-US" sz="1400" dirty="0"/>
            <a:t>Extent to which an organization integrates business resiliency and sustainability aspects for its operational planning into its ERM process.</a:t>
          </a:r>
        </a:p>
      </dgm:t>
    </dgm:pt>
    <dgm:pt modelId="{A4D5B81E-5308-4AF9-BC37-5A99DA110288}" type="parTrans" cxnId="{8818F823-6550-49B2-823B-B51704B8026C}">
      <dgm:prSet/>
      <dgm:spPr/>
      <dgm:t>
        <a:bodyPr/>
        <a:lstStyle/>
        <a:p>
          <a:endParaRPr lang="en-US" sz="900"/>
        </a:p>
      </dgm:t>
    </dgm:pt>
    <dgm:pt modelId="{562D43F8-43AC-49C9-80F6-32D7513BFF44}" type="sibTrans" cxnId="{8818F823-6550-49B2-823B-B51704B8026C}">
      <dgm:prSet/>
      <dgm:spPr/>
      <dgm:t>
        <a:bodyPr/>
        <a:lstStyle/>
        <a:p>
          <a:endParaRPr lang="en-US" sz="900"/>
        </a:p>
      </dgm:t>
    </dgm:pt>
    <dgm:pt modelId="{B03FEF03-8942-47C5-9F7F-38AAF9EFFB10}" type="pres">
      <dgm:prSet presAssocID="{F91AFDBF-A9F2-4491-AB7F-9BADEB09E934}" presName="Name0" presStyleCnt="0">
        <dgm:presLayoutVars>
          <dgm:dir/>
          <dgm:animLvl val="lvl"/>
          <dgm:resizeHandles val="exact"/>
        </dgm:presLayoutVars>
      </dgm:prSet>
      <dgm:spPr/>
      <dgm:t>
        <a:bodyPr/>
        <a:lstStyle/>
        <a:p>
          <a:endParaRPr lang="en-US"/>
        </a:p>
      </dgm:t>
    </dgm:pt>
    <dgm:pt modelId="{2F6CDF7E-818D-40F9-8395-B4645E87DC49}" type="pres">
      <dgm:prSet presAssocID="{1943968F-D35E-4802-808A-A364EC59EE75}" presName="boxAndChildren" presStyleCnt="0"/>
      <dgm:spPr/>
    </dgm:pt>
    <dgm:pt modelId="{9B4F3FF1-C384-4F33-A2E5-5401C852EECA}" type="pres">
      <dgm:prSet presAssocID="{1943968F-D35E-4802-808A-A364EC59EE75}" presName="parentTextBox" presStyleLbl="node1" presStyleIdx="0" presStyleCnt="3"/>
      <dgm:spPr/>
      <dgm:t>
        <a:bodyPr/>
        <a:lstStyle/>
        <a:p>
          <a:endParaRPr lang="en-US"/>
        </a:p>
      </dgm:t>
    </dgm:pt>
    <dgm:pt modelId="{9CD47132-B4C2-4697-BDBE-6B876DD36B59}" type="pres">
      <dgm:prSet presAssocID="{1943968F-D35E-4802-808A-A364EC59EE75}" presName="entireBox" presStyleLbl="node1" presStyleIdx="0" presStyleCnt="3"/>
      <dgm:spPr/>
      <dgm:t>
        <a:bodyPr/>
        <a:lstStyle/>
        <a:p>
          <a:endParaRPr lang="en-US"/>
        </a:p>
      </dgm:t>
    </dgm:pt>
    <dgm:pt modelId="{1960D92B-A6C9-4FB5-BE2D-D1C6A67A12DC}" type="pres">
      <dgm:prSet presAssocID="{1943968F-D35E-4802-808A-A364EC59EE75}" presName="descendantBox" presStyleCnt="0"/>
      <dgm:spPr/>
    </dgm:pt>
    <dgm:pt modelId="{862D4738-13D6-4D5E-81C0-4AE8A9907524}" type="pres">
      <dgm:prSet presAssocID="{D324B83D-79F7-482D-834E-D0A35167CC3C}" presName="childTextBox" presStyleLbl="fgAccFollowNode1" presStyleIdx="0" presStyleCnt="3" custScaleY="155038">
        <dgm:presLayoutVars>
          <dgm:bulletEnabled val="1"/>
        </dgm:presLayoutVars>
      </dgm:prSet>
      <dgm:spPr/>
      <dgm:t>
        <a:bodyPr/>
        <a:lstStyle/>
        <a:p>
          <a:endParaRPr lang="en-US"/>
        </a:p>
      </dgm:t>
    </dgm:pt>
    <dgm:pt modelId="{03F2092D-9AD6-4735-AFFC-E4B3C4356435}" type="pres">
      <dgm:prSet presAssocID="{55E26622-3DA3-4DF2-B431-A26027FD012E}" presName="sp" presStyleCnt="0"/>
      <dgm:spPr/>
    </dgm:pt>
    <dgm:pt modelId="{AC7BBC3C-E219-4B9F-9BCE-1515E06DFC0D}" type="pres">
      <dgm:prSet presAssocID="{E867609D-FA1A-4F93-B3D4-E859A2AF4EE3}" presName="arrowAndChildren" presStyleCnt="0"/>
      <dgm:spPr/>
    </dgm:pt>
    <dgm:pt modelId="{E9BFD403-917C-46F4-97B6-C0CDB5587A2F}" type="pres">
      <dgm:prSet presAssocID="{E867609D-FA1A-4F93-B3D4-E859A2AF4EE3}" presName="parentTextArrow" presStyleLbl="node1" presStyleIdx="0" presStyleCnt="3"/>
      <dgm:spPr/>
      <dgm:t>
        <a:bodyPr/>
        <a:lstStyle/>
        <a:p>
          <a:endParaRPr lang="en-US"/>
        </a:p>
      </dgm:t>
    </dgm:pt>
    <dgm:pt modelId="{6ED641B7-074C-44DC-860D-7A43159DC0AA}" type="pres">
      <dgm:prSet presAssocID="{E867609D-FA1A-4F93-B3D4-E859A2AF4EE3}" presName="arrow" presStyleLbl="node1" presStyleIdx="1" presStyleCnt="3"/>
      <dgm:spPr/>
      <dgm:t>
        <a:bodyPr/>
        <a:lstStyle/>
        <a:p>
          <a:endParaRPr lang="en-US"/>
        </a:p>
      </dgm:t>
    </dgm:pt>
    <dgm:pt modelId="{3B1811D4-052A-4486-9C58-1E2D8E340B94}" type="pres">
      <dgm:prSet presAssocID="{E867609D-FA1A-4F93-B3D4-E859A2AF4EE3}" presName="descendantArrow" presStyleCnt="0"/>
      <dgm:spPr/>
    </dgm:pt>
    <dgm:pt modelId="{00873FD7-E166-4B79-8CFA-0DECA44586DE}" type="pres">
      <dgm:prSet presAssocID="{B40FC7C0-F0E7-486B-8B73-B1A299F5FF93}" presName="childTextArrow" presStyleLbl="fgAccFollowNode1" presStyleIdx="1" presStyleCnt="3" custScaleY="147676">
        <dgm:presLayoutVars>
          <dgm:bulletEnabled val="1"/>
        </dgm:presLayoutVars>
      </dgm:prSet>
      <dgm:spPr/>
      <dgm:t>
        <a:bodyPr/>
        <a:lstStyle/>
        <a:p>
          <a:endParaRPr lang="en-US"/>
        </a:p>
      </dgm:t>
    </dgm:pt>
    <dgm:pt modelId="{2BF7928A-8908-4BD3-B86A-089566B1827C}" type="pres">
      <dgm:prSet presAssocID="{D9FACEE8-616D-4EC1-A888-E075FC2AE256}" presName="sp" presStyleCnt="0"/>
      <dgm:spPr/>
    </dgm:pt>
    <dgm:pt modelId="{A7CA949C-09A7-4B52-9025-2AFD7D8C7EAA}" type="pres">
      <dgm:prSet presAssocID="{89B05554-892A-43B3-BED4-3CD6C970C79F}" presName="arrowAndChildren" presStyleCnt="0"/>
      <dgm:spPr/>
    </dgm:pt>
    <dgm:pt modelId="{462B514E-177A-44BF-9A30-5F0736374155}" type="pres">
      <dgm:prSet presAssocID="{89B05554-892A-43B3-BED4-3CD6C970C79F}" presName="parentTextArrow" presStyleLbl="node1" presStyleIdx="1" presStyleCnt="3"/>
      <dgm:spPr/>
      <dgm:t>
        <a:bodyPr/>
        <a:lstStyle/>
        <a:p>
          <a:endParaRPr lang="en-US"/>
        </a:p>
      </dgm:t>
    </dgm:pt>
    <dgm:pt modelId="{342BED7C-BD99-4DE1-865D-9B850A5AE2D3}" type="pres">
      <dgm:prSet presAssocID="{89B05554-892A-43B3-BED4-3CD6C970C79F}" presName="arrow" presStyleLbl="node1" presStyleIdx="2" presStyleCnt="3" custLinFactNeighborX="962"/>
      <dgm:spPr/>
      <dgm:t>
        <a:bodyPr/>
        <a:lstStyle/>
        <a:p>
          <a:endParaRPr lang="en-US"/>
        </a:p>
      </dgm:t>
    </dgm:pt>
    <dgm:pt modelId="{D4FB3FB0-12C7-43BA-92F3-203BBB838DF2}" type="pres">
      <dgm:prSet presAssocID="{89B05554-892A-43B3-BED4-3CD6C970C79F}" presName="descendantArrow" presStyleCnt="0"/>
      <dgm:spPr/>
    </dgm:pt>
    <dgm:pt modelId="{604D1B8C-6E5E-4FEA-BDB0-85F2584AA8A6}" type="pres">
      <dgm:prSet presAssocID="{023C1C5A-6693-4DF6-B6B9-0F9F7BFB9279}" presName="childTextArrow" presStyleLbl="fgAccFollowNode1" presStyleIdx="2" presStyleCnt="3" custScaleY="135653">
        <dgm:presLayoutVars>
          <dgm:bulletEnabled val="1"/>
        </dgm:presLayoutVars>
      </dgm:prSet>
      <dgm:spPr/>
      <dgm:t>
        <a:bodyPr/>
        <a:lstStyle/>
        <a:p>
          <a:endParaRPr lang="en-US"/>
        </a:p>
      </dgm:t>
    </dgm:pt>
  </dgm:ptLst>
  <dgm:cxnLst>
    <dgm:cxn modelId="{365DE734-FF39-4A30-9279-B00FE76E918E}" srcId="{F91AFDBF-A9F2-4491-AB7F-9BADEB09E934}" destId="{89B05554-892A-43B3-BED4-3CD6C970C79F}" srcOrd="0" destOrd="0" parTransId="{787A282B-6A92-49E5-88B5-D39B0F3CAF32}" sibTransId="{D9FACEE8-616D-4EC1-A888-E075FC2AE256}"/>
    <dgm:cxn modelId="{6874ED1C-A1AA-4428-A075-C0953D29D128}" type="presOf" srcId="{023C1C5A-6693-4DF6-B6B9-0F9F7BFB9279}" destId="{604D1B8C-6E5E-4FEA-BDB0-85F2584AA8A6}" srcOrd="0" destOrd="0" presId="urn:microsoft.com/office/officeart/2005/8/layout/process4"/>
    <dgm:cxn modelId="{4979ABC1-DD04-427D-BD15-915A49578AB4}" type="presOf" srcId="{B40FC7C0-F0E7-486B-8B73-B1A299F5FF93}" destId="{00873FD7-E166-4B79-8CFA-0DECA44586DE}" srcOrd="0" destOrd="0" presId="urn:microsoft.com/office/officeart/2005/8/layout/process4"/>
    <dgm:cxn modelId="{8818F823-6550-49B2-823B-B51704B8026C}" srcId="{1943968F-D35E-4802-808A-A364EC59EE75}" destId="{D324B83D-79F7-482D-834E-D0A35167CC3C}" srcOrd="0" destOrd="0" parTransId="{A4D5B81E-5308-4AF9-BC37-5A99DA110288}" sibTransId="{562D43F8-43AC-49C9-80F6-32D7513BFF44}"/>
    <dgm:cxn modelId="{A857C6F7-6B2B-4611-A9FA-0B7EF65E5E22}" type="presOf" srcId="{E867609D-FA1A-4F93-B3D4-E859A2AF4EE3}" destId="{E9BFD403-917C-46F4-97B6-C0CDB5587A2F}" srcOrd="0" destOrd="0" presId="urn:microsoft.com/office/officeart/2005/8/layout/process4"/>
    <dgm:cxn modelId="{D7B71816-2983-4557-A075-E145C7E973A4}" srcId="{F91AFDBF-A9F2-4491-AB7F-9BADEB09E934}" destId="{1943968F-D35E-4802-808A-A364EC59EE75}" srcOrd="2" destOrd="0" parTransId="{51E92E58-D82A-4439-9E02-649B1A79C855}" sibTransId="{2B74C390-C8BD-44F3-AEB6-4251A7AE1E7B}"/>
    <dgm:cxn modelId="{BEEE04A7-F612-47B3-9030-C00CD2C25F06}" type="presOf" srcId="{E867609D-FA1A-4F93-B3D4-E859A2AF4EE3}" destId="{6ED641B7-074C-44DC-860D-7A43159DC0AA}" srcOrd="1" destOrd="0" presId="urn:microsoft.com/office/officeart/2005/8/layout/process4"/>
    <dgm:cxn modelId="{5CC60596-44AE-4DFC-8E00-F5CCC21A2B6F}" type="presOf" srcId="{1943968F-D35E-4802-808A-A364EC59EE75}" destId="{9CD47132-B4C2-4697-BDBE-6B876DD36B59}" srcOrd="1" destOrd="0" presId="urn:microsoft.com/office/officeart/2005/8/layout/process4"/>
    <dgm:cxn modelId="{CF230AE4-E79C-4FB2-9E46-CA441E165455}" srcId="{F91AFDBF-A9F2-4491-AB7F-9BADEB09E934}" destId="{E867609D-FA1A-4F93-B3D4-E859A2AF4EE3}" srcOrd="1" destOrd="0" parTransId="{08ADFE0A-8563-40BE-A53D-2F3C3F62F098}" sibTransId="{55E26622-3DA3-4DF2-B431-A26027FD012E}"/>
    <dgm:cxn modelId="{C7BEEC02-CA94-43C2-8525-CFF1FF4D4A2D}" type="presOf" srcId="{89B05554-892A-43B3-BED4-3CD6C970C79F}" destId="{342BED7C-BD99-4DE1-865D-9B850A5AE2D3}" srcOrd="1" destOrd="0" presId="urn:microsoft.com/office/officeart/2005/8/layout/process4"/>
    <dgm:cxn modelId="{50DB82BB-6BAD-4F64-A20B-89F9545126ED}" type="presOf" srcId="{D324B83D-79F7-482D-834E-D0A35167CC3C}" destId="{862D4738-13D6-4D5E-81C0-4AE8A9907524}" srcOrd="0" destOrd="0" presId="urn:microsoft.com/office/officeart/2005/8/layout/process4"/>
    <dgm:cxn modelId="{A30FA669-2E3A-4CA6-8380-95C540BBB4F0}" type="presOf" srcId="{1943968F-D35E-4802-808A-A364EC59EE75}" destId="{9B4F3FF1-C384-4F33-A2E5-5401C852EECA}" srcOrd="0" destOrd="0" presId="urn:microsoft.com/office/officeart/2005/8/layout/process4"/>
    <dgm:cxn modelId="{F61437B9-E8C9-4C21-BD99-6417A8A9C4A1}" srcId="{E867609D-FA1A-4F93-B3D4-E859A2AF4EE3}" destId="{B40FC7C0-F0E7-486B-8B73-B1A299F5FF93}" srcOrd="0" destOrd="0" parTransId="{A4285481-82FA-4813-8E49-8B8EF7EAA4B0}" sibTransId="{DDB788A4-2BDC-4802-93F1-BCB01D1D39CC}"/>
    <dgm:cxn modelId="{688CCAC6-5135-4A15-9DB6-B4B32A575FB8}" type="presOf" srcId="{F91AFDBF-A9F2-4491-AB7F-9BADEB09E934}" destId="{B03FEF03-8942-47C5-9F7F-38AAF9EFFB10}" srcOrd="0" destOrd="0" presId="urn:microsoft.com/office/officeart/2005/8/layout/process4"/>
    <dgm:cxn modelId="{2799A773-DB12-45BF-AA49-F6E6C34BDA78}" type="presOf" srcId="{89B05554-892A-43B3-BED4-3CD6C970C79F}" destId="{462B514E-177A-44BF-9A30-5F0736374155}" srcOrd="0" destOrd="0" presId="urn:microsoft.com/office/officeart/2005/8/layout/process4"/>
    <dgm:cxn modelId="{29DF3940-1D65-45C7-8A3E-DC61BA08AFC9}" srcId="{89B05554-892A-43B3-BED4-3CD6C970C79F}" destId="{023C1C5A-6693-4DF6-B6B9-0F9F7BFB9279}" srcOrd="0" destOrd="0" parTransId="{7D469E6A-92DB-40FF-8F76-752038A27BAA}" sibTransId="{8C0C9E9F-8824-4A52-AAF2-2C94BA70065C}"/>
    <dgm:cxn modelId="{7760C556-F2F2-4245-A439-4468E73139D2}" type="presParOf" srcId="{B03FEF03-8942-47C5-9F7F-38AAF9EFFB10}" destId="{2F6CDF7E-818D-40F9-8395-B4645E87DC49}" srcOrd="0" destOrd="0" presId="urn:microsoft.com/office/officeart/2005/8/layout/process4"/>
    <dgm:cxn modelId="{0A2E4980-A640-430D-9600-CFFC4498ECED}" type="presParOf" srcId="{2F6CDF7E-818D-40F9-8395-B4645E87DC49}" destId="{9B4F3FF1-C384-4F33-A2E5-5401C852EECA}" srcOrd="0" destOrd="0" presId="urn:microsoft.com/office/officeart/2005/8/layout/process4"/>
    <dgm:cxn modelId="{5904AEF1-AF60-47F3-877F-119811A4B73E}" type="presParOf" srcId="{2F6CDF7E-818D-40F9-8395-B4645E87DC49}" destId="{9CD47132-B4C2-4697-BDBE-6B876DD36B59}" srcOrd="1" destOrd="0" presId="urn:microsoft.com/office/officeart/2005/8/layout/process4"/>
    <dgm:cxn modelId="{D8FD8354-B171-4DBB-8578-87907617EF81}" type="presParOf" srcId="{2F6CDF7E-818D-40F9-8395-B4645E87DC49}" destId="{1960D92B-A6C9-4FB5-BE2D-D1C6A67A12DC}" srcOrd="2" destOrd="0" presId="urn:microsoft.com/office/officeart/2005/8/layout/process4"/>
    <dgm:cxn modelId="{5A25A76F-9F94-4DB1-8120-9A8728504843}" type="presParOf" srcId="{1960D92B-A6C9-4FB5-BE2D-D1C6A67A12DC}" destId="{862D4738-13D6-4D5E-81C0-4AE8A9907524}" srcOrd="0" destOrd="0" presId="urn:microsoft.com/office/officeart/2005/8/layout/process4"/>
    <dgm:cxn modelId="{1B00190D-E07C-49A8-AE97-772A46A9501F}" type="presParOf" srcId="{B03FEF03-8942-47C5-9F7F-38AAF9EFFB10}" destId="{03F2092D-9AD6-4735-AFFC-E4B3C4356435}" srcOrd="1" destOrd="0" presId="urn:microsoft.com/office/officeart/2005/8/layout/process4"/>
    <dgm:cxn modelId="{820D6E78-E4A1-4F87-8940-05EE2ECB7A1E}" type="presParOf" srcId="{B03FEF03-8942-47C5-9F7F-38AAF9EFFB10}" destId="{AC7BBC3C-E219-4B9F-9BCE-1515E06DFC0D}" srcOrd="2" destOrd="0" presId="urn:microsoft.com/office/officeart/2005/8/layout/process4"/>
    <dgm:cxn modelId="{5A0DE82F-EC4A-4699-B609-0FAE7E5C57E7}" type="presParOf" srcId="{AC7BBC3C-E219-4B9F-9BCE-1515E06DFC0D}" destId="{E9BFD403-917C-46F4-97B6-C0CDB5587A2F}" srcOrd="0" destOrd="0" presId="urn:microsoft.com/office/officeart/2005/8/layout/process4"/>
    <dgm:cxn modelId="{33FE5CC2-160D-4EDD-9CBF-430C459D032C}" type="presParOf" srcId="{AC7BBC3C-E219-4B9F-9BCE-1515E06DFC0D}" destId="{6ED641B7-074C-44DC-860D-7A43159DC0AA}" srcOrd="1" destOrd="0" presId="urn:microsoft.com/office/officeart/2005/8/layout/process4"/>
    <dgm:cxn modelId="{F46FFB87-8610-4B4D-BE37-C1F3F1DF9A24}" type="presParOf" srcId="{AC7BBC3C-E219-4B9F-9BCE-1515E06DFC0D}" destId="{3B1811D4-052A-4486-9C58-1E2D8E340B94}" srcOrd="2" destOrd="0" presId="urn:microsoft.com/office/officeart/2005/8/layout/process4"/>
    <dgm:cxn modelId="{38019722-F4DC-4A56-BF51-C144C7B02102}" type="presParOf" srcId="{3B1811D4-052A-4486-9C58-1E2D8E340B94}" destId="{00873FD7-E166-4B79-8CFA-0DECA44586DE}" srcOrd="0" destOrd="0" presId="urn:microsoft.com/office/officeart/2005/8/layout/process4"/>
    <dgm:cxn modelId="{E8AA7850-CF23-406B-A90E-4FAF2A9B6A36}" type="presParOf" srcId="{B03FEF03-8942-47C5-9F7F-38AAF9EFFB10}" destId="{2BF7928A-8908-4BD3-B86A-089566B1827C}" srcOrd="3" destOrd="0" presId="urn:microsoft.com/office/officeart/2005/8/layout/process4"/>
    <dgm:cxn modelId="{2B26FF78-7073-4428-B4C4-3DEFC18F4025}" type="presParOf" srcId="{B03FEF03-8942-47C5-9F7F-38AAF9EFFB10}" destId="{A7CA949C-09A7-4B52-9025-2AFD7D8C7EAA}" srcOrd="4" destOrd="0" presId="urn:microsoft.com/office/officeart/2005/8/layout/process4"/>
    <dgm:cxn modelId="{699432BC-D9E2-47CD-A124-3A484B1D995C}" type="presParOf" srcId="{A7CA949C-09A7-4B52-9025-2AFD7D8C7EAA}" destId="{462B514E-177A-44BF-9A30-5F0736374155}" srcOrd="0" destOrd="0" presId="urn:microsoft.com/office/officeart/2005/8/layout/process4"/>
    <dgm:cxn modelId="{1D9EF102-2A94-416A-AB5E-387A16F5FDCD}" type="presParOf" srcId="{A7CA949C-09A7-4B52-9025-2AFD7D8C7EAA}" destId="{342BED7C-BD99-4DE1-865D-9B850A5AE2D3}" srcOrd="1" destOrd="0" presId="urn:microsoft.com/office/officeart/2005/8/layout/process4"/>
    <dgm:cxn modelId="{415E42F9-32CB-45C2-83DA-59C431C8363B}" type="presParOf" srcId="{A7CA949C-09A7-4B52-9025-2AFD7D8C7EAA}" destId="{D4FB3FB0-12C7-43BA-92F3-203BBB838DF2}" srcOrd="2" destOrd="0" presId="urn:microsoft.com/office/officeart/2005/8/layout/process4"/>
    <dgm:cxn modelId="{93CA6D5D-9266-4BE9-A008-50193F16EFC7}" type="presParOf" srcId="{D4FB3FB0-12C7-43BA-92F3-203BBB838DF2}" destId="{604D1B8C-6E5E-4FEA-BDB0-85F2584AA8A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050BA0-FD10-4E9D-BB66-12C75F545CEA}" type="doc">
      <dgm:prSet loTypeId="urn:microsoft.com/office/officeart/2005/8/layout/pList2" loCatId="list" qsTypeId="urn:microsoft.com/office/officeart/2005/8/quickstyle/simple1" qsCatId="simple" csTypeId="urn:microsoft.com/office/officeart/2005/8/colors/accent1_2" csCatId="accent1" phldr="1"/>
      <dgm:spPr/>
    </dgm:pt>
    <dgm:pt modelId="{FE96293F-FE1B-4492-A165-D21B609CAD45}">
      <dgm:prSet phldrT="[Text]" custT="1"/>
      <dgm:spPr/>
      <dgm:t>
        <a:bodyPr/>
        <a:lstStyle/>
        <a:p>
          <a:pPr>
            <a:lnSpc>
              <a:spcPct val="90000"/>
            </a:lnSpc>
          </a:pPr>
          <a:r>
            <a:rPr lang="en-US" sz="2100" b="1" dirty="0"/>
            <a:t>Advancing Technology</a:t>
          </a:r>
        </a:p>
        <a:p>
          <a:pPr>
            <a:lnSpc>
              <a:spcPct val="150000"/>
            </a:lnSpc>
          </a:pPr>
          <a:r>
            <a:rPr lang="en-US" sz="1800" dirty="0"/>
            <a:t>Increased use of analytics , AI &amp; robotics</a:t>
          </a:r>
        </a:p>
      </dgm:t>
    </dgm:pt>
    <dgm:pt modelId="{ACAF47D5-10E7-4240-947F-58BDDF228EFD}" type="parTrans" cxnId="{B05142CB-1C20-4674-B94F-C519865C959E}">
      <dgm:prSet/>
      <dgm:spPr/>
      <dgm:t>
        <a:bodyPr/>
        <a:lstStyle/>
        <a:p>
          <a:endParaRPr lang="en-US"/>
        </a:p>
      </dgm:t>
    </dgm:pt>
    <dgm:pt modelId="{DDA228E5-05CA-4E77-9DC0-0D9796238862}" type="sibTrans" cxnId="{B05142CB-1C20-4674-B94F-C519865C959E}">
      <dgm:prSet/>
      <dgm:spPr/>
      <dgm:t>
        <a:bodyPr/>
        <a:lstStyle/>
        <a:p>
          <a:endParaRPr lang="en-US"/>
        </a:p>
      </dgm:t>
    </dgm:pt>
    <dgm:pt modelId="{8ABC1137-E292-4C40-973B-033827BF2BDE}">
      <dgm:prSet phldrT="[Text]" custT="1"/>
      <dgm:spPr/>
      <dgm:t>
        <a:bodyPr/>
        <a:lstStyle/>
        <a:p>
          <a:pPr>
            <a:lnSpc>
              <a:spcPct val="90000"/>
            </a:lnSpc>
          </a:pPr>
          <a:r>
            <a:rPr lang="en-US" sz="2100" b="1" dirty="0"/>
            <a:t>Succession Planning</a:t>
          </a:r>
        </a:p>
        <a:p>
          <a:pPr>
            <a:lnSpc>
              <a:spcPct val="150000"/>
            </a:lnSpc>
          </a:pPr>
          <a:r>
            <a:rPr lang="en-US" sz="1800" dirty="0"/>
            <a:t>Planning for loss of aging staff</a:t>
          </a:r>
        </a:p>
      </dgm:t>
    </dgm:pt>
    <dgm:pt modelId="{04A13225-7A79-4BAD-8908-C29BFD04C17B}" type="parTrans" cxnId="{B453F886-9ED7-4CE7-8DD7-DE37A7DFBDA6}">
      <dgm:prSet/>
      <dgm:spPr/>
      <dgm:t>
        <a:bodyPr/>
        <a:lstStyle/>
        <a:p>
          <a:endParaRPr lang="en-US"/>
        </a:p>
      </dgm:t>
    </dgm:pt>
    <dgm:pt modelId="{84CFB7A3-8478-47F5-930D-78CD1AAAB189}" type="sibTrans" cxnId="{B453F886-9ED7-4CE7-8DD7-DE37A7DFBDA6}">
      <dgm:prSet/>
      <dgm:spPr/>
      <dgm:t>
        <a:bodyPr/>
        <a:lstStyle/>
        <a:p>
          <a:endParaRPr lang="en-US"/>
        </a:p>
      </dgm:t>
    </dgm:pt>
    <dgm:pt modelId="{89C2FFD2-351E-4075-A605-D7951D925FC9}">
      <dgm:prSet phldrT="[Text]" custT="1"/>
      <dgm:spPr/>
      <dgm:t>
        <a:bodyPr/>
        <a:lstStyle/>
        <a:p>
          <a:pPr>
            <a:lnSpc>
              <a:spcPct val="90000"/>
            </a:lnSpc>
          </a:pPr>
          <a:r>
            <a:rPr lang="en-US" sz="2000" b="1" dirty="0"/>
            <a:t>Workforce Environment</a:t>
          </a:r>
        </a:p>
        <a:p>
          <a:pPr>
            <a:lnSpc>
              <a:spcPct val="150000"/>
            </a:lnSpc>
          </a:pPr>
          <a:r>
            <a:rPr lang="en-US" sz="1600" dirty="0"/>
            <a:t>Diversity, inclusion and work place flexibility</a:t>
          </a:r>
        </a:p>
      </dgm:t>
    </dgm:pt>
    <dgm:pt modelId="{EE8970CD-20F9-4490-855B-1FE2F5A1AA9B}" type="parTrans" cxnId="{BB92D130-AF26-4408-9640-03D1343E649D}">
      <dgm:prSet/>
      <dgm:spPr/>
      <dgm:t>
        <a:bodyPr/>
        <a:lstStyle/>
        <a:p>
          <a:endParaRPr lang="en-US"/>
        </a:p>
      </dgm:t>
    </dgm:pt>
    <dgm:pt modelId="{85319481-A97F-4E16-A5D1-0AF91C5C9718}" type="sibTrans" cxnId="{BB92D130-AF26-4408-9640-03D1343E649D}">
      <dgm:prSet/>
      <dgm:spPr/>
      <dgm:t>
        <a:bodyPr/>
        <a:lstStyle/>
        <a:p>
          <a:endParaRPr lang="en-US"/>
        </a:p>
      </dgm:t>
    </dgm:pt>
    <dgm:pt modelId="{CC85D0E4-68AF-489F-84C2-41BD8EBE5F4D}" type="pres">
      <dgm:prSet presAssocID="{F6050BA0-FD10-4E9D-BB66-12C75F545CEA}" presName="Name0" presStyleCnt="0">
        <dgm:presLayoutVars>
          <dgm:dir/>
          <dgm:resizeHandles val="exact"/>
        </dgm:presLayoutVars>
      </dgm:prSet>
      <dgm:spPr/>
    </dgm:pt>
    <dgm:pt modelId="{A1CE2938-8B33-4A06-9FBD-D42CDD67DF62}" type="pres">
      <dgm:prSet presAssocID="{F6050BA0-FD10-4E9D-BB66-12C75F545CEA}" presName="bkgdShp" presStyleLbl="alignAccFollowNode1" presStyleIdx="0" presStyleCnt="1" custLinFactNeighborX="-27500" custLinFactNeighborY="-8334"/>
      <dgm:spPr/>
    </dgm:pt>
    <dgm:pt modelId="{1C12C1AE-1344-47B4-BE91-DA4B64906F83}" type="pres">
      <dgm:prSet presAssocID="{F6050BA0-FD10-4E9D-BB66-12C75F545CEA}" presName="linComp" presStyleCnt="0"/>
      <dgm:spPr/>
    </dgm:pt>
    <dgm:pt modelId="{FF0E8303-B13B-4F36-A2EE-4E221BC314B6}" type="pres">
      <dgm:prSet presAssocID="{FE96293F-FE1B-4492-A165-D21B609CAD45}" presName="compNode" presStyleCnt="0"/>
      <dgm:spPr/>
    </dgm:pt>
    <dgm:pt modelId="{D60F8D4C-8C6F-41E1-946D-0394D847D1BD}" type="pres">
      <dgm:prSet presAssocID="{FE96293F-FE1B-4492-A165-D21B609CAD45}" presName="node" presStyleLbl="node1" presStyleIdx="0" presStyleCnt="3">
        <dgm:presLayoutVars>
          <dgm:bulletEnabled val="1"/>
        </dgm:presLayoutVars>
      </dgm:prSet>
      <dgm:spPr/>
      <dgm:t>
        <a:bodyPr/>
        <a:lstStyle/>
        <a:p>
          <a:endParaRPr lang="en-US"/>
        </a:p>
      </dgm:t>
    </dgm:pt>
    <dgm:pt modelId="{A3A0536D-7D6D-4390-8BE7-D0AACB09B725}" type="pres">
      <dgm:prSet presAssocID="{FE96293F-FE1B-4492-A165-D21B609CAD45}" presName="invisiNode" presStyleLbl="node1" presStyleIdx="0" presStyleCnt="3"/>
      <dgm:spPr/>
    </dgm:pt>
    <dgm:pt modelId="{AD25E371-A0C9-48DF-B664-DE45D091D6A3}" type="pres">
      <dgm:prSet presAssocID="{FE96293F-FE1B-4492-A165-D21B609CAD45}" presName="imagNode" presStyleLbl="fgImgPlace1" presStyleIdx="0" presStyleCnt="3"/>
      <dgm:spPr>
        <a:blipFill rotWithShape="1">
          <a:blip xmlns:r="http://schemas.openxmlformats.org/officeDocument/2006/relationships" r:embed="rId1"/>
          <a:stretch>
            <a:fillRect/>
          </a:stretch>
        </a:blipFill>
      </dgm:spPr>
    </dgm:pt>
    <dgm:pt modelId="{E11C9E75-3511-4273-ABFF-265E91F31C5A}" type="pres">
      <dgm:prSet presAssocID="{DDA228E5-05CA-4E77-9DC0-0D9796238862}" presName="sibTrans" presStyleLbl="sibTrans2D1" presStyleIdx="0" presStyleCnt="0"/>
      <dgm:spPr/>
      <dgm:t>
        <a:bodyPr/>
        <a:lstStyle/>
        <a:p>
          <a:endParaRPr lang="en-US"/>
        </a:p>
      </dgm:t>
    </dgm:pt>
    <dgm:pt modelId="{685A5F25-D30B-47AD-A7B6-9608BBACEA2C}" type="pres">
      <dgm:prSet presAssocID="{8ABC1137-E292-4C40-973B-033827BF2BDE}" presName="compNode" presStyleCnt="0"/>
      <dgm:spPr/>
    </dgm:pt>
    <dgm:pt modelId="{85F5980C-F022-4062-81B6-811039769F49}" type="pres">
      <dgm:prSet presAssocID="{8ABC1137-E292-4C40-973B-033827BF2BDE}" presName="node" presStyleLbl="node1" presStyleIdx="1" presStyleCnt="3">
        <dgm:presLayoutVars>
          <dgm:bulletEnabled val="1"/>
        </dgm:presLayoutVars>
      </dgm:prSet>
      <dgm:spPr/>
      <dgm:t>
        <a:bodyPr/>
        <a:lstStyle/>
        <a:p>
          <a:endParaRPr lang="en-US"/>
        </a:p>
      </dgm:t>
    </dgm:pt>
    <dgm:pt modelId="{145D1D16-B55F-4438-BD5A-358409FDFD57}" type="pres">
      <dgm:prSet presAssocID="{8ABC1137-E292-4C40-973B-033827BF2BDE}" presName="invisiNode" presStyleLbl="node1" presStyleIdx="1" presStyleCnt="3"/>
      <dgm:spPr/>
    </dgm:pt>
    <dgm:pt modelId="{BA4E96E0-CCB6-4F0D-9B11-2631DEE0E122}" type="pres">
      <dgm:prSet presAssocID="{8ABC1137-E292-4C40-973B-033827BF2BDE}" presName="imagNode" presStyleLbl="fgImgPlace1" presStyleIdx="1" presStyleCnt="3"/>
      <dgm:spPr>
        <a:blipFill rotWithShape="1">
          <a:blip xmlns:r="http://schemas.openxmlformats.org/officeDocument/2006/relationships" r:embed="rId2"/>
          <a:stretch>
            <a:fillRect/>
          </a:stretch>
        </a:blipFill>
      </dgm:spPr>
    </dgm:pt>
    <dgm:pt modelId="{C3660E2B-5F44-44A0-B4B7-5F56CCB2D172}" type="pres">
      <dgm:prSet presAssocID="{84CFB7A3-8478-47F5-930D-78CD1AAAB189}" presName="sibTrans" presStyleLbl="sibTrans2D1" presStyleIdx="0" presStyleCnt="0"/>
      <dgm:spPr/>
      <dgm:t>
        <a:bodyPr/>
        <a:lstStyle/>
        <a:p>
          <a:endParaRPr lang="en-US"/>
        </a:p>
      </dgm:t>
    </dgm:pt>
    <dgm:pt modelId="{FA08BE8A-5BBE-4BDF-B54D-2CF126544B44}" type="pres">
      <dgm:prSet presAssocID="{89C2FFD2-351E-4075-A605-D7951D925FC9}" presName="compNode" presStyleCnt="0"/>
      <dgm:spPr/>
    </dgm:pt>
    <dgm:pt modelId="{B8766A2B-36C6-445B-BFFA-E96C658AA044}" type="pres">
      <dgm:prSet presAssocID="{89C2FFD2-351E-4075-A605-D7951D925FC9}" presName="node" presStyleLbl="node1" presStyleIdx="2" presStyleCnt="3">
        <dgm:presLayoutVars>
          <dgm:bulletEnabled val="1"/>
        </dgm:presLayoutVars>
      </dgm:prSet>
      <dgm:spPr/>
      <dgm:t>
        <a:bodyPr/>
        <a:lstStyle/>
        <a:p>
          <a:endParaRPr lang="en-US"/>
        </a:p>
      </dgm:t>
    </dgm:pt>
    <dgm:pt modelId="{D6F9B386-FEEE-41FE-A27B-80BC29F79719}" type="pres">
      <dgm:prSet presAssocID="{89C2FFD2-351E-4075-A605-D7951D925FC9}" presName="invisiNode" presStyleLbl="node1" presStyleIdx="2" presStyleCnt="3"/>
      <dgm:spPr/>
    </dgm:pt>
    <dgm:pt modelId="{93C7EB55-6360-4B09-AF7B-18438A6FCF16}" type="pres">
      <dgm:prSet presAssocID="{89C2FFD2-351E-4075-A605-D7951D925FC9}" presName="imagNode" presStyleLbl="fgImgPlace1" presStyleIdx="2" presStyleCnt="3"/>
      <dgm:spPr>
        <a:blipFill rotWithShape="1">
          <a:blip xmlns:r="http://schemas.openxmlformats.org/officeDocument/2006/relationships" r:embed="rId3"/>
          <a:stretch>
            <a:fillRect/>
          </a:stretch>
        </a:blipFill>
      </dgm:spPr>
    </dgm:pt>
  </dgm:ptLst>
  <dgm:cxnLst>
    <dgm:cxn modelId="{BB92D130-AF26-4408-9640-03D1343E649D}" srcId="{F6050BA0-FD10-4E9D-BB66-12C75F545CEA}" destId="{89C2FFD2-351E-4075-A605-D7951D925FC9}" srcOrd="2" destOrd="0" parTransId="{EE8970CD-20F9-4490-855B-1FE2F5A1AA9B}" sibTransId="{85319481-A97F-4E16-A5D1-0AF91C5C9718}"/>
    <dgm:cxn modelId="{AA3D1941-DE51-4635-9E08-BA73A54F393D}" type="presOf" srcId="{F6050BA0-FD10-4E9D-BB66-12C75F545CEA}" destId="{CC85D0E4-68AF-489F-84C2-41BD8EBE5F4D}" srcOrd="0" destOrd="0" presId="urn:microsoft.com/office/officeart/2005/8/layout/pList2"/>
    <dgm:cxn modelId="{8F8DB997-D392-4CE7-98DC-393346246B6C}" type="presOf" srcId="{DDA228E5-05CA-4E77-9DC0-0D9796238862}" destId="{E11C9E75-3511-4273-ABFF-265E91F31C5A}" srcOrd="0" destOrd="0" presId="urn:microsoft.com/office/officeart/2005/8/layout/pList2"/>
    <dgm:cxn modelId="{B05142CB-1C20-4674-B94F-C519865C959E}" srcId="{F6050BA0-FD10-4E9D-BB66-12C75F545CEA}" destId="{FE96293F-FE1B-4492-A165-D21B609CAD45}" srcOrd="0" destOrd="0" parTransId="{ACAF47D5-10E7-4240-947F-58BDDF228EFD}" sibTransId="{DDA228E5-05CA-4E77-9DC0-0D9796238862}"/>
    <dgm:cxn modelId="{BA3F8796-666E-4679-95A9-E45744844C84}" type="presOf" srcId="{89C2FFD2-351E-4075-A605-D7951D925FC9}" destId="{B8766A2B-36C6-445B-BFFA-E96C658AA044}" srcOrd="0" destOrd="0" presId="urn:microsoft.com/office/officeart/2005/8/layout/pList2"/>
    <dgm:cxn modelId="{04B86D8B-CC8E-4F32-A33F-959CD7D90510}" type="presOf" srcId="{8ABC1137-E292-4C40-973B-033827BF2BDE}" destId="{85F5980C-F022-4062-81B6-811039769F49}" srcOrd="0" destOrd="0" presId="urn:microsoft.com/office/officeart/2005/8/layout/pList2"/>
    <dgm:cxn modelId="{82C53805-F90C-4443-A238-37808576D37E}" type="presOf" srcId="{FE96293F-FE1B-4492-A165-D21B609CAD45}" destId="{D60F8D4C-8C6F-41E1-946D-0394D847D1BD}" srcOrd="0" destOrd="0" presId="urn:microsoft.com/office/officeart/2005/8/layout/pList2"/>
    <dgm:cxn modelId="{B453F886-9ED7-4CE7-8DD7-DE37A7DFBDA6}" srcId="{F6050BA0-FD10-4E9D-BB66-12C75F545CEA}" destId="{8ABC1137-E292-4C40-973B-033827BF2BDE}" srcOrd="1" destOrd="0" parTransId="{04A13225-7A79-4BAD-8908-C29BFD04C17B}" sibTransId="{84CFB7A3-8478-47F5-930D-78CD1AAAB189}"/>
    <dgm:cxn modelId="{8FCABABB-E34E-4E7A-8000-96728DFF03C6}" type="presOf" srcId="{84CFB7A3-8478-47F5-930D-78CD1AAAB189}" destId="{C3660E2B-5F44-44A0-B4B7-5F56CCB2D172}" srcOrd="0" destOrd="0" presId="urn:microsoft.com/office/officeart/2005/8/layout/pList2"/>
    <dgm:cxn modelId="{0F596613-2641-430B-BD83-C42432B48037}" type="presParOf" srcId="{CC85D0E4-68AF-489F-84C2-41BD8EBE5F4D}" destId="{A1CE2938-8B33-4A06-9FBD-D42CDD67DF62}" srcOrd="0" destOrd="0" presId="urn:microsoft.com/office/officeart/2005/8/layout/pList2"/>
    <dgm:cxn modelId="{FA797569-C877-419B-9D4E-556CD41DEA00}" type="presParOf" srcId="{CC85D0E4-68AF-489F-84C2-41BD8EBE5F4D}" destId="{1C12C1AE-1344-47B4-BE91-DA4B64906F83}" srcOrd="1" destOrd="0" presId="urn:microsoft.com/office/officeart/2005/8/layout/pList2"/>
    <dgm:cxn modelId="{801E3DF4-B71F-4447-85F1-317266F42F03}" type="presParOf" srcId="{1C12C1AE-1344-47B4-BE91-DA4B64906F83}" destId="{FF0E8303-B13B-4F36-A2EE-4E221BC314B6}" srcOrd="0" destOrd="0" presId="urn:microsoft.com/office/officeart/2005/8/layout/pList2"/>
    <dgm:cxn modelId="{FC7983A1-1EDD-4521-BFB7-966450AC1DF3}" type="presParOf" srcId="{FF0E8303-B13B-4F36-A2EE-4E221BC314B6}" destId="{D60F8D4C-8C6F-41E1-946D-0394D847D1BD}" srcOrd="0" destOrd="0" presId="urn:microsoft.com/office/officeart/2005/8/layout/pList2"/>
    <dgm:cxn modelId="{154098CF-E353-46EF-9A16-7396242BDD49}" type="presParOf" srcId="{FF0E8303-B13B-4F36-A2EE-4E221BC314B6}" destId="{A3A0536D-7D6D-4390-8BE7-D0AACB09B725}" srcOrd="1" destOrd="0" presId="urn:microsoft.com/office/officeart/2005/8/layout/pList2"/>
    <dgm:cxn modelId="{979C5611-C1EC-46C8-B777-8FEFF6E5A84A}" type="presParOf" srcId="{FF0E8303-B13B-4F36-A2EE-4E221BC314B6}" destId="{AD25E371-A0C9-48DF-B664-DE45D091D6A3}" srcOrd="2" destOrd="0" presId="urn:microsoft.com/office/officeart/2005/8/layout/pList2"/>
    <dgm:cxn modelId="{64E3686A-E084-4EE2-9F27-FEBC7F57B6AC}" type="presParOf" srcId="{1C12C1AE-1344-47B4-BE91-DA4B64906F83}" destId="{E11C9E75-3511-4273-ABFF-265E91F31C5A}" srcOrd="1" destOrd="0" presId="urn:microsoft.com/office/officeart/2005/8/layout/pList2"/>
    <dgm:cxn modelId="{995BBF91-5BD8-4F37-A48C-A2AA654B9399}" type="presParOf" srcId="{1C12C1AE-1344-47B4-BE91-DA4B64906F83}" destId="{685A5F25-D30B-47AD-A7B6-9608BBACEA2C}" srcOrd="2" destOrd="0" presId="urn:microsoft.com/office/officeart/2005/8/layout/pList2"/>
    <dgm:cxn modelId="{C0308C04-3976-4F22-AB24-3F4AFD4ECA95}" type="presParOf" srcId="{685A5F25-D30B-47AD-A7B6-9608BBACEA2C}" destId="{85F5980C-F022-4062-81B6-811039769F49}" srcOrd="0" destOrd="0" presId="urn:microsoft.com/office/officeart/2005/8/layout/pList2"/>
    <dgm:cxn modelId="{3383DB82-4BD9-471D-A5A9-8056CBB3BA0B}" type="presParOf" srcId="{685A5F25-D30B-47AD-A7B6-9608BBACEA2C}" destId="{145D1D16-B55F-4438-BD5A-358409FDFD57}" srcOrd="1" destOrd="0" presId="urn:microsoft.com/office/officeart/2005/8/layout/pList2"/>
    <dgm:cxn modelId="{2A867366-F459-48F6-8847-3486BED34745}" type="presParOf" srcId="{685A5F25-D30B-47AD-A7B6-9608BBACEA2C}" destId="{BA4E96E0-CCB6-4F0D-9B11-2631DEE0E122}" srcOrd="2" destOrd="0" presId="urn:microsoft.com/office/officeart/2005/8/layout/pList2"/>
    <dgm:cxn modelId="{AF578971-172E-4FD2-B3BE-E1AB6051C271}" type="presParOf" srcId="{1C12C1AE-1344-47B4-BE91-DA4B64906F83}" destId="{C3660E2B-5F44-44A0-B4B7-5F56CCB2D172}" srcOrd="3" destOrd="0" presId="urn:microsoft.com/office/officeart/2005/8/layout/pList2"/>
    <dgm:cxn modelId="{862FF29C-D1C8-4301-8A35-2932776A947C}" type="presParOf" srcId="{1C12C1AE-1344-47B4-BE91-DA4B64906F83}" destId="{FA08BE8A-5BBE-4BDF-B54D-2CF126544B44}" srcOrd="4" destOrd="0" presId="urn:microsoft.com/office/officeart/2005/8/layout/pList2"/>
    <dgm:cxn modelId="{2E16F10A-B3B7-425E-AA3B-FA240CD94626}" type="presParOf" srcId="{FA08BE8A-5BBE-4BDF-B54D-2CF126544B44}" destId="{B8766A2B-36C6-445B-BFFA-E96C658AA044}" srcOrd="0" destOrd="0" presId="urn:microsoft.com/office/officeart/2005/8/layout/pList2"/>
    <dgm:cxn modelId="{44E45B7D-A4AF-4724-955E-239E2F3C9799}" type="presParOf" srcId="{FA08BE8A-5BBE-4BDF-B54D-2CF126544B44}" destId="{D6F9B386-FEEE-41FE-A27B-80BC29F79719}" srcOrd="1" destOrd="0" presId="urn:microsoft.com/office/officeart/2005/8/layout/pList2"/>
    <dgm:cxn modelId="{DD7042CE-BE36-475A-A83B-EA7E1309DF5F}" type="presParOf" srcId="{FA08BE8A-5BBE-4BDF-B54D-2CF126544B44}" destId="{93C7EB55-6360-4B09-AF7B-18438A6FCF1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85786B-8650-4F22-81F6-D19063B53F61}" type="doc">
      <dgm:prSet loTypeId="urn:microsoft.com/office/officeart/2005/8/layout/hList7#3" loCatId="process" qsTypeId="urn:microsoft.com/office/officeart/2005/8/quickstyle/3d1" qsCatId="3D" csTypeId="urn:microsoft.com/office/officeart/2005/8/colors/colorful1#1" csCatId="colorful" phldr="1"/>
      <dgm:spPr/>
    </dgm:pt>
    <dgm:pt modelId="{6C89EB22-1916-4ACC-B83C-91B92CA01C0A}">
      <dgm:prSet phldrT="[Text]"/>
      <dgm:spPr/>
      <dgm:t>
        <a:bodyPr/>
        <a:lstStyle/>
        <a:p>
          <a:r>
            <a:rPr lang="en-US" dirty="0"/>
            <a:t>Insurance Buyers</a:t>
          </a:r>
        </a:p>
      </dgm:t>
    </dgm:pt>
    <dgm:pt modelId="{930BC2E4-D31E-4683-AFE8-995CB98A1086}" type="parTrans" cxnId="{8C662BF8-00A7-4CF7-A8F4-89F3BD899759}">
      <dgm:prSet/>
      <dgm:spPr/>
      <dgm:t>
        <a:bodyPr/>
        <a:lstStyle/>
        <a:p>
          <a:endParaRPr lang="en-US"/>
        </a:p>
      </dgm:t>
    </dgm:pt>
    <dgm:pt modelId="{DAFB0563-0FE7-4928-9B07-3C22E1F2110C}" type="sibTrans" cxnId="{8C662BF8-00A7-4CF7-A8F4-89F3BD899759}">
      <dgm:prSet/>
      <dgm:spPr/>
      <dgm:t>
        <a:bodyPr/>
        <a:lstStyle/>
        <a:p>
          <a:endParaRPr lang="en-US"/>
        </a:p>
      </dgm:t>
    </dgm:pt>
    <dgm:pt modelId="{0F96E597-E6D1-42C5-841E-9B33DCB177A4}">
      <dgm:prSet phldrT="[Text]"/>
      <dgm:spPr/>
      <dgm:t>
        <a:bodyPr/>
        <a:lstStyle/>
        <a:p>
          <a:r>
            <a:rPr lang="en-US" dirty="0"/>
            <a:t>Hazard Risk Managers</a:t>
          </a:r>
        </a:p>
      </dgm:t>
    </dgm:pt>
    <dgm:pt modelId="{DC99AE28-9058-49F1-A858-932BEFE15CFE}" type="parTrans" cxnId="{7F768410-EEC8-40E5-8F55-081A8BB4F16E}">
      <dgm:prSet/>
      <dgm:spPr/>
      <dgm:t>
        <a:bodyPr/>
        <a:lstStyle/>
        <a:p>
          <a:endParaRPr lang="en-US"/>
        </a:p>
      </dgm:t>
    </dgm:pt>
    <dgm:pt modelId="{D069B21D-59CC-47F3-A82E-B5247C920476}" type="sibTrans" cxnId="{7F768410-EEC8-40E5-8F55-081A8BB4F16E}">
      <dgm:prSet/>
      <dgm:spPr/>
      <dgm:t>
        <a:bodyPr/>
        <a:lstStyle/>
        <a:p>
          <a:endParaRPr lang="en-US"/>
        </a:p>
      </dgm:t>
    </dgm:pt>
    <dgm:pt modelId="{7C5AC3CA-0ACE-482C-9DA4-E710C14DB41F}">
      <dgm:prSet phldrT="[Text]"/>
      <dgm:spPr/>
      <dgm:t>
        <a:bodyPr/>
        <a:lstStyle/>
        <a:p>
          <a:r>
            <a:rPr lang="en-US" dirty="0"/>
            <a:t>Risk Managers</a:t>
          </a:r>
        </a:p>
      </dgm:t>
    </dgm:pt>
    <dgm:pt modelId="{EF751037-C4A0-4BB8-9A9B-80E946E0D572}" type="parTrans" cxnId="{60E86565-8C78-414E-BDDB-F03515E3C5D7}">
      <dgm:prSet/>
      <dgm:spPr/>
      <dgm:t>
        <a:bodyPr/>
        <a:lstStyle/>
        <a:p>
          <a:endParaRPr lang="en-US"/>
        </a:p>
      </dgm:t>
    </dgm:pt>
    <dgm:pt modelId="{DA6E6310-9192-4A46-9D8A-E316675BD0A4}" type="sibTrans" cxnId="{60E86565-8C78-414E-BDDB-F03515E3C5D7}">
      <dgm:prSet/>
      <dgm:spPr/>
      <dgm:t>
        <a:bodyPr/>
        <a:lstStyle/>
        <a:p>
          <a:endParaRPr lang="en-US"/>
        </a:p>
      </dgm:t>
    </dgm:pt>
    <dgm:pt modelId="{B16DE1CA-3716-4F5C-BF76-7530C4AA2106}">
      <dgm:prSet phldrT="[Text]"/>
      <dgm:spPr/>
      <dgm:t>
        <a:bodyPr/>
        <a:lstStyle/>
        <a:p>
          <a:r>
            <a:rPr lang="en-US" dirty="0"/>
            <a:t>Buried in Org Chart</a:t>
          </a:r>
        </a:p>
      </dgm:t>
    </dgm:pt>
    <dgm:pt modelId="{FADF1829-A204-4EAD-BE9F-DCB9FFCAED65}" type="parTrans" cxnId="{256FC425-7D16-4F70-8A67-1E5FC5D98317}">
      <dgm:prSet/>
      <dgm:spPr/>
      <dgm:t>
        <a:bodyPr/>
        <a:lstStyle/>
        <a:p>
          <a:endParaRPr lang="en-US"/>
        </a:p>
      </dgm:t>
    </dgm:pt>
    <dgm:pt modelId="{8C724CD0-FDD3-4E27-9CD0-1C845A15F508}" type="sibTrans" cxnId="{256FC425-7D16-4F70-8A67-1E5FC5D98317}">
      <dgm:prSet/>
      <dgm:spPr/>
      <dgm:t>
        <a:bodyPr/>
        <a:lstStyle/>
        <a:p>
          <a:endParaRPr lang="en-US"/>
        </a:p>
      </dgm:t>
    </dgm:pt>
    <dgm:pt modelId="{1F91C416-2C75-4494-8261-B71DA2EEEBF8}">
      <dgm:prSet phldrT="[Text]"/>
      <dgm:spPr/>
      <dgm:t>
        <a:bodyPr/>
        <a:lstStyle/>
        <a:p>
          <a:r>
            <a:rPr lang="en-US" dirty="0"/>
            <a:t>Elevation to Management</a:t>
          </a:r>
        </a:p>
      </dgm:t>
    </dgm:pt>
    <dgm:pt modelId="{0CF44049-078C-482F-A57E-B9E0AE6F50CD}" type="parTrans" cxnId="{0D951B87-DE88-425F-A38C-BB4926E35028}">
      <dgm:prSet/>
      <dgm:spPr/>
      <dgm:t>
        <a:bodyPr/>
        <a:lstStyle/>
        <a:p>
          <a:endParaRPr lang="en-US"/>
        </a:p>
      </dgm:t>
    </dgm:pt>
    <dgm:pt modelId="{475B05D4-2395-4AF3-AA89-DBA0B5734978}" type="sibTrans" cxnId="{0D951B87-DE88-425F-A38C-BB4926E35028}">
      <dgm:prSet/>
      <dgm:spPr/>
      <dgm:t>
        <a:bodyPr/>
        <a:lstStyle/>
        <a:p>
          <a:endParaRPr lang="en-US"/>
        </a:p>
      </dgm:t>
    </dgm:pt>
    <dgm:pt modelId="{699F04B2-4577-4A30-8344-6FEFF76A9ABD}">
      <dgm:prSet phldrT="[Text]"/>
      <dgm:spPr/>
      <dgm:t>
        <a:bodyPr/>
        <a:lstStyle/>
        <a:p>
          <a:r>
            <a:rPr lang="en-US" dirty="0"/>
            <a:t>Elevation to Directors and Officers</a:t>
          </a:r>
        </a:p>
      </dgm:t>
    </dgm:pt>
    <dgm:pt modelId="{12528C56-FC06-4AF0-89FB-1BBD68E95C77}" type="parTrans" cxnId="{5147E680-D45B-448F-AC6A-4D850ADD35DE}">
      <dgm:prSet/>
      <dgm:spPr/>
      <dgm:t>
        <a:bodyPr/>
        <a:lstStyle/>
        <a:p>
          <a:endParaRPr lang="en-US"/>
        </a:p>
      </dgm:t>
    </dgm:pt>
    <dgm:pt modelId="{2203B537-9C86-4DF7-B8BF-F0529E87C848}" type="sibTrans" cxnId="{5147E680-D45B-448F-AC6A-4D850ADD35DE}">
      <dgm:prSet/>
      <dgm:spPr/>
      <dgm:t>
        <a:bodyPr/>
        <a:lstStyle/>
        <a:p>
          <a:endParaRPr lang="en-US"/>
        </a:p>
      </dgm:t>
    </dgm:pt>
    <dgm:pt modelId="{86A9CED7-39F5-4AC5-BB0B-B0B9540138E7}">
      <dgm:prSet/>
      <dgm:spPr/>
      <dgm:t>
        <a:bodyPr/>
        <a:lstStyle/>
        <a:p>
          <a:r>
            <a:rPr lang="en-US" dirty="0"/>
            <a:t>Strategic Risk Managers</a:t>
          </a:r>
        </a:p>
      </dgm:t>
    </dgm:pt>
    <dgm:pt modelId="{1A1CDEC2-9A09-4C9F-8F44-4BE3BC878925}" type="parTrans" cxnId="{80681E92-4F0D-43F9-A752-27BB0F351107}">
      <dgm:prSet/>
      <dgm:spPr/>
    </dgm:pt>
    <dgm:pt modelId="{6C3DE66F-6D00-4B90-B79E-92BA5D4D688A}" type="sibTrans" cxnId="{80681E92-4F0D-43F9-A752-27BB0F351107}">
      <dgm:prSet/>
      <dgm:spPr/>
    </dgm:pt>
    <dgm:pt modelId="{B7763158-C7CD-4F9B-A797-DF3FC378F3AC}">
      <dgm:prSet/>
      <dgm:spPr/>
      <dgm:t>
        <a:bodyPr/>
        <a:lstStyle/>
        <a:p>
          <a:r>
            <a:rPr lang="en-US" dirty="0"/>
            <a:t>Selected  elevation to C-Suite</a:t>
          </a:r>
        </a:p>
      </dgm:t>
    </dgm:pt>
    <dgm:pt modelId="{E6CFE043-AEC3-4D61-998D-C54817A94135}" type="parTrans" cxnId="{C2E7B0F0-14AF-480C-8F75-581FDD3F7D83}">
      <dgm:prSet/>
      <dgm:spPr/>
    </dgm:pt>
    <dgm:pt modelId="{7E0CF019-FE5B-40E8-B476-AACF0AFD62AC}" type="sibTrans" cxnId="{C2E7B0F0-14AF-480C-8F75-581FDD3F7D83}">
      <dgm:prSet/>
      <dgm:spPr/>
    </dgm:pt>
    <dgm:pt modelId="{F9FEC220-5298-4D20-B168-E4567216079B}" type="pres">
      <dgm:prSet presAssocID="{EE85786B-8650-4F22-81F6-D19063B53F61}" presName="Name0" presStyleCnt="0">
        <dgm:presLayoutVars>
          <dgm:dir/>
          <dgm:resizeHandles val="exact"/>
        </dgm:presLayoutVars>
      </dgm:prSet>
      <dgm:spPr/>
    </dgm:pt>
    <dgm:pt modelId="{8D80100A-47FA-4525-921D-F57BD00A8FEE}" type="pres">
      <dgm:prSet presAssocID="{EE85786B-8650-4F22-81F6-D19063B53F61}" presName="fgShape" presStyleLbl="fgShp" presStyleIdx="0" presStyleCnt="1" custScaleX="106625"/>
      <dgm:spPr>
        <a:prstGeom prst="rightArrow">
          <a:avLst/>
        </a:prstGeom>
      </dgm:spPr>
    </dgm:pt>
    <dgm:pt modelId="{0F0D7555-1686-4D94-B7C4-65E26B0F7428}" type="pres">
      <dgm:prSet presAssocID="{EE85786B-8650-4F22-81F6-D19063B53F61}" presName="linComp" presStyleCnt="0"/>
      <dgm:spPr/>
    </dgm:pt>
    <dgm:pt modelId="{A0E9934B-0166-49A2-9FA9-F599A120AFEF}" type="pres">
      <dgm:prSet presAssocID="{6C89EB22-1916-4ACC-B83C-91B92CA01C0A}" presName="compNode" presStyleCnt="0"/>
      <dgm:spPr/>
    </dgm:pt>
    <dgm:pt modelId="{7D639FB2-802C-4A60-8F1A-4CB8718570F6}" type="pres">
      <dgm:prSet presAssocID="{6C89EB22-1916-4ACC-B83C-91B92CA01C0A}" presName="bkgdShape" presStyleLbl="node1" presStyleIdx="0" presStyleCnt="4"/>
      <dgm:spPr/>
      <dgm:t>
        <a:bodyPr/>
        <a:lstStyle/>
        <a:p>
          <a:endParaRPr lang="en-US"/>
        </a:p>
      </dgm:t>
    </dgm:pt>
    <dgm:pt modelId="{698DCF4E-B14C-4453-97D5-5A8D1281ACCE}" type="pres">
      <dgm:prSet presAssocID="{6C89EB22-1916-4ACC-B83C-91B92CA01C0A}" presName="nodeTx" presStyleLbl="node1" presStyleIdx="0" presStyleCnt="4">
        <dgm:presLayoutVars>
          <dgm:bulletEnabled val="1"/>
        </dgm:presLayoutVars>
      </dgm:prSet>
      <dgm:spPr/>
      <dgm:t>
        <a:bodyPr/>
        <a:lstStyle/>
        <a:p>
          <a:endParaRPr lang="en-US"/>
        </a:p>
      </dgm:t>
    </dgm:pt>
    <dgm:pt modelId="{B453F6EB-1872-4EB9-8C95-D8C3058A4B43}" type="pres">
      <dgm:prSet presAssocID="{6C89EB22-1916-4ACC-B83C-91B92CA01C0A}" presName="invisiNode" presStyleLbl="node1" presStyleIdx="0" presStyleCnt="4"/>
      <dgm:spPr/>
    </dgm:pt>
    <dgm:pt modelId="{AC5BFBDF-3F4D-4369-AD56-991C1481EECD}" type="pres">
      <dgm:prSet presAssocID="{6C89EB22-1916-4ACC-B83C-91B92CA01C0A}" presName="imagNode" presStyleLbl="fgImgPlace1" presStyleIdx="0" presStyleCnt="4" custScaleX="108863" custScaleY="117556"/>
      <dgm:spPr>
        <a:blipFill rotWithShape="0">
          <a:blip xmlns:r="http://schemas.openxmlformats.org/officeDocument/2006/relationships" r:embed="rId1"/>
          <a:stretch>
            <a:fillRect/>
          </a:stretch>
        </a:blipFill>
      </dgm:spPr>
    </dgm:pt>
    <dgm:pt modelId="{6BEA24D5-3EEB-4356-B2F0-6FFBCFEF4B3B}" type="pres">
      <dgm:prSet presAssocID="{DAFB0563-0FE7-4928-9B07-3C22E1F2110C}" presName="sibTrans" presStyleLbl="sibTrans2D1" presStyleIdx="0" presStyleCnt="0"/>
      <dgm:spPr/>
      <dgm:t>
        <a:bodyPr/>
        <a:lstStyle/>
        <a:p>
          <a:endParaRPr lang="en-US"/>
        </a:p>
      </dgm:t>
    </dgm:pt>
    <dgm:pt modelId="{C20B4496-A7A6-4956-B12A-9352552645B4}" type="pres">
      <dgm:prSet presAssocID="{0F96E597-E6D1-42C5-841E-9B33DCB177A4}" presName="compNode" presStyleCnt="0"/>
      <dgm:spPr/>
    </dgm:pt>
    <dgm:pt modelId="{1FAEC93C-8AB0-47C1-BFA4-9C3ECBD244F9}" type="pres">
      <dgm:prSet presAssocID="{0F96E597-E6D1-42C5-841E-9B33DCB177A4}" presName="bkgdShape" presStyleLbl="node1" presStyleIdx="1" presStyleCnt="4"/>
      <dgm:spPr/>
      <dgm:t>
        <a:bodyPr/>
        <a:lstStyle/>
        <a:p>
          <a:endParaRPr lang="en-US"/>
        </a:p>
      </dgm:t>
    </dgm:pt>
    <dgm:pt modelId="{31CC395C-B3E7-4ADB-BC7B-BCA239046AD1}" type="pres">
      <dgm:prSet presAssocID="{0F96E597-E6D1-42C5-841E-9B33DCB177A4}" presName="nodeTx" presStyleLbl="node1" presStyleIdx="1" presStyleCnt="4">
        <dgm:presLayoutVars>
          <dgm:bulletEnabled val="1"/>
        </dgm:presLayoutVars>
      </dgm:prSet>
      <dgm:spPr/>
      <dgm:t>
        <a:bodyPr/>
        <a:lstStyle/>
        <a:p>
          <a:endParaRPr lang="en-US"/>
        </a:p>
      </dgm:t>
    </dgm:pt>
    <dgm:pt modelId="{5130C6A6-7FAB-43A7-884F-00FC6CB1F244}" type="pres">
      <dgm:prSet presAssocID="{0F96E597-E6D1-42C5-841E-9B33DCB177A4}" presName="invisiNode" presStyleLbl="node1" presStyleIdx="1" presStyleCnt="4"/>
      <dgm:spPr/>
    </dgm:pt>
    <dgm:pt modelId="{9F3AF3ED-148A-4A4A-BC54-2F5CA62EE00C}" type="pres">
      <dgm:prSet presAssocID="{0F96E597-E6D1-42C5-841E-9B33DCB177A4}" presName="imagNode" presStyleLbl="fgImgPlace1" presStyleIdx="1" presStyleCnt="4"/>
      <dgm:spPr>
        <a:blipFill rotWithShape="0">
          <a:blip xmlns:r="http://schemas.openxmlformats.org/officeDocument/2006/relationships" r:embed="rId2"/>
          <a:stretch>
            <a:fillRect/>
          </a:stretch>
        </a:blipFill>
      </dgm:spPr>
    </dgm:pt>
    <dgm:pt modelId="{CD0500BF-EE0E-44A5-B7CF-CFF2E7C1DC66}" type="pres">
      <dgm:prSet presAssocID="{D069B21D-59CC-47F3-A82E-B5247C920476}" presName="sibTrans" presStyleLbl="sibTrans2D1" presStyleIdx="0" presStyleCnt="0"/>
      <dgm:spPr/>
      <dgm:t>
        <a:bodyPr/>
        <a:lstStyle/>
        <a:p>
          <a:endParaRPr lang="en-US"/>
        </a:p>
      </dgm:t>
    </dgm:pt>
    <dgm:pt modelId="{FFE4C649-4AFE-4C15-86DF-FB1953712D4C}" type="pres">
      <dgm:prSet presAssocID="{7C5AC3CA-0ACE-482C-9DA4-E710C14DB41F}" presName="compNode" presStyleCnt="0"/>
      <dgm:spPr/>
    </dgm:pt>
    <dgm:pt modelId="{FA022BCB-777B-4D37-BB98-43D82F2E7973}" type="pres">
      <dgm:prSet presAssocID="{7C5AC3CA-0ACE-482C-9DA4-E710C14DB41F}" presName="bkgdShape" presStyleLbl="node1" presStyleIdx="2" presStyleCnt="4"/>
      <dgm:spPr/>
      <dgm:t>
        <a:bodyPr/>
        <a:lstStyle/>
        <a:p>
          <a:endParaRPr lang="en-US"/>
        </a:p>
      </dgm:t>
    </dgm:pt>
    <dgm:pt modelId="{0CFEB649-7646-4B5E-A5D0-F027F0B2AB28}" type="pres">
      <dgm:prSet presAssocID="{7C5AC3CA-0ACE-482C-9DA4-E710C14DB41F}" presName="nodeTx" presStyleLbl="node1" presStyleIdx="2" presStyleCnt="4">
        <dgm:presLayoutVars>
          <dgm:bulletEnabled val="1"/>
        </dgm:presLayoutVars>
      </dgm:prSet>
      <dgm:spPr/>
      <dgm:t>
        <a:bodyPr/>
        <a:lstStyle/>
        <a:p>
          <a:endParaRPr lang="en-US"/>
        </a:p>
      </dgm:t>
    </dgm:pt>
    <dgm:pt modelId="{99299E7F-D928-4E28-88CF-0D8F08D0144F}" type="pres">
      <dgm:prSet presAssocID="{7C5AC3CA-0ACE-482C-9DA4-E710C14DB41F}" presName="invisiNode" presStyleLbl="node1" presStyleIdx="2" presStyleCnt="4"/>
      <dgm:spPr/>
    </dgm:pt>
    <dgm:pt modelId="{0242A8C1-4C5B-4A04-BB79-3CBD2A5E6C44}" type="pres">
      <dgm:prSet presAssocID="{7C5AC3CA-0ACE-482C-9DA4-E710C14DB41F}" presName="imagNode" presStyleLbl="fgImgPlace1" presStyleIdx="2" presStyleCnt="4"/>
      <dgm:spPr>
        <a:blipFill rotWithShape="0">
          <a:blip xmlns:r="http://schemas.openxmlformats.org/officeDocument/2006/relationships" r:embed="rId3"/>
          <a:stretch>
            <a:fillRect/>
          </a:stretch>
        </a:blipFill>
      </dgm:spPr>
    </dgm:pt>
    <dgm:pt modelId="{CBF079CC-47A7-493F-8651-A19D11D92A1F}" type="pres">
      <dgm:prSet presAssocID="{DA6E6310-9192-4A46-9D8A-E316675BD0A4}" presName="sibTrans" presStyleLbl="sibTrans2D1" presStyleIdx="0" presStyleCnt="0"/>
      <dgm:spPr/>
      <dgm:t>
        <a:bodyPr/>
        <a:lstStyle/>
        <a:p>
          <a:endParaRPr lang="en-US"/>
        </a:p>
      </dgm:t>
    </dgm:pt>
    <dgm:pt modelId="{0C3DB5EC-2BA8-4F95-B9C0-669753BF4CC4}" type="pres">
      <dgm:prSet presAssocID="{86A9CED7-39F5-4AC5-BB0B-B0B9540138E7}" presName="compNode" presStyleCnt="0"/>
      <dgm:spPr/>
    </dgm:pt>
    <dgm:pt modelId="{C4911D42-95D6-4245-96B3-A3A912FD8CC7}" type="pres">
      <dgm:prSet presAssocID="{86A9CED7-39F5-4AC5-BB0B-B0B9540138E7}" presName="bkgdShape" presStyleLbl="node1" presStyleIdx="3" presStyleCnt="4"/>
      <dgm:spPr/>
      <dgm:t>
        <a:bodyPr/>
        <a:lstStyle/>
        <a:p>
          <a:endParaRPr lang="en-US"/>
        </a:p>
      </dgm:t>
    </dgm:pt>
    <dgm:pt modelId="{7C12C8D8-3BD8-4BA9-B2E3-4B94BC87299D}" type="pres">
      <dgm:prSet presAssocID="{86A9CED7-39F5-4AC5-BB0B-B0B9540138E7}" presName="nodeTx" presStyleLbl="node1" presStyleIdx="3" presStyleCnt="4">
        <dgm:presLayoutVars>
          <dgm:bulletEnabled val="1"/>
        </dgm:presLayoutVars>
      </dgm:prSet>
      <dgm:spPr/>
      <dgm:t>
        <a:bodyPr/>
        <a:lstStyle/>
        <a:p>
          <a:endParaRPr lang="en-US"/>
        </a:p>
      </dgm:t>
    </dgm:pt>
    <dgm:pt modelId="{0BC7F4CE-A371-4149-9288-82480DF55E9D}" type="pres">
      <dgm:prSet presAssocID="{86A9CED7-39F5-4AC5-BB0B-B0B9540138E7}" presName="invisiNode" presStyleLbl="node1" presStyleIdx="3" presStyleCnt="4"/>
      <dgm:spPr/>
    </dgm:pt>
    <dgm:pt modelId="{AC00AF84-BF42-4293-85E6-00BBB6F61B17}" type="pres">
      <dgm:prSet presAssocID="{86A9CED7-39F5-4AC5-BB0B-B0B9540138E7}" presName="imagNode" presStyleLbl="fgImgPlace1" presStyleIdx="3" presStyleCnt="4"/>
      <dgm:spPr>
        <a:blipFill rotWithShape="0">
          <a:blip xmlns:r="http://schemas.openxmlformats.org/officeDocument/2006/relationships" r:embed="rId4"/>
          <a:stretch>
            <a:fillRect/>
          </a:stretch>
        </a:blipFill>
      </dgm:spPr>
    </dgm:pt>
  </dgm:ptLst>
  <dgm:cxnLst>
    <dgm:cxn modelId="{D436EA81-00A9-4AB2-B76A-12D7BA91D14D}" type="presOf" srcId="{1F91C416-2C75-4494-8261-B71DA2EEEBF8}" destId="{31CC395C-B3E7-4ADB-BC7B-BCA239046AD1}" srcOrd="1" destOrd="1" presId="urn:microsoft.com/office/officeart/2005/8/layout/hList7#3"/>
    <dgm:cxn modelId="{8EA2B073-FC3B-4D54-9DDB-8CB9282C6471}" type="presOf" srcId="{0F96E597-E6D1-42C5-841E-9B33DCB177A4}" destId="{1FAEC93C-8AB0-47C1-BFA4-9C3ECBD244F9}" srcOrd="0" destOrd="0" presId="urn:microsoft.com/office/officeart/2005/8/layout/hList7#3"/>
    <dgm:cxn modelId="{B4D4BFAD-4E6C-4353-BF6E-B1B26CABFB7E}" type="presOf" srcId="{86A9CED7-39F5-4AC5-BB0B-B0B9540138E7}" destId="{C4911D42-95D6-4245-96B3-A3A912FD8CC7}" srcOrd="0" destOrd="0" presId="urn:microsoft.com/office/officeart/2005/8/layout/hList7#3"/>
    <dgm:cxn modelId="{EC6CDBDF-BC3C-4247-8009-E93826C7F00E}" type="presOf" srcId="{B7763158-C7CD-4F9B-A797-DF3FC378F3AC}" destId="{7C12C8D8-3BD8-4BA9-B2E3-4B94BC87299D}" srcOrd="1" destOrd="1" presId="urn:microsoft.com/office/officeart/2005/8/layout/hList7#3"/>
    <dgm:cxn modelId="{256FC425-7D16-4F70-8A67-1E5FC5D98317}" srcId="{6C89EB22-1916-4ACC-B83C-91B92CA01C0A}" destId="{B16DE1CA-3716-4F5C-BF76-7530C4AA2106}" srcOrd="0" destOrd="0" parTransId="{FADF1829-A204-4EAD-BE9F-DCB9FFCAED65}" sibTransId="{8C724CD0-FDD3-4E27-9CD0-1C845A15F508}"/>
    <dgm:cxn modelId="{0D951B87-DE88-425F-A38C-BB4926E35028}" srcId="{0F96E597-E6D1-42C5-841E-9B33DCB177A4}" destId="{1F91C416-2C75-4494-8261-B71DA2EEEBF8}" srcOrd="0" destOrd="0" parTransId="{0CF44049-078C-482F-A57E-B9E0AE6F50CD}" sibTransId="{475B05D4-2395-4AF3-AA89-DBA0B5734978}"/>
    <dgm:cxn modelId="{48D75B99-6C47-4E40-AF89-AE57F76B55A1}" type="presOf" srcId="{B16DE1CA-3716-4F5C-BF76-7530C4AA2106}" destId="{698DCF4E-B14C-4453-97D5-5A8D1281ACCE}" srcOrd="1" destOrd="1" presId="urn:microsoft.com/office/officeart/2005/8/layout/hList7#3"/>
    <dgm:cxn modelId="{80681E92-4F0D-43F9-A752-27BB0F351107}" srcId="{EE85786B-8650-4F22-81F6-D19063B53F61}" destId="{86A9CED7-39F5-4AC5-BB0B-B0B9540138E7}" srcOrd="3" destOrd="0" parTransId="{1A1CDEC2-9A09-4C9F-8F44-4BE3BC878925}" sibTransId="{6C3DE66F-6D00-4B90-B79E-92BA5D4D688A}"/>
    <dgm:cxn modelId="{6161088F-AA15-41D1-AE71-B679DB798246}" type="presOf" srcId="{7C5AC3CA-0ACE-482C-9DA4-E710C14DB41F}" destId="{0CFEB649-7646-4B5E-A5D0-F027F0B2AB28}" srcOrd="1" destOrd="0" presId="urn:microsoft.com/office/officeart/2005/8/layout/hList7#3"/>
    <dgm:cxn modelId="{8C662BF8-00A7-4CF7-A8F4-89F3BD899759}" srcId="{EE85786B-8650-4F22-81F6-D19063B53F61}" destId="{6C89EB22-1916-4ACC-B83C-91B92CA01C0A}" srcOrd="0" destOrd="0" parTransId="{930BC2E4-D31E-4683-AFE8-995CB98A1086}" sibTransId="{DAFB0563-0FE7-4928-9B07-3C22E1F2110C}"/>
    <dgm:cxn modelId="{86A3DD01-F4AC-4328-8017-0A8A51FFE212}" type="presOf" srcId="{DAFB0563-0FE7-4928-9B07-3C22E1F2110C}" destId="{6BEA24D5-3EEB-4356-B2F0-6FFBCFEF4B3B}" srcOrd="0" destOrd="0" presId="urn:microsoft.com/office/officeart/2005/8/layout/hList7#3"/>
    <dgm:cxn modelId="{C2E7B0F0-14AF-480C-8F75-581FDD3F7D83}" srcId="{86A9CED7-39F5-4AC5-BB0B-B0B9540138E7}" destId="{B7763158-C7CD-4F9B-A797-DF3FC378F3AC}" srcOrd="0" destOrd="0" parTransId="{E6CFE043-AEC3-4D61-998D-C54817A94135}" sibTransId="{7E0CF019-FE5B-40E8-B476-AACF0AFD62AC}"/>
    <dgm:cxn modelId="{5147E680-D45B-448F-AC6A-4D850ADD35DE}" srcId="{7C5AC3CA-0ACE-482C-9DA4-E710C14DB41F}" destId="{699F04B2-4577-4A30-8344-6FEFF76A9ABD}" srcOrd="0" destOrd="0" parTransId="{12528C56-FC06-4AF0-89FB-1BBD68E95C77}" sibTransId="{2203B537-9C86-4DF7-B8BF-F0529E87C848}"/>
    <dgm:cxn modelId="{9852142C-D025-4FAD-87DE-449D567CD8AC}" type="presOf" srcId="{D069B21D-59CC-47F3-A82E-B5247C920476}" destId="{CD0500BF-EE0E-44A5-B7CF-CFF2E7C1DC66}" srcOrd="0" destOrd="0" presId="urn:microsoft.com/office/officeart/2005/8/layout/hList7#3"/>
    <dgm:cxn modelId="{DA63BC59-5813-4B2C-8DFA-4DA59FD4B7D5}" type="presOf" srcId="{6C89EB22-1916-4ACC-B83C-91B92CA01C0A}" destId="{7D639FB2-802C-4A60-8F1A-4CB8718570F6}" srcOrd="0" destOrd="0" presId="urn:microsoft.com/office/officeart/2005/8/layout/hList7#3"/>
    <dgm:cxn modelId="{FEEB01F3-BC1D-4110-A02E-DB5AC7912C9E}" type="presOf" srcId="{86A9CED7-39F5-4AC5-BB0B-B0B9540138E7}" destId="{7C12C8D8-3BD8-4BA9-B2E3-4B94BC87299D}" srcOrd="1" destOrd="0" presId="urn:microsoft.com/office/officeart/2005/8/layout/hList7#3"/>
    <dgm:cxn modelId="{E6D9D181-B8B2-4B5F-9B46-13AF1B8A1FE8}" type="presOf" srcId="{6C89EB22-1916-4ACC-B83C-91B92CA01C0A}" destId="{698DCF4E-B14C-4453-97D5-5A8D1281ACCE}" srcOrd="1" destOrd="0" presId="urn:microsoft.com/office/officeart/2005/8/layout/hList7#3"/>
    <dgm:cxn modelId="{2F20BA06-B217-488A-9251-7FBCBA27563A}" type="presOf" srcId="{EE85786B-8650-4F22-81F6-D19063B53F61}" destId="{F9FEC220-5298-4D20-B168-E4567216079B}" srcOrd="0" destOrd="0" presId="urn:microsoft.com/office/officeart/2005/8/layout/hList7#3"/>
    <dgm:cxn modelId="{78F96164-5AF3-42DF-9E99-915DCC555CAB}" type="presOf" srcId="{699F04B2-4577-4A30-8344-6FEFF76A9ABD}" destId="{0CFEB649-7646-4B5E-A5D0-F027F0B2AB28}" srcOrd="1" destOrd="1" presId="urn:microsoft.com/office/officeart/2005/8/layout/hList7#3"/>
    <dgm:cxn modelId="{90CE0BC1-AF01-4189-A1D6-EC13DEB02738}" type="presOf" srcId="{0F96E597-E6D1-42C5-841E-9B33DCB177A4}" destId="{31CC395C-B3E7-4ADB-BC7B-BCA239046AD1}" srcOrd="1" destOrd="0" presId="urn:microsoft.com/office/officeart/2005/8/layout/hList7#3"/>
    <dgm:cxn modelId="{0FDD009A-D1DA-479D-B71B-B93637A2021E}" type="presOf" srcId="{DA6E6310-9192-4A46-9D8A-E316675BD0A4}" destId="{CBF079CC-47A7-493F-8651-A19D11D92A1F}" srcOrd="0" destOrd="0" presId="urn:microsoft.com/office/officeart/2005/8/layout/hList7#3"/>
    <dgm:cxn modelId="{C360D6C8-2DA8-48A0-BB99-7F14189E70E6}" type="presOf" srcId="{699F04B2-4577-4A30-8344-6FEFF76A9ABD}" destId="{FA022BCB-777B-4D37-BB98-43D82F2E7973}" srcOrd="0" destOrd="1" presId="urn:microsoft.com/office/officeart/2005/8/layout/hList7#3"/>
    <dgm:cxn modelId="{60E86565-8C78-414E-BDDB-F03515E3C5D7}" srcId="{EE85786B-8650-4F22-81F6-D19063B53F61}" destId="{7C5AC3CA-0ACE-482C-9DA4-E710C14DB41F}" srcOrd="2" destOrd="0" parTransId="{EF751037-C4A0-4BB8-9A9B-80E946E0D572}" sibTransId="{DA6E6310-9192-4A46-9D8A-E316675BD0A4}"/>
    <dgm:cxn modelId="{29856718-CFB0-4235-B152-F68EFB0868DB}" type="presOf" srcId="{B7763158-C7CD-4F9B-A797-DF3FC378F3AC}" destId="{C4911D42-95D6-4245-96B3-A3A912FD8CC7}" srcOrd="0" destOrd="1" presId="urn:microsoft.com/office/officeart/2005/8/layout/hList7#3"/>
    <dgm:cxn modelId="{7F768410-EEC8-40E5-8F55-081A8BB4F16E}" srcId="{EE85786B-8650-4F22-81F6-D19063B53F61}" destId="{0F96E597-E6D1-42C5-841E-9B33DCB177A4}" srcOrd="1" destOrd="0" parTransId="{DC99AE28-9058-49F1-A858-932BEFE15CFE}" sibTransId="{D069B21D-59CC-47F3-A82E-B5247C920476}"/>
    <dgm:cxn modelId="{62CC2B54-DDF5-44EF-842A-3E99E2FEE629}" type="presOf" srcId="{B16DE1CA-3716-4F5C-BF76-7530C4AA2106}" destId="{7D639FB2-802C-4A60-8F1A-4CB8718570F6}" srcOrd="0" destOrd="1" presId="urn:microsoft.com/office/officeart/2005/8/layout/hList7#3"/>
    <dgm:cxn modelId="{F5D2A663-12CD-4A93-A4CB-AF5A17DDC1D5}" type="presOf" srcId="{1F91C416-2C75-4494-8261-B71DA2EEEBF8}" destId="{1FAEC93C-8AB0-47C1-BFA4-9C3ECBD244F9}" srcOrd="0" destOrd="1" presId="urn:microsoft.com/office/officeart/2005/8/layout/hList7#3"/>
    <dgm:cxn modelId="{70280D40-E379-45DD-8B75-B34DE60C45E1}" type="presOf" srcId="{7C5AC3CA-0ACE-482C-9DA4-E710C14DB41F}" destId="{FA022BCB-777B-4D37-BB98-43D82F2E7973}" srcOrd="0" destOrd="0" presId="urn:microsoft.com/office/officeart/2005/8/layout/hList7#3"/>
    <dgm:cxn modelId="{593A6EA1-0F00-4E8D-AED6-C33FAAB5C919}" type="presParOf" srcId="{F9FEC220-5298-4D20-B168-E4567216079B}" destId="{8D80100A-47FA-4525-921D-F57BD00A8FEE}" srcOrd="0" destOrd="0" presId="urn:microsoft.com/office/officeart/2005/8/layout/hList7#3"/>
    <dgm:cxn modelId="{729E13D0-AC19-4D69-9960-105961BFE2BD}" type="presParOf" srcId="{F9FEC220-5298-4D20-B168-E4567216079B}" destId="{0F0D7555-1686-4D94-B7C4-65E26B0F7428}" srcOrd="1" destOrd="0" presId="urn:microsoft.com/office/officeart/2005/8/layout/hList7#3"/>
    <dgm:cxn modelId="{F9BB4454-0985-4FEA-A178-608D899F27B5}" type="presParOf" srcId="{0F0D7555-1686-4D94-B7C4-65E26B0F7428}" destId="{A0E9934B-0166-49A2-9FA9-F599A120AFEF}" srcOrd="0" destOrd="0" presId="urn:microsoft.com/office/officeart/2005/8/layout/hList7#3"/>
    <dgm:cxn modelId="{B4CA8CDB-93FF-468C-A327-5EF92A241204}" type="presParOf" srcId="{A0E9934B-0166-49A2-9FA9-F599A120AFEF}" destId="{7D639FB2-802C-4A60-8F1A-4CB8718570F6}" srcOrd="0" destOrd="0" presId="urn:microsoft.com/office/officeart/2005/8/layout/hList7#3"/>
    <dgm:cxn modelId="{9C533758-0F98-4123-AB04-085072CDECA8}" type="presParOf" srcId="{A0E9934B-0166-49A2-9FA9-F599A120AFEF}" destId="{698DCF4E-B14C-4453-97D5-5A8D1281ACCE}" srcOrd="1" destOrd="0" presId="urn:microsoft.com/office/officeart/2005/8/layout/hList7#3"/>
    <dgm:cxn modelId="{2198BC1E-7D9E-4300-A0EA-97F65288B4C5}" type="presParOf" srcId="{A0E9934B-0166-49A2-9FA9-F599A120AFEF}" destId="{B453F6EB-1872-4EB9-8C95-D8C3058A4B43}" srcOrd="2" destOrd="0" presId="urn:microsoft.com/office/officeart/2005/8/layout/hList7#3"/>
    <dgm:cxn modelId="{2E393110-CB62-46CD-958A-4AF35E333D14}" type="presParOf" srcId="{A0E9934B-0166-49A2-9FA9-F599A120AFEF}" destId="{AC5BFBDF-3F4D-4369-AD56-991C1481EECD}" srcOrd="3" destOrd="0" presId="urn:microsoft.com/office/officeart/2005/8/layout/hList7#3"/>
    <dgm:cxn modelId="{89D7FE6A-3E0F-4382-8D49-901095474C30}" type="presParOf" srcId="{0F0D7555-1686-4D94-B7C4-65E26B0F7428}" destId="{6BEA24D5-3EEB-4356-B2F0-6FFBCFEF4B3B}" srcOrd="1" destOrd="0" presId="urn:microsoft.com/office/officeart/2005/8/layout/hList7#3"/>
    <dgm:cxn modelId="{F899D1FE-068F-452F-AAEF-1D002DBAAA2B}" type="presParOf" srcId="{0F0D7555-1686-4D94-B7C4-65E26B0F7428}" destId="{C20B4496-A7A6-4956-B12A-9352552645B4}" srcOrd="2" destOrd="0" presId="urn:microsoft.com/office/officeart/2005/8/layout/hList7#3"/>
    <dgm:cxn modelId="{1A683228-46F9-4A05-BF0B-1A88C694139C}" type="presParOf" srcId="{C20B4496-A7A6-4956-B12A-9352552645B4}" destId="{1FAEC93C-8AB0-47C1-BFA4-9C3ECBD244F9}" srcOrd="0" destOrd="0" presId="urn:microsoft.com/office/officeart/2005/8/layout/hList7#3"/>
    <dgm:cxn modelId="{EEFB3AEC-0035-4A8C-AE24-344016CBE7D5}" type="presParOf" srcId="{C20B4496-A7A6-4956-B12A-9352552645B4}" destId="{31CC395C-B3E7-4ADB-BC7B-BCA239046AD1}" srcOrd="1" destOrd="0" presId="urn:microsoft.com/office/officeart/2005/8/layout/hList7#3"/>
    <dgm:cxn modelId="{FC2BDB80-322D-465E-8BB6-3DAB90A62AA0}" type="presParOf" srcId="{C20B4496-A7A6-4956-B12A-9352552645B4}" destId="{5130C6A6-7FAB-43A7-884F-00FC6CB1F244}" srcOrd="2" destOrd="0" presId="urn:microsoft.com/office/officeart/2005/8/layout/hList7#3"/>
    <dgm:cxn modelId="{C5FC00BA-1218-45C3-AD21-F27C824E86CD}" type="presParOf" srcId="{C20B4496-A7A6-4956-B12A-9352552645B4}" destId="{9F3AF3ED-148A-4A4A-BC54-2F5CA62EE00C}" srcOrd="3" destOrd="0" presId="urn:microsoft.com/office/officeart/2005/8/layout/hList7#3"/>
    <dgm:cxn modelId="{ED95FEF1-88E1-4292-8ADA-BF79BD184F85}" type="presParOf" srcId="{0F0D7555-1686-4D94-B7C4-65E26B0F7428}" destId="{CD0500BF-EE0E-44A5-B7CF-CFF2E7C1DC66}" srcOrd="3" destOrd="0" presId="urn:microsoft.com/office/officeart/2005/8/layout/hList7#3"/>
    <dgm:cxn modelId="{80D7EDE5-C6D9-43A4-9806-1C6A2D9DFD61}" type="presParOf" srcId="{0F0D7555-1686-4D94-B7C4-65E26B0F7428}" destId="{FFE4C649-4AFE-4C15-86DF-FB1953712D4C}" srcOrd="4" destOrd="0" presId="urn:microsoft.com/office/officeart/2005/8/layout/hList7#3"/>
    <dgm:cxn modelId="{C911FA86-A605-4F8F-BF4C-D90F93700CAD}" type="presParOf" srcId="{FFE4C649-4AFE-4C15-86DF-FB1953712D4C}" destId="{FA022BCB-777B-4D37-BB98-43D82F2E7973}" srcOrd="0" destOrd="0" presId="urn:microsoft.com/office/officeart/2005/8/layout/hList7#3"/>
    <dgm:cxn modelId="{4B83B8A8-68C3-4173-AEA7-C436FC438E1B}" type="presParOf" srcId="{FFE4C649-4AFE-4C15-86DF-FB1953712D4C}" destId="{0CFEB649-7646-4B5E-A5D0-F027F0B2AB28}" srcOrd="1" destOrd="0" presId="urn:microsoft.com/office/officeart/2005/8/layout/hList7#3"/>
    <dgm:cxn modelId="{08764575-E39F-47D4-B6E3-5275CEF47DE3}" type="presParOf" srcId="{FFE4C649-4AFE-4C15-86DF-FB1953712D4C}" destId="{99299E7F-D928-4E28-88CF-0D8F08D0144F}" srcOrd="2" destOrd="0" presId="urn:microsoft.com/office/officeart/2005/8/layout/hList7#3"/>
    <dgm:cxn modelId="{E882BB9D-0D57-4198-83FC-76F995CBCB5F}" type="presParOf" srcId="{FFE4C649-4AFE-4C15-86DF-FB1953712D4C}" destId="{0242A8C1-4C5B-4A04-BB79-3CBD2A5E6C44}" srcOrd="3" destOrd="0" presId="urn:microsoft.com/office/officeart/2005/8/layout/hList7#3"/>
    <dgm:cxn modelId="{F89FE0F6-EE2F-4970-91EE-943CBE608A9C}" type="presParOf" srcId="{0F0D7555-1686-4D94-B7C4-65E26B0F7428}" destId="{CBF079CC-47A7-493F-8651-A19D11D92A1F}" srcOrd="5" destOrd="0" presId="urn:microsoft.com/office/officeart/2005/8/layout/hList7#3"/>
    <dgm:cxn modelId="{40D0284B-3F60-48EB-A120-D96555486130}" type="presParOf" srcId="{0F0D7555-1686-4D94-B7C4-65E26B0F7428}" destId="{0C3DB5EC-2BA8-4F95-B9C0-669753BF4CC4}" srcOrd="6" destOrd="0" presId="urn:microsoft.com/office/officeart/2005/8/layout/hList7#3"/>
    <dgm:cxn modelId="{BCFB48C7-B994-45F9-B42F-8F5BEA912614}" type="presParOf" srcId="{0C3DB5EC-2BA8-4F95-B9C0-669753BF4CC4}" destId="{C4911D42-95D6-4245-96B3-A3A912FD8CC7}" srcOrd="0" destOrd="0" presId="urn:microsoft.com/office/officeart/2005/8/layout/hList7#3"/>
    <dgm:cxn modelId="{60E0BAC2-5FB0-4ABD-A3E9-5C92B01CAA63}" type="presParOf" srcId="{0C3DB5EC-2BA8-4F95-B9C0-669753BF4CC4}" destId="{7C12C8D8-3BD8-4BA9-B2E3-4B94BC87299D}" srcOrd="1" destOrd="0" presId="urn:microsoft.com/office/officeart/2005/8/layout/hList7#3"/>
    <dgm:cxn modelId="{87098775-F9E7-42FF-81A4-5DB313DC10CF}" type="presParOf" srcId="{0C3DB5EC-2BA8-4F95-B9C0-669753BF4CC4}" destId="{0BC7F4CE-A371-4149-9288-82480DF55E9D}" srcOrd="2" destOrd="0" presId="urn:microsoft.com/office/officeart/2005/8/layout/hList7#3"/>
    <dgm:cxn modelId="{EFCB9D49-A8C3-4533-9942-3DB1B48F443F}" type="presParOf" srcId="{0C3DB5EC-2BA8-4F95-B9C0-669753BF4CC4}" destId="{AC00AF84-BF42-4293-85E6-00BBB6F61B17}" srcOrd="3" destOrd="0" presId="urn:microsoft.com/office/officeart/2005/8/layout/hList7#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ED3FF-A91C-4243-8DE5-796712BA21FE}" type="doc">
      <dgm:prSet loTypeId="urn:microsoft.com/office/officeart/2005/8/layout/hList7#2" loCatId="list" qsTypeId="urn:microsoft.com/office/officeart/2005/8/quickstyle/simple1" qsCatId="simple" csTypeId="urn:microsoft.com/office/officeart/2005/8/colors/accent1_2" csCatId="accent1" phldr="1"/>
      <dgm:spPr/>
    </dgm:pt>
    <dgm:pt modelId="{06372552-C3C6-4358-ABE1-37E786888B28}">
      <dgm:prSet phldrT="[Text]"/>
      <dgm:spPr/>
      <dgm:t>
        <a:bodyPr/>
        <a:lstStyle/>
        <a:p>
          <a:r>
            <a:rPr lang="en-US" dirty="0"/>
            <a:t>Safety/Loss Prevention</a:t>
          </a:r>
        </a:p>
      </dgm:t>
    </dgm:pt>
    <dgm:pt modelId="{03952F22-11F2-4B6E-B519-6950A2BD9165}" type="parTrans" cxnId="{C4566701-6F37-42C3-922B-0A022ADE7057}">
      <dgm:prSet/>
      <dgm:spPr/>
      <dgm:t>
        <a:bodyPr/>
        <a:lstStyle/>
        <a:p>
          <a:endParaRPr lang="en-US"/>
        </a:p>
      </dgm:t>
    </dgm:pt>
    <dgm:pt modelId="{CFDAD3C8-4F3E-4B21-B91B-26F0B4A8CEA9}" type="sibTrans" cxnId="{C4566701-6F37-42C3-922B-0A022ADE7057}">
      <dgm:prSet/>
      <dgm:spPr/>
      <dgm:t>
        <a:bodyPr/>
        <a:lstStyle/>
        <a:p>
          <a:endParaRPr lang="en-US"/>
        </a:p>
      </dgm:t>
    </dgm:pt>
    <dgm:pt modelId="{35E4EA1A-CD04-4B75-8A29-FFE9BE0545D2}">
      <dgm:prSet phldrT="[Text]"/>
      <dgm:spPr/>
      <dgm:t>
        <a:bodyPr/>
        <a:lstStyle/>
        <a:p>
          <a:r>
            <a:rPr lang="en-US" dirty="0"/>
            <a:t>Insurance</a:t>
          </a:r>
        </a:p>
      </dgm:t>
    </dgm:pt>
    <dgm:pt modelId="{90877D0D-E91D-4EF8-A759-7FCB3B8536DE}" type="parTrans" cxnId="{089F87F7-04C4-4EDA-8091-3F8B8416874C}">
      <dgm:prSet/>
      <dgm:spPr/>
      <dgm:t>
        <a:bodyPr/>
        <a:lstStyle/>
        <a:p>
          <a:endParaRPr lang="en-US"/>
        </a:p>
      </dgm:t>
    </dgm:pt>
    <dgm:pt modelId="{867B4D12-2DD7-4A6F-A2C7-916E5A619AEA}" type="sibTrans" cxnId="{089F87F7-04C4-4EDA-8091-3F8B8416874C}">
      <dgm:prSet/>
      <dgm:spPr/>
      <dgm:t>
        <a:bodyPr/>
        <a:lstStyle/>
        <a:p>
          <a:endParaRPr lang="en-US"/>
        </a:p>
      </dgm:t>
    </dgm:pt>
    <dgm:pt modelId="{29DD23BA-8FA5-4E96-A6C8-087AF453AD8E}">
      <dgm:prSet phldrT="[Text]"/>
      <dgm:spPr/>
      <dgm:t>
        <a:bodyPr/>
        <a:lstStyle/>
        <a:p>
          <a:r>
            <a:rPr lang="en-US" dirty="0"/>
            <a:t>Alternative Risk Financing</a:t>
          </a:r>
        </a:p>
      </dgm:t>
    </dgm:pt>
    <dgm:pt modelId="{A675EB2D-C7E1-46A6-B379-893E6887469E}" type="parTrans" cxnId="{B7A824C0-2B2B-4E3D-8EED-43AFDF24FFC4}">
      <dgm:prSet/>
      <dgm:spPr/>
      <dgm:t>
        <a:bodyPr/>
        <a:lstStyle/>
        <a:p>
          <a:endParaRPr lang="en-US"/>
        </a:p>
      </dgm:t>
    </dgm:pt>
    <dgm:pt modelId="{75127526-9FD7-4499-A1AC-5916A75F3FA8}" type="sibTrans" cxnId="{B7A824C0-2B2B-4E3D-8EED-43AFDF24FFC4}">
      <dgm:prSet/>
      <dgm:spPr/>
      <dgm:t>
        <a:bodyPr/>
        <a:lstStyle/>
        <a:p>
          <a:endParaRPr lang="en-US"/>
        </a:p>
      </dgm:t>
    </dgm:pt>
    <dgm:pt modelId="{7FC3A68D-4D32-4F3B-825A-85327DCA9F35}">
      <dgm:prSet phldrT="[Text]"/>
      <dgm:spPr/>
      <dgm:t>
        <a:bodyPr/>
        <a:lstStyle/>
        <a:p>
          <a:r>
            <a:rPr lang="en-US" dirty="0"/>
            <a:t>Claims</a:t>
          </a:r>
        </a:p>
      </dgm:t>
    </dgm:pt>
    <dgm:pt modelId="{6284487F-6182-4736-84B4-3E202D41A74D}" type="parTrans" cxnId="{BFC0F51C-3727-41AA-A43D-347AD1DBB9FC}">
      <dgm:prSet/>
      <dgm:spPr/>
      <dgm:t>
        <a:bodyPr/>
        <a:lstStyle/>
        <a:p>
          <a:endParaRPr lang="en-US"/>
        </a:p>
      </dgm:t>
    </dgm:pt>
    <dgm:pt modelId="{36EF6367-8ECF-491D-9ADD-A98539534110}" type="sibTrans" cxnId="{BFC0F51C-3727-41AA-A43D-347AD1DBB9FC}">
      <dgm:prSet/>
      <dgm:spPr/>
      <dgm:t>
        <a:bodyPr/>
        <a:lstStyle/>
        <a:p>
          <a:endParaRPr lang="en-US"/>
        </a:p>
      </dgm:t>
    </dgm:pt>
    <dgm:pt modelId="{733017F8-1374-4EBA-AA81-5C93958C9242}">
      <dgm:prSet phldrT="[Text]"/>
      <dgm:spPr/>
      <dgm:t>
        <a:bodyPr/>
        <a:lstStyle/>
        <a:p>
          <a:r>
            <a:rPr lang="en-US" dirty="0"/>
            <a:t>Risk Technology</a:t>
          </a:r>
        </a:p>
      </dgm:t>
    </dgm:pt>
    <dgm:pt modelId="{D400D4A5-AE66-4F7E-A34B-B4FCF4CF82A6}" type="parTrans" cxnId="{48692D39-052F-4CD3-AC34-DCCBD51F66BB}">
      <dgm:prSet/>
      <dgm:spPr/>
      <dgm:t>
        <a:bodyPr/>
        <a:lstStyle/>
        <a:p>
          <a:endParaRPr lang="en-US"/>
        </a:p>
      </dgm:t>
    </dgm:pt>
    <dgm:pt modelId="{ABFF328F-729E-451A-8F5E-6B3C92580933}" type="sibTrans" cxnId="{48692D39-052F-4CD3-AC34-DCCBD51F66BB}">
      <dgm:prSet/>
      <dgm:spPr/>
      <dgm:t>
        <a:bodyPr/>
        <a:lstStyle/>
        <a:p>
          <a:endParaRPr lang="en-US"/>
        </a:p>
      </dgm:t>
    </dgm:pt>
    <dgm:pt modelId="{6FD7528F-EA37-41FB-B68A-306C91F40D11}" type="pres">
      <dgm:prSet presAssocID="{851ED3FF-A91C-4243-8DE5-796712BA21FE}" presName="Name0" presStyleCnt="0">
        <dgm:presLayoutVars>
          <dgm:dir/>
          <dgm:resizeHandles val="exact"/>
        </dgm:presLayoutVars>
      </dgm:prSet>
      <dgm:spPr/>
    </dgm:pt>
    <dgm:pt modelId="{407FA435-AC8F-4B5F-9688-AC38E9CB6D26}" type="pres">
      <dgm:prSet presAssocID="{851ED3FF-A91C-4243-8DE5-796712BA21FE}" presName="fgShape" presStyleLbl="fgShp" presStyleIdx="0" presStyleCnt="1"/>
      <dgm:spPr/>
    </dgm:pt>
    <dgm:pt modelId="{322CD004-6D2C-4108-8B12-7B97F923A682}" type="pres">
      <dgm:prSet presAssocID="{851ED3FF-A91C-4243-8DE5-796712BA21FE}" presName="linComp" presStyleCnt="0"/>
      <dgm:spPr/>
    </dgm:pt>
    <dgm:pt modelId="{E6FE858F-88D1-4F2E-B74C-FE8373003DCB}" type="pres">
      <dgm:prSet presAssocID="{06372552-C3C6-4358-ABE1-37E786888B28}" presName="compNode" presStyleCnt="0"/>
      <dgm:spPr/>
    </dgm:pt>
    <dgm:pt modelId="{4A76311D-F8E1-42BA-93E5-8AEB4AC736F8}" type="pres">
      <dgm:prSet presAssocID="{06372552-C3C6-4358-ABE1-37E786888B28}" presName="bkgdShape" presStyleLbl="node1" presStyleIdx="0" presStyleCnt="5"/>
      <dgm:spPr/>
      <dgm:t>
        <a:bodyPr/>
        <a:lstStyle/>
        <a:p>
          <a:endParaRPr lang="en-US"/>
        </a:p>
      </dgm:t>
    </dgm:pt>
    <dgm:pt modelId="{8B444E15-0F8E-4D8C-8807-300FC56CEFF8}" type="pres">
      <dgm:prSet presAssocID="{06372552-C3C6-4358-ABE1-37E786888B28}" presName="nodeTx" presStyleLbl="node1" presStyleIdx="0" presStyleCnt="5">
        <dgm:presLayoutVars>
          <dgm:bulletEnabled val="1"/>
        </dgm:presLayoutVars>
      </dgm:prSet>
      <dgm:spPr/>
      <dgm:t>
        <a:bodyPr/>
        <a:lstStyle/>
        <a:p>
          <a:endParaRPr lang="en-US"/>
        </a:p>
      </dgm:t>
    </dgm:pt>
    <dgm:pt modelId="{5410B41C-D773-4297-998A-1856FBB4DBAF}" type="pres">
      <dgm:prSet presAssocID="{06372552-C3C6-4358-ABE1-37E786888B28}" presName="invisiNode" presStyleLbl="node1" presStyleIdx="0" presStyleCnt="5"/>
      <dgm:spPr/>
    </dgm:pt>
    <dgm:pt modelId="{833C4E23-52E0-4434-90D2-EB0E34A95576}" type="pres">
      <dgm:prSet presAssocID="{06372552-C3C6-4358-ABE1-37E786888B28}" presName="imagNode" presStyleLbl="fgImgPlace1" presStyleIdx="0" presStyleCnt="5"/>
      <dgm:spPr>
        <a:blipFill rotWithShape="0">
          <a:blip xmlns:r="http://schemas.openxmlformats.org/officeDocument/2006/relationships" r:embed="rId1"/>
          <a:stretch>
            <a:fillRect/>
          </a:stretch>
        </a:blipFill>
      </dgm:spPr>
    </dgm:pt>
    <dgm:pt modelId="{2BA929FF-2905-4227-AF14-4079F297ACEB}" type="pres">
      <dgm:prSet presAssocID="{CFDAD3C8-4F3E-4B21-B91B-26F0B4A8CEA9}" presName="sibTrans" presStyleLbl="sibTrans2D1" presStyleIdx="0" presStyleCnt="0"/>
      <dgm:spPr/>
      <dgm:t>
        <a:bodyPr/>
        <a:lstStyle/>
        <a:p>
          <a:endParaRPr lang="en-US"/>
        </a:p>
      </dgm:t>
    </dgm:pt>
    <dgm:pt modelId="{8AA81EAA-C3B3-4D55-917A-E12B750A0F57}" type="pres">
      <dgm:prSet presAssocID="{35E4EA1A-CD04-4B75-8A29-FFE9BE0545D2}" presName="compNode" presStyleCnt="0"/>
      <dgm:spPr/>
    </dgm:pt>
    <dgm:pt modelId="{5BA1C341-4180-446A-ACBC-FFD48535FFF2}" type="pres">
      <dgm:prSet presAssocID="{35E4EA1A-CD04-4B75-8A29-FFE9BE0545D2}" presName="bkgdShape" presStyleLbl="node1" presStyleIdx="1" presStyleCnt="5"/>
      <dgm:spPr/>
      <dgm:t>
        <a:bodyPr/>
        <a:lstStyle/>
        <a:p>
          <a:endParaRPr lang="en-US"/>
        </a:p>
      </dgm:t>
    </dgm:pt>
    <dgm:pt modelId="{2F7B87BF-19F7-43EB-8318-04EF46F10FBB}" type="pres">
      <dgm:prSet presAssocID="{35E4EA1A-CD04-4B75-8A29-FFE9BE0545D2}" presName="nodeTx" presStyleLbl="node1" presStyleIdx="1" presStyleCnt="5">
        <dgm:presLayoutVars>
          <dgm:bulletEnabled val="1"/>
        </dgm:presLayoutVars>
      </dgm:prSet>
      <dgm:spPr/>
      <dgm:t>
        <a:bodyPr/>
        <a:lstStyle/>
        <a:p>
          <a:endParaRPr lang="en-US"/>
        </a:p>
      </dgm:t>
    </dgm:pt>
    <dgm:pt modelId="{D9B4CDB5-AD9A-478D-A3D0-A5198AAB0939}" type="pres">
      <dgm:prSet presAssocID="{35E4EA1A-CD04-4B75-8A29-FFE9BE0545D2}" presName="invisiNode" presStyleLbl="node1" presStyleIdx="1" presStyleCnt="5"/>
      <dgm:spPr/>
    </dgm:pt>
    <dgm:pt modelId="{5062F324-6783-45DD-991E-62D16E5BE80D}" type="pres">
      <dgm:prSet presAssocID="{35E4EA1A-CD04-4B75-8A29-FFE9BE0545D2}" presName="imagNode" presStyleLbl="fgImgPlace1" presStyleIdx="1" presStyleCnt="5"/>
      <dgm:spPr>
        <a:blipFill rotWithShape="0">
          <a:blip xmlns:r="http://schemas.openxmlformats.org/officeDocument/2006/relationships" r:embed="rId2"/>
          <a:stretch>
            <a:fillRect/>
          </a:stretch>
        </a:blipFill>
      </dgm:spPr>
    </dgm:pt>
    <dgm:pt modelId="{C1D9BA1F-0B27-4CA9-9A5A-7D0A0C8A0C4A}" type="pres">
      <dgm:prSet presAssocID="{867B4D12-2DD7-4A6F-A2C7-916E5A619AEA}" presName="sibTrans" presStyleLbl="sibTrans2D1" presStyleIdx="0" presStyleCnt="0"/>
      <dgm:spPr/>
      <dgm:t>
        <a:bodyPr/>
        <a:lstStyle/>
        <a:p>
          <a:endParaRPr lang="en-US"/>
        </a:p>
      </dgm:t>
    </dgm:pt>
    <dgm:pt modelId="{DFC59E9B-8238-49B0-BEC6-04835FE2ED5F}" type="pres">
      <dgm:prSet presAssocID="{29DD23BA-8FA5-4E96-A6C8-087AF453AD8E}" presName="compNode" presStyleCnt="0"/>
      <dgm:spPr/>
    </dgm:pt>
    <dgm:pt modelId="{227FCCBB-AFD0-4100-B448-5F02410BF352}" type="pres">
      <dgm:prSet presAssocID="{29DD23BA-8FA5-4E96-A6C8-087AF453AD8E}" presName="bkgdShape" presStyleLbl="node1" presStyleIdx="2" presStyleCnt="5"/>
      <dgm:spPr/>
      <dgm:t>
        <a:bodyPr/>
        <a:lstStyle/>
        <a:p>
          <a:endParaRPr lang="en-US"/>
        </a:p>
      </dgm:t>
    </dgm:pt>
    <dgm:pt modelId="{EDBE3DE6-B8FF-4C26-ACB7-D45EADBBA4F6}" type="pres">
      <dgm:prSet presAssocID="{29DD23BA-8FA5-4E96-A6C8-087AF453AD8E}" presName="nodeTx" presStyleLbl="node1" presStyleIdx="2" presStyleCnt="5">
        <dgm:presLayoutVars>
          <dgm:bulletEnabled val="1"/>
        </dgm:presLayoutVars>
      </dgm:prSet>
      <dgm:spPr/>
      <dgm:t>
        <a:bodyPr/>
        <a:lstStyle/>
        <a:p>
          <a:endParaRPr lang="en-US"/>
        </a:p>
      </dgm:t>
    </dgm:pt>
    <dgm:pt modelId="{52337A0B-61EC-4B11-BCE3-4388A5CC100E}" type="pres">
      <dgm:prSet presAssocID="{29DD23BA-8FA5-4E96-A6C8-087AF453AD8E}" presName="invisiNode" presStyleLbl="node1" presStyleIdx="2" presStyleCnt="5"/>
      <dgm:spPr/>
    </dgm:pt>
    <dgm:pt modelId="{ABC223DE-27CC-4947-B2A6-3642529DBD25}" type="pres">
      <dgm:prSet presAssocID="{29DD23BA-8FA5-4E96-A6C8-087AF453AD8E}" presName="imagNode" presStyleLbl="fgImgPlace1" presStyleIdx="2" presStyleCnt="5"/>
      <dgm:spPr>
        <a:blipFill rotWithShape="0">
          <a:blip xmlns:r="http://schemas.openxmlformats.org/officeDocument/2006/relationships" r:embed="rId3"/>
          <a:stretch>
            <a:fillRect/>
          </a:stretch>
        </a:blipFill>
      </dgm:spPr>
    </dgm:pt>
    <dgm:pt modelId="{E2CCD6A9-D009-417B-B297-7BDD8ADE6023}" type="pres">
      <dgm:prSet presAssocID="{75127526-9FD7-4499-A1AC-5916A75F3FA8}" presName="sibTrans" presStyleLbl="sibTrans2D1" presStyleIdx="0" presStyleCnt="0"/>
      <dgm:spPr/>
      <dgm:t>
        <a:bodyPr/>
        <a:lstStyle/>
        <a:p>
          <a:endParaRPr lang="en-US"/>
        </a:p>
      </dgm:t>
    </dgm:pt>
    <dgm:pt modelId="{34CB7DBA-9658-40DF-A0B1-2584211135F7}" type="pres">
      <dgm:prSet presAssocID="{7FC3A68D-4D32-4F3B-825A-85327DCA9F35}" presName="compNode" presStyleCnt="0"/>
      <dgm:spPr/>
    </dgm:pt>
    <dgm:pt modelId="{78831F0E-CAF9-4B01-8745-AC95FAA61262}" type="pres">
      <dgm:prSet presAssocID="{7FC3A68D-4D32-4F3B-825A-85327DCA9F35}" presName="bkgdShape" presStyleLbl="node1" presStyleIdx="3" presStyleCnt="5"/>
      <dgm:spPr/>
      <dgm:t>
        <a:bodyPr/>
        <a:lstStyle/>
        <a:p>
          <a:endParaRPr lang="en-US"/>
        </a:p>
      </dgm:t>
    </dgm:pt>
    <dgm:pt modelId="{9CA45A29-19EB-4267-A7B7-1300701D62DF}" type="pres">
      <dgm:prSet presAssocID="{7FC3A68D-4D32-4F3B-825A-85327DCA9F35}" presName="nodeTx" presStyleLbl="node1" presStyleIdx="3" presStyleCnt="5">
        <dgm:presLayoutVars>
          <dgm:bulletEnabled val="1"/>
        </dgm:presLayoutVars>
      </dgm:prSet>
      <dgm:spPr/>
      <dgm:t>
        <a:bodyPr/>
        <a:lstStyle/>
        <a:p>
          <a:endParaRPr lang="en-US"/>
        </a:p>
      </dgm:t>
    </dgm:pt>
    <dgm:pt modelId="{FB09FF89-5B4B-4C33-ACD8-15D424EED125}" type="pres">
      <dgm:prSet presAssocID="{7FC3A68D-4D32-4F3B-825A-85327DCA9F35}" presName="invisiNode" presStyleLbl="node1" presStyleIdx="3" presStyleCnt="5"/>
      <dgm:spPr/>
    </dgm:pt>
    <dgm:pt modelId="{2A2BC7F0-80A2-404F-AB04-A8D7156754D8}" type="pres">
      <dgm:prSet presAssocID="{7FC3A68D-4D32-4F3B-825A-85327DCA9F35}" presName="imagNode" presStyleLbl="fgImgPlace1" presStyleIdx="3" presStyleCnt="5"/>
      <dgm:spPr>
        <a:blipFill rotWithShape="0">
          <a:blip xmlns:r="http://schemas.openxmlformats.org/officeDocument/2006/relationships" r:embed="rId4"/>
          <a:stretch>
            <a:fillRect/>
          </a:stretch>
        </a:blipFill>
      </dgm:spPr>
    </dgm:pt>
    <dgm:pt modelId="{F800BF88-7146-4F83-93C3-66CE33BD9150}" type="pres">
      <dgm:prSet presAssocID="{36EF6367-8ECF-491D-9ADD-A98539534110}" presName="sibTrans" presStyleLbl="sibTrans2D1" presStyleIdx="0" presStyleCnt="0"/>
      <dgm:spPr/>
      <dgm:t>
        <a:bodyPr/>
        <a:lstStyle/>
        <a:p>
          <a:endParaRPr lang="en-US"/>
        </a:p>
      </dgm:t>
    </dgm:pt>
    <dgm:pt modelId="{93D622D8-3637-41BD-B998-8BADB6FBC9C7}" type="pres">
      <dgm:prSet presAssocID="{733017F8-1374-4EBA-AA81-5C93958C9242}" presName="compNode" presStyleCnt="0"/>
      <dgm:spPr/>
    </dgm:pt>
    <dgm:pt modelId="{DBA78C8B-CA6E-4BE4-8250-DC2E710C4989}" type="pres">
      <dgm:prSet presAssocID="{733017F8-1374-4EBA-AA81-5C93958C9242}" presName="bkgdShape" presStyleLbl="node1" presStyleIdx="4" presStyleCnt="5"/>
      <dgm:spPr/>
      <dgm:t>
        <a:bodyPr/>
        <a:lstStyle/>
        <a:p>
          <a:endParaRPr lang="en-US"/>
        </a:p>
      </dgm:t>
    </dgm:pt>
    <dgm:pt modelId="{670FE70F-C703-4F56-84EC-DF9A4DBA1B2B}" type="pres">
      <dgm:prSet presAssocID="{733017F8-1374-4EBA-AA81-5C93958C9242}" presName="nodeTx" presStyleLbl="node1" presStyleIdx="4" presStyleCnt="5">
        <dgm:presLayoutVars>
          <dgm:bulletEnabled val="1"/>
        </dgm:presLayoutVars>
      </dgm:prSet>
      <dgm:spPr/>
      <dgm:t>
        <a:bodyPr/>
        <a:lstStyle/>
        <a:p>
          <a:endParaRPr lang="en-US"/>
        </a:p>
      </dgm:t>
    </dgm:pt>
    <dgm:pt modelId="{CD8D81B1-9321-4C45-91B5-BE4B52B42860}" type="pres">
      <dgm:prSet presAssocID="{733017F8-1374-4EBA-AA81-5C93958C9242}" presName="invisiNode" presStyleLbl="node1" presStyleIdx="4" presStyleCnt="5"/>
      <dgm:spPr/>
    </dgm:pt>
    <dgm:pt modelId="{A0186113-6BAD-4BB1-9998-9D951EBCB7E6}" type="pres">
      <dgm:prSet presAssocID="{733017F8-1374-4EBA-AA81-5C93958C9242}" presName="imagNode" presStyleLbl="fgImgPlace1" presStyleIdx="4" presStyleCnt="5"/>
      <dgm:spPr>
        <a:blipFill rotWithShape="0">
          <a:blip xmlns:r="http://schemas.openxmlformats.org/officeDocument/2006/relationships" r:embed="rId5"/>
          <a:stretch>
            <a:fillRect/>
          </a:stretch>
        </a:blipFill>
      </dgm:spPr>
    </dgm:pt>
  </dgm:ptLst>
  <dgm:cxnLst>
    <dgm:cxn modelId="{41D2BF64-EDEE-424C-8FF9-17A8B43C99CB}" type="presOf" srcId="{733017F8-1374-4EBA-AA81-5C93958C9242}" destId="{DBA78C8B-CA6E-4BE4-8250-DC2E710C4989}" srcOrd="0" destOrd="0" presId="urn:microsoft.com/office/officeart/2005/8/layout/hList7#2"/>
    <dgm:cxn modelId="{E779378A-EA8E-4999-B5C0-FA133EBF80E6}" type="presOf" srcId="{35E4EA1A-CD04-4B75-8A29-FFE9BE0545D2}" destId="{2F7B87BF-19F7-43EB-8318-04EF46F10FBB}" srcOrd="1" destOrd="0" presId="urn:microsoft.com/office/officeart/2005/8/layout/hList7#2"/>
    <dgm:cxn modelId="{B7A824C0-2B2B-4E3D-8EED-43AFDF24FFC4}" srcId="{851ED3FF-A91C-4243-8DE5-796712BA21FE}" destId="{29DD23BA-8FA5-4E96-A6C8-087AF453AD8E}" srcOrd="2" destOrd="0" parTransId="{A675EB2D-C7E1-46A6-B379-893E6887469E}" sibTransId="{75127526-9FD7-4499-A1AC-5916A75F3FA8}"/>
    <dgm:cxn modelId="{E9F1B08F-B690-48DE-856C-C4DA93A3EBD8}" type="presOf" srcId="{06372552-C3C6-4358-ABE1-37E786888B28}" destId="{8B444E15-0F8E-4D8C-8807-300FC56CEFF8}" srcOrd="1" destOrd="0" presId="urn:microsoft.com/office/officeart/2005/8/layout/hList7#2"/>
    <dgm:cxn modelId="{C4566701-6F37-42C3-922B-0A022ADE7057}" srcId="{851ED3FF-A91C-4243-8DE5-796712BA21FE}" destId="{06372552-C3C6-4358-ABE1-37E786888B28}" srcOrd="0" destOrd="0" parTransId="{03952F22-11F2-4B6E-B519-6950A2BD9165}" sibTransId="{CFDAD3C8-4F3E-4B21-B91B-26F0B4A8CEA9}"/>
    <dgm:cxn modelId="{48692D39-052F-4CD3-AC34-DCCBD51F66BB}" srcId="{851ED3FF-A91C-4243-8DE5-796712BA21FE}" destId="{733017F8-1374-4EBA-AA81-5C93958C9242}" srcOrd="4" destOrd="0" parTransId="{D400D4A5-AE66-4F7E-A34B-B4FCF4CF82A6}" sibTransId="{ABFF328F-729E-451A-8F5E-6B3C92580933}"/>
    <dgm:cxn modelId="{BAE2AFCB-2596-4528-A60E-29416AC8E6E5}" type="presOf" srcId="{36EF6367-8ECF-491D-9ADD-A98539534110}" destId="{F800BF88-7146-4F83-93C3-66CE33BD9150}" srcOrd="0" destOrd="0" presId="urn:microsoft.com/office/officeart/2005/8/layout/hList7#2"/>
    <dgm:cxn modelId="{30A24878-301C-4075-9C3E-3DF8A83F05B7}" type="presOf" srcId="{75127526-9FD7-4499-A1AC-5916A75F3FA8}" destId="{E2CCD6A9-D009-417B-B297-7BDD8ADE6023}" srcOrd="0" destOrd="0" presId="urn:microsoft.com/office/officeart/2005/8/layout/hList7#2"/>
    <dgm:cxn modelId="{CEF9068B-CB6E-41CF-BD04-8423D5E215AF}" type="presOf" srcId="{29DD23BA-8FA5-4E96-A6C8-087AF453AD8E}" destId="{EDBE3DE6-B8FF-4C26-ACB7-D45EADBBA4F6}" srcOrd="1" destOrd="0" presId="urn:microsoft.com/office/officeart/2005/8/layout/hList7#2"/>
    <dgm:cxn modelId="{9E288629-EE76-4CBE-ABAB-7C0528B97B9C}" type="presOf" srcId="{851ED3FF-A91C-4243-8DE5-796712BA21FE}" destId="{6FD7528F-EA37-41FB-B68A-306C91F40D11}" srcOrd="0" destOrd="0" presId="urn:microsoft.com/office/officeart/2005/8/layout/hList7#2"/>
    <dgm:cxn modelId="{089F87F7-04C4-4EDA-8091-3F8B8416874C}" srcId="{851ED3FF-A91C-4243-8DE5-796712BA21FE}" destId="{35E4EA1A-CD04-4B75-8A29-FFE9BE0545D2}" srcOrd="1" destOrd="0" parTransId="{90877D0D-E91D-4EF8-A759-7FCB3B8536DE}" sibTransId="{867B4D12-2DD7-4A6F-A2C7-916E5A619AEA}"/>
    <dgm:cxn modelId="{6E588E42-C5C9-4D3D-8977-63BEA99E2886}" type="presOf" srcId="{7FC3A68D-4D32-4F3B-825A-85327DCA9F35}" destId="{78831F0E-CAF9-4B01-8745-AC95FAA61262}" srcOrd="0" destOrd="0" presId="urn:microsoft.com/office/officeart/2005/8/layout/hList7#2"/>
    <dgm:cxn modelId="{AAA5F132-418E-4D14-ADB9-7C3531871B2E}" type="presOf" srcId="{7FC3A68D-4D32-4F3B-825A-85327DCA9F35}" destId="{9CA45A29-19EB-4267-A7B7-1300701D62DF}" srcOrd="1" destOrd="0" presId="urn:microsoft.com/office/officeart/2005/8/layout/hList7#2"/>
    <dgm:cxn modelId="{F9999E47-B9B1-465B-B7FE-F5D3BDD00E60}" type="presOf" srcId="{29DD23BA-8FA5-4E96-A6C8-087AF453AD8E}" destId="{227FCCBB-AFD0-4100-B448-5F02410BF352}" srcOrd="0" destOrd="0" presId="urn:microsoft.com/office/officeart/2005/8/layout/hList7#2"/>
    <dgm:cxn modelId="{0662D06F-C104-412B-AF97-ACA64686CC15}" type="presOf" srcId="{733017F8-1374-4EBA-AA81-5C93958C9242}" destId="{670FE70F-C703-4F56-84EC-DF9A4DBA1B2B}" srcOrd="1" destOrd="0" presId="urn:microsoft.com/office/officeart/2005/8/layout/hList7#2"/>
    <dgm:cxn modelId="{8758DF28-9166-481B-B7A6-495C39B7F483}" type="presOf" srcId="{35E4EA1A-CD04-4B75-8A29-FFE9BE0545D2}" destId="{5BA1C341-4180-446A-ACBC-FFD48535FFF2}" srcOrd="0" destOrd="0" presId="urn:microsoft.com/office/officeart/2005/8/layout/hList7#2"/>
    <dgm:cxn modelId="{A3D73FEF-BC23-42FA-8BA4-AF3E3CDB94DA}" type="presOf" srcId="{CFDAD3C8-4F3E-4B21-B91B-26F0B4A8CEA9}" destId="{2BA929FF-2905-4227-AF14-4079F297ACEB}" srcOrd="0" destOrd="0" presId="urn:microsoft.com/office/officeart/2005/8/layout/hList7#2"/>
    <dgm:cxn modelId="{F0C743CB-CE36-4036-A308-F2EAD9F6531E}" type="presOf" srcId="{06372552-C3C6-4358-ABE1-37E786888B28}" destId="{4A76311D-F8E1-42BA-93E5-8AEB4AC736F8}" srcOrd="0" destOrd="0" presId="urn:microsoft.com/office/officeart/2005/8/layout/hList7#2"/>
    <dgm:cxn modelId="{3262C102-A3CC-40A8-A5A6-F2D02CC22078}" type="presOf" srcId="{867B4D12-2DD7-4A6F-A2C7-916E5A619AEA}" destId="{C1D9BA1F-0B27-4CA9-9A5A-7D0A0C8A0C4A}" srcOrd="0" destOrd="0" presId="urn:microsoft.com/office/officeart/2005/8/layout/hList7#2"/>
    <dgm:cxn modelId="{BFC0F51C-3727-41AA-A43D-347AD1DBB9FC}" srcId="{851ED3FF-A91C-4243-8DE5-796712BA21FE}" destId="{7FC3A68D-4D32-4F3B-825A-85327DCA9F35}" srcOrd="3" destOrd="0" parTransId="{6284487F-6182-4736-84B4-3E202D41A74D}" sibTransId="{36EF6367-8ECF-491D-9ADD-A98539534110}"/>
    <dgm:cxn modelId="{FD5605B3-8FD3-4410-8BD5-D2BF83D2A687}" type="presParOf" srcId="{6FD7528F-EA37-41FB-B68A-306C91F40D11}" destId="{407FA435-AC8F-4B5F-9688-AC38E9CB6D26}" srcOrd="0" destOrd="0" presId="urn:microsoft.com/office/officeart/2005/8/layout/hList7#2"/>
    <dgm:cxn modelId="{DCE57A01-F37B-46D5-8D92-A5CD92F12A79}" type="presParOf" srcId="{6FD7528F-EA37-41FB-B68A-306C91F40D11}" destId="{322CD004-6D2C-4108-8B12-7B97F923A682}" srcOrd="1" destOrd="0" presId="urn:microsoft.com/office/officeart/2005/8/layout/hList7#2"/>
    <dgm:cxn modelId="{17A734EC-08F4-43C5-B6D2-3D55D3166AFD}" type="presParOf" srcId="{322CD004-6D2C-4108-8B12-7B97F923A682}" destId="{E6FE858F-88D1-4F2E-B74C-FE8373003DCB}" srcOrd="0" destOrd="0" presId="urn:microsoft.com/office/officeart/2005/8/layout/hList7#2"/>
    <dgm:cxn modelId="{83C522C8-02D2-4FFA-86DB-72A9111C31EB}" type="presParOf" srcId="{E6FE858F-88D1-4F2E-B74C-FE8373003DCB}" destId="{4A76311D-F8E1-42BA-93E5-8AEB4AC736F8}" srcOrd="0" destOrd="0" presId="urn:microsoft.com/office/officeart/2005/8/layout/hList7#2"/>
    <dgm:cxn modelId="{3E7A4A85-C4A9-412D-8D9F-7822EE9F557C}" type="presParOf" srcId="{E6FE858F-88D1-4F2E-B74C-FE8373003DCB}" destId="{8B444E15-0F8E-4D8C-8807-300FC56CEFF8}" srcOrd="1" destOrd="0" presId="urn:microsoft.com/office/officeart/2005/8/layout/hList7#2"/>
    <dgm:cxn modelId="{A4C0449C-B942-43F4-B4B4-3F4B02C3BC32}" type="presParOf" srcId="{E6FE858F-88D1-4F2E-B74C-FE8373003DCB}" destId="{5410B41C-D773-4297-998A-1856FBB4DBAF}" srcOrd="2" destOrd="0" presId="urn:microsoft.com/office/officeart/2005/8/layout/hList7#2"/>
    <dgm:cxn modelId="{C002472F-E74F-4F54-BD68-CF5715BF5F4A}" type="presParOf" srcId="{E6FE858F-88D1-4F2E-B74C-FE8373003DCB}" destId="{833C4E23-52E0-4434-90D2-EB0E34A95576}" srcOrd="3" destOrd="0" presId="urn:microsoft.com/office/officeart/2005/8/layout/hList7#2"/>
    <dgm:cxn modelId="{C60E68E2-9892-4D1F-86B4-434EAB8252EC}" type="presParOf" srcId="{322CD004-6D2C-4108-8B12-7B97F923A682}" destId="{2BA929FF-2905-4227-AF14-4079F297ACEB}" srcOrd="1" destOrd="0" presId="urn:microsoft.com/office/officeart/2005/8/layout/hList7#2"/>
    <dgm:cxn modelId="{FA68A7F9-2C9F-4B2B-8A08-FD6F42FBC3B1}" type="presParOf" srcId="{322CD004-6D2C-4108-8B12-7B97F923A682}" destId="{8AA81EAA-C3B3-4D55-917A-E12B750A0F57}" srcOrd="2" destOrd="0" presId="urn:microsoft.com/office/officeart/2005/8/layout/hList7#2"/>
    <dgm:cxn modelId="{31913B43-660A-4150-9782-5D94007C9A91}" type="presParOf" srcId="{8AA81EAA-C3B3-4D55-917A-E12B750A0F57}" destId="{5BA1C341-4180-446A-ACBC-FFD48535FFF2}" srcOrd="0" destOrd="0" presId="urn:microsoft.com/office/officeart/2005/8/layout/hList7#2"/>
    <dgm:cxn modelId="{DAD7E595-4DB9-487A-8D27-2073EBD04EEC}" type="presParOf" srcId="{8AA81EAA-C3B3-4D55-917A-E12B750A0F57}" destId="{2F7B87BF-19F7-43EB-8318-04EF46F10FBB}" srcOrd="1" destOrd="0" presId="urn:microsoft.com/office/officeart/2005/8/layout/hList7#2"/>
    <dgm:cxn modelId="{D32C6B3B-D77B-4373-9B29-29E19CFD4E85}" type="presParOf" srcId="{8AA81EAA-C3B3-4D55-917A-E12B750A0F57}" destId="{D9B4CDB5-AD9A-478D-A3D0-A5198AAB0939}" srcOrd="2" destOrd="0" presId="urn:microsoft.com/office/officeart/2005/8/layout/hList7#2"/>
    <dgm:cxn modelId="{B7445E59-880D-42D9-9A44-C16B281B62FB}" type="presParOf" srcId="{8AA81EAA-C3B3-4D55-917A-E12B750A0F57}" destId="{5062F324-6783-45DD-991E-62D16E5BE80D}" srcOrd="3" destOrd="0" presId="urn:microsoft.com/office/officeart/2005/8/layout/hList7#2"/>
    <dgm:cxn modelId="{DC5A1272-2A70-45C5-BC12-D067E1DA8878}" type="presParOf" srcId="{322CD004-6D2C-4108-8B12-7B97F923A682}" destId="{C1D9BA1F-0B27-4CA9-9A5A-7D0A0C8A0C4A}" srcOrd="3" destOrd="0" presId="urn:microsoft.com/office/officeart/2005/8/layout/hList7#2"/>
    <dgm:cxn modelId="{B86F0A09-DF9E-45D4-BFB6-E3F0B9A11F58}" type="presParOf" srcId="{322CD004-6D2C-4108-8B12-7B97F923A682}" destId="{DFC59E9B-8238-49B0-BEC6-04835FE2ED5F}" srcOrd="4" destOrd="0" presId="urn:microsoft.com/office/officeart/2005/8/layout/hList7#2"/>
    <dgm:cxn modelId="{37F97529-E55E-4FA7-B4EC-BFDBD7116F3D}" type="presParOf" srcId="{DFC59E9B-8238-49B0-BEC6-04835FE2ED5F}" destId="{227FCCBB-AFD0-4100-B448-5F02410BF352}" srcOrd="0" destOrd="0" presId="urn:microsoft.com/office/officeart/2005/8/layout/hList7#2"/>
    <dgm:cxn modelId="{DEE72B09-7E8E-4C60-92B6-65F9DD8EA561}" type="presParOf" srcId="{DFC59E9B-8238-49B0-BEC6-04835FE2ED5F}" destId="{EDBE3DE6-B8FF-4C26-ACB7-D45EADBBA4F6}" srcOrd="1" destOrd="0" presId="urn:microsoft.com/office/officeart/2005/8/layout/hList7#2"/>
    <dgm:cxn modelId="{17D7C071-182F-40DB-A10B-DDC56245C474}" type="presParOf" srcId="{DFC59E9B-8238-49B0-BEC6-04835FE2ED5F}" destId="{52337A0B-61EC-4B11-BCE3-4388A5CC100E}" srcOrd="2" destOrd="0" presId="urn:microsoft.com/office/officeart/2005/8/layout/hList7#2"/>
    <dgm:cxn modelId="{9A0C7C13-CA4B-4AB6-8D38-07F9B556830B}" type="presParOf" srcId="{DFC59E9B-8238-49B0-BEC6-04835FE2ED5F}" destId="{ABC223DE-27CC-4947-B2A6-3642529DBD25}" srcOrd="3" destOrd="0" presId="urn:microsoft.com/office/officeart/2005/8/layout/hList7#2"/>
    <dgm:cxn modelId="{0EF833B9-B1FC-414B-903D-C6AD2E0FFE9B}" type="presParOf" srcId="{322CD004-6D2C-4108-8B12-7B97F923A682}" destId="{E2CCD6A9-D009-417B-B297-7BDD8ADE6023}" srcOrd="5" destOrd="0" presId="urn:microsoft.com/office/officeart/2005/8/layout/hList7#2"/>
    <dgm:cxn modelId="{C98FAC81-5183-40A6-BAAF-9ED9316B57BD}" type="presParOf" srcId="{322CD004-6D2C-4108-8B12-7B97F923A682}" destId="{34CB7DBA-9658-40DF-A0B1-2584211135F7}" srcOrd="6" destOrd="0" presId="urn:microsoft.com/office/officeart/2005/8/layout/hList7#2"/>
    <dgm:cxn modelId="{2C38D33B-0A23-46B1-AEC5-C25FB9B964C2}" type="presParOf" srcId="{34CB7DBA-9658-40DF-A0B1-2584211135F7}" destId="{78831F0E-CAF9-4B01-8745-AC95FAA61262}" srcOrd="0" destOrd="0" presId="urn:microsoft.com/office/officeart/2005/8/layout/hList7#2"/>
    <dgm:cxn modelId="{D728F6E2-48C3-41C2-B1E2-46E3819EEFF1}" type="presParOf" srcId="{34CB7DBA-9658-40DF-A0B1-2584211135F7}" destId="{9CA45A29-19EB-4267-A7B7-1300701D62DF}" srcOrd="1" destOrd="0" presId="urn:microsoft.com/office/officeart/2005/8/layout/hList7#2"/>
    <dgm:cxn modelId="{02A3B238-BEC4-4174-AA69-FCDED4929839}" type="presParOf" srcId="{34CB7DBA-9658-40DF-A0B1-2584211135F7}" destId="{FB09FF89-5B4B-4C33-ACD8-15D424EED125}" srcOrd="2" destOrd="0" presId="urn:microsoft.com/office/officeart/2005/8/layout/hList7#2"/>
    <dgm:cxn modelId="{020F53EF-F5C4-4459-A96F-D90A751CACB3}" type="presParOf" srcId="{34CB7DBA-9658-40DF-A0B1-2584211135F7}" destId="{2A2BC7F0-80A2-404F-AB04-A8D7156754D8}" srcOrd="3" destOrd="0" presId="urn:microsoft.com/office/officeart/2005/8/layout/hList7#2"/>
    <dgm:cxn modelId="{678BB32B-5F7B-4AFC-A042-FF2F59FECBBF}" type="presParOf" srcId="{322CD004-6D2C-4108-8B12-7B97F923A682}" destId="{F800BF88-7146-4F83-93C3-66CE33BD9150}" srcOrd="7" destOrd="0" presId="urn:microsoft.com/office/officeart/2005/8/layout/hList7#2"/>
    <dgm:cxn modelId="{4718A23B-D9B7-4458-AAB6-3B75384E8C88}" type="presParOf" srcId="{322CD004-6D2C-4108-8B12-7B97F923A682}" destId="{93D622D8-3637-41BD-B998-8BADB6FBC9C7}" srcOrd="8" destOrd="0" presId="urn:microsoft.com/office/officeart/2005/8/layout/hList7#2"/>
    <dgm:cxn modelId="{1EF7DEF9-8FB2-4AF2-9E5E-5E54DCB5966B}" type="presParOf" srcId="{93D622D8-3637-41BD-B998-8BADB6FBC9C7}" destId="{DBA78C8B-CA6E-4BE4-8250-DC2E710C4989}" srcOrd="0" destOrd="0" presId="urn:microsoft.com/office/officeart/2005/8/layout/hList7#2"/>
    <dgm:cxn modelId="{AB4CC7D1-C4BA-4077-A5BE-6987BCE586D2}" type="presParOf" srcId="{93D622D8-3637-41BD-B998-8BADB6FBC9C7}" destId="{670FE70F-C703-4F56-84EC-DF9A4DBA1B2B}" srcOrd="1" destOrd="0" presId="urn:microsoft.com/office/officeart/2005/8/layout/hList7#2"/>
    <dgm:cxn modelId="{83630D2B-F29A-4979-990D-1F1B645FCF38}" type="presParOf" srcId="{93D622D8-3637-41BD-B998-8BADB6FBC9C7}" destId="{CD8D81B1-9321-4C45-91B5-BE4B52B42860}" srcOrd="2" destOrd="0" presId="urn:microsoft.com/office/officeart/2005/8/layout/hList7#2"/>
    <dgm:cxn modelId="{A508E374-8080-4E40-8E50-FA1B7FCAD45E}" type="presParOf" srcId="{93D622D8-3637-41BD-B998-8BADB6FBC9C7}" destId="{A0186113-6BAD-4BB1-9998-9D951EBCB7E6}"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8A6ED-A37C-4C27-B52D-D5C261489D8F}" type="doc">
      <dgm:prSet loTypeId="urn:microsoft.com/office/officeart/2005/8/layout/lProcess2" loCatId="relationship" qsTypeId="urn:microsoft.com/office/officeart/2005/8/quickstyle/simple1" qsCatId="simple" csTypeId="urn:microsoft.com/office/officeart/2005/8/colors/colorful3" csCatId="colorful" phldr="1"/>
      <dgm:spPr/>
      <dgm:t>
        <a:bodyPr/>
        <a:lstStyle/>
        <a:p>
          <a:endParaRPr lang="en-US"/>
        </a:p>
      </dgm:t>
    </dgm:pt>
    <dgm:pt modelId="{B9BD991C-C276-4A49-91F6-ED91E4909C20}">
      <dgm:prSet phldrT="[Text]"/>
      <dgm:spPr/>
      <dgm:t>
        <a:bodyPr/>
        <a:lstStyle/>
        <a:p>
          <a:r>
            <a:rPr lang="en-US" dirty="0"/>
            <a:t>Traditional Risk Management Functions</a:t>
          </a:r>
        </a:p>
      </dgm:t>
    </dgm:pt>
    <dgm:pt modelId="{59897178-45FE-4763-BBA2-97AA1C5649FD}" type="parTrans" cxnId="{B60ED602-A94E-4EB5-926A-79AFF7F1ECE3}">
      <dgm:prSet/>
      <dgm:spPr/>
      <dgm:t>
        <a:bodyPr/>
        <a:lstStyle/>
        <a:p>
          <a:endParaRPr lang="en-US"/>
        </a:p>
      </dgm:t>
    </dgm:pt>
    <dgm:pt modelId="{6F85A91A-B5CF-4A81-8FA1-56F94884F969}" type="sibTrans" cxnId="{B60ED602-A94E-4EB5-926A-79AFF7F1ECE3}">
      <dgm:prSet/>
      <dgm:spPr/>
      <dgm:t>
        <a:bodyPr/>
        <a:lstStyle/>
        <a:p>
          <a:endParaRPr lang="en-US"/>
        </a:p>
      </dgm:t>
    </dgm:pt>
    <dgm:pt modelId="{B35C3FAF-387F-4465-A28A-47FF231A587D}">
      <dgm:prSet phldrT="[Text]"/>
      <dgm:spPr/>
      <dgm:t>
        <a:bodyPr/>
        <a:lstStyle/>
        <a:p>
          <a:r>
            <a:rPr lang="en-US" dirty="0"/>
            <a:t>Insurance</a:t>
          </a:r>
        </a:p>
      </dgm:t>
    </dgm:pt>
    <dgm:pt modelId="{1883E93D-3C10-4317-91AF-237946F7A472}" type="parTrans" cxnId="{E1EBDAEF-C23F-42BF-BBB0-1B0738136491}">
      <dgm:prSet/>
      <dgm:spPr/>
      <dgm:t>
        <a:bodyPr/>
        <a:lstStyle/>
        <a:p>
          <a:endParaRPr lang="en-US"/>
        </a:p>
      </dgm:t>
    </dgm:pt>
    <dgm:pt modelId="{07BEF8AA-0EAB-4773-B492-516B94E15FAB}" type="sibTrans" cxnId="{E1EBDAEF-C23F-42BF-BBB0-1B0738136491}">
      <dgm:prSet/>
      <dgm:spPr/>
      <dgm:t>
        <a:bodyPr/>
        <a:lstStyle/>
        <a:p>
          <a:endParaRPr lang="en-US"/>
        </a:p>
      </dgm:t>
    </dgm:pt>
    <dgm:pt modelId="{37455ACD-27A6-4E71-8AE5-DBCD0B668069}">
      <dgm:prSet phldrT="[Text]"/>
      <dgm:spPr/>
      <dgm:t>
        <a:bodyPr/>
        <a:lstStyle/>
        <a:p>
          <a:r>
            <a:rPr lang="en-US" dirty="0"/>
            <a:t>Loss Control</a:t>
          </a:r>
        </a:p>
      </dgm:t>
    </dgm:pt>
    <dgm:pt modelId="{63DCF5F4-7F1E-4793-99E1-D51F2ACFEE2D}" type="parTrans" cxnId="{CF28822B-1ED2-4D69-B007-7BD2CDC86622}">
      <dgm:prSet/>
      <dgm:spPr/>
      <dgm:t>
        <a:bodyPr/>
        <a:lstStyle/>
        <a:p>
          <a:endParaRPr lang="en-US"/>
        </a:p>
      </dgm:t>
    </dgm:pt>
    <dgm:pt modelId="{C327769A-7C84-4C43-B202-4C4763775754}" type="sibTrans" cxnId="{CF28822B-1ED2-4D69-B007-7BD2CDC86622}">
      <dgm:prSet/>
      <dgm:spPr/>
      <dgm:t>
        <a:bodyPr/>
        <a:lstStyle/>
        <a:p>
          <a:endParaRPr lang="en-US"/>
        </a:p>
      </dgm:t>
    </dgm:pt>
    <dgm:pt modelId="{C9DF819D-FA5C-4D55-AAF5-FAA46131FF9F}">
      <dgm:prSet phldrT="[Text]"/>
      <dgm:spPr/>
      <dgm:t>
        <a:bodyPr/>
        <a:lstStyle/>
        <a:p>
          <a:r>
            <a:rPr lang="en-US" dirty="0"/>
            <a:t>Optional Risk Management Functions</a:t>
          </a:r>
        </a:p>
      </dgm:t>
    </dgm:pt>
    <dgm:pt modelId="{9F8F0B31-63B8-4EC4-B675-939C33546BF5}" type="parTrans" cxnId="{BD08F388-0E89-4508-8312-E698655BB33E}">
      <dgm:prSet/>
      <dgm:spPr/>
      <dgm:t>
        <a:bodyPr/>
        <a:lstStyle/>
        <a:p>
          <a:endParaRPr lang="en-US"/>
        </a:p>
      </dgm:t>
    </dgm:pt>
    <dgm:pt modelId="{CA980851-6203-40DF-8AF1-330EE24F34F2}" type="sibTrans" cxnId="{BD08F388-0E89-4508-8312-E698655BB33E}">
      <dgm:prSet/>
      <dgm:spPr/>
      <dgm:t>
        <a:bodyPr/>
        <a:lstStyle/>
        <a:p>
          <a:endParaRPr lang="en-US"/>
        </a:p>
      </dgm:t>
    </dgm:pt>
    <dgm:pt modelId="{B2CB4FCD-881B-454D-8A0B-36FA40DBFF3D}">
      <dgm:prSet phldrT="[Text]"/>
      <dgm:spPr/>
      <dgm:t>
        <a:bodyPr/>
        <a:lstStyle/>
        <a:p>
          <a:r>
            <a:rPr lang="en-US" dirty="0"/>
            <a:t>Security</a:t>
          </a:r>
        </a:p>
      </dgm:t>
    </dgm:pt>
    <dgm:pt modelId="{E5C9A877-FAA0-4603-BAFB-57F60898EBCF}" type="parTrans" cxnId="{8160875F-232D-40C9-A1C3-18BCD965610A}">
      <dgm:prSet/>
      <dgm:spPr/>
      <dgm:t>
        <a:bodyPr/>
        <a:lstStyle/>
        <a:p>
          <a:endParaRPr lang="en-US"/>
        </a:p>
      </dgm:t>
    </dgm:pt>
    <dgm:pt modelId="{07FFD31E-212A-4E21-95D5-8B3D627AB705}" type="sibTrans" cxnId="{8160875F-232D-40C9-A1C3-18BCD965610A}">
      <dgm:prSet/>
      <dgm:spPr/>
      <dgm:t>
        <a:bodyPr/>
        <a:lstStyle/>
        <a:p>
          <a:endParaRPr lang="en-US"/>
        </a:p>
      </dgm:t>
    </dgm:pt>
    <dgm:pt modelId="{6AA5B51C-979A-4589-BF7B-FA048B7A51FB}">
      <dgm:prSet phldrT="[Text]"/>
      <dgm:spPr/>
      <dgm:t>
        <a:bodyPr/>
        <a:lstStyle/>
        <a:p>
          <a:r>
            <a:rPr lang="en-US" dirty="0"/>
            <a:t>Claims</a:t>
          </a:r>
        </a:p>
      </dgm:t>
    </dgm:pt>
    <dgm:pt modelId="{15EE3B35-2BAB-463B-96A8-4E391E00524F}" type="parTrans" cxnId="{C3555212-BACD-45DC-B127-2E7EEFDBDF4A}">
      <dgm:prSet/>
      <dgm:spPr/>
      <dgm:t>
        <a:bodyPr/>
        <a:lstStyle/>
        <a:p>
          <a:endParaRPr lang="en-US"/>
        </a:p>
      </dgm:t>
    </dgm:pt>
    <dgm:pt modelId="{962CBE74-C35C-4C45-8822-D597534699D7}" type="sibTrans" cxnId="{C3555212-BACD-45DC-B127-2E7EEFDBDF4A}">
      <dgm:prSet/>
      <dgm:spPr/>
      <dgm:t>
        <a:bodyPr/>
        <a:lstStyle/>
        <a:p>
          <a:endParaRPr lang="en-US"/>
        </a:p>
      </dgm:t>
    </dgm:pt>
    <dgm:pt modelId="{14434B47-90EF-4443-8553-33FED9EB7E28}">
      <dgm:prSet phldrT="[Text]"/>
      <dgm:spPr/>
      <dgm:t>
        <a:bodyPr/>
        <a:lstStyle/>
        <a:p>
          <a:r>
            <a:rPr lang="en-US" dirty="0"/>
            <a:t>Risk Reporting &amp; Technology</a:t>
          </a:r>
        </a:p>
      </dgm:t>
    </dgm:pt>
    <dgm:pt modelId="{65C8D6D5-82CA-46F7-B18E-1D7F1CF4F2D4}" type="parTrans" cxnId="{97D10311-EB3D-49C6-BFA1-BED53CC456AA}">
      <dgm:prSet/>
      <dgm:spPr/>
      <dgm:t>
        <a:bodyPr/>
        <a:lstStyle/>
        <a:p>
          <a:endParaRPr lang="en-US"/>
        </a:p>
      </dgm:t>
    </dgm:pt>
    <dgm:pt modelId="{647D9396-2221-4A48-BEFD-D53BC7BBC045}" type="sibTrans" cxnId="{97D10311-EB3D-49C6-BFA1-BED53CC456AA}">
      <dgm:prSet/>
      <dgm:spPr/>
      <dgm:t>
        <a:bodyPr/>
        <a:lstStyle/>
        <a:p>
          <a:endParaRPr lang="en-US"/>
        </a:p>
      </dgm:t>
    </dgm:pt>
    <dgm:pt modelId="{5B9F067F-7B60-48E2-8635-97F32824AF7B}">
      <dgm:prSet phldrT="[Text]"/>
      <dgm:spPr/>
      <dgm:t>
        <a:bodyPr/>
        <a:lstStyle/>
        <a:p>
          <a:r>
            <a:rPr lang="en-US" dirty="0"/>
            <a:t>Business Continuity</a:t>
          </a:r>
        </a:p>
      </dgm:t>
    </dgm:pt>
    <dgm:pt modelId="{5ED13B7F-A94C-4258-90CA-54B8A04A426A}" type="parTrans" cxnId="{F3A33620-A861-4C99-B87B-AC20F4439A03}">
      <dgm:prSet/>
      <dgm:spPr/>
      <dgm:t>
        <a:bodyPr/>
        <a:lstStyle/>
        <a:p>
          <a:endParaRPr lang="en-US"/>
        </a:p>
      </dgm:t>
    </dgm:pt>
    <dgm:pt modelId="{71533DBB-61A7-4297-AEEF-A035578A4B31}" type="sibTrans" cxnId="{F3A33620-A861-4C99-B87B-AC20F4439A03}">
      <dgm:prSet/>
      <dgm:spPr/>
      <dgm:t>
        <a:bodyPr/>
        <a:lstStyle/>
        <a:p>
          <a:endParaRPr lang="en-US"/>
        </a:p>
      </dgm:t>
    </dgm:pt>
    <dgm:pt modelId="{3AB07394-2943-4788-BF6B-785E5F225A18}">
      <dgm:prSet phldrT="[Text]"/>
      <dgm:spPr/>
      <dgm:t>
        <a:bodyPr/>
        <a:lstStyle/>
        <a:p>
          <a:r>
            <a:rPr lang="en-US" dirty="0"/>
            <a:t>Benefits</a:t>
          </a:r>
        </a:p>
      </dgm:t>
    </dgm:pt>
    <dgm:pt modelId="{CFAC4C26-051F-48B7-871A-D31ABB799ADA}" type="parTrans" cxnId="{7DF7C30B-2891-4B03-915B-5D0590C192CF}">
      <dgm:prSet/>
      <dgm:spPr/>
      <dgm:t>
        <a:bodyPr/>
        <a:lstStyle/>
        <a:p>
          <a:endParaRPr lang="en-US"/>
        </a:p>
      </dgm:t>
    </dgm:pt>
    <dgm:pt modelId="{2428DB70-1BD8-4747-9F0A-24CEF2D04C37}" type="sibTrans" cxnId="{7DF7C30B-2891-4B03-915B-5D0590C192CF}">
      <dgm:prSet/>
      <dgm:spPr/>
      <dgm:t>
        <a:bodyPr/>
        <a:lstStyle/>
        <a:p>
          <a:endParaRPr lang="en-US"/>
        </a:p>
      </dgm:t>
    </dgm:pt>
    <dgm:pt modelId="{3F8AF638-C037-4A0A-90A6-203E23EF4DDB}">
      <dgm:prSet phldrT="[Text]"/>
      <dgm:spPr/>
      <dgm:t>
        <a:bodyPr/>
        <a:lstStyle/>
        <a:p>
          <a:r>
            <a:rPr lang="en-US" dirty="0"/>
            <a:t>Quality Assurance</a:t>
          </a:r>
        </a:p>
      </dgm:t>
    </dgm:pt>
    <dgm:pt modelId="{A77FB585-0D64-4694-8A1A-6AB457C74D57}" type="parTrans" cxnId="{1EBF3689-4D0C-4F34-955B-C8F6625E811E}">
      <dgm:prSet/>
      <dgm:spPr/>
      <dgm:t>
        <a:bodyPr/>
        <a:lstStyle/>
        <a:p>
          <a:endParaRPr lang="en-US"/>
        </a:p>
      </dgm:t>
    </dgm:pt>
    <dgm:pt modelId="{804C4BD2-8287-4693-81E8-336B3B848A06}" type="sibTrans" cxnId="{1EBF3689-4D0C-4F34-955B-C8F6625E811E}">
      <dgm:prSet/>
      <dgm:spPr/>
      <dgm:t>
        <a:bodyPr/>
        <a:lstStyle/>
        <a:p>
          <a:endParaRPr lang="en-US"/>
        </a:p>
      </dgm:t>
    </dgm:pt>
    <dgm:pt modelId="{5BE6756E-4945-4088-8078-2CE715A40059}">
      <dgm:prSet phldrT="[Text]"/>
      <dgm:spPr/>
      <dgm:t>
        <a:bodyPr/>
        <a:lstStyle/>
        <a:p>
          <a:r>
            <a:rPr lang="en-US" dirty="0"/>
            <a:t>Compliance</a:t>
          </a:r>
        </a:p>
      </dgm:t>
    </dgm:pt>
    <dgm:pt modelId="{460A71EA-BA7E-4A7F-9DBF-76DCE679ABD6}" type="parTrans" cxnId="{CE6BD0D0-E165-4599-BBD2-69FC48D73D8C}">
      <dgm:prSet/>
      <dgm:spPr/>
      <dgm:t>
        <a:bodyPr/>
        <a:lstStyle/>
        <a:p>
          <a:endParaRPr lang="en-US"/>
        </a:p>
      </dgm:t>
    </dgm:pt>
    <dgm:pt modelId="{70CAB5D7-DFD9-4606-80BC-A3D461566740}" type="sibTrans" cxnId="{CE6BD0D0-E165-4599-BBD2-69FC48D73D8C}">
      <dgm:prSet/>
      <dgm:spPr/>
      <dgm:t>
        <a:bodyPr/>
        <a:lstStyle/>
        <a:p>
          <a:endParaRPr lang="en-US"/>
        </a:p>
      </dgm:t>
    </dgm:pt>
    <dgm:pt modelId="{3EAFF89B-1DDA-440A-96A5-9E7E84E7EFF0}">
      <dgm:prSet phldrT="[Text]"/>
      <dgm:spPr/>
      <dgm:t>
        <a:bodyPr/>
        <a:lstStyle/>
        <a:p>
          <a:r>
            <a:rPr lang="en-US" dirty="0"/>
            <a:t>What else?</a:t>
          </a:r>
        </a:p>
      </dgm:t>
    </dgm:pt>
    <dgm:pt modelId="{E5804FF5-6D0E-448E-B1AB-602CE6CFF309}" type="parTrans" cxnId="{309A5A7E-2E5E-4FF7-8419-F5D0F4DB8B07}">
      <dgm:prSet/>
      <dgm:spPr/>
      <dgm:t>
        <a:bodyPr/>
        <a:lstStyle/>
        <a:p>
          <a:endParaRPr lang="en-US"/>
        </a:p>
      </dgm:t>
    </dgm:pt>
    <dgm:pt modelId="{C3C9F233-522D-4270-BED2-C0685F77BFAA}" type="sibTrans" cxnId="{309A5A7E-2E5E-4FF7-8419-F5D0F4DB8B07}">
      <dgm:prSet/>
      <dgm:spPr/>
      <dgm:t>
        <a:bodyPr/>
        <a:lstStyle/>
        <a:p>
          <a:endParaRPr lang="en-US"/>
        </a:p>
      </dgm:t>
    </dgm:pt>
    <dgm:pt modelId="{E9563F3C-1474-4D96-BDD0-061C531EE17B}" type="pres">
      <dgm:prSet presAssocID="{B168A6ED-A37C-4C27-B52D-D5C261489D8F}" presName="theList" presStyleCnt="0">
        <dgm:presLayoutVars>
          <dgm:dir/>
          <dgm:animLvl val="lvl"/>
          <dgm:resizeHandles val="exact"/>
        </dgm:presLayoutVars>
      </dgm:prSet>
      <dgm:spPr/>
      <dgm:t>
        <a:bodyPr/>
        <a:lstStyle/>
        <a:p>
          <a:endParaRPr lang="en-US"/>
        </a:p>
      </dgm:t>
    </dgm:pt>
    <dgm:pt modelId="{40BB5397-B2A8-45C1-BE76-01673A7D9A40}" type="pres">
      <dgm:prSet presAssocID="{B9BD991C-C276-4A49-91F6-ED91E4909C20}" presName="compNode" presStyleCnt="0"/>
      <dgm:spPr/>
    </dgm:pt>
    <dgm:pt modelId="{027937AD-D1B5-432B-B93C-2C5B50017F66}" type="pres">
      <dgm:prSet presAssocID="{B9BD991C-C276-4A49-91F6-ED91E4909C20}" presName="aNode" presStyleLbl="bgShp" presStyleIdx="0" presStyleCnt="2"/>
      <dgm:spPr/>
      <dgm:t>
        <a:bodyPr/>
        <a:lstStyle/>
        <a:p>
          <a:endParaRPr lang="en-US"/>
        </a:p>
      </dgm:t>
    </dgm:pt>
    <dgm:pt modelId="{7EA9145A-8247-4F7C-A665-9AC269415F14}" type="pres">
      <dgm:prSet presAssocID="{B9BD991C-C276-4A49-91F6-ED91E4909C20}" presName="textNode" presStyleLbl="bgShp" presStyleIdx="0" presStyleCnt="2"/>
      <dgm:spPr/>
      <dgm:t>
        <a:bodyPr/>
        <a:lstStyle/>
        <a:p>
          <a:endParaRPr lang="en-US"/>
        </a:p>
      </dgm:t>
    </dgm:pt>
    <dgm:pt modelId="{6651EB46-E59A-4DC3-ADD8-4C5EF53007E2}" type="pres">
      <dgm:prSet presAssocID="{B9BD991C-C276-4A49-91F6-ED91E4909C20}" presName="compChildNode" presStyleCnt="0"/>
      <dgm:spPr/>
    </dgm:pt>
    <dgm:pt modelId="{0D0AF709-989B-4A2A-BC90-6FAE4CA3C4BA}" type="pres">
      <dgm:prSet presAssocID="{B9BD991C-C276-4A49-91F6-ED91E4909C20}" presName="theInnerList" presStyleCnt="0"/>
      <dgm:spPr/>
    </dgm:pt>
    <dgm:pt modelId="{79D6CBE9-7D6E-4860-8E42-80BD26C3CCCF}" type="pres">
      <dgm:prSet presAssocID="{B35C3FAF-387F-4465-A28A-47FF231A587D}" presName="childNode" presStyleLbl="node1" presStyleIdx="0" presStyleCnt="10">
        <dgm:presLayoutVars>
          <dgm:bulletEnabled val="1"/>
        </dgm:presLayoutVars>
      </dgm:prSet>
      <dgm:spPr/>
      <dgm:t>
        <a:bodyPr/>
        <a:lstStyle/>
        <a:p>
          <a:endParaRPr lang="en-US"/>
        </a:p>
      </dgm:t>
    </dgm:pt>
    <dgm:pt modelId="{7A66806B-4F6E-4F58-9E29-935454EC6C48}" type="pres">
      <dgm:prSet presAssocID="{B35C3FAF-387F-4465-A28A-47FF231A587D}" presName="aSpace2" presStyleCnt="0"/>
      <dgm:spPr/>
    </dgm:pt>
    <dgm:pt modelId="{44850E93-AA47-4DF0-9CB8-98ACACA43274}" type="pres">
      <dgm:prSet presAssocID="{37455ACD-27A6-4E71-8AE5-DBCD0B668069}" presName="childNode" presStyleLbl="node1" presStyleIdx="1" presStyleCnt="10">
        <dgm:presLayoutVars>
          <dgm:bulletEnabled val="1"/>
        </dgm:presLayoutVars>
      </dgm:prSet>
      <dgm:spPr/>
      <dgm:t>
        <a:bodyPr/>
        <a:lstStyle/>
        <a:p>
          <a:endParaRPr lang="en-US"/>
        </a:p>
      </dgm:t>
    </dgm:pt>
    <dgm:pt modelId="{5E7B37EC-6EC7-4422-8A4F-01B52B2456B0}" type="pres">
      <dgm:prSet presAssocID="{37455ACD-27A6-4E71-8AE5-DBCD0B668069}" presName="aSpace2" presStyleCnt="0"/>
      <dgm:spPr/>
    </dgm:pt>
    <dgm:pt modelId="{BF7D4471-9EB7-4E47-833B-B33174830D23}" type="pres">
      <dgm:prSet presAssocID="{6AA5B51C-979A-4589-BF7B-FA048B7A51FB}" presName="childNode" presStyleLbl="node1" presStyleIdx="2" presStyleCnt="10">
        <dgm:presLayoutVars>
          <dgm:bulletEnabled val="1"/>
        </dgm:presLayoutVars>
      </dgm:prSet>
      <dgm:spPr/>
      <dgm:t>
        <a:bodyPr/>
        <a:lstStyle/>
        <a:p>
          <a:endParaRPr lang="en-US"/>
        </a:p>
      </dgm:t>
    </dgm:pt>
    <dgm:pt modelId="{ABC3A01E-1E00-44EE-9D21-6CF30D4B57FB}" type="pres">
      <dgm:prSet presAssocID="{6AA5B51C-979A-4589-BF7B-FA048B7A51FB}" presName="aSpace2" presStyleCnt="0"/>
      <dgm:spPr/>
    </dgm:pt>
    <dgm:pt modelId="{06D9A71C-3CD7-4DF4-B2CF-540993815394}" type="pres">
      <dgm:prSet presAssocID="{14434B47-90EF-4443-8553-33FED9EB7E28}" presName="childNode" presStyleLbl="node1" presStyleIdx="3" presStyleCnt="10">
        <dgm:presLayoutVars>
          <dgm:bulletEnabled val="1"/>
        </dgm:presLayoutVars>
      </dgm:prSet>
      <dgm:spPr/>
      <dgm:t>
        <a:bodyPr/>
        <a:lstStyle/>
        <a:p>
          <a:endParaRPr lang="en-US"/>
        </a:p>
      </dgm:t>
    </dgm:pt>
    <dgm:pt modelId="{609DB304-90C7-404C-A7B7-65A34BAFBEBF}" type="pres">
      <dgm:prSet presAssocID="{B9BD991C-C276-4A49-91F6-ED91E4909C20}" presName="aSpace" presStyleCnt="0"/>
      <dgm:spPr/>
    </dgm:pt>
    <dgm:pt modelId="{6F83C3A2-0822-442F-BA58-7BB88EC002BE}" type="pres">
      <dgm:prSet presAssocID="{C9DF819D-FA5C-4D55-AAF5-FAA46131FF9F}" presName="compNode" presStyleCnt="0"/>
      <dgm:spPr/>
    </dgm:pt>
    <dgm:pt modelId="{AA9588E7-1B34-4126-9FAF-9045ABF26FB8}" type="pres">
      <dgm:prSet presAssocID="{C9DF819D-FA5C-4D55-AAF5-FAA46131FF9F}" presName="aNode" presStyleLbl="bgShp" presStyleIdx="1" presStyleCnt="2"/>
      <dgm:spPr/>
      <dgm:t>
        <a:bodyPr/>
        <a:lstStyle/>
        <a:p>
          <a:endParaRPr lang="en-US"/>
        </a:p>
      </dgm:t>
    </dgm:pt>
    <dgm:pt modelId="{D0F873E6-5759-478B-BE62-EF659529E837}" type="pres">
      <dgm:prSet presAssocID="{C9DF819D-FA5C-4D55-AAF5-FAA46131FF9F}" presName="textNode" presStyleLbl="bgShp" presStyleIdx="1" presStyleCnt="2"/>
      <dgm:spPr/>
      <dgm:t>
        <a:bodyPr/>
        <a:lstStyle/>
        <a:p>
          <a:endParaRPr lang="en-US"/>
        </a:p>
      </dgm:t>
    </dgm:pt>
    <dgm:pt modelId="{6B116A35-CCB0-4E33-AA82-6AD7D4AB772D}" type="pres">
      <dgm:prSet presAssocID="{C9DF819D-FA5C-4D55-AAF5-FAA46131FF9F}" presName="compChildNode" presStyleCnt="0"/>
      <dgm:spPr/>
    </dgm:pt>
    <dgm:pt modelId="{2DFE5ACA-E462-4CAD-8A59-369B3E74D1F5}" type="pres">
      <dgm:prSet presAssocID="{C9DF819D-FA5C-4D55-AAF5-FAA46131FF9F}" presName="theInnerList" presStyleCnt="0"/>
      <dgm:spPr/>
    </dgm:pt>
    <dgm:pt modelId="{674A3DC5-85F1-42AD-9089-7B8E572C25EF}" type="pres">
      <dgm:prSet presAssocID="{B2CB4FCD-881B-454D-8A0B-36FA40DBFF3D}" presName="childNode" presStyleLbl="node1" presStyleIdx="4" presStyleCnt="10">
        <dgm:presLayoutVars>
          <dgm:bulletEnabled val="1"/>
        </dgm:presLayoutVars>
      </dgm:prSet>
      <dgm:spPr/>
      <dgm:t>
        <a:bodyPr/>
        <a:lstStyle/>
        <a:p>
          <a:endParaRPr lang="en-US"/>
        </a:p>
      </dgm:t>
    </dgm:pt>
    <dgm:pt modelId="{192130B6-16A8-405C-AEA9-5E61AE59D9B1}" type="pres">
      <dgm:prSet presAssocID="{B2CB4FCD-881B-454D-8A0B-36FA40DBFF3D}" presName="aSpace2" presStyleCnt="0"/>
      <dgm:spPr/>
    </dgm:pt>
    <dgm:pt modelId="{A91E9508-09FD-4306-9EFE-66DEC8FA8BAC}" type="pres">
      <dgm:prSet presAssocID="{5B9F067F-7B60-48E2-8635-97F32824AF7B}" presName="childNode" presStyleLbl="node1" presStyleIdx="5" presStyleCnt="10">
        <dgm:presLayoutVars>
          <dgm:bulletEnabled val="1"/>
        </dgm:presLayoutVars>
      </dgm:prSet>
      <dgm:spPr/>
      <dgm:t>
        <a:bodyPr/>
        <a:lstStyle/>
        <a:p>
          <a:endParaRPr lang="en-US"/>
        </a:p>
      </dgm:t>
    </dgm:pt>
    <dgm:pt modelId="{19475273-624C-406B-85CC-67170D5A0646}" type="pres">
      <dgm:prSet presAssocID="{5B9F067F-7B60-48E2-8635-97F32824AF7B}" presName="aSpace2" presStyleCnt="0"/>
      <dgm:spPr/>
    </dgm:pt>
    <dgm:pt modelId="{8726C8C1-765B-4F25-B70E-7952AC89BB9A}" type="pres">
      <dgm:prSet presAssocID="{3AB07394-2943-4788-BF6B-785E5F225A18}" presName="childNode" presStyleLbl="node1" presStyleIdx="6" presStyleCnt="10">
        <dgm:presLayoutVars>
          <dgm:bulletEnabled val="1"/>
        </dgm:presLayoutVars>
      </dgm:prSet>
      <dgm:spPr/>
      <dgm:t>
        <a:bodyPr/>
        <a:lstStyle/>
        <a:p>
          <a:endParaRPr lang="en-US"/>
        </a:p>
      </dgm:t>
    </dgm:pt>
    <dgm:pt modelId="{720C7EED-9173-4C8F-BCE9-BC32F95D6CB2}" type="pres">
      <dgm:prSet presAssocID="{3AB07394-2943-4788-BF6B-785E5F225A18}" presName="aSpace2" presStyleCnt="0"/>
      <dgm:spPr/>
    </dgm:pt>
    <dgm:pt modelId="{90F8E978-1CA7-4080-9F55-C49C006074B1}" type="pres">
      <dgm:prSet presAssocID="{3F8AF638-C037-4A0A-90A6-203E23EF4DDB}" presName="childNode" presStyleLbl="node1" presStyleIdx="7" presStyleCnt="10">
        <dgm:presLayoutVars>
          <dgm:bulletEnabled val="1"/>
        </dgm:presLayoutVars>
      </dgm:prSet>
      <dgm:spPr/>
      <dgm:t>
        <a:bodyPr/>
        <a:lstStyle/>
        <a:p>
          <a:endParaRPr lang="en-US"/>
        </a:p>
      </dgm:t>
    </dgm:pt>
    <dgm:pt modelId="{4D1300FF-587B-4F80-93E1-67992F142B5D}" type="pres">
      <dgm:prSet presAssocID="{3F8AF638-C037-4A0A-90A6-203E23EF4DDB}" presName="aSpace2" presStyleCnt="0"/>
      <dgm:spPr/>
    </dgm:pt>
    <dgm:pt modelId="{989EE4BC-A3B2-4EE6-A616-9E92BB6518F9}" type="pres">
      <dgm:prSet presAssocID="{5BE6756E-4945-4088-8078-2CE715A40059}" presName="childNode" presStyleLbl="node1" presStyleIdx="8" presStyleCnt="10">
        <dgm:presLayoutVars>
          <dgm:bulletEnabled val="1"/>
        </dgm:presLayoutVars>
      </dgm:prSet>
      <dgm:spPr/>
      <dgm:t>
        <a:bodyPr/>
        <a:lstStyle/>
        <a:p>
          <a:endParaRPr lang="en-US"/>
        </a:p>
      </dgm:t>
    </dgm:pt>
    <dgm:pt modelId="{A4C46E01-FA78-421C-91DB-6F8F6EADCC73}" type="pres">
      <dgm:prSet presAssocID="{5BE6756E-4945-4088-8078-2CE715A40059}" presName="aSpace2" presStyleCnt="0"/>
      <dgm:spPr/>
    </dgm:pt>
    <dgm:pt modelId="{0CBE69B2-494F-40DA-99B0-B76D4162FAC5}" type="pres">
      <dgm:prSet presAssocID="{3EAFF89B-1DDA-440A-96A5-9E7E84E7EFF0}" presName="childNode" presStyleLbl="node1" presStyleIdx="9" presStyleCnt="10">
        <dgm:presLayoutVars>
          <dgm:bulletEnabled val="1"/>
        </dgm:presLayoutVars>
      </dgm:prSet>
      <dgm:spPr/>
      <dgm:t>
        <a:bodyPr/>
        <a:lstStyle/>
        <a:p>
          <a:endParaRPr lang="en-US"/>
        </a:p>
      </dgm:t>
    </dgm:pt>
  </dgm:ptLst>
  <dgm:cxnLst>
    <dgm:cxn modelId="{309A5A7E-2E5E-4FF7-8419-F5D0F4DB8B07}" srcId="{C9DF819D-FA5C-4D55-AAF5-FAA46131FF9F}" destId="{3EAFF89B-1DDA-440A-96A5-9E7E84E7EFF0}" srcOrd="5" destOrd="0" parTransId="{E5804FF5-6D0E-448E-B1AB-602CE6CFF309}" sibTransId="{C3C9F233-522D-4270-BED2-C0685F77BFAA}"/>
    <dgm:cxn modelId="{CF28822B-1ED2-4D69-B007-7BD2CDC86622}" srcId="{B9BD991C-C276-4A49-91F6-ED91E4909C20}" destId="{37455ACD-27A6-4E71-8AE5-DBCD0B668069}" srcOrd="1" destOrd="0" parTransId="{63DCF5F4-7F1E-4793-99E1-D51F2ACFEE2D}" sibTransId="{C327769A-7C84-4C43-B202-4C4763775754}"/>
    <dgm:cxn modelId="{AA9B9214-9C49-4839-98A8-08FF15517CE3}" type="presOf" srcId="{B168A6ED-A37C-4C27-B52D-D5C261489D8F}" destId="{E9563F3C-1474-4D96-BDD0-061C531EE17B}" srcOrd="0" destOrd="0" presId="urn:microsoft.com/office/officeart/2005/8/layout/lProcess2"/>
    <dgm:cxn modelId="{E1EBDAEF-C23F-42BF-BBB0-1B0738136491}" srcId="{B9BD991C-C276-4A49-91F6-ED91E4909C20}" destId="{B35C3FAF-387F-4465-A28A-47FF231A587D}" srcOrd="0" destOrd="0" parTransId="{1883E93D-3C10-4317-91AF-237946F7A472}" sibTransId="{07BEF8AA-0EAB-4773-B492-516B94E15FAB}"/>
    <dgm:cxn modelId="{A5A26DB0-F656-456F-BBCE-B46B68BB331F}" type="presOf" srcId="{3AB07394-2943-4788-BF6B-785E5F225A18}" destId="{8726C8C1-765B-4F25-B70E-7952AC89BB9A}" srcOrd="0" destOrd="0" presId="urn:microsoft.com/office/officeart/2005/8/layout/lProcess2"/>
    <dgm:cxn modelId="{2BEADC89-57CA-44DF-AD2B-F1BF00162E74}" type="presOf" srcId="{3EAFF89B-1DDA-440A-96A5-9E7E84E7EFF0}" destId="{0CBE69B2-494F-40DA-99B0-B76D4162FAC5}" srcOrd="0" destOrd="0" presId="urn:microsoft.com/office/officeart/2005/8/layout/lProcess2"/>
    <dgm:cxn modelId="{1EBF3689-4D0C-4F34-955B-C8F6625E811E}" srcId="{C9DF819D-FA5C-4D55-AAF5-FAA46131FF9F}" destId="{3F8AF638-C037-4A0A-90A6-203E23EF4DDB}" srcOrd="3" destOrd="0" parTransId="{A77FB585-0D64-4694-8A1A-6AB457C74D57}" sibTransId="{804C4BD2-8287-4693-81E8-336B3B848A06}"/>
    <dgm:cxn modelId="{97D10311-EB3D-49C6-BFA1-BED53CC456AA}" srcId="{B9BD991C-C276-4A49-91F6-ED91E4909C20}" destId="{14434B47-90EF-4443-8553-33FED9EB7E28}" srcOrd="3" destOrd="0" parTransId="{65C8D6D5-82CA-46F7-B18E-1D7F1CF4F2D4}" sibTransId="{647D9396-2221-4A48-BEFD-D53BC7BBC045}"/>
    <dgm:cxn modelId="{86CA0AE9-4C8A-4317-817A-12BAAE4DF16E}" type="presOf" srcId="{5BE6756E-4945-4088-8078-2CE715A40059}" destId="{989EE4BC-A3B2-4EE6-A616-9E92BB6518F9}" srcOrd="0" destOrd="0" presId="urn:microsoft.com/office/officeart/2005/8/layout/lProcess2"/>
    <dgm:cxn modelId="{F7AA468F-DB38-47B2-956C-D4BAD73D7F5F}" type="presOf" srcId="{B9BD991C-C276-4A49-91F6-ED91E4909C20}" destId="{027937AD-D1B5-432B-B93C-2C5B50017F66}" srcOrd="0" destOrd="0" presId="urn:microsoft.com/office/officeart/2005/8/layout/lProcess2"/>
    <dgm:cxn modelId="{A19EA0A4-2930-4A09-AD43-A109912FF416}" type="presOf" srcId="{C9DF819D-FA5C-4D55-AAF5-FAA46131FF9F}" destId="{AA9588E7-1B34-4126-9FAF-9045ABF26FB8}" srcOrd="0" destOrd="0" presId="urn:microsoft.com/office/officeart/2005/8/layout/lProcess2"/>
    <dgm:cxn modelId="{9CCAD2A1-8C52-438E-B478-7E5BA6FE27ED}" type="presOf" srcId="{5B9F067F-7B60-48E2-8635-97F32824AF7B}" destId="{A91E9508-09FD-4306-9EFE-66DEC8FA8BAC}" srcOrd="0" destOrd="0" presId="urn:microsoft.com/office/officeart/2005/8/layout/lProcess2"/>
    <dgm:cxn modelId="{7F009AAF-19D6-4D14-99D2-8C44E1863798}" type="presOf" srcId="{37455ACD-27A6-4E71-8AE5-DBCD0B668069}" destId="{44850E93-AA47-4DF0-9CB8-98ACACA43274}" srcOrd="0" destOrd="0" presId="urn:microsoft.com/office/officeart/2005/8/layout/lProcess2"/>
    <dgm:cxn modelId="{8160875F-232D-40C9-A1C3-18BCD965610A}" srcId="{C9DF819D-FA5C-4D55-AAF5-FAA46131FF9F}" destId="{B2CB4FCD-881B-454D-8A0B-36FA40DBFF3D}" srcOrd="0" destOrd="0" parTransId="{E5C9A877-FAA0-4603-BAFB-57F60898EBCF}" sibTransId="{07FFD31E-212A-4E21-95D5-8B3D627AB705}"/>
    <dgm:cxn modelId="{F3A33620-A861-4C99-B87B-AC20F4439A03}" srcId="{C9DF819D-FA5C-4D55-AAF5-FAA46131FF9F}" destId="{5B9F067F-7B60-48E2-8635-97F32824AF7B}" srcOrd="1" destOrd="0" parTransId="{5ED13B7F-A94C-4258-90CA-54B8A04A426A}" sibTransId="{71533DBB-61A7-4297-AEEF-A035578A4B31}"/>
    <dgm:cxn modelId="{F4B64037-16D5-4502-8D06-C9EC9F0D1D27}" type="presOf" srcId="{14434B47-90EF-4443-8553-33FED9EB7E28}" destId="{06D9A71C-3CD7-4DF4-B2CF-540993815394}" srcOrd="0" destOrd="0" presId="urn:microsoft.com/office/officeart/2005/8/layout/lProcess2"/>
    <dgm:cxn modelId="{9BFC522F-98A3-45BA-9E05-70DCF8B0D99A}" type="presOf" srcId="{C9DF819D-FA5C-4D55-AAF5-FAA46131FF9F}" destId="{D0F873E6-5759-478B-BE62-EF659529E837}" srcOrd="1" destOrd="0" presId="urn:microsoft.com/office/officeart/2005/8/layout/lProcess2"/>
    <dgm:cxn modelId="{CE6BD0D0-E165-4599-BBD2-69FC48D73D8C}" srcId="{C9DF819D-FA5C-4D55-AAF5-FAA46131FF9F}" destId="{5BE6756E-4945-4088-8078-2CE715A40059}" srcOrd="4" destOrd="0" parTransId="{460A71EA-BA7E-4A7F-9DBF-76DCE679ABD6}" sibTransId="{70CAB5D7-DFD9-4606-80BC-A3D461566740}"/>
    <dgm:cxn modelId="{CCA0E222-8FBD-4F9B-A48B-41421C9BB568}" type="presOf" srcId="{B9BD991C-C276-4A49-91F6-ED91E4909C20}" destId="{7EA9145A-8247-4F7C-A665-9AC269415F14}" srcOrd="1" destOrd="0" presId="urn:microsoft.com/office/officeart/2005/8/layout/lProcess2"/>
    <dgm:cxn modelId="{E53564CF-BC21-490A-B969-368C8C0E2350}" type="presOf" srcId="{B35C3FAF-387F-4465-A28A-47FF231A587D}" destId="{79D6CBE9-7D6E-4860-8E42-80BD26C3CCCF}" srcOrd="0" destOrd="0" presId="urn:microsoft.com/office/officeart/2005/8/layout/lProcess2"/>
    <dgm:cxn modelId="{C3555212-BACD-45DC-B127-2E7EEFDBDF4A}" srcId="{B9BD991C-C276-4A49-91F6-ED91E4909C20}" destId="{6AA5B51C-979A-4589-BF7B-FA048B7A51FB}" srcOrd="2" destOrd="0" parTransId="{15EE3B35-2BAB-463B-96A8-4E391E00524F}" sibTransId="{962CBE74-C35C-4C45-8822-D597534699D7}"/>
    <dgm:cxn modelId="{7DF7C30B-2891-4B03-915B-5D0590C192CF}" srcId="{C9DF819D-FA5C-4D55-AAF5-FAA46131FF9F}" destId="{3AB07394-2943-4788-BF6B-785E5F225A18}" srcOrd="2" destOrd="0" parTransId="{CFAC4C26-051F-48B7-871A-D31ABB799ADA}" sibTransId="{2428DB70-1BD8-4747-9F0A-24CEF2D04C37}"/>
    <dgm:cxn modelId="{BD08F388-0E89-4508-8312-E698655BB33E}" srcId="{B168A6ED-A37C-4C27-B52D-D5C261489D8F}" destId="{C9DF819D-FA5C-4D55-AAF5-FAA46131FF9F}" srcOrd="1" destOrd="0" parTransId="{9F8F0B31-63B8-4EC4-B675-939C33546BF5}" sibTransId="{CA980851-6203-40DF-8AF1-330EE24F34F2}"/>
    <dgm:cxn modelId="{B620270E-04CD-425E-9771-5FB4A5C5822C}" type="presOf" srcId="{6AA5B51C-979A-4589-BF7B-FA048B7A51FB}" destId="{BF7D4471-9EB7-4E47-833B-B33174830D23}" srcOrd="0" destOrd="0" presId="urn:microsoft.com/office/officeart/2005/8/layout/lProcess2"/>
    <dgm:cxn modelId="{7651E750-7974-409B-BE82-A7927D46B949}" type="presOf" srcId="{3F8AF638-C037-4A0A-90A6-203E23EF4DDB}" destId="{90F8E978-1CA7-4080-9F55-C49C006074B1}" srcOrd="0" destOrd="0" presId="urn:microsoft.com/office/officeart/2005/8/layout/lProcess2"/>
    <dgm:cxn modelId="{B60ED602-A94E-4EB5-926A-79AFF7F1ECE3}" srcId="{B168A6ED-A37C-4C27-B52D-D5C261489D8F}" destId="{B9BD991C-C276-4A49-91F6-ED91E4909C20}" srcOrd="0" destOrd="0" parTransId="{59897178-45FE-4763-BBA2-97AA1C5649FD}" sibTransId="{6F85A91A-B5CF-4A81-8FA1-56F94884F969}"/>
    <dgm:cxn modelId="{17959839-ED29-4BBD-AA63-4B0126C93828}" type="presOf" srcId="{B2CB4FCD-881B-454D-8A0B-36FA40DBFF3D}" destId="{674A3DC5-85F1-42AD-9089-7B8E572C25EF}" srcOrd="0" destOrd="0" presId="urn:microsoft.com/office/officeart/2005/8/layout/lProcess2"/>
    <dgm:cxn modelId="{1142F09D-33DB-4C11-9C4B-26CEFBA1748F}" type="presParOf" srcId="{E9563F3C-1474-4D96-BDD0-061C531EE17B}" destId="{40BB5397-B2A8-45C1-BE76-01673A7D9A40}" srcOrd="0" destOrd="0" presId="urn:microsoft.com/office/officeart/2005/8/layout/lProcess2"/>
    <dgm:cxn modelId="{B9D38336-8CCC-4768-ACE4-DA57C10830CD}" type="presParOf" srcId="{40BB5397-B2A8-45C1-BE76-01673A7D9A40}" destId="{027937AD-D1B5-432B-B93C-2C5B50017F66}" srcOrd="0" destOrd="0" presId="urn:microsoft.com/office/officeart/2005/8/layout/lProcess2"/>
    <dgm:cxn modelId="{E1107AA1-DE28-4098-A2F4-80F384923A79}" type="presParOf" srcId="{40BB5397-B2A8-45C1-BE76-01673A7D9A40}" destId="{7EA9145A-8247-4F7C-A665-9AC269415F14}" srcOrd="1" destOrd="0" presId="urn:microsoft.com/office/officeart/2005/8/layout/lProcess2"/>
    <dgm:cxn modelId="{5C9C8212-2418-4027-96A5-B03BE5278C08}" type="presParOf" srcId="{40BB5397-B2A8-45C1-BE76-01673A7D9A40}" destId="{6651EB46-E59A-4DC3-ADD8-4C5EF53007E2}" srcOrd="2" destOrd="0" presId="urn:microsoft.com/office/officeart/2005/8/layout/lProcess2"/>
    <dgm:cxn modelId="{17D154D3-9232-450F-BD21-761A289F0FB1}" type="presParOf" srcId="{6651EB46-E59A-4DC3-ADD8-4C5EF53007E2}" destId="{0D0AF709-989B-4A2A-BC90-6FAE4CA3C4BA}" srcOrd="0" destOrd="0" presId="urn:microsoft.com/office/officeart/2005/8/layout/lProcess2"/>
    <dgm:cxn modelId="{3C025228-5284-4632-804C-CE8170909625}" type="presParOf" srcId="{0D0AF709-989B-4A2A-BC90-6FAE4CA3C4BA}" destId="{79D6CBE9-7D6E-4860-8E42-80BD26C3CCCF}" srcOrd="0" destOrd="0" presId="urn:microsoft.com/office/officeart/2005/8/layout/lProcess2"/>
    <dgm:cxn modelId="{6EEEFC6C-4724-4E26-86E4-41E9CD781FCA}" type="presParOf" srcId="{0D0AF709-989B-4A2A-BC90-6FAE4CA3C4BA}" destId="{7A66806B-4F6E-4F58-9E29-935454EC6C48}" srcOrd="1" destOrd="0" presId="urn:microsoft.com/office/officeart/2005/8/layout/lProcess2"/>
    <dgm:cxn modelId="{75FB9165-5AD6-4405-B20C-363E21DB6B87}" type="presParOf" srcId="{0D0AF709-989B-4A2A-BC90-6FAE4CA3C4BA}" destId="{44850E93-AA47-4DF0-9CB8-98ACACA43274}" srcOrd="2" destOrd="0" presId="urn:microsoft.com/office/officeart/2005/8/layout/lProcess2"/>
    <dgm:cxn modelId="{4E09E29E-E14B-4B9E-A5D8-BA1409172BA9}" type="presParOf" srcId="{0D0AF709-989B-4A2A-BC90-6FAE4CA3C4BA}" destId="{5E7B37EC-6EC7-4422-8A4F-01B52B2456B0}" srcOrd="3" destOrd="0" presId="urn:microsoft.com/office/officeart/2005/8/layout/lProcess2"/>
    <dgm:cxn modelId="{43C138EB-CDCF-4F61-BF16-3F9EAC1C9FC3}" type="presParOf" srcId="{0D0AF709-989B-4A2A-BC90-6FAE4CA3C4BA}" destId="{BF7D4471-9EB7-4E47-833B-B33174830D23}" srcOrd="4" destOrd="0" presId="urn:microsoft.com/office/officeart/2005/8/layout/lProcess2"/>
    <dgm:cxn modelId="{8FA5FE51-0C5A-42A9-A272-5A3A77C45462}" type="presParOf" srcId="{0D0AF709-989B-4A2A-BC90-6FAE4CA3C4BA}" destId="{ABC3A01E-1E00-44EE-9D21-6CF30D4B57FB}" srcOrd="5" destOrd="0" presId="urn:microsoft.com/office/officeart/2005/8/layout/lProcess2"/>
    <dgm:cxn modelId="{C9CB91F4-F009-45DE-B1D8-42AB75D079E0}" type="presParOf" srcId="{0D0AF709-989B-4A2A-BC90-6FAE4CA3C4BA}" destId="{06D9A71C-3CD7-4DF4-B2CF-540993815394}" srcOrd="6" destOrd="0" presId="urn:microsoft.com/office/officeart/2005/8/layout/lProcess2"/>
    <dgm:cxn modelId="{62812798-0E47-4DCB-AC13-9154476F38F0}" type="presParOf" srcId="{E9563F3C-1474-4D96-BDD0-061C531EE17B}" destId="{609DB304-90C7-404C-A7B7-65A34BAFBEBF}" srcOrd="1" destOrd="0" presId="urn:microsoft.com/office/officeart/2005/8/layout/lProcess2"/>
    <dgm:cxn modelId="{E2B094C0-5F86-4572-8B9C-8933EA470B12}" type="presParOf" srcId="{E9563F3C-1474-4D96-BDD0-061C531EE17B}" destId="{6F83C3A2-0822-442F-BA58-7BB88EC002BE}" srcOrd="2" destOrd="0" presId="urn:microsoft.com/office/officeart/2005/8/layout/lProcess2"/>
    <dgm:cxn modelId="{7145B641-BA9D-4FE2-9F99-DC769D48EE29}" type="presParOf" srcId="{6F83C3A2-0822-442F-BA58-7BB88EC002BE}" destId="{AA9588E7-1B34-4126-9FAF-9045ABF26FB8}" srcOrd="0" destOrd="0" presId="urn:microsoft.com/office/officeart/2005/8/layout/lProcess2"/>
    <dgm:cxn modelId="{1ADF72A6-FF0C-400B-98C0-4156FD2093BA}" type="presParOf" srcId="{6F83C3A2-0822-442F-BA58-7BB88EC002BE}" destId="{D0F873E6-5759-478B-BE62-EF659529E837}" srcOrd="1" destOrd="0" presId="urn:microsoft.com/office/officeart/2005/8/layout/lProcess2"/>
    <dgm:cxn modelId="{3642D3CA-0868-4C76-B12A-58755D3FEDFD}" type="presParOf" srcId="{6F83C3A2-0822-442F-BA58-7BB88EC002BE}" destId="{6B116A35-CCB0-4E33-AA82-6AD7D4AB772D}" srcOrd="2" destOrd="0" presId="urn:microsoft.com/office/officeart/2005/8/layout/lProcess2"/>
    <dgm:cxn modelId="{4B54F19A-DC47-4451-A248-BC3A8F1FACCF}" type="presParOf" srcId="{6B116A35-CCB0-4E33-AA82-6AD7D4AB772D}" destId="{2DFE5ACA-E462-4CAD-8A59-369B3E74D1F5}" srcOrd="0" destOrd="0" presId="urn:microsoft.com/office/officeart/2005/8/layout/lProcess2"/>
    <dgm:cxn modelId="{A3E1B2DC-3189-4B41-84B0-4EE0DA4EA265}" type="presParOf" srcId="{2DFE5ACA-E462-4CAD-8A59-369B3E74D1F5}" destId="{674A3DC5-85F1-42AD-9089-7B8E572C25EF}" srcOrd="0" destOrd="0" presId="urn:microsoft.com/office/officeart/2005/8/layout/lProcess2"/>
    <dgm:cxn modelId="{CB1911BF-6335-403B-8B31-0DCD6DCEB293}" type="presParOf" srcId="{2DFE5ACA-E462-4CAD-8A59-369B3E74D1F5}" destId="{192130B6-16A8-405C-AEA9-5E61AE59D9B1}" srcOrd="1" destOrd="0" presId="urn:microsoft.com/office/officeart/2005/8/layout/lProcess2"/>
    <dgm:cxn modelId="{CB53B830-9604-4CF8-AB13-FA22DD0A31C5}" type="presParOf" srcId="{2DFE5ACA-E462-4CAD-8A59-369B3E74D1F5}" destId="{A91E9508-09FD-4306-9EFE-66DEC8FA8BAC}" srcOrd="2" destOrd="0" presId="urn:microsoft.com/office/officeart/2005/8/layout/lProcess2"/>
    <dgm:cxn modelId="{12E6E1DC-9DB3-4570-87FB-434F300A1D11}" type="presParOf" srcId="{2DFE5ACA-E462-4CAD-8A59-369B3E74D1F5}" destId="{19475273-624C-406B-85CC-67170D5A0646}" srcOrd="3" destOrd="0" presId="urn:microsoft.com/office/officeart/2005/8/layout/lProcess2"/>
    <dgm:cxn modelId="{CFA284FF-8430-4C98-8DCC-0A4E2C530E62}" type="presParOf" srcId="{2DFE5ACA-E462-4CAD-8A59-369B3E74D1F5}" destId="{8726C8C1-765B-4F25-B70E-7952AC89BB9A}" srcOrd="4" destOrd="0" presId="urn:microsoft.com/office/officeart/2005/8/layout/lProcess2"/>
    <dgm:cxn modelId="{5CA91604-F34B-4237-992E-CE5D15ACFF25}" type="presParOf" srcId="{2DFE5ACA-E462-4CAD-8A59-369B3E74D1F5}" destId="{720C7EED-9173-4C8F-BCE9-BC32F95D6CB2}" srcOrd="5" destOrd="0" presId="urn:microsoft.com/office/officeart/2005/8/layout/lProcess2"/>
    <dgm:cxn modelId="{70F3F9D4-2894-4B99-9C50-233D98FD670C}" type="presParOf" srcId="{2DFE5ACA-E462-4CAD-8A59-369B3E74D1F5}" destId="{90F8E978-1CA7-4080-9F55-C49C006074B1}" srcOrd="6" destOrd="0" presId="urn:microsoft.com/office/officeart/2005/8/layout/lProcess2"/>
    <dgm:cxn modelId="{AE91E448-694F-4ADE-B3E0-D17F704877D7}" type="presParOf" srcId="{2DFE5ACA-E462-4CAD-8A59-369B3E74D1F5}" destId="{4D1300FF-587B-4F80-93E1-67992F142B5D}" srcOrd="7" destOrd="0" presId="urn:microsoft.com/office/officeart/2005/8/layout/lProcess2"/>
    <dgm:cxn modelId="{CA253D56-171A-4F32-A57A-4244C90DD7CD}" type="presParOf" srcId="{2DFE5ACA-E462-4CAD-8A59-369B3E74D1F5}" destId="{989EE4BC-A3B2-4EE6-A616-9E92BB6518F9}" srcOrd="8" destOrd="0" presId="urn:microsoft.com/office/officeart/2005/8/layout/lProcess2"/>
    <dgm:cxn modelId="{4F363E99-9777-4B1F-A127-608FC265F943}" type="presParOf" srcId="{2DFE5ACA-E462-4CAD-8A59-369B3E74D1F5}" destId="{A4C46E01-FA78-421C-91DB-6F8F6EADCC73}" srcOrd="9" destOrd="0" presId="urn:microsoft.com/office/officeart/2005/8/layout/lProcess2"/>
    <dgm:cxn modelId="{15B63364-17BD-45BB-9E10-2789DAC6D97E}" type="presParOf" srcId="{2DFE5ACA-E462-4CAD-8A59-369B3E74D1F5}" destId="{0CBE69B2-494F-40DA-99B0-B76D4162FAC5}"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950873-968A-43F5-AD8F-5DE82CB07F39}" type="doc">
      <dgm:prSet loTypeId="urn:microsoft.com/office/officeart/2005/8/layout/vList2" loCatId="list" qsTypeId="urn:microsoft.com/office/officeart/2005/8/quickstyle/3d1" qsCatId="3D" csTypeId="urn:microsoft.com/office/officeart/2005/8/colors/colorful1#3" csCatId="colorful" phldr="1"/>
      <dgm:spPr/>
      <dgm:t>
        <a:bodyPr/>
        <a:lstStyle/>
        <a:p>
          <a:endParaRPr lang="en-US"/>
        </a:p>
      </dgm:t>
    </dgm:pt>
    <dgm:pt modelId="{3B778979-50DA-4819-ADAF-178559BE68C2}">
      <dgm:prSet phldrT="[Text]"/>
      <dgm:spPr/>
      <dgm:t>
        <a:bodyPr/>
        <a:lstStyle/>
        <a:p>
          <a:r>
            <a:rPr lang="en-US" dirty="0"/>
            <a:t>The modern Risk Leader is often responsible for: </a:t>
          </a:r>
        </a:p>
      </dgm:t>
    </dgm:pt>
    <dgm:pt modelId="{FE1E0005-3381-4106-B4A4-7196F468B408}" type="parTrans" cxnId="{8EB00784-6048-4CE2-AC57-64DB5E1A4DC5}">
      <dgm:prSet/>
      <dgm:spPr/>
      <dgm:t>
        <a:bodyPr/>
        <a:lstStyle/>
        <a:p>
          <a:endParaRPr lang="en-US"/>
        </a:p>
      </dgm:t>
    </dgm:pt>
    <dgm:pt modelId="{D2FD1728-0F7F-4F26-9D8F-AE2BA3856DF4}" type="sibTrans" cxnId="{8EB00784-6048-4CE2-AC57-64DB5E1A4DC5}">
      <dgm:prSet/>
      <dgm:spPr/>
      <dgm:t>
        <a:bodyPr/>
        <a:lstStyle/>
        <a:p>
          <a:endParaRPr lang="en-US"/>
        </a:p>
      </dgm:t>
    </dgm:pt>
    <dgm:pt modelId="{138D05AB-C87E-42D4-9EE3-AEDF5F0FFE09}">
      <dgm:prSet phldrT="[Text]"/>
      <dgm:spPr/>
      <dgm:t>
        <a:bodyPr/>
        <a:lstStyle/>
        <a:p>
          <a:r>
            <a:rPr lang="en-US" dirty="0"/>
            <a:t>Leading the Central Risk Team</a:t>
          </a:r>
        </a:p>
      </dgm:t>
    </dgm:pt>
    <dgm:pt modelId="{10ADCFE3-6AD3-4B04-8970-557568C8060C}" type="parTrans" cxnId="{98A20A3A-C9A4-4E62-92A0-F7F71A26DC83}">
      <dgm:prSet/>
      <dgm:spPr/>
      <dgm:t>
        <a:bodyPr/>
        <a:lstStyle/>
        <a:p>
          <a:endParaRPr lang="en-US"/>
        </a:p>
      </dgm:t>
    </dgm:pt>
    <dgm:pt modelId="{DDB7C609-E31C-4721-ABA3-E32A03C26DD7}" type="sibTrans" cxnId="{98A20A3A-C9A4-4E62-92A0-F7F71A26DC83}">
      <dgm:prSet/>
      <dgm:spPr/>
      <dgm:t>
        <a:bodyPr/>
        <a:lstStyle/>
        <a:p>
          <a:endParaRPr lang="en-US"/>
        </a:p>
      </dgm:t>
    </dgm:pt>
    <dgm:pt modelId="{41150D44-FE56-4DB8-8F4E-99C4F1F63CF7}">
      <dgm:prSet/>
      <dgm:spPr/>
      <dgm:t>
        <a:bodyPr/>
        <a:lstStyle/>
        <a:p>
          <a:r>
            <a:rPr lang="en-US" dirty="0">
              <a:cs typeface="Times New Roman" pitchFamily="18" charset="0"/>
            </a:rPr>
            <a:t>Influencing leaders within the business units</a:t>
          </a:r>
        </a:p>
      </dgm:t>
    </dgm:pt>
    <dgm:pt modelId="{D3A426D1-F15F-4844-B507-B146B17FA477}" type="parTrans" cxnId="{8859FA8F-82BD-4B3E-AC18-8D1E425768B8}">
      <dgm:prSet/>
      <dgm:spPr/>
      <dgm:t>
        <a:bodyPr/>
        <a:lstStyle/>
        <a:p>
          <a:endParaRPr lang="en-US"/>
        </a:p>
      </dgm:t>
    </dgm:pt>
    <dgm:pt modelId="{40A93219-1C31-4273-A22D-0ADE3C75751D}" type="sibTrans" cxnId="{8859FA8F-82BD-4B3E-AC18-8D1E425768B8}">
      <dgm:prSet/>
      <dgm:spPr/>
      <dgm:t>
        <a:bodyPr/>
        <a:lstStyle/>
        <a:p>
          <a:endParaRPr lang="en-US"/>
        </a:p>
      </dgm:t>
    </dgm:pt>
    <dgm:pt modelId="{E06BE8B1-322B-4F17-B2FF-48A4E0073456}">
      <dgm:prSet/>
      <dgm:spPr/>
      <dgm:t>
        <a:bodyPr/>
        <a:lstStyle/>
        <a:p>
          <a:r>
            <a:rPr lang="en-US" dirty="0">
              <a:cs typeface="Times New Roman" pitchFamily="18" charset="0"/>
            </a:rPr>
            <a:t>Leading a central coordinating committee</a:t>
          </a:r>
        </a:p>
      </dgm:t>
    </dgm:pt>
    <dgm:pt modelId="{A8850384-A604-4DF9-B881-2E6AD63AA5E6}" type="parTrans" cxnId="{05D07261-CE53-45F0-ABB7-2153C8F13B20}">
      <dgm:prSet/>
      <dgm:spPr/>
      <dgm:t>
        <a:bodyPr/>
        <a:lstStyle/>
        <a:p>
          <a:endParaRPr lang="en-US"/>
        </a:p>
      </dgm:t>
    </dgm:pt>
    <dgm:pt modelId="{5C339BB5-F513-4487-BED2-3C15F224F7D5}" type="sibTrans" cxnId="{05D07261-CE53-45F0-ABB7-2153C8F13B20}">
      <dgm:prSet/>
      <dgm:spPr/>
      <dgm:t>
        <a:bodyPr/>
        <a:lstStyle/>
        <a:p>
          <a:endParaRPr lang="en-US"/>
        </a:p>
      </dgm:t>
    </dgm:pt>
    <dgm:pt modelId="{AAC0AD99-9FD6-4BA8-A345-BEFE86536F30}">
      <dgm:prSet/>
      <dgm:spPr/>
      <dgm:t>
        <a:bodyPr/>
        <a:lstStyle/>
        <a:p>
          <a:r>
            <a:rPr lang="en-US" dirty="0">
              <a:cs typeface="Times New Roman" pitchFamily="18" charset="0"/>
            </a:rPr>
            <a:t>Overseeing distributed ownership of risks</a:t>
          </a:r>
        </a:p>
      </dgm:t>
    </dgm:pt>
    <dgm:pt modelId="{73F8844F-AB43-4BDB-B0F7-D7D52E864FDF}" type="parTrans" cxnId="{5F17C8EB-DC77-4830-97CE-A6EFC0C3414C}">
      <dgm:prSet/>
      <dgm:spPr/>
      <dgm:t>
        <a:bodyPr/>
        <a:lstStyle/>
        <a:p>
          <a:endParaRPr lang="en-US"/>
        </a:p>
      </dgm:t>
    </dgm:pt>
    <dgm:pt modelId="{C27EAB71-D448-4BF1-BFF3-8BD605BF8DB1}" type="sibTrans" cxnId="{5F17C8EB-DC77-4830-97CE-A6EFC0C3414C}">
      <dgm:prSet/>
      <dgm:spPr/>
      <dgm:t>
        <a:bodyPr/>
        <a:lstStyle/>
        <a:p>
          <a:endParaRPr lang="en-US"/>
        </a:p>
      </dgm:t>
    </dgm:pt>
    <dgm:pt modelId="{766A3ECB-F52C-4B59-8C78-E4A961B19354}">
      <dgm:prSet/>
      <dgm:spPr/>
      <dgm:t>
        <a:bodyPr/>
        <a:lstStyle/>
        <a:p>
          <a:r>
            <a:rPr lang="en-US" dirty="0">
              <a:cs typeface="Times New Roman" pitchFamily="18" charset="0"/>
            </a:rPr>
            <a:t>Acting as the risk conduit to the C-suite and/or the board</a:t>
          </a:r>
        </a:p>
      </dgm:t>
    </dgm:pt>
    <dgm:pt modelId="{94895B75-E84C-4CFD-B780-34F79ADFBA0B}" type="parTrans" cxnId="{1A93B239-47BD-42F4-8E85-E3039E5FD96C}">
      <dgm:prSet/>
      <dgm:spPr/>
      <dgm:t>
        <a:bodyPr/>
        <a:lstStyle/>
        <a:p>
          <a:endParaRPr lang="en-US"/>
        </a:p>
      </dgm:t>
    </dgm:pt>
    <dgm:pt modelId="{24565044-658F-4370-B382-0E9A8476EF2A}" type="sibTrans" cxnId="{1A93B239-47BD-42F4-8E85-E3039E5FD96C}">
      <dgm:prSet/>
      <dgm:spPr/>
      <dgm:t>
        <a:bodyPr/>
        <a:lstStyle/>
        <a:p>
          <a:endParaRPr lang="en-US"/>
        </a:p>
      </dgm:t>
    </dgm:pt>
    <dgm:pt modelId="{A3C20A39-C351-4F53-B0BC-D097ED210969}">
      <dgm:prSet/>
      <dgm:spPr/>
      <dgm:t>
        <a:bodyPr/>
        <a:lstStyle/>
        <a:p>
          <a:r>
            <a:rPr lang="en-US" dirty="0">
              <a:cs typeface="Times New Roman" pitchFamily="18" charset="0"/>
            </a:rPr>
            <a:t>Acting as a key resource in meeting third party risk related requirements</a:t>
          </a:r>
          <a:endParaRPr lang="en-US" dirty="0"/>
        </a:p>
      </dgm:t>
    </dgm:pt>
    <dgm:pt modelId="{9F509E29-D6F9-43F9-A368-B00B5178C9B5}" type="parTrans" cxnId="{B07EBFB1-7CF9-4E8F-8A91-19F0930F4305}">
      <dgm:prSet/>
      <dgm:spPr/>
      <dgm:t>
        <a:bodyPr/>
        <a:lstStyle/>
        <a:p>
          <a:endParaRPr lang="en-US"/>
        </a:p>
      </dgm:t>
    </dgm:pt>
    <dgm:pt modelId="{8809E24B-144D-4DBF-95A9-C68992DFF993}" type="sibTrans" cxnId="{B07EBFB1-7CF9-4E8F-8A91-19F0930F4305}">
      <dgm:prSet/>
      <dgm:spPr/>
      <dgm:t>
        <a:bodyPr/>
        <a:lstStyle/>
        <a:p>
          <a:endParaRPr lang="en-US"/>
        </a:p>
      </dgm:t>
    </dgm:pt>
    <dgm:pt modelId="{9D04D123-D84B-47B2-B53B-4CBCF4C4F1E9}">
      <dgm:prSet/>
      <dgm:spPr/>
      <dgm:t>
        <a:bodyPr/>
        <a:lstStyle/>
        <a:p>
          <a:r>
            <a:rPr lang="en-US" dirty="0">
              <a:cs typeface="Times New Roman" pitchFamily="18" charset="0"/>
            </a:rPr>
            <a:t>Appointing representatives throughout business units</a:t>
          </a:r>
        </a:p>
      </dgm:t>
    </dgm:pt>
    <dgm:pt modelId="{701E7527-2E03-46A7-A424-62732FAC56CC}" type="parTrans" cxnId="{A5ABD857-85DB-4B59-BF4E-DA6C0B11CC75}">
      <dgm:prSet/>
      <dgm:spPr/>
    </dgm:pt>
    <dgm:pt modelId="{6E03C523-0C0C-490F-9471-EFBF1318CDFB}" type="sibTrans" cxnId="{A5ABD857-85DB-4B59-BF4E-DA6C0B11CC75}">
      <dgm:prSet/>
      <dgm:spPr/>
    </dgm:pt>
    <dgm:pt modelId="{1A5FADFE-D10E-4333-A05B-A2450037A68A}" type="pres">
      <dgm:prSet presAssocID="{BF950873-968A-43F5-AD8F-5DE82CB07F39}" presName="linear" presStyleCnt="0">
        <dgm:presLayoutVars>
          <dgm:animLvl val="lvl"/>
          <dgm:resizeHandles val="exact"/>
        </dgm:presLayoutVars>
      </dgm:prSet>
      <dgm:spPr/>
      <dgm:t>
        <a:bodyPr/>
        <a:lstStyle/>
        <a:p>
          <a:endParaRPr lang="en-US"/>
        </a:p>
      </dgm:t>
    </dgm:pt>
    <dgm:pt modelId="{2519075D-7389-40BC-A0E9-F75411DC977A}" type="pres">
      <dgm:prSet presAssocID="{3B778979-50DA-4819-ADAF-178559BE68C2}" presName="parentText" presStyleLbl="node1" presStyleIdx="0" presStyleCnt="1">
        <dgm:presLayoutVars>
          <dgm:chMax val="0"/>
          <dgm:bulletEnabled val="1"/>
        </dgm:presLayoutVars>
      </dgm:prSet>
      <dgm:spPr/>
      <dgm:t>
        <a:bodyPr/>
        <a:lstStyle/>
        <a:p>
          <a:endParaRPr lang="en-US"/>
        </a:p>
      </dgm:t>
    </dgm:pt>
    <dgm:pt modelId="{6CD44B76-1807-424C-B662-50CEB3CDEF22}" type="pres">
      <dgm:prSet presAssocID="{3B778979-50DA-4819-ADAF-178559BE68C2}" presName="childText" presStyleLbl="revTx" presStyleIdx="0" presStyleCnt="1">
        <dgm:presLayoutVars>
          <dgm:bulletEnabled val="1"/>
        </dgm:presLayoutVars>
      </dgm:prSet>
      <dgm:spPr/>
      <dgm:t>
        <a:bodyPr/>
        <a:lstStyle/>
        <a:p>
          <a:endParaRPr lang="en-US"/>
        </a:p>
      </dgm:t>
    </dgm:pt>
  </dgm:ptLst>
  <dgm:cxnLst>
    <dgm:cxn modelId="{8EB00784-6048-4CE2-AC57-64DB5E1A4DC5}" srcId="{BF950873-968A-43F5-AD8F-5DE82CB07F39}" destId="{3B778979-50DA-4819-ADAF-178559BE68C2}" srcOrd="0" destOrd="0" parTransId="{FE1E0005-3381-4106-B4A4-7196F468B408}" sibTransId="{D2FD1728-0F7F-4F26-9D8F-AE2BA3856DF4}"/>
    <dgm:cxn modelId="{E99BC4BD-4A32-4C22-9B8E-4C3A65541F0A}" type="presOf" srcId="{41150D44-FE56-4DB8-8F4E-99C4F1F63CF7}" destId="{6CD44B76-1807-424C-B662-50CEB3CDEF22}" srcOrd="0" destOrd="1" presId="urn:microsoft.com/office/officeart/2005/8/layout/vList2"/>
    <dgm:cxn modelId="{B07EBFB1-7CF9-4E8F-8A91-19F0930F4305}" srcId="{3B778979-50DA-4819-ADAF-178559BE68C2}" destId="{A3C20A39-C351-4F53-B0BC-D097ED210969}" srcOrd="6" destOrd="0" parTransId="{9F509E29-D6F9-43F9-A368-B00B5178C9B5}" sibTransId="{8809E24B-144D-4DBF-95A9-C68992DFF993}"/>
    <dgm:cxn modelId="{B80CA5DA-4C2F-4EC3-B3BA-7489DDD89183}" type="presOf" srcId="{138D05AB-C87E-42D4-9EE3-AEDF5F0FFE09}" destId="{6CD44B76-1807-424C-B662-50CEB3CDEF22}" srcOrd="0" destOrd="0" presId="urn:microsoft.com/office/officeart/2005/8/layout/vList2"/>
    <dgm:cxn modelId="{EB0662E7-9176-4F2F-BA2F-44D3EEA3C906}" type="presOf" srcId="{AAC0AD99-9FD6-4BA8-A345-BEFE86536F30}" destId="{6CD44B76-1807-424C-B662-50CEB3CDEF22}" srcOrd="0" destOrd="4" presId="urn:microsoft.com/office/officeart/2005/8/layout/vList2"/>
    <dgm:cxn modelId="{8859FA8F-82BD-4B3E-AC18-8D1E425768B8}" srcId="{3B778979-50DA-4819-ADAF-178559BE68C2}" destId="{41150D44-FE56-4DB8-8F4E-99C4F1F63CF7}" srcOrd="1" destOrd="0" parTransId="{D3A426D1-F15F-4844-B507-B146B17FA477}" sibTransId="{40A93219-1C31-4273-A22D-0ADE3C75751D}"/>
    <dgm:cxn modelId="{05D07261-CE53-45F0-ABB7-2153C8F13B20}" srcId="{3B778979-50DA-4819-ADAF-178559BE68C2}" destId="{E06BE8B1-322B-4F17-B2FF-48A4E0073456}" srcOrd="3" destOrd="0" parTransId="{A8850384-A604-4DF9-B881-2E6AD63AA5E6}" sibTransId="{5C339BB5-F513-4487-BED2-3C15F224F7D5}"/>
    <dgm:cxn modelId="{21B74195-0A94-484B-988B-2FF315CD64DE}" type="presOf" srcId="{766A3ECB-F52C-4B59-8C78-E4A961B19354}" destId="{6CD44B76-1807-424C-B662-50CEB3CDEF22}" srcOrd="0" destOrd="5" presId="urn:microsoft.com/office/officeart/2005/8/layout/vList2"/>
    <dgm:cxn modelId="{52304320-0737-4AC0-8D60-300366EF3F20}" type="presOf" srcId="{A3C20A39-C351-4F53-B0BC-D097ED210969}" destId="{6CD44B76-1807-424C-B662-50CEB3CDEF22}" srcOrd="0" destOrd="6" presId="urn:microsoft.com/office/officeart/2005/8/layout/vList2"/>
    <dgm:cxn modelId="{9346367B-8598-4F95-806C-5876AAB2A26D}" type="presOf" srcId="{9D04D123-D84B-47B2-B53B-4CBCF4C4F1E9}" destId="{6CD44B76-1807-424C-B662-50CEB3CDEF22}" srcOrd="0" destOrd="2" presId="urn:microsoft.com/office/officeart/2005/8/layout/vList2"/>
    <dgm:cxn modelId="{EA7EB539-ECF8-485C-8C59-29F7CE90D591}" type="presOf" srcId="{BF950873-968A-43F5-AD8F-5DE82CB07F39}" destId="{1A5FADFE-D10E-4333-A05B-A2450037A68A}" srcOrd="0" destOrd="0" presId="urn:microsoft.com/office/officeart/2005/8/layout/vList2"/>
    <dgm:cxn modelId="{98A20A3A-C9A4-4E62-92A0-F7F71A26DC83}" srcId="{3B778979-50DA-4819-ADAF-178559BE68C2}" destId="{138D05AB-C87E-42D4-9EE3-AEDF5F0FFE09}" srcOrd="0" destOrd="0" parTransId="{10ADCFE3-6AD3-4B04-8970-557568C8060C}" sibTransId="{DDB7C609-E31C-4721-ABA3-E32A03C26DD7}"/>
    <dgm:cxn modelId="{B49B02D8-87E0-46E8-BB5F-26B599870556}" type="presOf" srcId="{3B778979-50DA-4819-ADAF-178559BE68C2}" destId="{2519075D-7389-40BC-A0E9-F75411DC977A}" srcOrd="0" destOrd="0" presId="urn:microsoft.com/office/officeart/2005/8/layout/vList2"/>
    <dgm:cxn modelId="{1A93B239-47BD-42F4-8E85-E3039E5FD96C}" srcId="{3B778979-50DA-4819-ADAF-178559BE68C2}" destId="{766A3ECB-F52C-4B59-8C78-E4A961B19354}" srcOrd="5" destOrd="0" parTransId="{94895B75-E84C-4CFD-B780-34F79ADFBA0B}" sibTransId="{24565044-658F-4370-B382-0E9A8476EF2A}"/>
    <dgm:cxn modelId="{A5ABD857-85DB-4B59-BF4E-DA6C0B11CC75}" srcId="{3B778979-50DA-4819-ADAF-178559BE68C2}" destId="{9D04D123-D84B-47B2-B53B-4CBCF4C4F1E9}" srcOrd="2" destOrd="0" parTransId="{701E7527-2E03-46A7-A424-62732FAC56CC}" sibTransId="{6E03C523-0C0C-490F-9471-EFBF1318CDFB}"/>
    <dgm:cxn modelId="{5F17C8EB-DC77-4830-97CE-A6EFC0C3414C}" srcId="{3B778979-50DA-4819-ADAF-178559BE68C2}" destId="{AAC0AD99-9FD6-4BA8-A345-BEFE86536F30}" srcOrd="4" destOrd="0" parTransId="{73F8844F-AB43-4BDB-B0F7-D7D52E864FDF}" sibTransId="{C27EAB71-D448-4BF1-BFF3-8BD605BF8DB1}"/>
    <dgm:cxn modelId="{0A810654-229C-4BC2-8F49-2A91321A554E}" type="presOf" srcId="{E06BE8B1-322B-4F17-B2FF-48A4E0073456}" destId="{6CD44B76-1807-424C-B662-50CEB3CDEF22}" srcOrd="0" destOrd="3" presId="urn:microsoft.com/office/officeart/2005/8/layout/vList2"/>
    <dgm:cxn modelId="{75202139-7D69-47AC-A52A-6136E9813497}" type="presParOf" srcId="{1A5FADFE-D10E-4333-A05B-A2450037A68A}" destId="{2519075D-7389-40BC-A0E9-F75411DC977A}" srcOrd="0" destOrd="0" presId="urn:microsoft.com/office/officeart/2005/8/layout/vList2"/>
    <dgm:cxn modelId="{A5685852-0021-430D-9111-E9B70549D2FB}" type="presParOf" srcId="{1A5FADFE-D10E-4333-A05B-A2450037A68A}" destId="{6CD44B76-1807-424C-B662-50CEB3CDEF2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682993-29C5-4311-B969-74E0C17ED450}" type="doc">
      <dgm:prSet loTypeId="urn:microsoft.com/office/officeart/2005/8/layout/radial1" loCatId="cycle" qsTypeId="urn:microsoft.com/office/officeart/2005/8/quickstyle/3d1" qsCatId="3D" csTypeId="urn:microsoft.com/office/officeart/2005/8/colors/colorful3" csCatId="colorful" phldr="1"/>
      <dgm:spPr/>
      <dgm:t>
        <a:bodyPr/>
        <a:lstStyle/>
        <a:p>
          <a:endParaRPr lang="en-US"/>
        </a:p>
      </dgm:t>
    </dgm:pt>
    <dgm:pt modelId="{DBF758AE-8163-4328-A2E4-87B2A497050E}">
      <dgm:prSet phldrT="[Text]" custT="1"/>
      <dgm:spPr/>
      <dgm:t>
        <a:bodyPr lIns="0" tIns="0" rIns="0" bIns="0"/>
        <a:lstStyle/>
        <a:p>
          <a:r>
            <a:rPr lang="en-US" sz="2000" dirty="0"/>
            <a:t> Enterprise Risk Management </a:t>
          </a:r>
        </a:p>
      </dgm:t>
    </dgm:pt>
    <dgm:pt modelId="{05C0DBAC-CED3-44CF-884F-F9319DD98664}" type="parTrans" cxnId="{1AE8C0D0-219A-413B-9D27-AFDC1C4F186A}">
      <dgm:prSet/>
      <dgm:spPr/>
      <dgm:t>
        <a:bodyPr/>
        <a:lstStyle/>
        <a:p>
          <a:endParaRPr lang="en-US" sz="2400"/>
        </a:p>
      </dgm:t>
    </dgm:pt>
    <dgm:pt modelId="{4ED05AF1-5A3C-4ACB-B4D8-5D94300F63A8}" type="sibTrans" cxnId="{1AE8C0D0-219A-413B-9D27-AFDC1C4F186A}">
      <dgm:prSet/>
      <dgm:spPr/>
      <dgm:t>
        <a:bodyPr/>
        <a:lstStyle/>
        <a:p>
          <a:endParaRPr lang="en-US" sz="2400"/>
        </a:p>
      </dgm:t>
    </dgm:pt>
    <dgm:pt modelId="{C51B1474-9BBD-4808-92B2-C0B9DB0D2527}">
      <dgm:prSet phldrT="[Text]" custT="1"/>
      <dgm:spPr/>
      <dgm:t>
        <a:bodyPr/>
        <a:lstStyle/>
        <a:p>
          <a:r>
            <a:rPr lang="en-US" sz="1600" dirty="0"/>
            <a:t>Embedded Risk Culture</a:t>
          </a:r>
        </a:p>
      </dgm:t>
    </dgm:pt>
    <dgm:pt modelId="{29F4B8F6-AA9F-4EE0-BA8F-87733746405F}" type="parTrans" cxnId="{3B46C6D9-01C7-4202-B352-EBA29308D7FE}">
      <dgm:prSet custT="1"/>
      <dgm:spPr/>
      <dgm:t>
        <a:bodyPr/>
        <a:lstStyle/>
        <a:p>
          <a:endParaRPr lang="en-US" sz="700"/>
        </a:p>
      </dgm:t>
    </dgm:pt>
    <dgm:pt modelId="{8BD89860-1D52-4397-849B-CE9808C78B24}" type="sibTrans" cxnId="{3B46C6D9-01C7-4202-B352-EBA29308D7FE}">
      <dgm:prSet/>
      <dgm:spPr/>
      <dgm:t>
        <a:bodyPr/>
        <a:lstStyle/>
        <a:p>
          <a:endParaRPr lang="en-US" sz="2400"/>
        </a:p>
      </dgm:t>
    </dgm:pt>
    <dgm:pt modelId="{36F7D9D9-64FF-45CB-972D-18D90B78E21A}">
      <dgm:prSet phldrT="[Text]" custT="1"/>
      <dgm:spPr/>
      <dgm:t>
        <a:bodyPr/>
        <a:lstStyle/>
        <a:p>
          <a:r>
            <a:rPr lang="en-US" sz="1600" dirty="0"/>
            <a:t>Appropriate Risk measurement and Economic Capital Models</a:t>
          </a:r>
        </a:p>
      </dgm:t>
    </dgm:pt>
    <dgm:pt modelId="{1BC97A74-69E3-4B01-9786-5D88F1AD5DAC}" type="parTrans" cxnId="{FF2AB39C-C065-46E7-94ED-461775CDC025}">
      <dgm:prSet custT="1"/>
      <dgm:spPr/>
      <dgm:t>
        <a:bodyPr/>
        <a:lstStyle/>
        <a:p>
          <a:endParaRPr lang="en-US" sz="700"/>
        </a:p>
      </dgm:t>
    </dgm:pt>
    <dgm:pt modelId="{0C36691B-4A87-4245-8772-5FADF09DF8C7}" type="sibTrans" cxnId="{FF2AB39C-C065-46E7-94ED-461775CDC025}">
      <dgm:prSet/>
      <dgm:spPr/>
      <dgm:t>
        <a:bodyPr/>
        <a:lstStyle/>
        <a:p>
          <a:endParaRPr lang="en-US" sz="2400"/>
        </a:p>
      </dgm:t>
    </dgm:pt>
    <dgm:pt modelId="{C0D717D2-2577-4BD0-ACDB-BE07BFD439D3}">
      <dgm:prSet phldrT="[Text]" custT="1"/>
      <dgm:spPr/>
      <dgm:t>
        <a:bodyPr/>
        <a:lstStyle/>
        <a:p>
          <a:r>
            <a:rPr lang="en-US" sz="1600" dirty="0"/>
            <a:t>Key Risk Discussions included in Operational and Strategic Planning</a:t>
          </a:r>
        </a:p>
      </dgm:t>
    </dgm:pt>
    <dgm:pt modelId="{D784519C-5B12-445D-9EDF-B7D2503B0B0F}" type="parTrans" cxnId="{73FC80C3-71D9-48A7-B7D0-C3904697E639}">
      <dgm:prSet custT="1"/>
      <dgm:spPr/>
      <dgm:t>
        <a:bodyPr/>
        <a:lstStyle/>
        <a:p>
          <a:endParaRPr lang="en-US" sz="700"/>
        </a:p>
      </dgm:t>
    </dgm:pt>
    <dgm:pt modelId="{3195111A-56B3-4CD4-9697-E84ED6A4981B}" type="sibTrans" cxnId="{73FC80C3-71D9-48A7-B7D0-C3904697E639}">
      <dgm:prSet/>
      <dgm:spPr/>
      <dgm:t>
        <a:bodyPr/>
        <a:lstStyle/>
        <a:p>
          <a:endParaRPr lang="en-US" sz="2400"/>
        </a:p>
      </dgm:t>
    </dgm:pt>
    <dgm:pt modelId="{894D355D-386B-47F3-8E23-CA387E1AEEC1}">
      <dgm:prSet phldrT="[Text]" custT="1"/>
      <dgm:spPr/>
      <dgm:t>
        <a:bodyPr lIns="0" tIns="0" rIns="0" bIns="0"/>
        <a:lstStyle/>
        <a:p>
          <a:r>
            <a:rPr lang="en-US" sz="1600" dirty="0"/>
            <a:t>Corporate Performance Based on Ability to Manage Risks to Achieve Objectives</a:t>
          </a:r>
        </a:p>
      </dgm:t>
    </dgm:pt>
    <dgm:pt modelId="{1CF57083-FE04-469F-BBD4-3F5BAD702F6A}" type="parTrans" cxnId="{8454F6B1-CA5C-4932-B4FF-7E255EDBD3B7}">
      <dgm:prSet custT="1"/>
      <dgm:spPr/>
      <dgm:t>
        <a:bodyPr/>
        <a:lstStyle/>
        <a:p>
          <a:endParaRPr lang="en-US" sz="700"/>
        </a:p>
      </dgm:t>
    </dgm:pt>
    <dgm:pt modelId="{C3C78F50-C6FB-48EF-A7A4-E5C453BC87A8}" type="sibTrans" cxnId="{8454F6B1-CA5C-4932-B4FF-7E255EDBD3B7}">
      <dgm:prSet/>
      <dgm:spPr/>
      <dgm:t>
        <a:bodyPr/>
        <a:lstStyle/>
        <a:p>
          <a:endParaRPr lang="en-US" sz="2400"/>
        </a:p>
      </dgm:t>
    </dgm:pt>
    <dgm:pt modelId="{AD43A5B2-2BA0-4CB2-BFC0-87F002C7662F}">
      <dgm:prSet phldrT="[Text]" custT="1"/>
      <dgm:spPr/>
      <dgm:t>
        <a:bodyPr/>
        <a:lstStyle/>
        <a:p>
          <a:r>
            <a:rPr lang="en-US" sz="1600" dirty="0"/>
            <a:t>Effective Risk Control Processes</a:t>
          </a:r>
        </a:p>
      </dgm:t>
    </dgm:pt>
    <dgm:pt modelId="{0BC0243B-5D18-47B7-A21A-07248191514B}" type="parTrans" cxnId="{8A2ABC78-F766-4AA1-99B6-093D36086C49}">
      <dgm:prSet custT="1"/>
      <dgm:spPr/>
      <dgm:t>
        <a:bodyPr/>
        <a:lstStyle/>
        <a:p>
          <a:endParaRPr lang="en-US" sz="700"/>
        </a:p>
      </dgm:t>
    </dgm:pt>
    <dgm:pt modelId="{008EF776-60C7-4D0D-844A-E91516FC4DC5}" type="sibTrans" cxnId="{8A2ABC78-F766-4AA1-99B6-093D36086C49}">
      <dgm:prSet/>
      <dgm:spPr/>
      <dgm:t>
        <a:bodyPr/>
        <a:lstStyle/>
        <a:p>
          <a:endParaRPr lang="en-US" sz="2400"/>
        </a:p>
      </dgm:t>
    </dgm:pt>
    <dgm:pt modelId="{586930DD-2546-4668-8AE5-7E606E91C139}">
      <dgm:prSet phldrT="[Text]" custT="1"/>
      <dgm:spPr/>
      <dgm:t>
        <a:bodyPr/>
        <a:lstStyle/>
        <a:p>
          <a:r>
            <a:rPr lang="en-US" sz="1600" dirty="0"/>
            <a:t>Extreme Event Management Through focus on Key Risks</a:t>
          </a:r>
        </a:p>
      </dgm:t>
    </dgm:pt>
    <dgm:pt modelId="{55CA99A8-E3DA-4CE2-A78B-FB61A71257E1}" type="parTrans" cxnId="{966F4F52-4EAA-4CBC-BE1D-62674B5258A7}">
      <dgm:prSet custT="1"/>
      <dgm:spPr/>
      <dgm:t>
        <a:bodyPr/>
        <a:lstStyle/>
        <a:p>
          <a:endParaRPr lang="en-US" sz="700"/>
        </a:p>
      </dgm:t>
    </dgm:pt>
    <dgm:pt modelId="{C853D5E9-0F3E-40CC-BDBE-91C9F51C6EC3}" type="sibTrans" cxnId="{966F4F52-4EAA-4CBC-BE1D-62674B5258A7}">
      <dgm:prSet/>
      <dgm:spPr/>
      <dgm:t>
        <a:bodyPr/>
        <a:lstStyle/>
        <a:p>
          <a:endParaRPr lang="en-US" sz="2400"/>
        </a:p>
      </dgm:t>
    </dgm:pt>
    <dgm:pt modelId="{FBC135EA-7EBB-428A-9BEA-8918C8E0B2A8}" type="pres">
      <dgm:prSet presAssocID="{9B682993-29C5-4311-B969-74E0C17ED450}" presName="cycle" presStyleCnt="0">
        <dgm:presLayoutVars>
          <dgm:chMax val="1"/>
          <dgm:dir/>
          <dgm:animLvl val="ctr"/>
          <dgm:resizeHandles val="exact"/>
        </dgm:presLayoutVars>
      </dgm:prSet>
      <dgm:spPr/>
      <dgm:t>
        <a:bodyPr/>
        <a:lstStyle/>
        <a:p>
          <a:endParaRPr lang="en-US"/>
        </a:p>
      </dgm:t>
    </dgm:pt>
    <dgm:pt modelId="{0ECB6295-3200-4CA7-A912-2192CA7B0031}" type="pres">
      <dgm:prSet presAssocID="{DBF758AE-8163-4328-A2E4-87B2A497050E}" presName="centerShape" presStyleLbl="node0" presStyleIdx="0" presStyleCnt="1" custScaleX="142447"/>
      <dgm:spPr/>
      <dgm:t>
        <a:bodyPr/>
        <a:lstStyle/>
        <a:p>
          <a:endParaRPr lang="en-US"/>
        </a:p>
      </dgm:t>
    </dgm:pt>
    <dgm:pt modelId="{679E4883-53B3-4DCD-B2AB-6BA6F88A992B}" type="pres">
      <dgm:prSet presAssocID="{29F4B8F6-AA9F-4EE0-BA8F-87733746405F}" presName="Name9" presStyleLbl="parChTrans1D2" presStyleIdx="0" presStyleCnt="6"/>
      <dgm:spPr/>
      <dgm:t>
        <a:bodyPr/>
        <a:lstStyle/>
        <a:p>
          <a:endParaRPr lang="en-US"/>
        </a:p>
      </dgm:t>
    </dgm:pt>
    <dgm:pt modelId="{FA5E855A-03A5-4CF2-86CC-AA5A2D3F27E7}" type="pres">
      <dgm:prSet presAssocID="{29F4B8F6-AA9F-4EE0-BA8F-87733746405F}" presName="connTx" presStyleLbl="parChTrans1D2" presStyleIdx="0" presStyleCnt="6"/>
      <dgm:spPr/>
      <dgm:t>
        <a:bodyPr/>
        <a:lstStyle/>
        <a:p>
          <a:endParaRPr lang="en-US"/>
        </a:p>
      </dgm:t>
    </dgm:pt>
    <dgm:pt modelId="{04DA1946-2F11-40E7-83F7-22AF1C4C243A}" type="pres">
      <dgm:prSet presAssocID="{C51B1474-9BBD-4808-92B2-C0B9DB0D2527}" presName="node" presStyleLbl="node1" presStyleIdx="0" presStyleCnt="6" custScaleX="174325">
        <dgm:presLayoutVars>
          <dgm:bulletEnabled val="1"/>
        </dgm:presLayoutVars>
      </dgm:prSet>
      <dgm:spPr/>
      <dgm:t>
        <a:bodyPr/>
        <a:lstStyle/>
        <a:p>
          <a:endParaRPr lang="en-US"/>
        </a:p>
      </dgm:t>
    </dgm:pt>
    <dgm:pt modelId="{1031E759-B322-4929-A958-E6E0ABC246C3}" type="pres">
      <dgm:prSet presAssocID="{0BC0243B-5D18-47B7-A21A-07248191514B}" presName="Name9" presStyleLbl="parChTrans1D2" presStyleIdx="1" presStyleCnt="6"/>
      <dgm:spPr/>
      <dgm:t>
        <a:bodyPr/>
        <a:lstStyle/>
        <a:p>
          <a:endParaRPr lang="en-US"/>
        </a:p>
      </dgm:t>
    </dgm:pt>
    <dgm:pt modelId="{C111A437-281F-4685-9F91-069BDF1801B8}" type="pres">
      <dgm:prSet presAssocID="{0BC0243B-5D18-47B7-A21A-07248191514B}" presName="connTx" presStyleLbl="parChTrans1D2" presStyleIdx="1" presStyleCnt="6"/>
      <dgm:spPr/>
      <dgm:t>
        <a:bodyPr/>
        <a:lstStyle/>
        <a:p>
          <a:endParaRPr lang="en-US"/>
        </a:p>
      </dgm:t>
    </dgm:pt>
    <dgm:pt modelId="{35F2E98D-D8D8-4C96-B28D-913441CE654D}" type="pres">
      <dgm:prSet presAssocID="{AD43A5B2-2BA0-4CB2-BFC0-87F002C7662F}" presName="node" presStyleLbl="node1" presStyleIdx="1" presStyleCnt="6" custScaleX="169229" custRadScaleRad="122781" custRadScaleInc="19896">
        <dgm:presLayoutVars>
          <dgm:bulletEnabled val="1"/>
        </dgm:presLayoutVars>
      </dgm:prSet>
      <dgm:spPr/>
      <dgm:t>
        <a:bodyPr/>
        <a:lstStyle/>
        <a:p>
          <a:endParaRPr lang="en-US"/>
        </a:p>
      </dgm:t>
    </dgm:pt>
    <dgm:pt modelId="{8BCBDC6F-F26C-4F57-8656-6CA4D4400B23}" type="pres">
      <dgm:prSet presAssocID="{55CA99A8-E3DA-4CE2-A78B-FB61A71257E1}" presName="Name9" presStyleLbl="parChTrans1D2" presStyleIdx="2" presStyleCnt="6"/>
      <dgm:spPr/>
      <dgm:t>
        <a:bodyPr/>
        <a:lstStyle/>
        <a:p>
          <a:endParaRPr lang="en-US"/>
        </a:p>
      </dgm:t>
    </dgm:pt>
    <dgm:pt modelId="{5CB49D05-8E73-4BD4-805B-16BAC110DDEE}" type="pres">
      <dgm:prSet presAssocID="{55CA99A8-E3DA-4CE2-A78B-FB61A71257E1}" presName="connTx" presStyleLbl="parChTrans1D2" presStyleIdx="2" presStyleCnt="6"/>
      <dgm:spPr/>
      <dgm:t>
        <a:bodyPr/>
        <a:lstStyle/>
        <a:p>
          <a:endParaRPr lang="en-US"/>
        </a:p>
      </dgm:t>
    </dgm:pt>
    <dgm:pt modelId="{17AAF3BE-4E4F-4839-AA09-D1EA8AD19C65}" type="pres">
      <dgm:prSet presAssocID="{586930DD-2546-4668-8AE5-7E606E91C139}" presName="node" presStyleLbl="node1" presStyleIdx="2" presStyleCnt="6" custScaleX="163755" custRadScaleRad="116322" custRadScaleInc="-15142">
        <dgm:presLayoutVars>
          <dgm:bulletEnabled val="1"/>
        </dgm:presLayoutVars>
      </dgm:prSet>
      <dgm:spPr/>
      <dgm:t>
        <a:bodyPr/>
        <a:lstStyle/>
        <a:p>
          <a:endParaRPr lang="en-US"/>
        </a:p>
      </dgm:t>
    </dgm:pt>
    <dgm:pt modelId="{2E1B7921-38C1-4608-8F3E-B708FA9982EB}" type="pres">
      <dgm:prSet presAssocID="{1BC97A74-69E3-4B01-9786-5D88F1AD5DAC}" presName="Name9" presStyleLbl="parChTrans1D2" presStyleIdx="3" presStyleCnt="6"/>
      <dgm:spPr/>
      <dgm:t>
        <a:bodyPr/>
        <a:lstStyle/>
        <a:p>
          <a:endParaRPr lang="en-US"/>
        </a:p>
      </dgm:t>
    </dgm:pt>
    <dgm:pt modelId="{70BF366A-AAC5-4021-8107-A300B39A0BC2}" type="pres">
      <dgm:prSet presAssocID="{1BC97A74-69E3-4B01-9786-5D88F1AD5DAC}" presName="connTx" presStyleLbl="parChTrans1D2" presStyleIdx="3" presStyleCnt="6"/>
      <dgm:spPr/>
      <dgm:t>
        <a:bodyPr/>
        <a:lstStyle/>
        <a:p>
          <a:endParaRPr lang="en-US"/>
        </a:p>
      </dgm:t>
    </dgm:pt>
    <dgm:pt modelId="{E4891EEE-EB0C-4733-8881-73D34F42C82A}" type="pres">
      <dgm:prSet presAssocID="{36F7D9D9-64FF-45CB-972D-18D90B78E21A}" presName="node" presStyleLbl="node1" presStyleIdx="3" presStyleCnt="6" custScaleX="176740" custRadScaleRad="103608">
        <dgm:presLayoutVars>
          <dgm:bulletEnabled val="1"/>
        </dgm:presLayoutVars>
      </dgm:prSet>
      <dgm:spPr/>
      <dgm:t>
        <a:bodyPr/>
        <a:lstStyle/>
        <a:p>
          <a:endParaRPr lang="en-US"/>
        </a:p>
      </dgm:t>
    </dgm:pt>
    <dgm:pt modelId="{A509B0C4-2574-419A-8DFD-3E3B4A374112}" type="pres">
      <dgm:prSet presAssocID="{D784519C-5B12-445D-9EDF-B7D2503B0B0F}" presName="Name9" presStyleLbl="parChTrans1D2" presStyleIdx="4" presStyleCnt="6"/>
      <dgm:spPr/>
      <dgm:t>
        <a:bodyPr/>
        <a:lstStyle/>
        <a:p>
          <a:endParaRPr lang="en-US"/>
        </a:p>
      </dgm:t>
    </dgm:pt>
    <dgm:pt modelId="{16702509-AFDC-4B00-A7C4-7CBBC95C7391}" type="pres">
      <dgm:prSet presAssocID="{D784519C-5B12-445D-9EDF-B7D2503B0B0F}" presName="connTx" presStyleLbl="parChTrans1D2" presStyleIdx="4" presStyleCnt="6"/>
      <dgm:spPr/>
      <dgm:t>
        <a:bodyPr/>
        <a:lstStyle/>
        <a:p>
          <a:endParaRPr lang="en-US"/>
        </a:p>
      </dgm:t>
    </dgm:pt>
    <dgm:pt modelId="{97DBD0D5-B282-49C5-A3AC-9284E68064CB}" type="pres">
      <dgm:prSet presAssocID="{C0D717D2-2577-4BD0-ACDB-BE07BFD439D3}" presName="node" presStyleLbl="node1" presStyleIdx="4" presStyleCnt="6" custScaleX="156061" custRadScaleRad="123531" custRadScaleInc="20413">
        <dgm:presLayoutVars>
          <dgm:bulletEnabled val="1"/>
        </dgm:presLayoutVars>
      </dgm:prSet>
      <dgm:spPr/>
      <dgm:t>
        <a:bodyPr/>
        <a:lstStyle/>
        <a:p>
          <a:endParaRPr lang="en-US"/>
        </a:p>
      </dgm:t>
    </dgm:pt>
    <dgm:pt modelId="{4A57BAAD-6E1C-42AE-93B7-6D480523FE5F}" type="pres">
      <dgm:prSet presAssocID="{1CF57083-FE04-469F-BBD4-3F5BAD702F6A}" presName="Name9" presStyleLbl="parChTrans1D2" presStyleIdx="5" presStyleCnt="6"/>
      <dgm:spPr/>
      <dgm:t>
        <a:bodyPr/>
        <a:lstStyle/>
        <a:p>
          <a:endParaRPr lang="en-US"/>
        </a:p>
      </dgm:t>
    </dgm:pt>
    <dgm:pt modelId="{050AAEA5-FAC2-459D-AD32-6CE8FC272799}" type="pres">
      <dgm:prSet presAssocID="{1CF57083-FE04-469F-BBD4-3F5BAD702F6A}" presName="connTx" presStyleLbl="parChTrans1D2" presStyleIdx="5" presStyleCnt="6"/>
      <dgm:spPr/>
      <dgm:t>
        <a:bodyPr/>
        <a:lstStyle/>
        <a:p>
          <a:endParaRPr lang="en-US"/>
        </a:p>
      </dgm:t>
    </dgm:pt>
    <dgm:pt modelId="{F67016F1-17B5-45BF-9412-B2689E448048}" type="pres">
      <dgm:prSet presAssocID="{894D355D-386B-47F3-8E23-CA387E1AEEC1}" presName="node" presStyleLbl="node1" presStyleIdx="5" presStyleCnt="6" custScaleX="146310" custRadScaleRad="121515" custRadScaleInc="-19008">
        <dgm:presLayoutVars>
          <dgm:bulletEnabled val="1"/>
        </dgm:presLayoutVars>
      </dgm:prSet>
      <dgm:spPr/>
      <dgm:t>
        <a:bodyPr/>
        <a:lstStyle/>
        <a:p>
          <a:endParaRPr lang="en-US"/>
        </a:p>
      </dgm:t>
    </dgm:pt>
  </dgm:ptLst>
  <dgm:cxnLst>
    <dgm:cxn modelId="{B0AA2577-D5FF-472F-A41D-E3B5BF5C156F}" type="presOf" srcId="{29F4B8F6-AA9F-4EE0-BA8F-87733746405F}" destId="{FA5E855A-03A5-4CF2-86CC-AA5A2D3F27E7}" srcOrd="1" destOrd="0" presId="urn:microsoft.com/office/officeart/2005/8/layout/radial1"/>
    <dgm:cxn modelId="{799D9F5A-CD11-46D3-A32E-7E019E323C9F}" type="presOf" srcId="{0BC0243B-5D18-47B7-A21A-07248191514B}" destId="{C111A437-281F-4685-9F91-069BDF1801B8}" srcOrd="1" destOrd="0" presId="urn:microsoft.com/office/officeart/2005/8/layout/radial1"/>
    <dgm:cxn modelId="{8A2ABC78-F766-4AA1-99B6-093D36086C49}" srcId="{DBF758AE-8163-4328-A2E4-87B2A497050E}" destId="{AD43A5B2-2BA0-4CB2-BFC0-87F002C7662F}" srcOrd="1" destOrd="0" parTransId="{0BC0243B-5D18-47B7-A21A-07248191514B}" sibTransId="{008EF776-60C7-4D0D-844A-E91516FC4DC5}"/>
    <dgm:cxn modelId="{3B46C6D9-01C7-4202-B352-EBA29308D7FE}" srcId="{DBF758AE-8163-4328-A2E4-87B2A497050E}" destId="{C51B1474-9BBD-4808-92B2-C0B9DB0D2527}" srcOrd="0" destOrd="0" parTransId="{29F4B8F6-AA9F-4EE0-BA8F-87733746405F}" sibTransId="{8BD89860-1D52-4397-849B-CE9808C78B24}"/>
    <dgm:cxn modelId="{9293A5C2-90CE-47B1-BE86-9A3FE0F30F4E}" type="presOf" srcId="{1BC97A74-69E3-4B01-9786-5D88F1AD5DAC}" destId="{2E1B7921-38C1-4608-8F3E-B708FA9982EB}" srcOrd="0" destOrd="0" presId="urn:microsoft.com/office/officeart/2005/8/layout/radial1"/>
    <dgm:cxn modelId="{78DB80ED-7649-41DA-9C92-007A5F7ED1CB}" type="presOf" srcId="{55CA99A8-E3DA-4CE2-A78B-FB61A71257E1}" destId="{5CB49D05-8E73-4BD4-805B-16BAC110DDEE}" srcOrd="1" destOrd="0" presId="urn:microsoft.com/office/officeart/2005/8/layout/radial1"/>
    <dgm:cxn modelId="{F94E827C-67C0-40C9-9D04-54AE2AE88C2D}" type="presOf" srcId="{C0D717D2-2577-4BD0-ACDB-BE07BFD439D3}" destId="{97DBD0D5-B282-49C5-A3AC-9284E68064CB}" srcOrd="0" destOrd="0" presId="urn:microsoft.com/office/officeart/2005/8/layout/radial1"/>
    <dgm:cxn modelId="{966F4F52-4EAA-4CBC-BE1D-62674B5258A7}" srcId="{DBF758AE-8163-4328-A2E4-87B2A497050E}" destId="{586930DD-2546-4668-8AE5-7E606E91C139}" srcOrd="2" destOrd="0" parTransId="{55CA99A8-E3DA-4CE2-A78B-FB61A71257E1}" sibTransId="{C853D5E9-0F3E-40CC-BDBE-91C9F51C6EC3}"/>
    <dgm:cxn modelId="{C013BBED-88BF-4C02-9B79-AE29AF712AD5}" type="presOf" srcId="{D784519C-5B12-445D-9EDF-B7D2503B0B0F}" destId="{A509B0C4-2574-419A-8DFD-3E3B4A374112}" srcOrd="0" destOrd="0" presId="urn:microsoft.com/office/officeart/2005/8/layout/radial1"/>
    <dgm:cxn modelId="{1AE8C0D0-219A-413B-9D27-AFDC1C4F186A}" srcId="{9B682993-29C5-4311-B969-74E0C17ED450}" destId="{DBF758AE-8163-4328-A2E4-87B2A497050E}" srcOrd="0" destOrd="0" parTransId="{05C0DBAC-CED3-44CF-884F-F9319DD98664}" sibTransId="{4ED05AF1-5A3C-4ACB-B4D8-5D94300F63A8}"/>
    <dgm:cxn modelId="{EC05F309-A2CC-44C4-A54C-AF395AA76ADF}" type="presOf" srcId="{36F7D9D9-64FF-45CB-972D-18D90B78E21A}" destId="{E4891EEE-EB0C-4733-8881-73D34F42C82A}" srcOrd="0" destOrd="0" presId="urn:microsoft.com/office/officeart/2005/8/layout/radial1"/>
    <dgm:cxn modelId="{3E40B79A-7788-44C1-BA13-E8B71DF2FCCE}" type="presOf" srcId="{D784519C-5B12-445D-9EDF-B7D2503B0B0F}" destId="{16702509-AFDC-4B00-A7C4-7CBBC95C7391}" srcOrd="1" destOrd="0" presId="urn:microsoft.com/office/officeart/2005/8/layout/radial1"/>
    <dgm:cxn modelId="{1B8F2B14-3142-47BB-8613-7EEA1691D507}" type="presOf" srcId="{C51B1474-9BBD-4808-92B2-C0B9DB0D2527}" destId="{04DA1946-2F11-40E7-83F7-22AF1C4C243A}" srcOrd="0" destOrd="0" presId="urn:microsoft.com/office/officeart/2005/8/layout/radial1"/>
    <dgm:cxn modelId="{F31C56BD-C0EE-4B61-9C01-1170B8728431}" type="presOf" srcId="{AD43A5B2-2BA0-4CB2-BFC0-87F002C7662F}" destId="{35F2E98D-D8D8-4C96-B28D-913441CE654D}" srcOrd="0" destOrd="0" presId="urn:microsoft.com/office/officeart/2005/8/layout/radial1"/>
    <dgm:cxn modelId="{46DE6AC0-4949-49FF-A5A0-70220DD2DE84}" type="presOf" srcId="{0BC0243B-5D18-47B7-A21A-07248191514B}" destId="{1031E759-B322-4929-A958-E6E0ABC246C3}" srcOrd="0" destOrd="0" presId="urn:microsoft.com/office/officeart/2005/8/layout/radial1"/>
    <dgm:cxn modelId="{888B51B2-7432-4BA7-AAA1-7A7FCD76C557}" type="presOf" srcId="{894D355D-386B-47F3-8E23-CA387E1AEEC1}" destId="{F67016F1-17B5-45BF-9412-B2689E448048}" srcOrd="0" destOrd="0" presId="urn:microsoft.com/office/officeart/2005/8/layout/radial1"/>
    <dgm:cxn modelId="{DF8B3990-F58B-4A47-88EB-56915B12DDCF}" type="presOf" srcId="{55CA99A8-E3DA-4CE2-A78B-FB61A71257E1}" destId="{8BCBDC6F-F26C-4F57-8656-6CA4D4400B23}" srcOrd="0" destOrd="0" presId="urn:microsoft.com/office/officeart/2005/8/layout/radial1"/>
    <dgm:cxn modelId="{7FBA502B-2799-4A4B-9C66-264374ECC8A2}" type="presOf" srcId="{586930DD-2546-4668-8AE5-7E606E91C139}" destId="{17AAF3BE-4E4F-4839-AA09-D1EA8AD19C65}" srcOrd="0" destOrd="0" presId="urn:microsoft.com/office/officeart/2005/8/layout/radial1"/>
    <dgm:cxn modelId="{FF2AB39C-C065-46E7-94ED-461775CDC025}" srcId="{DBF758AE-8163-4328-A2E4-87B2A497050E}" destId="{36F7D9D9-64FF-45CB-972D-18D90B78E21A}" srcOrd="3" destOrd="0" parTransId="{1BC97A74-69E3-4B01-9786-5D88F1AD5DAC}" sibTransId="{0C36691B-4A87-4245-8772-5FADF09DF8C7}"/>
    <dgm:cxn modelId="{455FCE28-3484-4DEA-B9C8-0A1A7576BB70}" type="presOf" srcId="{1CF57083-FE04-469F-BBD4-3F5BAD702F6A}" destId="{050AAEA5-FAC2-459D-AD32-6CE8FC272799}" srcOrd="1" destOrd="0" presId="urn:microsoft.com/office/officeart/2005/8/layout/radial1"/>
    <dgm:cxn modelId="{86CADE61-E969-4432-AE2E-71838A511A57}" type="presOf" srcId="{29F4B8F6-AA9F-4EE0-BA8F-87733746405F}" destId="{679E4883-53B3-4DCD-B2AB-6BA6F88A992B}" srcOrd="0" destOrd="0" presId="urn:microsoft.com/office/officeart/2005/8/layout/radial1"/>
    <dgm:cxn modelId="{E04C84BF-30D8-4E4A-AF42-B8D219B10BC6}" type="presOf" srcId="{1BC97A74-69E3-4B01-9786-5D88F1AD5DAC}" destId="{70BF366A-AAC5-4021-8107-A300B39A0BC2}" srcOrd="1" destOrd="0" presId="urn:microsoft.com/office/officeart/2005/8/layout/radial1"/>
    <dgm:cxn modelId="{8454F6B1-CA5C-4932-B4FF-7E255EDBD3B7}" srcId="{DBF758AE-8163-4328-A2E4-87B2A497050E}" destId="{894D355D-386B-47F3-8E23-CA387E1AEEC1}" srcOrd="5" destOrd="0" parTransId="{1CF57083-FE04-469F-BBD4-3F5BAD702F6A}" sibTransId="{C3C78F50-C6FB-48EF-A7A4-E5C453BC87A8}"/>
    <dgm:cxn modelId="{73FC80C3-71D9-48A7-B7D0-C3904697E639}" srcId="{DBF758AE-8163-4328-A2E4-87B2A497050E}" destId="{C0D717D2-2577-4BD0-ACDB-BE07BFD439D3}" srcOrd="4" destOrd="0" parTransId="{D784519C-5B12-445D-9EDF-B7D2503B0B0F}" sibTransId="{3195111A-56B3-4CD4-9697-E84ED6A4981B}"/>
    <dgm:cxn modelId="{BBCDB424-21F3-4DF3-A631-A9201599A88F}" type="presOf" srcId="{1CF57083-FE04-469F-BBD4-3F5BAD702F6A}" destId="{4A57BAAD-6E1C-42AE-93B7-6D480523FE5F}" srcOrd="0" destOrd="0" presId="urn:microsoft.com/office/officeart/2005/8/layout/radial1"/>
    <dgm:cxn modelId="{89EDD73A-B358-4FEA-8511-014B244AAE27}" type="presOf" srcId="{9B682993-29C5-4311-B969-74E0C17ED450}" destId="{FBC135EA-7EBB-428A-9BEA-8918C8E0B2A8}" srcOrd="0" destOrd="0" presId="urn:microsoft.com/office/officeart/2005/8/layout/radial1"/>
    <dgm:cxn modelId="{E49F9537-3B22-4D8C-8F0B-63FB123D0AAB}" type="presOf" srcId="{DBF758AE-8163-4328-A2E4-87B2A497050E}" destId="{0ECB6295-3200-4CA7-A912-2192CA7B0031}" srcOrd="0" destOrd="0" presId="urn:microsoft.com/office/officeart/2005/8/layout/radial1"/>
    <dgm:cxn modelId="{9A103063-6537-4CC4-86DD-1FF2AA10B4EA}" type="presParOf" srcId="{FBC135EA-7EBB-428A-9BEA-8918C8E0B2A8}" destId="{0ECB6295-3200-4CA7-A912-2192CA7B0031}" srcOrd="0" destOrd="0" presId="urn:microsoft.com/office/officeart/2005/8/layout/radial1"/>
    <dgm:cxn modelId="{410974AA-F8FF-4A27-9E81-996FE31A9E02}" type="presParOf" srcId="{FBC135EA-7EBB-428A-9BEA-8918C8E0B2A8}" destId="{679E4883-53B3-4DCD-B2AB-6BA6F88A992B}" srcOrd="1" destOrd="0" presId="urn:microsoft.com/office/officeart/2005/8/layout/radial1"/>
    <dgm:cxn modelId="{096F7D82-5F27-422D-A7B2-7D7A605C4C8D}" type="presParOf" srcId="{679E4883-53B3-4DCD-B2AB-6BA6F88A992B}" destId="{FA5E855A-03A5-4CF2-86CC-AA5A2D3F27E7}" srcOrd="0" destOrd="0" presId="urn:microsoft.com/office/officeart/2005/8/layout/radial1"/>
    <dgm:cxn modelId="{D2128E91-5126-4D17-9197-5FF1FDB1A02C}" type="presParOf" srcId="{FBC135EA-7EBB-428A-9BEA-8918C8E0B2A8}" destId="{04DA1946-2F11-40E7-83F7-22AF1C4C243A}" srcOrd="2" destOrd="0" presId="urn:microsoft.com/office/officeart/2005/8/layout/radial1"/>
    <dgm:cxn modelId="{255AC70A-DBF5-4547-8ED4-CB545FE73D62}" type="presParOf" srcId="{FBC135EA-7EBB-428A-9BEA-8918C8E0B2A8}" destId="{1031E759-B322-4929-A958-E6E0ABC246C3}" srcOrd="3" destOrd="0" presId="urn:microsoft.com/office/officeart/2005/8/layout/radial1"/>
    <dgm:cxn modelId="{76B67733-E672-49DD-ACC8-CD402A773B71}" type="presParOf" srcId="{1031E759-B322-4929-A958-E6E0ABC246C3}" destId="{C111A437-281F-4685-9F91-069BDF1801B8}" srcOrd="0" destOrd="0" presId="urn:microsoft.com/office/officeart/2005/8/layout/radial1"/>
    <dgm:cxn modelId="{E756C2EF-E387-45C2-B566-35460E5E162C}" type="presParOf" srcId="{FBC135EA-7EBB-428A-9BEA-8918C8E0B2A8}" destId="{35F2E98D-D8D8-4C96-B28D-913441CE654D}" srcOrd="4" destOrd="0" presId="urn:microsoft.com/office/officeart/2005/8/layout/radial1"/>
    <dgm:cxn modelId="{208BA522-89D2-415D-8DA6-98C2D4EA2CDC}" type="presParOf" srcId="{FBC135EA-7EBB-428A-9BEA-8918C8E0B2A8}" destId="{8BCBDC6F-F26C-4F57-8656-6CA4D4400B23}" srcOrd="5" destOrd="0" presId="urn:microsoft.com/office/officeart/2005/8/layout/radial1"/>
    <dgm:cxn modelId="{83765D05-E23E-41AB-AAAF-01032D010514}" type="presParOf" srcId="{8BCBDC6F-F26C-4F57-8656-6CA4D4400B23}" destId="{5CB49D05-8E73-4BD4-805B-16BAC110DDEE}" srcOrd="0" destOrd="0" presId="urn:microsoft.com/office/officeart/2005/8/layout/radial1"/>
    <dgm:cxn modelId="{C88A9030-268F-4555-A767-C62E5331A42D}" type="presParOf" srcId="{FBC135EA-7EBB-428A-9BEA-8918C8E0B2A8}" destId="{17AAF3BE-4E4F-4839-AA09-D1EA8AD19C65}" srcOrd="6" destOrd="0" presId="urn:microsoft.com/office/officeart/2005/8/layout/radial1"/>
    <dgm:cxn modelId="{9AA5274B-096B-427F-9A59-3BF5872EFCC3}" type="presParOf" srcId="{FBC135EA-7EBB-428A-9BEA-8918C8E0B2A8}" destId="{2E1B7921-38C1-4608-8F3E-B708FA9982EB}" srcOrd="7" destOrd="0" presId="urn:microsoft.com/office/officeart/2005/8/layout/radial1"/>
    <dgm:cxn modelId="{971A5890-C8B7-4C56-8338-1EA4BA56CE49}" type="presParOf" srcId="{2E1B7921-38C1-4608-8F3E-B708FA9982EB}" destId="{70BF366A-AAC5-4021-8107-A300B39A0BC2}" srcOrd="0" destOrd="0" presId="urn:microsoft.com/office/officeart/2005/8/layout/radial1"/>
    <dgm:cxn modelId="{4A80334D-8A7C-4820-BAC1-8AB8F248BB70}" type="presParOf" srcId="{FBC135EA-7EBB-428A-9BEA-8918C8E0B2A8}" destId="{E4891EEE-EB0C-4733-8881-73D34F42C82A}" srcOrd="8" destOrd="0" presId="urn:microsoft.com/office/officeart/2005/8/layout/radial1"/>
    <dgm:cxn modelId="{C37DA36F-F5C2-408C-A1FD-B86226FB928C}" type="presParOf" srcId="{FBC135EA-7EBB-428A-9BEA-8918C8E0B2A8}" destId="{A509B0C4-2574-419A-8DFD-3E3B4A374112}" srcOrd="9" destOrd="0" presId="urn:microsoft.com/office/officeart/2005/8/layout/radial1"/>
    <dgm:cxn modelId="{924A7057-3F12-4AD3-B5F6-DA14F7091CC7}" type="presParOf" srcId="{A509B0C4-2574-419A-8DFD-3E3B4A374112}" destId="{16702509-AFDC-4B00-A7C4-7CBBC95C7391}" srcOrd="0" destOrd="0" presId="urn:microsoft.com/office/officeart/2005/8/layout/radial1"/>
    <dgm:cxn modelId="{AB50A12B-9E12-47F0-9F0F-7C392720ACED}" type="presParOf" srcId="{FBC135EA-7EBB-428A-9BEA-8918C8E0B2A8}" destId="{97DBD0D5-B282-49C5-A3AC-9284E68064CB}" srcOrd="10" destOrd="0" presId="urn:microsoft.com/office/officeart/2005/8/layout/radial1"/>
    <dgm:cxn modelId="{AF7BC68E-C787-4AC6-9EEF-522837D9E7A1}" type="presParOf" srcId="{FBC135EA-7EBB-428A-9BEA-8918C8E0B2A8}" destId="{4A57BAAD-6E1C-42AE-93B7-6D480523FE5F}" srcOrd="11" destOrd="0" presId="urn:microsoft.com/office/officeart/2005/8/layout/radial1"/>
    <dgm:cxn modelId="{764FD4CA-0B7B-4D44-B8F1-E58A880B4710}" type="presParOf" srcId="{4A57BAAD-6E1C-42AE-93B7-6D480523FE5F}" destId="{050AAEA5-FAC2-459D-AD32-6CE8FC272799}" srcOrd="0" destOrd="0" presId="urn:microsoft.com/office/officeart/2005/8/layout/radial1"/>
    <dgm:cxn modelId="{35DD5B7A-39D9-4FB9-B6F9-7BB020A5D636}" type="presParOf" srcId="{FBC135EA-7EBB-428A-9BEA-8918C8E0B2A8}" destId="{F67016F1-17B5-45BF-9412-B2689E44804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5807F5-D03A-4BDB-8138-04176808C359}" type="doc">
      <dgm:prSet loTypeId="urn:microsoft.com/office/officeart/2005/8/layout/hList7#2" loCatId="list" qsTypeId="urn:microsoft.com/office/officeart/2005/8/quickstyle/3d1" qsCatId="3D" csTypeId="urn:microsoft.com/office/officeart/2005/8/colors/accent1_2" csCatId="accent1" phldr="1"/>
      <dgm:spPr/>
    </dgm:pt>
    <dgm:pt modelId="{E9BCFAA8-6DAF-4B72-90DC-2C86C0DA394A}">
      <dgm:prSet phldrT="[Text]" custT="1"/>
      <dgm:spPr/>
      <dgm:t>
        <a:bodyPr/>
        <a:lstStyle/>
        <a:p>
          <a:pPr algn="l"/>
          <a:r>
            <a:rPr lang="en-US" sz="1800" b="1" dirty="0">
              <a:solidFill>
                <a:schemeClr val="bg1"/>
              </a:solidFill>
            </a:rPr>
            <a:t>Strategic</a:t>
          </a:r>
        </a:p>
      </dgm:t>
    </dgm:pt>
    <dgm:pt modelId="{62DD4209-273C-4844-948B-FA4549F0B418}" type="parTrans" cxnId="{3164B215-38A8-4BFE-B039-7902CE756ABB}">
      <dgm:prSet/>
      <dgm:spPr/>
      <dgm:t>
        <a:bodyPr/>
        <a:lstStyle/>
        <a:p>
          <a:endParaRPr lang="en-US" sz="2400"/>
        </a:p>
      </dgm:t>
    </dgm:pt>
    <dgm:pt modelId="{3B72F86D-0914-4254-BD81-301259A0A4C3}" type="sibTrans" cxnId="{3164B215-38A8-4BFE-B039-7902CE756ABB}">
      <dgm:prSet/>
      <dgm:spPr/>
      <dgm:t>
        <a:bodyPr/>
        <a:lstStyle/>
        <a:p>
          <a:endParaRPr lang="en-US" sz="2400"/>
        </a:p>
      </dgm:t>
    </dgm:pt>
    <dgm:pt modelId="{76E53F33-2DA4-4D09-8D8D-4F6A66D7F382}">
      <dgm:prSet phldrT="[Text]" custT="1"/>
      <dgm:spPr/>
      <dgm:t>
        <a:bodyPr/>
        <a:lstStyle/>
        <a:p>
          <a:r>
            <a:rPr lang="en-US" sz="1800" b="1" dirty="0">
              <a:solidFill>
                <a:schemeClr val="bg1"/>
              </a:solidFill>
            </a:rPr>
            <a:t>Operations</a:t>
          </a:r>
        </a:p>
      </dgm:t>
    </dgm:pt>
    <dgm:pt modelId="{4CFC8D1B-7325-4602-A416-58982D5717CB}" type="parTrans" cxnId="{1A07A34A-EE5D-4C56-94FF-4A9C4EA5E142}">
      <dgm:prSet/>
      <dgm:spPr/>
      <dgm:t>
        <a:bodyPr/>
        <a:lstStyle/>
        <a:p>
          <a:endParaRPr lang="en-US" sz="2400"/>
        </a:p>
      </dgm:t>
    </dgm:pt>
    <dgm:pt modelId="{B72DAE5A-DFBA-4B48-BEFB-FCF04BBA12BE}" type="sibTrans" cxnId="{1A07A34A-EE5D-4C56-94FF-4A9C4EA5E142}">
      <dgm:prSet/>
      <dgm:spPr/>
      <dgm:t>
        <a:bodyPr/>
        <a:lstStyle/>
        <a:p>
          <a:endParaRPr lang="en-US" sz="2400"/>
        </a:p>
      </dgm:t>
    </dgm:pt>
    <dgm:pt modelId="{9FC30CB9-84FA-4EF6-A2FB-5A8082E3618F}">
      <dgm:prSet phldrT="[Text]" custT="1"/>
      <dgm:spPr/>
      <dgm:t>
        <a:bodyPr/>
        <a:lstStyle/>
        <a:p>
          <a:r>
            <a:rPr lang="en-US" sz="1800" b="1" dirty="0">
              <a:solidFill>
                <a:schemeClr val="bg1"/>
              </a:solidFill>
            </a:rPr>
            <a:t>Financial</a:t>
          </a:r>
        </a:p>
      </dgm:t>
    </dgm:pt>
    <dgm:pt modelId="{C99A8145-54F5-4F32-B038-256E23992059}" type="parTrans" cxnId="{BE8A110A-BCDA-4412-AD6F-5C57BC04C027}">
      <dgm:prSet/>
      <dgm:spPr/>
      <dgm:t>
        <a:bodyPr/>
        <a:lstStyle/>
        <a:p>
          <a:endParaRPr lang="en-US" sz="2400"/>
        </a:p>
      </dgm:t>
    </dgm:pt>
    <dgm:pt modelId="{7FBAE6A9-EE3B-4F04-9A0E-064BD8DECC92}" type="sibTrans" cxnId="{BE8A110A-BCDA-4412-AD6F-5C57BC04C027}">
      <dgm:prSet/>
      <dgm:spPr/>
      <dgm:t>
        <a:bodyPr/>
        <a:lstStyle/>
        <a:p>
          <a:endParaRPr lang="en-US" sz="2400"/>
        </a:p>
      </dgm:t>
    </dgm:pt>
    <dgm:pt modelId="{2EECDF75-D583-4B04-85CE-E93F9B9C618C}">
      <dgm:prSet phldrT="[Text]" custT="1"/>
      <dgm:spPr/>
      <dgm:t>
        <a:bodyPr/>
        <a:lstStyle/>
        <a:p>
          <a:pPr algn="l"/>
          <a:r>
            <a:rPr lang="en-US" sz="1400" dirty="0">
              <a:solidFill>
                <a:schemeClr val="bg1"/>
              </a:solidFill>
            </a:rPr>
            <a:t>Acquisitions</a:t>
          </a:r>
        </a:p>
      </dgm:t>
    </dgm:pt>
    <dgm:pt modelId="{E2618106-C8C0-4A1C-A149-48FAD04DEF45}" type="parTrans" cxnId="{0213776E-0424-474D-AB5D-98728728A86D}">
      <dgm:prSet/>
      <dgm:spPr/>
      <dgm:t>
        <a:bodyPr/>
        <a:lstStyle/>
        <a:p>
          <a:endParaRPr lang="en-US" sz="2400"/>
        </a:p>
      </dgm:t>
    </dgm:pt>
    <dgm:pt modelId="{D9B17DD6-0ACE-4F01-B7A7-7A786EE8D54C}" type="sibTrans" cxnId="{0213776E-0424-474D-AB5D-98728728A86D}">
      <dgm:prSet/>
      <dgm:spPr/>
      <dgm:t>
        <a:bodyPr/>
        <a:lstStyle/>
        <a:p>
          <a:endParaRPr lang="en-US" sz="2400"/>
        </a:p>
      </dgm:t>
    </dgm:pt>
    <dgm:pt modelId="{1EEF2522-3521-4DFF-9505-067D2811706C}">
      <dgm:prSet phldrT="[Text]" custT="1"/>
      <dgm:spPr/>
      <dgm:t>
        <a:bodyPr/>
        <a:lstStyle/>
        <a:p>
          <a:pPr algn="l"/>
          <a:r>
            <a:rPr lang="en-US" sz="1400" dirty="0">
              <a:solidFill>
                <a:schemeClr val="bg1"/>
              </a:solidFill>
            </a:rPr>
            <a:t>Business Model</a:t>
          </a:r>
        </a:p>
      </dgm:t>
    </dgm:pt>
    <dgm:pt modelId="{A9990585-9C8C-4CC4-B70E-A1C4742DFADE}" type="parTrans" cxnId="{4814EEE5-2C8E-4C88-B3D7-85ECCC84D6B6}">
      <dgm:prSet/>
      <dgm:spPr/>
      <dgm:t>
        <a:bodyPr/>
        <a:lstStyle/>
        <a:p>
          <a:endParaRPr lang="en-US" sz="2400"/>
        </a:p>
      </dgm:t>
    </dgm:pt>
    <dgm:pt modelId="{A2923ADA-378F-4716-9A5D-09476C176CA2}" type="sibTrans" cxnId="{4814EEE5-2C8E-4C88-B3D7-85ECCC84D6B6}">
      <dgm:prSet/>
      <dgm:spPr/>
      <dgm:t>
        <a:bodyPr/>
        <a:lstStyle/>
        <a:p>
          <a:endParaRPr lang="en-US" sz="2400"/>
        </a:p>
      </dgm:t>
    </dgm:pt>
    <dgm:pt modelId="{68486037-A260-4189-A383-D09BFEFB7095}">
      <dgm:prSet phldrT="[Text]" custT="1"/>
      <dgm:spPr/>
      <dgm:t>
        <a:bodyPr/>
        <a:lstStyle/>
        <a:p>
          <a:pPr algn="l"/>
          <a:r>
            <a:rPr lang="en-US" sz="1400" dirty="0">
              <a:solidFill>
                <a:schemeClr val="bg1"/>
              </a:solidFill>
            </a:rPr>
            <a:t>Competition</a:t>
          </a:r>
        </a:p>
      </dgm:t>
    </dgm:pt>
    <dgm:pt modelId="{77F9A91E-FC99-4AFD-9F23-D5E3546CDF94}" type="parTrans" cxnId="{A370EA54-9FC2-49FD-9146-E55224E2A10A}">
      <dgm:prSet/>
      <dgm:spPr/>
      <dgm:t>
        <a:bodyPr/>
        <a:lstStyle/>
        <a:p>
          <a:endParaRPr lang="en-US" sz="2400"/>
        </a:p>
      </dgm:t>
    </dgm:pt>
    <dgm:pt modelId="{88856F30-0B5D-4184-96C3-6AA455BAD027}" type="sibTrans" cxnId="{A370EA54-9FC2-49FD-9146-E55224E2A10A}">
      <dgm:prSet/>
      <dgm:spPr/>
      <dgm:t>
        <a:bodyPr/>
        <a:lstStyle/>
        <a:p>
          <a:endParaRPr lang="en-US" sz="2400"/>
        </a:p>
      </dgm:t>
    </dgm:pt>
    <dgm:pt modelId="{0316D88F-2395-48FB-A3CA-DDD399508D47}">
      <dgm:prSet phldrT="[Text]" custT="1"/>
      <dgm:spPr/>
      <dgm:t>
        <a:bodyPr/>
        <a:lstStyle/>
        <a:p>
          <a:pPr algn="l"/>
          <a:r>
            <a:rPr lang="en-US" sz="1400" dirty="0">
              <a:solidFill>
                <a:schemeClr val="bg1"/>
              </a:solidFill>
            </a:rPr>
            <a:t>Demographic</a:t>
          </a:r>
        </a:p>
      </dgm:t>
    </dgm:pt>
    <dgm:pt modelId="{9FD4670A-BF6F-4C22-A113-8A5A1AF2B1FA}" type="parTrans" cxnId="{EF14A659-B461-45F2-814F-28F4DBEB1915}">
      <dgm:prSet/>
      <dgm:spPr/>
      <dgm:t>
        <a:bodyPr/>
        <a:lstStyle/>
        <a:p>
          <a:endParaRPr lang="en-US" sz="2400"/>
        </a:p>
      </dgm:t>
    </dgm:pt>
    <dgm:pt modelId="{7BE5752E-239A-4540-85BC-DFAFED84B6F2}" type="sibTrans" cxnId="{EF14A659-B461-45F2-814F-28F4DBEB1915}">
      <dgm:prSet/>
      <dgm:spPr/>
      <dgm:t>
        <a:bodyPr/>
        <a:lstStyle/>
        <a:p>
          <a:endParaRPr lang="en-US" sz="2400"/>
        </a:p>
      </dgm:t>
    </dgm:pt>
    <dgm:pt modelId="{506C84B2-4806-4913-B335-3EF906A3BEB7}">
      <dgm:prSet phldrT="[Text]" custT="1"/>
      <dgm:spPr/>
      <dgm:t>
        <a:bodyPr/>
        <a:lstStyle/>
        <a:p>
          <a:pPr algn="l"/>
          <a:r>
            <a:rPr lang="en-US" sz="1400" dirty="0">
              <a:solidFill>
                <a:schemeClr val="bg1"/>
              </a:solidFill>
            </a:rPr>
            <a:t>Market.</a:t>
          </a:r>
        </a:p>
      </dgm:t>
    </dgm:pt>
    <dgm:pt modelId="{F470D385-6A48-42B8-8D1C-3EA11396FB4C}" type="parTrans" cxnId="{E5EE13AE-8279-4B31-8145-401F311C9C63}">
      <dgm:prSet/>
      <dgm:spPr/>
      <dgm:t>
        <a:bodyPr/>
        <a:lstStyle/>
        <a:p>
          <a:endParaRPr lang="en-US" sz="2400"/>
        </a:p>
      </dgm:t>
    </dgm:pt>
    <dgm:pt modelId="{A4D878F1-D9A0-4608-9E44-637C544F3509}" type="sibTrans" cxnId="{E5EE13AE-8279-4B31-8145-401F311C9C63}">
      <dgm:prSet/>
      <dgm:spPr/>
      <dgm:t>
        <a:bodyPr/>
        <a:lstStyle/>
        <a:p>
          <a:endParaRPr lang="en-US" sz="2400"/>
        </a:p>
      </dgm:t>
    </dgm:pt>
    <dgm:pt modelId="{2C92E3AE-1F5E-4C0D-B409-0CC14891A8E7}">
      <dgm:prSet phldrT="[Text]" custT="1"/>
      <dgm:spPr/>
      <dgm:t>
        <a:bodyPr/>
        <a:lstStyle/>
        <a:p>
          <a:r>
            <a:rPr lang="en-US" sz="1400" dirty="0">
              <a:solidFill>
                <a:schemeClr val="bg1"/>
              </a:solidFill>
            </a:rPr>
            <a:t>Customer service</a:t>
          </a:r>
        </a:p>
      </dgm:t>
    </dgm:pt>
    <dgm:pt modelId="{57E032F5-F231-4E44-A436-50F4EA56FD9D}" type="parTrans" cxnId="{91C63E3B-9483-4C00-8718-2270435462AA}">
      <dgm:prSet/>
      <dgm:spPr/>
      <dgm:t>
        <a:bodyPr/>
        <a:lstStyle/>
        <a:p>
          <a:endParaRPr lang="en-US" sz="2400"/>
        </a:p>
      </dgm:t>
    </dgm:pt>
    <dgm:pt modelId="{2F52DFD7-E65D-4BDD-9DCF-B7F02BDEDE70}" type="sibTrans" cxnId="{91C63E3B-9483-4C00-8718-2270435462AA}">
      <dgm:prSet/>
      <dgm:spPr/>
      <dgm:t>
        <a:bodyPr/>
        <a:lstStyle/>
        <a:p>
          <a:endParaRPr lang="en-US" sz="2400"/>
        </a:p>
      </dgm:t>
    </dgm:pt>
    <dgm:pt modelId="{BC9FDB8D-0B0D-44A7-A946-A44D81A580AF}">
      <dgm:prSet phldrT="[Text]" custT="1"/>
      <dgm:spPr/>
      <dgm:t>
        <a:bodyPr/>
        <a:lstStyle/>
        <a:p>
          <a:r>
            <a:rPr lang="en-US" sz="1400" dirty="0">
              <a:solidFill>
                <a:schemeClr val="bg1"/>
              </a:solidFill>
            </a:rPr>
            <a:t>Infrastructure</a:t>
          </a:r>
        </a:p>
      </dgm:t>
    </dgm:pt>
    <dgm:pt modelId="{87EE642E-27FE-4224-A0B3-833FB2349DC5}" type="parTrans" cxnId="{A89BB747-7105-489A-9814-074118A93CED}">
      <dgm:prSet/>
      <dgm:spPr/>
      <dgm:t>
        <a:bodyPr/>
        <a:lstStyle/>
        <a:p>
          <a:endParaRPr lang="en-US" sz="2400"/>
        </a:p>
      </dgm:t>
    </dgm:pt>
    <dgm:pt modelId="{78116066-2515-4253-9DA8-F49439491524}" type="sibTrans" cxnId="{A89BB747-7105-489A-9814-074118A93CED}">
      <dgm:prSet/>
      <dgm:spPr/>
      <dgm:t>
        <a:bodyPr/>
        <a:lstStyle/>
        <a:p>
          <a:endParaRPr lang="en-US" sz="2400"/>
        </a:p>
      </dgm:t>
    </dgm:pt>
    <dgm:pt modelId="{E3F02142-2060-49C3-84B9-6A1F2F7C7A47}">
      <dgm:prSet phldrT="[Text]" custT="1"/>
      <dgm:spPr/>
      <dgm:t>
        <a:bodyPr/>
        <a:lstStyle/>
        <a:p>
          <a:pPr algn="l"/>
          <a:r>
            <a:rPr lang="en-US" sz="1400" dirty="0">
              <a:solidFill>
                <a:schemeClr val="bg1"/>
              </a:solidFill>
            </a:rPr>
            <a:t>Disruptive innovation</a:t>
          </a:r>
        </a:p>
      </dgm:t>
    </dgm:pt>
    <dgm:pt modelId="{548114C8-EAB5-4926-85C5-DAFD49CB9095}" type="parTrans" cxnId="{B7AABF96-873C-49A5-A5FB-E8100B0B5956}">
      <dgm:prSet/>
      <dgm:spPr/>
      <dgm:t>
        <a:bodyPr/>
        <a:lstStyle/>
        <a:p>
          <a:endParaRPr lang="en-US" sz="2400"/>
        </a:p>
      </dgm:t>
    </dgm:pt>
    <dgm:pt modelId="{7925D691-FA69-4F74-859F-6C6611D9DF74}" type="sibTrans" cxnId="{B7AABF96-873C-49A5-A5FB-E8100B0B5956}">
      <dgm:prSet/>
      <dgm:spPr/>
      <dgm:t>
        <a:bodyPr/>
        <a:lstStyle/>
        <a:p>
          <a:endParaRPr lang="en-US" sz="2400"/>
        </a:p>
      </dgm:t>
    </dgm:pt>
    <dgm:pt modelId="{18AC1C1A-F899-4BBB-89C1-5756C8E51824}">
      <dgm:prSet phldrT="[Text]" custT="1"/>
      <dgm:spPr/>
      <dgm:t>
        <a:bodyPr/>
        <a:lstStyle/>
        <a:p>
          <a:r>
            <a:rPr lang="en-US" sz="1400" dirty="0">
              <a:solidFill>
                <a:schemeClr val="bg1"/>
              </a:solidFill>
            </a:rPr>
            <a:t>Processes</a:t>
          </a:r>
        </a:p>
      </dgm:t>
    </dgm:pt>
    <dgm:pt modelId="{8070CB95-5863-4AB5-9263-DBB7D8458B34}" type="parTrans" cxnId="{A8407162-21A6-48F6-915D-7866D2506C82}">
      <dgm:prSet/>
      <dgm:spPr/>
      <dgm:t>
        <a:bodyPr/>
        <a:lstStyle/>
        <a:p>
          <a:endParaRPr lang="en-US" sz="2400"/>
        </a:p>
      </dgm:t>
    </dgm:pt>
    <dgm:pt modelId="{47EF6C5C-95DF-4313-BD40-4C350875B6D6}" type="sibTrans" cxnId="{A8407162-21A6-48F6-915D-7866D2506C82}">
      <dgm:prSet/>
      <dgm:spPr/>
      <dgm:t>
        <a:bodyPr/>
        <a:lstStyle/>
        <a:p>
          <a:endParaRPr lang="en-US" sz="2400"/>
        </a:p>
      </dgm:t>
    </dgm:pt>
    <dgm:pt modelId="{71804A42-DE36-4E2A-989D-6F73740A5D0A}">
      <dgm:prSet phldrT="[Text]" custT="1"/>
      <dgm:spPr/>
      <dgm:t>
        <a:bodyPr/>
        <a:lstStyle/>
        <a:p>
          <a:r>
            <a:rPr lang="en-US" sz="1400" dirty="0">
              <a:solidFill>
                <a:schemeClr val="bg1"/>
              </a:solidFill>
            </a:rPr>
            <a:t>System capabilities</a:t>
          </a:r>
        </a:p>
      </dgm:t>
    </dgm:pt>
    <dgm:pt modelId="{4D6B717F-26D0-445B-AC7E-B92FB4EAC099}" type="parTrans" cxnId="{EA57D816-30E4-4EB5-8B5A-5BB3AAEC9DF5}">
      <dgm:prSet/>
      <dgm:spPr/>
      <dgm:t>
        <a:bodyPr/>
        <a:lstStyle/>
        <a:p>
          <a:endParaRPr lang="en-US" sz="2400"/>
        </a:p>
      </dgm:t>
    </dgm:pt>
    <dgm:pt modelId="{AD3BA7A7-4C8B-415A-B27A-E8412AABF515}" type="sibTrans" cxnId="{EA57D816-30E4-4EB5-8B5A-5BB3AAEC9DF5}">
      <dgm:prSet/>
      <dgm:spPr/>
      <dgm:t>
        <a:bodyPr/>
        <a:lstStyle/>
        <a:p>
          <a:endParaRPr lang="en-US" sz="2400"/>
        </a:p>
      </dgm:t>
    </dgm:pt>
    <dgm:pt modelId="{BCEF846A-6C82-42BE-85C3-744589FCAC30}">
      <dgm:prSet phldrT="[Text]" custT="1"/>
      <dgm:spPr/>
      <dgm:t>
        <a:bodyPr/>
        <a:lstStyle/>
        <a:p>
          <a:r>
            <a:rPr lang="en-US" sz="1400" dirty="0">
              <a:solidFill>
                <a:schemeClr val="bg1"/>
              </a:solidFill>
            </a:rPr>
            <a:t>Talent</a:t>
          </a:r>
        </a:p>
      </dgm:t>
    </dgm:pt>
    <dgm:pt modelId="{0A22BBD0-052C-4F45-84D6-78C1859AFEB5}" type="parTrans" cxnId="{DBB6351E-7E27-48ED-943D-DD2E4D794624}">
      <dgm:prSet/>
      <dgm:spPr/>
      <dgm:t>
        <a:bodyPr/>
        <a:lstStyle/>
        <a:p>
          <a:endParaRPr lang="en-US" sz="2400"/>
        </a:p>
      </dgm:t>
    </dgm:pt>
    <dgm:pt modelId="{F57160B0-2E73-4827-B384-2FE274498BC7}" type="sibTrans" cxnId="{DBB6351E-7E27-48ED-943D-DD2E4D794624}">
      <dgm:prSet/>
      <dgm:spPr/>
      <dgm:t>
        <a:bodyPr/>
        <a:lstStyle/>
        <a:p>
          <a:endParaRPr lang="en-US" sz="2400"/>
        </a:p>
      </dgm:t>
    </dgm:pt>
    <dgm:pt modelId="{FE6301E7-30CC-495A-8790-DE8E89E0CBF7}">
      <dgm:prSet phldrT="[Text]" custT="1"/>
      <dgm:spPr/>
      <dgm:t>
        <a:bodyPr/>
        <a:lstStyle/>
        <a:p>
          <a:r>
            <a:rPr lang="en-US" sz="1400" dirty="0">
              <a:solidFill>
                <a:schemeClr val="bg1"/>
              </a:solidFill>
            </a:rPr>
            <a:t>Capital</a:t>
          </a:r>
        </a:p>
      </dgm:t>
    </dgm:pt>
    <dgm:pt modelId="{508273AE-E5D5-4C19-85EC-1554A93193F2}" type="parTrans" cxnId="{CC3715B4-40B4-4695-90C4-2AFEB424F6B1}">
      <dgm:prSet/>
      <dgm:spPr/>
      <dgm:t>
        <a:bodyPr/>
        <a:lstStyle/>
        <a:p>
          <a:endParaRPr lang="en-US" sz="2400"/>
        </a:p>
      </dgm:t>
    </dgm:pt>
    <dgm:pt modelId="{FD67002B-A439-48E3-B3FD-6EDB725E1161}" type="sibTrans" cxnId="{CC3715B4-40B4-4695-90C4-2AFEB424F6B1}">
      <dgm:prSet/>
      <dgm:spPr/>
      <dgm:t>
        <a:bodyPr/>
        <a:lstStyle/>
        <a:p>
          <a:endParaRPr lang="en-US" sz="2400"/>
        </a:p>
      </dgm:t>
    </dgm:pt>
    <dgm:pt modelId="{D2733900-E7CC-4EC5-A4BB-C19790212774}">
      <dgm:prSet phldrT="[Text]" custT="1"/>
      <dgm:spPr/>
      <dgm:t>
        <a:bodyPr/>
        <a:lstStyle/>
        <a:p>
          <a:r>
            <a:rPr lang="en-US" sz="1400" dirty="0">
              <a:solidFill>
                <a:schemeClr val="bg1"/>
              </a:solidFill>
            </a:rPr>
            <a:t>Cash flow</a:t>
          </a:r>
        </a:p>
      </dgm:t>
    </dgm:pt>
    <dgm:pt modelId="{450D9413-49DB-4BFA-83C3-AE4A34794C17}" type="parTrans" cxnId="{EC771C01-C6FE-4E11-A026-EC2528CE56FB}">
      <dgm:prSet/>
      <dgm:spPr/>
      <dgm:t>
        <a:bodyPr/>
        <a:lstStyle/>
        <a:p>
          <a:endParaRPr lang="en-US" sz="2400"/>
        </a:p>
      </dgm:t>
    </dgm:pt>
    <dgm:pt modelId="{AD42F0F7-4CFA-4684-90B2-489AEF26746B}" type="sibTrans" cxnId="{EC771C01-C6FE-4E11-A026-EC2528CE56FB}">
      <dgm:prSet/>
      <dgm:spPr/>
      <dgm:t>
        <a:bodyPr/>
        <a:lstStyle/>
        <a:p>
          <a:endParaRPr lang="en-US" sz="2400"/>
        </a:p>
      </dgm:t>
    </dgm:pt>
    <dgm:pt modelId="{12F105CD-6EAF-405E-BBD1-9D26A3338957}">
      <dgm:prSet phldrT="[Text]" custT="1"/>
      <dgm:spPr/>
      <dgm:t>
        <a:bodyPr/>
        <a:lstStyle/>
        <a:p>
          <a:r>
            <a:rPr lang="en-US" sz="1400" dirty="0">
              <a:solidFill>
                <a:schemeClr val="bg1"/>
              </a:solidFill>
            </a:rPr>
            <a:t>Credit</a:t>
          </a:r>
        </a:p>
      </dgm:t>
    </dgm:pt>
    <dgm:pt modelId="{36BAA487-1C91-4193-A902-4D95A9E78802}" type="parTrans" cxnId="{CED1FD80-D77E-479D-B177-D7DAE6BC9E71}">
      <dgm:prSet/>
      <dgm:spPr/>
      <dgm:t>
        <a:bodyPr/>
        <a:lstStyle/>
        <a:p>
          <a:endParaRPr lang="en-US" sz="2400"/>
        </a:p>
      </dgm:t>
    </dgm:pt>
    <dgm:pt modelId="{687EE071-93FB-4245-8ADC-A3E92AB6D40B}" type="sibTrans" cxnId="{CED1FD80-D77E-479D-B177-D7DAE6BC9E71}">
      <dgm:prSet/>
      <dgm:spPr/>
      <dgm:t>
        <a:bodyPr/>
        <a:lstStyle/>
        <a:p>
          <a:endParaRPr lang="en-US" sz="2400"/>
        </a:p>
      </dgm:t>
    </dgm:pt>
    <dgm:pt modelId="{DAF5EEAC-6888-4718-86E0-529A30AE9647}">
      <dgm:prSet phldrT="[Text]" custT="1"/>
      <dgm:spPr/>
      <dgm:t>
        <a:bodyPr/>
        <a:lstStyle/>
        <a:p>
          <a:r>
            <a:rPr lang="en-US" sz="1400" dirty="0">
              <a:solidFill>
                <a:schemeClr val="bg1"/>
              </a:solidFill>
            </a:rPr>
            <a:t>Debt obligations</a:t>
          </a:r>
        </a:p>
      </dgm:t>
    </dgm:pt>
    <dgm:pt modelId="{F273720B-0ACD-407D-BA46-7DA638BB9A79}" type="parTrans" cxnId="{9B446538-21AD-47BB-82ED-90A41FE7F353}">
      <dgm:prSet/>
      <dgm:spPr/>
      <dgm:t>
        <a:bodyPr/>
        <a:lstStyle/>
        <a:p>
          <a:endParaRPr lang="en-US" sz="2400"/>
        </a:p>
      </dgm:t>
    </dgm:pt>
    <dgm:pt modelId="{A2C13218-5F90-4888-A8CF-C0565AB223F7}" type="sibTrans" cxnId="{9B446538-21AD-47BB-82ED-90A41FE7F353}">
      <dgm:prSet/>
      <dgm:spPr/>
      <dgm:t>
        <a:bodyPr/>
        <a:lstStyle/>
        <a:p>
          <a:endParaRPr lang="en-US" sz="2400"/>
        </a:p>
      </dgm:t>
    </dgm:pt>
    <dgm:pt modelId="{99D73219-75B9-4269-9344-9D729FE51284}">
      <dgm:prSet phldrT="[Text]" custT="1"/>
      <dgm:spPr/>
      <dgm:t>
        <a:bodyPr/>
        <a:lstStyle/>
        <a:p>
          <a:r>
            <a:rPr lang="en-US" sz="1400" dirty="0">
              <a:solidFill>
                <a:schemeClr val="bg1"/>
              </a:solidFill>
            </a:rPr>
            <a:t>Liquidity</a:t>
          </a:r>
        </a:p>
      </dgm:t>
    </dgm:pt>
    <dgm:pt modelId="{C4B16348-A82D-4F9A-921B-D6E3DF995244}" type="parTrans" cxnId="{9B3B008E-EE6E-475C-B7D2-8292CEF0D6C7}">
      <dgm:prSet/>
      <dgm:spPr/>
      <dgm:t>
        <a:bodyPr/>
        <a:lstStyle/>
        <a:p>
          <a:endParaRPr lang="en-US" sz="2400"/>
        </a:p>
      </dgm:t>
    </dgm:pt>
    <dgm:pt modelId="{A0D6C651-38C6-4E1B-9F02-A9AA3B5A3B12}" type="sibTrans" cxnId="{9B3B008E-EE6E-475C-B7D2-8292CEF0D6C7}">
      <dgm:prSet/>
      <dgm:spPr/>
      <dgm:t>
        <a:bodyPr/>
        <a:lstStyle/>
        <a:p>
          <a:endParaRPr lang="en-US" sz="2400"/>
        </a:p>
      </dgm:t>
    </dgm:pt>
    <dgm:pt modelId="{84108AA4-6A04-46BF-A97F-C42052EAF0F8}">
      <dgm:prSet phldrT="[Text]" custT="1"/>
      <dgm:spPr/>
      <dgm:t>
        <a:bodyPr/>
        <a:lstStyle/>
        <a:p>
          <a:r>
            <a:rPr lang="en-US" sz="1800" b="1" dirty="0">
              <a:solidFill>
                <a:schemeClr val="bg1"/>
              </a:solidFill>
            </a:rPr>
            <a:t>External</a:t>
          </a:r>
        </a:p>
      </dgm:t>
    </dgm:pt>
    <dgm:pt modelId="{2C59430D-02A7-4131-A24D-E73F6449F935}" type="parTrans" cxnId="{349A036C-7820-4D1D-8DDB-B3FD7730458C}">
      <dgm:prSet/>
      <dgm:spPr/>
      <dgm:t>
        <a:bodyPr/>
        <a:lstStyle/>
        <a:p>
          <a:endParaRPr lang="en-US" sz="2400"/>
        </a:p>
      </dgm:t>
    </dgm:pt>
    <dgm:pt modelId="{76C121A3-BD4E-4EB2-A787-FC480D8FA9A7}" type="sibTrans" cxnId="{349A036C-7820-4D1D-8DDB-B3FD7730458C}">
      <dgm:prSet/>
      <dgm:spPr/>
      <dgm:t>
        <a:bodyPr/>
        <a:lstStyle/>
        <a:p>
          <a:endParaRPr lang="en-US" sz="2400"/>
        </a:p>
      </dgm:t>
    </dgm:pt>
    <dgm:pt modelId="{12E4C0FA-F796-4605-99BC-33D7CC74DE0C}">
      <dgm:prSet phldrT="[Text]" custT="1"/>
      <dgm:spPr/>
      <dgm:t>
        <a:bodyPr/>
        <a:lstStyle/>
        <a:p>
          <a:r>
            <a:rPr lang="en-US" sz="1400" dirty="0">
              <a:solidFill>
                <a:schemeClr val="bg1"/>
              </a:solidFill>
            </a:rPr>
            <a:t>Economy</a:t>
          </a:r>
        </a:p>
      </dgm:t>
    </dgm:pt>
    <dgm:pt modelId="{1F2A1159-BCF6-4EB1-9290-90BF06A34BE3}" type="parTrans" cxnId="{CCCAE9AA-200E-41BA-BDB7-59B93F5D5EB2}">
      <dgm:prSet/>
      <dgm:spPr/>
      <dgm:t>
        <a:bodyPr/>
        <a:lstStyle/>
        <a:p>
          <a:endParaRPr lang="en-US" sz="2400"/>
        </a:p>
      </dgm:t>
    </dgm:pt>
    <dgm:pt modelId="{955FB57C-7603-4249-ADB1-C30424F034DD}" type="sibTrans" cxnId="{CCCAE9AA-200E-41BA-BDB7-59B93F5D5EB2}">
      <dgm:prSet/>
      <dgm:spPr/>
      <dgm:t>
        <a:bodyPr/>
        <a:lstStyle/>
        <a:p>
          <a:endParaRPr lang="en-US" sz="2400"/>
        </a:p>
      </dgm:t>
    </dgm:pt>
    <dgm:pt modelId="{45072C8E-8AD4-4A34-A1A5-D7ED0FA19F76}">
      <dgm:prSet phldrT="[Text]" custT="1"/>
      <dgm:spPr/>
      <dgm:t>
        <a:bodyPr/>
        <a:lstStyle/>
        <a:p>
          <a:r>
            <a:rPr lang="en-US" sz="1400" dirty="0">
              <a:solidFill>
                <a:schemeClr val="bg1"/>
              </a:solidFill>
            </a:rPr>
            <a:t>Environment</a:t>
          </a:r>
        </a:p>
      </dgm:t>
    </dgm:pt>
    <dgm:pt modelId="{4A485E23-AF7F-4BD6-A9AD-F3435EBE67A5}" type="parTrans" cxnId="{B9F2E5D2-5FBA-4B2C-9080-19945CC9CB5F}">
      <dgm:prSet/>
      <dgm:spPr/>
      <dgm:t>
        <a:bodyPr/>
        <a:lstStyle/>
        <a:p>
          <a:endParaRPr lang="en-US" sz="2400"/>
        </a:p>
      </dgm:t>
    </dgm:pt>
    <dgm:pt modelId="{510E377B-75A9-4875-88D8-D98C69A48232}" type="sibTrans" cxnId="{B9F2E5D2-5FBA-4B2C-9080-19945CC9CB5F}">
      <dgm:prSet/>
      <dgm:spPr/>
      <dgm:t>
        <a:bodyPr/>
        <a:lstStyle/>
        <a:p>
          <a:endParaRPr lang="en-US" sz="2400"/>
        </a:p>
      </dgm:t>
    </dgm:pt>
    <dgm:pt modelId="{3F149C7B-CE7E-4800-A81F-1F9E19ED7ED2}">
      <dgm:prSet phldrT="[Text]" custT="1"/>
      <dgm:spPr/>
      <dgm:t>
        <a:bodyPr/>
        <a:lstStyle/>
        <a:p>
          <a:r>
            <a:rPr lang="en-US" sz="1400" dirty="0">
              <a:solidFill>
                <a:schemeClr val="bg1"/>
              </a:solidFill>
            </a:rPr>
            <a:t>Regulatory</a:t>
          </a:r>
        </a:p>
      </dgm:t>
    </dgm:pt>
    <dgm:pt modelId="{6AB88BF3-2F6D-4FBA-B107-5E106B08E106}" type="parTrans" cxnId="{5F0B2E9F-4D2E-4BA8-B35B-83FCDFCE25E5}">
      <dgm:prSet/>
      <dgm:spPr/>
      <dgm:t>
        <a:bodyPr/>
        <a:lstStyle/>
        <a:p>
          <a:endParaRPr lang="en-US" sz="2400"/>
        </a:p>
      </dgm:t>
    </dgm:pt>
    <dgm:pt modelId="{6C35106F-E21B-4182-9395-053AAB6739C4}" type="sibTrans" cxnId="{5F0B2E9F-4D2E-4BA8-B35B-83FCDFCE25E5}">
      <dgm:prSet/>
      <dgm:spPr/>
      <dgm:t>
        <a:bodyPr/>
        <a:lstStyle/>
        <a:p>
          <a:endParaRPr lang="en-US" sz="2400"/>
        </a:p>
      </dgm:t>
    </dgm:pt>
    <dgm:pt modelId="{47A29B2B-FC74-4310-B5A4-B8E7BD099830}">
      <dgm:prSet phldrT="[Text]" custT="1"/>
      <dgm:spPr/>
      <dgm:t>
        <a:bodyPr/>
        <a:lstStyle/>
        <a:p>
          <a:r>
            <a:rPr lang="en-US" sz="1400" dirty="0">
              <a:solidFill>
                <a:schemeClr val="bg1"/>
              </a:solidFill>
            </a:rPr>
            <a:t>Tax policies</a:t>
          </a:r>
        </a:p>
      </dgm:t>
    </dgm:pt>
    <dgm:pt modelId="{1E78205B-A5CB-4DDF-8B43-0B63600E02E6}" type="parTrans" cxnId="{6D0EAD00-3870-4EE0-9D5E-A0DD0E08E798}">
      <dgm:prSet/>
      <dgm:spPr/>
      <dgm:t>
        <a:bodyPr/>
        <a:lstStyle/>
        <a:p>
          <a:endParaRPr lang="en-US" sz="2400"/>
        </a:p>
      </dgm:t>
    </dgm:pt>
    <dgm:pt modelId="{94C3EBD8-66AF-4372-A10B-2D4A4BABB4DC}" type="sibTrans" cxnId="{6D0EAD00-3870-4EE0-9D5E-A0DD0E08E798}">
      <dgm:prSet/>
      <dgm:spPr/>
      <dgm:t>
        <a:bodyPr/>
        <a:lstStyle/>
        <a:p>
          <a:endParaRPr lang="en-US" sz="2400"/>
        </a:p>
      </dgm:t>
    </dgm:pt>
    <dgm:pt modelId="{F03F9434-0618-460D-9F2A-3F6026BB134D}">
      <dgm:prSet phldrT="[Text]" custT="1"/>
      <dgm:spPr/>
      <dgm:t>
        <a:bodyPr/>
        <a:lstStyle/>
        <a:p>
          <a:r>
            <a:rPr lang="en-US" sz="1400" dirty="0">
              <a:solidFill>
                <a:schemeClr val="bg1"/>
              </a:solidFill>
            </a:rPr>
            <a:t>Weather events</a:t>
          </a:r>
        </a:p>
      </dgm:t>
    </dgm:pt>
    <dgm:pt modelId="{8E81E82D-D3FB-459D-AEAF-69E3FEE75871}" type="parTrans" cxnId="{339C8D07-2FEE-416D-A883-D83DBD93E3B7}">
      <dgm:prSet/>
      <dgm:spPr/>
      <dgm:t>
        <a:bodyPr/>
        <a:lstStyle/>
        <a:p>
          <a:endParaRPr lang="en-US" sz="2400"/>
        </a:p>
      </dgm:t>
    </dgm:pt>
    <dgm:pt modelId="{7389E78C-59CF-426E-BDFA-85EDA2B3B2F5}" type="sibTrans" cxnId="{339C8D07-2FEE-416D-A883-D83DBD93E3B7}">
      <dgm:prSet/>
      <dgm:spPr/>
      <dgm:t>
        <a:bodyPr/>
        <a:lstStyle/>
        <a:p>
          <a:endParaRPr lang="en-US" sz="2400"/>
        </a:p>
      </dgm:t>
    </dgm:pt>
    <dgm:pt modelId="{3D51CAB6-E67C-4125-93BF-C76AC1B8F4DF}">
      <dgm:prSet phldrT="[Text]" custT="1"/>
      <dgm:spPr/>
      <dgm:t>
        <a:bodyPr/>
        <a:lstStyle/>
        <a:p>
          <a:r>
            <a:rPr lang="en-US" sz="1400" dirty="0">
              <a:solidFill>
                <a:schemeClr val="bg1"/>
              </a:solidFill>
            </a:rPr>
            <a:t>Foreign exchange</a:t>
          </a:r>
        </a:p>
      </dgm:t>
    </dgm:pt>
    <dgm:pt modelId="{A403AB98-5FC0-49DF-BF45-8B7466FB7035}" type="parTrans" cxnId="{4A0C74D6-A3B1-4D5B-B3D9-2E1860561B35}">
      <dgm:prSet/>
      <dgm:spPr/>
      <dgm:t>
        <a:bodyPr/>
        <a:lstStyle/>
        <a:p>
          <a:endParaRPr lang="en-US" sz="2400"/>
        </a:p>
      </dgm:t>
    </dgm:pt>
    <dgm:pt modelId="{086D8D10-3C03-49C9-BC0D-699F9D10EADB}" type="sibTrans" cxnId="{4A0C74D6-A3B1-4D5B-B3D9-2E1860561B35}">
      <dgm:prSet/>
      <dgm:spPr/>
      <dgm:t>
        <a:bodyPr/>
        <a:lstStyle/>
        <a:p>
          <a:endParaRPr lang="en-US" sz="2400"/>
        </a:p>
      </dgm:t>
    </dgm:pt>
    <dgm:pt modelId="{E472C8FB-32F0-43DD-81A7-8ED888BEFD99}">
      <dgm:prSet phldrT="[Text]" custT="1"/>
      <dgm:spPr/>
      <dgm:t>
        <a:bodyPr/>
        <a:lstStyle/>
        <a:p>
          <a:r>
            <a:rPr lang="en-US" sz="1400" b="0" dirty="0">
              <a:solidFill>
                <a:schemeClr val="bg1"/>
              </a:solidFill>
            </a:rPr>
            <a:t>Technology</a:t>
          </a:r>
        </a:p>
      </dgm:t>
    </dgm:pt>
    <dgm:pt modelId="{BE1556B6-5DB6-480F-A921-102DD675B2C5}" type="parTrans" cxnId="{2CDCCE88-839F-4FC3-8B83-26D57C8F9CC1}">
      <dgm:prSet/>
      <dgm:spPr/>
      <dgm:t>
        <a:bodyPr/>
        <a:lstStyle/>
        <a:p>
          <a:endParaRPr lang="en-US" sz="2400"/>
        </a:p>
      </dgm:t>
    </dgm:pt>
    <dgm:pt modelId="{34F8D74D-00FA-4741-B221-76E89D5FB422}" type="sibTrans" cxnId="{2CDCCE88-839F-4FC3-8B83-26D57C8F9CC1}">
      <dgm:prSet/>
      <dgm:spPr/>
      <dgm:t>
        <a:bodyPr/>
        <a:lstStyle/>
        <a:p>
          <a:endParaRPr lang="en-US" sz="2400"/>
        </a:p>
      </dgm:t>
    </dgm:pt>
    <dgm:pt modelId="{00AF27DE-7961-4A80-8DED-7809907B7AF5}">
      <dgm:prSet phldrT="[Text]" custT="1"/>
      <dgm:spPr/>
      <dgm:t>
        <a:bodyPr/>
        <a:lstStyle/>
        <a:p>
          <a:r>
            <a:rPr lang="en-US" sz="1400" dirty="0">
              <a:solidFill>
                <a:schemeClr val="bg1"/>
              </a:solidFill>
            </a:rPr>
            <a:t>Etc.</a:t>
          </a:r>
        </a:p>
      </dgm:t>
    </dgm:pt>
    <dgm:pt modelId="{7539FE3D-45E8-4979-8C22-52A3F6056322}" type="parTrans" cxnId="{D31C4D2A-6DB0-47F1-9333-E1F414264190}">
      <dgm:prSet/>
      <dgm:spPr/>
      <dgm:t>
        <a:bodyPr/>
        <a:lstStyle/>
        <a:p>
          <a:endParaRPr lang="en-US" sz="2400"/>
        </a:p>
      </dgm:t>
    </dgm:pt>
    <dgm:pt modelId="{780929AD-F149-41C4-B286-687F5781C7B7}" type="sibTrans" cxnId="{D31C4D2A-6DB0-47F1-9333-E1F414264190}">
      <dgm:prSet/>
      <dgm:spPr/>
      <dgm:t>
        <a:bodyPr/>
        <a:lstStyle/>
        <a:p>
          <a:endParaRPr lang="en-US" sz="2400"/>
        </a:p>
      </dgm:t>
    </dgm:pt>
    <dgm:pt modelId="{FAF5F9B4-AA4F-46FB-AC4E-263DB48B7978}">
      <dgm:prSet phldrT="[Text]" custT="1"/>
      <dgm:spPr/>
      <dgm:t>
        <a:bodyPr/>
        <a:lstStyle/>
        <a:p>
          <a:r>
            <a:rPr lang="en-US" sz="1400" dirty="0">
              <a:solidFill>
                <a:schemeClr val="bg1"/>
              </a:solidFill>
            </a:rPr>
            <a:t>Etc.</a:t>
          </a:r>
        </a:p>
      </dgm:t>
    </dgm:pt>
    <dgm:pt modelId="{B6A8C41A-BAA9-4062-93C9-7D19D09A91D5}" type="parTrans" cxnId="{9B5FAC00-B9D9-4F47-A3F0-179B3B48BC03}">
      <dgm:prSet/>
      <dgm:spPr/>
      <dgm:t>
        <a:bodyPr/>
        <a:lstStyle/>
        <a:p>
          <a:endParaRPr lang="en-US" sz="2400"/>
        </a:p>
      </dgm:t>
    </dgm:pt>
    <dgm:pt modelId="{E8F23568-DE4D-47CD-8C40-25AF93F66AAD}" type="sibTrans" cxnId="{9B5FAC00-B9D9-4F47-A3F0-179B3B48BC03}">
      <dgm:prSet/>
      <dgm:spPr/>
      <dgm:t>
        <a:bodyPr/>
        <a:lstStyle/>
        <a:p>
          <a:endParaRPr lang="en-US" sz="2400"/>
        </a:p>
      </dgm:t>
    </dgm:pt>
    <dgm:pt modelId="{9A50DF2B-2AF6-40C4-A6D8-A5DCDD57741E}">
      <dgm:prSet phldrT="[Text]" custT="1"/>
      <dgm:spPr/>
      <dgm:t>
        <a:bodyPr/>
        <a:lstStyle/>
        <a:p>
          <a:r>
            <a:rPr lang="en-US" sz="1400" dirty="0">
              <a:solidFill>
                <a:schemeClr val="bg1"/>
              </a:solidFill>
            </a:rPr>
            <a:t>Geopolitical</a:t>
          </a:r>
        </a:p>
      </dgm:t>
    </dgm:pt>
    <dgm:pt modelId="{19DA6D61-08C2-4EE9-AEF2-E7D45246D5F0}" type="parTrans" cxnId="{DF0F2BE8-68DB-4346-B168-E23931023515}">
      <dgm:prSet/>
      <dgm:spPr/>
      <dgm:t>
        <a:bodyPr/>
        <a:lstStyle/>
        <a:p>
          <a:endParaRPr lang="en-US" sz="2400"/>
        </a:p>
      </dgm:t>
    </dgm:pt>
    <dgm:pt modelId="{B7D9D7F3-D580-4149-AB1A-91EEE3A3BB34}" type="sibTrans" cxnId="{DF0F2BE8-68DB-4346-B168-E23931023515}">
      <dgm:prSet/>
      <dgm:spPr/>
      <dgm:t>
        <a:bodyPr/>
        <a:lstStyle/>
        <a:p>
          <a:endParaRPr lang="en-US" sz="2400"/>
        </a:p>
      </dgm:t>
    </dgm:pt>
    <dgm:pt modelId="{FF339940-C504-4DAE-B37A-C1723EBEC743}">
      <dgm:prSet phldrT="[Text]" custT="1"/>
      <dgm:spPr/>
      <dgm:t>
        <a:bodyPr/>
        <a:lstStyle/>
        <a:p>
          <a:pPr algn="l"/>
          <a:r>
            <a:rPr lang="en-US" sz="1400" dirty="0">
              <a:solidFill>
                <a:schemeClr val="bg1"/>
              </a:solidFill>
            </a:rPr>
            <a:t>Brand</a:t>
          </a:r>
        </a:p>
      </dgm:t>
    </dgm:pt>
    <dgm:pt modelId="{55B97620-69F8-4ACB-8DB1-17E57E17FAA1}" type="parTrans" cxnId="{E8965C7D-9717-41D1-AF3D-50B685FCE356}">
      <dgm:prSet/>
      <dgm:spPr/>
      <dgm:t>
        <a:bodyPr/>
        <a:lstStyle/>
        <a:p>
          <a:endParaRPr lang="en-US"/>
        </a:p>
      </dgm:t>
    </dgm:pt>
    <dgm:pt modelId="{2951764C-E85A-461D-BF93-955381065575}" type="sibTrans" cxnId="{E8965C7D-9717-41D1-AF3D-50B685FCE356}">
      <dgm:prSet/>
      <dgm:spPr/>
      <dgm:t>
        <a:bodyPr/>
        <a:lstStyle/>
        <a:p>
          <a:endParaRPr lang="en-US"/>
        </a:p>
      </dgm:t>
    </dgm:pt>
    <dgm:pt modelId="{EAC6D36B-3A2D-45DD-94F6-B939BBD9F322}" type="pres">
      <dgm:prSet presAssocID="{A15807F5-D03A-4BDB-8138-04176808C359}" presName="Name0" presStyleCnt="0">
        <dgm:presLayoutVars>
          <dgm:dir/>
          <dgm:resizeHandles val="exact"/>
        </dgm:presLayoutVars>
      </dgm:prSet>
      <dgm:spPr/>
    </dgm:pt>
    <dgm:pt modelId="{A00B8BBB-C403-483D-AF00-124C4B4C1B07}" type="pres">
      <dgm:prSet presAssocID="{A15807F5-D03A-4BDB-8138-04176808C359}" presName="fgShape" presStyleLbl="fgShp" presStyleIdx="0" presStyleCnt="1" custScaleX="87793" custScaleY="124867" custLinFactNeighborY="33333"/>
      <dgm:spPr/>
    </dgm:pt>
    <dgm:pt modelId="{ECBE0CDC-3B03-49FD-8FC6-71BBF7498277}" type="pres">
      <dgm:prSet presAssocID="{A15807F5-D03A-4BDB-8138-04176808C359}" presName="linComp" presStyleCnt="0"/>
      <dgm:spPr/>
    </dgm:pt>
    <dgm:pt modelId="{ED0B1A1A-0A0C-4597-A2D9-21B03D187CEA}" type="pres">
      <dgm:prSet presAssocID="{E9BCFAA8-6DAF-4B72-90DC-2C86C0DA394A}" presName="compNode" presStyleCnt="0"/>
      <dgm:spPr/>
    </dgm:pt>
    <dgm:pt modelId="{4AD37275-092A-4421-87EB-54A06165E439}" type="pres">
      <dgm:prSet presAssocID="{E9BCFAA8-6DAF-4B72-90DC-2C86C0DA394A}" presName="bkgdShape" presStyleLbl="node1" presStyleIdx="0" presStyleCnt="4"/>
      <dgm:spPr/>
      <dgm:t>
        <a:bodyPr/>
        <a:lstStyle/>
        <a:p>
          <a:endParaRPr lang="en-US"/>
        </a:p>
      </dgm:t>
    </dgm:pt>
    <dgm:pt modelId="{3E2A4BE0-6234-4808-BEC2-D64B875226C1}" type="pres">
      <dgm:prSet presAssocID="{E9BCFAA8-6DAF-4B72-90DC-2C86C0DA394A}" presName="nodeTx" presStyleLbl="node1" presStyleIdx="0" presStyleCnt="4">
        <dgm:presLayoutVars>
          <dgm:bulletEnabled val="1"/>
        </dgm:presLayoutVars>
      </dgm:prSet>
      <dgm:spPr/>
      <dgm:t>
        <a:bodyPr/>
        <a:lstStyle/>
        <a:p>
          <a:endParaRPr lang="en-US"/>
        </a:p>
      </dgm:t>
    </dgm:pt>
    <dgm:pt modelId="{C61427AC-F245-4BEF-AC55-B99E4B1D2442}" type="pres">
      <dgm:prSet presAssocID="{E9BCFAA8-6DAF-4B72-90DC-2C86C0DA394A}" presName="invisiNode" presStyleLbl="node1" presStyleIdx="0" presStyleCnt="4"/>
      <dgm:spPr/>
    </dgm:pt>
    <dgm:pt modelId="{9A5A2449-EB58-409C-BF05-EA7004D8CC46}" type="pres">
      <dgm:prSet presAssocID="{E9BCFAA8-6DAF-4B72-90DC-2C86C0DA394A}"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pt>
    <dgm:pt modelId="{69059AA2-D844-4F24-8A12-2C9D901BC1BF}" type="pres">
      <dgm:prSet presAssocID="{3B72F86D-0914-4254-BD81-301259A0A4C3}" presName="sibTrans" presStyleLbl="sibTrans2D1" presStyleIdx="0" presStyleCnt="0"/>
      <dgm:spPr/>
      <dgm:t>
        <a:bodyPr/>
        <a:lstStyle/>
        <a:p>
          <a:endParaRPr lang="en-US"/>
        </a:p>
      </dgm:t>
    </dgm:pt>
    <dgm:pt modelId="{1C3EA509-FBC7-4F7C-966A-E14AF236F181}" type="pres">
      <dgm:prSet presAssocID="{76E53F33-2DA4-4D09-8D8D-4F6A66D7F382}" presName="compNode" presStyleCnt="0"/>
      <dgm:spPr/>
    </dgm:pt>
    <dgm:pt modelId="{999FB232-5E27-4C25-8A5E-D66EF5DCC631}" type="pres">
      <dgm:prSet presAssocID="{76E53F33-2DA4-4D09-8D8D-4F6A66D7F382}" presName="bkgdShape" presStyleLbl="node1" presStyleIdx="1" presStyleCnt="4"/>
      <dgm:spPr/>
      <dgm:t>
        <a:bodyPr/>
        <a:lstStyle/>
        <a:p>
          <a:endParaRPr lang="en-US"/>
        </a:p>
      </dgm:t>
    </dgm:pt>
    <dgm:pt modelId="{B930F93F-4C70-4318-8B8F-2C37160355C4}" type="pres">
      <dgm:prSet presAssocID="{76E53F33-2DA4-4D09-8D8D-4F6A66D7F382}" presName="nodeTx" presStyleLbl="node1" presStyleIdx="1" presStyleCnt="4">
        <dgm:presLayoutVars>
          <dgm:bulletEnabled val="1"/>
        </dgm:presLayoutVars>
      </dgm:prSet>
      <dgm:spPr/>
      <dgm:t>
        <a:bodyPr/>
        <a:lstStyle/>
        <a:p>
          <a:endParaRPr lang="en-US"/>
        </a:p>
      </dgm:t>
    </dgm:pt>
    <dgm:pt modelId="{282313D3-8C1D-4528-A11D-858B3F6B6D5E}" type="pres">
      <dgm:prSet presAssocID="{76E53F33-2DA4-4D09-8D8D-4F6A66D7F382}" presName="invisiNode" presStyleLbl="node1" presStyleIdx="1" presStyleCnt="4"/>
      <dgm:spPr/>
    </dgm:pt>
    <dgm:pt modelId="{2A95366F-DCD8-4F3A-BE7B-806219A760E6}" type="pres">
      <dgm:prSet presAssocID="{76E53F33-2DA4-4D09-8D8D-4F6A66D7F382}"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pt>
    <dgm:pt modelId="{29377CE3-BB7A-4FA4-8F58-95FE364D42E4}" type="pres">
      <dgm:prSet presAssocID="{B72DAE5A-DFBA-4B48-BEFB-FCF04BBA12BE}" presName="sibTrans" presStyleLbl="sibTrans2D1" presStyleIdx="0" presStyleCnt="0"/>
      <dgm:spPr/>
      <dgm:t>
        <a:bodyPr/>
        <a:lstStyle/>
        <a:p>
          <a:endParaRPr lang="en-US"/>
        </a:p>
      </dgm:t>
    </dgm:pt>
    <dgm:pt modelId="{B5A937A7-ED30-4D1F-9C39-9177A1BB94F1}" type="pres">
      <dgm:prSet presAssocID="{9FC30CB9-84FA-4EF6-A2FB-5A8082E3618F}" presName="compNode" presStyleCnt="0"/>
      <dgm:spPr/>
    </dgm:pt>
    <dgm:pt modelId="{083C71BE-4D6A-4AB4-BFC1-A053E5782A22}" type="pres">
      <dgm:prSet presAssocID="{9FC30CB9-84FA-4EF6-A2FB-5A8082E3618F}" presName="bkgdShape" presStyleLbl="node1" presStyleIdx="2" presStyleCnt="4"/>
      <dgm:spPr/>
      <dgm:t>
        <a:bodyPr/>
        <a:lstStyle/>
        <a:p>
          <a:endParaRPr lang="en-US"/>
        </a:p>
      </dgm:t>
    </dgm:pt>
    <dgm:pt modelId="{10CFB1D7-A2B8-43C0-A6F8-F480F26366D2}" type="pres">
      <dgm:prSet presAssocID="{9FC30CB9-84FA-4EF6-A2FB-5A8082E3618F}" presName="nodeTx" presStyleLbl="node1" presStyleIdx="2" presStyleCnt="4">
        <dgm:presLayoutVars>
          <dgm:bulletEnabled val="1"/>
        </dgm:presLayoutVars>
      </dgm:prSet>
      <dgm:spPr/>
      <dgm:t>
        <a:bodyPr/>
        <a:lstStyle/>
        <a:p>
          <a:endParaRPr lang="en-US"/>
        </a:p>
      </dgm:t>
    </dgm:pt>
    <dgm:pt modelId="{1F637F14-FD83-429B-88E3-B85F0F1932A6}" type="pres">
      <dgm:prSet presAssocID="{9FC30CB9-84FA-4EF6-A2FB-5A8082E3618F}" presName="invisiNode" presStyleLbl="node1" presStyleIdx="2" presStyleCnt="4"/>
      <dgm:spPr/>
    </dgm:pt>
    <dgm:pt modelId="{B4578BB1-516A-475B-9723-421818C402AC}" type="pres">
      <dgm:prSet presAssocID="{9FC30CB9-84FA-4EF6-A2FB-5A8082E3618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38116CD1-B9B3-4EB3-8200-546537EF9BE2}" type="pres">
      <dgm:prSet presAssocID="{7FBAE6A9-EE3B-4F04-9A0E-064BD8DECC92}" presName="sibTrans" presStyleLbl="sibTrans2D1" presStyleIdx="0" presStyleCnt="0"/>
      <dgm:spPr/>
      <dgm:t>
        <a:bodyPr/>
        <a:lstStyle/>
        <a:p>
          <a:endParaRPr lang="en-US"/>
        </a:p>
      </dgm:t>
    </dgm:pt>
    <dgm:pt modelId="{FA22C7DA-6AB9-4D11-B81D-DA19D0530878}" type="pres">
      <dgm:prSet presAssocID="{84108AA4-6A04-46BF-A97F-C42052EAF0F8}" presName="compNode" presStyleCnt="0"/>
      <dgm:spPr/>
    </dgm:pt>
    <dgm:pt modelId="{3318F42C-74CD-4443-A7A4-1F1656505B12}" type="pres">
      <dgm:prSet presAssocID="{84108AA4-6A04-46BF-A97F-C42052EAF0F8}" presName="bkgdShape" presStyleLbl="node1" presStyleIdx="3" presStyleCnt="4"/>
      <dgm:spPr/>
      <dgm:t>
        <a:bodyPr/>
        <a:lstStyle/>
        <a:p>
          <a:endParaRPr lang="en-US"/>
        </a:p>
      </dgm:t>
    </dgm:pt>
    <dgm:pt modelId="{3146161D-8CA5-4E9D-AFC8-563B6E322A39}" type="pres">
      <dgm:prSet presAssocID="{84108AA4-6A04-46BF-A97F-C42052EAF0F8}" presName="nodeTx" presStyleLbl="node1" presStyleIdx="3" presStyleCnt="4">
        <dgm:presLayoutVars>
          <dgm:bulletEnabled val="1"/>
        </dgm:presLayoutVars>
      </dgm:prSet>
      <dgm:spPr/>
      <dgm:t>
        <a:bodyPr/>
        <a:lstStyle/>
        <a:p>
          <a:endParaRPr lang="en-US"/>
        </a:p>
      </dgm:t>
    </dgm:pt>
    <dgm:pt modelId="{D33C6222-6DB7-4939-9C33-4265D49E5180}" type="pres">
      <dgm:prSet presAssocID="{84108AA4-6A04-46BF-A97F-C42052EAF0F8}" presName="invisiNode" presStyleLbl="node1" presStyleIdx="3" presStyleCnt="4"/>
      <dgm:spPr/>
    </dgm:pt>
    <dgm:pt modelId="{61BF0768-70AB-44D1-BCE4-4E618C3E90D9}" type="pres">
      <dgm:prSet presAssocID="{84108AA4-6A04-46BF-A97F-C42052EAF0F8}"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Lst>
  <dgm:cxnLst>
    <dgm:cxn modelId="{28690EDC-26D1-4F9D-8F97-9AF231044A5B}" type="presOf" srcId="{FE6301E7-30CC-495A-8790-DE8E89E0CBF7}" destId="{083C71BE-4D6A-4AB4-BFC1-A053E5782A22}" srcOrd="0" destOrd="1" presId="urn:microsoft.com/office/officeart/2005/8/layout/hList7#2"/>
    <dgm:cxn modelId="{EEC6A76C-DE07-4667-9AA0-FBBD6B140035}" type="presOf" srcId="{FF339940-C504-4DAE-B37A-C1723EBEC743}" destId="{3E2A4BE0-6234-4808-BEC2-D64B875226C1}" srcOrd="1" destOrd="5" presId="urn:microsoft.com/office/officeart/2005/8/layout/hList7#2"/>
    <dgm:cxn modelId="{1D674819-C946-4A52-9DEC-80983E4F9C99}" type="presOf" srcId="{00AF27DE-7961-4A80-8DED-7809907B7AF5}" destId="{10CFB1D7-A2B8-43C0-A6F8-F480F26366D2}" srcOrd="1" destOrd="7" presId="urn:microsoft.com/office/officeart/2005/8/layout/hList7#2"/>
    <dgm:cxn modelId="{4A450BD4-18DF-4336-9E60-63EFB2A769B3}" type="presOf" srcId="{47A29B2B-FC74-4310-B5A4-B8E7BD099830}" destId="{3318F42C-74CD-4443-A7A4-1F1656505B12}" srcOrd="0" destOrd="5" presId="urn:microsoft.com/office/officeart/2005/8/layout/hList7#2"/>
    <dgm:cxn modelId="{F9339853-161C-41C8-B941-DA8D66324270}" type="presOf" srcId="{18AC1C1A-F899-4BBB-89C1-5756C8E51824}" destId="{999FB232-5E27-4C25-8A5E-D66EF5DCC631}" srcOrd="0" destOrd="3" presId="urn:microsoft.com/office/officeart/2005/8/layout/hList7#2"/>
    <dgm:cxn modelId="{DFD9840E-E7D8-4C96-958F-318FD0787933}" type="presOf" srcId="{506C84B2-4806-4913-B335-3EF906A3BEB7}" destId="{3E2A4BE0-6234-4808-BEC2-D64B875226C1}" srcOrd="1" destOrd="7" presId="urn:microsoft.com/office/officeart/2005/8/layout/hList7#2"/>
    <dgm:cxn modelId="{339C8D07-2FEE-416D-A883-D83DBD93E3B7}" srcId="{84108AA4-6A04-46BF-A97F-C42052EAF0F8}" destId="{F03F9434-0618-460D-9F2A-3F6026BB134D}" srcOrd="5" destOrd="0" parTransId="{8E81E82D-D3FB-459D-AEAF-69E3FEE75871}" sibTransId="{7389E78C-59CF-426E-BDFA-85EDA2B3B2F5}"/>
    <dgm:cxn modelId="{445A4335-2F52-411B-9772-97A95CC9AA09}" type="presOf" srcId="{FF339940-C504-4DAE-B37A-C1723EBEC743}" destId="{4AD37275-092A-4421-87EB-54A06165E439}" srcOrd="0" destOrd="5" presId="urn:microsoft.com/office/officeart/2005/8/layout/hList7#2"/>
    <dgm:cxn modelId="{BDB204F6-C9C7-4749-81C7-E568EDC6E72C}" type="presOf" srcId="{9FC30CB9-84FA-4EF6-A2FB-5A8082E3618F}" destId="{083C71BE-4D6A-4AB4-BFC1-A053E5782A22}" srcOrd="0" destOrd="0" presId="urn:microsoft.com/office/officeart/2005/8/layout/hList7#2"/>
    <dgm:cxn modelId="{71E4233E-692D-4FC1-8ED7-8519DF8A00DF}" type="presOf" srcId="{12E4C0FA-F796-4605-99BC-33D7CC74DE0C}" destId="{3318F42C-74CD-4443-A7A4-1F1656505B12}" srcOrd="0" destOrd="1" presId="urn:microsoft.com/office/officeart/2005/8/layout/hList7#2"/>
    <dgm:cxn modelId="{AE656E3A-F1BD-422C-B89C-816022FA370C}" type="presOf" srcId="{00AF27DE-7961-4A80-8DED-7809907B7AF5}" destId="{083C71BE-4D6A-4AB4-BFC1-A053E5782A22}" srcOrd="0" destOrd="7" presId="urn:microsoft.com/office/officeart/2005/8/layout/hList7#2"/>
    <dgm:cxn modelId="{E5EE13AE-8279-4B31-8145-401F311C9C63}" srcId="{E9BCFAA8-6DAF-4B72-90DC-2C86C0DA394A}" destId="{506C84B2-4806-4913-B335-3EF906A3BEB7}" srcOrd="6" destOrd="0" parTransId="{F470D385-6A48-42B8-8D1C-3EA11396FB4C}" sibTransId="{A4D878F1-D9A0-4608-9E44-637C544F3509}"/>
    <dgm:cxn modelId="{DBB6351E-7E27-48ED-943D-DD2E4D794624}" srcId="{76E53F33-2DA4-4D09-8D8D-4F6A66D7F382}" destId="{BCEF846A-6C82-42BE-85C3-744589FCAC30}" srcOrd="4" destOrd="0" parTransId="{0A22BBD0-052C-4F45-84D6-78C1859AFEB5}" sibTransId="{F57160B0-2E73-4827-B384-2FE274498BC7}"/>
    <dgm:cxn modelId="{EF14A659-B461-45F2-814F-28F4DBEB1915}" srcId="{E9BCFAA8-6DAF-4B72-90DC-2C86C0DA394A}" destId="{0316D88F-2395-48FB-A3CA-DDD399508D47}" srcOrd="3" destOrd="0" parTransId="{9FD4670A-BF6F-4C22-A113-8A5A1AF2B1FA}" sibTransId="{7BE5752E-239A-4540-85BC-DFAFED84B6F2}"/>
    <dgm:cxn modelId="{EC43DA14-7763-4734-B0F0-9FDBFA0FD0D2}" type="presOf" srcId="{3D51CAB6-E67C-4125-93BF-C76AC1B8F4DF}" destId="{083C71BE-4D6A-4AB4-BFC1-A053E5782A22}" srcOrd="0" destOrd="5" presId="urn:microsoft.com/office/officeart/2005/8/layout/hList7#2"/>
    <dgm:cxn modelId="{B52EA0D7-FFB5-41AF-9160-69A2E5CE4B87}" type="presOf" srcId="{0316D88F-2395-48FB-A3CA-DDD399508D47}" destId="{3E2A4BE0-6234-4808-BEC2-D64B875226C1}" srcOrd="1" destOrd="4" presId="urn:microsoft.com/office/officeart/2005/8/layout/hList7#2"/>
    <dgm:cxn modelId="{44AD07FC-E301-4413-911E-5C4153D8E7B3}" type="presOf" srcId="{9A50DF2B-2AF6-40C4-A6D8-A5DCDD57741E}" destId="{3146161D-8CA5-4E9D-AFC8-563B6E322A39}" srcOrd="1" destOrd="3" presId="urn:microsoft.com/office/officeart/2005/8/layout/hList7#2"/>
    <dgm:cxn modelId="{0FCAF5E0-FBC1-431B-BE8A-08190FA54351}" type="presOf" srcId="{DAF5EEAC-6888-4718-86E0-529A30AE9647}" destId="{10CFB1D7-A2B8-43C0-A6F8-F480F26366D2}" srcOrd="1" destOrd="4" presId="urn:microsoft.com/office/officeart/2005/8/layout/hList7#2"/>
    <dgm:cxn modelId="{E8965C7D-9717-41D1-AF3D-50B685FCE356}" srcId="{E9BCFAA8-6DAF-4B72-90DC-2C86C0DA394A}" destId="{FF339940-C504-4DAE-B37A-C1723EBEC743}" srcOrd="4" destOrd="0" parTransId="{55B97620-69F8-4ACB-8DB1-17E57E17FAA1}" sibTransId="{2951764C-E85A-461D-BF93-955381065575}"/>
    <dgm:cxn modelId="{0213776E-0424-474D-AB5D-98728728A86D}" srcId="{E9BCFAA8-6DAF-4B72-90DC-2C86C0DA394A}" destId="{2EECDF75-D583-4B04-85CE-E93F9B9C618C}" srcOrd="0" destOrd="0" parTransId="{E2618106-C8C0-4A1C-A149-48FAD04DEF45}" sibTransId="{D9B17DD6-0ACE-4F01-B7A7-7A786EE8D54C}"/>
    <dgm:cxn modelId="{91C63E3B-9483-4C00-8718-2270435462AA}" srcId="{76E53F33-2DA4-4D09-8D8D-4F6A66D7F382}" destId="{2C92E3AE-1F5E-4C0D-B409-0CC14891A8E7}" srcOrd="0" destOrd="0" parTransId="{57E032F5-F231-4E44-A436-50F4EA56FD9D}" sibTransId="{2F52DFD7-E65D-4BDD-9DCF-B7F02BDEDE70}"/>
    <dgm:cxn modelId="{B87CD5CA-438F-44D7-B193-0A0F45088AC0}" type="presOf" srcId="{E3F02142-2060-49C3-84B9-6A1F2F7C7A47}" destId="{3E2A4BE0-6234-4808-BEC2-D64B875226C1}" srcOrd="1" destOrd="6" presId="urn:microsoft.com/office/officeart/2005/8/layout/hList7#2"/>
    <dgm:cxn modelId="{DF0F2BE8-68DB-4346-B168-E23931023515}" srcId="{84108AA4-6A04-46BF-A97F-C42052EAF0F8}" destId="{9A50DF2B-2AF6-40C4-A6D8-A5DCDD57741E}" srcOrd="2" destOrd="0" parTransId="{19DA6D61-08C2-4EE9-AEF2-E7D45246D5F0}" sibTransId="{B7D9D7F3-D580-4149-AB1A-91EEE3A3BB34}"/>
    <dgm:cxn modelId="{D8534B99-8E50-4DA9-ABCE-C95B1FEAFB9A}" type="presOf" srcId="{A15807F5-D03A-4BDB-8138-04176808C359}" destId="{EAC6D36B-3A2D-45DD-94F6-B939BBD9F322}" srcOrd="0" destOrd="0" presId="urn:microsoft.com/office/officeart/2005/8/layout/hList7#2"/>
    <dgm:cxn modelId="{4814EEE5-2C8E-4C88-B3D7-85ECCC84D6B6}" srcId="{E9BCFAA8-6DAF-4B72-90DC-2C86C0DA394A}" destId="{1EEF2522-3521-4DFF-9505-067D2811706C}" srcOrd="1" destOrd="0" parTransId="{A9990585-9C8C-4CC4-B70E-A1C4742DFADE}" sibTransId="{A2923ADA-378F-4716-9A5D-09476C176CA2}"/>
    <dgm:cxn modelId="{39905EFB-50DB-42BE-8C21-63C1FE6FF8F3}" type="presOf" srcId="{68486037-A260-4189-A383-D09BFEFB7095}" destId="{4AD37275-092A-4421-87EB-54A06165E439}" srcOrd="0" destOrd="3" presId="urn:microsoft.com/office/officeart/2005/8/layout/hList7#2"/>
    <dgm:cxn modelId="{5C71149F-90E3-48E3-B4C0-DFF463EEAB29}" type="presOf" srcId="{2C92E3AE-1F5E-4C0D-B409-0CC14891A8E7}" destId="{B930F93F-4C70-4318-8B8F-2C37160355C4}" srcOrd="1" destOrd="1" presId="urn:microsoft.com/office/officeart/2005/8/layout/hList7#2"/>
    <dgm:cxn modelId="{1A07A34A-EE5D-4C56-94FF-4A9C4EA5E142}" srcId="{A15807F5-D03A-4BDB-8138-04176808C359}" destId="{76E53F33-2DA4-4D09-8D8D-4F6A66D7F382}" srcOrd="1" destOrd="0" parTransId="{4CFC8D1B-7325-4602-A416-58982D5717CB}" sibTransId="{B72DAE5A-DFBA-4B48-BEFB-FCF04BBA12BE}"/>
    <dgm:cxn modelId="{BE8A110A-BCDA-4412-AD6F-5C57BC04C027}" srcId="{A15807F5-D03A-4BDB-8138-04176808C359}" destId="{9FC30CB9-84FA-4EF6-A2FB-5A8082E3618F}" srcOrd="2" destOrd="0" parTransId="{C99A8145-54F5-4F32-B038-256E23992059}" sibTransId="{7FBAE6A9-EE3B-4F04-9A0E-064BD8DECC92}"/>
    <dgm:cxn modelId="{CED1FD80-D77E-479D-B177-D7DAE6BC9E71}" srcId="{9FC30CB9-84FA-4EF6-A2FB-5A8082E3618F}" destId="{12F105CD-6EAF-405E-BBD1-9D26A3338957}" srcOrd="2" destOrd="0" parTransId="{36BAA487-1C91-4193-A902-4D95A9E78802}" sibTransId="{687EE071-93FB-4245-8ADC-A3E92AB6D40B}"/>
    <dgm:cxn modelId="{CCCAE9AA-200E-41BA-BDB7-59B93F5D5EB2}" srcId="{84108AA4-6A04-46BF-A97F-C42052EAF0F8}" destId="{12E4C0FA-F796-4605-99BC-33D7CC74DE0C}" srcOrd="0" destOrd="0" parTransId="{1F2A1159-BCF6-4EB1-9290-90BF06A34BE3}" sibTransId="{955FB57C-7603-4249-ADB1-C30424F034DD}"/>
    <dgm:cxn modelId="{A5E665BD-B9DE-449F-99CF-B88F3FA49FCB}" type="presOf" srcId="{F03F9434-0618-460D-9F2A-3F6026BB134D}" destId="{3146161D-8CA5-4E9D-AFC8-563B6E322A39}" srcOrd="1" destOrd="6" presId="urn:microsoft.com/office/officeart/2005/8/layout/hList7#2"/>
    <dgm:cxn modelId="{EAF9B427-B422-440D-9019-F042233E4C24}" type="presOf" srcId="{E472C8FB-32F0-43DD-81A7-8ED888BEFD99}" destId="{999FB232-5E27-4C25-8A5E-D66EF5DCC631}" srcOrd="0" destOrd="6" presId="urn:microsoft.com/office/officeart/2005/8/layout/hList7#2"/>
    <dgm:cxn modelId="{B9F2E5D2-5FBA-4B2C-9080-19945CC9CB5F}" srcId="{84108AA4-6A04-46BF-A97F-C42052EAF0F8}" destId="{45072C8E-8AD4-4A34-A1A5-D7ED0FA19F76}" srcOrd="1" destOrd="0" parTransId="{4A485E23-AF7F-4BD6-A9AD-F3435EBE67A5}" sibTransId="{510E377B-75A9-4875-88D8-D98C69A48232}"/>
    <dgm:cxn modelId="{9B5FAC00-B9D9-4F47-A3F0-179B3B48BC03}" srcId="{84108AA4-6A04-46BF-A97F-C42052EAF0F8}" destId="{FAF5F9B4-AA4F-46FB-AC4E-263DB48B7978}" srcOrd="6" destOrd="0" parTransId="{B6A8C41A-BAA9-4062-93C9-7D19D09A91D5}" sibTransId="{E8F23568-DE4D-47CD-8C40-25AF93F66AAD}"/>
    <dgm:cxn modelId="{8704713F-8476-4A66-B32A-7E54514B1CE5}" type="presOf" srcId="{DAF5EEAC-6888-4718-86E0-529A30AE9647}" destId="{083C71BE-4D6A-4AB4-BFC1-A053E5782A22}" srcOrd="0" destOrd="4" presId="urn:microsoft.com/office/officeart/2005/8/layout/hList7#2"/>
    <dgm:cxn modelId="{F1CCD675-8E24-4D3A-8020-BD54366D6AF9}" type="presOf" srcId="{3D51CAB6-E67C-4125-93BF-C76AC1B8F4DF}" destId="{10CFB1D7-A2B8-43C0-A6F8-F480F26366D2}" srcOrd="1" destOrd="5" presId="urn:microsoft.com/office/officeart/2005/8/layout/hList7#2"/>
    <dgm:cxn modelId="{3D320172-588D-414A-8C45-A4E8016A5570}" type="presOf" srcId="{99D73219-75B9-4269-9344-9D729FE51284}" destId="{10CFB1D7-A2B8-43C0-A6F8-F480F26366D2}" srcOrd="1" destOrd="6" presId="urn:microsoft.com/office/officeart/2005/8/layout/hList7#2"/>
    <dgm:cxn modelId="{CC3715B4-40B4-4695-90C4-2AFEB424F6B1}" srcId="{9FC30CB9-84FA-4EF6-A2FB-5A8082E3618F}" destId="{FE6301E7-30CC-495A-8790-DE8E89E0CBF7}" srcOrd="0" destOrd="0" parTransId="{508273AE-E5D5-4C19-85EC-1554A93193F2}" sibTransId="{FD67002B-A439-48E3-B3FD-6EDB725E1161}"/>
    <dgm:cxn modelId="{3164B215-38A8-4BFE-B039-7902CE756ABB}" srcId="{A15807F5-D03A-4BDB-8138-04176808C359}" destId="{E9BCFAA8-6DAF-4B72-90DC-2C86C0DA394A}" srcOrd="0" destOrd="0" parTransId="{62DD4209-273C-4844-948B-FA4549F0B418}" sibTransId="{3B72F86D-0914-4254-BD81-301259A0A4C3}"/>
    <dgm:cxn modelId="{B5F84471-EE40-40D9-89E0-7E35A7689295}" type="presOf" srcId="{3B72F86D-0914-4254-BD81-301259A0A4C3}" destId="{69059AA2-D844-4F24-8A12-2C9D901BC1BF}" srcOrd="0" destOrd="0" presId="urn:microsoft.com/office/officeart/2005/8/layout/hList7#2"/>
    <dgm:cxn modelId="{68108479-C34C-4BFC-9721-6DB1C085F1D0}" type="presOf" srcId="{84108AA4-6A04-46BF-A97F-C42052EAF0F8}" destId="{3318F42C-74CD-4443-A7A4-1F1656505B12}" srcOrd="0" destOrd="0" presId="urn:microsoft.com/office/officeart/2005/8/layout/hList7#2"/>
    <dgm:cxn modelId="{95CCC684-19D8-498A-8FE3-3CEAF5ED9B3E}" type="presOf" srcId="{71804A42-DE36-4E2A-989D-6F73740A5D0A}" destId="{B930F93F-4C70-4318-8B8F-2C37160355C4}" srcOrd="1" destOrd="4" presId="urn:microsoft.com/office/officeart/2005/8/layout/hList7#2"/>
    <dgm:cxn modelId="{EFC2DCE0-9366-478A-BE42-E40095F89751}" type="presOf" srcId="{FE6301E7-30CC-495A-8790-DE8E89E0CBF7}" destId="{10CFB1D7-A2B8-43C0-A6F8-F480F26366D2}" srcOrd="1" destOrd="1" presId="urn:microsoft.com/office/officeart/2005/8/layout/hList7#2"/>
    <dgm:cxn modelId="{B7AABF96-873C-49A5-A5FB-E8100B0B5956}" srcId="{E9BCFAA8-6DAF-4B72-90DC-2C86C0DA394A}" destId="{E3F02142-2060-49C3-84B9-6A1F2F7C7A47}" srcOrd="5" destOrd="0" parTransId="{548114C8-EAB5-4926-85C5-DAFD49CB9095}" sibTransId="{7925D691-FA69-4F74-859F-6C6611D9DF74}"/>
    <dgm:cxn modelId="{4A0C74D6-A3B1-4D5B-B3D9-2E1860561B35}" srcId="{9FC30CB9-84FA-4EF6-A2FB-5A8082E3618F}" destId="{3D51CAB6-E67C-4125-93BF-C76AC1B8F4DF}" srcOrd="4" destOrd="0" parTransId="{A403AB98-5FC0-49DF-BF45-8B7466FB7035}" sibTransId="{086D8D10-3C03-49C9-BC0D-699F9D10EADB}"/>
    <dgm:cxn modelId="{B5E962FC-D82B-4991-8044-FFDF794203C5}" type="presOf" srcId="{0316D88F-2395-48FB-A3CA-DDD399508D47}" destId="{4AD37275-092A-4421-87EB-54A06165E439}" srcOrd="0" destOrd="4" presId="urn:microsoft.com/office/officeart/2005/8/layout/hList7#2"/>
    <dgm:cxn modelId="{540D511F-2627-4A94-BDC3-651D7FD428AD}" type="presOf" srcId="{12F105CD-6EAF-405E-BBD1-9D26A3338957}" destId="{083C71BE-4D6A-4AB4-BFC1-A053E5782A22}" srcOrd="0" destOrd="3" presId="urn:microsoft.com/office/officeart/2005/8/layout/hList7#2"/>
    <dgm:cxn modelId="{6D0EAD00-3870-4EE0-9D5E-A0DD0E08E798}" srcId="{84108AA4-6A04-46BF-A97F-C42052EAF0F8}" destId="{47A29B2B-FC74-4310-B5A4-B8E7BD099830}" srcOrd="4" destOrd="0" parTransId="{1E78205B-A5CB-4DDF-8B43-0B63600E02E6}" sibTransId="{94C3EBD8-66AF-4372-A10B-2D4A4BABB4DC}"/>
    <dgm:cxn modelId="{C620082A-B55B-4B23-928A-2828A8BAAA15}" type="presOf" srcId="{2EECDF75-D583-4B04-85CE-E93F9B9C618C}" destId="{3E2A4BE0-6234-4808-BEC2-D64B875226C1}" srcOrd="1" destOrd="1" presId="urn:microsoft.com/office/officeart/2005/8/layout/hList7#2"/>
    <dgm:cxn modelId="{9B446538-21AD-47BB-82ED-90A41FE7F353}" srcId="{9FC30CB9-84FA-4EF6-A2FB-5A8082E3618F}" destId="{DAF5EEAC-6888-4718-86E0-529A30AE9647}" srcOrd="3" destOrd="0" parTransId="{F273720B-0ACD-407D-BA46-7DA638BB9A79}" sibTransId="{A2C13218-5F90-4888-A8CF-C0565AB223F7}"/>
    <dgm:cxn modelId="{31886084-8BA9-46A6-93E7-A26C2D5A9159}" type="presOf" srcId="{12E4C0FA-F796-4605-99BC-33D7CC74DE0C}" destId="{3146161D-8CA5-4E9D-AFC8-563B6E322A39}" srcOrd="1" destOrd="1" presId="urn:microsoft.com/office/officeart/2005/8/layout/hList7#2"/>
    <dgm:cxn modelId="{BA580D4B-CBDF-44E3-9AEB-4939BC68E57D}" type="presOf" srcId="{BC9FDB8D-0B0D-44A7-A946-A44D81A580AF}" destId="{999FB232-5E27-4C25-8A5E-D66EF5DCC631}" srcOrd="0" destOrd="2" presId="urn:microsoft.com/office/officeart/2005/8/layout/hList7#2"/>
    <dgm:cxn modelId="{8E22DB2E-E98E-4D1C-AF44-AC56C7B54C1A}" type="presOf" srcId="{BCEF846A-6C82-42BE-85C3-744589FCAC30}" destId="{B930F93F-4C70-4318-8B8F-2C37160355C4}" srcOrd="1" destOrd="5" presId="urn:microsoft.com/office/officeart/2005/8/layout/hList7#2"/>
    <dgm:cxn modelId="{349A036C-7820-4D1D-8DDB-B3FD7730458C}" srcId="{A15807F5-D03A-4BDB-8138-04176808C359}" destId="{84108AA4-6A04-46BF-A97F-C42052EAF0F8}" srcOrd="3" destOrd="0" parTransId="{2C59430D-02A7-4131-A24D-E73F6449F935}" sibTransId="{76C121A3-BD4E-4EB2-A787-FC480D8FA9A7}"/>
    <dgm:cxn modelId="{27892695-B773-4338-B96A-97D834ECA67A}" type="presOf" srcId="{E472C8FB-32F0-43DD-81A7-8ED888BEFD99}" destId="{B930F93F-4C70-4318-8B8F-2C37160355C4}" srcOrd="1" destOrd="6" presId="urn:microsoft.com/office/officeart/2005/8/layout/hList7#2"/>
    <dgm:cxn modelId="{FB9E9A90-5776-4231-8B05-D3FF7DDAEBED}" type="presOf" srcId="{45072C8E-8AD4-4A34-A1A5-D7ED0FA19F76}" destId="{3318F42C-74CD-4443-A7A4-1F1656505B12}" srcOrd="0" destOrd="2" presId="urn:microsoft.com/office/officeart/2005/8/layout/hList7#2"/>
    <dgm:cxn modelId="{A8407162-21A6-48F6-915D-7866D2506C82}" srcId="{76E53F33-2DA4-4D09-8D8D-4F6A66D7F382}" destId="{18AC1C1A-F899-4BBB-89C1-5756C8E51824}" srcOrd="2" destOrd="0" parTransId="{8070CB95-5863-4AB5-9263-DBB7D8458B34}" sibTransId="{47EF6C5C-95DF-4313-BD40-4C350875B6D6}"/>
    <dgm:cxn modelId="{C3FE7BC8-F2A3-49EB-97A4-3E6CA0BB99E9}" type="presOf" srcId="{F03F9434-0618-460D-9F2A-3F6026BB134D}" destId="{3318F42C-74CD-4443-A7A4-1F1656505B12}" srcOrd="0" destOrd="6" presId="urn:microsoft.com/office/officeart/2005/8/layout/hList7#2"/>
    <dgm:cxn modelId="{223AA304-CEBA-437A-B42E-AC93D98CD474}" type="presOf" srcId="{FAF5F9B4-AA4F-46FB-AC4E-263DB48B7978}" destId="{3146161D-8CA5-4E9D-AFC8-563B6E322A39}" srcOrd="1" destOrd="7" presId="urn:microsoft.com/office/officeart/2005/8/layout/hList7#2"/>
    <dgm:cxn modelId="{04071B96-A584-41E2-ACAF-EB110176C575}" type="presOf" srcId="{2EECDF75-D583-4B04-85CE-E93F9B9C618C}" destId="{4AD37275-092A-4421-87EB-54A06165E439}" srcOrd="0" destOrd="1" presId="urn:microsoft.com/office/officeart/2005/8/layout/hList7#2"/>
    <dgm:cxn modelId="{D4B4E67A-668F-49EA-9527-C44FD50AE108}" type="presOf" srcId="{E9BCFAA8-6DAF-4B72-90DC-2C86C0DA394A}" destId="{3E2A4BE0-6234-4808-BEC2-D64B875226C1}" srcOrd="1" destOrd="0" presId="urn:microsoft.com/office/officeart/2005/8/layout/hList7#2"/>
    <dgm:cxn modelId="{57203F33-0BCC-4FAB-8673-6DEDEA57666E}" type="presOf" srcId="{D2733900-E7CC-4EC5-A4BB-C19790212774}" destId="{083C71BE-4D6A-4AB4-BFC1-A053E5782A22}" srcOrd="0" destOrd="2" presId="urn:microsoft.com/office/officeart/2005/8/layout/hList7#2"/>
    <dgm:cxn modelId="{18410B46-DE74-4C1F-A7CF-F3DC340BE027}" type="presOf" srcId="{FAF5F9B4-AA4F-46FB-AC4E-263DB48B7978}" destId="{3318F42C-74CD-4443-A7A4-1F1656505B12}" srcOrd="0" destOrd="7" presId="urn:microsoft.com/office/officeart/2005/8/layout/hList7#2"/>
    <dgm:cxn modelId="{17DB54AB-AD89-4513-889C-0CF56DDBC0CE}" type="presOf" srcId="{99D73219-75B9-4269-9344-9D729FE51284}" destId="{083C71BE-4D6A-4AB4-BFC1-A053E5782A22}" srcOrd="0" destOrd="6" presId="urn:microsoft.com/office/officeart/2005/8/layout/hList7#2"/>
    <dgm:cxn modelId="{DB905954-61E2-4B17-85B5-B549082447EC}" type="presOf" srcId="{47A29B2B-FC74-4310-B5A4-B8E7BD099830}" destId="{3146161D-8CA5-4E9D-AFC8-563B6E322A39}" srcOrd="1" destOrd="5" presId="urn:microsoft.com/office/officeart/2005/8/layout/hList7#2"/>
    <dgm:cxn modelId="{51FF4221-0DA5-4C0E-B7C0-CAC19ACF7889}" type="presOf" srcId="{18AC1C1A-F899-4BBB-89C1-5756C8E51824}" destId="{B930F93F-4C70-4318-8B8F-2C37160355C4}" srcOrd="1" destOrd="3" presId="urn:microsoft.com/office/officeart/2005/8/layout/hList7#2"/>
    <dgm:cxn modelId="{5BDE6FF5-0695-4EAB-B2F8-138620CF3069}" type="presOf" srcId="{3F149C7B-CE7E-4800-A81F-1F9E19ED7ED2}" destId="{3318F42C-74CD-4443-A7A4-1F1656505B12}" srcOrd="0" destOrd="4" presId="urn:microsoft.com/office/officeart/2005/8/layout/hList7#2"/>
    <dgm:cxn modelId="{BF0F423A-D647-4DEC-B566-15C51F4010F8}" type="presOf" srcId="{45072C8E-8AD4-4A34-A1A5-D7ED0FA19F76}" destId="{3146161D-8CA5-4E9D-AFC8-563B6E322A39}" srcOrd="1" destOrd="2" presId="urn:microsoft.com/office/officeart/2005/8/layout/hList7#2"/>
    <dgm:cxn modelId="{983B92FB-DCC3-4C88-A1D7-FCE6EC2EDD8C}" type="presOf" srcId="{1EEF2522-3521-4DFF-9505-067D2811706C}" destId="{4AD37275-092A-4421-87EB-54A06165E439}" srcOrd="0" destOrd="2" presId="urn:microsoft.com/office/officeart/2005/8/layout/hList7#2"/>
    <dgm:cxn modelId="{6E14E66C-9848-40AF-8194-9FDCD9639CD8}" type="presOf" srcId="{BCEF846A-6C82-42BE-85C3-744589FCAC30}" destId="{999FB232-5E27-4C25-8A5E-D66EF5DCC631}" srcOrd="0" destOrd="5" presId="urn:microsoft.com/office/officeart/2005/8/layout/hList7#2"/>
    <dgm:cxn modelId="{62E64C14-75ED-403F-969E-DE83AC096343}" type="presOf" srcId="{76E53F33-2DA4-4D09-8D8D-4F6A66D7F382}" destId="{B930F93F-4C70-4318-8B8F-2C37160355C4}" srcOrd="1" destOrd="0" presId="urn:microsoft.com/office/officeart/2005/8/layout/hList7#2"/>
    <dgm:cxn modelId="{4F52C746-279E-4EA0-803C-233007655ED9}" type="presOf" srcId="{12F105CD-6EAF-405E-BBD1-9D26A3338957}" destId="{10CFB1D7-A2B8-43C0-A6F8-F480F26366D2}" srcOrd="1" destOrd="3" presId="urn:microsoft.com/office/officeart/2005/8/layout/hList7#2"/>
    <dgm:cxn modelId="{3738F1A7-4AB1-42CA-8488-CEA2F88378A2}" type="presOf" srcId="{E3F02142-2060-49C3-84B9-6A1F2F7C7A47}" destId="{4AD37275-092A-4421-87EB-54A06165E439}" srcOrd="0" destOrd="6" presId="urn:microsoft.com/office/officeart/2005/8/layout/hList7#2"/>
    <dgm:cxn modelId="{D31C4D2A-6DB0-47F1-9333-E1F414264190}" srcId="{9FC30CB9-84FA-4EF6-A2FB-5A8082E3618F}" destId="{00AF27DE-7961-4A80-8DED-7809907B7AF5}" srcOrd="6" destOrd="0" parTransId="{7539FE3D-45E8-4979-8C22-52A3F6056322}" sibTransId="{780929AD-F149-41C4-B286-687F5781C7B7}"/>
    <dgm:cxn modelId="{69139B11-126B-4F67-B5FE-FBC777E8F9E5}" type="presOf" srcId="{84108AA4-6A04-46BF-A97F-C42052EAF0F8}" destId="{3146161D-8CA5-4E9D-AFC8-563B6E322A39}" srcOrd="1" destOrd="0" presId="urn:microsoft.com/office/officeart/2005/8/layout/hList7#2"/>
    <dgm:cxn modelId="{F2F5CBC3-F7FF-42CB-8D51-76A8412B6EDA}" type="presOf" srcId="{BC9FDB8D-0B0D-44A7-A946-A44D81A580AF}" destId="{B930F93F-4C70-4318-8B8F-2C37160355C4}" srcOrd="1" destOrd="2" presId="urn:microsoft.com/office/officeart/2005/8/layout/hList7#2"/>
    <dgm:cxn modelId="{EC771C01-C6FE-4E11-A026-EC2528CE56FB}" srcId="{9FC30CB9-84FA-4EF6-A2FB-5A8082E3618F}" destId="{D2733900-E7CC-4EC5-A4BB-C19790212774}" srcOrd="1" destOrd="0" parTransId="{450D9413-49DB-4BFA-83C3-AE4A34794C17}" sibTransId="{AD42F0F7-4CFA-4684-90B2-489AEF26746B}"/>
    <dgm:cxn modelId="{CFF18B6B-D2F5-497F-BC2B-44BBE1BD847A}" type="presOf" srcId="{76E53F33-2DA4-4D09-8D8D-4F6A66D7F382}" destId="{999FB232-5E27-4C25-8A5E-D66EF5DCC631}" srcOrd="0" destOrd="0" presId="urn:microsoft.com/office/officeart/2005/8/layout/hList7#2"/>
    <dgm:cxn modelId="{854B9721-4596-469F-B3EC-02913D63F865}" type="presOf" srcId="{9A50DF2B-2AF6-40C4-A6D8-A5DCDD57741E}" destId="{3318F42C-74CD-4443-A7A4-1F1656505B12}" srcOrd="0" destOrd="3" presId="urn:microsoft.com/office/officeart/2005/8/layout/hList7#2"/>
    <dgm:cxn modelId="{EA57D816-30E4-4EB5-8B5A-5BB3AAEC9DF5}" srcId="{76E53F33-2DA4-4D09-8D8D-4F6A66D7F382}" destId="{71804A42-DE36-4E2A-989D-6F73740A5D0A}" srcOrd="3" destOrd="0" parTransId="{4D6B717F-26D0-445B-AC7E-B92FB4EAC099}" sibTransId="{AD3BA7A7-4C8B-415A-B27A-E8412AABF515}"/>
    <dgm:cxn modelId="{A1C26F00-A5E2-49E5-B0EE-84DB3063D6B9}" type="presOf" srcId="{71804A42-DE36-4E2A-989D-6F73740A5D0A}" destId="{999FB232-5E27-4C25-8A5E-D66EF5DCC631}" srcOrd="0" destOrd="4" presId="urn:microsoft.com/office/officeart/2005/8/layout/hList7#2"/>
    <dgm:cxn modelId="{9B3B008E-EE6E-475C-B7D2-8292CEF0D6C7}" srcId="{9FC30CB9-84FA-4EF6-A2FB-5A8082E3618F}" destId="{99D73219-75B9-4269-9344-9D729FE51284}" srcOrd="5" destOrd="0" parTransId="{C4B16348-A82D-4F9A-921B-D6E3DF995244}" sibTransId="{A0D6C651-38C6-4E1B-9F02-A9AA3B5A3B12}"/>
    <dgm:cxn modelId="{16AA5688-20D7-4ADB-918E-01FF344FD091}" type="presOf" srcId="{9FC30CB9-84FA-4EF6-A2FB-5A8082E3618F}" destId="{10CFB1D7-A2B8-43C0-A6F8-F480F26366D2}" srcOrd="1" destOrd="0" presId="urn:microsoft.com/office/officeart/2005/8/layout/hList7#2"/>
    <dgm:cxn modelId="{E4618990-27D0-4949-ABDD-BBC367D3EADB}" type="presOf" srcId="{1EEF2522-3521-4DFF-9505-067D2811706C}" destId="{3E2A4BE0-6234-4808-BEC2-D64B875226C1}" srcOrd="1" destOrd="2" presId="urn:microsoft.com/office/officeart/2005/8/layout/hList7#2"/>
    <dgm:cxn modelId="{94A27E64-A30E-471C-82D8-030453B1939C}" type="presOf" srcId="{7FBAE6A9-EE3B-4F04-9A0E-064BD8DECC92}" destId="{38116CD1-B9B3-4EB3-8200-546537EF9BE2}" srcOrd="0" destOrd="0" presId="urn:microsoft.com/office/officeart/2005/8/layout/hList7#2"/>
    <dgm:cxn modelId="{148B8724-BD7D-4AB8-8476-E5E2E484D823}" type="presOf" srcId="{E9BCFAA8-6DAF-4B72-90DC-2C86C0DA394A}" destId="{4AD37275-092A-4421-87EB-54A06165E439}" srcOrd="0" destOrd="0" presId="urn:microsoft.com/office/officeart/2005/8/layout/hList7#2"/>
    <dgm:cxn modelId="{A89BB747-7105-489A-9814-074118A93CED}" srcId="{76E53F33-2DA4-4D09-8D8D-4F6A66D7F382}" destId="{BC9FDB8D-0B0D-44A7-A946-A44D81A580AF}" srcOrd="1" destOrd="0" parTransId="{87EE642E-27FE-4224-A0B3-833FB2349DC5}" sibTransId="{78116066-2515-4253-9DA8-F49439491524}"/>
    <dgm:cxn modelId="{4633CCA0-3DD9-426B-AE3E-89E0144C9644}" type="presOf" srcId="{3F149C7B-CE7E-4800-A81F-1F9E19ED7ED2}" destId="{3146161D-8CA5-4E9D-AFC8-563B6E322A39}" srcOrd="1" destOrd="4" presId="urn:microsoft.com/office/officeart/2005/8/layout/hList7#2"/>
    <dgm:cxn modelId="{A370EA54-9FC2-49FD-9146-E55224E2A10A}" srcId="{E9BCFAA8-6DAF-4B72-90DC-2C86C0DA394A}" destId="{68486037-A260-4189-A383-D09BFEFB7095}" srcOrd="2" destOrd="0" parTransId="{77F9A91E-FC99-4AFD-9F23-D5E3546CDF94}" sibTransId="{88856F30-0B5D-4184-96C3-6AA455BAD027}"/>
    <dgm:cxn modelId="{2CDCCE88-839F-4FC3-8B83-26D57C8F9CC1}" srcId="{76E53F33-2DA4-4D09-8D8D-4F6A66D7F382}" destId="{E472C8FB-32F0-43DD-81A7-8ED888BEFD99}" srcOrd="5" destOrd="0" parTransId="{BE1556B6-5DB6-480F-A921-102DD675B2C5}" sibTransId="{34F8D74D-00FA-4741-B221-76E89D5FB422}"/>
    <dgm:cxn modelId="{5F0B2E9F-4D2E-4BA8-B35B-83FCDFCE25E5}" srcId="{84108AA4-6A04-46BF-A97F-C42052EAF0F8}" destId="{3F149C7B-CE7E-4800-A81F-1F9E19ED7ED2}" srcOrd="3" destOrd="0" parTransId="{6AB88BF3-2F6D-4FBA-B107-5E106B08E106}" sibTransId="{6C35106F-E21B-4182-9395-053AAB6739C4}"/>
    <dgm:cxn modelId="{A99BE183-4429-475B-9A48-CDBBE533A933}" type="presOf" srcId="{D2733900-E7CC-4EC5-A4BB-C19790212774}" destId="{10CFB1D7-A2B8-43C0-A6F8-F480F26366D2}" srcOrd="1" destOrd="2" presId="urn:microsoft.com/office/officeart/2005/8/layout/hList7#2"/>
    <dgm:cxn modelId="{BC32CDCF-6170-4227-AB7A-90A39562D89C}" type="presOf" srcId="{2C92E3AE-1F5E-4C0D-B409-0CC14891A8E7}" destId="{999FB232-5E27-4C25-8A5E-D66EF5DCC631}" srcOrd="0" destOrd="1" presId="urn:microsoft.com/office/officeart/2005/8/layout/hList7#2"/>
    <dgm:cxn modelId="{385E3CED-EDDD-4B9A-85EA-C90131462DF6}" type="presOf" srcId="{506C84B2-4806-4913-B335-3EF906A3BEB7}" destId="{4AD37275-092A-4421-87EB-54A06165E439}" srcOrd="0" destOrd="7" presId="urn:microsoft.com/office/officeart/2005/8/layout/hList7#2"/>
    <dgm:cxn modelId="{ECF1CD76-1960-4388-A267-531555A8EF2F}" type="presOf" srcId="{B72DAE5A-DFBA-4B48-BEFB-FCF04BBA12BE}" destId="{29377CE3-BB7A-4FA4-8F58-95FE364D42E4}" srcOrd="0" destOrd="0" presId="urn:microsoft.com/office/officeart/2005/8/layout/hList7#2"/>
    <dgm:cxn modelId="{537F8A92-BC4F-400B-91C8-39CABD917742}" type="presOf" srcId="{68486037-A260-4189-A383-D09BFEFB7095}" destId="{3E2A4BE0-6234-4808-BEC2-D64B875226C1}" srcOrd="1" destOrd="3" presId="urn:microsoft.com/office/officeart/2005/8/layout/hList7#2"/>
    <dgm:cxn modelId="{7BDA74D7-D0F4-47CB-8EFC-F9761FF6C942}" type="presParOf" srcId="{EAC6D36B-3A2D-45DD-94F6-B939BBD9F322}" destId="{A00B8BBB-C403-483D-AF00-124C4B4C1B07}" srcOrd="0" destOrd="0" presId="urn:microsoft.com/office/officeart/2005/8/layout/hList7#2"/>
    <dgm:cxn modelId="{3DF51A35-4857-46D5-B558-EF34BE901887}" type="presParOf" srcId="{EAC6D36B-3A2D-45DD-94F6-B939BBD9F322}" destId="{ECBE0CDC-3B03-49FD-8FC6-71BBF7498277}" srcOrd="1" destOrd="0" presId="urn:microsoft.com/office/officeart/2005/8/layout/hList7#2"/>
    <dgm:cxn modelId="{C9C6491E-282E-4231-B540-30421597AA33}" type="presParOf" srcId="{ECBE0CDC-3B03-49FD-8FC6-71BBF7498277}" destId="{ED0B1A1A-0A0C-4597-A2D9-21B03D187CEA}" srcOrd="0" destOrd="0" presId="urn:microsoft.com/office/officeart/2005/8/layout/hList7#2"/>
    <dgm:cxn modelId="{CFFBBFCC-F15C-4806-9BB2-DEE156ACDE56}" type="presParOf" srcId="{ED0B1A1A-0A0C-4597-A2D9-21B03D187CEA}" destId="{4AD37275-092A-4421-87EB-54A06165E439}" srcOrd="0" destOrd="0" presId="urn:microsoft.com/office/officeart/2005/8/layout/hList7#2"/>
    <dgm:cxn modelId="{065F262E-BE73-459F-ABA9-B57C527A252A}" type="presParOf" srcId="{ED0B1A1A-0A0C-4597-A2D9-21B03D187CEA}" destId="{3E2A4BE0-6234-4808-BEC2-D64B875226C1}" srcOrd="1" destOrd="0" presId="urn:microsoft.com/office/officeart/2005/8/layout/hList7#2"/>
    <dgm:cxn modelId="{45EC0C54-F3A3-41F7-8F50-AA1067804546}" type="presParOf" srcId="{ED0B1A1A-0A0C-4597-A2D9-21B03D187CEA}" destId="{C61427AC-F245-4BEF-AC55-B99E4B1D2442}" srcOrd="2" destOrd="0" presId="urn:microsoft.com/office/officeart/2005/8/layout/hList7#2"/>
    <dgm:cxn modelId="{9BF59F12-60A5-4604-9290-AC0CCA1DB27F}" type="presParOf" srcId="{ED0B1A1A-0A0C-4597-A2D9-21B03D187CEA}" destId="{9A5A2449-EB58-409C-BF05-EA7004D8CC46}" srcOrd="3" destOrd="0" presId="urn:microsoft.com/office/officeart/2005/8/layout/hList7#2"/>
    <dgm:cxn modelId="{C7A67BB3-BC45-4C9A-A498-21E5BF4A8C1C}" type="presParOf" srcId="{ECBE0CDC-3B03-49FD-8FC6-71BBF7498277}" destId="{69059AA2-D844-4F24-8A12-2C9D901BC1BF}" srcOrd="1" destOrd="0" presId="urn:microsoft.com/office/officeart/2005/8/layout/hList7#2"/>
    <dgm:cxn modelId="{3D019FDE-50CE-459D-B1B4-E98608367B42}" type="presParOf" srcId="{ECBE0CDC-3B03-49FD-8FC6-71BBF7498277}" destId="{1C3EA509-FBC7-4F7C-966A-E14AF236F181}" srcOrd="2" destOrd="0" presId="urn:microsoft.com/office/officeart/2005/8/layout/hList7#2"/>
    <dgm:cxn modelId="{E070163C-BFB4-4ECF-BA67-D3922495B1F0}" type="presParOf" srcId="{1C3EA509-FBC7-4F7C-966A-E14AF236F181}" destId="{999FB232-5E27-4C25-8A5E-D66EF5DCC631}" srcOrd="0" destOrd="0" presId="urn:microsoft.com/office/officeart/2005/8/layout/hList7#2"/>
    <dgm:cxn modelId="{11AAF098-E5E9-4E5A-BE89-3544FEA1C3C6}" type="presParOf" srcId="{1C3EA509-FBC7-4F7C-966A-E14AF236F181}" destId="{B930F93F-4C70-4318-8B8F-2C37160355C4}" srcOrd="1" destOrd="0" presId="urn:microsoft.com/office/officeart/2005/8/layout/hList7#2"/>
    <dgm:cxn modelId="{CE3C0061-A957-45A3-B412-6A121119F3F5}" type="presParOf" srcId="{1C3EA509-FBC7-4F7C-966A-E14AF236F181}" destId="{282313D3-8C1D-4528-A11D-858B3F6B6D5E}" srcOrd="2" destOrd="0" presId="urn:microsoft.com/office/officeart/2005/8/layout/hList7#2"/>
    <dgm:cxn modelId="{5C760822-3847-4DC2-9412-86A9F52EE7FC}" type="presParOf" srcId="{1C3EA509-FBC7-4F7C-966A-E14AF236F181}" destId="{2A95366F-DCD8-4F3A-BE7B-806219A760E6}" srcOrd="3" destOrd="0" presId="urn:microsoft.com/office/officeart/2005/8/layout/hList7#2"/>
    <dgm:cxn modelId="{88EC6C33-C809-4A57-9C6E-3E3E49BEE1CB}" type="presParOf" srcId="{ECBE0CDC-3B03-49FD-8FC6-71BBF7498277}" destId="{29377CE3-BB7A-4FA4-8F58-95FE364D42E4}" srcOrd="3" destOrd="0" presId="urn:microsoft.com/office/officeart/2005/8/layout/hList7#2"/>
    <dgm:cxn modelId="{FE3EB6F8-53D3-43CC-BE88-2B5CAC16B3CB}" type="presParOf" srcId="{ECBE0CDC-3B03-49FD-8FC6-71BBF7498277}" destId="{B5A937A7-ED30-4D1F-9C39-9177A1BB94F1}" srcOrd="4" destOrd="0" presId="urn:microsoft.com/office/officeart/2005/8/layout/hList7#2"/>
    <dgm:cxn modelId="{039B9C2F-FB1C-4EC4-963C-B093E2997DF6}" type="presParOf" srcId="{B5A937A7-ED30-4D1F-9C39-9177A1BB94F1}" destId="{083C71BE-4D6A-4AB4-BFC1-A053E5782A22}" srcOrd="0" destOrd="0" presId="urn:microsoft.com/office/officeart/2005/8/layout/hList7#2"/>
    <dgm:cxn modelId="{CEA9DE3E-10A9-4E12-871F-149771C0F0A0}" type="presParOf" srcId="{B5A937A7-ED30-4D1F-9C39-9177A1BB94F1}" destId="{10CFB1D7-A2B8-43C0-A6F8-F480F26366D2}" srcOrd="1" destOrd="0" presId="urn:microsoft.com/office/officeart/2005/8/layout/hList7#2"/>
    <dgm:cxn modelId="{4E2C26DC-490B-4860-BC76-D3AD17CA338B}" type="presParOf" srcId="{B5A937A7-ED30-4D1F-9C39-9177A1BB94F1}" destId="{1F637F14-FD83-429B-88E3-B85F0F1932A6}" srcOrd="2" destOrd="0" presId="urn:microsoft.com/office/officeart/2005/8/layout/hList7#2"/>
    <dgm:cxn modelId="{B4CCD727-9492-49BD-9399-0CE5D62A735E}" type="presParOf" srcId="{B5A937A7-ED30-4D1F-9C39-9177A1BB94F1}" destId="{B4578BB1-516A-475B-9723-421818C402AC}" srcOrd="3" destOrd="0" presId="urn:microsoft.com/office/officeart/2005/8/layout/hList7#2"/>
    <dgm:cxn modelId="{D9E3CC11-479F-4959-9012-5ACF88E2CC17}" type="presParOf" srcId="{ECBE0CDC-3B03-49FD-8FC6-71BBF7498277}" destId="{38116CD1-B9B3-4EB3-8200-546537EF9BE2}" srcOrd="5" destOrd="0" presId="urn:microsoft.com/office/officeart/2005/8/layout/hList7#2"/>
    <dgm:cxn modelId="{D536EF73-7B10-4D9E-9B71-C3A9EEC2746B}" type="presParOf" srcId="{ECBE0CDC-3B03-49FD-8FC6-71BBF7498277}" destId="{FA22C7DA-6AB9-4D11-B81D-DA19D0530878}" srcOrd="6" destOrd="0" presId="urn:microsoft.com/office/officeart/2005/8/layout/hList7#2"/>
    <dgm:cxn modelId="{4E4A4491-759C-4FF7-BF74-BD88C0D076CE}" type="presParOf" srcId="{FA22C7DA-6AB9-4D11-B81D-DA19D0530878}" destId="{3318F42C-74CD-4443-A7A4-1F1656505B12}" srcOrd="0" destOrd="0" presId="urn:microsoft.com/office/officeart/2005/8/layout/hList7#2"/>
    <dgm:cxn modelId="{944186CE-5C8D-4341-8B08-A8DA450744DD}" type="presParOf" srcId="{FA22C7DA-6AB9-4D11-B81D-DA19D0530878}" destId="{3146161D-8CA5-4E9D-AFC8-563B6E322A39}" srcOrd="1" destOrd="0" presId="urn:microsoft.com/office/officeart/2005/8/layout/hList7#2"/>
    <dgm:cxn modelId="{2FDC446E-6F7E-4A19-A061-51118FE7E57C}" type="presParOf" srcId="{FA22C7DA-6AB9-4D11-B81D-DA19D0530878}" destId="{D33C6222-6DB7-4939-9C33-4265D49E5180}" srcOrd="2" destOrd="0" presId="urn:microsoft.com/office/officeart/2005/8/layout/hList7#2"/>
    <dgm:cxn modelId="{BDD3200B-BF2C-47CE-A8B9-A449F53D8DFC}" type="presParOf" srcId="{FA22C7DA-6AB9-4D11-B81D-DA19D0530878}" destId="{61BF0768-70AB-44D1-BCE4-4E618C3E90D9}"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0168CA-871A-45FB-AC39-6AB45A3A70AC}" type="doc">
      <dgm:prSet loTypeId="urn:microsoft.com/office/officeart/2005/8/layout/radial4" loCatId="relationship" qsTypeId="urn:microsoft.com/office/officeart/2005/8/quickstyle/simple5" qsCatId="simple" csTypeId="urn:microsoft.com/office/officeart/2005/8/colors/accent5_1" csCatId="accent5" phldr="1"/>
      <dgm:spPr/>
      <dgm:t>
        <a:bodyPr/>
        <a:lstStyle/>
        <a:p>
          <a:endParaRPr lang="en-US"/>
        </a:p>
      </dgm:t>
    </dgm:pt>
    <dgm:pt modelId="{D051A9D6-E6C8-4DD4-9F65-B17EAD6242E9}">
      <dgm:prSet phldrT="[Text]"/>
      <dgm:spPr>
        <a:solidFill>
          <a:srgbClr val="002060"/>
        </a:solidFill>
      </dgm:spPr>
      <dgm:t>
        <a:bodyPr/>
        <a:lstStyle/>
        <a:p>
          <a:r>
            <a:rPr lang="en-US" b="1" dirty="0">
              <a:solidFill>
                <a:schemeClr val="bg1"/>
              </a:solidFill>
            </a:rPr>
            <a:t>Emerging Risks</a:t>
          </a:r>
        </a:p>
      </dgm:t>
    </dgm:pt>
    <dgm:pt modelId="{D5DEB127-7350-4A12-ADC3-803B1768464B}" type="parTrans" cxnId="{B7AB1DF7-0D02-43C7-83B9-72B23049AB65}">
      <dgm:prSet/>
      <dgm:spPr/>
      <dgm:t>
        <a:bodyPr/>
        <a:lstStyle/>
        <a:p>
          <a:endParaRPr lang="en-US"/>
        </a:p>
      </dgm:t>
    </dgm:pt>
    <dgm:pt modelId="{6298758A-B38F-46B3-B7C4-802A17B1F1C8}" type="sibTrans" cxnId="{B7AB1DF7-0D02-43C7-83B9-72B23049AB65}">
      <dgm:prSet/>
      <dgm:spPr/>
      <dgm:t>
        <a:bodyPr/>
        <a:lstStyle/>
        <a:p>
          <a:endParaRPr lang="en-US"/>
        </a:p>
      </dgm:t>
    </dgm:pt>
    <dgm:pt modelId="{27093F81-A1B7-43A1-9C98-A166AD19A01C}">
      <dgm:prSet phldrT="[Text]"/>
      <dgm:spPr/>
      <dgm:t>
        <a:bodyPr/>
        <a:lstStyle/>
        <a:p>
          <a:r>
            <a:rPr lang="en-US" b="1" dirty="0"/>
            <a:t>High Level of Uncertainty</a:t>
          </a:r>
        </a:p>
      </dgm:t>
    </dgm:pt>
    <dgm:pt modelId="{38E3C869-2635-4FB2-9463-C42FB9BFE19F}" type="parTrans" cxnId="{8969F144-33F1-4417-B4B2-35B21DE7A5FD}">
      <dgm:prSet/>
      <dgm:spPr/>
      <dgm:t>
        <a:bodyPr/>
        <a:lstStyle/>
        <a:p>
          <a:endParaRPr lang="en-US"/>
        </a:p>
      </dgm:t>
    </dgm:pt>
    <dgm:pt modelId="{759A9C3B-A216-4A36-A0A9-4C7D055B3383}" type="sibTrans" cxnId="{8969F144-33F1-4417-B4B2-35B21DE7A5FD}">
      <dgm:prSet/>
      <dgm:spPr/>
      <dgm:t>
        <a:bodyPr/>
        <a:lstStyle/>
        <a:p>
          <a:endParaRPr lang="en-US"/>
        </a:p>
      </dgm:t>
    </dgm:pt>
    <dgm:pt modelId="{E17D5BFB-5F70-4439-952D-181E49E0F890}">
      <dgm:prSet phldrT="[Text]"/>
      <dgm:spPr/>
      <dgm:t>
        <a:bodyPr/>
        <a:lstStyle/>
        <a:p>
          <a:r>
            <a:rPr lang="en-US" b="1" dirty="0"/>
            <a:t>Lack of Consensus</a:t>
          </a:r>
        </a:p>
      </dgm:t>
    </dgm:pt>
    <dgm:pt modelId="{CE2653DA-751D-4CF0-85D8-B5E34842906D}" type="parTrans" cxnId="{A916F3C7-D0F7-41D8-B62A-A9B9789CFA02}">
      <dgm:prSet/>
      <dgm:spPr/>
      <dgm:t>
        <a:bodyPr/>
        <a:lstStyle/>
        <a:p>
          <a:endParaRPr lang="en-US"/>
        </a:p>
      </dgm:t>
    </dgm:pt>
    <dgm:pt modelId="{7C7EB147-091D-46FB-9BED-5AE99B89869E}" type="sibTrans" cxnId="{A916F3C7-D0F7-41D8-B62A-A9B9789CFA02}">
      <dgm:prSet/>
      <dgm:spPr/>
      <dgm:t>
        <a:bodyPr/>
        <a:lstStyle/>
        <a:p>
          <a:endParaRPr lang="en-US"/>
        </a:p>
      </dgm:t>
    </dgm:pt>
    <dgm:pt modelId="{C5777C14-CD46-4B61-B019-3D47279111D3}">
      <dgm:prSet phldrT="[Text]"/>
      <dgm:spPr/>
      <dgm:t>
        <a:bodyPr/>
        <a:lstStyle/>
        <a:p>
          <a:r>
            <a:rPr lang="en-US" b="1" dirty="0"/>
            <a:t>Uncertain relevance</a:t>
          </a:r>
        </a:p>
      </dgm:t>
    </dgm:pt>
    <dgm:pt modelId="{38A3201E-ABC5-4D02-9367-73E3E7EA96F1}" type="parTrans" cxnId="{F47C8441-DFB6-4567-B9A6-62EAEC92035E}">
      <dgm:prSet/>
      <dgm:spPr/>
      <dgm:t>
        <a:bodyPr/>
        <a:lstStyle/>
        <a:p>
          <a:endParaRPr lang="en-US"/>
        </a:p>
      </dgm:t>
    </dgm:pt>
    <dgm:pt modelId="{E17648CD-9E27-49F5-8D1E-5DCD3621A240}" type="sibTrans" cxnId="{F47C8441-DFB6-4567-B9A6-62EAEC92035E}">
      <dgm:prSet/>
      <dgm:spPr/>
      <dgm:t>
        <a:bodyPr/>
        <a:lstStyle/>
        <a:p>
          <a:endParaRPr lang="en-US"/>
        </a:p>
      </dgm:t>
    </dgm:pt>
    <dgm:pt modelId="{E9FD33CB-34AA-4B20-A82E-0A78D29F34B5}">
      <dgm:prSet phldrT="[Text]"/>
      <dgm:spPr/>
      <dgm:t>
        <a:bodyPr/>
        <a:lstStyle/>
        <a:p>
          <a:r>
            <a:rPr lang="en-US" b="1" dirty="0"/>
            <a:t>Difficult to Communicate</a:t>
          </a:r>
        </a:p>
      </dgm:t>
    </dgm:pt>
    <dgm:pt modelId="{225A5465-6E5B-4406-88FB-B28907438198}" type="parTrans" cxnId="{76F1078A-09E1-4024-8806-DB9C0D8ED01E}">
      <dgm:prSet/>
      <dgm:spPr/>
      <dgm:t>
        <a:bodyPr/>
        <a:lstStyle/>
        <a:p>
          <a:endParaRPr lang="en-US"/>
        </a:p>
      </dgm:t>
    </dgm:pt>
    <dgm:pt modelId="{5B23B7CD-C052-4085-81A3-88AC78DAB167}" type="sibTrans" cxnId="{76F1078A-09E1-4024-8806-DB9C0D8ED01E}">
      <dgm:prSet/>
      <dgm:spPr/>
      <dgm:t>
        <a:bodyPr/>
        <a:lstStyle/>
        <a:p>
          <a:endParaRPr lang="en-US"/>
        </a:p>
      </dgm:t>
    </dgm:pt>
    <dgm:pt modelId="{63CF17B6-CB66-4F53-BA34-A7A77853A82F}">
      <dgm:prSet phldrT="[Text]"/>
      <dgm:spPr/>
      <dgm:t>
        <a:bodyPr/>
        <a:lstStyle/>
        <a:p>
          <a:r>
            <a:rPr lang="en-US" b="1" dirty="0"/>
            <a:t>Difficult to Assign Ownership</a:t>
          </a:r>
        </a:p>
      </dgm:t>
    </dgm:pt>
    <dgm:pt modelId="{CCD48BB1-F5F1-4056-BE1A-C9AC0CFD2328}" type="parTrans" cxnId="{CABA14DF-7794-4B0B-AB55-28F80C22D0B1}">
      <dgm:prSet/>
      <dgm:spPr/>
      <dgm:t>
        <a:bodyPr/>
        <a:lstStyle/>
        <a:p>
          <a:endParaRPr lang="en-US"/>
        </a:p>
      </dgm:t>
    </dgm:pt>
    <dgm:pt modelId="{7CE41A24-54C8-4E23-AC17-208EB708F76D}" type="sibTrans" cxnId="{CABA14DF-7794-4B0B-AB55-28F80C22D0B1}">
      <dgm:prSet/>
      <dgm:spPr/>
      <dgm:t>
        <a:bodyPr/>
        <a:lstStyle/>
        <a:p>
          <a:endParaRPr lang="en-US"/>
        </a:p>
      </dgm:t>
    </dgm:pt>
    <dgm:pt modelId="{0710C5E3-680E-451F-9A9F-B8D6272C5922}">
      <dgm:prSet phldrT="[Text]"/>
      <dgm:spPr/>
      <dgm:t>
        <a:bodyPr/>
        <a:lstStyle/>
        <a:p>
          <a:r>
            <a:rPr lang="en-US" b="1" dirty="0"/>
            <a:t>Systemic or “business practice” issues</a:t>
          </a:r>
        </a:p>
      </dgm:t>
    </dgm:pt>
    <dgm:pt modelId="{68F363D0-5EF2-440F-BF76-313992B18BBF}" type="parTrans" cxnId="{A0067A45-090D-418C-9BC2-A747D9FC2FEE}">
      <dgm:prSet/>
      <dgm:spPr/>
      <dgm:t>
        <a:bodyPr/>
        <a:lstStyle/>
        <a:p>
          <a:endParaRPr lang="en-US"/>
        </a:p>
      </dgm:t>
    </dgm:pt>
    <dgm:pt modelId="{F61E2DF4-ACB9-44D0-8CA4-D3FAF5767940}" type="sibTrans" cxnId="{A0067A45-090D-418C-9BC2-A747D9FC2FEE}">
      <dgm:prSet/>
      <dgm:spPr/>
      <dgm:t>
        <a:bodyPr/>
        <a:lstStyle/>
        <a:p>
          <a:endParaRPr lang="en-US"/>
        </a:p>
      </dgm:t>
    </dgm:pt>
    <dgm:pt modelId="{A505BECA-C5B2-49CC-9E48-82B008DE4506}" type="pres">
      <dgm:prSet presAssocID="{DA0168CA-871A-45FB-AC39-6AB45A3A70AC}" presName="cycle" presStyleCnt="0">
        <dgm:presLayoutVars>
          <dgm:chMax val="1"/>
          <dgm:dir/>
          <dgm:animLvl val="ctr"/>
          <dgm:resizeHandles val="exact"/>
        </dgm:presLayoutVars>
      </dgm:prSet>
      <dgm:spPr/>
      <dgm:t>
        <a:bodyPr/>
        <a:lstStyle/>
        <a:p>
          <a:endParaRPr lang="en-US"/>
        </a:p>
      </dgm:t>
    </dgm:pt>
    <dgm:pt modelId="{972FEC15-8D65-4F1C-B0CD-36AB64006EF5}" type="pres">
      <dgm:prSet presAssocID="{D051A9D6-E6C8-4DD4-9F65-B17EAD6242E9}" presName="centerShape" presStyleLbl="node0" presStyleIdx="0" presStyleCnt="1"/>
      <dgm:spPr/>
      <dgm:t>
        <a:bodyPr/>
        <a:lstStyle/>
        <a:p>
          <a:endParaRPr lang="en-US"/>
        </a:p>
      </dgm:t>
    </dgm:pt>
    <dgm:pt modelId="{75F6FCBE-1F20-4ADA-925C-25412B92C270}" type="pres">
      <dgm:prSet presAssocID="{38E3C869-2635-4FB2-9463-C42FB9BFE19F}" presName="parTrans" presStyleLbl="bgSibTrans2D1" presStyleIdx="0" presStyleCnt="6"/>
      <dgm:spPr/>
      <dgm:t>
        <a:bodyPr/>
        <a:lstStyle/>
        <a:p>
          <a:endParaRPr lang="en-US"/>
        </a:p>
      </dgm:t>
    </dgm:pt>
    <dgm:pt modelId="{8F8D388D-EB5F-4D5C-93CC-F3B0E35A18AF}" type="pres">
      <dgm:prSet presAssocID="{27093F81-A1B7-43A1-9C98-A166AD19A01C}" presName="node" presStyleLbl="node1" presStyleIdx="0" presStyleCnt="6">
        <dgm:presLayoutVars>
          <dgm:bulletEnabled val="1"/>
        </dgm:presLayoutVars>
      </dgm:prSet>
      <dgm:spPr/>
      <dgm:t>
        <a:bodyPr/>
        <a:lstStyle/>
        <a:p>
          <a:endParaRPr lang="en-US"/>
        </a:p>
      </dgm:t>
    </dgm:pt>
    <dgm:pt modelId="{59F77E03-8F5F-4A61-8543-A806719F2F34}" type="pres">
      <dgm:prSet presAssocID="{CE2653DA-751D-4CF0-85D8-B5E34842906D}" presName="parTrans" presStyleLbl="bgSibTrans2D1" presStyleIdx="1" presStyleCnt="6"/>
      <dgm:spPr/>
      <dgm:t>
        <a:bodyPr/>
        <a:lstStyle/>
        <a:p>
          <a:endParaRPr lang="en-US"/>
        </a:p>
      </dgm:t>
    </dgm:pt>
    <dgm:pt modelId="{0162E480-9A06-4BC1-8853-B48D0E8A19D6}" type="pres">
      <dgm:prSet presAssocID="{E17D5BFB-5F70-4439-952D-181E49E0F890}" presName="node" presStyleLbl="node1" presStyleIdx="1" presStyleCnt="6">
        <dgm:presLayoutVars>
          <dgm:bulletEnabled val="1"/>
        </dgm:presLayoutVars>
      </dgm:prSet>
      <dgm:spPr/>
      <dgm:t>
        <a:bodyPr/>
        <a:lstStyle/>
        <a:p>
          <a:endParaRPr lang="en-US"/>
        </a:p>
      </dgm:t>
    </dgm:pt>
    <dgm:pt modelId="{9417A93A-17EF-45A4-BCE4-3BAB8A3944CA}" type="pres">
      <dgm:prSet presAssocID="{38A3201E-ABC5-4D02-9367-73E3E7EA96F1}" presName="parTrans" presStyleLbl="bgSibTrans2D1" presStyleIdx="2" presStyleCnt="6"/>
      <dgm:spPr/>
      <dgm:t>
        <a:bodyPr/>
        <a:lstStyle/>
        <a:p>
          <a:endParaRPr lang="en-US"/>
        </a:p>
      </dgm:t>
    </dgm:pt>
    <dgm:pt modelId="{1A8C9E32-3216-4A22-A832-7A37BD32E044}" type="pres">
      <dgm:prSet presAssocID="{C5777C14-CD46-4B61-B019-3D47279111D3}" presName="node" presStyleLbl="node1" presStyleIdx="2" presStyleCnt="6">
        <dgm:presLayoutVars>
          <dgm:bulletEnabled val="1"/>
        </dgm:presLayoutVars>
      </dgm:prSet>
      <dgm:spPr/>
      <dgm:t>
        <a:bodyPr/>
        <a:lstStyle/>
        <a:p>
          <a:endParaRPr lang="en-US"/>
        </a:p>
      </dgm:t>
    </dgm:pt>
    <dgm:pt modelId="{9E77C7BB-488B-476B-B763-B923937C114C}" type="pres">
      <dgm:prSet presAssocID="{225A5465-6E5B-4406-88FB-B28907438198}" presName="parTrans" presStyleLbl="bgSibTrans2D1" presStyleIdx="3" presStyleCnt="6"/>
      <dgm:spPr/>
      <dgm:t>
        <a:bodyPr/>
        <a:lstStyle/>
        <a:p>
          <a:endParaRPr lang="en-US"/>
        </a:p>
      </dgm:t>
    </dgm:pt>
    <dgm:pt modelId="{4D60F2A1-90FE-439E-B2CF-E566FBD57199}" type="pres">
      <dgm:prSet presAssocID="{E9FD33CB-34AA-4B20-A82E-0A78D29F34B5}" presName="node" presStyleLbl="node1" presStyleIdx="3" presStyleCnt="6">
        <dgm:presLayoutVars>
          <dgm:bulletEnabled val="1"/>
        </dgm:presLayoutVars>
      </dgm:prSet>
      <dgm:spPr/>
      <dgm:t>
        <a:bodyPr/>
        <a:lstStyle/>
        <a:p>
          <a:endParaRPr lang="en-US"/>
        </a:p>
      </dgm:t>
    </dgm:pt>
    <dgm:pt modelId="{91197984-E85C-407A-AC7C-73C5BB4D91DF}" type="pres">
      <dgm:prSet presAssocID="{CCD48BB1-F5F1-4056-BE1A-C9AC0CFD2328}" presName="parTrans" presStyleLbl="bgSibTrans2D1" presStyleIdx="4" presStyleCnt="6"/>
      <dgm:spPr/>
      <dgm:t>
        <a:bodyPr/>
        <a:lstStyle/>
        <a:p>
          <a:endParaRPr lang="en-US"/>
        </a:p>
      </dgm:t>
    </dgm:pt>
    <dgm:pt modelId="{BECB8E03-3E00-44A6-942F-560C22315DB6}" type="pres">
      <dgm:prSet presAssocID="{63CF17B6-CB66-4F53-BA34-A7A77853A82F}" presName="node" presStyleLbl="node1" presStyleIdx="4" presStyleCnt="6">
        <dgm:presLayoutVars>
          <dgm:bulletEnabled val="1"/>
        </dgm:presLayoutVars>
      </dgm:prSet>
      <dgm:spPr/>
      <dgm:t>
        <a:bodyPr/>
        <a:lstStyle/>
        <a:p>
          <a:endParaRPr lang="en-US"/>
        </a:p>
      </dgm:t>
    </dgm:pt>
    <dgm:pt modelId="{CC2CFDCA-DE54-4B1E-84EA-9E375DD1862A}" type="pres">
      <dgm:prSet presAssocID="{68F363D0-5EF2-440F-BF76-313992B18BBF}" presName="parTrans" presStyleLbl="bgSibTrans2D1" presStyleIdx="5" presStyleCnt="6"/>
      <dgm:spPr/>
      <dgm:t>
        <a:bodyPr/>
        <a:lstStyle/>
        <a:p>
          <a:endParaRPr lang="en-US"/>
        </a:p>
      </dgm:t>
    </dgm:pt>
    <dgm:pt modelId="{FE4EFCEE-06C5-4C13-802F-107ED1DD1680}" type="pres">
      <dgm:prSet presAssocID="{0710C5E3-680E-451F-9A9F-B8D6272C5922}" presName="node" presStyleLbl="node1" presStyleIdx="5" presStyleCnt="6">
        <dgm:presLayoutVars>
          <dgm:bulletEnabled val="1"/>
        </dgm:presLayoutVars>
      </dgm:prSet>
      <dgm:spPr/>
      <dgm:t>
        <a:bodyPr/>
        <a:lstStyle/>
        <a:p>
          <a:endParaRPr lang="en-US"/>
        </a:p>
      </dgm:t>
    </dgm:pt>
  </dgm:ptLst>
  <dgm:cxnLst>
    <dgm:cxn modelId="{DA9AE8AD-0E51-441D-9D2E-ECD58121FBFC}" type="presOf" srcId="{C5777C14-CD46-4B61-B019-3D47279111D3}" destId="{1A8C9E32-3216-4A22-A832-7A37BD32E044}" srcOrd="0" destOrd="0" presId="urn:microsoft.com/office/officeart/2005/8/layout/radial4"/>
    <dgm:cxn modelId="{96703707-16EA-4ACF-9174-340D0219D5DF}" type="presOf" srcId="{D051A9D6-E6C8-4DD4-9F65-B17EAD6242E9}" destId="{972FEC15-8D65-4F1C-B0CD-36AB64006EF5}" srcOrd="0" destOrd="0" presId="urn:microsoft.com/office/officeart/2005/8/layout/radial4"/>
    <dgm:cxn modelId="{4CBCAA75-E76F-42ED-8653-F429509075ED}" type="presOf" srcId="{225A5465-6E5B-4406-88FB-B28907438198}" destId="{9E77C7BB-488B-476B-B763-B923937C114C}" srcOrd="0" destOrd="0" presId="urn:microsoft.com/office/officeart/2005/8/layout/radial4"/>
    <dgm:cxn modelId="{B7AB1DF7-0D02-43C7-83B9-72B23049AB65}" srcId="{DA0168CA-871A-45FB-AC39-6AB45A3A70AC}" destId="{D051A9D6-E6C8-4DD4-9F65-B17EAD6242E9}" srcOrd="0" destOrd="0" parTransId="{D5DEB127-7350-4A12-ADC3-803B1768464B}" sibTransId="{6298758A-B38F-46B3-B7C4-802A17B1F1C8}"/>
    <dgm:cxn modelId="{76F1078A-09E1-4024-8806-DB9C0D8ED01E}" srcId="{D051A9D6-E6C8-4DD4-9F65-B17EAD6242E9}" destId="{E9FD33CB-34AA-4B20-A82E-0A78D29F34B5}" srcOrd="3" destOrd="0" parTransId="{225A5465-6E5B-4406-88FB-B28907438198}" sibTransId="{5B23B7CD-C052-4085-81A3-88AC78DAB167}"/>
    <dgm:cxn modelId="{91840FF7-CBB7-450F-AE4C-247FD43D5846}" type="presOf" srcId="{CE2653DA-751D-4CF0-85D8-B5E34842906D}" destId="{59F77E03-8F5F-4A61-8543-A806719F2F34}" srcOrd="0" destOrd="0" presId="urn:microsoft.com/office/officeart/2005/8/layout/radial4"/>
    <dgm:cxn modelId="{F47EAC84-D5B5-417D-9C3A-2C06FAB73D16}" type="presOf" srcId="{E9FD33CB-34AA-4B20-A82E-0A78D29F34B5}" destId="{4D60F2A1-90FE-439E-B2CF-E566FBD57199}" srcOrd="0" destOrd="0" presId="urn:microsoft.com/office/officeart/2005/8/layout/radial4"/>
    <dgm:cxn modelId="{F47C8441-DFB6-4567-B9A6-62EAEC92035E}" srcId="{D051A9D6-E6C8-4DD4-9F65-B17EAD6242E9}" destId="{C5777C14-CD46-4B61-B019-3D47279111D3}" srcOrd="2" destOrd="0" parTransId="{38A3201E-ABC5-4D02-9367-73E3E7EA96F1}" sibTransId="{E17648CD-9E27-49F5-8D1E-5DCD3621A240}"/>
    <dgm:cxn modelId="{CE31BD5A-E0EB-40F1-91A2-318D2BE5D045}" type="presOf" srcId="{DA0168CA-871A-45FB-AC39-6AB45A3A70AC}" destId="{A505BECA-C5B2-49CC-9E48-82B008DE4506}" srcOrd="0" destOrd="0" presId="urn:microsoft.com/office/officeart/2005/8/layout/radial4"/>
    <dgm:cxn modelId="{79972623-F19F-4707-BA69-4C6C0FFA1C92}" type="presOf" srcId="{63CF17B6-CB66-4F53-BA34-A7A77853A82F}" destId="{BECB8E03-3E00-44A6-942F-560C22315DB6}" srcOrd="0" destOrd="0" presId="urn:microsoft.com/office/officeart/2005/8/layout/radial4"/>
    <dgm:cxn modelId="{C6AEEE91-229F-43B5-A4CA-C3A97DB8109E}" type="presOf" srcId="{E17D5BFB-5F70-4439-952D-181E49E0F890}" destId="{0162E480-9A06-4BC1-8853-B48D0E8A19D6}" srcOrd="0" destOrd="0" presId="urn:microsoft.com/office/officeart/2005/8/layout/radial4"/>
    <dgm:cxn modelId="{8969F144-33F1-4417-B4B2-35B21DE7A5FD}" srcId="{D051A9D6-E6C8-4DD4-9F65-B17EAD6242E9}" destId="{27093F81-A1B7-43A1-9C98-A166AD19A01C}" srcOrd="0" destOrd="0" parTransId="{38E3C869-2635-4FB2-9463-C42FB9BFE19F}" sibTransId="{759A9C3B-A216-4A36-A0A9-4C7D055B3383}"/>
    <dgm:cxn modelId="{C282E107-2651-4E36-A594-F6D9DDCB6B39}" type="presOf" srcId="{68F363D0-5EF2-440F-BF76-313992B18BBF}" destId="{CC2CFDCA-DE54-4B1E-84EA-9E375DD1862A}" srcOrd="0" destOrd="0" presId="urn:microsoft.com/office/officeart/2005/8/layout/radial4"/>
    <dgm:cxn modelId="{A0067A45-090D-418C-9BC2-A747D9FC2FEE}" srcId="{D051A9D6-E6C8-4DD4-9F65-B17EAD6242E9}" destId="{0710C5E3-680E-451F-9A9F-B8D6272C5922}" srcOrd="5" destOrd="0" parTransId="{68F363D0-5EF2-440F-BF76-313992B18BBF}" sibTransId="{F61E2DF4-ACB9-44D0-8CA4-D3FAF5767940}"/>
    <dgm:cxn modelId="{59176A87-7D24-4204-9639-3BBE8463C63F}" type="presOf" srcId="{38A3201E-ABC5-4D02-9367-73E3E7EA96F1}" destId="{9417A93A-17EF-45A4-BCE4-3BAB8A3944CA}" srcOrd="0" destOrd="0" presId="urn:microsoft.com/office/officeart/2005/8/layout/radial4"/>
    <dgm:cxn modelId="{478542CC-BC3E-48EA-9A7B-2E3888474810}" type="presOf" srcId="{38E3C869-2635-4FB2-9463-C42FB9BFE19F}" destId="{75F6FCBE-1F20-4ADA-925C-25412B92C270}" srcOrd="0" destOrd="0" presId="urn:microsoft.com/office/officeart/2005/8/layout/radial4"/>
    <dgm:cxn modelId="{BAC1BF12-A757-41D1-B3AA-1A8F92456CB0}" type="presOf" srcId="{0710C5E3-680E-451F-9A9F-B8D6272C5922}" destId="{FE4EFCEE-06C5-4C13-802F-107ED1DD1680}" srcOrd="0" destOrd="0" presId="urn:microsoft.com/office/officeart/2005/8/layout/radial4"/>
    <dgm:cxn modelId="{2DECA5D7-DDB0-4CFD-B745-A86D57DAA4C7}" type="presOf" srcId="{27093F81-A1B7-43A1-9C98-A166AD19A01C}" destId="{8F8D388D-EB5F-4D5C-93CC-F3B0E35A18AF}" srcOrd="0" destOrd="0" presId="urn:microsoft.com/office/officeart/2005/8/layout/radial4"/>
    <dgm:cxn modelId="{A916F3C7-D0F7-41D8-B62A-A9B9789CFA02}" srcId="{D051A9D6-E6C8-4DD4-9F65-B17EAD6242E9}" destId="{E17D5BFB-5F70-4439-952D-181E49E0F890}" srcOrd="1" destOrd="0" parTransId="{CE2653DA-751D-4CF0-85D8-B5E34842906D}" sibTransId="{7C7EB147-091D-46FB-9BED-5AE99B89869E}"/>
    <dgm:cxn modelId="{8FC89F3B-3DF0-40D1-804D-86DED330D2B9}" type="presOf" srcId="{CCD48BB1-F5F1-4056-BE1A-C9AC0CFD2328}" destId="{91197984-E85C-407A-AC7C-73C5BB4D91DF}" srcOrd="0" destOrd="0" presId="urn:microsoft.com/office/officeart/2005/8/layout/radial4"/>
    <dgm:cxn modelId="{CABA14DF-7794-4B0B-AB55-28F80C22D0B1}" srcId="{D051A9D6-E6C8-4DD4-9F65-B17EAD6242E9}" destId="{63CF17B6-CB66-4F53-BA34-A7A77853A82F}" srcOrd="4" destOrd="0" parTransId="{CCD48BB1-F5F1-4056-BE1A-C9AC0CFD2328}" sibTransId="{7CE41A24-54C8-4E23-AC17-208EB708F76D}"/>
    <dgm:cxn modelId="{BC9DF6BE-C59E-4B34-A407-5DDD91EC5EB6}" type="presParOf" srcId="{A505BECA-C5B2-49CC-9E48-82B008DE4506}" destId="{972FEC15-8D65-4F1C-B0CD-36AB64006EF5}" srcOrd="0" destOrd="0" presId="urn:microsoft.com/office/officeart/2005/8/layout/radial4"/>
    <dgm:cxn modelId="{BA7BF34B-13B2-48EC-BEED-7277F2816E53}" type="presParOf" srcId="{A505BECA-C5B2-49CC-9E48-82B008DE4506}" destId="{75F6FCBE-1F20-4ADA-925C-25412B92C270}" srcOrd="1" destOrd="0" presId="urn:microsoft.com/office/officeart/2005/8/layout/radial4"/>
    <dgm:cxn modelId="{39EF4F9D-5716-43BD-8432-DBBC20374AEE}" type="presParOf" srcId="{A505BECA-C5B2-49CC-9E48-82B008DE4506}" destId="{8F8D388D-EB5F-4D5C-93CC-F3B0E35A18AF}" srcOrd="2" destOrd="0" presId="urn:microsoft.com/office/officeart/2005/8/layout/radial4"/>
    <dgm:cxn modelId="{A2DA2852-9A18-487A-BD6A-126890C735B9}" type="presParOf" srcId="{A505BECA-C5B2-49CC-9E48-82B008DE4506}" destId="{59F77E03-8F5F-4A61-8543-A806719F2F34}" srcOrd="3" destOrd="0" presId="urn:microsoft.com/office/officeart/2005/8/layout/radial4"/>
    <dgm:cxn modelId="{5CF7AA33-269A-429B-8C9B-97F4AC7B49D2}" type="presParOf" srcId="{A505BECA-C5B2-49CC-9E48-82B008DE4506}" destId="{0162E480-9A06-4BC1-8853-B48D0E8A19D6}" srcOrd="4" destOrd="0" presId="urn:microsoft.com/office/officeart/2005/8/layout/radial4"/>
    <dgm:cxn modelId="{28444592-6236-4121-9EA1-78A863565959}" type="presParOf" srcId="{A505BECA-C5B2-49CC-9E48-82B008DE4506}" destId="{9417A93A-17EF-45A4-BCE4-3BAB8A3944CA}" srcOrd="5" destOrd="0" presId="urn:microsoft.com/office/officeart/2005/8/layout/radial4"/>
    <dgm:cxn modelId="{A9B31739-9AC4-480E-9C39-07817AC70897}" type="presParOf" srcId="{A505BECA-C5B2-49CC-9E48-82B008DE4506}" destId="{1A8C9E32-3216-4A22-A832-7A37BD32E044}" srcOrd="6" destOrd="0" presId="urn:microsoft.com/office/officeart/2005/8/layout/radial4"/>
    <dgm:cxn modelId="{3BE6E8C3-B51A-4723-B691-426283602CE4}" type="presParOf" srcId="{A505BECA-C5B2-49CC-9E48-82B008DE4506}" destId="{9E77C7BB-488B-476B-B763-B923937C114C}" srcOrd="7" destOrd="0" presId="urn:microsoft.com/office/officeart/2005/8/layout/radial4"/>
    <dgm:cxn modelId="{3A349A65-4179-404A-B44C-62A7885BC4DD}" type="presParOf" srcId="{A505BECA-C5B2-49CC-9E48-82B008DE4506}" destId="{4D60F2A1-90FE-439E-B2CF-E566FBD57199}" srcOrd="8" destOrd="0" presId="urn:microsoft.com/office/officeart/2005/8/layout/radial4"/>
    <dgm:cxn modelId="{677F4779-D9EC-47AA-83D7-5DB441BBBDDC}" type="presParOf" srcId="{A505BECA-C5B2-49CC-9E48-82B008DE4506}" destId="{91197984-E85C-407A-AC7C-73C5BB4D91DF}" srcOrd="9" destOrd="0" presId="urn:microsoft.com/office/officeart/2005/8/layout/radial4"/>
    <dgm:cxn modelId="{CB96D276-2B82-46E3-9EBC-E82ACF0DE55D}" type="presParOf" srcId="{A505BECA-C5B2-49CC-9E48-82B008DE4506}" destId="{BECB8E03-3E00-44A6-942F-560C22315DB6}" srcOrd="10" destOrd="0" presId="urn:microsoft.com/office/officeart/2005/8/layout/radial4"/>
    <dgm:cxn modelId="{C44EFCB2-B38A-4CA3-A2B2-79B874489364}" type="presParOf" srcId="{A505BECA-C5B2-49CC-9E48-82B008DE4506}" destId="{CC2CFDCA-DE54-4B1E-84EA-9E375DD1862A}" srcOrd="11" destOrd="0" presId="urn:microsoft.com/office/officeart/2005/8/layout/radial4"/>
    <dgm:cxn modelId="{A9B670ED-43BB-494A-9E88-4E08FA04DDB9}" type="presParOf" srcId="{A505BECA-C5B2-49CC-9E48-82B008DE4506}" destId="{FE4EFCEE-06C5-4C13-802F-107ED1DD1680}" srcOrd="12" destOrd="0" presId="urn:microsoft.com/office/officeart/2005/8/layout/radial4"/>
  </dgm:cxnLst>
  <dgm:bg>
    <a:solidFill>
      <a:schemeClr val="tx2">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244055-C5FD-442A-A3A3-38C7A4668477}" type="doc">
      <dgm:prSet loTypeId="urn:microsoft.com/office/officeart/2005/8/layout/pyramid1" loCatId="pyramid" qsTypeId="urn:microsoft.com/office/officeart/2005/8/quickstyle/3d1" qsCatId="3D" csTypeId="urn:microsoft.com/office/officeart/2005/8/colors/colorful1#26" csCatId="colorful" phldr="1"/>
      <dgm:spPr/>
    </dgm:pt>
    <dgm:pt modelId="{9567D436-3387-4611-AF1F-753C6C42C3E7}">
      <dgm:prSet phldrT="[Text]"/>
      <dgm:spPr/>
      <dgm:t>
        <a:bodyPr/>
        <a:lstStyle/>
        <a:p>
          <a:r>
            <a:rPr lang="en-US" b="1" dirty="0">
              <a:solidFill>
                <a:schemeClr val="bg1"/>
              </a:solidFill>
            </a:rPr>
            <a:t>$$</a:t>
          </a:r>
        </a:p>
      </dgm:t>
    </dgm:pt>
    <dgm:pt modelId="{6D37668D-BE06-46C7-BCD6-FA5F58BF61BF}" type="parTrans" cxnId="{48A58A1D-947C-4ADF-86FB-6F9E6410FE9A}">
      <dgm:prSet/>
      <dgm:spPr/>
      <dgm:t>
        <a:bodyPr/>
        <a:lstStyle/>
        <a:p>
          <a:endParaRPr lang="en-US"/>
        </a:p>
      </dgm:t>
    </dgm:pt>
    <dgm:pt modelId="{1F51DB96-25C3-4639-AC5D-ED5BCE3D4EC7}" type="sibTrans" cxnId="{48A58A1D-947C-4ADF-86FB-6F9E6410FE9A}">
      <dgm:prSet/>
      <dgm:spPr/>
      <dgm:t>
        <a:bodyPr/>
        <a:lstStyle/>
        <a:p>
          <a:endParaRPr lang="en-US"/>
        </a:p>
      </dgm:t>
    </dgm:pt>
    <dgm:pt modelId="{CAF45F1B-01BA-4261-BB87-0D57E4B715C5}">
      <dgm:prSet phldrT="[Text]"/>
      <dgm:spPr>
        <a:effectLst>
          <a:glow rad="101600">
            <a:schemeClr val="accent6">
              <a:satMod val="175000"/>
              <a:alpha val="40000"/>
            </a:schemeClr>
          </a:glow>
        </a:effectLst>
      </dgm:spPr>
      <dgm:t>
        <a:bodyPr/>
        <a:lstStyle/>
        <a:p>
          <a:r>
            <a:rPr lang="en-US" b="1" dirty="0">
              <a:solidFill>
                <a:schemeClr val="bg1"/>
              </a:solidFill>
            </a:rPr>
            <a:t>Standard Guided Governance &amp; Accountability</a:t>
          </a:r>
        </a:p>
      </dgm:t>
    </dgm:pt>
    <dgm:pt modelId="{3FD0F0CA-DD45-4F46-AD7A-3C137E5639A9}" type="parTrans" cxnId="{C450ECE3-684A-423F-AADA-7953C7DAE47D}">
      <dgm:prSet/>
      <dgm:spPr/>
      <dgm:t>
        <a:bodyPr/>
        <a:lstStyle/>
        <a:p>
          <a:endParaRPr lang="en-US"/>
        </a:p>
      </dgm:t>
    </dgm:pt>
    <dgm:pt modelId="{3B0886A9-FE1B-4084-8110-E0D891DEF076}" type="sibTrans" cxnId="{C450ECE3-684A-423F-AADA-7953C7DAE47D}">
      <dgm:prSet/>
      <dgm:spPr/>
      <dgm:t>
        <a:bodyPr/>
        <a:lstStyle/>
        <a:p>
          <a:endParaRPr lang="en-US"/>
        </a:p>
      </dgm:t>
    </dgm:pt>
    <dgm:pt modelId="{2BAEB853-E2E0-4586-98BE-D8319C3AB087}">
      <dgm:prSet phldrT="[Text]"/>
      <dgm:spPr/>
      <dgm:t>
        <a:bodyPr/>
        <a:lstStyle/>
        <a:p>
          <a:r>
            <a:rPr lang="en-US" b="1" dirty="0">
              <a:solidFill>
                <a:schemeClr val="bg1"/>
              </a:solidFill>
            </a:rPr>
            <a:t>Risk Appetite &amp; Tolerances Defined</a:t>
          </a:r>
        </a:p>
      </dgm:t>
    </dgm:pt>
    <dgm:pt modelId="{70F4B98C-425D-469D-8102-1470E4A8B236}" type="parTrans" cxnId="{11E6841A-3639-4E39-86D4-44F70F002B36}">
      <dgm:prSet/>
      <dgm:spPr/>
      <dgm:t>
        <a:bodyPr/>
        <a:lstStyle/>
        <a:p>
          <a:endParaRPr lang="en-US"/>
        </a:p>
      </dgm:t>
    </dgm:pt>
    <dgm:pt modelId="{64CC8043-045F-4A41-B428-5969415AD035}" type="sibTrans" cxnId="{11E6841A-3639-4E39-86D4-44F70F002B36}">
      <dgm:prSet/>
      <dgm:spPr/>
      <dgm:t>
        <a:bodyPr/>
        <a:lstStyle/>
        <a:p>
          <a:endParaRPr lang="en-US"/>
        </a:p>
      </dgm:t>
    </dgm:pt>
    <dgm:pt modelId="{BA4BDE63-3B13-43A2-A260-B519ED81B36C}">
      <dgm:prSet phldrT="[Text]"/>
      <dgm:spPr/>
      <dgm:t>
        <a:bodyPr/>
        <a:lstStyle/>
        <a:p>
          <a:r>
            <a:rPr lang="en-US" b="1" dirty="0">
              <a:solidFill>
                <a:schemeClr val="bg1"/>
              </a:solidFill>
            </a:rPr>
            <a:t>Risk Taking Knowledge</a:t>
          </a:r>
        </a:p>
      </dgm:t>
    </dgm:pt>
    <dgm:pt modelId="{27487ADC-CD49-49C7-955C-D3FE05E77A36}" type="parTrans" cxnId="{30570D4D-B9B5-480A-83B1-9968FF2061CF}">
      <dgm:prSet/>
      <dgm:spPr/>
      <dgm:t>
        <a:bodyPr/>
        <a:lstStyle/>
        <a:p>
          <a:endParaRPr lang="en-US"/>
        </a:p>
      </dgm:t>
    </dgm:pt>
    <dgm:pt modelId="{84BB3712-37A9-4287-A810-80B5C69E3F20}" type="sibTrans" cxnId="{30570D4D-B9B5-480A-83B1-9968FF2061CF}">
      <dgm:prSet/>
      <dgm:spPr/>
      <dgm:t>
        <a:bodyPr/>
        <a:lstStyle/>
        <a:p>
          <a:endParaRPr lang="en-US"/>
        </a:p>
      </dgm:t>
    </dgm:pt>
    <dgm:pt modelId="{3F0D1B56-2237-47AA-8324-2135203E2BE8}">
      <dgm:prSet phldrT="[Text]"/>
      <dgm:spPr/>
      <dgm:t>
        <a:bodyPr/>
        <a:lstStyle/>
        <a:p>
          <a:r>
            <a:rPr lang="en-US" b="1" dirty="0">
              <a:solidFill>
                <a:schemeClr val="bg1"/>
              </a:solidFill>
            </a:rPr>
            <a:t>Informed Decisions</a:t>
          </a:r>
        </a:p>
      </dgm:t>
    </dgm:pt>
    <dgm:pt modelId="{FBDF11BD-EFC5-482D-9ED8-CB07E4EC53DB}" type="parTrans" cxnId="{8D0EB866-7250-4494-BB0F-80C1867963A7}">
      <dgm:prSet/>
      <dgm:spPr/>
      <dgm:t>
        <a:bodyPr/>
        <a:lstStyle/>
        <a:p>
          <a:endParaRPr lang="en-US"/>
        </a:p>
      </dgm:t>
    </dgm:pt>
    <dgm:pt modelId="{D12F0E07-3FCA-4882-BC0E-D24907DEC9C0}" type="sibTrans" cxnId="{8D0EB866-7250-4494-BB0F-80C1867963A7}">
      <dgm:prSet/>
      <dgm:spPr/>
      <dgm:t>
        <a:bodyPr/>
        <a:lstStyle/>
        <a:p>
          <a:endParaRPr lang="en-US"/>
        </a:p>
      </dgm:t>
    </dgm:pt>
    <dgm:pt modelId="{B6F435B9-761E-4A19-AE60-A9EEB3D041C4}">
      <dgm:prSet phldrT="[Text]"/>
      <dgm:spPr/>
      <dgm:t>
        <a:bodyPr/>
        <a:lstStyle/>
        <a:p>
          <a:r>
            <a:rPr lang="en-US" b="1" dirty="0">
              <a:solidFill>
                <a:schemeClr val="bg1"/>
              </a:solidFill>
            </a:rPr>
            <a:t>Risk</a:t>
          </a:r>
          <a:r>
            <a:rPr lang="en-US" dirty="0"/>
            <a:t> </a:t>
          </a:r>
          <a:r>
            <a:rPr lang="en-US" b="1" dirty="0">
              <a:solidFill>
                <a:schemeClr val="bg1"/>
              </a:solidFill>
            </a:rPr>
            <a:t>Taking Communications</a:t>
          </a:r>
        </a:p>
      </dgm:t>
    </dgm:pt>
    <dgm:pt modelId="{D4F4F1C7-2B91-4D95-8983-DF71EC93B8CD}" type="parTrans" cxnId="{E45E071E-D425-4836-9074-39B045BD5D71}">
      <dgm:prSet/>
      <dgm:spPr/>
      <dgm:t>
        <a:bodyPr/>
        <a:lstStyle/>
        <a:p>
          <a:endParaRPr lang="en-US"/>
        </a:p>
      </dgm:t>
    </dgm:pt>
    <dgm:pt modelId="{A67C4E76-7460-4A7C-BBD0-96D81127C088}" type="sibTrans" cxnId="{E45E071E-D425-4836-9074-39B045BD5D71}">
      <dgm:prSet/>
      <dgm:spPr/>
      <dgm:t>
        <a:bodyPr/>
        <a:lstStyle/>
        <a:p>
          <a:endParaRPr lang="en-US"/>
        </a:p>
      </dgm:t>
    </dgm:pt>
    <dgm:pt modelId="{5F4CA4B5-3679-4D6E-91F5-179BE9215DC2}" type="pres">
      <dgm:prSet presAssocID="{C5244055-C5FD-442A-A3A3-38C7A4668477}" presName="Name0" presStyleCnt="0">
        <dgm:presLayoutVars>
          <dgm:dir/>
          <dgm:animLvl val="lvl"/>
          <dgm:resizeHandles val="exact"/>
        </dgm:presLayoutVars>
      </dgm:prSet>
      <dgm:spPr/>
    </dgm:pt>
    <dgm:pt modelId="{21908019-90A1-4365-8C5B-A4C283F9B4C0}" type="pres">
      <dgm:prSet presAssocID="{9567D436-3387-4611-AF1F-753C6C42C3E7}" presName="Name8" presStyleCnt="0"/>
      <dgm:spPr/>
    </dgm:pt>
    <dgm:pt modelId="{72DC9666-814C-4DBC-A4D4-68934E91C85A}" type="pres">
      <dgm:prSet presAssocID="{9567D436-3387-4611-AF1F-753C6C42C3E7}" presName="level" presStyleLbl="node1" presStyleIdx="0" presStyleCnt="6">
        <dgm:presLayoutVars>
          <dgm:chMax val="1"/>
          <dgm:bulletEnabled val="1"/>
        </dgm:presLayoutVars>
      </dgm:prSet>
      <dgm:spPr/>
      <dgm:t>
        <a:bodyPr/>
        <a:lstStyle/>
        <a:p>
          <a:endParaRPr lang="en-US"/>
        </a:p>
      </dgm:t>
    </dgm:pt>
    <dgm:pt modelId="{420871BA-F91B-4440-8173-A8451478A03F}" type="pres">
      <dgm:prSet presAssocID="{9567D436-3387-4611-AF1F-753C6C42C3E7}" presName="levelTx" presStyleLbl="revTx" presStyleIdx="0" presStyleCnt="0">
        <dgm:presLayoutVars>
          <dgm:chMax val="1"/>
          <dgm:bulletEnabled val="1"/>
        </dgm:presLayoutVars>
      </dgm:prSet>
      <dgm:spPr/>
      <dgm:t>
        <a:bodyPr/>
        <a:lstStyle/>
        <a:p>
          <a:endParaRPr lang="en-US"/>
        </a:p>
      </dgm:t>
    </dgm:pt>
    <dgm:pt modelId="{7D7A104D-6D1C-4668-85F4-57215B836B4E}" type="pres">
      <dgm:prSet presAssocID="{3F0D1B56-2237-47AA-8324-2135203E2BE8}" presName="Name8" presStyleCnt="0"/>
      <dgm:spPr/>
    </dgm:pt>
    <dgm:pt modelId="{50975A63-D93C-4C7A-ACF7-80AB2B63A769}" type="pres">
      <dgm:prSet presAssocID="{3F0D1B56-2237-47AA-8324-2135203E2BE8}" presName="level" presStyleLbl="node1" presStyleIdx="1" presStyleCnt="6">
        <dgm:presLayoutVars>
          <dgm:chMax val="1"/>
          <dgm:bulletEnabled val="1"/>
        </dgm:presLayoutVars>
      </dgm:prSet>
      <dgm:spPr/>
      <dgm:t>
        <a:bodyPr/>
        <a:lstStyle/>
        <a:p>
          <a:endParaRPr lang="en-US"/>
        </a:p>
      </dgm:t>
    </dgm:pt>
    <dgm:pt modelId="{8DACD64D-0B9F-41EE-9B75-2F012E42B007}" type="pres">
      <dgm:prSet presAssocID="{3F0D1B56-2237-47AA-8324-2135203E2BE8}" presName="levelTx" presStyleLbl="revTx" presStyleIdx="0" presStyleCnt="0">
        <dgm:presLayoutVars>
          <dgm:chMax val="1"/>
          <dgm:bulletEnabled val="1"/>
        </dgm:presLayoutVars>
      </dgm:prSet>
      <dgm:spPr/>
      <dgm:t>
        <a:bodyPr/>
        <a:lstStyle/>
        <a:p>
          <a:endParaRPr lang="en-US"/>
        </a:p>
      </dgm:t>
    </dgm:pt>
    <dgm:pt modelId="{2C45AF9F-E431-4A5D-92A6-B273DBF8028D}" type="pres">
      <dgm:prSet presAssocID="{B6F435B9-761E-4A19-AE60-A9EEB3D041C4}" presName="Name8" presStyleCnt="0"/>
      <dgm:spPr/>
    </dgm:pt>
    <dgm:pt modelId="{55A3AB43-D3E9-4C1F-BC66-DF27B8CD2B0F}" type="pres">
      <dgm:prSet presAssocID="{B6F435B9-761E-4A19-AE60-A9EEB3D041C4}" presName="level" presStyleLbl="node1" presStyleIdx="2" presStyleCnt="6">
        <dgm:presLayoutVars>
          <dgm:chMax val="1"/>
          <dgm:bulletEnabled val="1"/>
        </dgm:presLayoutVars>
      </dgm:prSet>
      <dgm:spPr/>
      <dgm:t>
        <a:bodyPr/>
        <a:lstStyle/>
        <a:p>
          <a:endParaRPr lang="en-US"/>
        </a:p>
      </dgm:t>
    </dgm:pt>
    <dgm:pt modelId="{5C3CD79B-E92F-457D-97E2-3657B9BC54EC}" type="pres">
      <dgm:prSet presAssocID="{B6F435B9-761E-4A19-AE60-A9EEB3D041C4}" presName="levelTx" presStyleLbl="revTx" presStyleIdx="0" presStyleCnt="0">
        <dgm:presLayoutVars>
          <dgm:chMax val="1"/>
          <dgm:bulletEnabled val="1"/>
        </dgm:presLayoutVars>
      </dgm:prSet>
      <dgm:spPr/>
      <dgm:t>
        <a:bodyPr/>
        <a:lstStyle/>
        <a:p>
          <a:endParaRPr lang="en-US"/>
        </a:p>
      </dgm:t>
    </dgm:pt>
    <dgm:pt modelId="{EA305CD6-27D6-4B62-B0A8-2685F88FD766}" type="pres">
      <dgm:prSet presAssocID="{BA4BDE63-3B13-43A2-A260-B519ED81B36C}" presName="Name8" presStyleCnt="0"/>
      <dgm:spPr/>
    </dgm:pt>
    <dgm:pt modelId="{E01998F5-E566-4FA9-96B8-A8FE3AFB2C0C}" type="pres">
      <dgm:prSet presAssocID="{BA4BDE63-3B13-43A2-A260-B519ED81B36C}" presName="level" presStyleLbl="node1" presStyleIdx="3" presStyleCnt="6">
        <dgm:presLayoutVars>
          <dgm:chMax val="1"/>
          <dgm:bulletEnabled val="1"/>
        </dgm:presLayoutVars>
      </dgm:prSet>
      <dgm:spPr/>
      <dgm:t>
        <a:bodyPr/>
        <a:lstStyle/>
        <a:p>
          <a:endParaRPr lang="en-US"/>
        </a:p>
      </dgm:t>
    </dgm:pt>
    <dgm:pt modelId="{0EF7FAD0-17E2-4582-8EBF-FF12359DA02C}" type="pres">
      <dgm:prSet presAssocID="{BA4BDE63-3B13-43A2-A260-B519ED81B36C}" presName="levelTx" presStyleLbl="revTx" presStyleIdx="0" presStyleCnt="0">
        <dgm:presLayoutVars>
          <dgm:chMax val="1"/>
          <dgm:bulletEnabled val="1"/>
        </dgm:presLayoutVars>
      </dgm:prSet>
      <dgm:spPr/>
      <dgm:t>
        <a:bodyPr/>
        <a:lstStyle/>
        <a:p>
          <a:endParaRPr lang="en-US"/>
        </a:p>
      </dgm:t>
    </dgm:pt>
    <dgm:pt modelId="{2186EE57-0C5F-4AC5-8C81-3E633A834099}" type="pres">
      <dgm:prSet presAssocID="{CAF45F1B-01BA-4261-BB87-0D57E4B715C5}" presName="Name8" presStyleCnt="0"/>
      <dgm:spPr/>
    </dgm:pt>
    <dgm:pt modelId="{DF1E7416-3FB4-41F1-A912-36113E8F0C93}" type="pres">
      <dgm:prSet presAssocID="{CAF45F1B-01BA-4261-BB87-0D57E4B715C5}" presName="level" presStyleLbl="node1" presStyleIdx="4" presStyleCnt="6">
        <dgm:presLayoutVars>
          <dgm:chMax val="1"/>
          <dgm:bulletEnabled val="1"/>
        </dgm:presLayoutVars>
      </dgm:prSet>
      <dgm:spPr/>
      <dgm:t>
        <a:bodyPr/>
        <a:lstStyle/>
        <a:p>
          <a:endParaRPr lang="en-US"/>
        </a:p>
      </dgm:t>
    </dgm:pt>
    <dgm:pt modelId="{01B06EC8-621F-4898-A6FF-58E9EA7BE65D}" type="pres">
      <dgm:prSet presAssocID="{CAF45F1B-01BA-4261-BB87-0D57E4B715C5}" presName="levelTx" presStyleLbl="revTx" presStyleIdx="0" presStyleCnt="0">
        <dgm:presLayoutVars>
          <dgm:chMax val="1"/>
          <dgm:bulletEnabled val="1"/>
        </dgm:presLayoutVars>
      </dgm:prSet>
      <dgm:spPr/>
      <dgm:t>
        <a:bodyPr/>
        <a:lstStyle/>
        <a:p>
          <a:endParaRPr lang="en-US"/>
        </a:p>
      </dgm:t>
    </dgm:pt>
    <dgm:pt modelId="{E25A15B2-A53D-46A9-B9B6-38E813BB9A5C}" type="pres">
      <dgm:prSet presAssocID="{2BAEB853-E2E0-4586-98BE-D8319C3AB087}" presName="Name8" presStyleCnt="0"/>
      <dgm:spPr/>
    </dgm:pt>
    <dgm:pt modelId="{551D3191-A5EA-4B94-926C-1CE2639648B5}" type="pres">
      <dgm:prSet presAssocID="{2BAEB853-E2E0-4586-98BE-D8319C3AB087}" presName="level" presStyleLbl="node1" presStyleIdx="5" presStyleCnt="6">
        <dgm:presLayoutVars>
          <dgm:chMax val="1"/>
          <dgm:bulletEnabled val="1"/>
        </dgm:presLayoutVars>
      </dgm:prSet>
      <dgm:spPr/>
      <dgm:t>
        <a:bodyPr/>
        <a:lstStyle/>
        <a:p>
          <a:endParaRPr lang="en-US"/>
        </a:p>
      </dgm:t>
    </dgm:pt>
    <dgm:pt modelId="{B38272B5-0A69-4C3B-B1E6-B5838E4D49C0}" type="pres">
      <dgm:prSet presAssocID="{2BAEB853-E2E0-4586-98BE-D8319C3AB087}" presName="levelTx" presStyleLbl="revTx" presStyleIdx="0" presStyleCnt="0">
        <dgm:presLayoutVars>
          <dgm:chMax val="1"/>
          <dgm:bulletEnabled val="1"/>
        </dgm:presLayoutVars>
      </dgm:prSet>
      <dgm:spPr/>
      <dgm:t>
        <a:bodyPr/>
        <a:lstStyle/>
        <a:p>
          <a:endParaRPr lang="en-US"/>
        </a:p>
      </dgm:t>
    </dgm:pt>
  </dgm:ptLst>
  <dgm:cxnLst>
    <dgm:cxn modelId="{A3A7F660-5419-4715-97FB-B5E01E353485}" type="presOf" srcId="{3F0D1B56-2237-47AA-8324-2135203E2BE8}" destId="{50975A63-D93C-4C7A-ACF7-80AB2B63A769}" srcOrd="0" destOrd="0" presId="urn:microsoft.com/office/officeart/2005/8/layout/pyramid1"/>
    <dgm:cxn modelId="{9538543D-6B24-42A5-8D18-3523D67DCBEF}" type="presOf" srcId="{BA4BDE63-3B13-43A2-A260-B519ED81B36C}" destId="{E01998F5-E566-4FA9-96B8-A8FE3AFB2C0C}" srcOrd="0" destOrd="0" presId="urn:microsoft.com/office/officeart/2005/8/layout/pyramid1"/>
    <dgm:cxn modelId="{48A58A1D-947C-4ADF-86FB-6F9E6410FE9A}" srcId="{C5244055-C5FD-442A-A3A3-38C7A4668477}" destId="{9567D436-3387-4611-AF1F-753C6C42C3E7}" srcOrd="0" destOrd="0" parTransId="{6D37668D-BE06-46C7-BCD6-FA5F58BF61BF}" sibTransId="{1F51DB96-25C3-4639-AC5D-ED5BCE3D4EC7}"/>
    <dgm:cxn modelId="{21F7F623-E721-4AD9-9ECD-E44E16E7880D}" type="presOf" srcId="{2BAEB853-E2E0-4586-98BE-D8319C3AB087}" destId="{551D3191-A5EA-4B94-926C-1CE2639648B5}" srcOrd="0" destOrd="0" presId="urn:microsoft.com/office/officeart/2005/8/layout/pyramid1"/>
    <dgm:cxn modelId="{9F75D19F-38E6-4087-B3B8-8F9C6579AA61}" type="presOf" srcId="{CAF45F1B-01BA-4261-BB87-0D57E4B715C5}" destId="{DF1E7416-3FB4-41F1-A912-36113E8F0C93}" srcOrd="0" destOrd="0" presId="urn:microsoft.com/office/officeart/2005/8/layout/pyramid1"/>
    <dgm:cxn modelId="{C450ECE3-684A-423F-AADA-7953C7DAE47D}" srcId="{C5244055-C5FD-442A-A3A3-38C7A4668477}" destId="{CAF45F1B-01BA-4261-BB87-0D57E4B715C5}" srcOrd="4" destOrd="0" parTransId="{3FD0F0CA-DD45-4F46-AD7A-3C137E5639A9}" sibTransId="{3B0886A9-FE1B-4084-8110-E0D891DEF076}"/>
    <dgm:cxn modelId="{30570D4D-B9B5-480A-83B1-9968FF2061CF}" srcId="{C5244055-C5FD-442A-A3A3-38C7A4668477}" destId="{BA4BDE63-3B13-43A2-A260-B519ED81B36C}" srcOrd="3" destOrd="0" parTransId="{27487ADC-CD49-49C7-955C-D3FE05E77A36}" sibTransId="{84BB3712-37A9-4287-A810-80B5C69E3F20}"/>
    <dgm:cxn modelId="{EBE10614-5939-455D-98E3-BF3708EE680C}" type="presOf" srcId="{3F0D1B56-2237-47AA-8324-2135203E2BE8}" destId="{8DACD64D-0B9F-41EE-9B75-2F012E42B007}" srcOrd="1" destOrd="0" presId="urn:microsoft.com/office/officeart/2005/8/layout/pyramid1"/>
    <dgm:cxn modelId="{F9284AC1-9EEF-427A-AEBC-AE7215EDD9EF}" type="presOf" srcId="{B6F435B9-761E-4A19-AE60-A9EEB3D041C4}" destId="{55A3AB43-D3E9-4C1F-BC66-DF27B8CD2B0F}" srcOrd="0" destOrd="0" presId="urn:microsoft.com/office/officeart/2005/8/layout/pyramid1"/>
    <dgm:cxn modelId="{6A91AF7A-E526-41FC-8D6F-EBEB31953CC5}" type="presOf" srcId="{B6F435B9-761E-4A19-AE60-A9EEB3D041C4}" destId="{5C3CD79B-E92F-457D-97E2-3657B9BC54EC}" srcOrd="1" destOrd="0" presId="urn:microsoft.com/office/officeart/2005/8/layout/pyramid1"/>
    <dgm:cxn modelId="{7A79A61C-6F7A-45EE-9889-6572DAE2C9D4}" type="presOf" srcId="{C5244055-C5FD-442A-A3A3-38C7A4668477}" destId="{5F4CA4B5-3679-4D6E-91F5-179BE9215DC2}" srcOrd="0" destOrd="0" presId="urn:microsoft.com/office/officeart/2005/8/layout/pyramid1"/>
    <dgm:cxn modelId="{E45E071E-D425-4836-9074-39B045BD5D71}" srcId="{C5244055-C5FD-442A-A3A3-38C7A4668477}" destId="{B6F435B9-761E-4A19-AE60-A9EEB3D041C4}" srcOrd="2" destOrd="0" parTransId="{D4F4F1C7-2B91-4D95-8983-DF71EC93B8CD}" sibTransId="{A67C4E76-7460-4A7C-BBD0-96D81127C088}"/>
    <dgm:cxn modelId="{A9A7602E-4205-4743-9D23-FBB69E36502D}" type="presOf" srcId="{CAF45F1B-01BA-4261-BB87-0D57E4B715C5}" destId="{01B06EC8-621F-4898-A6FF-58E9EA7BE65D}" srcOrd="1" destOrd="0" presId="urn:microsoft.com/office/officeart/2005/8/layout/pyramid1"/>
    <dgm:cxn modelId="{11E6841A-3639-4E39-86D4-44F70F002B36}" srcId="{C5244055-C5FD-442A-A3A3-38C7A4668477}" destId="{2BAEB853-E2E0-4586-98BE-D8319C3AB087}" srcOrd="5" destOrd="0" parTransId="{70F4B98C-425D-469D-8102-1470E4A8B236}" sibTransId="{64CC8043-045F-4A41-B428-5969415AD035}"/>
    <dgm:cxn modelId="{AC0DCC59-8BA3-408C-BEC7-CA180EB71D7E}" type="presOf" srcId="{9567D436-3387-4611-AF1F-753C6C42C3E7}" destId="{72DC9666-814C-4DBC-A4D4-68934E91C85A}" srcOrd="0" destOrd="0" presId="urn:microsoft.com/office/officeart/2005/8/layout/pyramid1"/>
    <dgm:cxn modelId="{8D0EB866-7250-4494-BB0F-80C1867963A7}" srcId="{C5244055-C5FD-442A-A3A3-38C7A4668477}" destId="{3F0D1B56-2237-47AA-8324-2135203E2BE8}" srcOrd="1" destOrd="0" parTransId="{FBDF11BD-EFC5-482D-9ED8-CB07E4EC53DB}" sibTransId="{D12F0E07-3FCA-4882-BC0E-D24907DEC9C0}"/>
    <dgm:cxn modelId="{6DC68DBB-CBAC-4F3D-A8B7-2168060B726A}" type="presOf" srcId="{2BAEB853-E2E0-4586-98BE-D8319C3AB087}" destId="{B38272B5-0A69-4C3B-B1E6-B5838E4D49C0}" srcOrd="1" destOrd="0" presId="urn:microsoft.com/office/officeart/2005/8/layout/pyramid1"/>
    <dgm:cxn modelId="{1E44DEED-15F4-4F13-8F58-5453519D84AD}" type="presOf" srcId="{BA4BDE63-3B13-43A2-A260-B519ED81B36C}" destId="{0EF7FAD0-17E2-4582-8EBF-FF12359DA02C}" srcOrd="1" destOrd="0" presId="urn:microsoft.com/office/officeart/2005/8/layout/pyramid1"/>
    <dgm:cxn modelId="{69ADF018-531D-445C-AB54-FD5FDA78000B}" type="presOf" srcId="{9567D436-3387-4611-AF1F-753C6C42C3E7}" destId="{420871BA-F91B-4440-8173-A8451478A03F}" srcOrd="1" destOrd="0" presId="urn:microsoft.com/office/officeart/2005/8/layout/pyramid1"/>
    <dgm:cxn modelId="{6C05382F-FC56-48C9-A15B-8CED98BCA1CE}" type="presParOf" srcId="{5F4CA4B5-3679-4D6E-91F5-179BE9215DC2}" destId="{21908019-90A1-4365-8C5B-A4C283F9B4C0}" srcOrd="0" destOrd="0" presId="urn:microsoft.com/office/officeart/2005/8/layout/pyramid1"/>
    <dgm:cxn modelId="{6A27311C-01FC-4E8E-8A92-8E65910BB002}" type="presParOf" srcId="{21908019-90A1-4365-8C5B-A4C283F9B4C0}" destId="{72DC9666-814C-4DBC-A4D4-68934E91C85A}" srcOrd="0" destOrd="0" presId="urn:microsoft.com/office/officeart/2005/8/layout/pyramid1"/>
    <dgm:cxn modelId="{4F119BE8-96CB-4778-A9B7-F3851D4006CB}" type="presParOf" srcId="{21908019-90A1-4365-8C5B-A4C283F9B4C0}" destId="{420871BA-F91B-4440-8173-A8451478A03F}" srcOrd="1" destOrd="0" presId="urn:microsoft.com/office/officeart/2005/8/layout/pyramid1"/>
    <dgm:cxn modelId="{C10F99F9-8B8B-40A7-83B2-1EC08A809BF1}" type="presParOf" srcId="{5F4CA4B5-3679-4D6E-91F5-179BE9215DC2}" destId="{7D7A104D-6D1C-4668-85F4-57215B836B4E}" srcOrd="1" destOrd="0" presId="urn:microsoft.com/office/officeart/2005/8/layout/pyramid1"/>
    <dgm:cxn modelId="{7B053F92-C138-460B-813F-E8C022DED117}" type="presParOf" srcId="{7D7A104D-6D1C-4668-85F4-57215B836B4E}" destId="{50975A63-D93C-4C7A-ACF7-80AB2B63A769}" srcOrd="0" destOrd="0" presId="urn:microsoft.com/office/officeart/2005/8/layout/pyramid1"/>
    <dgm:cxn modelId="{A790CC9D-E027-4C44-8E4F-981F950E0BA8}" type="presParOf" srcId="{7D7A104D-6D1C-4668-85F4-57215B836B4E}" destId="{8DACD64D-0B9F-41EE-9B75-2F012E42B007}" srcOrd="1" destOrd="0" presId="urn:microsoft.com/office/officeart/2005/8/layout/pyramid1"/>
    <dgm:cxn modelId="{68DF0339-709F-4778-8F73-C05591C74A2D}" type="presParOf" srcId="{5F4CA4B5-3679-4D6E-91F5-179BE9215DC2}" destId="{2C45AF9F-E431-4A5D-92A6-B273DBF8028D}" srcOrd="2" destOrd="0" presId="urn:microsoft.com/office/officeart/2005/8/layout/pyramid1"/>
    <dgm:cxn modelId="{DAE25D66-B81C-4B62-A6CB-6CF281B1F425}" type="presParOf" srcId="{2C45AF9F-E431-4A5D-92A6-B273DBF8028D}" destId="{55A3AB43-D3E9-4C1F-BC66-DF27B8CD2B0F}" srcOrd="0" destOrd="0" presId="urn:microsoft.com/office/officeart/2005/8/layout/pyramid1"/>
    <dgm:cxn modelId="{B61B5D8F-6D4D-4725-A9B4-363826A8615A}" type="presParOf" srcId="{2C45AF9F-E431-4A5D-92A6-B273DBF8028D}" destId="{5C3CD79B-E92F-457D-97E2-3657B9BC54EC}" srcOrd="1" destOrd="0" presId="urn:microsoft.com/office/officeart/2005/8/layout/pyramid1"/>
    <dgm:cxn modelId="{6D5C4D82-9F69-43B6-A554-EB4A6AEAB01A}" type="presParOf" srcId="{5F4CA4B5-3679-4D6E-91F5-179BE9215DC2}" destId="{EA305CD6-27D6-4B62-B0A8-2685F88FD766}" srcOrd="3" destOrd="0" presId="urn:microsoft.com/office/officeart/2005/8/layout/pyramid1"/>
    <dgm:cxn modelId="{5784C9C7-D12C-462D-BA2C-E0900E452B14}" type="presParOf" srcId="{EA305CD6-27D6-4B62-B0A8-2685F88FD766}" destId="{E01998F5-E566-4FA9-96B8-A8FE3AFB2C0C}" srcOrd="0" destOrd="0" presId="urn:microsoft.com/office/officeart/2005/8/layout/pyramid1"/>
    <dgm:cxn modelId="{433785C1-1555-4E7F-B643-63B921D3FA2F}" type="presParOf" srcId="{EA305CD6-27D6-4B62-B0A8-2685F88FD766}" destId="{0EF7FAD0-17E2-4582-8EBF-FF12359DA02C}" srcOrd="1" destOrd="0" presId="urn:microsoft.com/office/officeart/2005/8/layout/pyramid1"/>
    <dgm:cxn modelId="{66970EC2-EEE9-44B8-9A27-4B6F38DD3796}" type="presParOf" srcId="{5F4CA4B5-3679-4D6E-91F5-179BE9215DC2}" destId="{2186EE57-0C5F-4AC5-8C81-3E633A834099}" srcOrd="4" destOrd="0" presId="urn:microsoft.com/office/officeart/2005/8/layout/pyramid1"/>
    <dgm:cxn modelId="{811E8A1F-37CE-4F25-AA7A-9912B861D000}" type="presParOf" srcId="{2186EE57-0C5F-4AC5-8C81-3E633A834099}" destId="{DF1E7416-3FB4-41F1-A912-36113E8F0C93}" srcOrd="0" destOrd="0" presId="urn:microsoft.com/office/officeart/2005/8/layout/pyramid1"/>
    <dgm:cxn modelId="{93AB53FF-295C-47DD-89F4-6D76BE6F2839}" type="presParOf" srcId="{2186EE57-0C5F-4AC5-8C81-3E633A834099}" destId="{01B06EC8-621F-4898-A6FF-58E9EA7BE65D}" srcOrd="1" destOrd="0" presId="urn:microsoft.com/office/officeart/2005/8/layout/pyramid1"/>
    <dgm:cxn modelId="{2F37D1DD-7E71-4C2A-A1A4-323017754C82}" type="presParOf" srcId="{5F4CA4B5-3679-4D6E-91F5-179BE9215DC2}" destId="{E25A15B2-A53D-46A9-B9B6-38E813BB9A5C}" srcOrd="5" destOrd="0" presId="urn:microsoft.com/office/officeart/2005/8/layout/pyramid1"/>
    <dgm:cxn modelId="{F519D919-AC7F-475D-A454-9E1BE0528623}" type="presParOf" srcId="{E25A15B2-A53D-46A9-B9B6-38E813BB9A5C}" destId="{551D3191-A5EA-4B94-926C-1CE2639648B5}" srcOrd="0" destOrd="0" presId="urn:microsoft.com/office/officeart/2005/8/layout/pyramid1"/>
    <dgm:cxn modelId="{28ADCD70-C16C-4F25-860C-D6EA2EBFF490}" type="presParOf" srcId="{E25A15B2-A53D-46A9-B9B6-38E813BB9A5C}" destId="{B38272B5-0A69-4C3B-B1E6-B5838E4D49C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7AD7D-569B-4F8B-AEE7-62DE2AD306E0}">
      <dsp:nvSpPr>
        <dsp:cNvPr id="0" name=""/>
        <dsp:cNvSpPr/>
      </dsp:nvSpPr>
      <dsp:spPr>
        <a:xfrm>
          <a:off x="0" y="18374"/>
          <a:ext cx="7696200" cy="11056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The traditional risk manager is typically responsible for:</a:t>
          </a:r>
        </a:p>
      </dsp:txBody>
      <dsp:txXfrm>
        <a:off x="53973" y="72347"/>
        <a:ext cx="7588254" cy="997704"/>
      </dsp:txXfrm>
    </dsp:sp>
    <dsp:sp modelId="{F344083C-153B-4025-BBB8-D62A9C28F10D}">
      <dsp:nvSpPr>
        <dsp:cNvPr id="0" name=""/>
        <dsp:cNvSpPr/>
      </dsp:nvSpPr>
      <dsp:spPr>
        <a:xfrm>
          <a:off x="0" y="1124025"/>
          <a:ext cx="7696200"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Ensuring that assigned areas of loss are managed</a:t>
          </a:r>
        </a:p>
        <a:p>
          <a:pPr marL="228600" lvl="1" indent="-228600" algn="l" defTabSz="1022350">
            <a:lnSpc>
              <a:spcPct val="90000"/>
            </a:lnSpc>
            <a:spcBef>
              <a:spcPct val="0"/>
            </a:spcBef>
            <a:spcAft>
              <a:spcPct val="20000"/>
            </a:spcAft>
            <a:buChar char="••"/>
          </a:pPr>
          <a:r>
            <a:rPr lang="en-US" sz="2300" kern="1200" dirty="0">
              <a:cs typeface="Times New Roman" pitchFamily="18" charset="0"/>
            </a:rPr>
            <a:t>Developing, organizing &amp; managing the direct and indirect risk teams</a:t>
          </a:r>
          <a:endParaRPr lang="en-US" sz="2300" kern="1200" dirty="0"/>
        </a:p>
        <a:p>
          <a:pPr marL="228600" lvl="1" indent="-228600" algn="l" defTabSz="1022350">
            <a:lnSpc>
              <a:spcPct val="90000"/>
            </a:lnSpc>
            <a:spcBef>
              <a:spcPct val="0"/>
            </a:spcBef>
            <a:spcAft>
              <a:spcPct val="20000"/>
            </a:spcAft>
            <a:buChar char="••"/>
          </a:pPr>
          <a:r>
            <a:rPr lang="en-US" sz="2300" kern="1200" dirty="0">
              <a:cs typeface="Times New Roman" pitchFamily="18" charset="0"/>
            </a:rPr>
            <a:t>Leveraging the RM department’s placement in the organizational structure</a:t>
          </a:r>
        </a:p>
        <a:p>
          <a:pPr marL="228600" lvl="1" indent="-228600" algn="l" defTabSz="1022350">
            <a:lnSpc>
              <a:spcPct val="90000"/>
            </a:lnSpc>
            <a:spcBef>
              <a:spcPct val="0"/>
            </a:spcBef>
            <a:spcAft>
              <a:spcPct val="20000"/>
            </a:spcAft>
            <a:buChar char="••"/>
          </a:pPr>
          <a:r>
            <a:rPr lang="en-US" sz="2300" kern="1200" dirty="0">
              <a:cs typeface="Times New Roman" pitchFamily="18" charset="0"/>
            </a:rPr>
            <a:t>Influencing management and governance</a:t>
          </a:r>
        </a:p>
        <a:p>
          <a:pPr marL="228600" lvl="1" indent="-228600" algn="l" defTabSz="1022350">
            <a:lnSpc>
              <a:spcPct val="90000"/>
            </a:lnSpc>
            <a:spcBef>
              <a:spcPct val="0"/>
            </a:spcBef>
            <a:spcAft>
              <a:spcPct val="20000"/>
            </a:spcAft>
            <a:buChar char="••"/>
          </a:pPr>
          <a:r>
            <a:rPr lang="en-US" sz="2300" kern="1200" dirty="0">
              <a:cs typeface="Times New Roman" pitchFamily="18" charset="0"/>
            </a:rPr>
            <a:t>Designing, Developing and Advocating for the risk mission and strategy</a:t>
          </a:r>
        </a:p>
        <a:p>
          <a:pPr marL="228600" lvl="1" indent="-228600" algn="l" defTabSz="1022350">
            <a:lnSpc>
              <a:spcPct val="90000"/>
            </a:lnSpc>
            <a:spcBef>
              <a:spcPct val="0"/>
            </a:spcBef>
            <a:spcAft>
              <a:spcPct val="20000"/>
            </a:spcAft>
            <a:buChar char="••"/>
          </a:pPr>
          <a:r>
            <a:rPr lang="en-US" sz="2300" kern="1200" dirty="0">
              <a:cs typeface="Times New Roman" pitchFamily="18" charset="0"/>
            </a:rPr>
            <a:t>Developing, aligning and optimizing the RM team</a:t>
          </a:r>
        </a:p>
      </dsp:txBody>
      <dsp:txXfrm>
        <a:off x="0" y="1124025"/>
        <a:ext cx="7696200" cy="3353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8D125-4E7B-4E01-97E2-15605F39F36A}">
      <dsp:nvSpPr>
        <dsp:cNvPr id="0" name=""/>
        <dsp:cNvSpPr/>
      </dsp:nvSpPr>
      <dsp:spPr>
        <a:xfrm>
          <a:off x="0" y="3711710"/>
          <a:ext cx="6858000" cy="9682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Root Cause Discipline</a:t>
          </a:r>
        </a:p>
      </dsp:txBody>
      <dsp:txXfrm>
        <a:off x="0" y="3711710"/>
        <a:ext cx="6858000" cy="522828"/>
      </dsp:txXfrm>
    </dsp:sp>
    <dsp:sp modelId="{D72D5351-AD8E-4C54-933A-3CBBEFBF3CDF}">
      <dsp:nvSpPr>
        <dsp:cNvPr id="0" name=""/>
        <dsp:cNvSpPr/>
      </dsp:nvSpPr>
      <dsp:spPr>
        <a:xfrm>
          <a:off x="0" y="4157317"/>
          <a:ext cx="6858000" cy="6810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Degree of discipline applied to measuring root cause by: 1) determining sources 2) understanding impacts 3) identifying trends, and 4) measuring effectiveness of controls .</a:t>
          </a:r>
        </a:p>
      </dsp:txBody>
      <dsp:txXfrm>
        <a:off x="0" y="4157317"/>
        <a:ext cx="6858000" cy="681057"/>
      </dsp:txXfrm>
    </dsp:sp>
    <dsp:sp modelId="{BB9CCC90-E6C6-4CB3-B023-0AF1CC266287}">
      <dsp:nvSpPr>
        <dsp:cNvPr id="0" name=""/>
        <dsp:cNvSpPr/>
      </dsp:nvSpPr>
      <dsp:spPr>
        <a:xfrm rot="10800000">
          <a:off x="0" y="2451953"/>
          <a:ext cx="6858000" cy="1280896"/>
        </a:xfrm>
        <a:prstGeom prst="upArrowCallout">
          <a:avLst/>
        </a:prstGeom>
        <a:solidFill>
          <a:schemeClr val="accent4">
            <a:hueOff val="3487760"/>
            <a:satOff val="7017"/>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Risk Appetite Management</a:t>
          </a:r>
        </a:p>
      </dsp:txBody>
      <dsp:txXfrm rot="-10800000">
        <a:off x="0" y="2451953"/>
        <a:ext cx="6858000" cy="449594"/>
      </dsp:txXfrm>
    </dsp:sp>
    <dsp:sp modelId="{887918D1-E16F-466A-BE57-4464B9262AE7}">
      <dsp:nvSpPr>
        <dsp:cNvPr id="0" name=""/>
        <dsp:cNvSpPr/>
      </dsp:nvSpPr>
      <dsp:spPr>
        <a:xfrm>
          <a:off x="0" y="2909946"/>
          <a:ext cx="6858000" cy="536551"/>
        </a:xfrm>
        <a:prstGeom prst="rect">
          <a:avLst/>
        </a:prstGeom>
        <a:solidFill>
          <a:schemeClr val="accent4">
            <a:tint val="40000"/>
            <a:alpha val="90000"/>
            <a:hueOff val="3712659"/>
            <a:satOff val="5854"/>
            <a:lumOff val="405"/>
            <a:alphaOff val="0"/>
          </a:schemeClr>
        </a:solidFill>
        <a:ln w="12700" cap="flat" cmpd="sng" algn="ctr">
          <a:solidFill>
            <a:schemeClr val="accent4">
              <a:tint val="40000"/>
              <a:alpha val="90000"/>
              <a:hueOff val="3712659"/>
              <a:satOff val="5854"/>
              <a:lumOff val="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Degree of accountability for (1) defining acceptable boundaries 2) calculating and articulating risk tolerance 3) developing a risk portfolio 4) considering scenarios, and 5) attacking gaps between perceived and actual risks.</a:t>
          </a:r>
        </a:p>
      </dsp:txBody>
      <dsp:txXfrm>
        <a:off x="0" y="2909946"/>
        <a:ext cx="6858000" cy="536551"/>
      </dsp:txXfrm>
    </dsp:sp>
    <dsp:sp modelId="{DC23378D-DFF9-49AB-B9AF-961BB491F0D7}">
      <dsp:nvSpPr>
        <dsp:cNvPr id="0" name=""/>
        <dsp:cNvSpPr/>
      </dsp:nvSpPr>
      <dsp:spPr>
        <a:xfrm rot="10800000">
          <a:off x="0" y="1299944"/>
          <a:ext cx="6858000" cy="1280896"/>
        </a:xfrm>
        <a:prstGeom prst="upArrowCallout">
          <a:avLst/>
        </a:prstGeom>
        <a:solidFill>
          <a:schemeClr val="accent4">
            <a:hueOff val="6975520"/>
            <a:satOff val="14035"/>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ERM Process Management</a:t>
          </a:r>
        </a:p>
      </dsp:txBody>
      <dsp:txXfrm rot="-10800000">
        <a:off x="0" y="1299944"/>
        <a:ext cx="6858000" cy="449594"/>
      </dsp:txXfrm>
    </dsp:sp>
    <dsp:sp modelId="{157800F0-4EBF-4185-B473-3E1358DF5B0F}">
      <dsp:nvSpPr>
        <dsp:cNvPr id="0" name=""/>
        <dsp:cNvSpPr/>
      </dsp:nvSpPr>
      <dsp:spPr>
        <a:xfrm>
          <a:off x="0" y="1656319"/>
          <a:ext cx="6858000" cy="506995"/>
        </a:xfrm>
        <a:prstGeom prst="rect">
          <a:avLst/>
        </a:prstGeom>
        <a:solidFill>
          <a:schemeClr val="accent4">
            <a:tint val="40000"/>
            <a:alpha val="90000"/>
            <a:hueOff val="7425319"/>
            <a:satOff val="11707"/>
            <a:lumOff val="811"/>
            <a:alphaOff val="0"/>
          </a:schemeClr>
        </a:solidFill>
        <a:ln w="12700" cap="flat" cmpd="sng" algn="ctr">
          <a:solidFill>
            <a:schemeClr val="accent4">
              <a:tint val="40000"/>
              <a:alpha val="90000"/>
              <a:hueOff val="7425319"/>
              <a:satOff val="11707"/>
              <a:lumOff val="8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Degree that a repeatable and scalable risk management process is integrated into business and resource/support units, using a sequential series of steps that support uncertainty reduction and promote opportunity exploitation.</a:t>
          </a:r>
        </a:p>
      </dsp:txBody>
      <dsp:txXfrm>
        <a:off x="0" y="1656319"/>
        <a:ext cx="6858000" cy="506995"/>
      </dsp:txXfrm>
    </dsp:sp>
    <dsp:sp modelId="{00B60693-502C-4CFC-B0EF-948C0FE456B2}">
      <dsp:nvSpPr>
        <dsp:cNvPr id="0" name=""/>
        <dsp:cNvSpPr/>
      </dsp:nvSpPr>
      <dsp:spPr>
        <a:xfrm rot="10800000">
          <a:off x="0" y="324"/>
          <a:ext cx="6858000" cy="1280896"/>
        </a:xfrm>
        <a:prstGeom prst="upArrowCallout">
          <a:avLst/>
        </a:prstGeom>
        <a:solidFill>
          <a:schemeClr val="accent4">
            <a:hueOff val="10463280"/>
            <a:satOff val="21052"/>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Adopt ERM Approach</a:t>
          </a:r>
        </a:p>
      </dsp:txBody>
      <dsp:txXfrm rot="-10800000">
        <a:off x="0" y="324"/>
        <a:ext cx="6858000" cy="449594"/>
      </dsp:txXfrm>
    </dsp:sp>
    <dsp:sp modelId="{E6B5EA75-C5FA-459C-9691-14694456351B}">
      <dsp:nvSpPr>
        <dsp:cNvPr id="0" name=""/>
        <dsp:cNvSpPr/>
      </dsp:nvSpPr>
      <dsp:spPr>
        <a:xfrm>
          <a:off x="0" y="392419"/>
          <a:ext cx="6858000" cy="497987"/>
        </a:xfrm>
        <a:prstGeom prst="rect">
          <a:avLst/>
        </a:prstGeom>
        <a:solidFill>
          <a:schemeClr val="accent4">
            <a:tint val="40000"/>
            <a:alpha val="90000"/>
            <a:hueOff val="11137978"/>
            <a:satOff val="17561"/>
            <a:lumOff val="1216"/>
            <a:alphaOff val="0"/>
          </a:schemeClr>
        </a:solidFill>
        <a:ln w="12700" cap="flat" cmpd="sng" algn="ctr">
          <a:solidFill>
            <a:schemeClr val="accent4">
              <a:tint val="40000"/>
              <a:alpha val="90000"/>
              <a:hueOff val="11137978"/>
              <a:satOff val="17561"/>
              <a:lumOff val="12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Denotes the degree of executive support for an ERM-based approach within the corporate culture.  Activities cut across all processes, functions, business lines, roles and geographies. </a:t>
          </a:r>
        </a:p>
      </dsp:txBody>
      <dsp:txXfrm>
        <a:off x="0" y="392419"/>
        <a:ext cx="6858000" cy="4979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47132-B4C2-4697-BDBE-6B876DD36B59}">
      <dsp:nvSpPr>
        <dsp:cNvPr id="0" name=""/>
        <dsp:cNvSpPr/>
      </dsp:nvSpPr>
      <dsp:spPr>
        <a:xfrm>
          <a:off x="0" y="3465017"/>
          <a:ext cx="6134100" cy="11372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Business Resiliency and Sustainability</a:t>
          </a:r>
        </a:p>
      </dsp:txBody>
      <dsp:txXfrm>
        <a:off x="0" y="3465017"/>
        <a:ext cx="6134100" cy="614125"/>
      </dsp:txXfrm>
    </dsp:sp>
    <dsp:sp modelId="{862D4738-13D6-4D5E-81C0-4AE8A9907524}">
      <dsp:nvSpPr>
        <dsp:cNvPr id="0" name=""/>
        <dsp:cNvSpPr/>
      </dsp:nvSpPr>
      <dsp:spPr>
        <a:xfrm>
          <a:off x="0" y="3912434"/>
          <a:ext cx="6134100" cy="8110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Extent to which an organization integrates business resiliency and sustainability aspects for its operational planning into its ERM process.</a:t>
          </a:r>
        </a:p>
      </dsp:txBody>
      <dsp:txXfrm>
        <a:off x="0" y="3912434"/>
        <a:ext cx="6134100" cy="811072"/>
      </dsp:txXfrm>
    </dsp:sp>
    <dsp:sp modelId="{6ED641B7-074C-44DC-860D-7A43159DC0AA}">
      <dsp:nvSpPr>
        <dsp:cNvPr id="0" name=""/>
        <dsp:cNvSpPr/>
      </dsp:nvSpPr>
      <dsp:spPr>
        <a:xfrm rot="10800000">
          <a:off x="0" y="1732955"/>
          <a:ext cx="6134100" cy="1749121"/>
        </a:xfrm>
        <a:prstGeom prst="upArrowCallout">
          <a:avLst/>
        </a:prstGeom>
        <a:solidFill>
          <a:schemeClr val="accent4">
            <a:hueOff val="5231640"/>
            <a:satOff val="10526"/>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Performance Management</a:t>
          </a:r>
        </a:p>
      </dsp:txBody>
      <dsp:txXfrm rot="-10800000">
        <a:off x="0" y="1732955"/>
        <a:ext cx="6134100" cy="613941"/>
      </dsp:txXfrm>
    </dsp:sp>
    <dsp:sp modelId="{00873FD7-E166-4B79-8CFA-0DECA44586DE}">
      <dsp:nvSpPr>
        <dsp:cNvPr id="0" name=""/>
        <dsp:cNvSpPr/>
      </dsp:nvSpPr>
      <dsp:spPr>
        <a:xfrm>
          <a:off x="0" y="2222227"/>
          <a:ext cx="6134100" cy="772326"/>
        </a:xfrm>
        <a:prstGeom prst="rect">
          <a:avLst/>
        </a:prstGeom>
        <a:solidFill>
          <a:schemeClr val="accent4">
            <a:tint val="40000"/>
            <a:alpha val="90000"/>
            <a:hueOff val="5568989"/>
            <a:satOff val="8780"/>
            <a:lumOff val="608"/>
            <a:alphaOff val="0"/>
          </a:schemeClr>
        </a:solidFill>
        <a:ln w="12700" cap="flat" cmpd="sng" algn="ctr">
          <a:solidFill>
            <a:schemeClr val="accent4">
              <a:tint val="40000"/>
              <a:alpha val="90000"/>
              <a:hueOff val="5568989"/>
              <a:satOff val="8780"/>
              <a:lumOff val="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Degree to which organizations are able to execute on vision and strategy in tandem with risk management activities.</a:t>
          </a:r>
        </a:p>
      </dsp:txBody>
      <dsp:txXfrm>
        <a:off x="0" y="2222227"/>
        <a:ext cx="6134100" cy="772326"/>
      </dsp:txXfrm>
    </dsp:sp>
    <dsp:sp modelId="{342BED7C-BD99-4DE1-865D-9B850A5AE2D3}">
      <dsp:nvSpPr>
        <dsp:cNvPr id="0" name=""/>
        <dsp:cNvSpPr/>
      </dsp:nvSpPr>
      <dsp:spPr>
        <a:xfrm rot="10800000">
          <a:off x="0" y="893"/>
          <a:ext cx="6134100" cy="1749121"/>
        </a:xfrm>
        <a:prstGeom prst="upArrowCallout">
          <a:avLst/>
        </a:prstGeom>
        <a:solidFill>
          <a:schemeClr val="accent4">
            <a:hueOff val="10463280"/>
            <a:satOff val="21052"/>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Uncovering Risks</a:t>
          </a:r>
        </a:p>
      </dsp:txBody>
      <dsp:txXfrm rot="-10800000">
        <a:off x="0" y="893"/>
        <a:ext cx="6134100" cy="613941"/>
      </dsp:txXfrm>
    </dsp:sp>
    <dsp:sp modelId="{604D1B8C-6E5E-4FEA-BDB0-85F2584AA8A6}">
      <dsp:nvSpPr>
        <dsp:cNvPr id="0" name=""/>
        <dsp:cNvSpPr/>
      </dsp:nvSpPr>
      <dsp:spPr>
        <a:xfrm>
          <a:off x="0" y="521604"/>
          <a:ext cx="6134100" cy="709447"/>
        </a:xfrm>
        <a:prstGeom prst="rect">
          <a:avLst/>
        </a:prstGeom>
        <a:solidFill>
          <a:schemeClr val="accent4">
            <a:tint val="40000"/>
            <a:alpha val="90000"/>
            <a:hueOff val="11137978"/>
            <a:satOff val="17561"/>
            <a:lumOff val="1216"/>
            <a:alphaOff val="0"/>
          </a:schemeClr>
        </a:solidFill>
        <a:ln w="12700" cap="flat" cmpd="sng" algn="ctr">
          <a:solidFill>
            <a:schemeClr val="accent4">
              <a:tint val="40000"/>
              <a:alpha val="90000"/>
              <a:hueOff val="11137978"/>
              <a:satOff val="17561"/>
              <a:lumOff val="12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Degree of quality and coverage (penetration) throughout the organization for uncovering uncertainties related to organizational goals achievement.</a:t>
          </a:r>
        </a:p>
      </dsp:txBody>
      <dsp:txXfrm>
        <a:off x="0" y="521604"/>
        <a:ext cx="6134100" cy="7094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E2938-8B33-4A06-9FBD-D42CDD67DF62}">
      <dsp:nvSpPr>
        <dsp:cNvPr id="0" name=""/>
        <dsp:cNvSpPr/>
      </dsp:nvSpPr>
      <dsp:spPr>
        <a:xfrm>
          <a:off x="0" y="0"/>
          <a:ext cx="6705600" cy="198882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25E371-A0C9-48DF-B664-DE45D091D6A3}">
      <dsp:nvSpPr>
        <dsp:cNvPr id="0" name=""/>
        <dsp:cNvSpPr/>
      </dsp:nvSpPr>
      <dsp:spPr>
        <a:xfrm>
          <a:off x="201167" y="265176"/>
          <a:ext cx="1969770" cy="145846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0F8D4C-8C6F-41E1-946D-0394D847D1BD}">
      <dsp:nvSpPr>
        <dsp:cNvPr id="0" name=""/>
        <dsp:cNvSpPr/>
      </dsp:nvSpPr>
      <dsp:spPr>
        <a:xfrm rot="10800000">
          <a:off x="201167" y="1988819"/>
          <a:ext cx="1969770" cy="243078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b="1" kern="1200" dirty="0"/>
            <a:t>Advancing Technology</a:t>
          </a:r>
        </a:p>
        <a:p>
          <a:pPr lvl="0" algn="ctr" defTabSz="933450">
            <a:lnSpc>
              <a:spcPct val="150000"/>
            </a:lnSpc>
            <a:spcBef>
              <a:spcPct val="0"/>
            </a:spcBef>
            <a:spcAft>
              <a:spcPct val="35000"/>
            </a:spcAft>
          </a:pPr>
          <a:r>
            <a:rPr lang="en-US" sz="1800" kern="1200" dirty="0"/>
            <a:t>Increased use of analytics , AI &amp; robotics</a:t>
          </a:r>
        </a:p>
      </dsp:txBody>
      <dsp:txXfrm rot="10800000">
        <a:off x="261744" y="1988819"/>
        <a:ext cx="1848616" cy="2370203"/>
      </dsp:txXfrm>
    </dsp:sp>
    <dsp:sp modelId="{BA4E96E0-CCB6-4F0D-9B11-2631DEE0E122}">
      <dsp:nvSpPr>
        <dsp:cNvPr id="0" name=""/>
        <dsp:cNvSpPr/>
      </dsp:nvSpPr>
      <dsp:spPr>
        <a:xfrm>
          <a:off x="2367915" y="265176"/>
          <a:ext cx="1969770" cy="145846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F5980C-F022-4062-81B6-811039769F49}">
      <dsp:nvSpPr>
        <dsp:cNvPr id="0" name=""/>
        <dsp:cNvSpPr/>
      </dsp:nvSpPr>
      <dsp:spPr>
        <a:xfrm rot="10800000">
          <a:off x="2367915" y="1988819"/>
          <a:ext cx="1969770" cy="243078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b="1" kern="1200" dirty="0"/>
            <a:t>Succession Planning</a:t>
          </a:r>
        </a:p>
        <a:p>
          <a:pPr lvl="0" algn="ctr" defTabSz="933450">
            <a:lnSpc>
              <a:spcPct val="150000"/>
            </a:lnSpc>
            <a:spcBef>
              <a:spcPct val="0"/>
            </a:spcBef>
            <a:spcAft>
              <a:spcPct val="35000"/>
            </a:spcAft>
          </a:pPr>
          <a:r>
            <a:rPr lang="en-US" sz="1800" kern="1200" dirty="0"/>
            <a:t>Planning for loss of aging staff</a:t>
          </a:r>
        </a:p>
      </dsp:txBody>
      <dsp:txXfrm rot="10800000">
        <a:off x="2428492" y="1988819"/>
        <a:ext cx="1848616" cy="2370203"/>
      </dsp:txXfrm>
    </dsp:sp>
    <dsp:sp modelId="{93C7EB55-6360-4B09-AF7B-18438A6FCF16}">
      <dsp:nvSpPr>
        <dsp:cNvPr id="0" name=""/>
        <dsp:cNvSpPr/>
      </dsp:nvSpPr>
      <dsp:spPr>
        <a:xfrm>
          <a:off x="4534662" y="265176"/>
          <a:ext cx="1969770" cy="145846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66A2B-36C6-445B-BFFA-E96C658AA044}">
      <dsp:nvSpPr>
        <dsp:cNvPr id="0" name=""/>
        <dsp:cNvSpPr/>
      </dsp:nvSpPr>
      <dsp:spPr>
        <a:xfrm rot="10800000">
          <a:off x="4534662" y="1988819"/>
          <a:ext cx="1969770" cy="243078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a:t>Workforce Environment</a:t>
          </a:r>
        </a:p>
        <a:p>
          <a:pPr lvl="0" algn="ctr" defTabSz="889000">
            <a:lnSpc>
              <a:spcPct val="150000"/>
            </a:lnSpc>
            <a:spcBef>
              <a:spcPct val="0"/>
            </a:spcBef>
            <a:spcAft>
              <a:spcPct val="35000"/>
            </a:spcAft>
          </a:pPr>
          <a:r>
            <a:rPr lang="en-US" sz="1600" kern="1200" dirty="0"/>
            <a:t>Diversity, inclusion and work place flexibility</a:t>
          </a:r>
        </a:p>
      </dsp:txBody>
      <dsp:txXfrm rot="10800000">
        <a:off x="4595239" y="1988819"/>
        <a:ext cx="1848616" cy="2370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39FB2-802C-4A60-8F1A-4CB8718570F6}">
      <dsp:nvSpPr>
        <dsp:cNvPr id="0" name=""/>
        <dsp:cNvSpPr/>
      </dsp:nvSpPr>
      <dsp:spPr>
        <a:xfrm>
          <a:off x="1865" y="0"/>
          <a:ext cx="1955322" cy="49530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1">
          <a:noAutofit/>
        </a:bodyPr>
        <a:lstStyle/>
        <a:p>
          <a:pPr lvl="0" algn="l" defTabSz="1022350">
            <a:lnSpc>
              <a:spcPct val="90000"/>
            </a:lnSpc>
            <a:spcBef>
              <a:spcPct val="0"/>
            </a:spcBef>
            <a:spcAft>
              <a:spcPct val="35000"/>
            </a:spcAft>
          </a:pPr>
          <a:r>
            <a:rPr lang="en-US" sz="2300" kern="1200" dirty="0"/>
            <a:t>Insurance Buyers</a:t>
          </a:r>
        </a:p>
        <a:p>
          <a:pPr marL="171450" lvl="1" indent="-171450" algn="l" defTabSz="800100">
            <a:lnSpc>
              <a:spcPct val="90000"/>
            </a:lnSpc>
            <a:spcBef>
              <a:spcPct val="0"/>
            </a:spcBef>
            <a:spcAft>
              <a:spcPct val="15000"/>
            </a:spcAft>
            <a:buChar char="••"/>
          </a:pPr>
          <a:r>
            <a:rPr lang="en-US" sz="1800" kern="1200" dirty="0"/>
            <a:t>Buried in Org Chart</a:t>
          </a:r>
        </a:p>
      </dsp:txBody>
      <dsp:txXfrm>
        <a:off x="1865" y="1981200"/>
        <a:ext cx="1955322" cy="1981200"/>
      </dsp:txXfrm>
    </dsp:sp>
    <dsp:sp modelId="{AC5BFBDF-3F4D-4369-AD56-991C1481EECD}">
      <dsp:nvSpPr>
        <dsp:cNvPr id="0" name=""/>
        <dsp:cNvSpPr/>
      </dsp:nvSpPr>
      <dsp:spPr>
        <a:xfrm>
          <a:off x="81761" y="152400"/>
          <a:ext cx="1795530" cy="193890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AEC93C-8AB0-47C1-BFA4-9C3ECBD244F9}">
      <dsp:nvSpPr>
        <dsp:cNvPr id="0" name=""/>
        <dsp:cNvSpPr/>
      </dsp:nvSpPr>
      <dsp:spPr>
        <a:xfrm>
          <a:off x="2015847" y="0"/>
          <a:ext cx="1955322" cy="49530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1">
          <a:noAutofit/>
        </a:bodyPr>
        <a:lstStyle/>
        <a:p>
          <a:pPr lvl="0" algn="l" defTabSz="1022350">
            <a:lnSpc>
              <a:spcPct val="90000"/>
            </a:lnSpc>
            <a:spcBef>
              <a:spcPct val="0"/>
            </a:spcBef>
            <a:spcAft>
              <a:spcPct val="35000"/>
            </a:spcAft>
          </a:pPr>
          <a:r>
            <a:rPr lang="en-US" sz="2300" kern="1200" dirty="0"/>
            <a:t>Hazard Risk Managers</a:t>
          </a:r>
        </a:p>
        <a:p>
          <a:pPr marL="171450" lvl="1" indent="-171450" algn="l" defTabSz="800100">
            <a:lnSpc>
              <a:spcPct val="90000"/>
            </a:lnSpc>
            <a:spcBef>
              <a:spcPct val="0"/>
            </a:spcBef>
            <a:spcAft>
              <a:spcPct val="15000"/>
            </a:spcAft>
            <a:buChar char="••"/>
          </a:pPr>
          <a:r>
            <a:rPr lang="en-US" sz="1800" kern="1200" dirty="0"/>
            <a:t>Elevation to Management</a:t>
          </a:r>
        </a:p>
      </dsp:txBody>
      <dsp:txXfrm>
        <a:off x="2015847" y="1981200"/>
        <a:ext cx="1955322" cy="1981200"/>
      </dsp:txXfrm>
    </dsp:sp>
    <dsp:sp modelId="{9F3AF3ED-148A-4A4A-BC54-2F5CA62EE00C}">
      <dsp:nvSpPr>
        <dsp:cNvPr id="0" name=""/>
        <dsp:cNvSpPr/>
      </dsp:nvSpPr>
      <dsp:spPr>
        <a:xfrm>
          <a:off x="2168834" y="297180"/>
          <a:ext cx="1649349" cy="1649349"/>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A022BCB-777B-4D37-BB98-43D82F2E7973}">
      <dsp:nvSpPr>
        <dsp:cNvPr id="0" name=""/>
        <dsp:cNvSpPr/>
      </dsp:nvSpPr>
      <dsp:spPr>
        <a:xfrm>
          <a:off x="4029829" y="0"/>
          <a:ext cx="1955322" cy="495300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1">
          <a:noAutofit/>
        </a:bodyPr>
        <a:lstStyle/>
        <a:p>
          <a:pPr lvl="0" algn="l" defTabSz="1022350">
            <a:lnSpc>
              <a:spcPct val="90000"/>
            </a:lnSpc>
            <a:spcBef>
              <a:spcPct val="0"/>
            </a:spcBef>
            <a:spcAft>
              <a:spcPct val="35000"/>
            </a:spcAft>
          </a:pPr>
          <a:r>
            <a:rPr lang="en-US" sz="2300" kern="1200" dirty="0"/>
            <a:t>Risk Managers</a:t>
          </a:r>
        </a:p>
        <a:p>
          <a:pPr marL="171450" lvl="1" indent="-171450" algn="l" defTabSz="800100">
            <a:lnSpc>
              <a:spcPct val="90000"/>
            </a:lnSpc>
            <a:spcBef>
              <a:spcPct val="0"/>
            </a:spcBef>
            <a:spcAft>
              <a:spcPct val="15000"/>
            </a:spcAft>
            <a:buChar char="••"/>
          </a:pPr>
          <a:r>
            <a:rPr lang="en-US" sz="1800" kern="1200" dirty="0"/>
            <a:t>Elevation to Directors and Officers</a:t>
          </a:r>
        </a:p>
      </dsp:txBody>
      <dsp:txXfrm>
        <a:off x="4029829" y="1981200"/>
        <a:ext cx="1955322" cy="1981200"/>
      </dsp:txXfrm>
    </dsp:sp>
    <dsp:sp modelId="{0242A8C1-4C5B-4A04-BB79-3CBD2A5E6C44}">
      <dsp:nvSpPr>
        <dsp:cNvPr id="0" name=""/>
        <dsp:cNvSpPr/>
      </dsp:nvSpPr>
      <dsp:spPr>
        <a:xfrm>
          <a:off x="4182816" y="297180"/>
          <a:ext cx="1649349" cy="1649349"/>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4911D42-95D6-4245-96B3-A3A912FD8CC7}">
      <dsp:nvSpPr>
        <dsp:cNvPr id="0" name=""/>
        <dsp:cNvSpPr/>
      </dsp:nvSpPr>
      <dsp:spPr>
        <a:xfrm>
          <a:off x="6043812" y="0"/>
          <a:ext cx="1955322" cy="49530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1">
          <a:noAutofit/>
        </a:bodyPr>
        <a:lstStyle/>
        <a:p>
          <a:pPr lvl="0" algn="l" defTabSz="1022350">
            <a:lnSpc>
              <a:spcPct val="90000"/>
            </a:lnSpc>
            <a:spcBef>
              <a:spcPct val="0"/>
            </a:spcBef>
            <a:spcAft>
              <a:spcPct val="35000"/>
            </a:spcAft>
          </a:pPr>
          <a:r>
            <a:rPr lang="en-US" sz="2300" kern="1200" dirty="0"/>
            <a:t>Strategic Risk Managers</a:t>
          </a:r>
        </a:p>
        <a:p>
          <a:pPr marL="171450" lvl="1" indent="-171450" algn="l" defTabSz="800100">
            <a:lnSpc>
              <a:spcPct val="90000"/>
            </a:lnSpc>
            <a:spcBef>
              <a:spcPct val="0"/>
            </a:spcBef>
            <a:spcAft>
              <a:spcPct val="15000"/>
            </a:spcAft>
            <a:buChar char="••"/>
          </a:pPr>
          <a:r>
            <a:rPr lang="en-US" sz="1800" kern="1200" dirty="0"/>
            <a:t>Selected  elevation to C-Suite</a:t>
          </a:r>
        </a:p>
      </dsp:txBody>
      <dsp:txXfrm>
        <a:off x="6043812" y="1981200"/>
        <a:ext cx="1955322" cy="1981200"/>
      </dsp:txXfrm>
    </dsp:sp>
    <dsp:sp modelId="{AC00AF84-BF42-4293-85E6-00BBB6F61B17}">
      <dsp:nvSpPr>
        <dsp:cNvPr id="0" name=""/>
        <dsp:cNvSpPr/>
      </dsp:nvSpPr>
      <dsp:spPr>
        <a:xfrm>
          <a:off x="6196798" y="297180"/>
          <a:ext cx="1649349" cy="1649349"/>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D80100A-47FA-4525-921D-F57BD00A8FEE}">
      <dsp:nvSpPr>
        <dsp:cNvPr id="0" name=""/>
        <dsp:cNvSpPr/>
      </dsp:nvSpPr>
      <dsp:spPr>
        <a:xfrm>
          <a:off x="76209" y="3962400"/>
          <a:ext cx="7848580" cy="742950"/>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311D-F8E1-42BA-93E5-8AEB4AC736F8}">
      <dsp:nvSpPr>
        <dsp:cNvPr id="0" name=""/>
        <dsp:cNvSpPr/>
      </dsp:nvSpPr>
      <dsp:spPr>
        <a:xfrm>
          <a:off x="0" y="0"/>
          <a:ext cx="1458515" cy="4063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Safety/Loss Prevention</a:t>
          </a:r>
        </a:p>
      </dsp:txBody>
      <dsp:txXfrm>
        <a:off x="0" y="1625600"/>
        <a:ext cx="1458515" cy="1625600"/>
      </dsp:txXfrm>
    </dsp:sp>
    <dsp:sp modelId="{833C4E23-52E0-4434-90D2-EB0E34A95576}">
      <dsp:nvSpPr>
        <dsp:cNvPr id="0" name=""/>
        <dsp:cNvSpPr/>
      </dsp:nvSpPr>
      <dsp:spPr>
        <a:xfrm>
          <a:off x="52601" y="243840"/>
          <a:ext cx="1353312" cy="13533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A1C341-4180-446A-ACBC-FFD48535FFF2}">
      <dsp:nvSpPr>
        <dsp:cNvPr id="0" name=""/>
        <dsp:cNvSpPr/>
      </dsp:nvSpPr>
      <dsp:spPr>
        <a:xfrm>
          <a:off x="1502271" y="0"/>
          <a:ext cx="1458515" cy="4063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Insurance</a:t>
          </a:r>
        </a:p>
      </dsp:txBody>
      <dsp:txXfrm>
        <a:off x="1502271" y="1625600"/>
        <a:ext cx="1458515" cy="1625600"/>
      </dsp:txXfrm>
    </dsp:sp>
    <dsp:sp modelId="{5062F324-6783-45DD-991E-62D16E5BE80D}">
      <dsp:nvSpPr>
        <dsp:cNvPr id="0" name=""/>
        <dsp:cNvSpPr/>
      </dsp:nvSpPr>
      <dsp:spPr>
        <a:xfrm>
          <a:off x="1554872" y="243840"/>
          <a:ext cx="1353312" cy="13533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FCCBB-AFD0-4100-B448-5F02410BF352}">
      <dsp:nvSpPr>
        <dsp:cNvPr id="0" name=""/>
        <dsp:cNvSpPr/>
      </dsp:nvSpPr>
      <dsp:spPr>
        <a:xfrm>
          <a:off x="3004542" y="0"/>
          <a:ext cx="1458515" cy="4063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Alternative Risk Financing</a:t>
          </a:r>
        </a:p>
      </dsp:txBody>
      <dsp:txXfrm>
        <a:off x="3004542" y="1625600"/>
        <a:ext cx="1458515" cy="1625600"/>
      </dsp:txXfrm>
    </dsp:sp>
    <dsp:sp modelId="{ABC223DE-27CC-4947-B2A6-3642529DBD25}">
      <dsp:nvSpPr>
        <dsp:cNvPr id="0" name=""/>
        <dsp:cNvSpPr/>
      </dsp:nvSpPr>
      <dsp:spPr>
        <a:xfrm>
          <a:off x="3057143" y="243840"/>
          <a:ext cx="1353312" cy="13533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31F0E-CAF9-4B01-8745-AC95FAA61262}">
      <dsp:nvSpPr>
        <dsp:cNvPr id="0" name=""/>
        <dsp:cNvSpPr/>
      </dsp:nvSpPr>
      <dsp:spPr>
        <a:xfrm>
          <a:off x="4506813" y="0"/>
          <a:ext cx="1458515" cy="4063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Claims</a:t>
          </a:r>
        </a:p>
      </dsp:txBody>
      <dsp:txXfrm>
        <a:off x="4506813" y="1625600"/>
        <a:ext cx="1458515" cy="1625600"/>
      </dsp:txXfrm>
    </dsp:sp>
    <dsp:sp modelId="{2A2BC7F0-80A2-404F-AB04-A8D7156754D8}">
      <dsp:nvSpPr>
        <dsp:cNvPr id="0" name=""/>
        <dsp:cNvSpPr/>
      </dsp:nvSpPr>
      <dsp:spPr>
        <a:xfrm>
          <a:off x="4559415" y="243840"/>
          <a:ext cx="1353312" cy="135331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A78C8B-CA6E-4BE4-8250-DC2E710C4989}">
      <dsp:nvSpPr>
        <dsp:cNvPr id="0" name=""/>
        <dsp:cNvSpPr/>
      </dsp:nvSpPr>
      <dsp:spPr>
        <a:xfrm>
          <a:off x="6009084" y="0"/>
          <a:ext cx="1458515" cy="4063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Risk Technology</a:t>
          </a:r>
        </a:p>
      </dsp:txBody>
      <dsp:txXfrm>
        <a:off x="6009084" y="1625600"/>
        <a:ext cx="1458515" cy="1625600"/>
      </dsp:txXfrm>
    </dsp:sp>
    <dsp:sp modelId="{A0186113-6BAD-4BB1-9998-9D951EBCB7E6}">
      <dsp:nvSpPr>
        <dsp:cNvPr id="0" name=""/>
        <dsp:cNvSpPr/>
      </dsp:nvSpPr>
      <dsp:spPr>
        <a:xfrm>
          <a:off x="6061686" y="243840"/>
          <a:ext cx="1353312" cy="1353312"/>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FA435-AC8F-4B5F-9688-AC38E9CB6D26}">
      <dsp:nvSpPr>
        <dsp:cNvPr id="0" name=""/>
        <dsp:cNvSpPr/>
      </dsp:nvSpPr>
      <dsp:spPr>
        <a:xfrm>
          <a:off x="298703" y="3251200"/>
          <a:ext cx="6870192"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937AD-D1B5-432B-B93C-2C5B50017F66}">
      <dsp:nvSpPr>
        <dsp:cNvPr id="0" name=""/>
        <dsp:cNvSpPr/>
      </dsp:nvSpPr>
      <dsp:spPr>
        <a:xfrm>
          <a:off x="3050" y="0"/>
          <a:ext cx="2934890" cy="40639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Traditional Risk Management Functions</a:t>
          </a:r>
        </a:p>
      </dsp:txBody>
      <dsp:txXfrm>
        <a:off x="3050" y="0"/>
        <a:ext cx="2934890" cy="1219200"/>
      </dsp:txXfrm>
    </dsp:sp>
    <dsp:sp modelId="{79D6CBE9-7D6E-4860-8E42-80BD26C3CCCF}">
      <dsp:nvSpPr>
        <dsp:cNvPr id="0" name=""/>
        <dsp:cNvSpPr/>
      </dsp:nvSpPr>
      <dsp:spPr>
        <a:xfrm>
          <a:off x="296540" y="1219299"/>
          <a:ext cx="2347912" cy="59203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Insurance</a:t>
          </a:r>
        </a:p>
      </dsp:txBody>
      <dsp:txXfrm>
        <a:off x="313880" y="1236639"/>
        <a:ext cx="2313232" cy="557358"/>
      </dsp:txXfrm>
    </dsp:sp>
    <dsp:sp modelId="{44850E93-AA47-4DF0-9CB8-98ACACA43274}">
      <dsp:nvSpPr>
        <dsp:cNvPr id="0" name=""/>
        <dsp:cNvSpPr/>
      </dsp:nvSpPr>
      <dsp:spPr>
        <a:xfrm>
          <a:off x="296540" y="1902420"/>
          <a:ext cx="2347912" cy="592038"/>
        </a:xfrm>
        <a:prstGeom prst="roundRect">
          <a:avLst>
            <a:gd name="adj" fmla="val 10000"/>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Loss Control</a:t>
          </a:r>
        </a:p>
      </dsp:txBody>
      <dsp:txXfrm>
        <a:off x="313880" y="1919760"/>
        <a:ext cx="2313232" cy="557358"/>
      </dsp:txXfrm>
    </dsp:sp>
    <dsp:sp modelId="{BF7D4471-9EB7-4E47-833B-B33174830D23}">
      <dsp:nvSpPr>
        <dsp:cNvPr id="0" name=""/>
        <dsp:cNvSpPr/>
      </dsp:nvSpPr>
      <dsp:spPr>
        <a:xfrm>
          <a:off x="296540" y="2585541"/>
          <a:ext cx="2347912" cy="592038"/>
        </a:xfrm>
        <a:prstGeom prst="roundRect">
          <a:avLst>
            <a:gd name="adj" fmla="val 10000"/>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Claims</a:t>
          </a:r>
        </a:p>
      </dsp:txBody>
      <dsp:txXfrm>
        <a:off x="313880" y="2602881"/>
        <a:ext cx="2313232" cy="557358"/>
      </dsp:txXfrm>
    </dsp:sp>
    <dsp:sp modelId="{06D9A71C-3CD7-4DF4-B2CF-540993815394}">
      <dsp:nvSpPr>
        <dsp:cNvPr id="0" name=""/>
        <dsp:cNvSpPr/>
      </dsp:nvSpPr>
      <dsp:spPr>
        <a:xfrm>
          <a:off x="296540" y="3268662"/>
          <a:ext cx="2347912" cy="592038"/>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Risk Reporting &amp; Technology</a:t>
          </a:r>
        </a:p>
      </dsp:txBody>
      <dsp:txXfrm>
        <a:off x="313880" y="3286002"/>
        <a:ext cx="2313232" cy="557358"/>
      </dsp:txXfrm>
    </dsp:sp>
    <dsp:sp modelId="{AA9588E7-1B34-4126-9FAF-9045ABF26FB8}">
      <dsp:nvSpPr>
        <dsp:cNvPr id="0" name=""/>
        <dsp:cNvSpPr/>
      </dsp:nvSpPr>
      <dsp:spPr>
        <a:xfrm>
          <a:off x="3158058" y="0"/>
          <a:ext cx="2934890" cy="40639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Optional Risk Management Functions</a:t>
          </a:r>
        </a:p>
      </dsp:txBody>
      <dsp:txXfrm>
        <a:off x="3158058" y="0"/>
        <a:ext cx="2934890" cy="1219200"/>
      </dsp:txXfrm>
    </dsp:sp>
    <dsp:sp modelId="{674A3DC5-85F1-42AD-9089-7B8E572C25EF}">
      <dsp:nvSpPr>
        <dsp:cNvPr id="0" name=""/>
        <dsp:cNvSpPr/>
      </dsp:nvSpPr>
      <dsp:spPr>
        <a:xfrm>
          <a:off x="3451547" y="1219398"/>
          <a:ext cx="2347912" cy="390177"/>
        </a:xfrm>
        <a:prstGeom prst="roundRect">
          <a:avLst>
            <a:gd name="adj" fmla="val 10000"/>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Security</a:t>
          </a:r>
        </a:p>
      </dsp:txBody>
      <dsp:txXfrm>
        <a:off x="3462975" y="1230826"/>
        <a:ext cx="2325056" cy="367321"/>
      </dsp:txXfrm>
    </dsp:sp>
    <dsp:sp modelId="{A91E9508-09FD-4306-9EFE-66DEC8FA8BAC}">
      <dsp:nvSpPr>
        <dsp:cNvPr id="0" name=""/>
        <dsp:cNvSpPr/>
      </dsp:nvSpPr>
      <dsp:spPr>
        <a:xfrm>
          <a:off x="3451547" y="1669603"/>
          <a:ext cx="2347912" cy="390177"/>
        </a:xfrm>
        <a:prstGeom prst="roundRect">
          <a:avLst>
            <a:gd name="adj" fmla="val 10000"/>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Business Continuity</a:t>
          </a:r>
        </a:p>
      </dsp:txBody>
      <dsp:txXfrm>
        <a:off x="3462975" y="1681031"/>
        <a:ext cx="2325056" cy="367321"/>
      </dsp:txXfrm>
    </dsp:sp>
    <dsp:sp modelId="{8726C8C1-765B-4F25-B70E-7952AC89BB9A}">
      <dsp:nvSpPr>
        <dsp:cNvPr id="0" name=""/>
        <dsp:cNvSpPr/>
      </dsp:nvSpPr>
      <dsp:spPr>
        <a:xfrm>
          <a:off x="3451547" y="2119808"/>
          <a:ext cx="2347912" cy="390177"/>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Benefits</a:t>
          </a:r>
        </a:p>
      </dsp:txBody>
      <dsp:txXfrm>
        <a:off x="3462975" y="2131236"/>
        <a:ext cx="2325056" cy="367321"/>
      </dsp:txXfrm>
    </dsp:sp>
    <dsp:sp modelId="{90F8E978-1CA7-4080-9F55-C49C006074B1}">
      <dsp:nvSpPr>
        <dsp:cNvPr id="0" name=""/>
        <dsp:cNvSpPr/>
      </dsp:nvSpPr>
      <dsp:spPr>
        <a:xfrm>
          <a:off x="3451547" y="2570013"/>
          <a:ext cx="2347912" cy="390177"/>
        </a:xfrm>
        <a:prstGeom prst="roundRect">
          <a:avLst>
            <a:gd name="adj" fmla="val 10000"/>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Quality Assurance</a:t>
          </a:r>
        </a:p>
      </dsp:txBody>
      <dsp:txXfrm>
        <a:off x="3462975" y="2581441"/>
        <a:ext cx="2325056" cy="367321"/>
      </dsp:txXfrm>
    </dsp:sp>
    <dsp:sp modelId="{989EE4BC-A3B2-4EE6-A616-9E92BB6518F9}">
      <dsp:nvSpPr>
        <dsp:cNvPr id="0" name=""/>
        <dsp:cNvSpPr/>
      </dsp:nvSpPr>
      <dsp:spPr>
        <a:xfrm>
          <a:off x="3451547" y="3020218"/>
          <a:ext cx="2347912" cy="390177"/>
        </a:xfrm>
        <a:prstGeom prst="roundRect">
          <a:avLst>
            <a:gd name="adj" fmla="val 10000"/>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Compliance</a:t>
          </a:r>
        </a:p>
      </dsp:txBody>
      <dsp:txXfrm>
        <a:off x="3462975" y="3031646"/>
        <a:ext cx="2325056" cy="367321"/>
      </dsp:txXfrm>
    </dsp:sp>
    <dsp:sp modelId="{0CBE69B2-494F-40DA-99B0-B76D4162FAC5}">
      <dsp:nvSpPr>
        <dsp:cNvPr id="0" name=""/>
        <dsp:cNvSpPr/>
      </dsp:nvSpPr>
      <dsp:spPr>
        <a:xfrm>
          <a:off x="3451547" y="3470423"/>
          <a:ext cx="2347912" cy="39017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a:t>What else?</a:t>
          </a:r>
        </a:p>
      </dsp:txBody>
      <dsp:txXfrm>
        <a:off x="3462975" y="3481851"/>
        <a:ext cx="2325056" cy="367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075D-7389-40BC-A0E9-F75411DC977A}">
      <dsp:nvSpPr>
        <dsp:cNvPr id="0" name=""/>
        <dsp:cNvSpPr/>
      </dsp:nvSpPr>
      <dsp:spPr>
        <a:xfrm>
          <a:off x="0" y="23900"/>
          <a:ext cx="8077200" cy="1272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The modern Risk Leader is often responsible for: </a:t>
          </a:r>
        </a:p>
      </dsp:txBody>
      <dsp:txXfrm>
        <a:off x="62141" y="86041"/>
        <a:ext cx="7952918" cy="1148678"/>
      </dsp:txXfrm>
    </dsp:sp>
    <dsp:sp modelId="{6CD44B76-1807-424C-B662-50CEB3CDEF22}">
      <dsp:nvSpPr>
        <dsp:cNvPr id="0" name=""/>
        <dsp:cNvSpPr/>
      </dsp:nvSpPr>
      <dsp:spPr>
        <a:xfrm>
          <a:off x="0" y="1296860"/>
          <a:ext cx="8077200"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Leading the Central Risk Team</a:t>
          </a:r>
        </a:p>
        <a:p>
          <a:pPr marL="228600" lvl="1" indent="-228600" algn="l" defTabSz="1111250">
            <a:lnSpc>
              <a:spcPct val="90000"/>
            </a:lnSpc>
            <a:spcBef>
              <a:spcPct val="0"/>
            </a:spcBef>
            <a:spcAft>
              <a:spcPct val="20000"/>
            </a:spcAft>
            <a:buChar char="••"/>
          </a:pPr>
          <a:r>
            <a:rPr lang="en-US" sz="2500" kern="1200" dirty="0">
              <a:cs typeface="Times New Roman" pitchFamily="18" charset="0"/>
            </a:rPr>
            <a:t>Influencing leaders within the business units</a:t>
          </a:r>
        </a:p>
        <a:p>
          <a:pPr marL="228600" lvl="1" indent="-228600" algn="l" defTabSz="1111250">
            <a:lnSpc>
              <a:spcPct val="90000"/>
            </a:lnSpc>
            <a:spcBef>
              <a:spcPct val="0"/>
            </a:spcBef>
            <a:spcAft>
              <a:spcPct val="20000"/>
            </a:spcAft>
            <a:buChar char="••"/>
          </a:pPr>
          <a:r>
            <a:rPr lang="en-US" sz="2500" kern="1200" dirty="0">
              <a:cs typeface="Times New Roman" pitchFamily="18" charset="0"/>
            </a:rPr>
            <a:t>Appointing representatives throughout business units</a:t>
          </a:r>
        </a:p>
        <a:p>
          <a:pPr marL="228600" lvl="1" indent="-228600" algn="l" defTabSz="1111250">
            <a:lnSpc>
              <a:spcPct val="90000"/>
            </a:lnSpc>
            <a:spcBef>
              <a:spcPct val="0"/>
            </a:spcBef>
            <a:spcAft>
              <a:spcPct val="20000"/>
            </a:spcAft>
            <a:buChar char="••"/>
          </a:pPr>
          <a:r>
            <a:rPr lang="en-US" sz="2500" kern="1200" dirty="0">
              <a:cs typeface="Times New Roman" pitchFamily="18" charset="0"/>
            </a:rPr>
            <a:t>Leading a central coordinating committee</a:t>
          </a:r>
        </a:p>
        <a:p>
          <a:pPr marL="228600" lvl="1" indent="-228600" algn="l" defTabSz="1111250">
            <a:lnSpc>
              <a:spcPct val="90000"/>
            </a:lnSpc>
            <a:spcBef>
              <a:spcPct val="0"/>
            </a:spcBef>
            <a:spcAft>
              <a:spcPct val="20000"/>
            </a:spcAft>
            <a:buChar char="••"/>
          </a:pPr>
          <a:r>
            <a:rPr lang="en-US" sz="2500" kern="1200" dirty="0">
              <a:cs typeface="Times New Roman" pitchFamily="18" charset="0"/>
            </a:rPr>
            <a:t>Overseeing distributed ownership of risks</a:t>
          </a:r>
        </a:p>
        <a:p>
          <a:pPr marL="228600" lvl="1" indent="-228600" algn="l" defTabSz="1111250">
            <a:lnSpc>
              <a:spcPct val="90000"/>
            </a:lnSpc>
            <a:spcBef>
              <a:spcPct val="0"/>
            </a:spcBef>
            <a:spcAft>
              <a:spcPct val="20000"/>
            </a:spcAft>
            <a:buChar char="••"/>
          </a:pPr>
          <a:r>
            <a:rPr lang="en-US" sz="2500" kern="1200" dirty="0">
              <a:cs typeface="Times New Roman" pitchFamily="18" charset="0"/>
            </a:rPr>
            <a:t>Acting as the risk conduit to the C-suite and/or the board</a:t>
          </a:r>
        </a:p>
        <a:p>
          <a:pPr marL="228600" lvl="1" indent="-228600" algn="l" defTabSz="1111250">
            <a:lnSpc>
              <a:spcPct val="90000"/>
            </a:lnSpc>
            <a:spcBef>
              <a:spcPct val="0"/>
            </a:spcBef>
            <a:spcAft>
              <a:spcPct val="20000"/>
            </a:spcAft>
            <a:buChar char="••"/>
          </a:pPr>
          <a:r>
            <a:rPr lang="en-US" sz="2500" kern="1200" dirty="0">
              <a:cs typeface="Times New Roman" pitchFamily="18" charset="0"/>
            </a:rPr>
            <a:t>Acting as a key resource in meeting third party risk related requirements</a:t>
          </a:r>
          <a:endParaRPr lang="en-US" sz="2500" kern="1200" dirty="0"/>
        </a:p>
      </dsp:txBody>
      <dsp:txXfrm>
        <a:off x="0" y="1296860"/>
        <a:ext cx="8077200" cy="3378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B6295-3200-4CA7-A912-2192CA7B0031}">
      <dsp:nvSpPr>
        <dsp:cNvPr id="0" name=""/>
        <dsp:cNvSpPr/>
      </dsp:nvSpPr>
      <dsp:spPr>
        <a:xfrm>
          <a:off x="2931798" y="1888939"/>
          <a:ext cx="2042975" cy="14342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 Enterprise Risk Management </a:t>
          </a:r>
        </a:p>
      </dsp:txBody>
      <dsp:txXfrm>
        <a:off x="3230985" y="2098973"/>
        <a:ext cx="1444601" cy="1014132"/>
      </dsp:txXfrm>
    </dsp:sp>
    <dsp:sp modelId="{679E4883-53B3-4DCD-B2AB-6BA6F88A992B}">
      <dsp:nvSpPr>
        <dsp:cNvPr id="0" name=""/>
        <dsp:cNvSpPr/>
      </dsp:nvSpPr>
      <dsp:spPr>
        <a:xfrm rot="16200000">
          <a:off x="3736743" y="1656264"/>
          <a:ext cx="433084" cy="32265"/>
        </a:xfrm>
        <a:custGeom>
          <a:avLst/>
          <a:gdLst/>
          <a:ahLst/>
          <a:cxnLst/>
          <a:rect l="0" t="0" r="0" b="0"/>
          <a:pathLst>
            <a:path>
              <a:moveTo>
                <a:pt x="0" y="16132"/>
              </a:moveTo>
              <a:lnTo>
                <a:pt x="433084" y="1613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942459" y="1661570"/>
        <a:ext cx="21654" cy="21654"/>
      </dsp:txXfrm>
    </dsp:sp>
    <dsp:sp modelId="{04DA1946-2F11-40E7-83F7-22AF1C4C243A}">
      <dsp:nvSpPr>
        <dsp:cNvPr id="0" name=""/>
        <dsp:cNvSpPr/>
      </dsp:nvSpPr>
      <dsp:spPr>
        <a:xfrm>
          <a:off x="2703201" y="21655"/>
          <a:ext cx="2500169" cy="14342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Embedded Risk Culture</a:t>
          </a:r>
        </a:p>
      </dsp:txBody>
      <dsp:txXfrm>
        <a:off x="3069342" y="231689"/>
        <a:ext cx="1767887" cy="1014132"/>
      </dsp:txXfrm>
    </dsp:sp>
    <dsp:sp modelId="{1031E759-B322-4929-A958-E6E0ABC246C3}">
      <dsp:nvSpPr>
        <dsp:cNvPr id="0" name=""/>
        <dsp:cNvSpPr/>
      </dsp:nvSpPr>
      <dsp:spPr>
        <a:xfrm rot="20158128">
          <a:off x="4803073" y="2146810"/>
          <a:ext cx="287933" cy="32265"/>
        </a:xfrm>
        <a:custGeom>
          <a:avLst/>
          <a:gdLst/>
          <a:ahLst/>
          <a:cxnLst/>
          <a:rect l="0" t="0" r="0" b="0"/>
          <a:pathLst>
            <a:path>
              <a:moveTo>
                <a:pt x="0" y="16132"/>
              </a:moveTo>
              <a:lnTo>
                <a:pt x="287933" y="1613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939841" y="2155745"/>
        <a:ext cx="14396" cy="14396"/>
      </dsp:txXfrm>
    </dsp:sp>
    <dsp:sp modelId="{35F2E98D-D8D8-4C96-B28D-913441CE654D}">
      <dsp:nvSpPr>
        <dsp:cNvPr id="0" name=""/>
        <dsp:cNvSpPr/>
      </dsp:nvSpPr>
      <dsp:spPr>
        <a:xfrm>
          <a:off x="4833695" y="955286"/>
          <a:ext cx="2427082" cy="1434200"/>
        </a:xfrm>
        <a:prstGeom prst="ellips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Effective Risk Control Processes</a:t>
          </a:r>
        </a:p>
      </dsp:txBody>
      <dsp:txXfrm>
        <a:off x="5189133" y="1165320"/>
        <a:ext cx="1716206" cy="1014132"/>
      </dsp:txXfrm>
    </dsp:sp>
    <dsp:sp modelId="{8BCBDC6F-F26C-4F57-8656-6CA4D4400B23}">
      <dsp:nvSpPr>
        <dsp:cNvPr id="0" name=""/>
        <dsp:cNvSpPr/>
      </dsp:nvSpPr>
      <dsp:spPr>
        <a:xfrm rot="1527444">
          <a:off x="4788517" y="3037519"/>
          <a:ext cx="210013" cy="32265"/>
        </a:xfrm>
        <a:custGeom>
          <a:avLst/>
          <a:gdLst/>
          <a:ahLst/>
          <a:cxnLst/>
          <a:rect l="0" t="0" r="0" b="0"/>
          <a:pathLst>
            <a:path>
              <a:moveTo>
                <a:pt x="0" y="16132"/>
              </a:moveTo>
              <a:lnTo>
                <a:pt x="210013" y="1613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888273" y="3048402"/>
        <a:ext cx="10500" cy="10500"/>
      </dsp:txXfrm>
    </dsp:sp>
    <dsp:sp modelId="{17AAF3BE-4E4F-4839-AA09-D1EA8AD19C65}">
      <dsp:nvSpPr>
        <dsp:cNvPr id="0" name=""/>
        <dsp:cNvSpPr/>
      </dsp:nvSpPr>
      <dsp:spPr>
        <a:xfrm>
          <a:off x="4740165" y="2822579"/>
          <a:ext cx="2348574" cy="1434200"/>
        </a:xfrm>
        <a:prstGeom prst="ellips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Extreme Event Management Through focus on Key Risks</a:t>
          </a:r>
        </a:p>
      </dsp:txBody>
      <dsp:txXfrm>
        <a:off x="5084106" y="3032613"/>
        <a:ext cx="1660692" cy="1014132"/>
      </dsp:txXfrm>
    </dsp:sp>
    <dsp:sp modelId="{2E1B7921-38C1-4608-8F3E-B708FA9982EB}">
      <dsp:nvSpPr>
        <dsp:cNvPr id="0" name=""/>
        <dsp:cNvSpPr/>
      </dsp:nvSpPr>
      <dsp:spPr>
        <a:xfrm rot="5400000">
          <a:off x="3725916" y="3534377"/>
          <a:ext cx="454739" cy="32265"/>
        </a:xfrm>
        <a:custGeom>
          <a:avLst/>
          <a:gdLst/>
          <a:ahLst/>
          <a:cxnLst/>
          <a:rect l="0" t="0" r="0" b="0"/>
          <a:pathLst>
            <a:path>
              <a:moveTo>
                <a:pt x="0" y="16132"/>
              </a:moveTo>
              <a:lnTo>
                <a:pt x="454739" y="1613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941917" y="3539141"/>
        <a:ext cx="22736" cy="22736"/>
      </dsp:txXfrm>
    </dsp:sp>
    <dsp:sp modelId="{E4891EEE-EB0C-4733-8881-73D34F42C82A}">
      <dsp:nvSpPr>
        <dsp:cNvPr id="0" name=""/>
        <dsp:cNvSpPr/>
      </dsp:nvSpPr>
      <dsp:spPr>
        <a:xfrm>
          <a:off x="2685883" y="3777879"/>
          <a:ext cx="2534805" cy="1434200"/>
        </a:xfrm>
        <a:prstGeom prst="ellips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Appropriate Risk measurement and Economic Capital Models</a:t>
          </a:r>
        </a:p>
      </dsp:txBody>
      <dsp:txXfrm>
        <a:off x="3057097" y="3987913"/>
        <a:ext cx="1792377" cy="1014132"/>
      </dsp:txXfrm>
    </dsp:sp>
    <dsp:sp modelId="{A509B0C4-2574-419A-8DFD-3E3B4A374112}">
      <dsp:nvSpPr>
        <dsp:cNvPr id="0" name=""/>
        <dsp:cNvSpPr/>
      </dsp:nvSpPr>
      <dsp:spPr>
        <a:xfrm rot="9367434">
          <a:off x="2749608" y="3044180"/>
          <a:ext cx="354791" cy="32265"/>
        </a:xfrm>
        <a:custGeom>
          <a:avLst/>
          <a:gdLst/>
          <a:ahLst/>
          <a:cxnLst/>
          <a:rect l="0" t="0" r="0" b="0"/>
          <a:pathLst>
            <a:path>
              <a:moveTo>
                <a:pt x="0" y="16132"/>
              </a:moveTo>
              <a:lnTo>
                <a:pt x="354791" y="1613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918135" y="3051443"/>
        <a:ext cx="17739" cy="17739"/>
      </dsp:txXfrm>
    </dsp:sp>
    <dsp:sp modelId="{97DBD0D5-B282-49C5-A3AC-9284E68064CB}">
      <dsp:nvSpPr>
        <dsp:cNvPr id="0" name=""/>
        <dsp:cNvSpPr/>
      </dsp:nvSpPr>
      <dsp:spPr>
        <a:xfrm>
          <a:off x="724895" y="2822590"/>
          <a:ext cx="2238227" cy="1434200"/>
        </a:xfrm>
        <a:prstGeom prst="ellips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Key Risk Discussions included in Operational and Strategic Planning</a:t>
          </a:r>
        </a:p>
      </dsp:txBody>
      <dsp:txXfrm>
        <a:off x="1052676" y="3032624"/>
        <a:ext cx="1582665" cy="1014132"/>
      </dsp:txXfrm>
    </dsp:sp>
    <dsp:sp modelId="{4A57BAAD-6E1C-42AE-93B7-6D480523FE5F}">
      <dsp:nvSpPr>
        <dsp:cNvPr id="0" name=""/>
        <dsp:cNvSpPr/>
      </dsp:nvSpPr>
      <dsp:spPr>
        <a:xfrm rot="12257856">
          <a:off x="2744486" y="2126757"/>
          <a:ext cx="365844" cy="32265"/>
        </a:xfrm>
        <a:custGeom>
          <a:avLst/>
          <a:gdLst/>
          <a:ahLst/>
          <a:cxnLst/>
          <a:rect l="0" t="0" r="0" b="0"/>
          <a:pathLst>
            <a:path>
              <a:moveTo>
                <a:pt x="0" y="16132"/>
              </a:moveTo>
              <a:lnTo>
                <a:pt x="365844" y="1613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918262" y="2133744"/>
        <a:ext cx="18292" cy="18292"/>
      </dsp:txXfrm>
    </dsp:sp>
    <dsp:sp modelId="{F67016F1-17B5-45BF-9412-B2689E448048}">
      <dsp:nvSpPr>
        <dsp:cNvPr id="0" name=""/>
        <dsp:cNvSpPr/>
      </dsp:nvSpPr>
      <dsp:spPr>
        <a:xfrm>
          <a:off x="836055" y="955287"/>
          <a:ext cx="2098378" cy="1434200"/>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a:t>Corporate Performance Based on Ability to Manage Risks to Achieve Objectives</a:t>
          </a:r>
        </a:p>
      </dsp:txBody>
      <dsp:txXfrm>
        <a:off x="1143355" y="1165321"/>
        <a:ext cx="1483778" cy="10141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37275-092A-4421-87EB-54A06165E439}">
      <dsp:nvSpPr>
        <dsp:cNvPr id="0" name=""/>
        <dsp:cNvSpPr/>
      </dsp:nvSpPr>
      <dsp:spPr>
        <a:xfrm>
          <a:off x="1847" y="0"/>
          <a:ext cx="1936700" cy="45237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solidFill>
                <a:schemeClr val="bg1"/>
              </a:solidFill>
            </a:rPr>
            <a:t>Strategic</a:t>
          </a:r>
        </a:p>
        <a:p>
          <a:pPr marL="114300" lvl="1" indent="-114300" algn="l" defTabSz="622300">
            <a:lnSpc>
              <a:spcPct val="90000"/>
            </a:lnSpc>
            <a:spcBef>
              <a:spcPct val="0"/>
            </a:spcBef>
            <a:spcAft>
              <a:spcPct val="15000"/>
            </a:spcAft>
            <a:buChar char="••"/>
          </a:pPr>
          <a:r>
            <a:rPr lang="en-US" sz="1400" kern="1200" dirty="0">
              <a:solidFill>
                <a:schemeClr val="bg1"/>
              </a:solidFill>
            </a:rPr>
            <a:t>Acquisitions</a:t>
          </a:r>
        </a:p>
        <a:p>
          <a:pPr marL="114300" lvl="1" indent="-114300" algn="l" defTabSz="622300">
            <a:lnSpc>
              <a:spcPct val="90000"/>
            </a:lnSpc>
            <a:spcBef>
              <a:spcPct val="0"/>
            </a:spcBef>
            <a:spcAft>
              <a:spcPct val="15000"/>
            </a:spcAft>
            <a:buChar char="••"/>
          </a:pPr>
          <a:r>
            <a:rPr lang="en-US" sz="1400" kern="1200" dirty="0">
              <a:solidFill>
                <a:schemeClr val="bg1"/>
              </a:solidFill>
            </a:rPr>
            <a:t>Business Model</a:t>
          </a:r>
        </a:p>
        <a:p>
          <a:pPr marL="114300" lvl="1" indent="-114300" algn="l" defTabSz="622300">
            <a:lnSpc>
              <a:spcPct val="90000"/>
            </a:lnSpc>
            <a:spcBef>
              <a:spcPct val="0"/>
            </a:spcBef>
            <a:spcAft>
              <a:spcPct val="15000"/>
            </a:spcAft>
            <a:buChar char="••"/>
          </a:pPr>
          <a:r>
            <a:rPr lang="en-US" sz="1400" kern="1200" dirty="0">
              <a:solidFill>
                <a:schemeClr val="bg1"/>
              </a:solidFill>
            </a:rPr>
            <a:t>Competition</a:t>
          </a:r>
        </a:p>
        <a:p>
          <a:pPr marL="114300" lvl="1" indent="-114300" algn="l" defTabSz="622300">
            <a:lnSpc>
              <a:spcPct val="90000"/>
            </a:lnSpc>
            <a:spcBef>
              <a:spcPct val="0"/>
            </a:spcBef>
            <a:spcAft>
              <a:spcPct val="15000"/>
            </a:spcAft>
            <a:buChar char="••"/>
          </a:pPr>
          <a:r>
            <a:rPr lang="en-US" sz="1400" kern="1200" dirty="0">
              <a:solidFill>
                <a:schemeClr val="bg1"/>
              </a:solidFill>
            </a:rPr>
            <a:t>Demographic</a:t>
          </a:r>
        </a:p>
        <a:p>
          <a:pPr marL="114300" lvl="1" indent="-114300" algn="l" defTabSz="622300">
            <a:lnSpc>
              <a:spcPct val="90000"/>
            </a:lnSpc>
            <a:spcBef>
              <a:spcPct val="0"/>
            </a:spcBef>
            <a:spcAft>
              <a:spcPct val="15000"/>
            </a:spcAft>
            <a:buChar char="••"/>
          </a:pPr>
          <a:r>
            <a:rPr lang="en-US" sz="1400" kern="1200" dirty="0">
              <a:solidFill>
                <a:schemeClr val="bg1"/>
              </a:solidFill>
            </a:rPr>
            <a:t>Brand</a:t>
          </a:r>
        </a:p>
        <a:p>
          <a:pPr marL="114300" lvl="1" indent="-114300" algn="l" defTabSz="622300">
            <a:lnSpc>
              <a:spcPct val="90000"/>
            </a:lnSpc>
            <a:spcBef>
              <a:spcPct val="0"/>
            </a:spcBef>
            <a:spcAft>
              <a:spcPct val="15000"/>
            </a:spcAft>
            <a:buChar char="••"/>
          </a:pPr>
          <a:r>
            <a:rPr lang="en-US" sz="1400" kern="1200" dirty="0">
              <a:solidFill>
                <a:schemeClr val="bg1"/>
              </a:solidFill>
            </a:rPr>
            <a:t>Disruptive innovation</a:t>
          </a:r>
        </a:p>
        <a:p>
          <a:pPr marL="114300" lvl="1" indent="-114300" algn="l" defTabSz="622300">
            <a:lnSpc>
              <a:spcPct val="90000"/>
            </a:lnSpc>
            <a:spcBef>
              <a:spcPct val="0"/>
            </a:spcBef>
            <a:spcAft>
              <a:spcPct val="15000"/>
            </a:spcAft>
            <a:buChar char="••"/>
          </a:pPr>
          <a:r>
            <a:rPr lang="en-US" sz="1400" kern="1200" dirty="0">
              <a:solidFill>
                <a:schemeClr val="bg1"/>
              </a:solidFill>
            </a:rPr>
            <a:t>Market.</a:t>
          </a:r>
        </a:p>
      </dsp:txBody>
      <dsp:txXfrm>
        <a:off x="1847" y="1809502"/>
        <a:ext cx="1936700" cy="1809502"/>
      </dsp:txXfrm>
    </dsp:sp>
    <dsp:sp modelId="{9A5A2449-EB58-409C-BF05-EA7004D8CC46}">
      <dsp:nvSpPr>
        <dsp:cNvPr id="0" name=""/>
        <dsp:cNvSpPr/>
      </dsp:nvSpPr>
      <dsp:spPr>
        <a:xfrm>
          <a:off x="216992" y="271425"/>
          <a:ext cx="1506410" cy="150641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99FB232-5E27-4C25-8A5E-D66EF5DCC631}">
      <dsp:nvSpPr>
        <dsp:cNvPr id="0" name=""/>
        <dsp:cNvSpPr/>
      </dsp:nvSpPr>
      <dsp:spPr>
        <a:xfrm>
          <a:off x="1996649" y="0"/>
          <a:ext cx="1936700" cy="45237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solidFill>
                <a:schemeClr val="bg1"/>
              </a:solidFill>
            </a:rPr>
            <a:t>Operations</a:t>
          </a:r>
        </a:p>
        <a:p>
          <a:pPr marL="114300" lvl="1" indent="-114300" algn="l" defTabSz="622300">
            <a:lnSpc>
              <a:spcPct val="90000"/>
            </a:lnSpc>
            <a:spcBef>
              <a:spcPct val="0"/>
            </a:spcBef>
            <a:spcAft>
              <a:spcPct val="15000"/>
            </a:spcAft>
            <a:buChar char="••"/>
          </a:pPr>
          <a:r>
            <a:rPr lang="en-US" sz="1400" kern="1200" dirty="0">
              <a:solidFill>
                <a:schemeClr val="bg1"/>
              </a:solidFill>
            </a:rPr>
            <a:t>Customer service</a:t>
          </a:r>
        </a:p>
        <a:p>
          <a:pPr marL="114300" lvl="1" indent="-114300" algn="l" defTabSz="622300">
            <a:lnSpc>
              <a:spcPct val="90000"/>
            </a:lnSpc>
            <a:spcBef>
              <a:spcPct val="0"/>
            </a:spcBef>
            <a:spcAft>
              <a:spcPct val="15000"/>
            </a:spcAft>
            <a:buChar char="••"/>
          </a:pPr>
          <a:r>
            <a:rPr lang="en-US" sz="1400" kern="1200" dirty="0">
              <a:solidFill>
                <a:schemeClr val="bg1"/>
              </a:solidFill>
            </a:rPr>
            <a:t>Infrastructure</a:t>
          </a:r>
        </a:p>
        <a:p>
          <a:pPr marL="114300" lvl="1" indent="-114300" algn="l" defTabSz="622300">
            <a:lnSpc>
              <a:spcPct val="90000"/>
            </a:lnSpc>
            <a:spcBef>
              <a:spcPct val="0"/>
            </a:spcBef>
            <a:spcAft>
              <a:spcPct val="15000"/>
            </a:spcAft>
            <a:buChar char="••"/>
          </a:pPr>
          <a:r>
            <a:rPr lang="en-US" sz="1400" kern="1200" dirty="0">
              <a:solidFill>
                <a:schemeClr val="bg1"/>
              </a:solidFill>
            </a:rPr>
            <a:t>Processes</a:t>
          </a:r>
        </a:p>
        <a:p>
          <a:pPr marL="114300" lvl="1" indent="-114300" algn="l" defTabSz="622300">
            <a:lnSpc>
              <a:spcPct val="90000"/>
            </a:lnSpc>
            <a:spcBef>
              <a:spcPct val="0"/>
            </a:spcBef>
            <a:spcAft>
              <a:spcPct val="15000"/>
            </a:spcAft>
            <a:buChar char="••"/>
          </a:pPr>
          <a:r>
            <a:rPr lang="en-US" sz="1400" kern="1200" dirty="0">
              <a:solidFill>
                <a:schemeClr val="bg1"/>
              </a:solidFill>
            </a:rPr>
            <a:t>System capabilities</a:t>
          </a:r>
        </a:p>
        <a:p>
          <a:pPr marL="114300" lvl="1" indent="-114300" algn="l" defTabSz="622300">
            <a:lnSpc>
              <a:spcPct val="90000"/>
            </a:lnSpc>
            <a:spcBef>
              <a:spcPct val="0"/>
            </a:spcBef>
            <a:spcAft>
              <a:spcPct val="15000"/>
            </a:spcAft>
            <a:buChar char="••"/>
          </a:pPr>
          <a:r>
            <a:rPr lang="en-US" sz="1400" kern="1200" dirty="0">
              <a:solidFill>
                <a:schemeClr val="bg1"/>
              </a:solidFill>
            </a:rPr>
            <a:t>Talent</a:t>
          </a:r>
        </a:p>
        <a:p>
          <a:pPr marL="114300" lvl="1" indent="-114300" algn="l" defTabSz="622300">
            <a:lnSpc>
              <a:spcPct val="90000"/>
            </a:lnSpc>
            <a:spcBef>
              <a:spcPct val="0"/>
            </a:spcBef>
            <a:spcAft>
              <a:spcPct val="15000"/>
            </a:spcAft>
            <a:buChar char="••"/>
          </a:pPr>
          <a:r>
            <a:rPr lang="en-US" sz="1400" b="0" kern="1200" dirty="0">
              <a:solidFill>
                <a:schemeClr val="bg1"/>
              </a:solidFill>
            </a:rPr>
            <a:t>Technology</a:t>
          </a:r>
        </a:p>
      </dsp:txBody>
      <dsp:txXfrm>
        <a:off x="1996649" y="1809502"/>
        <a:ext cx="1936700" cy="1809502"/>
      </dsp:txXfrm>
    </dsp:sp>
    <dsp:sp modelId="{2A95366F-DCD8-4F3A-BE7B-806219A760E6}">
      <dsp:nvSpPr>
        <dsp:cNvPr id="0" name=""/>
        <dsp:cNvSpPr/>
      </dsp:nvSpPr>
      <dsp:spPr>
        <a:xfrm>
          <a:off x="2211793" y="271425"/>
          <a:ext cx="1506410" cy="150641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83C71BE-4D6A-4AB4-BFC1-A053E5782A22}">
      <dsp:nvSpPr>
        <dsp:cNvPr id="0" name=""/>
        <dsp:cNvSpPr/>
      </dsp:nvSpPr>
      <dsp:spPr>
        <a:xfrm>
          <a:off x="3991450" y="0"/>
          <a:ext cx="1936700" cy="45237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solidFill>
                <a:schemeClr val="bg1"/>
              </a:solidFill>
            </a:rPr>
            <a:t>Financial</a:t>
          </a:r>
        </a:p>
        <a:p>
          <a:pPr marL="114300" lvl="1" indent="-114300" algn="l" defTabSz="622300">
            <a:lnSpc>
              <a:spcPct val="90000"/>
            </a:lnSpc>
            <a:spcBef>
              <a:spcPct val="0"/>
            </a:spcBef>
            <a:spcAft>
              <a:spcPct val="15000"/>
            </a:spcAft>
            <a:buChar char="••"/>
          </a:pPr>
          <a:r>
            <a:rPr lang="en-US" sz="1400" kern="1200" dirty="0">
              <a:solidFill>
                <a:schemeClr val="bg1"/>
              </a:solidFill>
            </a:rPr>
            <a:t>Capital</a:t>
          </a:r>
        </a:p>
        <a:p>
          <a:pPr marL="114300" lvl="1" indent="-114300" algn="l" defTabSz="622300">
            <a:lnSpc>
              <a:spcPct val="90000"/>
            </a:lnSpc>
            <a:spcBef>
              <a:spcPct val="0"/>
            </a:spcBef>
            <a:spcAft>
              <a:spcPct val="15000"/>
            </a:spcAft>
            <a:buChar char="••"/>
          </a:pPr>
          <a:r>
            <a:rPr lang="en-US" sz="1400" kern="1200" dirty="0">
              <a:solidFill>
                <a:schemeClr val="bg1"/>
              </a:solidFill>
            </a:rPr>
            <a:t>Cash flow</a:t>
          </a:r>
        </a:p>
        <a:p>
          <a:pPr marL="114300" lvl="1" indent="-114300" algn="l" defTabSz="622300">
            <a:lnSpc>
              <a:spcPct val="90000"/>
            </a:lnSpc>
            <a:spcBef>
              <a:spcPct val="0"/>
            </a:spcBef>
            <a:spcAft>
              <a:spcPct val="15000"/>
            </a:spcAft>
            <a:buChar char="••"/>
          </a:pPr>
          <a:r>
            <a:rPr lang="en-US" sz="1400" kern="1200" dirty="0">
              <a:solidFill>
                <a:schemeClr val="bg1"/>
              </a:solidFill>
            </a:rPr>
            <a:t>Credit</a:t>
          </a:r>
        </a:p>
        <a:p>
          <a:pPr marL="114300" lvl="1" indent="-114300" algn="l" defTabSz="622300">
            <a:lnSpc>
              <a:spcPct val="90000"/>
            </a:lnSpc>
            <a:spcBef>
              <a:spcPct val="0"/>
            </a:spcBef>
            <a:spcAft>
              <a:spcPct val="15000"/>
            </a:spcAft>
            <a:buChar char="••"/>
          </a:pPr>
          <a:r>
            <a:rPr lang="en-US" sz="1400" kern="1200" dirty="0">
              <a:solidFill>
                <a:schemeClr val="bg1"/>
              </a:solidFill>
            </a:rPr>
            <a:t>Debt obligations</a:t>
          </a:r>
        </a:p>
        <a:p>
          <a:pPr marL="114300" lvl="1" indent="-114300" algn="l" defTabSz="622300">
            <a:lnSpc>
              <a:spcPct val="90000"/>
            </a:lnSpc>
            <a:spcBef>
              <a:spcPct val="0"/>
            </a:spcBef>
            <a:spcAft>
              <a:spcPct val="15000"/>
            </a:spcAft>
            <a:buChar char="••"/>
          </a:pPr>
          <a:r>
            <a:rPr lang="en-US" sz="1400" kern="1200" dirty="0">
              <a:solidFill>
                <a:schemeClr val="bg1"/>
              </a:solidFill>
            </a:rPr>
            <a:t>Foreign exchange</a:t>
          </a:r>
        </a:p>
        <a:p>
          <a:pPr marL="114300" lvl="1" indent="-114300" algn="l" defTabSz="622300">
            <a:lnSpc>
              <a:spcPct val="90000"/>
            </a:lnSpc>
            <a:spcBef>
              <a:spcPct val="0"/>
            </a:spcBef>
            <a:spcAft>
              <a:spcPct val="15000"/>
            </a:spcAft>
            <a:buChar char="••"/>
          </a:pPr>
          <a:r>
            <a:rPr lang="en-US" sz="1400" kern="1200" dirty="0">
              <a:solidFill>
                <a:schemeClr val="bg1"/>
              </a:solidFill>
            </a:rPr>
            <a:t>Liquidity</a:t>
          </a:r>
        </a:p>
        <a:p>
          <a:pPr marL="114300" lvl="1" indent="-114300" algn="l" defTabSz="622300">
            <a:lnSpc>
              <a:spcPct val="90000"/>
            </a:lnSpc>
            <a:spcBef>
              <a:spcPct val="0"/>
            </a:spcBef>
            <a:spcAft>
              <a:spcPct val="15000"/>
            </a:spcAft>
            <a:buChar char="••"/>
          </a:pPr>
          <a:r>
            <a:rPr lang="en-US" sz="1400" kern="1200" dirty="0">
              <a:solidFill>
                <a:schemeClr val="bg1"/>
              </a:solidFill>
            </a:rPr>
            <a:t>Etc.</a:t>
          </a:r>
        </a:p>
      </dsp:txBody>
      <dsp:txXfrm>
        <a:off x="3991450" y="1809502"/>
        <a:ext cx="1936700" cy="1809502"/>
      </dsp:txXfrm>
    </dsp:sp>
    <dsp:sp modelId="{B4578BB1-516A-475B-9723-421818C402AC}">
      <dsp:nvSpPr>
        <dsp:cNvPr id="0" name=""/>
        <dsp:cNvSpPr/>
      </dsp:nvSpPr>
      <dsp:spPr>
        <a:xfrm>
          <a:off x="4206595" y="271425"/>
          <a:ext cx="1506410" cy="150641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318F42C-74CD-4443-A7A4-1F1656505B12}">
      <dsp:nvSpPr>
        <dsp:cNvPr id="0" name=""/>
        <dsp:cNvSpPr/>
      </dsp:nvSpPr>
      <dsp:spPr>
        <a:xfrm>
          <a:off x="5986251" y="0"/>
          <a:ext cx="1936700" cy="45237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solidFill>
                <a:schemeClr val="bg1"/>
              </a:solidFill>
            </a:rPr>
            <a:t>External</a:t>
          </a:r>
        </a:p>
        <a:p>
          <a:pPr marL="114300" lvl="1" indent="-114300" algn="l" defTabSz="622300">
            <a:lnSpc>
              <a:spcPct val="90000"/>
            </a:lnSpc>
            <a:spcBef>
              <a:spcPct val="0"/>
            </a:spcBef>
            <a:spcAft>
              <a:spcPct val="15000"/>
            </a:spcAft>
            <a:buChar char="••"/>
          </a:pPr>
          <a:r>
            <a:rPr lang="en-US" sz="1400" kern="1200" dirty="0">
              <a:solidFill>
                <a:schemeClr val="bg1"/>
              </a:solidFill>
            </a:rPr>
            <a:t>Economy</a:t>
          </a:r>
        </a:p>
        <a:p>
          <a:pPr marL="114300" lvl="1" indent="-114300" algn="l" defTabSz="622300">
            <a:lnSpc>
              <a:spcPct val="90000"/>
            </a:lnSpc>
            <a:spcBef>
              <a:spcPct val="0"/>
            </a:spcBef>
            <a:spcAft>
              <a:spcPct val="15000"/>
            </a:spcAft>
            <a:buChar char="••"/>
          </a:pPr>
          <a:r>
            <a:rPr lang="en-US" sz="1400" kern="1200" dirty="0">
              <a:solidFill>
                <a:schemeClr val="bg1"/>
              </a:solidFill>
            </a:rPr>
            <a:t>Environment</a:t>
          </a:r>
        </a:p>
        <a:p>
          <a:pPr marL="114300" lvl="1" indent="-114300" algn="l" defTabSz="622300">
            <a:lnSpc>
              <a:spcPct val="90000"/>
            </a:lnSpc>
            <a:spcBef>
              <a:spcPct val="0"/>
            </a:spcBef>
            <a:spcAft>
              <a:spcPct val="15000"/>
            </a:spcAft>
            <a:buChar char="••"/>
          </a:pPr>
          <a:r>
            <a:rPr lang="en-US" sz="1400" kern="1200" dirty="0">
              <a:solidFill>
                <a:schemeClr val="bg1"/>
              </a:solidFill>
            </a:rPr>
            <a:t>Geopolitical</a:t>
          </a:r>
        </a:p>
        <a:p>
          <a:pPr marL="114300" lvl="1" indent="-114300" algn="l" defTabSz="622300">
            <a:lnSpc>
              <a:spcPct val="90000"/>
            </a:lnSpc>
            <a:spcBef>
              <a:spcPct val="0"/>
            </a:spcBef>
            <a:spcAft>
              <a:spcPct val="15000"/>
            </a:spcAft>
            <a:buChar char="••"/>
          </a:pPr>
          <a:r>
            <a:rPr lang="en-US" sz="1400" kern="1200" dirty="0">
              <a:solidFill>
                <a:schemeClr val="bg1"/>
              </a:solidFill>
            </a:rPr>
            <a:t>Regulatory</a:t>
          </a:r>
        </a:p>
        <a:p>
          <a:pPr marL="114300" lvl="1" indent="-114300" algn="l" defTabSz="622300">
            <a:lnSpc>
              <a:spcPct val="90000"/>
            </a:lnSpc>
            <a:spcBef>
              <a:spcPct val="0"/>
            </a:spcBef>
            <a:spcAft>
              <a:spcPct val="15000"/>
            </a:spcAft>
            <a:buChar char="••"/>
          </a:pPr>
          <a:r>
            <a:rPr lang="en-US" sz="1400" kern="1200" dirty="0">
              <a:solidFill>
                <a:schemeClr val="bg1"/>
              </a:solidFill>
            </a:rPr>
            <a:t>Tax policies</a:t>
          </a:r>
        </a:p>
        <a:p>
          <a:pPr marL="114300" lvl="1" indent="-114300" algn="l" defTabSz="622300">
            <a:lnSpc>
              <a:spcPct val="90000"/>
            </a:lnSpc>
            <a:spcBef>
              <a:spcPct val="0"/>
            </a:spcBef>
            <a:spcAft>
              <a:spcPct val="15000"/>
            </a:spcAft>
            <a:buChar char="••"/>
          </a:pPr>
          <a:r>
            <a:rPr lang="en-US" sz="1400" kern="1200" dirty="0">
              <a:solidFill>
                <a:schemeClr val="bg1"/>
              </a:solidFill>
            </a:rPr>
            <a:t>Weather events</a:t>
          </a:r>
        </a:p>
        <a:p>
          <a:pPr marL="114300" lvl="1" indent="-114300" algn="l" defTabSz="622300">
            <a:lnSpc>
              <a:spcPct val="90000"/>
            </a:lnSpc>
            <a:spcBef>
              <a:spcPct val="0"/>
            </a:spcBef>
            <a:spcAft>
              <a:spcPct val="15000"/>
            </a:spcAft>
            <a:buChar char="••"/>
          </a:pPr>
          <a:r>
            <a:rPr lang="en-US" sz="1400" kern="1200" dirty="0">
              <a:solidFill>
                <a:schemeClr val="bg1"/>
              </a:solidFill>
            </a:rPr>
            <a:t>Etc.</a:t>
          </a:r>
        </a:p>
      </dsp:txBody>
      <dsp:txXfrm>
        <a:off x="5986251" y="1809502"/>
        <a:ext cx="1936700" cy="1809502"/>
      </dsp:txXfrm>
    </dsp:sp>
    <dsp:sp modelId="{61BF0768-70AB-44D1-BCE4-4E618C3E90D9}">
      <dsp:nvSpPr>
        <dsp:cNvPr id="0" name=""/>
        <dsp:cNvSpPr/>
      </dsp:nvSpPr>
      <dsp:spPr>
        <a:xfrm>
          <a:off x="6201396" y="271425"/>
          <a:ext cx="1506410" cy="150641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00B8BBB-C403-483D-AF00-124C4B4C1B07}">
      <dsp:nvSpPr>
        <dsp:cNvPr id="0" name=""/>
        <dsp:cNvSpPr/>
      </dsp:nvSpPr>
      <dsp:spPr>
        <a:xfrm>
          <a:off x="761986" y="3676454"/>
          <a:ext cx="6400826" cy="847301"/>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FEC15-8D65-4F1C-B0CD-36AB64006EF5}">
      <dsp:nvSpPr>
        <dsp:cNvPr id="0" name=""/>
        <dsp:cNvSpPr/>
      </dsp:nvSpPr>
      <dsp:spPr>
        <a:xfrm>
          <a:off x="2566189" y="2456224"/>
          <a:ext cx="1878020" cy="1878020"/>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chemeClr val="bg1"/>
              </a:solidFill>
            </a:rPr>
            <a:t>Emerging Risks</a:t>
          </a:r>
        </a:p>
      </dsp:txBody>
      <dsp:txXfrm>
        <a:off x="2841219" y="2731254"/>
        <a:ext cx="1327960" cy="1327960"/>
      </dsp:txXfrm>
    </dsp:sp>
    <dsp:sp modelId="{75F6FCBE-1F20-4ADA-925C-25412B92C270}">
      <dsp:nvSpPr>
        <dsp:cNvPr id="0" name=""/>
        <dsp:cNvSpPr/>
      </dsp:nvSpPr>
      <dsp:spPr>
        <a:xfrm rot="10800000">
          <a:off x="658015" y="3127616"/>
          <a:ext cx="1803224" cy="535235"/>
        </a:xfrm>
        <a:prstGeom prst="lef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8D388D-EB5F-4D5C-93CC-F3B0E35A18AF}">
      <dsp:nvSpPr>
        <dsp:cNvPr id="0" name=""/>
        <dsp:cNvSpPr/>
      </dsp:nvSpPr>
      <dsp:spPr>
        <a:xfrm>
          <a:off x="708" y="2869388"/>
          <a:ext cx="1314614" cy="10516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a:t>High Level of Uncertainty</a:t>
          </a:r>
        </a:p>
      </dsp:txBody>
      <dsp:txXfrm>
        <a:off x="31511" y="2900191"/>
        <a:ext cx="1253008" cy="990085"/>
      </dsp:txXfrm>
    </dsp:sp>
    <dsp:sp modelId="{59F77E03-8F5F-4A61-8543-A806719F2F34}">
      <dsp:nvSpPr>
        <dsp:cNvPr id="0" name=""/>
        <dsp:cNvSpPr/>
      </dsp:nvSpPr>
      <dsp:spPr>
        <a:xfrm rot="12960000">
          <a:off x="1029586" y="1984037"/>
          <a:ext cx="1803224" cy="535235"/>
        </a:xfrm>
        <a:prstGeom prst="lef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62E480-9A06-4BC1-8853-B48D0E8A19D6}">
      <dsp:nvSpPr>
        <dsp:cNvPr id="0" name=""/>
        <dsp:cNvSpPr/>
      </dsp:nvSpPr>
      <dsp:spPr>
        <a:xfrm>
          <a:off x="544472" y="1195855"/>
          <a:ext cx="1314614" cy="10516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a:t>Lack of Consensus</a:t>
          </a:r>
        </a:p>
      </dsp:txBody>
      <dsp:txXfrm>
        <a:off x="575275" y="1226658"/>
        <a:ext cx="1253008" cy="990085"/>
      </dsp:txXfrm>
    </dsp:sp>
    <dsp:sp modelId="{9417A93A-17EF-45A4-BCE4-3BAB8A3944CA}">
      <dsp:nvSpPr>
        <dsp:cNvPr id="0" name=""/>
        <dsp:cNvSpPr/>
      </dsp:nvSpPr>
      <dsp:spPr>
        <a:xfrm rot="15120000">
          <a:off x="2002372" y="1277267"/>
          <a:ext cx="1803224" cy="535235"/>
        </a:xfrm>
        <a:prstGeom prst="lef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A8C9E32-3216-4A22-A832-7A37BD32E044}">
      <dsp:nvSpPr>
        <dsp:cNvPr id="0" name=""/>
        <dsp:cNvSpPr/>
      </dsp:nvSpPr>
      <dsp:spPr>
        <a:xfrm>
          <a:off x="1968064" y="161555"/>
          <a:ext cx="1314614" cy="10516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a:t>Uncertain relevance</a:t>
          </a:r>
        </a:p>
      </dsp:txBody>
      <dsp:txXfrm>
        <a:off x="1998867" y="192358"/>
        <a:ext cx="1253008" cy="990085"/>
      </dsp:txXfrm>
    </dsp:sp>
    <dsp:sp modelId="{9E77C7BB-488B-476B-B763-B923937C114C}">
      <dsp:nvSpPr>
        <dsp:cNvPr id="0" name=""/>
        <dsp:cNvSpPr/>
      </dsp:nvSpPr>
      <dsp:spPr>
        <a:xfrm rot="17280000">
          <a:off x="3204802" y="1277267"/>
          <a:ext cx="1803224" cy="535235"/>
        </a:xfrm>
        <a:prstGeom prst="lef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D60F2A1-90FE-439E-B2CF-E566FBD57199}">
      <dsp:nvSpPr>
        <dsp:cNvPr id="0" name=""/>
        <dsp:cNvSpPr/>
      </dsp:nvSpPr>
      <dsp:spPr>
        <a:xfrm>
          <a:off x="3727721" y="161555"/>
          <a:ext cx="1314614" cy="10516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a:t>Difficult to Communicate</a:t>
          </a:r>
        </a:p>
      </dsp:txBody>
      <dsp:txXfrm>
        <a:off x="3758524" y="192358"/>
        <a:ext cx="1253008" cy="990085"/>
      </dsp:txXfrm>
    </dsp:sp>
    <dsp:sp modelId="{91197984-E85C-407A-AC7C-73C5BB4D91DF}">
      <dsp:nvSpPr>
        <dsp:cNvPr id="0" name=""/>
        <dsp:cNvSpPr/>
      </dsp:nvSpPr>
      <dsp:spPr>
        <a:xfrm rot="19440000">
          <a:off x="4177588" y="1984037"/>
          <a:ext cx="1803224" cy="535235"/>
        </a:xfrm>
        <a:prstGeom prst="lef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CB8E03-3E00-44A6-942F-560C22315DB6}">
      <dsp:nvSpPr>
        <dsp:cNvPr id="0" name=""/>
        <dsp:cNvSpPr/>
      </dsp:nvSpPr>
      <dsp:spPr>
        <a:xfrm>
          <a:off x="5151313" y="1195855"/>
          <a:ext cx="1314614" cy="10516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a:t>Difficult to Assign Ownership</a:t>
          </a:r>
        </a:p>
      </dsp:txBody>
      <dsp:txXfrm>
        <a:off x="5182116" y="1226658"/>
        <a:ext cx="1253008" cy="990085"/>
      </dsp:txXfrm>
    </dsp:sp>
    <dsp:sp modelId="{CC2CFDCA-DE54-4B1E-84EA-9E375DD1862A}">
      <dsp:nvSpPr>
        <dsp:cNvPr id="0" name=""/>
        <dsp:cNvSpPr/>
      </dsp:nvSpPr>
      <dsp:spPr>
        <a:xfrm>
          <a:off x="4549159" y="3127616"/>
          <a:ext cx="1803224" cy="535235"/>
        </a:xfrm>
        <a:prstGeom prst="lef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E4EFCEE-06C5-4C13-802F-107ED1DD1680}">
      <dsp:nvSpPr>
        <dsp:cNvPr id="0" name=""/>
        <dsp:cNvSpPr/>
      </dsp:nvSpPr>
      <dsp:spPr>
        <a:xfrm>
          <a:off x="5695077" y="2869388"/>
          <a:ext cx="1314614" cy="10516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a:t>Systemic or “business practice” issues</a:t>
          </a:r>
        </a:p>
      </dsp:txBody>
      <dsp:txXfrm>
        <a:off x="5725880" y="2900191"/>
        <a:ext cx="1253008" cy="9900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C9666-814C-4DBC-A4D4-68934E91C85A}">
      <dsp:nvSpPr>
        <dsp:cNvPr id="0" name=""/>
        <dsp:cNvSpPr/>
      </dsp:nvSpPr>
      <dsp:spPr>
        <a:xfrm>
          <a:off x="2905125" y="0"/>
          <a:ext cx="1162050" cy="792088"/>
        </a:xfrm>
        <a:prstGeom prst="trapezoid">
          <a:avLst>
            <a:gd name="adj" fmla="val 7335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rPr>
            <a:t>$$</a:t>
          </a:r>
        </a:p>
      </dsp:txBody>
      <dsp:txXfrm>
        <a:off x="2905125" y="0"/>
        <a:ext cx="1162050" cy="792088"/>
      </dsp:txXfrm>
    </dsp:sp>
    <dsp:sp modelId="{50975A63-D93C-4C7A-ACF7-80AB2B63A769}">
      <dsp:nvSpPr>
        <dsp:cNvPr id="0" name=""/>
        <dsp:cNvSpPr/>
      </dsp:nvSpPr>
      <dsp:spPr>
        <a:xfrm>
          <a:off x="2324100" y="792087"/>
          <a:ext cx="2324100" cy="792088"/>
        </a:xfrm>
        <a:prstGeom prst="trapezoid">
          <a:avLst>
            <a:gd name="adj" fmla="val 7335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rPr>
            <a:t>Informed Decisions</a:t>
          </a:r>
        </a:p>
      </dsp:txBody>
      <dsp:txXfrm>
        <a:off x="2730817" y="792087"/>
        <a:ext cx="1510665" cy="792088"/>
      </dsp:txXfrm>
    </dsp:sp>
    <dsp:sp modelId="{55A3AB43-D3E9-4C1F-BC66-DF27B8CD2B0F}">
      <dsp:nvSpPr>
        <dsp:cNvPr id="0" name=""/>
        <dsp:cNvSpPr/>
      </dsp:nvSpPr>
      <dsp:spPr>
        <a:xfrm>
          <a:off x="1743075" y="1584175"/>
          <a:ext cx="3486150" cy="792088"/>
        </a:xfrm>
        <a:prstGeom prst="trapezoid">
          <a:avLst>
            <a:gd name="adj" fmla="val 7335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rPr>
            <a:t>Risk</a:t>
          </a:r>
          <a:r>
            <a:rPr lang="en-US" sz="2400" kern="1200" dirty="0"/>
            <a:t> </a:t>
          </a:r>
          <a:r>
            <a:rPr lang="en-US" sz="2400" b="1" kern="1200" dirty="0">
              <a:solidFill>
                <a:schemeClr val="bg1"/>
              </a:solidFill>
            </a:rPr>
            <a:t>Taking Communications</a:t>
          </a:r>
        </a:p>
      </dsp:txBody>
      <dsp:txXfrm>
        <a:off x="2353151" y="1584175"/>
        <a:ext cx="2265997" cy="792088"/>
      </dsp:txXfrm>
    </dsp:sp>
    <dsp:sp modelId="{E01998F5-E566-4FA9-96B8-A8FE3AFB2C0C}">
      <dsp:nvSpPr>
        <dsp:cNvPr id="0" name=""/>
        <dsp:cNvSpPr/>
      </dsp:nvSpPr>
      <dsp:spPr>
        <a:xfrm>
          <a:off x="1162050" y="2376264"/>
          <a:ext cx="4648200" cy="792088"/>
        </a:xfrm>
        <a:prstGeom prst="trapezoid">
          <a:avLst>
            <a:gd name="adj" fmla="val 73354"/>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rPr>
            <a:t>Risk Taking Knowledge</a:t>
          </a:r>
        </a:p>
      </dsp:txBody>
      <dsp:txXfrm>
        <a:off x="1975484" y="2376264"/>
        <a:ext cx="3021330" cy="792088"/>
      </dsp:txXfrm>
    </dsp:sp>
    <dsp:sp modelId="{DF1E7416-3FB4-41F1-A912-36113E8F0C93}">
      <dsp:nvSpPr>
        <dsp:cNvPr id="0" name=""/>
        <dsp:cNvSpPr/>
      </dsp:nvSpPr>
      <dsp:spPr>
        <a:xfrm>
          <a:off x="581025" y="3168352"/>
          <a:ext cx="5810250" cy="792088"/>
        </a:xfrm>
        <a:prstGeom prst="trapezoid">
          <a:avLst>
            <a:gd name="adj" fmla="val 73354"/>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glow rad="101600">
            <a:schemeClr val="accent6">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rPr>
            <a:t>Standard Guided Governance &amp; Accountability</a:t>
          </a:r>
        </a:p>
      </dsp:txBody>
      <dsp:txXfrm>
        <a:off x="1597818" y="3168352"/>
        <a:ext cx="3776662" cy="792088"/>
      </dsp:txXfrm>
    </dsp:sp>
    <dsp:sp modelId="{551D3191-A5EA-4B94-926C-1CE2639648B5}">
      <dsp:nvSpPr>
        <dsp:cNvPr id="0" name=""/>
        <dsp:cNvSpPr/>
      </dsp:nvSpPr>
      <dsp:spPr>
        <a:xfrm>
          <a:off x="0" y="3960440"/>
          <a:ext cx="6972300" cy="792088"/>
        </a:xfrm>
        <a:prstGeom prst="trapezoid">
          <a:avLst>
            <a:gd name="adj" fmla="val 7335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rPr>
            <a:t>Risk Appetite &amp; Tolerances Defined</a:t>
          </a:r>
        </a:p>
      </dsp:txBody>
      <dsp:txXfrm>
        <a:off x="1220152" y="3960440"/>
        <a:ext cx="4531995" cy="7920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EC3D6-0041-42C5-814B-B6C29B5458D7}" type="datetimeFigureOut">
              <a:rPr lang="en-US" smtClean="0"/>
              <a:t>10/3/2018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84630-4835-4A9B-B3B8-F62B18E9B541}" type="slidenum">
              <a:rPr lang="en-US" smtClean="0"/>
              <a:t>‹#›</a:t>
            </a:fld>
            <a:endParaRPr lang="en-US"/>
          </a:p>
        </p:txBody>
      </p:sp>
    </p:spTree>
    <p:extLst>
      <p:ext uri="{BB962C8B-B14F-4D97-AF65-F5344CB8AC3E}">
        <p14:creationId xmlns:p14="http://schemas.microsoft.com/office/powerpoint/2010/main" val="232693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algn="r" defTabSz="917143" rtl="0" eaLnBrk="1" fontAlgn="auto" latinLnBrk="0" hangingPunct="1">
              <a:lnSpc>
                <a:spcPct val="100000"/>
              </a:lnSpc>
              <a:spcBef>
                <a:spcPts val="0"/>
              </a:spcBef>
              <a:spcAft>
                <a:spcPts val="0"/>
              </a:spcAft>
              <a:buClrTx/>
              <a:buSzTx/>
              <a:buFontTx/>
              <a:buNone/>
              <a:tabLst/>
              <a:defRPr/>
            </a:pPr>
            <a:fld id="{12A5102C-FC00-4282-AF42-6AB69ECA7DA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714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lIns="92445" tIns="46222" rIns="92445" bIns="46222"/>
          <a:lstStyle/>
          <a:p>
            <a:r>
              <a:rPr lang="en-US" dirty="0"/>
              <a:t>Prepare but hide flip chart in advance with the following (for slide 27)</a:t>
            </a:r>
          </a:p>
          <a:p>
            <a:endParaRPr lang="en-US" dirty="0"/>
          </a:p>
          <a:p>
            <a:r>
              <a:rPr lang="en-US" b="1" dirty="0"/>
              <a:t>Risk = an UNCERTAIN future outcome that will improve</a:t>
            </a:r>
            <a:r>
              <a:rPr lang="en-US" b="1" baseline="0" dirty="0"/>
              <a:t> OR worsen our position.</a:t>
            </a:r>
          </a:p>
          <a:p>
            <a:endParaRPr lang="en-US" b="1" baseline="0" dirty="0"/>
          </a:p>
          <a:p>
            <a:r>
              <a:rPr lang="en-US" b="1" baseline="0" dirty="0"/>
              <a:t>Inherent characteristics of risk:</a:t>
            </a:r>
          </a:p>
          <a:p>
            <a:endParaRPr lang="en-US" b="1" baseline="0" dirty="0"/>
          </a:p>
          <a:p>
            <a:pPr marL="173344" indent="-173344">
              <a:buFont typeface="Arial" pitchFamily="34" charset="0"/>
              <a:buChar char="•"/>
            </a:pPr>
            <a:r>
              <a:rPr lang="en-US" b="1" baseline="0" dirty="0"/>
              <a:t>Probabilistic </a:t>
            </a:r>
          </a:p>
          <a:p>
            <a:pPr marL="173344" indent="-173344">
              <a:buFont typeface="Arial" pitchFamily="34" charset="0"/>
              <a:buChar char="•"/>
            </a:pPr>
            <a:r>
              <a:rPr lang="en-US" b="1" baseline="0" dirty="0"/>
              <a:t>Symmetrical </a:t>
            </a:r>
          </a:p>
          <a:p>
            <a:pPr marL="173344" indent="-173344">
              <a:buFont typeface="Arial" pitchFamily="34" charset="0"/>
              <a:buChar char="•"/>
            </a:pPr>
            <a:r>
              <a:rPr lang="en-US" b="1" baseline="0" dirty="0"/>
              <a:t>Change</a:t>
            </a:r>
            <a:endParaRPr lang="en-US" dirty="0"/>
          </a:p>
          <a:p>
            <a:endParaRPr lang="en-US" dirty="0"/>
          </a:p>
          <a:p>
            <a:endParaRPr lang="en-US" dirty="0"/>
          </a:p>
          <a:p>
            <a:r>
              <a:rPr lang="en-US" dirty="0"/>
              <a:t>Welcome attendees. Go over facility logistics – location of restrooms, emergency exits,</a:t>
            </a:r>
            <a:r>
              <a:rPr lang="en-US" baseline="0" dirty="0"/>
              <a:t> etc.</a:t>
            </a:r>
            <a:r>
              <a:rPr lang="en-US" dirty="0"/>
              <a:t> </a:t>
            </a:r>
          </a:p>
        </p:txBody>
      </p:sp>
    </p:spTree>
    <p:extLst>
      <p:ext uri="{BB962C8B-B14F-4D97-AF65-F5344CB8AC3E}">
        <p14:creationId xmlns:p14="http://schemas.microsoft.com/office/powerpoint/2010/main" val="60435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54419-0393-4086-815C-9CB138F58AA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2914" name="Rectangle 2"/>
          <p:cNvSpPr>
            <a:spLocks noGrp="1" noRot="1" noChangeAspect="1" noChangeArrowheads="1" noTextEdit="1"/>
          </p:cNvSpPr>
          <p:nvPr>
            <p:ph type="sldImg"/>
          </p:nvPr>
        </p:nvSpPr>
        <p:spPr>
          <a:xfrm>
            <a:off x="1200150" y="701675"/>
            <a:ext cx="4683125" cy="3511550"/>
          </a:xfrm>
          <a:ln/>
        </p:spPr>
      </p:sp>
      <p:sp>
        <p:nvSpPr>
          <p:cNvPr id="1062915" name="Rectangle 3"/>
          <p:cNvSpPr>
            <a:spLocks noGrp="1" noChangeArrowheads="1"/>
          </p:cNvSpPr>
          <p:nvPr>
            <p:ph type="body" idx="1"/>
          </p:nvPr>
        </p:nvSpPr>
        <p:spPr>
          <a:xfrm>
            <a:off x="942329" y="4448103"/>
            <a:ext cx="5192419" cy="4213064"/>
          </a:xfrm>
        </p:spPr>
        <p:txBody>
          <a:bodyPr/>
          <a:lstStyle/>
          <a:p>
            <a:endParaRPr lang="en-US"/>
          </a:p>
        </p:txBody>
      </p:sp>
    </p:spTree>
    <p:extLst>
      <p:ext uri="{BB962C8B-B14F-4D97-AF65-F5344CB8AC3E}">
        <p14:creationId xmlns:p14="http://schemas.microsoft.com/office/powerpoint/2010/main" val="428235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a:defRPr/>
            </a:pPr>
            <a:r>
              <a:rPr lang="en-US" sz="2000" dirty="0"/>
              <a:t>Most ERM Programs are built on “Governance” or “Compliance”</a:t>
            </a:r>
            <a:br>
              <a:rPr lang="en-US" sz="2000" dirty="0"/>
            </a:br>
            <a:r>
              <a:rPr lang="en-US" sz="2000" dirty="0"/>
              <a:t>(a Mountain of Documentation)</a:t>
            </a:r>
          </a:p>
          <a:p>
            <a:pPr lvl="1">
              <a:defRPr/>
            </a:pPr>
            <a:r>
              <a:rPr lang="en-US" sz="1900" dirty="0"/>
              <a:t>Value: “Did we do it? Good.”</a:t>
            </a:r>
          </a:p>
          <a:p>
            <a:pPr>
              <a:defRPr/>
            </a:pPr>
            <a:r>
              <a:rPr lang="en-US" sz="2000" dirty="0"/>
              <a:t>Measures are rarely in $$</a:t>
            </a:r>
          </a:p>
          <a:p>
            <a:pPr>
              <a:defRPr/>
            </a:pPr>
            <a:r>
              <a:rPr lang="en-US" sz="2000" dirty="0"/>
              <a:t>Not a KEY role in performance management, planning, budgeting and strategy formation</a:t>
            </a:r>
          </a:p>
          <a:p>
            <a:pPr>
              <a:defRPr/>
            </a:pPr>
            <a:r>
              <a:rPr lang="en-US" sz="2000" dirty="0"/>
              <a:t>Limited in scope and focus</a:t>
            </a:r>
          </a:p>
          <a:p>
            <a:pPr>
              <a:defRPr/>
            </a:pPr>
            <a:r>
              <a:rPr lang="en-US" sz="2000" dirty="0"/>
              <a:t>Not a “day-to-day” part of decision making; across the board</a:t>
            </a:r>
          </a:p>
          <a:p>
            <a:endParaRPr lang="en-US" dirty="0">
              <a:latin typeface="Arial" pitchFamily="34" charset="0"/>
              <a:ea typeface="ＭＳ Ｐゴシック" pitchFamily="34" charset="-128"/>
            </a:endParaRPr>
          </a:p>
        </p:txBody>
      </p:sp>
      <p:sp>
        <p:nvSpPr>
          <p:cNvPr id="15462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963B6-EB2D-4FB2-BAA8-5661BBE393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771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what ways can an organization that incorporates ERM into its strategic planning process improve its decision making?</a:t>
            </a:r>
          </a:p>
          <a:p>
            <a:pPr eaLnBrk="1" hangingPunct="1">
              <a:spcBef>
                <a:spcPct val="0"/>
              </a:spcBef>
            </a:pPr>
            <a:endParaRPr lang="en-US" altLang="en-US" dirty="0"/>
          </a:p>
          <a:p>
            <a:pPr eaLnBrk="1" hangingPunct="1">
              <a:spcBef>
                <a:spcPct val="0"/>
              </a:spcBef>
              <a:buFontTx/>
              <a:buChar char="•"/>
            </a:pPr>
            <a:r>
              <a:rPr lang="en-US" altLang="en-US" dirty="0"/>
              <a:t> Address potentially devastating threats</a:t>
            </a:r>
          </a:p>
          <a:p>
            <a:pPr eaLnBrk="1" hangingPunct="1">
              <a:spcBef>
                <a:spcPct val="0"/>
              </a:spcBef>
              <a:buFontTx/>
              <a:buChar char="•"/>
            </a:pPr>
            <a:r>
              <a:rPr lang="en-US" altLang="en-US" dirty="0"/>
              <a:t> Exploit opportunities by incorporating them into its current business model or completely reinventing a new model that will successfully carry it into the future</a:t>
            </a:r>
          </a:p>
          <a:p>
            <a:pPr eaLnBrk="1" hangingPunct="1">
              <a:spcBef>
                <a:spcPct val="0"/>
              </a:spcBef>
              <a:buFontTx/>
              <a:buChar char="•"/>
            </a:pPr>
            <a:r>
              <a:rPr lang="en-US" altLang="en-US" dirty="0"/>
              <a:t> Process to manage unwanted variations from expectations</a:t>
            </a:r>
          </a:p>
          <a:p>
            <a:pPr eaLnBrk="1" hangingPunct="1">
              <a:spcBef>
                <a:spcPct val="0"/>
              </a:spcBef>
              <a:buFontTx/>
              <a:buChar char="•"/>
            </a:pPr>
            <a:r>
              <a:rPr lang="en-US" altLang="en-US" dirty="0"/>
              <a:t> Others?</a:t>
            </a:r>
          </a:p>
          <a:p>
            <a:pPr eaLnBrk="1" hangingPunct="1">
              <a:spcBef>
                <a:spcPct val="0"/>
              </a:spcBef>
            </a:pPr>
            <a:endParaRPr lang="en-US" altLang="en-US" dirty="0"/>
          </a:p>
          <a:p>
            <a:pPr eaLnBrk="1" hangingPunct="1">
              <a:spcBef>
                <a:spcPct val="0"/>
              </a:spcBef>
            </a:pPr>
            <a:r>
              <a:rPr lang="en-US" altLang="en-US" dirty="0"/>
              <a:t>This workshop will approach enterprise risk management as a strategic business discipline and process tool to be used within an organization’s existing culture and objectives, not an end to itself. Our focus will be how to implement a robust and value-added ERM framework.  That said, incorporating ERM can help enable the continuation and success of the organization in creating and capturing organizational value.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Lucida Grande"/>
                <a:ea typeface="ヒラギノ角ゴ Pro W3"/>
                <a:cs typeface="ヒラギノ角ゴ Pro W3"/>
              </a:defRPr>
            </a:lvl1pPr>
            <a:lvl2pPr marL="765610" indent="-294465" eaLnBrk="0" hangingPunct="0">
              <a:defRPr sz="2500">
                <a:solidFill>
                  <a:schemeClr val="tx1"/>
                </a:solidFill>
                <a:latin typeface="Lucida Grande"/>
                <a:ea typeface="ヒラギノ角ゴ Pro W3"/>
                <a:cs typeface="ヒラギノ角ゴ Pro W3"/>
              </a:defRPr>
            </a:lvl2pPr>
            <a:lvl3pPr marL="1177862" indent="-235572" eaLnBrk="0" hangingPunct="0">
              <a:defRPr sz="2500">
                <a:solidFill>
                  <a:schemeClr val="tx1"/>
                </a:solidFill>
                <a:latin typeface="Lucida Grande"/>
                <a:ea typeface="ヒラギノ角ゴ Pro W3"/>
                <a:cs typeface="ヒラギノ角ゴ Pro W3"/>
              </a:defRPr>
            </a:lvl3pPr>
            <a:lvl4pPr marL="1649006" indent="-235572" eaLnBrk="0" hangingPunct="0">
              <a:defRPr sz="2500">
                <a:solidFill>
                  <a:schemeClr val="tx1"/>
                </a:solidFill>
                <a:latin typeface="Lucida Grande"/>
                <a:ea typeface="ヒラギノ角ゴ Pro W3"/>
                <a:cs typeface="ヒラギノ角ゴ Pro W3"/>
              </a:defRPr>
            </a:lvl4pPr>
            <a:lvl5pPr marL="2120151" indent="-235572" eaLnBrk="0" hangingPunct="0">
              <a:defRPr sz="2500">
                <a:solidFill>
                  <a:schemeClr val="tx1"/>
                </a:solidFill>
                <a:latin typeface="Lucida Grande"/>
                <a:ea typeface="ヒラギノ角ゴ Pro W3"/>
                <a:cs typeface="ヒラギノ角ゴ Pro W3"/>
              </a:defRPr>
            </a:lvl5pPr>
            <a:lvl6pPr marL="2591295" indent="-235572" eaLnBrk="0" fontAlgn="base" hangingPunct="0">
              <a:spcBef>
                <a:spcPct val="0"/>
              </a:spcBef>
              <a:spcAft>
                <a:spcPct val="0"/>
              </a:spcAft>
              <a:defRPr sz="2500">
                <a:solidFill>
                  <a:schemeClr val="tx1"/>
                </a:solidFill>
                <a:latin typeface="Lucida Grande"/>
                <a:ea typeface="ヒラギノ角ゴ Pro W3"/>
                <a:cs typeface="ヒラギノ角ゴ Pro W3"/>
              </a:defRPr>
            </a:lvl6pPr>
            <a:lvl7pPr marL="3062440" indent="-235572" eaLnBrk="0" fontAlgn="base" hangingPunct="0">
              <a:spcBef>
                <a:spcPct val="0"/>
              </a:spcBef>
              <a:spcAft>
                <a:spcPct val="0"/>
              </a:spcAft>
              <a:defRPr sz="2500">
                <a:solidFill>
                  <a:schemeClr val="tx1"/>
                </a:solidFill>
                <a:latin typeface="Lucida Grande"/>
                <a:ea typeface="ヒラギノ角ゴ Pro W3"/>
                <a:cs typeface="ヒラギノ角ゴ Pro W3"/>
              </a:defRPr>
            </a:lvl7pPr>
            <a:lvl8pPr marL="3533585" indent="-235572" eaLnBrk="0" fontAlgn="base" hangingPunct="0">
              <a:spcBef>
                <a:spcPct val="0"/>
              </a:spcBef>
              <a:spcAft>
                <a:spcPct val="0"/>
              </a:spcAft>
              <a:defRPr sz="2500">
                <a:solidFill>
                  <a:schemeClr val="tx1"/>
                </a:solidFill>
                <a:latin typeface="Lucida Grande"/>
                <a:ea typeface="ヒラギノ角ゴ Pro W3"/>
                <a:cs typeface="ヒラギノ角ゴ Pro W3"/>
              </a:defRPr>
            </a:lvl8pPr>
            <a:lvl9pPr marL="4004729" indent="-235572" eaLnBrk="0" fontAlgn="base" hangingPunct="0">
              <a:spcBef>
                <a:spcPct val="0"/>
              </a:spcBef>
              <a:spcAft>
                <a:spcPct val="0"/>
              </a:spcAft>
              <a:defRPr sz="2500">
                <a:solidFill>
                  <a:schemeClr val="tx1"/>
                </a:solidFill>
                <a:latin typeface="Lucida Grande"/>
                <a:ea typeface="ヒラギノ角ゴ Pro W3"/>
                <a:cs typeface="ヒラギノ角ゴ Pro W3"/>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5DE502B1-CEAE-4897-80C5-DEDCF0397934}" type="slidenum">
              <a:rPr kumimoji="0" lang="en-US" altLang="en-US" sz="1200" b="0" i="0" u="none" strike="noStrike" kern="1200" cap="none" spc="0" normalizeH="0" baseline="0" noProof="0">
                <a:ln>
                  <a:noFill/>
                </a:ln>
                <a:solidFill>
                  <a:prstClr val="black"/>
                </a:solidFill>
                <a:effectLst/>
                <a:uLnTx/>
                <a:uFillTx/>
                <a:latin typeface="Lucida Grande"/>
              </a:rPr>
              <a:pPr marL="0" marR="0" lvl="0" indent="0" algn="r" defTabSz="914400" rtl="0" eaLnBrk="0" fontAlgn="auto" latinLnBrk="0" hangingPunct="0">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Lucida Grande"/>
            </a:endParaRPr>
          </a:p>
        </p:txBody>
      </p:sp>
    </p:spTree>
    <p:extLst>
      <p:ext uri="{BB962C8B-B14F-4D97-AF65-F5344CB8AC3E}">
        <p14:creationId xmlns:p14="http://schemas.microsoft.com/office/powerpoint/2010/main" val="349641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Lucida Grande" pitchFamily="2" charset="0"/>
                <a:ea typeface="ヒラギノ角ゴ Pro W3" pitchFamily="2" charset="-128"/>
              </a:defRPr>
            </a:lvl1pPr>
            <a:lvl2pPr marL="786512" indent="-302504">
              <a:defRPr sz="2600">
                <a:solidFill>
                  <a:schemeClr val="tx1"/>
                </a:solidFill>
                <a:latin typeface="Lucida Grande" pitchFamily="2" charset="0"/>
                <a:ea typeface="ヒラギノ角ゴ Pro W3" pitchFamily="2" charset="-128"/>
              </a:defRPr>
            </a:lvl2pPr>
            <a:lvl3pPr marL="1210017" indent="-242004">
              <a:defRPr sz="2600">
                <a:solidFill>
                  <a:schemeClr val="tx1"/>
                </a:solidFill>
                <a:latin typeface="Lucida Grande" pitchFamily="2" charset="0"/>
                <a:ea typeface="ヒラギノ角ゴ Pro W3" pitchFamily="2" charset="-128"/>
              </a:defRPr>
            </a:lvl3pPr>
            <a:lvl4pPr marL="1694023" indent="-242004">
              <a:defRPr sz="2600">
                <a:solidFill>
                  <a:schemeClr val="tx1"/>
                </a:solidFill>
                <a:latin typeface="Lucida Grande" pitchFamily="2" charset="0"/>
                <a:ea typeface="ヒラギノ角ゴ Pro W3" pitchFamily="2" charset="-128"/>
              </a:defRPr>
            </a:lvl4pPr>
            <a:lvl5pPr marL="2178031" indent="-242004">
              <a:defRPr sz="2600">
                <a:solidFill>
                  <a:schemeClr val="tx1"/>
                </a:solidFill>
                <a:latin typeface="Lucida Grande" pitchFamily="2" charset="0"/>
                <a:ea typeface="ヒラギノ角ゴ Pro W3" pitchFamily="2" charset="-128"/>
              </a:defRPr>
            </a:lvl5pPr>
            <a:lvl6pPr marL="2662038" indent="-242004" eaLnBrk="0" fontAlgn="base" hangingPunct="0">
              <a:spcBef>
                <a:spcPct val="0"/>
              </a:spcBef>
              <a:spcAft>
                <a:spcPct val="0"/>
              </a:spcAft>
              <a:defRPr sz="2600">
                <a:solidFill>
                  <a:schemeClr val="tx1"/>
                </a:solidFill>
                <a:latin typeface="Lucida Grande" pitchFamily="2" charset="0"/>
                <a:ea typeface="ヒラギノ角ゴ Pro W3" pitchFamily="2" charset="-128"/>
              </a:defRPr>
            </a:lvl6pPr>
            <a:lvl7pPr marL="3146044" indent="-242004" eaLnBrk="0" fontAlgn="base" hangingPunct="0">
              <a:spcBef>
                <a:spcPct val="0"/>
              </a:spcBef>
              <a:spcAft>
                <a:spcPct val="0"/>
              </a:spcAft>
              <a:defRPr sz="2600">
                <a:solidFill>
                  <a:schemeClr val="tx1"/>
                </a:solidFill>
                <a:latin typeface="Lucida Grande" pitchFamily="2" charset="0"/>
                <a:ea typeface="ヒラギノ角ゴ Pro W3" pitchFamily="2" charset="-128"/>
              </a:defRPr>
            </a:lvl7pPr>
            <a:lvl8pPr marL="3630052" indent="-242004" eaLnBrk="0" fontAlgn="base" hangingPunct="0">
              <a:spcBef>
                <a:spcPct val="0"/>
              </a:spcBef>
              <a:spcAft>
                <a:spcPct val="0"/>
              </a:spcAft>
              <a:defRPr sz="2600">
                <a:solidFill>
                  <a:schemeClr val="tx1"/>
                </a:solidFill>
                <a:latin typeface="Lucida Grande" pitchFamily="2" charset="0"/>
                <a:ea typeface="ヒラギノ角ゴ Pro W3" pitchFamily="2" charset="-128"/>
              </a:defRPr>
            </a:lvl8pPr>
            <a:lvl9pPr marL="4114058" indent="-242004" eaLnBrk="0" fontAlgn="base" hangingPunct="0">
              <a:spcBef>
                <a:spcPct val="0"/>
              </a:spcBef>
              <a:spcAft>
                <a:spcPct val="0"/>
              </a:spcAft>
              <a:defRPr sz="2600">
                <a:solidFill>
                  <a:schemeClr val="tx1"/>
                </a:solidFill>
                <a:latin typeface="Lucida Grande" pitchFamily="2" charset="0"/>
                <a:ea typeface="ヒラギノ角ゴ Pro W3" pitchFamily="2" charset="-128"/>
              </a:defRPr>
            </a:lvl9pPr>
          </a:lstStyle>
          <a:p>
            <a:pPr marL="0" marR="0" lvl="0" indent="0" algn="r" defTabSz="942289" rtl="0" eaLnBrk="1" fontAlgn="auto" latinLnBrk="0" hangingPunct="1">
              <a:lnSpc>
                <a:spcPct val="100000"/>
              </a:lnSpc>
              <a:spcBef>
                <a:spcPts val="0"/>
              </a:spcBef>
              <a:spcAft>
                <a:spcPts val="0"/>
              </a:spcAft>
              <a:buClrTx/>
              <a:buSzTx/>
              <a:buFontTx/>
              <a:buNone/>
              <a:tabLst/>
              <a:defRPr/>
            </a:pPr>
            <a:fld id="{D3C6D52A-8186-4F4B-A1CD-E978E1852389}" type="slidenum">
              <a:rPr kumimoji="0" lang="en-US" altLang="en-US" sz="1200" b="0" i="0" u="none" strike="noStrike" kern="1200" cap="none" spc="0" normalizeH="0" baseline="0" noProof="0">
                <a:ln>
                  <a:noFill/>
                </a:ln>
                <a:solidFill>
                  <a:srgbClr val="000000"/>
                </a:solidFill>
                <a:effectLst/>
                <a:uLnTx/>
                <a:uFillTx/>
                <a:latin typeface="Lucida Grande" pitchFamily="2" charset="0"/>
                <a:ea typeface="ヒラギノ角ゴ Pro W3" pitchFamily="2" charset="-128"/>
                <a:cs typeface="+mn-cs"/>
              </a:rPr>
              <a:pPr marL="0" marR="0" lvl="0" indent="0" algn="r" defTabSz="942289"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Lucida Grande" pitchFamily="2" charset="0"/>
              <a:ea typeface="ヒラギノ角ゴ Pro W3" pitchFamily="2" charset="-128"/>
              <a:cs typeface="+mn-cs"/>
            </a:endParaRPr>
          </a:p>
        </p:txBody>
      </p:sp>
    </p:spTree>
    <p:extLst>
      <p:ext uri="{BB962C8B-B14F-4D97-AF65-F5344CB8AC3E}">
        <p14:creationId xmlns:p14="http://schemas.microsoft.com/office/powerpoint/2010/main" val="31357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738188"/>
            <a:ext cx="4924425" cy="3692525"/>
          </a:xfrm>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E9C3D38B-2F5B-4EED-BBC7-BD1DCFF9AD0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84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722313"/>
            <a:ext cx="4803775" cy="3603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8D7D972-02B0-4326-AF1E-E9842095B0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009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Lucida Grande"/>
                <a:ea typeface="ヒラギノ角ゴ Pro W3"/>
                <a:cs typeface="ヒラギノ角ゴ Pro W3"/>
              </a:defRPr>
            </a:lvl1pPr>
            <a:lvl2pPr marL="765610" indent="-294465" eaLnBrk="0" hangingPunct="0">
              <a:defRPr sz="2500">
                <a:solidFill>
                  <a:schemeClr val="tx1"/>
                </a:solidFill>
                <a:latin typeface="Lucida Grande"/>
                <a:ea typeface="ヒラギノ角ゴ Pro W3"/>
                <a:cs typeface="ヒラギノ角ゴ Pro W3"/>
              </a:defRPr>
            </a:lvl2pPr>
            <a:lvl3pPr marL="1177862" indent="-235572" eaLnBrk="0" hangingPunct="0">
              <a:defRPr sz="2500">
                <a:solidFill>
                  <a:schemeClr val="tx1"/>
                </a:solidFill>
                <a:latin typeface="Lucida Grande"/>
                <a:ea typeface="ヒラギノ角ゴ Pro W3"/>
                <a:cs typeface="ヒラギノ角ゴ Pro W3"/>
              </a:defRPr>
            </a:lvl3pPr>
            <a:lvl4pPr marL="1649006" indent="-235572" eaLnBrk="0" hangingPunct="0">
              <a:defRPr sz="2500">
                <a:solidFill>
                  <a:schemeClr val="tx1"/>
                </a:solidFill>
                <a:latin typeface="Lucida Grande"/>
                <a:ea typeface="ヒラギノ角ゴ Pro W3"/>
                <a:cs typeface="ヒラギノ角ゴ Pro W3"/>
              </a:defRPr>
            </a:lvl4pPr>
            <a:lvl5pPr marL="2120151" indent="-235572" eaLnBrk="0" hangingPunct="0">
              <a:defRPr sz="2500">
                <a:solidFill>
                  <a:schemeClr val="tx1"/>
                </a:solidFill>
                <a:latin typeface="Lucida Grande"/>
                <a:ea typeface="ヒラギノ角ゴ Pro W3"/>
                <a:cs typeface="ヒラギノ角ゴ Pro W3"/>
              </a:defRPr>
            </a:lvl5pPr>
            <a:lvl6pPr marL="2591295" indent="-235572" eaLnBrk="0" fontAlgn="base" hangingPunct="0">
              <a:spcBef>
                <a:spcPct val="0"/>
              </a:spcBef>
              <a:spcAft>
                <a:spcPct val="0"/>
              </a:spcAft>
              <a:defRPr sz="2500">
                <a:solidFill>
                  <a:schemeClr val="tx1"/>
                </a:solidFill>
                <a:latin typeface="Lucida Grande"/>
                <a:ea typeface="ヒラギノ角ゴ Pro W3"/>
                <a:cs typeface="ヒラギノ角ゴ Pro W3"/>
              </a:defRPr>
            </a:lvl6pPr>
            <a:lvl7pPr marL="3062440" indent="-235572" eaLnBrk="0" fontAlgn="base" hangingPunct="0">
              <a:spcBef>
                <a:spcPct val="0"/>
              </a:spcBef>
              <a:spcAft>
                <a:spcPct val="0"/>
              </a:spcAft>
              <a:defRPr sz="2500">
                <a:solidFill>
                  <a:schemeClr val="tx1"/>
                </a:solidFill>
                <a:latin typeface="Lucida Grande"/>
                <a:ea typeface="ヒラギノ角ゴ Pro W3"/>
                <a:cs typeface="ヒラギノ角ゴ Pro W3"/>
              </a:defRPr>
            </a:lvl7pPr>
            <a:lvl8pPr marL="3533585" indent="-235572" eaLnBrk="0" fontAlgn="base" hangingPunct="0">
              <a:spcBef>
                <a:spcPct val="0"/>
              </a:spcBef>
              <a:spcAft>
                <a:spcPct val="0"/>
              </a:spcAft>
              <a:defRPr sz="2500">
                <a:solidFill>
                  <a:schemeClr val="tx1"/>
                </a:solidFill>
                <a:latin typeface="Lucida Grande"/>
                <a:ea typeface="ヒラギノ角ゴ Pro W3"/>
                <a:cs typeface="ヒラギノ角ゴ Pro W3"/>
              </a:defRPr>
            </a:lvl8pPr>
            <a:lvl9pPr marL="4004729" indent="-235572" eaLnBrk="0" fontAlgn="base" hangingPunct="0">
              <a:spcBef>
                <a:spcPct val="0"/>
              </a:spcBef>
              <a:spcAft>
                <a:spcPct val="0"/>
              </a:spcAft>
              <a:defRPr sz="2500">
                <a:solidFill>
                  <a:schemeClr val="tx1"/>
                </a:solidFill>
                <a:latin typeface="Lucida Grande"/>
                <a:ea typeface="ヒラギノ角ゴ Pro W3"/>
                <a:cs typeface="ヒラギノ角ゴ Pro W3"/>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F409DF3A-4F46-4A66-BB56-52DFFF36D6E3}" type="slidenum">
              <a:rPr kumimoji="0" lang="en-US" altLang="en-US" sz="1200" b="0" i="0" u="none" strike="noStrike" kern="1200" cap="none" spc="0" normalizeH="0" baseline="0" noProof="0">
                <a:ln>
                  <a:noFill/>
                </a:ln>
                <a:solidFill>
                  <a:srgbClr val="000000"/>
                </a:solidFill>
                <a:effectLst/>
                <a:uLnTx/>
                <a:uFillTx/>
                <a:latin typeface="Lucida Grande"/>
              </a:rPr>
              <a:pPr marL="0" marR="0" lvl="0" indent="0" algn="r" defTabSz="914400" rtl="0" eaLnBrk="0" fontAlgn="auto" latinLnBrk="0" hangingPunct="0">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Lucida Grande"/>
            </a:endParaRPr>
          </a:p>
        </p:txBody>
      </p:sp>
    </p:spTree>
    <p:extLst>
      <p:ext uri="{BB962C8B-B14F-4D97-AF65-F5344CB8AC3E}">
        <p14:creationId xmlns:p14="http://schemas.microsoft.com/office/powerpoint/2010/main" val="3731145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151556"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13FE9-DA3C-4887-ACD2-3661D61819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95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3FDD2-B172-463C-9963-3BE310A235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820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3FDD2-B172-463C-9963-3BE310A235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85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8CE983-8FD3-49AE-900E-787824C4DB3B}" type="slidenum">
              <a:rPr kumimoji="0" lang="en-US" sz="12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a:buNone/>
            </a:pPr>
            <a:r>
              <a:rPr lang="en-US" sz="2400" dirty="0">
                <a:cs typeface="Times New Roman" pitchFamily="18" charset="0"/>
              </a:rPr>
              <a:t>The modern risk manager is typically responsible for:</a:t>
            </a:r>
          </a:p>
          <a:p>
            <a:pPr lvl="1">
              <a:buFont typeface="Wingdings" pitchFamily="2" charset="2"/>
              <a:buChar char="§"/>
            </a:pPr>
            <a:r>
              <a:rPr lang="en-US" sz="1800" dirty="0">
                <a:cs typeface="Times New Roman" pitchFamily="18" charset="0"/>
              </a:rPr>
              <a:t>Ensuring that assigned areas of loss are managed</a:t>
            </a:r>
          </a:p>
          <a:p>
            <a:pPr lvl="2"/>
            <a:r>
              <a:rPr lang="en-US" sz="1800" dirty="0">
                <a:cs typeface="Times New Roman" pitchFamily="18" charset="0"/>
              </a:rPr>
              <a:t>May have a duty to leverage opportunity</a:t>
            </a:r>
          </a:p>
          <a:p>
            <a:pPr lvl="1">
              <a:buFont typeface="Wingdings" pitchFamily="2" charset="2"/>
              <a:buChar char="§"/>
            </a:pPr>
            <a:r>
              <a:rPr lang="en-US" sz="1800" dirty="0">
                <a:cs typeface="Times New Roman" pitchFamily="18" charset="0"/>
              </a:rPr>
              <a:t>Developing, organizing &amp; managing the internal and external risk teams</a:t>
            </a:r>
          </a:p>
          <a:p>
            <a:pPr lvl="1">
              <a:buFont typeface="Wingdings" pitchFamily="2" charset="2"/>
              <a:buChar char="§"/>
            </a:pPr>
            <a:r>
              <a:rPr lang="en-US" sz="1800" dirty="0">
                <a:cs typeface="Times New Roman" pitchFamily="18" charset="0"/>
              </a:rPr>
              <a:t>Leveraging the RM department’s placement in the organizational structure</a:t>
            </a:r>
          </a:p>
          <a:p>
            <a:pPr lvl="1">
              <a:buFont typeface="Wingdings" pitchFamily="2" charset="2"/>
              <a:buChar char="§"/>
            </a:pPr>
            <a:r>
              <a:rPr lang="en-US" sz="1800" dirty="0">
                <a:cs typeface="Times New Roman" pitchFamily="18" charset="0"/>
              </a:rPr>
              <a:t>Influencing management and governance</a:t>
            </a:r>
          </a:p>
          <a:p>
            <a:pPr lvl="2"/>
            <a:r>
              <a:rPr lang="en-US" sz="1800" dirty="0">
                <a:cs typeface="Times New Roman" pitchFamily="18" charset="0"/>
              </a:rPr>
              <a:t>Risk culture &amp; corporate culture</a:t>
            </a:r>
          </a:p>
          <a:p>
            <a:pPr lvl="1">
              <a:buFont typeface="Wingdings" pitchFamily="2" charset="2"/>
              <a:buChar char="§"/>
            </a:pPr>
            <a:r>
              <a:rPr lang="en-US" sz="1800" dirty="0">
                <a:cs typeface="Times New Roman" pitchFamily="18" charset="0"/>
              </a:rPr>
              <a:t>Advocating for the risk mission and strategy</a:t>
            </a:r>
          </a:p>
          <a:p>
            <a:pPr lvl="1">
              <a:buFont typeface="Wingdings" pitchFamily="2" charset="2"/>
              <a:buChar char="§"/>
            </a:pPr>
            <a:r>
              <a:rPr lang="en-US" sz="1800" dirty="0">
                <a:cs typeface="Times New Roman" pitchFamily="18" charset="0"/>
              </a:rPr>
              <a:t>Developing, aligning and optimizing the team</a:t>
            </a:r>
          </a:p>
          <a:p>
            <a:pPr lvl="2"/>
            <a:r>
              <a:rPr lang="en-US" sz="1800" dirty="0">
                <a:cs typeface="Times New Roman" pitchFamily="18" charset="0"/>
              </a:rPr>
              <a:t>Direct </a:t>
            </a:r>
            <a:r>
              <a:rPr lang="en-US" sz="1800" dirty="0" err="1">
                <a:cs typeface="Times New Roman" pitchFamily="18" charset="0"/>
              </a:rPr>
              <a:t>vs</a:t>
            </a:r>
            <a:r>
              <a:rPr lang="en-US" sz="1800" dirty="0">
                <a:cs typeface="Times New Roman" pitchFamily="18" charset="0"/>
              </a:rPr>
              <a:t> indirect </a:t>
            </a:r>
          </a:p>
          <a:p>
            <a:pPr lvl="1">
              <a:buFont typeface="Wingdings" pitchFamily="2" charset="2"/>
              <a:buChar char="§"/>
            </a:pPr>
            <a:endParaRPr lang="en-US" sz="1800" dirty="0">
              <a:cs typeface="Times New Roman" pitchFamily="18" charset="0"/>
            </a:endParaRPr>
          </a:p>
          <a:p>
            <a:pPr>
              <a:buClr>
                <a:srgbClr val="008080"/>
              </a:buClr>
            </a:pPr>
            <a:endParaRPr lang="en-US" sz="2400" dirty="0">
              <a:cs typeface="Times New Roman" pitchFamily="18" charset="0"/>
            </a:endParaRPr>
          </a:p>
          <a:p>
            <a:endParaRPr lang="en-US" dirty="0"/>
          </a:p>
        </p:txBody>
      </p:sp>
    </p:spTree>
    <p:extLst>
      <p:ext uri="{BB962C8B-B14F-4D97-AF65-F5344CB8AC3E}">
        <p14:creationId xmlns:p14="http://schemas.microsoft.com/office/powerpoint/2010/main" val="1262923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3FDD2-B172-463C-9963-3BE310A235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145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a:t>
            </a:r>
            <a:r>
              <a:rPr lang="en-US" baseline="0" dirty="0"/>
              <a:t> the attendees know that</a:t>
            </a:r>
            <a:r>
              <a:rPr lang="en-US" dirty="0"/>
              <a:t> the six characteristics of emerging risks shown on the page may not be exhaustive. However, these</a:t>
            </a:r>
            <a:r>
              <a:rPr lang="en-US" baseline="0" dirty="0"/>
              <a:t> are a pretty good basis for consideration of emerging risks. Let’s spend a little time going through each of these characteristics.</a:t>
            </a:r>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8C4485FC-7721-40C4-89F2-881CB6D6672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484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dirty="0">
                <a:ea typeface="MS PGothic" pitchFamily="34" charset="-128"/>
              </a:rPr>
              <a:t>Have the participants review this chart. There is an obvious and wide perception divide between the risk manager and the strategist.</a:t>
            </a:r>
          </a:p>
          <a:p>
            <a:endParaRPr lang="en-US" sz="1400" dirty="0">
              <a:ea typeface="MS PGothic" pitchFamily="34" charset="-128"/>
            </a:endParaRPr>
          </a:p>
          <a:p>
            <a:r>
              <a:rPr lang="en-US" sz="1400" dirty="0">
                <a:ea typeface="MS PGothic" pitchFamily="34" charset="-128"/>
              </a:rPr>
              <a:t>Note the perception of risk as a tactical function with a low tolerance for risk. Does the CFO’s (and by extension, the organization’s) perception of enterprise risk roles create any obstacles to communicating about and acting on risks?</a:t>
            </a:r>
          </a:p>
          <a:p>
            <a:endParaRPr lang="en-US" sz="1400" dirty="0">
              <a:ea typeface="MS PGothic" pitchFamily="34" charset="-128"/>
            </a:endParaRPr>
          </a:p>
          <a:p>
            <a:r>
              <a:rPr lang="en-US" sz="1400" dirty="0">
                <a:ea typeface="MS PGothic" pitchFamily="34" charset="-128"/>
              </a:rPr>
              <a:t>If risk managers and CROs are perceived as daily operators or straddling the tactical/strategic fence (i.e., not strategic) and having a relatively low tolerance for risk, how do you build the necessary credibility to partner with the strategist–the visionaries with a high appetite for risk?</a:t>
            </a:r>
          </a:p>
          <a:p>
            <a:endParaRPr lang="en-US" sz="1400" dirty="0">
              <a:ea typeface="MS PGothic" pitchFamily="34" charset="-128"/>
            </a:endParaRPr>
          </a:p>
          <a:p>
            <a:pPr eaLnBrk="1" hangingPunct="1">
              <a:spcBef>
                <a:spcPct val="0"/>
              </a:spcBef>
            </a:pPr>
            <a:r>
              <a:rPr lang="en-US" sz="1400" dirty="0">
                <a:ea typeface="MS PGothic" pitchFamily="34" charset="-128"/>
              </a:rPr>
              <a:t>How do you overcome the mindset? How do you begin to build the relationship? Ask for ideas or experiences from the participants.</a:t>
            </a:r>
          </a:p>
          <a:p>
            <a:pPr eaLnBrk="1" hangingPunct="1">
              <a:spcBef>
                <a:spcPct val="0"/>
              </a:spcBef>
            </a:pPr>
            <a:endParaRPr lang="en-US" sz="1400" dirty="0">
              <a:ea typeface="MS PGothic" pitchFamily="34" charset="-128"/>
            </a:endParaRPr>
          </a:p>
          <a:p>
            <a:pPr eaLnBrk="1" hangingPunct="1">
              <a:spcBef>
                <a:spcPct val="0"/>
              </a:spcBef>
            </a:pPr>
            <a:r>
              <a:rPr lang="en-US" sz="1400" dirty="0">
                <a:ea typeface="MS PGothic" pitchFamily="34" charset="-128"/>
              </a:rPr>
              <a:t>Once you’ve gained the strategists’ confidence, you can begin to talk about uncertainties in the organization’s base strategy.</a:t>
            </a:r>
          </a:p>
          <a:p>
            <a:endParaRPr lang="en-US" dirty="0">
              <a:ea typeface="MS PGothic" pitchFamily="34" charset="-128"/>
            </a:endParaRPr>
          </a:p>
        </p:txBody>
      </p:sp>
      <p:sp>
        <p:nvSpPr>
          <p:cNvPr id="2" name="Footer Placeholder 1"/>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118362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7673" indent="-287567" eaLnBrk="0" hangingPunct="0">
              <a:defRPr>
                <a:solidFill>
                  <a:schemeClr val="tx1"/>
                </a:solidFill>
                <a:latin typeface="Arial" pitchFamily="34" charset="0"/>
                <a:ea typeface="ＭＳ Ｐゴシック" pitchFamily="34" charset="-128"/>
              </a:defRPr>
            </a:lvl2pPr>
            <a:lvl3pPr marL="1150266" indent="-230052" eaLnBrk="0" hangingPunct="0">
              <a:defRPr>
                <a:solidFill>
                  <a:schemeClr val="tx1"/>
                </a:solidFill>
                <a:latin typeface="Arial" pitchFamily="34" charset="0"/>
                <a:ea typeface="ＭＳ Ｐゴシック" pitchFamily="34" charset="-128"/>
              </a:defRPr>
            </a:lvl3pPr>
            <a:lvl4pPr marL="1610373" indent="-230052" eaLnBrk="0" hangingPunct="0">
              <a:defRPr>
                <a:solidFill>
                  <a:schemeClr val="tx1"/>
                </a:solidFill>
                <a:latin typeface="Arial" pitchFamily="34" charset="0"/>
                <a:ea typeface="ＭＳ Ｐゴシック" pitchFamily="34" charset="-128"/>
              </a:defRPr>
            </a:lvl4pPr>
            <a:lvl5pPr marL="2070480" indent="-230052" eaLnBrk="0" hangingPunct="0">
              <a:defRPr>
                <a:solidFill>
                  <a:schemeClr val="tx1"/>
                </a:solidFill>
                <a:latin typeface="Arial" pitchFamily="34" charset="0"/>
                <a:ea typeface="ＭＳ Ｐゴシック" pitchFamily="34" charset="-128"/>
              </a:defRPr>
            </a:lvl5pPr>
            <a:lvl6pPr marL="2530586" indent="-230052" eaLnBrk="0" fontAlgn="base" hangingPunct="0">
              <a:spcBef>
                <a:spcPct val="0"/>
              </a:spcBef>
              <a:spcAft>
                <a:spcPct val="0"/>
              </a:spcAft>
              <a:defRPr>
                <a:solidFill>
                  <a:schemeClr val="tx1"/>
                </a:solidFill>
                <a:latin typeface="Arial" pitchFamily="34" charset="0"/>
                <a:ea typeface="ＭＳ Ｐゴシック" pitchFamily="34" charset="-128"/>
              </a:defRPr>
            </a:lvl6pPr>
            <a:lvl7pPr marL="2990693" indent="-230052" eaLnBrk="0" fontAlgn="base" hangingPunct="0">
              <a:spcBef>
                <a:spcPct val="0"/>
              </a:spcBef>
              <a:spcAft>
                <a:spcPct val="0"/>
              </a:spcAft>
              <a:defRPr>
                <a:solidFill>
                  <a:schemeClr val="tx1"/>
                </a:solidFill>
                <a:latin typeface="Arial" pitchFamily="34" charset="0"/>
                <a:ea typeface="ＭＳ Ｐゴシック" pitchFamily="34" charset="-128"/>
              </a:defRPr>
            </a:lvl7pPr>
            <a:lvl8pPr marL="3450799" indent="-230052" eaLnBrk="0" fontAlgn="base" hangingPunct="0">
              <a:spcBef>
                <a:spcPct val="0"/>
              </a:spcBef>
              <a:spcAft>
                <a:spcPct val="0"/>
              </a:spcAft>
              <a:defRPr>
                <a:solidFill>
                  <a:schemeClr val="tx1"/>
                </a:solidFill>
                <a:latin typeface="Arial" pitchFamily="34" charset="0"/>
                <a:ea typeface="ＭＳ Ｐゴシック" pitchFamily="34" charset="-128"/>
              </a:defRPr>
            </a:lvl8pPr>
            <a:lvl9pPr marL="3910906" indent="-230052"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150C6A-9F91-4780-A0C0-149ECB1DCA49}"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107523" name="Rectangle 2"/>
          <p:cNvSpPr>
            <a:spLocks noGrp="1" noRot="1" noChangeAspect="1" noChangeArrowheads="1" noTextEdit="1"/>
          </p:cNvSpPr>
          <p:nvPr>
            <p:ph type="sldImg"/>
          </p:nvPr>
        </p:nvSpPr>
        <p:spPr>
          <a:xfrm>
            <a:off x="1206500" y="704850"/>
            <a:ext cx="4694238" cy="3521075"/>
          </a:xfrm>
          <a:ln/>
        </p:spPr>
      </p:sp>
      <p:sp>
        <p:nvSpPr>
          <p:cNvPr id="107524" name="Rectangle 3"/>
          <p:cNvSpPr>
            <a:spLocks noGrp="1" noChangeArrowheads="1"/>
          </p:cNvSpPr>
          <p:nvPr>
            <p:ph type="body" idx="1"/>
          </p:nvPr>
        </p:nvSpPr>
        <p:spPr>
          <a:xfrm>
            <a:off x="946362" y="4460246"/>
            <a:ext cx="5209757" cy="42246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ea typeface="ＭＳ Ｐゴシック" pitchFamily="34" charset="-128"/>
              </a:rPr>
              <a:t>These six elements are the buiding blocks to a successful risk program and strategy. It begins with a tie to a framework that will dictate the process elements and how they would be designed and what would be inlcuded</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It includes ensuring that there is consistent accountability for those involved and a cross enterprise governance structure that helps drive that accountability</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Providing knowledge necessary for all who play to succeed and help you succeed comes through good training and awareness elements</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Getting everyone on the same page and keeping them engaged requires a good solid communications strategy – developed in conjunction with that used for other corporate messaging</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Ultimately tying risk and risk management to both short term and long decision making is where the rubber meets the road for risk managers.</a:t>
            </a:r>
          </a:p>
        </p:txBody>
      </p:sp>
    </p:spTree>
    <p:extLst>
      <p:ext uri="{BB962C8B-B14F-4D97-AF65-F5344CB8AC3E}">
        <p14:creationId xmlns:p14="http://schemas.microsoft.com/office/powerpoint/2010/main" val="213915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FF207-FFA9-4EA6-A800-E5DFEF4F21E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172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xfrm>
            <a:off x="1203325" y="703263"/>
            <a:ext cx="4695825" cy="3521075"/>
          </a:xfrm>
          <a:ln/>
        </p:spPr>
      </p:sp>
      <p:sp>
        <p:nvSpPr>
          <p:cNvPr id="183299" name="Notes Placeholder 2"/>
          <p:cNvSpPr>
            <a:spLocks noGrp="1"/>
          </p:cNvSpPr>
          <p:nvPr>
            <p:ph type="body" idx="1"/>
          </p:nvPr>
        </p:nvSpPr>
        <p:spPr>
          <a:noFill/>
          <a:ln/>
        </p:spPr>
        <p:txBody>
          <a:bodyPr/>
          <a:lstStyle/>
          <a:p>
            <a:pPr eaLnBrk="1" hangingPunct="1">
              <a:spcBef>
                <a:spcPct val="0"/>
              </a:spcBef>
            </a:pPr>
            <a:r>
              <a:rPr lang="en-US">
                <a:latin typeface="Arial" pitchFamily="34" charset="0"/>
                <a:ea typeface="ＭＳ Ｐゴシック" pitchFamily="34" charset="-128"/>
              </a:rPr>
              <a:t>In developing a risk program, you’ll want to be aware of what sr management, boards,regulators and other stakeholders are concerned with and what emerging and constantly changing issues may likely impact your level of success in both short and long term execution. Some of current challenges for risk managers include these elements:</a:t>
            </a:r>
          </a:p>
          <a:p>
            <a:pPr eaLnBrk="1" hangingPunct="1">
              <a:spcBef>
                <a:spcPct val="0"/>
              </a:spcBef>
            </a:pPr>
            <a:endParaRPr lang="en-US">
              <a:latin typeface="Arial" pitchFamily="34" charset="0"/>
              <a:ea typeface="ＭＳ Ｐゴシック" pitchFamily="34" charset="-128"/>
            </a:endParaRPr>
          </a:p>
          <a:p>
            <a:pPr eaLnBrk="1" hangingPunct="1">
              <a:buFont typeface="Wingdings" pitchFamily="2" charset="2"/>
              <a:buChar char="§"/>
            </a:pPr>
            <a:r>
              <a:rPr lang="en-US">
                <a:latin typeface="Arial" pitchFamily="34" charset="0"/>
                <a:ea typeface="ＭＳ Ｐゴシック" pitchFamily="34" charset="-128"/>
              </a:rPr>
              <a:t>Understanding what risks are most threatening to mission accomplishment</a:t>
            </a:r>
          </a:p>
          <a:p>
            <a:pPr eaLnBrk="1" hangingPunct="1">
              <a:buFont typeface="Wingdings" pitchFamily="2" charset="2"/>
              <a:buChar char="§"/>
            </a:pPr>
            <a:r>
              <a:rPr lang="en-US">
                <a:latin typeface="Arial" pitchFamily="34" charset="0"/>
                <a:ea typeface="ＭＳ Ｐゴシック" pitchFamily="34" charset="-128"/>
              </a:rPr>
              <a:t>Connecting actionable risk information to goals &amp; strategy </a:t>
            </a:r>
          </a:p>
          <a:p>
            <a:pPr eaLnBrk="1" hangingPunct="1">
              <a:buFont typeface="Wingdings" pitchFamily="2" charset="2"/>
              <a:buChar char="§"/>
            </a:pPr>
            <a:r>
              <a:rPr lang="en-US">
                <a:latin typeface="Arial" pitchFamily="34" charset="0"/>
                <a:ea typeface="ＭＳ Ｐゴシック" pitchFamily="34" charset="-128"/>
              </a:rPr>
              <a:t>Managing critical risk interdependencies</a:t>
            </a:r>
          </a:p>
          <a:p>
            <a:pPr eaLnBrk="1" hangingPunct="1">
              <a:buFont typeface="Wingdings" pitchFamily="2" charset="2"/>
              <a:buChar char="§"/>
            </a:pPr>
            <a:r>
              <a:rPr lang="en-US">
                <a:latin typeface="Arial" pitchFamily="34" charset="0"/>
                <a:ea typeface="ＭＳ Ｐゴシック" pitchFamily="34" charset="-128"/>
              </a:rPr>
              <a:t>Getting ahead of emerging risks</a:t>
            </a:r>
          </a:p>
          <a:p>
            <a:pPr eaLnBrk="1" hangingPunct="1">
              <a:buFont typeface="Wingdings" pitchFamily="2" charset="2"/>
              <a:buChar char="§"/>
            </a:pPr>
            <a:r>
              <a:rPr lang="en-US">
                <a:latin typeface="Arial" pitchFamily="34" charset="0"/>
                <a:ea typeface="ＭＳ Ｐゴシック" pitchFamily="34" charset="-128"/>
              </a:rPr>
              <a:t>Controlling risks brought to the firm by third parties</a:t>
            </a:r>
          </a:p>
          <a:p>
            <a:pPr eaLnBrk="1" hangingPunct="1">
              <a:buFont typeface="Wingdings" pitchFamily="2" charset="2"/>
              <a:buChar char="§"/>
            </a:pPr>
            <a:r>
              <a:rPr lang="en-US">
                <a:latin typeface="Arial" pitchFamily="34" charset="0"/>
                <a:ea typeface="ＭＳ Ｐゴシック" pitchFamily="34" charset="-128"/>
              </a:rPr>
              <a:t>Fostering a strong ethics and risk culture</a:t>
            </a:r>
          </a:p>
          <a:p>
            <a:pPr>
              <a:buFont typeface="Wingdings" pitchFamily="2" charset="2"/>
              <a:buChar char="§"/>
            </a:pPr>
            <a:r>
              <a:rPr lang="en-US">
                <a:latin typeface="Arial" pitchFamily="34" charset="0"/>
                <a:ea typeface="ＭＳ Ｐゴシック" pitchFamily="34" charset="-128"/>
              </a:rPr>
              <a:t>Addressing low-frequency, high-impact risks proactively</a:t>
            </a:r>
          </a:p>
          <a:p>
            <a:pPr eaLnBrk="1" hangingPunct="1">
              <a:buFont typeface="Wingdings" pitchFamily="2" charset="2"/>
              <a:buChar char="§"/>
            </a:pPr>
            <a:r>
              <a:rPr lang="en-US">
                <a:latin typeface="Arial" pitchFamily="34" charset="0"/>
                <a:ea typeface="ＭＳ Ｐゴシック" pitchFamily="34" charset="-128"/>
              </a:rPr>
              <a:t>Providing timely information on key risks not effectively mitigated</a:t>
            </a:r>
          </a:p>
          <a:p>
            <a:pPr eaLnBrk="1" hangingPunct="1">
              <a:buFont typeface="Wingdings" pitchFamily="2" charset="2"/>
              <a:buChar char="§"/>
            </a:pPr>
            <a:endParaRPr lang="en-US">
              <a:latin typeface="Arial" pitchFamily="34" charset="0"/>
              <a:ea typeface="ＭＳ Ｐゴシック" pitchFamily="34" charset="-128"/>
            </a:endParaRPr>
          </a:p>
          <a:p>
            <a:r>
              <a:rPr lang="en-US" b="1">
                <a:latin typeface="Arial" pitchFamily="34" charset="0"/>
                <a:ea typeface="ＭＳ Ｐゴシック" pitchFamily="34" charset="-128"/>
              </a:rPr>
              <a:t>Developing your risk programs based on a specific framework </a:t>
            </a:r>
          </a:p>
          <a:p>
            <a:r>
              <a:rPr lang="en-US" b="1">
                <a:latin typeface="Arial" pitchFamily="34" charset="0"/>
                <a:ea typeface="ＭＳ Ｐゴシック" pitchFamily="34" charset="-128"/>
              </a:rPr>
              <a:t>or standard can be instrumental in addressing these and other challenges</a:t>
            </a:r>
          </a:p>
          <a:p>
            <a:pPr eaLnBrk="1" hangingPunct="1">
              <a:buFont typeface="Wingdings" pitchFamily="2" charset="2"/>
              <a:buNone/>
            </a:pPr>
            <a:endParaRPr lang="en-US">
              <a:latin typeface="Arial" pitchFamily="34" charset="0"/>
              <a:ea typeface="ＭＳ Ｐゴシック" pitchFamily="34" charset="-128"/>
            </a:endParaRPr>
          </a:p>
        </p:txBody>
      </p:sp>
      <p:sp>
        <p:nvSpPr>
          <p:cNvPr id="18330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53A94-23C8-4EB4-A1B9-87A3837B8EA7}"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027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a:latin typeface="Arial" pitchFamily="34" charset="0"/>
              <a:ea typeface="ＭＳ Ｐゴシック" pitchFamily="34" charset="-128"/>
            </a:endParaRPr>
          </a:p>
        </p:txBody>
      </p:sp>
      <p:sp>
        <p:nvSpPr>
          <p:cNvPr id="146436"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7F61-554E-4B6A-B5B7-A7480A593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741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a:latin typeface="Arial" pitchFamily="34" charset="0"/>
              <a:ea typeface="ＭＳ Ｐゴシック" pitchFamily="34" charset="-128"/>
            </a:endParaRPr>
          </a:p>
          <a:p>
            <a:endParaRPr lang="en-US">
              <a:latin typeface="Arial" pitchFamily="34" charset="0"/>
              <a:ea typeface="ＭＳ Ｐゴシック" pitchFamily="34" charset="-128"/>
            </a:endParaRPr>
          </a:p>
        </p:txBody>
      </p:sp>
      <p:sp>
        <p:nvSpPr>
          <p:cNvPr id="14746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026B2-59AB-4DD9-A89E-A01E1F429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910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4588" y="685800"/>
            <a:ext cx="4572000" cy="3429000"/>
          </a:xfrm>
          <a:ln/>
        </p:spPr>
      </p:sp>
      <p:sp>
        <p:nvSpPr>
          <p:cNvPr id="111619" name="Rectangle 3"/>
          <p:cNvSpPr>
            <a:spLocks noGrp="1" noChangeArrowheads="1"/>
          </p:cNvSpPr>
          <p:nvPr>
            <p:ph type="body" idx="1"/>
          </p:nvPr>
        </p:nvSpPr>
        <p:spPr>
          <a:xfrm>
            <a:off x="913787" y="4344101"/>
            <a:ext cx="5030431" cy="41146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669091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76769E-C829-4283-B80E-CB90D995C2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393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B623E-BCBC-4F70-9960-BDD41F3EB119}" type="slidenum">
              <a:rPr kumimoji="0" lang="en-US" sz="12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08547" name="Rectangle 2"/>
          <p:cNvSpPr>
            <a:spLocks noGrp="1" noRot="1" noChangeAspect="1" noChangeArrowheads="1" noTextEdit="1"/>
          </p:cNvSpPr>
          <p:nvPr>
            <p:ph type="sldImg"/>
          </p:nvPr>
        </p:nvSpPr>
        <p:spPr>
          <a:xfrm>
            <a:off x="1198563" y="703263"/>
            <a:ext cx="4681537" cy="3509962"/>
          </a:xfrm>
          <a:ln/>
        </p:spPr>
      </p:sp>
      <p:sp>
        <p:nvSpPr>
          <p:cNvPr id="108548" name="Rectangle 3"/>
          <p:cNvSpPr>
            <a:spLocks noGrp="1" noChangeArrowheads="1"/>
          </p:cNvSpPr>
          <p:nvPr>
            <p:ph type="body" idx="1"/>
          </p:nvPr>
        </p:nvSpPr>
        <p:spPr>
          <a:xfrm>
            <a:off x="943934" y="4448102"/>
            <a:ext cx="5189214" cy="4211465"/>
          </a:xfrm>
          <a:noFill/>
          <a:ln/>
        </p:spPr>
        <p:txBody>
          <a:bodyPr/>
          <a:lstStyle/>
          <a:p>
            <a:r>
              <a:rPr lang="en-US" sz="1600" dirty="0"/>
              <a:t>Talking Points:</a:t>
            </a:r>
          </a:p>
          <a:p>
            <a:endParaRPr lang="en-US" sz="1600" dirty="0"/>
          </a:p>
          <a:p>
            <a:r>
              <a:rPr lang="en-US" sz="1600" dirty="0"/>
              <a:t>The role of the risk manager has changed:</a:t>
            </a:r>
          </a:p>
          <a:p>
            <a:pPr lvl="1"/>
            <a:r>
              <a:rPr lang="en-US" sz="1600" b="1" dirty="0"/>
              <a:t>Insurance Buyers- The 1950s and 1960s. </a:t>
            </a:r>
          </a:p>
          <a:p>
            <a:pPr lvl="1">
              <a:buFont typeface="Wingdings" pitchFamily="2" charset="2"/>
              <a:buChar char="Ø"/>
            </a:pPr>
            <a:r>
              <a:rPr lang="en-US" sz="1600" dirty="0"/>
              <a:t>Risk was defined in terms of what was insurable</a:t>
            </a:r>
          </a:p>
          <a:p>
            <a:pPr lvl="1">
              <a:buFont typeface="Wingdings" pitchFamily="2" charset="2"/>
              <a:buChar char="Ø"/>
            </a:pPr>
            <a:r>
              <a:rPr lang="en-US" sz="1600" dirty="0"/>
              <a:t>Insurance focus</a:t>
            </a:r>
          </a:p>
          <a:p>
            <a:pPr lvl="1">
              <a:buFont typeface="Wingdings" pitchFamily="2" charset="2"/>
              <a:buChar char="Ø"/>
            </a:pPr>
            <a:r>
              <a:rPr lang="en-US" sz="1600" b="1" dirty="0"/>
              <a:t>Buried in the org chart</a:t>
            </a:r>
          </a:p>
          <a:p>
            <a:pPr lvl="1"/>
            <a:r>
              <a:rPr lang="en-US" sz="1600" b="1" dirty="0"/>
              <a:t>Hazard Risk Managers-The 1970s and 1980s. </a:t>
            </a:r>
            <a:r>
              <a:rPr lang="en-US" sz="1600" dirty="0"/>
              <a:t> </a:t>
            </a:r>
          </a:p>
          <a:p>
            <a:pPr lvl="1">
              <a:buFont typeface="Wingdings" pitchFamily="2" charset="2"/>
              <a:buChar char="Ø"/>
            </a:pPr>
            <a:r>
              <a:rPr lang="en-US" sz="1600" dirty="0"/>
              <a:t>New tools in loss control and financing were used to quantify and treat hazard risks</a:t>
            </a:r>
          </a:p>
          <a:p>
            <a:pPr lvl="1">
              <a:buFont typeface="Wingdings" pitchFamily="2" charset="2"/>
              <a:buChar char="Ø"/>
            </a:pPr>
            <a:r>
              <a:rPr lang="en-US" sz="1600" dirty="0"/>
              <a:t>Alignment of insurance with loss prevention and control</a:t>
            </a:r>
          </a:p>
          <a:p>
            <a:pPr lvl="1">
              <a:buFont typeface="Wingdings" pitchFamily="2" charset="2"/>
              <a:buChar char="Ø"/>
            </a:pPr>
            <a:r>
              <a:rPr lang="en-US" sz="1600" dirty="0"/>
              <a:t>Elevation to management</a:t>
            </a:r>
          </a:p>
          <a:p>
            <a:pPr lvl="1"/>
            <a:r>
              <a:rPr lang="en-US" sz="1600" b="1" dirty="0"/>
              <a:t>Risk Managers-The 1990s </a:t>
            </a:r>
          </a:p>
          <a:p>
            <a:pPr lvl="1">
              <a:buFont typeface="Wingdings" pitchFamily="2" charset="2"/>
              <a:buChar char="Ø"/>
            </a:pPr>
            <a:r>
              <a:rPr lang="en-US" sz="1600" dirty="0"/>
              <a:t>Shift beyond insurable risk </a:t>
            </a:r>
          </a:p>
          <a:p>
            <a:pPr lvl="1">
              <a:buFont typeface="Wingdings" pitchFamily="2" charset="2"/>
              <a:buChar char="Ø"/>
            </a:pPr>
            <a:r>
              <a:rPr lang="en-US" sz="1600" dirty="0"/>
              <a:t>Alignment with selected risk stakeholders</a:t>
            </a:r>
          </a:p>
          <a:p>
            <a:pPr lvl="1">
              <a:buFont typeface="Wingdings" pitchFamily="2" charset="2"/>
              <a:buChar char="Ø"/>
            </a:pPr>
            <a:r>
              <a:rPr lang="en-US" sz="1600" dirty="0"/>
              <a:t>Elevation to directors and officers</a:t>
            </a:r>
          </a:p>
          <a:p>
            <a:r>
              <a:rPr lang="en-US" sz="1600" b="1" dirty="0"/>
              <a:t>	Risk Managers </a:t>
            </a:r>
            <a:r>
              <a:rPr lang="en-US" sz="1600" dirty="0"/>
              <a:t>– 21</a:t>
            </a:r>
            <a:r>
              <a:rPr lang="en-US" sz="1600" baseline="30000" dirty="0"/>
              <a:t>st</a:t>
            </a:r>
            <a:r>
              <a:rPr lang="en-US" sz="1600" dirty="0"/>
              <a:t> Century</a:t>
            </a:r>
          </a:p>
          <a:p>
            <a:pPr lvl="1">
              <a:buFont typeface="Wingdings" pitchFamily="2" charset="2"/>
              <a:buChar char="Ø"/>
            </a:pPr>
            <a:r>
              <a:rPr lang="en-US" sz="1600" dirty="0"/>
              <a:t>Shift to all risk focus</a:t>
            </a:r>
          </a:p>
          <a:p>
            <a:pPr lvl="1">
              <a:buFont typeface="Wingdings" pitchFamily="2" charset="2"/>
              <a:buChar char="Ø"/>
            </a:pPr>
            <a:r>
              <a:rPr lang="en-US" sz="1600" dirty="0"/>
              <a:t>Alignment/integration with all risk stakeholders</a:t>
            </a:r>
          </a:p>
          <a:p>
            <a:pPr lvl="1">
              <a:buFont typeface="Wingdings" pitchFamily="2" charset="2"/>
              <a:buChar char="Ø"/>
            </a:pPr>
            <a:r>
              <a:rPr lang="en-US" sz="1600" dirty="0"/>
              <a:t>Selected elevation to C suite		</a:t>
            </a:r>
          </a:p>
          <a:p>
            <a:endParaRPr lang="en-US" dirty="0"/>
          </a:p>
        </p:txBody>
      </p:sp>
    </p:spTree>
    <p:extLst>
      <p:ext uri="{BB962C8B-B14F-4D97-AF65-F5344CB8AC3E}">
        <p14:creationId xmlns:p14="http://schemas.microsoft.com/office/powerpoint/2010/main" val="3013347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https://www.pwc.com/us/en/insurance/publications/assets/pwc-2017-insurance-top-issues.pdf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84630-4835-4A9B-B3B8-F62B18E9B5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3301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http://riskandinsurance.com/robot-revolution/</a:t>
            </a:r>
          </a:p>
          <a:p>
            <a:r>
              <a:rPr lang="en-US" dirty="0"/>
              <a:t>https://www2.deloitte.com/content/dam/Deloitte/us/Documents/process-and-operations/us-cons-how-robotics-and-cognitive-automation-will-transform-the-insurance-industry.pdf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84630-4835-4A9B-B3B8-F62B18E9B5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3613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https://www2.deloitte.com/content/dam/Deloitte/us/Documents/process-and-operations/us-cons-how-robotics-and-cognitive-automation-will-transform-the-insurance-industry.pdf</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84630-4835-4A9B-B3B8-F62B18E9B5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370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https://www.nlc.org/sites/default/files/users/user118/PDF%20Milkint%20Changing%20Workforce%20Trends.pdf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84630-4835-4A9B-B3B8-F62B18E9B5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1759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http://riskandinsurance.com/talent-crisis-remains-challenge/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84630-4835-4A9B-B3B8-F62B18E9B5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4235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http://riskandinsurance.com/talent-crisis-remains-challenge/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84630-4835-4A9B-B3B8-F62B18E9B5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5222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https://www.nlc.org/sites/default/files/users/user118/PDF%20Milkint%20Changing%20Workforce%20Trends.pdf</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84630-4835-4A9B-B3B8-F62B18E9B5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719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3D38B-2F5B-4EED-BBC7-BD1DCFF9AD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097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B4255-7C59-40CF-9637-B781962D67C8}"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a:buNone/>
            </a:pPr>
            <a:r>
              <a:rPr lang="en-US" dirty="0"/>
              <a:t>A traditional risk manager should have responsibilities for a minimum set of functions, including:</a:t>
            </a:r>
          </a:p>
          <a:p>
            <a:pPr lvl="1"/>
            <a:r>
              <a:rPr lang="en-US" b="1" dirty="0"/>
              <a:t>Insurance. </a:t>
            </a:r>
            <a:r>
              <a:rPr lang="en-US" dirty="0"/>
              <a:t>Risk retention and transfer.</a:t>
            </a:r>
            <a:endParaRPr lang="en-US" b="1" dirty="0"/>
          </a:p>
          <a:p>
            <a:pPr lvl="1"/>
            <a:r>
              <a:rPr lang="en-US" b="1" dirty="0"/>
              <a:t>Loss Control. </a:t>
            </a:r>
            <a:r>
              <a:rPr lang="en-US" dirty="0"/>
              <a:t>Loss prevention, mitigation, and safety.</a:t>
            </a:r>
            <a:endParaRPr lang="en-US" b="1" dirty="0"/>
          </a:p>
          <a:p>
            <a:pPr lvl="1"/>
            <a:r>
              <a:rPr lang="en-US" b="1" dirty="0"/>
              <a:t>Claims. </a:t>
            </a:r>
            <a:r>
              <a:rPr lang="en-US" dirty="0"/>
              <a:t>Handling in-house responsibilities. </a:t>
            </a:r>
          </a:p>
          <a:p>
            <a:pPr lvl="1"/>
            <a:r>
              <a:rPr lang="en-US" b="1" dirty="0"/>
              <a:t>Risk Reporting/Technology. </a:t>
            </a:r>
            <a:r>
              <a:rPr lang="en-US" dirty="0"/>
              <a:t>Using an </a:t>
            </a:r>
            <a:r>
              <a:rPr lang="en-US" dirty="0" err="1"/>
              <a:t>RMIS</a:t>
            </a:r>
            <a:r>
              <a:rPr lang="en-US" dirty="0"/>
              <a:t> effectively</a:t>
            </a:r>
          </a:p>
          <a:p>
            <a:r>
              <a:rPr lang="en-US" b="1" dirty="0"/>
              <a:t>Optional Functions:</a:t>
            </a:r>
          </a:p>
          <a:p>
            <a:pPr lvl="1"/>
            <a:r>
              <a:rPr lang="en-US" b="1" dirty="0"/>
              <a:t>Security. </a:t>
            </a:r>
            <a:r>
              <a:rPr lang="en-US" dirty="0"/>
              <a:t>Protection of personnel and assets.</a:t>
            </a:r>
          </a:p>
          <a:p>
            <a:pPr lvl="1"/>
            <a:r>
              <a:rPr lang="en-US" b="1" dirty="0"/>
              <a:t>Business Continuity</a:t>
            </a:r>
          </a:p>
          <a:p>
            <a:pPr lvl="1"/>
            <a:r>
              <a:rPr lang="en-US" b="1" dirty="0"/>
              <a:t>Benefits</a:t>
            </a:r>
          </a:p>
          <a:p>
            <a:pPr lvl="1"/>
            <a:r>
              <a:rPr lang="en-US" b="1" dirty="0"/>
              <a:t>Quality Assurance</a:t>
            </a:r>
          </a:p>
          <a:p>
            <a:pPr lvl="1"/>
            <a:r>
              <a:rPr lang="en-US" b="1" dirty="0"/>
              <a:t>Compliance</a:t>
            </a:r>
          </a:p>
          <a:p>
            <a:pPr lvl="1"/>
            <a:r>
              <a:rPr lang="en-US" b="1" dirty="0"/>
              <a:t>Other?</a:t>
            </a:r>
          </a:p>
          <a:p>
            <a:pPr lvl="1"/>
            <a:endParaRPr lang="en-US" b="1" dirty="0"/>
          </a:p>
          <a:p>
            <a:endParaRPr lang="en-US" dirty="0">
              <a:latin typeface="Arial" pitchFamily="34" charset="0"/>
            </a:endParaRPr>
          </a:p>
        </p:txBody>
      </p:sp>
    </p:spTree>
    <p:extLst>
      <p:ext uri="{BB962C8B-B14F-4D97-AF65-F5344CB8AC3E}">
        <p14:creationId xmlns:p14="http://schemas.microsoft.com/office/powerpoint/2010/main" val="318898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what ways can an organization that incorporates</a:t>
            </a:r>
            <a:r>
              <a:rPr lang="en-US" baseline="0" dirty="0"/>
              <a:t> ERM into its strategic planning process improve its decision making?</a:t>
            </a:r>
          </a:p>
          <a:p>
            <a:endParaRPr lang="en-US" baseline="0" dirty="0"/>
          </a:p>
          <a:p>
            <a:pPr>
              <a:buFont typeface="Arial" pitchFamily="34" charset="0"/>
              <a:buChar char="•"/>
            </a:pPr>
            <a:r>
              <a:rPr lang="en-US" baseline="0" dirty="0"/>
              <a:t> Address potentially devastating threats</a:t>
            </a:r>
          </a:p>
          <a:p>
            <a:pPr>
              <a:buFont typeface="Arial" pitchFamily="34" charset="0"/>
              <a:buChar char="•"/>
            </a:pPr>
            <a:r>
              <a:rPr lang="en-US" baseline="0" dirty="0"/>
              <a:t> Exploit opportunities by incorporating them into its current business model or completely reinventing a new model that will successfully carry it into the future</a:t>
            </a:r>
          </a:p>
          <a:p>
            <a:pPr>
              <a:buFont typeface="Arial" pitchFamily="34" charset="0"/>
              <a:buChar char="•"/>
            </a:pPr>
            <a:r>
              <a:rPr lang="en-US" baseline="0" dirty="0"/>
              <a:t> Process to manage unwanted variations from expectations</a:t>
            </a:r>
          </a:p>
          <a:p>
            <a:pPr>
              <a:buFont typeface="Arial" pitchFamily="34" charset="0"/>
              <a:buChar char="•"/>
            </a:pPr>
            <a:r>
              <a:rPr lang="en-US" baseline="0" dirty="0"/>
              <a:t> Others?</a:t>
            </a:r>
            <a:endParaRPr lang="en-US" dirty="0"/>
          </a:p>
          <a:p>
            <a:endParaRPr lang="en-US" dirty="0"/>
          </a:p>
          <a:p>
            <a:r>
              <a:rPr lang="en-US" dirty="0"/>
              <a:t>This workshop will approach enterprise risk management as a strategic</a:t>
            </a:r>
            <a:r>
              <a:rPr lang="en-US" baseline="0" dirty="0"/>
              <a:t> discipline and </a:t>
            </a:r>
            <a:r>
              <a:rPr lang="en-US" dirty="0"/>
              <a:t>process tool to be used within the strategic planning process, not an end to itself. Our focus will be more on strategic</a:t>
            </a:r>
            <a:r>
              <a:rPr lang="en-US" baseline="0" dirty="0"/>
              <a:t> planning than on the risk management process itself.  That said, strategic planning that incorporates ERM can help enable the continuation and success of the organization in creating and capturing value.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485FC-7721-40C4-89F2-881CB6D667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934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00D8A-652C-4367-A681-67A731CF7D89}" type="slidenum">
              <a:rPr kumimoji="0" lang="en-US" sz="12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1F497D"/>
              </a:solidFill>
              <a:effectLst/>
              <a:uLnTx/>
              <a:uFillTx/>
              <a:latin typeface="Calibri"/>
              <a:ea typeface="+mn-ea"/>
              <a:cs typeface="+mn-cs"/>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buFont typeface="Wingdings" pitchFamily="2" charset="2"/>
              <a:buNone/>
            </a:pPr>
            <a:r>
              <a:rPr lang="en-US" sz="2000" dirty="0">
                <a:latin typeface="Verdana" pitchFamily="34" charset="0"/>
                <a:ea typeface="Verdana" pitchFamily="34" charset="0"/>
                <a:cs typeface="Verdana" pitchFamily="34" charset="0"/>
              </a:rPr>
              <a:t>Role of the Chief Risk Officer (</a:t>
            </a:r>
            <a:r>
              <a:rPr lang="en-US" sz="2000" dirty="0" err="1">
                <a:latin typeface="Verdana" pitchFamily="34" charset="0"/>
                <a:ea typeface="Verdana" pitchFamily="34" charset="0"/>
                <a:cs typeface="Verdana" pitchFamily="34" charset="0"/>
              </a:rPr>
              <a:t>CRO</a:t>
            </a:r>
            <a:r>
              <a:rPr lang="en-US" sz="2000" dirty="0">
                <a:latin typeface="Verdana" pitchFamily="34" charset="0"/>
                <a:ea typeface="Verdana" pitchFamily="34" charset="0"/>
                <a:cs typeface="Verdana" pitchFamily="34" charset="0"/>
              </a:rPr>
              <a:t>)</a:t>
            </a:r>
            <a:endParaRPr lang="en-US" sz="2000" dirty="0">
              <a:cs typeface="Times New Roman" pitchFamily="18" charset="0"/>
            </a:endParaRPr>
          </a:p>
          <a:p>
            <a:pPr>
              <a:buFont typeface="Wingdings" pitchFamily="2" charset="2"/>
              <a:buChar char="Ø"/>
            </a:pPr>
            <a:r>
              <a:rPr lang="en-US" sz="2000" dirty="0">
                <a:cs typeface="Times New Roman" pitchFamily="18" charset="0"/>
              </a:rPr>
              <a:t>A comprehensive, higher level leader role</a:t>
            </a:r>
          </a:p>
          <a:p>
            <a:pPr>
              <a:buFont typeface="Wingdings" pitchFamily="2" charset="2"/>
              <a:buChar char="Ø"/>
            </a:pPr>
            <a:r>
              <a:rPr lang="en-US" sz="2000" dirty="0">
                <a:cs typeface="Times New Roman" pitchFamily="18" charset="0"/>
              </a:rPr>
              <a:t>No single role definition</a:t>
            </a:r>
          </a:p>
          <a:p>
            <a:pPr lvl="1">
              <a:buFont typeface="Wingdings" pitchFamily="2" charset="2"/>
              <a:buChar char="Ø"/>
            </a:pPr>
            <a:r>
              <a:rPr lang="en-US" sz="2000" dirty="0">
                <a:cs typeface="Times New Roman" pitchFamily="18" charset="0"/>
              </a:rPr>
              <a:t>Common in financial services</a:t>
            </a:r>
          </a:p>
          <a:p>
            <a:pPr lvl="1">
              <a:buFont typeface="Wingdings" pitchFamily="2" charset="2"/>
              <a:buChar char="Ø"/>
            </a:pPr>
            <a:r>
              <a:rPr lang="en-US" sz="2000" dirty="0">
                <a:cs typeface="Times New Roman" pitchFamily="18" charset="0"/>
              </a:rPr>
              <a:t>Emerging in non-financial services</a:t>
            </a:r>
          </a:p>
          <a:p>
            <a:pPr>
              <a:buFont typeface="Wingdings" pitchFamily="2" charset="2"/>
              <a:buChar char="Ø"/>
            </a:pPr>
            <a:r>
              <a:rPr lang="en-US" sz="2000" dirty="0" err="1">
                <a:cs typeface="Times New Roman" pitchFamily="18" charset="0"/>
              </a:rPr>
              <a:t>CRO</a:t>
            </a:r>
            <a:r>
              <a:rPr lang="en-US" sz="2000" dirty="0">
                <a:cs typeface="Times New Roman" pitchFamily="18" charset="0"/>
              </a:rPr>
              <a:t> can be:</a:t>
            </a:r>
          </a:p>
          <a:p>
            <a:pPr lvl="1">
              <a:buFont typeface="Wingdings" pitchFamily="2" charset="2"/>
              <a:buChar char="Ø"/>
            </a:pPr>
            <a:r>
              <a:rPr lang="en-US" sz="2000" dirty="0">
                <a:cs typeface="Times New Roman" pitchFamily="18" charset="0"/>
              </a:rPr>
              <a:t>a leader of a central risk team</a:t>
            </a:r>
          </a:p>
          <a:p>
            <a:pPr lvl="1">
              <a:buFont typeface="Wingdings" pitchFamily="2" charset="2"/>
              <a:buChar char="Ø"/>
            </a:pPr>
            <a:r>
              <a:rPr lang="en-US" sz="2000" dirty="0">
                <a:cs typeface="Times New Roman" pitchFamily="18" charset="0"/>
              </a:rPr>
              <a:t> sit within the business units</a:t>
            </a:r>
          </a:p>
          <a:p>
            <a:pPr lvl="1">
              <a:buFont typeface="Wingdings" pitchFamily="2" charset="2"/>
              <a:buChar char="Ø"/>
            </a:pPr>
            <a:r>
              <a:rPr lang="en-US" sz="2000" dirty="0">
                <a:cs typeface="Times New Roman" pitchFamily="18" charset="0"/>
              </a:rPr>
              <a:t>Lead a central coordinating committee</a:t>
            </a:r>
          </a:p>
          <a:p>
            <a:pPr lvl="1">
              <a:buFont typeface="Wingdings" pitchFamily="2" charset="2"/>
              <a:buChar char="Ø"/>
            </a:pPr>
            <a:r>
              <a:rPr lang="en-US" sz="2000" dirty="0">
                <a:cs typeface="Times New Roman" pitchFamily="18" charset="0"/>
              </a:rPr>
              <a:t>Own all risks or oversee distributed ownership a resource</a:t>
            </a:r>
          </a:p>
          <a:p>
            <a:pPr lvl="1">
              <a:buFont typeface="Wingdings" pitchFamily="2" charset="2"/>
              <a:buChar char="Ø"/>
            </a:pPr>
            <a:r>
              <a:rPr lang="en-US" sz="2000" dirty="0">
                <a:cs typeface="Times New Roman" pitchFamily="18" charset="0"/>
              </a:rPr>
              <a:t>The risk conduit to the </a:t>
            </a:r>
            <a:r>
              <a:rPr lang="en-US" sz="2000" dirty="0" err="1">
                <a:cs typeface="Times New Roman" pitchFamily="18" charset="0"/>
              </a:rPr>
              <a:t>the</a:t>
            </a:r>
            <a:r>
              <a:rPr lang="en-US" sz="2000" dirty="0">
                <a:cs typeface="Times New Roman" pitchFamily="18" charset="0"/>
              </a:rPr>
              <a:t> C suite and/or board</a:t>
            </a:r>
          </a:p>
          <a:p>
            <a:pPr lvl="1">
              <a:buFont typeface="Wingdings" pitchFamily="2" charset="2"/>
              <a:buChar char="Ø"/>
            </a:pPr>
            <a:r>
              <a:rPr lang="en-US" sz="2000" dirty="0">
                <a:cs typeface="Times New Roman" pitchFamily="18" charset="0"/>
              </a:rPr>
              <a:t>Responsible for all risks or a selected set of key risks</a:t>
            </a:r>
          </a:p>
          <a:p>
            <a:pPr lvl="2">
              <a:buFont typeface="Wingdings" pitchFamily="2" charset="2"/>
              <a:buChar char="Ø"/>
            </a:pPr>
            <a:r>
              <a:rPr lang="en-US" sz="2000" dirty="0">
                <a:cs typeface="Times New Roman" pitchFamily="18" charset="0"/>
              </a:rPr>
              <a:t>Usually central to the business</a:t>
            </a:r>
          </a:p>
          <a:p>
            <a:pPr lvl="1">
              <a:buFont typeface="Wingdings" pitchFamily="2" charset="2"/>
              <a:buChar char="Ø"/>
            </a:pPr>
            <a:r>
              <a:rPr lang="en-US" sz="2000" dirty="0">
                <a:cs typeface="Times New Roman" pitchFamily="18" charset="0"/>
              </a:rPr>
              <a:t>Simply a figurehead to meet third party requirements</a:t>
            </a:r>
            <a:endParaRPr lang="en-US" sz="2000" dirty="0"/>
          </a:p>
          <a:p>
            <a:endParaRPr lang="en-US" dirty="0"/>
          </a:p>
        </p:txBody>
      </p:sp>
    </p:spTree>
    <p:extLst>
      <p:ext uri="{BB962C8B-B14F-4D97-AF65-F5344CB8AC3E}">
        <p14:creationId xmlns:p14="http://schemas.microsoft.com/office/powerpoint/2010/main" val="319198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3D38B-2F5B-4EED-BBC7-BD1DCFF9AD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59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118111-DD9B-4D62-8532-9D813CEDD0CF}" type="slidenum">
              <a:rPr kumimoji="0" lang="en-US" sz="1200" b="0" i="0" u="none" strike="noStrike" kern="1200" cap="none" spc="0" normalizeH="0" baseline="0" noProof="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649099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685800" y="3582807"/>
            <a:ext cx="7772400" cy="1199704"/>
          </a:xfrm>
        </p:spPr>
        <p:txBody>
          <a:bodyPr/>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grpSp>
        <p:nvGrpSpPr>
          <p:cNvPr id="2" name="Group 14"/>
          <p:cNvGrpSpPr/>
          <p:nvPr/>
        </p:nvGrpSpPr>
        <p:grpSpPr>
          <a:xfrm>
            <a:off x="-3765" y="4953000"/>
            <a:ext cx="9147765" cy="1912088"/>
            <a:chOff x="-3765" y="4832896"/>
            <a:chExt cx="9147765" cy="2032192"/>
          </a:xfrm>
        </p:grpSpPr>
        <p:sp>
          <p:nvSpPr>
            <p:cNvPr id="7" name="Shap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Shap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1" name="Shap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6E13C79-1C97-4B32-B2AE-1A69C169643E}" type="datetime2">
              <a:rPr lang="en-US" smtClean="0"/>
              <a:pPr/>
              <a:t>Wednesday, October 3, 2018</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5292C34-3E5E-4BA5-AF54-F1601B144FB0}" type="slidenum">
              <a:rPr lang="en-US" smtClean="0"/>
              <a:pPr/>
              <a:t>‹#›</a:t>
            </a:fld>
            <a:endParaRPr lang="en-US" dirty="0">
              <a:solidFill>
                <a:srgbClr val="FFFFFF"/>
              </a:solidFill>
            </a:endParaRPr>
          </a:p>
        </p:txBody>
      </p:sp>
    </p:spTree>
    <p:extLst>
      <p:ext uri="{BB962C8B-B14F-4D97-AF65-F5344CB8AC3E}">
        <p14:creationId xmlns:p14="http://schemas.microsoft.com/office/powerpoint/2010/main" val="391814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E14BF-C004-4398-9186-5EE680724D95}" type="datetime2">
              <a:rPr lang="en-US" smtClean="0"/>
              <a:pPr/>
              <a:t>Wednesday, October 3,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a:p>
        </p:txBody>
      </p:sp>
    </p:spTree>
    <p:extLst>
      <p:ext uri="{BB962C8B-B14F-4D97-AF65-F5344CB8AC3E}">
        <p14:creationId xmlns:p14="http://schemas.microsoft.com/office/powerpoint/2010/main" val="1187664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749717" y="6622729"/>
            <a:ext cx="353412" cy="184666"/>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1A0A4BEF-8C68-4C7E-BC4F-FFEC64399D31}" type="slidenum">
              <a:rPr lang="en-US" sz="600" smtClean="0">
                <a:solidFill>
                  <a:prstClr val="white"/>
                </a:solidFill>
                <a:effectLst>
                  <a:outerShdw blurRad="38100" dist="38100" dir="2700000" algn="tl">
                    <a:srgbClr val="000000">
                      <a:alpha val="43137"/>
                    </a:srgbClr>
                  </a:outerShdw>
                </a:effectLst>
                <a:latin typeface="Calibri" pitchFamily="34" charset="0"/>
                <a:cs typeface="Calibri" pitchFamily="34" charset="0"/>
              </a:rPr>
              <a:pPr algn="ctr" eaLnBrk="1" hangingPunct="1">
                <a:defRPr/>
              </a:pPr>
              <a:t>‹#›</a:t>
            </a:fld>
            <a:endParaRPr lang="en-US" sz="600" dirty="0">
              <a:solidFill>
                <a:prstClr val="white"/>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Title 1"/>
          <p:cNvSpPr>
            <a:spLocks noGrp="1"/>
          </p:cNvSpPr>
          <p:nvPr>
            <p:ph type="title"/>
          </p:nvPr>
        </p:nvSpPr>
        <p:spPr>
          <a:xfrm>
            <a:off x="411060" y="598939"/>
            <a:ext cx="6429022" cy="608317"/>
          </a:xfrm>
          <a:prstGeom prst="rect">
            <a:avLst/>
          </a:prstGeom>
        </p:spPr>
        <p:txBody>
          <a:bodyPr bIns="0" anchor="ctr">
            <a:noAutofit/>
          </a:bodyPr>
          <a:lstStyle>
            <a:lvl1pPr algn="l">
              <a:defRPr sz="2100" b="0">
                <a:solidFill>
                  <a:srgbClr val="5F6062"/>
                </a:solidFill>
                <a:effectLst/>
                <a:latin typeface="Calibri" pitchFamily="34" charset="0"/>
                <a:cs typeface="Tahoma" pitchFamily="34" charset="0"/>
              </a:defRPr>
            </a:lvl1pPr>
          </a:lstStyle>
          <a:p>
            <a:r>
              <a:rPr lang="en-US" dirty="0"/>
              <a:t>Click to edit Master title style</a:t>
            </a:r>
          </a:p>
        </p:txBody>
      </p:sp>
      <p:grpSp>
        <p:nvGrpSpPr>
          <p:cNvPr id="2" name="Group 9"/>
          <p:cNvGrpSpPr/>
          <p:nvPr userDrawn="1"/>
        </p:nvGrpSpPr>
        <p:grpSpPr>
          <a:xfrm>
            <a:off x="0" y="1374885"/>
            <a:ext cx="7969542" cy="27432"/>
            <a:chOff x="528506" y="1358108"/>
            <a:chExt cx="8615493" cy="46628"/>
          </a:xfrm>
        </p:grpSpPr>
        <p:sp>
          <p:nvSpPr>
            <p:cNvPr id="8" name="Rectangle 7"/>
            <p:cNvSpPr/>
            <p:nvPr userDrawn="1"/>
          </p:nvSpPr>
          <p:spPr>
            <a:xfrm>
              <a:off x="528506" y="1359017"/>
              <a:ext cx="4228052" cy="45719"/>
            </a:xfrm>
            <a:prstGeom prst="rect">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Rectangle 12"/>
            <p:cNvSpPr/>
            <p:nvPr userDrawn="1"/>
          </p:nvSpPr>
          <p:spPr>
            <a:xfrm>
              <a:off x="4665676" y="1358108"/>
              <a:ext cx="4478323"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Tree>
    <p:extLst>
      <p:ext uri="{BB962C8B-B14F-4D97-AF65-F5344CB8AC3E}">
        <p14:creationId xmlns:p14="http://schemas.microsoft.com/office/powerpoint/2010/main" val="66746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Image 6" descr="G31000 logo 50 px-2.jpg">
            <a:extLst>
              <a:ext uri="{FF2B5EF4-FFF2-40B4-BE49-F238E27FC236}">
                <a16:creationId xmlns:a16="http://schemas.microsoft.com/office/drawing/2014/main" id="{D8D95B3A-89CB-4EFF-9A2E-1168280FB5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50" y="6223000"/>
            <a:ext cx="63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a16="http://schemas.microsoft.com/office/drawing/2014/main" id="{3E779727-6B42-496D-838A-92259A4F2D30}"/>
              </a:ext>
            </a:extLst>
          </p:cNvPr>
          <p:cNvSpPr>
            <a:spLocks noChangeArrowheads="1"/>
          </p:cNvSpPr>
          <p:nvPr userDrawn="1"/>
        </p:nvSpPr>
        <p:spPr bwMode="auto">
          <a:xfrm>
            <a:off x="71438" y="6524625"/>
            <a:ext cx="6084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400" b="1">
                <a:solidFill>
                  <a:srgbClr val="7575D1"/>
                </a:solidFill>
              </a:rPr>
              <a:t>Second international ISO 31000 conference – Toronto, 28-31 May 2013</a:t>
            </a:r>
            <a:endParaRPr lang="en-GB" altLang="en-US" sz="1400">
              <a:solidFill>
                <a:srgbClr val="7575D1"/>
              </a:solidFill>
            </a:endParaRPr>
          </a:p>
        </p:txBody>
      </p:sp>
      <p:cxnSp>
        <p:nvCxnSpPr>
          <p:cNvPr id="6" name="Connecteur droit 10">
            <a:extLst>
              <a:ext uri="{FF2B5EF4-FFF2-40B4-BE49-F238E27FC236}">
                <a16:creationId xmlns:a16="http://schemas.microsoft.com/office/drawing/2014/main" id="{A63DDB43-4FFB-4449-B5D6-A43BE84B14C5}"/>
              </a:ext>
            </a:extLst>
          </p:cNvPr>
          <p:cNvCxnSpPr/>
          <p:nvPr userDrawn="1"/>
        </p:nvCxnSpPr>
        <p:spPr>
          <a:xfrm flipV="1">
            <a:off x="0" y="6524625"/>
            <a:ext cx="795655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194" name="Rectangle 2"/>
          <p:cNvSpPr>
            <a:spLocks noGrp="1" noChangeArrowheads="1"/>
          </p:cNvSpPr>
          <p:nvPr>
            <p:ph type="ctrTitle"/>
          </p:nvPr>
        </p:nvSpPr>
        <p:spPr>
          <a:xfrm>
            <a:off x="685800" y="4111625"/>
            <a:ext cx="7772400" cy="765175"/>
          </a:xfrm>
          <a:ln w="9525"/>
        </p:spPr>
        <p:txBody>
          <a:bodyPr lIns="91440" tIns="45720" anchor="ctr"/>
          <a:lstStyle>
            <a:lvl1pPr>
              <a:defRPr sz="3000">
                <a:solidFill>
                  <a:schemeClr val="tx1"/>
                </a:solidFill>
              </a:defRPr>
            </a:lvl1pPr>
          </a:lstStyle>
          <a:p>
            <a:r>
              <a:rPr lang="it-IT"/>
              <a:t>Titolo copertina</a:t>
            </a:r>
          </a:p>
        </p:txBody>
      </p:sp>
      <p:sp>
        <p:nvSpPr>
          <p:cNvPr id="8195" name="Rectangle 3"/>
          <p:cNvSpPr>
            <a:spLocks noGrp="1" noChangeArrowheads="1"/>
          </p:cNvSpPr>
          <p:nvPr>
            <p:ph type="subTitle" idx="1"/>
          </p:nvPr>
        </p:nvSpPr>
        <p:spPr>
          <a:xfrm>
            <a:off x="685800" y="4876800"/>
            <a:ext cx="6400800" cy="609600"/>
          </a:xfrm>
        </p:spPr>
        <p:txBody>
          <a:bodyPr/>
          <a:lstStyle>
            <a:lvl1pPr marL="0" indent="0">
              <a:buFont typeface="Wingdings" pitchFamily="2" charset="2"/>
              <a:buNone/>
              <a:defRPr sz="2000">
                <a:solidFill>
                  <a:schemeClr val="tx1"/>
                </a:solidFill>
              </a:defRPr>
            </a:lvl1pPr>
          </a:lstStyle>
          <a:p>
            <a:r>
              <a:rPr lang="it-IT"/>
              <a:t>Sottotitolo copertina</a:t>
            </a:r>
          </a:p>
        </p:txBody>
      </p:sp>
    </p:spTree>
    <p:extLst>
      <p:ext uri="{BB962C8B-B14F-4D97-AF65-F5344CB8AC3E}">
        <p14:creationId xmlns:p14="http://schemas.microsoft.com/office/powerpoint/2010/main" val="12786497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6">
            <a:extLst>
              <a:ext uri="{FF2B5EF4-FFF2-40B4-BE49-F238E27FC236}">
                <a16:creationId xmlns:a16="http://schemas.microsoft.com/office/drawing/2014/main" id="{B8FD1C26-6839-495B-A413-1AC07C08E44B}"/>
              </a:ext>
            </a:extLst>
          </p:cNvPr>
          <p:cNvSpPr>
            <a:spLocks noGrp="1" noChangeArrowheads="1"/>
          </p:cNvSpPr>
          <p:nvPr>
            <p:ph type="sldNum" sz="quarter" idx="10"/>
          </p:nvPr>
        </p:nvSpPr>
        <p:spPr>
          <a:ln/>
        </p:spPr>
        <p:txBody>
          <a:bodyPr/>
          <a:lstStyle>
            <a:lvl1pPr>
              <a:defRPr/>
            </a:lvl1pPr>
          </a:lstStyle>
          <a:p>
            <a:fld id="{D72C96CA-AAF3-4A35-850F-F1787365FE61}" type="slidenum">
              <a:rPr lang="it-IT" altLang="en-US"/>
              <a:pPr/>
              <a:t>‹#›</a:t>
            </a:fld>
            <a:endParaRPr lang="it-IT" altLang="en-US"/>
          </a:p>
        </p:txBody>
      </p:sp>
    </p:spTree>
    <p:extLst>
      <p:ext uri="{BB962C8B-B14F-4D97-AF65-F5344CB8AC3E}">
        <p14:creationId xmlns:p14="http://schemas.microsoft.com/office/powerpoint/2010/main" val="12371865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D5FDDAFC-F32C-4F5C-AB8F-996CDB537F0A}"/>
              </a:ext>
            </a:extLst>
          </p:cNvPr>
          <p:cNvSpPr>
            <a:spLocks noGrp="1" noChangeArrowheads="1"/>
          </p:cNvSpPr>
          <p:nvPr>
            <p:ph type="sldNum" sz="quarter" idx="10"/>
          </p:nvPr>
        </p:nvSpPr>
        <p:spPr>
          <a:ln/>
        </p:spPr>
        <p:txBody>
          <a:bodyPr/>
          <a:lstStyle>
            <a:lvl1pPr>
              <a:defRPr/>
            </a:lvl1pPr>
          </a:lstStyle>
          <a:p>
            <a:fld id="{B2C454D4-C15F-4157-99D2-DBC942B2CC9E}" type="slidenum">
              <a:rPr lang="it-IT" altLang="en-US"/>
              <a:pPr/>
              <a:t>‹#›</a:t>
            </a:fld>
            <a:endParaRPr lang="it-IT" altLang="en-US"/>
          </a:p>
        </p:txBody>
      </p:sp>
    </p:spTree>
    <p:extLst>
      <p:ext uri="{BB962C8B-B14F-4D97-AF65-F5344CB8AC3E}">
        <p14:creationId xmlns:p14="http://schemas.microsoft.com/office/powerpoint/2010/main" val="28646662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971550" y="1125538"/>
            <a:ext cx="3692525"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816475" y="1125538"/>
            <a:ext cx="3692525"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6">
            <a:extLst>
              <a:ext uri="{FF2B5EF4-FFF2-40B4-BE49-F238E27FC236}">
                <a16:creationId xmlns:a16="http://schemas.microsoft.com/office/drawing/2014/main" id="{B15B441F-8A6D-422C-B130-27AF9E91108C}"/>
              </a:ext>
            </a:extLst>
          </p:cNvPr>
          <p:cNvSpPr>
            <a:spLocks noGrp="1" noChangeArrowheads="1"/>
          </p:cNvSpPr>
          <p:nvPr>
            <p:ph type="sldNum" sz="quarter" idx="10"/>
          </p:nvPr>
        </p:nvSpPr>
        <p:spPr>
          <a:ln/>
        </p:spPr>
        <p:txBody>
          <a:bodyPr/>
          <a:lstStyle>
            <a:lvl1pPr>
              <a:defRPr/>
            </a:lvl1pPr>
          </a:lstStyle>
          <a:p>
            <a:fld id="{8A68A733-F23F-4671-9396-30817AA72789}" type="slidenum">
              <a:rPr lang="it-IT" altLang="en-US"/>
              <a:pPr/>
              <a:t>‹#›</a:t>
            </a:fld>
            <a:endParaRPr lang="it-IT" altLang="en-US"/>
          </a:p>
        </p:txBody>
      </p:sp>
    </p:spTree>
    <p:extLst>
      <p:ext uri="{BB962C8B-B14F-4D97-AF65-F5344CB8AC3E}">
        <p14:creationId xmlns:p14="http://schemas.microsoft.com/office/powerpoint/2010/main" val="15860492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6">
            <a:extLst>
              <a:ext uri="{FF2B5EF4-FFF2-40B4-BE49-F238E27FC236}">
                <a16:creationId xmlns:a16="http://schemas.microsoft.com/office/drawing/2014/main" id="{54F39178-1CFE-414F-9C67-90716EDA4807}"/>
              </a:ext>
            </a:extLst>
          </p:cNvPr>
          <p:cNvSpPr>
            <a:spLocks noGrp="1" noChangeArrowheads="1"/>
          </p:cNvSpPr>
          <p:nvPr>
            <p:ph type="sldNum" sz="quarter" idx="10"/>
          </p:nvPr>
        </p:nvSpPr>
        <p:spPr>
          <a:ln/>
        </p:spPr>
        <p:txBody>
          <a:bodyPr/>
          <a:lstStyle>
            <a:lvl1pPr>
              <a:defRPr/>
            </a:lvl1pPr>
          </a:lstStyle>
          <a:p>
            <a:fld id="{05B942A7-9BF0-4794-A818-724C1DEE40D0}" type="slidenum">
              <a:rPr lang="it-IT" altLang="en-US"/>
              <a:pPr/>
              <a:t>‹#›</a:t>
            </a:fld>
            <a:endParaRPr lang="it-IT" altLang="en-US"/>
          </a:p>
        </p:txBody>
      </p:sp>
    </p:spTree>
    <p:extLst>
      <p:ext uri="{BB962C8B-B14F-4D97-AF65-F5344CB8AC3E}">
        <p14:creationId xmlns:p14="http://schemas.microsoft.com/office/powerpoint/2010/main" val="22177756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6">
            <a:extLst>
              <a:ext uri="{FF2B5EF4-FFF2-40B4-BE49-F238E27FC236}">
                <a16:creationId xmlns:a16="http://schemas.microsoft.com/office/drawing/2014/main" id="{616BB66D-18B6-4744-89A1-E8766C6ABBEB}"/>
              </a:ext>
            </a:extLst>
          </p:cNvPr>
          <p:cNvSpPr>
            <a:spLocks noGrp="1" noChangeArrowheads="1"/>
          </p:cNvSpPr>
          <p:nvPr>
            <p:ph type="sldNum" sz="quarter" idx="10"/>
          </p:nvPr>
        </p:nvSpPr>
        <p:spPr>
          <a:ln/>
        </p:spPr>
        <p:txBody>
          <a:bodyPr/>
          <a:lstStyle>
            <a:lvl1pPr>
              <a:defRPr/>
            </a:lvl1pPr>
          </a:lstStyle>
          <a:p>
            <a:fld id="{0B9EC16B-28DC-447A-92FF-D5940DB21D84}" type="slidenum">
              <a:rPr lang="it-IT" altLang="en-US"/>
              <a:pPr/>
              <a:t>‹#›</a:t>
            </a:fld>
            <a:endParaRPr lang="it-IT" altLang="en-US"/>
          </a:p>
        </p:txBody>
      </p:sp>
    </p:spTree>
    <p:extLst>
      <p:ext uri="{BB962C8B-B14F-4D97-AF65-F5344CB8AC3E}">
        <p14:creationId xmlns:p14="http://schemas.microsoft.com/office/powerpoint/2010/main" val="17948399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84AEE12-6870-4543-AB86-B2CBA8564AB5}"/>
              </a:ext>
            </a:extLst>
          </p:cNvPr>
          <p:cNvSpPr>
            <a:spLocks noGrp="1" noChangeArrowheads="1"/>
          </p:cNvSpPr>
          <p:nvPr>
            <p:ph type="sldNum" sz="quarter" idx="10"/>
          </p:nvPr>
        </p:nvSpPr>
        <p:spPr>
          <a:ln/>
        </p:spPr>
        <p:txBody>
          <a:bodyPr/>
          <a:lstStyle>
            <a:lvl1pPr>
              <a:defRPr/>
            </a:lvl1pPr>
          </a:lstStyle>
          <a:p>
            <a:fld id="{16141783-71C8-425D-99F4-5EA8C6490A88}" type="slidenum">
              <a:rPr lang="it-IT" altLang="en-US"/>
              <a:pPr/>
              <a:t>‹#›</a:t>
            </a:fld>
            <a:endParaRPr lang="it-IT" altLang="en-US"/>
          </a:p>
        </p:txBody>
      </p:sp>
    </p:spTree>
    <p:extLst>
      <p:ext uri="{BB962C8B-B14F-4D97-AF65-F5344CB8AC3E}">
        <p14:creationId xmlns:p14="http://schemas.microsoft.com/office/powerpoint/2010/main" val="2163421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2E1CEFB2-2823-487C-A696-712C0E22AB37}"/>
              </a:ext>
            </a:extLst>
          </p:cNvPr>
          <p:cNvSpPr>
            <a:spLocks noGrp="1" noChangeArrowheads="1"/>
          </p:cNvSpPr>
          <p:nvPr>
            <p:ph type="sldNum" sz="quarter" idx="10"/>
          </p:nvPr>
        </p:nvSpPr>
        <p:spPr>
          <a:ln/>
        </p:spPr>
        <p:txBody>
          <a:bodyPr/>
          <a:lstStyle>
            <a:lvl1pPr>
              <a:defRPr/>
            </a:lvl1pPr>
          </a:lstStyle>
          <a:p>
            <a:fld id="{DD76B287-E936-4171-BE78-EC1E2562B47A}" type="slidenum">
              <a:rPr lang="it-IT" altLang="en-US"/>
              <a:pPr/>
              <a:t>‹#›</a:t>
            </a:fld>
            <a:endParaRPr lang="it-IT" altLang="en-US"/>
          </a:p>
        </p:txBody>
      </p:sp>
    </p:spTree>
    <p:extLst>
      <p:ext uri="{BB962C8B-B14F-4D97-AF65-F5344CB8AC3E}">
        <p14:creationId xmlns:p14="http://schemas.microsoft.com/office/powerpoint/2010/main" val="32743566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205327CC-F05D-4CE8-A4C0-E24733B2F758}"/>
              </a:ext>
            </a:extLst>
          </p:cNvPr>
          <p:cNvSpPr>
            <a:spLocks noGrp="1" noChangeArrowheads="1"/>
          </p:cNvSpPr>
          <p:nvPr>
            <p:ph type="sldNum" sz="quarter" idx="10"/>
          </p:nvPr>
        </p:nvSpPr>
        <p:spPr>
          <a:ln/>
        </p:spPr>
        <p:txBody>
          <a:bodyPr/>
          <a:lstStyle>
            <a:lvl1pPr>
              <a:defRPr/>
            </a:lvl1pPr>
          </a:lstStyle>
          <a:p>
            <a:fld id="{9FF5DFB3-07AE-4501-A132-74ABC772C64E}" type="slidenum">
              <a:rPr lang="it-IT" altLang="en-US"/>
              <a:pPr/>
              <a:t>‹#›</a:t>
            </a:fld>
            <a:endParaRPr lang="it-IT" altLang="en-US"/>
          </a:p>
        </p:txBody>
      </p:sp>
    </p:spTree>
    <p:extLst>
      <p:ext uri="{BB962C8B-B14F-4D97-AF65-F5344CB8AC3E}">
        <p14:creationId xmlns:p14="http://schemas.microsoft.com/office/powerpoint/2010/main" val="20658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E14BF-C004-4398-9186-5EE680724D95}" type="datetime2">
              <a:rPr lang="en-US" smtClean="0"/>
              <a:pPr/>
              <a:t>Wednesday, October 3,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a:p>
        </p:txBody>
      </p:sp>
    </p:spTree>
    <p:extLst>
      <p:ext uri="{BB962C8B-B14F-4D97-AF65-F5344CB8AC3E}">
        <p14:creationId xmlns:p14="http://schemas.microsoft.com/office/powerpoint/2010/main" val="9222502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6">
            <a:extLst>
              <a:ext uri="{FF2B5EF4-FFF2-40B4-BE49-F238E27FC236}">
                <a16:creationId xmlns:a16="http://schemas.microsoft.com/office/drawing/2014/main" id="{1813BFF1-DAF6-4535-AF4F-F09894AE6AEA}"/>
              </a:ext>
            </a:extLst>
          </p:cNvPr>
          <p:cNvSpPr>
            <a:spLocks noGrp="1" noChangeArrowheads="1"/>
          </p:cNvSpPr>
          <p:nvPr>
            <p:ph type="sldNum" sz="quarter" idx="10"/>
          </p:nvPr>
        </p:nvSpPr>
        <p:spPr>
          <a:ln/>
        </p:spPr>
        <p:txBody>
          <a:bodyPr/>
          <a:lstStyle>
            <a:lvl1pPr>
              <a:defRPr/>
            </a:lvl1pPr>
          </a:lstStyle>
          <a:p>
            <a:fld id="{3F404EAD-535B-4563-BA49-9CF66F173415}" type="slidenum">
              <a:rPr lang="it-IT" altLang="en-US"/>
              <a:pPr/>
              <a:t>‹#›</a:t>
            </a:fld>
            <a:endParaRPr lang="it-IT" altLang="en-US"/>
          </a:p>
        </p:txBody>
      </p:sp>
    </p:spTree>
    <p:extLst>
      <p:ext uri="{BB962C8B-B14F-4D97-AF65-F5344CB8AC3E}">
        <p14:creationId xmlns:p14="http://schemas.microsoft.com/office/powerpoint/2010/main" val="40055224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8450" y="-26988"/>
            <a:ext cx="2076450" cy="5191126"/>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19100" y="-26988"/>
            <a:ext cx="6076950" cy="5191126"/>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6">
            <a:extLst>
              <a:ext uri="{FF2B5EF4-FFF2-40B4-BE49-F238E27FC236}">
                <a16:creationId xmlns:a16="http://schemas.microsoft.com/office/drawing/2014/main" id="{368C9BC0-19E6-43A7-A1DD-F29F6F1C6056}"/>
              </a:ext>
            </a:extLst>
          </p:cNvPr>
          <p:cNvSpPr>
            <a:spLocks noGrp="1" noChangeArrowheads="1"/>
          </p:cNvSpPr>
          <p:nvPr>
            <p:ph type="sldNum" sz="quarter" idx="10"/>
          </p:nvPr>
        </p:nvSpPr>
        <p:spPr>
          <a:ln/>
        </p:spPr>
        <p:txBody>
          <a:bodyPr/>
          <a:lstStyle>
            <a:lvl1pPr>
              <a:defRPr/>
            </a:lvl1pPr>
          </a:lstStyle>
          <a:p>
            <a:fld id="{A9F52056-852C-4699-92C0-4302002704C4}" type="slidenum">
              <a:rPr lang="it-IT" altLang="en-US"/>
              <a:pPr/>
              <a:t>‹#›</a:t>
            </a:fld>
            <a:endParaRPr lang="it-IT" altLang="en-US"/>
          </a:p>
        </p:txBody>
      </p:sp>
    </p:spTree>
    <p:extLst>
      <p:ext uri="{BB962C8B-B14F-4D97-AF65-F5344CB8AC3E}">
        <p14:creationId xmlns:p14="http://schemas.microsoft.com/office/powerpoint/2010/main" val="29645334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147888"/>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2374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43490" y="292608"/>
            <a:ext cx="8102991" cy="4572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22032" y="1828800"/>
            <a:ext cx="8440615" cy="4114800"/>
          </a:xfrm>
          <a:prstGeom prst="rect">
            <a:avLst/>
          </a:prstGeom>
        </p:spPr>
        <p:txBody>
          <a:bodyPr lIns="91440" tIns="91440" rIns="91440" bIns="91440"/>
          <a:lstStyle>
            <a:lvl1pPr marL="182880" indent="-182880">
              <a:lnSpc>
                <a:spcPct val="100000"/>
              </a:lnSpc>
              <a:spcBef>
                <a:spcPts val="200"/>
              </a:spcBef>
              <a:spcAft>
                <a:spcPts val="200"/>
              </a:spcAft>
              <a:buFont typeface="Arial"/>
              <a:buChar char="•"/>
              <a:defRPr sz="1600" b="1" i="0" baseline="0">
                <a:solidFill>
                  <a:srgbClr val="000000"/>
                </a:solidFill>
                <a:latin typeface="Arial" pitchFamily="34" charset="0"/>
              </a:defRPr>
            </a:lvl1pPr>
            <a:lvl2pPr marL="365760" indent="-182880">
              <a:lnSpc>
                <a:spcPct val="100000"/>
              </a:lnSpc>
              <a:spcBef>
                <a:spcPts val="200"/>
              </a:spcBef>
              <a:spcAft>
                <a:spcPts val="200"/>
              </a:spcAft>
              <a:buSzPct val="100000"/>
              <a:buFont typeface="Lucida Grande"/>
              <a:buChar char="-"/>
              <a:defRPr sz="1600" b="0" i="0" baseline="0">
                <a:solidFill>
                  <a:srgbClr val="000000"/>
                </a:solidFill>
                <a:latin typeface="Arial" pitchFamily="34" charset="0"/>
              </a:defRPr>
            </a:lvl2pPr>
            <a:lvl3pPr marL="548640" indent="-182880">
              <a:lnSpc>
                <a:spcPct val="100000"/>
              </a:lnSpc>
              <a:spcBef>
                <a:spcPts val="200"/>
              </a:spcBef>
              <a:spcAft>
                <a:spcPts val="200"/>
              </a:spcAft>
              <a:buFont typeface="Arial"/>
              <a:buChar char="•"/>
              <a:defRPr sz="1600" b="0" i="0" baseline="0">
                <a:solidFill>
                  <a:srgbClr val="000000"/>
                </a:solidFill>
              </a:defRPr>
            </a:lvl3pPr>
            <a:lvl4pPr marL="731520" indent="-182880">
              <a:lnSpc>
                <a:spcPct val="100000"/>
              </a:lnSpc>
              <a:spcBef>
                <a:spcPts val="200"/>
              </a:spcBef>
              <a:spcAft>
                <a:spcPts val="200"/>
              </a:spcAft>
              <a:buFont typeface="Arial"/>
              <a:buChar char="•"/>
              <a:defRPr sz="1600" b="0" i="0" baseline="0">
                <a:solidFill>
                  <a:srgbClr val="000000"/>
                </a:solidFill>
                <a:latin typeface="Arial" pitchFamily="34" charset="0"/>
              </a:defRPr>
            </a:lvl4pPr>
            <a:lvl5pPr marL="2011680" indent="-274320">
              <a:lnSpc>
                <a:spcPct val="100000"/>
              </a:lnSpc>
              <a:spcBef>
                <a:spcPts val="0"/>
              </a:spcBef>
              <a:buFont typeface="Wingdings" pitchFamily="2" charset="2"/>
              <a:buChar char="ü"/>
              <a:defRPr sz="1800" b="0" i="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hasCustomPrompt="1"/>
          </p:nvPr>
        </p:nvSpPr>
        <p:spPr>
          <a:xfrm>
            <a:off x="422032" y="1399031"/>
            <a:ext cx="8440615" cy="1434045"/>
          </a:xfrm>
          <a:prstGeom prst="rect">
            <a:avLst/>
          </a:prstGeom>
        </p:spPr>
        <p:txBody>
          <a:bodyPr lIns="91440" tIns="91440" rIns="91440" bIns="91440"/>
          <a:lstStyle>
            <a:lvl1pPr marL="0" indent="0">
              <a:spcBef>
                <a:spcPts val="0"/>
              </a:spcBef>
              <a:buFont typeface="Arial" pitchFamily="34" charset="0"/>
              <a:buNone/>
              <a:defRPr sz="1600" b="1" i="0" baseline="0">
                <a:solidFill>
                  <a:srgbClr val="0098DC"/>
                </a:solidFill>
                <a:latin typeface="+mn-lt"/>
              </a:defRPr>
            </a:lvl1pPr>
            <a:lvl2pPr marL="182880" indent="-274320">
              <a:spcBef>
                <a:spcPts val="0"/>
              </a:spcBef>
              <a:buFont typeface="Arial" pitchFamily="34" charset="0"/>
              <a:buChar char="•"/>
              <a:defRPr sz="1800" b="1" i="0" baseline="0">
                <a:solidFill>
                  <a:schemeClr val="tx1"/>
                </a:solidFill>
                <a:latin typeface="+mn-lt"/>
              </a:defRPr>
            </a:lvl2pPr>
            <a:lvl3pPr marL="1097280" indent="-274320">
              <a:spcBef>
                <a:spcPts val="0"/>
              </a:spcBef>
              <a:buFont typeface="Wingdings" pitchFamily="2" charset="2"/>
              <a:buChar char="§"/>
              <a:defRPr sz="1800" b="0" i="0" baseline="0">
                <a:solidFill>
                  <a:schemeClr val="tx1"/>
                </a:solidFill>
              </a:defRPr>
            </a:lvl3pPr>
            <a:lvl4pPr marL="1645920" indent="-274320">
              <a:spcBef>
                <a:spcPts val="0"/>
              </a:spcBef>
              <a:buFont typeface="Courier New" pitchFamily="49" charset="0"/>
              <a:buChar char="o"/>
              <a:defRPr sz="1800" b="0" i="0" baseline="0">
                <a:solidFill>
                  <a:schemeClr val="tx1"/>
                </a:solidFill>
              </a:defRPr>
            </a:lvl4pPr>
            <a:lvl5pPr marL="2011680" indent="-274320">
              <a:spcBef>
                <a:spcPts val="0"/>
              </a:spcBef>
              <a:buFont typeface="Wingdings" pitchFamily="2" charset="2"/>
              <a:buChar char="ü"/>
              <a:defRPr sz="1800" b="0" i="0" baseline="0">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610392507"/>
      </p:ext>
    </p:extLst>
  </p:cSld>
  <p:clrMapOvr>
    <a:masterClrMapping/>
  </p:clrMapOvr>
  <p:transition>
    <p:cu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4332233" y="6551020"/>
            <a:ext cx="482600" cy="215444"/>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1A0A4BEF-8C68-4C7E-BC4F-FFEC64399D31}" type="slidenum">
              <a:rPr lang="en-US" sz="800" b="1" smtClean="0">
                <a:solidFill>
                  <a:schemeClr val="tx1"/>
                </a:solidFill>
                <a:effectLst/>
                <a:latin typeface="Tahoma" pitchFamily="34" charset="0"/>
                <a:cs typeface="Tahoma" pitchFamily="34" charset="0"/>
              </a:rPr>
              <a:pPr algn="ctr" eaLnBrk="1" hangingPunct="1">
                <a:defRPr/>
              </a:pPr>
              <a:t>‹#›</a:t>
            </a:fld>
            <a:endParaRPr lang="en-US" sz="1000" b="1" dirty="0">
              <a:solidFill>
                <a:schemeClr val="tx1"/>
              </a:solidFill>
              <a:effectLst/>
              <a:latin typeface="Tahoma" pitchFamily="34" charset="0"/>
              <a:cs typeface="Tahoma" pitchFamily="34" charset="0"/>
            </a:endParaRPr>
          </a:p>
        </p:txBody>
      </p:sp>
    </p:spTree>
    <p:extLst>
      <p:ext uri="{BB962C8B-B14F-4D97-AF65-F5344CB8AC3E}">
        <p14:creationId xmlns:p14="http://schemas.microsoft.com/office/powerpoint/2010/main" val="136827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Copyright © 2011 Risk and Insurance Management Society, Inc.  All rights reserved.</a:t>
            </a:r>
          </a:p>
        </p:txBody>
      </p:sp>
      <p:sp>
        <p:nvSpPr>
          <p:cNvPr id="6" name="Slide Number Placeholder 5"/>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36628530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Copyright © 2011 Risk and Insurance Management Society, Inc.  All rights reserved.</a:t>
            </a:r>
          </a:p>
        </p:txBody>
      </p:sp>
      <p:sp>
        <p:nvSpPr>
          <p:cNvPr id="6" name="Slide Number Placeholder 5"/>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9789603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Copyright © 2011 Risk and Insurance Management Society, Inc.  All rights reserved.</a:t>
            </a:r>
          </a:p>
        </p:txBody>
      </p:sp>
      <p:sp>
        <p:nvSpPr>
          <p:cNvPr id="6" name="Slide Number Placeholder 5"/>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20022100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Copyright © 2011 Risk and Insurance Management Society, Inc.  All rights reserved.</a:t>
            </a:r>
          </a:p>
        </p:txBody>
      </p:sp>
      <p:sp>
        <p:nvSpPr>
          <p:cNvPr id="7" name="Slide Number Placeholder 6"/>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20897866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Copyright © 2011 Risk and Insurance Management Society, Inc.  All rights reserved.</a:t>
            </a:r>
          </a:p>
        </p:txBody>
      </p:sp>
      <p:sp>
        <p:nvSpPr>
          <p:cNvPr id="9" name="Slide Number Placeholder 8"/>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247663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4332233" y="6551020"/>
            <a:ext cx="482600" cy="215444"/>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1A0A4BEF-8C68-4C7E-BC4F-FFEC64399D31}" type="slidenum">
              <a:rPr lang="en-US" sz="800" b="1" smtClean="0">
                <a:solidFill>
                  <a:schemeClr val="tx1"/>
                </a:solidFill>
                <a:effectLst/>
                <a:latin typeface="Tahoma" pitchFamily="34" charset="0"/>
                <a:cs typeface="Tahoma" pitchFamily="34" charset="0"/>
              </a:rPr>
              <a:pPr algn="ctr" eaLnBrk="1" hangingPunct="1">
                <a:defRPr/>
              </a:pPr>
              <a:t>‹#›</a:t>
            </a:fld>
            <a:endParaRPr lang="en-US" sz="1000" b="1" dirty="0">
              <a:solidFill>
                <a:schemeClr val="tx1"/>
              </a:solidFill>
              <a:effectLst/>
              <a:latin typeface="Tahoma" pitchFamily="34" charset="0"/>
              <a:cs typeface="Tahoma" pitchFamily="34" charset="0"/>
            </a:endParaRPr>
          </a:p>
        </p:txBody>
      </p:sp>
    </p:spTree>
    <p:extLst>
      <p:ext uri="{BB962C8B-B14F-4D97-AF65-F5344CB8AC3E}">
        <p14:creationId xmlns:p14="http://schemas.microsoft.com/office/powerpoint/2010/main" val="383544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Copyright © 2011 Risk and Insurance Management Society, Inc.  All rights reserved.</a:t>
            </a:r>
          </a:p>
        </p:txBody>
      </p:sp>
      <p:sp>
        <p:nvSpPr>
          <p:cNvPr id="5" name="Slide Number Placeholder 4"/>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40366384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Copyright © 2011 Risk and Insurance Management Society, Inc.  All rights reserved.</a:t>
            </a:r>
          </a:p>
        </p:txBody>
      </p:sp>
      <p:sp>
        <p:nvSpPr>
          <p:cNvPr id="4" name="Slide Number Placeholder 3"/>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37052424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Copyright © 2011 Risk and Insurance Management Society, Inc.  All rights reserved.</a:t>
            </a:r>
          </a:p>
        </p:txBody>
      </p:sp>
      <p:sp>
        <p:nvSpPr>
          <p:cNvPr id="7" name="Slide Number Placeholder 6"/>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2257256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Copyright © 2011 Risk and Insurance Management Society, Inc.  All rights reserved.</a:t>
            </a:r>
          </a:p>
        </p:txBody>
      </p:sp>
      <p:sp>
        <p:nvSpPr>
          <p:cNvPr id="7" name="Slide Number Placeholder 6"/>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39692577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Copyright © 2011 Risk and Insurance Management Society, Inc.  All rights reserved.</a:t>
            </a:r>
          </a:p>
        </p:txBody>
      </p:sp>
      <p:sp>
        <p:nvSpPr>
          <p:cNvPr id="6" name="Slide Number Placeholder 5"/>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8255235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Copyright © 2011 Risk and Insurance Management Society, Inc.  All rights reserved.</a:t>
            </a:r>
          </a:p>
        </p:txBody>
      </p:sp>
      <p:sp>
        <p:nvSpPr>
          <p:cNvPr id="6" name="Slide Number Placeholder 5"/>
          <p:cNvSpPr>
            <a:spLocks noGrp="1"/>
          </p:cNvSpPr>
          <p:nvPr>
            <p:ph type="sldNum" sz="quarter" idx="12"/>
          </p:nvPr>
        </p:nvSpPr>
        <p:spPr/>
        <p:txBody>
          <a:bodyPr/>
          <a:lstStyle/>
          <a:p>
            <a:fld id="{98F20A98-0726-45FB-8144-8B9FE531FD0C}" type="slidenum">
              <a:rPr lang="en-US" smtClean="0"/>
              <a:pPr/>
              <a:t>‹#›</a:t>
            </a:fld>
            <a:endParaRPr lang="en-US" dirty="0"/>
          </a:p>
        </p:txBody>
      </p:sp>
    </p:spTree>
    <p:extLst>
      <p:ext uri="{BB962C8B-B14F-4D97-AF65-F5344CB8AC3E}">
        <p14:creationId xmlns:p14="http://schemas.microsoft.com/office/powerpoint/2010/main" val="40845319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791575" cy="685800"/>
          </a:xfrm>
        </p:spPr>
        <p:txBody>
          <a:bodyPr/>
          <a:lstStyle/>
          <a:p>
            <a:r>
              <a:rPr lang="en-US"/>
              <a:t>Click to edit Master title style</a:t>
            </a:r>
          </a:p>
        </p:txBody>
      </p:sp>
      <p:sp>
        <p:nvSpPr>
          <p:cNvPr id="3" name="SmartArt Placeholder 2"/>
          <p:cNvSpPr>
            <a:spLocks noGrp="1"/>
          </p:cNvSpPr>
          <p:nvPr>
            <p:ph type="dgm" idx="1"/>
          </p:nvPr>
        </p:nvSpPr>
        <p:spPr>
          <a:xfrm>
            <a:off x="304800" y="762000"/>
            <a:ext cx="8610600" cy="4411663"/>
          </a:xfrm>
        </p:spPr>
        <p:txBody>
          <a:bodyPr/>
          <a:lstStyle/>
          <a:p>
            <a:endParaRPr lang="en-US"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r>
              <a:rPr lang="en-US" altLang="en-US" dirty="0">
                <a:solidFill>
                  <a:srgbClr val="000000"/>
                </a:solidFill>
              </a:rPr>
              <a:t>Copyright © 2011 Risk and Insurance Management Society, Inc.  All rights reserved.</a:t>
            </a:r>
          </a:p>
        </p:txBody>
      </p:sp>
      <p:sp>
        <p:nvSpPr>
          <p:cNvPr id="5" name="Slide Number Placeholder 4"/>
          <p:cNvSpPr>
            <a:spLocks noGrp="1"/>
          </p:cNvSpPr>
          <p:nvPr>
            <p:ph type="sldNum" sz="quarter" idx="11"/>
          </p:nvPr>
        </p:nvSpPr>
        <p:spPr>
          <a:xfrm>
            <a:off x="6986588" y="6391275"/>
            <a:ext cx="2133600" cy="457200"/>
          </a:xfrm>
        </p:spPr>
        <p:txBody>
          <a:bodyPr/>
          <a:lstStyle>
            <a:lvl1pPr>
              <a:defRPr/>
            </a:lvl1pPr>
          </a:lstStyle>
          <a:p>
            <a:fld id="{74CC278B-AB9D-4360-83BC-5855E8F16E35}" type="slidenum">
              <a:rPr lang="en-US" altLang="en-US">
                <a:solidFill>
                  <a:srgbClr val="000000"/>
                </a:solidFill>
              </a:rPr>
              <a:pPr/>
              <a:t>‹#›</a:t>
            </a:fld>
            <a:endParaRPr lang="en-US" altLang="en-US" dirty="0">
              <a:solidFill>
                <a:srgbClr val="000000"/>
              </a:solidFill>
            </a:endParaRPr>
          </a:p>
        </p:txBody>
      </p:sp>
      <p:sp>
        <p:nvSpPr>
          <p:cNvPr id="6" name="Date Placeholder 5"/>
          <p:cNvSpPr>
            <a:spLocks noGrp="1"/>
          </p:cNvSpPr>
          <p:nvPr>
            <p:ph type="dt" sz="half" idx="12"/>
          </p:nvPr>
        </p:nvSpPr>
        <p:spPr>
          <a:xfrm>
            <a:off x="0" y="6248400"/>
            <a:ext cx="2133600" cy="457200"/>
          </a:xfrm>
          <a:prstGeom prst="rect">
            <a:avLst/>
          </a:prstGeom>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413742768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61462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19436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386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0" y="3276600"/>
            <a:ext cx="4343400" cy="1600200"/>
          </a:xfrm>
          <a:prstGeom prst="rect">
            <a:avLst/>
          </a:prstGeom>
        </p:spPr>
        <p:txBody>
          <a:bodyPr anchor="ctr"/>
          <a:lstStyle>
            <a:lvl1pPr algn="r">
              <a:defRPr sz="2400" b="0">
                <a:solidFill>
                  <a:schemeClr val="bg1"/>
                </a:solidFill>
                <a:effectLst/>
                <a:latin typeface="+mn-lt"/>
              </a:defRPr>
            </a:lvl1pPr>
          </a:lstStyle>
          <a:p>
            <a:r>
              <a:rPr lang="en-US" dirty="0"/>
              <a:t>Click to edit Master title style</a:t>
            </a:r>
          </a:p>
        </p:txBody>
      </p:sp>
      <p:sp>
        <p:nvSpPr>
          <p:cNvPr id="6" name="Text Box 4"/>
          <p:cNvSpPr txBox="1">
            <a:spLocks noChangeArrowheads="1"/>
          </p:cNvSpPr>
          <p:nvPr userDrawn="1"/>
        </p:nvSpPr>
        <p:spPr bwMode="auto">
          <a:xfrm>
            <a:off x="2362201" y="6553200"/>
            <a:ext cx="6553200" cy="174407"/>
          </a:xfrm>
          <a:prstGeom prst="rect">
            <a:avLst/>
          </a:prstGeom>
          <a:noFill/>
          <a:ln w="9525">
            <a:noFill/>
            <a:miter lim="800000"/>
            <a:headEnd/>
            <a:tailEnd/>
          </a:ln>
          <a:effectLst/>
        </p:spPr>
        <p:txBody>
          <a:bodyPr wrap="square">
            <a:spAutoFit/>
          </a:bodyPr>
          <a:lstStyle/>
          <a:p>
            <a:pPr algn="r" rtl="0"/>
            <a:r>
              <a:rPr lang="en-US" sz="800" b="0" i="0" u="none" strike="noStrike" kern="100" spc="0" baseline="30000" dirty="0">
                <a:solidFill>
                  <a:schemeClr val="tx1">
                    <a:lumMod val="50000"/>
                    <a:lumOff val="50000"/>
                  </a:schemeClr>
                </a:solidFill>
                <a:latin typeface="Calibri" pitchFamily="34" charset="0"/>
                <a:ea typeface="+mn-ea"/>
                <a:cs typeface="Calibri" pitchFamily="34" charset="0"/>
              </a:rPr>
              <a:t>© 2017 Sedgwick Claims Management Services, Inc. - Do not disclose or distribute.</a:t>
            </a:r>
          </a:p>
        </p:txBody>
      </p:sp>
      <p:pic>
        <p:nvPicPr>
          <p:cNvPr id="2" name="Picture 1" descr="SDWK_C_SOLID_CMYK_under1in_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846828"/>
            <a:ext cx="588772" cy="535789"/>
          </a:xfrm>
          <a:prstGeom prst="rect">
            <a:avLst/>
          </a:prstGeom>
        </p:spPr>
      </p:pic>
    </p:spTree>
    <p:extLst>
      <p:ext uri="{BB962C8B-B14F-4D97-AF65-F5344CB8AC3E}">
        <p14:creationId xmlns:p14="http://schemas.microsoft.com/office/powerpoint/2010/main" val="19748665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11721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0219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2"/>
          <p:cNvSpPr>
            <a:spLocks noGrp="1"/>
          </p:cNvSpPr>
          <p:nvPr>
            <p:ph type="ftr" sz="quarter" idx="11"/>
          </p:nvPr>
        </p:nvSpPr>
        <p:spPr>
          <a:xfrm>
            <a:off x="1752600" y="6400800"/>
            <a:ext cx="4724400" cy="365125"/>
          </a:xfrm>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Tree>
    <p:extLst>
      <p:ext uri="{BB962C8B-B14F-4D97-AF65-F5344CB8AC3E}">
        <p14:creationId xmlns:p14="http://schemas.microsoft.com/office/powerpoint/2010/main" val="4910127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09800" y="6400800"/>
            <a:ext cx="4876800" cy="365125"/>
          </a:xfrm>
        </p:spPr>
        <p:txBody>
          <a:bodyPr/>
          <a:lstStyle>
            <a:lvl1pPr>
              <a:defRPr sz="1000"/>
            </a:lvl1p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4" name="Slide Number Placeholder 3"/>
          <p:cNvSpPr>
            <a:spLocks noGrp="1"/>
          </p:cNvSpPr>
          <p:nvPr>
            <p:ph type="sldNum" sz="quarter" idx="12"/>
          </p:nvPr>
        </p:nvSpPr>
        <p:spPr>
          <a:xfrm>
            <a:off x="8153400" y="6400800"/>
            <a:ext cx="838200" cy="365125"/>
          </a:xfrm>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49824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2743200" y="6416675"/>
            <a:ext cx="4800600" cy="365125"/>
          </a:xfrm>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28323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2438400" y="6492875"/>
            <a:ext cx="5029200" cy="365125"/>
          </a:xfrm>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7620000" y="6356350"/>
            <a:ext cx="1066800" cy="365125"/>
          </a:xfrm>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48556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438400" y="6477000"/>
            <a:ext cx="5029200" cy="365125"/>
          </a:xfrm>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6356350"/>
            <a:ext cx="1066800" cy="365125"/>
          </a:xfrm>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83172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362200" y="6416675"/>
            <a:ext cx="5105400" cy="365125"/>
          </a:xfrm>
        </p:spPr>
        <p:txBody>
          <a:bodyPr/>
          <a:lstStyle/>
          <a:p>
            <a:r>
              <a:rPr lang="en-US">
                <a:solidFill>
                  <a:prstClr val="black">
                    <a:tint val="75000"/>
                  </a:prstClr>
                </a:solidFill>
              </a:rPr>
              <a:t>Copyright © 2010 Risk and Insurance Management Society, Inc.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848600" y="6356350"/>
            <a:ext cx="838200" cy="365125"/>
          </a:xfrm>
        </p:spPr>
        <p:txBody>
          <a:body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26887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PPT_RIMS10_speakers.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6143833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228600" y="1028700"/>
            <a:ext cx="8610600" cy="5191125"/>
          </a:xfrm>
        </p:spPr>
        <p:txBody>
          <a:bodyPr>
            <a:normAutofit/>
          </a:bodyPr>
          <a:lstStyle/>
          <a:p>
            <a:pPr lvl="0"/>
            <a:endParaRPr lang="en-US" noProof="0" dirty="0"/>
          </a:p>
        </p:txBody>
      </p:sp>
    </p:spTree>
    <p:extLst>
      <p:ext uri="{BB962C8B-B14F-4D97-AF65-F5344CB8AC3E}">
        <p14:creationId xmlns:p14="http://schemas.microsoft.com/office/powerpoint/2010/main" val="312325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24000" y="228600"/>
            <a:ext cx="7086600" cy="533400"/>
          </a:xfrm>
          <a:prstGeom prst="rect">
            <a:avLst/>
          </a:prstGeom>
        </p:spPr>
        <p:txBody>
          <a:bodyPr anchor="ctr">
            <a:noAutofit/>
          </a:bodyPr>
          <a:lstStyle>
            <a:lvl1pPr algn="r">
              <a:buFont typeface="Arial" pitchFamily="34" charset="0"/>
              <a:buNone/>
              <a:defRPr sz="2000" b="0">
                <a:solidFill>
                  <a:srgbClr val="009DDC"/>
                </a:solidFill>
                <a:effectLst/>
                <a:latin typeface="+mn-lt"/>
                <a:cs typeface="Tahoma"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381000" y="1219200"/>
            <a:ext cx="8382000" cy="4800600"/>
          </a:xfrm>
          <a:prstGeom prst="rect">
            <a:avLst/>
          </a:prstGeom>
        </p:spPr>
        <p:txBody>
          <a:bodyPr/>
          <a:lstStyle>
            <a:lvl1pPr>
              <a:buClr>
                <a:srgbClr val="118ACA"/>
              </a:buClr>
              <a:defRPr sz="2000" b="0">
                <a:solidFill>
                  <a:schemeClr val="tx1">
                    <a:lumMod val="85000"/>
                    <a:lumOff val="15000"/>
                  </a:schemeClr>
                </a:solidFill>
                <a:effectLst/>
                <a:latin typeface="+mn-lt"/>
                <a:cs typeface="Tahoma" pitchFamily="34" charset="0"/>
              </a:defRPr>
            </a:lvl1pPr>
            <a:lvl2pPr>
              <a:buClr>
                <a:srgbClr val="118ACA"/>
              </a:buClr>
              <a:defRPr sz="2000">
                <a:solidFill>
                  <a:schemeClr val="tx1">
                    <a:lumMod val="75000"/>
                    <a:lumOff val="25000"/>
                  </a:schemeClr>
                </a:solidFill>
                <a:latin typeface="+mn-lt"/>
                <a:cs typeface="Tahoma" pitchFamily="34" charset="0"/>
              </a:defRPr>
            </a:lvl2pPr>
            <a:lvl3pPr marL="1143000" indent="-228600">
              <a:buClr>
                <a:srgbClr val="118ACA"/>
              </a:buClr>
              <a:buFont typeface="Arial"/>
              <a:buChar char="•"/>
              <a:defRPr sz="1800">
                <a:solidFill>
                  <a:schemeClr val="tx1">
                    <a:lumMod val="75000"/>
                    <a:lumOff val="25000"/>
                  </a:schemeClr>
                </a:solidFill>
                <a:latin typeface="+mn-lt"/>
                <a:cs typeface="Tahoma" pitchFamily="34" charset="0"/>
              </a:defRPr>
            </a:lvl3pPr>
            <a:lvl4pPr marL="1600200" indent="-228600">
              <a:buClr>
                <a:srgbClr val="118ACA"/>
              </a:buClr>
              <a:buFont typeface="Arial"/>
              <a:buChar char="•"/>
              <a:defRPr sz="1800">
                <a:solidFill>
                  <a:schemeClr val="tx1">
                    <a:lumMod val="75000"/>
                    <a:lumOff val="25000"/>
                  </a:schemeClr>
                </a:solidFill>
                <a:latin typeface="+mn-lt"/>
                <a:cs typeface="Tahoma" pitchFamily="34" charset="0"/>
              </a:defRPr>
            </a:lvl4pPr>
            <a:lvl5pPr marL="2057400" indent="-228600">
              <a:buClr>
                <a:srgbClr val="118ACA"/>
              </a:buClr>
              <a:buFont typeface="Arial"/>
              <a:buChar char="•"/>
              <a:defRPr sz="1800">
                <a:solidFill>
                  <a:schemeClr val="tx1">
                    <a:lumMod val="75000"/>
                    <a:lumOff val="25000"/>
                  </a:schemeClr>
                </a:solidFill>
                <a:latin typeface="+mn-lt"/>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8534400" y="6477000"/>
            <a:ext cx="381000" cy="230832"/>
          </a:xfrm>
          <a:prstGeom prst="rect">
            <a:avLst/>
          </a:prstGeom>
          <a:noFill/>
        </p:spPr>
        <p:txBody>
          <a:bodyPr wrap="square" rtlCol="0">
            <a:spAutoFit/>
          </a:bodyPr>
          <a:lstStyle/>
          <a:p>
            <a:pPr algn="r"/>
            <a:fld id="{C0FEEB50-F236-4642-B703-53D012411D0C}" type="slidenum">
              <a:rPr lang="en-US" sz="900" b="0" smtClean="0">
                <a:solidFill>
                  <a:schemeClr val="bg1"/>
                </a:solidFill>
                <a:effectLst/>
                <a:latin typeface="+mn-lt"/>
                <a:cs typeface="Arial" pitchFamily="34" charset="0"/>
              </a:rPr>
              <a:pPr algn="r"/>
              <a:t>‹#›</a:t>
            </a:fld>
            <a:endParaRPr lang="en-US" sz="900" b="0" dirty="0">
              <a:solidFill>
                <a:schemeClr val="bg1"/>
              </a:solidFill>
              <a:effectLst/>
              <a:latin typeface="+mn-lt"/>
              <a:cs typeface="Arial" pitchFamily="34" charset="0"/>
            </a:endParaRPr>
          </a:p>
        </p:txBody>
      </p:sp>
      <p:sp>
        <p:nvSpPr>
          <p:cNvPr id="9" name="Text Box 4"/>
          <p:cNvSpPr txBox="1">
            <a:spLocks noChangeArrowheads="1"/>
          </p:cNvSpPr>
          <p:nvPr userDrawn="1"/>
        </p:nvSpPr>
        <p:spPr bwMode="auto">
          <a:xfrm>
            <a:off x="5334000" y="6553200"/>
            <a:ext cx="3142657" cy="174407"/>
          </a:xfrm>
          <a:prstGeom prst="rect">
            <a:avLst/>
          </a:prstGeom>
          <a:noFill/>
          <a:ln w="9525">
            <a:noFill/>
            <a:miter lim="800000"/>
            <a:headEnd/>
            <a:tailEnd/>
          </a:ln>
          <a:effectLst/>
        </p:spPr>
        <p:txBody>
          <a:bodyPr wrap="square">
            <a:spAutoFit/>
          </a:bodyPr>
          <a:lstStyle/>
          <a:p>
            <a:pPr algn="r" rtl="0"/>
            <a:r>
              <a:rPr lang="en-US" sz="800" b="0" i="0" u="none" strike="noStrike" kern="1200" baseline="30000" dirty="0">
                <a:solidFill>
                  <a:schemeClr val="bg1"/>
                </a:solidFill>
                <a:latin typeface="Calibri" pitchFamily="34" charset="0"/>
                <a:ea typeface="+mn-ea"/>
                <a:cs typeface="Calibri" pitchFamily="34" charset="0"/>
              </a:rPr>
              <a:t>© 2017 Sedgwick Claims Management Services, Inc. - Do not disclose or distribute.</a:t>
            </a:r>
          </a:p>
        </p:txBody>
      </p:sp>
    </p:spTree>
    <p:extLst>
      <p:ext uri="{BB962C8B-B14F-4D97-AF65-F5344CB8AC3E}">
        <p14:creationId xmlns:p14="http://schemas.microsoft.com/office/powerpoint/2010/main" val="17668040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600200" y="6356350"/>
            <a:ext cx="4800600" cy="365125"/>
          </a:xfrm>
        </p:spPr>
        <p:txBody>
          <a:bodyPr/>
          <a:lstStyle>
            <a:lvl1pPr>
              <a:defRPr/>
            </a:lvl1pPr>
          </a:lstStyle>
          <a:p>
            <a:pPr>
              <a:defRPr/>
            </a:pPr>
            <a:r>
              <a:rPr lang="en-US">
                <a:solidFill>
                  <a:prstClr val="black">
                    <a:tint val="75000"/>
                  </a:prstClr>
                </a:solidFill>
              </a:rPr>
              <a:t>Copyright © 2010 Risk and Insurance Management Society, Inc.  All rights reserved.</a:t>
            </a: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89FC1A8C-880E-4223-9260-E365FB441C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194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67CB9727-9294-4DE8-A763-D46D37509122}"/>
              </a:ext>
            </a:extLst>
          </p:cNvPr>
          <p:cNvSpPr txBox="1">
            <a:spLocks noChangeArrowheads="1"/>
          </p:cNvSpPr>
          <p:nvPr userDrawn="1"/>
        </p:nvSpPr>
        <p:spPr bwMode="auto">
          <a:xfrm>
            <a:off x="-3175" y="6553200"/>
            <a:ext cx="91471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ヒラギノ角ゴ Pro W3" pitchFamily="1" charset="-128"/>
              </a:defRPr>
            </a:lvl1pPr>
            <a:lvl2pPr marL="742950" indent="-285750">
              <a:defRPr sz="2400">
                <a:solidFill>
                  <a:schemeClr val="tx1"/>
                </a:solidFill>
                <a:latin typeface="Lucida Grande" pitchFamily="1" charset="0"/>
                <a:ea typeface="ヒラギノ角ゴ Pro W3" pitchFamily="1" charset="-128"/>
              </a:defRPr>
            </a:lvl2pPr>
            <a:lvl3pPr marL="1143000" indent="-228600">
              <a:defRPr sz="2400">
                <a:solidFill>
                  <a:schemeClr val="tx1"/>
                </a:solidFill>
                <a:latin typeface="Lucida Grande" pitchFamily="1" charset="0"/>
                <a:ea typeface="ヒラギノ角ゴ Pro W3" pitchFamily="1" charset="-128"/>
              </a:defRPr>
            </a:lvl3pPr>
            <a:lvl4pPr marL="1600200" indent="-228600">
              <a:defRPr sz="2400">
                <a:solidFill>
                  <a:schemeClr val="tx1"/>
                </a:solidFill>
                <a:latin typeface="Lucida Grande" pitchFamily="1" charset="0"/>
                <a:ea typeface="ヒラギノ角ゴ Pro W3" pitchFamily="1" charset="-128"/>
              </a:defRPr>
            </a:lvl4pPr>
            <a:lvl5pPr marL="2057400" indent="-228600">
              <a:defRPr sz="2400">
                <a:solidFill>
                  <a:schemeClr val="tx1"/>
                </a:solidFill>
                <a:latin typeface="Lucida Grande" pitchFamily="1"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9pPr>
          </a:lstStyle>
          <a:p>
            <a:pPr algn="ctr" eaLnBrk="1" hangingPunct="1">
              <a:defRPr/>
            </a:pPr>
            <a:r>
              <a:rPr lang="en-US" altLang="en-US" sz="800" baseline="30000">
                <a:solidFill>
                  <a:srgbClr val="7F7F7F"/>
                </a:solidFill>
                <a:latin typeface="Calibri" pitchFamily="34" charset="0"/>
                <a:cs typeface="Calibri" pitchFamily="34" charset="0"/>
              </a:rPr>
              <a:t>© 2016 Sedgwick Claims Management Services, Inc. - Do not disclose or distribute.</a:t>
            </a:r>
          </a:p>
        </p:txBody>
      </p:sp>
      <p:sp>
        <p:nvSpPr>
          <p:cNvPr id="3" name="Title 2"/>
          <p:cNvSpPr>
            <a:spLocks noGrp="1"/>
          </p:cNvSpPr>
          <p:nvPr>
            <p:ph type="title"/>
          </p:nvPr>
        </p:nvSpPr>
        <p:spPr>
          <a:xfrm>
            <a:off x="457200" y="5910390"/>
            <a:ext cx="8305800" cy="566610"/>
          </a:xfrm>
          <a:prstGeom prst="rect">
            <a:avLst/>
          </a:prstGeom>
        </p:spPr>
        <p:txBody>
          <a:bodyPr anchor="ctr"/>
          <a:lstStyle>
            <a:lvl1pPr algn="ctr">
              <a:defRPr sz="2000" b="0" spc="600">
                <a:solidFill>
                  <a:srgbClr val="009DDC"/>
                </a:solidFill>
                <a:effectLst/>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20720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610C9FE-1CB3-4EC9-B75F-9F5C0FCCC9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C5CC823-ED1D-4950-B80F-CE3E54D7D420}"/>
              </a:ext>
            </a:extLst>
          </p:cNvPr>
          <p:cNvSpPr txBox="1">
            <a:spLocks noChangeArrowheads="1"/>
          </p:cNvSpPr>
          <p:nvPr userDrawn="1"/>
        </p:nvSpPr>
        <p:spPr bwMode="auto">
          <a:xfrm>
            <a:off x="8534400" y="6553200"/>
            <a:ext cx="38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ヒラギノ角ゴ Pro W3" pitchFamily="1" charset="-128"/>
              </a:defRPr>
            </a:lvl1pPr>
            <a:lvl2pPr marL="742950" indent="-285750">
              <a:defRPr sz="2400">
                <a:solidFill>
                  <a:schemeClr val="tx1"/>
                </a:solidFill>
                <a:latin typeface="Lucida Grande" pitchFamily="1" charset="0"/>
                <a:ea typeface="ヒラギノ角ゴ Pro W3" pitchFamily="1" charset="-128"/>
              </a:defRPr>
            </a:lvl2pPr>
            <a:lvl3pPr marL="1143000" indent="-228600">
              <a:defRPr sz="2400">
                <a:solidFill>
                  <a:schemeClr val="tx1"/>
                </a:solidFill>
                <a:latin typeface="Lucida Grande" pitchFamily="1" charset="0"/>
                <a:ea typeface="ヒラギノ角ゴ Pro W3" pitchFamily="1" charset="-128"/>
              </a:defRPr>
            </a:lvl3pPr>
            <a:lvl4pPr marL="1600200" indent="-228600">
              <a:defRPr sz="2400">
                <a:solidFill>
                  <a:schemeClr val="tx1"/>
                </a:solidFill>
                <a:latin typeface="Lucida Grande" pitchFamily="1" charset="0"/>
                <a:ea typeface="ヒラギノ角ゴ Pro W3" pitchFamily="1" charset="-128"/>
              </a:defRPr>
            </a:lvl4pPr>
            <a:lvl5pPr marL="2057400" indent="-228600">
              <a:defRPr sz="2400">
                <a:solidFill>
                  <a:schemeClr val="tx1"/>
                </a:solidFill>
                <a:latin typeface="Lucida Grande" pitchFamily="1"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9pPr>
          </a:lstStyle>
          <a:p>
            <a:pPr algn="r" eaLnBrk="1" hangingPunct="1"/>
            <a:fld id="{F8857C9C-B2BA-4153-BC52-C9DF6420B466}" type="slidenum">
              <a:rPr lang="en-US" altLang="en-US" sz="900">
                <a:solidFill>
                  <a:srgbClr val="FFFFFF"/>
                </a:solidFill>
                <a:latin typeface="Calibri" panose="020F0502020204030204" pitchFamily="34" charset="0"/>
                <a:cs typeface="Arial" panose="020B0604020202020204" pitchFamily="34" charset="0"/>
              </a:rPr>
              <a:pPr algn="r" eaLnBrk="1" hangingPunct="1"/>
              <a:t>‹#›</a:t>
            </a:fld>
            <a:endParaRPr lang="en-US" altLang="en-US" sz="900">
              <a:solidFill>
                <a:srgbClr val="FFFFFF"/>
              </a:solidFill>
              <a:latin typeface="Calibri" panose="020F0502020204030204" pitchFamily="34" charset="0"/>
              <a:cs typeface="Arial" panose="020B0604020202020204" pitchFamily="34" charset="0"/>
            </a:endParaRPr>
          </a:p>
        </p:txBody>
      </p:sp>
      <p:sp>
        <p:nvSpPr>
          <p:cNvPr id="6" name="Text Box 4">
            <a:extLst>
              <a:ext uri="{FF2B5EF4-FFF2-40B4-BE49-F238E27FC236}">
                <a16:creationId xmlns:a16="http://schemas.microsoft.com/office/drawing/2014/main" id="{BF2B8EB8-F301-4411-9B83-29B97020A9C0}"/>
              </a:ext>
            </a:extLst>
          </p:cNvPr>
          <p:cNvSpPr txBox="1">
            <a:spLocks noChangeArrowheads="1"/>
          </p:cNvSpPr>
          <p:nvPr userDrawn="1"/>
        </p:nvSpPr>
        <p:spPr bwMode="auto">
          <a:xfrm>
            <a:off x="5410200" y="6553200"/>
            <a:ext cx="31432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ヒラギノ角ゴ Pro W3" pitchFamily="1" charset="-128"/>
              </a:defRPr>
            </a:lvl1pPr>
            <a:lvl2pPr marL="742950" indent="-285750">
              <a:defRPr sz="2400">
                <a:solidFill>
                  <a:schemeClr val="tx1"/>
                </a:solidFill>
                <a:latin typeface="Lucida Grande" pitchFamily="1" charset="0"/>
                <a:ea typeface="ヒラギノ角ゴ Pro W3" pitchFamily="1" charset="-128"/>
              </a:defRPr>
            </a:lvl2pPr>
            <a:lvl3pPr marL="1143000" indent="-228600">
              <a:defRPr sz="2400">
                <a:solidFill>
                  <a:schemeClr val="tx1"/>
                </a:solidFill>
                <a:latin typeface="Lucida Grande" pitchFamily="1" charset="0"/>
                <a:ea typeface="ヒラギノ角ゴ Pro W3" pitchFamily="1" charset="-128"/>
              </a:defRPr>
            </a:lvl3pPr>
            <a:lvl4pPr marL="1600200" indent="-228600">
              <a:defRPr sz="2400">
                <a:solidFill>
                  <a:schemeClr val="tx1"/>
                </a:solidFill>
                <a:latin typeface="Lucida Grande" pitchFamily="1" charset="0"/>
                <a:ea typeface="ヒラギノ角ゴ Pro W3" pitchFamily="1" charset="-128"/>
              </a:defRPr>
            </a:lvl4pPr>
            <a:lvl5pPr marL="2057400" indent="-228600">
              <a:defRPr sz="2400">
                <a:solidFill>
                  <a:schemeClr val="tx1"/>
                </a:solidFill>
                <a:latin typeface="Lucida Grande" pitchFamily="1"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ヒラギノ角ゴ Pro W3" pitchFamily="1" charset="-128"/>
              </a:defRPr>
            </a:lvl9pPr>
          </a:lstStyle>
          <a:p>
            <a:pPr algn="r" eaLnBrk="1" hangingPunct="1">
              <a:defRPr/>
            </a:pPr>
            <a:r>
              <a:rPr lang="en-US" altLang="en-US" sz="800" baseline="30000">
                <a:solidFill>
                  <a:srgbClr val="FFFFFF"/>
                </a:solidFill>
                <a:latin typeface="Calibri" pitchFamily="34" charset="0"/>
                <a:cs typeface="Calibri" pitchFamily="34" charset="0"/>
              </a:rPr>
              <a:t>© 2016 Sedgwick Claims Management Services, Inc.</a:t>
            </a:r>
            <a:br>
              <a:rPr lang="en-US" altLang="en-US" sz="800" baseline="30000">
                <a:solidFill>
                  <a:srgbClr val="FFFFFF"/>
                </a:solidFill>
                <a:latin typeface="Calibri" pitchFamily="34" charset="0"/>
                <a:cs typeface="Calibri" pitchFamily="34" charset="0"/>
              </a:rPr>
            </a:br>
            <a:r>
              <a:rPr lang="en-US" altLang="en-US" sz="800" baseline="30000">
                <a:solidFill>
                  <a:srgbClr val="FFFFFF"/>
                </a:solidFill>
                <a:latin typeface="Calibri" pitchFamily="34" charset="0"/>
                <a:cs typeface="Calibri" pitchFamily="34" charset="0"/>
              </a:rPr>
              <a:t>Do not disclose or distribute.</a:t>
            </a:r>
          </a:p>
        </p:txBody>
      </p:sp>
      <p:cxnSp>
        <p:nvCxnSpPr>
          <p:cNvPr id="7" name="Straight Connector 6">
            <a:extLst>
              <a:ext uri="{FF2B5EF4-FFF2-40B4-BE49-F238E27FC236}">
                <a16:creationId xmlns:a16="http://schemas.microsoft.com/office/drawing/2014/main" id="{1BEAB333-C2F3-43CD-9C63-59CF38BA53AA}"/>
              </a:ext>
            </a:extLst>
          </p:cNvPr>
          <p:cNvCxnSpPr/>
          <p:nvPr userDrawn="1"/>
        </p:nvCxnSpPr>
        <p:spPr>
          <a:xfrm>
            <a:off x="990600" y="228600"/>
            <a:ext cx="0" cy="53340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43000" y="228600"/>
            <a:ext cx="7696200" cy="533400"/>
          </a:xfrm>
          <a:prstGeom prst="rect">
            <a:avLst/>
          </a:prstGeom>
        </p:spPr>
        <p:txBody>
          <a:bodyPr anchor="ctr">
            <a:noAutofit/>
          </a:bodyPr>
          <a:lstStyle>
            <a:lvl1pPr algn="l">
              <a:buFont typeface="Arial" pitchFamily="34" charset="0"/>
              <a:buNone/>
              <a:defRPr sz="2000" b="0">
                <a:solidFill>
                  <a:srgbClr val="009DDC"/>
                </a:solidFill>
                <a:effectLst/>
                <a:latin typeface="+mn-lt"/>
                <a:cs typeface="Tahoma"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381000" y="1219200"/>
            <a:ext cx="8458200" cy="4894028"/>
          </a:xfrm>
          <a:prstGeom prst="rect">
            <a:avLst/>
          </a:prstGeom>
        </p:spPr>
        <p:txBody>
          <a:bodyPr/>
          <a:lstStyle>
            <a:lvl1pPr>
              <a:buClr>
                <a:srgbClr val="009DDC"/>
              </a:buClr>
              <a:defRPr sz="2000" b="0">
                <a:solidFill>
                  <a:schemeClr val="tx1">
                    <a:lumMod val="85000"/>
                    <a:lumOff val="15000"/>
                  </a:schemeClr>
                </a:solidFill>
                <a:effectLst/>
                <a:latin typeface="+mn-lt"/>
                <a:cs typeface="Tahoma" pitchFamily="34" charset="0"/>
              </a:defRPr>
            </a:lvl1pPr>
            <a:lvl2pPr>
              <a:buClr>
                <a:srgbClr val="009DDC"/>
              </a:buClr>
              <a:defRPr sz="2000">
                <a:solidFill>
                  <a:schemeClr val="tx1">
                    <a:lumMod val="75000"/>
                    <a:lumOff val="25000"/>
                  </a:schemeClr>
                </a:solidFill>
                <a:latin typeface="+mn-lt"/>
                <a:cs typeface="Tahoma" pitchFamily="34" charset="0"/>
              </a:defRPr>
            </a:lvl2pPr>
            <a:lvl3pPr marL="1143000" indent="-228600">
              <a:buClr>
                <a:srgbClr val="009DDC"/>
              </a:buClr>
              <a:buFont typeface="Arial"/>
              <a:buChar char="•"/>
              <a:defRPr sz="1800">
                <a:solidFill>
                  <a:schemeClr val="tx1">
                    <a:lumMod val="75000"/>
                    <a:lumOff val="25000"/>
                  </a:schemeClr>
                </a:solidFill>
                <a:latin typeface="+mn-lt"/>
                <a:cs typeface="Tahoma" pitchFamily="34" charset="0"/>
              </a:defRPr>
            </a:lvl3pPr>
            <a:lvl4pPr marL="1600200" indent="-228600">
              <a:buClr>
                <a:srgbClr val="009DDC"/>
              </a:buClr>
              <a:buFont typeface="Arial"/>
              <a:buChar char="•"/>
              <a:defRPr sz="1800">
                <a:solidFill>
                  <a:schemeClr val="tx1">
                    <a:lumMod val="75000"/>
                    <a:lumOff val="25000"/>
                  </a:schemeClr>
                </a:solidFill>
                <a:latin typeface="+mn-lt"/>
                <a:cs typeface="Tahoma" pitchFamily="34" charset="0"/>
              </a:defRPr>
            </a:lvl4pPr>
            <a:lvl5pPr marL="2057400" indent="-228600">
              <a:buClr>
                <a:srgbClr val="009DDC"/>
              </a:buClr>
              <a:buFont typeface="Arial"/>
              <a:buChar char="•"/>
              <a:defRPr sz="1800">
                <a:solidFill>
                  <a:schemeClr val="tx1">
                    <a:lumMod val="75000"/>
                    <a:lumOff val="25000"/>
                  </a:schemeClr>
                </a:solidFill>
                <a:latin typeface="+mn-lt"/>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7528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6821424" y="6644006"/>
            <a:ext cx="2209800" cy="168275"/>
          </a:xfrm>
          <a:prstGeom prst="rect">
            <a:avLst/>
          </a:prstGeom>
          <a:noFill/>
          <a:ln w="9525">
            <a:noFill/>
            <a:miter lim="800000"/>
            <a:headEnd/>
            <a:tailEnd/>
          </a:ln>
          <a:effectLst/>
        </p:spPr>
        <p:txBody>
          <a:bodyPr>
            <a:spAutoFit/>
          </a:bodyPr>
          <a:lstStyle/>
          <a:p>
            <a:pPr algn="r">
              <a:spcBef>
                <a:spcPct val="50000"/>
              </a:spcBef>
              <a:defRPr/>
            </a:pPr>
            <a:r>
              <a:rPr lang="en-US" sz="500" dirty="0">
                <a:solidFill>
                  <a:prstClr val="white">
                    <a:lumMod val="65000"/>
                  </a:prstClr>
                </a:solidFill>
                <a:latin typeface="Arial" pitchFamily="34" charset="0"/>
                <a:cs typeface="Arial" pitchFamily="34" charset="0"/>
              </a:rPr>
              <a:t>Sedgwick © 2013   Confidential – Do not disclose or distribute.</a:t>
            </a:r>
          </a:p>
        </p:txBody>
      </p:sp>
      <p:sp>
        <p:nvSpPr>
          <p:cNvPr id="3" name="Title 2"/>
          <p:cNvSpPr>
            <a:spLocks noGrp="1"/>
          </p:cNvSpPr>
          <p:nvPr>
            <p:ph type="title"/>
          </p:nvPr>
        </p:nvSpPr>
        <p:spPr>
          <a:xfrm>
            <a:off x="4645152" y="6099366"/>
            <a:ext cx="4379976" cy="566610"/>
          </a:xfrm>
          <a:prstGeom prst="rect">
            <a:avLst/>
          </a:prstGeom>
        </p:spPr>
        <p:txBody>
          <a:bodyPr/>
          <a:lstStyle>
            <a:lvl1pPr algn="r">
              <a:defRPr sz="1800" b="1">
                <a:solidFill>
                  <a:schemeClr val="bg1">
                    <a:lumMod val="65000"/>
                  </a:schemeClr>
                </a:solidFill>
                <a:effectLst/>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15295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descr="Inside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ext Box 5"/>
          <p:cNvSpPr txBox="1">
            <a:spLocks noChangeArrowheads="1"/>
          </p:cNvSpPr>
          <p:nvPr userDrawn="1"/>
        </p:nvSpPr>
        <p:spPr bwMode="auto">
          <a:xfrm>
            <a:off x="322710" y="6592508"/>
            <a:ext cx="4146550" cy="184666"/>
          </a:xfrm>
          <a:prstGeom prst="rect">
            <a:avLst/>
          </a:prstGeom>
          <a:noFill/>
          <a:ln w="9525">
            <a:noFill/>
            <a:miter lim="800000"/>
            <a:headEnd/>
            <a:tailEnd/>
          </a:ln>
          <a:effectLst/>
        </p:spPr>
        <p:txBody>
          <a:bodyPr wrap="square">
            <a:spAutoFit/>
          </a:bodyPr>
          <a:lstStyle/>
          <a:p>
            <a:pPr>
              <a:spcBef>
                <a:spcPct val="50000"/>
              </a:spcBef>
              <a:defRPr/>
            </a:pPr>
            <a:r>
              <a:rPr lang="en-US" sz="600" dirty="0">
                <a:solidFill>
                  <a:prstClr val="black">
                    <a:lumMod val="50000"/>
                    <a:lumOff val="50000"/>
                  </a:prstClr>
                </a:solidFill>
                <a:latin typeface="Arial" pitchFamily="34" charset="0"/>
                <a:cs typeface="Arial" pitchFamily="34" charset="0"/>
              </a:rPr>
              <a:t>Sedgwick © 2013    Confidential – Do not disclose or distribute.</a:t>
            </a:r>
          </a:p>
        </p:txBody>
      </p:sp>
      <p:sp>
        <p:nvSpPr>
          <p:cNvPr id="2" name="Title 1"/>
          <p:cNvSpPr>
            <a:spLocks noGrp="1"/>
          </p:cNvSpPr>
          <p:nvPr>
            <p:ph type="title"/>
          </p:nvPr>
        </p:nvSpPr>
        <p:spPr>
          <a:xfrm>
            <a:off x="417567" y="329499"/>
            <a:ext cx="5897880" cy="374904"/>
          </a:xfrm>
          <a:prstGeom prst="rect">
            <a:avLst/>
          </a:prstGeom>
        </p:spPr>
        <p:txBody>
          <a:bodyPr lIns="0" tIns="0" rIns="0" bIns="0" anchor="b" anchorCtr="0">
            <a:noAutofit/>
          </a:bodyPr>
          <a:lstStyle>
            <a:lvl1pPr algn="l">
              <a:lnSpc>
                <a:spcPct val="90000"/>
              </a:lnSpc>
              <a:defRPr sz="2400" b="1">
                <a:solidFill>
                  <a:schemeClr val="bg1">
                    <a:lumMod val="50000"/>
                  </a:schemeClr>
                </a:solidFill>
                <a:effectLst/>
                <a:latin typeface="Arial" pitchFamily="34" charset="0"/>
                <a:cs typeface="Arial"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322709" y="1176648"/>
            <a:ext cx="8379501" cy="5202936"/>
          </a:xfrm>
          <a:prstGeom prst="rect">
            <a:avLst/>
          </a:prstGeom>
        </p:spPr>
        <p:txBody>
          <a:bodyPr/>
          <a:lstStyle>
            <a:lvl1pPr marL="225425" indent="-225425">
              <a:buClr>
                <a:srgbClr val="0070C0"/>
              </a:buClr>
              <a:buFont typeface="Wingdings" pitchFamily="2" charset="2"/>
              <a:buChar char="§"/>
              <a:defRPr sz="2000" b="0">
                <a:solidFill>
                  <a:schemeClr val="tx1"/>
                </a:solidFill>
                <a:effectLst/>
                <a:latin typeface="Arial" pitchFamily="34" charset="0"/>
                <a:cs typeface="Arial" pitchFamily="34" charset="0"/>
              </a:defRPr>
            </a:lvl1pPr>
            <a:lvl2pPr marL="461963" indent="-236538">
              <a:buClr>
                <a:srgbClr val="0070C0"/>
              </a:buClr>
              <a:buFont typeface="Wingdings" pitchFamily="2" charset="2"/>
              <a:buChar char="§"/>
              <a:defRPr sz="1800" b="0">
                <a:latin typeface="Arial" pitchFamily="34" charset="0"/>
                <a:cs typeface="Arial" pitchFamily="34" charset="0"/>
              </a:defRPr>
            </a:lvl2pPr>
            <a:lvl3pPr marL="688975" indent="-227013">
              <a:buClr>
                <a:srgbClr val="0070C0"/>
              </a:buClr>
              <a:buFont typeface="Arial" pitchFamily="34" charset="0"/>
              <a:buChar char="‒"/>
              <a:defRPr sz="1600" b="0">
                <a:latin typeface="Arial" pitchFamily="34" charset="0"/>
                <a:cs typeface="Arial" pitchFamily="34" charset="0"/>
              </a:defRPr>
            </a:lvl3pPr>
            <a:lvl4pPr marL="976313" indent="-236538">
              <a:buClr>
                <a:srgbClr val="0070C0"/>
              </a:buClr>
              <a:buFont typeface="Arial" pitchFamily="34" charset="0"/>
              <a:buChar char="‒"/>
              <a:defRPr sz="1600" b="0">
                <a:latin typeface="Arial" pitchFamily="34" charset="0"/>
                <a:cs typeface="Arial" pitchFamily="34" charset="0"/>
              </a:defRPr>
            </a:lvl4pPr>
            <a:lvl5pPr marL="1254125" indent="-227013">
              <a:buClr>
                <a:srgbClr val="0070C0"/>
              </a:buClr>
              <a:buFont typeface="Arial" pitchFamily="34" charset="0"/>
              <a:buChar char="‒"/>
              <a:defRPr sz="1600" b="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8652401" y="6580632"/>
            <a:ext cx="381000" cy="246221"/>
          </a:xfrm>
          <a:prstGeom prst="rect">
            <a:avLst/>
          </a:prstGeom>
          <a:noFill/>
        </p:spPr>
        <p:txBody>
          <a:bodyPr wrap="square" rtlCol="0">
            <a:spAutoFit/>
          </a:bodyPr>
          <a:lstStyle/>
          <a:p>
            <a:pPr algn="r"/>
            <a:fld id="{C0FEEB50-F236-4642-B703-53D012411D0C}" type="slidenum">
              <a:rPr lang="en-US" sz="1000">
                <a:solidFill>
                  <a:prstClr val="black">
                    <a:lumMod val="50000"/>
                    <a:lumOff val="50000"/>
                  </a:prstClr>
                </a:solidFill>
                <a:latin typeface="Arial" pitchFamily="34" charset="0"/>
                <a:cs typeface="Arial" pitchFamily="34" charset="0"/>
              </a:rPr>
              <a:pPr algn="r"/>
              <a:t>‹#›</a:t>
            </a:fld>
            <a:endParaRPr lang="en-US" sz="1000"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499761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6821424" y="6644006"/>
            <a:ext cx="1984580" cy="168275"/>
          </a:xfrm>
          <a:prstGeom prst="rect">
            <a:avLst/>
          </a:prstGeom>
          <a:noFill/>
          <a:ln w="9525">
            <a:noFill/>
            <a:miter lim="800000"/>
            <a:headEnd/>
            <a:tailEnd/>
          </a:ln>
          <a:effectLst/>
        </p:spPr>
        <p:txBody>
          <a:bodyPr wrap="square">
            <a:spAutoFit/>
          </a:bodyPr>
          <a:lstStyle/>
          <a:p>
            <a:pPr algn="r">
              <a:spcBef>
                <a:spcPct val="50000"/>
              </a:spcBef>
              <a:defRPr/>
            </a:pPr>
            <a:r>
              <a:rPr lang="en-US" sz="500" dirty="0">
                <a:solidFill>
                  <a:prstClr val="white">
                    <a:lumMod val="65000"/>
                  </a:prstClr>
                </a:solidFill>
                <a:latin typeface="Arial" pitchFamily="34" charset="0"/>
                <a:cs typeface="Arial" pitchFamily="34" charset="0"/>
              </a:rPr>
              <a:t>Sedgwick © 2013   Confidential – Do not disclose or distribute.</a:t>
            </a:r>
          </a:p>
        </p:txBody>
      </p:sp>
      <p:sp>
        <p:nvSpPr>
          <p:cNvPr id="3" name="Title 2"/>
          <p:cNvSpPr>
            <a:spLocks noGrp="1"/>
          </p:cNvSpPr>
          <p:nvPr>
            <p:ph type="title"/>
          </p:nvPr>
        </p:nvSpPr>
        <p:spPr>
          <a:xfrm>
            <a:off x="4645152" y="6099366"/>
            <a:ext cx="4157834" cy="566610"/>
          </a:xfrm>
          <a:prstGeom prst="rect">
            <a:avLst/>
          </a:prstGeom>
        </p:spPr>
        <p:txBody>
          <a:bodyPr/>
          <a:lstStyle>
            <a:lvl1pPr algn="r">
              <a:lnSpc>
                <a:spcPct val="90000"/>
              </a:lnSpc>
              <a:defRPr sz="2000" b="1">
                <a:solidFill>
                  <a:schemeClr val="bg1">
                    <a:lumMod val="65000"/>
                  </a:schemeClr>
                </a:solidFill>
                <a:effectLst/>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38661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7FEF5B-F2CC-4EC5-8F1F-29A8BF9EFFA9}" type="datetime2">
              <a:rPr lang="en-US" smtClean="0"/>
              <a:pPr/>
              <a:t>Wednesday, October 3,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a:p>
        </p:txBody>
      </p:sp>
      <p:sp>
        <p:nvSpPr>
          <p:cNvPr id="7" name="Title 6"/>
          <p:cNvSpPr>
            <a:spLocks noGrp="1"/>
          </p:cNvSpPr>
          <p:nvPr>
            <p:ph type="title"/>
          </p:nvPr>
        </p:nvSpPr>
        <p:spPr/>
        <p:txBody>
          <a:bodyPr rtlCol="0"/>
          <a:lstStyle/>
          <a:p>
            <a:r>
              <a:rPr lang="en-US"/>
              <a:t>Click to edit Master title style</a:t>
            </a:r>
          </a:p>
        </p:txBody>
      </p:sp>
    </p:spTree>
    <p:extLst>
      <p:ext uri="{BB962C8B-B14F-4D97-AF65-F5344CB8AC3E}">
        <p14:creationId xmlns:p14="http://schemas.microsoft.com/office/powerpoint/2010/main" val="357880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26002" y="331086"/>
            <a:ext cx="7464643" cy="685800"/>
          </a:xfrm>
          <a:prstGeom prst="rect">
            <a:avLst/>
          </a:prstGeom>
        </p:spPr>
        <p:txBody>
          <a:bodyPr anchor="t" anchorCtr="0"/>
          <a:lstStyle>
            <a:lvl1pPr algn="l">
              <a:lnSpc>
                <a:spcPct val="90000"/>
              </a:lnSpc>
              <a:defRPr sz="2400" b="1"/>
            </a:lvl1pPr>
          </a:lstStyle>
          <a:p>
            <a:r>
              <a:rPr lang="en-US" dirty="0"/>
              <a:t>Click to edit Master title style</a:t>
            </a:r>
          </a:p>
        </p:txBody>
      </p:sp>
      <p:sp>
        <p:nvSpPr>
          <p:cNvPr id="3" name="SmartArt Placeholder 2"/>
          <p:cNvSpPr>
            <a:spLocks noGrp="1"/>
          </p:cNvSpPr>
          <p:nvPr>
            <p:ph type="dgm" idx="1"/>
          </p:nvPr>
        </p:nvSpPr>
        <p:spPr>
          <a:xfrm>
            <a:off x="425450" y="1040524"/>
            <a:ext cx="8277116" cy="4133139"/>
          </a:xfrm>
          <a:prstGeom prst="rect">
            <a:avLst/>
          </a:prstGeom>
        </p:spPr>
        <p:txBody>
          <a:bodyPr/>
          <a:lstStyle>
            <a:lvl1pPr>
              <a:defRPr sz="1800"/>
            </a:lvl1pPr>
          </a:lstStyle>
          <a:p>
            <a:endParaRPr lang="en-US" dirty="0"/>
          </a:p>
        </p:txBody>
      </p:sp>
      <p:sp>
        <p:nvSpPr>
          <p:cNvPr id="4" name="Footer Placeholder 3"/>
          <p:cNvSpPr>
            <a:spLocks noGrp="1"/>
          </p:cNvSpPr>
          <p:nvPr>
            <p:ph type="ftr" sz="quarter" idx="10"/>
          </p:nvPr>
        </p:nvSpPr>
        <p:spPr>
          <a:xfrm>
            <a:off x="2230823" y="6563720"/>
            <a:ext cx="4674476" cy="302172"/>
          </a:xfrm>
          <a:prstGeom prst="rect">
            <a:avLst/>
          </a:prstGeom>
        </p:spPr>
        <p:txBody>
          <a:bodyPr/>
          <a:lstStyle>
            <a:lvl1pPr>
              <a:defRPr sz="900">
                <a:latin typeface="Arial" pitchFamily="34" charset="0"/>
                <a:cs typeface="Arial" pitchFamily="34" charset="0"/>
              </a:defRPr>
            </a:lvl1pPr>
          </a:lstStyle>
          <a:p>
            <a:r>
              <a:rPr lang="en-US" altLang="en-US" dirty="0">
                <a:solidFill>
                  <a:srgbClr val="000000"/>
                </a:solidFill>
              </a:rPr>
              <a:t>Copyright © 2013 Risk and Insurance Management Society, Inc.  All rights reserved.</a:t>
            </a:r>
          </a:p>
        </p:txBody>
      </p:sp>
      <p:sp>
        <p:nvSpPr>
          <p:cNvPr id="5" name="Slide Number Placeholder 4"/>
          <p:cNvSpPr>
            <a:spLocks noGrp="1"/>
          </p:cNvSpPr>
          <p:nvPr>
            <p:ph type="sldNum" sz="quarter" idx="11"/>
          </p:nvPr>
        </p:nvSpPr>
        <p:spPr>
          <a:xfrm>
            <a:off x="6986588" y="6563720"/>
            <a:ext cx="1715978" cy="254876"/>
          </a:xfrm>
          <a:prstGeom prst="rect">
            <a:avLst/>
          </a:prstGeom>
        </p:spPr>
        <p:txBody>
          <a:bodyPr/>
          <a:lstStyle>
            <a:lvl1pPr>
              <a:defRPr sz="900">
                <a:latin typeface="Arial" pitchFamily="34" charset="0"/>
                <a:cs typeface="Arial" pitchFamily="34" charset="0"/>
              </a:defRPr>
            </a:lvl1pPr>
          </a:lstStyle>
          <a:p>
            <a:pPr algn="r"/>
            <a:fld id="{74CC278B-AB9D-4360-83BC-5855E8F16E35}" type="slidenum">
              <a:rPr lang="en-US" altLang="en-US" smtClean="0">
                <a:solidFill>
                  <a:srgbClr val="000000"/>
                </a:solidFill>
              </a:rPr>
              <a:pPr algn="r"/>
              <a:t>‹#›</a:t>
            </a:fld>
            <a:endParaRPr lang="en-US" altLang="en-US" dirty="0">
              <a:solidFill>
                <a:srgbClr val="000000"/>
              </a:solidFill>
            </a:endParaRPr>
          </a:p>
        </p:txBody>
      </p:sp>
      <p:sp>
        <p:nvSpPr>
          <p:cNvPr id="6" name="Date Placeholder 5"/>
          <p:cNvSpPr>
            <a:spLocks noGrp="1"/>
          </p:cNvSpPr>
          <p:nvPr>
            <p:ph type="dt" sz="half" idx="12"/>
          </p:nvPr>
        </p:nvSpPr>
        <p:spPr>
          <a:xfrm>
            <a:off x="425450" y="6563720"/>
            <a:ext cx="883088" cy="286407"/>
          </a:xfrm>
          <a:prstGeom prst="rect">
            <a:avLst/>
          </a:prstGeom>
        </p:spPr>
        <p:txBody>
          <a:bodyPr/>
          <a:lstStyle>
            <a:lvl1pPr>
              <a:defRPr sz="900">
                <a:latin typeface="Arial" pitchFamily="34" charset="0"/>
                <a:cs typeface="Arial" pitchFamily="34" charset="0"/>
              </a:defRPr>
            </a:lvl1pPr>
          </a:lstStyle>
          <a:p>
            <a:endParaRPr lang="en-US" altLang="en-US" dirty="0">
              <a:solidFill>
                <a:srgbClr val="000000"/>
              </a:solidFill>
            </a:endParaRPr>
          </a:p>
        </p:txBody>
      </p:sp>
    </p:spTree>
    <p:extLst>
      <p:ext uri="{BB962C8B-B14F-4D97-AF65-F5344CB8AC3E}">
        <p14:creationId xmlns:p14="http://schemas.microsoft.com/office/powerpoint/2010/main" val="26658644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450" y="6492875"/>
            <a:ext cx="7496037" cy="365125"/>
          </a:xfrm>
          <a:prstGeom prst="rect">
            <a:avLst/>
          </a:prstGeom>
        </p:spPr>
        <p:txBody>
          <a:bodyPr/>
          <a:lstStyle>
            <a:lvl1pPr>
              <a:defRPr sz="900">
                <a:latin typeface="Arial" pitchFamily="34" charset="0"/>
                <a:cs typeface="Arial" pitchFamily="34" charset="0"/>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153400" y="6492875"/>
            <a:ext cx="685800" cy="365125"/>
          </a:xfrm>
          <a:prstGeom prst="rect">
            <a:avLst/>
          </a:prstGeom>
        </p:spPr>
        <p:txBody>
          <a:bodyPr/>
          <a:lstStyle>
            <a:lvl1pPr>
              <a:defRPr sz="1000">
                <a:latin typeface="Arial" pitchFamily="34" charset="0"/>
                <a:cs typeface="Arial" pitchFamily="34" charset="0"/>
              </a:defRPr>
            </a:lvl1pPr>
          </a:lstStyle>
          <a:p>
            <a:pPr algn="r"/>
            <a:fld id="{98F20A98-0726-45FB-8144-8B9FE531FD0C}" type="slidenum">
              <a:rPr lang="en-US" smtClean="0">
                <a:solidFill>
                  <a:prstClr val="black">
                    <a:tint val="75000"/>
                  </a:prstClr>
                </a:solidFill>
              </a:rPr>
              <a:pPr algn="r"/>
              <a:t>‹#›</a:t>
            </a:fld>
            <a:endParaRPr lang="en-US" dirty="0">
              <a:solidFill>
                <a:prstClr val="black">
                  <a:tint val="75000"/>
                </a:prstClr>
              </a:solidFill>
            </a:endParaRPr>
          </a:p>
        </p:txBody>
      </p:sp>
    </p:spTree>
    <p:extLst>
      <p:ext uri="{BB962C8B-B14F-4D97-AF65-F5344CB8AC3E}">
        <p14:creationId xmlns:p14="http://schemas.microsoft.com/office/powerpoint/2010/main" val="2646183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749717" y="6622729"/>
            <a:ext cx="353412" cy="215444"/>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1A0A4BEF-8C68-4C7E-BC4F-FFEC64399D31}" type="slidenum">
              <a:rPr lang="en-US" sz="800" smtClean="0">
                <a:solidFill>
                  <a:prstClr val="white"/>
                </a:solidFill>
                <a:effectLst>
                  <a:outerShdw blurRad="38100" dist="38100" dir="2700000" algn="tl">
                    <a:srgbClr val="000000">
                      <a:alpha val="43137"/>
                    </a:srgbClr>
                  </a:outerShdw>
                </a:effectLst>
                <a:latin typeface="Calibri" pitchFamily="34" charset="0"/>
                <a:cs typeface="Calibri" pitchFamily="34" charset="0"/>
              </a:rPr>
              <a:pPr algn="ctr" eaLnBrk="1" hangingPunct="1">
                <a:defRPr/>
              </a:pPr>
              <a:t>‹#›</a:t>
            </a:fld>
            <a:endParaRPr lang="en-US" sz="800" dirty="0">
              <a:solidFill>
                <a:prstClr val="white"/>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Title 1"/>
          <p:cNvSpPr>
            <a:spLocks noGrp="1"/>
          </p:cNvSpPr>
          <p:nvPr>
            <p:ph type="title"/>
          </p:nvPr>
        </p:nvSpPr>
        <p:spPr>
          <a:xfrm>
            <a:off x="411060" y="598937"/>
            <a:ext cx="6429022" cy="608317"/>
          </a:xfrm>
          <a:prstGeom prst="rect">
            <a:avLst/>
          </a:prstGeom>
        </p:spPr>
        <p:txBody>
          <a:bodyPr bIns="0" anchor="ctr">
            <a:noAutofit/>
          </a:bodyPr>
          <a:lstStyle>
            <a:lvl1pPr algn="l">
              <a:defRPr sz="2800" b="0">
                <a:solidFill>
                  <a:srgbClr val="5F6062"/>
                </a:solidFill>
                <a:effectLst/>
                <a:latin typeface="Calibri" pitchFamily="34" charset="0"/>
                <a:cs typeface="Tahoma" pitchFamily="34" charset="0"/>
              </a:defRPr>
            </a:lvl1pPr>
          </a:lstStyle>
          <a:p>
            <a:r>
              <a:rPr lang="en-US" dirty="0"/>
              <a:t>Click to edit Master title style</a:t>
            </a:r>
          </a:p>
        </p:txBody>
      </p:sp>
      <p:grpSp>
        <p:nvGrpSpPr>
          <p:cNvPr id="2" name="Group 9"/>
          <p:cNvGrpSpPr/>
          <p:nvPr userDrawn="1"/>
        </p:nvGrpSpPr>
        <p:grpSpPr>
          <a:xfrm>
            <a:off x="0" y="1374885"/>
            <a:ext cx="7969542" cy="27432"/>
            <a:chOff x="528506" y="1358108"/>
            <a:chExt cx="8615493" cy="46628"/>
          </a:xfrm>
        </p:grpSpPr>
        <p:sp>
          <p:nvSpPr>
            <p:cNvPr id="8" name="Rectangle 7"/>
            <p:cNvSpPr/>
            <p:nvPr userDrawn="1"/>
          </p:nvSpPr>
          <p:spPr>
            <a:xfrm>
              <a:off x="528506" y="1359017"/>
              <a:ext cx="4228052" cy="45719"/>
            </a:xfrm>
            <a:prstGeom prst="rect">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4665676" y="1358108"/>
              <a:ext cx="4478323"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1498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0" y="6581775"/>
            <a:ext cx="6705600" cy="284163"/>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500" dirty="0">
                <a:solidFill>
                  <a:prstClr val="white"/>
                </a:solidFill>
              </a:rPr>
              <a:t>Copyright © 2013  by Sedgwick - Confidential – Do not disclose or distribute.</a:t>
            </a:r>
          </a:p>
          <a:p>
            <a:pPr fontAlgn="base">
              <a:spcBef>
                <a:spcPct val="50000"/>
              </a:spcBef>
              <a:spcAft>
                <a:spcPct val="0"/>
              </a:spcAft>
              <a:defRPr/>
            </a:pPr>
            <a:r>
              <a:rPr lang="en-US" sz="500" dirty="0">
                <a:solidFill>
                  <a:prstClr val="white"/>
                </a:solidFill>
              </a:rPr>
              <a:t>Copyright © 2013 by The Hartford. Confidential. All rights reserved. No part of this document may be reproduced, published or posted without the permission of The Hartford. </a:t>
            </a:r>
          </a:p>
        </p:txBody>
      </p:sp>
      <p:sp>
        <p:nvSpPr>
          <p:cNvPr id="5" name="TextBox 11"/>
          <p:cNvSpPr txBox="1"/>
          <p:nvPr userDrawn="1"/>
        </p:nvSpPr>
        <p:spPr>
          <a:xfrm>
            <a:off x="4398963" y="6427788"/>
            <a:ext cx="381000" cy="246062"/>
          </a:xfrm>
          <a:prstGeom prst="rect">
            <a:avLst/>
          </a:prstGeom>
          <a:noFill/>
        </p:spPr>
        <p:txBody>
          <a:bodyPr>
            <a:spAutoFit/>
          </a:bodyPr>
          <a:lstStyle/>
          <a:p>
            <a:pPr algn="ctr">
              <a:defRPr/>
            </a:pPr>
            <a:fld id="{9917F948-ED95-4239-AC9A-B7A2E91F04FA}" type="slidenum">
              <a:rPr lang="en-US" sz="1000">
                <a:solidFill>
                  <a:prstClr val="white"/>
                </a:solidFill>
                <a:cs typeface="Arial" pitchFamily="34" charset="0"/>
              </a:rPr>
              <a:pPr algn="ctr">
                <a:defRPr/>
              </a:pPr>
              <a:t>‹#›</a:t>
            </a:fld>
            <a:endParaRPr lang="en-US" sz="1000" dirty="0">
              <a:solidFill>
                <a:prstClr val="white"/>
              </a:solidFill>
              <a:cs typeface="Arial" pitchFamily="34" charset="0"/>
            </a:endParaRPr>
          </a:p>
        </p:txBody>
      </p:sp>
      <p:pic>
        <p:nvPicPr>
          <p:cNvPr id="6" name="Picture 6"/>
          <p:cNvPicPr>
            <a:picLocks noChangeAspect="1"/>
          </p:cNvPicPr>
          <p:nvPr userDrawn="1"/>
        </p:nvPicPr>
        <p:blipFill>
          <a:blip r:embed="rId3" cstate="print"/>
          <a:srcRect/>
          <a:stretch>
            <a:fillRect/>
          </a:stretch>
        </p:blipFill>
        <p:spPr bwMode="auto">
          <a:xfrm>
            <a:off x="8022858" y="6139644"/>
            <a:ext cx="1121142" cy="718356"/>
          </a:xfrm>
          <a:prstGeom prst="rect">
            <a:avLst/>
          </a:prstGeom>
          <a:noFill/>
          <a:ln w="9525">
            <a:noFill/>
            <a:miter lim="800000"/>
            <a:headEnd/>
            <a:tailEnd/>
          </a:ln>
        </p:spPr>
      </p:pic>
      <p:sp>
        <p:nvSpPr>
          <p:cNvPr id="2" name="Title 1"/>
          <p:cNvSpPr>
            <a:spLocks noGrp="1"/>
          </p:cNvSpPr>
          <p:nvPr>
            <p:ph type="title"/>
          </p:nvPr>
        </p:nvSpPr>
        <p:spPr>
          <a:xfrm>
            <a:off x="235929" y="325349"/>
            <a:ext cx="7756603" cy="374904"/>
          </a:xfrm>
          <a:prstGeom prst="rect">
            <a:avLst/>
          </a:prstGeom>
        </p:spPr>
        <p:txBody>
          <a:bodyPr anchor="ctr">
            <a:noAutofit/>
          </a:bodyPr>
          <a:lstStyle>
            <a:lvl1pPr algn="l">
              <a:buFont typeface="Arial" pitchFamily="34" charset="0"/>
              <a:buNone/>
              <a:defRPr sz="2800" b="0">
                <a:solidFill>
                  <a:schemeClr val="bg1"/>
                </a:solidFill>
                <a:effectLst>
                  <a:outerShdw blurRad="38100" dist="38100" dir="2700000" algn="tl">
                    <a:srgbClr val="000000">
                      <a:alpha val="43137"/>
                    </a:srgbClr>
                  </a:outerShdw>
                </a:effectLst>
                <a:latin typeface="+mn-lt"/>
                <a:cs typeface="Tahoma" pitchFamily="34" charset="0"/>
              </a:defRPr>
            </a:lvl1pPr>
          </a:lstStyle>
          <a:p>
            <a:r>
              <a:rPr lang="en-US" dirty="0"/>
              <a:t>Click to edit Master title style</a:t>
            </a:r>
          </a:p>
        </p:txBody>
      </p:sp>
      <p:sp>
        <p:nvSpPr>
          <p:cNvPr id="13" name="Content Placeholder 12"/>
          <p:cNvSpPr>
            <a:spLocks noGrp="1"/>
          </p:cNvSpPr>
          <p:nvPr>
            <p:ph sz="quarter" idx="10"/>
          </p:nvPr>
        </p:nvSpPr>
        <p:spPr>
          <a:xfrm>
            <a:off x="568172" y="1380067"/>
            <a:ext cx="8043333" cy="4700414"/>
          </a:xfrm>
          <a:prstGeom prst="rect">
            <a:avLst/>
          </a:prstGeom>
        </p:spPr>
        <p:txBody>
          <a:bodyPr/>
          <a:lstStyle>
            <a:lvl1pPr marL="228600" indent="-228600">
              <a:spcBef>
                <a:spcPts val="0"/>
              </a:spcBef>
              <a:spcAft>
                <a:spcPts val="1000"/>
              </a:spcAft>
              <a:buClr>
                <a:srgbClr val="009DDE"/>
              </a:buClr>
              <a:buFont typeface="Wingdings" pitchFamily="2" charset="2"/>
              <a:buChar char="§"/>
              <a:defRPr sz="2400" b="1">
                <a:latin typeface="Calibri" pitchFamily="34" charset="0"/>
                <a:cs typeface="Calibri" pitchFamily="34" charset="0"/>
              </a:defRPr>
            </a:lvl1pPr>
            <a:lvl2pPr marL="742950" indent="-285750">
              <a:spcBef>
                <a:spcPts val="0"/>
              </a:spcBef>
              <a:spcAft>
                <a:spcPts val="1000"/>
              </a:spcAft>
              <a:buFont typeface="Arial" pitchFamily="34" charset="0"/>
              <a:buChar char="•"/>
              <a:defRPr sz="2000">
                <a:solidFill>
                  <a:srgbClr val="5F6062"/>
                </a:solidFill>
                <a:latin typeface="Calibri" pitchFamily="34" charset="0"/>
                <a:cs typeface="Calibri" pitchFamily="34" charset="0"/>
              </a:defRPr>
            </a:lvl2pPr>
            <a:lvl3pPr>
              <a:spcBef>
                <a:spcPts val="0"/>
              </a:spcBef>
              <a:spcAft>
                <a:spcPts val="1000"/>
              </a:spcAft>
              <a:defRPr sz="1600">
                <a:solidFill>
                  <a:srgbClr val="5F6062"/>
                </a:solidFill>
                <a:latin typeface="Calibri" pitchFamily="34" charset="0"/>
                <a:cs typeface="Calibri" pitchFamily="34" charset="0"/>
              </a:defRPr>
            </a:lvl3pPr>
            <a:lvl4pPr>
              <a:spcBef>
                <a:spcPts val="0"/>
              </a:spcBef>
              <a:spcAft>
                <a:spcPts val="1000"/>
              </a:spcAft>
              <a:defRPr sz="1200">
                <a:latin typeface="Calibri" pitchFamily="34" charset="0"/>
                <a:cs typeface="Calibri" pitchFamily="34" charset="0"/>
              </a:defRPr>
            </a:lvl4pPr>
            <a:lvl5pPr>
              <a:spcBef>
                <a:spcPts val="0"/>
              </a:spcBef>
              <a:spcAft>
                <a:spcPts val="1000"/>
              </a:spcAft>
              <a:defRPr sz="120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6682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81215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0398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83061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0398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2514600"/>
            <a:ext cx="3810000" cy="2667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3810000" cy="2667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7072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RIMS14_housekeeping_PPT_1_sponso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5" y="0"/>
            <a:ext cx="9153621" cy="6865216"/>
          </a:xfrm>
          <a:prstGeom prst="rect">
            <a:avLst/>
          </a:prstGeom>
        </p:spPr>
      </p:pic>
      <p:sp>
        <p:nvSpPr>
          <p:cNvPr id="6" name="TextBox 5"/>
          <p:cNvSpPr txBox="1"/>
          <p:nvPr userDrawn="1"/>
        </p:nvSpPr>
        <p:spPr>
          <a:xfrm>
            <a:off x="1161715" y="1509026"/>
            <a:ext cx="7035233" cy="369332"/>
          </a:xfrm>
          <a:prstGeom prst="rect">
            <a:avLst/>
          </a:prstGeom>
          <a:noFill/>
        </p:spPr>
        <p:txBody>
          <a:bodyPr wrap="square" rtlCol="0">
            <a:spAutoFit/>
          </a:bodyPr>
          <a:lstStyle/>
          <a:p>
            <a:pPr defTabSz="457200"/>
            <a:endParaRPr lang="en-US" dirty="0">
              <a:solidFill>
                <a:prstClr val="black"/>
              </a:solidFill>
            </a:endParaRPr>
          </a:p>
        </p:txBody>
      </p:sp>
    </p:spTree>
    <p:extLst>
      <p:ext uri="{BB962C8B-B14F-4D97-AF65-F5344CB8AC3E}">
        <p14:creationId xmlns:p14="http://schemas.microsoft.com/office/powerpoint/2010/main" val="1755884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6821424" y="6644006"/>
            <a:ext cx="2209800" cy="168275"/>
          </a:xfrm>
          <a:prstGeom prst="rect">
            <a:avLst/>
          </a:prstGeom>
          <a:noFill/>
          <a:ln w="9525">
            <a:noFill/>
            <a:miter lim="800000"/>
            <a:headEnd/>
            <a:tailEnd/>
          </a:ln>
          <a:effectLst/>
        </p:spPr>
        <p:txBody>
          <a:bodyPr>
            <a:spAutoFit/>
          </a:bodyPr>
          <a:lstStyle/>
          <a:p>
            <a:pPr algn="r">
              <a:spcBef>
                <a:spcPct val="50000"/>
              </a:spcBef>
              <a:defRPr/>
            </a:pPr>
            <a:r>
              <a:rPr lang="en-US" sz="500" dirty="0">
                <a:solidFill>
                  <a:prstClr val="white">
                    <a:lumMod val="65000"/>
                  </a:prstClr>
                </a:solidFill>
              </a:rPr>
              <a:t>Sedgwick © 2011   Confidential – Do not disclose or distribute.</a:t>
            </a:r>
          </a:p>
        </p:txBody>
      </p:sp>
      <p:sp>
        <p:nvSpPr>
          <p:cNvPr id="3" name="Title 2"/>
          <p:cNvSpPr>
            <a:spLocks noGrp="1"/>
          </p:cNvSpPr>
          <p:nvPr>
            <p:ph type="title"/>
          </p:nvPr>
        </p:nvSpPr>
        <p:spPr>
          <a:xfrm>
            <a:off x="4645152" y="6099366"/>
            <a:ext cx="4379976" cy="566610"/>
          </a:xfrm>
          <a:prstGeom prst="rect">
            <a:avLst/>
          </a:prstGeom>
        </p:spPr>
        <p:txBody>
          <a:bodyPr/>
          <a:lstStyle>
            <a:lvl1pPr algn="r">
              <a:defRPr sz="1800" b="1">
                <a:solidFill>
                  <a:schemeClr val="bg1">
                    <a:lumMod val="65000"/>
                  </a:schemeClr>
                </a:solidFill>
                <a:effectLst/>
                <a:latin typeface="Tahoma"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3395845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descr="Inside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ext Box 5"/>
          <p:cNvSpPr txBox="1">
            <a:spLocks noChangeArrowheads="1"/>
          </p:cNvSpPr>
          <p:nvPr userDrawn="1"/>
        </p:nvSpPr>
        <p:spPr bwMode="auto">
          <a:xfrm>
            <a:off x="652592" y="6592508"/>
            <a:ext cx="2209800" cy="168275"/>
          </a:xfrm>
          <a:prstGeom prst="rect">
            <a:avLst/>
          </a:prstGeom>
          <a:noFill/>
          <a:ln w="9525">
            <a:noFill/>
            <a:miter lim="800000"/>
            <a:headEnd/>
            <a:tailEnd/>
          </a:ln>
          <a:effectLst/>
        </p:spPr>
        <p:txBody>
          <a:bodyPr>
            <a:spAutoFit/>
          </a:bodyPr>
          <a:lstStyle/>
          <a:p>
            <a:pPr>
              <a:spcBef>
                <a:spcPct val="50000"/>
              </a:spcBef>
              <a:defRPr/>
            </a:pPr>
            <a:r>
              <a:rPr lang="en-US" sz="500" dirty="0">
                <a:solidFill>
                  <a:prstClr val="black">
                    <a:lumMod val="50000"/>
                    <a:lumOff val="50000"/>
                  </a:prstClr>
                </a:solidFill>
              </a:rPr>
              <a:t>Sedgwick © 2011    Confidential – Do not disclose or distribute.</a:t>
            </a:r>
          </a:p>
        </p:txBody>
      </p:sp>
      <p:sp>
        <p:nvSpPr>
          <p:cNvPr id="2" name="Title 1"/>
          <p:cNvSpPr>
            <a:spLocks noGrp="1"/>
          </p:cNvSpPr>
          <p:nvPr>
            <p:ph type="title"/>
          </p:nvPr>
        </p:nvSpPr>
        <p:spPr>
          <a:xfrm>
            <a:off x="740664" y="502920"/>
            <a:ext cx="5897880" cy="374904"/>
          </a:xfrm>
          <a:prstGeom prst="rect">
            <a:avLst/>
          </a:prstGeom>
        </p:spPr>
        <p:txBody>
          <a:bodyPr>
            <a:noAutofit/>
          </a:bodyPr>
          <a:lstStyle>
            <a:lvl1pPr algn="l">
              <a:defRPr sz="2000" b="1">
                <a:solidFill>
                  <a:schemeClr val="bg1">
                    <a:lumMod val="50000"/>
                  </a:schemeClr>
                </a:solidFill>
                <a:effectLst/>
                <a:latin typeface="Tahoma" pitchFamily="34" charset="0"/>
                <a:cs typeface="Tahoma"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732390" y="1280160"/>
            <a:ext cx="7186314" cy="5202936"/>
          </a:xfrm>
          <a:prstGeom prst="rect">
            <a:avLst/>
          </a:prstGeom>
        </p:spPr>
        <p:txBody>
          <a:bodyPr/>
          <a:lstStyle>
            <a:lvl1pPr>
              <a:buClr>
                <a:srgbClr val="0070C0"/>
              </a:buClr>
              <a:buNone/>
              <a:defRPr sz="1600" b="1">
                <a:solidFill>
                  <a:schemeClr val="tx1"/>
                </a:solidFill>
                <a:effectLst/>
                <a:latin typeface="Tahoma" pitchFamily="34" charset="0"/>
                <a:cs typeface="Tahoma" pitchFamily="34" charset="0"/>
              </a:defRPr>
            </a:lvl1pPr>
            <a:lvl2pPr>
              <a:buClr>
                <a:srgbClr val="0070C0"/>
              </a:buClr>
              <a:defRPr sz="1600">
                <a:latin typeface="Tahoma" pitchFamily="34" charset="0"/>
                <a:cs typeface="Tahoma" pitchFamily="34" charset="0"/>
              </a:defRPr>
            </a:lvl2pPr>
            <a:lvl3pPr>
              <a:buClr>
                <a:srgbClr val="0070C0"/>
              </a:buClr>
              <a:defRPr sz="1400">
                <a:latin typeface="Tahoma" pitchFamily="34" charset="0"/>
                <a:cs typeface="Tahoma" pitchFamily="34" charset="0"/>
              </a:defRPr>
            </a:lvl3pPr>
            <a:lvl4pPr>
              <a:buClr>
                <a:srgbClr val="0070C0"/>
              </a:buClr>
              <a:defRPr sz="1400">
                <a:latin typeface="Tahoma" pitchFamily="34" charset="0"/>
                <a:cs typeface="Tahoma" pitchFamily="34" charset="0"/>
              </a:defRPr>
            </a:lvl4pPr>
            <a:lvl5pPr>
              <a:buClr>
                <a:srgbClr val="0070C0"/>
              </a:buClr>
              <a:defRPr sz="1400">
                <a:latin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8652401" y="6580632"/>
            <a:ext cx="381000" cy="215444"/>
          </a:xfrm>
          <a:prstGeom prst="rect">
            <a:avLst/>
          </a:prstGeom>
          <a:noFill/>
        </p:spPr>
        <p:txBody>
          <a:bodyPr wrap="square" rtlCol="0">
            <a:spAutoFit/>
          </a:bodyPr>
          <a:lstStyle/>
          <a:p>
            <a:pPr algn="r"/>
            <a:fld id="{C0FEEB50-F236-4642-B703-53D012411D0C}" type="slidenum">
              <a:rPr lang="en-US" sz="800" b="1" smtClean="0">
                <a:solidFill>
                  <a:prstClr val="black">
                    <a:lumMod val="50000"/>
                    <a:lumOff val="50000"/>
                  </a:prstClr>
                </a:solidFill>
                <a:latin typeface="Tahoma" pitchFamily="34" charset="0"/>
                <a:cs typeface="Tahoma" pitchFamily="34" charset="0"/>
              </a:rPr>
              <a:pPr algn="r"/>
              <a:t>‹#›</a:t>
            </a:fld>
            <a:endParaRPr lang="en-US" sz="800" b="1" dirty="0">
              <a:solidFill>
                <a:prstClr val="black">
                  <a:lumMod val="50000"/>
                  <a:lumOff val="50000"/>
                </a:prstClr>
              </a:solidFill>
              <a:latin typeface="Tahoma" pitchFamily="34" charset="0"/>
              <a:cs typeface="Tahoma" pitchFamily="34" charset="0"/>
            </a:endParaRPr>
          </a:p>
        </p:txBody>
      </p:sp>
    </p:spTree>
    <p:extLst>
      <p:ext uri="{BB962C8B-B14F-4D97-AF65-F5344CB8AC3E}">
        <p14:creationId xmlns:p14="http://schemas.microsoft.com/office/powerpoint/2010/main" val="187729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3" name="Text Placeholder 2"/>
          <p:cNvSpPr>
            <a:spLocks noGrp="1"/>
          </p:cNvSpPr>
          <p:nvPr>
            <p:ph type="body" idx="1"/>
          </p:nvPr>
        </p:nvSpPr>
        <p:spPr>
          <a:xfrm>
            <a:off x="3922713" y="2888512"/>
            <a:ext cx="4572000" cy="1454888"/>
          </a:xfrm>
        </p:spPr>
        <p:txBody>
          <a:bodyPr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p:txBody>
          <a:bodyPr/>
          <a:lstStyle/>
          <a:p>
            <a:fld id="{5F4709C1-563D-4D9C-B702-B64C84A5A174}" type="datetime2">
              <a:rPr lang="en-US" smtClean="0"/>
              <a:pPr/>
              <a:t>Wednesday, October 3,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spTree>
    <p:extLst>
      <p:ext uri="{BB962C8B-B14F-4D97-AF65-F5344CB8AC3E}">
        <p14:creationId xmlns:p14="http://schemas.microsoft.com/office/powerpoint/2010/main" val="46403159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4254"/>
            <a:ext cx="8229600" cy="11430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0686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52600" y="6356350"/>
            <a:ext cx="5791200" cy="501650"/>
          </a:xfrm>
          <a:prstGeom prst="rect">
            <a:avLst/>
          </a:prstGeom>
        </p:spPr>
        <p:txBody>
          <a:bodyPr/>
          <a:lstStyle/>
          <a:p>
            <a:r>
              <a:rPr lang="en-US" sz="1100" dirty="0">
                <a:solidFill>
                  <a:prstClr val="black"/>
                </a:solidFill>
              </a:rPr>
              <a:t>Copyright © 2010 Risk and Insurance Management Society, Inc. All rights reserved.</a:t>
            </a:r>
            <a:endParaRPr lang="en-US" dirty="0">
              <a:solidFill>
                <a:prstClr val="black">
                  <a:tint val="75000"/>
                </a:prstClr>
              </a:solidFill>
            </a:endParaRPr>
          </a:p>
        </p:txBody>
      </p:sp>
      <p:sp>
        <p:nvSpPr>
          <p:cNvPr id="4" name="Slide Number Placeholder 3"/>
          <p:cNvSpPr>
            <a:spLocks noGrp="1"/>
          </p:cNvSpPr>
          <p:nvPr>
            <p:ph type="sldNum" sz="quarter" idx="12"/>
          </p:nvPr>
        </p:nvSpPr>
        <p:spPr>
          <a:xfrm>
            <a:off x="7848600" y="6356350"/>
            <a:ext cx="838200" cy="365125"/>
          </a:xfrm>
          <a:prstGeom prst="rect">
            <a:avLst/>
          </a:prstGeom>
        </p:spPr>
        <p:txBody>
          <a:bodyPr/>
          <a:lstStyle>
            <a:lvl1pPr>
              <a:defRPr>
                <a:solidFill>
                  <a:schemeClr val="tx1"/>
                </a:solidFill>
              </a:defRPr>
            </a:lvl1pPr>
          </a:lstStyle>
          <a:p>
            <a:fld id="{6F77ACFE-C63F-4342-9DC2-DFE4A4961AF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9501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060293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876800" y="6356350"/>
            <a:ext cx="3733800" cy="365125"/>
          </a:xfrm>
          <a:prstGeom prst="rect">
            <a:avLst/>
          </a:prstGeom>
        </p:spPr>
        <p:txBody>
          <a:bodyPr/>
          <a:lstStyle>
            <a:lvl1pPr>
              <a:defRPr sz="1100"/>
            </a:lvl1pPr>
          </a:lstStyle>
          <a:p>
            <a:endParaRPr lang="en-US" dirty="0">
              <a:solidFill>
                <a:prstClr val="black"/>
              </a:solidFill>
            </a:endParaRPr>
          </a:p>
        </p:txBody>
      </p:sp>
    </p:spTree>
    <p:extLst>
      <p:ext uri="{BB962C8B-B14F-4D97-AF65-F5344CB8AC3E}">
        <p14:creationId xmlns:p14="http://schemas.microsoft.com/office/powerpoint/2010/main" val="4234387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615603"/>
          </a:xfrm>
          <a:prstGeom prst="rect">
            <a:avLst/>
          </a:prstGeom>
        </p:spPr>
        <p:txBody>
          <a:bodyPr/>
          <a:lstStyle>
            <a:lvl1pPr>
              <a:defRPr sz="3600" b="1">
                <a:solidFill>
                  <a:schemeClr val="accent1">
                    <a:lumMod val="75000"/>
                  </a:schemeClr>
                </a:solidFill>
              </a:defRPr>
            </a:lvl1pPr>
          </a:lstStyle>
          <a:p>
            <a:r>
              <a:rPr lang="en-US" dirty="0"/>
              <a:t>Click to edit Master title style</a:t>
            </a:r>
            <a:endParaRPr lang="en-ZA" dirty="0"/>
          </a:p>
        </p:txBody>
      </p:sp>
      <p:sp>
        <p:nvSpPr>
          <p:cNvPr id="4" name="Text Placeholder 3"/>
          <p:cNvSpPr>
            <a:spLocks noGrp="1"/>
          </p:cNvSpPr>
          <p:nvPr>
            <p:ph type="body" sz="quarter" idx="10"/>
          </p:nvPr>
        </p:nvSpPr>
        <p:spPr>
          <a:xfrm>
            <a:off x="628650" y="908720"/>
            <a:ext cx="7886700" cy="5256584"/>
          </a:xfrm>
          <a:prstGeom prst="rect">
            <a:avLst/>
          </a:prstGeom>
        </p:spPr>
        <p:txBody>
          <a:bodyPr/>
          <a:lstStyle>
            <a:lvl1pPr>
              <a:defRPr sz="2800" b="1"/>
            </a:lvl1pPr>
            <a:lvl2pPr>
              <a:defRPr sz="2400" b="0"/>
            </a:lvl2pPr>
            <a:lvl3pPr>
              <a:defRPr sz="2000" b="0"/>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735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147888"/>
            <a:ext cx="4267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411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221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15603"/>
          </a:xfrm>
          <a:prstGeom prst="rect">
            <a:avLst/>
          </a:prstGeom>
        </p:spPr>
        <p:txBody>
          <a:bodyPr/>
          <a:lstStyle>
            <a:lvl1pPr>
              <a:defRPr sz="3600" b="1">
                <a:solidFill>
                  <a:schemeClr val="accent1">
                    <a:lumMod val="75000"/>
                  </a:schemeClr>
                </a:solidFill>
              </a:defRPr>
            </a:lvl1pPr>
          </a:lstStyle>
          <a:p>
            <a:endParaRPr lang="en-ZA" dirty="0"/>
          </a:p>
        </p:txBody>
      </p:sp>
    </p:spTree>
    <p:extLst>
      <p:ext uri="{BB962C8B-B14F-4D97-AF65-F5344CB8AC3E}">
        <p14:creationId xmlns:p14="http://schemas.microsoft.com/office/powerpoint/2010/main" val="2502994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1669882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37A96F-422C-46CC-8F74-C6EBFDE9586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CDF56-4BEA-4485-B941-411C7F6CECB8}"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8002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04800" y="1600200"/>
            <a:ext cx="8534400" cy="4267200"/>
          </a:xfrm>
          <a:prstGeom prst="rect">
            <a:avLst/>
          </a:prstGeo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457200" y="274638"/>
            <a:ext cx="8229600" cy="1143000"/>
          </a:xfrm>
          <a:prstGeom prst="rect">
            <a:avLst/>
          </a:prstGeom>
        </p:spPr>
        <p:txBody>
          <a:bodyPr anchor="ctr"/>
          <a:lstStyle>
            <a:lvl1pPr>
              <a:defRPr sz="3150" b="1">
                <a:latin typeface="Cambria" pitchFamily="18" charset="0"/>
              </a:defRPr>
            </a:lvl1pPr>
          </a:lstStyle>
          <a:p>
            <a:r>
              <a:rPr lang="en-US" dirty="0"/>
              <a:t>Click to edit Master title style</a:t>
            </a:r>
          </a:p>
        </p:txBody>
      </p:sp>
    </p:spTree>
    <p:extLst>
      <p:ext uri="{BB962C8B-B14F-4D97-AF65-F5344CB8AC3E}">
        <p14:creationId xmlns:p14="http://schemas.microsoft.com/office/powerpoint/2010/main" val="152790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8303D9-A6EB-41FB-BF22-3F49E470997E}" type="datetime2">
              <a:rPr lang="en-US" smtClean="0"/>
              <a:pPr/>
              <a:t>Wednesday, October 3,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p>
        </p:txBody>
      </p:sp>
      <p:sp>
        <p:nvSpPr>
          <p:cNvPr id="8" name="Title 7"/>
          <p:cNvSpPr>
            <a:spLocks noGrp="1"/>
          </p:cNvSpPr>
          <p:nvPr>
            <p:ph type="title"/>
          </p:nvPr>
        </p:nvSpPr>
        <p:spPr/>
        <p:txBody>
          <a:bodyPr rtlCol="0"/>
          <a:lstStyle/>
          <a:p>
            <a:r>
              <a:rPr lang="en-US"/>
              <a:t>Click to edit Master title style</a:t>
            </a:r>
          </a:p>
        </p:txBody>
      </p:sp>
    </p:spTree>
    <p:extLst>
      <p:ext uri="{BB962C8B-B14F-4D97-AF65-F5344CB8AC3E}">
        <p14:creationId xmlns:p14="http://schemas.microsoft.com/office/powerpoint/2010/main" val="119888606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37A96F-422C-46CC-8F74-C6EBFDE9586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CDF56-4BEA-4485-B941-411C7F6CECB8}"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847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37A96F-422C-46CC-8F74-C6EBFDE9586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CDF56-4BEA-4485-B941-411C7F6CECB8}"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8230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37A96F-422C-46CC-8F74-C6EBFDE9586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CDF56-4BEA-4485-B941-411C7F6CECB8}"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380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2152333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1717717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1249140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2158753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2317820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3108155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196080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lang="en-US"/>
              <a:t>Click to edit Master title style</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72430"/>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472430"/>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BB0534-5698-4F62-9CFE-5DE61A073E78}" type="datetime2">
              <a:rPr lang="en-US" smtClean="0"/>
              <a:pPr/>
              <a:t>Wednesday, October 3,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10EEA-824F-4D46-AFE7-60426C8C06B0}" type="slidenum">
              <a:rPr lang="en-US" smtClean="0"/>
              <a:pPr/>
              <a:t>‹#›</a:t>
            </a:fld>
            <a:endParaRPr lang="en-US"/>
          </a:p>
        </p:txBody>
      </p:sp>
    </p:spTree>
    <p:extLst>
      <p:ext uri="{BB962C8B-B14F-4D97-AF65-F5344CB8AC3E}">
        <p14:creationId xmlns:p14="http://schemas.microsoft.com/office/powerpoint/2010/main" val="77549902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14564074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2793104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692003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7913E-A051-4DC9-AC37-030AF5CF038C}"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A3A55-1C68-460E-AA34-E99580B3BFC2}" type="slidenum">
              <a:rPr lang="en-US" smtClean="0"/>
              <a:t>‹#›</a:t>
            </a:fld>
            <a:endParaRPr lang="en-US" dirty="0"/>
          </a:p>
        </p:txBody>
      </p:sp>
    </p:spTree>
    <p:extLst>
      <p:ext uri="{BB962C8B-B14F-4D97-AF65-F5344CB8AC3E}">
        <p14:creationId xmlns:p14="http://schemas.microsoft.com/office/powerpoint/2010/main" val="2323655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43490" y="292608"/>
            <a:ext cx="8102991" cy="4572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22032" y="1828800"/>
            <a:ext cx="8440615" cy="4114800"/>
          </a:xfrm>
          <a:prstGeom prst="rect">
            <a:avLst/>
          </a:prstGeom>
        </p:spPr>
        <p:txBody>
          <a:bodyPr lIns="91440" tIns="91440" rIns="91440" bIns="91440"/>
          <a:lstStyle>
            <a:lvl1pPr marL="182880" indent="-182880">
              <a:lnSpc>
                <a:spcPct val="100000"/>
              </a:lnSpc>
              <a:spcBef>
                <a:spcPts val="200"/>
              </a:spcBef>
              <a:spcAft>
                <a:spcPts val="200"/>
              </a:spcAft>
              <a:buFont typeface="Arial"/>
              <a:buChar char="•"/>
              <a:defRPr sz="1600" b="1" i="0" baseline="0">
                <a:solidFill>
                  <a:srgbClr val="000000"/>
                </a:solidFill>
                <a:latin typeface="Arial" pitchFamily="34" charset="0"/>
              </a:defRPr>
            </a:lvl1pPr>
            <a:lvl2pPr marL="365760" indent="-182880">
              <a:lnSpc>
                <a:spcPct val="100000"/>
              </a:lnSpc>
              <a:spcBef>
                <a:spcPts val="200"/>
              </a:spcBef>
              <a:spcAft>
                <a:spcPts val="200"/>
              </a:spcAft>
              <a:buSzPct val="100000"/>
              <a:buFont typeface="Lucida Grande"/>
              <a:buChar char="-"/>
              <a:defRPr sz="1600" b="0" i="0" baseline="0">
                <a:solidFill>
                  <a:srgbClr val="000000"/>
                </a:solidFill>
                <a:latin typeface="Arial" pitchFamily="34" charset="0"/>
              </a:defRPr>
            </a:lvl2pPr>
            <a:lvl3pPr marL="548640" indent="-182880">
              <a:lnSpc>
                <a:spcPct val="100000"/>
              </a:lnSpc>
              <a:spcBef>
                <a:spcPts val="200"/>
              </a:spcBef>
              <a:spcAft>
                <a:spcPts val="200"/>
              </a:spcAft>
              <a:buFont typeface="Arial"/>
              <a:buChar char="•"/>
              <a:defRPr sz="1600" b="0" i="0" baseline="0">
                <a:solidFill>
                  <a:srgbClr val="000000"/>
                </a:solidFill>
              </a:defRPr>
            </a:lvl3pPr>
            <a:lvl4pPr marL="731520" indent="-182880">
              <a:lnSpc>
                <a:spcPct val="100000"/>
              </a:lnSpc>
              <a:spcBef>
                <a:spcPts val="200"/>
              </a:spcBef>
              <a:spcAft>
                <a:spcPts val="200"/>
              </a:spcAft>
              <a:buFont typeface="Arial"/>
              <a:buChar char="•"/>
              <a:defRPr sz="1600" b="0" i="0" baseline="0">
                <a:solidFill>
                  <a:srgbClr val="000000"/>
                </a:solidFill>
                <a:latin typeface="Arial" pitchFamily="34" charset="0"/>
              </a:defRPr>
            </a:lvl4pPr>
            <a:lvl5pPr marL="2011680" indent="-274320">
              <a:lnSpc>
                <a:spcPct val="100000"/>
              </a:lnSpc>
              <a:spcBef>
                <a:spcPts val="0"/>
              </a:spcBef>
              <a:buFont typeface="Wingdings" pitchFamily="2" charset="2"/>
              <a:buChar char="ü"/>
              <a:defRPr sz="1800" b="0" i="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hasCustomPrompt="1"/>
          </p:nvPr>
        </p:nvSpPr>
        <p:spPr>
          <a:xfrm>
            <a:off x="422032" y="1399031"/>
            <a:ext cx="8440615" cy="1434045"/>
          </a:xfrm>
          <a:prstGeom prst="rect">
            <a:avLst/>
          </a:prstGeom>
        </p:spPr>
        <p:txBody>
          <a:bodyPr lIns="91440" tIns="91440" rIns="91440" bIns="91440"/>
          <a:lstStyle>
            <a:lvl1pPr marL="0" indent="0">
              <a:spcBef>
                <a:spcPts val="0"/>
              </a:spcBef>
              <a:buFont typeface="Arial" pitchFamily="34" charset="0"/>
              <a:buNone/>
              <a:defRPr sz="1600" b="1" i="0" baseline="0">
                <a:solidFill>
                  <a:srgbClr val="0098DC"/>
                </a:solidFill>
                <a:latin typeface="+mn-lt"/>
              </a:defRPr>
            </a:lvl1pPr>
            <a:lvl2pPr marL="182880" indent="-274320">
              <a:spcBef>
                <a:spcPts val="0"/>
              </a:spcBef>
              <a:buFont typeface="Arial" pitchFamily="34" charset="0"/>
              <a:buChar char="•"/>
              <a:defRPr sz="1800" b="1" i="0" baseline="0">
                <a:solidFill>
                  <a:schemeClr val="tx1"/>
                </a:solidFill>
                <a:latin typeface="+mn-lt"/>
              </a:defRPr>
            </a:lvl2pPr>
            <a:lvl3pPr marL="1097280" indent="-274320">
              <a:spcBef>
                <a:spcPts val="0"/>
              </a:spcBef>
              <a:buFont typeface="Wingdings" pitchFamily="2" charset="2"/>
              <a:buChar char="§"/>
              <a:defRPr sz="1800" b="0" i="0" baseline="0">
                <a:solidFill>
                  <a:schemeClr val="tx1"/>
                </a:solidFill>
              </a:defRPr>
            </a:lvl3pPr>
            <a:lvl4pPr marL="1645920" indent="-274320">
              <a:spcBef>
                <a:spcPts val="0"/>
              </a:spcBef>
              <a:buFont typeface="Courier New" pitchFamily="49" charset="0"/>
              <a:buChar char="o"/>
              <a:defRPr sz="1800" b="0" i="0" baseline="0">
                <a:solidFill>
                  <a:schemeClr val="tx1"/>
                </a:solidFill>
              </a:defRPr>
            </a:lvl4pPr>
            <a:lvl5pPr marL="2011680" indent="-274320">
              <a:spcBef>
                <a:spcPts val="0"/>
              </a:spcBef>
              <a:buFont typeface="Wingdings" pitchFamily="2" charset="2"/>
              <a:buChar char="ü"/>
              <a:defRPr sz="1800" b="0" i="0" baseline="0">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067171103"/>
      </p:ext>
    </p:extLst>
  </p:cSld>
  <p:clrMapOvr>
    <a:masterClrMapping/>
  </p:clrMapOvr>
  <p:transitio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3410708" y="6604937"/>
            <a:ext cx="2209800" cy="168275"/>
          </a:xfrm>
          <a:prstGeom prst="rect">
            <a:avLst/>
          </a:prstGeom>
          <a:noFill/>
          <a:ln w="9525">
            <a:noFill/>
            <a:miter lim="800000"/>
            <a:headEnd/>
            <a:tailEnd/>
          </a:ln>
          <a:effectLst/>
        </p:spPr>
        <p:txBody>
          <a:bodyPr>
            <a:spAutoFit/>
          </a:bodyPr>
          <a:lstStyle/>
          <a:p>
            <a:pPr algn="ctr">
              <a:spcBef>
                <a:spcPct val="50000"/>
              </a:spcBef>
              <a:defRPr/>
            </a:pPr>
            <a:r>
              <a:rPr lang="en-US" sz="500" dirty="0">
                <a:solidFill>
                  <a:prstClr val="white">
                    <a:lumMod val="95000"/>
                  </a:prstClr>
                </a:solidFill>
              </a:rPr>
              <a:t>Sedgwick © 2012   Confidential – Do not disclose or distribute.</a:t>
            </a:r>
          </a:p>
        </p:txBody>
      </p:sp>
      <p:sp>
        <p:nvSpPr>
          <p:cNvPr id="3" name="Title 2"/>
          <p:cNvSpPr>
            <a:spLocks noGrp="1"/>
          </p:cNvSpPr>
          <p:nvPr>
            <p:ph type="title"/>
          </p:nvPr>
        </p:nvSpPr>
        <p:spPr>
          <a:xfrm>
            <a:off x="0" y="6022886"/>
            <a:ext cx="9144000" cy="566610"/>
          </a:xfrm>
          <a:prstGeom prst="rect">
            <a:avLst/>
          </a:prstGeom>
        </p:spPr>
        <p:txBody>
          <a:bodyPr/>
          <a:lstStyle>
            <a:lvl1pPr algn="ctr">
              <a:defRPr sz="2800" b="1">
                <a:solidFill>
                  <a:schemeClr val="bg1">
                    <a:lumMod val="95000"/>
                  </a:schemeClr>
                </a:solidFill>
                <a:effectLst/>
                <a:latin typeface="+mn-lt"/>
                <a:cs typeface="Tahoma" pitchFamily="34" charset="0"/>
              </a:defRPr>
            </a:lvl1pPr>
          </a:lstStyle>
          <a:p>
            <a:r>
              <a:rPr lang="en-US" dirty="0"/>
              <a:t>Click to edit Master title style</a:t>
            </a:r>
          </a:p>
        </p:txBody>
      </p:sp>
      <p:pic>
        <p:nvPicPr>
          <p:cNvPr id="5" name="Picture 4" descr="Title Slide.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3487947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ue Title">
    <p:spTree>
      <p:nvGrpSpPr>
        <p:cNvPr id="1" name=""/>
        <p:cNvGrpSpPr/>
        <p:nvPr/>
      </p:nvGrpSpPr>
      <p:grpSpPr>
        <a:xfrm>
          <a:off x="0" y="0"/>
          <a:ext cx="0" cy="0"/>
          <a:chOff x="0" y="0"/>
          <a:chExt cx="0" cy="0"/>
        </a:xfrm>
      </p:grpSpPr>
      <p:sp>
        <p:nvSpPr>
          <p:cNvPr id="7" name="Title 1"/>
          <p:cNvSpPr>
            <a:spLocks noGrp="1"/>
          </p:cNvSpPr>
          <p:nvPr>
            <p:ph type="title"/>
          </p:nvPr>
        </p:nvSpPr>
        <p:spPr>
          <a:xfrm>
            <a:off x="457200" y="616300"/>
            <a:ext cx="8229600" cy="679103"/>
          </a:xfrm>
          <a:prstGeom prst="rect">
            <a:avLst/>
          </a:prstGeom>
        </p:spPr>
        <p:txBody>
          <a:bodyPr>
            <a:noAutofit/>
          </a:bodyPr>
          <a:lstStyle>
            <a:lvl1pPr>
              <a:defRPr sz="2800">
                <a:solidFill>
                  <a:srgbClr val="0071BB"/>
                </a:solidFill>
                <a:latin typeface="+mn-lt"/>
              </a:defRPr>
            </a:lvl1pPr>
          </a:lstStyle>
          <a:p>
            <a:r>
              <a:rPr lang="en-US" dirty="0"/>
              <a:t>Click to edit Master title style</a:t>
            </a:r>
          </a:p>
        </p:txBody>
      </p:sp>
      <p:sp>
        <p:nvSpPr>
          <p:cNvPr id="5" name="Content Placeholder 2"/>
          <p:cNvSpPr>
            <a:spLocks noGrp="1"/>
          </p:cNvSpPr>
          <p:nvPr>
            <p:ph idx="1"/>
          </p:nvPr>
        </p:nvSpPr>
        <p:spPr>
          <a:xfrm>
            <a:off x="457200" y="1447801"/>
            <a:ext cx="8229600" cy="4419600"/>
          </a:xfrm>
          <a:prstGeom prst="rect">
            <a:avLst/>
          </a:prstGeom>
        </p:spPr>
        <p:txBody>
          <a:bodyPr/>
          <a:lstStyle>
            <a:lvl1pPr>
              <a:defRPr sz="1900" b="0">
                <a:solidFill>
                  <a:srgbClr val="53565A"/>
                </a:solidFill>
              </a:defRPr>
            </a:lvl1pPr>
            <a:lvl2pPr>
              <a:defRPr sz="1900">
                <a:solidFill>
                  <a:schemeClr val="accent1"/>
                </a:solidFill>
              </a:defRPr>
            </a:lvl2pPr>
            <a:lvl3pPr>
              <a:defRPr sz="1500">
                <a:solidFill>
                  <a:schemeClr val="tx1"/>
                </a:solidFill>
              </a:defRPr>
            </a:lvl3pPr>
          </a:lstStyle>
          <a:p>
            <a:pPr lvl="0"/>
            <a:r>
              <a:rPr lang="en-US" dirty="0"/>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A6B258B6-568F-45C8-A5C7-125C9DC13056}" type="slidenum">
              <a:rPr lang="en-US"/>
              <a:pPr>
                <a:defRPr/>
              </a:pPr>
              <a:t>‹#›</a:t>
            </a:fld>
            <a:endParaRPr lang="en-US" dirty="0"/>
          </a:p>
        </p:txBody>
      </p:sp>
    </p:spTree>
    <p:extLst>
      <p:ext uri="{BB962C8B-B14F-4D97-AF65-F5344CB8AC3E}">
        <p14:creationId xmlns:p14="http://schemas.microsoft.com/office/powerpoint/2010/main" val="3692641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37A96F-422C-46CC-8F74-C6EBFDE95865}"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CDF56-4BEA-4485-B941-411C7F6CECB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0002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37A96F-422C-46CC-8F74-C6EBFDE95865}"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CDF56-4BEA-4485-B941-411C7F6CECB8}" type="slidenum">
              <a:rPr lang="en-US" smtClean="0"/>
              <a:t>‹#›</a:t>
            </a:fld>
            <a:endParaRPr lang="en-US"/>
          </a:p>
        </p:txBody>
      </p:sp>
    </p:spTree>
    <p:extLst>
      <p:ext uri="{BB962C8B-B14F-4D97-AF65-F5344CB8AC3E}">
        <p14:creationId xmlns:p14="http://schemas.microsoft.com/office/powerpoint/2010/main" val="1172773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7A96F-422C-46CC-8F74-C6EBFDE95865}"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CDF56-4BEA-4485-B941-411C7F6CECB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64985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4827A3-B249-4F87-AB1A-1E06AC1AA2A4}" type="datetime2">
              <a:rPr lang="en-US" smtClean="0"/>
              <a:pPr/>
              <a:t>Wednesday, October 3,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10EEA-824F-4D46-AFE7-60426C8C06B0}" type="slidenum">
              <a:rPr lang="en-US" smtClean="0"/>
              <a:pPr/>
              <a:t>‹#›</a:t>
            </a:fld>
            <a:endParaRPr lang="en-US"/>
          </a:p>
        </p:txBody>
      </p:sp>
      <p:sp>
        <p:nvSpPr>
          <p:cNvPr id="6" name="Title 5"/>
          <p:cNvSpPr>
            <a:spLocks noGrp="1"/>
          </p:cNvSpPr>
          <p:nvPr>
            <p:ph type="title"/>
          </p:nvPr>
        </p:nvSpPr>
        <p:spPr/>
        <p:txBody>
          <a:bodyPr rtlCol="0"/>
          <a:lstStyle/>
          <a:p>
            <a:r>
              <a:rPr lang="en-US"/>
              <a:t>Click to edit Master title style</a:t>
            </a:r>
          </a:p>
        </p:txBody>
      </p:sp>
    </p:spTree>
    <p:extLst>
      <p:ext uri="{BB962C8B-B14F-4D97-AF65-F5344CB8AC3E}">
        <p14:creationId xmlns:p14="http://schemas.microsoft.com/office/powerpoint/2010/main" val="310676569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37A96F-422C-46CC-8F74-C6EBFDE95865}"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CDF56-4BEA-4485-B941-411C7F6CECB8}" type="slidenum">
              <a:rPr lang="en-US" smtClean="0"/>
              <a:t>‹#›</a:t>
            </a:fld>
            <a:endParaRPr lang="en-US"/>
          </a:p>
        </p:txBody>
      </p:sp>
    </p:spTree>
    <p:extLst>
      <p:ext uri="{BB962C8B-B14F-4D97-AF65-F5344CB8AC3E}">
        <p14:creationId xmlns:p14="http://schemas.microsoft.com/office/powerpoint/2010/main" val="39906752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37A96F-422C-46CC-8F74-C6EBFDE95865}"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CDF56-4BEA-4485-B941-411C7F6CECB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3333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37A96F-422C-46CC-8F74-C6EBFDE95865}"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CDF56-4BEA-4485-B941-411C7F6CECB8}" type="slidenum">
              <a:rPr lang="en-US" smtClean="0"/>
              <a:t>‹#›</a:t>
            </a:fld>
            <a:endParaRPr lang="en-US"/>
          </a:p>
        </p:txBody>
      </p:sp>
    </p:spTree>
    <p:extLst>
      <p:ext uri="{BB962C8B-B14F-4D97-AF65-F5344CB8AC3E}">
        <p14:creationId xmlns:p14="http://schemas.microsoft.com/office/powerpoint/2010/main" val="3669870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7A96F-422C-46CC-8F74-C6EBFDE95865}"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CDF56-4BEA-4485-B941-411C7F6CECB8}" type="slidenum">
              <a:rPr lang="en-US" smtClean="0"/>
              <a:t>‹#›</a:t>
            </a:fld>
            <a:endParaRPr lang="en-US"/>
          </a:p>
        </p:txBody>
      </p:sp>
    </p:spTree>
    <p:extLst>
      <p:ext uri="{BB962C8B-B14F-4D97-AF65-F5344CB8AC3E}">
        <p14:creationId xmlns:p14="http://schemas.microsoft.com/office/powerpoint/2010/main" val="24683530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37A96F-422C-46CC-8F74-C6EBFDE95865}"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CDF56-4BEA-4485-B941-411C7F6CECB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16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37A96F-422C-46CC-8F74-C6EBFDE95865}"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CDF56-4BEA-4485-B941-411C7F6CECB8}" type="slidenum">
              <a:rPr lang="en-US" smtClean="0"/>
              <a:t>‹#›</a:t>
            </a:fld>
            <a:endParaRPr lang="en-US"/>
          </a:p>
        </p:txBody>
      </p:sp>
    </p:spTree>
    <p:extLst>
      <p:ext uri="{BB962C8B-B14F-4D97-AF65-F5344CB8AC3E}">
        <p14:creationId xmlns:p14="http://schemas.microsoft.com/office/powerpoint/2010/main" val="2778437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37A96F-422C-46CC-8F74-C6EBFDE95865}"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CDF56-4BEA-4485-B941-411C7F6CECB8}" type="slidenum">
              <a:rPr lang="en-US" smtClean="0"/>
              <a:t>‹#›</a:t>
            </a:fld>
            <a:endParaRPr lang="en-US"/>
          </a:p>
        </p:txBody>
      </p:sp>
    </p:spTree>
    <p:extLst>
      <p:ext uri="{BB962C8B-B14F-4D97-AF65-F5344CB8AC3E}">
        <p14:creationId xmlns:p14="http://schemas.microsoft.com/office/powerpoint/2010/main" val="9282041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7A96F-422C-46CC-8F74-C6EBFDE95865}"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CDF56-4BEA-4485-B941-411C7F6CECB8}" type="slidenum">
              <a:rPr lang="en-US" smtClean="0"/>
              <a:t>‹#›</a:t>
            </a:fld>
            <a:endParaRPr lang="en-US"/>
          </a:p>
        </p:txBody>
      </p:sp>
    </p:spTree>
    <p:extLst>
      <p:ext uri="{BB962C8B-B14F-4D97-AF65-F5344CB8AC3E}">
        <p14:creationId xmlns:p14="http://schemas.microsoft.com/office/powerpoint/2010/main" val="2591671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0BD247A-424E-4DA5-897E-03A425292896}" type="datetime1">
              <a:rPr lang="en-US" smtClean="0"/>
              <a:t>10/3/2018</a:t>
            </a:fld>
            <a:endParaRPr lang="en-US"/>
          </a:p>
        </p:txBody>
      </p:sp>
      <p:sp>
        <p:nvSpPr>
          <p:cNvPr id="5" name="Footer Placeholder 4"/>
          <p:cNvSpPr>
            <a:spLocks noGrp="1"/>
          </p:cNvSpPr>
          <p:nvPr>
            <p:ph type="ftr" sz="quarter" idx="11"/>
          </p:nvPr>
        </p:nvSpPr>
        <p:spPr/>
        <p:txBody>
          <a:bodyPr/>
          <a:lstStyle/>
          <a:p>
            <a:r>
              <a:rPr lang="en-US"/>
              <a:t>Enterprise Risk Management: Business and Legal Persepctives</a:t>
            </a:r>
          </a:p>
        </p:txBody>
      </p:sp>
      <p:sp>
        <p:nvSpPr>
          <p:cNvPr id="6" name="Slide Number Placeholder 5"/>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18515228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1A938-D7B1-415F-B6B4-D3FC855D3CE7}" type="datetime1">
              <a:rPr lang="en-US" smtClean="0"/>
              <a:t>10/3/2018</a:t>
            </a:fld>
            <a:endParaRPr lang="en-US"/>
          </a:p>
        </p:txBody>
      </p:sp>
      <p:sp>
        <p:nvSpPr>
          <p:cNvPr id="5" name="Footer Placeholder 4"/>
          <p:cNvSpPr>
            <a:spLocks noGrp="1"/>
          </p:cNvSpPr>
          <p:nvPr>
            <p:ph type="ftr" sz="quarter" idx="11"/>
          </p:nvPr>
        </p:nvSpPr>
        <p:spPr/>
        <p:txBody>
          <a:bodyPr/>
          <a:lstStyle/>
          <a:p>
            <a:r>
              <a:rPr lang="en-US"/>
              <a:t>Enterprise Risk Management: Business and Legal Persepctives</a:t>
            </a:r>
          </a:p>
        </p:txBody>
      </p:sp>
      <p:sp>
        <p:nvSpPr>
          <p:cNvPr id="6" name="Slide Number Placeholder 5"/>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282243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46142-29B2-49CC-BCC6-A3AD70B4960E}" type="datetime2">
              <a:rPr lang="en-US" smtClean="0"/>
              <a:pPr/>
              <a:t>Wednesday, October 3,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10EEA-824F-4D46-AFE7-60426C8C06B0}" type="slidenum">
              <a:rPr lang="en-US" smtClean="0"/>
              <a:pPr/>
              <a:t>‹#›</a:t>
            </a:fld>
            <a:endParaRPr lang="en-US"/>
          </a:p>
        </p:txBody>
      </p:sp>
    </p:spTree>
    <p:extLst>
      <p:ext uri="{BB962C8B-B14F-4D97-AF65-F5344CB8AC3E}">
        <p14:creationId xmlns:p14="http://schemas.microsoft.com/office/powerpoint/2010/main" val="25955468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D39C1C-2BBD-4A60-8E6A-6C89882B6C81}" type="datetime1">
              <a:rPr lang="en-US" smtClean="0"/>
              <a:t>10/3/2018</a:t>
            </a:fld>
            <a:endParaRPr lang="en-US"/>
          </a:p>
        </p:txBody>
      </p:sp>
      <p:sp>
        <p:nvSpPr>
          <p:cNvPr id="5" name="Footer Placeholder 4"/>
          <p:cNvSpPr>
            <a:spLocks noGrp="1"/>
          </p:cNvSpPr>
          <p:nvPr>
            <p:ph type="ftr" sz="quarter" idx="11"/>
          </p:nvPr>
        </p:nvSpPr>
        <p:spPr/>
        <p:txBody>
          <a:bodyPr/>
          <a:lstStyle/>
          <a:p>
            <a:r>
              <a:rPr lang="en-US"/>
              <a:t>Enterprise Risk Management: Business and Legal Persepctives</a:t>
            </a:r>
          </a:p>
        </p:txBody>
      </p:sp>
      <p:sp>
        <p:nvSpPr>
          <p:cNvPr id="6" name="Slide Number Placeholder 5"/>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3356314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11A631-19CC-4A76-86E3-1B486DFC9D1D}" type="datetime1">
              <a:rPr lang="en-US" smtClean="0"/>
              <a:t>10/3/2018</a:t>
            </a:fld>
            <a:endParaRPr lang="en-US"/>
          </a:p>
        </p:txBody>
      </p:sp>
      <p:sp>
        <p:nvSpPr>
          <p:cNvPr id="6" name="Footer Placeholder 5"/>
          <p:cNvSpPr>
            <a:spLocks noGrp="1"/>
          </p:cNvSpPr>
          <p:nvPr>
            <p:ph type="ftr" sz="quarter" idx="11"/>
          </p:nvPr>
        </p:nvSpPr>
        <p:spPr/>
        <p:txBody>
          <a:bodyPr/>
          <a:lstStyle/>
          <a:p>
            <a:r>
              <a:rPr lang="en-US"/>
              <a:t>Enterprise Risk Management: Business and Legal Persepctives</a:t>
            </a:r>
          </a:p>
        </p:txBody>
      </p:sp>
      <p:sp>
        <p:nvSpPr>
          <p:cNvPr id="7" name="Slide Number Placeholder 6"/>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2193594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E112A0-A95D-47ED-9E07-C6CD7B277B57}" type="datetime1">
              <a:rPr lang="en-US" smtClean="0"/>
              <a:t>10/3/2018</a:t>
            </a:fld>
            <a:endParaRPr lang="en-US"/>
          </a:p>
        </p:txBody>
      </p:sp>
      <p:sp>
        <p:nvSpPr>
          <p:cNvPr id="8" name="Footer Placeholder 7"/>
          <p:cNvSpPr>
            <a:spLocks noGrp="1"/>
          </p:cNvSpPr>
          <p:nvPr>
            <p:ph type="ftr" sz="quarter" idx="11"/>
          </p:nvPr>
        </p:nvSpPr>
        <p:spPr/>
        <p:txBody>
          <a:bodyPr/>
          <a:lstStyle/>
          <a:p>
            <a:r>
              <a:rPr lang="en-US"/>
              <a:t>Enterprise Risk Management: Business and Legal Persepctives</a:t>
            </a:r>
          </a:p>
        </p:txBody>
      </p:sp>
      <p:sp>
        <p:nvSpPr>
          <p:cNvPr id="9" name="Slide Number Placeholder 8"/>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1023058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61078C-2BED-4855-BEA0-89638472AC17}" type="datetime1">
              <a:rPr lang="en-US" smtClean="0"/>
              <a:t>10/3/2018</a:t>
            </a:fld>
            <a:endParaRPr lang="en-US"/>
          </a:p>
        </p:txBody>
      </p:sp>
      <p:sp>
        <p:nvSpPr>
          <p:cNvPr id="4" name="Footer Placeholder 3"/>
          <p:cNvSpPr>
            <a:spLocks noGrp="1"/>
          </p:cNvSpPr>
          <p:nvPr>
            <p:ph type="ftr" sz="quarter" idx="11"/>
          </p:nvPr>
        </p:nvSpPr>
        <p:spPr/>
        <p:txBody>
          <a:bodyPr/>
          <a:lstStyle/>
          <a:p>
            <a:r>
              <a:rPr lang="en-US"/>
              <a:t>Enterprise Risk Management: Business and Legal Persepctives</a:t>
            </a:r>
          </a:p>
        </p:txBody>
      </p:sp>
      <p:sp>
        <p:nvSpPr>
          <p:cNvPr id="5" name="Slide Number Placeholder 4"/>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3024915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D7616-042F-41CE-8C55-B82E23816951}" type="datetime1">
              <a:rPr lang="en-US" smtClean="0"/>
              <a:t>10/3/2018</a:t>
            </a:fld>
            <a:endParaRPr lang="en-US"/>
          </a:p>
        </p:txBody>
      </p:sp>
      <p:sp>
        <p:nvSpPr>
          <p:cNvPr id="3" name="Footer Placeholder 2"/>
          <p:cNvSpPr>
            <a:spLocks noGrp="1"/>
          </p:cNvSpPr>
          <p:nvPr>
            <p:ph type="ftr" sz="quarter" idx="11"/>
          </p:nvPr>
        </p:nvSpPr>
        <p:spPr/>
        <p:txBody>
          <a:bodyPr/>
          <a:lstStyle/>
          <a:p>
            <a:r>
              <a:rPr lang="en-US"/>
              <a:t>Enterprise Risk Management: Business and Legal Persepctives</a:t>
            </a:r>
          </a:p>
        </p:txBody>
      </p:sp>
      <p:sp>
        <p:nvSpPr>
          <p:cNvPr id="4" name="Slide Number Placeholder 3"/>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4830600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32E8C5A-FAF3-433C-BB5C-77AEDC1DF5B5}" type="datetime1">
              <a:rPr lang="en-US" smtClean="0"/>
              <a:t>10/3/2018</a:t>
            </a:fld>
            <a:endParaRPr lang="en-US"/>
          </a:p>
        </p:txBody>
      </p:sp>
      <p:sp>
        <p:nvSpPr>
          <p:cNvPr id="6" name="Footer Placeholder 5"/>
          <p:cNvSpPr>
            <a:spLocks noGrp="1"/>
          </p:cNvSpPr>
          <p:nvPr>
            <p:ph type="ftr" sz="quarter" idx="11"/>
          </p:nvPr>
        </p:nvSpPr>
        <p:spPr/>
        <p:txBody>
          <a:bodyPr/>
          <a:lstStyle/>
          <a:p>
            <a:r>
              <a:rPr lang="en-US"/>
              <a:t>Enterprise Risk Management: Business and Legal Persepctives</a:t>
            </a:r>
          </a:p>
        </p:txBody>
      </p:sp>
      <p:sp>
        <p:nvSpPr>
          <p:cNvPr id="7" name="Slide Number Placeholder 6"/>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12110651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2B6B0A-D43E-450A-8645-1D407CAE6C24}" type="datetime1">
              <a:rPr lang="en-US" smtClean="0"/>
              <a:t>10/3/2018</a:t>
            </a:fld>
            <a:endParaRPr lang="en-US"/>
          </a:p>
        </p:txBody>
      </p:sp>
      <p:sp>
        <p:nvSpPr>
          <p:cNvPr id="6" name="Footer Placeholder 5"/>
          <p:cNvSpPr>
            <a:spLocks noGrp="1"/>
          </p:cNvSpPr>
          <p:nvPr>
            <p:ph type="ftr" sz="quarter" idx="11"/>
          </p:nvPr>
        </p:nvSpPr>
        <p:spPr/>
        <p:txBody>
          <a:bodyPr/>
          <a:lstStyle/>
          <a:p>
            <a:r>
              <a:rPr lang="en-US"/>
              <a:t>Enterprise Risk Management: Business and Legal Persepctives</a:t>
            </a:r>
          </a:p>
        </p:txBody>
      </p:sp>
      <p:sp>
        <p:nvSpPr>
          <p:cNvPr id="7" name="Slide Number Placeholder 6"/>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302206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9979F-3960-47B1-A234-0D098DF4A549}" type="datetime1">
              <a:rPr lang="en-US" smtClean="0"/>
              <a:t>10/3/2018</a:t>
            </a:fld>
            <a:endParaRPr lang="en-US"/>
          </a:p>
        </p:txBody>
      </p:sp>
      <p:sp>
        <p:nvSpPr>
          <p:cNvPr id="5" name="Footer Placeholder 4"/>
          <p:cNvSpPr>
            <a:spLocks noGrp="1"/>
          </p:cNvSpPr>
          <p:nvPr>
            <p:ph type="ftr" sz="quarter" idx="11"/>
          </p:nvPr>
        </p:nvSpPr>
        <p:spPr/>
        <p:txBody>
          <a:bodyPr/>
          <a:lstStyle/>
          <a:p>
            <a:r>
              <a:rPr lang="en-US"/>
              <a:t>Enterprise Risk Management: Business and Legal Persepctives</a:t>
            </a:r>
          </a:p>
        </p:txBody>
      </p:sp>
      <p:sp>
        <p:nvSpPr>
          <p:cNvPr id="6" name="Slide Number Placeholder 5"/>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2641455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D2813-7A82-4848-940E-27C925D0DF9D}" type="datetime1">
              <a:rPr lang="en-US" smtClean="0"/>
              <a:t>10/3/2018</a:t>
            </a:fld>
            <a:endParaRPr lang="en-US"/>
          </a:p>
        </p:txBody>
      </p:sp>
      <p:sp>
        <p:nvSpPr>
          <p:cNvPr id="5" name="Footer Placeholder 4"/>
          <p:cNvSpPr>
            <a:spLocks noGrp="1"/>
          </p:cNvSpPr>
          <p:nvPr>
            <p:ph type="ftr" sz="quarter" idx="11"/>
          </p:nvPr>
        </p:nvSpPr>
        <p:spPr/>
        <p:txBody>
          <a:bodyPr/>
          <a:lstStyle/>
          <a:p>
            <a:r>
              <a:rPr lang="en-US"/>
              <a:t>Enterprise Risk Management: Business and Legal Persepctives</a:t>
            </a:r>
          </a:p>
        </p:txBody>
      </p:sp>
      <p:sp>
        <p:nvSpPr>
          <p:cNvPr id="6" name="Slide Number Placeholder 5"/>
          <p:cNvSpPr>
            <a:spLocks noGrp="1"/>
          </p:cNvSpPr>
          <p:nvPr>
            <p:ph type="sldNum" sz="quarter" idx="12"/>
          </p:nvPr>
        </p:nvSpPr>
        <p:spPr/>
        <p:txBody>
          <a:bodyPr/>
          <a:lstStyle/>
          <a:p>
            <a:fld id="{C41564F6-12AD-2C45-B81A-A19A1C8F235B}" type="slidenum">
              <a:rPr lang="en-US" smtClean="0"/>
              <a:t>‹#›</a:t>
            </a:fld>
            <a:endParaRPr lang="en-US"/>
          </a:p>
        </p:txBody>
      </p:sp>
    </p:spTree>
    <p:extLst>
      <p:ext uri="{BB962C8B-B14F-4D97-AF65-F5344CB8AC3E}">
        <p14:creationId xmlns:p14="http://schemas.microsoft.com/office/powerpoint/2010/main" val="41332816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descr="Inside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17567" y="329499"/>
            <a:ext cx="5897880" cy="374904"/>
          </a:xfrm>
          <a:prstGeom prst="rect">
            <a:avLst/>
          </a:prstGeom>
        </p:spPr>
        <p:txBody>
          <a:bodyPr lIns="0" tIns="0" rIns="0" bIns="0" anchor="b" anchorCtr="0">
            <a:noAutofit/>
          </a:bodyPr>
          <a:lstStyle>
            <a:lvl1pPr algn="l">
              <a:lnSpc>
                <a:spcPct val="90000"/>
              </a:lnSpc>
              <a:defRPr sz="1800" b="1">
                <a:solidFill>
                  <a:schemeClr val="bg1">
                    <a:lumMod val="50000"/>
                  </a:schemeClr>
                </a:solidFill>
                <a:effectLst/>
                <a:latin typeface="Arial" pitchFamily="34" charset="0"/>
                <a:cs typeface="Arial"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322709" y="1176648"/>
            <a:ext cx="8379501" cy="5202936"/>
          </a:xfrm>
          <a:prstGeom prst="rect">
            <a:avLst/>
          </a:prstGeom>
        </p:spPr>
        <p:txBody>
          <a:bodyPr/>
          <a:lstStyle>
            <a:lvl1pPr marL="169069" indent="-169069">
              <a:buClr>
                <a:srgbClr val="0070C0"/>
              </a:buClr>
              <a:buFont typeface="Wingdings" pitchFamily="2" charset="2"/>
              <a:buChar char="§"/>
              <a:defRPr sz="1500" b="0">
                <a:solidFill>
                  <a:schemeClr val="tx1"/>
                </a:solidFill>
                <a:effectLst/>
                <a:latin typeface="Arial" pitchFamily="34" charset="0"/>
                <a:cs typeface="Arial" pitchFamily="34" charset="0"/>
              </a:defRPr>
            </a:lvl1pPr>
            <a:lvl2pPr marL="346472" indent="-177404">
              <a:buClr>
                <a:srgbClr val="0070C0"/>
              </a:buClr>
              <a:buFont typeface="Wingdings" pitchFamily="2" charset="2"/>
              <a:buChar char="§"/>
              <a:defRPr sz="1350" b="0">
                <a:latin typeface="Arial" pitchFamily="34" charset="0"/>
                <a:cs typeface="Arial" pitchFamily="34" charset="0"/>
              </a:defRPr>
            </a:lvl2pPr>
            <a:lvl3pPr marL="516731" indent="-170260">
              <a:buClr>
                <a:srgbClr val="0070C0"/>
              </a:buClr>
              <a:buFont typeface="Arial" pitchFamily="34" charset="0"/>
              <a:buChar char="‒"/>
              <a:defRPr sz="1200" b="0">
                <a:latin typeface="Arial" pitchFamily="34" charset="0"/>
                <a:cs typeface="Arial" pitchFamily="34" charset="0"/>
              </a:defRPr>
            </a:lvl3pPr>
            <a:lvl4pPr marL="732235" indent="-177404">
              <a:buClr>
                <a:srgbClr val="0070C0"/>
              </a:buClr>
              <a:buFont typeface="Arial" pitchFamily="34" charset="0"/>
              <a:buChar char="‒"/>
              <a:defRPr sz="1200" b="0">
                <a:latin typeface="Arial" pitchFamily="34" charset="0"/>
                <a:cs typeface="Arial" pitchFamily="34" charset="0"/>
              </a:defRPr>
            </a:lvl4pPr>
            <a:lvl5pPr marL="940594" indent="-170260">
              <a:buClr>
                <a:srgbClr val="0070C0"/>
              </a:buClr>
              <a:buFont typeface="Arial" pitchFamily="34" charset="0"/>
              <a:buChar char="‒"/>
              <a:defRPr sz="1200" b="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8652401" y="6580634"/>
            <a:ext cx="381000" cy="207749"/>
          </a:xfrm>
          <a:prstGeom prst="rect">
            <a:avLst/>
          </a:prstGeom>
          <a:noFill/>
        </p:spPr>
        <p:txBody>
          <a:bodyPr wrap="square" rtlCol="0">
            <a:spAutoFit/>
          </a:bodyPr>
          <a:lstStyle/>
          <a:p>
            <a:pPr algn="r"/>
            <a:fld id="{C0FEEB50-F236-4642-B703-53D012411D0C}" type="slidenum">
              <a:rPr lang="en-US" sz="750">
                <a:solidFill>
                  <a:prstClr val="black">
                    <a:lumMod val="50000"/>
                    <a:lumOff val="50000"/>
                  </a:prstClr>
                </a:solidFill>
                <a:latin typeface="Arial" pitchFamily="34" charset="0"/>
                <a:cs typeface="Arial" pitchFamily="34" charset="0"/>
              </a:rPr>
              <a:pPr algn="r"/>
              <a:t>‹#›</a:t>
            </a:fld>
            <a:endParaRPr lang="en-US" sz="750"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259912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lang="en-US"/>
              <a:t>Click to edit Master title style</a:t>
            </a:r>
            <a:endParaRPr lang="en-US" dirty="0"/>
          </a:p>
        </p:txBody>
      </p:sp>
      <p:sp>
        <p:nvSpPr>
          <p:cNvPr id="3" name="Text Placeholder 2"/>
          <p:cNvSpPr>
            <a:spLocks noGrp="1"/>
          </p:cNvSpPr>
          <p:nvPr>
            <p:ph type="body" idx="2"/>
          </p:nvPr>
        </p:nvSpPr>
        <p:spPr>
          <a:xfrm>
            <a:off x="4419600" y="5334000"/>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727032" y="6407944"/>
            <a:ext cx="1920240" cy="365760"/>
          </a:xfrm>
        </p:spPr>
        <p:txBody>
          <a:bodyPr/>
          <a:lstStyle/>
          <a:p>
            <a:fld id="{E86C4691-4882-40A8-AF62-8CF6A18D40B2}" type="datetime2">
              <a:rPr lang="en-US" smtClean="0"/>
              <a:pPr/>
              <a:t>Wednesday, October 3,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p>
        </p:txBody>
      </p:sp>
    </p:spTree>
    <p:extLst>
      <p:ext uri="{BB962C8B-B14F-4D97-AF65-F5344CB8AC3E}">
        <p14:creationId xmlns:p14="http://schemas.microsoft.com/office/powerpoint/2010/main" val="35723451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0" y="6581777"/>
            <a:ext cx="6705600" cy="236603"/>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75" dirty="0">
                <a:solidFill>
                  <a:prstClr val="white"/>
                </a:solidFill>
              </a:rPr>
              <a:t>Copyright © 2013  by Sedgwick - Confidential – Do not disclose or distribute.</a:t>
            </a:r>
          </a:p>
          <a:p>
            <a:pPr fontAlgn="base">
              <a:spcBef>
                <a:spcPct val="50000"/>
              </a:spcBef>
              <a:spcAft>
                <a:spcPct val="0"/>
              </a:spcAft>
              <a:defRPr/>
            </a:pPr>
            <a:r>
              <a:rPr lang="en-US" sz="375" dirty="0">
                <a:solidFill>
                  <a:prstClr val="white"/>
                </a:solidFill>
              </a:rPr>
              <a:t>Copyright © 2013 by The Hartford. Confidential. All rights reserved. No part of this document may be reproduced, published or posted without the permission of The Hartford. </a:t>
            </a:r>
          </a:p>
        </p:txBody>
      </p:sp>
      <p:sp>
        <p:nvSpPr>
          <p:cNvPr id="5" name="TextBox 11"/>
          <p:cNvSpPr txBox="1"/>
          <p:nvPr userDrawn="1"/>
        </p:nvSpPr>
        <p:spPr>
          <a:xfrm>
            <a:off x="4398963" y="6427789"/>
            <a:ext cx="381000" cy="207749"/>
          </a:xfrm>
          <a:prstGeom prst="rect">
            <a:avLst/>
          </a:prstGeom>
          <a:noFill/>
        </p:spPr>
        <p:txBody>
          <a:bodyPr>
            <a:spAutoFit/>
          </a:bodyPr>
          <a:lstStyle/>
          <a:p>
            <a:pPr algn="ctr">
              <a:defRPr/>
            </a:pPr>
            <a:fld id="{9917F948-ED95-4239-AC9A-B7A2E91F04FA}" type="slidenum">
              <a:rPr lang="en-US" sz="750">
                <a:solidFill>
                  <a:prstClr val="white"/>
                </a:solidFill>
                <a:cs typeface="Arial" pitchFamily="34" charset="0"/>
              </a:rPr>
              <a:pPr algn="ctr">
                <a:defRPr/>
              </a:pPr>
              <a:t>‹#›</a:t>
            </a:fld>
            <a:endParaRPr lang="en-US" sz="750" dirty="0">
              <a:solidFill>
                <a:prstClr val="white"/>
              </a:solidFill>
              <a:cs typeface="Arial" pitchFamily="34" charset="0"/>
            </a:endParaRPr>
          </a:p>
        </p:txBody>
      </p:sp>
      <p:pic>
        <p:nvPicPr>
          <p:cNvPr id="6" name="Picture 6"/>
          <p:cNvPicPr>
            <a:picLocks noChangeAspect="1"/>
          </p:cNvPicPr>
          <p:nvPr userDrawn="1"/>
        </p:nvPicPr>
        <p:blipFill>
          <a:blip r:embed="rId3" cstate="print"/>
          <a:srcRect/>
          <a:stretch>
            <a:fillRect/>
          </a:stretch>
        </p:blipFill>
        <p:spPr bwMode="auto">
          <a:xfrm>
            <a:off x="8022858" y="6139644"/>
            <a:ext cx="1121142" cy="718356"/>
          </a:xfrm>
          <a:prstGeom prst="rect">
            <a:avLst/>
          </a:prstGeom>
          <a:noFill/>
          <a:ln w="9525">
            <a:noFill/>
            <a:miter lim="800000"/>
            <a:headEnd/>
            <a:tailEnd/>
          </a:ln>
        </p:spPr>
      </p:pic>
      <p:sp>
        <p:nvSpPr>
          <p:cNvPr id="2" name="Title 1"/>
          <p:cNvSpPr>
            <a:spLocks noGrp="1"/>
          </p:cNvSpPr>
          <p:nvPr>
            <p:ph type="title"/>
          </p:nvPr>
        </p:nvSpPr>
        <p:spPr>
          <a:xfrm>
            <a:off x="235930" y="325349"/>
            <a:ext cx="7756603" cy="374904"/>
          </a:xfrm>
          <a:prstGeom prst="rect">
            <a:avLst/>
          </a:prstGeom>
        </p:spPr>
        <p:txBody>
          <a:bodyPr anchor="ctr">
            <a:noAutofit/>
          </a:bodyPr>
          <a:lstStyle>
            <a:lvl1pPr algn="l">
              <a:buFont typeface="Arial" pitchFamily="34" charset="0"/>
              <a:buNone/>
              <a:defRPr sz="2100" b="0">
                <a:solidFill>
                  <a:schemeClr val="bg1"/>
                </a:solidFill>
                <a:effectLst>
                  <a:outerShdw blurRad="38100" dist="38100" dir="2700000" algn="tl">
                    <a:srgbClr val="000000">
                      <a:alpha val="43137"/>
                    </a:srgbClr>
                  </a:outerShdw>
                </a:effectLst>
                <a:latin typeface="+mn-lt"/>
                <a:cs typeface="Tahoma" pitchFamily="34" charset="0"/>
              </a:defRPr>
            </a:lvl1pPr>
          </a:lstStyle>
          <a:p>
            <a:r>
              <a:rPr lang="en-US" dirty="0"/>
              <a:t>Click to edit Master title style</a:t>
            </a:r>
          </a:p>
        </p:txBody>
      </p:sp>
      <p:sp>
        <p:nvSpPr>
          <p:cNvPr id="13" name="Content Placeholder 12"/>
          <p:cNvSpPr>
            <a:spLocks noGrp="1"/>
          </p:cNvSpPr>
          <p:nvPr>
            <p:ph sz="quarter" idx="10"/>
          </p:nvPr>
        </p:nvSpPr>
        <p:spPr>
          <a:xfrm>
            <a:off x="568172" y="1380067"/>
            <a:ext cx="8043333" cy="4700414"/>
          </a:xfrm>
          <a:prstGeom prst="rect">
            <a:avLst/>
          </a:prstGeom>
        </p:spPr>
        <p:txBody>
          <a:bodyPr/>
          <a:lstStyle>
            <a:lvl1pPr marL="171450" indent="-171450">
              <a:spcBef>
                <a:spcPts val="0"/>
              </a:spcBef>
              <a:spcAft>
                <a:spcPts val="750"/>
              </a:spcAft>
              <a:buClr>
                <a:srgbClr val="009DDE"/>
              </a:buClr>
              <a:buFont typeface="Wingdings" pitchFamily="2" charset="2"/>
              <a:buChar char="§"/>
              <a:defRPr sz="1800" b="1">
                <a:latin typeface="Calibri" pitchFamily="34" charset="0"/>
                <a:cs typeface="Calibri" pitchFamily="34" charset="0"/>
              </a:defRPr>
            </a:lvl1pPr>
            <a:lvl2pPr marL="557213" indent="-214313">
              <a:spcBef>
                <a:spcPts val="0"/>
              </a:spcBef>
              <a:spcAft>
                <a:spcPts val="750"/>
              </a:spcAft>
              <a:buFont typeface="Arial" pitchFamily="34" charset="0"/>
              <a:buChar char="•"/>
              <a:defRPr sz="1500">
                <a:solidFill>
                  <a:srgbClr val="5F6062"/>
                </a:solidFill>
                <a:latin typeface="Calibri" pitchFamily="34" charset="0"/>
                <a:cs typeface="Calibri" pitchFamily="34" charset="0"/>
              </a:defRPr>
            </a:lvl2pPr>
            <a:lvl3pPr>
              <a:spcBef>
                <a:spcPts val="0"/>
              </a:spcBef>
              <a:spcAft>
                <a:spcPts val="750"/>
              </a:spcAft>
              <a:defRPr sz="1200">
                <a:solidFill>
                  <a:srgbClr val="5F6062"/>
                </a:solidFill>
                <a:latin typeface="Calibri" pitchFamily="34" charset="0"/>
                <a:cs typeface="Calibri" pitchFamily="34" charset="0"/>
              </a:defRPr>
            </a:lvl3pPr>
            <a:lvl4pPr>
              <a:spcBef>
                <a:spcPts val="0"/>
              </a:spcBef>
              <a:spcAft>
                <a:spcPts val="750"/>
              </a:spcAft>
              <a:defRPr sz="900">
                <a:latin typeface="Calibri" pitchFamily="34" charset="0"/>
                <a:cs typeface="Calibri" pitchFamily="34" charset="0"/>
              </a:defRPr>
            </a:lvl4pPr>
            <a:lvl5pPr>
              <a:spcBef>
                <a:spcPts val="0"/>
              </a:spcBef>
              <a:spcAft>
                <a:spcPts val="750"/>
              </a:spcAft>
              <a:defRPr sz="90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6753211"/>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6" y="0"/>
            <a:ext cx="8791575"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762002"/>
            <a:ext cx="4229100" cy="44116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762000"/>
            <a:ext cx="4229100" cy="2128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043240"/>
            <a:ext cx="4229100" cy="21304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0"/>
          </p:nvPr>
        </p:nvSpPr>
        <p:spPr>
          <a:xfrm>
            <a:off x="3886200" y="6356350"/>
            <a:ext cx="4343400" cy="425450"/>
          </a:xfrm>
          <a:prstGeom prst="rect">
            <a:avLst/>
          </a:prstGeom>
        </p:spPr>
        <p:txBody>
          <a:bodyPr/>
          <a:lstStyle>
            <a:lvl1pPr>
              <a:defRPr sz="1350">
                <a:cs typeface="Arial" charset="0"/>
              </a:defRPr>
            </a:lvl1pPr>
          </a:lstStyle>
          <a:p>
            <a:pPr>
              <a:defRPr/>
            </a:pPr>
            <a:r>
              <a:rPr lang="en-US" altLang="en-US">
                <a:solidFill>
                  <a:prstClr val="black"/>
                </a:solidFill>
              </a:rPr>
              <a:t>Copyright 2012 rPM3 Solutions, LLC and ERM, LLC</a:t>
            </a:r>
          </a:p>
        </p:txBody>
      </p:sp>
      <p:sp>
        <p:nvSpPr>
          <p:cNvPr id="7" name="Slide Number Placeholder 6"/>
          <p:cNvSpPr>
            <a:spLocks noGrp="1" noChangeArrowheads="1"/>
          </p:cNvSpPr>
          <p:nvPr>
            <p:ph type="sldNum" sz="quarter" idx="11"/>
          </p:nvPr>
        </p:nvSpPr>
        <p:spPr>
          <a:xfrm>
            <a:off x="8305800" y="6324600"/>
            <a:ext cx="533400" cy="457200"/>
          </a:xfrm>
          <a:prstGeom prst="rect">
            <a:avLst/>
          </a:prstGeom>
        </p:spPr>
        <p:txBody>
          <a:bodyPr/>
          <a:lstStyle>
            <a:lvl1pPr>
              <a:defRPr sz="1350">
                <a:cs typeface="Arial" charset="0"/>
              </a:defRPr>
            </a:lvl1pPr>
          </a:lstStyle>
          <a:p>
            <a:pPr>
              <a:defRPr/>
            </a:pPr>
            <a:fld id="{8E9A7449-3100-4D58-B3E8-45575F38392B}" type="slidenum">
              <a:rPr lang="en-US" altLang="en-US">
                <a:solidFill>
                  <a:prstClr val="black">
                    <a:tint val="75000"/>
                  </a:prstClr>
                </a:solidFill>
              </a:rPr>
              <a:pPr>
                <a:defRPr/>
              </a:pPr>
              <a:t>‹#›</a:t>
            </a:fld>
            <a:endParaRPr lang="en-US" altLang="en-US">
              <a:solidFill>
                <a:prstClr val="black">
                  <a:tint val="75000"/>
                </a:prstClr>
              </a:solidFill>
            </a:endParaRPr>
          </a:p>
        </p:txBody>
      </p:sp>
      <p:sp>
        <p:nvSpPr>
          <p:cNvPr id="8" name="Rectangle 5"/>
          <p:cNvSpPr>
            <a:spLocks noGrp="1" noChangeArrowheads="1"/>
          </p:cNvSpPr>
          <p:nvPr>
            <p:ph type="dt" sz="half" idx="12"/>
          </p:nvPr>
        </p:nvSpPr>
        <p:spPr>
          <a:xfrm>
            <a:off x="0" y="6248400"/>
            <a:ext cx="2133600" cy="457200"/>
          </a:xfrm>
          <a:prstGeom prst="rect">
            <a:avLst/>
          </a:prstGeom>
        </p:spPr>
        <p:txBody>
          <a:bodyPr/>
          <a:lstStyle>
            <a:lvl1pPr>
              <a:defRPr sz="1350">
                <a:cs typeface="Arial" charset="0"/>
              </a:defRPr>
            </a:lvl1pPr>
          </a:lstStyle>
          <a:p>
            <a:pPr fontAlgn="base">
              <a:spcBef>
                <a:spcPct val="0"/>
              </a:spcBef>
              <a:spcAft>
                <a:spcPct val="0"/>
              </a:spcAft>
              <a:defRPr/>
            </a:pPr>
            <a:endParaRPr lang="en-US" altLang="en-US">
              <a:solidFill>
                <a:prstClr val="black"/>
              </a:solidFill>
              <a:latin typeface="Arial" charset="0"/>
            </a:endParaRPr>
          </a:p>
        </p:txBody>
      </p:sp>
    </p:spTree>
    <p:extLst>
      <p:ext uri="{BB962C8B-B14F-4D97-AF65-F5344CB8AC3E}">
        <p14:creationId xmlns:p14="http://schemas.microsoft.com/office/powerpoint/2010/main" val="105517645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147888"/>
            <a:ext cx="4267200" cy="41148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4114800" cy="41148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8406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76226" y="0"/>
            <a:ext cx="8791575" cy="6858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04800" y="762002"/>
            <a:ext cx="8610600" cy="4411663"/>
          </a:xfrm>
          <a:prstGeom prst="rect">
            <a:avLst/>
          </a:prstGeom>
        </p:spPr>
        <p:txBody>
          <a:bodyPr/>
          <a:lstStyle/>
          <a:p>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r>
              <a:rPr lang="en-US" altLang="en-US">
                <a:solidFill>
                  <a:srgbClr val="000000"/>
                </a:solidFill>
              </a:rPr>
              <a:t>Copyright 2012 rPM3 Solutions, LLC and ERM, LLC</a:t>
            </a:r>
          </a:p>
        </p:txBody>
      </p:sp>
      <p:sp>
        <p:nvSpPr>
          <p:cNvPr id="5" name="Slide Number Placeholder 4"/>
          <p:cNvSpPr>
            <a:spLocks noGrp="1"/>
          </p:cNvSpPr>
          <p:nvPr>
            <p:ph type="sldNum" sz="quarter" idx="11"/>
          </p:nvPr>
        </p:nvSpPr>
        <p:spPr>
          <a:xfrm>
            <a:off x="6986588" y="6391275"/>
            <a:ext cx="2133600" cy="457200"/>
          </a:xfrm>
          <a:prstGeom prst="rect">
            <a:avLst/>
          </a:prstGeom>
        </p:spPr>
        <p:txBody>
          <a:bodyPr/>
          <a:lstStyle>
            <a:lvl1pPr>
              <a:defRPr/>
            </a:lvl1pPr>
          </a:lstStyle>
          <a:p>
            <a:fld id="{74CC278B-AB9D-4360-83BC-5855E8F16E35}" type="slidenum">
              <a:rPr lang="en-US" altLang="en-US">
                <a:solidFill>
                  <a:srgbClr val="000000"/>
                </a:solidFill>
              </a:rPr>
              <a:pPr/>
              <a:t>‹#›</a:t>
            </a:fld>
            <a:endParaRPr lang="en-US" altLang="en-US">
              <a:solidFill>
                <a:srgbClr val="000000"/>
              </a:solidFill>
            </a:endParaRPr>
          </a:p>
        </p:txBody>
      </p:sp>
      <p:sp>
        <p:nvSpPr>
          <p:cNvPr id="6" name="Date Placeholder 5"/>
          <p:cNvSpPr>
            <a:spLocks noGrp="1"/>
          </p:cNvSpPr>
          <p:nvPr>
            <p:ph type="dt" sz="half" idx="12"/>
          </p:nvPr>
        </p:nvSpPr>
        <p:spPr>
          <a:xfrm>
            <a:off x="0" y="6248400"/>
            <a:ext cx="2133600" cy="457200"/>
          </a:xfrm>
          <a:prstGeom prst="rect">
            <a:avLst/>
          </a:prstGeom>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84129142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43492" y="292608"/>
            <a:ext cx="8102991" cy="4572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22034" y="1828800"/>
            <a:ext cx="8440615" cy="4114800"/>
          </a:xfrm>
          <a:prstGeom prst="rect">
            <a:avLst/>
          </a:prstGeom>
        </p:spPr>
        <p:txBody>
          <a:bodyPr lIns="91440" tIns="91440" rIns="91440" bIns="91440"/>
          <a:lstStyle>
            <a:lvl1pPr marL="102870" indent="-102870">
              <a:lnSpc>
                <a:spcPct val="100000"/>
              </a:lnSpc>
              <a:spcBef>
                <a:spcPts val="113"/>
              </a:spcBef>
              <a:spcAft>
                <a:spcPts val="113"/>
              </a:spcAft>
              <a:buFont typeface="Arial"/>
              <a:buChar char="•"/>
              <a:defRPr sz="900" b="1" i="0" baseline="0">
                <a:solidFill>
                  <a:srgbClr val="000000"/>
                </a:solidFill>
                <a:latin typeface="Arial" pitchFamily="34" charset="0"/>
              </a:defRPr>
            </a:lvl1pPr>
            <a:lvl2pPr marL="205740" indent="-102870">
              <a:lnSpc>
                <a:spcPct val="100000"/>
              </a:lnSpc>
              <a:spcBef>
                <a:spcPts val="113"/>
              </a:spcBef>
              <a:spcAft>
                <a:spcPts val="113"/>
              </a:spcAft>
              <a:buSzPct val="100000"/>
              <a:buFont typeface="Lucida Grande"/>
              <a:buChar char="-"/>
              <a:defRPr sz="900" b="0" i="0" baseline="0">
                <a:solidFill>
                  <a:srgbClr val="000000"/>
                </a:solidFill>
                <a:latin typeface="Arial" pitchFamily="34" charset="0"/>
              </a:defRPr>
            </a:lvl2pPr>
            <a:lvl3pPr marL="308610" indent="-102870">
              <a:lnSpc>
                <a:spcPct val="100000"/>
              </a:lnSpc>
              <a:spcBef>
                <a:spcPts val="113"/>
              </a:spcBef>
              <a:spcAft>
                <a:spcPts val="113"/>
              </a:spcAft>
              <a:buFont typeface="Arial"/>
              <a:buChar char="•"/>
              <a:defRPr sz="900" b="0" i="0" baseline="0">
                <a:solidFill>
                  <a:srgbClr val="000000"/>
                </a:solidFill>
              </a:defRPr>
            </a:lvl3pPr>
            <a:lvl4pPr marL="411480" indent="-102870">
              <a:lnSpc>
                <a:spcPct val="100000"/>
              </a:lnSpc>
              <a:spcBef>
                <a:spcPts val="113"/>
              </a:spcBef>
              <a:spcAft>
                <a:spcPts val="113"/>
              </a:spcAft>
              <a:buFont typeface="Arial"/>
              <a:buChar char="•"/>
              <a:defRPr sz="900" b="0" i="0" baseline="0">
                <a:solidFill>
                  <a:srgbClr val="000000"/>
                </a:solidFill>
                <a:latin typeface="Arial" pitchFamily="34" charset="0"/>
              </a:defRPr>
            </a:lvl4pPr>
            <a:lvl5pPr marL="1131570" indent="-154305">
              <a:lnSpc>
                <a:spcPct val="100000"/>
              </a:lnSpc>
              <a:spcBef>
                <a:spcPts val="0"/>
              </a:spcBef>
              <a:buFont typeface="Wingdings" pitchFamily="2" charset="2"/>
              <a:buChar char="ü"/>
              <a:defRPr sz="1013" b="0" i="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hasCustomPrompt="1"/>
          </p:nvPr>
        </p:nvSpPr>
        <p:spPr>
          <a:xfrm>
            <a:off x="422034" y="1399035"/>
            <a:ext cx="8440615" cy="1434045"/>
          </a:xfrm>
          <a:prstGeom prst="rect">
            <a:avLst/>
          </a:prstGeom>
        </p:spPr>
        <p:txBody>
          <a:bodyPr lIns="91440" tIns="91440" rIns="91440" bIns="91440"/>
          <a:lstStyle>
            <a:lvl1pPr marL="0" indent="0">
              <a:spcBef>
                <a:spcPts val="0"/>
              </a:spcBef>
              <a:buFont typeface="Arial" pitchFamily="34" charset="0"/>
              <a:buNone/>
              <a:defRPr sz="900" b="1" i="0" baseline="0">
                <a:solidFill>
                  <a:srgbClr val="0098DC"/>
                </a:solidFill>
                <a:latin typeface="+mn-lt"/>
              </a:defRPr>
            </a:lvl1pPr>
            <a:lvl2pPr marL="102870" indent="-154305">
              <a:spcBef>
                <a:spcPts val="0"/>
              </a:spcBef>
              <a:buFont typeface="Arial" pitchFamily="34" charset="0"/>
              <a:buChar char="•"/>
              <a:defRPr sz="1013" b="1" i="0" baseline="0">
                <a:solidFill>
                  <a:schemeClr val="tx1"/>
                </a:solidFill>
                <a:latin typeface="+mn-lt"/>
              </a:defRPr>
            </a:lvl2pPr>
            <a:lvl3pPr marL="617220" indent="-154305">
              <a:spcBef>
                <a:spcPts val="0"/>
              </a:spcBef>
              <a:buFont typeface="Wingdings" pitchFamily="2" charset="2"/>
              <a:buChar char="§"/>
              <a:defRPr sz="1013" b="0" i="0" baseline="0">
                <a:solidFill>
                  <a:schemeClr val="tx1"/>
                </a:solidFill>
              </a:defRPr>
            </a:lvl3pPr>
            <a:lvl4pPr marL="925830" indent="-154305">
              <a:spcBef>
                <a:spcPts val="0"/>
              </a:spcBef>
              <a:buFont typeface="Courier New" pitchFamily="49" charset="0"/>
              <a:buChar char="o"/>
              <a:defRPr sz="1013" b="0" i="0" baseline="0">
                <a:solidFill>
                  <a:schemeClr val="tx1"/>
                </a:solidFill>
              </a:defRPr>
            </a:lvl4pPr>
            <a:lvl5pPr marL="1131570" indent="-154305">
              <a:spcBef>
                <a:spcPts val="0"/>
              </a:spcBef>
              <a:buFont typeface="Wingdings" pitchFamily="2" charset="2"/>
              <a:buChar char="ü"/>
              <a:defRPr sz="1013" b="0" i="0" baseline="0">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15102833"/>
      </p:ext>
    </p:extLst>
  </p:cSld>
  <p:clrMapOvr>
    <a:masterClrMapping/>
  </p:clrMapOvr>
  <p:transition>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4"/>
            <a:ext cx="7886700" cy="615603"/>
          </a:xfrm>
          <a:prstGeom prst="rect">
            <a:avLst/>
          </a:prstGeom>
        </p:spPr>
        <p:txBody>
          <a:bodyPr/>
          <a:lstStyle>
            <a:lvl1pPr>
              <a:defRPr sz="2700" b="1">
                <a:solidFill>
                  <a:schemeClr val="accent1">
                    <a:lumMod val="75000"/>
                  </a:schemeClr>
                </a:solidFill>
              </a:defRPr>
            </a:lvl1pPr>
          </a:lstStyle>
          <a:p>
            <a:r>
              <a:rPr lang="en-US" dirty="0"/>
              <a:t>Click to edit Master title style</a:t>
            </a:r>
            <a:endParaRPr lang="en-ZA" dirty="0"/>
          </a:p>
        </p:txBody>
      </p:sp>
      <p:sp>
        <p:nvSpPr>
          <p:cNvPr id="4" name="Text Placeholder 3"/>
          <p:cNvSpPr>
            <a:spLocks noGrp="1"/>
          </p:cNvSpPr>
          <p:nvPr>
            <p:ph type="body" sz="quarter" idx="10"/>
          </p:nvPr>
        </p:nvSpPr>
        <p:spPr>
          <a:xfrm>
            <a:off x="628650" y="908720"/>
            <a:ext cx="7886700" cy="5256584"/>
          </a:xfrm>
          <a:prstGeom prst="rect">
            <a:avLst/>
          </a:prstGeom>
        </p:spPr>
        <p:txBody>
          <a:bodyPr/>
          <a:lstStyle>
            <a:lvl1pPr>
              <a:defRPr sz="2100" b="1"/>
            </a:lvl1pPr>
            <a:lvl2pPr>
              <a:defRPr sz="1800" b="0"/>
            </a:lvl2pPr>
            <a:lvl3pPr>
              <a:defRPr sz="1500" b="0"/>
            </a:lvl3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8182608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20" name="2 Marcador de contenido"/>
          <p:cNvSpPr>
            <a:spLocks noGrp="1"/>
          </p:cNvSpPr>
          <p:nvPr>
            <p:ph idx="1"/>
          </p:nvPr>
        </p:nvSpPr>
        <p:spPr>
          <a:xfrm>
            <a:off x="467544" y="1905000"/>
            <a:ext cx="8229600" cy="4620344"/>
          </a:xfrm>
          <a:prstGeom prst="rect">
            <a:avLst/>
          </a:prstGeom>
        </p:spPr>
        <p:txBody>
          <a:bodyPr>
            <a:normAutofit/>
          </a:bodyPr>
          <a:lstStyle>
            <a:lvl1pPr marL="257175" indent="-257175">
              <a:buClr>
                <a:srgbClr val="18385F"/>
              </a:buClr>
              <a:buFont typeface="Eras Bold ITC" panose="020B0907030504020204" pitchFamily="34" charset="0"/>
              <a:buChar char="&gt;"/>
              <a:defRPr sz="1875">
                <a:solidFill>
                  <a:schemeClr val="tx1">
                    <a:lumMod val="75000"/>
                    <a:lumOff val="25000"/>
                  </a:schemeClr>
                </a:solidFill>
                <a:latin typeface="+mn-lt"/>
                <a:cs typeface="Arial" pitchFamily="34" charset="0"/>
              </a:defRPr>
            </a:lvl1pPr>
            <a:lvl2pPr marL="557213" indent="-214313">
              <a:buClr>
                <a:srgbClr val="18385F"/>
              </a:buClr>
              <a:buFont typeface="Eras Bold ITC" panose="020B0907030504020204" pitchFamily="34" charset="0"/>
              <a:buChar char="&gt;"/>
              <a:defRPr sz="1650">
                <a:solidFill>
                  <a:schemeClr val="tx1">
                    <a:lumMod val="75000"/>
                    <a:lumOff val="25000"/>
                  </a:schemeClr>
                </a:solidFill>
                <a:latin typeface="+mn-lt"/>
                <a:cs typeface="Arial" pitchFamily="34" charset="0"/>
              </a:defRPr>
            </a:lvl2pPr>
            <a:lvl3pPr marL="857250" indent="-171450">
              <a:buClr>
                <a:srgbClr val="18385F"/>
              </a:buClr>
              <a:buFont typeface="Eras Bold ITC" panose="020B0907030504020204" pitchFamily="34" charset="0"/>
              <a:buChar char="&gt;"/>
              <a:defRPr sz="1500">
                <a:solidFill>
                  <a:schemeClr val="tx1">
                    <a:lumMod val="75000"/>
                    <a:lumOff val="25000"/>
                  </a:schemeClr>
                </a:solidFill>
                <a:latin typeface="+mn-lt"/>
                <a:cs typeface="Arial" pitchFamily="34" charset="0"/>
              </a:defRPr>
            </a:lvl3pPr>
            <a:lvl4pPr marL="1200150" indent="-171450">
              <a:buClr>
                <a:srgbClr val="18385F"/>
              </a:buClr>
              <a:buFont typeface="Eras Bold ITC" panose="020B0907030504020204" pitchFamily="34" charset="0"/>
              <a:buChar char="&gt;"/>
              <a:defRPr sz="1350">
                <a:solidFill>
                  <a:schemeClr val="tx1">
                    <a:lumMod val="75000"/>
                    <a:lumOff val="25000"/>
                  </a:schemeClr>
                </a:solidFill>
                <a:latin typeface="+mn-lt"/>
                <a:cs typeface="Arial" pitchFamily="34" charset="0"/>
              </a:defRPr>
            </a:lvl4pPr>
            <a:lvl5pPr marL="1543050" indent="-171450">
              <a:buClr>
                <a:srgbClr val="18385F"/>
              </a:buClr>
              <a:buFont typeface="Eras Bold ITC" panose="020B0907030504020204" pitchFamily="34" charset="0"/>
              <a:buChar char="&gt;"/>
              <a:defRPr sz="1350">
                <a:solidFill>
                  <a:schemeClr val="tx1">
                    <a:lumMod val="75000"/>
                    <a:lumOff val="25000"/>
                  </a:schemeClr>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dirty="0"/>
          </a:p>
        </p:txBody>
      </p:sp>
      <p:sp>
        <p:nvSpPr>
          <p:cNvPr id="21" name="1 Título"/>
          <p:cNvSpPr>
            <a:spLocks noGrp="1"/>
          </p:cNvSpPr>
          <p:nvPr>
            <p:ph type="title"/>
          </p:nvPr>
        </p:nvSpPr>
        <p:spPr>
          <a:xfrm>
            <a:off x="463346" y="685800"/>
            <a:ext cx="8233799" cy="1143000"/>
          </a:xfrm>
          <a:prstGeom prst="rect">
            <a:avLst/>
          </a:prstGeom>
          <a:noFill/>
        </p:spPr>
        <p:txBody>
          <a:bodyPr>
            <a:noAutofit/>
          </a:bodyPr>
          <a:lstStyle>
            <a:lvl1pPr marL="0" indent="0" algn="l">
              <a:defRPr sz="2250" b="1" baseline="0">
                <a:solidFill>
                  <a:srgbClr val="0070C0"/>
                </a:solidFill>
                <a:effectLst/>
                <a:latin typeface="+mj-lt"/>
                <a:cs typeface="Arial" pitchFamily="34" charset="0"/>
              </a:defRPr>
            </a:lvl1pPr>
          </a:lstStyle>
          <a:p>
            <a:r>
              <a:rPr lang="en-US"/>
              <a:t>Click to edit Master title style</a:t>
            </a:r>
            <a:endParaRPr lang="es-MX" dirty="0"/>
          </a:p>
        </p:txBody>
      </p:sp>
    </p:spTree>
    <p:extLst>
      <p:ext uri="{BB962C8B-B14F-4D97-AF65-F5344CB8AC3E}">
        <p14:creationId xmlns:p14="http://schemas.microsoft.com/office/powerpoint/2010/main" val="2370324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749717" y="6622729"/>
            <a:ext cx="353412" cy="184666"/>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1A0A4BEF-8C68-4C7E-BC4F-FFEC64399D31}" type="slidenum">
              <a:rPr lang="en-US" sz="600" b="0" smtClean="0">
                <a:solidFill>
                  <a:schemeClr val="bg1"/>
                </a:solidFill>
                <a:effectLst>
                  <a:outerShdw blurRad="38100" dist="38100" dir="2700000" algn="tl">
                    <a:srgbClr val="000000">
                      <a:alpha val="43137"/>
                    </a:srgbClr>
                  </a:outerShdw>
                </a:effectLst>
                <a:latin typeface="Calibri" pitchFamily="34" charset="0"/>
                <a:cs typeface="Calibri" pitchFamily="34" charset="0"/>
              </a:rPr>
              <a:pPr algn="ctr" eaLnBrk="1" hangingPunct="1">
                <a:defRPr/>
              </a:pPr>
              <a:t>‹#›</a:t>
            </a:fld>
            <a:endParaRPr lang="en-US" sz="600" b="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Title 1"/>
          <p:cNvSpPr>
            <a:spLocks noGrp="1"/>
          </p:cNvSpPr>
          <p:nvPr>
            <p:ph type="title"/>
          </p:nvPr>
        </p:nvSpPr>
        <p:spPr>
          <a:xfrm>
            <a:off x="411060" y="598939"/>
            <a:ext cx="6429022" cy="608317"/>
          </a:xfrm>
          <a:prstGeom prst="rect">
            <a:avLst/>
          </a:prstGeom>
        </p:spPr>
        <p:txBody>
          <a:bodyPr bIns="0" anchor="ctr">
            <a:noAutofit/>
          </a:bodyPr>
          <a:lstStyle>
            <a:lvl1pPr algn="l">
              <a:defRPr sz="2100" b="0">
                <a:solidFill>
                  <a:srgbClr val="5F6062"/>
                </a:solidFill>
                <a:effectLst/>
                <a:latin typeface="Calibri" pitchFamily="34" charset="0"/>
                <a:cs typeface="Tahoma" pitchFamily="34" charset="0"/>
              </a:defRPr>
            </a:lvl1pPr>
          </a:lstStyle>
          <a:p>
            <a:r>
              <a:rPr lang="en-US" dirty="0"/>
              <a:t>Click to edit Master title style</a:t>
            </a:r>
          </a:p>
        </p:txBody>
      </p:sp>
      <p:grpSp>
        <p:nvGrpSpPr>
          <p:cNvPr id="2" name="Group 9"/>
          <p:cNvGrpSpPr/>
          <p:nvPr userDrawn="1"/>
        </p:nvGrpSpPr>
        <p:grpSpPr>
          <a:xfrm>
            <a:off x="0" y="1374885"/>
            <a:ext cx="7969542" cy="27432"/>
            <a:chOff x="528506" y="1358108"/>
            <a:chExt cx="8615493" cy="46628"/>
          </a:xfrm>
        </p:grpSpPr>
        <p:sp>
          <p:nvSpPr>
            <p:cNvPr id="8" name="Rectangle 7"/>
            <p:cNvSpPr/>
            <p:nvPr userDrawn="1"/>
          </p:nvSpPr>
          <p:spPr>
            <a:xfrm>
              <a:off x="528506" y="1359017"/>
              <a:ext cx="4228052" cy="45719"/>
            </a:xfrm>
            <a:prstGeom prst="rect">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4665676" y="1358108"/>
              <a:ext cx="4478323"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90240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489B-C749-42D9-85E3-F8D82E3E7E1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87F3324-8F7E-4549-BFEC-C37EAE1DDC6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140BC6-CB0C-4C67-B365-ACD2F57AFC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8DACFDA-2D12-4CDB-B718-94D996DF07E4}"/>
              </a:ext>
            </a:extLst>
          </p:cNvPr>
          <p:cNvSpPr>
            <a:spLocks noGrp="1"/>
          </p:cNvSpPr>
          <p:nvPr>
            <p:ph type="ftr" sz="quarter" idx="11"/>
          </p:nvPr>
        </p:nvSpPr>
        <p:spPr/>
        <p:txBody>
          <a:bodyPr/>
          <a:lstStyle/>
          <a:p>
            <a:r>
              <a:rPr lang="en-US"/>
              <a:t>Copyright - Excellence in Risk Management, LLC 2017</a:t>
            </a:r>
          </a:p>
        </p:txBody>
      </p:sp>
      <p:sp>
        <p:nvSpPr>
          <p:cNvPr id="6" name="Slide Number Placeholder 5">
            <a:extLst>
              <a:ext uri="{FF2B5EF4-FFF2-40B4-BE49-F238E27FC236}">
                <a16:creationId xmlns:a16="http://schemas.microsoft.com/office/drawing/2014/main" id="{9A92119D-18C1-4628-9A69-B539E63251A0}"/>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25985772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32F2-D7C5-4EFB-BE11-313C32B58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BA0DA-E220-4426-8C0D-72D2D78101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4CDAD-05B8-4CA9-A88D-3C2E4B2D840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F5EE37-9EBC-4FCD-9A57-E9A60AEFCBE3}"/>
              </a:ext>
            </a:extLst>
          </p:cNvPr>
          <p:cNvSpPr>
            <a:spLocks noGrp="1"/>
          </p:cNvSpPr>
          <p:nvPr>
            <p:ph type="ftr" sz="quarter" idx="11"/>
          </p:nvPr>
        </p:nvSpPr>
        <p:spPr/>
        <p:txBody>
          <a:bodyPr/>
          <a:lstStyle/>
          <a:p>
            <a:r>
              <a:rPr lang="en-US"/>
              <a:t>Copyright - Excellence in Risk Management, LLC 2017</a:t>
            </a:r>
          </a:p>
        </p:txBody>
      </p:sp>
      <p:sp>
        <p:nvSpPr>
          <p:cNvPr id="6" name="Slide Number Placeholder 5">
            <a:extLst>
              <a:ext uri="{FF2B5EF4-FFF2-40B4-BE49-F238E27FC236}">
                <a16:creationId xmlns:a16="http://schemas.microsoft.com/office/drawing/2014/main" id="{589C2AF6-87CC-46F7-B125-1B7697E00175}"/>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428456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371568"/>
            <a:ext cx="7162800" cy="648232"/>
          </a:xfrm>
          <a:noFill/>
        </p:spPr>
        <p:txBody>
          <a:bodyPr anchor="t"/>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lang="en-US"/>
              <a:t>Click icon to add picture</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C6776A-4DEC-47EE-8A49-2C150ECB5465}" type="datetime2">
              <a:rPr lang="en-US" smtClean="0"/>
              <a:pPr/>
              <a:t>Wednesday, October 3, 2018</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410EEA-824F-4D46-AFE7-60426C8C06B0}" type="slidenum">
              <a:rPr lang="en-US" smtClean="0"/>
              <a:pPr/>
              <a:t>‹#›</a:t>
            </a:fld>
            <a:endParaRPr lang="en-US">
              <a:solidFill>
                <a:schemeClr val="tx1"/>
              </a:solidFill>
            </a:endParaRPr>
          </a:p>
        </p:txBody>
      </p:sp>
      <p:sp>
        <p:nvSpPr>
          <p:cNvPr id="2" name="Title 1"/>
          <p:cNvSpPr>
            <a:spLocks noGrp="1"/>
          </p:cNvSpPr>
          <p:nvPr>
            <p:ph type="title"/>
          </p:nvPr>
        </p:nvSpPr>
        <p:spPr>
          <a:xfrm>
            <a:off x="228600" y="4807688"/>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endParaRPr lang="en-US" dirty="0"/>
          </a:p>
        </p:txBody>
      </p:sp>
      <p:sp>
        <p:nvSpPr>
          <p:cNvPr id="8" name="Shap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9" name="Shap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spTree>
    <p:extLst>
      <p:ext uri="{BB962C8B-B14F-4D97-AF65-F5344CB8AC3E}">
        <p14:creationId xmlns:p14="http://schemas.microsoft.com/office/powerpoint/2010/main" val="3340626003"/>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A57A-A3FA-481E-811D-C9E32BC89422}"/>
              </a:ext>
            </a:extLst>
          </p:cNvPr>
          <p:cNvSpPr>
            <a:spLocks noGrp="1"/>
          </p:cNvSpPr>
          <p:nvPr>
            <p:ph type="title"/>
          </p:nvPr>
        </p:nvSpPr>
        <p:spPr>
          <a:xfrm>
            <a:off x="623888" y="1709753"/>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D35D74C-EC9B-4F11-BC82-683E2B7C889F}"/>
              </a:ext>
            </a:extLst>
          </p:cNvPr>
          <p:cNvSpPr>
            <a:spLocks noGrp="1"/>
          </p:cNvSpPr>
          <p:nvPr>
            <p:ph type="body" idx="1"/>
          </p:nvPr>
        </p:nvSpPr>
        <p:spPr>
          <a:xfrm>
            <a:off x="623888" y="458947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A45E47-1E6E-464E-884F-43A82AC45A2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9E8DD0-FD48-47A4-8937-1D3A0272AAC8}"/>
              </a:ext>
            </a:extLst>
          </p:cNvPr>
          <p:cNvSpPr>
            <a:spLocks noGrp="1"/>
          </p:cNvSpPr>
          <p:nvPr>
            <p:ph type="ftr" sz="quarter" idx="11"/>
          </p:nvPr>
        </p:nvSpPr>
        <p:spPr/>
        <p:txBody>
          <a:bodyPr/>
          <a:lstStyle/>
          <a:p>
            <a:r>
              <a:rPr lang="en-US"/>
              <a:t>Copyright - Excellence in Risk Management, LLC 2017</a:t>
            </a:r>
          </a:p>
        </p:txBody>
      </p:sp>
      <p:sp>
        <p:nvSpPr>
          <p:cNvPr id="6" name="Slide Number Placeholder 5">
            <a:extLst>
              <a:ext uri="{FF2B5EF4-FFF2-40B4-BE49-F238E27FC236}">
                <a16:creationId xmlns:a16="http://schemas.microsoft.com/office/drawing/2014/main" id="{6B49793B-96CC-4A8C-807D-C08894BF8669}"/>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2876578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3530-653A-4D0C-BB5A-B9EBAFAA0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BE223-EEA9-4581-A3C9-26340BB4478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295C5-CB22-42B0-9DB7-94D288C9C96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DFE04E-9D9D-402B-8CF7-1E87EDAB5A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BF2F684-2B5D-42DD-A47B-4661B7300A3A}"/>
              </a:ext>
            </a:extLst>
          </p:cNvPr>
          <p:cNvSpPr>
            <a:spLocks noGrp="1"/>
          </p:cNvSpPr>
          <p:nvPr>
            <p:ph type="ftr" sz="quarter" idx="11"/>
          </p:nvPr>
        </p:nvSpPr>
        <p:spPr/>
        <p:txBody>
          <a:bodyPr/>
          <a:lstStyle/>
          <a:p>
            <a:r>
              <a:rPr lang="en-US"/>
              <a:t>Copyright - Excellence in Risk Management, LLC 2017</a:t>
            </a:r>
          </a:p>
        </p:txBody>
      </p:sp>
      <p:sp>
        <p:nvSpPr>
          <p:cNvPr id="7" name="Slide Number Placeholder 6">
            <a:extLst>
              <a:ext uri="{FF2B5EF4-FFF2-40B4-BE49-F238E27FC236}">
                <a16:creationId xmlns:a16="http://schemas.microsoft.com/office/drawing/2014/main" id="{0D6B1630-FC1F-4B33-B632-50771505BF31}"/>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27218090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C124-094A-4463-B847-445AC925701C}"/>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8E2857-4684-435B-9D96-E861D6CA99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A804CD6-9674-463C-8CA7-D0C95B29711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1EA97-E6FE-4326-BF15-DE6CCCCAA93E}"/>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86A5BBF-C97B-4E27-BAE8-52925091D14B}"/>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831B1-C2A9-4D0E-AD64-538B7598EF7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D6A157-7B30-46F5-BBF7-E264B2F6AC3E}"/>
              </a:ext>
            </a:extLst>
          </p:cNvPr>
          <p:cNvSpPr>
            <a:spLocks noGrp="1"/>
          </p:cNvSpPr>
          <p:nvPr>
            <p:ph type="ftr" sz="quarter" idx="11"/>
          </p:nvPr>
        </p:nvSpPr>
        <p:spPr/>
        <p:txBody>
          <a:bodyPr/>
          <a:lstStyle/>
          <a:p>
            <a:r>
              <a:rPr lang="en-US"/>
              <a:t>Copyright - Excellence in Risk Management, LLC 2017</a:t>
            </a:r>
          </a:p>
        </p:txBody>
      </p:sp>
      <p:sp>
        <p:nvSpPr>
          <p:cNvPr id="9" name="Slide Number Placeholder 8">
            <a:extLst>
              <a:ext uri="{FF2B5EF4-FFF2-40B4-BE49-F238E27FC236}">
                <a16:creationId xmlns:a16="http://schemas.microsoft.com/office/drawing/2014/main" id="{36DA4710-42F4-4F15-9B0E-DA607E52126B}"/>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37645044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E87A-6552-4E16-BBE9-B05C73BC3C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D4B90-7465-4838-BE68-50170291D69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D574BA9-E232-4AA5-A0F1-AE20FBAA6D62}"/>
              </a:ext>
            </a:extLst>
          </p:cNvPr>
          <p:cNvSpPr>
            <a:spLocks noGrp="1"/>
          </p:cNvSpPr>
          <p:nvPr>
            <p:ph type="ftr" sz="quarter" idx="11"/>
          </p:nvPr>
        </p:nvSpPr>
        <p:spPr/>
        <p:txBody>
          <a:bodyPr/>
          <a:lstStyle/>
          <a:p>
            <a:r>
              <a:rPr lang="en-US"/>
              <a:t>Copyright - Excellence in Risk Management, LLC 2017</a:t>
            </a:r>
          </a:p>
        </p:txBody>
      </p:sp>
      <p:sp>
        <p:nvSpPr>
          <p:cNvPr id="5" name="Slide Number Placeholder 4">
            <a:extLst>
              <a:ext uri="{FF2B5EF4-FFF2-40B4-BE49-F238E27FC236}">
                <a16:creationId xmlns:a16="http://schemas.microsoft.com/office/drawing/2014/main" id="{085BE723-3B37-4CFA-85CE-70ED0EA28BEA}"/>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24982865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C345E-2D6D-4F5F-83D9-DFBB36BF84F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3A6651A-3629-4459-BA42-0E094C53CFAF}"/>
              </a:ext>
            </a:extLst>
          </p:cNvPr>
          <p:cNvSpPr>
            <a:spLocks noGrp="1"/>
          </p:cNvSpPr>
          <p:nvPr>
            <p:ph type="ftr" sz="quarter" idx="11"/>
          </p:nvPr>
        </p:nvSpPr>
        <p:spPr/>
        <p:txBody>
          <a:bodyPr/>
          <a:lstStyle/>
          <a:p>
            <a:r>
              <a:rPr lang="en-US"/>
              <a:t>Copyright - Excellence in Risk Management, LLC 2017</a:t>
            </a:r>
          </a:p>
        </p:txBody>
      </p:sp>
      <p:sp>
        <p:nvSpPr>
          <p:cNvPr id="4" name="Slide Number Placeholder 3">
            <a:extLst>
              <a:ext uri="{FF2B5EF4-FFF2-40B4-BE49-F238E27FC236}">
                <a16:creationId xmlns:a16="http://schemas.microsoft.com/office/drawing/2014/main" id="{2CC3E1B3-BBD3-4AD5-B110-C8FFDD3A9B17}"/>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27582187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F797-957F-466A-9AFF-C6A1BD01461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71A873-01E1-47D4-87C1-BEF4F4BE9632}"/>
              </a:ext>
            </a:extLst>
          </p:cNvPr>
          <p:cNvSpPr>
            <a:spLocks noGrp="1"/>
          </p:cNvSpPr>
          <p:nvPr>
            <p:ph idx="1"/>
          </p:nvPr>
        </p:nvSpPr>
        <p:spPr>
          <a:xfrm>
            <a:off x="3887391" y="98744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10AAB1-BA85-4339-8F7D-E4562284642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C3CC21E-B9B0-4E82-8D2D-9EA0A3731AF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E955-B924-407E-A40A-C47128E43997}"/>
              </a:ext>
            </a:extLst>
          </p:cNvPr>
          <p:cNvSpPr>
            <a:spLocks noGrp="1"/>
          </p:cNvSpPr>
          <p:nvPr>
            <p:ph type="ftr" sz="quarter" idx="11"/>
          </p:nvPr>
        </p:nvSpPr>
        <p:spPr/>
        <p:txBody>
          <a:bodyPr/>
          <a:lstStyle/>
          <a:p>
            <a:r>
              <a:rPr lang="en-US"/>
              <a:t>Copyright - Excellence in Risk Management, LLC 2017</a:t>
            </a:r>
          </a:p>
        </p:txBody>
      </p:sp>
      <p:sp>
        <p:nvSpPr>
          <p:cNvPr id="7" name="Slide Number Placeholder 6">
            <a:extLst>
              <a:ext uri="{FF2B5EF4-FFF2-40B4-BE49-F238E27FC236}">
                <a16:creationId xmlns:a16="http://schemas.microsoft.com/office/drawing/2014/main" id="{5294DEE4-19EF-4D9F-A1D6-CFA575C4D1FC}"/>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42786872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C0EC-084F-481F-88FB-F0B3DFE567F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FB2622-9DD7-4D2F-82A5-79035CE9C91C}"/>
              </a:ext>
            </a:extLst>
          </p:cNvPr>
          <p:cNvSpPr>
            <a:spLocks noGrp="1"/>
          </p:cNvSpPr>
          <p:nvPr>
            <p:ph type="pic" idx="1"/>
          </p:nvPr>
        </p:nvSpPr>
        <p:spPr>
          <a:xfrm>
            <a:off x="3887391" y="98744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A762ADD-4B38-4D0D-9444-EF56A647F9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6364D40-1CF3-445A-858B-69E32CD301F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D4BAFB2-83C8-43C7-9CD6-B1F16D6471C1}"/>
              </a:ext>
            </a:extLst>
          </p:cNvPr>
          <p:cNvSpPr>
            <a:spLocks noGrp="1"/>
          </p:cNvSpPr>
          <p:nvPr>
            <p:ph type="ftr" sz="quarter" idx="11"/>
          </p:nvPr>
        </p:nvSpPr>
        <p:spPr/>
        <p:txBody>
          <a:bodyPr/>
          <a:lstStyle/>
          <a:p>
            <a:r>
              <a:rPr lang="en-US"/>
              <a:t>Copyright - Excellence in Risk Management, LLC 2017</a:t>
            </a:r>
          </a:p>
        </p:txBody>
      </p:sp>
      <p:sp>
        <p:nvSpPr>
          <p:cNvPr id="7" name="Slide Number Placeholder 6">
            <a:extLst>
              <a:ext uri="{FF2B5EF4-FFF2-40B4-BE49-F238E27FC236}">
                <a16:creationId xmlns:a16="http://schemas.microsoft.com/office/drawing/2014/main" id="{B77AC228-BA42-4C66-B8B5-738CE63EA49D}"/>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21655504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9D45-20D0-4058-BC3C-F22CFA26E8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C06F1-178C-4B91-8353-0124A3C6ED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6D956-8EDB-4553-AB52-CE1433C8836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CEF236-6712-4C62-9627-2C25D9A2A7E9}"/>
              </a:ext>
            </a:extLst>
          </p:cNvPr>
          <p:cNvSpPr>
            <a:spLocks noGrp="1"/>
          </p:cNvSpPr>
          <p:nvPr>
            <p:ph type="ftr" sz="quarter" idx="11"/>
          </p:nvPr>
        </p:nvSpPr>
        <p:spPr/>
        <p:txBody>
          <a:bodyPr/>
          <a:lstStyle/>
          <a:p>
            <a:r>
              <a:rPr lang="en-US"/>
              <a:t>Copyright - Excellence in Risk Management, LLC 2017</a:t>
            </a:r>
          </a:p>
        </p:txBody>
      </p:sp>
      <p:sp>
        <p:nvSpPr>
          <p:cNvPr id="6" name="Slide Number Placeholder 5">
            <a:extLst>
              <a:ext uri="{FF2B5EF4-FFF2-40B4-BE49-F238E27FC236}">
                <a16:creationId xmlns:a16="http://schemas.microsoft.com/office/drawing/2014/main" id="{5C5E8B51-EE6B-4DAF-8C42-894A4309F82A}"/>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22850106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A73ED5-69EF-463F-BADF-955694E14437}"/>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C05261-8E48-4F6A-95C1-2BFE6B59B97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4C891-0BE0-438C-A657-6280F5B8D2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B0F524-E205-4703-9D07-DB026D1BDC2C}"/>
              </a:ext>
            </a:extLst>
          </p:cNvPr>
          <p:cNvSpPr>
            <a:spLocks noGrp="1"/>
          </p:cNvSpPr>
          <p:nvPr>
            <p:ph type="ftr" sz="quarter" idx="11"/>
          </p:nvPr>
        </p:nvSpPr>
        <p:spPr/>
        <p:txBody>
          <a:bodyPr/>
          <a:lstStyle/>
          <a:p>
            <a:r>
              <a:rPr lang="en-US"/>
              <a:t>Copyright - Excellence in Risk Management, LLC 2017</a:t>
            </a:r>
          </a:p>
        </p:txBody>
      </p:sp>
      <p:sp>
        <p:nvSpPr>
          <p:cNvPr id="6" name="Slide Number Placeholder 5">
            <a:extLst>
              <a:ext uri="{FF2B5EF4-FFF2-40B4-BE49-F238E27FC236}">
                <a16:creationId xmlns:a16="http://schemas.microsoft.com/office/drawing/2014/main" id="{D1E07DC6-6626-4E2F-AD1D-1BED66584984}"/>
              </a:ext>
            </a:extLst>
          </p:cNvPr>
          <p:cNvSpPr>
            <a:spLocks noGrp="1"/>
          </p:cNvSpPr>
          <p:nvPr>
            <p:ph type="sldNum" sz="quarter" idx="12"/>
          </p:nvPr>
        </p:nvSpPr>
        <p:spPr/>
        <p:txBody>
          <a:bodyPr/>
          <a:lstStyle/>
          <a:p>
            <a:fld id="{4813550A-6924-4A9F-98C1-3CD1DC6541C1}" type="slidenum">
              <a:rPr lang="en-US" smtClean="0"/>
              <a:t>‹#›</a:t>
            </a:fld>
            <a:endParaRPr lang="en-US"/>
          </a:p>
        </p:txBody>
      </p:sp>
    </p:spTree>
    <p:extLst>
      <p:ext uri="{BB962C8B-B14F-4D97-AF65-F5344CB8AC3E}">
        <p14:creationId xmlns:p14="http://schemas.microsoft.com/office/powerpoint/2010/main" val="40789167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descr="Inside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ext Box 5"/>
          <p:cNvSpPr txBox="1">
            <a:spLocks noChangeArrowheads="1"/>
          </p:cNvSpPr>
          <p:nvPr userDrawn="1"/>
        </p:nvSpPr>
        <p:spPr bwMode="auto">
          <a:xfrm>
            <a:off x="322710" y="6592509"/>
            <a:ext cx="4146550" cy="161583"/>
          </a:xfrm>
          <a:prstGeom prst="rect">
            <a:avLst/>
          </a:prstGeom>
          <a:noFill/>
          <a:ln w="9525">
            <a:noFill/>
            <a:miter lim="800000"/>
            <a:headEnd/>
            <a:tailEnd/>
          </a:ln>
          <a:effectLst/>
        </p:spPr>
        <p:txBody>
          <a:bodyPr wrap="square">
            <a:spAutoFit/>
          </a:bodyPr>
          <a:lstStyle/>
          <a:p>
            <a:pPr>
              <a:spcBef>
                <a:spcPct val="50000"/>
              </a:spcBef>
              <a:defRPr/>
            </a:pPr>
            <a:r>
              <a:rPr lang="en-US" sz="450" dirty="0">
                <a:solidFill>
                  <a:schemeClr val="tx1">
                    <a:lumMod val="50000"/>
                    <a:lumOff val="50000"/>
                  </a:schemeClr>
                </a:solidFill>
                <a:latin typeface="Arial" pitchFamily="34" charset="0"/>
                <a:cs typeface="Arial" pitchFamily="34" charset="0"/>
              </a:rPr>
              <a:t>Sedgwick © 2013    Confidential – Do not disclose or distribute.</a:t>
            </a:r>
          </a:p>
        </p:txBody>
      </p:sp>
      <p:sp>
        <p:nvSpPr>
          <p:cNvPr id="2" name="Title 1"/>
          <p:cNvSpPr>
            <a:spLocks noGrp="1"/>
          </p:cNvSpPr>
          <p:nvPr>
            <p:ph type="title"/>
          </p:nvPr>
        </p:nvSpPr>
        <p:spPr>
          <a:xfrm>
            <a:off x="417567" y="329499"/>
            <a:ext cx="5897880" cy="374904"/>
          </a:xfrm>
          <a:prstGeom prst="rect">
            <a:avLst/>
          </a:prstGeom>
        </p:spPr>
        <p:txBody>
          <a:bodyPr lIns="0" tIns="0" rIns="0" bIns="0" anchor="b" anchorCtr="0">
            <a:noAutofit/>
          </a:bodyPr>
          <a:lstStyle>
            <a:lvl1pPr algn="l">
              <a:lnSpc>
                <a:spcPct val="90000"/>
              </a:lnSpc>
              <a:defRPr sz="1800" b="1">
                <a:solidFill>
                  <a:schemeClr val="bg1">
                    <a:lumMod val="50000"/>
                  </a:schemeClr>
                </a:solidFill>
                <a:effectLst/>
                <a:latin typeface="Arial" pitchFamily="34" charset="0"/>
                <a:cs typeface="Arial"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322709" y="1176648"/>
            <a:ext cx="8379501" cy="5202936"/>
          </a:xfrm>
          <a:prstGeom prst="rect">
            <a:avLst/>
          </a:prstGeom>
        </p:spPr>
        <p:txBody>
          <a:bodyPr/>
          <a:lstStyle>
            <a:lvl1pPr marL="169069" indent="-169069">
              <a:buClr>
                <a:srgbClr val="0070C0"/>
              </a:buClr>
              <a:buFont typeface="Wingdings" pitchFamily="2" charset="2"/>
              <a:buChar char="§"/>
              <a:defRPr sz="1500" b="0">
                <a:solidFill>
                  <a:schemeClr val="tx1"/>
                </a:solidFill>
                <a:effectLst/>
                <a:latin typeface="Arial" pitchFamily="34" charset="0"/>
                <a:cs typeface="Arial" pitchFamily="34" charset="0"/>
              </a:defRPr>
            </a:lvl1pPr>
            <a:lvl2pPr marL="346472" indent="-177404">
              <a:buClr>
                <a:srgbClr val="0070C0"/>
              </a:buClr>
              <a:buFont typeface="Wingdings" pitchFamily="2" charset="2"/>
              <a:buChar char="§"/>
              <a:defRPr sz="1350" b="0">
                <a:latin typeface="Arial" pitchFamily="34" charset="0"/>
                <a:cs typeface="Arial" pitchFamily="34" charset="0"/>
              </a:defRPr>
            </a:lvl2pPr>
            <a:lvl3pPr marL="516731" indent="-170260">
              <a:buClr>
                <a:srgbClr val="0070C0"/>
              </a:buClr>
              <a:buFont typeface="Arial" pitchFamily="34" charset="0"/>
              <a:buChar char="‒"/>
              <a:defRPr sz="1200" b="0">
                <a:latin typeface="Arial" pitchFamily="34" charset="0"/>
                <a:cs typeface="Arial" pitchFamily="34" charset="0"/>
              </a:defRPr>
            </a:lvl3pPr>
            <a:lvl4pPr marL="732235" indent="-177404">
              <a:buClr>
                <a:srgbClr val="0070C0"/>
              </a:buClr>
              <a:buFont typeface="Arial" pitchFamily="34" charset="0"/>
              <a:buChar char="‒"/>
              <a:defRPr sz="1200" b="0">
                <a:latin typeface="Arial" pitchFamily="34" charset="0"/>
                <a:cs typeface="Arial" pitchFamily="34" charset="0"/>
              </a:defRPr>
            </a:lvl4pPr>
            <a:lvl5pPr marL="940594" indent="-170260">
              <a:buClr>
                <a:srgbClr val="0070C0"/>
              </a:buClr>
              <a:buFont typeface="Arial" pitchFamily="34" charset="0"/>
              <a:buChar char="‒"/>
              <a:defRPr sz="1200" b="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8652401" y="6580648"/>
            <a:ext cx="381000" cy="207749"/>
          </a:xfrm>
          <a:prstGeom prst="rect">
            <a:avLst/>
          </a:prstGeom>
          <a:noFill/>
        </p:spPr>
        <p:txBody>
          <a:bodyPr wrap="square" rtlCol="0">
            <a:spAutoFit/>
          </a:bodyPr>
          <a:lstStyle/>
          <a:p>
            <a:pPr algn="r"/>
            <a:fld id="{C0FEEB50-F236-4642-B703-53D012411D0C}" type="slidenum">
              <a:rPr lang="en-US" sz="750" b="0" smtClean="0">
                <a:solidFill>
                  <a:schemeClr val="tx1">
                    <a:lumMod val="50000"/>
                    <a:lumOff val="50000"/>
                  </a:schemeClr>
                </a:solidFill>
                <a:effectLst/>
                <a:latin typeface="Arial" pitchFamily="34" charset="0"/>
                <a:cs typeface="Arial" pitchFamily="34" charset="0"/>
              </a:rPr>
              <a:pPr algn="r"/>
              <a:t>‹#›</a:t>
            </a:fld>
            <a:endParaRPr lang="en-US" sz="750" b="0" dirty="0">
              <a:solidFill>
                <a:schemeClr val="tx1">
                  <a:lumMod val="50000"/>
                  <a:lumOff val="5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23879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6.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10.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7.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18.jpe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2.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8.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8.jpeg"/><Relationship Id="rId2" Type="http://schemas.openxmlformats.org/officeDocument/2006/relationships/slideLayout" Target="../slideLayouts/slideLayout29.xml"/><Relationship Id="rId16" Type="http://schemas.openxmlformats.org/officeDocument/2006/relationships/theme" Target="../theme/theme5.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6.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theme" Target="../theme/theme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hap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a:defRPr sz="1000">
                <a:solidFill>
                  <a:schemeClr val="tx1"/>
                </a:solidFill>
              </a:defRPr>
            </a:lvl1pPr>
            <a:extLst/>
          </a:lstStyle>
          <a:p>
            <a:fld id="{D10E14BF-C004-4398-9186-5EE680724D95}" type="datetime2">
              <a:rPr lang="en-US" smtClean="0"/>
              <a:pPr/>
              <a:t>Wednesday, October 3, 2018</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a:defRPr sz="1000">
                <a:solidFill>
                  <a:schemeClr val="tx1"/>
                </a:solidFill>
              </a:defRPr>
            </a:lvl1pPr>
            <a:extLst/>
          </a:lstStyle>
          <a:p>
            <a:pPr algn="r"/>
            <a:endParaRPr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a:defRPr sz="1000" b="0">
                <a:solidFill>
                  <a:schemeClr val="tx1"/>
                </a:solidFill>
              </a:defRPr>
            </a:lvl1pPr>
            <a:extLst/>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391508767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31" r:id="rId12"/>
  </p:sldLayoutIdLst>
  <p:txStyles>
    <p:titleStyle>
      <a:lvl1pPr algn="l" rtl="0" eaLnBrk="1" latinLnBrk="0" hangingPunct="1">
        <a:spcBef>
          <a:spcPct val="0"/>
        </a:spcBef>
        <a:buNone/>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a:extLst>
              <a:ext uri="{FF2B5EF4-FFF2-40B4-BE49-F238E27FC236}">
                <a16:creationId xmlns:a16="http://schemas.microsoft.com/office/drawing/2014/main" id="{1921AB27-DF35-4FB7-A366-E52E533EF49E}"/>
              </a:ext>
            </a:extLst>
          </p:cNvPr>
          <p:cNvSpPr>
            <a:spLocks noGrp="1" noChangeArrowheads="1"/>
          </p:cNvSpPr>
          <p:nvPr>
            <p:ph type="sldNum" sz="quarter" idx="4"/>
          </p:nvPr>
        </p:nvSpPr>
        <p:spPr bwMode="auto">
          <a:xfrm>
            <a:off x="7623175" y="6381750"/>
            <a:ext cx="15573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latin typeface="Verdana" panose="020B0604030504040204" pitchFamily="34" charset="0"/>
              </a:defRPr>
            </a:lvl1pPr>
          </a:lstStyle>
          <a:p>
            <a:fld id="{B0F73F1C-7F49-4667-AEAD-0A831A94FC80}" type="slidenum">
              <a:rPr lang="it-IT" altLang="en-US"/>
              <a:pPr/>
              <a:t>‹#›</a:t>
            </a:fld>
            <a:endParaRPr lang="it-IT" altLang="en-US"/>
          </a:p>
        </p:txBody>
      </p:sp>
      <p:sp>
        <p:nvSpPr>
          <p:cNvPr id="1027" name="Rectangle 7">
            <a:extLst>
              <a:ext uri="{FF2B5EF4-FFF2-40B4-BE49-F238E27FC236}">
                <a16:creationId xmlns:a16="http://schemas.microsoft.com/office/drawing/2014/main" id="{B63FCFDC-4110-4403-90C6-A7FD93569269}"/>
              </a:ext>
            </a:extLst>
          </p:cNvPr>
          <p:cNvSpPr>
            <a:spLocks noGrp="1" noChangeAspect="1" noChangeArrowheads="1"/>
          </p:cNvSpPr>
          <p:nvPr>
            <p:ph type="title"/>
          </p:nvPr>
        </p:nvSpPr>
        <p:spPr bwMode="auto">
          <a:xfrm>
            <a:off x="419100" y="-26988"/>
            <a:ext cx="8305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91440" bIns="45720" numCol="1" anchor="b" anchorCtr="0" compatLnSpc="1">
            <a:prstTxWarp prst="textNoShape">
              <a:avLst/>
            </a:prstTxWarp>
          </a:bodyPr>
          <a:lstStyle/>
          <a:p>
            <a:pPr lvl="0"/>
            <a:r>
              <a:rPr lang="it-IT" altLang="en-US"/>
              <a:t>Fare clic per modificare lo stile del titolo</a:t>
            </a:r>
          </a:p>
        </p:txBody>
      </p:sp>
      <p:sp>
        <p:nvSpPr>
          <p:cNvPr id="1028" name="Rectangle 8">
            <a:extLst>
              <a:ext uri="{FF2B5EF4-FFF2-40B4-BE49-F238E27FC236}">
                <a16:creationId xmlns:a16="http://schemas.microsoft.com/office/drawing/2014/main" id="{FE1F9706-9E5A-4A97-AD93-1C2969AA6672}"/>
              </a:ext>
            </a:extLst>
          </p:cNvPr>
          <p:cNvSpPr>
            <a:spLocks noGrp="1" noChangeArrowheads="1"/>
          </p:cNvSpPr>
          <p:nvPr>
            <p:ph type="body" idx="1"/>
          </p:nvPr>
        </p:nvSpPr>
        <p:spPr bwMode="auto">
          <a:xfrm>
            <a:off x="971550" y="1125538"/>
            <a:ext cx="75374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Terzo livello</a:t>
            </a:r>
          </a:p>
          <a:p>
            <a:pPr lvl="2"/>
            <a:r>
              <a:rPr lang="it-IT" altLang="en-US"/>
              <a:t>Quarto livello</a:t>
            </a:r>
          </a:p>
        </p:txBody>
      </p:sp>
      <p:pic>
        <p:nvPicPr>
          <p:cNvPr id="1029" name="Image 6" descr="G31000 logo 50 px-2.jpg">
            <a:extLst>
              <a:ext uri="{FF2B5EF4-FFF2-40B4-BE49-F238E27FC236}">
                <a16:creationId xmlns:a16="http://schemas.microsoft.com/office/drawing/2014/main" id="{59A10819-289F-4848-ADFB-0B24BE78B64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223000"/>
            <a:ext cx="63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a:extLst>
              <a:ext uri="{FF2B5EF4-FFF2-40B4-BE49-F238E27FC236}">
                <a16:creationId xmlns:a16="http://schemas.microsoft.com/office/drawing/2014/main" id="{E58CCF2C-AAAB-44EA-83E4-89067BC30A93}"/>
              </a:ext>
            </a:extLst>
          </p:cNvPr>
          <p:cNvSpPr>
            <a:spLocks noChangeArrowheads="1"/>
          </p:cNvSpPr>
          <p:nvPr userDrawn="1"/>
        </p:nvSpPr>
        <p:spPr bwMode="auto">
          <a:xfrm>
            <a:off x="1187450" y="6524625"/>
            <a:ext cx="6084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400" b="1">
                <a:solidFill>
                  <a:srgbClr val="7575D1"/>
                </a:solidFill>
              </a:rPr>
              <a:t>Second international ISO 31000 conference – Toronto, 28-31 May 2013</a:t>
            </a:r>
            <a:endParaRPr lang="en-GB" altLang="en-US" sz="1400">
              <a:solidFill>
                <a:srgbClr val="7575D1"/>
              </a:solidFill>
            </a:endParaRPr>
          </a:p>
        </p:txBody>
      </p:sp>
      <p:cxnSp>
        <p:nvCxnSpPr>
          <p:cNvPr id="9" name="Connecteur droit 8">
            <a:extLst>
              <a:ext uri="{FF2B5EF4-FFF2-40B4-BE49-F238E27FC236}">
                <a16:creationId xmlns:a16="http://schemas.microsoft.com/office/drawing/2014/main" id="{CF3C005F-406A-4D70-A042-75CD0BA7F41C}"/>
              </a:ext>
            </a:extLst>
          </p:cNvPr>
          <p:cNvCxnSpPr/>
          <p:nvPr userDrawn="1"/>
        </p:nvCxnSpPr>
        <p:spPr>
          <a:xfrm flipV="1">
            <a:off x="885825" y="6453188"/>
            <a:ext cx="6565900" cy="15875"/>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916094"/>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2000">
          <a:solidFill>
            <a:schemeClr val="bg2"/>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2000">
          <a:solidFill>
            <a:schemeClr val="bg2"/>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2000">
          <a:solidFill>
            <a:schemeClr val="bg2"/>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2000">
          <a:solidFill>
            <a:schemeClr val="bg2"/>
          </a:solidFill>
          <a:latin typeface="Verdana" pitchFamily="34" charset="0"/>
          <a:ea typeface="ＭＳ Ｐゴシック" charset="0"/>
          <a:cs typeface="ＭＳ Ｐゴシック" charset="0"/>
        </a:defRPr>
      </a:lvl5pPr>
      <a:lvl6pPr marL="457200" algn="l" rtl="0" fontAlgn="base">
        <a:spcBef>
          <a:spcPct val="0"/>
        </a:spcBef>
        <a:spcAft>
          <a:spcPct val="0"/>
        </a:spcAft>
        <a:defRPr sz="2000">
          <a:solidFill>
            <a:schemeClr val="bg2"/>
          </a:solidFill>
          <a:latin typeface="Verdana" pitchFamily="34" charset="0"/>
        </a:defRPr>
      </a:lvl6pPr>
      <a:lvl7pPr marL="914400" algn="l" rtl="0" fontAlgn="base">
        <a:spcBef>
          <a:spcPct val="0"/>
        </a:spcBef>
        <a:spcAft>
          <a:spcPct val="0"/>
        </a:spcAft>
        <a:defRPr sz="2000">
          <a:solidFill>
            <a:schemeClr val="bg2"/>
          </a:solidFill>
          <a:latin typeface="Verdana" pitchFamily="34" charset="0"/>
        </a:defRPr>
      </a:lvl7pPr>
      <a:lvl8pPr marL="1371600" algn="l" rtl="0" fontAlgn="base">
        <a:spcBef>
          <a:spcPct val="0"/>
        </a:spcBef>
        <a:spcAft>
          <a:spcPct val="0"/>
        </a:spcAft>
        <a:defRPr sz="2000">
          <a:solidFill>
            <a:schemeClr val="bg2"/>
          </a:solidFill>
          <a:latin typeface="Verdana" pitchFamily="34" charset="0"/>
        </a:defRPr>
      </a:lvl8pPr>
      <a:lvl9pPr marL="1828800" algn="l" rtl="0" fontAlgn="base">
        <a:spcBef>
          <a:spcPct val="0"/>
        </a:spcBef>
        <a:spcAft>
          <a:spcPct val="0"/>
        </a:spcAft>
        <a:defRPr sz="2000">
          <a:solidFill>
            <a:schemeClr val="bg2"/>
          </a:solidFill>
          <a:latin typeface="Verdana" pitchFamily="34" charset="0"/>
        </a:defRPr>
      </a:lvl9pPr>
    </p:titleStyle>
    <p:bodyStyle>
      <a:lvl1pPr marL="182563" indent="-182563" algn="l" rtl="0" eaLnBrk="0" fontAlgn="base" hangingPunct="0">
        <a:spcBef>
          <a:spcPct val="20000"/>
        </a:spcBef>
        <a:spcAft>
          <a:spcPct val="0"/>
        </a:spcAft>
        <a:buClr>
          <a:srgbClr val="FFD200"/>
        </a:buClr>
        <a:buFont typeface="Wingdings" panose="05000000000000000000" pitchFamily="2" charset="2"/>
        <a:buChar char="§"/>
        <a:defRPr>
          <a:solidFill>
            <a:srgbClr val="757575"/>
          </a:solidFill>
          <a:latin typeface="+mn-lt"/>
          <a:ea typeface="ＭＳ Ｐゴシック" charset="0"/>
          <a:cs typeface="ＭＳ Ｐゴシック" charset="0"/>
        </a:defRPr>
      </a:lvl1pPr>
      <a:lvl2pPr marL="530225" indent="-168275" algn="l" rtl="0" eaLnBrk="0" fontAlgn="base" hangingPunct="0">
        <a:spcBef>
          <a:spcPct val="20000"/>
        </a:spcBef>
        <a:spcAft>
          <a:spcPct val="0"/>
        </a:spcAft>
        <a:buClr>
          <a:srgbClr val="C0C0C0"/>
        </a:buClr>
        <a:buFont typeface="Wingdings" panose="05000000000000000000" pitchFamily="2" charset="2"/>
        <a:buChar char="§"/>
        <a:defRPr sz="1600">
          <a:solidFill>
            <a:schemeClr val="tx1"/>
          </a:solidFill>
          <a:latin typeface="+mn-lt"/>
          <a:ea typeface="ＭＳ Ｐゴシック" charset="0"/>
        </a:defRPr>
      </a:lvl2pPr>
      <a:lvl3pPr marL="898525" indent="-182563" algn="l" rtl="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85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905000"/>
            <a:ext cx="8229600"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39687" y="6492875"/>
            <a:ext cx="6781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Copyright © 2011 Risk and Insurance Management Society, Inc.  All rights reserved.</a:t>
            </a:r>
          </a:p>
        </p:txBody>
      </p:sp>
      <p:sp>
        <p:nvSpPr>
          <p:cNvPr id="6" name="Slide Number Placeholder 5"/>
          <p:cNvSpPr>
            <a:spLocks noGrp="1"/>
          </p:cNvSpPr>
          <p:nvPr>
            <p:ph type="sldNum" sz="quarter" idx="4"/>
          </p:nvPr>
        </p:nvSpPr>
        <p:spPr>
          <a:xfrm>
            <a:off x="8153400" y="6492875"/>
            <a:ext cx="6858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8F20A98-0726-45FB-8144-8B9FE531FD0C}" type="slidenum">
              <a:rPr lang="en-US" smtClean="0"/>
              <a:pPr/>
              <a:t>‹#›</a:t>
            </a:fld>
            <a:endParaRPr lang="en-US" dirty="0"/>
          </a:p>
        </p:txBody>
      </p:sp>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26" y="0"/>
            <a:ext cx="9144000" cy="1039091"/>
          </a:xfrm>
          <a:prstGeom prst="rect">
            <a:avLst/>
          </a:prstGeom>
        </p:spPr>
      </p:pic>
    </p:spTree>
    <p:extLst>
      <p:ext uri="{BB962C8B-B14F-4D97-AF65-F5344CB8AC3E}">
        <p14:creationId xmlns:p14="http://schemas.microsoft.com/office/powerpoint/2010/main" val="4201082181"/>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hf hdr="0" dt="0"/>
  <p:txStyles>
    <p:titleStyle>
      <a:lvl1pPr algn="ctr" defTabSz="914400" rtl="0" eaLnBrk="1" latinLnBrk="0" hangingPunct="1">
        <a:spcBef>
          <a:spcPct val="0"/>
        </a:spcBef>
        <a:buNone/>
        <a:defRPr sz="40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600200" y="6400800"/>
            <a:ext cx="54864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prstClr val="black">
                    <a:tint val="75000"/>
                  </a:prstClr>
                </a:solidFill>
              </a:rPr>
              <a:t>Copyright © 2010 Risk and Insurance Management Society, Inc.  All rights reserved.</a:t>
            </a:r>
          </a:p>
        </p:txBody>
      </p:sp>
      <p:sp>
        <p:nvSpPr>
          <p:cNvPr id="6" name="Slide Number Placeholder 5"/>
          <p:cNvSpPr>
            <a:spLocks noGrp="1"/>
          </p:cNvSpPr>
          <p:nvPr>
            <p:ph type="sldNum" sz="quarter" idx="4"/>
          </p:nvPr>
        </p:nvSpPr>
        <p:spPr>
          <a:xfrm>
            <a:off x="7848600" y="640080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7ACFE-C63F-4342-9DC2-DFE4A4961AF4}"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1047404"/>
          </a:xfrm>
          <a:prstGeom prst="rect">
            <a:avLst/>
          </a:prstGeom>
        </p:spPr>
      </p:pic>
    </p:spTree>
    <p:extLst>
      <p:ext uri="{BB962C8B-B14F-4D97-AF65-F5344CB8AC3E}">
        <p14:creationId xmlns:p14="http://schemas.microsoft.com/office/powerpoint/2010/main" val="109360130"/>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67" r:id="rId13"/>
    <p:sldLayoutId id="2147484070"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5662121"/>
      </p:ext>
    </p:extLst>
  </p:cSld>
  <p:clrMap bg1="lt1" tx1="dk1" bg2="lt2" tx2="dk2" accent1="accent1" accent2="accent2" accent3="accent3" accent4="accent4" accent5="accent5" accent6="accent6" hlink="hlink" folHlink="folHlink"/>
  <p:sldLayoutIdLst>
    <p:sldLayoutId id="2147483862" r:id="rId1"/>
    <p:sldLayoutId id="2147483863" r:id="rId2"/>
  </p:sldLayoutIdLst>
  <p:hf hdr="0" ftr="0" dt="0"/>
  <p:txStyles>
    <p:titleStyle>
      <a:lvl1pPr algn="ctr" defTabSz="914400" rtl="0" eaLnBrk="1" latinLnBrk="0" hangingPunct="1">
        <a:spcBef>
          <a:spcPct val="0"/>
        </a:spcBef>
        <a:buNone/>
        <a:defRPr lang="en-US" sz="4400" kern="1200" smtClean="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800" kern="120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A0E19C4B-C46D-4FEF-AACC-448A00864E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25251"/>
      </p:ext>
    </p:extLst>
  </p:cSld>
  <p:clrMap bg1="lt1" tx1="dk1" bg2="lt2" tx2="dk2" accent1="accent1" accent2="accent2" accent3="accent3" accent4="accent4" accent5="accent5" accent6="accent6" hlink="hlink" folHlink="folHlink"/>
  <p:sldLayoutIdLst>
    <p:sldLayoutId id="2147483877" r:id="rId1"/>
    <p:sldLayoutId id="2147483878" r:id="rId2"/>
  </p:sldLayoutIdLst>
  <p:hf hdr="0" ftr="0" dt="0"/>
  <p:txStyles>
    <p:titleStyle>
      <a:lvl1pPr algn="ctr" rtl="0" eaLnBrk="0" fontAlgn="base" hangingPunct="0">
        <a:spcBef>
          <a:spcPct val="0"/>
        </a:spcBef>
        <a:spcAft>
          <a:spcPct val="0"/>
        </a:spcAft>
        <a:defRPr lang="en-US"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pitchFamily="34"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0" fontAlgn="base">
        <a:spcBef>
          <a:spcPct val="0"/>
        </a:spcBef>
        <a:spcAft>
          <a:spcPct val="0"/>
        </a:spcAft>
        <a:defRPr sz="4400">
          <a:solidFill>
            <a:schemeClr val="tx1"/>
          </a:solidFill>
          <a:latin typeface="Arial" pitchFamily="34" charset="0"/>
          <a:cs typeface="Arial" pitchFamily="34" charset="0"/>
        </a:defRPr>
      </a:lvl6pPr>
      <a:lvl7pPr marL="914400" algn="ctr" rtl="0" fontAlgn="base">
        <a:spcBef>
          <a:spcPct val="0"/>
        </a:spcBef>
        <a:spcAft>
          <a:spcPct val="0"/>
        </a:spcAft>
        <a:defRPr sz="4400">
          <a:solidFill>
            <a:schemeClr val="tx1"/>
          </a:solidFill>
          <a:latin typeface="Arial" pitchFamily="34" charset="0"/>
          <a:cs typeface="Arial" pitchFamily="34" charset="0"/>
        </a:defRPr>
      </a:lvl7pPr>
      <a:lvl8pPr marL="1371600" algn="ctr" rtl="0" fontAlgn="base">
        <a:spcBef>
          <a:spcPct val="0"/>
        </a:spcBef>
        <a:spcAft>
          <a:spcPct val="0"/>
        </a:spcAft>
        <a:defRPr sz="4400">
          <a:solidFill>
            <a:schemeClr val="tx1"/>
          </a:solidFill>
          <a:latin typeface="Arial" pitchFamily="34" charset="0"/>
          <a:cs typeface="Arial" pitchFamily="34" charset="0"/>
        </a:defRPr>
      </a:lvl8pPr>
      <a:lvl9pPr marL="1828800" algn="ctr"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en-US"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Title Slide.jpg"/>
          <p:cNvPicPr>
            <a:picLocks noChangeAspect="1"/>
          </p:cNvPicPr>
          <p:nvPr/>
        </p:nvPicPr>
        <p:blipFill>
          <a:blip r:embed="rId1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19934401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ftr="0" dt="0"/>
  <p:txStyles>
    <p:titleStyle>
      <a:lvl1pPr algn="ctr" defTabSz="914400" rtl="0" eaLnBrk="1" latinLnBrk="0" hangingPunct="1">
        <a:spcBef>
          <a:spcPct val="0"/>
        </a:spcBef>
        <a:buNone/>
        <a:defRPr lang="en-US" sz="4400" kern="1200" smtClean="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800" kern="120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Title Slide.jpg"/>
          <p:cNvPicPr>
            <a:picLocks noChangeAspect="1"/>
          </p:cNvPicPr>
          <p:nvPr/>
        </p:nvPicPr>
        <p:blipFill>
          <a:blip r:embed="rId17"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98036876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6" r:id="rId5"/>
    <p:sldLayoutId id="2147483917" r:id="rId6"/>
    <p:sldLayoutId id="2147483918" r:id="rId7"/>
    <p:sldLayoutId id="2147483919" r:id="rId8"/>
    <p:sldLayoutId id="2147483921" r:id="rId9"/>
    <p:sldLayoutId id="2147483922" r:id="rId10"/>
    <p:sldLayoutId id="2147483978" r:id="rId11"/>
    <p:sldLayoutId id="2147483979" r:id="rId12"/>
    <p:sldLayoutId id="2147483980" r:id="rId13"/>
    <p:sldLayoutId id="2147483981" r:id="rId14"/>
    <p:sldLayoutId id="2147483982" r:id="rId15"/>
  </p:sldLayoutIdLst>
  <p:hf hdr="0" ftr="0" dt="0"/>
  <p:txStyles>
    <p:titleStyle>
      <a:lvl1pPr algn="ctr" defTabSz="914400" rtl="0" eaLnBrk="1" latinLnBrk="0" hangingPunct="1">
        <a:spcBef>
          <a:spcPct val="0"/>
        </a:spcBef>
        <a:buNone/>
        <a:defRPr lang="en-US" sz="4400" kern="1200" smtClean="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800" kern="120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7913E-A051-4DC9-AC37-030AF5CF038C}" type="datetimeFigureOut">
              <a:rPr lang="en-US" smtClean="0"/>
              <a:t>10/3/2018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3A55-1C68-460E-AA34-E99580B3BFC2}" type="slidenum">
              <a:rPr lang="en-US" smtClean="0"/>
              <a:t>‹#›</a:t>
            </a:fld>
            <a:endParaRPr lang="en-US" dirty="0"/>
          </a:p>
        </p:txBody>
      </p:sp>
    </p:spTree>
    <p:extLst>
      <p:ext uri="{BB962C8B-B14F-4D97-AF65-F5344CB8AC3E}">
        <p14:creationId xmlns:p14="http://schemas.microsoft.com/office/powerpoint/2010/main" val="185463036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C37A96F-422C-46CC-8F74-C6EBFDE95865}" type="datetimeFigureOut">
              <a:rPr lang="en-US" smtClean="0"/>
              <a:t>10/3/2018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32CDF56-4BEA-4485-B941-411C7F6CECB8}" type="slidenum">
              <a:rPr lang="en-US" smtClean="0"/>
              <a:t>‹#›</a:t>
            </a:fld>
            <a:endParaRPr lang="en-US"/>
          </a:p>
        </p:txBody>
      </p:sp>
    </p:spTree>
    <p:extLst>
      <p:ext uri="{BB962C8B-B14F-4D97-AF65-F5344CB8AC3E}">
        <p14:creationId xmlns:p14="http://schemas.microsoft.com/office/powerpoint/2010/main" val="167615187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600CCA-70F9-447D-9E7C-717445A530DA}" type="datetime1">
              <a:rPr lang="en-US" smtClean="0"/>
              <a:t>10/3/2018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Enterprise Risk Management: Business and Legal Persepctives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1564F6-12AD-2C45-B81A-A19A1C8F235B}" type="slidenum">
              <a:rPr lang="en-US" smtClean="0"/>
              <a:t>‹#›</a:t>
            </a:fld>
            <a:endParaRPr lang="en-US"/>
          </a:p>
        </p:txBody>
      </p:sp>
    </p:spTree>
    <p:extLst>
      <p:ext uri="{BB962C8B-B14F-4D97-AF65-F5344CB8AC3E}">
        <p14:creationId xmlns:p14="http://schemas.microsoft.com/office/powerpoint/2010/main" val="2015275014"/>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5FD76-BF83-4821-BD81-5D9FD3ACEFB0}"/>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3CD41E-BCE0-45E7-BD1B-69AB4557071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B4CAA-E34E-4DA8-AA93-53DED7CE4A35}"/>
              </a:ext>
            </a:extLst>
          </p:cNvPr>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9E8B1F3-ECFA-4A3F-8EE9-CD1192898788}"/>
              </a:ext>
            </a:extLst>
          </p:cNvPr>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Copyright - Excellence in Risk Management, LLC 2017</a:t>
            </a:r>
          </a:p>
        </p:txBody>
      </p:sp>
      <p:sp>
        <p:nvSpPr>
          <p:cNvPr id="6" name="Slide Number Placeholder 5">
            <a:extLst>
              <a:ext uri="{FF2B5EF4-FFF2-40B4-BE49-F238E27FC236}">
                <a16:creationId xmlns:a16="http://schemas.microsoft.com/office/drawing/2014/main" id="{C1F0CCAF-F721-48F2-B5B5-456CD566BB97}"/>
              </a:ext>
            </a:extLst>
          </p:cNvPr>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13550A-6924-4A9F-98C1-3CD1DC6541C1}" type="slidenum">
              <a:rPr lang="en-US" smtClean="0"/>
              <a:t>‹#›</a:t>
            </a:fld>
            <a:endParaRPr lang="en-US"/>
          </a:p>
        </p:txBody>
      </p:sp>
    </p:spTree>
    <p:extLst>
      <p:ext uri="{BB962C8B-B14F-4D97-AF65-F5344CB8AC3E}">
        <p14:creationId xmlns:p14="http://schemas.microsoft.com/office/powerpoint/2010/main" val="3419821228"/>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33.xml"/><Relationship Id="rId5" Type="http://schemas.openxmlformats.org/officeDocument/2006/relationships/image" Target="../media/image22.jpeg"/><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06.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0.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4.xml"/><Relationship Id="rId1" Type="http://schemas.openxmlformats.org/officeDocument/2006/relationships/vmlDrawing" Target="../drawings/vmlDrawing1.v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7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7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89.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hyperlink" Target="mailto:Chris.Mandel@sedgwickinstitute.com"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hyperlink" Target="http://www.sedgwick.com/"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8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7.emf"/><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57.emf"/><Relationship Id="rId1" Type="http://schemas.openxmlformats.org/officeDocument/2006/relationships/slideLayout" Target="../slideLayouts/slideLayout33.xml"/><Relationship Id="rId5" Type="http://schemas.openxmlformats.org/officeDocument/2006/relationships/image" Target="../media/image66.emf"/><Relationship Id="rId4" Type="http://schemas.openxmlformats.org/officeDocument/2006/relationships/image" Target="../media/image65.emf"/></Relationships>
</file>

<file path=ppt/slides/_rels/slide8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57.emf"/><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7.emf"/><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57.emf"/><Relationship Id="rId1" Type="http://schemas.openxmlformats.org/officeDocument/2006/relationships/slideLayout" Target="../slideLayouts/slideLayout33.xml"/><Relationship Id="rId4" Type="http://schemas.openxmlformats.org/officeDocument/2006/relationships/image" Target="../media/image6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6.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39.xml"/><Relationship Id="rId4" Type="http://schemas.openxmlformats.org/officeDocument/2006/relationships/image" Target="../media/image75.emf"/></Relationships>
</file>

<file path=ppt/slides/_rels/slide9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354" y="1086423"/>
            <a:ext cx="4587291" cy="4685153"/>
          </a:xfrm>
          <a:prstGeom prst="rect">
            <a:avLst/>
          </a:prstGeom>
        </p:spPr>
      </p:pic>
      <p:sp>
        <p:nvSpPr>
          <p:cNvPr id="8196" name="Text Box 4"/>
          <p:cNvSpPr txBox="1">
            <a:spLocks noChangeArrowheads="1"/>
          </p:cNvSpPr>
          <p:nvPr/>
        </p:nvSpPr>
        <p:spPr bwMode="auto">
          <a:xfrm>
            <a:off x="595699" y="1828800"/>
            <a:ext cx="7786301" cy="2616101"/>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charset="0"/>
                <a:ea typeface="+mn-ea"/>
                <a:cs typeface="+mn-cs"/>
              </a:rPr>
              <a:t>Risk Manager in Residence Program</a:t>
            </a:r>
          </a:p>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charset="0"/>
                <a:ea typeface="+mn-ea"/>
                <a:cs typeface="+mn-cs"/>
              </a:rPr>
              <a:t>Sponsored by</a:t>
            </a:r>
          </a:p>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charset="0"/>
                <a:ea typeface="+mn-ea"/>
                <a:cs typeface="+mn-cs"/>
              </a:rPr>
              <a:t>Spencer Educational Foundation</a:t>
            </a:r>
            <a:endParaRPr kumimoji="0" lang="en-US" sz="32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srgbClr val="117960"/>
              </a:solidFill>
              <a:effectLst/>
              <a:uLnTx/>
              <a:uFillTx/>
              <a:latin typeface="Calibri"/>
              <a:ea typeface="+mn-ea"/>
              <a:cs typeface="+mn-cs"/>
            </a:endParaRPr>
          </a:p>
        </p:txBody>
      </p:sp>
      <p:pic>
        <p:nvPicPr>
          <p:cNvPr id="8" name="Picture 2" descr="RIMSAPPROVED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506067"/>
            <a:ext cx="182880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rPr>
              <a:t>Copyright © 2010 Risk and Insurance Management Society, Inc.  All rights reserved.</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7ACFE-C63F-4342-9DC2-DFE4A4961AF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94306" name="Picture 2" descr="Spence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4787143"/>
            <a:ext cx="2265362" cy="6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00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685800"/>
          </a:xfrm>
        </p:spPr>
        <p:txBody>
          <a:bodyPr>
            <a:normAutofit/>
          </a:bodyPr>
          <a:lstStyle/>
          <a:p>
            <a:pPr algn="l"/>
            <a:r>
              <a:rPr lang="en-US" sz="3200" dirty="0">
                <a:latin typeface="Verdana" pitchFamily="34" charset="0"/>
                <a:ea typeface="Verdana" pitchFamily="34" charset="0"/>
                <a:cs typeface="Verdana" pitchFamily="34" charset="0"/>
              </a:rPr>
              <a:t>ERM’s Purpose &amp; Value</a:t>
            </a:r>
          </a:p>
        </p:txBody>
      </p:sp>
      <p:sp>
        <p:nvSpPr>
          <p:cNvPr id="3" name="Content Placeholder 2"/>
          <p:cNvSpPr>
            <a:spLocks noGrp="1"/>
          </p:cNvSpPr>
          <p:nvPr>
            <p:ph sz="half" idx="1"/>
          </p:nvPr>
        </p:nvSpPr>
        <p:spPr>
          <a:xfrm>
            <a:off x="457200" y="1371600"/>
            <a:ext cx="4419600" cy="4525963"/>
          </a:xfrm>
        </p:spPr>
        <p:txBody>
          <a:bodyPr>
            <a:normAutofit fontScale="92500" lnSpcReduction="20000"/>
          </a:bodyPr>
          <a:lstStyle/>
          <a:p>
            <a:pPr>
              <a:buNone/>
            </a:pPr>
            <a:r>
              <a:rPr lang="en-US" dirty="0"/>
              <a:t>PURPOSE?</a:t>
            </a:r>
          </a:p>
          <a:p>
            <a:pPr marL="461963" lvl="1" indent="-230188"/>
            <a:r>
              <a:rPr lang="en-US" sz="2600" dirty="0"/>
              <a:t>Offense:</a:t>
            </a:r>
          </a:p>
          <a:p>
            <a:pPr lvl="1">
              <a:buFont typeface="Wingdings" pitchFamily="2" charset="2"/>
              <a:buChar char="ü"/>
            </a:pPr>
            <a:r>
              <a:rPr lang="en-US" dirty="0"/>
              <a:t>Advanced reconnaissance</a:t>
            </a:r>
          </a:p>
          <a:p>
            <a:pPr lvl="1">
              <a:buFont typeface="Wingdings" pitchFamily="2" charset="2"/>
              <a:buChar char="ü"/>
            </a:pPr>
            <a:r>
              <a:rPr lang="en-US" dirty="0"/>
              <a:t>Measured alignment</a:t>
            </a:r>
          </a:p>
          <a:p>
            <a:pPr lvl="1">
              <a:buFont typeface="Wingdings" pitchFamily="2" charset="2"/>
              <a:buChar char="ü"/>
            </a:pPr>
            <a:r>
              <a:rPr lang="en-US" dirty="0"/>
              <a:t>Required return</a:t>
            </a:r>
          </a:p>
          <a:p>
            <a:pPr marL="461963" lvl="1" indent="-230188"/>
            <a:r>
              <a:rPr lang="en-US" sz="2600" dirty="0"/>
              <a:t>Defense:</a:t>
            </a:r>
          </a:p>
          <a:p>
            <a:pPr lvl="1">
              <a:buFont typeface="Wingdings" pitchFamily="2" charset="2"/>
              <a:buChar char="ü"/>
            </a:pPr>
            <a:r>
              <a:rPr lang="en-US" dirty="0"/>
              <a:t>Prevention</a:t>
            </a:r>
          </a:p>
          <a:p>
            <a:pPr lvl="1">
              <a:buFont typeface="Wingdings" pitchFamily="2" charset="2"/>
              <a:buChar char="ü"/>
            </a:pPr>
            <a:r>
              <a:rPr lang="en-US" dirty="0"/>
              <a:t>Risk Financing</a:t>
            </a:r>
          </a:p>
          <a:p>
            <a:pPr lvl="1">
              <a:buFont typeface="Wingdings" pitchFamily="2" charset="2"/>
              <a:buChar char="ü"/>
            </a:pPr>
            <a:r>
              <a:rPr lang="en-US" dirty="0"/>
              <a:t>Contingency plans</a:t>
            </a:r>
          </a:p>
          <a:p>
            <a:pPr>
              <a:buNone/>
            </a:pPr>
            <a:r>
              <a:rPr lang="en-US" dirty="0"/>
              <a:t>VALUE?</a:t>
            </a:r>
          </a:p>
          <a:p>
            <a:pPr marL="457200" lvl="1" indent="-228600"/>
            <a:r>
              <a:rPr lang="en-US" dirty="0"/>
              <a:t>Consistent Revenue &amp; Earnings Growth (PERFORMANCE)</a:t>
            </a:r>
          </a:p>
          <a:p>
            <a:pPr marL="457200" lvl="1" indent="-228600"/>
            <a:r>
              <a:rPr lang="en-US" dirty="0"/>
              <a:t>Reduced “Cost of Risk”</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rPr>
              <a:t>156</a:t>
            </a:r>
          </a:p>
        </p:txBody>
      </p:sp>
      <p:pic>
        <p:nvPicPr>
          <p:cNvPr id="20483" name="Picture 3" descr="C:\Users\Gary Bierc\AppData\Local\Microsoft\Windows\Temporary Internet Files\Content.IE5\TYQ29FSR\MP900390096[1].jpg"/>
          <p:cNvPicPr>
            <a:picLocks noGrp="1" noChangeAspect="1" noChangeArrowheads="1"/>
          </p:cNvPicPr>
          <p:nvPr>
            <p:ph sz="half" idx="2"/>
          </p:nvPr>
        </p:nvPicPr>
        <p:blipFill>
          <a:blip r:embed="rId3" cstate="print"/>
          <a:srcRect/>
          <a:stretch>
            <a:fillRect/>
          </a:stretch>
        </p:blipFill>
        <p:spPr bwMode="auto">
          <a:xfrm>
            <a:off x="5029200" y="1676400"/>
            <a:ext cx="3657600" cy="3276600"/>
          </a:xfrm>
          <a:prstGeom prst="rect">
            <a:avLst/>
          </a:prstGeom>
          <a:noFill/>
        </p:spPr>
      </p:pic>
      <p:cxnSp>
        <p:nvCxnSpPr>
          <p:cNvPr id="11" name="Straight Arrow Connector 10"/>
          <p:cNvCxnSpPr/>
          <p:nvPr/>
        </p:nvCxnSpPr>
        <p:spPr>
          <a:xfrm>
            <a:off x="5486400" y="3276600"/>
            <a:ext cx="762000" cy="76200"/>
          </a:xfrm>
          <a:prstGeom prst="straightConnector1">
            <a:avLst/>
          </a:prstGeom>
          <a:ln w="508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077200" y="2971800"/>
            <a:ext cx="609600" cy="152400"/>
          </a:xfrm>
          <a:prstGeom prst="straightConnector1">
            <a:avLst/>
          </a:prstGeom>
          <a:ln w="50800">
            <a:solidFill>
              <a:schemeClr val="accent2">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t>Copyright © 2011 Risk and Insurance Management Society, Inc.  All rights reserved.</a:t>
            </a:r>
          </a:p>
        </p:txBody>
      </p:sp>
    </p:spTree>
    <p:extLst>
      <p:ext uri="{BB962C8B-B14F-4D97-AF65-F5344CB8AC3E}">
        <p14:creationId xmlns:p14="http://schemas.microsoft.com/office/powerpoint/2010/main" val="187080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762000" y="457200"/>
            <a:ext cx="8229600" cy="609600"/>
          </a:xfrm>
        </p:spPr>
        <p:txBody>
          <a:bodyPr>
            <a:normAutofit/>
          </a:bodyPr>
          <a:lstStyle/>
          <a:p>
            <a:pPr algn="l"/>
            <a:r>
              <a:rPr lang="en-US" sz="2800" dirty="0">
                <a:latin typeface="Verdana" pitchFamily="34" charset="0"/>
                <a:ea typeface="Verdana" pitchFamily="34" charset="0"/>
                <a:cs typeface="Verdana" pitchFamily="34" charset="0"/>
              </a:rPr>
              <a:t>Summary Key Elements of an ERM Function</a:t>
            </a:r>
          </a:p>
        </p:txBody>
      </p:sp>
      <p:sp>
        <p:nvSpPr>
          <p:cNvPr id="16" name="Footer Placeholder 15"/>
          <p:cNvSpPr>
            <a:spLocks noGrp="1"/>
          </p:cNvSpPr>
          <p:nvPr>
            <p:ph type="ftr" sz="quarter" idx="10"/>
          </p:nvPr>
        </p:nvSpPr>
        <p:spPr>
          <a:xfrm>
            <a:off x="2286000" y="6400800"/>
            <a:ext cx="56388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prstClr val="white">
                    <a:lumMod val="65000"/>
                  </a:prstClr>
                </a:solidFill>
                <a:effectLst/>
                <a:uLnTx/>
                <a:uFillTx/>
                <a:latin typeface="Calibri"/>
                <a:ea typeface="+mn-ea"/>
                <a:cs typeface="+mn-cs"/>
              </a:rPr>
              <a:t>Copyright © 2011 Risk and Insurance Management Society, Inc.  All rights reserved.</a:t>
            </a:r>
          </a:p>
        </p:txBody>
      </p:sp>
      <p:graphicFrame>
        <p:nvGraphicFramePr>
          <p:cNvPr id="17" name="Diagram 16"/>
          <p:cNvGraphicFramePr/>
          <p:nvPr/>
        </p:nvGraphicFramePr>
        <p:xfrm>
          <a:off x="587828" y="1066800"/>
          <a:ext cx="80010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1"/>
          </p:nvPr>
        </p:nvSpPr>
        <p:spPr>
          <a:xfrm>
            <a:off x="6934200" y="6396111"/>
            <a:ext cx="1852612"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C278B-AB9D-4360-83BC-5855E8F16E35}" type="slidenum">
              <a:rPr kumimoji="0" lang="en-US" alt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26874741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7696199" cy="381000"/>
          </a:xfrm>
        </p:spPr>
        <p:txBody>
          <a:bodyPr/>
          <a:lstStyle/>
          <a:p>
            <a:r>
              <a:rPr lang="en-US" sz="3200" dirty="0">
                <a:solidFill>
                  <a:schemeClr val="tx1"/>
                </a:solidFill>
                <a:latin typeface="+mn-lt"/>
              </a:rPr>
              <a:t> Financial Crisis Inquiry Conclusions</a:t>
            </a:r>
          </a:p>
        </p:txBody>
      </p:sp>
      <p:sp>
        <p:nvSpPr>
          <p:cNvPr id="3" name="Text Placeholder 2"/>
          <p:cNvSpPr>
            <a:spLocks noGrp="1"/>
          </p:cNvSpPr>
          <p:nvPr>
            <p:ph type="body" sz="quarter" idx="10"/>
          </p:nvPr>
        </p:nvSpPr>
        <p:spPr>
          <a:xfrm>
            <a:off x="322709" y="1371600"/>
            <a:ext cx="8379501" cy="5007984"/>
          </a:xfrm>
        </p:spPr>
        <p:txBody>
          <a:bodyPr/>
          <a:lstStyle/>
          <a:p>
            <a:pPr>
              <a:buNone/>
            </a:pPr>
            <a:r>
              <a:rPr lang="en-US" sz="2400" b="1" i="1" dirty="0"/>
              <a:t>Final Report of the Nat’l Commission on the Causes of the Financial and Economic Crisis in the U.S.:</a:t>
            </a:r>
            <a:r>
              <a:rPr lang="en-US" dirty="0"/>
              <a:t/>
            </a:r>
            <a:br>
              <a:rPr lang="en-US" dirty="0"/>
            </a:br>
            <a:r>
              <a:rPr lang="en-US" dirty="0"/>
              <a:t/>
            </a:r>
            <a:br>
              <a:rPr lang="en-US" dirty="0"/>
            </a:br>
            <a:endParaRPr lang="en-US" dirty="0"/>
          </a:p>
          <a:p>
            <a:pPr>
              <a:buFont typeface="Wingdings" pitchFamily="2" charset="2"/>
              <a:buChar char="Ø"/>
            </a:pPr>
            <a:r>
              <a:rPr lang="en-US" sz="2000" dirty="0"/>
              <a:t>Financial Crisis was </a:t>
            </a:r>
            <a:r>
              <a:rPr lang="en-US" sz="2000" b="1" dirty="0"/>
              <a:t>Avoidable</a:t>
            </a:r>
          </a:p>
          <a:p>
            <a:pPr>
              <a:buFont typeface="Wingdings" pitchFamily="2" charset="2"/>
              <a:buChar char="Ø"/>
            </a:pPr>
            <a:r>
              <a:rPr lang="en-US" sz="2000" dirty="0"/>
              <a:t>Dramatic </a:t>
            </a:r>
            <a:r>
              <a:rPr lang="en-US" sz="2000" b="1" dirty="0"/>
              <a:t>failures of corporate governance and risk management </a:t>
            </a:r>
            <a:r>
              <a:rPr lang="en-US" sz="2000" dirty="0"/>
              <a:t>was a key cause</a:t>
            </a:r>
          </a:p>
          <a:p>
            <a:pPr>
              <a:buFont typeface="Wingdings" pitchFamily="2" charset="2"/>
              <a:buChar char="Ø"/>
            </a:pPr>
            <a:r>
              <a:rPr lang="en-US" sz="2000" b="1" dirty="0"/>
              <a:t>Rating Agencies relied inappropriately on risk models </a:t>
            </a:r>
            <a:r>
              <a:rPr lang="en-US" sz="2000" dirty="0"/>
              <a:t>&amp; “were essential cogs in wheel of financial destruction”</a:t>
            </a:r>
          </a:p>
          <a:p>
            <a:pPr>
              <a:buFont typeface="Wingdings" pitchFamily="2" charset="2"/>
              <a:buChar char="Ø"/>
            </a:pPr>
            <a:r>
              <a:rPr lang="en-US" sz="2000" dirty="0"/>
              <a:t>Risk management too often became </a:t>
            </a:r>
            <a:r>
              <a:rPr lang="en-US" sz="2000" b="1" dirty="0"/>
              <a:t>risk justification</a:t>
            </a:r>
          </a:p>
          <a:p>
            <a:pPr>
              <a:buFont typeface="Wingdings" pitchFamily="2" charset="2"/>
              <a:buChar char="Ø"/>
            </a:pPr>
            <a:r>
              <a:rPr lang="en-US" sz="2000" dirty="0"/>
              <a:t>Excessively risky investments and a </a:t>
            </a:r>
            <a:r>
              <a:rPr lang="en-US" sz="2000" b="1" dirty="0"/>
              <a:t>lack of transparency </a:t>
            </a:r>
            <a:r>
              <a:rPr lang="en-US" sz="2000" dirty="0"/>
              <a:t>were key</a:t>
            </a:r>
          </a:p>
          <a:p>
            <a:pPr>
              <a:buFont typeface="Wingdings" pitchFamily="2" charset="2"/>
              <a:buChar char="Ø"/>
            </a:pPr>
            <a:r>
              <a:rPr lang="en-US" sz="2000" b="1" dirty="0"/>
              <a:t>Government ill prepared for crisis </a:t>
            </a:r>
            <a:r>
              <a:rPr lang="en-US" sz="2000" dirty="0"/>
              <a:t>and inconsistent response exacerbated the crisis</a:t>
            </a:r>
          </a:p>
          <a:p>
            <a:pPr>
              <a:buFont typeface="Wingdings" pitchFamily="2" charset="2"/>
              <a:buChar char="Ø"/>
            </a:pPr>
            <a:r>
              <a:rPr lang="en-US" sz="2000" dirty="0"/>
              <a:t>There was a systemic breakdown in accountability and ethics</a:t>
            </a:r>
          </a:p>
        </p:txBody>
      </p:sp>
    </p:spTree>
    <p:extLst>
      <p:ext uri="{BB962C8B-B14F-4D97-AF65-F5344CB8AC3E}">
        <p14:creationId xmlns:p14="http://schemas.microsoft.com/office/powerpoint/2010/main" val="397092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152400" y="152400"/>
            <a:ext cx="8610600" cy="990602"/>
          </a:xfrm>
          <a:prstGeom prst="rect">
            <a:avLst/>
          </a:prstGeom>
        </p:spPr>
        <p:txBody>
          <a:bodyPr/>
          <a:lstStyle/>
          <a:p>
            <a:pPr algn="l"/>
            <a:r>
              <a:rPr lang="en-US" sz="3200" b="1" dirty="0">
                <a:latin typeface="+mn-lt"/>
                <a:ea typeface="ＭＳ Ｐゴシック" pitchFamily="34" charset="-128"/>
              </a:rPr>
              <a:t>Why aren’t ERM Programs More Successful</a:t>
            </a:r>
            <a:r>
              <a:rPr lang="en-US" sz="3200" b="1" dirty="0">
                <a:solidFill>
                  <a:srgbClr val="002060"/>
                </a:solidFill>
                <a:latin typeface="+mn-lt"/>
                <a:ea typeface="ＭＳ Ｐゴシック" pitchFamily="34" charset="-128"/>
              </a:rPr>
              <a:t>?</a:t>
            </a:r>
          </a:p>
        </p:txBody>
      </p:sp>
      <p:sp>
        <p:nvSpPr>
          <p:cNvPr id="19" name="Content Placeholder 18"/>
          <p:cNvSpPr>
            <a:spLocks noGrp="1"/>
          </p:cNvSpPr>
          <p:nvPr>
            <p:ph sz="half" idx="2"/>
          </p:nvPr>
        </p:nvSpPr>
        <p:spPr>
          <a:xfrm>
            <a:off x="4638869" y="1447800"/>
            <a:ext cx="4114800" cy="4572001"/>
          </a:xfrm>
        </p:spPr>
        <p:txBody>
          <a:bodyPr>
            <a:normAutofit fontScale="92500" lnSpcReduction="10000"/>
          </a:bodyPr>
          <a:lstStyle/>
          <a:p>
            <a:pPr marL="0" indent="0">
              <a:buNone/>
              <a:defRPr/>
            </a:pPr>
            <a:r>
              <a:rPr lang="en-US" sz="2000" dirty="0"/>
              <a:t>Many ERM Programs:</a:t>
            </a:r>
            <a:br>
              <a:rPr lang="en-US" sz="2000" dirty="0"/>
            </a:br>
            <a:endParaRPr lang="en-US" sz="2000" dirty="0"/>
          </a:p>
          <a:p>
            <a:pPr>
              <a:buFont typeface="Wingdings" panose="05000000000000000000" pitchFamily="2" charset="2"/>
              <a:buChar char="§"/>
              <a:defRPr/>
            </a:pPr>
            <a:r>
              <a:rPr lang="en-US" sz="2000" dirty="0"/>
              <a:t>are STILL built with a  “Compliance” focus</a:t>
            </a:r>
            <a:endParaRPr lang="en-US" sz="1800" dirty="0"/>
          </a:p>
          <a:p>
            <a:pPr>
              <a:defRPr/>
            </a:pPr>
            <a:r>
              <a:rPr lang="en-US" sz="2000" dirty="0"/>
              <a:t>don’t design to the need</a:t>
            </a:r>
          </a:p>
          <a:p>
            <a:pPr>
              <a:defRPr/>
            </a:pPr>
            <a:r>
              <a:rPr lang="en-US" sz="2000" dirty="0"/>
              <a:t>have unreliable measures </a:t>
            </a:r>
          </a:p>
          <a:p>
            <a:pPr>
              <a:defRPr/>
            </a:pPr>
            <a:r>
              <a:rPr lang="en-US" sz="2000" dirty="0"/>
              <a:t>don’t play a material role in performance management, planning, budgeting or strategy </a:t>
            </a:r>
          </a:p>
          <a:p>
            <a:pPr>
              <a:defRPr/>
            </a:pPr>
            <a:r>
              <a:rPr lang="en-US" sz="2000" dirty="0"/>
              <a:t>have a Mis-aligned scope and focus</a:t>
            </a:r>
          </a:p>
          <a:p>
            <a:pPr>
              <a:defRPr/>
            </a:pPr>
            <a:r>
              <a:rPr lang="en-US" sz="2000" dirty="0"/>
              <a:t>are Not a “day-to-day” part of decision making</a:t>
            </a:r>
          </a:p>
          <a:p>
            <a:pPr>
              <a:defRPr/>
            </a:pPr>
            <a:r>
              <a:rPr lang="en-US" sz="2000" dirty="0"/>
              <a:t>have not translated a provable value proposition</a:t>
            </a:r>
          </a:p>
        </p:txBody>
      </p:sp>
      <p:pic>
        <p:nvPicPr>
          <p:cNvPr id="98310" name="Picture 12" descr="C:\Users\Gary Bierc\AppData\Local\Microsoft\Windows\Temporary Internet Files\Content.IE5\TYQ29FSR\MP900432728[1].jpg"/>
          <p:cNvPicPr>
            <a:picLocks noGrp="1" noChangeAspect="1" noChangeArrowheads="1"/>
          </p:cNvPicPr>
          <p:nvPr>
            <p:ph sz="half" idx="1"/>
          </p:nvPr>
        </p:nvPicPr>
        <p:blipFill>
          <a:blip r:embed="rId3" cstate="print"/>
          <a:srcRect/>
          <a:stretch>
            <a:fillRect/>
          </a:stretch>
        </p:blipFill>
        <p:spPr>
          <a:xfrm>
            <a:off x="457200" y="2516188"/>
            <a:ext cx="4038600" cy="2692400"/>
          </a:xfrm>
        </p:spPr>
      </p:pic>
      <p:sp>
        <p:nvSpPr>
          <p:cNvPr id="2" name="TextBox 1">
            <a:extLst>
              <a:ext uri="{FF2B5EF4-FFF2-40B4-BE49-F238E27FC236}">
                <a16:creationId xmlns:a16="http://schemas.microsoft.com/office/drawing/2014/main" id="{44FECEAE-4F83-4F68-AAFC-7AC1522DD87D}"/>
              </a:ext>
            </a:extLst>
          </p:cNvPr>
          <p:cNvSpPr txBox="1"/>
          <p:nvPr/>
        </p:nvSpPr>
        <p:spPr>
          <a:xfrm>
            <a:off x="0" y="6324600"/>
            <a:ext cx="9144000" cy="523220"/>
          </a:xfrm>
          <a:prstGeom prst="rect">
            <a:avLst/>
          </a:prstGeom>
          <a:solidFill>
            <a:srgbClr val="00B0F0"/>
          </a:solidFill>
        </p:spPr>
        <p:txBody>
          <a:bodyPr wrap="square" rtlCol="0">
            <a:spAutoFit/>
          </a:bodyPr>
          <a:lstStyle/>
          <a:p>
            <a:pPr algn="ctr"/>
            <a:r>
              <a:rPr lang="en-US" sz="2800" b="1" dirty="0"/>
              <a:t>BUT THESE ARE ALL FIXABLE</a:t>
            </a:r>
          </a:p>
        </p:txBody>
      </p:sp>
    </p:spTree>
    <p:extLst>
      <p:ext uri="{BB962C8B-B14F-4D97-AF65-F5344CB8AC3E}">
        <p14:creationId xmlns:p14="http://schemas.microsoft.com/office/powerpoint/2010/main" val="917976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38200" y="1981200"/>
            <a:ext cx="7848600" cy="4114800"/>
          </a:xfrm>
          <a:prstGeom prst="rect">
            <a:avLst/>
          </a:prstGeom>
          <a:solidFill>
            <a:srgbClr val="002060"/>
          </a:solidFill>
          <a:ln>
            <a:noFill/>
          </a:ln>
          <a:extLst/>
        </p:spPr>
        <p:txBody>
          <a:bodyPr wrap="none" anchor="ct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Lucida Grande"/>
            </a:endParaRPr>
          </a:p>
        </p:txBody>
      </p:sp>
      <p:sp>
        <p:nvSpPr>
          <p:cNvPr id="11267" name="Oval 3"/>
          <p:cNvSpPr>
            <a:spLocks noChangeArrowheads="1"/>
          </p:cNvSpPr>
          <p:nvPr/>
        </p:nvSpPr>
        <p:spPr bwMode="auto">
          <a:xfrm rot="-1517073">
            <a:off x="-381000" y="3200400"/>
            <a:ext cx="9883775" cy="1905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Lucida Grande"/>
            </a:endParaRPr>
          </a:p>
        </p:txBody>
      </p:sp>
      <p:sp>
        <p:nvSpPr>
          <p:cNvPr id="11268" name="Text Box 5"/>
          <p:cNvSpPr txBox="1">
            <a:spLocks noChangeArrowheads="1"/>
          </p:cNvSpPr>
          <p:nvPr/>
        </p:nvSpPr>
        <p:spPr bwMode="auto">
          <a:xfrm>
            <a:off x="53975" y="2514600"/>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itchFamily="34" charset="0"/>
                <a:cs typeface="Times New Roman" pitchFamily="18" charset="0"/>
              </a:rPr>
              <a:t>Value</a:t>
            </a:r>
          </a:p>
        </p:txBody>
      </p:sp>
      <p:sp>
        <p:nvSpPr>
          <p:cNvPr id="9" name="Line 17"/>
          <p:cNvSpPr>
            <a:spLocks noChangeShapeType="1"/>
          </p:cNvSpPr>
          <p:nvPr/>
        </p:nvSpPr>
        <p:spPr bwMode="auto">
          <a:xfrm flipH="1">
            <a:off x="838200" y="6096000"/>
            <a:ext cx="7848600" cy="0"/>
          </a:xfrm>
          <a:prstGeom prst="line">
            <a:avLst/>
          </a:prstGeom>
          <a:noFill/>
          <a:ln w="38100">
            <a:solidFill>
              <a:schemeClr val="bg1">
                <a:lumMod val="65000"/>
              </a:schemeClr>
            </a:solidFill>
            <a:round/>
            <a:headEnd/>
            <a:tailEn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Grande" charset="0"/>
              <a:ea typeface="ヒラギノ角ゴ Pro W3" charset="-128"/>
              <a:cs typeface="+mn-cs"/>
            </a:endParaRPr>
          </a:p>
        </p:txBody>
      </p:sp>
      <p:sp>
        <p:nvSpPr>
          <p:cNvPr id="11270" name="Text Box 6"/>
          <p:cNvSpPr txBox="1">
            <a:spLocks noChangeArrowheads="1"/>
          </p:cNvSpPr>
          <p:nvPr/>
        </p:nvSpPr>
        <p:spPr bwMode="auto">
          <a:xfrm>
            <a:off x="6019800" y="6172200"/>
            <a:ext cx="1149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itchFamily="34" charset="0"/>
                <a:cs typeface="Times New Roman" pitchFamily="18" charset="0"/>
              </a:rPr>
              <a:t>Time</a:t>
            </a:r>
          </a:p>
        </p:txBody>
      </p:sp>
      <p:sp>
        <p:nvSpPr>
          <p:cNvPr id="11271" name="Text Box 20"/>
          <p:cNvSpPr txBox="1">
            <a:spLocks noChangeArrowheads="1"/>
          </p:cNvSpPr>
          <p:nvPr/>
        </p:nvSpPr>
        <p:spPr bwMode="auto">
          <a:xfrm rot="-1588647">
            <a:off x="2865438" y="4132263"/>
            <a:ext cx="4138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1" u="none" strike="noStrike" kern="1200" cap="none" spc="0" normalizeH="0" baseline="0" noProof="0" dirty="0">
                <a:ln>
                  <a:noFill/>
                </a:ln>
                <a:solidFill>
                  <a:prstClr val="black"/>
                </a:solidFill>
                <a:effectLst/>
                <a:uLnTx/>
                <a:uFillTx/>
                <a:latin typeface="Arial" pitchFamily="34" charset="0"/>
              </a:rPr>
              <a:t>        Specific Business Needs</a:t>
            </a:r>
          </a:p>
        </p:txBody>
      </p:sp>
      <p:sp>
        <p:nvSpPr>
          <p:cNvPr id="11272" name="Arc 9"/>
          <p:cNvSpPr>
            <a:spLocks/>
          </p:cNvSpPr>
          <p:nvPr/>
        </p:nvSpPr>
        <p:spPr bwMode="auto">
          <a:xfrm rot="8804619">
            <a:off x="-49213" y="1752600"/>
            <a:ext cx="8713788" cy="3246438"/>
          </a:xfrm>
          <a:custGeom>
            <a:avLst/>
            <a:gdLst>
              <a:gd name="T0" fmla="*/ 0 w 20725"/>
              <a:gd name="T1" fmla="*/ 2147483647 h 21600"/>
              <a:gd name="T2" fmla="*/ 2147483647 w 20725"/>
              <a:gd name="T3" fmla="*/ 2147483647 h 21600"/>
              <a:gd name="T4" fmla="*/ 2147483647 w 20725"/>
              <a:gd name="T5" fmla="*/ 2147483647 h 21600"/>
              <a:gd name="T6" fmla="*/ 0 60000 65536"/>
              <a:gd name="T7" fmla="*/ 0 60000 65536"/>
              <a:gd name="T8" fmla="*/ 0 60000 65536"/>
            </a:gdLst>
            <a:ahLst/>
            <a:cxnLst>
              <a:cxn ang="T6">
                <a:pos x="T0" y="T1"/>
              </a:cxn>
              <a:cxn ang="T7">
                <a:pos x="T2" y="T3"/>
              </a:cxn>
              <a:cxn ang="T8">
                <a:pos x="T4" y="T5"/>
              </a:cxn>
            </a:cxnLst>
            <a:rect l="0" t="0" r="r" b="b"/>
            <a:pathLst>
              <a:path w="20725" h="21600" fill="none" extrusionOk="0">
                <a:moveTo>
                  <a:pt x="-1" y="287"/>
                </a:moveTo>
                <a:cubicBezTo>
                  <a:pt x="1161" y="96"/>
                  <a:pt x="2337" y="-1"/>
                  <a:pt x="3515" y="0"/>
                </a:cubicBezTo>
                <a:cubicBezTo>
                  <a:pt x="10272" y="0"/>
                  <a:pt x="16641" y="3162"/>
                  <a:pt x="20724" y="8547"/>
                </a:cubicBezTo>
              </a:path>
              <a:path w="20725" h="21600" stroke="0" extrusionOk="0">
                <a:moveTo>
                  <a:pt x="-1" y="287"/>
                </a:moveTo>
                <a:cubicBezTo>
                  <a:pt x="1161" y="96"/>
                  <a:pt x="2337" y="-1"/>
                  <a:pt x="3515" y="0"/>
                </a:cubicBezTo>
                <a:cubicBezTo>
                  <a:pt x="10272" y="0"/>
                  <a:pt x="16641" y="3162"/>
                  <a:pt x="20724" y="8547"/>
                </a:cubicBezTo>
                <a:lnTo>
                  <a:pt x="3515" y="21600"/>
                </a:lnTo>
                <a:lnTo>
                  <a:pt x="-1" y="287"/>
                </a:lnTo>
                <a:close/>
              </a:path>
            </a:pathLst>
          </a:custGeom>
          <a:noFill/>
          <a:ln w="57150">
            <a:solidFill>
              <a:srgbClr val="FF33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73" name="Text Box 11"/>
          <p:cNvSpPr txBox="1">
            <a:spLocks noChangeArrowheads="1"/>
          </p:cNvSpPr>
          <p:nvPr/>
        </p:nvSpPr>
        <p:spPr bwMode="auto">
          <a:xfrm>
            <a:off x="3016250" y="5729288"/>
            <a:ext cx="1749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itchFamily="34" charset="0"/>
              </a:rPr>
              <a:t>Fundamentals</a:t>
            </a:r>
          </a:p>
        </p:txBody>
      </p:sp>
      <p:sp>
        <p:nvSpPr>
          <p:cNvPr id="11274" name="AutoShape 4"/>
          <p:cNvSpPr>
            <a:spLocks noChangeArrowheads="1"/>
          </p:cNvSpPr>
          <p:nvPr/>
        </p:nvSpPr>
        <p:spPr bwMode="auto">
          <a:xfrm rot="5350937">
            <a:off x="2094707" y="342106"/>
            <a:ext cx="4267200" cy="6783387"/>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ndParaRPr>
          </a:p>
        </p:txBody>
      </p:sp>
      <p:sp>
        <p:nvSpPr>
          <p:cNvPr id="11275" name="Text Box 12"/>
          <p:cNvSpPr txBox="1">
            <a:spLocks noChangeArrowheads="1"/>
          </p:cNvSpPr>
          <p:nvPr/>
        </p:nvSpPr>
        <p:spPr bwMode="auto">
          <a:xfrm>
            <a:off x="4552950" y="5105400"/>
            <a:ext cx="2787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itchFamily="34" charset="0"/>
              </a:rPr>
              <a:t>Enhanced &amp; Broadened</a:t>
            </a:r>
          </a:p>
        </p:txBody>
      </p:sp>
      <p:sp>
        <p:nvSpPr>
          <p:cNvPr id="11276" name="Text Box 13"/>
          <p:cNvSpPr txBox="1">
            <a:spLocks noChangeArrowheads="1"/>
          </p:cNvSpPr>
          <p:nvPr/>
        </p:nvSpPr>
        <p:spPr bwMode="auto">
          <a:xfrm>
            <a:off x="6019800" y="4433888"/>
            <a:ext cx="2467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itchFamily="34" charset="0"/>
              </a:rPr>
              <a:t>Operational Success</a:t>
            </a:r>
          </a:p>
        </p:txBody>
      </p:sp>
      <p:sp>
        <p:nvSpPr>
          <p:cNvPr id="11277" name="Text Box 14"/>
          <p:cNvSpPr txBox="1">
            <a:spLocks noChangeArrowheads="1"/>
          </p:cNvSpPr>
          <p:nvPr/>
        </p:nvSpPr>
        <p:spPr bwMode="auto">
          <a:xfrm>
            <a:off x="7529513" y="3443288"/>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itchFamily="34" charset="0"/>
              </a:rPr>
              <a:t>Strategic</a:t>
            </a:r>
          </a:p>
        </p:txBody>
      </p:sp>
      <p:sp>
        <p:nvSpPr>
          <p:cNvPr id="11278" name="Text Box 16"/>
          <p:cNvSpPr txBox="1">
            <a:spLocks noChangeArrowheads="1"/>
          </p:cNvSpPr>
          <p:nvPr/>
        </p:nvSpPr>
        <p:spPr bwMode="auto">
          <a:xfrm>
            <a:off x="5867400" y="1192213"/>
            <a:ext cx="3200400" cy="23021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114300" marR="0" lvl="0" indent="-114300" algn="l" defTabSz="914400" rtl="0" eaLnBrk="0" fontAlgn="auto" latinLnBrk="0" hangingPunct="0">
              <a:lnSpc>
                <a:spcPct val="11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srgbClr val="008080"/>
              </a:solidFill>
              <a:effectLst/>
              <a:uLnTx/>
              <a:uFillTx/>
              <a:latin typeface="Arial" pitchFamily="34" charset="0"/>
              <a:cs typeface="Times New Roman" pitchFamily="18" charset="0"/>
            </a:endParaRPr>
          </a:p>
          <a:p>
            <a:pPr marL="114300" marR="0" lvl="0" indent="-114300" algn="l" defTabSz="914400" rtl="0" eaLnBrk="0" fontAlgn="auto" latinLnBrk="0" hangingPunct="0">
              <a:lnSpc>
                <a:spcPct val="11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Arial" pitchFamily="34" charset="0"/>
                <a:cs typeface="Times New Roman" pitchFamily="18" charset="0"/>
              </a:rPr>
              <a:t>High Performance Risk Mgmt</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400" b="1" i="0" u="none" strike="noStrike" kern="1200" cap="none" spc="0" normalizeH="0" baseline="0" noProof="0" dirty="0">
                <a:ln>
                  <a:noFill/>
                </a:ln>
                <a:solidFill>
                  <a:prstClr val="black"/>
                </a:solidFill>
                <a:effectLst/>
                <a:uLnTx/>
                <a:uFillTx/>
                <a:latin typeface="Arial" pitchFamily="34" charset="0"/>
                <a:cs typeface="Times New Roman" pitchFamily="18" charset="0"/>
              </a:rPr>
              <a:t>Focus</a:t>
            </a:r>
            <a:r>
              <a:rPr kumimoji="0" lang="en-US" altLang="en-US" sz="1400" b="0" i="0" u="none" strike="noStrike" kern="1200" cap="none" spc="0" normalizeH="0" baseline="0" noProof="0" dirty="0">
                <a:ln>
                  <a:noFill/>
                </a:ln>
                <a:solidFill>
                  <a:prstClr val="black"/>
                </a:solidFill>
                <a:effectLst/>
                <a:uLnTx/>
                <a:uFillTx/>
                <a:latin typeface="Arial" pitchFamily="34" charset="0"/>
                <a:cs typeface="Times New Roman" pitchFamily="18" charset="0"/>
              </a:rPr>
              <a:t>: Long term success</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400" b="1" i="0" u="none" strike="noStrike" kern="1200" cap="none" spc="0" normalizeH="0" baseline="0" noProof="0" dirty="0">
                <a:ln>
                  <a:noFill/>
                </a:ln>
                <a:solidFill>
                  <a:prstClr val="black"/>
                </a:solidFill>
                <a:effectLst/>
                <a:uLnTx/>
                <a:uFillTx/>
                <a:latin typeface="Arial" pitchFamily="34" charset="0"/>
                <a:cs typeface="Times New Roman" pitchFamily="18" charset="0"/>
              </a:rPr>
              <a:t>Scope</a:t>
            </a:r>
            <a:r>
              <a:rPr kumimoji="0" lang="en-US" altLang="en-US" sz="1400" b="0" i="0" u="none" strike="noStrike" kern="1200" cap="none" spc="0" normalizeH="0" baseline="0" noProof="0" dirty="0">
                <a:ln>
                  <a:noFill/>
                </a:ln>
                <a:solidFill>
                  <a:prstClr val="black"/>
                </a:solidFill>
                <a:effectLst/>
                <a:uLnTx/>
                <a:uFillTx/>
                <a:latin typeface="Arial" pitchFamily="34" charset="0"/>
                <a:cs typeface="Times New Roman" pitchFamily="18" charset="0"/>
              </a:rPr>
              <a:t>:  Consistent, Targeted Support for Mission Accomplish.; Embedded Risk Management Practices/Risk as a Differentiator; Risk&gt;Innovation</a:t>
            </a:r>
          </a:p>
          <a:p>
            <a:pPr marL="114300" marR="0" lvl="0" indent="-114300" algn="l" defTabSz="914400" rtl="0" eaLnBrk="1" fontAlgn="auto" latinLnBrk="0" hangingPunct="1">
              <a:lnSpc>
                <a:spcPct val="110000"/>
              </a:lnSpc>
              <a:spcBef>
                <a:spcPct val="20000"/>
              </a:spcBef>
              <a:spcAft>
                <a:spcPts val="0"/>
              </a:spcAft>
              <a:buClrTx/>
              <a:buSzTx/>
              <a:buFontTx/>
              <a:buNone/>
              <a:tabLst/>
              <a:defRPr/>
            </a:pPr>
            <a:r>
              <a:rPr kumimoji="0" lang="en-US" altLang="en-US" sz="800" b="1" i="0" u="none" strike="noStrike" kern="1200" cap="none" spc="0" normalizeH="0" baseline="0" noProof="0" dirty="0">
                <a:ln>
                  <a:noFill/>
                </a:ln>
                <a:solidFill>
                  <a:srgbClr val="008080"/>
                </a:solidFill>
                <a:effectLst/>
                <a:uLnTx/>
                <a:uFillTx/>
                <a:latin typeface="Arial" pitchFamily="34" charset="0"/>
                <a:cs typeface="Times New Roman" pitchFamily="18" charset="0"/>
              </a:rPr>
              <a:t>     </a:t>
            </a:r>
          </a:p>
        </p:txBody>
      </p:sp>
      <p:sp>
        <p:nvSpPr>
          <p:cNvPr id="8" name="Line 18"/>
          <p:cNvSpPr>
            <a:spLocks noChangeShapeType="1"/>
          </p:cNvSpPr>
          <p:nvPr/>
        </p:nvSpPr>
        <p:spPr bwMode="auto">
          <a:xfrm flipH="1">
            <a:off x="862013" y="1676400"/>
            <a:ext cx="0" cy="4533900"/>
          </a:xfrm>
          <a:prstGeom prst="line">
            <a:avLst/>
          </a:prstGeom>
          <a:noFill/>
          <a:ln w="38100">
            <a:solidFill>
              <a:schemeClr val="bg1">
                <a:lumMod val="65000"/>
              </a:schemeClr>
            </a:solidFill>
            <a:round/>
            <a:headEnd/>
            <a:tailEn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Grande" charset="0"/>
              <a:ea typeface="ヒラギノ角ゴ Pro W3" charset="-128"/>
              <a:cs typeface="+mn-cs"/>
            </a:endParaRPr>
          </a:p>
        </p:txBody>
      </p:sp>
      <p:sp>
        <p:nvSpPr>
          <p:cNvPr id="11280" name="Text Box 8"/>
          <p:cNvSpPr txBox="1">
            <a:spLocks noChangeArrowheads="1"/>
          </p:cNvSpPr>
          <p:nvPr/>
        </p:nvSpPr>
        <p:spPr bwMode="auto">
          <a:xfrm>
            <a:off x="3016250" y="2133600"/>
            <a:ext cx="28368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1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FFC000"/>
                </a:solidFill>
                <a:effectLst/>
                <a:uLnTx/>
                <a:uFillTx/>
                <a:latin typeface="Arial" pitchFamily="34" charset="0"/>
                <a:cs typeface="Times New Roman" pitchFamily="18" charset="0"/>
              </a:rPr>
              <a:t>Advanced Risk Management</a:t>
            </a:r>
          </a:p>
        </p:txBody>
      </p:sp>
      <p:sp>
        <p:nvSpPr>
          <p:cNvPr id="11281" name="Text Box 19"/>
          <p:cNvSpPr txBox="1">
            <a:spLocks noChangeArrowheads="1"/>
          </p:cNvSpPr>
          <p:nvPr/>
        </p:nvSpPr>
        <p:spPr bwMode="auto">
          <a:xfrm>
            <a:off x="3186113" y="2743200"/>
            <a:ext cx="2667000"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285750" marR="0" lvl="0" indent="-285750" algn="l" defTabSz="914400" rtl="0" eaLnBrk="0" fontAlgn="auto" latinLnBrk="0" hangingPunct="0">
              <a:lnSpc>
                <a:spcPct val="110000"/>
              </a:lnSpc>
              <a:spcBef>
                <a:spcPct val="0"/>
              </a:spcBef>
              <a:spcAft>
                <a:spcPts val="0"/>
              </a:spcAft>
              <a:buClrTx/>
              <a:buSzTx/>
              <a:buFontTx/>
              <a:buChar char="•"/>
              <a:tabLst/>
              <a:defRPr/>
            </a:pPr>
            <a:r>
              <a:rPr kumimoji="0" lang="en-US" altLang="en-US" sz="1400" b="1" i="0" u="none" strike="noStrike" kern="1200" cap="none" spc="0" normalizeH="0" baseline="0" noProof="0" dirty="0">
                <a:ln>
                  <a:noFill/>
                </a:ln>
                <a:solidFill>
                  <a:prstClr val="black"/>
                </a:solidFill>
                <a:effectLst/>
                <a:uLnTx/>
                <a:uFillTx/>
                <a:latin typeface="Arial" pitchFamily="34" charset="0"/>
              </a:rPr>
              <a:t>Focus</a:t>
            </a:r>
            <a:r>
              <a:rPr kumimoji="0" lang="en-US" altLang="en-US" sz="1400" b="0" i="0" u="none" strike="noStrike" kern="1200" cap="none" spc="0" normalizeH="0" baseline="0" noProof="0" dirty="0">
                <a:ln>
                  <a:noFill/>
                </a:ln>
                <a:solidFill>
                  <a:prstClr val="black"/>
                </a:solidFill>
                <a:effectLst/>
                <a:uLnTx/>
                <a:uFillTx/>
                <a:latin typeface="Arial" pitchFamily="34" charset="0"/>
              </a:rPr>
              <a:t>:  Short term success</a:t>
            </a:r>
          </a:p>
          <a:p>
            <a:pPr marL="285750" marR="0" lvl="0" indent="-285750" algn="l" defTabSz="914400" rtl="0" eaLnBrk="1" fontAlgn="auto" latinLnBrk="0" hangingPunct="1">
              <a:lnSpc>
                <a:spcPct val="110000"/>
              </a:lnSpc>
              <a:spcBef>
                <a:spcPct val="20000"/>
              </a:spcBef>
              <a:spcAft>
                <a:spcPts val="0"/>
              </a:spcAft>
              <a:buClrTx/>
              <a:buSzTx/>
              <a:buFontTx/>
              <a:buChar char="•"/>
              <a:tabLst/>
              <a:defRPr/>
            </a:pPr>
            <a:r>
              <a:rPr kumimoji="0" lang="en-US" altLang="en-US" sz="1400" b="1" i="0" u="none" strike="noStrike" kern="1200" cap="none" spc="0" normalizeH="0" baseline="0" noProof="0" dirty="0">
                <a:ln>
                  <a:noFill/>
                </a:ln>
                <a:solidFill>
                  <a:prstClr val="black"/>
                </a:solidFill>
                <a:effectLst/>
                <a:uLnTx/>
                <a:uFillTx/>
                <a:latin typeface="Arial" pitchFamily="34" charset="0"/>
              </a:rPr>
              <a:t>Scope</a:t>
            </a:r>
            <a:r>
              <a:rPr kumimoji="0" lang="en-US" altLang="en-US" sz="1400" b="0" i="0" u="none" strike="noStrike" kern="1200" cap="none" spc="0" normalizeH="0" baseline="0" noProof="0" dirty="0">
                <a:ln>
                  <a:noFill/>
                </a:ln>
                <a:solidFill>
                  <a:prstClr val="black"/>
                </a:solidFill>
                <a:effectLst/>
                <a:uLnTx/>
                <a:uFillTx/>
                <a:latin typeface="Arial" pitchFamily="34" charset="0"/>
              </a:rPr>
              <a:t>:  Mitigation of Controllable Risks/Manage Risk as an Expense</a:t>
            </a:r>
          </a:p>
        </p:txBody>
      </p:sp>
      <p:sp>
        <p:nvSpPr>
          <p:cNvPr id="11282" name="Text Box 7"/>
          <p:cNvSpPr txBox="1">
            <a:spLocks noChangeArrowheads="1"/>
          </p:cNvSpPr>
          <p:nvPr/>
        </p:nvSpPr>
        <p:spPr bwMode="auto">
          <a:xfrm>
            <a:off x="1052512" y="3189288"/>
            <a:ext cx="2223343" cy="21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indent="-114300"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114300" marR="0" lvl="0" indent="-114300" algn="l" defTabSz="914400" rtl="0" eaLnBrk="0" fontAlgn="auto" latinLnBrk="0" hangingPunct="0">
              <a:lnSpc>
                <a:spcPct val="11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Arial" pitchFamily="34" charset="0"/>
                <a:cs typeface="Times New Roman" pitchFamily="18" charset="0"/>
              </a:rPr>
              <a:t>Traditional Risk Management</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400" b="1" i="0" u="none" strike="noStrike" kern="1200" cap="none" spc="0" normalizeH="0" baseline="0" noProof="0" dirty="0">
                <a:ln>
                  <a:noFill/>
                </a:ln>
                <a:solidFill>
                  <a:prstClr val="black"/>
                </a:solidFill>
                <a:effectLst/>
                <a:uLnTx/>
                <a:uFillTx/>
                <a:latin typeface="Arial" pitchFamily="34" charset="0"/>
                <a:cs typeface="Times New Roman" pitchFamily="18" charset="0"/>
              </a:rPr>
              <a:t>Focus</a:t>
            </a:r>
            <a:r>
              <a:rPr kumimoji="0" lang="en-US" altLang="en-US" sz="1400" b="0" i="0" u="none" strike="noStrike" kern="1200" cap="none" spc="0" normalizeH="0" baseline="0" noProof="0" dirty="0">
                <a:ln>
                  <a:noFill/>
                </a:ln>
                <a:solidFill>
                  <a:prstClr val="black"/>
                </a:solidFill>
                <a:effectLst/>
                <a:uLnTx/>
                <a:uFillTx/>
                <a:latin typeface="Arial" pitchFamily="34" charset="0"/>
                <a:cs typeface="Times New Roman" pitchFamily="18" charset="0"/>
              </a:rPr>
              <a:t>: Insuring the bad things</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400" b="1" i="0" u="none" strike="noStrike" kern="1200" cap="none" spc="0" normalizeH="0" baseline="0" noProof="0" dirty="0">
                <a:ln>
                  <a:noFill/>
                </a:ln>
                <a:solidFill>
                  <a:prstClr val="black"/>
                </a:solidFill>
                <a:effectLst/>
                <a:uLnTx/>
                <a:uFillTx/>
                <a:latin typeface="Arial" pitchFamily="34" charset="0"/>
                <a:cs typeface="Times New Roman" pitchFamily="18" charset="0"/>
              </a:rPr>
              <a:t>Scope</a:t>
            </a:r>
            <a:r>
              <a:rPr kumimoji="0" lang="en-US" altLang="en-US" sz="1400" b="0" i="0" u="none" strike="noStrike" kern="1200" cap="none" spc="0" normalizeH="0" baseline="0" noProof="0" dirty="0">
                <a:ln>
                  <a:noFill/>
                </a:ln>
                <a:solidFill>
                  <a:prstClr val="black"/>
                </a:solidFill>
                <a:effectLst/>
                <a:uLnTx/>
                <a:uFillTx/>
                <a:latin typeface="Arial" pitchFamily="34" charset="0"/>
                <a:cs typeface="Times New Roman" pitchFamily="18" charset="0"/>
              </a:rPr>
              <a:t>: Risk Transfer/Insurance/Loss Prevention/Mitigation of </a:t>
            </a:r>
            <a:br>
              <a:rPr kumimoji="0" lang="en-US" altLang="en-US" sz="14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en-US" altLang="en-US" sz="1400" b="0" i="0" u="none" strike="noStrike" kern="1200" cap="none" spc="0" normalizeH="0" baseline="0" noProof="0" dirty="0">
                <a:ln>
                  <a:noFill/>
                </a:ln>
                <a:solidFill>
                  <a:prstClr val="black"/>
                </a:solidFill>
                <a:effectLst/>
                <a:uLnTx/>
                <a:uFillTx/>
                <a:latin typeface="Arial" pitchFamily="34" charset="0"/>
                <a:cs typeface="Times New Roman" pitchFamily="18" charset="0"/>
              </a:rPr>
              <a:t>Insurable Risks</a:t>
            </a:r>
          </a:p>
        </p:txBody>
      </p:sp>
      <p:sp>
        <p:nvSpPr>
          <p:cNvPr id="11283" name="Slide Number Placeholder 38"/>
          <p:cNvSpPr txBox="1">
            <a:spLocks/>
          </p:cNvSpPr>
          <p:nvPr/>
        </p:nvSpPr>
        <p:spPr bwMode="auto">
          <a:xfrm>
            <a:off x="6986588" y="6564313"/>
            <a:ext cx="17160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r" defTabSz="914400" rtl="0" eaLnBrk="0" fontAlgn="auto" latinLnBrk="0" hangingPunct="0">
              <a:lnSpc>
                <a:spcPct val="100000"/>
              </a:lnSpc>
              <a:spcBef>
                <a:spcPct val="0"/>
              </a:spcBef>
              <a:spcAft>
                <a:spcPts val="0"/>
              </a:spcAft>
              <a:buClrTx/>
              <a:buSzTx/>
              <a:buFontTx/>
              <a:buNone/>
              <a:tabLst/>
              <a:defRPr/>
            </a:pPr>
            <a:fld id="{5DF38E72-2131-48F6-A86B-E09C2A8F713B}" type="slidenum">
              <a:rPr kumimoji="0" lang="en-US" altLang="en-US" sz="900" b="0" i="0" u="none" strike="noStrike" kern="1200" cap="none" spc="0" normalizeH="0" baseline="0" noProof="0">
                <a:ln>
                  <a:noFill/>
                </a:ln>
                <a:solidFill>
                  <a:srgbClr val="A6A6A6"/>
                </a:solidFill>
                <a:effectLst/>
                <a:uLnTx/>
                <a:uFillTx/>
                <a:latin typeface="Arial" pitchFamily="34" charset="0"/>
              </a:rPr>
              <a:pPr marL="0" marR="0" lvl="0" indent="0" algn="r" defTabSz="914400" rtl="0" eaLnBrk="0" fontAlgn="auto" latinLnBrk="0" hangingPunct="0">
                <a:lnSpc>
                  <a:spcPct val="100000"/>
                </a:lnSpc>
                <a:spcBef>
                  <a:spcPct val="0"/>
                </a:spcBef>
                <a:spcAft>
                  <a:spcPts val="0"/>
                </a:spcAft>
                <a:buClrTx/>
                <a:buSzTx/>
                <a:buFontTx/>
                <a:buNone/>
                <a:tabLst/>
                <a:defRPr/>
              </a:pPr>
              <a:t>14</a:t>
            </a:fld>
            <a:endParaRPr kumimoji="0" lang="en-US" altLang="en-US" sz="900" b="0" i="0" u="none" strike="noStrike" kern="1200" cap="none" spc="0" normalizeH="0" baseline="0" noProof="0" dirty="0">
              <a:ln>
                <a:noFill/>
              </a:ln>
              <a:solidFill>
                <a:srgbClr val="A6A6A6"/>
              </a:solidFill>
              <a:effectLst/>
              <a:uLnTx/>
              <a:uFillTx/>
              <a:latin typeface="Arial" pitchFamily="34" charset="0"/>
            </a:endParaRPr>
          </a:p>
        </p:txBody>
      </p:sp>
      <p:sp>
        <p:nvSpPr>
          <p:cNvPr id="11284" name="TextBox 2"/>
          <p:cNvSpPr txBox="1">
            <a:spLocks noChangeArrowheads="1"/>
          </p:cNvSpPr>
          <p:nvPr/>
        </p:nvSpPr>
        <p:spPr bwMode="auto">
          <a:xfrm>
            <a:off x="53975" y="209636"/>
            <a:ext cx="85740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defTabSz="914400" rtl="0" eaLnBrk="0" fontAlgn="auto" latinLnBrk="0" hangingPunct="0">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mn-lt"/>
              </a:rPr>
              <a:t>A Strong Migration Toward Strategic Influence </a:t>
            </a:r>
          </a:p>
          <a:p>
            <a:pPr marL="0" marR="0" lvl="0" indent="0" defTabSz="914400" rtl="0" eaLnBrk="0" fontAlgn="auto" latinLnBrk="0" hangingPunct="0">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mn-lt"/>
              </a:rPr>
              <a:t>&amp; Ultimate Success</a:t>
            </a:r>
          </a:p>
        </p:txBody>
      </p:sp>
    </p:spTree>
    <p:extLst>
      <p:ext uri="{BB962C8B-B14F-4D97-AF65-F5344CB8AC3E}">
        <p14:creationId xmlns:p14="http://schemas.microsoft.com/office/powerpoint/2010/main" val="375366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7"/>
          <p:cNvSpPr txBox="1">
            <a:spLocks noChangeArrowheads="1"/>
          </p:cNvSpPr>
          <p:nvPr/>
        </p:nvSpPr>
        <p:spPr bwMode="auto">
          <a:xfrm>
            <a:off x="228600" y="152400"/>
            <a:ext cx="8153401" cy="617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ct val="20000"/>
              </a:spcBef>
              <a:buChar char="•"/>
              <a:defRPr sz="3200">
                <a:solidFill>
                  <a:schemeClr val="tx1"/>
                </a:solidFill>
                <a:latin typeface="Arial" pitchFamily="34" charset="0"/>
                <a:ea typeface="ヒラギノ角ゴ Pro W3" pitchFamily="2" charset="-128"/>
              </a:defRPr>
            </a:lvl1pPr>
            <a:lvl2pPr marL="742950" indent="-7429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marL="341313" marR="0" lvl="0" indent="-341313"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all" spc="0" normalizeH="0" baseline="0" noProof="0" dirty="0">
                <a:ln>
                  <a:noFill/>
                </a:ln>
                <a:effectLst/>
                <a:uLnTx/>
                <a:uFillTx/>
                <a:latin typeface="+mn-lt"/>
                <a:ea typeface="ヒラギノ角ゴ Pro W3" pitchFamily="2" charset="-128"/>
                <a:cs typeface="Times New Roman" pitchFamily="18" charset="0"/>
              </a:rPr>
              <a:t>Do some risks matter more than</a:t>
            </a:r>
          </a:p>
          <a:p>
            <a:pPr marL="341313" marR="0" lvl="0" indent="-341313"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all" spc="0" normalizeH="0" baseline="0" noProof="0" dirty="0">
                <a:ln>
                  <a:noFill/>
                </a:ln>
                <a:effectLst/>
                <a:uLnTx/>
                <a:uFillTx/>
                <a:latin typeface="+mn-lt"/>
                <a:ea typeface="ヒラギノ角ゴ Pro W3" pitchFamily="2" charset="-128"/>
                <a:cs typeface="Times New Roman" pitchFamily="18" charset="0"/>
              </a:rPr>
              <a:t>others</a:t>
            </a:r>
            <a:r>
              <a:rPr kumimoji="0" lang="en-US" altLang="en-US" sz="3200" b="1" i="0" u="none" strike="noStrike" kern="1200" cap="all" spc="0" normalizeH="0" baseline="0" noProof="0" dirty="0">
                <a:ln>
                  <a:noFill/>
                </a:ln>
                <a:solidFill>
                  <a:prstClr val="black"/>
                </a:solidFill>
                <a:effectLst/>
                <a:uLnTx/>
                <a:uFillTx/>
                <a:latin typeface="Calibri"/>
                <a:ea typeface="ヒラギノ角ゴ Pro W3" pitchFamily="2" charset="-128"/>
                <a:cs typeface="Times New Roman" pitchFamily="18" charset="0"/>
              </a:rPr>
              <a:t>?</a:t>
            </a:r>
            <a:endParaRPr kumimoji="0" lang="en-US" altLang="en-US" sz="3200" b="1" i="0" u="none" strike="noStrike" kern="1200" cap="none" spc="0" normalizeH="0" baseline="0" noProof="0" dirty="0">
              <a:ln>
                <a:noFill/>
              </a:ln>
              <a:solidFill>
                <a:srgbClr val="000000"/>
              </a:solidFill>
              <a:effectLst/>
              <a:uLnTx/>
              <a:uFillTx/>
              <a:latin typeface="Lucida Grande" pitchFamily="2" charset="0"/>
              <a:ea typeface="ヒラギノ角ゴ Pro W3" pitchFamily="2" charset="-128"/>
              <a:cs typeface="Times New Roman" pitchFamily="18" charset="0"/>
            </a:endParaRPr>
          </a:p>
          <a:p>
            <a:pPr marL="341313" marR="0" lvl="0" indent="-341313"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A6A6A6"/>
                </a:solidFill>
                <a:effectLst/>
                <a:uLnTx/>
                <a:uFillTx/>
                <a:latin typeface="Lucida Grande" pitchFamily="2" charset="0"/>
                <a:ea typeface="ヒラギノ角ゴ Pro W3" pitchFamily="2" charset="-128"/>
                <a:cs typeface="Times New Roman" pitchFamily="18" charset="0"/>
              </a:rPr>
              <a:t> </a:t>
            </a:r>
            <a:endParaRPr kumimoji="0" lang="en-US" altLang="en-US" sz="1000" b="0" i="0" u="none" strike="noStrike" kern="1200" cap="none" spc="0" normalizeH="0" baseline="0" noProof="0" dirty="0">
              <a:ln>
                <a:noFill/>
              </a:ln>
              <a:solidFill>
                <a:srgbClr val="A6A6A6"/>
              </a:solidFill>
              <a:effectLst/>
              <a:uLnTx/>
              <a:uFillTx/>
              <a:latin typeface="Lucida Grande" pitchFamily="2" charset="0"/>
              <a:ea typeface="ヒラギノ角ゴ Pro W3" pitchFamily="2" charset="-128"/>
              <a:cs typeface="Times New Roman" pitchFamily="18" charset="0"/>
            </a:endParaRPr>
          </a:p>
        </p:txBody>
      </p:sp>
      <p:pic>
        <p:nvPicPr>
          <p:cNvPr id="45059" name="Picture 7" descr="Pt of Ligh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72952"/>
            <a:ext cx="6981826" cy="409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Slide Number Placeholder 38"/>
          <p:cNvSpPr txBox="1">
            <a:spLocks/>
          </p:cNvSpPr>
          <p:nvPr/>
        </p:nvSpPr>
        <p:spPr bwMode="auto">
          <a:xfrm>
            <a:off x="6986588" y="6564313"/>
            <a:ext cx="17160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A69605B-BA98-4284-8564-1D04EF9074BC}" type="slidenum">
              <a:rPr kumimoji="0" lang="en-US" altLang="en-US" sz="900" b="0" i="0" u="none" strike="noStrike" kern="1200" cap="none" spc="0" normalizeH="0" baseline="0" noProof="0">
                <a:ln>
                  <a:noFill/>
                </a:ln>
                <a:solidFill>
                  <a:srgbClr val="A6A6A6"/>
                </a:solidFill>
                <a:effectLst/>
                <a:uLnTx/>
                <a:uFillTx/>
                <a:latin typeface="Arial" pitchFamily="34" charset="0"/>
                <a:ea typeface="ヒラギノ角ゴ Pro W3" pitchFamily="2"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900" b="0" i="0" u="none" strike="noStrike" kern="1200" cap="none" spc="0" normalizeH="0" baseline="0" noProof="0" dirty="0">
              <a:ln>
                <a:noFill/>
              </a:ln>
              <a:solidFill>
                <a:srgbClr val="A6A6A6"/>
              </a:solidFill>
              <a:effectLst/>
              <a:uLnTx/>
              <a:uFillTx/>
              <a:latin typeface="Arial" pitchFamily="34" charset="0"/>
              <a:ea typeface="ヒラギノ角ゴ Pro W3" pitchFamily="2" charset="-128"/>
              <a:cs typeface="+mn-cs"/>
            </a:endParaRPr>
          </a:p>
        </p:txBody>
      </p:sp>
    </p:spTree>
    <p:extLst>
      <p:ext uri="{BB962C8B-B14F-4D97-AF65-F5344CB8AC3E}">
        <p14:creationId xmlns:p14="http://schemas.microsoft.com/office/powerpoint/2010/main" val="259858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62032"/>
            <a:ext cx="8382000" cy="584775"/>
          </a:xfrm>
          <a:noFill/>
          <a:ln w="9525">
            <a:noFill/>
            <a:miter lim="800000"/>
            <a:headEnd/>
            <a:tailEnd/>
          </a:ln>
        </p:spPr>
        <p:txBody>
          <a:bodyPr vert="horz" wrap="square" lIns="91440" tIns="45720" rIns="91440" bIns="45720" rtlCol="0" anchor="ctr">
            <a:spAutoFit/>
          </a:bodyPr>
          <a:lstStyle/>
          <a:p>
            <a:pPr algn="l" eaLnBrk="0" hangingPunct="0">
              <a:spcBef>
                <a:spcPct val="50000"/>
              </a:spcBef>
            </a:pPr>
            <a:r>
              <a:rPr lang="en-US" sz="3200" b="1" dirty="0">
                <a:latin typeface="+mn-lt"/>
                <a:ea typeface="Verdana" pitchFamily="34" charset="0"/>
                <a:cs typeface="Verdana" pitchFamily="34" charset="0"/>
              </a:rPr>
              <a:t>The Risk Type Spectrum</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2267719"/>
              </p:ext>
            </p:extLst>
          </p:nvPr>
        </p:nvGraphicFramePr>
        <p:xfrm>
          <a:off x="609601" y="1295400"/>
          <a:ext cx="7924800" cy="4523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36F121B-E022-4B4B-8BC4-CD5ACAE93179}"/>
              </a:ext>
            </a:extLst>
          </p:cNvPr>
          <p:cNvSpPr txBox="1"/>
          <p:nvPr/>
        </p:nvSpPr>
        <p:spPr>
          <a:xfrm>
            <a:off x="2438400" y="5181600"/>
            <a:ext cx="5791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a:ea typeface="+mn-ea"/>
                <a:cs typeface="+mn-cs"/>
              </a:rPr>
              <a:t>AN ENTERPISE RISK MANAGEMENT SPECTRUM</a:t>
            </a:r>
          </a:p>
        </p:txBody>
      </p:sp>
    </p:spTree>
    <p:extLst>
      <p:ext uri="{BB962C8B-B14F-4D97-AF65-F5344CB8AC3E}">
        <p14:creationId xmlns:p14="http://schemas.microsoft.com/office/powerpoint/2010/main" val="116619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839200" cy="627872"/>
          </a:xfrm>
        </p:spPr>
        <p:txBody>
          <a:bodyPr>
            <a:noAutofit/>
          </a:bodyPr>
          <a:lstStyle/>
          <a:p>
            <a:pPr algn="l"/>
            <a:r>
              <a:rPr lang="en-US" sz="2800" b="1" dirty="0"/>
              <a:t> The Strategic Risk Dilemma: Beyond Insurable Risks</a:t>
            </a:r>
          </a:p>
        </p:txBody>
      </p:sp>
      <p:pic>
        <p:nvPicPr>
          <p:cNvPr id="7" name="Picture 2" descr="http://cebviews.com/uploads/2010/05/Why-Audit-Should-Test-Corporate-Strategy-Slide-1.jpg?TB_iframe=true&amp;height=970&amp;width=1250"/>
          <p:cNvPicPr>
            <a:picLocks noChangeAspect="1" noChangeArrowheads="1"/>
          </p:cNvPicPr>
          <p:nvPr/>
        </p:nvPicPr>
        <p:blipFill>
          <a:blip r:embed="rId3" cstate="print"/>
          <a:srcRect l="1600" t="6534" r="2400" b="8301"/>
          <a:stretch>
            <a:fillRect/>
          </a:stretch>
        </p:blipFill>
        <p:spPr bwMode="auto">
          <a:xfrm>
            <a:off x="543823" y="1093820"/>
            <a:ext cx="7702658" cy="4799279"/>
          </a:xfrm>
          <a:prstGeom prst="rect">
            <a:avLst/>
          </a:prstGeom>
          <a:noFill/>
          <a:ln w="3175">
            <a:solidFill>
              <a:srgbClr val="000000"/>
            </a:solidFill>
          </a:ln>
          <a:effectLst/>
        </p:spPr>
      </p:pic>
      <p:sp>
        <p:nvSpPr>
          <p:cNvPr id="8" name="TextBox 7"/>
          <p:cNvSpPr txBox="1"/>
          <p:nvPr/>
        </p:nvSpPr>
        <p:spPr>
          <a:xfrm>
            <a:off x="518940" y="6005846"/>
            <a:ext cx="362703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Corporate Executive Board</a:t>
            </a:r>
          </a:p>
        </p:txBody>
      </p:sp>
    </p:spTree>
    <p:extLst>
      <p:ext uri="{BB962C8B-B14F-4D97-AF65-F5344CB8AC3E}">
        <p14:creationId xmlns:p14="http://schemas.microsoft.com/office/powerpoint/2010/main" val="960355870"/>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normal.gif"/>
          <p:cNvPicPr>
            <a:picLocks noChangeAspect="1"/>
          </p:cNvPicPr>
          <p:nvPr/>
        </p:nvPicPr>
        <p:blipFill>
          <a:blip r:embed="rId3"/>
          <a:stretch>
            <a:fillRect/>
          </a:stretch>
        </p:blipFill>
        <p:spPr>
          <a:xfrm>
            <a:off x="955675" y="1590675"/>
            <a:ext cx="7364413" cy="4276725"/>
          </a:xfrm>
          <a:prstGeom prst="rect">
            <a:avLst/>
          </a:prstGeom>
          <a:solidFill>
            <a:schemeClr val="tx2">
              <a:lumMod val="75000"/>
            </a:schemeClr>
          </a:solidFill>
        </p:spPr>
      </p:pic>
      <p:sp>
        <p:nvSpPr>
          <p:cNvPr id="15363" name="TextBox 11"/>
          <p:cNvSpPr txBox="1">
            <a:spLocks noChangeArrowheads="1"/>
          </p:cNvSpPr>
          <p:nvPr/>
        </p:nvSpPr>
        <p:spPr bwMode="auto">
          <a:xfrm rot="-5400000">
            <a:off x="-1568449" y="3305144"/>
            <a:ext cx="426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Lucida Grande"/>
                <a:cs typeface="Arial" pitchFamily="34" charset="0"/>
              </a:rPr>
              <a:t>FREQUENCY/LIKELIHOOD</a:t>
            </a:r>
          </a:p>
        </p:txBody>
      </p:sp>
      <p:sp>
        <p:nvSpPr>
          <p:cNvPr id="15364" name="TextBox 12"/>
          <p:cNvSpPr txBox="1">
            <a:spLocks noChangeArrowheads="1"/>
          </p:cNvSpPr>
          <p:nvPr/>
        </p:nvSpPr>
        <p:spPr bwMode="auto">
          <a:xfrm>
            <a:off x="2506663" y="5899150"/>
            <a:ext cx="3127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Lucida Grande"/>
                <a:cs typeface="Arial" pitchFamily="34" charset="0"/>
              </a:rPr>
              <a:t>SEVERITY/IMPACT</a:t>
            </a:r>
          </a:p>
        </p:txBody>
      </p:sp>
      <p:pic>
        <p:nvPicPr>
          <p:cNvPr id="8" name="Picture 7" descr="BlackSwan.jpg"/>
          <p:cNvPicPr>
            <a:picLocks noChangeAspect="1"/>
          </p:cNvPicPr>
          <p:nvPr/>
        </p:nvPicPr>
        <p:blipFill>
          <a:blip r:embed="rId4"/>
          <a:stretch>
            <a:fillRect/>
          </a:stretch>
        </p:blipFill>
        <p:spPr>
          <a:xfrm>
            <a:off x="7085013" y="4581525"/>
            <a:ext cx="946150" cy="665163"/>
          </a:xfrm>
          <a:prstGeom prst="rect">
            <a:avLst/>
          </a:prstGeom>
          <a:solidFill>
            <a:schemeClr val="tx2">
              <a:lumMod val="40000"/>
              <a:lumOff val="60000"/>
            </a:schemeClr>
          </a:solidFill>
          <a:ln>
            <a:solidFill>
              <a:schemeClr val="tx1"/>
            </a:solidFill>
          </a:ln>
        </p:spPr>
      </p:pic>
      <p:sp>
        <p:nvSpPr>
          <p:cNvPr id="15366" name="Title 1"/>
          <p:cNvSpPr>
            <a:spLocks noGrp="1"/>
          </p:cNvSpPr>
          <p:nvPr>
            <p:ph type="title"/>
          </p:nvPr>
        </p:nvSpPr>
        <p:spPr>
          <a:xfrm>
            <a:off x="152400" y="212725"/>
            <a:ext cx="8686800" cy="930275"/>
          </a:xfrm>
        </p:spPr>
        <p:txBody>
          <a:bodyPr>
            <a:noAutofit/>
          </a:bodyPr>
          <a:lstStyle/>
          <a:p>
            <a:pPr algn="l"/>
            <a:r>
              <a:rPr lang="en-US" altLang="en-US" sz="3200" b="1" dirty="0">
                <a:solidFill>
                  <a:schemeClr val="accent2"/>
                </a:solidFill>
                <a:latin typeface="+mn-lt"/>
                <a:cs typeface="ヒラギノ角ゴ Pro W3"/>
              </a:rPr>
              <a:t>High Performance and the Loss Curve</a:t>
            </a:r>
          </a:p>
        </p:txBody>
      </p:sp>
      <p:sp>
        <p:nvSpPr>
          <p:cNvPr id="15367" name="TextBox 1"/>
          <p:cNvSpPr txBox="1">
            <a:spLocks noChangeArrowheads="1"/>
          </p:cNvSpPr>
          <p:nvPr/>
        </p:nvSpPr>
        <p:spPr bwMode="auto">
          <a:xfrm>
            <a:off x="2129790" y="1730307"/>
            <a:ext cx="2503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Lucida Grande"/>
              </a:rPr>
              <a:t>X</a:t>
            </a:r>
            <a:r>
              <a:rPr kumimoji="0" lang="en-US" altLang="en-US" sz="2000" b="0" i="0" u="none" strike="noStrike" kern="1200" cap="none" spc="0" normalizeH="0" baseline="0" noProof="0" dirty="0">
                <a:ln>
                  <a:noFill/>
                </a:ln>
                <a:solidFill>
                  <a:srgbClr val="C00000"/>
                </a:solidFill>
                <a:effectLst/>
                <a:uLnTx/>
                <a:uFillTx/>
                <a:latin typeface="Lucida Grande"/>
              </a:rPr>
              <a:t> </a:t>
            </a:r>
            <a:r>
              <a:rPr kumimoji="0" lang="en-US" altLang="en-US" sz="2000" b="1" i="0" u="none" strike="noStrike" kern="1200" cap="none" spc="0" normalizeH="0" baseline="0" noProof="0" dirty="0">
                <a:ln>
                  <a:noFill/>
                </a:ln>
                <a:solidFill>
                  <a:srgbClr val="C00000"/>
                </a:solidFill>
                <a:effectLst/>
                <a:uLnTx/>
                <a:uFillTx/>
                <a:latin typeface="Lucida Grande"/>
              </a:rPr>
              <a:t>Expected 	Losses</a:t>
            </a:r>
          </a:p>
        </p:txBody>
      </p:sp>
      <p:sp>
        <p:nvSpPr>
          <p:cNvPr id="15368" name="TextBox 3"/>
          <p:cNvSpPr txBox="1">
            <a:spLocks noChangeArrowheads="1"/>
          </p:cNvSpPr>
          <p:nvPr/>
        </p:nvSpPr>
        <p:spPr bwMode="auto">
          <a:xfrm>
            <a:off x="3707903" y="3200401"/>
            <a:ext cx="4323259"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Lucida Grande"/>
              </a:rPr>
              <a:t> Typically Uninsurable</a:t>
            </a:r>
          </a:p>
        </p:txBody>
      </p:sp>
      <p:sp>
        <p:nvSpPr>
          <p:cNvPr id="15369" name="Footer Placeholder 13"/>
          <p:cNvSpPr>
            <a:spLocks noGrp="1"/>
          </p:cNvSpPr>
          <p:nvPr>
            <p:ph type="ftr" sz="quarter" idx="4294967295"/>
          </p:nvPr>
        </p:nvSpPr>
        <p:spPr bwMode="auto">
          <a:xfrm>
            <a:off x="3581400" y="6397685"/>
            <a:ext cx="5333999" cy="247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rgbClr val="7F7F7F"/>
                </a:solidFill>
                <a:latin typeface="Arial" pitchFamily="34" charset="0"/>
                <a:ea typeface="ヒラギノ角ゴ Pro W3"/>
                <a:cs typeface="ヒラギノ角ゴ Pro W3"/>
              </a:defRPr>
            </a:lvl1pPr>
            <a:lvl2pPr marL="742950" indent="-285750" eaLnBrk="0" hangingPunct="0">
              <a:spcBef>
                <a:spcPct val="20000"/>
              </a:spcBef>
              <a:buChar char="–"/>
              <a:defRPr sz="2200">
                <a:solidFill>
                  <a:srgbClr val="7F7F7F"/>
                </a:solidFill>
                <a:latin typeface="Arial" pitchFamily="34" charset="0"/>
                <a:ea typeface="ヒラギノ角ゴ Pro W3"/>
                <a:cs typeface="ヒラギノ角ゴ Pro W3"/>
              </a:defRPr>
            </a:lvl2pPr>
            <a:lvl3pPr marL="1143000" indent="-228600" eaLnBrk="0" hangingPunct="0">
              <a:spcBef>
                <a:spcPct val="20000"/>
              </a:spcBef>
              <a:buChar char="•"/>
              <a:defRPr sz="2000">
                <a:solidFill>
                  <a:srgbClr val="7F7F7F"/>
                </a:solidFill>
                <a:latin typeface="Arial" pitchFamily="34" charset="0"/>
                <a:ea typeface="ヒラギノ角ゴ Pro W3"/>
                <a:cs typeface="ヒラギノ角ゴ Pro W3"/>
              </a:defRPr>
            </a:lvl3pPr>
            <a:lvl4pPr marL="1600200" indent="-228600" eaLnBrk="0" hangingPunct="0">
              <a:spcBef>
                <a:spcPct val="20000"/>
              </a:spcBef>
              <a:buChar char="–"/>
              <a:defRPr>
                <a:solidFill>
                  <a:srgbClr val="7F7F7F"/>
                </a:solidFill>
                <a:latin typeface="Arial" pitchFamily="34" charset="0"/>
                <a:ea typeface="ヒラギノ角ゴ Pro W3"/>
                <a:cs typeface="ヒラギノ角ゴ Pro W3"/>
              </a:defRPr>
            </a:lvl4pPr>
            <a:lvl5pPr marL="2057400" indent="-228600" eaLnBrk="0" hangingPunct="0">
              <a:spcBef>
                <a:spcPct val="20000"/>
              </a:spcBef>
              <a:buChar char="»"/>
              <a:defRPr sz="1600">
                <a:solidFill>
                  <a:srgbClr val="7F7F7F"/>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7F7F7F"/>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Lucida Grande"/>
              </a:rPr>
              <a:t>Copyright ERM, LLC: All rights reserved; distribution prohibited without permission</a:t>
            </a:r>
          </a:p>
        </p:txBody>
      </p:sp>
      <p:sp>
        <p:nvSpPr>
          <p:cNvPr id="10" name="Arrow: Up 9">
            <a:extLst>
              <a:ext uri="{FF2B5EF4-FFF2-40B4-BE49-F238E27FC236}">
                <a16:creationId xmlns:a16="http://schemas.microsoft.com/office/drawing/2014/main" id="{49597AD8-0B54-45C9-AEB1-5F892FC6F401}"/>
              </a:ext>
            </a:extLst>
          </p:cNvPr>
          <p:cNvSpPr/>
          <p:nvPr/>
        </p:nvSpPr>
        <p:spPr>
          <a:xfrm>
            <a:off x="2209800" y="2286000"/>
            <a:ext cx="152400" cy="317161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C18582A-CF78-4A05-B50B-2F4926B29847}"/>
              </a:ext>
            </a:extLst>
          </p:cNvPr>
          <p:cNvSpPr txBox="1"/>
          <p:nvPr/>
        </p:nvSpPr>
        <p:spPr>
          <a:xfrm>
            <a:off x="2662238" y="4293395"/>
            <a:ext cx="1330324" cy="507831"/>
          </a:xfrm>
          <a:prstGeom prst="rect">
            <a:avLst/>
          </a:prstGeom>
          <a:solidFill>
            <a:srgbClr val="92D050"/>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000000"/>
                </a:solidFill>
                <a:effectLst/>
                <a:uLnTx/>
                <a:uFillTx/>
                <a:latin typeface="Verdana"/>
                <a:ea typeface="+mn-ea"/>
                <a:cs typeface="+mn-cs"/>
              </a:rPr>
              <a:t>Typically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000000"/>
                </a:solidFill>
                <a:effectLst/>
                <a:uLnTx/>
                <a:uFillTx/>
                <a:latin typeface="Verdana"/>
                <a:ea typeface="+mn-ea"/>
                <a:cs typeface="+mn-cs"/>
              </a:rPr>
              <a:t>Insurable</a:t>
            </a:r>
          </a:p>
        </p:txBody>
      </p:sp>
      <p:cxnSp>
        <p:nvCxnSpPr>
          <p:cNvPr id="3" name="Straight Arrow Connector 2">
            <a:extLst>
              <a:ext uri="{FF2B5EF4-FFF2-40B4-BE49-F238E27FC236}">
                <a16:creationId xmlns:a16="http://schemas.microsoft.com/office/drawing/2014/main" id="{E949B9E0-CBDB-4BF0-A991-EB4D1CAF8BFA}"/>
              </a:ext>
            </a:extLst>
          </p:cNvPr>
          <p:cNvCxnSpPr/>
          <p:nvPr/>
        </p:nvCxnSpPr>
        <p:spPr>
          <a:xfrm flipH="1">
            <a:off x="2133600" y="4581525"/>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C34B4AC-99DE-4B93-B6DA-8FD59667CFD6}"/>
              </a:ext>
            </a:extLst>
          </p:cNvPr>
          <p:cNvCxnSpPr>
            <a:cxnSpLocks/>
          </p:cNvCxnSpPr>
          <p:nvPr/>
        </p:nvCxnSpPr>
        <p:spPr>
          <a:xfrm flipH="1">
            <a:off x="2019331" y="4626115"/>
            <a:ext cx="566706" cy="326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632461"/>
      </p:ext>
    </p:extLst>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9"/>
          <p:cNvSpPr txBox="1">
            <a:spLocks noChangeArrowheads="1"/>
          </p:cNvSpPr>
          <p:nvPr/>
        </p:nvSpPr>
        <p:spPr bwMode="auto">
          <a:xfrm>
            <a:off x="0" y="1066800"/>
            <a:ext cx="2286000" cy="2308324"/>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The discipline of risk management has evolved from strictly a </a:t>
            </a:r>
            <a:r>
              <a:rPr kumimoji="0" lang="en-US" sz="1600" b="1" i="1" u="none" strike="noStrike" kern="1200" cap="none" spc="0" normalizeH="0" baseline="0" noProof="0" dirty="0">
                <a:ln>
                  <a:noFill/>
                </a:ln>
                <a:solidFill>
                  <a:prstClr val="black"/>
                </a:solidFill>
                <a:effectLst/>
                <a:uLnTx/>
                <a:uFillTx/>
                <a:latin typeface="Calibri"/>
                <a:ea typeface="+mn-ea"/>
                <a:cs typeface="+mn-cs"/>
              </a:rPr>
              <a:t>value preservation-based </a:t>
            </a:r>
            <a:r>
              <a:rPr kumimoji="0" lang="en-US" sz="1600" b="0" i="0" u="none" strike="noStrike" kern="1200" cap="none" spc="0" normalizeH="0" baseline="0" noProof="0" dirty="0">
                <a:ln>
                  <a:noFill/>
                </a:ln>
                <a:solidFill>
                  <a:prstClr val="black"/>
                </a:solidFill>
                <a:effectLst/>
                <a:uLnTx/>
                <a:uFillTx/>
                <a:latin typeface="Calibri"/>
                <a:ea typeface="+mn-ea"/>
                <a:cs typeface="+mn-cs"/>
              </a:rPr>
              <a:t>focus to a balanced focus between protecting assets and creating or enhancing value.</a:t>
            </a:r>
          </a:p>
        </p:txBody>
      </p:sp>
      <p:grpSp>
        <p:nvGrpSpPr>
          <p:cNvPr id="2" name="Group 17"/>
          <p:cNvGrpSpPr>
            <a:grpSpLocks/>
          </p:cNvGrpSpPr>
          <p:nvPr/>
        </p:nvGrpSpPr>
        <p:grpSpPr bwMode="auto">
          <a:xfrm>
            <a:off x="2133600" y="1219200"/>
            <a:ext cx="6858000" cy="4746486"/>
            <a:chOff x="76200" y="1600200"/>
            <a:chExt cx="6858000" cy="4746485"/>
          </a:xfrm>
        </p:grpSpPr>
        <p:sp>
          <p:nvSpPr>
            <p:cNvPr id="20" name="Freeform 19"/>
            <p:cNvSpPr/>
            <p:nvPr/>
          </p:nvSpPr>
          <p:spPr bwMode="auto">
            <a:xfrm>
              <a:off x="894619" y="1600200"/>
              <a:ext cx="6035040" cy="1573883"/>
            </a:xfrm>
            <a:custGeom>
              <a:avLst/>
              <a:gdLst>
                <a:gd name="connsiteX0" fmla="*/ 0 w 7734300"/>
                <a:gd name="connsiteY0" fmla="*/ 1803400 h 1803400"/>
                <a:gd name="connsiteX1" fmla="*/ 1409700 w 7734300"/>
                <a:gd name="connsiteY1" fmla="*/ 0 h 1803400"/>
                <a:gd name="connsiteX2" fmla="*/ 7734300 w 7734300"/>
                <a:gd name="connsiteY2" fmla="*/ 12700 h 1803400"/>
                <a:gd name="connsiteX3" fmla="*/ 7734300 w 7734300"/>
                <a:gd name="connsiteY3" fmla="*/ 838200 h 1803400"/>
                <a:gd name="connsiteX4" fmla="*/ 1409700 w 7734300"/>
                <a:gd name="connsiteY4" fmla="*/ 850900 h 1803400"/>
                <a:gd name="connsiteX5" fmla="*/ 0 w 7734300"/>
                <a:gd name="connsiteY5" fmla="*/ 1803400 h 1803400"/>
                <a:gd name="connsiteX0" fmla="*/ 0 w 7734300"/>
                <a:gd name="connsiteY0" fmla="*/ 1803400 h 1905000"/>
                <a:gd name="connsiteX1" fmla="*/ 1409700 w 7734300"/>
                <a:gd name="connsiteY1" fmla="*/ 0 h 1905000"/>
                <a:gd name="connsiteX2" fmla="*/ 7734300 w 7734300"/>
                <a:gd name="connsiteY2" fmla="*/ 12700 h 1905000"/>
                <a:gd name="connsiteX3" fmla="*/ 7734300 w 7734300"/>
                <a:gd name="connsiteY3" fmla="*/ 838200 h 1905000"/>
                <a:gd name="connsiteX4" fmla="*/ 1409700 w 7734300"/>
                <a:gd name="connsiteY4" fmla="*/ 850900 h 1905000"/>
                <a:gd name="connsiteX5" fmla="*/ 127000 w 7734300"/>
                <a:gd name="connsiteY5" fmla="*/ 1905000 h 1905000"/>
                <a:gd name="connsiteX6" fmla="*/ 0 w 7734300"/>
                <a:gd name="connsiteY6" fmla="*/ 1803400 h 1905000"/>
                <a:gd name="connsiteX0" fmla="*/ 0 w 7759700"/>
                <a:gd name="connsiteY0" fmla="*/ 1828800 h 1905000"/>
                <a:gd name="connsiteX1" fmla="*/ 1435100 w 7759700"/>
                <a:gd name="connsiteY1" fmla="*/ 0 h 1905000"/>
                <a:gd name="connsiteX2" fmla="*/ 7759700 w 7759700"/>
                <a:gd name="connsiteY2" fmla="*/ 12700 h 1905000"/>
                <a:gd name="connsiteX3" fmla="*/ 7759700 w 7759700"/>
                <a:gd name="connsiteY3" fmla="*/ 838200 h 1905000"/>
                <a:gd name="connsiteX4" fmla="*/ 1435100 w 7759700"/>
                <a:gd name="connsiteY4" fmla="*/ 850900 h 1905000"/>
                <a:gd name="connsiteX5" fmla="*/ 152400 w 7759700"/>
                <a:gd name="connsiteY5" fmla="*/ 1905000 h 1905000"/>
                <a:gd name="connsiteX6" fmla="*/ 0 w 7759700"/>
                <a:gd name="connsiteY6"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59700" h="1905000">
                  <a:moveTo>
                    <a:pt x="0" y="1828800"/>
                  </a:moveTo>
                  <a:lnTo>
                    <a:pt x="1435100" y="0"/>
                  </a:lnTo>
                  <a:lnTo>
                    <a:pt x="7759700" y="12700"/>
                  </a:lnTo>
                  <a:lnTo>
                    <a:pt x="7759700" y="838200"/>
                  </a:lnTo>
                  <a:lnTo>
                    <a:pt x="1435100" y="850900"/>
                  </a:lnTo>
                  <a:lnTo>
                    <a:pt x="152400" y="1905000"/>
                  </a:lnTo>
                  <a:lnTo>
                    <a:pt x="0" y="1828800"/>
                  </a:lnTo>
                  <a:close/>
                </a:path>
              </a:pathLst>
            </a:custGeom>
            <a:gradFill>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292100" dist="139700" dir="2700000" algn="ctr">
                <a:srgbClr val="000000">
                  <a:alpha val="65000"/>
                </a:srgbClr>
              </a:outerShdw>
            </a:effectLst>
            <a:scene3d>
              <a:camera prst="orthographicFront">
                <a:rot lat="0" lon="0" rev="0"/>
              </a:camera>
              <a:lightRig rig="harsh" dir="t"/>
            </a:scene3d>
            <a:sp3d>
              <a:bevelT w="88900" h="88900"/>
              <a:bevelB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23" name="Freeform 22"/>
            <p:cNvSpPr/>
            <p:nvPr/>
          </p:nvSpPr>
          <p:spPr bwMode="auto">
            <a:xfrm>
              <a:off x="1345799" y="2366157"/>
              <a:ext cx="5586984" cy="965315"/>
            </a:xfrm>
            <a:custGeom>
              <a:avLst/>
              <a:gdLst>
                <a:gd name="connsiteX0" fmla="*/ 0 w 7226300"/>
                <a:gd name="connsiteY0" fmla="*/ 1041400 h 1168400"/>
                <a:gd name="connsiteX1" fmla="*/ 901700 w 7226300"/>
                <a:gd name="connsiteY1" fmla="*/ 0 h 1168400"/>
                <a:gd name="connsiteX2" fmla="*/ 7226300 w 7226300"/>
                <a:gd name="connsiteY2" fmla="*/ 0 h 1168400"/>
                <a:gd name="connsiteX3" fmla="*/ 7226300 w 7226300"/>
                <a:gd name="connsiteY3" fmla="*/ 838200 h 1168400"/>
                <a:gd name="connsiteX4" fmla="*/ 889000 w 7226300"/>
                <a:gd name="connsiteY4" fmla="*/ 838200 h 1168400"/>
                <a:gd name="connsiteX5" fmla="*/ 101600 w 7226300"/>
                <a:gd name="connsiteY5" fmla="*/ 1168400 h 1168400"/>
                <a:gd name="connsiteX6" fmla="*/ 0 w 7226300"/>
                <a:gd name="connsiteY6" fmla="*/ 10414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300" h="1168400">
                  <a:moveTo>
                    <a:pt x="0" y="1041400"/>
                  </a:moveTo>
                  <a:lnTo>
                    <a:pt x="901700" y="0"/>
                  </a:lnTo>
                  <a:lnTo>
                    <a:pt x="7226300" y="0"/>
                  </a:lnTo>
                  <a:lnTo>
                    <a:pt x="7226300" y="838200"/>
                  </a:lnTo>
                  <a:lnTo>
                    <a:pt x="889000" y="838200"/>
                  </a:lnTo>
                  <a:lnTo>
                    <a:pt x="101600" y="1168400"/>
                  </a:lnTo>
                  <a:lnTo>
                    <a:pt x="0" y="1041400"/>
                  </a:lnTo>
                  <a:close/>
                </a:path>
              </a:pathLst>
            </a:custGeom>
            <a:gradFill>
              <a:gsLst>
                <a:gs pos="0">
                  <a:schemeClr val="accent5">
                    <a:hueOff val="1954215"/>
                    <a:satOff val="6718"/>
                    <a:lumOff val="-32236"/>
                    <a:alphaOff val="0"/>
                    <a:shade val="51000"/>
                    <a:satMod val="130000"/>
                  </a:schemeClr>
                </a:gs>
                <a:gs pos="80000">
                  <a:schemeClr val="accent5">
                    <a:hueOff val="1954215"/>
                    <a:satOff val="6718"/>
                    <a:lumOff val="-32236"/>
                    <a:alphaOff val="0"/>
                    <a:shade val="93000"/>
                    <a:satMod val="130000"/>
                  </a:schemeClr>
                </a:gs>
                <a:gs pos="100000">
                  <a:schemeClr val="accent5">
                    <a:hueOff val="1954215"/>
                    <a:satOff val="6718"/>
                    <a:lumOff val="-32236"/>
                    <a:alphaOff val="0"/>
                    <a:shade val="94000"/>
                    <a:satMod val="135000"/>
                  </a:schemeClr>
                </a:gs>
              </a:gsLst>
              <a:lin ang="16200000" scaled="0"/>
            </a:gradFill>
            <a:ln>
              <a:noFill/>
            </a:ln>
            <a:effectLst>
              <a:outerShdw blurRad="292100" dist="139700" dir="2700000" algn="ctr">
                <a:srgbClr val="000000">
                  <a:alpha val="65000"/>
                </a:srgbClr>
              </a:outerShdw>
            </a:effectLst>
            <a:scene3d>
              <a:camera prst="orthographicFront">
                <a:rot lat="0" lon="0" rev="0"/>
              </a:camera>
              <a:lightRig rig="harsh" dir="t"/>
            </a:scene3d>
            <a:sp3d>
              <a:bevelT w="88900" h="88900"/>
              <a:bevelB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24" name="Freeform 23"/>
            <p:cNvSpPr/>
            <p:nvPr/>
          </p:nvSpPr>
          <p:spPr bwMode="auto">
            <a:xfrm>
              <a:off x="1671069" y="3153099"/>
              <a:ext cx="5263131" cy="713493"/>
            </a:xfrm>
            <a:custGeom>
              <a:avLst/>
              <a:gdLst>
                <a:gd name="connsiteX0" fmla="*/ 38100 w 6832600"/>
                <a:gd name="connsiteY0" fmla="*/ 444500 h 863600"/>
                <a:gd name="connsiteX1" fmla="*/ 508000 w 6832600"/>
                <a:gd name="connsiteY1" fmla="*/ 0 h 863600"/>
                <a:gd name="connsiteX2" fmla="*/ 6832600 w 6832600"/>
                <a:gd name="connsiteY2" fmla="*/ 0 h 863600"/>
                <a:gd name="connsiteX3" fmla="*/ 6832600 w 6832600"/>
                <a:gd name="connsiteY3" fmla="*/ 863600 h 863600"/>
                <a:gd name="connsiteX4" fmla="*/ 495300 w 6832600"/>
                <a:gd name="connsiteY4" fmla="*/ 863600 h 863600"/>
                <a:gd name="connsiteX5" fmla="*/ 0 w 6832600"/>
                <a:gd name="connsiteY5" fmla="*/ 609600 h 863600"/>
                <a:gd name="connsiteX6" fmla="*/ 38100 w 6832600"/>
                <a:gd name="connsiteY6" fmla="*/ 4445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2600" h="863600">
                  <a:moveTo>
                    <a:pt x="38100" y="444500"/>
                  </a:moveTo>
                  <a:lnTo>
                    <a:pt x="508000" y="0"/>
                  </a:lnTo>
                  <a:lnTo>
                    <a:pt x="6832600" y="0"/>
                  </a:lnTo>
                  <a:lnTo>
                    <a:pt x="6832600" y="863600"/>
                  </a:lnTo>
                  <a:lnTo>
                    <a:pt x="495300" y="863600"/>
                  </a:lnTo>
                  <a:lnTo>
                    <a:pt x="0" y="609600"/>
                  </a:lnTo>
                  <a:lnTo>
                    <a:pt x="38100" y="444500"/>
                  </a:lnTo>
                  <a:close/>
                </a:path>
              </a:pathLst>
            </a:custGeom>
            <a:gradFill>
              <a:gsLst>
                <a:gs pos="0">
                  <a:srgbClr val="5D83A3"/>
                </a:gs>
                <a:gs pos="80000">
                  <a:srgbClr val="7BACD5"/>
                </a:gs>
                <a:gs pos="100000">
                  <a:srgbClr val="7AADD8"/>
                </a:gs>
              </a:gsLst>
              <a:lin ang="16200000" scaled="0"/>
            </a:gradFill>
            <a:ln>
              <a:noFill/>
            </a:ln>
            <a:effectLst>
              <a:outerShdw blurRad="292100" dist="139700" dir="2700000" algn="ctr">
                <a:srgbClr val="000000">
                  <a:alpha val="65000"/>
                </a:srgbClr>
              </a:outerShdw>
            </a:effectLst>
            <a:scene3d>
              <a:camera prst="orthographicFront">
                <a:rot lat="0" lon="0" rev="0"/>
              </a:camera>
              <a:lightRig rig="harsh" dir="t"/>
            </a:scene3d>
            <a:sp3d>
              <a:bevelT w="88900" h="88900"/>
              <a:bevelB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25" name="Freeform 24"/>
            <p:cNvSpPr/>
            <p:nvPr/>
          </p:nvSpPr>
          <p:spPr bwMode="auto">
            <a:xfrm flipV="1">
              <a:off x="894618" y="4630796"/>
              <a:ext cx="6039582" cy="1617603"/>
            </a:xfrm>
            <a:custGeom>
              <a:avLst/>
              <a:gdLst>
                <a:gd name="connsiteX0" fmla="*/ 0 w 7734300"/>
                <a:gd name="connsiteY0" fmla="*/ 1803400 h 1803400"/>
                <a:gd name="connsiteX1" fmla="*/ 1409700 w 7734300"/>
                <a:gd name="connsiteY1" fmla="*/ 0 h 1803400"/>
                <a:gd name="connsiteX2" fmla="*/ 7734300 w 7734300"/>
                <a:gd name="connsiteY2" fmla="*/ 12700 h 1803400"/>
                <a:gd name="connsiteX3" fmla="*/ 7734300 w 7734300"/>
                <a:gd name="connsiteY3" fmla="*/ 838200 h 1803400"/>
                <a:gd name="connsiteX4" fmla="*/ 1409700 w 7734300"/>
                <a:gd name="connsiteY4" fmla="*/ 850900 h 1803400"/>
                <a:gd name="connsiteX5" fmla="*/ 0 w 7734300"/>
                <a:gd name="connsiteY5" fmla="*/ 1803400 h 1803400"/>
                <a:gd name="connsiteX0" fmla="*/ 0 w 7734300"/>
                <a:gd name="connsiteY0" fmla="*/ 1803400 h 1905000"/>
                <a:gd name="connsiteX1" fmla="*/ 1409700 w 7734300"/>
                <a:gd name="connsiteY1" fmla="*/ 0 h 1905000"/>
                <a:gd name="connsiteX2" fmla="*/ 7734300 w 7734300"/>
                <a:gd name="connsiteY2" fmla="*/ 12700 h 1905000"/>
                <a:gd name="connsiteX3" fmla="*/ 7734300 w 7734300"/>
                <a:gd name="connsiteY3" fmla="*/ 838200 h 1905000"/>
                <a:gd name="connsiteX4" fmla="*/ 1409700 w 7734300"/>
                <a:gd name="connsiteY4" fmla="*/ 850900 h 1905000"/>
                <a:gd name="connsiteX5" fmla="*/ 127000 w 7734300"/>
                <a:gd name="connsiteY5" fmla="*/ 1905000 h 1905000"/>
                <a:gd name="connsiteX6" fmla="*/ 0 w 7734300"/>
                <a:gd name="connsiteY6" fmla="*/ 1803400 h 1905000"/>
                <a:gd name="connsiteX0" fmla="*/ 0 w 7759700"/>
                <a:gd name="connsiteY0" fmla="*/ 1828800 h 1905000"/>
                <a:gd name="connsiteX1" fmla="*/ 1435100 w 7759700"/>
                <a:gd name="connsiteY1" fmla="*/ 0 h 1905000"/>
                <a:gd name="connsiteX2" fmla="*/ 7759700 w 7759700"/>
                <a:gd name="connsiteY2" fmla="*/ 12700 h 1905000"/>
                <a:gd name="connsiteX3" fmla="*/ 7759700 w 7759700"/>
                <a:gd name="connsiteY3" fmla="*/ 838200 h 1905000"/>
                <a:gd name="connsiteX4" fmla="*/ 1435100 w 7759700"/>
                <a:gd name="connsiteY4" fmla="*/ 850900 h 1905000"/>
                <a:gd name="connsiteX5" fmla="*/ 152400 w 7759700"/>
                <a:gd name="connsiteY5" fmla="*/ 1905000 h 1905000"/>
                <a:gd name="connsiteX6" fmla="*/ 0 w 7759700"/>
                <a:gd name="connsiteY6"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59700" h="1905000">
                  <a:moveTo>
                    <a:pt x="0" y="1828800"/>
                  </a:moveTo>
                  <a:lnTo>
                    <a:pt x="1435100" y="0"/>
                  </a:lnTo>
                  <a:lnTo>
                    <a:pt x="7759700" y="12700"/>
                  </a:lnTo>
                  <a:lnTo>
                    <a:pt x="7759700" y="838200"/>
                  </a:lnTo>
                  <a:lnTo>
                    <a:pt x="1435100" y="850900"/>
                  </a:lnTo>
                  <a:lnTo>
                    <a:pt x="152400" y="1905000"/>
                  </a:lnTo>
                  <a:lnTo>
                    <a:pt x="0" y="1828800"/>
                  </a:lnTo>
                  <a:close/>
                </a:path>
              </a:pathLst>
            </a:custGeom>
            <a:solidFill>
              <a:schemeClr val="tx1"/>
            </a:solidFill>
            <a:ln>
              <a:noFill/>
            </a:ln>
            <a:effectLst>
              <a:outerShdw blurRad="292100" dist="139700" dir="2700000" algn="ctr">
                <a:srgbClr val="000000">
                  <a:alpha val="65000"/>
                </a:srgbClr>
              </a:outerShdw>
            </a:effectLst>
            <a:scene3d>
              <a:camera prst="orthographicFront">
                <a:rot lat="0" lon="0" rev="0"/>
              </a:camera>
              <a:lightRig rig="harsh" dir="t"/>
            </a:scene3d>
            <a:sp3d>
              <a:bevelT w="88900" h="88900"/>
              <a:bevelB w="88900" h="889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26" name="Freeform 25"/>
            <p:cNvSpPr/>
            <p:nvPr/>
          </p:nvSpPr>
          <p:spPr bwMode="auto">
            <a:xfrm flipV="1">
              <a:off x="1345800" y="4469037"/>
              <a:ext cx="5588400" cy="992130"/>
            </a:xfrm>
            <a:custGeom>
              <a:avLst/>
              <a:gdLst>
                <a:gd name="connsiteX0" fmla="*/ 0 w 7226300"/>
                <a:gd name="connsiteY0" fmla="*/ 1041400 h 1168400"/>
                <a:gd name="connsiteX1" fmla="*/ 901700 w 7226300"/>
                <a:gd name="connsiteY1" fmla="*/ 0 h 1168400"/>
                <a:gd name="connsiteX2" fmla="*/ 7226300 w 7226300"/>
                <a:gd name="connsiteY2" fmla="*/ 0 h 1168400"/>
                <a:gd name="connsiteX3" fmla="*/ 7226300 w 7226300"/>
                <a:gd name="connsiteY3" fmla="*/ 838200 h 1168400"/>
                <a:gd name="connsiteX4" fmla="*/ 889000 w 7226300"/>
                <a:gd name="connsiteY4" fmla="*/ 838200 h 1168400"/>
                <a:gd name="connsiteX5" fmla="*/ 101600 w 7226300"/>
                <a:gd name="connsiteY5" fmla="*/ 1168400 h 1168400"/>
                <a:gd name="connsiteX6" fmla="*/ 0 w 7226300"/>
                <a:gd name="connsiteY6" fmla="*/ 10414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300" h="1168400">
                  <a:moveTo>
                    <a:pt x="0" y="1041400"/>
                  </a:moveTo>
                  <a:lnTo>
                    <a:pt x="901700" y="0"/>
                  </a:lnTo>
                  <a:lnTo>
                    <a:pt x="7226300" y="0"/>
                  </a:lnTo>
                  <a:lnTo>
                    <a:pt x="7226300" y="838200"/>
                  </a:lnTo>
                  <a:lnTo>
                    <a:pt x="889000" y="838200"/>
                  </a:lnTo>
                  <a:lnTo>
                    <a:pt x="101600" y="1168400"/>
                  </a:lnTo>
                  <a:lnTo>
                    <a:pt x="0" y="1041400"/>
                  </a:lnTo>
                  <a:close/>
                </a:path>
              </a:pathLst>
            </a:custGeom>
            <a:gradFill>
              <a:gsLst>
                <a:gs pos="0">
                  <a:srgbClr val="9FB2B3"/>
                </a:gs>
                <a:gs pos="80000">
                  <a:srgbClr val="D0E8EB"/>
                </a:gs>
                <a:gs pos="100000">
                  <a:schemeClr val="accent5">
                    <a:hueOff val="0"/>
                    <a:satOff val="0"/>
                    <a:lumOff val="0"/>
                    <a:alphaOff val="0"/>
                    <a:shade val="94000"/>
                    <a:satMod val="135000"/>
                  </a:schemeClr>
                </a:gs>
              </a:gsLst>
              <a:lin ang="16200000" scaled="0"/>
            </a:gradFill>
            <a:ln>
              <a:noFill/>
            </a:ln>
            <a:effectLst>
              <a:outerShdw blurRad="292100" dist="139700" dir="2700000" algn="ctr">
                <a:srgbClr val="000000">
                  <a:alpha val="65000"/>
                </a:srgbClr>
              </a:outerShdw>
            </a:effectLst>
            <a:scene3d>
              <a:camera prst="orthographicFront">
                <a:rot lat="0" lon="0" rev="0"/>
              </a:camera>
              <a:lightRig rig="harsh" dir="t"/>
            </a:scene3d>
            <a:sp3d>
              <a:bevelT w="88900" h="88900"/>
              <a:bevelB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27" name="Freeform 26"/>
            <p:cNvSpPr/>
            <p:nvPr/>
          </p:nvSpPr>
          <p:spPr bwMode="auto">
            <a:xfrm flipV="1">
              <a:off x="1671069" y="3919053"/>
              <a:ext cx="5263131" cy="733313"/>
            </a:xfrm>
            <a:custGeom>
              <a:avLst/>
              <a:gdLst>
                <a:gd name="connsiteX0" fmla="*/ 38100 w 6832600"/>
                <a:gd name="connsiteY0" fmla="*/ 444500 h 863600"/>
                <a:gd name="connsiteX1" fmla="*/ 508000 w 6832600"/>
                <a:gd name="connsiteY1" fmla="*/ 0 h 863600"/>
                <a:gd name="connsiteX2" fmla="*/ 6832600 w 6832600"/>
                <a:gd name="connsiteY2" fmla="*/ 0 h 863600"/>
                <a:gd name="connsiteX3" fmla="*/ 6832600 w 6832600"/>
                <a:gd name="connsiteY3" fmla="*/ 863600 h 863600"/>
                <a:gd name="connsiteX4" fmla="*/ 495300 w 6832600"/>
                <a:gd name="connsiteY4" fmla="*/ 863600 h 863600"/>
                <a:gd name="connsiteX5" fmla="*/ 0 w 6832600"/>
                <a:gd name="connsiteY5" fmla="*/ 609600 h 863600"/>
                <a:gd name="connsiteX6" fmla="*/ 38100 w 6832600"/>
                <a:gd name="connsiteY6" fmla="*/ 4445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2600" h="863600">
                  <a:moveTo>
                    <a:pt x="38100" y="444500"/>
                  </a:moveTo>
                  <a:lnTo>
                    <a:pt x="508000" y="0"/>
                  </a:lnTo>
                  <a:lnTo>
                    <a:pt x="6832600" y="0"/>
                  </a:lnTo>
                  <a:lnTo>
                    <a:pt x="6832600" y="863600"/>
                  </a:lnTo>
                  <a:lnTo>
                    <a:pt x="495300" y="863600"/>
                  </a:lnTo>
                  <a:lnTo>
                    <a:pt x="0" y="609600"/>
                  </a:lnTo>
                  <a:lnTo>
                    <a:pt x="38100" y="444500"/>
                  </a:lnTo>
                  <a:close/>
                </a:path>
              </a:pathLst>
            </a:custGeom>
            <a:gradFill>
              <a:gsLst>
                <a:gs pos="0">
                  <a:srgbClr val="7E9EAB"/>
                </a:gs>
                <a:gs pos="80000">
                  <a:srgbClr val="A6CFDF"/>
                </a:gs>
                <a:gs pos="100000">
                  <a:schemeClr val="accent5">
                    <a:hueOff val="651405"/>
                    <a:satOff val="2239"/>
                    <a:lumOff val="-10745"/>
                    <a:alphaOff val="0"/>
                    <a:shade val="94000"/>
                    <a:satMod val="135000"/>
                  </a:schemeClr>
                </a:gs>
              </a:gsLst>
              <a:lin ang="16200000" scaled="0"/>
            </a:gradFill>
            <a:ln>
              <a:noFill/>
            </a:ln>
            <a:effectLst>
              <a:outerShdw blurRad="292100" dist="139700" dir="2700000" algn="ctr">
                <a:srgbClr val="000000">
                  <a:alpha val="65000"/>
                </a:srgbClr>
              </a:outerShdw>
            </a:effectLst>
            <a:scene3d>
              <a:camera prst="orthographicFront">
                <a:rot lat="0" lon="0" rev="0"/>
              </a:camera>
              <a:lightRig rig="harsh" dir="t"/>
            </a:scene3d>
            <a:sp3d>
              <a:bevelT w="88900" h="88900"/>
              <a:bevelB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28" name="Oval 27"/>
            <p:cNvSpPr/>
            <p:nvPr/>
          </p:nvSpPr>
          <p:spPr bwMode="auto">
            <a:xfrm>
              <a:off x="76200" y="3048173"/>
              <a:ext cx="1762748" cy="1699794"/>
            </a:xfrm>
            <a:prstGeom prst="ellipse">
              <a:avLst/>
            </a:prstGeom>
            <a:gradFill flip="none" rotWithShape="1">
              <a:gsLst>
                <a:gs pos="0">
                  <a:srgbClr val="E4F3F4"/>
                </a:gs>
                <a:gs pos="80000">
                  <a:srgbClr val="CAE5E8"/>
                </a:gs>
              </a:gsLst>
              <a:path path="circle">
                <a:fillToRect t="100000" r="100000"/>
              </a:path>
              <a:tileRect l="-100000" b="-100000"/>
            </a:gradFill>
            <a:ln>
              <a:noFill/>
            </a:ln>
            <a:effectLst>
              <a:outerShdw blurRad="292100" dist="139700" dir="2700000" algn="ctr">
                <a:srgbClr val="000000">
                  <a:alpha val="65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29" name="TextBox 28"/>
            <p:cNvSpPr txBox="1"/>
            <p:nvPr/>
          </p:nvSpPr>
          <p:spPr>
            <a:xfrm>
              <a:off x="2057400" y="4876799"/>
              <a:ext cx="2514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pitchFamily="34" charset="0"/>
                </a:rPr>
                <a:t>Strategic Risks</a:t>
              </a:r>
            </a:p>
          </p:txBody>
        </p:sp>
        <p:sp>
          <p:nvSpPr>
            <p:cNvPr id="30" name="TextBox 29"/>
            <p:cNvSpPr txBox="1"/>
            <p:nvPr/>
          </p:nvSpPr>
          <p:spPr>
            <a:xfrm>
              <a:off x="2057400" y="4038599"/>
              <a:ext cx="2279791"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pitchFamily="34" charset="0"/>
                </a:rPr>
                <a:t>Regulatory Risks</a:t>
              </a:r>
            </a:p>
          </p:txBody>
        </p:sp>
        <p:sp>
          <p:nvSpPr>
            <p:cNvPr id="31" name="TextBox 30"/>
            <p:cNvSpPr txBox="1"/>
            <p:nvPr/>
          </p:nvSpPr>
          <p:spPr>
            <a:xfrm>
              <a:off x="2057400" y="1676400"/>
              <a:ext cx="3309047"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Arial" pitchFamily="34" charset="0"/>
                </a:rPr>
                <a:t>Risk Appetite and Culture</a:t>
              </a:r>
            </a:p>
          </p:txBody>
        </p:sp>
        <p:sp>
          <p:nvSpPr>
            <p:cNvPr id="32" name="TextBox 31"/>
            <p:cNvSpPr txBox="1"/>
            <p:nvPr/>
          </p:nvSpPr>
          <p:spPr>
            <a:xfrm>
              <a:off x="2057400" y="2493963"/>
              <a:ext cx="2363147"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Arial" pitchFamily="34" charset="0"/>
                </a:rPr>
                <a:t>Operational Risks</a:t>
              </a:r>
            </a:p>
          </p:txBody>
        </p:sp>
        <p:sp>
          <p:nvSpPr>
            <p:cNvPr id="33" name="TextBox 32"/>
            <p:cNvSpPr txBox="1"/>
            <p:nvPr/>
          </p:nvSpPr>
          <p:spPr>
            <a:xfrm>
              <a:off x="2057400" y="3276600"/>
              <a:ext cx="2050561"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pitchFamily="34" charset="0"/>
                </a:rPr>
                <a:t>Financial Risks</a:t>
              </a:r>
            </a:p>
          </p:txBody>
        </p:sp>
        <p:sp>
          <p:nvSpPr>
            <p:cNvPr id="34" name="TextBox 33"/>
            <p:cNvSpPr txBox="1"/>
            <p:nvPr/>
          </p:nvSpPr>
          <p:spPr>
            <a:xfrm>
              <a:off x="2057400" y="5638799"/>
              <a:ext cx="360717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Arial" pitchFamily="34" charset="0"/>
                </a:rPr>
                <a:t>Risk Tolerances, Ownership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Arial" pitchFamily="34" charset="0"/>
                </a:rPr>
                <a:t> and Accountability</a:t>
              </a:r>
            </a:p>
          </p:txBody>
        </p:sp>
        <p:sp>
          <p:nvSpPr>
            <p:cNvPr id="95272" name="TextBox 40"/>
            <p:cNvSpPr txBox="1">
              <a:spLocks noChangeArrowheads="1"/>
            </p:cNvSpPr>
            <p:nvPr/>
          </p:nvSpPr>
          <p:spPr bwMode="auto">
            <a:xfrm>
              <a:off x="90125" y="3544669"/>
              <a:ext cx="1729641" cy="707886"/>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Effective Risk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Management?</a:t>
              </a:r>
            </a:p>
          </p:txBody>
        </p:sp>
      </p:grpSp>
      <p:sp>
        <p:nvSpPr>
          <p:cNvPr id="95236" name="Rectangle 42"/>
          <p:cNvSpPr>
            <a:spLocks noChangeArrowheads="1"/>
          </p:cNvSpPr>
          <p:nvPr/>
        </p:nvSpPr>
        <p:spPr bwMode="auto">
          <a:xfrm>
            <a:off x="0" y="3581400"/>
            <a:ext cx="2133600" cy="23082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flexible and dynamic risk management discipline is uniquely positioned </a:t>
            </a:r>
            <a:r>
              <a:rPr kumimoji="0" lang="en-US" sz="1600" b="1" i="1" u="none" strike="noStrike" kern="1200" cap="none" spc="0" normalizeH="0" baseline="0" noProof="0" dirty="0">
                <a:ln>
                  <a:noFill/>
                </a:ln>
                <a:solidFill>
                  <a:prstClr val="black"/>
                </a:solidFill>
                <a:effectLst/>
                <a:uLnTx/>
                <a:uFillTx/>
                <a:latin typeface="Calibri"/>
                <a:ea typeface="+mn-ea"/>
                <a:cs typeface="+mn-cs"/>
              </a:rPr>
              <a:t>to quickly adapt to change and identify opportunistic risk </a:t>
            </a:r>
            <a:r>
              <a:rPr kumimoji="0" lang="en-US" sz="1600" b="0" i="0" u="none" strike="noStrike" kern="1200" cap="none" spc="0" normalizeH="0" baseline="0" noProof="0" dirty="0">
                <a:ln>
                  <a:noFill/>
                </a:ln>
                <a:solidFill>
                  <a:prstClr val="black"/>
                </a:solidFill>
                <a:effectLst/>
                <a:uLnTx/>
                <a:uFillTx/>
                <a:latin typeface="Calibri"/>
                <a:ea typeface="+mn-ea"/>
                <a:cs typeface="+mn-cs"/>
              </a:rPr>
              <a:t>to create new streams of revenue and increase value</a:t>
            </a:r>
          </a:p>
        </p:txBody>
      </p:sp>
      <p:cxnSp>
        <p:nvCxnSpPr>
          <p:cNvPr id="95237" name="Straight Connector 5"/>
          <p:cNvCxnSpPr>
            <a:cxnSpLocks noChangeShapeType="1"/>
          </p:cNvCxnSpPr>
          <p:nvPr/>
        </p:nvCxnSpPr>
        <p:spPr bwMode="auto">
          <a:xfrm>
            <a:off x="0" y="684213"/>
            <a:ext cx="9144000" cy="1587"/>
          </a:xfrm>
          <a:prstGeom prst="line">
            <a:avLst/>
          </a:prstGeom>
          <a:noFill/>
          <a:ln w="9525" algn="ctr">
            <a:solidFill>
              <a:schemeClr val="tx1"/>
            </a:solidFill>
            <a:round/>
            <a:headEnd/>
            <a:tailEnd/>
          </a:ln>
        </p:spPr>
      </p:cxnSp>
      <p:sp>
        <p:nvSpPr>
          <p:cNvPr id="44" name="Text Box 8"/>
          <p:cNvSpPr txBox="1">
            <a:spLocks noChangeArrowheads="1"/>
          </p:cNvSpPr>
          <p:nvPr/>
        </p:nvSpPr>
        <p:spPr bwMode="auto">
          <a:xfrm>
            <a:off x="0" y="0"/>
            <a:ext cx="9144000" cy="581221"/>
          </a:xfrm>
          <a:prstGeom prst="rect">
            <a:avLst/>
          </a:prstGeom>
          <a:noFill/>
          <a:ln w="9525">
            <a:noFill/>
            <a:miter lim="800000"/>
            <a:headEnd/>
            <a:tailEnd/>
          </a:ln>
        </p:spPr>
        <p:txBody>
          <a:bodyPr lIns="87920" tIns="43960" rIns="87920" bIns="43960">
            <a:spAutoFit/>
          </a:bodyPr>
          <a:lstStyle/>
          <a:p>
            <a:pPr marL="0" marR="0" lvl="0" indent="0" defTabSz="87947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Value Preservation to Value Creation</a:t>
            </a:r>
          </a:p>
        </p:txBody>
      </p:sp>
      <p:sp>
        <p:nvSpPr>
          <p:cNvPr id="95239" name="TextBox 41"/>
          <p:cNvSpPr txBox="1">
            <a:spLocks noChangeArrowheads="1"/>
          </p:cNvSpPr>
          <p:nvPr/>
        </p:nvSpPr>
        <p:spPr bwMode="auto">
          <a:xfrm>
            <a:off x="0" y="6202680"/>
            <a:ext cx="9144000" cy="369332"/>
          </a:xfrm>
          <a:prstGeom prst="rect">
            <a:avLst/>
          </a:prstGeom>
          <a:solidFill>
            <a:srgbClr val="7030A0"/>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a:ea typeface="+mn-ea"/>
                <a:cs typeface="+mn-cs"/>
              </a:rPr>
              <a:t>TO COMPETE YOU GROW; TO GROW YOU INNOVATE; TO INNOVATE YOU MUST TAKE RISK</a:t>
            </a:r>
          </a:p>
        </p:txBody>
      </p:sp>
    </p:spTree>
    <p:extLst>
      <p:ext uri="{BB962C8B-B14F-4D97-AF65-F5344CB8AC3E}">
        <p14:creationId xmlns:p14="http://schemas.microsoft.com/office/powerpoint/2010/main" val="258359961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295400"/>
            <a:ext cx="8534400" cy="4724400"/>
          </a:xfrm>
        </p:spPr>
        <p:txBody>
          <a:bodyPr/>
          <a:lstStyle/>
          <a:p>
            <a:pPr>
              <a:spcBef>
                <a:spcPts val="0"/>
              </a:spcBef>
            </a:pPr>
            <a:r>
              <a:rPr lang="en-US" sz="2300" dirty="0"/>
              <a:t/>
            </a:r>
            <a:br>
              <a:rPr lang="en-US" sz="2300" dirty="0"/>
            </a:br>
            <a:r>
              <a:rPr lang="en-US" sz="2300" dirty="0"/>
              <a:t/>
            </a:r>
            <a:br>
              <a:rPr lang="en-US" sz="2300" dirty="0"/>
            </a:br>
            <a:r>
              <a:rPr lang="en-US" sz="2300" dirty="0"/>
              <a:t/>
            </a:r>
            <a:br>
              <a:rPr lang="en-US" sz="2300" dirty="0"/>
            </a:br>
            <a:r>
              <a:rPr lang="en-US" sz="2300" dirty="0"/>
              <a:t/>
            </a:r>
            <a:br>
              <a:rPr lang="en-US" sz="2300" dirty="0"/>
            </a:br>
            <a:r>
              <a:rPr lang="en-US" sz="2300" dirty="0"/>
              <a:t/>
            </a:r>
            <a:br>
              <a:rPr lang="en-US" sz="2300" dirty="0"/>
            </a:br>
            <a:r>
              <a:rPr lang="en-US" sz="2300" dirty="0"/>
              <a:t/>
            </a:r>
            <a:br>
              <a:rPr lang="en-US" sz="2300" dirty="0"/>
            </a:br>
            <a:r>
              <a:rPr lang="en-US" sz="2300" dirty="0"/>
              <a:t/>
            </a:r>
            <a:br>
              <a:rPr lang="en-US" sz="2300" dirty="0"/>
            </a:br>
            <a:r>
              <a:rPr lang="en-US" sz="2300" dirty="0"/>
              <a:t/>
            </a:r>
            <a:br>
              <a:rPr lang="en-US" sz="2300" dirty="0"/>
            </a:br>
            <a:r>
              <a:rPr lang="en-US" sz="2300" dirty="0"/>
              <a:t/>
            </a:r>
            <a:br>
              <a:rPr lang="en-US" sz="2300" dirty="0"/>
            </a:br>
            <a:r>
              <a:rPr lang="en-US" sz="2300" dirty="0"/>
              <a:t/>
            </a:r>
            <a:br>
              <a:rPr lang="en-US" sz="2300" dirty="0"/>
            </a:br>
            <a:r>
              <a:rPr lang="en-US" b="1" i="1" dirty="0"/>
              <a:t>Risk &amp; Insurance Industry Trends, </a:t>
            </a:r>
            <a:br>
              <a:rPr lang="en-US" b="1" i="1" dirty="0"/>
            </a:br>
            <a:r>
              <a:rPr lang="en-US" b="1" i="1" dirty="0"/>
              <a:t>Challenges and Opportunities</a:t>
            </a:r>
            <a:r>
              <a:rPr lang="en-US" dirty="0"/>
              <a:t/>
            </a:r>
            <a:br>
              <a:rPr lang="en-US" dirty="0"/>
            </a:br>
            <a:r>
              <a:rPr lang="en-US" sz="3200" b="1" dirty="0"/>
              <a:t/>
            </a:r>
            <a:br>
              <a:rPr lang="en-US" sz="3200" b="1" dirty="0"/>
            </a:br>
            <a:r>
              <a:rPr lang="en-US" sz="2800" dirty="0">
                <a:solidFill>
                  <a:prstClr val="black"/>
                </a:solidFill>
                <a:ea typeface="+mn-ea"/>
                <a:cs typeface="+mn-cs"/>
              </a:rPr>
              <a:t/>
            </a:r>
            <a:br>
              <a:rPr lang="en-US" sz="2800" dirty="0">
                <a:solidFill>
                  <a:prstClr val="black"/>
                </a:solidFill>
                <a:ea typeface="+mn-ea"/>
                <a:cs typeface="+mn-cs"/>
              </a:rPr>
            </a:br>
            <a:r>
              <a:rPr lang="en-US" sz="2800" b="1" dirty="0">
                <a:solidFill>
                  <a:prstClr val="white"/>
                </a:solidFill>
              </a:rPr>
              <a:t>                                  </a:t>
            </a:r>
            <a:br>
              <a:rPr lang="en-US" sz="2800" b="1" dirty="0">
                <a:solidFill>
                  <a:prstClr val="white"/>
                </a:solidFill>
              </a:rPr>
            </a:br>
            <a:r>
              <a:rPr lang="en-US" sz="2800" b="1" dirty="0">
                <a:solidFill>
                  <a:prstClr val="white"/>
                </a:solidFill>
              </a:rPr>
              <a:t/>
            </a:r>
            <a:br>
              <a:rPr lang="en-US" sz="2800" b="1" dirty="0">
                <a:solidFill>
                  <a:prstClr val="white"/>
                </a:solidFill>
              </a:rPr>
            </a:br>
            <a:r>
              <a:rPr lang="en-US" sz="2800" b="1" dirty="0">
                <a:solidFill>
                  <a:prstClr val="white"/>
                </a:solidFill>
              </a:rPr>
              <a:t/>
            </a:r>
            <a:br>
              <a:rPr lang="en-US" sz="2800" b="1" dirty="0">
                <a:solidFill>
                  <a:prstClr val="white"/>
                </a:solidFill>
              </a:rPr>
            </a:br>
            <a:r>
              <a:rPr lang="en-US" sz="2800" b="1" dirty="0">
                <a:solidFill>
                  <a:prstClr val="white"/>
                </a:solidFill>
              </a:rPr>
              <a:t>				</a:t>
            </a:r>
            <a:r>
              <a:rPr lang="en-US" b="1" dirty="0">
                <a:solidFill>
                  <a:prstClr val="white"/>
                </a:solidFill>
              </a:rPr>
              <a:t>Risk Manager in Residence</a:t>
            </a:r>
            <a:br>
              <a:rPr lang="en-US" b="1" dirty="0">
                <a:solidFill>
                  <a:prstClr val="white"/>
                </a:solidFill>
              </a:rPr>
            </a:br>
            <a:r>
              <a:rPr lang="en-US" b="1" dirty="0">
                <a:solidFill>
                  <a:prstClr val="white"/>
                </a:solidFill>
              </a:rPr>
              <a:t>					      California State University 			Northridge</a:t>
            </a:r>
            <a:br>
              <a:rPr lang="en-US" b="1" dirty="0">
                <a:solidFill>
                  <a:prstClr val="white"/>
                </a:solidFill>
              </a:rPr>
            </a:br>
            <a:r>
              <a:rPr lang="en-US" b="1" dirty="0">
                <a:solidFill>
                  <a:prstClr val="white"/>
                </a:solidFill>
              </a:rPr>
              <a:t>			 	October 2018</a:t>
            </a:r>
            <a:endParaRPr lang="en-US" spc="300" dirty="0"/>
          </a:p>
        </p:txBody>
      </p:sp>
      <p:pic>
        <p:nvPicPr>
          <p:cNvPr id="5" name="Picture 2" descr="C:\Users\cmandel\Pictures\SedgwickInstitute_tile.png">
            <a:extLst>
              <a:ext uri="{FF2B5EF4-FFF2-40B4-BE49-F238E27FC236}">
                <a16:creationId xmlns:a16="http://schemas.microsoft.com/office/drawing/2014/main" id="{260C00E1-FFAE-446D-B774-6E231A17F3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19800"/>
            <a:ext cx="17526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0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296812"/>
            <a:ext cx="7886700" cy="1065628"/>
          </a:xfrm>
        </p:spPr>
        <p:txBody>
          <a:bodyPr/>
          <a:lstStyle/>
          <a:p>
            <a:pPr algn="ctr"/>
            <a:r>
              <a:rPr lang="en-US" b="1" dirty="0"/>
              <a:t>What’s Your Risk Appetite?</a:t>
            </a:r>
          </a:p>
        </p:txBody>
      </p:sp>
      <p:pic>
        <p:nvPicPr>
          <p:cNvPr id="14338" name="Picture 2" descr="http://www.decisionaa.com/wp-content/uploads/2014/11/Risk-Appet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751" y="1177193"/>
            <a:ext cx="6111498" cy="316181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defTabSz="685800"/>
            <a:r>
              <a:rPr lang="en-US">
                <a:solidFill>
                  <a:prstClr val="black">
                    <a:tint val="75000"/>
                  </a:prstClr>
                </a:solidFill>
                <a:latin typeface="Calibri" panose="020F0502020204030204"/>
              </a:rPr>
              <a:t>Copyright - Excellence in Risk Management, LLC 2017</a:t>
            </a:r>
          </a:p>
        </p:txBody>
      </p:sp>
    </p:spTree>
    <p:extLst>
      <p:ext uri="{BB962C8B-B14F-4D97-AF65-F5344CB8AC3E}">
        <p14:creationId xmlns:p14="http://schemas.microsoft.com/office/powerpoint/2010/main" val="408491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18785" cy="597933"/>
          </a:xfrm>
        </p:spPr>
        <p:txBody>
          <a:bodyPr>
            <a:normAutofit fontScale="90000"/>
          </a:bodyPr>
          <a:lstStyle/>
          <a:p>
            <a:r>
              <a:rPr lang="en-US" sz="3600" b="1" dirty="0">
                <a:latin typeface="+mn-lt"/>
              </a:rPr>
              <a:t>Why Care About Risk Appetite?</a:t>
            </a:r>
          </a:p>
        </p:txBody>
      </p:sp>
      <p:sp>
        <p:nvSpPr>
          <p:cNvPr id="4" name="TextBox 3"/>
          <p:cNvSpPr txBox="1"/>
          <p:nvPr/>
        </p:nvSpPr>
        <p:spPr>
          <a:xfrm>
            <a:off x="0" y="6477000"/>
            <a:ext cx="9144000" cy="369332"/>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EFFECTIVE RISK APPETITE MANAGEMENT IS AN INCREASING EXPECATION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ontent Placeholder 4"/>
          <p:cNvSpPr>
            <a:spLocks noGrp="1"/>
          </p:cNvSpPr>
          <p:nvPr>
            <p:ph idx="1"/>
          </p:nvPr>
        </p:nvSpPr>
        <p:spPr>
          <a:xfrm>
            <a:off x="381000" y="1066800"/>
            <a:ext cx="8274050" cy="5029200"/>
          </a:xfrm>
        </p:spPr>
        <p:txBody>
          <a:bodyPr/>
          <a:lstStyle/>
          <a:p>
            <a:pPr>
              <a:buFont typeface="Wingdings" pitchFamily="2" charset="2"/>
              <a:buChar char="Ø"/>
            </a:pPr>
            <a:r>
              <a:rPr lang="en-US" sz="2000" dirty="0"/>
              <a:t>Securities regulators want increasing disclosure and transparency</a:t>
            </a:r>
            <a:br>
              <a:rPr lang="en-US" sz="2000" dirty="0"/>
            </a:br>
            <a:endParaRPr lang="en-US" sz="2000" dirty="0"/>
          </a:p>
          <a:p>
            <a:pPr>
              <a:buFont typeface="Wingdings" pitchFamily="2" charset="2"/>
              <a:buChar char="Ø"/>
            </a:pPr>
            <a:r>
              <a:rPr lang="en-US" sz="2000" dirty="0"/>
              <a:t>Credit rating agencies are increasingly focused on ERM effectiveness</a:t>
            </a:r>
            <a:br>
              <a:rPr lang="en-US" sz="2000" dirty="0"/>
            </a:br>
            <a:endParaRPr lang="en-US" sz="2000" dirty="0"/>
          </a:p>
          <a:p>
            <a:pPr>
              <a:buFont typeface="Wingdings" pitchFamily="2" charset="2"/>
              <a:buChar char="Ø"/>
            </a:pPr>
            <a:r>
              <a:rPr lang="en-US" sz="2000" dirty="0"/>
              <a:t>Institutional Investors are increasingly interested in evidence that board risk oversight is carried out effectively</a:t>
            </a:r>
            <a:br>
              <a:rPr lang="en-US" sz="2000" dirty="0"/>
            </a:br>
            <a:endParaRPr lang="en-US" sz="2000" dirty="0"/>
          </a:p>
          <a:p>
            <a:pPr>
              <a:buFont typeface="Wingdings" pitchFamily="2" charset="2"/>
              <a:buChar char="Ø"/>
            </a:pPr>
            <a:r>
              <a:rPr lang="en-US" sz="2000" dirty="0"/>
              <a:t>Internal auditors are obligated to assess and report on the effectiveness of risk management processes</a:t>
            </a:r>
            <a:br>
              <a:rPr lang="en-US" sz="2000" dirty="0"/>
            </a:br>
            <a:endParaRPr lang="en-US" sz="2000" dirty="0"/>
          </a:p>
          <a:p>
            <a:pPr>
              <a:buFont typeface="Wingdings" pitchFamily="2" charset="2"/>
              <a:buChar char="Ø"/>
            </a:pPr>
            <a:r>
              <a:rPr lang="en-US" sz="2000" dirty="0"/>
              <a:t>Various sources of board risk oversight expectations are impacting board directors “duty of care” obligations</a:t>
            </a:r>
          </a:p>
        </p:txBody>
      </p:sp>
    </p:spTree>
    <p:extLst>
      <p:ext uri="{BB962C8B-B14F-4D97-AF65-F5344CB8AC3E}">
        <p14:creationId xmlns:p14="http://schemas.microsoft.com/office/powerpoint/2010/main" val="731058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1"/>
            <a:ext cx="7772400" cy="457200"/>
          </a:xfrm>
        </p:spPr>
        <p:txBody>
          <a:bodyPr/>
          <a:lstStyle/>
          <a:p>
            <a:r>
              <a:rPr lang="en-US" sz="2800" dirty="0">
                <a:solidFill>
                  <a:schemeClr val="tx1"/>
                </a:solidFill>
                <a:latin typeface="Arial" panose="020B0604020202020204" pitchFamily="34" charset="0"/>
                <a:cs typeface="Arial" panose="020B0604020202020204" pitchFamily="34" charset="0"/>
              </a:rPr>
              <a:t>Key Questions Addressing Risk Appetite</a:t>
            </a:r>
          </a:p>
        </p:txBody>
      </p:sp>
      <p:sp>
        <p:nvSpPr>
          <p:cNvPr id="3" name="Text Placeholder 2"/>
          <p:cNvSpPr>
            <a:spLocks noGrp="1"/>
          </p:cNvSpPr>
          <p:nvPr>
            <p:ph type="body" sz="quarter" idx="10"/>
          </p:nvPr>
        </p:nvSpPr>
        <p:spPr>
          <a:xfrm>
            <a:off x="533400" y="1219200"/>
            <a:ext cx="8168810" cy="4648200"/>
          </a:xfrm>
        </p:spPr>
        <p:txBody>
          <a:bodyPr>
            <a:normAutofit/>
          </a:bodyPr>
          <a:lstStyle/>
          <a:p>
            <a:r>
              <a:rPr lang="en-US" sz="2200" b="0" dirty="0"/>
              <a:t>How much risk </a:t>
            </a:r>
            <a:r>
              <a:rPr lang="en-US" sz="2200" u="sng" dirty="0"/>
              <a:t>are we taking</a:t>
            </a:r>
            <a:r>
              <a:rPr lang="en-US" sz="2200" b="0" dirty="0"/>
              <a:t>?</a:t>
            </a:r>
          </a:p>
          <a:p>
            <a:r>
              <a:rPr lang="en-US" sz="2200" b="0" dirty="0"/>
              <a:t>How much risk </a:t>
            </a:r>
            <a:r>
              <a:rPr lang="en-US" sz="2200" u="sng" dirty="0"/>
              <a:t>can we take</a:t>
            </a:r>
            <a:r>
              <a:rPr lang="en-US" sz="2200" b="0" dirty="0"/>
              <a:t>?</a:t>
            </a:r>
          </a:p>
          <a:p>
            <a:r>
              <a:rPr lang="en-US" sz="2200" b="0" dirty="0"/>
              <a:t>How much risk do we </a:t>
            </a:r>
            <a:r>
              <a:rPr lang="en-US" sz="2200" u="sng" dirty="0"/>
              <a:t>prefer to take</a:t>
            </a:r>
            <a:r>
              <a:rPr lang="en-US" sz="2200" b="0" dirty="0"/>
              <a:t>?</a:t>
            </a:r>
          </a:p>
          <a:p>
            <a:r>
              <a:rPr lang="en-US" sz="2200" b="0" dirty="0"/>
              <a:t>How much risk do we </a:t>
            </a:r>
            <a:r>
              <a:rPr lang="en-US" sz="2200" u="sng" dirty="0"/>
              <a:t>need to take </a:t>
            </a:r>
            <a:r>
              <a:rPr lang="en-US" sz="2200" b="0" dirty="0"/>
              <a:t>to reach our strategic goals?</a:t>
            </a:r>
          </a:p>
          <a:p>
            <a:r>
              <a:rPr lang="en-US" sz="2200" b="0" dirty="0"/>
              <a:t>Which risks do we want to take and which risks are unacceptable to take and why?</a:t>
            </a:r>
          </a:p>
          <a:p>
            <a:r>
              <a:rPr lang="en-US" sz="2200" b="0" dirty="0"/>
              <a:t>What is the gap between capacity and need?</a:t>
            </a:r>
          </a:p>
          <a:p>
            <a:r>
              <a:rPr lang="en-US" sz="2200" b="0" dirty="0"/>
              <a:t>What actions can we take to close the gap to align with needs and stay within legal limits and preferences?</a:t>
            </a:r>
          </a:p>
          <a:p>
            <a:r>
              <a:rPr lang="en-US" sz="2200" b="0" dirty="0"/>
              <a:t>If the gap is large between need and capacity, how and which strategies need to be modified?</a:t>
            </a:r>
          </a:p>
          <a:p>
            <a:pPr>
              <a:buNone/>
            </a:pPr>
            <a:endParaRPr lang="en-US" dirty="0"/>
          </a:p>
        </p:txBody>
      </p:sp>
      <p:sp>
        <p:nvSpPr>
          <p:cNvPr id="4" name="TextBox 3"/>
          <p:cNvSpPr txBox="1"/>
          <p:nvPr/>
        </p:nvSpPr>
        <p:spPr>
          <a:xfrm>
            <a:off x="1" y="6172200"/>
            <a:ext cx="9144000" cy="646331"/>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a:ea typeface="+mn-ea"/>
                <a:cs typeface="+mn-cs"/>
              </a:rPr>
              <a:t>AN ORGANIZATION’S ABILITY TO TAKE RISK IS FUNCTION OF FINANCIAL STRENGTH WHILE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a:ea typeface="+mn-ea"/>
                <a:cs typeface="+mn-cs"/>
              </a:rPr>
              <a:t>ITS WILLINGNEESS IS A FUNCTION OF TOLERANCE FOR UNCERTANNTY</a:t>
            </a:r>
          </a:p>
        </p:txBody>
      </p:sp>
    </p:spTree>
    <p:extLst>
      <p:ext uri="{BB962C8B-B14F-4D97-AF65-F5344CB8AC3E}">
        <p14:creationId xmlns:p14="http://schemas.microsoft.com/office/powerpoint/2010/main" val="152228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t>emerging risks: critical to the strategic plan horizon and</a:t>
            </a:r>
            <a:br>
              <a:rPr lang="en-US" sz="3200" dirty="0"/>
            </a:br>
            <a:r>
              <a:rPr lang="en-US" sz="3200" dirty="0"/>
              <a:t>mission accomplishment</a:t>
            </a:r>
          </a:p>
        </p:txBody>
      </p:sp>
      <p:pic>
        <p:nvPicPr>
          <p:cNvPr id="13314" name="Picture 2" descr="http://www.captiveinternational.com/media/image/shutterstock-690794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834" y="1041268"/>
            <a:ext cx="4430331" cy="238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32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0299-5549-4E27-BAFA-92C24A611DC2}"/>
              </a:ext>
            </a:extLst>
          </p:cNvPr>
          <p:cNvSpPr>
            <a:spLocks noGrp="1"/>
          </p:cNvSpPr>
          <p:nvPr>
            <p:ph type="title"/>
          </p:nvPr>
        </p:nvSpPr>
        <p:spPr>
          <a:xfrm>
            <a:off x="228600" y="152400"/>
            <a:ext cx="6409944" cy="725424"/>
          </a:xfrm>
        </p:spPr>
        <p:txBody>
          <a:bodyPr/>
          <a:lstStyle/>
          <a:p>
            <a:r>
              <a:rPr lang="en-US" sz="3200" dirty="0">
                <a:solidFill>
                  <a:schemeClr val="tx1"/>
                </a:solidFill>
                <a:latin typeface="+mn-lt"/>
              </a:rPr>
              <a:t>The </a:t>
            </a:r>
            <a:r>
              <a:rPr lang="en-US" sz="3200" b="1" dirty="0">
                <a:solidFill>
                  <a:schemeClr val="tx1"/>
                </a:solidFill>
                <a:latin typeface="+mn-lt"/>
              </a:rPr>
              <a:t>VUCA World</a:t>
            </a:r>
          </a:p>
        </p:txBody>
      </p:sp>
      <p:sp>
        <p:nvSpPr>
          <p:cNvPr id="3" name="Text Placeholder 2">
            <a:extLst>
              <a:ext uri="{FF2B5EF4-FFF2-40B4-BE49-F238E27FC236}">
                <a16:creationId xmlns:a16="http://schemas.microsoft.com/office/drawing/2014/main" id="{F472918B-6FE7-436D-BFA2-8E2527AFCC86}"/>
              </a:ext>
            </a:extLst>
          </p:cNvPr>
          <p:cNvSpPr>
            <a:spLocks noGrp="1"/>
          </p:cNvSpPr>
          <p:nvPr>
            <p:ph type="body" sz="quarter" idx="10"/>
          </p:nvPr>
        </p:nvSpPr>
        <p:spPr>
          <a:xfrm>
            <a:off x="732390" y="1280160"/>
            <a:ext cx="7186314" cy="5202936"/>
          </a:xfrm>
        </p:spPr>
        <p:txBody>
          <a:bodyPr/>
          <a:lstStyle/>
          <a:p>
            <a:pPr lvl="0">
              <a:buClrTx/>
            </a:pPr>
            <a:r>
              <a:rPr lang="en-US" altLang="en-US" sz="2400" u="sng" dirty="0">
                <a:solidFill>
                  <a:prstClr val="black"/>
                </a:solidFill>
                <a:cs typeface="+mn-cs"/>
              </a:rPr>
              <a:t>Volatile</a:t>
            </a:r>
            <a:r>
              <a:rPr lang="en-US" altLang="en-US" sz="2400" b="0" dirty="0">
                <a:solidFill>
                  <a:prstClr val="black"/>
                </a:solidFill>
                <a:cs typeface="+mn-cs"/>
              </a:rPr>
              <a:t>: nature, dynamics and speed of change</a:t>
            </a:r>
            <a:br>
              <a:rPr lang="en-US" altLang="en-US" sz="2400" b="0" dirty="0">
                <a:solidFill>
                  <a:prstClr val="black"/>
                </a:solidFill>
                <a:cs typeface="+mn-cs"/>
              </a:rPr>
            </a:br>
            <a:endParaRPr lang="en-US" altLang="en-US" sz="2400" b="0" dirty="0">
              <a:solidFill>
                <a:prstClr val="black"/>
              </a:solidFill>
              <a:cs typeface="+mn-cs"/>
            </a:endParaRPr>
          </a:p>
          <a:p>
            <a:pPr lvl="0">
              <a:buClrTx/>
            </a:pPr>
            <a:r>
              <a:rPr lang="en-US" altLang="en-US" sz="2400" u="sng" dirty="0">
                <a:solidFill>
                  <a:prstClr val="black"/>
                </a:solidFill>
                <a:cs typeface="+mn-cs"/>
              </a:rPr>
              <a:t>Uncertain</a:t>
            </a:r>
            <a:r>
              <a:rPr lang="en-US" altLang="en-US" sz="2400" b="0" dirty="0">
                <a:solidFill>
                  <a:prstClr val="black"/>
                </a:solidFill>
                <a:cs typeface="+mn-cs"/>
              </a:rPr>
              <a:t>: Lack of predictability, subject to surprises</a:t>
            </a:r>
            <a:br>
              <a:rPr lang="en-US" altLang="en-US" sz="2400" b="0" dirty="0">
                <a:solidFill>
                  <a:prstClr val="black"/>
                </a:solidFill>
                <a:cs typeface="+mn-cs"/>
              </a:rPr>
            </a:br>
            <a:endParaRPr lang="en-US" altLang="en-US" sz="2400" b="0" dirty="0">
              <a:solidFill>
                <a:prstClr val="black"/>
              </a:solidFill>
              <a:cs typeface="+mn-cs"/>
            </a:endParaRPr>
          </a:p>
          <a:p>
            <a:pPr lvl="0">
              <a:buClrTx/>
            </a:pPr>
            <a:r>
              <a:rPr lang="en-US" altLang="en-US" sz="2400" u="sng" dirty="0">
                <a:solidFill>
                  <a:prstClr val="black"/>
                </a:solidFill>
                <a:cs typeface="+mn-cs"/>
              </a:rPr>
              <a:t>Complex</a:t>
            </a:r>
            <a:r>
              <a:rPr lang="en-US" altLang="en-US" sz="2400" b="0" u="sng" dirty="0">
                <a:solidFill>
                  <a:prstClr val="black"/>
                </a:solidFill>
                <a:cs typeface="+mn-cs"/>
              </a:rPr>
              <a:t>: </a:t>
            </a:r>
            <a:r>
              <a:rPr lang="en-US" altLang="en-US" sz="2400" b="0" dirty="0">
                <a:solidFill>
                  <a:prstClr val="black"/>
                </a:solidFill>
                <a:cs typeface="+mn-cs"/>
              </a:rPr>
              <a:t>Multiplex of forces, confounding issues, chaos and confusion</a:t>
            </a:r>
          </a:p>
          <a:p>
            <a:pPr marL="0" lvl="0" indent="0">
              <a:buClrTx/>
              <a:buNone/>
            </a:pPr>
            <a:endParaRPr lang="en-US" altLang="en-US" sz="2400" b="0" dirty="0">
              <a:solidFill>
                <a:prstClr val="black"/>
              </a:solidFill>
              <a:cs typeface="+mn-cs"/>
            </a:endParaRPr>
          </a:p>
          <a:p>
            <a:pPr lvl="0">
              <a:buClrTx/>
            </a:pPr>
            <a:r>
              <a:rPr lang="en-US" altLang="en-US" sz="2400" u="sng" dirty="0">
                <a:solidFill>
                  <a:prstClr val="black"/>
                </a:solidFill>
                <a:cs typeface="+mn-cs"/>
              </a:rPr>
              <a:t>Ambiguous</a:t>
            </a:r>
            <a:r>
              <a:rPr lang="en-US" altLang="en-US" sz="2400" b="0" u="sng" dirty="0">
                <a:solidFill>
                  <a:prstClr val="black"/>
                </a:solidFill>
                <a:cs typeface="+mn-cs"/>
              </a:rPr>
              <a:t>: </a:t>
            </a:r>
            <a:r>
              <a:rPr lang="en-US" altLang="en-US" sz="2400" b="0" dirty="0">
                <a:solidFill>
                  <a:prstClr val="black"/>
                </a:solidFill>
                <a:cs typeface="+mn-cs"/>
              </a:rPr>
              <a:t>Haziness of reality, mixed meanings, potential for misreads </a:t>
            </a:r>
          </a:p>
          <a:p>
            <a:endParaRPr lang="en-US" dirty="0"/>
          </a:p>
        </p:txBody>
      </p:sp>
    </p:spTree>
    <p:extLst>
      <p:ext uri="{BB962C8B-B14F-4D97-AF65-F5344CB8AC3E}">
        <p14:creationId xmlns:p14="http://schemas.microsoft.com/office/powerpoint/2010/main" val="1444163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9"/>
            <a:ext cx="8534400" cy="334962"/>
          </a:xfrm>
        </p:spPr>
        <p:txBody>
          <a:bodyPr>
            <a:noAutofit/>
          </a:bodyPr>
          <a:lstStyle/>
          <a:p>
            <a:pPr algn="l"/>
            <a:r>
              <a:rPr lang="en-US" sz="3200" b="1" dirty="0">
                <a:latin typeface="+mn-lt"/>
              </a:rPr>
              <a:t>What is an Emerging Risk?</a:t>
            </a:r>
            <a:endParaRPr lang="en-US" sz="3200" dirty="0">
              <a:latin typeface="+mn-lt"/>
            </a:endParaRPr>
          </a:p>
        </p:txBody>
      </p:sp>
      <p:sp>
        <p:nvSpPr>
          <p:cNvPr id="3" name="Content Placeholder 2"/>
          <p:cNvSpPr>
            <a:spLocks noGrp="1"/>
          </p:cNvSpPr>
          <p:nvPr>
            <p:ph idx="1"/>
          </p:nvPr>
        </p:nvSpPr>
        <p:spPr>
          <a:xfrm>
            <a:off x="328613" y="1200150"/>
            <a:ext cx="8358187" cy="4926013"/>
          </a:xfrm>
        </p:spPr>
        <p:txBody>
          <a:bodyPr>
            <a:normAutofit fontScale="70000" lnSpcReduction="20000"/>
          </a:bodyPr>
          <a:lstStyle/>
          <a:p>
            <a:pPr marL="225425" lvl="0" indent="-225425">
              <a:buClr>
                <a:srgbClr val="0070C0"/>
              </a:buClr>
              <a:buFont typeface="Wingdings" pitchFamily="2" charset="2"/>
              <a:buChar char="§"/>
            </a:pPr>
            <a:r>
              <a:rPr lang="en-US" sz="3600" dirty="0">
                <a:solidFill>
                  <a:prstClr val="black"/>
                </a:solidFill>
              </a:rPr>
              <a:t>Those issues hat have </a:t>
            </a:r>
            <a:r>
              <a:rPr lang="en-US" sz="3600" b="1" u="sng" dirty="0">
                <a:solidFill>
                  <a:prstClr val="black"/>
                </a:solidFill>
              </a:rPr>
              <a:t>not manifested themselves sufficiently </a:t>
            </a:r>
            <a:r>
              <a:rPr lang="en-US" sz="3600" dirty="0">
                <a:solidFill>
                  <a:prstClr val="black"/>
                </a:solidFill>
              </a:rPr>
              <a:t>to be managed using the tools commonly applied to more developed exposures. They are “those risks an organization has </a:t>
            </a:r>
            <a:r>
              <a:rPr lang="en-US" sz="3600" b="1" u="sng" dirty="0">
                <a:solidFill>
                  <a:prstClr val="black"/>
                </a:solidFill>
              </a:rPr>
              <a:t>not yet recognized </a:t>
            </a:r>
            <a:r>
              <a:rPr lang="en-US" sz="3600" dirty="0">
                <a:solidFill>
                  <a:prstClr val="black"/>
                </a:solidFill>
              </a:rPr>
              <a:t>or those which are </a:t>
            </a:r>
            <a:r>
              <a:rPr lang="en-US" sz="3600" b="1" u="sng" dirty="0">
                <a:solidFill>
                  <a:prstClr val="black"/>
                </a:solidFill>
              </a:rPr>
              <a:t>known to exist</a:t>
            </a:r>
            <a:r>
              <a:rPr lang="en-US" sz="3600" dirty="0">
                <a:solidFill>
                  <a:prstClr val="black"/>
                </a:solidFill>
              </a:rPr>
              <a:t>, but are </a:t>
            </a:r>
            <a:r>
              <a:rPr lang="en-US" sz="3600" b="1" u="sng" dirty="0">
                <a:solidFill>
                  <a:prstClr val="black"/>
                </a:solidFill>
              </a:rPr>
              <a:t>not well understood </a:t>
            </a:r>
          </a:p>
          <a:p>
            <a:pPr marL="225425" lvl="0" indent="-225425">
              <a:buClr>
                <a:srgbClr val="0070C0"/>
              </a:buClr>
              <a:buFont typeface="Wingdings" pitchFamily="2" charset="2"/>
              <a:buChar char="§"/>
            </a:pPr>
            <a:endParaRPr lang="en-US" sz="1000" dirty="0">
              <a:solidFill>
                <a:prstClr val="black"/>
              </a:solidFill>
            </a:endParaRPr>
          </a:p>
          <a:p>
            <a:pPr marL="0" lvl="0" indent="0">
              <a:buClr>
                <a:srgbClr val="0070C0"/>
              </a:buClr>
              <a:buNone/>
            </a:pPr>
            <a:r>
              <a:rPr lang="en-US" sz="1600" dirty="0">
                <a:solidFill>
                  <a:prstClr val="black"/>
                </a:solidFill>
              </a:rPr>
              <a:t>RIMS’ “Emerging Risks and ERM</a:t>
            </a:r>
          </a:p>
          <a:p>
            <a:pPr marL="739775" lvl="3" indent="0">
              <a:buClr>
                <a:srgbClr val="0070C0"/>
              </a:buClr>
              <a:buNone/>
            </a:pPr>
            <a:endParaRPr lang="en-US" sz="1000" dirty="0"/>
          </a:p>
          <a:p>
            <a:pPr marL="739775" lvl="3" indent="0">
              <a:buClr>
                <a:srgbClr val="0070C0"/>
              </a:buClr>
              <a:buNone/>
            </a:pPr>
            <a:r>
              <a:rPr lang="en-US" sz="1000" dirty="0"/>
              <a:t/>
            </a:r>
            <a:br>
              <a:rPr lang="en-US" sz="1000" dirty="0"/>
            </a:br>
            <a:endParaRPr lang="en-US" sz="1000" dirty="0"/>
          </a:p>
          <a:p>
            <a:pPr marL="225425" lvl="0" indent="-225425">
              <a:buClr>
                <a:srgbClr val="0070C0"/>
              </a:buClr>
              <a:buFont typeface="Wingdings" pitchFamily="2" charset="2"/>
              <a:buChar char="§"/>
            </a:pPr>
            <a:r>
              <a:rPr lang="en-US" dirty="0">
                <a:solidFill>
                  <a:prstClr val="black"/>
                </a:solidFill>
              </a:rPr>
              <a:t>A </a:t>
            </a:r>
            <a:r>
              <a:rPr lang="en-US" sz="3600" b="1" u="sng" dirty="0">
                <a:solidFill>
                  <a:prstClr val="black"/>
                </a:solidFill>
              </a:rPr>
              <a:t>condition, situation or trend </a:t>
            </a:r>
            <a:r>
              <a:rPr lang="en-US" sz="3600" dirty="0">
                <a:solidFill>
                  <a:prstClr val="black"/>
                </a:solidFill>
              </a:rPr>
              <a:t>that could significantly impact the </a:t>
            </a:r>
            <a:r>
              <a:rPr lang="en-US" sz="3600" b="1" u="sng" dirty="0">
                <a:solidFill>
                  <a:prstClr val="black"/>
                </a:solidFill>
              </a:rPr>
              <a:t>Company’s financial strength, competitive position or reputation within the next 5 years</a:t>
            </a:r>
            <a:r>
              <a:rPr lang="en-US" sz="3600" dirty="0">
                <a:solidFill>
                  <a:prstClr val="black"/>
                </a:solidFill>
              </a:rPr>
              <a:t>.  Emerging risks involve a high degree of uncertainty</a:t>
            </a:r>
            <a:r>
              <a:rPr lang="en-US" dirty="0">
                <a:solidFill>
                  <a:prstClr val="black"/>
                </a:solidFill>
              </a:rPr>
              <a:t>. It is unclear where an emerging risk will land on the loss curve</a:t>
            </a:r>
            <a:r>
              <a:rPr lang="en-US" sz="1600" dirty="0">
                <a:solidFill>
                  <a:prstClr val="black"/>
                </a:solidFill>
              </a:rPr>
              <a:t>. </a:t>
            </a:r>
          </a:p>
          <a:p>
            <a:pPr marL="0" lvl="0" indent="0">
              <a:buClr>
                <a:srgbClr val="0070C0"/>
              </a:buClr>
              <a:buNone/>
            </a:pPr>
            <a:endParaRPr lang="en-US" sz="1600" dirty="0">
              <a:solidFill>
                <a:prstClr val="black"/>
              </a:solidFill>
            </a:endParaRPr>
          </a:p>
          <a:p>
            <a:pPr marL="0" lvl="0" indent="0">
              <a:buClr>
                <a:srgbClr val="0070C0"/>
              </a:buClr>
              <a:buNone/>
            </a:pPr>
            <a:r>
              <a:rPr lang="en-US" sz="1600" dirty="0">
                <a:solidFill>
                  <a:prstClr val="black"/>
                </a:solidFill>
              </a:rPr>
              <a:t>Anonymous actuary</a:t>
            </a:r>
          </a:p>
          <a:p>
            <a:pPr marL="0" indent="0">
              <a:buNone/>
            </a:pPr>
            <a:endParaRPr lang="en-US" dirty="0"/>
          </a:p>
        </p:txBody>
      </p:sp>
    </p:spTree>
    <p:extLst>
      <p:ext uri="{BB962C8B-B14F-4D97-AF65-F5344CB8AC3E}">
        <p14:creationId xmlns:p14="http://schemas.microsoft.com/office/powerpoint/2010/main" val="3719055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187411" y="267698"/>
            <a:ext cx="8616778" cy="496161"/>
          </a:xfrm>
          <a:prstGeom prst="rect">
            <a:avLst/>
          </a:prstGeom>
          <a:noFill/>
          <a:ln w="9525">
            <a:noFill/>
            <a:miter lim="800000"/>
            <a:headEnd/>
            <a:tailEnd/>
          </a:ln>
        </p:spPr>
        <p:txBody>
          <a:bodyPr vert="horz" wrap="square" lIns="91440" tIns="45720" rIns="91440" bIns="45720" rtlCol="0" anchor="ctr">
            <a:spAutoFit/>
          </a:bodyPr>
          <a:lstStyle/>
          <a:p>
            <a:pPr marL="0" marR="0" lvl="0" indent="0" algn="l" defTabSz="914400" rtl="0" eaLnBrk="0" fontAlgn="auto" latinLnBrk="0" hangingPunct="0">
              <a:lnSpc>
                <a:spcPct val="80000"/>
              </a:lnSpc>
              <a:spcBef>
                <a:spcPct val="50000"/>
              </a:spcBef>
              <a:spcAft>
                <a:spcPts val="0"/>
              </a:spcAft>
              <a:buClrTx/>
              <a:buSzTx/>
              <a:buFontTx/>
              <a:buNone/>
              <a:tabLst/>
              <a:defRPr/>
            </a:pPr>
            <a:r>
              <a:rPr kumimoji="0" lang="en-US" sz="3200" b="1" i="0" u="none" strike="noStrike" kern="1200" cap="none" spc="0" normalizeH="0" baseline="0" noProof="0" dirty="0">
                <a:ln>
                  <a:noFill/>
                </a:ln>
                <a:effectLst/>
                <a:uLnTx/>
                <a:uFillTx/>
                <a:ea typeface="+mn-ea"/>
                <a:cs typeface="Arial" panose="020B0604020202020204" pitchFamily="34" charset="0"/>
              </a:rPr>
              <a:t>Traits of Emerging Risks</a:t>
            </a:r>
          </a:p>
        </p:txBody>
      </p:sp>
      <p:graphicFrame>
        <p:nvGraphicFramePr>
          <p:cNvPr id="5" name="Diagram 4"/>
          <p:cNvGraphicFramePr/>
          <p:nvPr>
            <p:extLst>
              <p:ext uri="{D42A27DB-BD31-4B8C-83A1-F6EECF244321}">
                <p14:modId xmlns:p14="http://schemas.microsoft.com/office/powerpoint/2010/main" val="3013321292"/>
              </p:ext>
            </p:extLst>
          </p:nvPr>
        </p:nvGraphicFramePr>
        <p:xfrm>
          <a:off x="990600" y="1371600"/>
          <a:ext cx="7010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 y="6096000"/>
            <a:ext cx="50642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RIMS Executive Report </a:t>
            </a:r>
            <a:r>
              <a:rPr kumimoji="0" lang="en-US" sz="1000" b="0" i="1" u="none" strike="noStrike" kern="1200" cap="none" spc="0" normalizeH="0" baseline="0" noProof="0" dirty="0">
                <a:ln>
                  <a:noFill/>
                </a:ln>
                <a:solidFill>
                  <a:prstClr val="black"/>
                </a:solidFill>
                <a:effectLst/>
                <a:uLnTx/>
                <a:uFillTx/>
                <a:latin typeface="Calibri"/>
                <a:ea typeface="+mn-ea"/>
                <a:cs typeface="+mn-cs"/>
              </a:rPr>
              <a:t>Emerging Risks and Enterprise Risk Management </a:t>
            </a:r>
            <a:r>
              <a:rPr kumimoji="0" lang="en-US" sz="1000" b="0" i="0" u="none" strike="noStrike" kern="1200" cap="none" spc="0" normalizeH="0" baseline="0" noProof="0" dirty="0">
                <a:ln>
                  <a:noFill/>
                </a:ln>
                <a:solidFill>
                  <a:prstClr val="black"/>
                </a:solidFill>
                <a:effectLst/>
                <a:uLnTx/>
                <a:uFillTx/>
                <a:latin typeface="Calibri"/>
                <a:ea typeface="+mn-ea"/>
                <a:cs typeface="+mn-cs"/>
              </a:rPr>
              <a:t>© 2010 RIMS</a:t>
            </a:r>
          </a:p>
        </p:txBody>
      </p:sp>
    </p:spTree>
    <p:extLst>
      <p:ext uri="{BB962C8B-B14F-4D97-AF65-F5344CB8AC3E}">
        <p14:creationId xmlns:p14="http://schemas.microsoft.com/office/powerpoint/2010/main" val="3792281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F22F-5364-416B-9117-46EAA1FCA49B}"/>
              </a:ext>
            </a:extLst>
          </p:cNvPr>
          <p:cNvSpPr>
            <a:spLocks noGrp="1"/>
          </p:cNvSpPr>
          <p:nvPr>
            <p:ph type="title"/>
          </p:nvPr>
        </p:nvSpPr>
        <p:spPr>
          <a:xfrm>
            <a:off x="228600" y="0"/>
            <a:ext cx="8610600" cy="1050925"/>
          </a:xfrm>
        </p:spPr>
        <p:txBody>
          <a:bodyPr>
            <a:normAutofit/>
          </a:bodyPr>
          <a:lstStyle/>
          <a:p>
            <a:pPr algn="l"/>
            <a:r>
              <a:rPr lang="en-US" sz="3200" b="1" dirty="0">
                <a:latin typeface="+mn-lt"/>
              </a:rPr>
              <a:t>Are Standards/Frameworks Required?</a:t>
            </a:r>
          </a:p>
        </p:txBody>
      </p:sp>
      <p:sp>
        <p:nvSpPr>
          <p:cNvPr id="5" name="Slide Number Placeholder 4">
            <a:extLst>
              <a:ext uri="{FF2B5EF4-FFF2-40B4-BE49-F238E27FC236}">
                <a16:creationId xmlns:a16="http://schemas.microsoft.com/office/drawing/2014/main" id="{BCB9C1E9-5027-425F-B120-5C1F5646ABD2}"/>
              </a:ext>
            </a:extLst>
          </p:cNvPr>
          <p:cNvSpPr>
            <a:spLocks noGrp="1"/>
          </p:cNvSpPr>
          <p:nvPr>
            <p:ph type="sldNum" sz="quarter" idx="12"/>
          </p:nvPr>
        </p:nvSpPr>
        <p:spPr/>
        <p:txBody>
          <a:bodyPr/>
          <a:lstStyle/>
          <a:p>
            <a:endParaRPr lang="en-US" dirty="0"/>
          </a:p>
        </p:txBody>
      </p:sp>
      <p:pic>
        <p:nvPicPr>
          <p:cNvPr id="6" name="Content Placeholder 5">
            <a:extLst>
              <a:ext uri="{FF2B5EF4-FFF2-40B4-BE49-F238E27FC236}">
                <a16:creationId xmlns:a16="http://schemas.microsoft.com/office/drawing/2014/main" id="{DB561B7E-6E2D-4528-A09E-7E53374C5B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043" y="1395809"/>
            <a:ext cx="8040958" cy="1728391"/>
          </a:xfrm>
          <a:prstGeom prst="rect">
            <a:avLst/>
          </a:prstGeom>
        </p:spPr>
      </p:pic>
      <p:pic>
        <p:nvPicPr>
          <p:cNvPr id="3" name="Picture 2">
            <a:extLst>
              <a:ext uri="{FF2B5EF4-FFF2-40B4-BE49-F238E27FC236}">
                <a16:creationId xmlns:a16="http://schemas.microsoft.com/office/drawing/2014/main" id="{0B0E3508-91FF-4305-8E19-265E1BC10AFC}"/>
              </a:ext>
            </a:extLst>
          </p:cNvPr>
          <p:cNvPicPr>
            <a:picLocks noChangeAspect="1"/>
          </p:cNvPicPr>
          <p:nvPr/>
        </p:nvPicPr>
        <p:blipFill>
          <a:blip r:embed="rId3"/>
          <a:stretch>
            <a:fillRect/>
          </a:stretch>
        </p:blipFill>
        <p:spPr>
          <a:xfrm>
            <a:off x="722042" y="3276601"/>
            <a:ext cx="8117157" cy="1828800"/>
          </a:xfrm>
          <a:prstGeom prst="rect">
            <a:avLst/>
          </a:prstGeom>
        </p:spPr>
      </p:pic>
      <p:pic>
        <p:nvPicPr>
          <p:cNvPr id="7" name="Picture 6">
            <a:extLst>
              <a:ext uri="{FF2B5EF4-FFF2-40B4-BE49-F238E27FC236}">
                <a16:creationId xmlns:a16="http://schemas.microsoft.com/office/drawing/2014/main" id="{C242ED77-0E00-495A-A55F-A28920CD53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257802"/>
            <a:ext cx="8229600" cy="1600198"/>
          </a:xfrm>
          <a:prstGeom prst="rect">
            <a:avLst/>
          </a:prstGeom>
        </p:spPr>
      </p:pic>
    </p:spTree>
    <p:extLst>
      <p:ext uri="{BB962C8B-B14F-4D97-AF65-F5344CB8AC3E}">
        <p14:creationId xmlns:p14="http://schemas.microsoft.com/office/powerpoint/2010/main" val="95289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Lucida Grande"/>
              </a:rPr>
              <a:t>HPRM Book</a:t>
            </a:r>
          </a:p>
        </p:txBody>
      </p:sp>
      <p:sp>
        <p:nvSpPr>
          <p:cNvPr id="3" name="Content Placeholder 2"/>
          <p:cNvSpPr>
            <a:spLocks noGrp="1"/>
          </p:cNvSpPr>
          <p:nvPr>
            <p:ph idx="1"/>
          </p:nvPr>
        </p:nvSpPr>
        <p:spPr/>
        <p:txBody>
          <a:bodyPr/>
          <a:lstStyle/>
          <a:p>
            <a:pPr marL="0" indent="0">
              <a:buNone/>
            </a:pPr>
            <a:r>
              <a:rPr lang="en-US" sz="2800" b="1" u="sng" dirty="0"/>
              <a:t>Objective</a:t>
            </a:r>
            <a:r>
              <a:rPr lang="en-US" sz="2800" dirty="0"/>
              <a:t>: Documenting what HPRM looks like across a variety of organizations</a:t>
            </a:r>
            <a:r>
              <a:rPr lang="en-US" dirty="0"/>
              <a:t/>
            </a:r>
            <a:br>
              <a:rPr lang="en-US" dirty="0"/>
            </a:br>
            <a:endParaRPr lang="en-US" dirty="0"/>
          </a:p>
          <a:p>
            <a:pPr marL="571500" indent="-571500">
              <a:buAutoNum type="romanUcPeriod"/>
            </a:pPr>
            <a:r>
              <a:rPr lang="en-US" sz="2800" dirty="0"/>
              <a:t>Foundation and Key Issues</a:t>
            </a:r>
          </a:p>
          <a:p>
            <a:pPr marL="571500" indent="-571500">
              <a:buAutoNum type="romanUcPeriod"/>
            </a:pPr>
            <a:r>
              <a:rPr lang="en-US" sz="2800" dirty="0"/>
              <a:t>Profile of Various HPRM organizations</a:t>
            </a:r>
          </a:p>
          <a:p>
            <a:pPr marL="571500" indent="-571500">
              <a:buAutoNum type="romanUcPeriod"/>
            </a:pPr>
            <a:r>
              <a:rPr lang="en-US" sz="2800" dirty="0"/>
              <a:t>Opinions of a Variety of Subject Matter Experts</a:t>
            </a:r>
          </a:p>
          <a:p>
            <a:pPr marL="571500" indent="-571500">
              <a:buAutoNum type="romanUcPeriod"/>
            </a:pPr>
            <a:r>
              <a:rPr lang="en-US" sz="2800" dirty="0"/>
              <a:t>Future </a:t>
            </a:r>
            <a:r>
              <a:rPr lang="en-US" dirty="0"/>
              <a:t>State</a:t>
            </a:r>
          </a:p>
        </p:txBody>
      </p:sp>
    </p:spTree>
    <p:extLst>
      <p:ext uri="{BB962C8B-B14F-4D97-AF65-F5344CB8AC3E}">
        <p14:creationId xmlns:p14="http://schemas.microsoft.com/office/powerpoint/2010/main" val="1045352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lvl="0"/>
            <a:r>
              <a:rPr lang="en-US" sz="3200" b="1" dirty="0">
                <a:latin typeface="Lucida Grande"/>
              </a:rPr>
              <a:t>Performance Criteria</a:t>
            </a:r>
            <a:r>
              <a:rPr lang="en-US" sz="3600" b="1" dirty="0">
                <a:latin typeface="Lucida Grande"/>
              </a:rPr>
              <a:t/>
            </a:r>
            <a:br>
              <a:rPr lang="en-US" sz="3600" b="1" dirty="0">
                <a:latin typeface="Lucida Grande"/>
              </a:rPr>
            </a:br>
            <a:endParaRPr lang="en-US" b="1" dirty="0">
              <a:latin typeface="Lucida Grande"/>
            </a:endParaRPr>
          </a:p>
        </p:txBody>
      </p:sp>
      <p:sp>
        <p:nvSpPr>
          <p:cNvPr id="3" name="Content Placeholder 2"/>
          <p:cNvSpPr>
            <a:spLocks noGrp="1"/>
          </p:cNvSpPr>
          <p:nvPr>
            <p:ph idx="1"/>
          </p:nvPr>
        </p:nvSpPr>
        <p:spPr>
          <a:xfrm>
            <a:off x="457200" y="1196752"/>
            <a:ext cx="8229600" cy="4929411"/>
          </a:xfrm>
        </p:spPr>
        <p:txBody>
          <a:bodyPr/>
          <a:lstStyle/>
          <a:p>
            <a:pPr lvl="0"/>
            <a:r>
              <a:rPr lang="en-US" sz="2800" b="1" dirty="0"/>
              <a:t>Top quartile TCOR </a:t>
            </a:r>
            <a:r>
              <a:rPr lang="en-US" sz="2800" dirty="0"/>
              <a:t>(from Advisen benchmark report) performance</a:t>
            </a:r>
          </a:p>
          <a:p>
            <a:pPr lvl="0"/>
            <a:r>
              <a:rPr lang="en-US" sz="2800" dirty="0"/>
              <a:t>Evidence of </a:t>
            </a:r>
            <a:r>
              <a:rPr lang="en-US" sz="2800" b="1" dirty="0"/>
              <a:t>superior claim management </a:t>
            </a:r>
            <a:r>
              <a:rPr lang="en-US" sz="2800" dirty="0"/>
              <a:t>programs/strategies via outcomes</a:t>
            </a:r>
          </a:p>
          <a:p>
            <a:pPr lvl="0"/>
            <a:r>
              <a:rPr lang="en-US" sz="2800" dirty="0"/>
              <a:t>Evidence of </a:t>
            </a:r>
            <a:r>
              <a:rPr lang="en-US" sz="2800" b="1" dirty="0"/>
              <a:t>superior workplace safety</a:t>
            </a:r>
          </a:p>
          <a:p>
            <a:pPr lvl="0"/>
            <a:r>
              <a:rPr lang="en-US" sz="2800" dirty="0"/>
              <a:t>Evidence of </a:t>
            </a:r>
            <a:r>
              <a:rPr lang="en-US" sz="2800" b="1" dirty="0"/>
              <a:t>innovation in risk </a:t>
            </a:r>
            <a:r>
              <a:rPr lang="en-US" sz="2800" dirty="0"/>
              <a:t>management initiatives</a:t>
            </a:r>
          </a:p>
          <a:p>
            <a:r>
              <a:rPr lang="en-US" sz="2800" b="1" dirty="0"/>
              <a:t>Recognition</a:t>
            </a:r>
            <a:r>
              <a:rPr lang="en-US" sz="2800" dirty="0"/>
              <a:t> by others such as Risk Manager of the Year and other awards and recognition</a:t>
            </a:r>
          </a:p>
          <a:p>
            <a:pPr marL="0" lvl="0" indent="0">
              <a:buNone/>
            </a:pPr>
            <a:endParaRPr lang="en-US" sz="2800" dirty="0"/>
          </a:p>
        </p:txBody>
      </p:sp>
    </p:spTree>
    <p:extLst>
      <p:ext uri="{BB962C8B-B14F-4D97-AF65-F5344CB8AC3E}">
        <p14:creationId xmlns:p14="http://schemas.microsoft.com/office/powerpoint/2010/main" val="299603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762000" y="533400"/>
            <a:ext cx="7010400" cy="533400"/>
          </a:xfrm>
        </p:spPr>
        <p:txBody>
          <a:bodyPr>
            <a:normAutofit fontScale="90000"/>
          </a:bodyPr>
          <a:lstStyle/>
          <a:p>
            <a:pPr algn="l"/>
            <a:r>
              <a:rPr lang="en-US" dirty="0">
                <a:latin typeface="Verdana" pitchFamily="34" charset="0"/>
                <a:ea typeface="Verdana" pitchFamily="34" charset="0"/>
                <a:cs typeface="Verdana" pitchFamily="34" charset="0"/>
              </a:rPr>
              <a:t>Risk Manager Responsibilities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rPr>
              <a:t>Copyright © 2011 Risk and Insurance Management Society, Inc.  All rights reserved.</a:t>
            </a:r>
          </a:p>
        </p:txBody>
      </p:sp>
      <p:graphicFrame>
        <p:nvGraphicFramePr>
          <p:cNvPr id="6" name="Diagram 5"/>
          <p:cNvGraphicFramePr/>
          <p:nvPr/>
        </p:nvGraphicFramePr>
        <p:xfrm>
          <a:off x="838200" y="1447800"/>
          <a:ext cx="7696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F20A98-0726-45FB-8144-8B9FE531FD0C}"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407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Lucida Grande"/>
              </a:rPr>
              <a:t>More Criteria</a:t>
            </a:r>
          </a:p>
        </p:txBody>
      </p:sp>
      <p:sp>
        <p:nvSpPr>
          <p:cNvPr id="3" name="Content Placeholder 2"/>
          <p:cNvSpPr>
            <a:spLocks noGrp="1"/>
          </p:cNvSpPr>
          <p:nvPr>
            <p:ph idx="1"/>
          </p:nvPr>
        </p:nvSpPr>
        <p:spPr>
          <a:xfrm>
            <a:off x="457200" y="1340768"/>
            <a:ext cx="8229600" cy="4785395"/>
          </a:xfrm>
        </p:spPr>
        <p:txBody>
          <a:bodyPr/>
          <a:lstStyle/>
          <a:p>
            <a:pPr lvl="1">
              <a:buFont typeface="Wingdings" panose="05000000000000000000" pitchFamily="2" charset="2"/>
              <a:buChar char="§"/>
            </a:pPr>
            <a:r>
              <a:rPr lang="en-US" sz="2400" dirty="0"/>
              <a:t>Evidence of </a:t>
            </a:r>
            <a:r>
              <a:rPr lang="en-US" sz="2400" b="1" dirty="0"/>
              <a:t>unique and impactful initiatives </a:t>
            </a:r>
            <a:r>
              <a:rPr lang="en-US" sz="2400" dirty="0"/>
              <a:t>within their organization, that can be objectively validated</a:t>
            </a:r>
          </a:p>
          <a:p>
            <a:pPr lvl="1">
              <a:buFont typeface="Wingdings" panose="05000000000000000000" pitchFamily="2" charset="2"/>
              <a:buChar char="§"/>
            </a:pPr>
            <a:r>
              <a:rPr lang="en-US" sz="2400" dirty="0"/>
              <a:t>Evidence of “</a:t>
            </a:r>
            <a:r>
              <a:rPr lang="en-US" sz="2400" b="1" dirty="0"/>
              <a:t>trusted advisory</a:t>
            </a:r>
            <a:r>
              <a:rPr lang="en-US" sz="2400" dirty="0"/>
              <a:t>” type </a:t>
            </a:r>
            <a:r>
              <a:rPr lang="en-US" sz="2400" b="1" dirty="0"/>
              <a:t>influence</a:t>
            </a:r>
            <a:r>
              <a:rPr lang="en-US" sz="2400" dirty="0"/>
              <a:t> among the risk manager’s sr management and/or board</a:t>
            </a:r>
          </a:p>
          <a:p>
            <a:pPr lvl="1">
              <a:buFont typeface="Wingdings" panose="05000000000000000000" pitchFamily="2" charset="2"/>
              <a:buChar char="§"/>
            </a:pPr>
            <a:r>
              <a:rPr lang="en-US" sz="2400" dirty="0"/>
              <a:t>Evidence that the organization’s </a:t>
            </a:r>
            <a:r>
              <a:rPr lang="en-US" sz="2400" b="1" dirty="0"/>
              <a:t>risk profile is aggressively managed</a:t>
            </a:r>
          </a:p>
          <a:p>
            <a:pPr lvl="1">
              <a:buFont typeface="Wingdings" panose="05000000000000000000" pitchFamily="2" charset="2"/>
              <a:buChar char="§"/>
            </a:pPr>
            <a:r>
              <a:rPr lang="en-US" sz="2400" dirty="0"/>
              <a:t>Evidence that </a:t>
            </a:r>
            <a:r>
              <a:rPr lang="en-US" sz="2400" b="1" dirty="0"/>
              <a:t>the way risk is viewed/addressed</a:t>
            </a:r>
            <a:r>
              <a:rPr lang="en-US" sz="2400" dirty="0"/>
              <a:t>, reflects directly and/or indirectly in organizational performance</a:t>
            </a:r>
          </a:p>
          <a:p>
            <a:endParaRPr lang="en-US" dirty="0"/>
          </a:p>
        </p:txBody>
      </p:sp>
    </p:spTree>
    <p:extLst>
      <p:ext uri="{BB962C8B-B14F-4D97-AF65-F5344CB8AC3E}">
        <p14:creationId xmlns:p14="http://schemas.microsoft.com/office/powerpoint/2010/main" val="2857427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r>
              <a:rPr lang="en-US" sz="3200" b="1" dirty="0">
                <a:latin typeface="Lucida Grande"/>
              </a:rPr>
              <a:t>Profile of a Major U.S. University</a:t>
            </a:r>
          </a:p>
        </p:txBody>
      </p:sp>
      <p:sp>
        <p:nvSpPr>
          <p:cNvPr id="3" name="Content Placeholder 2"/>
          <p:cNvSpPr>
            <a:spLocks noGrp="1"/>
          </p:cNvSpPr>
          <p:nvPr>
            <p:ph idx="1"/>
          </p:nvPr>
        </p:nvSpPr>
        <p:spPr>
          <a:xfrm>
            <a:off x="395536" y="1143000"/>
            <a:ext cx="8291264" cy="4983163"/>
          </a:xfrm>
        </p:spPr>
        <p:txBody>
          <a:bodyPr/>
          <a:lstStyle/>
          <a:p>
            <a:r>
              <a:rPr lang="en-US" sz="2800" dirty="0"/>
              <a:t>2</a:t>
            </a:r>
            <a:r>
              <a:rPr lang="en-US" sz="2800" baseline="30000" dirty="0"/>
              <a:t>nd</a:t>
            </a:r>
            <a:r>
              <a:rPr lang="en-US" sz="2800" dirty="0"/>
              <a:t> Largest employer in its state; $50B in TIV</a:t>
            </a:r>
          </a:p>
          <a:p>
            <a:r>
              <a:rPr lang="en-US" sz="2800" dirty="0"/>
              <a:t>Similar in size to 10 medium sized cities</a:t>
            </a:r>
          </a:p>
          <a:p>
            <a:r>
              <a:rPr lang="en-US" sz="2800" dirty="0"/>
              <a:t>200k employee; 250k students; 40k volunteers</a:t>
            </a:r>
          </a:p>
          <a:p>
            <a:r>
              <a:rPr lang="en-US" sz="2800" dirty="0"/>
              <a:t>5 medical centers; 3 affiliated national labs</a:t>
            </a:r>
          </a:p>
          <a:p>
            <a:r>
              <a:rPr lang="en-US" sz="2800" dirty="0"/>
              <a:t>Key Risks: people; prof liab; cyber; property</a:t>
            </a:r>
          </a:p>
          <a:p>
            <a:r>
              <a:rPr lang="en-US" sz="2800" dirty="0"/>
              <a:t>CRO reports to CFO; 50 mbr staff; 7 contractors</a:t>
            </a:r>
          </a:p>
          <a:p>
            <a:r>
              <a:rPr lang="en-US" sz="2800" dirty="0"/>
              <a:t>ERM program; EHS; Business Cont; Insurance</a:t>
            </a:r>
          </a:p>
          <a:p>
            <a:r>
              <a:rPr lang="en-US" sz="2800" dirty="0"/>
              <a:t>$1B+ captive insurance with 23 policies</a:t>
            </a:r>
          </a:p>
          <a:p>
            <a:r>
              <a:rPr lang="en-US" sz="2800" dirty="0"/>
              <a:t>Strategy: continuous risk assessment</a:t>
            </a:r>
          </a:p>
          <a:p>
            <a:r>
              <a:rPr lang="en-US" sz="2800" dirty="0"/>
              <a:t>Priority emphasis: system-wide safety initiatives</a:t>
            </a:r>
          </a:p>
          <a:p>
            <a:pPr lvl="1"/>
            <a:endParaRPr lang="en-US" dirty="0"/>
          </a:p>
          <a:p>
            <a:endParaRPr lang="en-US" dirty="0"/>
          </a:p>
        </p:txBody>
      </p:sp>
    </p:spTree>
    <p:extLst>
      <p:ext uri="{BB962C8B-B14F-4D97-AF65-F5344CB8AC3E}">
        <p14:creationId xmlns:p14="http://schemas.microsoft.com/office/powerpoint/2010/main" val="2708419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Lucida Grande"/>
              </a:rPr>
              <a:t>HPRM at a University</a:t>
            </a:r>
          </a:p>
        </p:txBody>
      </p:sp>
      <p:sp>
        <p:nvSpPr>
          <p:cNvPr id="3" name="Content Placeholder 2"/>
          <p:cNvSpPr>
            <a:spLocks noGrp="1"/>
          </p:cNvSpPr>
          <p:nvPr>
            <p:ph idx="1"/>
          </p:nvPr>
        </p:nvSpPr>
        <p:spPr>
          <a:xfrm>
            <a:off x="467544" y="980728"/>
            <a:ext cx="8229600" cy="4929411"/>
          </a:xfrm>
        </p:spPr>
        <p:txBody>
          <a:bodyPr/>
          <a:lstStyle/>
          <a:p>
            <a:r>
              <a:rPr lang="en-US" sz="2800" dirty="0"/>
              <a:t>Viewed as the department of “yes”</a:t>
            </a:r>
          </a:p>
          <a:p>
            <a:r>
              <a:rPr lang="en-US" sz="2800" dirty="0"/>
              <a:t>Viewed as collaborative and accommodating</a:t>
            </a:r>
          </a:p>
          <a:p>
            <a:r>
              <a:rPr lang="en-US" sz="2800" dirty="0"/>
              <a:t>Direct access to Chancellor who is engaged</a:t>
            </a:r>
          </a:p>
          <a:p>
            <a:r>
              <a:rPr lang="en-US" sz="2800" dirty="0"/>
              <a:t>Trains for all to be “risk managers”</a:t>
            </a:r>
          </a:p>
          <a:p>
            <a:r>
              <a:rPr lang="en-US" sz="2800" dirty="0"/>
              <a:t>Process and emphasis on emerging risks</a:t>
            </a:r>
          </a:p>
          <a:p>
            <a:r>
              <a:rPr lang="en-US" sz="2800" dirty="0"/>
              <a:t>$100m+ saved from captive strategy</a:t>
            </a:r>
          </a:p>
          <a:p>
            <a:r>
              <a:rPr lang="en-US" sz="2800" dirty="0"/>
              <a:t>Aligned with Planning function and process</a:t>
            </a:r>
          </a:p>
          <a:p>
            <a:r>
              <a:rPr lang="en-US" sz="2800" dirty="0"/>
              <a:t>Funding 9 FTEs in legal with risk allocation</a:t>
            </a:r>
          </a:p>
          <a:p>
            <a:r>
              <a:rPr lang="en-US" sz="2800" dirty="0"/>
              <a:t>Developed software for BIC lab safety/selling</a:t>
            </a:r>
          </a:p>
          <a:p>
            <a:r>
              <a:rPr lang="en-US" sz="2800" dirty="0"/>
              <a:t>Collaboration with risk owners is key to success</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3291850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200" b="1" dirty="0">
                <a:latin typeface="Lucida Grande"/>
              </a:rPr>
              <a:t>Profile of Major US Real Estate Co</a:t>
            </a:r>
          </a:p>
        </p:txBody>
      </p:sp>
      <p:sp>
        <p:nvSpPr>
          <p:cNvPr id="3" name="Content Placeholder 2"/>
          <p:cNvSpPr>
            <a:spLocks noGrp="1"/>
          </p:cNvSpPr>
          <p:nvPr>
            <p:ph idx="1"/>
          </p:nvPr>
        </p:nvSpPr>
        <p:spPr>
          <a:xfrm>
            <a:off x="457200" y="1524000"/>
            <a:ext cx="8229600" cy="5105400"/>
          </a:xfrm>
        </p:spPr>
        <p:txBody>
          <a:bodyPr/>
          <a:lstStyle/>
          <a:p>
            <a:r>
              <a:rPr lang="en-US" sz="2600" dirty="0"/>
              <a:t>F500 Commercial real estate co. - $13B revenue</a:t>
            </a:r>
          </a:p>
          <a:p>
            <a:r>
              <a:rPr lang="en-US" sz="2600" dirty="0"/>
              <a:t>80,000 employees; contracts in 120 countries</a:t>
            </a:r>
          </a:p>
          <a:p>
            <a:r>
              <a:rPr lang="en-US" sz="2600" dirty="0"/>
              <a:t>CRO leader since 2010; 11 years with Co’s RMD</a:t>
            </a:r>
          </a:p>
          <a:p>
            <a:r>
              <a:rPr lang="en-US" sz="2600" dirty="0"/>
              <a:t>5 ERM staff; BC; Global Security; reports to Legal</a:t>
            </a:r>
          </a:p>
          <a:p>
            <a:r>
              <a:rPr lang="en-US" sz="2600" dirty="0"/>
              <a:t>Risk Framework combines COSO and ISO</a:t>
            </a:r>
          </a:p>
          <a:p>
            <a:r>
              <a:rPr lang="en-US" sz="2600" dirty="0"/>
              <a:t>EHS function – 10 direct FTEs – 400 indirect FTEs</a:t>
            </a:r>
          </a:p>
          <a:p>
            <a:r>
              <a:rPr lang="en-US" sz="2600" dirty="0"/>
              <a:t>$130M TCOR - 8 staff dedicated to ins. prog.</a:t>
            </a:r>
          </a:p>
          <a:p>
            <a:r>
              <a:rPr lang="en-US" sz="2600" dirty="0"/>
              <a:t>Exec. risk com. with broad C-suite membership</a:t>
            </a:r>
          </a:p>
          <a:p>
            <a:r>
              <a:rPr lang="en-US" sz="2600" dirty="0"/>
              <a:t>Risk “aware” culture with qualitative leaning</a:t>
            </a:r>
          </a:p>
          <a:p>
            <a:r>
              <a:rPr lang="en-US" sz="2600" dirty="0"/>
              <a:t>Risk accountability from top down</a:t>
            </a:r>
          </a:p>
        </p:txBody>
      </p:sp>
    </p:spTree>
    <p:extLst>
      <p:ext uri="{BB962C8B-B14F-4D97-AF65-F5344CB8AC3E}">
        <p14:creationId xmlns:p14="http://schemas.microsoft.com/office/powerpoint/2010/main" val="2118921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224136"/>
          </a:xfrm>
        </p:spPr>
        <p:txBody>
          <a:bodyPr/>
          <a:lstStyle/>
          <a:p>
            <a:r>
              <a:rPr lang="en-US" sz="3200" dirty="0"/>
              <a:t/>
            </a:r>
            <a:br>
              <a:rPr lang="en-US" sz="3200" dirty="0"/>
            </a:br>
            <a:r>
              <a:rPr lang="en-US" sz="3200" b="1" dirty="0">
                <a:latin typeface="Lucida Grande"/>
              </a:rPr>
              <a:t>HPRM in this Real Estate Co.</a:t>
            </a:r>
          </a:p>
        </p:txBody>
      </p:sp>
      <p:sp>
        <p:nvSpPr>
          <p:cNvPr id="3" name="Content Placeholder 2"/>
          <p:cNvSpPr>
            <a:spLocks noGrp="1"/>
          </p:cNvSpPr>
          <p:nvPr>
            <p:ph idx="1"/>
          </p:nvPr>
        </p:nvSpPr>
        <p:spPr>
          <a:xfrm>
            <a:off x="251520" y="1219200"/>
            <a:ext cx="8640960" cy="4906963"/>
          </a:xfrm>
        </p:spPr>
        <p:txBody>
          <a:bodyPr/>
          <a:lstStyle/>
          <a:p>
            <a:r>
              <a:rPr lang="en-US" sz="2700" dirty="0"/>
              <a:t>Brand enhanced/competitive advantage via ERM</a:t>
            </a:r>
          </a:p>
          <a:p>
            <a:r>
              <a:rPr lang="en-US" sz="2700" dirty="0"/>
              <a:t>Training and education on acceptable risk taking</a:t>
            </a:r>
          </a:p>
          <a:p>
            <a:r>
              <a:rPr lang="en-US" sz="2700" dirty="0"/>
              <a:t>On-line risk education playbook</a:t>
            </a:r>
          </a:p>
          <a:p>
            <a:r>
              <a:rPr lang="en-US" sz="2700" dirty="0"/>
              <a:t>EHS and Cyber risk dashboards</a:t>
            </a:r>
          </a:p>
          <a:p>
            <a:r>
              <a:rPr lang="en-US" sz="2700" dirty="0"/>
              <a:t>Better than average TCOR</a:t>
            </a:r>
          </a:p>
          <a:p>
            <a:r>
              <a:rPr lang="en-US" sz="2700" dirty="0"/>
              <a:t>In-house dedicated claim team</a:t>
            </a:r>
          </a:p>
          <a:p>
            <a:r>
              <a:rPr lang="en-US" sz="2700" dirty="0"/>
              <a:t>Safety-claim collaboration emphasized</a:t>
            </a:r>
          </a:p>
          <a:p>
            <a:r>
              <a:rPr lang="en-US" sz="2700" dirty="0"/>
              <a:t>BC &amp; Claim Mgt are considered competitive advantage</a:t>
            </a:r>
          </a:p>
          <a:p>
            <a:r>
              <a:rPr lang="en-US" sz="2700" dirty="0"/>
              <a:t>Annual global risk mgmt conference w/ recognition</a:t>
            </a:r>
          </a:p>
          <a:p>
            <a:r>
              <a:rPr lang="en-US" sz="2700" dirty="0"/>
              <a:t>Increasing evidence of “pull” for risk mgmt guidance</a:t>
            </a:r>
          </a:p>
        </p:txBody>
      </p:sp>
    </p:spTree>
    <p:extLst>
      <p:ext uri="{BB962C8B-B14F-4D97-AF65-F5344CB8AC3E}">
        <p14:creationId xmlns:p14="http://schemas.microsoft.com/office/powerpoint/2010/main" val="304271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64904"/>
            <a:ext cx="7886700" cy="1008112"/>
          </a:xfrm>
        </p:spPr>
        <p:txBody>
          <a:bodyPr/>
          <a:lstStyle/>
          <a:p>
            <a:r>
              <a:rPr lang="en-US" sz="4400" dirty="0">
                <a:solidFill>
                  <a:schemeClr val="tx1"/>
                </a:solidFill>
              </a:rPr>
              <a:t>The Experts</a:t>
            </a:r>
          </a:p>
        </p:txBody>
      </p:sp>
    </p:spTree>
    <p:extLst>
      <p:ext uri="{BB962C8B-B14F-4D97-AF65-F5344CB8AC3E}">
        <p14:creationId xmlns:p14="http://schemas.microsoft.com/office/powerpoint/2010/main" val="416754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36A3-A7BF-485D-8B91-F2D9938C50F5}"/>
              </a:ext>
            </a:extLst>
          </p:cNvPr>
          <p:cNvSpPr>
            <a:spLocks noGrp="1"/>
          </p:cNvSpPr>
          <p:nvPr>
            <p:ph type="title"/>
          </p:nvPr>
        </p:nvSpPr>
        <p:spPr>
          <a:xfrm>
            <a:off x="381000" y="228600"/>
            <a:ext cx="6257544" cy="649224"/>
          </a:xfrm>
        </p:spPr>
        <p:txBody>
          <a:bodyPr/>
          <a:lstStyle/>
          <a:p>
            <a:r>
              <a:rPr lang="en-US" sz="2800" dirty="0">
                <a:solidFill>
                  <a:schemeClr val="tx1"/>
                </a:solidFill>
              </a:rPr>
              <a:t>Norman Marks – Risk Evangelist</a:t>
            </a:r>
          </a:p>
        </p:txBody>
      </p:sp>
      <p:sp>
        <p:nvSpPr>
          <p:cNvPr id="3" name="Text Placeholder 2">
            <a:extLst>
              <a:ext uri="{FF2B5EF4-FFF2-40B4-BE49-F238E27FC236}">
                <a16:creationId xmlns:a16="http://schemas.microsoft.com/office/drawing/2014/main" id="{4213E36A-72B8-4565-89C8-D17A62BF5781}"/>
              </a:ext>
            </a:extLst>
          </p:cNvPr>
          <p:cNvSpPr>
            <a:spLocks noGrp="1"/>
          </p:cNvSpPr>
          <p:nvPr>
            <p:ph type="body" sz="quarter" idx="10"/>
          </p:nvPr>
        </p:nvSpPr>
        <p:spPr>
          <a:xfrm>
            <a:off x="732390" y="1280160"/>
            <a:ext cx="7573410" cy="5202936"/>
          </a:xfrm>
        </p:spPr>
        <p:txBody>
          <a:bodyPr/>
          <a:lstStyle/>
          <a:p>
            <a:r>
              <a:rPr lang="en-US" sz="2000" dirty="0"/>
              <a:t>Norman Marks – Risk Evangelist </a:t>
            </a:r>
          </a:p>
          <a:p>
            <a:r>
              <a:rPr lang="en-US" sz="2000" dirty="0"/>
              <a:t>	</a:t>
            </a:r>
            <a:r>
              <a:rPr lang="en-US" sz="2000" b="0" dirty="0"/>
              <a:t>Early career in prof acctg, internal audit and IT </a:t>
            </a:r>
          </a:p>
          <a:p>
            <a:r>
              <a:rPr lang="en-US" sz="2000" b="0" dirty="0"/>
              <a:t>	Migrated to project RM; CAE by ‘91, adding CRO ‘06 </a:t>
            </a:r>
          </a:p>
          <a:p>
            <a:r>
              <a:rPr lang="en-US" sz="2000" b="0" dirty="0"/>
              <a:t>	Author of “World-class Risk Management” 2015 </a:t>
            </a:r>
          </a:p>
          <a:p>
            <a:endParaRPr lang="en-US" sz="2000" b="0" dirty="0"/>
          </a:p>
          <a:p>
            <a:pPr>
              <a:buFont typeface="Wingdings" panose="05000000000000000000" pitchFamily="2" charset="2"/>
              <a:buChar char="Ø"/>
            </a:pPr>
            <a:r>
              <a:rPr lang="en-US" sz="2000" b="0" dirty="0"/>
              <a:t>“Risk Mgmt and Managing Risk” are not the same </a:t>
            </a:r>
          </a:p>
          <a:p>
            <a:pPr>
              <a:buFont typeface="Wingdings" panose="05000000000000000000" pitchFamily="2" charset="2"/>
              <a:buChar char="Ø"/>
            </a:pPr>
            <a:r>
              <a:rPr lang="en-US" sz="2000" b="0" dirty="0"/>
              <a:t>For most, risk management is subconscious</a:t>
            </a:r>
          </a:p>
          <a:p>
            <a:pPr>
              <a:buFont typeface="Wingdings" panose="05000000000000000000" pitchFamily="2" charset="2"/>
              <a:buChar char="Ø"/>
            </a:pPr>
            <a:r>
              <a:rPr lang="en-US" sz="2000" b="0" dirty="0"/>
              <a:t>All risks are or should be taken for a reason</a:t>
            </a:r>
          </a:p>
          <a:p>
            <a:pPr>
              <a:buFont typeface="Wingdings" panose="05000000000000000000" pitchFamily="2" charset="2"/>
              <a:buChar char="Ø"/>
            </a:pPr>
            <a:r>
              <a:rPr lang="en-US" sz="2000" b="0" dirty="0"/>
              <a:t> Dilemma: most execs still see ERM as compliance activity without meaning impact on success </a:t>
            </a:r>
          </a:p>
          <a:p>
            <a:pPr>
              <a:buFont typeface="Wingdings" panose="05000000000000000000" pitchFamily="2" charset="2"/>
              <a:buChar char="Ø"/>
            </a:pPr>
            <a:r>
              <a:rPr lang="en-US" sz="2000" b="0" dirty="0"/>
              <a:t>Continuing over-emphasis on loss vs value creation</a:t>
            </a:r>
          </a:p>
          <a:p>
            <a:pPr>
              <a:buFont typeface="Wingdings" panose="05000000000000000000" pitchFamily="2" charset="2"/>
              <a:buChar char="Ø"/>
            </a:pPr>
            <a:r>
              <a:rPr lang="en-US" sz="2000" b="0" dirty="0"/>
              <a:t>All risks have multiple effects; standards are more singular in focus</a:t>
            </a:r>
          </a:p>
          <a:p>
            <a:pPr>
              <a:buFont typeface="Wingdings" panose="05000000000000000000" pitchFamily="2" charset="2"/>
              <a:buChar char="Ø"/>
            </a:pPr>
            <a:r>
              <a:rPr lang="en-US" sz="2000" b="0" dirty="0"/>
              <a:t>Risk aversion creates “organizational drag</a:t>
            </a:r>
            <a:r>
              <a:rPr lang="en-US" sz="2000" dirty="0"/>
              <a:t>”</a:t>
            </a:r>
          </a:p>
        </p:txBody>
      </p:sp>
    </p:spTree>
    <p:extLst>
      <p:ext uri="{BB962C8B-B14F-4D97-AF65-F5344CB8AC3E}">
        <p14:creationId xmlns:p14="http://schemas.microsoft.com/office/powerpoint/2010/main" val="3598804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9059-48D4-456F-ACA0-8B58464688F6}"/>
              </a:ext>
            </a:extLst>
          </p:cNvPr>
          <p:cNvSpPr>
            <a:spLocks noGrp="1"/>
          </p:cNvSpPr>
          <p:nvPr>
            <p:ph type="title"/>
          </p:nvPr>
        </p:nvSpPr>
        <p:spPr>
          <a:xfrm>
            <a:off x="228600" y="228600"/>
            <a:ext cx="6409944" cy="649224"/>
          </a:xfrm>
        </p:spPr>
        <p:txBody>
          <a:bodyPr/>
          <a:lstStyle/>
          <a:p>
            <a:r>
              <a:rPr lang="en-US" sz="3200" dirty="0">
                <a:solidFill>
                  <a:schemeClr val="tx1"/>
                </a:solidFill>
                <a:latin typeface="+mn-lt"/>
              </a:rPr>
              <a:t>More Marks</a:t>
            </a:r>
          </a:p>
        </p:txBody>
      </p:sp>
      <p:sp>
        <p:nvSpPr>
          <p:cNvPr id="3" name="Text Placeholder 2">
            <a:extLst>
              <a:ext uri="{FF2B5EF4-FFF2-40B4-BE49-F238E27FC236}">
                <a16:creationId xmlns:a16="http://schemas.microsoft.com/office/drawing/2014/main" id="{7341106B-D3A6-4866-B9EB-21D705328122}"/>
              </a:ext>
            </a:extLst>
          </p:cNvPr>
          <p:cNvSpPr>
            <a:spLocks noGrp="1"/>
          </p:cNvSpPr>
          <p:nvPr>
            <p:ph type="body" sz="quarter" idx="10"/>
          </p:nvPr>
        </p:nvSpPr>
        <p:spPr>
          <a:xfrm>
            <a:off x="685800" y="1274064"/>
            <a:ext cx="7872114" cy="5202936"/>
          </a:xfrm>
        </p:spPr>
        <p:txBody>
          <a:bodyPr/>
          <a:lstStyle/>
          <a:p>
            <a:pPr lvl="0">
              <a:buClr>
                <a:srgbClr val="2D7ED7"/>
              </a:buClr>
            </a:pPr>
            <a:r>
              <a:rPr lang="en-US" sz="2200" b="0" dirty="0">
                <a:solidFill>
                  <a:prstClr val="black"/>
                </a:solidFill>
                <a:latin typeface="Calibri"/>
              </a:rPr>
              <a:t>• All risk decisions involve trade-offs or pros/cons </a:t>
            </a:r>
          </a:p>
          <a:p>
            <a:pPr lvl="0">
              <a:buClr>
                <a:srgbClr val="2D7ED7"/>
              </a:buClr>
            </a:pPr>
            <a:r>
              <a:rPr lang="en-US" sz="2200" b="0" dirty="0">
                <a:solidFill>
                  <a:prstClr val="black"/>
                </a:solidFill>
                <a:latin typeface="Calibri"/>
              </a:rPr>
              <a:t>• </a:t>
            </a:r>
            <a:r>
              <a:rPr lang="en-US" sz="2200" b="0" dirty="0" err="1">
                <a:solidFill>
                  <a:prstClr val="black"/>
                </a:solidFill>
                <a:latin typeface="Calibri"/>
              </a:rPr>
              <a:t>Mgrs</a:t>
            </a:r>
            <a:r>
              <a:rPr lang="en-US" sz="2200" b="0" dirty="0">
                <a:solidFill>
                  <a:prstClr val="black"/>
                </a:solidFill>
                <a:latin typeface="Calibri"/>
              </a:rPr>
              <a:t> cannot be effective w/o considering risk in decisions </a:t>
            </a:r>
          </a:p>
          <a:p>
            <a:pPr lvl="0">
              <a:buClr>
                <a:srgbClr val="2D7ED7"/>
              </a:buClr>
            </a:pPr>
            <a:r>
              <a:rPr lang="en-US" sz="2200" b="0" dirty="0">
                <a:solidFill>
                  <a:prstClr val="black"/>
                </a:solidFill>
                <a:latin typeface="Calibri"/>
              </a:rPr>
              <a:t>• Dedicated </a:t>
            </a:r>
            <a:r>
              <a:rPr lang="en-US" sz="2200" b="0" dirty="0" err="1">
                <a:solidFill>
                  <a:prstClr val="black"/>
                </a:solidFill>
                <a:latin typeface="Calibri"/>
              </a:rPr>
              <a:t>sr</a:t>
            </a:r>
            <a:r>
              <a:rPr lang="en-US" sz="2200" b="0" dirty="0">
                <a:solidFill>
                  <a:prstClr val="black"/>
                </a:solidFill>
                <a:latin typeface="Calibri"/>
              </a:rPr>
              <a:t> risk leader may NOT be required; someone must </a:t>
            </a:r>
          </a:p>
          <a:p>
            <a:pPr lvl="0">
              <a:buClr>
                <a:srgbClr val="2D7ED7"/>
              </a:buClr>
            </a:pPr>
            <a:r>
              <a:rPr lang="en-US" sz="2200" b="0" dirty="0">
                <a:solidFill>
                  <a:prstClr val="black"/>
                </a:solidFill>
                <a:latin typeface="Calibri"/>
              </a:rPr>
              <a:t>	– Drive risk communication consistency</a:t>
            </a:r>
          </a:p>
          <a:p>
            <a:pPr lvl="0">
              <a:buClr>
                <a:srgbClr val="2D7ED7"/>
              </a:buClr>
            </a:pPr>
            <a:r>
              <a:rPr lang="en-US" sz="2200" b="0" dirty="0">
                <a:solidFill>
                  <a:prstClr val="black"/>
                </a:solidFill>
                <a:latin typeface="Calibri"/>
              </a:rPr>
              <a:t>	 – Meaningful risk reporting process</a:t>
            </a:r>
          </a:p>
          <a:p>
            <a:pPr lvl="0">
              <a:buClr>
                <a:srgbClr val="2D7ED7"/>
              </a:buClr>
            </a:pPr>
            <a:r>
              <a:rPr lang="en-US" sz="2200" b="0" dirty="0">
                <a:solidFill>
                  <a:prstClr val="black"/>
                </a:solidFill>
                <a:latin typeface="Calibri"/>
              </a:rPr>
              <a:t>	 – Facilitate cross functional discussions</a:t>
            </a:r>
          </a:p>
          <a:p>
            <a:pPr lvl="0">
              <a:buClr>
                <a:srgbClr val="2D7ED7"/>
              </a:buClr>
            </a:pPr>
            <a:r>
              <a:rPr lang="en-US" sz="2200" b="0" dirty="0">
                <a:solidFill>
                  <a:prstClr val="black"/>
                </a:solidFill>
                <a:latin typeface="Calibri"/>
              </a:rPr>
              <a:t>	 – Mentor/train new leaders on risk strategy/philosophy</a:t>
            </a:r>
          </a:p>
          <a:p>
            <a:pPr lvl="0">
              <a:buClr>
                <a:srgbClr val="2D7ED7"/>
              </a:buClr>
            </a:pPr>
            <a:r>
              <a:rPr lang="en-US" sz="2200" b="0" dirty="0">
                <a:solidFill>
                  <a:prstClr val="black"/>
                </a:solidFill>
                <a:latin typeface="Calibri"/>
              </a:rPr>
              <a:t>	 – Train and communicate relative to desired behaviors </a:t>
            </a:r>
          </a:p>
          <a:p>
            <a:pPr lvl="0">
              <a:buClr>
                <a:srgbClr val="2D7ED7"/>
              </a:buClr>
            </a:pPr>
            <a:r>
              <a:rPr lang="en-US" sz="2200" b="0" dirty="0">
                <a:solidFill>
                  <a:prstClr val="black"/>
                </a:solidFill>
                <a:latin typeface="Calibri"/>
              </a:rPr>
              <a:t>• </a:t>
            </a:r>
            <a:r>
              <a:rPr lang="en-US" sz="2200" b="0" dirty="0" err="1">
                <a:solidFill>
                  <a:prstClr val="black"/>
                </a:solidFill>
                <a:latin typeface="Calibri"/>
              </a:rPr>
              <a:t>Mgt</a:t>
            </a:r>
            <a:r>
              <a:rPr lang="en-US" sz="2200" b="0" dirty="0">
                <a:solidFill>
                  <a:prstClr val="black"/>
                </a:solidFill>
                <a:latin typeface="Calibri"/>
              </a:rPr>
              <a:t> must be willing to change strategies when risk cannot be mitigated/leveraged to target </a:t>
            </a:r>
          </a:p>
          <a:p>
            <a:pPr lvl="0">
              <a:buClr>
                <a:srgbClr val="2D7ED7"/>
              </a:buClr>
            </a:pPr>
            <a:r>
              <a:rPr lang="en-US" sz="2200" b="0" dirty="0">
                <a:solidFill>
                  <a:prstClr val="black"/>
                </a:solidFill>
                <a:latin typeface="Calibri"/>
              </a:rPr>
              <a:t>• HPRM is achieved when the board and </a:t>
            </a:r>
            <a:r>
              <a:rPr lang="en-US" sz="2200" b="0" dirty="0" err="1">
                <a:solidFill>
                  <a:prstClr val="black"/>
                </a:solidFill>
                <a:latin typeface="Calibri"/>
              </a:rPr>
              <a:t>mgmt</a:t>
            </a:r>
            <a:r>
              <a:rPr lang="en-US" sz="2200" b="0" dirty="0">
                <a:solidFill>
                  <a:prstClr val="black"/>
                </a:solidFill>
                <a:latin typeface="Calibri"/>
              </a:rPr>
              <a:t> have reasonable assurance that good, informed decisions are taken throughout the organization</a:t>
            </a:r>
          </a:p>
          <a:p>
            <a:endParaRPr lang="en-US" dirty="0"/>
          </a:p>
        </p:txBody>
      </p:sp>
    </p:spTree>
    <p:extLst>
      <p:ext uri="{BB962C8B-B14F-4D97-AF65-F5344CB8AC3E}">
        <p14:creationId xmlns:p14="http://schemas.microsoft.com/office/powerpoint/2010/main" val="2260572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F977-6A43-4D1C-9334-BE583214AA18}"/>
              </a:ext>
            </a:extLst>
          </p:cNvPr>
          <p:cNvSpPr>
            <a:spLocks noGrp="1"/>
          </p:cNvSpPr>
          <p:nvPr>
            <p:ph type="title"/>
          </p:nvPr>
        </p:nvSpPr>
        <p:spPr>
          <a:xfrm>
            <a:off x="228600" y="152400"/>
            <a:ext cx="6409944" cy="725424"/>
          </a:xfrm>
        </p:spPr>
        <p:txBody>
          <a:bodyPr/>
          <a:lstStyle/>
          <a:p>
            <a:r>
              <a:rPr lang="en-US" sz="3200" dirty="0">
                <a:solidFill>
                  <a:schemeClr val="tx1"/>
                </a:solidFill>
                <a:latin typeface="+mn-lt"/>
              </a:rPr>
              <a:t>Tim Leach</a:t>
            </a:r>
          </a:p>
        </p:txBody>
      </p:sp>
      <p:sp>
        <p:nvSpPr>
          <p:cNvPr id="3" name="Text Placeholder 2">
            <a:extLst>
              <a:ext uri="{FF2B5EF4-FFF2-40B4-BE49-F238E27FC236}">
                <a16:creationId xmlns:a16="http://schemas.microsoft.com/office/drawing/2014/main" id="{C589B74C-C6C9-415B-B229-94B9C32367DE}"/>
              </a:ext>
            </a:extLst>
          </p:cNvPr>
          <p:cNvSpPr>
            <a:spLocks noGrp="1"/>
          </p:cNvSpPr>
          <p:nvPr>
            <p:ph type="body" sz="quarter" idx="10"/>
          </p:nvPr>
        </p:nvSpPr>
        <p:spPr>
          <a:xfrm>
            <a:off x="533400" y="1219200"/>
            <a:ext cx="7385304" cy="5263896"/>
          </a:xfrm>
        </p:spPr>
        <p:txBody>
          <a:bodyPr/>
          <a:lstStyle/>
          <a:p>
            <a:pPr lvl="0">
              <a:buClr>
                <a:srgbClr val="2D7ED7"/>
              </a:buClr>
            </a:pPr>
            <a:r>
              <a:rPr lang="en-US" sz="2000" dirty="0">
                <a:solidFill>
                  <a:prstClr val="black"/>
                </a:solidFill>
                <a:latin typeface="Calibri"/>
              </a:rPr>
              <a:t>Tim Leech – Risk Oversight Solutions </a:t>
            </a:r>
          </a:p>
          <a:p>
            <a:pPr lvl="0">
              <a:buClr>
                <a:srgbClr val="2D7ED7"/>
              </a:buClr>
              <a:buFont typeface="Wingdings" panose="05000000000000000000" pitchFamily="2" charset="2"/>
              <a:buChar char="Ø"/>
            </a:pPr>
            <a:r>
              <a:rPr lang="en-US" sz="2000" b="0" dirty="0">
                <a:solidFill>
                  <a:prstClr val="black"/>
                </a:solidFill>
                <a:latin typeface="Calibri"/>
              </a:rPr>
              <a:t> Background audit and control evolved into ERM </a:t>
            </a:r>
          </a:p>
          <a:p>
            <a:pPr lvl="0">
              <a:buClr>
                <a:srgbClr val="2D7ED7"/>
              </a:buClr>
              <a:buFont typeface="Wingdings" panose="05000000000000000000" pitchFamily="2" charset="2"/>
              <a:buChar char="Ø"/>
            </a:pPr>
            <a:r>
              <a:rPr lang="en-US" sz="2000" b="0" dirty="0">
                <a:solidFill>
                  <a:prstClr val="black"/>
                </a:solidFill>
                <a:latin typeface="Calibri"/>
              </a:rPr>
              <a:t> Developed 1st IA/ERM software; sold to KPMG</a:t>
            </a:r>
          </a:p>
          <a:p>
            <a:pPr lvl="0">
              <a:buClr>
                <a:srgbClr val="2D7ED7"/>
              </a:buClr>
              <a:buFont typeface="Wingdings" panose="05000000000000000000" pitchFamily="2" charset="2"/>
              <a:buChar char="Ø"/>
            </a:pPr>
            <a:r>
              <a:rPr lang="en-US" sz="2000" b="0" dirty="0">
                <a:solidFill>
                  <a:prstClr val="black"/>
                </a:solidFill>
                <a:latin typeface="Calibri"/>
              </a:rPr>
              <a:t> Insists risk </a:t>
            </a:r>
            <a:r>
              <a:rPr lang="en-US" sz="2000" b="0" dirty="0" err="1">
                <a:solidFill>
                  <a:prstClr val="black"/>
                </a:solidFill>
                <a:latin typeface="Calibri"/>
              </a:rPr>
              <a:t>mgt</a:t>
            </a:r>
            <a:r>
              <a:rPr lang="en-US" sz="2000" b="0" dirty="0">
                <a:solidFill>
                  <a:prstClr val="black"/>
                </a:solidFill>
                <a:latin typeface="Calibri"/>
              </a:rPr>
              <a:t> must be objective centric &amp; integrated</a:t>
            </a:r>
          </a:p>
          <a:p>
            <a:pPr lvl="0">
              <a:buClr>
                <a:srgbClr val="2D7ED7"/>
              </a:buClr>
              <a:buFont typeface="Wingdings" panose="05000000000000000000" pitchFamily="2" charset="2"/>
              <a:buChar char="Ø"/>
            </a:pPr>
            <a:r>
              <a:rPr lang="en-US" sz="2000" b="0" dirty="0">
                <a:solidFill>
                  <a:prstClr val="black"/>
                </a:solidFill>
                <a:latin typeface="Calibri"/>
              </a:rPr>
              <a:t> ERM derailed by SOX in 2002 </a:t>
            </a:r>
          </a:p>
          <a:p>
            <a:pPr lvl="0">
              <a:buClr>
                <a:srgbClr val="2D7ED7"/>
              </a:buClr>
              <a:buFont typeface="Wingdings" panose="05000000000000000000" pitchFamily="2" charset="2"/>
              <a:buChar char="Ø"/>
            </a:pPr>
            <a:r>
              <a:rPr lang="en-US" sz="2000" b="0" dirty="0">
                <a:solidFill>
                  <a:prstClr val="black"/>
                </a:solidFill>
                <a:latin typeface="Calibri"/>
              </a:rPr>
              <a:t> Resistance to ERM continues from internal audit </a:t>
            </a:r>
          </a:p>
          <a:p>
            <a:pPr lvl="0">
              <a:buClr>
                <a:srgbClr val="2D7ED7"/>
              </a:buClr>
              <a:buFont typeface="Wingdings" panose="05000000000000000000" pitchFamily="2" charset="2"/>
              <a:buChar char="Ø"/>
            </a:pPr>
            <a:r>
              <a:rPr lang="en-US" sz="2000" b="0" dirty="0">
                <a:solidFill>
                  <a:prstClr val="black"/>
                </a:solidFill>
                <a:latin typeface="Calibri"/>
              </a:rPr>
              <a:t>Risk mgrs. persist with risk registers and lists </a:t>
            </a:r>
          </a:p>
          <a:p>
            <a:pPr lvl="0">
              <a:buClr>
                <a:srgbClr val="2D7ED7"/>
              </a:buClr>
              <a:buFont typeface="Wingdings" panose="05000000000000000000" pitchFamily="2" charset="2"/>
              <a:buChar char="Ø"/>
            </a:pPr>
            <a:r>
              <a:rPr lang="en-US" sz="2000" b="0" dirty="0">
                <a:solidFill>
                  <a:prstClr val="black"/>
                </a:solidFill>
                <a:latin typeface="Calibri"/>
              </a:rPr>
              <a:t> Focus must be on LT value creation and robust RA </a:t>
            </a:r>
          </a:p>
          <a:p>
            <a:pPr lvl="0">
              <a:buClr>
                <a:srgbClr val="2D7ED7"/>
              </a:buClr>
              <a:buFont typeface="Wingdings" panose="05000000000000000000" pitchFamily="2" charset="2"/>
              <a:buChar char="Ø"/>
            </a:pPr>
            <a:r>
              <a:rPr lang="en-US" sz="2000" b="0" dirty="0">
                <a:solidFill>
                  <a:prstClr val="black"/>
                </a:solidFill>
                <a:latin typeface="Calibri"/>
              </a:rPr>
              <a:t> “HPRM focuses on the top objectives to LT success &amp; the key risks that can impede them” </a:t>
            </a:r>
          </a:p>
          <a:p>
            <a:pPr lvl="0">
              <a:buClr>
                <a:srgbClr val="2D7ED7"/>
              </a:buClr>
            </a:pPr>
            <a:r>
              <a:rPr lang="en-US" sz="2000" dirty="0">
                <a:solidFill>
                  <a:prstClr val="black"/>
                </a:solidFill>
                <a:latin typeface="Calibri"/>
              </a:rPr>
              <a:t>Key Outcomes:</a:t>
            </a:r>
          </a:p>
          <a:p>
            <a:pPr lvl="0">
              <a:buClr>
                <a:srgbClr val="2D7ED7"/>
              </a:buClr>
              <a:buFont typeface="Wingdings" panose="05000000000000000000" pitchFamily="2" charset="2"/>
              <a:buChar char="Ø"/>
            </a:pPr>
            <a:r>
              <a:rPr lang="en-US" sz="2000" b="0" dirty="0">
                <a:solidFill>
                  <a:prstClr val="black"/>
                </a:solidFill>
                <a:latin typeface="Calibri"/>
              </a:rPr>
              <a:t> Succinct report to Leaders on risk related to top objectives </a:t>
            </a:r>
          </a:p>
          <a:p>
            <a:pPr lvl="0">
              <a:buClr>
                <a:srgbClr val="2D7ED7"/>
              </a:buClr>
              <a:buFont typeface="Wingdings" panose="05000000000000000000" pitchFamily="2" charset="2"/>
              <a:buChar char="Ø"/>
            </a:pPr>
            <a:r>
              <a:rPr lang="en-US" sz="2000" b="0" dirty="0">
                <a:solidFill>
                  <a:prstClr val="black"/>
                </a:solidFill>
                <a:latin typeface="Calibri"/>
              </a:rPr>
              <a:t> Identifying the key risks that are not being managed effectively</a:t>
            </a:r>
          </a:p>
          <a:p>
            <a:pPr lvl="0">
              <a:buClr>
                <a:srgbClr val="2D7ED7"/>
              </a:buClr>
              <a:buFont typeface="Wingdings" panose="05000000000000000000" pitchFamily="2" charset="2"/>
              <a:buChar char="Ø"/>
            </a:pPr>
            <a:r>
              <a:rPr lang="en-US" sz="2000" b="0" dirty="0">
                <a:solidFill>
                  <a:prstClr val="black"/>
                </a:solidFill>
                <a:latin typeface="Calibri"/>
              </a:rPr>
              <a:t> Focus on residual risks and their relation to appetite and tolerances</a:t>
            </a:r>
          </a:p>
          <a:p>
            <a:endParaRPr lang="en-US" dirty="0"/>
          </a:p>
        </p:txBody>
      </p:sp>
    </p:spTree>
    <p:extLst>
      <p:ext uri="{BB962C8B-B14F-4D97-AF65-F5344CB8AC3E}">
        <p14:creationId xmlns:p14="http://schemas.microsoft.com/office/powerpoint/2010/main" val="2846965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57FA-7336-41AB-AFDB-991812E12A6B}"/>
              </a:ext>
            </a:extLst>
          </p:cNvPr>
          <p:cNvSpPr>
            <a:spLocks noGrp="1"/>
          </p:cNvSpPr>
          <p:nvPr>
            <p:ph type="title"/>
          </p:nvPr>
        </p:nvSpPr>
        <p:spPr>
          <a:xfrm>
            <a:off x="381000" y="304800"/>
            <a:ext cx="5897880" cy="374904"/>
          </a:xfrm>
        </p:spPr>
        <p:txBody>
          <a:bodyPr/>
          <a:lstStyle/>
          <a:p>
            <a:r>
              <a:rPr lang="en-US" sz="3200" dirty="0">
                <a:solidFill>
                  <a:schemeClr val="tx1"/>
                </a:solidFill>
              </a:rPr>
              <a:t>Jim DeLoach - Protiviti</a:t>
            </a:r>
          </a:p>
        </p:txBody>
      </p:sp>
      <p:sp>
        <p:nvSpPr>
          <p:cNvPr id="3" name="Text Placeholder 2">
            <a:extLst>
              <a:ext uri="{FF2B5EF4-FFF2-40B4-BE49-F238E27FC236}">
                <a16:creationId xmlns:a16="http://schemas.microsoft.com/office/drawing/2014/main" id="{2A3D51BE-8015-4396-B055-8EA25EB24720}"/>
              </a:ext>
            </a:extLst>
          </p:cNvPr>
          <p:cNvSpPr>
            <a:spLocks noGrp="1"/>
          </p:cNvSpPr>
          <p:nvPr>
            <p:ph type="body" sz="quarter" idx="10"/>
          </p:nvPr>
        </p:nvSpPr>
        <p:spPr>
          <a:xfrm>
            <a:off x="732390" y="1280160"/>
            <a:ext cx="7725810" cy="5202936"/>
          </a:xfrm>
        </p:spPr>
        <p:txBody>
          <a:bodyPr/>
          <a:lstStyle/>
          <a:p>
            <a:r>
              <a:rPr lang="en-US" sz="2000" dirty="0"/>
              <a:t>Risk Practice Leader </a:t>
            </a:r>
          </a:p>
          <a:p>
            <a:pPr>
              <a:buFont typeface="Wingdings" panose="05000000000000000000" pitchFamily="2" charset="2"/>
              <a:buChar char="Ø"/>
            </a:pPr>
            <a:r>
              <a:rPr lang="en-US" sz="2000" b="0" dirty="0"/>
              <a:t>300+ articles; </a:t>
            </a:r>
          </a:p>
          <a:p>
            <a:pPr>
              <a:buFont typeface="Wingdings" panose="05000000000000000000" pitchFamily="2" charset="2"/>
              <a:buChar char="Ø"/>
            </a:pPr>
            <a:r>
              <a:rPr lang="en-US" sz="2000" b="0" dirty="0"/>
              <a:t>2000 book “Linking Risk &amp; Opportunity” </a:t>
            </a:r>
          </a:p>
          <a:p>
            <a:pPr>
              <a:buFont typeface="Wingdings" panose="05000000000000000000" pitchFamily="2" charset="2"/>
              <a:buChar char="Ø"/>
            </a:pPr>
            <a:r>
              <a:rPr lang="en-US" sz="2000" b="0" dirty="0"/>
              <a:t>40 </a:t>
            </a:r>
            <a:r>
              <a:rPr lang="en-US" sz="2000" b="0" dirty="0" err="1"/>
              <a:t>yrs</a:t>
            </a:r>
            <a:r>
              <a:rPr lang="en-US" sz="2000" b="0" dirty="0"/>
              <a:t> </a:t>
            </a:r>
            <a:r>
              <a:rPr lang="en-US" sz="2000" b="0" dirty="0" err="1"/>
              <a:t>exp</a:t>
            </a:r>
            <a:r>
              <a:rPr lang="en-US" sz="2000" b="0" dirty="0"/>
              <a:t>; Consulted 100’s Co’s in 300 countries</a:t>
            </a:r>
          </a:p>
          <a:p>
            <a:pPr marL="0" indent="0"/>
            <a:r>
              <a:rPr lang="en-US" sz="1800" b="0" dirty="0"/>
              <a:t>____________________________________________________</a:t>
            </a:r>
            <a:br>
              <a:rPr lang="en-US" sz="1800" b="0" dirty="0"/>
            </a:br>
            <a:r>
              <a:rPr lang="en-US" sz="1800" b="0" dirty="0"/>
              <a:t>	</a:t>
            </a:r>
          </a:p>
          <a:p>
            <a:pPr marL="285750" indent="-285750">
              <a:buFont typeface="Wingdings" panose="05000000000000000000" pitchFamily="2" charset="2"/>
              <a:buChar char="Ø"/>
            </a:pPr>
            <a:r>
              <a:rPr lang="en-US" sz="2000" b="0" dirty="0"/>
              <a:t>Many practitioners stuck in 20th century </a:t>
            </a:r>
          </a:p>
          <a:p>
            <a:pPr>
              <a:buFont typeface="Wingdings" panose="05000000000000000000" pitchFamily="2" charset="2"/>
              <a:buChar char="Ø"/>
            </a:pPr>
            <a:r>
              <a:rPr lang="en-US" sz="2000" b="0" dirty="0"/>
              <a:t>Analog approach in a digital age </a:t>
            </a:r>
          </a:p>
          <a:p>
            <a:pPr>
              <a:buFont typeface="Wingdings" panose="05000000000000000000" pitchFamily="2" charset="2"/>
              <a:buChar char="Ø"/>
            </a:pPr>
            <a:r>
              <a:rPr lang="en-US" sz="2000" b="0" dirty="0"/>
              <a:t>ERM is elevating risk to strategic line of sight</a:t>
            </a:r>
          </a:p>
          <a:p>
            <a:pPr lvl="1">
              <a:buFont typeface="Wingdings" panose="05000000000000000000" pitchFamily="2" charset="2"/>
              <a:buChar char="Ø"/>
            </a:pPr>
            <a:r>
              <a:rPr lang="en-US" sz="2000" b="0" dirty="0"/>
              <a:t>Integrating risk and strategy </a:t>
            </a:r>
          </a:p>
          <a:p>
            <a:pPr lvl="1">
              <a:buFont typeface="Wingdings" panose="05000000000000000000" pitchFamily="2" charset="2"/>
              <a:buChar char="Ø"/>
            </a:pPr>
            <a:r>
              <a:rPr lang="en-US" sz="2000" b="0" dirty="0"/>
              <a:t>Linking risk to performance outcomes </a:t>
            </a:r>
          </a:p>
          <a:p>
            <a:pPr lvl="1">
              <a:buFont typeface="Wingdings" panose="05000000000000000000" pitchFamily="2" charset="2"/>
              <a:buChar char="Ø"/>
            </a:pPr>
            <a:r>
              <a:rPr lang="en-US" sz="2000" b="0" dirty="0"/>
              <a:t>Driving a risk culture and governance a critical enabler </a:t>
            </a:r>
          </a:p>
          <a:p>
            <a:pPr>
              <a:buFont typeface="Wingdings" panose="05000000000000000000" pitchFamily="2" charset="2"/>
              <a:buChar char="Ø"/>
            </a:pPr>
            <a:r>
              <a:rPr lang="en-US" sz="2000" b="0" dirty="0"/>
              <a:t>Tying risk-reward to decision making</a:t>
            </a:r>
          </a:p>
          <a:p>
            <a:pPr>
              <a:buFont typeface="Wingdings" panose="05000000000000000000" pitchFamily="2" charset="2"/>
              <a:buChar char="Ø"/>
            </a:pPr>
            <a:r>
              <a:rPr lang="en-US" sz="2000" b="0" dirty="0"/>
              <a:t>Focus must be on critical risks to the strategy</a:t>
            </a:r>
          </a:p>
        </p:txBody>
      </p:sp>
    </p:spTree>
    <p:extLst>
      <p:ext uri="{BB962C8B-B14F-4D97-AF65-F5344CB8AC3E}">
        <p14:creationId xmlns:p14="http://schemas.microsoft.com/office/powerpoint/2010/main" val="420700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762000" y="457200"/>
            <a:ext cx="7772400" cy="685800"/>
          </a:xfrm>
        </p:spPr>
        <p:txBody>
          <a:bodyPr>
            <a:normAutofit fontScale="90000"/>
          </a:bodyPr>
          <a:lstStyle/>
          <a:p>
            <a:pPr algn="l"/>
            <a:r>
              <a:rPr lang="en-US" dirty="0">
                <a:latin typeface="Verdana" pitchFamily="34" charset="0"/>
                <a:ea typeface="Verdana" pitchFamily="34" charset="0"/>
                <a:cs typeface="Verdana" pitchFamily="34" charset="0"/>
              </a:rPr>
              <a:t>Evolution of the Risk Manager</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rPr>
              <a:t>Copyright © 2011 Risk and Insurance Management Society, Inc.  All rights reserved.</a:t>
            </a:r>
          </a:p>
        </p:txBody>
      </p:sp>
      <p:grpSp>
        <p:nvGrpSpPr>
          <p:cNvPr id="10" name="Group 9"/>
          <p:cNvGrpSpPr/>
          <p:nvPr/>
        </p:nvGrpSpPr>
        <p:grpSpPr>
          <a:xfrm>
            <a:off x="561110" y="1371600"/>
            <a:ext cx="8001000" cy="4953000"/>
            <a:chOff x="762000" y="1371600"/>
            <a:chExt cx="8001000" cy="4953000"/>
          </a:xfrm>
          <a:effectLst>
            <a:outerShdw blurRad="50800" dist="38100" dir="2700000" algn="tl" rotWithShape="0">
              <a:prstClr val="black">
                <a:alpha val="40000"/>
              </a:prstClr>
            </a:outerShdw>
          </a:effectLst>
        </p:grpSpPr>
        <p:graphicFrame>
          <p:nvGraphicFramePr>
            <p:cNvPr id="6" name="Diagram 5"/>
            <p:cNvGraphicFramePr/>
            <p:nvPr/>
          </p:nvGraphicFramePr>
          <p:xfrm>
            <a:off x="762000" y="1371600"/>
            <a:ext cx="8001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flipH="1">
              <a:off x="838200" y="5534890"/>
              <a:ext cx="7848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19 50’s – 60’s                1970’s – 80’s                      1990’s                      21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Century</a:t>
              </a:r>
            </a:p>
          </p:txBody>
        </p:sp>
      </p:gr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F20A98-0726-45FB-8144-8B9FE531FD0C}"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4851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428A-3E9D-47DF-A1A9-AA2B4BDEC22C}"/>
              </a:ext>
            </a:extLst>
          </p:cNvPr>
          <p:cNvSpPr>
            <a:spLocks noGrp="1"/>
          </p:cNvSpPr>
          <p:nvPr>
            <p:ph type="title"/>
          </p:nvPr>
        </p:nvSpPr>
        <p:spPr>
          <a:xfrm>
            <a:off x="457200" y="228600"/>
            <a:ext cx="6181344" cy="649224"/>
          </a:xfrm>
        </p:spPr>
        <p:txBody>
          <a:bodyPr/>
          <a:lstStyle/>
          <a:p>
            <a:r>
              <a:rPr lang="en-US" sz="3200" dirty="0">
                <a:solidFill>
                  <a:schemeClr val="tx1"/>
                </a:solidFill>
              </a:rPr>
              <a:t>More DeLoach</a:t>
            </a:r>
          </a:p>
        </p:txBody>
      </p:sp>
      <p:sp>
        <p:nvSpPr>
          <p:cNvPr id="3" name="Text Placeholder 2">
            <a:extLst>
              <a:ext uri="{FF2B5EF4-FFF2-40B4-BE49-F238E27FC236}">
                <a16:creationId xmlns:a16="http://schemas.microsoft.com/office/drawing/2014/main" id="{B7676D82-044F-4629-A21D-55F9D9C17FA9}"/>
              </a:ext>
            </a:extLst>
          </p:cNvPr>
          <p:cNvSpPr>
            <a:spLocks noGrp="1"/>
          </p:cNvSpPr>
          <p:nvPr>
            <p:ph type="body" sz="quarter" idx="10"/>
          </p:nvPr>
        </p:nvSpPr>
        <p:spPr>
          <a:xfrm>
            <a:off x="732390" y="1524000"/>
            <a:ext cx="7878210" cy="4959096"/>
          </a:xfrm>
        </p:spPr>
        <p:txBody>
          <a:bodyPr/>
          <a:lstStyle/>
          <a:p>
            <a:pPr>
              <a:buFont typeface="Wingdings" panose="05000000000000000000" pitchFamily="2" charset="2"/>
              <a:buChar char="Ø"/>
            </a:pPr>
            <a:r>
              <a:rPr lang="en-US" sz="2400" dirty="0"/>
              <a:t>Keys to Leader engagement</a:t>
            </a:r>
          </a:p>
          <a:p>
            <a:pPr lvl="1">
              <a:buFont typeface="Wingdings" panose="05000000000000000000" pitchFamily="2" charset="2"/>
              <a:buChar char="Ø"/>
            </a:pPr>
            <a:r>
              <a:rPr lang="en-US" sz="2400" dirty="0"/>
              <a:t>A robust escalation process</a:t>
            </a:r>
          </a:p>
          <a:p>
            <a:pPr lvl="1">
              <a:buFont typeface="Wingdings" panose="05000000000000000000" pitchFamily="2" charset="2"/>
              <a:buChar char="Ø"/>
            </a:pPr>
            <a:r>
              <a:rPr lang="en-US" sz="2400" dirty="0"/>
              <a:t>Focused, refined view of most significant risks</a:t>
            </a:r>
          </a:p>
          <a:p>
            <a:pPr lvl="1">
              <a:buFont typeface="Wingdings" panose="05000000000000000000" pitchFamily="2" charset="2"/>
              <a:buChar char="Ø"/>
            </a:pPr>
            <a:r>
              <a:rPr lang="en-US" sz="2400" dirty="0"/>
              <a:t>Focus on exceptions, not the routine </a:t>
            </a:r>
          </a:p>
          <a:p>
            <a:pPr lvl="1">
              <a:buFont typeface="Wingdings" panose="05000000000000000000" pitchFamily="2" charset="2"/>
              <a:buChar char="Ø"/>
            </a:pPr>
            <a:r>
              <a:rPr lang="en-US" sz="2400" dirty="0"/>
              <a:t>Must be forward looking &amp; ahead of emerging risks</a:t>
            </a:r>
            <a:br>
              <a:rPr lang="en-US" sz="2400" dirty="0"/>
            </a:br>
            <a:endParaRPr lang="en-US" sz="2400" dirty="0"/>
          </a:p>
          <a:p>
            <a:pPr>
              <a:buFont typeface="Wingdings" panose="05000000000000000000" pitchFamily="2" charset="2"/>
              <a:buChar char="Ø"/>
            </a:pPr>
            <a:r>
              <a:rPr lang="en-US" sz="2400" dirty="0"/>
              <a:t>Important to link KRIs to KPIs </a:t>
            </a:r>
          </a:p>
          <a:p>
            <a:pPr>
              <a:buFont typeface="Wingdings" panose="05000000000000000000" pitchFamily="2" charset="2"/>
              <a:buChar char="Ø"/>
            </a:pPr>
            <a:r>
              <a:rPr lang="en-US" sz="2400" dirty="0"/>
              <a:t>Metrics should tell the “whole story</a:t>
            </a:r>
          </a:p>
        </p:txBody>
      </p:sp>
    </p:spTree>
    <p:extLst>
      <p:ext uri="{BB962C8B-B14F-4D97-AF65-F5344CB8AC3E}">
        <p14:creationId xmlns:p14="http://schemas.microsoft.com/office/powerpoint/2010/main" val="1232002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36525"/>
            <a:ext cx="7620001" cy="701676"/>
          </a:xfrm>
        </p:spPr>
        <p:txBody>
          <a:bodyPr>
            <a:noAutofit/>
          </a:bodyPr>
          <a:lstStyle/>
          <a:p>
            <a:r>
              <a:rPr lang="en-US" sz="3200" b="1" dirty="0">
                <a:latin typeface="+mn-lt"/>
              </a:rPr>
              <a:t>The Most Critical Elements of Your Business Case for ERM</a:t>
            </a:r>
          </a:p>
        </p:txBody>
      </p:sp>
      <p:sp>
        <p:nvSpPr>
          <p:cNvPr id="3" name="Content Placeholder 2"/>
          <p:cNvSpPr>
            <a:spLocks noGrp="1"/>
          </p:cNvSpPr>
          <p:nvPr>
            <p:ph idx="1"/>
          </p:nvPr>
        </p:nvSpPr>
        <p:spPr>
          <a:xfrm>
            <a:off x="609599" y="1676400"/>
            <a:ext cx="7620001" cy="3810000"/>
          </a:xfrm>
        </p:spPr>
        <p:txBody>
          <a:bodyPr>
            <a:noAutofit/>
          </a:bodyPr>
          <a:lstStyle/>
          <a:p>
            <a:r>
              <a:rPr lang="en-US" sz="2400" dirty="0"/>
              <a:t>Clearly </a:t>
            </a:r>
            <a:r>
              <a:rPr lang="en-US" sz="2400" b="1" dirty="0"/>
              <a:t>articulate the value </a:t>
            </a:r>
            <a:r>
              <a:rPr lang="en-US" sz="2400" dirty="0"/>
              <a:t>of your proposed program – what benefits will it bring, how &amp; when?</a:t>
            </a:r>
          </a:p>
          <a:p>
            <a:r>
              <a:rPr lang="en-US" sz="2400" b="1" dirty="0"/>
              <a:t>Articulate roles </a:t>
            </a:r>
            <a:r>
              <a:rPr lang="en-US" sz="2400" dirty="0"/>
              <a:t>– who will do what to bring it to life and maintain effectiveness. Review corporate governance  and ERM handout </a:t>
            </a:r>
          </a:p>
          <a:p>
            <a:r>
              <a:rPr lang="en-US" sz="2400" dirty="0"/>
              <a:t>Don’t forget </a:t>
            </a:r>
            <a:r>
              <a:rPr lang="en-US" sz="2400" b="1" dirty="0"/>
              <a:t>key risk stakeholder </a:t>
            </a:r>
            <a:r>
              <a:rPr lang="en-US" sz="2400" dirty="0"/>
              <a:t>interests and engagement – who? Their priorities? Their contributions?</a:t>
            </a:r>
          </a:p>
          <a:p>
            <a:r>
              <a:rPr lang="en-US" sz="2400" dirty="0"/>
              <a:t>Address </a:t>
            </a:r>
            <a:r>
              <a:rPr lang="en-US" sz="2400" b="1" dirty="0"/>
              <a:t>resource requirements </a:t>
            </a:r>
            <a:r>
              <a:rPr lang="en-US" sz="2400" dirty="0"/>
              <a:t>and expected estimated costs – compare to expected benefits</a:t>
            </a:r>
          </a:p>
          <a:p>
            <a:r>
              <a:rPr lang="en-US" sz="2400" b="1" dirty="0"/>
              <a:t>Address timelines </a:t>
            </a:r>
            <a:r>
              <a:rPr lang="en-US" sz="2400" dirty="0"/>
              <a:t>for component parts and scheduled deliverables – what, when and how?</a:t>
            </a: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8F20A98-0726-45FB-8144-8B9FE531FD0C}"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994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772400" cy="609600"/>
          </a:xfrm>
        </p:spPr>
        <p:txBody>
          <a:bodyPr/>
          <a:lstStyle/>
          <a:p>
            <a:r>
              <a:rPr lang="en-US" sz="3000" dirty="0">
                <a:solidFill>
                  <a:schemeClr val="tx1"/>
                </a:solidFill>
                <a:latin typeface="Arial" panose="020B0604020202020204" pitchFamily="34" charset="0"/>
                <a:cs typeface="Arial" panose="020B0604020202020204" pitchFamily="34" charset="0"/>
              </a:rPr>
              <a:t>Deploying or Redeploying a Robust Risk Plan</a:t>
            </a:r>
          </a:p>
        </p:txBody>
      </p:sp>
      <p:sp>
        <p:nvSpPr>
          <p:cNvPr id="3" name="Text Placeholder 2"/>
          <p:cNvSpPr>
            <a:spLocks noGrp="1"/>
          </p:cNvSpPr>
          <p:nvPr>
            <p:ph type="body" sz="quarter" idx="10"/>
          </p:nvPr>
        </p:nvSpPr>
        <p:spPr>
          <a:xfrm>
            <a:off x="322709" y="1295400"/>
            <a:ext cx="8379501" cy="5410200"/>
          </a:xfrm>
        </p:spPr>
        <p:txBody>
          <a:bodyPr>
            <a:noAutofit/>
          </a:bodyPr>
          <a:lstStyle/>
          <a:p>
            <a:pPr>
              <a:buFont typeface="Wingdings" pitchFamily="2" charset="2"/>
              <a:buChar char="Ø"/>
            </a:pPr>
            <a:r>
              <a:rPr lang="en-US" sz="2000" dirty="0"/>
              <a:t> </a:t>
            </a:r>
            <a:r>
              <a:rPr lang="en-US" sz="2400" dirty="0">
                <a:latin typeface="+mn-lt"/>
              </a:rPr>
              <a:t>Ensure there’s a mandate for robust risk management</a:t>
            </a:r>
          </a:p>
          <a:p>
            <a:pPr>
              <a:buFont typeface="Wingdings" pitchFamily="2" charset="2"/>
              <a:buChar char="Ø"/>
            </a:pPr>
            <a:r>
              <a:rPr lang="en-US" sz="2400" dirty="0">
                <a:latin typeface="+mn-lt"/>
              </a:rPr>
              <a:t> Leverage the discipline of a global standard like ISO31000</a:t>
            </a:r>
          </a:p>
          <a:p>
            <a:pPr>
              <a:buFont typeface="Wingdings" pitchFamily="2" charset="2"/>
              <a:buChar char="Ø"/>
            </a:pPr>
            <a:r>
              <a:rPr lang="en-US" sz="2400" dirty="0">
                <a:latin typeface="+mn-lt"/>
              </a:rPr>
              <a:t> Drive a consensus on risk appetite and tolerances</a:t>
            </a:r>
          </a:p>
          <a:p>
            <a:pPr>
              <a:buFont typeface="Wingdings" pitchFamily="2" charset="2"/>
              <a:buChar char="Ø"/>
            </a:pPr>
            <a:r>
              <a:rPr lang="en-US" sz="2400" dirty="0">
                <a:latin typeface="+mn-lt"/>
              </a:rPr>
              <a:t> Design a risk culture that aligns with your ideal risk profile</a:t>
            </a:r>
          </a:p>
          <a:p>
            <a:pPr>
              <a:buFont typeface="Wingdings" pitchFamily="2" charset="2"/>
              <a:buChar char="Ø"/>
            </a:pPr>
            <a:r>
              <a:rPr lang="en-US" sz="2400" dirty="0">
                <a:latin typeface="+mn-lt"/>
              </a:rPr>
              <a:t> Design and Implement an Emerging Risk Process</a:t>
            </a:r>
          </a:p>
          <a:p>
            <a:pPr>
              <a:buFont typeface="Wingdings" pitchFamily="2" charset="2"/>
              <a:buChar char="Ø"/>
            </a:pPr>
            <a:r>
              <a:rPr lang="en-US" sz="2400" dirty="0">
                <a:latin typeface="+mn-lt"/>
              </a:rPr>
              <a:t> Close resource gaps to address risks effectively &amp; efficiently</a:t>
            </a:r>
          </a:p>
          <a:p>
            <a:pPr>
              <a:buFont typeface="Wingdings" pitchFamily="2" charset="2"/>
              <a:buChar char="Ø"/>
            </a:pPr>
            <a:r>
              <a:rPr lang="en-US" sz="2400" dirty="0">
                <a:latin typeface="+mn-lt"/>
              </a:rPr>
              <a:t> Build resiliency and sustainability into the business model</a:t>
            </a:r>
          </a:p>
          <a:p>
            <a:pPr>
              <a:buFont typeface="Wingdings" pitchFamily="2" charset="2"/>
              <a:buChar char="Ø"/>
            </a:pPr>
            <a:r>
              <a:rPr lang="en-US" sz="2400" dirty="0">
                <a:latin typeface="+mn-lt"/>
              </a:rPr>
              <a:t> Leverage risks that lend themselves to exploitation for value creation </a:t>
            </a:r>
          </a:p>
          <a:p>
            <a:pPr>
              <a:buFont typeface="Wingdings" pitchFamily="2" charset="2"/>
              <a:buChar char="Ø"/>
            </a:pPr>
            <a:r>
              <a:rPr lang="en-US" sz="2400" dirty="0">
                <a:latin typeface="+mn-lt"/>
              </a:rPr>
              <a:t> Test, improve, re-test and continuously improve as things inevitably change</a:t>
            </a:r>
          </a:p>
          <a:p>
            <a:pPr>
              <a:buFont typeface="Wingdings" pitchFamily="2" charset="2"/>
              <a:buChar char="Ø"/>
            </a:pPr>
            <a:r>
              <a:rPr lang="en-US" sz="2400" dirty="0">
                <a:latin typeface="+mn-lt"/>
              </a:rPr>
              <a:t> Leverage all of this for competitive advantage</a:t>
            </a:r>
          </a:p>
        </p:txBody>
      </p:sp>
    </p:spTree>
    <p:extLst>
      <p:ext uri="{BB962C8B-B14F-4D97-AF65-F5344CB8AC3E}">
        <p14:creationId xmlns:p14="http://schemas.microsoft.com/office/powerpoint/2010/main" val="2224543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210065" y="194816"/>
            <a:ext cx="9010135" cy="584775"/>
          </a:xfrm>
          <a:prstGeom prst="rect">
            <a:avLst/>
          </a:prstGeom>
          <a:noFill/>
          <a:ln w="9525">
            <a:noFill/>
            <a:miter lim="800000"/>
            <a:headEnd/>
            <a:tailEnd/>
          </a:ln>
        </p:spPr>
        <p:txBody>
          <a:bodyPr wrap="square">
            <a:spAutoFit/>
          </a:bodyPr>
          <a:lstStyle/>
          <a:p>
            <a:pPr algn="l" eaLnBrk="0" hangingPunct="0">
              <a:spcBef>
                <a:spcPct val="50000"/>
              </a:spcBef>
            </a:pPr>
            <a:r>
              <a:rPr lang="en-US" sz="3200" b="1" dirty="0">
                <a:latin typeface="+mn-lt"/>
                <a:ea typeface="+mn-ea"/>
              </a:rPr>
              <a:t>The Way We Were?</a:t>
            </a:r>
          </a:p>
        </p:txBody>
      </p:sp>
      <p:grpSp>
        <p:nvGrpSpPr>
          <p:cNvPr id="3" name="Group 46"/>
          <p:cNvGrpSpPr>
            <a:grpSpLocks/>
          </p:cNvGrpSpPr>
          <p:nvPr/>
        </p:nvGrpSpPr>
        <p:grpSpPr bwMode="auto">
          <a:xfrm>
            <a:off x="71334" y="1221473"/>
            <a:ext cx="7985507" cy="5153487"/>
            <a:chOff x="760" y="1000"/>
            <a:chExt cx="3608" cy="2456"/>
          </a:xfrm>
        </p:grpSpPr>
        <p:sp>
          <p:nvSpPr>
            <p:cNvPr id="12295" name="Rectangle 4"/>
            <p:cNvSpPr>
              <a:spLocks noChangeArrowheads="1"/>
            </p:cNvSpPr>
            <p:nvPr/>
          </p:nvSpPr>
          <p:spPr bwMode="auto">
            <a:xfrm>
              <a:off x="1440" y="1008"/>
              <a:ext cx="2928" cy="2112"/>
            </a:xfrm>
            <a:prstGeom prst="rect">
              <a:avLst/>
            </a:prstGeom>
            <a:solidFill>
              <a:srgbClr val="DDDDDD"/>
            </a:solidFill>
            <a:ln w="9525">
              <a:solidFill>
                <a:schemeClr val="tx1"/>
              </a:solidFill>
              <a:miter lim="800000"/>
              <a:headEnd/>
              <a:tailEnd/>
            </a:ln>
          </p:spPr>
          <p:txBody>
            <a:bodyPr wrap="none" anchor="ctr"/>
            <a:lstStyle/>
            <a:p>
              <a:endParaRPr lang="en-US" b="1" dirty="0">
                <a:solidFill>
                  <a:srgbClr val="000000"/>
                </a:solidFill>
                <a:ea typeface="ヒラギノ角ゴ Pro W3" pitchFamily="-112" charset="-128"/>
              </a:endParaRPr>
            </a:p>
          </p:txBody>
        </p:sp>
        <p:sp>
          <p:nvSpPr>
            <p:cNvPr id="12296" name="Line 5"/>
            <p:cNvSpPr>
              <a:spLocks noChangeShapeType="1"/>
            </p:cNvSpPr>
            <p:nvPr/>
          </p:nvSpPr>
          <p:spPr bwMode="auto">
            <a:xfrm>
              <a:off x="2880" y="1008"/>
              <a:ext cx="0" cy="2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dirty="0">
                <a:solidFill>
                  <a:prstClr val="black"/>
                </a:solidFill>
              </a:endParaRPr>
            </a:p>
          </p:txBody>
        </p:sp>
        <p:sp>
          <p:nvSpPr>
            <p:cNvPr id="12297" name="Line 6"/>
            <p:cNvSpPr>
              <a:spLocks noChangeShapeType="1"/>
            </p:cNvSpPr>
            <p:nvPr/>
          </p:nvSpPr>
          <p:spPr bwMode="auto">
            <a:xfrm>
              <a:off x="1440" y="2016"/>
              <a:ext cx="29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dirty="0">
                <a:solidFill>
                  <a:prstClr val="black"/>
                </a:solidFill>
              </a:endParaRPr>
            </a:p>
          </p:txBody>
        </p:sp>
        <p:sp>
          <p:nvSpPr>
            <p:cNvPr id="12298" name="Text Box 7"/>
            <p:cNvSpPr txBox="1">
              <a:spLocks noChangeArrowheads="1"/>
            </p:cNvSpPr>
            <p:nvPr/>
          </p:nvSpPr>
          <p:spPr bwMode="auto">
            <a:xfrm>
              <a:off x="996" y="1000"/>
              <a:ext cx="45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000" b="1" dirty="0">
                  <a:solidFill>
                    <a:srgbClr val="000000"/>
                  </a:solidFill>
                  <a:ea typeface="ヒラギノ角ゴ Pro W3" pitchFamily="-112" charset="-128"/>
                </a:rPr>
                <a:t>High appetite</a:t>
              </a:r>
              <a:br>
                <a:rPr lang="en-US" sz="1000" b="1" dirty="0">
                  <a:solidFill>
                    <a:srgbClr val="000000"/>
                  </a:solidFill>
                  <a:ea typeface="ヒラギノ角ゴ Pro W3" pitchFamily="-112" charset="-128"/>
                </a:rPr>
              </a:br>
              <a:r>
                <a:rPr lang="en-US" sz="1000" b="1" dirty="0">
                  <a:solidFill>
                    <a:srgbClr val="000000"/>
                  </a:solidFill>
                  <a:ea typeface="ヒラギノ角ゴ Pro W3" pitchFamily="-112" charset="-128"/>
                </a:rPr>
                <a:t>for risk</a:t>
              </a:r>
            </a:p>
          </p:txBody>
        </p:sp>
        <p:sp>
          <p:nvSpPr>
            <p:cNvPr id="12299" name="Text Box 8"/>
            <p:cNvSpPr txBox="1">
              <a:spLocks noChangeArrowheads="1"/>
            </p:cNvSpPr>
            <p:nvPr/>
          </p:nvSpPr>
          <p:spPr bwMode="auto">
            <a:xfrm>
              <a:off x="974" y="2854"/>
              <a:ext cx="4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000" b="1" dirty="0">
                  <a:solidFill>
                    <a:srgbClr val="000000"/>
                  </a:solidFill>
                  <a:ea typeface="ヒラギノ角ゴ Pro W3" pitchFamily="-112" charset="-128"/>
                </a:rPr>
                <a:t>Low tolerance</a:t>
              </a:r>
              <a:br>
                <a:rPr lang="en-US" sz="1000" b="1" dirty="0">
                  <a:solidFill>
                    <a:srgbClr val="000000"/>
                  </a:solidFill>
                  <a:ea typeface="ヒラギノ角ゴ Pro W3" pitchFamily="-112" charset="-128"/>
                </a:rPr>
              </a:br>
              <a:r>
                <a:rPr lang="en-US" sz="1000" b="1" dirty="0">
                  <a:solidFill>
                    <a:srgbClr val="000000"/>
                  </a:solidFill>
                  <a:ea typeface="ヒラギノ角ゴ Pro W3" pitchFamily="-112" charset="-128"/>
                </a:rPr>
                <a:t>for risk</a:t>
              </a:r>
            </a:p>
          </p:txBody>
        </p:sp>
        <p:sp>
          <p:nvSpPr>
            <p:cNvPr id="12300" name="Line 9"/>
            <p:cNvSpPr>
              <a:spLocks noChangeShapeType="1"/>
            </p:cNvSpPr>
            <p:nvPr/>
          </p:nvSpPr>
          <p:spPr bwMode="auto">
            <a:xfrm>
              <a:off x="1344" y="1296"/>
              <a:ext cx="0" cy="14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b="1" dirty="0">
                <a:solidFill>
                  <a:prstClr val="black"/>
                </a:solidFill>
              </a:endParaRPr>
            </a:p>
          </p:txBody>
        </p:sp>
        <p:sp>
          <p:nvSpPr>
            <p:cNvPr id="12301" name="Text Box 10"/>
            <p:cNvSpPr txBox="1">
              <a:spLocks noChangeArrowheads="1"/>
            </p:cNvSpPr>
            <p:nvPr/>
          </p:nvSpPr>
          <p:spPr bwMode="auto">
            <a:xfrm>
              <a:off x="760" y="1795"/>
              <a:ext cx="56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rgbClr val="000000"/>
                  </a:solidFill>
                  <a:ea typeface="ヒラギノ角ゴ Pro W3" pitchFamily="-112" charset="-128"/>
                </a:rPr>
                <a:t>Risk profile</a:t>
              </a:r>
            </a:p>
          </p:txBody>
        </p:sp>
        <p:sp>
          <p:nvSpPr>
            <p:cNvPr id="12302" name="Text Box 11"/>
            <p:cNvSpPr txBox="1">
              <a:spLocks noChangeArrowheads="1"/>
            </p:cNvSpPr>
            <p:nvPr/>
          </p:nvSpPr>
          <p:spPr bwMode="auto">
            <a:xfrm>
              <a:off x="1392" y="3160"/>
              <a:ext cx="29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dirty="0">
                  <a:solidFill>
                    <a:srgbClr val="000000"/>
                  </a:solidFill>
                  <a:ea typeface="ヒラギノ角ゴ Pro W3" pitchFamily="-112" charset="-128"/>
                </a:rPr>
                <a:t>Tactical</a:t>
              </a:r>
            </a:p>
          </p:txBody>
        </p:sp>
        <p:sp>
          <p:nvSpPr>
            <p:cNvPr id="12303" name="Text Box 12"/>
            <p:cNvSpPr txBox="1">
              <a:spLocks noChangeArrowheads="1"/>
            </p:cNvSpPr>
            <p:nvPr/>
          </p:nvSpPr>
          <p:spPr bwMode="auto">
            <a:xfrm>
              <a:off x="3924" y="3160"/>
              <a:ext cx="33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dirty="0">
                  <a:solidFill>
                    <a:srgbClr val="000000"/>
                  </a:solidFill>
                  <a:ea typeface="ヒラギノ角ゴ Pro W3" pitchFamily="-112" charset="-128"/>
                </a:rPr>
                <a:t>Strategic</a:t>
              </a:r>
            </a:p>
          </p:txBody>
        </p:sp>
        <p:sp>
          <p:nvSpPr>
            <p:cNvPr id="12304" name="Text Box 13"/>
            <p:cNvSpPr txBox="1">
              <a:spLocks noChangeArrowheads="1"/>
            </p:cNvSpPr>
            <p:nvPr/>
          </p:nvSpPr>
          <p:spPr bwMode="auto">
            <a:xfrm>
              <a:off x="2269" y="3280"/>
              <a:ext cx="127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solidFill>
                    <a:srgbClr val="000000"/>
                  </a:solidFill>
                  <a:ea typeface="ヒラギノ角ゴ Pro W3" pitchFamily="-112" charset="-128"/>
                </a:rPr>
                <a:t>Organizational mind-set</a:t>
              </a:r>
            </a:p>
          </p:txBody>
        </p:sp>
        <p:sp>
          <p:nvSpPr>
            <p:cNvPr id="12305" name="Line 14"/>
            <p:cNvSpPr>
              <a:spLocks noChangeShapeType="1"/>
            </p:cNvSpPr>
            <p:nvPr/>
          </p:nvSpPr>
          <p:spPr bwMode="auto">
            <a:xfrm>
              <a:off x="1824" y="3216"/>
              <a:ext cx="211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b="1" dirty="0">
                <a:solidFill>
                  <a:prstClr val="black"/>
                </a:solidFill>
              </a:endParaRPr>
            </a:p>
          </p:txBody>
        </p:sp>
        <p:sp>
          <p:nvSpPr>
            <p:cNvPr id="12306" name="Text Box 15"/>
            <p:cNvSpPr txBox="1">
              <a:spLocks noChangeArrowheads="1"/>
            </p:cNvSpPr>
            <p:nvPr/>
          </p:nvSpPr>
          <p:spPr bwMode="auto">
            <a:xfrm>
              <a:off x="1850" y="1024"/>
              <a:ext cx="46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i="1" dirty="0">
                  <a:solidFill>
                    <a:srgbClr val="000000"/>
                  </a:solidFill>
                  <a:ea typeface="ヒラギノ角ゴ Pro W3" pitchFamily="-112" charset="-128"/>
                </a:rPr>
                <a:t>Image makers</a:t>
              </a:r>
            </a:p>
          </p:txBody>
        </p:sp>
        <p:sp>
          <p:nvSpPr>
            <p:cNvPr id="12307" name="Text Box 16"/>
            <p:cNvSpPr txBox="1">
              <a:spLocks noChangeArrowheads="1"/>
            </p:cNvSpPr>
            <p:nvPr/>
          </p:nvSpPr>
          <p:spPr bwMode="auto">
            <a:xfrm>
              <a:off x="3174" y="1024"/>
              <a:ext cx="83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i="1" dirty="0">
                  <a:solidFill>
                    <a:srgbClr val="000000"/>
                  </a:solidFill>
                  <a:ea typeface="ヒラギノ角ゴ Pro W3" pitchFamily="-112" charset="-128"/>
                </a:rPr>
                <a:t>Adventuresome visionaries</a:t>
              </a:r>
            </a:p>
          </p:txBody>
        </p:sp>
        <p:sp>
          <p:nvSpPr>
            <p:cNvPr id="12308" name="Text Box 17"/>
            <p:cNvSpPr txBox="1">
              <a:spLocks noChangeArrowheads="1"/>
            </p:cNvSpPr>
            <p:nvPr/>
          </p:nvSpPr>
          <p:spPr bwMode="auto">
            <a:xfrm>
              <a:off x="1848" y="2932"/>
              <a:ext cx="50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i="1" dirty="0">
                  <a:solidFill>
                    <a:srgbClr val="000000"/>
                  </a:solidFill>
                  <a:ea typeface="ヒラギノ角ゴ Pro W3" pitchFamily="-112" charset="-128"/>
                </a:rPr>
                <a:t>Daily operators</a:t>
              </a:r>
            </a:p>
          </p:txBody>
        </p:sp>
        <p:sp>
          <p:nvSpPr>
            <p:cNvPr id="12309" name="Text Box 18"/>
            <p:cNvSpPr txBox="1">
              <a:spLocks noChangeArrowheads="1"/>
            </p:cNvSpPr>
            <p:nvPr/>
          </p:nvSpPr>
          <p:spPr bwMode="auto">
            <a:xfrm>
              <a:off x="3308" y="2932"/>
              <a:ext cx="62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i="1" dirty="0">
                  <a:solidFill>
                    <a:srgbClr val="000000"/>
                  </a:solidFill>
                  <a:ea typeface="ヒラギノ角ゴ Pro W3" pitchFamily="-112" charset="-128"/>
                </a:rPr>
                <a:t>Operational leaders</a:t>
              </a:r>
            </a:p>
          </p:txBody>
        </p:sp>
        <p:sp>
          <p:nvSpPr>
            <p:cNvPr id="12310" name="Text Box 20"/>
            <p:cNvSpPr txBox="1">
              <a:spLocks noChangeArrowheads="1"/>
            </p:cNvSpPr>
            <p:nvPr/>
          </p:nvSpPr>
          <p:spPr bwMode="auto">
            <a:xfrm>
              <a:off x="1536" y="2688"/>
              <a:ext cx="42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Risk Manager</a:t>
              </a:r>
            </a:p>
          </p:txBody>
        </p:sp>
        <p:sp>
          <p:nvSpPr>
            <p:cNvPr id="12311" name="Text Box 21"/>
            <p:cNvSpPr txBox="1">
              <a:spLocks noChangeArrowheads="1"/>
            </p:cNvSpPr>
            <p:nvPr/>
          </p:nvSpPr>
          <p:spPr bwMode="auto">
            <a:xfrm>
              <a:off x="1940" y="2376"/>
              <a:ext cx="47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Internal Auditor</a:t>
              </a:r>
            </a:p>
          </p:txBody>
        </p:sp>
        <p:sp>
          <p:nvSpPr>
            <p:cNvPr id="12312" name="Text Box 22"/>
            <p:cNvSpPr txBox="1">
              <a:spLocks noChangeArrowheads="1"/>
            </p:cNvSpPr>
            <p:nvPr/>
          </p:nvSpPr>
          <p:spPr bwMode="auto">
            <a:xfrm>
              <a:off x="2404" y="2157"/>
              <a:ext cx="33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Controller</a:t>
              </a:r>
            </a:p>
          </p:txBody>
        </p:sp>
        <p:sp>
          <p:nvSpPr>
            <p:cNvPr id="12313" name="Text Box 23"/>
            <p:cNvSpPr txBox="1">
              <a:spLocks noChangeArrowheads="1"/>
            </p:cNvSpPr>
            <p:nvPr/>
          </p:nvSpPr>
          <p:spPr bwMode="auto">
            <a:xfrm>
              <a:off x="2786" y="2352"/>
              <a:ext cx="19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CRO</a:t>
              </a:r>
            </a:p>
          </p:txBody>
        </p:sp>
        <p:sp>
          <p:nvSpPr>
            <p:cNvPr id="12314" name="Text Box 24"/>
            <p:cNvSpPr txBox="1">
              <a:spLocks noChangeArrowheads="1"/>
            </p:cNvSpPr>
            <p:nvPr/>
          </p:nvSpPr>
          <p:spPr bwMode="auto">
            <a:xfrm>
              <a:off x="3174" y="2229"/>
              <a:ext cx="17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CIO</a:t>
              </a:r>
            </a:p>
          </p:txBody>
        </p:sp>
        <p:sp>
          <p:nvSpPr>
            <p:cNvPr id="12315" name="Text Box 25"/>
            <p:cNvSpPr txBox="1">
              <a:spLocks noChangeArrowheads="1"/>
            </p:cNvSpPr>
            <p:nvPr/>
          </p:nvSpPr>
          <p:spPr bwMode="auto">
            <a:xfrm>
              <a:off x="3552" y="2496"/>
              <a:ext cx="20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COO</a:t>
              </a:r>
            </a:p>
          </p:txBody>
        </p:sp>
        <p:sp>
          <p:nvSpPr>
            <p:cNvPr id="12316" name="Text Box 26"/>
            <p:cNvSpPr txBox="1">
              <a:spLocks noChangeArrowheads="1"/>
            </p:cNvSpPr>
            <p:nvPr/>
          </p:nvSpPr>
          <p:spPr bwMode="auto">
            <a:xfrm>
              <a:off x="3834" y="2109"/>
              <a:ext cx="19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CFO</a:t>
              </a:r>
            </a:p>
          </p:txBody>
        </p:sp>
        <p:sp>
          <p:nvSpPr>
            <p:cNvPr id="12317" name="Text Box 27"/>
            <p:cNvSpPr txBox="1">
              <a:spLocks noChangeArrowheads="1"/>
            </p:cNvSpPr>
            <p:nvPr/>
          </p:nvSpPr>
          <p:spPr bwMode="auto">
            <a:xfrm>
              <a:off x="1868" y="1488"/>
              <a:ext cx="22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Sales</a:t>
              </a:r>
            </a:p>
          </p:txBody>
        </p:sp>
        <p:sp>
          <p:nvSpPr>
            <p:cNvPr id="12318" name="Text Box 28"/>
            <p:cNvSpPr txBox="1">
              <a:spLocks noChangeArrowheads="1"/>
            </p:cNvSpPr>
            <p:nvPr/>
          </p:nvSpPr>
          <p:spPr bwMode="auto">
            <a:xfrm>
              <a:off x="2354" y="1629"/>
              <a:ext cx="33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Marketing</a:t>
              </a:r>
            </a:p>
          </p:txBody>
        </p:sp>
        <p:sp>
          <p:nvSpPr>
            <p:cNvPr id="12319" name="Text Box 29"/>
            <p:cNvSpPr txBox="1">
              <a:spLocks noChangeArrowheads="1"/>
            </p:cNvSpPr>
            <p:nvPr/>
          </p:nvSpPr>
          <p:spPr bwMode="auto">
            <a:xfrm>
              <a:off x="3396" y="1632"/>
              <a:ext cx="4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Line Executive</a:t>
              </a:r>
            </a:p>
          </p:txBody>
        </p:sp>
        <p:sp>
          <p:nvSpPr>
            <p:cNvPr id="12320" name="Text Box 30"/>
            <p:cNvSpPr txBox="1">
              <a:spLocks noChangeArrowheads="1"/>
            </p:cNvSpPr>
            <p:nvPr/>
          </p:nvSpPr>
          <p:spPr bwMode="auto">
            <a:xfrm>
              <a:off x="3752" y="1512"/>
              <a:ext cx="19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CEO</a:t>
              </a:r>
            </a:p>
          </p:txBody>
        </p:sp>
        <p:sp>
          <p:nvSpPr>
            <p:cNvPr id="12321" name="Text Box 33"/>
            <p:cNvSpPr txBox="1">
              <a:spLocks noChangeArrowheads="1"/>
            </p:cNvSpPr>
            <p:nvPr/>
          </p:nvSpPr>
          <p:spPr bwMode="auto">
            <a:xfrm>
              <a:off x="3980" y="1440"/>
              <a:ext cx="32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dirty="0">
                  <a:solidFill>
                    <a:srgbClr val="000000"/>
                  </a:solidFill>
                  <a:ea typeface="ヒラギノ角ゴ Pro W3" pitchFamily="-112" charset="-128"/>
                </a:rPr>
                <a:t>Strategist</a:t>
              </a:r>
            </a:p>
          </p:txBody>
        </p:sp>
        <p:pic>
          <p:nvPicPr>
            <p:cNvPr id="12322" name="Picture 34"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448" y="1392"/>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5" descr="person"/>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924" y="1252"/>
              <a:ext cx="9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6"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496" y="1920"/>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37"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112" y="2112"/>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8"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680" y="2448"/>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39"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216" y="1968"/>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40"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832" y="2064"/>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41"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600" y="2256"/>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888" y="1872"/>
              <a:ext cx="92" cy="2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3"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504" y="1392"/>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44"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792" y="1248"/>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45" descr="person"/>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084" y="1203"/>
              <a:ext cx="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3" name="Rectangle 43"/>
          <p:cNvSpPr>
            <a:spLocks noChangeArrowheads="1"/>
          </p:cNvSpPr>
          <p:nvPr/>
        </p:nvSpPr>
        <p:spPr bwMode="auto">
          <a:xfrm>
            <a:off x="210066" y="6370279"/>
            <a:ext cx="60407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3" pitchFamily="18" charset="2"/>
              <a:buNone/>
            </a:pPr>
            <a:endParaRPr lang="en-US" sz="1000" b="1" dirty="0">
              <a:solidFill>
                <a:srgbClr val="000000"/>
              </a:solidFill>
              <a:ea typeface="ヒラギノ角ゴ Pro W3" pitchFamily="-112" charset="-128"/>
            </a:endParaRPr>
          </a:p>
          <a:p>
            <a:pPr>
              <a:buFont typeface="Wingdings 3" pitchFamily="18" charset="2"/>
              <a:buNone/>
            </a:pPr>
            <a:r>
              <a:rPr lang="en-US" sz="1000" b="1" dirty="0">
                <a:solidFill>
                  <a:srgbClr val="000000"/>
                </a:solidFill>
                <a:ea typeface="ヒラギノ角ゴ Pro W3" pitchFamily="-112" charset="-128"/>
              </a:rPr>
              <a:t>Source:  IBM Global Business Services, The Global CFO Study 2008</a:t>
            </a:r>
          </a:p>
        </p:txBody>
      </p:sp>
      <p:sp>
        <p:nvSpPr>
          <p:cNvPr id="12294" name="Left-Right Arrow 2"/>
          <p:cNvSpPr>
            <a:spLocks noChangeArrowheads="1"/>
          </p:cNvSpPr>
          <p:nvPr/>
        </p:nvSpPr>
        <p:spPr bwMode="auto">
          <a:xfrm rot="-1422254">
            <a:off x="2219890" y="3477226"/>
            <a:ext cx="5389712" cy="133222"/>
          </a:xfrm>
          <a:prstGeom prst="leftRightArrow">
            <a:avLst>
              <a:gd name="adj1" fmla="val 50000"/>
              <a:gd name="adj2" fmla="val 49946"/>
            </a:avLst>
          </a:prstGeom>
          <a:solidFill>
            <a:srgbClr val="C00000"/>
          </a:solidFill>
          <a:ln w="9525" algn="ctr">
            <a:solidFill>
              <a:schemeClr val="tx1"/>
            </a:solidFill>
            <a:round/>
            <a:headEnd/>
            <a:tailEnd/>
          </a:ln>
        </p:spPr>
        <p:txBody>
          <a:bodyPr/>
          <a:lstStyle/>
          <a:p>
            <a:endParaRPr lang="en-US" b="1" dirty="0">
              <a:solidFill>
                <a:prstClr val="black"/>
              </a:solidFill>
            </a:endParaRPr>
          </a:p>
        </p:txBody>
      </p:sp>
      <p:sp>
        <p:nvSpPr>
          <p:cNvPr id="48" name="Slide Number Placeholder 2"/>
          <p:cNvSpPr>
            <a:spLocks noGrp="1"/>
          </p:cNvSpPr>
          <p:nvPr>
            <p:ph type="sldNum" sz="quarter" idx="12"/>
          </p:nvPr>
        </p:nvSpPr>
        <p:spPr>
          <a:xfrm>
            <a:off x="7848600" y="6356350"/>
            <a:ext cx="838200" cy="365125"/>
          </a:xfrm>
        </p:spPr>
        <p:txBody>
          <a:bodyPr/>
          <a:lstStyle/>
          <a:p>
            <a:fld id="{6F77ACFE-C63F-4342-9DC2-DFE4A4961AF4}" type="slidenum">
              <a:rPr lang="en-US" b="1" smtClean="0">
                <a:solidFill>
                  <a:prstClr val="black">
                    <a:tint val="75000"/>
                  </a:prstClr>
                </a:solidFill>
              </a:rPr>
              <a:pPr/>
              <a:t>43</a:t>
            </a:fld>
            <a:endParaRPr lang="en-US" b="1" dirty="0">
              <a:solidFill>
                <a:prstClr val="black">
                  <a:tint val="75000"/>
                </a:prstClr>
              </a:solidFill>
            </a:endParaRPr>
          </a:p>
        </p:txBody>
      </p:sp>
      <p:sp>
        <p:nvSpPr>
          <p:cNvPr id="4" name="TextBox 3"/>
          <p:cNvSpPr txBox="1"/>
          <p:nvPr/>
        </p:nvSpPr>
        <p:spPr>
          <a:xfrm>
            <a:off x="1788837" y="4062587"/>
            <a:ext cx="794151" cy="1072263"/>
          </a:xfrm>
          <a:prstGeom prst="rect">
            <a:avLst/>
          </a:prstGeom>
          <a:noFill/>
          <a:ln>
            <a:solidFill>
              <a:srgbClr val="FF0000"/>
            </a:solidFill>
          </a:ln>
        </p:spPr>
        <p:txBody>
          <a:bodyPr wrap="square" rtlCol="0">
            <a:spAutoFit/>
          </a:bodyPr>
          <a:lstStyle/>
          <a:p>
            <a:endParaRPr lang="en-US" b="1" dirty="0"/>
          </a:p>
        </p:txBody>
      </p:sp>
      <p:sp>
        <p:nvSpPr>
          <p:cNvPr id="5" name="TextBox 4"/>
          <p:cNvSpPr txBox="1"/>
          <p:nvPr/>
        </p:nvSpPr>
        <p:spPr>
          <a:xfrm>
            <a:off x="7198089" y="1431331"/>
            <a:ext cx="752506" cy="951479"/>
          </a:xfrm>
          <a:prstGeom prst="rect">
            <a:avLst/>
          </a:prstGeom>
          <a:noFill/>
          <a:ln>
            <a:solidFill>
              <a:srgbClr val="FF0000"/>
            </a:solidFill>
          </a:ln>
        </p:spPr>
        <p:txBody>
          <a:bodyPr wrap="square" rtlCol="0">
            <a:spAutoFit/>
          </a:bodyPr>
          <a:lstStyle/>
          <a:p>
            <a:endParaRPr lang="en-US" b="1" dirty="0"/>
          </a:p>
        </p:txBody>
      </p:sp>
      <p:sp>
        <p:nvSpPr>
          <p:cNvPr id="6" name="TextBox 5"/>
          <p:cNvSpPr txBox="1"/>
          <p:nvPr/>
        </p:nvSpPr>
        <p:spPr>
          <a:xfrm>
            <a:off x="4446985" y="3106296"/>
            <a:ext cx="629244" cy="1241682"/>
          </a:xfrm>
          <a:prstGeom prst="rect">
            <a:avLst/>
          </a:prstGeom>
          <a:noFill/>
          <a:ln>
            <a:solidFill>
              <a:srgbClr val="FF0000"/>
            </a:solidFill>
          </a:ln>
        </p:spPr>
        <p:txBody>
          <a:bodyPr wrap="square" rtlCol="0">
            <a:spAutoFit/>
          </a:bodyPr>
          <a:lstStyle/>
          <a:p>
            <a:endParaRPr lang="en-US" b="1" dirty="0"/>
          </a:p>
        </p:txBody>
      </p:sp>
      <p:cxnSp>
        <p:nvCxnSpPr>
          <p:cNvPr id="8" name="Straight Arrow Connector 7"/>
          <p:cNvCxnSpPr>
            <a:cxnSpLocks/>
          </p:cNvCxnSpPr>
          <p:nvPr/>
        </p:nvCxnSpPr>
        <p:spPr>
          <a:xfrm>
            <a:off x="1989438" y="3016055"/>
            <a:ext cx="140245" cy="8812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H="1">
            <a:off x="4834309" y="2147710"/>
            <a:ext cx="293745" cy="8221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p:cNvCxnSpPr>
          <p:nvPr/>
        </p:nvCxnSpPr>
        <p:spPr>
          <a:xfrm flipH="1" flipV="1">
            <a:off x="7746982" y="2466744"/>
            <a:ext cx="203622" cy="5691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695389"/>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bwMode="auto">
          <a:xfrm>
            <a:off x="0" y="127084"/>
            <a:ext cx="9144000" cy="7206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US" altLang="en-US" sz="3200" b="0" dirty="0">
                <a:latin typeface="+mn-lt"/>
                <a:ea typeface="ＭＳ Ｐゴシック" pitchFamily="34" charset="-128"/>
              </a:rPr>
              <a:t> </a:t>
            </a:r>
            <a:r>
              <a:rPr altLang="en-US" sz="3600" b="1" dirty="0">
                <a:latin typeface="+mn-lt"/>
                <a:ea typeface="ＭＳ Ｐゴシック" pitchFamily="34" charset="-128"/>
              </a:rPr>
              <a:t>What really matters in Risk</a:t>
            </a:r>
            <a:r>
              <a:rPr lang="en-US" altLang="en-US" sz="3600" b="1" dirty="0">
                <a:latin typeface="+mn-lt"/>
                <a:ea typeface="ＭＳ Ｐゴシック" pitchFamily="34" charset="-128"/>
              </a:rPr>
              <a:t> Management</a:t>
            </a:r>
            <a:br>
              <a:rPr lang="en-US" altLang="en-US" sz="3600" b="1" dirty="0">
                <a:latin typeface="+mn-lt"/>
                <a:ea typeface="ＭＳ Ｐゴシック" pitchFamily="34" charset="-128"/>
              </a:rPr>
            </a:br>
            <a:r>
              <a:rPr lang="en-US" altLang="en-US" sz="3600" b="1" dirty="0">
                <a:latin typeface="+mn-lt"/>
                <a:ea typeface="ＭＳ Ｐゴシック" pitchFamily="34" charset="-128"/>
              </a:rPr>
              <a:t> Leadership</a:t>
            </a:r>
            <a:r>
              <a:rPr altLang="en-US" sz="3600" b="1" dirty="0">
                <a:latin typeface="+mn-lt"/>
                <a:ea typeface="ＭＳ Ｐゴシック" pitchFamily="34" charset="-128"/>
              </a:rPr>
              <a:t>?</a:t>
            </a:r>
          </a:p>
        </p:txBody>
      </p:sp>
      <p:sp>
        <p:nvSpPr>
          <p:cNvPr id="137219" name="Content Placeholder 2"/>
          <p:cNvSpPr>
            <a:spLocks noGrp="1"/>
          </p:cNvSpPr>
          <p:nvPr>
            <p:ph idx="1"/>
          </p:nvPr>
        </p:nvSpPr>
        <p:spPr bwMode="auto">
          <a:xfrm>
            <a:off x="533400" y="1219200"/>
            <a:ext cx="7975600" cy="5267325"/>
          </a:xfrm>
          <a:extLst/>
        </p:spPr>
        <p:txBody>
          <a:bodyPr vert="horz" wrap="square" lIns="91440" tIns="45720" rIns="91440" bIns="45720" numCol="1" anchor="t" anchorCtr="0" compatLnSpc="1">
            <a:prstTxWarp prst="textNoShape">
              <a:avLst/>
            </a:prstTxWarp>
          </a:bodyPr>
          <a:lstStyle/>
          <a:p>
            <a:pPr lvl="1" eaLnBrk="1" fontAlgn="auto" hangingPunct="1">
              <a:spcAft>
                <a:spcPts val="0"/>
              </a:spcAft>
              <a:buFont typeface="Wingdings" pitchFamily="2" charset="2"/>
              <a:buChar char="Ø"/>
              <a:defRPr/>
            </a:pPr>
            <a:r>
              <a:rPr sz="2400" dirty="0">
                <a:ea typeface="ＭＳ Ｐゴシック" pitchFamily="34" charset="-128"/>
              </a:rPr>
              <a:t>Influence &amp; Gumption</a:t>
            </a:r>
          </a:p>
          <a:p>
            <a:pPr lvl="1" eaLnBrk="1" fontAlgn="auto" hangingPunct="1">
              <a:spcAft>
                <a:spcPts val="0"/>
              </a:spcAft>
              <a:buFont typeface="Wingdings" pitchFamily="2" charset="2"/>
              <a:buChar char="Ø"/>
              <a:defRPr/>
            </a:pPr>
            <a:r>
              <a:rPr sz="2400" dirty="0">
                <a:ea typeface="ＭＳ Ｐゴシック" pitchFamily="34" charset="-128"/>
              </a:rPr>
              <a:t>Consistency</a:t>
            </a:r>
            <a:r>
              <a:rPr lang="en-US" sz="2400" dirty="0">
                <a:ea typeface="ＭＳ Ｐゴシック" pitchFamily="34" charset="-128"/>
              </a:rPr>
              <a:t> in approach</a:t>
            </a:r>
            <a:endParaRPr sz="2400" dirty="0">
              <a:ea typeface="ＭＳ Ｐゴシック" pitchFamily="34" charset="-128"/>
            </a:endParaRPr>
          </a:p>
          <a:p>
            <a:pPr lvl="1" eaLnBrk="1" fontAlgn="auto" hangingPunct="1">
              <a:spcAft>
                <a:spcPts val="0"/>
              </a:spcAft>
              <a:buFont typeface="Wingdings" pitchFamily="2" charset="2"/>
              <a:buChar char="Ø"/>
              <a:defRPr/>
            </a:pPr>
            <a:r>
              <a:rPr sz="2400" dirty="0">
                <a:ea typeface="ＭＳ Ｐゴシック" pitchFamily="34" charset="-128"/>
              </a:rPr>
              <a:t>Process Rigor</a:t>
            </a:r>
          </a:p>
          <a:p>
            <a:pPr lvl="1" eaLnBrk="1" fontAlgn="auto" hangingPunct="1">
              <a:spcAft>
                <a:spcPts val="0"/>
              </a:spcAft>
              <a:buFont typeface="Wingdings" pitchFamily="2" charset="2"/>
              <a:buChar char="Ø"/>
              <a:defRPr/>
            </a:pPr>
            <a:r>
              <a:rPr sz="2400" dirty="0">
                <a:ea typeface="ＭＳ Ｐゴシック" pitchFamily="34" charset="-128"/>
              </a:rPr>
              <a:t>Data Interpretability</a:t>
            </a:r>
          </a:p>
          <a:p>
            <a:pPr lvl="1" eaLnBrk="1" fontAlgn="auto" hangingPunct="1">
              <a:spcAft>
                <a:spcPts val="0"/>
              </a:spcAft>
              <a:buFont typeface="Wingdings" pitchFamily="2" charset="2"/>
              <a:buChar char="Ø"/>
              <a:defRPr/>
            </a:pPr>
            <a:r>
              <a:rPr sz="2400" dirty="0">
                <a:ea typeface="ＭＳ Ｐゴシック" pitchFamily="34" charset="-128"/>
              </a:rPr>
              <a:t>Communication Clarity</a:t>
            </a:r>
          </a:p>
          <a:p>
            <a:pPr lvl="1" eaLnBrk="1" fontAlgn="auto" hangingPunct="1">
              <a:spcAft>
                <a:spcPts val="0"/>
              </a:spcAft>
              <a:buFont typeface="Wingdings" pitchFamily="2" charset="2"/>
              <a:buChar char="Ø"/>
              <a:defRPr/>
            </a:pPr>
            <a:r>
              <a:rPr sz="2400" dirty="0">
                <a:ea typeface="ＭＳ Ｐゴシック" pitchFamily="34" charset="-128"/>
              </a:rPr>
              <a:t>Reliable Measure-ability</a:t>
            </a:r>
          </a:p>
          <a:p>
            <a:pPr lvl="1" eaLnBrk="1" fontAlgn="auto" hangingPunct="1">
              <a:spcAft>
                <a:spcPts val="0"/>
              </a:spcAft>
              <a:buFont typeface="Wingdings" pitchFamily="2" charset="2"/>
              <a:buChar char="Ø"/>
              <a:defRPr/>
            </a:pPr>
            <a:r>
              <a:rPr sz="2400" dirty="0">
                <a:ea typeface="ＭＳ Ｐゴシック" pitchFamily="34" charset="-128"/>
              </a:rPr>
              <a:t>Downside protection </a:t>
            </a:r>
            <a:r>
              <a:rPr lang="en-US" sz="2400" dirty="0">
                <a:ea typeface="ＭＳ Ｐゴシック" pitchFamily="34" charset="-128"/>
              </a:rPr>
              <a:t>as Job 1</a:t>
            </a:r>
            <a:endParaRPr sz="2400" dirty="0">
              <a:ea typeface="ＭＳ Ｐゴシック" pitchFamily="34" charset="-128"/>
            </a:endParaRPr>
          </a:p>
          <a:p>
            <a:pPr lvl="1" eaLnBrk="1" fontAlgn="auto" hangingPunct="1">
              <a:spcAft>
                <a:spcPts val="0"/>
              </a:spcAft>
              <a:buFont typeface="Wingdings" pitchFamily="2" charset="2"/>
              <a:buChar char="Ø"/>
              <a:defRPr/>
            </a:pPr>
            <a:r>
              <a:rPr sz="2400" dirty="0">
                <a:ea typeface="ＭＳ Ｐゴシック" pitchFamily="34" charset="-128"/>
              </a:rPr>
              <a:t>Value creation </a:t>
            </a:r>
            <a:r>
              <a:rPr lang="en-US" sz="2400" dirty="0">
                <a:ea typeface="ＭＳ Ｐゴシック" pitchFamily="34" charset="-128"/>
              </a:rPr>
              <a:t>as Job 2</a:t>
            </a:r>
            <a:endParaRPr sz="2400" dirty="0">
              <a:ea typeface="ＭＳ Ｐゴシック" pitchFamily="34" charset="-128"/>
            </a:endParaRPr>
          </a:p>
          <a:p>
            <a:pPr lvl="1" eaLnBrk="1" fontAlgn="auto" hangingPunct="1">
              <a:spcAft>
                <a:spcPts val="0"/>
              </a:spcAft>
              <a:buFont typeface="Wingdings" pitchFamily="2" charset="2"/>
              <a:buChar char="Ø"/>
              <a:defRPr/>
            </a:pPr>
            <a:r>
              <a:rPr sz="2400" dirty="0">
                <a:ea typeface="ＭＳ Ｐゴシック" pitchFamily="34" charset="-128"/>
              </a:rPr>
              <a:t>Embedded risk culture</a:t>
            </a:r>
          </a:p>
          <a:p>
            <a:pPr lvl="1" eaLnBrk="1" fontAlgn="auto" hangingPunct="1">
              <a:spcAft>
                <a:spcPts val="0"/>
              </a:spcAft>
              <a:buFont typeface="Wingdings" pitchFamily="2" charset="2"/>
              <a:buChar char="Ø"/>
              <a:defRPr/>
            </a:pPr>
            <a:r>
              <a:rPr sz="2400" dirty="0">
                <a:ea typeface="ＭＳ Ｐゴシック" pitchFamily="34" charset="-128"/>
              </a:rPr>
              <a:t>Managing to appetite &amp; capacity</a:t>
            </a:r>
          </a:p>
          <a:p>
            <a:pPr lvl="1" eaLnBrk="1" fontAlgn="auto" hangingPunct="1">
              <a:spcAft>
                <a:spcPts val="0"/>
              </a:spcAft>
              <a:buFont typeface="Wingdings" pitchFamily="2" charset="2"/>
              <a:buChar char="Ø"/>
              <a:defRPr/>
            </a:pPr>
            <a:r>
              <a:rPr sz="2400" dirty="0">
                <a:ea typeface="ＭＳ Ｐゴシック" pitchFamily="34" charset="-128"/>
              </a:rPr>
              <a:t>Aligning, if not integrating with strategy and objectives</a:t>
            </a:r>
          </a:p>
          <a:p>
            <a:pPr marL="457200" lvl="1" indent="0" eaLnBrk="1" hangingPunct="1">
              <a:buFont typeface="Arial" pitchFamily="34" charset="0"/>
              <a:buNone/>
              <a:defRPr/>
            </a:pPr>
            <a:endParaRPr altLang="en-US" sz="2400" dirty="0">
              <a:ea typeface="MS PGothic" pitchFamily="34" charset="-128"/>
            </a:endParaRPr>
          </a:p>
          <a:p>
            <a:pPr lvl="1" eaLnBrk="1" hangingPunct="1">
              <a:defRPr/>
            </a:pPr>
            <a:endParaRPr altLang="en-US" sz="1800" dirty="0">
              <a:ea typeface="MS PGothic" pitchFamily="34" charset="-128"/>
            </a:endParaRPr>
          </a:p>
          <a:p>
            <a:pPr lvl="1" eaLnBrk="1" hangingPunct="1">
              <a:defRPr/>
            </a:pPr>
            <a:endParaRPr altLang="en-US" sz="1800" dirty="0">
              <a:ea typeface="MS PGothic" pitchFamily="34" charset="-128"/>
            </a:endParaRPr>
          </a:p>
          <a:p>
            <a:pPr lvl="1" eaLnBrk="1" hangingPunct="1">
              <a:defRPr/>
            </a:pPr>
            <a:endParaRPr altLang="en-US" sz="1800" dirty="0">
              <a:ea typeface="MS PGothic" pitchFamily="34" charset="-128"/>
            </a:endParaRPr>
          </a:p>
          <a:p>
            <a:pPr eaLnBrk="1" hangingPunct="1">
              <a:defRPr/>
            </a:pPr>
            <a:endParaRPr altLang="en-US" dirty="0">
              <a:ea typeface="MS PGothic" pitchFamily="34" charset="-128"/>
            </a:endParaRPr>
          </a:p>
          <a:p>
            <a:pPr eaLnBrk="1" hangingPunct="1">
              <a:defRPr/>
            </a:pPr>
            <a:endParaRPr altLang="en-US" dirty="0">
              <a:ea typeface="MS PGothic" pitchFamily="34" charset="-128"/>
            </a:endParaRPr>
          </a:p>
          <a:p>
            <a:pPr eaLnBrk="1" hangingPunct="1">
              <a:defRPr/>
            </a:pPr>
            <a:endParaRPr altLang="en-US" dirty="0">
              <a:ea typeface="MS PGothic" pitchFamily="34" charset="-128"/>
            </a:endParaRPr>
          </a:p>
          <a:p>
            <a:pPr eaLnBrk="1" hangingPunct="1">
              <a:defRPr/>
            </a:pPr>
            <a:endParaRPr altLang="en-US" dirty="0">
              <a:ea typeface="MS PGothic" pitchFamily="34" charset="-128"/>
            </a:endParaRPr>
          </a:p>
        </p:txBody>
      </p:sp>
      <p:sp>
        <p:nvSpPr>
          <p:cNvPr id="2" name="TextBox 1"/>
          <p:cNvSpPr txBox="1"/>
          <p:nvPr/>
        </p:nvSpPr>
        <p:spPr>
          <a:xfrm>
            <a:off x="838200" y="6477000"/>
            <a:ext cx="4112023" cy="253916"/>
          </a:xfrm>
          <a:prstGeom prst="rect">
            <a:avLst/>
          </a:prstGeom>
          <a:noFill/>
        </p:spPr>
        <p:txBody>
          <a:bodyPr wrap="none" rtlCol="0">
            <a:spAutoFit/>
          </a:bodyPr>
          <a:lstStyle/>
          <a:p>
            <a:r>
              <a:rPr lang="en-US" sz="1050" dirty="0"/>
              <a:t>Copyright Excellence in Risk Management, LLC , Chris Mandel, President</a:t>
            </a:r>
          </a:p>
        </p:txBody>
      </p:sp>
    </p:spTree>
    <p:extLst>
      <p:ext uri="{BB962C8B-B14F-4D97-AF65-F5344CB8AC3E}">
        <p14:creationId xmlns:p14="http://schemas.microsoft.com/office/powerpoint/2010/main" val="3990091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836712"/>
          </a:xfrm>
        </p:spPr>
        <p:txBody>
          <a:bodyPr/>
          <a:lstStyle/>
          <a:p>
            <a:pPr eaLnBrk="1" hangingPunct="1"/>
            <a:r>
              <a:rPr lang="en-US" sz="3200" b="1" dirty="0">
                <a:latin typeface="Lucida Grande"/>
                <a:ea typeface="Verdana" pitchFamily="34" charset="0"/>
                <a:cs typeface="Verdana" pitchFamily="34" charset="0"/>
              </a:rPr>
              <a:t>Components of HPRM Risk Management</a:t>
            </a:r>
          </a:p>
        </p:txBody>
      </p:sp>
      <p:sp>
        <p:nvSpPr>
          <p:cNvPr id="43029" name="Rectangle 21"/>
          <p:cNvSpPr>
            <a:spLocks noChangeArrowheads="1"/>
          </p:cNvSpPr>
          <p:nvPr/>
        </p:nvSpPr>
        <p:spPr bwMode="auto">
          <a:xfrm>
            <a:off x="540707" y="5661248"/>
            <a:ext cx="7905749" cy="707886"/>
          </a:xfrm>
          <a:prstGeom prst="rect">
            <a:avLst/>
          </a:prstGeom>
          <a:solidFill>
            <a:srgbClr val="9B9B9B"/>
          </a:solidFill>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Arial" charset="0"/>
              </a:rPr>
              <a:t>Including these key elements in your Risk Management Strategy will support High Performance Risk Management &amp; Drive Results</a:t>
            </a:r>
          </a:p>
        </p:txBody>
      </p:sp>
      <p:graphicFrame>
        <p:nvGraphicFramePr>
          <p:cNvPr id="24" name="Diagram 23"/>
          <p:cNvGraphicFramePr/>
          <p:nvPr>
            <p:extLst/>
          </p:nvPr>
        </p:nvGraphicFramePr>
        <p:xfrm>
          <a:off x="1007431" y="764704"/>
          <a:ext cx="69723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80900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a:xfrm>
            <a:off x="304800" y="228601"/>
            <a:ext cx="7410451" cy="838200"/>
          </a:xfrm>
        </p:spPr>
        <p:txBody>
          <a:bodyPr>
            <a:normAutofit/>
          </a:bodyPr>
          <a:lstStyle/>
          <a:p>
            <a:r>
              <a:rPr lang="en-US" sz="3200" b="1" dirty="0">
                <a:latin typeface="+mn-lt"/>
              </a:rPr>
              <a:t>Rating Agency Focus on ERM</a:t>
            </a:r>
          </a:p>
        </p:txBody>
      </p:sp>
      <p:sp>
        <p:nvSpPr>
          <p:cNvPr id="1175555" name="Rectangle 3"/>
          <p:cNvSpPr>
            <a:spLocks noGrp="1" noChangeArrowheads="1"/>
          </p:cNvSpPr>
          <p:nvPr>
            <p:ph type="body" idx="1"/>
          </p:nvPr>
        </p:nvSpPr>
        <p:spPr>
          <a:xfrm>
            <a:off x="533400" y="1447800"/>
            <a:ext cx="7086600" cy="5094923"/>
          </a:xfrm>
        </p:spPr>
        <p:txBody>
          <a:bodyPr>
            <a:normAutofit/>
          </a:bodyPr>
          <a:lstStyle/>
          <a:p>
            <a:pPr>
              <a:lnSpc>
                <a:spcPct val="90000"/>
              </a:lnSpc>
            </a:pPr>
            <a:r>
              <a:rPr lang="en-US" sz="2400" dirty="0"/>
              <a:t>Well defined and understood risk profile</a:t>
            </a:r>
          </a:p>
          <a:p>
            <a:pPr>
              <a:lnSpc>
                <a:spcPct val="90000"/>
              </a:lnSpc>
            </a:pPr>
            <a:r>
              <a:rPr lang="en-US" sz="2400" dirty="0"/>
              <a:t>Consistent view across all risks		</a:t>
            </a:r>
          </a:p>
          <a:p>
            <a:pPr>
              <a:lnSpc>
                <a:spcPct val="90000"/>
              </a:lnSpc>
            </a:pPr>
            <a:r>
              <a:rPr lang="en-US" sz="2400" dirty="0"/>
              <a:t>Capability to assess trade-offs between </a:t>
            </a:r>
            <a:br>
              <a:rPr lang="en-US" sz="2400" dirty="0"/>
            </a:br>
            <a:r>
              <a:rPr lang="en-US" sz="2400" dirty="0"/>
              <a:t>different risk types</a:t>
            </a:r>
          </a:p>
          <a:p>
            <a:pPr>
              <a:lnSpc>
                <a:spcPct val="90000"/>
              </a:lnSpc>
            </a:pPr>
            <a:r>
              <a:rPr lang="en-US" sz="2400" dirty="0"/>
              <a:t>Assessment of risk adjusted returns</a:t>
            </a:r>
          </a:p>
          <a:p>
            <a:pPr>
              <a:lnSpc>
                <a:spcPct val="90000"/>
              </a:lnSpc>
            </a:pPr>
            <a:r>
              <a:rPr lang="en-US" sz="2400" dirty="0"/>
              <a:t>Strategic investment allocation</a:t>
            </a:r>
          </a:p>
          <a:p>
            <a:pPr>
              <a:lnSpc>
                <a:spcPct val="90000"/>
              </a:lnSpc>
            </a:pPr>
            <a:r>
              <a:rPr lang="en-US" sz="2400" dirty="0"/>
              <a:t>Setting goals tied to risk adjusted returns</a:t>
            </a:r>
          </a:p>
          <a:p>
            <a:pPr>
              <a:lnSpc>
                <a:spcPct val="90000"/>
              </a:lnSpc>
            </a:pPr>
            <a:r>
              <a:rPr lang="en-US" sz="2400" dirty="0"/>
              <a:t>Risk view in product pricing</a:t>
            </a:r>
          </a:p>
          <a:p>
            <a:pPr>
              <a:lnSpc>
                <a:spcPct val="90000"/>
              </a:lnSpc>
            </a:pPr>
            <a:r>
              <a:rPr lang="en-US" sz="2400" dirty="0"/>
              <a:t>Comprehensive ERM program</a:t>
            </a:r>
          </a:p>
          <a:p>
            <a:pPr>
              <a:lnSpc>
                <a:spcPct val="90000"/>
              </a:lnSpc>
            </a:pPr>
            <a:r>
              <a:rPr lang="en-US" sz="2400" dirty="0"/>
              <a:t>Board &amp; top mgmt commitment to ERM</a:t>
            </a:r>
          </a:p>
          <a:p>
            <a:pPr>
              <a:lnSpc>
                <a:spcPct val="90000"/>
              </a:lnSpc>
            </a:pPr>
            <a:r>
              <a:rPr lang="en-US" sz="2400" dirty="0"/>
              <a:t>Establishment of emerging risk criteria </a:t>
            </a:r>
          </a:p>
        </p:txBody>
      </p:sp>
      <p:pic>
        <p:nvPicPr>
          <p:cNvPr id="1175576" name="Picture 24" descr="en00190_[1]"/>
          <p:cNvPicPr>
            <a:picLocks noChangeAspect="1" noChangeArrowheads="1"/>
          </p:cNvPicPr>
          <p:nvPr/>
        </p:nvPicPr>
        <p:blipFill>
          <a:blip r:embed="rId3" cstate="print"/>
          <a:srcRect/>
          <a:stretch>
            <a:fillRect/>
          </a:stretch>
        </p:blipFill>
        <p:spPr bwMode="auto">
          <a:xfrm>
            <a:off x="6343650" y="2457450"/>
            <a:ext cx="1543050" cy="2228850"/>
          </a:xfrm>
          <a:prstGeom prst="rect">
            <a:avLst/>
          </a:prstGeom>
          <a:noFill/>
        </p:spPr>
      </p:pic>
      <p:sp>
        <p:nvSpPr>
          <p:cNvPr id="5" name="Slide Number Placeholder 4"/>
          <p:cNvSpPr>
            <a:spLocks noGrp="1"/>
          </p:cNvSpPr>
          <p:nvPr>
            <p:ph type="sldNum" sz="quarter" idx="12"/>
          </p:nvPr>
        </p:nvSpPr>
        <p:spPr/>
        <p:txBody>
          <a:bodyPr/>
          <a:lstStyle/>
          <a:p>
            <a:pPr defTabSz="685800">
              <a:defRPr/>
            </a:pPr>
            <a:fld id="{C380C991-0D7B-4BAA-A2FE-044FA28913D4}" type="slidenum">
              <a:rPr lang="en-US">
                <a:solidFill>
                  <a:srgbClr val="000000"/>
                </a:solidFill>
                <a:latin typeface="Calibri" panose="020F0502020204030204"/>
              </a:rPr>
              <a:pPr defTabSz="685800">
                <a:defRPr/>
              </a:pPr>
              <a:t>46</a:t>
            </a:fld>
            <a:endParaRPr lang="en-US" dirty="0">
              <a:solidFill>
                <a:srgbClr val="000000"/>
              </a:solidFill>
              <a:latin typeface="Calibri" panose="020F0502020204030204"/>
            </a:endParaRPr>
          </a:p>
        </p:txBody>
      </p:sp>
    </p:spTree>
    <p:extLst>
      <p:ext uri="{BB962C8B-B14F-4D97-AF65-F5344CB8AC3E}">
        <p14:creationId xmlns:p14="http://schemas.microsoft.com/office/powerpoint/2010/main" val="392124859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Text Placeholder 2"/>
          <p:cNvSpPr>
            <a:spLocks noGrp="1"/>
          </p:cNvSpPr>
          <p:nvPr>
            <p:ph type="body" idx="1"/>
          </p:nvPr>
        </p:nvSpPr>
        <p:spPr>
          <a:xfrm>
            <a:off x="623888" y="4838702"/>
            <a:ext cx="7886700" cy="1250949"/>
          </a:xfrm>
        </p:spPr>
        <p:txBody>
          <a:bodyPr>
            <a:normAutofit/>
          </a:bodyPr>
          <a:lstStyle/>
          <a:p>
            <a:pPr algn="ctr"/>
            <a:r>
              <a:rPr lang="en-US" sz="3200" b="1" dirty="0">
                <a:solidFill>
                  <a:srgbClr val="000000"/>
                </a:solidFill>
                <a:ea typeface="+mj-ea"/>
                <a:cs typeface="+mj-cs"/>
              </a:rPr>
              <a:t>Capability, maturity &amp; the future of risk management</a:t>
            </a:r>
            <a:endParaRPr lang="en-US" sz="3200" b="1" dirty="0"/>
          </a:p>
        </p:txBody>
      </p:sp>
      <p:pic>
        <p:nvPicPr>
          <p:cNvPr id="11266" name="Picture 2" descr="http://www.europeanfinancialreview.com/wp-content/uploads/2014/05/HiRes-CMYK-537x3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258" y="1433512"/>
            <a:ext cx="3886199" cy="312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65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7791451" cy="1306895"/>
          </a:xfrm>
        </p:spPr>
        <p:txBody>
          <a:bodyPr>
            <a:noAutofit/>
          </a:bodyPr>
          <a:lstStyle/>
          <a:p>
            <a:pPr>
              <a:defRPr/>
            </a:pPr>
            <a:r>
              <a:rPr lang="en-US" sz="3200" b="1" dirty="0">
                <a:latin typeface="+mn-lt"/>
                <a:ea typeface="Verdana" pitchFamily="34" charset="0"/>
              </a:rPr>
              <a:t>Key Challenges for the Future State </a:t>
            </a:r>
            <a:r>
              <a:rPr lang="en-US" sz="2400" dirty="0">
                <a:latin typeface="Verdana" pitchFamily="34" charset="0"/>
                <a:ea typeface="Verdana" pitchFamily="34" charset="0"/>
                <a:cs typeface="Verdana" pitchFamily="34" charset="0"/>
              </a:rPr>
              <a:t/>
            </a:r>
            <a:br>
              <a:rPr lang="en-US" sz="2400" dirty="0">
                <a:latin typeface="Verdana" pitchFamily="34" charset="0"/>
                <a:ea typeface="Verdana" pitchFamily="34" charset="0"/>
                <a:cs typeface="Verdana" pitchFamily="34" charset="0"/>
              </a:rPr>
            </a:br>
            <a:endParaRPr lang="en-US" sz="2400" dirty="0">
              <a:latin typeface="Verdana" pitchFamily="34" charset="0"/>
              <a:ea typeface="Verdana" pitchFamily="34" charset="0"/>
              <a:cs typeface="Verdana" pitchFamily="34" charset="0"/>
            </a:endParaRPr>
          </a:p>
        </p:txBody>
      </p:sp>
      <p:sp>
        <p:nvSpPr>
          <p:cNvPr id="133123" name="Content Placeholder 2"/>
          <p:cNvSpPr>
            <a:spLocks noGrp="1"/>
          </p:cNvSpPr>
          <p:nvPr>
            <p:ph idx="1"/>
          </p:nvPr>
        </p:nvSpPr>
        <p:spPr>
          <a:xfrm>
            <a:off x="228600" y="990600"/>
            <a:ext cx="8686800" cy="4387455"/>
          </a:xfrm>
        </p:spPr>
        <p:txBody>
          <a:bodyPr>
            <a:noAutofit/>
          </a:bodyPr>
          <a:lstStyle/>
          <a:p>
            <a:pPr>
              <a:buFont typeface="Wingdings" pitchFamily="2" charset="2"/>
              <a:buNone/>
            </a:pPr>
            <a:r>
              <a:rPr lang="en-US" sz="2800" b="1" dirty="0"/>
              <a:t>Risk challenges are increasingly priorities for execs and boards, including:</a:t>
            </a:r>
            <a:r>
              <a:rPr lang="en-US" sz="2400" dirty="0"/>
              <a:t/>
            </a:r>
            <a:br>
              <a:rPr lang="en-US" sz="2400" dirty="0"/>
            </a:br>
            <a:endParaRPr lang="en-US" sz="2400" dirty="0"/>
          </a:p>
          <a:p>
            <a:pPr lvl="1">
              <a:buFont typeface="Wingdings" pitchFamily="2" charset="2"/>
              <a:buChar char="§"/>
            </a:pPr>
            <a:r>
              <a:rPr lang="en-US" sz="2400" dirty="0"/>
              <a:t>Understanding what risks are most threatening to mission accomplishment</a:t>
            </a:r>
          </a:p>
          <a:p>
            <a:pPr lvl="1">
              <a:buFont typeface="Wingdings" pitchFamily="2" charset="2"/>
              <a:buChar char="§"/>
            </a:pPr>
            <a:r>
              <a:rPr lang="en-US" sz="2400" dirty="0"/>
              <a:t>Connecting actionable risk information to goals &amp; strategy </a:t>
            </a:r>
          </a:p>
          <a:p>
            <a:pPr lvl="1">
              <a:buFont typeface="Wingdings" pitchFamily="2" charset="2"/>
              <a:buChar char="§"/>
            </a:pPr>
            <a:r>
              <a:rPr lang="en-US" sz="2400" dirty="0"/>
              <a:t>Managing critical risk interdependencies</a:t>
            </a:r>
          </a:p>
          <a:p>
            <a:pPr lvl="1">
              <a:buFont typeface="Wingdings" pitchFamily="2" charset="2"/>
              <a:buChar char="§"/>
            </a:pPr>
            <a:r>
              <a:rPr lang="en-US" sz="2400" dirty="0"/>
              <a:t>Getting ahead of emerging risks</a:t>
            </a:r>
          </a:p>
          <a:p>
            <a:pPr lvl="1">
              <a:buFont typeface="Wingdings" pitchFamily="2" charset="2"/>
              <a:buChar char="§"/>
            </a:pPr>
            <a:r>
              <a:rPr lang="en-US" sz="2400" dirty="0"/>
              <a:t>Controlling risks brought to the firm by third parties</a:t>
            </a:r>
          </a:p>
          <a:p>
            <a:pPr lvl="1">
              <a:buFont typeface="Wingdings" pitchFamily="2" charset="2"/>
              <a:buChar char="§"/>
            </a:pPr>
            <a:r>
              <a:rPr lang="en-US" sz="2400" dirty="0"/>
              <a:t>Fostering a strong ethics and risk culture</a:t>
            </a:r>
          </a:p>
          <a:p>
            <a:pPr lvl="1">
              <a:buFont typeface="Wingdings" pitchFamily="2" charset="2"/>
              <a:buChar char="§"/>
            </a:pPr>
            <a:r>
              <a:rPr lang="en-US" sz="2400" dirty="0"/>
              <a:t>Addressing low-frequency, high-impact risks proactively</a:t>
            </a:r>
          </a:p>
          <a:p>
            <a:pPr lvl="1">
              <a:buFont typeface="Wingdings" pitchFamily="2" charset="2"/>
              <a:buChar char="§"/>
            </a:pPr>
            <a:r>
              <a:rPr lang="en-US" sz="2400" dirty="0"/>
              <a:t>Providing timely information on key risks not effectively mitigated</a:t>
            </a:r>
            <a:br>
              <a:rPr lang="en-US" sz="2400" dirty="0"/>
            </a:br>
            <a:endParaRPr lang="en-US" sz="2400" dirty="0"/>
          </a:p>
        </p:txBody>
      </p:sp>
      <p:sp>
        <p:nvSpPr>
          <p:cNvPr id="4" name="Rectangle 3"/>
          <p:cNvSpPr/>
          <p:nvPr/>
        </p:nvSpPr>
        <p:spPr>
          <a:xfrm>
            <a:off x="0" y="6248400"/>
            <a:ext cx="9144000" cy="609600"/>
          </a:xfrm>
          <a:prstGeom prst="rect">
            <a:avLst/>
          </a:prstGeom>
          <a:solidFill>
            <a:srgbClr val="399AB5"/>
          </a:solidFill>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ADDRESSING THESE CHALLENGES WILL ENSURE ORGANIZTIONAL RESILIENCY</a:t>
            </a:r>
          </a:p>
        </p:txBody>
      </p:sp>
    </p:spTree>
    <p:extLst>
      <p:ext uri="{BB962C8B-B14F-4D97-AF65-F5344CB8AC3E}">
        <p14:creationId xmlns:p14="http://schemas.microsoft.com/office/powerpoint/2010/main" val="2663818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1"/>
          <p:cNvSpPr>
            <a:spLocks noGrp="1"/>
          </p:cNvSpPr>
          <p:nvPr>
            <p:ph type="sldNum" sz="quarter" idx="12"/>
          </p:nvPr>
        </p:nvSpPr>
        <p:spPr>
          <a:noFill/>
        </p:spPr>
        <p:txBody>
          <a:bodyPr/>
          <a:lstStyle/>
          <a:p>
            <a:pPr defTabSz="685800"/>
            <a:fld id="{6BC9923E-A8B7-40D6-A971-CCA11CFF740B}" type="slidenum">
              <a:rPr lang="en-US">
                <a:solidFill>
                  <a:srgbClr val="000000"/>
                </a:solidFill>
                <a:latin typeface="Calibri" panose="020F0502020204030204"/>
              </a:rPr>
              <a:pPr defTabSz="685800"/>
              <a:t>49</a:t>
            </a:fld>
            <a:endParaRPr lang="en-US" dirty="0">
              <a:solidFill>
                <a:srgbClr val="000000"/>
              </a:solidFill>
              <a:latin typeface="Calibri" panose="020F0502020204030204"/>
            </a:endParaRPr>
          </a:p>
        </p:txBody>
      </p:sp>
      <p:sp>
        <p:nvSpPr>
          <p:cNvPr id="3" name="Title 3"/>
          <p:cNvSpPr txBox="1">
            <a:spLocks/>
          </p:cNvSpPr>
          <p:nvPr/>
        </p:nvSpPr>
        <p:spPr>
          <a:xfrm>
            <a:off x="228600" y="304800"/>
            <a:ext cx="7552137" cy="1544245"/>
          </a:xfrm>
          <a:prstGeom prst="rect">
            <a:avLst/>
          </a:prstGeom>
        </p:spPr>
        <p:txBody>
          <a:bodyPr/>
          <a:lstStyle/>
          <a:p>
            <a:pPr defTabSz="685800">
              <a:spcBef>
                <a:spcPct val="0"/>
              </a:spcBef>
              <a:spcAft>
                <a:spcPts val="1350"/>
              </a:spcAft>
              <a:defRPr/>
            </a:pPr>
            <a:r>
              <a:rPr lang="en-US" sz="3200" b="1" kern="0" dirty="0">
                <a:solidFill>
                  <a:srgbClr val="000000"/>
                </a:solidFill>
                <a:latin typeface="Calibri" panose="020F0502020204030204"/>
                <a:cs typeface="Arial" panose="020B0604020202020204" pitchFamily="34" charset="0"/>
              </a:rPr>
              <a:t>Attributes of “Risk Intelligence”  </a:t>
            </a:r>
          </a:p>
          <a:p>
            <a:pPr defTabSz="685800">
              <a:spcBef>
                <a:spcPct val="0"/>
              </a:spcBef>
              <a:spcAft>
                <a:spcPts val="1350"/>
              </a:spcAft>
              <a:defRPr/>
            </a:pPr>
            <a:r>
              <a:rPr lang="en-US" b="1" kern="0" dirty="0">
                <a:solidFill>
                  <a:srgbClr val="0070C0"/>
                </a:solidFill>
                <a:latin typeface="Times New Roman" pitchFamily="18" charset="0"/>
                <a:cs typeface="Times New Roman" pitchFamily="18" charset="0"/>
              </a:rPr>
              <a:t/>
            </a:r>
            <a:br>
              <a:rPr lang="en-US" b="1" kern="0" dirty="0">
                <a:solidFill>
                  <a:srgbClr val="0070C0"/>
                </a:solidFill>
                <a:latin typeface="Times New Roman" pitchFamily="18" charset="0"/>
                <a:cs typeface="Times New Roman" pitchFamily="18" charset="0"/>
              </a:rPr>
            </a:br>
            <a:endParaRPr lang="en-US" b="1" kern="0" dirty="0">
              <a:solidFill>
                <a:srgbClr val="0070C0"/>
              </a:solidFill>
              <a:latin typeface="Times New Roman" pitchFamily="18" charset="0"/>
              <a:cs typeface="Times New Roman" pitchFamily="18" charset="0"/>
            </a:endParaRPr>
          </a:p>
        </p:txBody>
      </p:sp>
      <p:graphicFrame>
        <p:nvGraphicFramePr>
          <p:cNvPr id="1026" name="Content Placeholder 5"/>
          <p:cNvGraphicFramePr>
            <a:graphicFrameLocks noGrp="1"/>
          </p:cNvGraphicFramePr>
          <p:nvPr>
            <p:extLst>
              <p:ext uri="{D42A27DB-BD31-4B8C-83A1-F6EECF244321}">
                <p14:modId xmlns:p14="http://schemas.microsoft.com/office/powerpoint/2010/main" val="2766890492"/>
              </p:ext>
            </p:extLst>
          </p:nvPr>
        </p:nvGraphicFramePr>
        <p:xfrm>
          <a:off x="935833" y="1143000"/>
          <a:ext cx="7065169" cy="4800599"/>
        </p:xfrm>
        <a:graphic>
          <a:graphicData uri="http://schemas.openxmlformats.org/presentationml/2006/ole">
            <mc:AlternateContent xmlns:mc="http://schemas.openxmlformats.org/markup-compatibility/2006">
              <mc:Choice xmlns:v="urn:schemas-microsoft-com:vml" Requires="v">
                <p:oleObj spid="_x0000_s1027" name="Chart" r:id="rId3" imgW="9419136" imgH="4804064" progId="Excel.Chart.8">
                  <p:embed/>
                </p:oleObj>
              </mc:Choice>
              <mc:Fallback>
                <p:oleObj name="Chart" r:id="rId3" imgW="9419136" imgH="4804064" progId="Excel.Chart.8">
                  <p:embed/>
                  <p:pic>
                    <p:nvPicPr>
                      <p:cNvPr id="1026"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833" y="1143000"/>
                        <a:ext cx="7065169" cy="4800599"/>
                      </a:xfrm>
                      <a:prstGeom prst="rect">
                        <a:avLst/>
                      </a:prstGeom>
                      <a:noFill/>
                      <a:extLst/>
                    </p:spPr>
                  </p:pic>
                </p:oleObj>
              </mc:Fallback>
            </mc:AlternateContent>
          </a:graphicData>
        </a:graphic>
      </p:graphicFrame>
      <p:sp>
        <p:nvSpPr>
          <p:cNvPr id="1029" name="TextBox 7"/>
          <p:cNvSpPr txBox="1">
            <a:spLocks noChangeArrowheads="1"/>
          </p:cNvSpPr>
          <p:nvPr/>
        </p:nvSpPr>
        <p:spPr bwMode="auto">
          <a:xfrm>
            <a:off x="1943100" y="3409955"/>
            <a:ext cx="857250" cy="1269578"/>
          </a:xfrm>
          <a:prstGeom prst="rect">
            <a:avLst/>
          </a:prstGeom>
          <a:noFill/>
          <a:ln w="9525">
            <a:noFill/>
            <a:miter lim="800000"/>
            <a:headEnd/>
            <a:tailEnd/>
          </a:ln>
        </p:spPr>
        <p:txBody>
          <a:bodyPr>
            <a:spAutoFit/>
          </a:bodyPr>
          <a:lstStyle/>
          <a:p>
            <a:pPr algn="ctr" defTabSz="685800" fontAlgn="base">
              <a:spcBef>
                <a:spcPct val="0"/>
              </a:spcBef>
              <a:spcAft>
                <a:spcPct val="0"/>
              </a:spcAft>
            </a:pPr>
            <a:r>
              <a:rPr lang="en-US" sz="1275" b="1" baseline="-25000" dirty="0">
                <a:solidFill>
                  <a:srgbClr val="FFFFFF"/>
                </a:solidFill>
                <a:latin typeface="Times New Roman" pitchFamily="18" charset="0"/>
                <a:cs typeface="Times New Roman" pitchFamily="18" charset="0"/>
              </a:rPr>
              <a:t>Ad-hoc/chaotic; depends primarily on individual heroics, capabilities and verbal wisdom</a:t>
            </a:r>
          </a:p>
        </p:txBody>
      </p:sp>
      <p:sp>
        <p:nvSpPr>
          <p:cNvPr id="1030" name="TextBox 8"/>
          <p:cNvSpPr txBox="1">
            <a:spLocks noChangeArrowheads="1"/>
          </p:cNvSpPr>
          <p:nvPr/>
        </p:nvSpPr>
        <p:spPr bwMode="auto">
          <a:xfrm>
            <a:off x="1885950" y="4795838"/>
            <a:ext cx="971550" cy="338554"/>
          </a:xfrm>
          <a:prstGeom prst="rect">
            <a:avLst/>
          </a:prstGeom>
          <a:noFill/>
          <a:ln w="9525">
            <a:noFill/>
            <a:miter lim="800000"/>
            <a:headEnd/>
            <a:tailEnd/>
          </a:ln>
        </p:spPr>
        <p:txBody>
          <a:bodyPr>
            <a:spAutoFit/>
          </a:bodyPr>
          <a:lstStyle/>
          <a:p>
            <a:pPr defTabSz="685800" fontAlgn="base">
              <a:spcBef>
                <a:spcPct val="0"/>
              </a:spcBef>
              <a:spcAft>
                <a:spcPct val="0"/>
              </a:spcAft>
            </a:pPr>
            <a:r>
              <a:rPr lang="en-US" sz="1200" b="1" baseline="-25000" dirty="0">
                <a:solidFill>
                  <a:srgbClr val="FFFFFF"/>
                </a:solidFill>
                <a:latin typeface="Times New Roman" pitchFamily="18" charset="0"/>
                <a:cs typeface="Times New Roman" pitchFamily="18" charset="0"/>
              </a:rPr>
              <a:t>1. Tribal &amp; Heroic</a:t>
            </a:r>
          </a:p>
        </p:txBody>
      </p:sp>
      <p:sp>
        <p:nvSpPr>
          <p:cNvPr id="1031" name="TextBox 9"/>
          <p:cNvSpPr txBox="1">
            <a:spLocks noChangeArrowheads="1"/>
          </p:cNvSpPr>
          <p:nvPr/>
        </p:nvSpPr>
        <p:spPr bwMode="auto">
          <a:xfrm>
            <a:off x="2946797" y="4795838"/>
            <a:ext cx="971550" cy="215444"/>
          </a:xfrm>
          <a:prstGeom prst="rect">
            <a:avLst/>
          </a:prstGeom>
          <a:noFill/>
          <a:ln w="9525">
            <a:noFill/>
            <a:miter lim="800000"/>
            <a:headEnd/>
            <a:tailEnd/>
          </a:ln>
        </p:spPr>
        <p:txBody>
          <a:bodyPr>
            <a:spAutoFit/>
          </a:bodyPr>
          <a:lstStyle/>
          <a:p>
            <a:pPr algn="ctr" defTabSz="685800" fontAlgn="base">
              <a:spcBef>
                <a:spcPct val="0"/>
              </a:spcBef>
              <a:spcAft>
                <a:spcPct val="0"/>
              </a:spcAft>
            </a:pPr>
            <a:r>
              <a:rPr lang="en-US" sz="1200" b="1" baseline="-25000" dirty="0">
                <a:solidFill>
                  <a:srgbClr val="FFFFFF"/>
                </a:solidFill>
                <a:latin typeface="Times New Roman" pitchFamily="18" charset="0"/>
                <a:cs typeface="Times New Roman" pitchFamily="18" charset="0"/>
              </a:rPr>
              <a:t>2. Specialist Silos</a:t>
            </a:r>
          </a:p>
        </p:txBody>
      </p:sp>
      <p:sp>
        <p:nvSpPr>
          <p:cNvPr id="1032" name="TextBox 10"/>
          <p:cNvSpPr txBox="1">
            <a:spLocks noChangeArrowheads="1"/>
          </p:cNvSpPr>
          <p:nvPr/>
        </p:nvSpPr>
        <p:spPr bwMode="auto">
          <a:xfrm>
            <a:off x="3986213" y="4795838"/>
            <a:ext cx="971550" cy="215444"/>
          </a:xfrm>
          <a:prstGeom prst="rect">
            <a:avLst/>
          </a:prstGeom>
          <a:noFill/>
          <a:ln w="9525">
            <a:noFill/>
            <a:miter lim="800000"/>
            <a:headEnd/>
            <a:tailEnd/>
          </a:ln>
        </p:spPr>
        <p:txBody>
          <a:bodyPr>
            <a:spAutoFit/>
          </a:bodyPr>
          <a:lstStyle/>
          <a:p>
            <a:pPr algn="ctr" defTabSz="685800" fontAlgn="base">
              <a:spcBef>
                <a:spcPct val="0"/>
              </a:spcBef>
              <a:spcAft>
                <a:spcPct val="0"/>
              </a:spcAft>
            </a:pPr>
            <a:r>
              <a:rPr lang="en-US" sz="1200" b="1" baseline="-25000" dirty="0">
                <a:solidFill>
                  <a:srgbClr val="FFFFFF"/>
                </a:solidFill>
                <a:latin typeface="Times New Roman" pitchFamily="18" charset="0"/>
                <a:cs typeface="Times New Roman" pitchFamily="18" charset="0"/>
              </a:rPr>
              <a:t>3. Top-Down</a:t>
            </a:r>
          </a:p>
        </p:txBody>
      </p:sp>
      <p:sp>
        <p:nvSpPr>
          <p:cNvPr id="1033" name="TextBox 11"/>
          <p:cNvSpPr txBox="1">
            <a:spLocks noChangeArrowheads="1"/>
          </p:cNvSpPr>
          <p:nvPr/>
        </p:nvSpPr>
        <p:spPr bwMode="auto">
          <a:xfrm>
            <a:off x="5036344" y="4795838"/>
            <a:ext cx="971550" cy="215444"/>
          </a:xfrm>
          <a:prstGeom prst="rect">
            <a:avLst/>
          </a:prstGeom>
          <a:noFill/>
          <a:ln w="9525">
            <a:noFill/>
            <a:miter lim="800000"/>
            <a:headEnd/>
            <a:tailEnd/>
          </a:ln>
        </p:spPr>
        <p:txBody>
          <a:bodyPr>
            <a:spAutoFit/>
          </a:bodyPr>
          <a:lstStyle/>
          <a:p>
            <a:pPr algn="ctr" defTabSz="685800" fontAlgn="base">
              <a:spcBef>
                <a:spcPct val="0"/>
              </a:spcBef>
              <a:spcAft>
                <a:spcPct val="0"/>
              </a:spcAft>
            </a:pPr>
            <a:r>
              <a:rPr lang="en-US" sz="1200" b="1" baseline="-25000" dirty="0">
                <a:solidFill>
                  <a:srgbClr val="FFFFFF"/>
                </a:solidFill>
                <a:latin typeface="Times New Roman" pitchFamily="18" charset="0"/>
                <a:cs typeface="Times New Roman" pitchFamily="18" charset="0"/>
              </a:rPr>
              <a:t>4. Systematic</a:t>
            </a:r>
          </a:p>
        </p:txBody>
      </p:sp>
      <p:sp>
        <p:nvSpPr>
          <p:cNvPr id="1034" name="TextBox 12"/>
          <p:cNvSpPr txBox="1">
            <a:spLocks noChangeArrowheads="1"/>
          </p:cNvSpPr>
          <p:nvPr/>
        </p:nvSpPr>
        <p:spPr bwMode="auto">
          <a:xfrm>
            <a:off x="6087666" y="4795838"/>
            <a:ext cx="971550" cy="215444"/>
          </a:xfrm>
          <a:prstGeom prst="rect">
            <a:avLst/>
          </a:prstGeom>
          <a:noFill/>
          <a:ln w="9525">
            <a:noFill/>
            <a:miter lim="800000"/>
            <a:headEnd/>
            <a:tailEnd/>
          </a:ln>
        </p:spPr>
        <p:txBody>
          <a:bodyPr>
            <a:spAutoFit/>
          </a:bodyPr>
          <a:lstStyle/>
          <a:p>
            <a:pPr algn="ctr" defTabSz="685800" fontAlgn="base">
              <a:spcBef>
                <a:spcPct val="0"/>
              </a:spcBef>
              <a:spcAft>
                <a:spcPct val="0"/>
              </a:spcAft>
            </a:pPr>
            <a:r>
              <a:rPr lang="en-US" sz="1200" b="1" baseline="-25000" dirty="0">
                <a:solidFill>
                  <a:srgbClr val="FFFFFF"/>
                </a:solidFill>
                <a:latin typeface="Times New Roman" pitchFamily="18" charset="0"/>
                <a:cs typeface="Times New Roman" pitchFamily="18" charset="0"/>
              </a:rPr>
              <a:t>5. Risk Intelligent</a:t>
            </a:r>
          </a:p>
        </p:txBody>
      </p:sp>
      <p:sp>
        <p:nvSpPr>
          <p:cNvPr id="1035" name="TextBox 13"/>
          <p:cNvSpPr txBox="1">
            <a:spLocks noChangeArrowheads="1"/>
          </p:cNvSpPr>
          <p:nvPr/>
        </p:nvSpPr>
        <p:spPr bwMode="auto">
          <a:xfrm>
            <a:off x="2978944" y="3096817"/>
            <a:ext cx="914400" cy="1659429"/>
          </a:xfrm>
          <a:prstGeom prst="rect">
            <a:avLst/>
          </a:prstGeom>
          <a:noFill/>
          <a:ln w="9525">
            <a:noFill/>
            <a:miter lim="800000"/>
            <a:headEnd/>
            <a:tailEnd/>
          </a:ln>
        </p:spPr>
        <p:txBody>
          <a:bodyPr>
            <a:spAutoFit/>
          </a:bodyPr>
          <a:lstStyle/>
          <a:p>
            <a:pPr algn="ctr" defTabSz="685800" fontAlgn="base">
              <a:spcBef>
                <a:spcPct val="0"/>
              </a:spcBef>
              <a:spcAft>
                <a:spcPts val="450"/>
              </a:spcAft>
            </a:pPr>
            <a:r>
              <a:rPr lang="en-US" sz="1275" b="1" baseline="-25000" dirty="0">
                <a:solidFill>
                  <a:srgbClr val="FFFFFF"/>
                </a:solidFill>
                <a:latin typeface="Times New Roman" pitchFamily="18" charset="0"/>
                <a:cs typeface="Times New Roman" pitchFamily="18" charset="0"/>
              </a:rPr>
              <a:t>Reaction to adverse events by specialists</a:t>
            </a:r>
          </a:p>
          <a:p>
            <a:pPr algn="ctr" defTabSz="685800" fontAlgn="base">
              <a:spcBef>
                <a:spcPct val="0"/>
              </a:spcBef>
              <a:spcAft>
                <a:spcPts val="450"/>
              </a:spcAft>
            </a:pPr>
            <a:r>
              <a:rPr lang="en-US" sz="1275" b="1" baseline="-25000" dirty="0">
                <a:solidFill>
                  <a:srgbClr val="FFFFFF"/>
                </a:solidFill>
                <a:latin typeface="Times New Roman" pitchFamily="18" charset="0"/>
                <a:cs typeface="Times New Roman" pitchFamily="18" charset="0"/>
              </a:rPr>
              <a:t>Discrete roles established for small set of risks</a:t>
            </a:r>
          </a:p>
          <a:p>
            <a:pPr algn="ctr" defTabSz="685800" fontAlgn="base">
              <a:spcBef>
                <a:spcPct val="0"/>
              </a:spcBef>
              <a:spcAft>
                <a:spcPts val="450"/>
              </a:spcAft>
            </a:pPr>
            <a:r>
              <a:rPr lang="en-US" sz="1275" b="1" baseline="-25000" dirty="0">
                <a:solidFill>
                  <a:srgbClr val="FFFFFF"/>
                </a:solidFill>
                <a:latin typeface="Times New Roman" pitchFamily="18" charset="0"/>
                <a:cs typeface="Times New Roman" pitchFamily="18" charset="0"/>
              </a:rPr>
              <a:t>Typically finance, insurance, compliance</a:t>
            </a:r>
          </a:p>
        </p:txBody>
      </p:sp>
      <p:sp>
        <p:nvSpPr>
          <p:cNvPr id="1036" name="TextBox 14"/>
          <p:cNvSpPr txBox="1">
            <a:spLocks noChangeArrowheads="1"/>
          </p:cNvSpPr>
          <p:nvPr/>
        </p:nvSpPr>
        <p:spPr bwMode="auto">
          <a:xfrm>
            <a:off x="4014788" y="2855142"/>
            <a:ext cx="914400" cy="1918474"/>
          </a:xfrm>
          <a:prstGeom prst="rect">
            <a:avLst/>
          </a:prstGeom>
          <a:noFill/>
          <a:ln w="9525">
            <a:noFill/>
            <a:miter lim="800000"/>
            <a:headEnd/>
            <a:tailEnd/>
          </a:ln>
        </p:spPr>
        <p:txBody>
          <a:bodyPr>
            <a:spAutoFit/>
          </a:bodyPr>
          <a:lstStyle/>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Tone set at the top</a:t>
            </a:r>
          </a:p>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Policies, procedures, risk authorities defined and communicated</a:t>
            </a:r>
          </a:p>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Business function</a:t>
            </a:r>
          </a:p>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Primarily qualitative</a:t>
            </a:r>
          </a:p>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Reactive</a:t>
            </a:r>
          </a:p>
        </p:txBody>
      </p:sp>
      <p:sp>
        <p:nvSpPr>
          <p:cNvPr id="1037" name="TextBox 15"/>
          <p:cNvSpPr txBox="1">
            <a:spLocks noChangeArrowheads="1"/>
          </p:cNvSpPr>
          <p:nvPr/>
        </p:nvSpPr>
        <p:spPr bwMode="auto">
          <a:xfrm>
            <a:off x="5070872" y="2663430"/>
            <a:ext cx="914400" cy="1851789"/>
          </a:xfrm>
          <a:prstGeom prst="rect">
            <a:avLst/>
          </a:prstGeom>
          <a:noFill/>
          <a:ln w="9525">
            <a:noFill/>
            <a:miter lim="800000"/>
            <a:headEnd/>
            <a:tailEnd/>
          </a:ln>
        </p:spPr>
        <p:txBody>
          <a:bodyPr>
            <a:spAutoFit/>
          </a:bodyPr>
          <a:lstStyle/>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Integrated response to adverse events</a:t>
            </a:r>
          </a:p>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Performance linked metrics</a:t>
            </a:r>
          </a:p>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Rapid escalation</a:t>
            </a:r>
          </a:p>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Cultural transformation underway</a:t>
            </a:r>
          </a:p>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Bottom-up</a:t>
            </a:r>
          </a:p>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Proactive</a:t>
            </a:r>
          </a:p>
        </p:txBody>
      </p:sp>
      <p:sp>
        <p:nvSpPr>
          <p:cNvPr id="1038" name="TextBox 16"/>
          <p:cNvSpPr txBox="1">
            <a:spLocks noChangeArrowheads="1"/>
          </p:cNvSpPr>
          <p:nvPr/>
        </p:nvSpPr>
        <p:spPr bwMode="auto">
          <a:xfrm>
            <a:off x="6137673" y="2114551"/>
            <a:ext cx="891778" cy="2557110"/>
          </a:xfrm>
          <a:prstGeom prst="rect">
            <a:avLst/>
          </a:prstGeom>
          <a:noFill/>
          <a:ln w="9525">
            <a:noFill/>
            <a:miter lim="800000"/>
            <a:headEnd/>
            <a:tailEnd/>
          </a:ln>
        </p:spPr>
        <p:txBody>
          <a:bodyPr wrap="square">
            <a:spAutoFit/>
          </a:bodyPr>
          <a:lstStyle/>
          <a:p>
            <a:pPr algn="ctr" defTabSz="685800" fontAlgn="base">
              <a:spcBef>
                <a:spcPct val="0"/>
              </a:spcBef>
              <a:spcAft>
                <a:spcPts val="450"/>
              </a:spcAft>
            </a:pPr>
            <a:r>
              <a:rPr lang="en-US" sz="1275" baseline="-25000" dirty="0">
                <a:solidFill>
                  <a:srgbClr val="FFFFFF"/>
                </a:solidFill>
                <a:latin typeface="Times New Roman" pitchFamily="18" charset="0"/>
                <a:cs typeface="Times New Roman" pitchFamily="18" charset="0"/>
              </a:rPr>
              <a:t>Built into </a:t>
            </a:r>
            <a:r>
              <a:rPr lang="en-US" sz="1350" baseline="-25000" dirty="0">
                <a:solidFill>
                  <a:srgbClr val="FFFFFF"/>
                </a:solidFill>
                <a:latin typeface="Times New Roman" pitchFamily="18" charset="0"/>
                <a:cs typeface="Times New Roman" pitchFamily="18" charset="0"/>
              </a:rPr>
              <a:t>decision-making</a:t>
            </a:r>
          </a:p>
          <a:p>
            <a:pPr algn="ctr" defTabSz="685800" fontAlgn="base">
              <a:spcBef>
                <a:spcPct val="0"/>
              </a:spcBef>
              <a:spcAft>
                <a:spcPts val="450"/>
              </a:spcAft>
            </a:pPr>
            <a:r>
              <a:rPr lang="en-US" sz="1350" baseline="-25000" dirty="0">
                <a:solidFill>
                  <a:srgbClr val="FFFFFF"/>
                </a:solidFill>
                <a:latin typeface="Times New Roman" pitchFamily="18" charset="0"/>
                <a:cs typeface="Times New Roman" pitchFamily="18" charset="0"/>
              </a:rPr>
              <a:t>Conformance with enterprise risk management processes is incentivized</a:t>
            </a:r>
          </a:p>
          <a:p>
            <a:pPr algn="ctr" defTabSz="685800" fontAlgn="base">
              <a:spcBef>
                <a:spcPct val="0"/>
              </a:spcBef>
              <a:spcAft>
                <a:spcPts val="450"/>
              </a:spcAft>
            </a:pPr>
            <a:r>
              <a:rPr lang="en-US" sz="1350" baseline="-25000" dirty="0">
                <a:solidFill>
                  <a:srgbClr val="FFFFFF"/>
                </a:solidFill>
                <a:latin typeface="Times New Roman" pitchFamily="18" charset="0"/>
                <a:cs typeface="Times New Roman" pitchFamily="18" charset="0"/>
              </a:rPr>
              <a:t>Intelligent risk taking</a:t>
            </a:r>
          </a:p>
          <a:p>
            <a:pPr algn="ctr" defTabSz="685800" fontAlgn="base">
              <a:spcBef>
                <a:spcPct val="0"/>
              </a:spcBef>
              <a:spcAft>
                <a:spcPts val="450"/>
              </a:spcAft>
            </a:pPr>
            <a:r>
              <a:rPr lang="en-US" sz="1350" baseline="-25000" dirty="0">
                <a:solidFill>
                  <a:srgbClr val="FFFFFF"/>
                </a:solidFill>
                <a:latin typeface="Times New Roman" pitchFamily="18" charset="0"/>
                <a:cs typeface="Times New Roman" pitchFamily="18" charset="0"/>
              </a:rPr>
              <a:t>Sustainable</a:t>
            </a:r>
          </a:p>
          <a:p>
            <a:pPr algn="ctr" defTabSz="685800" fontAlgn="base">
              <a:spcBef>
                <a:spcPct val="0"/>
              </a:spcBef>
              <a:spcAft>
                <a:spcPts val="450"/>
              </a:spcAft>
            </a:pPr>
            <a:r>
              <a:rPr lang="en-US" sz="1350" baseline="-25000" dirty="0">
                <a:solidFill>
                  <a:srgbClr val="FFFFFF"/>
                </a:solidFill>
                <a:latin typeface="Times New Roman" pitchFamily="18" charset="0"/>
                <a:cs typeface="Times New Roman" pitchFamily="18" charset="0"/>
              </a:rPr>
              <a:t>“Risk management is everyone’s job”</a:t>
            </a:r>
          </a:p>
        </p:txBody>
      </p:sp>
      <p:sp>
        <p:nvSpPr>
          <p:cNvPr id="1039" name="TextBox 17"/>
          <p:cNvSpPr txBox="1">
            <a:spLocks noChangeArrowheads="1"/>
          </p:cNvSpPr>
          <p:nvPr/>
        </p:nvSpPr>
        <p:spPr bwMode="auto">
          <a:xfrm>
            <a:off x="1858566" y="5345906"/>
            <a:ext cx="1227534" cy="215444"/>
          </a:xfrm>
          <a:prstGeom prst="rect">
            <a:avLst/>
          </a:prstGeom>
          <a:noFill/>
          <a:ln w="9525">
            <a:noFill/>
            <a:miter lim="800000"/>
            <a:headEnd/>
            <a:tailEnd/>
          </a:ln>
        </p:spPr>
        <p:txBody>
          <a:bodyPr>
            <a:spAutoFit/>
          </a:bodyPr>
          <a:lstStyle/>
          <a:p>
            <a:pPr defTabSz="685800" fontAlgn="base">
              <a:spcBef>
                <a:spcPct val="0"/>
              </a:spcBef>
              <a:spcAft>
                <a:spcPct val="0"/>
              </a:spcAft>
            </a:pPr>
            <a:r>
              <a:rPr lang="en-US" sz="1200" b="1" baseline="-25000" dirty="0">
                <a:solidFill>
                  <a:srgbClr val="FFFFFF"/>
                </a:solidFill>
                <a:latin typeface="Times New Roman" pitchFamily="18" charset="0"/>
                <a:cs typeface="Times New Roman" pitchFamily="18" charset="0"/>
              </a:rPr>
              <a:t>Un-Rewarded Risk</a:t>
            </a:r>
          </a:p>
        </p:txBody>
      </p:sp>
      <p:sp>
        <p:nvSpPr>
          <p:cNvPr id="1040" name="TextBox 18"/>
          <p:cNvSpPr txBox="1">
            <a:spLocks noChangeArrowheads="1"/>
          </p:cNvSpPr>
          <p:nvPr/>
        </p:nvSpPr>
        <p:spPr bwMode="auto">
          <a:xfrm>
            <a:off x="6137672" y="5243543"/>
            <a:ext cx="1227534" cy="215444"/>
          </a:xfrm>
          <a:prstGeom prst="rect">
            <a:avLst/>
          </a:prstGeom>
          <a:noFill/>
          <a:ln w="9525">
            <a:noFill/>
            <a:miter lim="800000"/>
            <a:headEnd/>
            <a:tailEnd/>
          </a:ln>
        </p:spPr>
        <p:txBody>
          <a:bodyPr>
            <a:spAutoFit/>
          </a:bodyPr>
          <a:lstStyle/>
          <a:p>
            <a:pPr defTabSz="685800" fontAlgn="base">
              <a:spcBef>
                <a:spcPct val="0"/>
              </a:spcBef>
              <a:spcAft>
                <a:spcPct val="0"/>
              </a:spcAft>
            </a:pPr>
            <a:r>
              <a:rPr lang="en-US" sz="1200" b="1" baseline="-25000" dirty="0">
                <a:solidFill>
                  <a:srgbClr val="FFFFFF"/>
                </a:solidFill>
                <a:latin typeface="Times New Roman" pitchFamily="18" charset="0"/>
                <a:cs typeface="Times New Roman" pitchFamily="18" charset="0"/>
              </a:rPr>
              <a:t>Rewarded Risk</a:t>
            </a:r>
          </a:p>
        </p:txBody>
      </p:sp>
      <p:sp>
        <p:nvSpPr>
          <p:cNvPr id="1042" name="TextBox 17"/>
          <p:cNvSpPr txBox="1">
            <a:spLocks noChangeArrowheads="1"/>
          </p:cNvSpPr>
          <p:nvPr/>
        </p:nvSpPr>
        <p:spPr bwMode="auto">
          <a:xfrm>
            <a:off x="533400" y="5680501"/>
            <a:ext cx="2667000" cy="830997"/>
          </a:xfrm>
          <a:prstGeom prst="rect">
            <a:avLst/>
          </a:prstGeom>
          <a:noFill/>
          <a:ln w="9525">
            <a:noFill/>
            <a:miter lim="800000"/>
            <a:headEnd/>
            <a:tailEnd/>
          </a:ln>
        </p:spPr>
        <p:txBody>
          <a:bodyPr wrap="square">
            <a:spAutoFit/>
          </a:bodyPr>
          <a:lstStyle/>
          <a:p>
            <a:pPr defTabSz="685800" fontAlgn="base">
              <a:spcBef>
                <a:spcPct val="0"/>
              </a:spcBef>
              <a:spcAft>
                <a:spcPct val="0"/>
              </a:spcAft>
            </a:pPr>
            <a:endParaRPr lang="en-US" sz="1200" baseline="-25000" dirty="0">
              <a:solidFill>
                <a:srgbClr val="0070C0"/>
              </a:solidFill>
              <a:latin typeface="Times New Roman" pitchFamily="18" charset="0"/>
              <a:cs typeface="Times New Roman" pitchFamily="18" charset="0"/>
            </a:endParaRPr>
          </a:p>
          <a:p>
            <a:pPr defTabSz="685800" fontAlgn="base">
              <a:spcBef>
                <a:spcPct val="0"/>
              </a:spcBef>
              <a:spcAft>
                <a:spcPct val="0"/>
              </a:spcAft>
            </a:pPr>
            <a:endParaRPr lang="en-US" sz="1200" baseline="-25000" dirty="0">
              <a:solidFill>
                <a:srgbClr val="0070C0"/>
              </a:solidFill>
              <a:latin typeface="Times New Roman" pitchFamily="18" charset="0"/>
              <a:cs typeface="Times New Roman" pitchFamily="18" charset="0"/>
            </a:endParaRPr>
          </a:p>
          <a:p>
            <a:pPr defTabSz="685800" fontAlgn="base">
              <a:spcBef>
                <a:spcPct val="0"/>
              </a:spcBef>
              <a:spcAft>
                <a:spcPct val="0"/>
              </a:spcAft>
            </a:pPr>
            <a:endParaRPr lang="en-US" sz="1200" baseline="-25000" dirty="0">
              <a:solidFill>
                <a:srgbClr val="0070C0"/>
              </a:solidFill>
              <a:latin typeface="Times New Roman" pitchFamily="18" charset="0"/>
              <a:cs typeface="Times New Roman" pitchFamily="18" charset="0"/>
            </a:endParaRPr>
          </a:p>
          <a:p>
            <a:pPr defTabSz="685800" fontAlgn="base">
              <a:spcBef>
                <a:spcPct val="0"/>
              </a:spcBef>
              <a:spcAft>
                <a:spcPct val="0"/>
              </a:spcAft>
            </a:pPr>
            <a:endParaRPr lang="en-US" sz="1200" baseline="-25000" dirty="0">
              <a:solidFill>
                <a:srgbClr val="0070C0"/>
              </a:solidFill>
              <a:latin typeface="Times New Roman" pitchFamily="18" charset="0"/>
              <a:cs typeface="Times New Roman" pitchFamily="18" charset="0"/>
            </a:endParaRPr>
          </a:p>
          <a:p>
            <a:pPr defTabSz="685800" fontAlgn="base">
              <a:spcBef>
                <a:spcPct val="0"/>
              </a:spcBef>
              <a:spcAft>
                <a:spcPct val="0"/>
              </a:spcAft>
            </a:pPr>
            <a:endParaRPr lang="en-US" sz="1200" baseline="-25000" dirty="0">
              <a:solidFill>
                <a:srgbClr val="0070C0"/>
              </a:solidFill>
              <a:latin typeface="Times New Roman" pitchFamily="18" charset="0"/>
              <a:cs typeface="Times New Roman" pitchFamily="18" charset="0"/>
            </a:endParaRPr>
          </a:p>
          <a:p>
            <a:pPr defTabSz="685800" fontAlgn="base">
              <a:spcBef>
                <a:spcPct val="0"/>
              </a:spcBef>
              <a:spcAft>
                <a:spcPct val="0"/>
              </a:spcAft>
            </a:pPr>
            <a:r>
              <a:rPr lang="en-US" sz="1200" baseline="-25000" dirty="0">
                <a:solidFill>
                  <a:srgbClr val="0070C0"/>
                </a:solidFill>
                <a:latin typeface="Times New Roman" pitchFamily="18" charset="0"/>
                <a:cs typeface="Times New Roman" pitchFamily="18" charset="0"/>
              </a:rPr>
              <a:t>Source: Deloitte</a:t>
            </a:r>
          </a:p>
        </p:txBody>
      </p:sp>
    </p:spTree>
    <p:extLst>
      <p:ext uri="{BB962C8B-B14F-4D97-AF65-F5344CB8AC3E}">
        <p14:creationId xmlns:p14="http://schemas.microsoft.com/office/powerpoint/2010/main" val="346534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24800" cy="838200"/>
          </a:xfrm>
        </p:spPr>
        <p:txBody>
          <a:bodyPr/>
          <a:lstStyle/>
          <a:p>
            <a:pPr algn="l"/>
            <a:r>
              <a:rPr lang="en-US" dirty="0"/>
              <a:t>Key Expertise in Risk Management</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t>Copyright © 2011 Risk and Insurance Management Society, Inc.  All rights reserved.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F20A98-0726-45FB-8144-8B9FE531FD0C}"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6" name="Diagram 5"/>
          <p:cNvGraphicFramePr/>
          <p:nvPr/>
        </p:nvGraphicFramePr>
        <p:xfrm>
          <a:off x="803565" y="1727200"/>
          <a:ext cx="7467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895600" y="5105400"/>
            <a:ext cx="3453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Risk Subject Matter Experts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SMEs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981019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52401"/>
            <a:ext cx="7277101" cy="1104900"/>
          </a:xfrm>
          <a:prstGeom prst="rect">
            <a:avLst/>
          </a:prstGeom>
        </p:spPr>
        <p:txBody>
          <a:bodyPr anchor="ctr">
            <a:normAutofit fontScale="97500"/>
          </a:bodyPr>
          <a:lstStyle/>
          <a:p>
            <a:pPr defTabSz="685800">
              <a:defRPr/>
            </a:pPr>
            <a:r>
              <a:rPr lang="en-US" sz="3200" b="1" dirty="0">
                <a:solidFill>
                  <a:srgbClr val="000000"/>
                </a:solidFill>
                <a:latin typeface="Verdana" pitchFamily="34" charset="0"/>
              </a:rPr>
              <a:t>RIMS Risk Maturity Model</a:t>
            </a:r>
          </a:p>
        </p:txBody>
      </p:sp>
      <p:graphicFrame>
        <p:nvGraphicFramePr>
          <p:cNvPr id="13" name="Diagram 12"/>
          <p:cNvGraphicFramePr/>
          <p:nvPr>
            <p:extLst>
              <p:ext uri="{D42A27DB-BD31-4B8C-83A1-F6EECF244321}">
                <p14:modId xmlns:p14="http://schemas.microsoft.com/office/powerpoint/2010/main" val="3274407837"/>
              </p:ext>
            </p:extLst>
          </p:nvPr>
        </p:nvGraphicFramePr>
        <p:xfrm>
          <a:off x="1295400" y="1371600"/>
          <a:ext cx="6858000" cy="4838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845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7404842"/>
              </p:ext>
            </p:extLst>
          </p:nvPr>
        </p:nvGraphicFramePr>
        <p:xfrm>
          <a:off x="1485900" y="1447801"/>
          <a:ext cx="61341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381000" y="228600"/>
            <a:ext cx="6553200" cy="781636"/>
          </a:xfrm>
          <a:prstGeom prst="rect">
            <a:avLst/>
          </a:prstGeom>
        </p:spPr>
        <p:txBody>
          <a:bodyPr anchor="ctr">
            <a:noAutofit/>
          </a:bodyPr>
          <a:lstStyle/>
          <a:p>
            <a:pPr defTabSz="685800">
              <a:defRPr/>
            </a:pPr>
            <a:r>
              <a:rPr lang="en-US" sz="3200" b="1" dirty="0">
                <a:solidFill>
                  <a:srgbClr val="000000"/>
                </a:solidFill>
                <a:latin typeface="Verdana" pitchFamily="34" charset="0"/>
              </a:rPr>
              <a:t>RIMS Risk Maturity Model</a:t>
            </a:r>
          </a:p>
        </p:txBody>
      </p:sp>
    </p:spTree>
    <p:extLst>
      <p:ext uri="{BB962C8B-B14F-4D97-AF65-F5344CB8AC3E}">
        <p14:creationId xmlns:p14="http://schemas.microsoft.com/office/powerpoint/2010/main" val="3115062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55D3-D050-445E-A36E-690DE00545DD}"/>
              </a:ext>
            </a:extLst>
          </p:cNvPr>
          <p:cNvSpPr>
            <a:spLocks noGrp="1"/>
          </p:cNvSpPr>
          <p:nvPr>
            <p:ph type="title"/>
          </p:nvPr>
        </p:nvSpPr>
        <p:spPr>
          <a:xfrm>
            <a:off x="152400" y="228600"/>
            <a:ext cx="8534400" cy="1288654"/>
          </a:xfrm>
        </p:spPr>
        <p:txBody>
          <a:bodyPr/>
          <a:lstStyle/>
          <a:p>
            <a:r>
              <a:rPr lang="en-US" sz="3200" b="1" dirty="0"/>
              <a:t>Two Further Considerations</a:t>
            </a:r>
          </a:p>
        </p:txBody>
      </p:sp>
      <p:sp>
        <p:nvSpPr>
          <p:cNvPr id="3" name="Content Placeholder 2">
            <a:extLst>
              <a:ext uri="{FF2B5EF4-FFF2-40B4-BE49-F238E27FC236}">
                <a16:creationId xmlns:a16="http://schemas.microsoft.com/office/drawing/2014/main" id="{03E90B94-3042-4729-852C-9A88145F0159}"/>
              </a:ext>
            </a:extLst>
          </p:cNvPr>
          <p:cNvSpPr>
            <a:spLocks noGrp="1"/>
          </p:cNvSpPr>
          <p:nvPr>
            <p:ph idx="1"/>
          </p:nvPr>
        </p:nvSpPr>
        <p:spPr/>
        <p:txBody>
          <a:bodyPr/>
          <a:lstStyle/>
          <a:p>
            <a:pPr marL="514350" indent="-514350">
              <a:buAutoNum type="arabicPeriod"/>
            </a:pPr>
            <a:r>
              <a:rPr lang="en-US" dirty="0" err="1"/>
              <a:t>InsurTech</a:t>
            </a:r>
            <a:r>
              <a:rPr lang="en-US" dirty="0"/>
              <a:t> while important and potentially transformative will morph into or evolve to </a:t>
            </a:r>
            <a:r>
              <a:rPr lang="en-US" dirty="0" err="1"/>
              <a:t>RiskTech</a:t>
            </a:r>
            <a:endParaRPr lang="en-US" dirty="0"/>
          </a:p>
          <a:p>
            <a:pPr marL="514350" indent="-514350">
              <a:buAutoNum type="arabicPeriod"/>
            </a:pPr>
            <a:endParaRPr lang="en-US" dirty="0"/>
          </a:p>
          <a:p>
            <a:pPr marL="514350" indent="-514350">
              <a:buAutoNum type="arabicPeriod"/>
            </a:pPr>
            <a:r>
              <a:rPr lang="en-US" dirty="0"/>
              <a:t>The digitization of the Risk Profile is and will continue to challenge risk leaders and transform their jobs</a:t>
            </a:r>
          </a:p>
          <a:p>
            <a:pPr marL="514350" indent="-514350">
              <a:buAutoNum type="arabicPeriod"/>
            </a:pPr>
            <a:endParaRPr lang="en-US" dirty="0"/>
          </a:p>
        </p:txBody>
      </p:sp>
    </p:spTree>
    <p:extLst>
      <p:ext uri="{BB962C8B-B14F-4D97-AF65-F5344CB8AC3E}">
        <p14:creationId xmlns:p14="http://schemas.microsoft.com/office/powerpoint/2010/main" val="1685915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91400" cy="533400"/>
          </a:xfrm>
        </p:spPr>
        <p:txBody>
          <a:bodyPr/>
          <a:lstStyle/>
          <a:p>
            <a:r>
              <a:rPr lang="en-US" sz="3200" dirty="0">
                <a:solidFill>
                  <a:schemeClr val="tx1"/>
                </a:solidFill>
                <a:latin typeface="+mn-lt"/>
              </a:rPr>
              <a:t>Questions and Principles to Consider</a:t>
            </a:r>
          </a:p>
        </p:txBody>
      </p:sp>
      <p:sp>
        <p:nvSpPr>
          <p:cNvPr id="3" name="Text Placeholder 2"/>
          <p:cNvSpPr>
            <a:spLocks noGrp="1"/>
          </p:cNvSpPr>
          <p:nvPr>
            <p:ph type="body" sz="quarter" idx="10"/>
          </p:nvPr>
        </p:nvSpPr>
        <p:spPr>
          <a:xfrm>
            <a:off x="304800" y="1447800"/>
            <a:ext cx="8397410" cy="4953000"/>
          </a:xfrm>
        </p:spPr>
        <p:txBody>
          <a:bodyPr>
            <a:normAutofit/>
          </a:bodyPr>
          <a:lstStyle/>
          <a:p>
            <a:pPr lvl="0">
              <a:buFont typeface="Wingdings" panose="05000000000000000000" pitchFamily="2" charset="2"/>
              <a:buChar char="Ø"/>
            </a:pPr>
            <a:r>
              <a:rPr lang="en-US" sz="2400" dirty="0"/>
              <a:t>Why would you invest in and prioritize risk management if it didn’t directly affect the success of organizations?</a:t>
            </a:r>
          </a:p>
          <a:p>
            <a:pPr lvl="0">
              <a:buFont typeface="Wingdings" panose="05000000000000000000" pitchFamily="2" charset="2"/>
              <a:buChar char="Ø"/>
            </a:pPr>
            <a:r>
              <a:rPr lang="en-US" sz="2400" dirty="0"/>
              <a:t>I’m not sure a risk with an “expected value” is really a “risk” when you consider that risk is ultimately defined as uncertainty.</a:t>
            </a:r>
          </a:p>
          <a:p>
            <a:pPr lvl="0">
              <a:buFont typeface="Wingdings" panose="05000000000000000000" pitchFamily="2" charset="2"/>
              <a:buChar char="Ø"/>
            </a:pPr>
            <a:r>
              <a:rPr lang="en-US" sz="2400" dirty="0"/>
              <a:t>Risk managers don’t own risk but enable risk owners to effectively manage their risks.</a:t>
            </a:r>
          </a:p>
          <a:p>
            <a:pPr lvl="0">
              <a:buFont typeface="Wingdings" panose="05000000000000000000" pitchFamily="2" charset="2"/>
              <a:buChar char="Ø"/>
            </a:pPr>
            <a:r>
              <a:rPr lang="en-US" sz="2400" dirty="0"/>
              <a:t>Emerging risks may or may not be black swans, however, they should be on the radar of every senior leader.</a:t>
            </a:r>
          </a:p>
          <a:p>
            <a:pPr lvl="0">
              <a:buFont typeface="Wingdings" panose="05000000000000000000" pitchFamily="2" charset="2"/>
              <a:buChar char="Ø"/>
            </a:pPr>
            <a:r>
              <a:rPr lang="en-US" sz="2400" dirty="0"/>
              <a:t>Risk leaders need to be telling senior leaders about what they don’t know, not what is so often obvious and perfunctory to them.</a:t>
            </a:r>
          </a:p>
          <a:p>
            <a:pPr lvl="0">
              <a:buFont typeface="Wingdings" panose="05000000000000000000" pitchFamily="2" charset="2"/>
              <a:buChar char="Ø"/>
            </a:pPr>
            <a:r>
              <a:rPr lang="en-US" sz="2400" dirty="0"/>
              <a:t>A risk is not a risk unless it affects decision-making.</a:t>
            </a:r>
          </a:p>
          <a:p>
            <a:endParaRPr lang="en-US" sz="1800" dirty="0"/>
          </a:p>
        </p:txBody>
      </p:sp>
    </p:spTree>
    <p:extLst>
      <p:ext uri="{BB962C8B-B14F-4D97-AF65-F5344CB8AC3E}">
        <p14:creationId xmlns:p14="http://schemas.microsoft.com/office/powerpoint/2010/main" val="3290168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7441059" cy="381000"/>
          </a:xfrm>
        </p:spPr>
        <p:txBody>
          <a:bodyPr/>
          <a:lstStyle/>
          <a:p>
            <a:r>
              <a:rPr lang="en-US" sz="3200" dirty="0">
                <a:solidFill>
                  <a:srgbClr val="000000"/>
                </a:solidFill>
                <a:latin typeface="Calibri" panose="020F0502020204030204"/>
              </a:rPr>
              <a:t>Questions and Principles to Consider</a:t>
            </a:r>
            <a:endParaRPr lang="en-US" sz="3200" dirty="0">
              <a:solidFill>
                <a:schemeClr val="tx1"/>
              </a:solidFill>
              <a:latin typeface="+mn-lt"/>
            </a:endParaRPr>
          </a:p>
        </p:txBody>
      </p:sp>
      <p:sp>
        <p:nvSpPr>
          <p:cNvPr id="3" name="Text Placeholder 2"/>
          <p:cNvSpPr>
            <a:spLocks noGrp="1"/>
          </p:cNvSpPr>
          <p:nvPr>
            <p:ph type="body" sz="quarter" idx="10"/>
          </p:nvPr>
        </p:nvSpPr>
        <p:spPr>
          <a:xfrm>
            <a:off x="533400" y="1447800"/>
            <a:ext cx="7620000" cy="4953000"/>
          </a:xfrm>
        </p:spPr>
        <p:txBody>
          <a:bodyPr>
            <a:normAutofit lnSpcReduction="10000"/>
          </a:bodyPr>
          <a:lstStyle/>
          <a:p>
            <a:pPr lvl="0">
              <a:buFont typeface="Wingdings" panose="05000000000000000000" pitchFamily="2" charset="2"/>
              <a:buChar char="Ø"/>
            </a:pPr>
            <a:r>
              <a:rPr lang="en-US" sz="2400" dirty="0"/>
              <a:t>All decisions entail some element of risk; the difference is only a matter of degree.</a:t>
            </a:r>
          </a:p>
          <a:p>
            <a:pPr lvl="0">
              <a:buFont typeface="Wingdings" panose="05000000000000000000" pitchFamily="2" charset="2"/>
              <a:buChar char="Ø"/>
            </a:pPr>
            <a:r>
              <a:rPr lang="en-US" sz="2400" dirty="0"/>
              <a:t>Innovation is critical to success in today’s global economy; you can’t innovate without taking risk.</a:t>
            </a:r>
          </a:p>
          <a:p>
            <a:pPr lvl="0">
              <a:buFont typeface="Wingdings" panose="05000000000000000000" pitchFamily="2" charset="2"/>
              <a:buChar char="Ø"/>
            </a:pPr>
            <a:r>
              <a:rPr lang="en-US" sz="2400" dirty="0"/>
              <a:t>While insurance is an important element to successfully transacting business, uninsurable risks are actually the most potentially destructive to organizational value.</a:t>
            </a:r>
          </a:p>
          <a:p>
            <a:pPr lvl="0">
              <a:buFont typeface="Wingdings" panose="05000000000000000000" pitchFamily="2" charset="2"/>
              <a:buChar char="Ø"/>
            </a:pPr>
            <a:r>
              <a:rPr lang="en-US" sz="2400" dirty="0"/>
              <a:t>Organizational resilience and enabled innovation should be the highest goals of risk management.</a:t>
            </a:r>
          </a:p>
          <a:p>
            <a:pPr lvl="0">
              <a:buFont typeface="Wingdings" panose="05000000000000000000" pitchFamily="2" charset="2"/>
              <a:buChar char="Ø"/>
            </a:pPr>
            <a:r>
              <a:rPr lang="en-US" sz="2400" dirty="0"/>
              <a:t>The disruptive nature of today’s business world will regularly redefine the risk landscape.</a:t>
            </a:r>
          </a:p>
          <a:p>
            <a:pPr lvl="0">
              <a:buFont typeface="Wingdings" panose="05000000000000000000" pitchFamily="2" charset="2"/>
              <a:buChar char="Ø"/>
            </a:pPr>
            <a:r>
              <a:rPr lang="en-US" sz="2400" dirty="0"/>
              <a:t>The digitization of the organizational risk profile will be risk leader’s biggest challenge going forward.</a:t>
            </a:r>
          </a:p>
          <a:p>
            <a:endParaRPr lang="en-US" dirty="0"/>
          </a:p>
        </p:txBody>
      </p:sp>
    </p:spTree>
    <p:extLst>
      <p:ext uri="{BB962C8B-B14F-4D97-AF65-F5344CB8AC3E}">
        <p14:creationId xmlns:p14="http://schemas.microsoft.com/office/powerpoint/2010/main" val="2181392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 y="152400"/>
            <a:ext cx="7848600" cy="1044353"/>
          </a:xfrm>
        </p:spPr>
        <p:txBody>
          <a:bodyPr/>
          <a:lstStyle/>
          <a:p>
            <a:r>
              <a:rPr lang="en-US" altLang="en-US" sz="3200" b="1" dirty="0">
                <a:solidFill>
                  <a:schemeClr val="tx1"/>
                </a:solidFill>
                <a:latin typeface="+mn-lt"/>
                <a:cs typeface="ヒラギノ角ゴ Pro W3"/>
              </a:rPr>
              <a:t>Key Take-a-ways</a:t>
            </a:r>
          </a:p>
        </p:txBody>
      </p:sp>
      <p:sp>
        <p:nvSpPr>
          <p:cNvPr id="44035" name="Text Placeholder 2"/>
          <p:cNvSpPr>
            <a:spLocks noGrp="1"/>
          </p:cNvSpPr>
          <p:nvPr>
            <p:ph idx="1"/>
          </p:nvPr>
        </p:nvSpPr>
        <p:spPr>
          <a:xfrm>
            <a:off x="152400" y="1196753"/>
            <a:ext cx="8305800" cy="5051647"/>
          </a:xfrm>
        </p:spPr>
        <p:txBody>
          <a:bodyPr>
            <a:normAutofit fontScale="92500" lnSpcReduction="10000"/>
          </a:bodyPr>
          <a:lstStyle/>
          <a:p>
            <a:pPr>
              <a:spcBef>
                <a:spcPts val="1200"/>
              </a:spcBef>
              <a:buClr>
                <a:srgbClr val="00B0F0"/>
              </a:buClr>
              <a:buFont typeface="Wingdings" panose="05000000000000000000" pitchFamily="2" charset="2"/>
              <a:buChar char="Ø"/>
            </a:pPr>
            <a:r>
              <a:rPr lang="en-US" altLang="en-US" dirty="0">
                <a:cs typeface="ヒラギノ角ゴ Pro W3"/>
              </a:rPr>
              <a:t>There is no one right way to manage risk</a:t>
            </a:r>
          </a:p>
          <a:p>
            <a:pPr>
              <a:spcBef>
                <a:spcPts val="1200"/>
              </a:spcBef>
              <a:buClr>
                <a:srgbClr val="00B0F0"/>
              </a:buClr>
              <a:buFont typeface="Wingdings" panose="05000000000000000000" pitchFamily="2" charset="2"/>
              <a:buChar char="Ø"/>
            </a:pPr>
            <a:r>
              <a:rPr lang="en-US" altLang="en-US" dirty="0">
                <a:cs typeface="ヒラギノ角ゴ Pro W3"/>
              </a:rPr>
              <a:t>HPRM can be realized differently from one organization to another</a:t>
            </a:r>
          </a:p>
          <a:p>
            <a:pPr>
              <a:spcBef>
                <a:spcPts val="1200"/>
              </a:spcBef>
              <a:buClr>
                <a:srgbClr val="00B0F0"/>
              </a:buClr>
              <a:buFont typeface="Wingdings" panose="05000000000000000000" pitchFamily="2" charset="2"/>
              <a:buChar char="Ø"/>
            </a:pPr>
            <a:r>
              <a:rPr lang="en-US" altLang="en-US" dirty="0">
                <a:cs typeface="ヒラギノ角ゴ Pro W3"/>
              </a:rPr>
              <a:t>Best in class and world class risk management may not be HPRM for your org </a:t>
            </a:r>
          </a:p>
          <a:p>
            <a:pPr>
              <a:spcBef>
                <a:spcPts val="1200"/>
              </a:spcBef>
              <a:buClr>
                <a:srgbClr val="00B0F0"/>
              </a:buClr>
              <a:buFont typeface="Wingdings" panose="05000000000000000000" pitchFamily="2" charset="2"/>
              <a:buChar char="Ø"/>
            </a:pPr>
            <a:r>
              <a:rPr lang="en-US" altLang="en-US" dirty="0">
                <a:cs typeface="ヒラギノ角ゴ Pro W3"/>
              </a:rPr>
              <a:t>HPRM should always tie to what drives organizational success &amp; its priorities</a:t>
            </a:r>
          </a:p>
          <a:p>
            <a:pPr>
              <a:spcBef>
                <a:spcPts val="1200"/>
              </a:spcBef>
              <a:buClr>
                <a:srgbClr val="00B0F0"/>
              </a:buClr>
              <a:buFont typeface="Wingdings" panose="05000000000000000000" pitchFamily="2" charset="2"/>
              <a:buChar char="Ø"/>
            </a:pPr>
            <a:r>
              <a:rPr lang="en-US" altLang="en-US" dirty="0">
                <a:cs typeface="ヒラギノ角ゴ Pro W3"/>
              </a:rPr>
              <a:t>With that, the only variable should be </a:t>
            </a:r>
            <a:r>
              <a:rPr lang="en-US" altLang="en-US" b="1" u="sng" dirty="0">
                <a:cs typeface="ヒラギノ角ゴ Pro W3"/>
              </a:rPr>
              <a:t>the extent </a:t>
            </a:r>
            <a:r>
              <a:rPr lang="en-US" altLang="en-US" dirty="0">
                <a:cs typeface="ヒラギノ角ゴ Pro W3"/>
              </a:rPr>
              <a:t>that it contributes to organizational success</a:t>
            </a:r>
          </a:p>
        </p:txBody>
      </p:sp>
      <p:pic>
        <p:nvPicPr>
          <p:cNvPr id="4" name="Picture 2">
            <a:extLst>
              <a:ext uri="{FF2B5EF4-FFF2-40B4-BE49-F238E27FC236}">
                <a16:creationId xmlns:a16="http://schemas.microsoft.com/office/drawing/2014/main" id="{EB85BE17-8758-4D8E-8F75-B82E48226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661247"/>
            <a:ext cx="2971800" cy="113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714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4"/>
          <p:cNvSpPr>
            <a:spLocks noGrp="1" noChangeArrowheads="1"/>
          </p:cNvSpPr>
          <p:nvPr>
            <p:ph type="title"/>
          </p:nvPr>
        </p:nvSpPr>
        <p:spPr>
          <a:xfrm>
            <a:off x="457200" y="228600"/>
            <a:ext cx="8229600" cy="914400"/>
          </a:xfrm>
        </p:spPr>
        <p:txBody>
          <a:bodyPr>
            <a:normAutofit/>
          </a:bodyPr>
          <a:lstStyle/>
          <a:p>
            <a:pPr algn="ctr"/>
            <a:r>
              <a:rPr lang="en-US" sz="3200" b="1" dirty="0">
                <a:ea typeface="ＭＳ Ｐゴシック" pitchFamily="34" charset="-128"/>
              </a:rPr>
              <a:t>Parting Thought</a:t>
            </a:r>
          </a:p>
        </p:txBody>
      </p:sp>
      <p:sp>
        <p:nvSpPr>
          <p:cNvPr id="81926" name="Rectangle 5"/>
          <p:cNvSpPr>
            <a:spLocks noGrp="1" noChangeArrowheads="1"/>
          </p:cNvSpPr>
          <p:nvPr>
            <p:ph idx="1"/>
          </p:nvPr>
        </p:nvSpPr>
        <p:spPr>
          <a:xfrm>
            <a:off x="381000" y="1066800"/>
            <a:ext cx="8323263" cy="5486399"/>
          </a:xfrm>
        </p:spPr>
        <p:txBody>
          <a:bodyPr>
            <a:normAutofit/>
          </a:bodyPr>
          <a:lstStyle/>
          <a:p>
            <a:pPr>
              <a:buFont typeface="Monotype Sorts" pitchFamily="2" charset="2"/>
              <a:buNone/>
            </a:pPr>
            <a:r>
              <a:rPr lang="en-US" i="1" dirty="0">
                <a:ea typeface="ＭＳ Ｐゴシック" pitchFamily="34" charset="-128"/>
              </a:rPr>
              <a:t> </a:t>
            </a:r>
            <a:br>
              <a:rPr lang="en-US" i="1" dirty="0">
                <a:ea typeface="ＭＳ Ｐゴシック" pitchFamily="34" charset="-128"/>
              </a:rPr>
            </a:br>
            <a:r>
              <a:rPr lang="en-US" sz="2800" i="1" dirty="0">
                <a:ea typeface="ＭＳ Ｐゴシック" pitchFamily="34" charset="-128"/>
              </a:rPr>
              <a:t>“</a:t>
            </a:r>
            <a:r>
              <a:rPr lang="en-US" sz="2800" b="1" i="1" dirty="0">
                <a:ea typeface="ＭＳ Ｐゴシック" pitchFamily="34" charset="-128"/>
              </a:rPr>
              <a:t>A decision that doesn’t involve risk probably isn’t a decision.”</a:t>
            </a:r>
            <a:r>
              <a:rPr lang="en-US" sz="2800" b="1" dirty="0">
                <a:latin typeface="Arial" pitchFamily="34" charset="0"/>
                <a:ea typeface="ＭＳ Ｐゴシック" pitchFamily="34" charset="-128"/>
              </a:rPr>
              <a:t>		     - </a:t>
            </a:r>
            <a:r>
              <a:rPr lang="en-US" sz="2000" b="1" dirty="0">
                <a:latin typeface="Arial" pitchFamily="34" charset="0"/>
                <a:ea typeface="ＭＳ Ｐゴシック" pitchFamily="34" charset="-128"/>
              </a:rPr>
              <a:t>Peter Drucker</a:t>
            </a:r>
          </a:p>
          <a:p>
            <a:pPr>
              <a:lnSpc>
                <a:spcPct val="65000"/>
              </a:lnSpc>
              <a:buFont typeface="Monotype Sorts" pitchFamily="2" charset="2"/>
              <a:buNone/>
            </a:pPr>
            <a:endParaRPr lang="en-US" sz="2800" b="1" dirty="0">
              <a:solidFill>
                <a:schemeClr val="bg1"/>
              </a:solidFill>
              <a:ea typeface="ＭＳ Ｐゴシック" pitchFamily="34" charset="-128"/>
            </a:endParaRPr>
          </a:p>
          <a:p>
            <a:pPr>
              <a:lnSpc>
                <a:spcPct val="65000"/>
              </a:lnSpc>
              <a:buFont typeface="Monotype Sorts" pitchFamily="2" charset="2"/>
              <a:buNone/>
            </a:pPr>
            <a:endParaRPr lang="en-US" sz="2400" dirty="0">
              <a:ea typeface="ＭＳ Ｐゴシック" pitchFamily="34" charset="-128"/>
            </a:endParaRPr>
          </a:p>
          <a:p>
            <a:pPr>
              <a:buFont typeface="Monotype Sorts" pitchFamily="2" charset="2"/>
              <a:buNone/>
            </a:pPr>
            <a:r>
              <a:rPr lang="en-US" sz="2400" dirty="0">
                <a:ea typeface="ＭＳ Ｐゴシック" pitchFamily="34" charset="-128"/>
              </a:rPr>
              <a:t>  </a:t>
            </a:r>
            <a:endParaRPr lang="en-US" dirty="0">
              <a:ea typeface="ＭＳ Ｐゴシック" pitchFamily="34" charset="-128"/>
            </a:endParaRPr>
          </a:p>
          <a:p>
            <a:pPr lvl="4">
              <a:spcAft>
                <a:spcPct val="50000"/>
              </a:spcAft>
              <a:buFontTx/>
              <a:buNone/>
            </a:pPr>
            <a:endParaRPr lang="en-US" sz="1600" dirty="0">
              <a:latin typeface="Arial" pitchFamily="34" charset="0"/>
              <a:ea typeface="ＭＳ Ｐゴシック" pitchFamily="34" charset="-128"/>
            </a:endParaRPr>
          </a:p>
        </p:txBody>
      </p:sp>
      <p:sp>
        <p:nvSpPr>
          <p:cNvPr id="81922" name="Slide Number Placeholder 5"/>
          <p:cNvSpPr>
            <a:spLocks noGrp="1"/>
          </p:cNvSpPr>
          <p:nvPr>
            <p:ph type="sldNum" sz="quarter" idx="12"/>
          </p:nvPr>
        </p:nvSpPr>
        <p:spPr>
          <a:xfrm>
            <a:off x="7239000" y="66548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EAB9B7-B52F-4CD4-958D-B0E321D4533C}" type="slidenum">
              <a:rPr kumimoji="0" lang="en-US" sz="9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852936"/>
            <a:ext cx="5906325" cy="2952329"/>
          </a:xfrm>
          <a:prstGeom prst="rect">
            <a:avLst/>
          </a:prstGeom>
        </p:spPr>
      </p:pic>
    </p:spTree>
    <p:extLst>
      <p:ext uri="{BB962C8B-B14F-4D97-AF65-F5344CB8AC3E}">
        <p14:creationId xmlns:p14="http://schemas.microsoft.com/office/powerpoint/2010/main" val="106929273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1" name="Picture 6" descr="PPP_IBUSC_CLP_THANKS_PEN_H.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07933" y="1987826"/>
            <a:ext cx="8391510" cy="346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332233" y="6551020"/>
            <a:ext cx="482600" cy="215444"/>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A0A4BEF-8C68-4C7E-BC4F-FFEC64399D31}" type="slidenum">
              <a:rPr kumimoji="0" lang="en-US" sz="800" b="1" i="0" u="none" strike="noStrike" kern="1200" cap="none" spc="0" normalizeH="0" baseline="0" noProof="0" smtClean="0">
                <a:ln>
                  <a:noFill/>
                </a:ln>
                <a:solidFill>
                  <a:prstClr val="black"/>
                </a:solidFill>
                <a:effectLst/>
                <a:uLnTx/>
                <a:uFillTx/>
                <a:latin typeface="Tahoma" pitchFamily="34" charset="0"/>
                <a:ea typeface="+mn-ea"/>
                <a:cs typeface="Tahoma"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344348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1471171"/>
            <a:ext cx="4419600" cy="4752966"/>
          </a:xfrm>
        </p:spPr>
        <p:txBody>
          <a:bodyPr>
            <a:normAutofit/>
          </a:bodyPr>
          <a:lstStyle/>
          <a:p>
            <a:pPr marL="0" indent="0">
              <a:buNone/>
            </a:pPr>
            <a:endParaRPr lang="en-US" sz="1800" dirty="0">
              <a:solidFill>
                <a:srgbClr val="457336"/>
              </a:solidFill>
              <a:latin typeface="Arial" panose="020B0604020202020204" pitchFamily="34" charset="0"/>
              <a:cs typeface="Arial" panose="020B0604020202020204" pitchFamily="34" charset="0"/>
            </a:endParaRPr>
          </a:p>
          <a:p>
            <a:pPr marL="0" indent="0" algn="ctr">
              <a:buNone/>
            </a:pPr>
            <a:endParaRPr lang="en-US" sz="2000" b="1" dirty="0">
              <a:solidFill>
                <a:srgbClr val="7030A0"/>
              </a:solidFill>
              <a:latin typeface="Arial"/>
              <a:cs typeface="Arial"/>
            </a:endParaRPr>
          </a:p>
          <a:p>
            <a:pPr marL="0" indent="0" algn="ctr">
              <a:buNone/>
            </a:pPr>
            <a:r>
              <a:rPr lang="en-US" sz="2000" b="1" dirty="0">
                <a:solidFill>
                  <a:schemeClr val="bg2">
                    <a:lumMod val="25000"/>
                  </a:schemeClr>
                </a:solidFill>
                <a:latin typeface="Arial"/>
                <a:cs typeface="Arial"/>
              </a:rPr>
              <a:t>Chris Mandel, RF, RIMS-CRMP</a:t>
            </a:r>
          </a:p>
          <a:p>
            <a:pPr marL="0" indent="0" algn="ctr">
              <a:buNone/>
            </a:pPr>
            <a:r>
              <a:rPr lang="en-US" sz="1800" b="1" dirty="0">
                <a:solidFill>
                  <a:schemeClr val="bg2">
                    <a:lumMod val="25000"/>
                  </a:schemeClr>
                </a:solidFill>
                <a:latin typeface="Arial"/>
                <a:cs typeface="Arial"/>
              </a:rPr>
              <a:t>SVP Strategic Solutions, Sedgwick</a:t>
            </a:r>
          </a:p>
          <a:p>
            <a:pPr marL="0" indent="0" algn="ctr">
              <a:buNone/>
            </a:pPr>
            <a:r>
              <a:rPr lang="en-US" sz="1800" b="1" dirty="0">
                <a:solidFill>
                  <a:schemeClr val="bg2">
                    <a:lumMod val="25000"/>
                  </a:schemeClr>
                </a:solidFill>
                <a:latin typeface="Arial"/>
                <a:cs typeface="Arial"/>
              </a:rPr>
              <a:t>&amp; Director, the Sedgwick Institute</a:t>
            </a:r>
          </a:p>
          <a:p>
            <a:pPr marL="0" indent="0" algn="ctr">
              <a:buNone/>
            </a:pPr>
            <a:r>
              <a:rPr lang="en-US" sz="1800" b="1" u="sng" dirty="0">
                <a:solidFill>
                  <a:schemeClr val="bg2">
                    <a:lumMod val="25000"/>
                  </a:schemeClr>
                </a:solidFill>
                <a:hlinkClick r:id="rId2"/>
              </a:rPr>
              <a:t>Chris.Mandel@sedgwickinstitute.com</a:t>
            </a:r>
            <a:endParaRPr lang="en-US" sz="1800" b="1" u="sng" dirty="0">
              <a:solidFill>
                <a:schemeClr val="bg2">
                  <a:lumMod val="25000"/>
                </a:schemeClr>
              </a:solidFill>
            </a:endParaRPr>
          </a:p>
          <a:p>
            <a:pPr marL="0" indent="0" algn="ctr">
              <a:buNone/>
            </a:pPr>
            <a:r>
              <a:rPr lang="en-US" sz="1800" b="1" u="sng" dirty="0">
                <a:solidFill>
                  <a:schemeClr val="bg2">
                    <a:lumMod val="25000"/>
                  </a:schemeClr>
                </a:solidFill>
                <a:latin typeface="Arial" pitchFamily="34" charset="0"/>
                <a:cs typeface="Arial" pitchFamily="34" charset="0"/>
              </a:rPr>
              <a:t>210-845-5804</a:t>
            </a:r>
            <a:endParaRPr lang="en-US" sz="2000" b="1" dirty="0">
              <a:solidFill>
                <a:schemeClr val="bg2">
                  <a:lumMod val="25000"/>
                </a:schemeClr>
              </a:solidFill>
              <a:latin typeface="Arial" pitchFamily="34" charset="0"/>
              <a:cs typeface="Arial" pitchFamily="34" charset="0"/>
            </a:endParaRPr>
          </a:p>
          <a:p>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p:txBody>
      </p:sp>
      <p:sp>
        <p:nvSpPr>
          <p:cNvPr id="5" name="Title 1"/>
          <p:cNvSpPr txBox="1">
            <a:spLocks/>
          </p:cNvSpPr>
          <p:nvPr/>
        </p:nvSpPr>
        <p:spPr>
          <a:xfrm>
            <a:off x="344774" y="32817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E3DED1">
                    <a:lumMod val="25000"/>
                  </a:srgbClr>
                </a:solidFill>
                <a:effectLst/>
                <a:uLnTx/>
                <a:uFillTx/>
                <a:latin typeface="Arial"/>
                <a:ea typeface="+mj-ea"/>
                <a:cs typeface="Arial"/>
              </a:rPr>
              <a:t>Contact information</a:t>
            </a:r>
            <a:endParaRPr kumimoji="0" lang="en-US" sz="1500" b="1" i="0" u="none" strike="noStrike" kern="1200" cap="none" spc="0" normalizeH="0" baseline="0" noProof="0" dirty="0">
              <a:ln>
                <a:noFill/>
              </a:ln>
              <a:solidFill>
                <a:srgbClr val="E3DED1">
                  <a:lumMod val="25000"/>
                </a:srgbClr>
              </a:solidFill>
              <a:effectLst/>
              <a:uLnTx/>
              <a:uFillTx/>
              <a:latin typeface="Arial"/>
              <a:ea typeface="+mj-ea"/>
              <a:cs typeface="Arial"/>
            </a:endParaRP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1905000"/>
            <a:ext cx="1676400" cy="1371601"/>
          </a:xfrm>
          <a:prstGeom prst="rect">
            <a:avLst/>
          </a:prstGeom>
        </p:spPr>
      </p:pic>
      <p:pic>
        <p:nvPicPr>
          <p:cNvPr id="4" name="Picture 2" descr="C:\Users\cmandel\Pictures\SedgwickInstitute_t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057399"/>
            <a:ext cx="1868774" cy="11658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3223271"/>
            <a:ext cx="329731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Lucida Sans Unicode"/>
                <a:ea typeface="+mn-ea"/>
                <a:cs typeface="+mn-cs"/>
              </a:rPr>
              <a:t>www.sedgwickcms.com</a:t>
            </a:r>
          </a:p>
        </p:txBody>
      </p:sp>
      <p:sp>
        <p:nvSpPr>
          <p:cNvPr id="8" name="TextBox 7"/>
          <p:cNvSpPr txBox="1"/>
          <p:nvPr/>
        </p:nvSpPr>
        <p:spPr>
          <a:xfrm>
            <a:off x="6477000" y="3223271"/>
            <a:ext cx="41656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cida Sans Unicode"/>
                <a:ea typeface="+mn-ea"/>
                <a:cs typeface="+mn-cs"/>
              </a:rPr>
              <a:t>  www.sedgwickinstitute.com</a:t>
            </a:r>
          </a:p>
        </p:txBody>
      </p:sp>
    </p:spTree>
    <p:extLst>
      <p:ext uri="{BB962C8B-B14F-4D97-AF65-F5344CB8AC3E}">
        <p14:creationId xmlns:p14="http://schemas.microsoft.com/office/powerpoint/2010/main" val="659655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2060"/>
                </a:solidFill>
              </a:rPr>
              <a:t>Sedgwick CMS</a:t>
            </a:r>
          </a:p>
        </p:txBody>
      </p:sp>
      <p:sp>
        <p:nvSpPr>
          <p:cNvPr id="3" name="Text Placeholder 2"/>
          <p:cNvSpPr>
            <a:spLocks noGrp="1"/>
          </p:cNvSpPr>
          <p:nvPr>
            <p:ph type="body" sz="quarter" idx="10"/>
          </p:nvPr>
        </p:nvSpPr>
        <p:spPr>
          <a:xfrm>
            <a:off x="322709" y="1321904"/>
            <a:ext cx="8379501" cy="4810539"/>
          </a:xfrm>
        </p:spPr>
        <p:txBody>
          <a:bodyPr/>
          <a:lstStyle/>
          <a:p>
            <a:pPr algn="ctr">
              <a:buNone/>
            </a:pPr>
            <a:r>
              <a:rPr lang="en-US" sz="2400" b="1" dirty="0"/>
              <a:t>The leader in innovative claims and productivity management solutions</a:t>
            </a:r>
            <a:endParaRPr lang="en-US" sz="1600" b="1" dirty="0"/>
          </a:p>
          <a:p>
            <a:pPr>
              <a:buNone/>
            </a:pPr>
            <a:endParaRPr lang="en-US" sz="1600" dirty="0"/>
          </a:p>
          <a:p>
            <a:pPr>
              <a:buNone/>
            </a:pPr>
            <a:r>
              <a:rPr lang="en-US" sz="1600" b="1" dirty="0"/>
              <a:t>Sedgwick Claims Management Services, Inc. </a:t>
            </a:r>
            <a:r>
              <a:rPr lang="en-US" sz="1600" dirty="0"/>
              <a:t>is the leading North American provider of innovative claims and productivity management solutions. Sedgwick and its affiliated companies deliver cost-effective claims, productivity, managed care, risk consulting, and other services to clients through the expertise of more than 21,000 colleagues in 900 offices located in 65 countries. The company specializes in workers’ compensation; disability, FMLA and other employee absence; managed care; general, automobile and professional liability; warranty and credit card claims services; fraud and investigation; structured settlements; and Medicare compliance solutions. Sedgwick and its affiliates design and implement customized programs based on proven practices and advanced technology that exceed client expectations. For eight years in a row, Sedgwick has been awarded the distinguished </a:t>
            </a:r>
            <a:r>
              <a:rPr lang="en-US" sz="1600" i="1" dirty="0"/>
              <a:t>Employer of Choice</a:t>
            </a:r>
            <a:r>
              <a:rPr lang="en-US" sz="1600" dirty="0"/>
              <a:t>® certification, the only third-party administrator (TPA) to receive this designation. In 2011 and 2012, the company was named the Best Overall TPA by buyers of risk services through an independent survey conducted by </a:t>
            </a:r>
            <a:r>
              <a:rPr lang="en-US" sz="1600" i="1" dirty="0"/>
              <a:t>Business Insurance</a:t>
            </a:r>
            <a:r>
              <a:rPr lang="en-US" sz="1600" dirty="0"/>
              <a:t>. For more see </a:t>
            </a:r>
            <a:r>
              <a:rPr lang="en-US" sz="1600" u="sng" dirty="0">
                <a:hlinkClick r:id="rId2"/>
              </a:rPr>
              <a:t>www.sedgwick.com</a:t>
            </a:r>
            <a:r>
              <a:rPr lang="en-US" sz="1600" dirty="0"/>
              <a:t>.    </a:t>
            </a:r>
          </a:p>
          <a:p>
            <a:pPr>
              <a:buNone/>
            </a:pPr>
            <a:endParaRPr lang="en-US" sz="1600" dirty="0"/>
          </a:p>
          <a:p>
            <a:pPr>
              <a:buNone/>
            </a:pPr>
            <a:r>
              <a:rPr lang="en-US" sz="1600" dirty="0"/>
              <a:t> </a:t>
            </a:r>
            <a:r>
              <a:rPr lang="en-US" sz="1200" dirty="0"/>
              <a:t>© 2018, Sedgwick Claims Management Services, Inc. applies to all content except where otherwise noted</a:t>
            </a:r>
          </a:p>
          <a:p>
            <a:pPr>
              <a:buNone/>
            </a:pPr>
            <a:r>
              <a:rPr lang="en-US" sz="1600" dirty="0"/>
              <a:t> </a:t>
            </a:r>
          </a:p>
          <a:p>
            <a:pPr>
              <a:buNone/>
            </a:pPr>
            <a:endParaRPr lang="en-US" sz="1600" dirty="0"/>
          </a:p>
        </p:txBody>
      </p:sp>
    </p:spTree>
    <p:extLst>
      <p:ext uri="{BB962C8B-B14F-4D97-AF65-F5344CB8AC3E}">
        <p14:creationId xmlns:p14="http://schemas.microsoft.com/office/powerpoint/2010/main" val="44888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762000" y="533400"/>
            <a:ext cx="8001000" cy="609600"/>
          </a:xfrm>
        </p:spPr>
        <p:txBody>
          <a:bodyPr>
            <a:normAutofit fontScale="90000"/>
          </a:bodyPr>
          <a:lstStyle/>
          <a:p>
            <a:pPr algn="l"/>
            <a:r>
              <a:rPr lang="en-US" sz="3200" dirty="0">
                <a:latin typeface="Verdana" pitchFamily="34" charset="0"/>
                <a:ea typeface="Verdana" pitchFamily="34" charset="0"/>
                <a:cs typeface="Verdana" pitchFamily="34" charset="0"/>
              </a:rPr>
              <a:t>Risk Management Department Functions</a:t>
            </a:r>
          </a:p>
        </p:txBody>
      </p:sp>
      <p:graphicFrame>
        <p:nvGraphicFramePr>
          <p:cNvPr id="5" name="Diagram 4"/>
          <p:cNvGraphicFramePr/>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F20A98-0726-45FB-8144-8B9FE531FD0C}"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t>Copyright © 2011 Risk and Insurance Management Society, Inc.  All rights reserved.</a:t>
            </a:r>
          </a:p>
        </p:txBody>
      </p:sp>
    </p:spTree>
    <p:extLst>
      <p:ext uri="{BB962C8B-B14F-4D97-AF65-F5344CB8AC3E}">
        <p14:creationId xmlns:p14="http://schemas.microsoft.com/office/powerpoint/2010/main" val="312460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rgbClr val="002060"/>
                </a:solidFill>
              </a:rPr>
              <a:t>Sedgwick Institute</a:t>
            </a:r>
          </a:p>
        </p:txBody>
      </p:sp>
      <p:sp>
        <p:nvSpPr>
          <p:cNvPr id="3" name="Text Placeholder 2"/>
          <p:cNvSpPr>
            <a:spLocks noGrp="1"/>
          </p:cNvSpPr>
          <p:nvPr>
            <p:ph type="body" sz="quarter" idx="10"/>
          </p:nvPr>
        </p:nvSpPr>
        <p:spPr>
          <a:xfrm>
            <a:off x="304800" y="1219200"/>
            <a:ext cx="8379501" cy="5202936"/>
          </a:xfrm>
        </p:spPr>
        <p:txBody>
          <a:bodyPr/>
          <a:lstStyle/>
          <a:p>
            <a:pPr marL="0" indent="0">
              <a:buNone/>
            </a:pPr>
            <a:r>
              <a:rPr lang="en-US" sz="1600" b="1" dirty="0"/>
              <a:t>Vision </a:t>
            </a:r>
            <a:endParaRPr lang="en-US" sz="1600" dirty="0"/>
          </a:p>
          <a:p>
            <a:pPr marL="0" indent="0">
              <a:buNone/>
            </a:pPr>
            <a:r>
              <a:rPr lang="en-US" sz="1600" dirty="0"/>
              <a:t>The Sedgwick Institute will serve as an incubator for some of the best and brightest minds to advance the conversations that affect all the players in our industry, including injured and ill members of the workforce, insurance carriers, employers, property owners, third party claims administrators, brokers, lawmakers and medical providers. The institute’s thought leaders will work individually and collaboratively to examine selected complex challenges facing the various stakeholders in our space and propose innovative options and solutions to improve public and private decision making on these issues. </a:t>
            </a:r>
          </a:p>
          <a:p>
            <a:pPr marL="0" indent="0">
              <a:buNone/>
            </a:pPr>
            <a:endParaRPr lang="en-US" sz="1600" dirty="0"/>
          </a:p>
          <a:p>
            <a:pPr marL="0" indent="0">
              <a:buNone/>
            </a:pPr>
            <a:r>
              <a:rPr lang="en-US" sz="1600" b="1" dirty="0"/>
              <a:t>Purpose </a:t>
            </a:r>
            <a:endParaRPr lang="en-US" sz="1600" dirty="0"/>
          </a:p>
          <a:p>
            <a:pPr marL="0" indent="0">
              <a:buNone/>
            </a:pPr>
            <a:r>
              <a:rPr lang="en-US" sz="1600" dirty="0"/>
              <a:t>The Sedgwick Institute is an interdisciplinary community of thought leaders dedicated to helping drive dialogue and action around issues affecting the risk and benefits industry. </a:t>
            </a:r>
          </a:p>
          <a:p>
            <a:pPr marL="0" indent="0">
              <a:buNone/>
            </a:pPr>
            <a:endParaRPr lang="en-US" sz="1600" dirty="0"/>
          </a:p>
          <a:p>
            <a:pPr marL="0" indent="0">
              <a:buNone/>
            </a:pPr>
            <a:r>
              <a:rPr lang="en-US" sz="1600" b="1" dirty="0"/>
              <a:t>Who </a:t>
            </a:r>
            <a:endParaRPr lang="en-US" sz="1600" dirty="0"/>
          </a:p>
          <a:p>
            <a:pPr marL="0" indent="0">
              <a:buNone/>
            </a:pPr>
            <a:r>
              <a:rPr lang="en-US" sz="1600" dirty="0"/>
              <a:t>To fulfill its evolving agenda, the Sedgwick Institute will leverage both full- and part-time expertise from business, government, academia and other industry sources, through visiting or full-time fellow positions. While no specific minimum criteria are anticipated for appointment, related decisions about institute appointments will be primarily a function of the issues selected to populate the agenda as it develops and evolves. </a:t>
            </a:r>
          </a:p>
        </p:txBody>
      </p:sp>
      <p:pic>
        <p:nvPicPr>
          <p:cNvPr id="4" name="Picture 2" descr="C:\Users\cmandel\Pictures\SedgwickInstitute_t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16100"/>
            <a:ext cx="9144000" cy="461665"/>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Visit us at: www.sedgwickinstitute.com</a:t>
            </a:r>
          </a:p>
        </p:txBody>
      </p:sp>
    </p:spTree>
    <p:extLst>
      <p:ext uri="{BB962C8B-B14F-4D97-AF65-F5344CB8AC3E}">
        <p14:creationId xmlns:p14="http://schemas.microsoft.com/office/powerpoint/2010/main" val="3388711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64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Solutions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8948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914400"/>
          </a:xfrm>
        </p:spPr>
        <p:txBody>
          <a:bodyPr>
            <a:normAutofit/>
          </a:bodyPr>
          <a:lstStyle/>
          <a:p>
            <a:pPr lvl="0"/>
            <a:r>
              <a:rPr lang="en-US" dirty="0"/>
              <a:t>Meeting the recruitment challenge</a:t>
            </a:r>
            <a:endParaRPr lang="en-US" sz="4050" dirty="0"/>
          </a:p>
        </p:txBody>
      </p:sp>
      <p:sp>
        <p:nvSpPr>
          <p:cNvPr id="3" name="Content Placeholder 2"/>
          <p:cNvSpPr>
            <a:spLocks noGrp="1"/>
          </p:cNvSpPr>
          <p:nvPr>
            <p:ph idx="1"/>
          </p:nvPr>
        </p:nvSpPr>
        <p:spPr>
          <a:xfrm>
            <a:off x="457200" y="1752600"/>
            <a:ext cx="8229600" cy="4800600"/>
          </a:xfrm>
        </p:spPr>
        <p:txBody>
          <a:bodyPr>
            <a:normAutofit/>
          </a:bodyPr>
          <a:lstStyle/>
          <a:p>
            <a:pPr marL="0" indent="0" algn="ctr">
              <a:buNone/>
            </a:pPr>
            <a:r>
              <a:rPr lang="en-US" sz="2850" dirty="0"/>
              <a:t>What is the big challenge in attracting young people to the industry?</a:t>
            </a:r>
          </a:p>
          <a:p>
            <a:pPr marL="0" indent="0" algn="ctr">
              <a:buNone/>
            </a:pPr>
            <a:endParaRPr lang="en-US" sz="1950" dirty="0"/>
          </a:p>
          <a:p>
            <a:pPr marL="728663" lvl="1" indent="-385763">
              <a:buFont typeface="+mj-lt"/>
              <a:buAutoNum type="alphaLcPeriod"/>
            </a:pPr>
            <a:r>
              <a:rPr lang="en-US" dirty="0"/>
              <a:t>Insurance, in general, isn’t “sexy”</a:t>
            </a:r>
            <a:endParaRPr lang="en-US" sz="2700" dirty="0"/>
          </a:p>
          <a:p>
            <a:pPr marL="728663" lvl="1" indent="-385763">
              <a:buFont typeface="+mj-lt"/>
              <a:buAutoNum type="alphaLcPeriod"/>
            </a:pPr>
            <a:r>
              <a:rPr lang="en-US" dirty="0"/>
              <a:t>Compensation is not high enough compared to other business careers</a:t>
            </a:r>
            <a:endParaRPr lang="en-US" sz="2700" dirty="0"/>
          </a:p>
          <a:p>
            <a:pPr marL="728663" lvl="1" indent="-385763">
              <a:buFont typeface="+mj-lt"/>
              <a:buAutoNum type="alphaLcPeriod"/>
            </a:pPr>
            <a:r>
              <a:rPr lang="en-US" dirty="0"/>
              <a:t>Young people perceive they will be too “tied to a desk”</a:t>
            </a:r>
            <a:endParaRPr lang="en-US" sz="2700" dirty="0"/>
          </a:p>
          <a:p>
            <a:pPr marL="728663" lvl="1" indent="-385763">
              <a:buFont typeface="+mj-lt"/>
              <a:buAutoNum type="alphaLcPeriod"/>
            </a:pPr>
            <a:r>
              <a:rPr lang="en-US" dirty="0"/>
              <a:t>Young people are interested in the insurance industry but are not exposed enough to the industry.</a:t>
            </a:r>
            <a:endParaRPr lang="en-US" sz="2700" dirty="0"/>
          </a:p>
        </p:txBody>
      </p:sp>
    </p:spTree>
    <p:extLst>
      <p:ext uri="{BB962C8B-B14F-4D97-AF65-F5344CB8AC3E}">
        <p14:creationId xmlns:p14="http://schemas.microsoft.com/office/powerpoint/2010/main" val="3408727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704850"/>
          </a:xfrm>
        </p:spPr>
        <p:txBody>
          <a:bodyPr>
            <a:normAutofit/>
          </a:bodyPr>
          <a:lstStyle/>
          <a:p>
            <a:pPr lvl="0"/>
            <a:r>
              <a:rPr lang="en-US" dirty="0"/>
              <a:t>Meeting the challenge</a:t>
            </a:r>
            <a:endParaRPr lang="en-US" sz="4050" dirty="0"/>
          </a:p>
        </p:txBody>
      </p:sp>
      <p:sp>
        <p:nvSpPr>
          <p:cNvPr id="3" name="Content Placeholder 2"/>
          <p:cNvSpPr>
            <a:spLocks noGrp="1"/>
          </p:cNvSpPr>
          <p:nvPr>
            <p:ph idx="1"/>
          </p:nvPr>
        </p:nvSpPr>
        <p:spPr>
          <a:xfrm>
            <a:off x="457200" y="1771650"/>
            <a:ext cx="8229600" cy="4324350"/>
          </a:xfrm>
        </p:spPr>
        <p:txBody>
          <a:bodyPr>
            <a:normAutofit fontScale="62500" lnSpcReduction="20000"/>
          </a:bodyPr>
          <a:lstStyle/>
          <a:p>
            <a:pPr marL="0" indent="0" algn="ctr">
              <a:buNone/>
            </a:pPr>
            <a:r>
              <a:rPr lang="en-US" sz="4350" dirty="0"/>
              <a:t>How should the industry talent shortage be addressed?</a:t>
            </a:r>
          </a:p>
          <a:p>
            <a:pPr marL="0" indent="0">
              <a:buNone/>
            </a:pPr>
            <a:endParaRPr lang="en-US" sz="3450" dirty="0"/>
          </a:p>
          <a:p>
            <a:pPr marL="0" indent="0">
              <a:buNone/>
            </a:pPr>
            <a:r>
              <a:rPr lang="en-US" sz="3450" dirty="0"/>
              <a:t>	a.       By domicile and industry organizations working</a:t>
            </a:r>
          </a:p>
          <a:p>
            <a:pPr marL="0" indent="0">
              <a:buNone/>
            </a:pPr>
            <a:r>
              <a:rPr lang="en-US" sz="3450" dirty="0"/>
              <a:t>                       together to attract more people into the industry</a:t>
            </a:r>
          </a:p>
          <a:p>
            <a:pPr marL="0" indent="0">
              <a:buNone/>
            </a:pPr>
            <a:r>
              <a:rPr lang="en-US" sz="3450" dirty="0"/>
              <a:t>	b.       By individual companies working on their own to</a:t>
            </a:r>
          </a:p>
          <a:p>
            <a:pPr marL="0" indent="0">
              <a:buNone/>
            </a:pPr>
            <a:r>
              <a:rPr lang="en-US" sz="3450" dirty="0"/>
              <a:t>                       attract more people into the industry</a:t>
            </a:r>
          </a:p>
          <a:p>
            <a:pPr marL="0" indent="0">
              <a:buNone/>
            </a:pPr>
            <a:r>
              <a:rPr lang="en-US" sz="3450" dirty="0"/>
              <a:t>	c.        By risk and  insurance groups </a:t>
            </a:r>
          </a:p>
          <a:p>
            <a:pPr marL="0" indent="0">
              <a:buNone/>
            </a:pPr>
            <a:r>
              <a:rPr lang="en-US" sz="3450" dirty="0"/>
              <a:t>                        working together to attract more people to the </a:t>
            </a:r>
          </a:p>
          <a:p>
            <a:pPr marL="0" indent="0">
              <a:buNone/>
            </a:pPr>
            <a:r>
              <a:rPr lang="en-US" sz="3450" dirty="0"/>
              <a:t>                        industry</a:t>
            </a:r>
          </a:p>
          <a:p>
            <a:pPr marL="0" indent="0">
              <a:buNone/>
            </a:pPr>
            <a:r>
              <a:rPr lang="en-US" sz="3450" dirty="0"/>
              <a:t>	d.       It is not a problem that needs to be addressed</a:t>
            </a:r>
          </a:p>
        </p:txBody>
      </p:sp>
    </p:spTree>
    <p:extLst>
      <p:ext uri="{BB962C8B-B14F-4D97-AF65-F5344CB8AC3E}">
        <p14:creationId xmlns:p14="http://schemas.microsoft.com/office/powerpoint/2010/main" val="3615270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704850"/>
          </a:xfrm>
        </p:spPr>
        <p:txBody>
          <a:bodyPr>
            <a:normAutofit/>
          </a:bodyPr>
          <a:lstStyle/>
          <a:p>
            <a:pPr lvl="0"/>
            <a:r>
              <a:rPr lang="en-US" dirty="0"/>
              <a:t>Strategies</a:t>
            </a:r>
            <a:endParaRPr lang="en-US" sz="4050" dirty="0"/>
          </a:p>
        </p:txBody>
      </p:sp>
      <p:sp>
        <p:nvSpPr>
          <p:cNvPr id="3" name="Content Placeholder 2"/>
          <p:cNvSpPr>
            <a:spLocks noGrp="1"/>
          </p:cNvSpPr>
          <p:nvPr>
            <p:ph idx="1"/>
          </p:nvPr>
        </p:nvSpPr>
        <p:spPr>
          <a:xfrm>
            <a:off x="609600" y="1885950"/>
            <a:ext cx="8077200" cy="4210050"/>
          </a:xfrm>
        </p:spPr>
        <p:txBody>
          <a:bodyPr>
            <a:normAutofit fontScale="77500" lnSpcReduction="20000"/>
          </a:bodyPr>
          <a:lstStyle/>
          <a:p>
            <a:pPr marL="0" indent="0" algn="ctr">
              <a:buNone/>
            </a:pPr>
            <a:r>
              <a:rPr lang="en-US" sz="3300" dirty="0"/>
              <a:t>Given the industry’s expected talent shortage in the near future, which of the following are you doing to attract more talent?</a:t>
            </a:r>
          </a:p>
          <a:p>
            <a:pPr marL="0" indent="0" algn="ctr">
              <a:buNone/>
            </a:pPr>
            <a:endParaRPr lang="en-US" sz="3825" dirty="0"/>
          </a:p>
          <a:p>
            <a:pPr marL="0" indent="0" algn="ctr">
              <a:buNone/>
            </a:pPr>
            <a:endParaRPr lang="en-US" sz="3825" dirty="0"/>
          </a:p>
          <a:p>
            <a:pPr marL="300038" lvl="1" indent="0">
              <a:buNone/>
            </a:pPr>
            <a:r>
              <a:rPr lang="en-US" sz="3000" dirty="0"/>
              <a:t>a.  Spending more on advertising to attract talent?</a:t>
            </a:r>
            <a:endParaRPr lang="en-US" sz="3000" u="sng" dirty="0"/>
          </a:p>
          <a:p>
            <a:pPr marL="300038" lvl="1" indent="0">
              <a:buNone/>
            </a:pPr>
            <a:r>
              <a:rPr lang="en-US" sz="3000" dirty="0"/>
              <a:t>b.  Spending more on visits to college campuses?</a:t>
            </a:r>
            <a:endParaRPr lang="en-US" sz="3000" u="sng" dirty="0"/>
          </a:p>
          <a:p>
            <a:pPr marL="300038" lvl="1" indent="0">
              <a:buNone/>
            </a:pPr>
            <a:r>
              <a:rPr lang="en-US" sz="3000" dirty="0"/>
              <a:t>c.  Preparing to spend more on initial salaries/benefits?</a:t>
            </a:r>
            <a:endParaRPr lang="en-US" sz="3000" u="sng" dirty="0"/>
          </a:p>
          <a:p>
            <a:pPr marL="300038" lvl="1" indent="0">
              <a:buNone/>
            </a:pPr>
            <a:r>
              <a:rPr lang="en-US" sz="3000" dirty="0"/>
              <a:t>d.  Trying to create a work environment more favorable to </a:t>
            </a:r>
          </a:p>
          <a:p>
            <a:pPr marL="300038" lvl="1" indent="0">
              <a:buNone/>
            </a:pPr>
            <a:r>
              <a:rPr lang="en-US" sz="3000" dirty="0"/>
              <a:t>      millennials?</a:t>
            </a:r>
            <a:endParaRPr lang="en-US" sz="3000" u="sng" dirty="0"/>
          </a:p>
          <a:p>
            <a:pPr marL="300038" lvl="1" indent="0">
              <a:buNone/>
            </a:pPr>
            <a:r>
              <a:rPr lang="en-US" sz="3000" dirty="0"/>
              <a:t>e.  Trying to create a faster “ladder of success”?</a:t>
            </a:r>
            <a:endParaRPr lang="en-US" sz="3000" u="sng" dirty="0"/>
          </a:p>
          <a:p>
            <a:pPr marL="0" indent="0">
              <a:buNone/>
            </a:pPr>
            <a:endParaRPr lang="en-US" sz="3450" dirty="0"/>
          </a:p>
        </p:txBody>
      </p:sp>
    </p:spTree>
    <p:extLst>
      <p:ext uri="{BB962C8B-B14F-4D97-AF65-F5344CB8AC3E}">
        <p14:creationId xmlns:p14="http://schemas.microsoft.com/office/powerpoint/2010/main" val="3741436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4411-763F-4D7E-AA2D-AC0C39D6D8EA}"/>
              </a:ext>
            </a:extLst>
          </p:cNvPr>
          <p:cNvSpPr>
            <a:spLocks noGrp="1"/>
          </p:cNvSpPr>
          <p:nvPr>
            <p:ph type="title"/>
          </p:nvPr>
        </p:nvSpPr>
        <p:spPr>
          <a:xfrm>
            <a:off x="228600" y="394026"/>
            <a:ext cx="8286750" cy="531576"/>
          </a:xfrm>
        </p:spPr>
        <p:txBody>
          <a:bodyPr>
            <a:normAutofit fontScale="90000"/>
          </a:bodyPr>
          <a:lstStyle/>
          <a:p>
            <a:r>
              <a:rPr lang="en-US" b="1" dirty="0"/>
              <a:t>Fixing Engagement Deficits</a:t>
            </a:r>
          </a:p>
        </p:txBody>
      </p:sp>
      <p:sp>
        <p:nvSpPr>
          <p:cNvPr id="3" name="Content Placeholder 2">
            <a:extLst>
              <a:ext uri="{FF2B5EF4-FFF2-40B4-BE49-F238E27FC236}">
                <a16:creationId xmlns:a16="http://schemas.microsoft.com/office/drawing/2014/main" id="{57FBDAF4-08CF-4E4D-B203-DFD76B250CFF}"/>
              </a:ext>
            </a:extLst>
          </p:cNvPr>
          <p:cNvSpPr>
            <a:spLocks noGrp="1"/>
          </p:cNvSpPr>
          <p:nvPr>
            <p:ph idx="1"/>
          </p:nvPr>
        </p:nvSpPr>
        <p:spPr>
          <a:xfrm>
            <a:off x="381000" y="1143001"/>
            <a:ext cx="8134350" cy="4267200"/>
          </a:xfrm>
        </p:spPr>
        <p:txBody>
          <a:bodyPr>
            <a:normAutofit fontScale="85000" lnSpcReduction="10000"/>
          </a:bodyPr>
          <a:lstStyle/>
          <a:p>
            <a:r>
              <a:rPr lang="en-US" b="1" dirty="0"/>
              <a:t>Engaging employees</a:t>
            </a:r>
            <a:r>
              <a:rPr lang="en-US" dirty="0"/>
              <a:t>: </a:t>
            </a:r>
          </a:p>
          <a:p>
            <a:pPr lvl="1"/>
            <a:r>
              <a:rPr lang="en-US" dirty="0"/>
              <a:t>Salary only comes 9th of 11 reasons why someone would leave their job </a:t>
            </a:r>
          </a:p>
          <a:p>
            <a:pPr lvl="1"/>
            <a:r>
              <a:rPr lang="en-US" dirty="0"/>
              <a:t>Work-life balance is more important </a:t>
            </a:r>
          </a:p>
          <a:p>
            <a:r>
              <a:rPr lang="en-US" b="1" dirty="0"/>
              <a:t>Making people feel valued</a:t>
            </a:r>
            <a:r>
              <a:rPr lang="en-US" dirty="0"/>
              <a:t>:</a:t>
            </a:r>
          </a:p>
          <a:p>
            <a:pPr lvl="1"/>
            <a:r>
              <a:rPr lang="en-US" dirty="0"/>
              <a:t> Listening, understanding and supporting employees </a:t>
            </a:r>
          </a:p>
          <a:p>
            <a:pPr lvl="1"/>
            <a:r>
              <a:rPr lang="en-US" dirty="0"/>
              <a:t>Engagement is as important as managing  the numbers </a:t>
            </a:r>
          </a:p>
          <a:p>
            <a:r>
              <a:rPr lang="en-US" b="1" dirty="0"/>
              <a:t>Fit for purpose technology;</a:t>
            </a:r>
          </a:p>
          <a:p>
            <a:pPr lvl="1"/>
            <a:r>
              <a:rPr lang="en-US" dirty="0"/>
              <a:t> Implementing technology to remove manual processes and provide control </a:t>
            </a:r>
          </a:p>
          <a:p>
            <a:r>
              <a:rPr lang="en-US" b="1" dirty="0"/>
              <a:t>Technology that ﬁts the internet generation and ﬂexible working</a:t>
            </a:r>
          </a:p>
          <a:p>
            <a:pPr lvl="1"/>
            <a:r>
              <a:rPr lang="en-US" dirty="0"/>
              <a:t>Simplifying the working day </a:t>
            </a:r>
          </a:p>
          <a:p>
            <a:pPr lvl="1"/>
            <a:r>
              <a:rPr lang="en-US" dirty="0"/>
              <a:t>Reducing admin to focus on core tasks gives greater job satisfaction</a:t>
            </a:r>
          </a:p>
          <a:p>
            <a:pPr lvl="1"/>
            <a:r>
              <a:rPr lang="en-US" dirty="0"/>
              <a:t>Allow them to communicate, collaborate and take control</a:t>
            </a:r>
          </a:p>
        </p:txBody>
      </p:sp>
      <p:sp>
        <p:nvSpPr>
          <p:cNvPr id="4" name="TextBox 3">
            <a:extLst>
              <a:ext uri="{FF2B5EF4-FFF2-40B4-BE49-F238E27FC236}">
                <a16:creationId xmlns:a16="http://schemas.microsoft.com/office/drawing/2014/main" id="{4DA2662D-D727-4CB4-A4DE-0651105395CC}"/>
              </a:ext>
            </a:extLst>
          </p:cNvPr>
          <p:cNvSpPr txBox="1"/>
          <p:nvPr/>
        </p:nvSpPr>
        <p:spPr>
          <a:xfrm>
            <a:off x="1" y="5602200"/>
            <a:ext cx="9143999" cy="861774"/>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ULTIMATE RESULT IS DELIVERING VALUE ENGAGEMENT IS A TWO-WAY PROCESS.  EMPLOYEES WANT TO WORK FOR BUSINESSES THAT UNDERSTAND, LISTEN AND EMPOWER; EMPLOYERS MUST TREAT THEIR PEOPLE AS ASSETS, NOT AS COSTS.  THE POTENTIAL REWARDS OF DOING LITTLE THINGS WELL ARE HUGE</a:t>
            </a:r>
            <a:r>
              <a:rPr kumimoji="0" lang="en-US" sz="1800" b="0" i="0" u="none" strike="noStrike" kern="1200" cap="none" spc="0" normalizeH="0" baseline="0" noProof="0" dirty="0">
                <a:ln>
                  <a:noFill/>
                </a:ln>
                <a:solidFill>
                  <a:prstClr val="white"/>
                </a:solidFill>
                <a:effectLst/>
                <a:uLnTx/>
                <a:uFillTx/>
                <a:latin typeface="Arial"/>
                <a:ea typeface="+mn-ea"/>
                <a:cs typeface="+mn-cs"/>
              </a:rPr>
              <a:t>.</a:t>
            </a:r>
          </a:p>
        </p:txBody>
      </p:sp>
    </p:spTree>
    <p:extLst>
      <p:ext uri="{BB962C8B-B14F-4D97-AF65-F5344CB8AC3E}">
        <p14:creationId xmlns:p14="http://schemas.microsoft.com/office/powerpoint/2010/main" val="1635668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639762"/>
          </a:xfrm>
        </p:spPr>
        <p:txBody>
          <a:bodyPr>
            <a:normAutofit fontScale="90000"/>
          </a:bodyPr>
          <a:lstStyle/>
          <a:p>
            <a:r>
              <a:rPr lang="en-US" b="1" dirty="0">
                <a:latin typeface="+mn-lt"/>
              </a:rPr>
              <a:t>Recruiting Millennials </a:t>
            </a:r>
          </a:p>
        </p:txBody>
      </p:sp>
      <p:sp>
        <p:nvSpPr>
          <p:cNvPr id="3" name="Text Placeholder 2"/>
          <p:cNvSpPr>
            <a:spLocks noGrp="1"/>
          </p:cNvSpPr>
          <p:nvPr>
            <p:ph type="body" idx="1"/>
          </p:nvPr>
        </p:nvSpPr>
        <p:spPr/>
        <p:txBody>
          <a:bodyPr>
            <a:noAutofit/>
          </a:bodyPr>
          <a:lstStyle/>
          <a:p>
            <a:r>
              <a:rPr lang="en-US" sz="2800" dirty="0"/>
              <a:t>Enhance Brand</a:t>
            </a:r>
          </a:p>
        </p:txBody>
      </p:sp>
      <p:sp>
        <p:nvSpPr>
          <p:cNvPr id="4" name="Content Placeholder 3"/>
          <p:cNvSpPr>
            <a:spLocks noGrp="1"/>
          </p:cNvSpPr>
          <p:nvPr>
            <p:ph sz="half" idx="2"/>
          </p:nvPr>
        </p:nvSpPr>
        <p:spPr/>
        <p:txBody>
          <a:bodyPr/>
          <a:lstStyle/>
          <a:p>
            <a:r>
              <a:rPr lang="en-US" dirty="0"/>
              <a:t>Boost organizations reputation to facilitate better recruits</a:t>
            </a:r>
          </a:p>
          <a:p>
            <a:r>
              <a:rPr lang="en-US" dirty="0"/>
              <a:t>Establish media presence</a:t>
            </a:r>
          </a:p>
          <a:p>
            <a:pPr lvl="1"/>
            <a:r>
              <a:rPr lang="en-US" sz="2100" dirty="0"/>
              <a:t>video engagement</a:t>
            </a:r>
          </a:p>
          <a:p>
            <a:pPr lvl="1"/>
            <a:r>
              <a:rPr lang="en-US" sz="2100" dirty="0"/>
              <a:t>employees testimonials </a:t>
            </a:r>
          </a:p>
          <a:p>
            <a:endParaRPr lang="en-US" dirty="0"/>
          </a:p>
        </p:txBody>
      </p:sp>
      <p:sp>
        <p:nvSpPr>
          <p:cNvPr id="5" name="Text Placeholder 4"/>
          <p:cNvSpPr>
            <a:spLocks noGrp="1"/>
          </p:cNvSpPr>
          <p:nvPr>
            <p:ph type="body" sz="quarter" idx="3"/>
          </p:nvPr>
        </p:nvSpPr>
        <p:spPr/>
        <p:txBody>
          <a:bodyPr>
            <a:normAutofit/>
          </a:bodyPr>
          <a:lstStyle/>
          <a:p>
            <a:r>
              <a:rPr lang="en-US" sz="2800" dirty="0"/>
              <a:t>Offer Flexible</a:t>
            </a:r>
          </a:p>
        </p:txBody>
      </p:sp>
      <p:sp>
        <p:nvSpPr>
          <p:cNvPr id="6" name="Content Placeholder 5"/>
          <p:cNvSpPr>
            <a:spLocks noGrp="1"/>
          </p:cNvSpPr>
          <p:nvPr>
            <p:ph sz="quarter" idx="4"/>
          </p:nvPr>
        </p:nvSpPr>
        <p:spPr/>
        <p:txBody>
          <a:bodyPr/>
          <a:lstStyle/>
          <a:p>
            <a:r>
              <a:rPr lang="en-US" dirty="0"/>
              <a:t>Flexible work environments are more suited to millennials taste</a:t>
            </a:r>
          </a:p>
          <a:p>
            <a:pPr lvl="1"/>
            <a:r>
              <a:rPr lang="en-US" sz="2100" dirty="0"/>
              <a:t>Location</a:t>
            </a:r>
          </a:p>
          <a:p>
            <a:pPr lvl="1"/>
            <a:r>
              <a:rPr lang="en-US" sz="2100" dirty="0"/>
              <a:t>Work from home</a:t>
            </a:r>
          </a:p>
          <a:p>
            <a:pPr lvl="1"/>
            <a:r>
              <a:rPr lang="en-US" sz="2100" dirty="0"/>
              <a:t>Flex time/ PTO</a:t>
            </a:r>
          </a:p>
          <a:p>
            <a:endParaRPr lang="en-US" dirty="0"/>
          </a:p>
        </p:txBody>
      </p:sp>
    </p:spTree>
    <p:extLst>
      <p:ext uri="{BB962C8B-B14F-4D97-AF65-F5344CB8AC3E}">
        <p14:creationId xmlns:p14="http://schemas.microsoft.com/office/powerpoint/2010/main" val="1003165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639762"/>
          </a:xfrm>
        </p:spPr>
        <p:txBody>
          <a:bodyPr>
            <a:normAutofit fontScale="90000"/>
          </a:bodyPr>
          <a:lstStyle/>
          <a:p>
            <a:r>
              <a:rPr lang="en-US" b="1" dirty="0">
                <a:latin typeface="+mn-lt"/>
              </a:rPr>
              <a:t>Recruiting Millennials </a:t>
            </a:r>
          </a:p>
        </p:txBody>
      </p:sp>
      <p:sp>
        <p:nvSpPr>
          <p:cNvPr id="3" name="Text Placeholder 2"/>
          <p:cNvSpPr>
            <a:spLocks noGrp="1"/>
          </p:cNvSpPr>
          <p:nvPr>
            <p:ph type="body" idx="1"/>
          </p:nvPr>
        </p:nvSpPr>
        <p:spPr/>
        <p:txBody>
          <a:bodyPr>
            <a:normAutofit/>
          </a:bodyPr>
          <a:lstStyle/>
          <a:p>
            <a:r>
              <a:rPr lang="en-US" sz="2400" b="1" dirty="0"/>
              <a:t>Provide Career Pathing</a:t>
            </a:r>
          </a:p>
        </p:txBody>
      </p:sp>
      <p:sp>
        <p:nvSpPr>
          <p:cNvPr id="4" name="Content Placeholder 3"/>
          <p:cNvSpPr>
            <a:spLocks noGrp="1"/>
          </p:cNvSpPr>
          <p:nvPr>
            <p:ph sz="half" idx="2"/>
          </p:nvPr>
        </p:nvSpPr>
        <p:spPr>
          <a:xfrm>
            <a:off x="457200" y="2667000"/>
            <a:ext cx="3931920" cy="3722688"/>
          </a:xfrm>
        </p:spPr>
        <p:txBody>
          <a:bodyPr/>
          <a:lstStyle/>
          <a:p>
            <a:r>
              <a:rPr lang="en-US" dirty="0"/>
              <a:t>may lack skill, but have a strong work ethic </a:t>
            </a:r>
          </a:p>
          <a:p>
            <a:r>
              <a:rPr lang="en-US" dirty="0"/>
              <a:t>Personalized development plans </a:t>
            </a:r>
          </a:p>
          <a:p>
            <a:r>
              <a:rPr lang="en-US" dirty="0"/>
              <a:t>Encourage professional development</a:t>
            </a:r>
          </a:p>
          <a:p>
            <a:r>
              <a:rPr lang="en-US" dirty="0"/>
              <a:t>Create opportunities and promote within</a:t>
            </a:r>
          </a:p>
          <a:p>
            <a:r>
              <a:rPr lang="en-US" dirty="0"/>
              <a:t>Distribute leadership</a:t>
            </a:r>
          </a:p>
          <a:p>
            <a:endParaRPr lang="en-US" dirty="0"/>
          </a:p>
        </p:txBody>
      </p:sp>
      <p:sp>
        <p:nvSpPr>
          <p:cNvPr id="5" name="Text Placeholder 4"/>
          <p:cNvSpPr>
            <a:spLocks noGrp="1"/>
          </p:cNvSpPr>
          <p:nvPr>
            <p:ph type="body" sz="quarter" idx="3"/>
          </p:nvPr>
        </p:nvSpPr>
        <p:spPr/>
        <p:txBody>
          <a:bodyPr>
            <a:noAutofit/>
          </a:bodyPr>
          <a:lstStyle/>
          <a:p>
            <a:r>
              <a:rPr lang="en-US" sz="2400" b="1" dirty="0"/>
              <a:t>Promote Corporate citizenship</a:t>
            </a:r>
          </a:p>
        </p:txBody>
      </p:sp>
      <p:sp>
        <p:nvSpPr>
          <p:cNvPr id="6" name="Content Placeholder 5"/>
          <p:cNvSpPr>
            <a:spLocks noGrp="1"/>
          </p:cNvSpPr>
          <p:nvPr>
            <p:ph sz="quarter" idx="4"/>
          </p:nvPr>
        </p:nvSpPr>
        <p:spPr>
          <a:xfrm>
            <a:off x="4754880" y="2667000"/>
            <a:ext cx="3931920" cy="3722688"/>
          </a:xfrm>
        </p:spPr>
        <p:txBody>
          <a:bodyPr/>
          <a:lstStyle/>
          <a:p>
            <a:r>
              <a:rPr lang="en-US" dirty="0"/>
              <a:t>61% of millennials consider community commitment when making a job decision </a:t>
            </a:r>
          </a:p>
          <a:p>
            <a:r>
              <a:rPr lang="en-US" dirty="0"/>
              <a:t>64% of young professionals want to make a difference </a:t>
            </a:r>
          </a:p>
          <a:p>
            <a:endParaRPr lang="en-US" dirty="0"/>
          </a:p>
        </p:txBody>
      </p:sp>
    </p:spTree>
    <p:extLst>
      <p:ext uri="{BB962C8B-B14F-4D97-AF65-F5344CB8AC3E}">
        <p14:creationId xmlns:p14="http://schemas.microsoft.com/office/powerpoint/2010/main" val="14713103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533400"/>
            <a:ext cx="8534400" cy="609600"/>
          </a:xfrm>
        </p:spPr>
        <p:txBody>
          <a:bodyPr>
            <a:normAutofit fontScale="90000"/>
          </a:bodyPr>
          <a:lstStyle/>
          <a:p>
            <a:r>
              <a:rPr lang="en-US" b="1" dirty="0">
                <a:latin typeface="Arial" panose="020B0604020202020204" pitchFamily="34" charset="0"/>
                <a:cs typeface="Arial" panose="020B0604020202020204" pitchFamily="34" charset="0"/>
              </a:rPr>
              <a:t>Embrace New Technologies</a:t>
            </a:r>
          </a:p>
        </p:txBody>
      </p:sp>
      <p:sp>
        <p:nvSpPr>
          <p:cNvPr id="8" name="Content Placeholder 7"/>
          <p:cNvSpPr>
            <a:spLocks noGrp="1"/>
          </p:cNvSpPr>
          <p:nvPr>
            <p:ph idx="1"/>
          </p:nvPr>
        </p:nvSpPr>
        <p:spPr>
          <a:xfrm>
            <a:off x="457200" y="1828800"/>
            <a:ext cx="8229600" cy="4648200"/>
          </a:xfrm>
        </p:spPr>
        <p:txBody>
          <a:bodyPr/>
          <a:lstStyle/>
          <a:p>
            <a:r>
              <a:rPr lang="en-US" sz="2800" dirty="0"/>
              <a:t>Product development, marketing, and IT will see a growth in demand and need for skills such as data analytics, machine learning, development of algorithms.</a:t>
            </a:r>
            <a:br>
              <a:rPr lang="en-US" sz="2800" dirty="0"/>
            </a:br>
            <a:endParaRPr lang="en-US" sz="2800" dirty="0"/>
          </a:p>
          <a:p>
            <a:r>
              <a:rPr lang="en-US" sz="2800" dirty="0"/>
              <a:t>Operation positions will see a decrease in full time employments</a:t>
            </a:r>
            <a:r>
              <a:rPr lang="en-US" dirty="0"/>
              <a:t>.</a:t>
            </a:r>
          </a:p>
          <a:p>
            <a:endParaRPr lang="en-US" dirty="0"/>
          </a:p>
        </p:txBody>
      </p:sp>
    </p:spTree>
    <p:extLst>
      <p:ext uri="{BB962C8B-B14F-4D97-AF65-F5344CB8AC3E}">
        <p14:creationId xmlns:p14="http://schemas.microsoft.com/office/powerpoint/2010/main" val="58356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ChangeArrowheads="1"/>
          </p:cNvSpPr>
          <p:nvPr/>
        </p:nvSpPr>
        <p:spPr bwMode="auto">
          <a:xfrm>
            <a:off x="838200" y="1981200"/>
            <a:ext cx="7848600" cy="4114800"/>
          </a:xfrm>
          <a:prstGeom prst="rect">
            <a:avLst/>
          </a:prstGeom>
          <a:gradFill rotWithShape="0">
            <a:gsLst>
              <a:gs pos="0">
                <a:srgbClr val="FF5001"/>
              </a:gs>
              <a:gs pos="100000">
                <a:srgbClr val="FFFF99"/>
              </a:gs>
            </a:gsLst>
            <a:lin ang="540000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val 3"/>
          <p:cNvSpPr>
            <a:spLocks noChangeArrowheads="1"/>
          </p:cNvSpPr>
          <p:nvPr/>
        </p:nvSpPr>
        <p:spPr bwMode="auto">
          <a:xfrm rot="-1517073">
            <a:off x="-381000" y="3200400"/>
            <a:ext cx="9883775" cy="1905000"/>
          </a:xfrm>
          <a:prstGeom prst="ellipse">
            <a:avLst/>
          </a:prstGeom>
          <a:solidFill>
            <a:schemeClr val="bg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rPr>
              <a:t>154</a:t>
            </a:r>
          </a:p>
        </p:txBody>
      </p:sp>
      <p:sp>
        <p:nvSpPr>
          <p:cNvPr id="4" name="Text Box 21"/>
          <p:cNvSpPr txBox="1">
            <a:spLocks noChangeArrowheads="1"/>
          </p:cNvSpPr>
          <p:nvPr/>
        </p:nvSpPr>
        <p:spPr bwMode="auto">
          <a:xfrm>
            <a:off x="762000" y="525113"/>
            <a:ext cx="7795724" cy="603242"/>
          </a:xfrm>
          <a:prstGeom prst="rect">
            <a:avLst/>
          </a:prstGeom>
          <a:noFill/>
          <a:ln w="9525">
            <a:noFill/>
            <a:miter lim="800000"/>
            <a:headEnd/>
            <a:tailEnd/>
          </a:ln>
          <a:effectLst/>
        </p:spPr>
        <p:txBody>
          <a:bodyPr wrap="none" lIns="100584" tIns="54864" rIns="100584" bIns="54864">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itchFamily="34" charset="0"/>
                <a:ea typeface="+mn-ea"/>
                <a:cs typeface="+mn-cs"/>
              </a:rPr>
              <a:t>Maturing Risk Management Practices</a:t>
            </a:r>
          </a:p>
        </p:txBody>
      </p:sp>
      <p:sp>
        <p:nvSpPr>
          <p:cNvPr id="7" name="Text Box 5"/>
          <p:cNvSpPr txBox="1">
            <a:spLocks noChangeArrowheads="1"/>
          </p:cNvSpPr>
          <p:nvPr/>
        </p:nvSpPr>
        <p:spPr bwMode="auto">
          <a:xfrm>
            <a:off x="53975" y="2514600"/>
            <a:ext cx="754063" cy="33655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Times New Roman" pitchFamily="18" charset="0"/>
              </a:rPr>
              <a:t>Value</a:t>
            </a: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 name="Line 17"/>
          <p:cNvSpPr>
            <a:spLocks noChangeShapeType="1"/>
          </p:cNvSpPr>
          <p:nvPr/>
        </p:nvSpPr>
        <p:spPr bwMode="auto">
          <a:xfrm flipH="1">
            <a:off x="838200" y="6096000"/>
            <a:ext cx="7848600" cy="0"/>
          </a:xfrm>
          <a:prstGeom prst="line">
            <a:avLst/>
          </a:prstGeom>
          <a:noFill/>
          <a:ln w="38100">
            <a:solidFill>
              <a:schemeClr val="bg1">
                <a:lumMod val="6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 Box 6"/>
          <p:cNvSpPr txBox="1">
            <a:spLocks noChangeArrowheads="1"/>
          </p:cNvSpPr>
          <p:nvPr/>
        </p:nvSpPr>
        <p:spPr bwMode="auto">
          <a:xfrm>
            <a:off x="6019800" y="6172200"/>
            <a:ext cx="1149350" cy="336550"/>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Times New Roman" pitchFamily="18" charset="0"/>
              </a:rPr>
              <a:t>Time</a:t>
            </a: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8" name="Text Box 20"/>
          <p:cNvSpPr txBox="1">
            <a:spLocks noChangeArrowheads="1"/>
          </p:cNvSpPr>
          <p:nvPr/>
        </p:nvSpPr>
        <p:spPr bwMode="auto">
          <a:xfrm rot="-1588647">
            <a:off x="2917825" y="4111625"/>
            <a:ext cx="4222750" cy="366713"/>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charset="0"/>
                <a:ea typeface="+mn-ea"/>
                <a:cs typeface="+mn-cs"/>
              </a:rPr>
              <a:t>Changing business need perspective</a:t>
            </a:r>
          </a:p>
        </p:txBody>
      </p:sp>
      <p:sp>
        <p:nvSpPr>
          <p:cNvPr id="19" name="Arc 9"/>
          <p:cNvSpPr>
            <a:spLocks/>
          </p:cNvSpPr>
          <p:nvPr/>
        </p:nvSpPr>
        <p:spPr bwMode="auto">
          <a:xfrm rot="30404619">
            <a:off x="-49213" y="1752600"/>
            <a:ext cx="8713788" cy="3246438"/>
          </a:xfrm>
          <a:custGeom>
            <a:avLst/>
            <a:gdLst>
              <a:gd name="G0" fmla="+- 3515 0 0"/>
              <a:gd name="G1" fmla="+- 21600 0 0"/>
              <a:gd name="G2" fmla="+- 21600 0 0"/>
              <a:gd name="T0" fmla="*/ 0 w 20725"/>
              <a:gd name="T1" fmla="*/ 288 h 21600"/>
              <a:gd name="T2" fmla="*/ 20725 w 20725"/>
              <a:gd name="T3" fmla="*/ 8547 h 21600"/>
              <a:gd name="T4" fmla="*/ 3515 w 20725"/>
              <a:gd name="T5" fmla="*/ 21600 h 21600"/>
            </a:gdLst>
            <a:ahLst/>
            <a:cxnLst>
              <a:cxn ang="0">
                <a:pos x="T0" y="T1"/>
              </a:cxn>
              <a:cxn ang="0">
                <a:pos x="T2" y="T3"/>
              </a:cxn>
              <a:cxn ang="0">
                <a:pos x="T4" y="T5"/>
              </a:cxn>
            </a:cxnLst>
            <a:rect l="0" t="0" r="r" b="b"/>
            <a:pathLst>
              <a:path w="20725" h="21600" fill="none" extrusionOk="0">
                <a:moveTo>
                  <a:pt x="-1" y="287"/>
                </a:moveTo>
                <a:cubicBezTo>
                  <a:pt x="1161" y="96"/>
                  <a:pt x="2337" y="-1"/>
                  <a:pt x="3515" y="0"/>
                </a:cubicBezTo>
                <a:cubicBezTo>
                  <a:pt x="10272" y="0"/>
                  <a:pt x="16641" y="3162"/>
                  <a:pt x="20724" y="8547"/>
                </a:cubicBezTo>
              </a:path>
              <a:path w="20725" h="21600" stroke="0" extrusionOk="0">
                <a:moveTo>
                  <a:pt x="-1" y="287"/>
                </a:moveTo>
                <a:cubicBezTo>
                  <a:pt x="1161" y="96"/>
                  <a:pt x="2337" y="-1"/>
                  <a:pt x="3515" y="0"/>
                </a:cubicBezTo>
                <a:cubicBezTo>
                  <a:pt x="10272" y="0"/>
                  <a:pt x="16641" y="3162"/>
                  <a:pt x="20724" y="8547"/>
                </a:cubicBezTo>
                <a:lnTo>
                  <a:pt x="3515" y="21600"/>
                </a:lnTo>
                <a:close/>
              </a:path>
            </a:pathLst>
          </a:custGeom>
          <a:noFill/>
          <a:ln w="57150">
            <a:solidFill>
              <a:srgbClr val="FF3300"/>
            </a:solidFill>
            <a:round/>
            <a:headEnd type="triangle" w="med" len="me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 Box 11"/>
          <p:cNvSpPr txBox="1">
            <a:spLocks noChangeArrowheads="1"/>
          </p:cNvSpPr>
          <p:nvPr/>
        </p:nvSpPr>
        <p:spPr bwMode="auto">
          <a:xfrm>
            <a:off x="3016250" y="5729288"/>
            <a:ext cx="1174750" cy="366712"/>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Financial</a:t>
            </a:r>
          </a:p>
        </p:txBody>
      </p:sp>
      <p:sp>
        <p:nvSpPr>
          <p:cNvPr id="26" name="AutoShape 4"/>
          <p:cNvSpPr>
            <a:spLocks noChangeArrowheads="1"/>
          </p:cNvSpPr>
          <p:nvPr/>
        </p:nvSpPr>
        <p:spPr bwMode="auto">
          <a:xfrm rot="5350937">
            <a:off x="2126398" y="314094"/>
            <a:ext cx="4267200" cy="6783387"/>
          </a:xfrm>
          <a:prstGeom prst="rtTriangle">
            <a:avLst/>
          </a:prstGeom>
          <a:solidFill>
            <a:schemeClr val="bg1"/>
          </a:solidFill>
          <a:ln w="9525">
            <a:noFill/>
            <a:miter lim="800000"/>
            <a:headEnd/>
            <a:tailEnd/>
          </a:ln>
          <a:effectLst/>
        </p:spPr>
        <p:txBody>
          <a:bodyPr rot="10800000" vert="eaVert" wrap="none"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1" name="Text Box 12"/>
          <p:cNvSpPr txBox="1">
            <a:spLocks noChangeArrowheads="1"/>
          </p:cNvSpPr>
          <p:nvPr/>
        </p:nvSpPr>
        <p:spPr bwMode="auto">
          <a:xfrm>
            <a:off x="4552950" y="5105400"/>
            <a:ext cx="1390650" cy="366713"/>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Operations</a:t>
            </a:r>
          </a:p>
        </p:txBody>
      </p:sp>
      <p:sp>
        <p:nvSpPr>
          <p:cNvPr id="22" name="Text Box 13"/>
          <p:cNvSpPr txBox="1">
            <a:spLocks noChangeArrowheads="1"/>
          </p:cNvSpPr>
          <p:nvPr/>
        </p:nvSpPr>
        <p:spPr bwMode="auto">
          <a:xfrm>
            <a:off x="6019800" y="4433888"/>
            <a:ext cx="1581150" cy="366712"/>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Management</a:t>
            </a:r>
          </a:p>
        </p:txBody>
      </p:sp>
      <p:sp>
        <p:nvSpPr>
          <p:cNvPr id="23" name="Text Box 14"/>
          <p:cNvSpPr txBox="1">
            <a:spLocks noChangeArrowheads="1"/>
          </p:cNvSpPr>
          <p:nvPr/>
        </p:nvSpPr>
        <p:spPr bwMode="auto">
          <a:xfrm>
            <a:off x="7529513" y="3443288"/>
            <a:ext cx="1098550" cy="366712"/>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Strategy</a:t>
            </a:r>
          </a:p>
        </p:txBody>
      </p:sp>
      <p:sp>
        <p:nvSpPr>
          <p:cNvPr id="6" name="Text Box 16"/>
          <p:cNvSpPr txBox="1">
            <a:spLocks noChangeArrowheads="1"/>
          </p:cNvSpPr>
          <p:nvPr/>
        </p:nvSpPr>
        <p:spPr bwMode="auto">
          <a:xfrm>
            <a:off x="5943600" y="1192213"/>
            <a:ext cx="3124200" cy="1612749"/>
          </a:xfrm>
          <a:prstGeom prst="rect">
            <a:avLst/>
          </a:prstGeom>
          <a:solidFill>
            <a:schemeClr val="bg1"/>
          </a:solidFill>
          <a:ln w="9525">
            <a:noFill/>
            <a:miter lim="800000"/>
            <a:headEnd/>
            <a:tailEnd/>
          </a:ln>
          <a:effectLst/>
        </p:spPr>
        <p:txBody>
          <a:bodyPr>
            <a:spAutoFit/>
          </a:bodyPr>
          <a:lstStyle/>
          <a:p>
            <a:pPr marL="114300" marR="0" lvl="0" indent="-11430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80"/>
                </a:solidFill>
                <a:effectLst/>
                <a:uLnTx/>
                <a:uFillTx/>
                <a:latin typeface="Arial" charset="0"/>
                <a:ea typeface="+mn-ea"/>
                <a:cs typeface="Times New Roman" pitchFamily="18" charset="0"/>
              </a:rPr>
              <a:t>Enterprise Risk Management</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charset="0"/>
                <a:ea typeface="+mn-ea"/>
                <a:cs typeface="+mn-cs"/>
              </a:rPr>
              <a:t>Focus</a:t>
            </a:r>
            <a:r>
              <a:rPr kumimoji="0" lang="en-US" altLang="en-US" sz="1200" b="0" i="0" u="none" strike="noStrike" kern="1200" cap="none" spc="0" normalizeH="0" baseline="0" noProof="0" dirty="0">
                <a:ln>
                  <a:noFill/>
                </a:ln>
                <a:solidFill>
                  <a:prstClr val="black"/>
                </a:solidFill>
                <a:effectLst/>
                <a:uLnTx/>
                <a:uFillTx/>
                <a:latin typeface="Arial" charset="0"/>
                <a:ea typeface="+mn-ea"/>
                <a:cs typeface="+mn-cs"/>
              </a:rPr>
              <a:t>:  Strategic and Operational Risks</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charset="0"/>
                <a:ea typeface="+mn-ea"/>
                <a:cs typeface="+mn-cs"/>
              </a:rPr>
              <a:t>Scope</a:t>
            </a:r>
            <a:r>
              <a:rPr kumimoji="0" lang="en-US" altLang="en-US" sz="1200" b="0" i="0" u="none" strike="noStrike" kern="1200" cap="none" spc="0" normalizeH="0" baseline="0" noProof="0" dirty="0">
                <a:ln>
                  <a:noFill/>
                </a:ln>
                <a:solidFill>
                  <a:prstClr val="black"/>
                </a:solidFill>
                <a:effectLst/>
                <a:uLnTx/>
                <a:uFillTx/>
                <a:latin typeface="Arial" charset="0"/>
                <a:ea typeface="+mn-ea"/>
                <a:cs typeface="+mn-cs"/>
              </a:rPr>
              <a:t>:  Support Business Objectives/Consistent, Systematic Risk Management Practices/Risk as a Differentiator</a:t>
            </a:r>
          </a:p>
          <a:p>
            <a:pPr marL="114300" marR="0" lvl="0" indent="-114300" algn="l" defTabSz="914400" rtl="0" eaLnBrk="1" fontAlgn="auto" latinLnBrk="0" hangingPunct="1">
              <a:lnSpc>
                <a:spcPct val="110000"/>
              </a:lnSpc>
              <a:spcBef>
                <a:spcPct val="20000"/>
              </a:spcBef>
              <a:spcAft>
                <a:spcPts val="0"/>
              </a:spcAft>
              <a:buClrTx/>
              <a:buSzTx/>
              <a:buFontTx/>
              <a:buNone/>
              <a:tabLst/>
              <a:defRPr/>
            </a:pPr>
            <a:r>
              <a:rPr kumimoji="0" lang="en-US" sz="800" b="1" i="0" u="none" strike="noStrike" kern="1200" cap="none" spc="0" normalizeH="0" baseline="0" noProof="0" dirty="0">
                <a:ln>
                  <a:noFill/>
                </a:ln>
                <a:solidFill>
                  <a:srgbClr val="008080"/>
                </a:solidFill>
                <a:effectLst/>
                <a:uLnTx/>
                <a:uFillTx/>
                <a:latin typeface="Arial" charset="0"/>
                <a:ea typeface="+mn-ea"/>
                <a:cs typeface="+mn-cs"/>
              </a:rPr>
              <a:t>     </a:t>
            </a:r>
          </a:p>
        </p:txBody>
      </p:sp>
      <p:sp>
        <p:nvSpPr>
          <p:cNvPr id="5" name="Text Box 22"/>
          <p:cNvSpPr txBox="1">
            <a:spLocks noChangeArrowheads="1"/>
          </p:cNvSpPr>
          <p:nvPr/>
        </p:nvSpPr>
        <p:spPr bwMode="auto">
          <a:xfrm>
            <a:off x="968375" y="1219200"/>
            <a:ext cx="4800600" cy="1004888"/>
          </a:xfrm>
          <a:prstGeom prst="rect">
            <a:avLst/>
          </a:prstGeom>
          <a:solidFill>
            <a:srgbClr val="C0C0C0">
              <a:alpha val="50000"/>
            </a:srgbClr>
          </a:solidFill>
          <a:ln w="9525">
            <a:noFill/>
            <a:miter lim="800000"/>
            <a:headEnd/>
            <a:tailEnd/>
          </a:ln>
          <a:effectLst/>
        </p:spPr>
        <p:txBody>
          <a:bodyPr>
            <a:spAutoFit/>
          </a:bodyPr>
          <a:lstStyle/>
          <a:p>
            <a:pPr marL="117475" marR="0" lvl="0" indent="-117475" algn="l" defTabSz="914400" rtl="0" eaLnBrk="1" fontAlgn="auto" latinLnBrk="0" hangingPunct="1">
              <a:lnSpc>
                <a:spcPct val="100000"/>
              </a:lnSpc>
              <a:spcBef>
                <a:spcPct val="0"/>
              </a:spcBef>
              <a:spcAft>
                <a:spcPts val="0"/>
              </a:spcAft>
              <a:buClrTx/>
              <a:buSzTx/>
              <a:buFontTx/>
              <a:buChar char="•"/>
              <a:tabLst/>
              <a:defRPr/>
            </a:pPr>
            <a:r>
              <a:rPr kumimoji="0" lang="en-US" sz="1200" b="0" i="1" u="none" strike="noStrike" kern="1200" cap="none" spc="0" normalizeH="0" baseline="0" noProof="0" dirty="0">
                <a:ln>
                  <a:noFill/>
                </a:ln>
                <a:solidFill>
                  <a:prstClr val="black"/>
                </a:solidFill>
                <a:effectLst/>
                <a:uLnTx/>
                <a:uFillTx/>
                <a:latin typeface="Arial" charset="0"/>
                <a:ea typeface="+mn-ea"/>
                <a:cs typeface="+mn-cs"/>
              </a:rPr>
              <a:t>Good corporate governance includes managing risks</a:t>
            </a:r>
          </a:p>
          <a:p>
            <a:pPr marL="117475" marR="0" lvl="0" indent="-117475" algn="l" defTabSz="914400" rtl="0" eaLnBrk="1" fontAlgn="auto" latinLnBrk="0" hangingPunct="1">
              <a:lnSpc>
                <a:spcPct val="100000"/>
              </a:lnSpc>
              <a:spcBef>
                <a:spcPct val="0"/>
              </a:spcBef>
              <a:spcAft>
                <a:spcPts val="0"/>
              </a:spcAft>
              <a:buClrTx/>
              <a:buSzTx/>
              <a:buFontTx/>
              <a:buChar char="•"/>
              <a:tabLst/>
              <a:defRPr/>
            </a:pPr>
            <a:r>
              <a:rPr kumimoji="0" lang="en-US" sz="1200" b="0" i="1" u="none" strike="noStrike" kern="1200" cap="none" spc="0" normalizeH="0" baseline="0" noProof="0" dirty="0">
                <a:ln>
                  <a:noFill/>
                </a:ln>
                <a:solidFill>
                  <a:prstClr val="black"/>
                </a:solidFill>
                <a:effectLst/>
                <a:uLnTx/>
                <a:uFillTx/>
                <a:latin typeface="Arial" charset="0"/>
                <a:ea typeface="+mn-ea"/>
                <a:cs typeface="+mn-cs"/>
              </a:rPr>
              <a:t>Integrating risk management functions improves performance, is more cost effective and over time is strategic</a:t>
            </a:r>
          </a:p>
          <a:p>
            <a:pPr marL="117475" marR="0" lvl="0" indent="-117475" algn="l" defTabSz="914400" rtl="0" eaLnBrk="1" fontAlgn="auto" latinLnBrk="0" hangingPunct="1">
              <a:lnSpc>
                <a:spcPct val="100000"/>
              </a:lnSpc>
              <a:spcBef>
                <a:spcPct val="0"/>
              </a:spcBef>
              <a:spcAft>
                <a:spcPts val="0"/>
              </a:spcAft>
              <a:buClrTx/>
              <a:buSzTx/>
              <a:buFontTx/>
              <a:buChar char="•"/>
              <a:tabLst/>
              <a:defRPr/>
            </a:pPr>
            <a:r>
              <a:rPr kumimoji="0" lang="en-US" sz="1200" b="0" i="1" u="none" strike="noStrike" kern="1200" cap="none" spc="0" normalizeH="0" baseline="0" noProof="0" dirty="0">
                <a:ln>
                  <a:noFill/>
                </a:ln>
                <a:solidFill>
                  <a:prstClr val="black"/>
                </a:solidFill>
                <a:effectLst/>
                <a:uLnTx/>
                <a:uFillTx/>
                <a:latin typeface="Arial" charset="0"/>
                <a:ea typeface="+mn-ea"/>
                <a:cs typeface="+mn-cs"/>
              </a:rPr>
              <a:t>Managing risks across the enterprise requires common methods and processes</a:t>
            </a:r>
          </a:p>
        </p:txBody>
      </p:sp>
      <p:sp>
        <p:nvSpPr>
          <p:cNvPr id="8" name="Line 18"/>
          <p:cNvSpPr>
            <a:spLocks noChangeShapeType="1"/>
          </p:cNvSpPr>
          <p:nvPr/>
        </p:nvSpPr>
        <p:spPr bwMode="auto">
          <a:xfrm flipH="1">
            <a:off x="861646" y="1318846"/>
            <a:ext cx="0" cy="4800600"/>
          </a:xfrm>
          <a:prstGeom prst="line">
            <a:avLst/>
          </a:prstGeom>
          <a:noFill/>
          <a:ln w="38100">
            <a:solidFill>
              <a:schemeClr val="bg1">
                <a:lumMod val="65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 Box 8"/>
          <p:cNvSpPr txBox="1">
            <a:spLocks noChangeArrowheads="1"/>
          </p:cNvSpPr>
          <p:nvPr/>
        </p:nvSpPr>
        <p:spPr bwMode="auto">
          <a:xfrm>
            <a:off x="3200400" y="2500952"/>
            <a:ext cx="2667000" cy="62865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80"/>
                </a:solidFill>
                <a:effectLst/>
                <a:uLnTx/>
                <a:uFillTx/>
                <a:latin typeface="Arial" charset="0"/>
                <a:ea typeface="+mn-ea"/>
                <a:cs typeface="Times New Roman" pitchFamily="18" charset="0"/>
              </a:rPr>
              <a:t>Advanced Risk Management</a:t>
            </a:r>
          </a:p>
        </p:txBody>
      </p:sp>
      <p:sp>
        <p:nvSpPr>
          <p:cNvPr id="28" name="Text Box 19"/>
          <p:cNvSpPr txBox="1">
            <a:spLocks noChangeArrowheads="1"/>
          </p:cNvSpPr>
          <p:nvPr/>
        </p:nvSpPr>
        <p:spPr bwMode="auto">
          <a:xfrm>
            <a:off x="3186113" y="2743200"/>
            <a:ext cx="2667000" cy="1046440"/>
          </a:xfrm>
          <a:prstGeom prst="rect">
            <a:avLst/>
          </a:prstGeom>
          <a:noFill/>
          <a:ln w="9525">
            <a:noFill/>
            <a:miter lim="800000"/>
            <a:headEnd/>
            <a:tailEnd/>
          </a:ln>
          <a:effectLst/>
        </p:spPr>
        <p:txBody>
          <a:bodyPr>
            <a:spAutoFit/>
          </a:bodyPr>
          <a:lstStyle/>
          <a:p>
            <a:pPr marL="114300" marR="0" lvl="0" indent="-11430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80"/>
                </a:solidFill>
                <a:effectLst/>
                <a:uLnTx/>
                <a:uFillTx/>
                <a:latin typeface="Arial" charset="0"/>
                <a:ea typeface="+mn-ea"/>
                <a:cs typeface="Times New Roman" pitchFamily="18" charset="0"/>
              </a:rPr>
              <a:t>  </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charset="0"/>
                <a:ea typeface="+mn-ea"/>
                <a:cs typeface="+mn-cs"/>
              </a:rPr>
              <a:t>Focus</a:t>
            </a:r>
            <a:r>
              <a:rPr kumimoji="0" lang="en-US" altLang="en-US" sz="1200" b="0" i="0" u="none" strike="noStrike" kern="1200" cap="none" spc="0" normalizeH="0" baseline="0" noProof="0" dirty="0">
                <a:ln>
                  <a:noFill/>
                </a:ln>
                <a:solidFill>
                  <a:prstClr val="black"/>
                </a:solidFill>
                <a:effectLst/>
                <a:uLnTx/>
                <a:uFillTx/>
                <a:latin typeface="Arial" charset="0"/>
                <a:ea typeface="+mn-ea"/>
                <a:cs typeface="+mn-cs"/>
              </a:rPr>
              <a:t>:  Individual Business Risks</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charset="0"/>
                <a:ea typeface="+mn-ea"/>
                <a:cs typeface="+mn-cs"/>
              </a:rPr>
              <a:t>Scope</a:t>
            </a:r>
            <a:r>
              <a:rPr kumimoji="0" lang="en-US" altLang="en-US" sz="1200" b="0" i="0" u="none" strike="noStrike" kern="1200" cap="none" spc="0" normalizeH="0" baseline="0" noProof="0" dirty="0">
                <a:ln>
                  <a:noFill/>
                </a:ln>
                <a:solidFill>
                  <a:prstClr val="black"/>
                </a:solidFill>
                <a:effectLst/>
                <a:uLnTx/>
                <a:uFillTx/>
                <a:latin typeface="Arial" charset="0"/>
                <a:ea typeface="+mn-ea"/>
                <a:cs typeface="+mn-cs"/>
              </a:rPr>
              <a:t>:  Mitigation of Controllable Risks/Manage Risk as an Expense</a:t>
            </a:r>
          </a:p>
        </p:txBody>
      </p:sp>
      <p:sp>
        <p:nvSpPr>
          <p:cNvPr id="29" name="Text Box 7"/>
          <p:cNvSpPr txBox="1">
            <a:spLocks noChangeArrowheads="1"/>
          </p:cNvSpPr>
          <p:nvPr/>
        </p:nvSpPr>
        <p:spPr bwMode="auto">
          <a:xfrm>
            <a:off x="1052513" y="3505200"/>
            <a:ext cx="2147887" cy="1911350"/>
          </a:xfrm>
          <a:prstGeom prst="rect">
            <a:avLst/>
          </a:prstGeom>
          <a:noFill/>
          <a:ln w="9525">
            <a:noFill/>
            <a:miter lim="800000"/>
            <a:headEnd/>
            <a:tailEnd/>
          </a:ln>
          <a:effectLst/>
        </p:spPr>
        <p:txBody>
          <a:bodyPr>
            <a:spAutoFit/>
          </a:bodyPr>
          <a:lstStyle/>
          <a:p>
            <a:pPr marL="114300" marR="0" lvl="0" indent="-11430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80"/>
                </a:solidFill>
                <a:effectLst/>
                <a:uLnTx/>
                <a:uFillTx/>
                <a:latin typeface="Arial" charset="0"/>
                <a:ea typeface="+mn-ea"/>
                <a:cs typeface="Times New Roman" pitchFamily="18" charset="0"/>
              </a:rPr>
              <a:t>Defensive Risk Management</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charset="0"/>
                <a:ea typeface="+mn-ea"/>
                <a:cs typeface="+mn-cs"/>
              </a:rPr>
              <a:t>Focus</a:t>
            </a:r>
            <a:r>
              <a:rPr kumimoji="0" lang="en-US" altLang="en-US" sz="1200" b="0" i="0" u="none" strike="noStrike" kern="1200" cap="none" spc="0" normalizeH="0" baseline="0" noProof="0" dirty="0">
                <a:ln>
                  <a:noFill/>
                </a:ln>
                <a:solidFill>
                  <a:prstClr val="black"/>
                </a:solidFill>
                <a:effectLst/>
                <a:uLnTx/>
                <a:uFillTx/>
                <a:latin typeface="Arial" charset="0"/>
                <a:ea typeface="+mn-ea"/>
                <a:cs typeface="+mn-cs"/>
              </a:rPr>
              <a:t>: Hazard and Casualty Risks</a:t>
            </a:r>
          </a:p>
          <a:p>
            <a:pPr marL="114300" marR="0" lvl="0" indent="-114300" algn="l" defTabSz="914400" rtl="0" eaLnBrk="1" fontAlgn="auto" latinLnBrk="0" hangingPunct="1">
              <a:lnSpc>
                <a:spcPct val="110000"/>
              </a:lnSpc>
              <a:spcBef>
                <a:spcPct val="2000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charset="0"/>
                <a:ea typeface="+mn-ea"/>
                <a:cs typeface="+mn-cs"/>
              </a:rPr>
              <a:t>Scope</a:t>
            </a:r>
            <a:r>
              <a:rPr kumimoji="0" lang="en-US" altLang="en-US" sz="1200" b="0" i="0" u="none" strike="noStrike" kern="1200" cap="none" spc="0" normalizeH="0" baseline="0" noProof="0" dirty="0">
                <a:ln>
                  <a:noFill/>
                </a:ln>
                <a:solidFill>
                  <a:prstClr val="black"/>
                </a:solidFill>
                <a:effectLst/>
                <a:uLnTx/>
                <a:uFillTx/>
                <a:latin typeface="Arial" charset="0"/>
                <a:ea typeface="+mn-ea"/>
                <a:cs typeface="+mn-cs"/>
              </a:rPr>
              <a:t>: Risk Transfer/Insurance/Loss Prevention or Mitigation of I</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nsurable Risks</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t>Copyright © 2011 Risk and Insurance Management Society, Inc.  All rights reserved.</a:t>
            </a:r>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8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P spid="28" grpId="0"/>
      <p:bldP spid="2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382000" cy="4940491"/>
          </a:xfrm>
        </p:spPr>
        <p:txBody>
          <a:bodyPr>
            <a:normAutofit/>
          </a:bodyPr>
          <a:lstStyle/>
          <a:p>
            <a:r>
              <a:rPr lang="en-US" sz="2400" dirty="0">
                <a:solidFill>
                  <a:srgbClr val="002060"/>
                </a:solidFill>
                <a:latin typeface="Calibri" panose="020F0502020204030204" pitchFamily="34" charset="0"/>
                <a:cs typeface="Calibri" panose="020F0502020204030204" pitchFamily="34" charset="0"/>
              </a:rPr>
              <a:t>Make </a:t>
            </a:r>
            <a:r>
              <a:rPr lang="en-US" sz="2400" b="1" dirty="0">
                <a:solidFill>
                  <a:srgbClr val="002060"/>
                </a:solidFill>
                <a:latin typeface="Calibri" panose="020F0502020204030204" pitchFamily="34" charset="0"/>
                <a:cs typeface="Calibri" panose="020F0502020204030204" pitchFamily="34" charset="0"/>
              </a:rPr>
              <a:t>advocating</a:t>
            </a:r>
            <a:r>
              <a:rPr lang="en-US" sz="2400" dirty="0">
                <a:solidFill>
                  <a:srgbClr val="002060"/>
                </a:solidFill>
                <a:latin typeface="Calibri" panose="020F0502020204030204" pitchFamily="34" charset="0"/>
                <a:cs typeface="Calibri" panose="020F0502020204030204" pitchFamily="34" charset="0"/>
              </a:rPr>
              <a:t> for the equitable interests of the injured worker a priority.</a:t>
            </a:r>
          </a:p>
          <a:p>
            <a:r>
              <a:rPr lang="en-US" sz="2400" b="1" dirty="0">
                <a:solidFill>
                  <a:srgbClr val="002060"/>
                </a:solidFill>
                <a:latin typeface="Calibri" panose="020F0502020204030204" pitchFamily="34" charset="0"/>
                <a:cs typeface="Calibri" panose="020F0502020204030204" pitchFamily="34" charset="0"/>
              </a:rPr>
              <a:t>Smooth the interaction </a:t>
            </a:r>
            <a:r>
              <a:rPr lang="en-US" sz="2400" dirty="0">
                <a:solidFill>
                  <a:srgbClr val="002060"/>
                </a:solidFill>
                <a:latin typeface="Calibri" panose="020F0502020204030204" pitchFamily="34" charset="0"/>
                <a:cs typeface="Calibri" panose="020F0502020204030204" pitchFamily="34" charset="0"/>
              </a:rPr>
              <a:t>of injured/ill workers with often complex processes they will encounter.</a:t>
            </a:r>
          </a:p>
          <a:p>
            <a:r>
              <a:rPr lang="en-US" sz="2400" dirty="0">
                <a:solidFill>
                  <a:srgbClr val="002060"/>
                </a:solidFill>
                <a:latin typeface="Calibri" panose="020F0502020204030204" pitchFamily="34" charset="0"/>
                <a:cs typeface="Calibri" panose="020F0502020204030204" pitchFamily="34" charset="0"/>
              </a:rPr>
              <a:t>Utilize a </a:t>
            </a:r>
            <a:r>
              <a:rPr lang="en-US" sz="2400" b="1" dirty="0">
                <a:solidFill>
                  <a:srgbClr val="002060"/>
                </a:solidFill>
                <a:latin typeface="Calibri" panose="020F0502020204030204" pitchFamily="34" charset="0"/>
                <a:cs typeface="Calibri" panose="020F0502020204030204" pitchFamily="34" charset="0"/>
              </a:rPr>
              <a:t>responsive model of care </a:t>
            </a:r>
            <a:r>
              <a:rPr lang="en-US" sz="2400" dirty="0">
                <a:solidFill>
                  <a:srgbClr val="002060"/>
                </a:solidFill>
                <a:latin typeface="Calibri" panose="020F0502020204030204" pitchFamily="34" charset="0"/>
                <a:cs typeface="Calibri" panose="020F0502020204030204" pitchFamily="34" charset="0"/>
              </a:rPr>
              <a:t>by matching injured employees with the best and most appropriate providers.</a:t>
            </a:r>
          </a:p>
          <a:p>
            <a:r>
              <a:rPr lang="en-US" sz="2400" b="1" dirty="0">
                <a:solidFill>
                  <a:srgbClr val="002060"/>
                </a:solidFill>
                <a:latin typeface="Calibri" panose="020F0502020204030204" pitchFamily="34" charset="0"/>
                <a:cs typeface="Calibri" panose="020F0502020204030204" pitchFamily="34" charset="0"/>
              </a:rPr>
              <a:t>Engage all participants </a:t>
            </a:r>
            <a:r>
              <a:rPr lang="en-US" sz="2400" dirty="0">
                <a:solidFill>
                  <a:srgbClr val="002060"/>
                </a:solidFill>
                <a:latin typeface="Calibri" panose="020F0502020204030204" pitchFamily="34" charset="0"/>
                <a:cs typeface="Calibri" panose="020F0502020204030204" pitchFamily="34" charset="0"/>
              </a:rPr>
              <a:t>in the WC program - claims management team; medical providers; employer/leaders - to understand the goals.</a:t>
            </a:r>
          </a:p>
          <a:p>
            <a:r>
              <a:rPr lang="en-US" sz="2400" dirty="0">
                <a:solidFill>
                  <a:srgbClr val="002060"/>
                </a:solidFill>
                <a:latin typeface="Calibri" panose="020F0502020204030204" pitchFamily="34" charset="0"/>
                <a:cs typeface="Calibri" panose="020F0502020204030204" pitchFamily="34" charset="0"/>
              </a:rPr>
              <a:t>Understand &amp; </a:t>
            </a:r>
            <a:r>
              <a:rPr lang="en-US" sz="2400" b="1" dirty="0">
                <a:solidFill>
                  <a:srgbClr val="002060"/>
                </a:solidFill>
                <a:latin typeface="Calibri" panose="020F0502020204030204" pitchFamily="34" charset="0"/>
                <a:cs typeface="Calibri" panose="020F0502020204030204" pitchFamily="34" charset="0"/>
              </a:rPr>
              <a:t>leverage the non-traditional available resources </a:t>
            </a:r>
            <a:r>
              <a:rPr lang="en-US" sz="2400" dirty="0">
                <a:solidFill>
                  <a:srgbClr val="002060"/>
                </a:solidFill>
                <a:latin typeface="Calibri" panose="020F0502020204030204" pitchFamily="34" charset="0"/>
                <a:cs typeface="Calibri" panose="020F0502020204030204" pitchFamily="34" charset="0"/>
              </a:rPr>
              <a:t>for employees - mental health/EAP; health and wellness; social safety nets.</a:t>
            </a:r>
          </a:p>
          <a:p>
            <a:endParaRPr lang="en-US" sz="1900" dirty="0"/>
          </a:p>
          <a:p>
            <a:endParaRPr lang="en-US" dirty="0"/>
          </a:p>
        </p:txBody>
      </p:sp>
      <p:sp>
        <p:nvSpPr>
          <p:cNvPr id="3" name="Title 2"/>
          <p:cNvSpPr>
            <a:spLocks noGrp="1"/>
          </p:cNvSpPr>
          <p:nvPr>
            <p:ph type="title"/>
          </p:nvPr>
        </p:nvSpPr>
        <p:spPr>
          <a:xfrm>
            <a:off x="381000" y="76200"/>
            <a:ext cx="8305800" cy="914400"/>
          </a:xfrm>
        </p:spPr>
        <p:txBody>
          <a:bodyPr>
            <a:normAutofit/>
          </a:bodyPr>
          <a:lstStyle/>
          <a:p>
            <a:r>
              <a:rPr lang="en-US" sz="3200" dirty="0">
                <a:solidFill>
                  <a:srgbClr val="002060"/>
                </a:solidFill>
              </a:rPr>
              <a:t>Key</a:t>
            </a:r>
            <a:r>
              <a:rPr lang="en-US" sz="3200" dirty="0">
                <a:solidFill>
                  <a:srgbClr val="00B0F0"/>
                </a:solidFill>
              </a:rPr>
              <a:t> Take-a-Ways </a:t>
            </a:r>
          </a:p>
        </p:txBody>
      </p:sp>
    </p:spTree>
    <p:extLst>
      <p:ext uri="{BB962C8B-B14F-4D97-AF65-F5344CB8AC3E}">
        <p14:creationId xmlns:p14="http://schemas.microsoft.com/office/powerpoint/2010/main" val="38042596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15"/>
          <a:stretch/>
        </p:blipFill>
        <p:spPr>
          <a:xfrm rot="16200000" flipH="1">
            <a:off x="2799649" y="-338500"/>
            <a:ext cx="3544706" cy="9143999"/>
          </a:xfrm>
          <a:prstGeom prst="rect">
            <a:avLst/>
          </a:prstGeom>
        </p:spPr>
      </p:pic>
      <p:sp>
        <p:nvSpPr>
          <p:cNvPr id="2" name="TextBox 1"/>
          <p:cNvSpPr txBox="1"/>
          <p:nvPr/>
        </p:nvSpPr>
        <p:spPr>
          <a:xfrm>
            <a:off x="1676400" y="1143000"/>
            <a:ext cx="5782962" cy="16158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Current Trends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State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of the “Industry”</a:t>
            </a:r>
          </a:p>
        </p:txBody>
      </p:sp>
    </p:spTree>
    <p:extLst>
      <p:ext uri="{BB962C8B-B14F-4D97-AF65-F5344CB8AC3E}">
        <p14:creationId xmlns:p14="http://schemas.microsoft.com/office/powerpoint/2010/main" val="6502302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Current </a:t>
            </a:r>
            <a:r>
              <a:rPr lang="en-US" b="1" i="1" dirty="0" err="1"/>
              <a:t>TRends</a:t>
            </a:r>
            <a:endParaRPr lang="en-US" b="1" i="1" dirty="0"/>
          </a:p>
        </p:txBody>
      </p:sp>
    </p:spTree>
    <p:extLst>
      <p:ext uri="{BB962C8B-B14F-4D97-AF65-F5344CB8AC3E}">
        <p14:creationId xmlns:p14="http://schemas.microsoft.com/office/powerpoint/2010/main" val="356975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5DB9-9A32-48CB-831C-D78B58B45201}"/>
              </a:ext>
            </a:extLst>
          </p:cNvPr>
          <p:cNvSpPr>
            <a:spLocks noGrp="1"/>
          </p:cNvSpPr>
          <p:nvPr>
            <p:ph type="title"/>
          </p:nvPr>
        </p:nvSpPr>
        <p:spPr>
          <a:xfrm>
            <a:off x="228600" y="365127"/>
            <a:ext cx="8763000" cy="549274"/>
          </a:xfrm>
        </p:spPr>
        <p:txBody>
          <a:bodyPr>
            <a:noAutofit/>
          </a:bodyPr>
          <a:lstStyle/>
          <a:p>
            <a:r>
              <a:rPr lang="en-US" sz="3600" b="1" dirty="0">
                <a:latin typeface="+mn-lt"/>
              </a:rPr>
              <a:t>2018 Global Workforce Trends</a:t>
            </a:r>
          </a:p>
        </p:txBody>
      </p:sp>
      <p:sp>
        <p:nvSpPr>
          <p:cNvPr id="3" name="Content Placeholder 2">
            <a:extLst>
              <a:ext uri="{FF2B5EF4-FFF2-40B4-BE49-F238E27FC236}">
                <a16:creationId xmlns:a16="http://schemas.microsoft.com/office/drawing/2014/main" id="{42C531A0-AA3A-4080-8D62-3B057ABAFD54}"/>
              </a:ext>
            </a:extLst>
          </p:cNvPr>
          <p:cNvSpPr>
            <a:spLocks noGrp="1"/>
          </p:cNvSpPr>
          <p:nvPr>
            <p:ph idx="1"/>
          </p:nvPr>
        </p:nvSpPr>
        <p:spPr>
          <a:xfrm>
            <a:off x="533400" y="1371600"/>
            <a:ext cx="7981950" cy="5486400"/>
          </a:xfrm>
        </p:spPr>
        <p:txBody>
          <a:bodyPr>
            <a:normAutofit lnSpcReduction="10000"/>
          </a:bodyPr>
          <a:lstStyle/>
          <a:p>
            <a:pPr marL="457200" indent="-457200">
              <a:buFont typeface="+mj-lt"/>
              <a:buAutoNum type="arabicPeriod"/>
            </a:pPr>
            <a:r>
              <a:rPr lang="en-US" sz="2400" dirty="0"/>
              <a:t>Leaders encourage more human interaction</a:t>
            </a:r>
          </a:p>
          <a:p>
            <a:pPr marL="457200" indent="-457200">
              <a:buFont typeface="+mj-lt"/>
              <a:buAutoNum type="arabicPeriod"/>
            </a:pPr>
            <a:r>
              <a:rPr lang="en-US" sz="2400" dirty="0"/>
              <a:t>The next wave of learning credentials</a:t>
            </a:r>
          </a:p>
          <a:p>
            <a:pPr marL="457200" indent="-457200">
              <a:buFont typeface="+mj-lt"/>
              <a:buAutoNum type="arabicPeriod"/>
            </a:pPr>
            <a:r>
              <a:rPr lang="en-US" sz="2400" dirty="0"/>
              <a:t>Companies focus on upskilling and retraining current workers</a:t>
            </a:r>
          </a:p>
          <a:p>
            <a:pPr marL="457200" indent="-457200">
              <a:buFont typeface="+mj-lt"/>
              <a:buAutoNum type="arabicPeriod"/>
            </a:pPr>
            <a:r>
              <a:rPr lang="en-US" sz="2400" dirty="0"/>
              <a:t>AI becomes embedded in the workplace</a:t>
            </a:r>
          </a:p>
          <a:p>
            <a:pPr marL="457200" indent="-457200">
              <a:buFont typeface="+mj-lt"/>
              <a:buAutoNum type="arabicPeriod"/>
            </a:pPr>
            <a:r>
              <a:rPr lang="en-US" sz="2400" dirty="0"/>
              <a:t>Financial and mental wellness get prioritized</a:t>
            </a:r>
          </a:p>
          <a:p>
            <a:pPr marL="457200" indent="-457200">
              <a:buFont typeface="+mj-lt"/>
              <a:buAutoNum type="arabicPeriod"/>
            </a:pPr>
            <a:r>
              <a:rPr lang="en-US" sz="2400" dirty="0"/>
              <a:t>Employee burnout causes more turnover</a:t>
            </a:r>
          </a:p>
          <a:p>
            <a:pPr marL="457200" indent="-457200">
              <a:buFont typeface="+mj-lt"/>
              <a:buAutoNum type="arabicPeriod"/>
            </a:pPr>
            <a:r>
              <a:rPr lang="en-US" sz="2400" dirty="0"/>
              <a:t>Workforce decisions away consumer behavior</a:t>
            </a:r>
          </a:p>
          <a:p>
            <a:pPr marL="457200" indent="-457200">
              <a:buFont typeface="+mj-lt"/>
              <a:buAutoNum type="arabicPeriod"/>
            </a:pPr>
            <a:r>
              <a:rPr lang="en-US" sz="2400" dirty="0"/>
              <a:t>Companies take diversity more seriously</a:t>
            </a:r>
          </a:p>
          <a:p>
            <a:pPr marL="457200" indent="-457200">
              <a:buFont typeface="+mj-lt"/>
              <a:buAutoNum type="arabicPeriod"/>
            </a:pPr>
            <a:r>
              <a:rPr lang="en-US" sz="2400" dirty="0"/>
              <a:t>The deregulation of labor laws</a:t>
            </a:r>
          </a:p>
          <a:p>
            <a:pPr marL="457200" indent="-457200">
              <a:buFont typeface="+mj-lt"/>
              <a:buAutoNum type="arabicPeriod"/>
            </a:pPr>
            <a:r>
              <a:rPr lang="en-US" sz="2400" dirty="0"/>
              <a:t>The aging of the workforce</a:t>
            </a:r>
          </a:p>
          <a:p>
            <a:pPr marL="0" indent="0">
              <a:buNone/>
            </a:pPr>
            <a:endParaRPr lang="en-US" dirty="0"/>
          </a:p>
          <a:p>
            <a:pPr marL="0" indent="0">
              <a:buNone/>
            </a:pPr>
            <a:r>
              <a:rPr lang="en-US" sz="1700" dirty="0"/>
              <a:t>Source: Forbes and Dan </a:t>
            </a:r>
            <a:r>
              <a:rPr lang="en-US" sz="1700" dirty="0" err="1"/>
              <a:t>Schawbel’s</a:t>
            </a:r>
            <a:r>
              <a:rPr lang="en-US" sz="1700" dirty="0"/>
              <a:t> “Promote Yourself and Me”</a:t>
            </a:r>
          </a:p>
          <a:p>
            <a:pPr marL="457200" indent="-457200">
              <a:buFont typeface="+mj-lt"/>
              <a:buAutoNum type="arabicPeriod"/>
            </a:pPr>
            <a:endParaRPr lang="en-US" dirty="0"/>
          </a:p>
        </p:txBody>
      </p:sp>
    </p:spTree>
    <p:extLst>
      <p:ext uri="{BB962C8B-B14F-4D97-AF65-F5344CB8AC3E}">
        <p14:creationId xmlns:p14="http://schemas.microsoft.com/office/powerpoint/2010/main" val="6179238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57" y="152400"/>
            <a:ext cx="8534400" cy="357583"/>
          </a:xfrm>
        </p:spPr>
        <p:txBody>
          <a:bodyPr>
            <a:normAutofit fontScale="90000"/>
          </a:bodyPr>
          <a:lstStyle/>
          <a:p>
            <a:r>
              <a:rPr lang="en-US" sz="3600" b="1" dirty="0"/>
              <a:t>Work Force Environment </a:t>
            </a:r>
            <a:br>
              <a:rPr lang="en-US" sz="3600" b="1" dirty="0"/>
            </a:br>
            <a:r>
              <a:rPr lang="en-US" sz="3600" b="1" dirty="0"/>
              <a:t>Change Drivers</a:t>
            </a:r>
            <a:r>
              <a:rPr lang="en-US" sz="3600" b="1" dirty="0">
                <a:latin typeface="+mn-lt"/>
              </a:rPr>
              <a:t/>
            </a:r>
            <a:br>
              <a:rPr lang="en-US" sz="3600" b="1" dirty="0">
                <a:latin typeface="+mn-lt"/>
              </a:rPr>
            </a:br>
            <a:endParaRPr lang="en-US" sz="3600" b="1" dirty="0">
              <a:latin typeface="+mn-lt"/>
            </a:endParaRPr>
          </a:p>
        </p:txBody>
      </p:sp>
      <p:sp>
        <p:nvSpPr>
          <p:cNvPr id="3" name="Content Placeholder 2"/>
          <p:cNvSpPr>
            <a:spLocks noGrp="1"/>
          </p:cNvSpPr>
          <p:nvPr>
            <p:ph idx="1"/>
          </p:nvPr>
        </p:nvSpPr>
        <p:spPr/>
        <p:txBody>
          <a:bodyPr>
            <a:normAutofit lnSpcReduction="10000"/>
          </a:bodyPr>
          <a:lstStyle/>
          <a:p>
            <a:r>
              <a:rPr lang="en-US" sz="2800" dirty="0"/>
              <a:t>Increased consolidation among insurance firms due to desire to expand capabilities and diversify risks.</a:t>
            </a:r>
          </a:p>
          <a:p>
            <a:r>
              <a:rPr lang="en-US" sz="2800" dirty="0"/>
              <a:t>Companies striving towards diverse and inclusive teams to create better economic and social outcomes.</a:t>
            </a:r>
          </a:p>
          <a:p>
            <a:r>
              <a:rPr lang="en-US" sz="2800" dirty="0"/>
              <a:t>20% of workforce will be contractors or temporary workers by 2022.</a:t>
            </a:r>
          </a:p>
          <a:p>
            <a:r>
              <a:rPr lang="en-US" sz="2800" dirty="0"/>
              <a:t>Driverless cars and the sharing economy creating new exposures for insurance industry,</a:t>
            </a:r>
          </a:p>
        </p:txBody>
      </p:sp>
    </p:spTree>
    <p:extLst>
      <p:ext uri="{BB962C8B-B14F-4D97-AF65-F5344CB8AC3E}">
        <p14:creationId xmlns:p14="http://schemas.microsoft.com/office/powerpoint/2010/main" val="1344675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4254"/>
            <a:ext cx="8382000" cy="540146"/>
          </a:xfrm>
        </p:spPr>
        <p:txBody>
          <a:bodyPr/>
          <a:lstStyle/>
          <a:p>
            <a:r>
              <a:rPr lang="en-US" sz="3600" b="1" dirty="0"/>
              <a:t>Emerging (disruptive) Workplace Issues</a:t>
            </a:r>
          </a:p>
        </p:txBody>
      </p:sp>
      <p:graphicFrame>
        <p:nvGraphicFramePr>
          <p:cNvPr id="4" name="Diagram 3"/>
          <p:cNvGraphicFramePr/>
          <p:nvPr>
            <p:extLst/>
          </p:nvPr>
        </p:nvGraphicFramePr>
        <p:xfrm>
          <a:off x="1066800" y="1752600"/>
          <a:ext cx="6705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850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838200"/>
          </a:xfrm>
        </p:spPr>
        <p:txBody>
          <a:bodyPr>
            <a:normAutofit/>
          </a:bodyPr>
          <a:lstStyle/>
          <a:p>
            <a:r>
              <a:rPr lang="en-US" sz="3600" b="1" dirty="0"/>
              <a:t>Robotics: Creating and Replacing</a:t>
            </a:r>
          </a:p>
        </p:txBody>
      </p:sp>
      <p:sp>
        <p:nvSpPr>
          <p:cNvPr id="3" name="Content Placeholder 2"/>
          <p:cNvSpPr>
            <a:spLocks noGrp="1"/>
          </p:cNvSpPr>
          <p:nvPr>
            <p:ph idx="1"/>
          </p:nvPr>
        </p:nvSpPr>
        <p:spPr>
          <a:xfrm>
            <a:off x="457200" y="2743201"/>
            <a:ext cx="2438400" cy="3429000"/>
          </a:xfrm>
          <a:solidFill>
            <a:schemeClr val="tx2">
              <a:lumMod val="20000"/>
              <a:lumOff val="80000"/>
            </a:schemeClr>
          </a:solidFill>
          <a:ln>
            <a:solidFill>
              <a:schemeClr val="accent1"/>
            </a:solidFill>
          </a:ln>
        </p:spPr>
        <p:txBody>
          <a:bodyPr>
            <a:normAutofit/>
          </a:bodyPr>
          <a:lstStyle/>
          <a:p>
            <a:pPr marL="0" indent="0">
              <a:buNone/>
            </a:pPr>
            <a:r>
              <a:rPr lang="en-US" dirty="0"/>
              <a:t>Artificial intelligence will </a:t>
            </a:r>
            <a:r>
              <a:rPr lang="en-US" b="1" i="1" u="sng" dirty="0"/>
              <a:t>create</a:t>
            </a:r>
            <a:r>
              <a:rPr lang="en-US" dirty="0"/>
              <a:t> 2 million new jobs by 2025.</a:t>
            </a:r>
          </a:p>
          <a:p>
            <a:pPr marL="0" indent="0">
              <a:buNone/>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004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6248400" y="2730910"/>
            <a:ext cx="2209800" cy="3441290"/>
          </a:xfrm>
          <a:prstGeom prst="rect">
            <a:avLst/>
          </a:prstGeom>
          <a:solidFill>
            <a:schemeClr val="accent1">
              <a:lumMod val="40000"/>
              <a:lumOff val="60000"/>
            </a:schemeClr>
          </a:solidFill>
          <a:ln>
            <a:solidFill>
              <a:schemeClr val="accent1"/>
            </a:solidFill>
          </a:ln>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4F81BD"/>
              </a:buClr>
              <a:buSzPct val="85000"/>
              <a:buFont typeface="Arial"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47 percent of jobs currently done by people in the United States </a:t>
            </a:r>
            <a:r>
              <a:rPr kumimoji="0" lang="en-US" sz="2600" b="1" i="1" u="sng" strike="noStrike" kern="1200" cap="none" spc="0" normalizeH="0" baseline="0" noProof="0" dirty="0">
                <a:ln>
                  <a:noFill/>
                </a:ln>
                <a:solidFill>
                  <a:prstClr val="black"/>
                </a:solidFill>
                <a:effectLst/>
                <a:uLnTx/>
                <a:uFillTx/>
                <a:latin typeface="Calibri"/>
                <a:ea typeface="+mn-ea"/>
                <a:cs typeface="+mn-cs"/>
              </a:rPr>
              <a:t>will be done by machines and software </a:t>
            </a:r>
            <a:r>
              <a:rPr kumimoji="0" lang="en-US" sz="2600" b="0" i="0" u="none" strike="noStrike" kern="1200" cap="none" spc="0" normalizeH="0" baseline="0" noProof="0" dirty="0">
                <a:ln>
                  <a:noFill/>
                </a:ln>
                <a:solidFill>
                  <a:prstClr val="black"/>
                </a:solidFill>
                <a:effectLst/>
                <a:uLnTx/>
                <a:uFillTx/>
                <a:latin typeface="Calibri"/>
                <a:ea typeface="+mn-ea"/>
                <a:cs typeface="+mn-cs"/>
              </a:rPr>
              <a:t>within one to two decades.</a:t>
            </a:r>
          </a:p>
          <a:p>
            <a:pPr marL="0" marR="0" lvl="0" indent="0" algn="l" defTabSz="914400" rtl="0" eaLnBrk="1" fontAlgn="auto" latinLnBrk="0" hangingPunct="1">
              <a:lnSpc>
                <a:spcPct val="100000"/>
              </a:lnSpc>
              <a:spcBef>
                <a:spcPct val="20000"/>
              </a:spcBef>
              <a:spcAft>
                <a:spcPts val="0"/>
              </a:spcAft>
              <a:buClr>
                <a:srgbClr val="4F81BD"/>
              </a:buClr>
              <a:buSzPct val="85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2"/>
          <p:cNvSpPr txBox="1">
            <a:spLocks/>
          </p:cNvSpPr>
          <p:nvPr/>
        </p:nvSpPr>
        <p:spPr>
          <a:xfrm>
            <a:off x="604684" y="1524000"/>
            <a:ext cx="7853516" cy="978310"/>
          </a:xfrm>
          <a:prstGeom prst="rect">
            <a:avLst/>
          </a:prstGeom>
          <a:solidFill>
            <a:schemeClr val="bg2"/>
          </a:solidFill>
          <a:ln>
            <a:solidFill>
              <a:schemeClr val="accent1"/>
            </a:solid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4F81BD"/>
              </a:buClr>
              <a:buSzPct val="85000"/>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Over the past 10 years automation has displaced 22.7 million jobs and  created 13.6 million new jobs. </a:t>
            </a:r>
          </a:p>
        </p:txBody>
      </p:sp>
    </p:spTree>
    <p:extLst>
      <p:ext uri="{BB962C8B-B14F-4D97-AF65-F5344CB8AC3E}">
        <p14:creationId xmlns:p14="http://schemas.microsoft.com/office/powerpoint/2010/main" val="1704533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514600" cy="1264920"/>
          </a:xfrm>
        </p:spPr>
        <p:txBody>
          <a:bodyPr>
            <a:noAutofit/>
          </a:bodyPr>
          <a:lstStyle/>
          <a:p>
            <a:r>
              <a:rPr lang="en-US" sz="2800" b="1" dirty="0"/>
              <a:t>Acceleration in Technology</a:t>
            </a:r>
          </a:p>
        </p:txBody>
      </p:sp>
      <p:sp>
        <p:nvSpPr>
          <p:cNvPr id="4" name="Text Placeholder 3"/>
          <p:cNvSpPr>
            <a:spLocks noGrp="1"/>
          </p:cNvSpPr>
          <p:nvPr>
            <p:ph type="body" sz="half" idx="2"/>
          </p:nvPr>
        </p:nvSpPr>
        <p:spPr>
          <a:xfrm>
            <a:off x="457200" y="2133600"/>
            <a:ext cx="2362200" cy="4242816"/>
          </a:xfrm>
        </p:spPr>
        <p:txBody>
          <a:bodyPr>
            <a:normAutofit/>
          </a:bodyPr>
          <a:lstStyle/>
          <a:p>
            <a:r>
              <a:rPr lang="en-US" sz="2400" dirty="0"/>
              <a:t>Advancements in technology are changing the nature of jobs.</a:t>
            </a:r>
          </a:p>
          <a:p>
            <a:endParaRPr lang="en-US" sz="2400" dirty="0"/>
          </a:p>
          <a:p>
            <a:r>
              <a:rPr lang="en-US" sz="2400" b="1" i="1" dirty="0"/>
              <a:t>At the cusp of the 5</a:t>
            </a:r>
            <a:r>
              <a:rPr lang="en-US" sz="2400" b="1" i="1" baseline="30000" dirty="0"/>
              <a:t>th</a:t>
            </a:r>
            <a:r>
              <a:rPr lang="en-US" sz="2400" b="1" i="1" dirty="0"/>
              <a:t> industrial revolution</a:t>
            </a:r>
          </a:p>
          <a:p>
            <a:endParaRPr lang="en-US" sz="2400" dirty="0"/>
          </a:p>
          <a:p>
            <a:endParaRPr lang="en-US" sz="2400" dirty="0"/>
          </a:p>
          <a:p>
            <a:endParaRPr lang="en-US" dirty="0"/>
          </a:p>
        </p:txBody>
      </p:sp>
      <p:grpSp>
        <p:nvGrpSpPr>
          <p:cNvPr id="9" name="Group 8"/>
          <p:cNvGrpSpPr/>
          <p:nvPr/>
        </p:nvGrpSpPr>
        <p:grpSpPr>
          <a:xfrm>
            <a:off x="3276600" y="1447800"/>
            <a:ext cx="5562600" cy="4873113"/>
            <a:chOff x="2895600" y="838200"/>
            <a:chExt cx="5943600" cy="5638800"/>
          </a:xfrm>
        </p:grpSpPr>
        <p:sp>
          <p:nvSpPr>
            <p:cNvPr id="10" name="Rectangle 9"/>
            <p:cNvSpPr/>
            <p:nvPr/>
          </p:nvSpPr>
          <p:spPr>
            <a:xfrm>
              <a:off x="2895600" y="838200"/>
              <a:ext cx="5943600" cy="5638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3048000" y="994287"/>
              <a:ext cx="5638800" cy="53266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CE1"/>
                </a:solidFill>
                <a:effectLst/>
                <a:uLnTx/>
                <a:uFillTx/>
                <a:latin typeface="Calibri"/>
                <a:ea typeface="+mn-ea"/>
                <a:cs typeface="+mn-cs"/>
              </a:endParaRPr>
            </a:p>
          </p:txBody>
        </p:sp>
      </p:grpSp>
      <p:sp>
        <p:nvSpPr>
          <p:cNvPr id="12" name="Text Placeholder 3"/>
          <p:cNvSpPr txBox="1">
            <a:spLocks/>
          </p:cNvSpPr>
          <p:nvPr/>
        </p:nvSpPr>
        <p:spPr>
          <a:xfrm>
            <a:off x="3543300" y="1582692"/>
            <a:ext cx="5029200" cy="4359064"/>
          </a:xfrm>
          <a:prstGeom prst="rect">
            <a:avLst/>
          </a:prstGeom>
          <a:solidFill>
            <a:srgbClr val="002060"/>
          </a:solidFill>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85000"/>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900"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20000"/>
              </a:spcBef>
              <a:spcAft>
                <a:spcPts val="0"/>
              </a:spcAft>
              <a:buClr>
                <a:srgbClr val="4F81BD"/>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Recent adoption of advanced AI algorithms triggered by access to big data and better hardware &amp; processing</a:t>
            </a:r>
          </a:p>
          <a:p>
            <a:pPr marL="342900" marR="0" lvl="0" indent="-342900" algn="l" defTabSz="914400" rtl="0" eaLnBrk="1" fontAlgn="auto" latinLnBrk="0" hangingPunct="1">
              <a:lnSpc>
                <a:spcPct val="150000"/>
              </a:lnSpc>
              <a:spcBef>
                <a:spcPct val="20000"/>
              </a:spcBef>
              <a:spcAft>
                <a:spcPts val="0"/>
              </a:spcAft>
              <a:buClr>
                <a:srgbClr val="4F81BD"/>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Blue &amp; collar impacts: Entry level employees need a higher skillset</a:t>
            </a:r>
          </a:p>
          <a:p>
            <a:pPr marL="342900" marR="0" lvl="0" indent="-342900" algn="l" defTabSz="914400" rtl="0" eaLnBrk="1" fontAlgn="auto" latinLnBrk="0" hangingPunct="1">
              <a:lnSpc>
                <a:spcPct val="150000"/>
              </a:lnSpc>
              <a:spcBef>
                <a:spcPct val="20000"/>
              </a:spcBef>
              <a:spcAft>
                <a:spcPts val="0"/>
              </a:spcAft>
              <a:buClr>
                <a:srgbClr val="4F81BD"/>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Difficulty replacing middle and upper level management </a:t>
            </a:r>
          </a:p>
          <a:p>
            <a:pPr marL="342900" marR="0" lvl="0" indent="-342900" algn="l" defTabSz="914400" rtl="0" eaLnBrk="1" fontAlgn="auto" latinLnBrk="0" hangingPunct="1">
              <a:lnSpc>
                <a:spcPct val="150000"/>
              </a:lnSpc>
              <a:spcBef>
                <a:spcPct val="20000"/>
              </a:spcBef>
              <a:spcAft>
                <a:spcPts val="0"/>
              </a:spcAft>
              <a:buClr>
                <a:srgbClr val="4F81BD"/>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Only 40% of demand for technical and managerial talent are being met</a:t>
            </a:r>
          </a:p>
          <a:p>
            <a:pPr marL="0" marR="0" lvl="0" indent="0" algn="l" defTabSz="914400" rtl="0" eaLnBrk="1" fontAlgn="auto" latinLnBrk="0" hangingPunct="1">
              <a:lnSpc>
                <a:spcPct val="100000"/>
              </a:lnSpc>
              <a:spcBef>
                <a:spcPct val="20000"/>
              </a:spcBef>
              <a:spcAft>
                <a:spcPts val="0"/>
              </a:spcAft>
              <a:buClr>
                <a:srgbClr val="4F81BD"/>
              </a:buClr>
              <a:buSzPct val="85000"/>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3888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533400"/>
          </a:xfrm>
        </p:spPr>
        <p:txBody>
          <a:bodyPr>
            <a:normAutofit fontScale="90000"/>
          </a:bodyPr>
          <a:lstStyle/>
          <a:p>
            <a:r>
              <a:rPr lang="en-US" sz="3600" b="1" dirty="0"/>
              <a:t>The Future of Automation </a:t>
            </a:r>
          </a:p>
        </p:txBody>
      </p:sp>
      <p:sp>
        <p:nvSpPr>
          <p:cNvPr id="3" name="Content Placeholder 2"/>
          <p:cNvSpPr>
            <a:spLocks noGrp="1"/>
          </p:cNvSpPr>
          <p:nvPr>
            <p:ph idx="1"/>
          </p:nvPr>
        </p:nvSpPr>
        <p:spPr>
          <a:xfrm>
            <a:off x="457200" y="1676400"/>
            <a:ext cx="8229600" cy="4800600"/>
          </a:xfrm>
        </p:spPr>
        <p:txBody>
          <a:bodyPr>
            <a:normAutofit/>
          </a:bodyPr>
          <a:lstStyle/>
          <a:p>
            <a:r>
              <a:rPr lang="en-US" sz="2800" dirty="0"/>
              <a:t>By 2023 9% of labor demand will come from occupations that do not exist today</a:t>
            </a:r>
            <a:br>
              <a:rPr lang="en-US" sz="2800" dirty="0"/>
            </a:br>
            <a:endParaRPr lang="en-US" sz="2800" dirty="0"/>
          </a:p>
          <a:p>
            <a:r>
              <a:rPr lang="en-US" sz="2800" dirty="0"/>
              <a:t>Highest risk categories being taken over by automation </a:t>
            </a:r>
          </a:p>
          <a:p>
            <a:pPr lvl="1"/>
            <a:r>
              <a:rPr lang="en-US" sz="2800" dirty="0"/>
              <a:t>Underwriting </a:t>
            </a:r>
          </a:p>
          <a:p>
            <a:pPr lvl="1"/>
            <a:r>
              <a:rPr lang="en-US" sz="2800" dirty="0"/>
              <a:t>Claims/ policy personal</a:t>
            </a:r>
          </a:p>
          <a:p>
            <a:pPr lvl="1"/>
            <a:r>
              <a:rPr lang="en-US" sz="2800" dirty="0"/>
              <a:t>Claims adjusters </a:t>
            </a:r>
          </a:p>
          <a:p>
            <a:pPr lvl="1"/>
            <a:r>
              <a:rPr lang="en-US" sz="2800" dirty="0"/>
              <a:t>Examiners / investigators </a:t>
            </a:r>
          </a:p>
          <a:p>
            <a:endParaRPr lang="en-US" dirty="0"/>
          </a:p>
          <a:p>
            <a:pPr marL="0" indent="0">
              <a:buNone/>
            </a:pPr>
            <a:endParaRPr lang="en-US" dirty="0"/>
          </a:p>
        </p:txBody>
      </p:sp>
    </p:spTree>
    <p:extLst>
      <p:ext uri="{BB962C8B-B14F-4D97-AF65-F5344CB8AC3E}">
        <p14:creationId xmlns:p14="http://schemas.microsoft.com/office/powerpoint/2010/main" val="4245674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2900" y="1600200"/>
            <a:ext cx="8534400" cy="4343400"/>
          </a:xfrm>
        </p:spPr>
        <p:txBody>
          <a:bodyPr>
            <a:normAutofit fontScale="85000" lnSpcReduction="20000"/>
          </a:bodyPr>
          <a:lstStyle/>
          <a:p>
            <a:r>
              <a:rPr lang="en-US" dirty="0"/>
              <a:t>Unique/specialized skills not often taught to undergrads</a:t>
            </a:r>
          </a:p>
          <a:p>
            <a:pPr lvl="1"/>
            <a:r>
              <a:rPr lang="en-US" dirty="0"/>
              <a:t>Statutory accounting</a:t>
            </a:r>
          </a:p>
          <a:p>
            <a:pPr lvl="1"/>
            <a:r>
              <a:rPr lang="en-US" dirty="0"/>
              <a:t>Insurance portfolio management</a:t>
            </a:r>
          </a:p>
          <a:p>
            <a:pPr lvl="1"/>
            <a:r>
              <a:rPr lang="en-US" dirty="0"/>
              <a:t>Insurance contract technicalities</a:t>
            </a:r>
            <a:br>
              <a:rPr lang="en-US" dirty="0"/>
            </a:br>
            <a:endParaRPr lang="en-US" dirty="0"/>
          </a:p>
          <a:p>
            <a:r>
              <a:rPr lang="en-US" dirty="0"/>
              <a:t>Perceptions of the “industry”</a:t>
            </a:r>
          </a:p>
          <a:p>
            <a:pPr lvl="1"/>
            <a:r>
              <a:rPr lang="en-US" dirty="0"/>
              <a:t>Boring and staid</a:t>
            </a:r>
          </a:p>
          <a:p>
            <a:pPr lvl="1"/>
            <a:r>
              <a:rPr lang="en-US" dirty="0"/>
              <a:t>Limited earnings potential</a:t>
            </a:r>
          </a:p>
          <a:p>
            <a:pPr lvl="1"/>
            <a:r>
              <a:rPr lang="en-US" dirty="0"/>
              <a:t>Lacking innovation</a:t>
            </a:r>
          </a:p>
          <a:p>
            <a:pPr lvl="1"/>
            <a:r>
              <a:rPr lang="en-US" dirty="0"/>
              <a:t>It’s all about “selling” (“life insurance or used cars?)</a:t>
            </a:r>
          </a:p>
        </p:txBody>
      </p:sp>
      <p:sp>
        <p:nvSpPr>
          <p:cNvPr id="3" name="Title 2"/>
          <p:cNvSpPr>
            <a:spLocks noGrp="1"/>
          </p:cNvSpPr>
          <p:nvPr>
            <p:ph type="title"/>
          </p:nvPr>
        </p:nvSpPr>
        <p:spPr>
          <a:xfrm>
            <a:off x="152400" y="304800"/>
            <a:ext cx="8534400" cy="914400"/>
          </a:xfrm>
        </p:spPr>
        <p:txBody>
          <a:bodyPr>
            <a:normAutofit fontScale="90000"/>
          </a:bodyPr>
          <a:lstStyle/>
          <a:p>
            <a:r>
              <a:rPr lang="en-US" dirty="0"/>
              <a:t>What Are the Key Challenges Faced </a:t>
            </a:r>
            <a:br>
              <a:rPr lang="en-US" dirty="0"/>
            </a:br>
            <a:r>
              <a:rPr lang="en-US" dirty="0"/>
              <a:t>in the Industry?</a:t>
            </a:r>
          </a:p>
        </p:txBody>
      </p:sp>
    </p:spTree>
    <p:extLst>
      <p:ext uri="{BB962C8B-B14F-4D97-AF65-F5344CB8AC3E}">
        <p14:creationId xmlns:p14="http://schemas.microsoft.com/office/powerpoint/2010/main" val="238110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t>Copyright © 2011 Risk and Insurance Management Society, Inc.  All rights reserved.</a:t>
            </a:r>
          </a:p>
        </p:txBody>
      </p:sp>
      <p:sp>
        <p:nvSpPr>
          <p:cNvPr id="7" name="Rectangle 2"/>
          <p:cNvSpPr txBox="1">
            <a:spLocks noChangeArrowheads="1"/>
          </p:cNvSpPr>
          <p:nvPr/>
        </p:nvSpPr>
        <p:spPr>
          <a:xfrm>
            <a:off x="762000" y="609600"/>
            <a:ext cx="7010400" cy="533400"/>
          </a:xfrm>
          <a:prstGeom prst="rect">
            <a:avLst/>
          </a:prstGeom>
        </p:spPr>
        <p:txBody>
          <a:bodyPr vert="horz" lIns="91440" tIns="45720" rIns="91440" bIns="45720" rtlCol="0"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Risk Leader Responsibilities</a:t>
            </a:r>
          </a:p>
        </p:txBody>
      </p:sp>
      <p:graphicFrame>
        <p:nvGraphicFramePr>
          <p:cNvPr id="8" name="Diagram 7"/>
          <p:cNvGraphicFramePr/>
          <p:nvPr/>
        </p:nvGraphicFramePr>
        <p:xfrm>
          <a:off x="762000" y="1397000"/>
          <a:ext cx="80772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F20A98-0726-45FB-8144-8B9FE531FD0C}"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25801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28800"/>
            <a:ext cx="8534400" cy="4572000"/>
          </a:xfrm>
        </p:spPr>
        <p:txBody>
          <a:bodyPr/>
          <a:lstStyle/>
          <a:p>
            <a:r>
              <a:rPr lang="en-US" dirty="0"/>
              <a:t>Impacts from mergers and acquisitions</a:t>
            </a:r>
          </a:p>
          <a:p>
            <a:r>
              <a:rPr lang="en-US" dirty="0"/>
              <a:t>Providing upward mobility</a:t>
            </a:r>
          </a:p>
          <a:p>
            <a:r>
              <a:rPr lang="en-US" dirty="0"/>
              <a:t>Small team hurdles</a:t>
            </a:r>
          </a:p>
          <a:p>
            <a:r>
              <a:rPr lang="en-US" dirty="0"/>
              <a:t>Limited understanding of the value and use of social media</a:t>
            </a:r>
          </a:p>
          <a:p>
            <a:r>
              <a:rPr lang="en-US" dirty="0"/>
              <a:t>Generational differences</a:t>
            </a:r>
          </a:p>
          <a:p>
            <a:r>
              <a:rPr lang="en-US" dirty="0"/>
              <a:t>Engendered loyalty</a:t>
            </a:r>
          </a:p>
          <a:p>
            <a:r>
              <a:rPr lang="en-US" dirty="0"/>
              <a:t>Compensation plan limitations</a:t>
            </a:r>
          </a:p>
        </p:txBody>
      </p:sp>
      <p:sp>
        <p:nvSpPr>
          <p:cNvPr id="3" name="Title 2"/>
          <p:cNvSpPr>
            <a:spLocks noGrp="1"/>
          </p:cNvSpPr>
          <p:nvPr>
            <p:ph type="title"/>
          </p:nvPr>
        </p:nvSpPr>
        <p:spPr/>
        <p:txBody>
          <a:bodyPr/>
          <a:lstStyle/>
          <a:p>
            <a:r>
              <a:rPr lang="en-US" dirty="0"/>
              <a:t>More Challenges</a:t>
            </a:r>
          </a:p>
        </p:txBody>
      </p:sp>
    </p:spTree>
    <p:extLst>
      <p:ext uri="{BB962C8B-B14F-4D97-AF65-F5344CB8AC3E}">
        <p14:creationId xmlns:p14="http://schemas.microsoft.com/office/powerpoint/2010/main" val="25993122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Succession Planning</a:t>
            </a:r>
          </a:p>
        </p:txBody>
      </p:sp>
      <p:graphicFrame>
        <p:nvGraphicFramePr>
          <p:cNvPr id="8" name="Chart 7"/>
          <p:cNvGraphicFramePr/>
          <p:nvPr>
            <p:extLst/>
          </p:nvPr>
        </p:nvGraphicFramePr>
        <p:xfrm>
          <a:off x="405044" y="1754982"/>
          <a:ext cx="1400175" cy="113109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76481" y="1995407"/>
            <a:ext cx="125730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62%</a:t>
            </a:r>
          </a:p>
        </p:txBody>
      </p:sp>
      <p:sp>
        <p:nvSpPr>
          <p:cNvPr id="10" name="TextBox 9"/>
          <p:cNvSpPr txBox="1"/>
          <p:nvPr/>
        </p:nvSpPr>
        <p:spPr>
          <a:xfrm>
            <a:off x="1971952" y="2064656"/>
            <a:ext cx="7172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 INSURERS DO NOT HAVE </a:t>
            </a:r>
            <a:r>
              <a:rPr kumimoji="0" lang="en-US" sz="1800" b="1" i="0" u="none" strike="noStrike" kern="1200" cap="none" spc="0" normalizeH="0" baseline="0" noProof="0" dirty="0">
                <a:ln>
                  <a:noFill/>
                </a:ln>
                <a:solidFill>
                  <a:srgbClr val="614393"/>
                </a:solidFill>
                <a:effectLst/>
                <a:uLnTx/>
                <a:uFillTx/>
                <a:latin typeface="Cambria" panose="02040503050406030204" pitchFamily="18" charset="0"/>
                <a:ea typeface="+mn-ea"/>
                <a:cs typeface="+mn-cs"/>
              </a:rPr>
              <a:t>CEO SUCCESSION PLANS </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IN PLACE</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sp>
        <p:nvSpPr>
          <p:cNvPr id="11" name="TextBox 3"/>
          <p:cNvSpPr txBox="1">
            <a:spLocks noChangeArrowheads="1"/>
          </p:cNvSpPr>
          <p:nvPr/>
        </p:nvSpPr>
        <p:spPr bwMode="auto">
          <a:xfrm>
            <a:off x="400050" y="5314950"/>
            <a:ext cx="48006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Source: The Jacobson Group and Carrier Management Succession Planning Survey, 2016</a:t>
            </a:r>
          </a:p>
        </p:txBody>
      </p:sp>
      <p:sp>
        <p:nvSpPr>
          <p:cNvPr id="12" name="TextBox 11"/>
          <p:cNvSpPr txBox="1"/>
          <p:nvPr/>
        </p:nvSpPr>
        <p:spPr>
          <a:xfrm>
            <a:off x="914400" y="3706931"/>
            <a:ext cx="73152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Results indicate that </a:t>
            </a:r>
            <a:r>
              <a:rPr kumimoji="0" lang="en-US" sz="2400" b="1" i="0" u="none" strike="noStrike" kern="1200" cap="none" spc="0" normalizeH="0" baseline="0" noProof="0" dirty="0">
                <a:ln>
                  <a:noFill/>
                </a:ln>
                <a:solidFill>
                  <a:srgbClr val="614393"/>
                </a:solidFill>
                <a:effectLst/>
                <a:uLnTx/>
                <a:uFillTx/>
                <a:latin typeface="Cambria" panose="02040503050406030204" pitchFamily="18" charset="0"/>
                <a:ea typeface="Verdana" panose="020B0604030504040204" pitchFamily="34" charset="0"/>
                <a:cs typeface="Verdana" panose="020B0604030504040204" pitchFamily="34" charset="0"/>
              </a:rPr>
              <a:t>67 percent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of companies do not have a plan in place immediately following an emergency that impacts senior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14393"/>
                </a:solidFill>
                <a:effectLst/>
                <a:uLnTx/>
                <a:uFillTx/>
                <a:latin typeface="Cambria" panose="02040503050406030204" pitchFamily="18" charset="0"/>
                <a:ea typeface="Verdana" panose="020B0604030504040204" pitchFamily="34" charset="0"/>
                <a:cs typeface="Verdana" panose="020B0604030504040204" pitchFamily="34" charset="0"/>
              </a:rPr>
              <a:t>82 percent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of firms have not developed a relationship with an executive search firm to assist in the succession planning process.</a:t>
            </a:r>
          </a:p>
        </p:txBody>
      </p:sp>
      <p:graphicFrame>
        <p:nvGraphicFramePr>
          <p:cNvPr id="14" name="Chart 13"/>
          <p:cNvGraphicFramePr/>
          <p:nvPr>
            <p:extLst/>
          </p:nvPr>
        </p:nvGraphicFramePr>
        <p:xfrm>
          <a:off x="407818" y="2480155"/>
          <a:ext cx="1405169" cy="139422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94792" y="2797457"/>
            <a:ext cx="125730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58%</a:t>
            </a:r>
          </a:p>
        </p:txBody>
      </p:sp>
      <p:sp>
        <p:nvSpPr>
          <p:cNvPr id="16" name="TextBox 15"/>
          <p:cNvSpPr txBox="1"/>
          <p:nvPr/>
        </p:nvSpPr>
        <p:spPr>
          <a:xfrm>
            <a:off x="1971952" y="2866706"/>
            <a:ext cx="70958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 ORs </a:t>
            </a:r>
            <a:r>
              <a:rPr kumimoji="0" lang="en-US" sz="1800" b="1" i="0" u="none" strike="noStrike" kern="1200" cap="none" spc="0" normalizeH="0" baseline="0" noProof="0" dirty="0">
                <a:ln>
                  <a:noFill/>
                </a:ln>
                <a:solidFill>
                  <a:srgbClr val="614393"/>
                </a:solidFill>
                <a:effectLst/>
                <a:uLnTx/>
                <a:uFillTx/>
                <a:latin typeface="Cambria" panose="02040503050406030204" pitchFamily="18" charset="0"/>
                <a:ea typeface="+mn-ea"/>
                <a:cs typeface="+mn-cs"/>
              </a:rPr>
              <a:t>WITH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SUCCESSION PLANS REVISIT THEM ANNUALLY</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spTree>
    <p:extLst>
      <p:ext uri="{BB962C8B-B14F-4D97-AF65-F5344CB8AC3E}">
        <p14:creationId xmlns:p14="http://schemas.microsoft.com/office/powerpoint/2010/main" val="20125583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2743200" cy="914400"/>
          </a:xfrm>
        </p:spPr>
        <p:txBody>
          <a:bodyPr>
            <a:normAutofit fontScale="90000"/>
          </a:bodyPr>
          <a:lstStyle/>
          <a:p>
            <a:pPr algn="ctr"/>
            <a:r>
              <a:rPr lang="en-US" sz="3800" dirty="0"/>
              <a:t/>
            </a:r>
            <a:br>
              <a:rPr lang="en-US" sz="3800" dirty="0"/>
            </a:br>
            <a:r>
              <a:rPr lang="en-US" sz="3800" dirty="0"/>
              <a:t>Industry</a:t>
            </a:r>
            <a:br>
              <a:rPr lang="en-US" sz="3800" dirty="0"/>
            </a:br>
            <a:r>
              <a:rPr lang="en-US" sz="3800" dirty="0"/>
              <a:t>Perceptions</a:t>
            </a:r>
          </a:p>
        </p:txBody>
      </p:sp>
      <p:grpSp>
        <p:nvGrpSpPr>
          <p:cNvPr id="9" name="Group 8"/>
          <p:cNvGrpSpPr/>
          <p:nvPr/>
        </p:nvGrpSpPr>
        <p:grpSpPr>
          <a:xfrm>
            <a:off x="3276600" y="1447800"/>
            <a:ext cx="5562600" cy="4873113"/>
            <a:chOff x="2895600" y="838200"/>
            <a:chExt cx="5943600" cy="5638800"/>
          </a:xfrm>
        </p:grpSpPr>
        <p:sp>
          <p:nvSpPr>
            <p:cNvPr id="8" name="Rectangle 7"/>
            <p:cNvSpPr/>
            <p:nvPr/>
          </p:nvSpPr>
          <p:spPr>
            <a:xfrm>
              <a:off x="2895600" y="838200"/>
              <a:ext cx="5943600" cy="5638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3048000" y="994287"/>
              <a:ext cx="5638800" cy="53266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CE1"/>
                </a:solidFill>
                <a:effectLst/>
                <a:uLnTx/>
                <a:uFillTx/>
                <a:latin typeface="Calibri"/>
                <a:ea typeface="+mn-ea"/>
                <a:cs typeface="+mn-cs"/>
              </a:endParaRPr>
            </a:p>
          </p:txBody>
        </p:sp>
      </p:grpSp>
      <p:pic>
        <p:nvPicPr>
          <p:cNvPr id="6" name="Picture 3"/>
          <p:cNvPicPr>
            <a:picLocks noChangeAspect="1" noChangeArrowheads="1"/>
          </p:cNvPicPr>
          <p:nvPr/>
        </p:nvPicPr>
        <p:blipFill rotWithShape="1">
          <a:blip r:embed="rId3">
            <a:clrChange>
              <a:clrFrom>
                <a:srgbClr val="FBFFFF"/>
              </a:clrFrom>
              <a:clrTo>
                <a:srgbClr val="FBFFFF">
                  <a:alpha val="0"/>
                </a:srgbClr>
              </a:clrTo>
            </a:clrChange>
            <a:extLst>
              <a:ext uri="{BEBA8EAE-BF5A-486C-A8C5-ECC9F3942E4B}">
                <a14:imgProps xmlns:a14="http://schemas.microsoft.com/office/drawing/2010/main">
                  <a14:imgLayer r:embed="rId4">
                    <a14:imgEffect>
                      <a14:colorTemperature colorTemp="5900"/>
                    </a14:imgEffect>
                    <a14:imgEffect>
                      <a14:brightnessContrast contrast="10000"/>
                    </a14:imgEffect>
                  </a14:imgLayer>
                </a14:imgProps>
              </a:ext>
              <a:ext uri="{28A0092B-C50C-407E-A947-70E740481C1C}">
                <a14:useLocalDpi xmlns:a14="http://schemas.microsoft.com/office/drawing/2010/main" val="0"/>
              </a:ext>
            </a:extLst>
          </a:blip>
          <a:srcRect l="53218"/>
          <a:stretch/>
        </p:blipFill>
        <p:spPr bwMode="auto">
          <a:xfrm>
            <a:off x="228600" y="2984090"/>
            <a:ext cx="2743200" cy="182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3543300" y="1582692"/>
            <a:ext cx="5029200" cy="4359064"/>
          </a:xfrm>
        </p:spPr>
        <p:txBody>
          <a:bodyPr>
            <a:normAutofit/>
          </a:bodyPr>
          <a:lstStyle/>
          <a:p>
            <a:pPr marL="285750" indent="-285750">
              <a:lnSpc>
                <a:spcPct val="150000"/>
              </a:lnSpc>
              <a:buFont typeface="Arial" panose="020B0604020202020204" pitchFamily="34" charset="0"/>
              <a:buChar char="•"/>
            </a:pPr>
            <a:r>
              <a:rPr lang="en-US" sz="2000" b="1" dirty="0"/>
              <a:t>Negative Image</a:t>
            </a:r>
          </a:p>
          <a:p>
            <a:pPr marL="742950" lvl="1" indent="-285750">
              <a:lnSpc>
                <a:spcPct val="150000"/>
              </a:lnSpc>
              <a:buFont typeface="Arial" panose="020B0604020202020204" pitchFamily="34" charset="0"/>
              <a:buChar char="•"/>
            </a:pPr>
            <a:r>
              <a:rPr lang="en-US" sz="1800" dirty="0"/>
              <a:t>Insurance is tied second to last with defense industry in overall public image</a:t>
            </a:r>
          </a:p>
          <a:p>
            <a:pPr marL="285750" indent="-285750">
              <a:lnSpc>
                <a:spcPct val="150000"/>
              </a:lnSpc>
              <a:buFont typeface="Arial" panose="020B0604020202020204" pitchFamily="34" charset="0"/>
              <a:buChar char="•"/>
            </a:pPr>
            <a:r>
              <a:rPr lang="en-US" sz="2000" b="1" dirty="0"/>
              <a:t>Boring Profession </a:t>
            </a:r>
          </a:p>
          <a:p>
            <a:pPr marL="742950" lvl="1" indent="-285750">
              <a:lnSpc>
                <a:spcPct val="150000"/>
              </a:lnSpc>
              <a:buFont typeface="Arial" panose="020B0604020202020204" pitchFamily="34" charset="0"/>
              <a:buChar char="•"/>
            </a:pPr>
            <a:r>
              <a:rPr lang="en-US" sz="1800" dirty="0"/>
              <a:t>Less than one in ten your professionals are interested in working in insurance</a:t>
            </a:r>
          </a:p>
          <a:p>
            <a:pPr marL="285750" indent="-285750">
              <a:lnSpc>
                <a:spcPct val="150000"/>
              </a:lnSpc>
              <a:buFont typeface="Arial" panose="020B0604020202020204" pitchFamily="34" charset="0"/>
              <a:buChar char="•"/>
            </a:pPr>
            <a:r>
              <a:rPr lang="en-US" sz="2000" b="1" dirty="0"/>
              <a:t>Limited  Opportunities</a:t>
            </a:r>
          </a:p>
          <a:p>
            <a:pPr marL="742950" lvl="1" indent="-285750">
              <a:lnSpc>
                <a:spcPct val="150000"/>
              </a:lnSpc>
              <a:buFont typeface="Arial" panose="020B0604020202020204" pitchFamily="34" charset="0"/>
              <a:buChar char="•"/>
            </a:pPr>
            <a:r>
              <a:rPr lang="en-US" sz="1800" dirty="0"/>
              <a:t>Eight in ten millennials are unfamiliar with insurance as a career path</a:t>
            </a:r>
          </a:p>
          <a:p>
            <a:endParaRPr lang="en-US" dirty="0"/>
          </a:p>
        </p:txBody>
      </p:sp>
    </p:spTree>
    <p:extLst>
      <p:ext uri="{BB962C8B-B14F-4D97-AF65-F5344CB8AC3E}">
        <p14:creationId xmlns:p14="http://schemas.microsoft.com/office/powerpoint/2010/main" val="2103144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639762"/>
          </a:xfrm>
        </p:spPr>
        <p:txBody>
          <a:bodyPr>
            <a:normAutofit fontScale="90000"/>
          </a:bodyPr>
          <a:lstStyle/>
          <a:p>
            <a:r>
              <a:rPr lang="en-US" b="1" dirty="0">
                <a:latin typeface="+mn-lt"/>
              </a:rPr>
              <a:t>Employment</a:t>
            </a:r>
          </a:p>
        </p:txBody>
      </p:sp>
      <p:sp>
        <p:nvSpPr>
          <p:cNvPr id="4" name="Text Placeholder 3"/>
          <p:cNvSpPr>
            <a:spLocks noGrp="1"/>
          </p:cNvSpPr>
          <p:nvPr>
            <p:ph type="body" idx="1"/>
          </p:nvPr>
        </p:nvSpPr>
        <p:spPr/>
        <p:txBody>
          <a:bodyPr>
            <a:normAutofit/>
          </a:bodyPr>
          <a:lstStyle/>
          <a:p>
            <a:r>
              <a:rPr lang="en-US" sz="2800" dirty="0"/>
              <a:t>Insurance Industry</a:t>
            </a:r>
          </a:p>
        </p:txBody>
      </p:sp>
      <p:sp>
        <p:nvSpPr>
          <p:cNvPr id="3" name="Content Placeholder 2"/>
          <p:cNvSpPr>
            <a:spLocks noGrp="1"/>
          </p:cNvSpPr>
          <p:nvPr>
            <p:ph sz="half" idx="2"/>
          </p:nvPr>
        </p:nvSpPr>
        <p:spPr/>
        <p:txBody>
          <a:bodyPr>
            <a:normAutofit/>
          </a:bodyPr>
          <a:lstStyle/>
          <a:p>
            <a:pPr>
              <a:lnSpc>
                <a:spcPct val="200000"/>
              </a:lnSpc>
            </a:pPr>
            <a:r>
              <a:rPr lang="en-US" sz="2200" dirty="0"/>
              <a:t>Unemployment Rate: 2.0%</a:t>
            </a:r>
          </a:p>
          <a:p>
            <a:pPr>
              <a:lnSpc>
                <a:spcPct val="200000"/>
              </a:lnSpc>
            </a:pPr>
            <a:r>
              <a:rPr lang="en-US" sz="2200" dirty="0"/>
              <a:t>Turnover rate: 12.2%</a:t>
            </a:r>
          </a:p>
          <a:p>
            <a:pPr>
              <a:lnSpc>
                <a:spcPct val="200000"/>
              </a:lnSpc>
            </a:pPr>
            <a:r>
              <a:rPr lang="en-US" sz="2200" dirty="0"/>
              <a:t>Employees (US): 28 billion</a:t>
            </a:r>
          </a:p>
        </p:txBody>
      </p:sp>
      <p:sp>
        <p:nvSpPr>
          <p:cNvPr id="5" name="Text Placeholder 4"/>
          <p:cNvSpPr>
            <a:spLocks noGrp="1"/>
          </p:cNvSpPr>
          <p:nvPr>
            <p:ph type="body" sz="quarter" idx="3"/>
          </p:nvPr>
        </p:nvSpPr>
        <p:spPr/>
        <p:txBody>
          <a:bodyPr>
            <a:normAutofit/>
          </a:bodyPr>
          <a:lstStyle/>
          <a:p>
            <a:r>
              <a:rPr lang="en-US" sz="2800" dirty="0"/>
              <a:t>All Sectors</a:t>
            </a:r>
          </a:p>
        </p:txBody>
      </p:sp>
      <p:sp>
        <p:nvSpPr>
          <p:cNvPr id="6" name="Content Placeholder 5"/>
          <p:cNvSpPr>
            <a:spLocks noGrp="1"/>
          </p:cNvSpPr>
          <p:nvPr>
            <p:ph sz="quarter" idx="4"/>
          </p:nvPr>
        </p:nvSpPr>
        <p:spPr/>
        <p:txBody>
          <a:bodyPr/>
          <a:lstStyle/>
          <a:p>
            <a:pPr>
              <a:lnSpc>
                <a:spcPct val="200000"/>
              </a:lnSpc>
            </a:pPr>
            <a:r>
              <a:rPr lang="en-US" sz="2200" dirty="0"/>
              <a:t>Unemployment Rate: 4.4%</a:t>
            </a:r>
          </a:p>
          <a:p>
            <a:pPr>
              <a:lnSpc>
                <a:spcPct val="200000"/>
              </a:lnSpc>
            </a:pPr>
            <a:r>
              <a:rPr lang="en-US" sz="2200" dirty="0"/>
              <a:t>Turnover rate: 16.7%</a:t>
            </a:r>
          </a:p>
          <a:p>
            <a:pPr>
              <a:lnSpc>
                <a:spcPct val="200000"/>
              </a:lnSpc>
            </a:pPr>
            <a:r>
              <a:rPr lang="en-US" sz="2200" dirty="0"/>
              <a:t>Employees (US): 151 billion</a:t>
            </a:r>
          </a:p>
          <a:p>
            <a:endParaRPr lang="en-US" dirty="0"/>
          </a:p>
        </p:txBody>
      </p:sp>
    </p:spTree>
    <p:extLst>
      <p:ext uri="{BB962C8B-B14F-4D97-AF65-F5344CB8AC3E}">
        <p14:creationId xmlns:p14="http://schemas.microsoft.com/office/powerpoint/2010/main" val="20414693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609600"/>
          </a:xfrm>
        </p:spPr>
        <p:txBody>
          <a:bodyPr>
            <a:normAutofit fontScale="90000"/>
          </a:bodyPr>
          <a:lstStyle/>
          <a:p>
            <a:r>
              <a:rPr lang="en-US" b="1" dirty="0">
                <a:latin typeface="+mn-lt"/>
              </a:rPr>
              <a:t>Aging Work Force</a:t>
            </a:r>
          </a:p>
        </p:txBody>
      </p:sp>
      <p:sp>
        <p:nvSpPr>
          <p:cNvPr id="3" name="Content Placeholder 2"/>
          <p:cNvSpPr>
            <a:spLocks noGrp="1"/>
          </p:cNvSpPr>
          <p:nvPr>
            <p:ph sz="half" idx="1"/>
          </p:nvPr>
        </p:nvSpPr>
        <p:spPr>
          <a:xfrm>
            <a:off x="457200" y="1673352"/>
            <a:ext cx="8153400" cy="4718304"/>
          </a:xfrm>
        </p:spPr>
        <p:txBody>
          <a:bodyPr/>
          <a:lstStyle/>
          <a:p>
            <a:r>
              <a:rPr lang="en-US" dirty="0"/>
              <a:t>Fewer young people coming in to the industry </a:t>
            </a:r>
          </a:p>
          <a:p>
            <a:r>
              <a:rPr lang="en-US" dirty="0"/>
              <a:t>By 2018, over 25% of workforce will be close to retirement </a:t>
            </a:r>
          </a:p>
          <a:p>
            <a:r>
              <a:rPr lang="en-US" dirty="0"/>
              <a:t>Only 28% of employees are under 35</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703320"/>
            <a:ext cx="4343400" cy="269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7694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820" t="715"/>
          <a:stretch/>
        </p:blipFill>
        <p:spPr>
          <a:xfrm>
            <a:off x="-8238" y="857250"/>
            <a:ext cx="2158314" cy="5143500"/>
          </a:xfrm>
          <a:prstGeom prst="rect">
            <a:avLst/>
          </a:prstGeom>
        </p:spPr>
      </p:pic>
      <p:sp>
        <p:nvSpPr>
          <p:cNvPr id="3" name="TextBox 2"/>
          <p:cNvSpPr txBox="1"/>
          <p:nvPr/>
        </p:nvSpPr>
        <p:spPr>
          <a:xfrm>
            <a:off x="2150076" y="1265024"/>
            <a:ext cx="6409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Unemployment Rate</a:t>
            </a:r>
          </a:p>
        </p:txBody>
      </p:sp>
      <p:sp>
        <p:nvSpPr>
          <p:cNvPr id="8" name="TextBox 3"/>
          <p:cNvSpPr txBox="1">
            <a:spLocks noChangeArrowheads="1"/>
          </p:cNvSpPr>
          <p:nvPr/>
        </p:nvSpPr>
        <p:spPr bwMode="auto">
          <a:xfrm>
            <a:off x="387823" y="5703019"/>
            <a:ext cx="23637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Source: Bureau of Labor Statistics (BLS)</a:t>
            </a:r>
          </a:p>
        </p:txBody>
      </p:sp>
      <p:graphicFrame>
        <p:nvGraphicFramePr>
          <p:cNvPr id="18" name="Chart 17"/>
          <p:cNvGraphicFramePr>
            <a:graphicFrameLocks noChangeAspect="1"/>
          </p:cNvGraphicFramePr>
          <p:nvPr>
            <p:extLst/>
          </p:nvPr>
        </p:nvGraphicFramePr>
        <p:xfrm>
          <a:off x="1569716" y="1914481"/>
          <a:ext cx="7426929" cy="3698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738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820" t="715"/>
          <a:stretch/>
        </p:blipFill>
        <p:spPr>
          <a:xfrm>
            <a:off x="-8238" y="857250"/>
            <a:ext cx="2158314" cy="5143500"/>
          </a:xfrm>
          <a:prstGeom prst="rect">
            <a:avLst/>
          </a:prstGeom>
        </p:spPr>
      </p:pic>
      <p:sp>
        <p:nvSpPr>
          <p:cNvPr id="3" name="TextBox 2"/>
          <p:cNvSpPr txBox="1"/>
          <p:nvPr/>
        </p:nvSpPr>
        <p:spPr>
          <a:xfrm>
            <a:off x="2150076" y="1265024"/>
            <a:ext cx="6993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Insurance Employment</a:t>
            </a:r>
          </a:p>
        </p:txBody>
      </p:sp>
      <p:sp>
        <p:nvSpPr>
          <p:cNvPr id="8" name="TextBox 3"/>
          <p:cNvSpPr txBox="1">
            <a:spLocks noChangeArrowheads="1"/>
          </p:cNvSpPr>
          <p:nvPr/>
        </p:nvSpPr>
        <p:spPr bwMode="auto">
          <a:xfrm>
            <a:off x="387823" y="5703019"/>
            <a:ext cx="23637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Source: Bureau of Labor Statistics (BLS)</a:t>
            </a:r>
          </a:p>
        </p:txBody>
      </p:sp>
      <p:sp>
        <p:nvSpPr>
          <p:cNvPr id="18" name="TextBox 3"/>
          <p:cNvSpPr txBox="1">
            <a:spLocks noChangeArrowheads="1"/>
          </p:cNvSpPr>
          <p:nvPr/>
        </p:nvSpPr>
        <p:spPr bwMode="auto">
          <a:xfrm>
            <a:off x="2150076" y="1694261"/>
            <a:ext cx="607952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Since April 2011, the insurance industry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has added </a:t>
            </a:r>
            <a:r>
              <a:rPr kumimoji="0" lang="en-US" altLang="en-US" sz="1350" b="1" i="0" u="none" strike="noStrike" kern="1200" cap="none" spc="0" normalizeH="0" baseline="0" noProof="0" dirty="0">
                <a:ln>
                  <a:noFill/>
                </a:ln>
                <a:solidFill>
                  <a:srgbClr val="C92A4E"/>
                </a:solidFill>
                <a:effectLst/>
                <a:uLnTx/>
                <a:uFillTx/>
                <a:latin typeface="Verdana" panose="020B0604030504040204" pitchFamily="34" charset="0"/>
                <a:ea typeface="Verdana" panose="020B0604030504040204" pitchFamily="34" charset="0"/>
                <a:cs typeface="Verdana" panose="020B0604030504040204" pitchFamily="34" charset="0"/>
              </a:rPr>
              <a:t>79,600 new jobs</a:t>
            </a:r>
            <a:r>
              <a:rPr kumimoji="0" lang="en-US" altLang="en-US" sz="135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pic>
        <p:nvPicPr>
          <p:cNvPr id="5" name="Picture 4"/>
          <p:cNvPicPr>
            <a:picLocks noChangeAspect="1"/>
          </p:cNvPicPr>
          <p:nvPr/>
        </p:nvPicPr>
        <p:blipFill>
          <a:blip r:embed="rId3"/>
          <a:stretch>
            <a:fillRect/>
          </a:stretch>
        </p:blipFill>
        <p:spPr>
          <a:xfrm>
            <a:off x="5468351" y="2449244"/>
            <a:ext cx="2706625" cy="480060"/>
          </a:xfrm>
          <a:prstGeom prst="rect">
            <a:avLst/>
          </a:prstGeom>
        </p:spPr>
      </p:pic>
      <p:pic>
        <p:nvPicPr>
          <p:cNvPr id="6" name="Picture 5"/>
          <p:cNvPicPr>
            <a:picLocks noChangeAspect="1"/>
          </p:cNvPicPr>
          <p:nvPr/>
        </p:nvPicPr>
        <p:blipFill>
          <a:blip r:embed="rId4"/>
          <a:stretch>
            <a:fillRect/>
          </a:stretch>
        </p:blipFill>
        <p:spPr>
          <a:xfrm>
            <a:off x="2053399" y="2449244"/>
            <a:ext cx="2706625" cy="480060"/>
          </a:xfrm>
          <a:prstGeom prst="rect">
            <a:avLst/>
          </a:prstGeom>
        </p:spPr>
      </p:pic>
      <p:pic>
        <p:nvPicPr>
          <p:cNvPr id="19" name="Picture 18"/>
          <p:cNvPicPr>
            <a:picLocks noChangeAspect="1"/>
          </p:cNvPicPr>
          <p:nvPr/>
        </p:nvPicPr>
        <p:blipFill>
          <a:blip r:embed="rId4"/>
          <a:stretch>
            <a:fillRect/>
          </a:stretch>
        </p:blipFill>
        <p:spPr>
          <a:xfrm>
            <a:off x="2053398" y="3000344"/>
            <a:ext cx="2706625" cy="480060"/>
          </a:xfrm>
          <a:prstGeom prst="rect">
            <a:avLst/>
          </a:prstGeom>
        </p:spPr>
      </p:pic>
      <p:pic>
        <p:nvPicPr>
          <p:cNvPr id="20" name="Picture 19"/>
          <p:cNvPicPr>
            <a:picLocks noChangeAspect="1"/>
          </p:cNvPicPr>
          <p:nvPr/>
        </p:nvPicPr>
        <p:blipFill>
          <a:blip r:embed="rId4"/>
          <a:stretch>
            <a:fillRect/>
          </a:stretch>
        </p:blipFill>
        <p:spPr>
          <a:xfrm>
            <a:off x="2053396" y="4104011"/>
            <a:ext cx="2706625" cy="480060"/>
          </a:xfrm>
          <a:prstGeom prst="rect">
            <a:avLst/>
          </a:prstGeom>
        </p:spPr>
      </p:pic>
      <p:pic>
        <p:nvPicPr>
          <p:cNvPr id="21" name="Picture 20"/>
          <p:cNvPicPr>
            <a:picLocks noChangeAspect="1"/>
          </p:cNvPicPr>
          <p:nvPr/>
        </p:nvPicPr>
        <p:blipFill>
          <a:blip r:embed="rId4"/>
          <a:stretch>
            <a:fillRect/>
          </a:stretch>
        </p:blipFill>
        <p:spPr>
          <a:xfrm>
            <a:off x="2053397" y="3551443"/>
            <a:ext cx="2706625" cy="480060"/>
          </a:xfrm>
          <a:prstGeom prst="rect">
            <a:avLst/>
          </a:prstGeom>
        </p:spPr>
      </p:pic>
      <p:pic>
        <p:nvPicPr>
          <p:cNvPr id="22" name="Picture 21"/>
          <p:cNvPicPr>
            <a:picLocks noChangeAspect="1"/>
          </p:cNvPicPr>
          <p:nvPr/>
        </p:nvPicPr>
        <p:blipFill>
          <a:blip r:embed="rId3"/>
          <a:stretch>
            <a:fillRect/>
          </a:stretch>
        </p:blipFill>
        <p:spPr>
          <a:xfrm>
            <a:off x="5468351" y="2995931"/>
            <a:ext cx="2706625" cy="480060"/>
          </a:xfrm>
          <a:prstGeom prst="rect">
            <a:avLst/>
          </a:prstGeom>
        </p:spPr>
      </p:pic>
      <p:pic>
        <p:nvPicPr>
          <p:cNvPr id="23" name="Picture 22"/>
          <p:cNvPicPr>
            <a:picLocks noChangeAspect="1"/>
          </p:cNvPicPr>
          <p:nvPr/>
        </p:nvPicPr>
        <p:blipFill>
          <a:blip r:embed="rId3"/>
          <a:stretch>
            <a:fillRect/>
          </a:stretch>
        </p:blipFill>
        <p:spPr>
          <a:xfrm>
            <a:off x="5522976" y="3543562"/>
            <a:ext cx="2706625" cy="480060"/>
          </a:xfrm>
          <a:prstGeom prst="rect">
            <a:avLst/>
          </a:prstGeom>
        </p:spPr>
      </p:pic>
      <p:pic>
        <p:nvPicPr>
          <p:cNvPr id="24" name="Picture 23"/>
          <p:cNvPicPr>
            <a:picLocks noChangeAspect="1"/>
          </p:cNvPicPr>
          <p:nvPr/>
        </p:nvPicPr>
        <p:blipFill>
          <a:blip r:embed="rId3"/>
          <a:stretch>
            <a:fillRect/>
          </a:stretch>
        </p:blipFill>
        <p:spPr>
          <a:xfrm>
            <a:off x="5522976" y="4090249"/>
            <a:ext cx="2706625" cy="480060"/>
          </a:xfrm>
          <a:prstGeom prst="rect">
            <a:avLst/>
          </a:prstGeom>
        </p:spPr>
      </p:pic>
      <p:pic>
        <p:nvPicPr>
          <p:cNvPr id="25" name="Picture 24"/>
          <p:cNvPicPr>
            <a:picLocks noChangeAspect="1"/>
          </p:cNvPicPr>
          <p:nvPr/>
        </p:nvPicPr>
        <p:blipFill>
          <a:blip r:embed="rId3"/>
          <a:stretch>
            <a:fillRect/>
          </a:stretch>
        </p:blipFill>
        <p:spPr>
          <a:xfrm>
            <a:off x="5522976" y="4635369"/>
            <a:ext cx="2706625" cy="480060"/>
          </a:xfrm>
          <a:prstGeom prst="rect">
            <a:avLst/>
          </a:prstGeom>
        </p:spPr>
      </p:pic>
      <p:sp>
        <p:nvSpPr>
          <p:cNvPr id="7" name="TextBox 6"/>
          <p:cNvSpPr txBox="1"/>
          <p:nvPr/>
        </p:nvSpPr>
        <p:spPr>
          <a:xfrm>
            <a:off x="5522975" y="5180489"/>
            <a:ext cx="2706625"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C92A4E"/>
                </a:solidFill>
                <a:effectLst/>
                <a:uLnTx/>
                <a:uFillTx/>
                <a:latin typeface="Verdana" panose="020B0604030504040204" pitchFamily="34" charset="0"/>
                <a:ea typeface="Verdana" panose="020B0604030504040204" pitchFamily="34" charset="0"/>
                <a:cs typeface="Verdana" panose="020B0604030504040204" pitchFamily="34" charset="0"/>
              </a:rPr>
              <a:t>1,527,600</a:t>
            </a:r>
          </a:p>
        </p:txBody>
      </p:sp>
      <p:sp>
        <p:nvSpPr>
          <p:cNvPr id="9" name="TextBox 8"/>
          <p:cNvSpPr txBox="1"/>
          <p:nvPr/>
        </p:nvSpPr>
        <p:spPr>
          <a:xfrm rot="5400000">
            <a:off x="7141789" y="3632297"/>
            <a:ext cx="2666183"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1BDC9"/>
                </a:solidFill>
                <a:effectLst/>
                <a:uLnTx/>
                <a:uFillTx/>
                <a:latin typeface="Verdana" panose="020B0604030504040204" pitchFamily="34" charset="0"/>
                <a:ea typeface="Verdana" panose="020B0604030504040204" pitchFamily="34" charset="0"/>
                <a:cs typeface="Verdana" panose="020B0604030504040204" pitchFamily="34" charset="0"/>
              </a:rPr>
              <a:t>Present</a:t>
            </a:r>
          </a:p>
        </p:txBody>
      </p:sp>
      <p:sp>
        <p:nvSpPr>
          <p:cNvPr id="26" name="TextBox 25"/>
          <p:cNvSpPr txBox="1"/>
          <p:nvPr/>
        </p:nvSpPr>
        <p:spPr>
          <a:xfrm>
            <a:off x="2053392" y="5181407"/>
            <a:ext cx="2706625"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8B0D0"/>
                </a:solidFill>
                <a:effectLst/>
                <a:uLnTx/>
                <a:uFillTx/>
                <a:latin typeface="Verdana" panose="020B0604030504040204" pitchFamily="34" charset="0"/>
                <a:ea typeface="Verdana" panose="020B0604030504040204" pitchFamily="34" charset="0"/>
                <a:cs typeface="Verdana" panose="020B0604030504040204" pitchFamily="34" charset="0"/>
              </a:rPr>
              <a:t>1,420,500</a:t>
            </a:r>
          </a:p>
        </p:txBody>
      </p:sp>
      <p:sp>
        <p:nvSpPr>
          <p:cNvPr id="27" name="TextBox 26"/>
          <p:cNvSpPr txBox="1"/>
          <p:nvPr/>
        </p:nvSpPr>
        <p:spPr>
          <a:xfrm rot="16200000">
            <a:off x="333610" y="3664826"/>
            <a:ext cx="2731247"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8AE7FA"/>
                </a:solidFill>
                <a:effectLst/>
                <a:uLnTx/>
                <a:uFillTx/>
                <a:latin typeface="Verdana" panose="020B0604030504040204" pitchFamily="34" charset="0"/>
                <a:ea typeface="Verdana" panose="020B0604030504040204" pitchFamily="34" charset="0"/>
                <a:cs typeface="Verdana" panose="020B0604030504040204" pitchFamily="34" charset="0"/>
              </a:rPr>
              <a:t>April 2011</a:t>
            </a:r>
          </a:p>
        </p:txBody>
      </p:sp>
      <p:pic>
        <p:nvPicPr>
          <p:cNvPr id="28" name="Picture 27"/>
          <p:cNvPicPr>
            <a:picLocks noChangeAspect="1"/>
          </p:cNvPicPr>
          <p:nvPr/>
        </p:nvPicPr>
        <p:blipFill>
          <a:blip r:embed="rId5"/>
          <a:stretch>
            <a:fillRect/>
          </a:stretch>
        </p:blipFill>
        <p:spPr>
          <a:xfrm>
            <a:off x="2053393" y="4636056"/>
            <a:ext cx="2706625" cy="480060"/>
          </a:xfrm>
          <a:prstGeom prst="rect">
            <a:avLst/>
          </a:prstGeom>
        </p:spPr>
      </p:pic>
      <p:sp>
        <p:nvSpPr>
          <p:cNvPr id="29" name="TextBox 28"/>
          <p:cNvSpPr txBox="1"/>
          <p:nvPr/>
        </p:nvSpPr>
        <p:spPr>
          <a:xfrm>
            <a:off x="4624323" y="3444085"/>
            <a:ext cx="110532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+7.50%</a:t>
            </a:r>
          </a:p>
        </p:txBody>
      </p:sp>
      <p:cxnSp>
        <p:nvCxnSpPr>
          <p:cNvPr id="31" name="Straight Arrow Connector 30"/>
          <p:cNvCxnSpPr/>
          <p:nvPr/>
        </p:nvCxnSpPr>
        <p:spPr>
          <a:xfrm flipV="1">
            <a:off x="4892416" y="3751849"/>
            <a:ext cx="465800" cy="338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527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820" t="715"/>
          <a:stretch/>
        </p:blipFill>
        <p:spPr>
          <a:xfrm>
            <a:off x="-8238" y="857250"/>
            <a:ext cx="2158314" cy="5143500"/>
          </a:xfrm>
          <a:prstGeom prst="rect">
            <a:avLst/>
          </a:prstGeom>
        </p:spPr>
      </p:pic>
      <p:sp>
        <p:nvSpPr>
          <p:cNvPr id="3" name="TextBox 2"/>
          <p:cNvSpPr txBox="1"/>
          <p:nvPr/>
        </p:nvSpPr>
        <p:spPr>
          <a:xfrm>
            <a:off x="2150076" y="1265024"/>
            <a:ext cx="6993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Job Openings</a:t>
            </a:r>
          </a:p>
        </p:txBody>
      </p:sp>
      <p:sp>
        <p:nvSpPr>
          <p:cNvPr id="8" name="TextBox 3"/>
          <p:cNvSpPr txBox="1">
            <a:spLocks noChangeArrowheads="1"/>
          </p:cNvSpPr>
          <p:nvPr/>
        </p:nvSpPr>
        <p:spPr bwMode="auto">
          <a:xfrm>
            <a:off x="387823" y="5703019"/>
            <a:ext cx="23637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Source: Bureau of Labor Statistics (BLS)</a:t>
            </a:r>
          </a:p>
        </p:txBody>
      </p:sp>
      <p:pic>
        <p:nvPicPr>
          <p:cNvPr id="10" name="Picture 9"/>
          <p:cNvPicPr>
            <a:picLocks noChangeAspect="1"/>
          </p:cNvPicPr>
          <p:nvPr/>
        </p:nvPicPr>
        <p:blipFill>
          <a:blip r:embed="rId3"/>
          <a:stretch>
            <a:fillRect/>
          </a:stretch>
        </p:blipFill>
        <p:spPr>
          <a:xfrm>
            <a:off x="2545054" y="1902408"/>
            <a:ext cx="1710000" cy="3290625"/>
          </a:xfrm>
          <a:prstGeom prst="rect">
            <a:avLst/>
          </a:prstGeom>
        </p:spPr>
      </p:pic>
      <p:cxnSp>
        <p:nvCxnSpPr>
          <p:cNvPr id="12" name="Straight Connector 11"/>
          <p:cNvCxnSpPr/>
          <p:nvPr/>
        </p:nvCxnSpPr>
        <p:spPr>
          <a:xfrm>
            <a:off x="3278660" y="2469807"/>
            <a:ext cx="4959179" cy="6179"/>
          </a:xfrm>
          <a:prstGeom prst="line">
            <a:avLst/>
          </a:prstGeom>
          <a:ln w="28575">
            <a:solidFill>
              <a:srgbClr val="C92A4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54162" y="3654978"/>
            <a:ext cx="4283676" cy="0"/>
          </a:xfrm>
          <a:prstGeom prst="line">
            <a:avLst/>
          </a:prstGeom>
          <a:ln w="28575">
            <a:solidFill>
              <a:srgbClr val="08B0D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4911" y="2624267"/>
            <a:ext cx="232307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92A4E"/>
                </a:solidFill>
                <a:effectLst/>
                <a:uLnTx/>
                <a:uFillTx/>
                <a:latin typeface="Verdana" panose="020B0604030504040204" pitchFamily="34" charset="0"/>
                <a:ea typeface="Verdana" panose="020B0604030504040204" pitchFamily="34" charset="0"/>
                <a:cs typeface="Verdana" panose="020B0604030504040204" pitchFamily="34" charset="0"/>
              </a:rPr>
              <a:t>262,000</a:t>
            </a:r>
          </a:p>
        </p:txBody>
      </p:sp>
      <p:sp>
        <p:nvSpPr>
          <p:cNvPr id="32" name="TextBox 31"/>
          <p:cNvSpPr txBox="1"/>
          <p:nvPr/>
        </p:nvSpPr>
        <p:spPr>
          <a:xfrm>
            <a:off x="5014889" y="3776167"/>
            <a:ext cx="232307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B0D0"/>
                </a:solidFill>
                <a:effectLst/>
                <a:uLnTx/>
                <a:uFillTx/>
                <a:latin typeface="Verdana" panose="020B0604030504040204" pitchFamily="34" charset="0"/>
                <a:ea typeface="Verdana" panose="020B0604030504040204" pitchFamily="34" charset="0"/>
                <a:cs typeface="Verdana" panose="020B0604030504040204" pitchFamily="34" charset="0"/>
              </a:rPr>
              <a:t>121,000</a:t>
            </a:r>
          </a:p>
        </p:txBody>
      </p:sp>
      <p:cxnSp>
        <p:nvCxnSpPr>
          <p:cNvPr id="16" name="Straight Arrow Connector 15"/>
          <p:cNvCxnSpPr/>
          <p:nvPr/>
        </p:nvCxnSpPr>
        <p:spPr>
          <a:xfrm flipV="1">
            <a:off x="8517924" y="2624267"/>
            <a:ext cx="8238" cy="10307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60032" y="2117640"/>
            <a:ext cx="1877805" cy="30008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1BDC9"/>
                </a:solidFill>
                <a:effectLst/>
                <a:uLnTx/>
                <a:uFillTx/>
                <a:latin typeface="Verdana" panose="020B0604030504040204" pitchFamily="34" charset="0"/>
                <a:ea typeface="Verdana" panose="020B0604030504040204" pitchFamily="34" charset="0"/>
                <a:cs typeface="Verdana" panose="020B0604030504040204" pitchFamily="34" charset="0"/>
              </a:rPr>
              <a:t>Present</a:t>
            </a:r>
          </a:p>
        </p:txBody>
      </p:sp>
      <p:sp>
        <p:nvSpPr>
          <p:cNvPr id="33" name="TextBox 32"/>
          <p:cNvSpPr txBox="1"/>
          <p:nvPr/>
        </p:nvSpPr>
        <p:spPr>
          <a:xfrm>
            <a:off x="6360032" y="3351752"/>
            <a:ext cx="1877805" cy="30008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8AE7FA"/>
                </a:solidFill>
                <a:effectLst/>
                <a:uLnTx/>
                <a:uFillTx/>
                <a:latin typeface="Verdana" panose="020B0604030504040204" pitchFamily="34" charset="0"/>
                <a:ea typeface="Verdana" panose="020B0604030504040204" pitchFamily="34" charset="0"/>
                <a:cs typeface="Verdana" panose="020B0604030504040204" pitchFamily="34" charset="0"/>
              </a:rPr>
              <a:t>2009</a:t>
            </a:r>
          </a:p>
        </p:txBody>
      </p:sp>
    </p:spTree>
    <p:extLst>
      <p:ext uri="{BB962C8B-B14F-4D97-AF65-F5344CB8AC3E}">
        <p14:creationId xmlns:p14="http://schemas.microsoft.com/office/powerpoint/2010/main" val="30659660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7822" y="5697257"/>
            <a:ext cx="432048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Source: The Jacobson Group and Ward Group, Semi-Annual Insurance Labor Outlook Study, July 2016</a:t>
            </a:r>
          </a:p>
        </p:txBody>
      </p:sp>
      <p:pic>
        <p:nvPicPr>
          <p:cNvPr id="4" name="Picture 3"/>
          <p:cNvPicPr>
            <a:picLocks noChangeAspect="1"/>
          </p:cNvPicPr>
          <p:nvPr/>
        </p:nvPicPr>
        <p:blipFill rotWithShape="1">
          <a:blip r:embed="rId2"/>
          <a:srcRect l="32820" t="715"/>
          <a:stretch/>
        </p:blipFill>
        <p:spPr>
          <a:xfrm>
            <a:off x="-8238" y="857250"/>
            <a:ext cx="2158314" cy="5143500"/>
          </a:xfrm>
          <a:prstGeom prst="rect">
            <a:avLst/>
          </a:prstGeom>
        </p:spPr>
      </p:pic>
      <p:sp>
        <p:nvSpPr>
          <p:cNvPr id="3" name="TextBox 2"/>
          <p:cNvSpPr txBox="1"/>
          <p:nvPr/>
        </p:nvSpPr>
        <p:spPr>
          <a:xfrm>
            <a:off x="2150076" y="1265024"/>
            <a:ext cx="6993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Recruiting Difficulty</a:t>
            </a:r>
          </a:p>
        </p:txBody>
      </p:sp>
      <p:sp>
        <p:nvSpPr>
          <p:cNvPr id="19" name="TextBox 18"/>
          <p:cNvSpPr txBox="1"/>
          <p:nvPr/>
        </p:nvSpPr>
        <p:spPr>
          <a:xfrm>
            <a:off x="5937728" y="2777102"/>
            <a:ext cx="27223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Positions rated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or above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considered moderate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or difficult to fill.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Chart 7"/>
          <p:cNvGraphicFramePr/>
          <p:nvPr>
            <p:extLst/>
          </p:nvPr>
        </p:nvGraphicFramePr>
        <p:xfrm>
          <a:off x="1419137" y="1661890"/>
          <a:ext cx="6096000" cy="3907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08771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820" t="715"/>
          <a:stretch/>
        </p:blipFill>
        <p:spPr>
          <a:xfrm>
            <a:off x="-8238" y="857250"/>
            <a:ext cx="2158314" cy="5143500"/>
          </a:xfrm>
          <a:prstGeom prst="rect">
            <a:avLst/>
          </a:prstGeom>
        </p:spPr>
      </p:pic>
      <p:sp>
        <p:nvSpPr>
          <p:cNvPr id="3" name="TextBox 2"/>
          <p:cNvSpPr txBox="1"/>
          <p:nvPr/>
        </p:nvSpPr>
        <p:spPr>
          <a:xfrm>
            <a:off x="2150076" y="1265024"/>
            <a:ext cx="6993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Growing Talent Crisis</a:t>
            </a:r>
          </a:p>
        </p:txBody>
      </p:sp>
      <p:sp>
        <p:nvSpPr>
          <p:cNvPr id="8" name="TextBox 7"/>
          <p:cNvSpPr txBox="1"/>
          <p:nvPr/>
        </p:nvSpPr>
        <p:spPr>
          <a:xfrm>
            <a:off x="1632773" y="1988431"/>
            <a:ext cx="655272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The industry needs to fill </a:t>
            </a:r>
            <a:r>
              <a:rPr kumimoji="0" lang="en-US" sz="1350" b="1" i="0" u="none" strike="noStrike" kern="1200" cap="none" spc="0" normalizeH="0" baseline="0" noProof="0" dirty="0">
                <a:ln>
                  <a:noFill/>
                </a:ln>
                <a:solidFill>
                  <a:srgbClr val="C92A4E"/>
                </a:solidFill>
                <a:effectLst/>
                <a:uLnTx/>
                <a:uFillTx/>
                <a:latin typeface="Verdana" panose="020B0604030504040204" pitchFamily="34" charset="0"/>
                <a:ea typeface="Verdana" panose="020B0604030504040204" pitchFamily="34" charset="0"/>
                <a:cs typeface="Verdana" panose="020B0604030504040204" pitchFamily="34" charset="0"/>
              </a:rPr>
              <a:t>400,000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C92A4E"/>
                </a:solidFill>
                <a:effectLst/>
                <a:uLnTx/>
                <a:uFillTx/>
                <a:latin typeface="Verdana" panose="020B0604030504040204" pitchFamily="34" charset="0"/>
                <a:ea typeface="Verdana" panose="020B0604030504040204" pitchFamily="34" charset="0"/>
                <a:cs typeface="Verdana" panose="020B0604030504040204" pitchFamily="34" charset="0"/>
              </a:rPr>
              <a:t>positions by 2020</a:t>
            </a:r>
            <a:r>
              <a:rPr kumimoji="0" lang="en-US" sz="1350" b="1"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35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to remain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 fully staffed.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969"/>
              </a:solidFill>
              <a:effectLst/>
              <a:uLnTx/>
              <a:uFillTx/>
              <a:latin typeface="Calibri"/>
              <a:ea typeface="+mn-ea"/>
              <a:cs typeface="+mn-cs"/>
            </a:endParaRPr>
          </a:p>
        </p:txBody>
      </p:sp>
      <p:sp>
        <p:nvSpPr>
          <p:cNvPr id="9" name="TextBox 8"/>
          <p:cNvSpPr txBox="1"/>
          <p:nvPr/>
        </p:nvSpPr>
        <p:spPr>
          <a:xfrm>
            <a:off x="6099382" y="3341885"/>
            <a:ext cx="2805357" cy="11310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Pct val="175000"/>
              <a:buFontTx/>
              <a:buNone/>
              <a:tabLst/>
              <a:defRPr/>
            </a:pPr>
            <a:r>
              <a:rPr kumimoji="0" lang="en-US" sz="135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Graduates from risk and insurance </a:t>
            </a:r>
          </a:p>
          <a:p>
            <a:pPr marL="0" marR="0" lvl="0" indent="0" algn="ctr" defTabSz="914400" rtl="0" eaLnBrk="1" fontAlgn="auto" latinLnBrk="0" hangingPunct="1">
              <a:lnSpc>
                <a:spcPct val="100000"/>
              </a:lnSpc>
              <a:spcBef>
                <a:spcPts val="0"/>
              </a:spcBef>
              <a:spcAft>
                <a:spcPts val="0"/>
              </a:spcAft>
              <a:buClrTx/>
              <a:buSzPct val="175000"/>
              <a:buFontTx/>
              <a:buNone/>
              <a:tabLst/>
              <a:defRPr/>
            </a:pPr>
            <a:r>
              <a:rPr kumimoji="0" lang="en-US" sz="135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programs meet only </a:t>
            </a:r>
            <a:r>
              <a:rPr kumimoji="0" lang="en-US" sz="1350" b="1" i="0" u="none" strike="noStrike" kern="1200" cap="none" spc="0" normalizeH="0" baseline="0" noProof="0" dirty="0">
                <a:ln>
                  <a:noFill/>
                </a:ln>
                <a:solidFill>
                  <a:srgbClr val="C92A4E"/>
                </a:solidFill>
                <a:effectLst/>
                <a:uLnTx/>
                <a:uFillTx/>
                <a:latin typeface="Verdana" panose="020B0604030504040204" pitchFamily="34" charset="0"/>
                <a:ea typeface="Verdana" panose="020B0604030504040204" pitchFamily="34" charset="0"/>
                <a:cs typeface="Verdana" panose="020B0604030504040204" pitchFamily="34" charset="0"/>
              </a:rPr>
              <a:t>10-15 percent </a:t>
            </a:r>
          </a:p>
          <a:p>
            <a:pPr marL="0" marR="0" lvl="0" indent="0" algn="ctr" defTabSz="914400" rtl="0" eaLnBrk="1" fontAlgn="auto" latinLnBrk="0" hangingPunct="1">
              <a:lnSpc>
                <a:spcPct val="100000"/>
              </a:lnSpc>
              <a:spcBef>
                <a:spcPts val="0"/>
              </a:spcBef>
              <a:spcAft>
                <a:spcPts val="0"/>
              </a:spcAft>
              <a:buClrTx/>
              <a:buSzPct val="175000"/>
              <a:buFontTx/>
              <a:buNone/>
              <a:tabLst/>
              <a:defRPr/>
            </a:pPr>
            <a:r>
              <a:rPr kumimoji="0" lang="en-US" sz="135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of industry need.</a:t>
            </a:r>
          </a:p>
        </p:txBody>
      </p:sp>
      <p:sp>
        <p:nvSpPr>
          <p:cNvPr id="10" name="TextBox 9"/>
          <p:cNvSpPr txBox="1"/>
          <p:nvPr/>
        </p:nvSpPr>
        <p:spPr>
          <a:xfrm>
            <a:off x="387823" y="5693416"/>
            <a:ext cx="367095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282969"/>
                </a:solidFill>
                <a:effectLst/>
                <a:uLnTx/>
                <a:uFillTx/>
                <a:latin typeface="Verdana" panose="020B0604030504040204" pitchFamily="34" charset="0"/>
                <a:ea typeface="Verdana" panose="020B0604030504040204" pitchFamily="34" charset="0"/>
                <a:cs typeface="Verdana" panose="020B0604030504040204" pitchFamily="34" charset="0"/>
              </a:rPr>
              <a:t>Source: propertycasualty360.com, University of Hawaii </a:t>
            </a:r>
          </a:p>
        </p:txBody>
      </p:sp>
      <p:pic>
        <p:nvPicPr>
          <p:cNvPr id="5" name="Picture 4"/>
          <p:cNvPicPr>
            <a:picLocks noChangeAspect="1"/>
          </p:cNvPicPr>
          <p:nvPr/>
        </p:nvPicPr>
        <p:blipFill>
          <a:blip r:embed="rId3"/>
          <a:stretch>
            <a:fillRect/>
          </a:stretch>
        </p:blipFill>
        <p:spPr>
          <a:xfrm>
            <a:off x="5297379" y="3795092"/>
            <a:ext cx="810000" cy="691875"/>
          </a:xfrm>
          <a:prstGeom prst="rect">
            <a:avLst/>
          </a:prstGeom>
        </p:spPr>
      </p:pic>
      <p:pic>
        <p:nvPicPr>
          <p:cNvPr id="6" name="Picture 5"/>
          <p:cNvPicPr>
            <a:picLocks noChangeAspect="1"/>
          </p:cNvPicPr>
          <p:nvPr/>
        </p:nvPicPr>
        <p:blipFill>
          <a:blip r:embed="rId4"/>
          <a:stretch>
            <a:fillRect/>
          </a:stretch>
        </p:blipFill>
        <p:spPr>
          <a:xfrm>
            <a:off x="1862199" y="2995947"/>
            <a:ext cx="810000" cy="691875"/>
          </a:xfrm>
          <a:prstGeom prst="rect">
            <a:avLst/>
          </a:prstGeom>
        </p:spPr>
      </p:pic>
      <p:pic>
        <p:nvPicPr>
          <p:cNvPr id="13" name="Picture 12"/>
          <p:cNvPicPr>
            <a:picLocks noChangeAspect="1"/>
          </p:cNvPicPr>
          <p:nvPr/>
        </p:nvPicPr>
        <p:blipFill>
          <a:blip r:embed="rId4"/>
          <a:stretch>
            <a:fillRect/>
          </a:stretch>
        </p:blipFill>
        <p:spPr>
          <a:xfrm>
            <a:off x="2714448" y="2995947"/>
            <a:ext cx="810000" cy="691875"/>
          </a:xfrm>
          <a:prstGeom prst="rect">
            <a:avLst/>
          </a:prstGeom>
        </p:spPr>
      </p:pic>
      <p:pic>
        <p:nvPicPr>
          <p:cNvPr id="14" name="Picture 13"/>
          <p:cNvPicPr>
            <a:picLocks noChangeAspect="1"/>
          </p:cNvPicPr>
          <p:nvPr/>
        </p:nvPicPr>
        <p:blipFill>
          <a:blip r:embed="rId4"/>
          <a:stretch>
            <a:fillRect/>
          </a:stretch>
        </p:blipFill>
        <p:spPr>
          <a:xfrm>
            <a:off x="3566697" y="2995947"/>
            <a:ext cx="810000" cy="691875"/>
          </a:xfrm>
          <a:prstGeom prst="rect">
            <a:avLst/>
          </a:prstGeom>
        </p:spPr>
      </p:pic>
      <p:pic>
        <p:nvPicPr>
          <p:cNvPr id="16" name="Picture 15"/>
          <p:cNvPicPr>
            <a:picLocks noChangeAspect="1"/>
          </p:cNvPicPr>
          <p:nvPr/>
        </p:nvPicPr>
        <p:blipFill>
          <a:blip r:embed="rId4"/>
          <a:stretch>
            <a:fillRect/>
          </a:stretch>
        </p:blipFill>
        <p:spPr>
          <a:xfrm>
            <a:off x="4432038" y="2995947"/>
            <a:ext cx="810000" cy="691875"/>
          </a:xfrm>
          <a:prstGeom prst="rect">
            <a:avLst/>
          </a:prstGeom>
        </p:spPr>
      </p:pic>
      <p:pic>
        <p:nvPicPr>
          <p:cNvPr id="17" name="Picture 16"/>
          <p:cNvPicPr>
            <a:picLocks noChangeAspect="1"/>
          </p:cNvPicPr>
          <p:nvPr/>
        </p:nvPicPr>
        <p:blipFill>
          <a:blip r:embed="rId4"/>
          <a:stretch>
            <a:fillRect/>
          </a:stretch>
        </p:blipFill>
        <p:spPr>
          <a:xfrm>
            <a:off x="5297379" y="2995947"/>
            <a:ext cx="810000" cy="691875"/>
          </a:xfrm>
          <a:prstGeom prst="rect">
            <a:avLst/>
          </a:prstGeom>
        </p:spPr>
      </p:pic>
      <p:pic>
        <p:nvPicPr>
          <p:cNvPr id="20" name="Picture 19"/>
          <p:cNvPicPr>
            <a:picLocks noChangeAspect="1"/>
          </p:cNvPicPr>
          <p:nvPr/>
        </p:nvPicPr>
        <p:blipFill>
          <a:blip r:embed="rId4"/>
          <a:stretch>
            <a:fillRect/>
          </a:stretch>
        </p:blipFill>
        <p:spPr>
          <a:xfrm>
            <a:off x="4421068" y="3790459"/>
            <a:ext cx="810000" cy="691875"/>
          </a:xfrm>
          <a:prstGeom prst="rect">
            <a:avLst/>
          </a:prstGeom>
        </p:spPr>
      </p:pic>
      <p:pic>
        <p:nvPicPr>
          <p:cNvPr id="21" name="Picture 20"/>
          <p:cNvPicPr>
            <a:picLocks noChangeAspect="1"/>
          </p:cNvPicPr>
          <p:nvPr/>
        </p:nvPicPr>
        <p:blipFill>
          <a:blip r:embed="rId4"/>
          <a:stretch>
            <a:fillRect/>
          </a:stretch>
        </p:blipFill>
        <p:spPr>
          <a:xfrm>
            <a:off x="3579789" y="3795092"/>
            <a:ext cx="810000" cy="691875"/>
          </a:xfrm>
          <a:prstGeom prst="rect">
            <a:avLst/>
          </a:prstGeom>
        </p:spPr>
      </p:pic>
      <p:pic>
        <p:nvPicPr>
          <p:cNvPr id="22" name="Picture 21"/>
          <p:cNvPicPr>
            <a:picLocks noChangeAspect="1"/>
          </p:cNvPicPr>
          <p:nvPr/>
        </p:nvPicPr>
        <p:blipFill>
          <a:blip r:embed="rId4"/>
          <a:stretch>
            <a:fillRect/>
          </a:stretch>
        </p:blipFill>
        <p:spPr>
          <a:xfrm>
            <a:off x="2756697" y="3802122"/>
            <a:ext cx="810000" cy="691875"/>
          </a:xfrm>
          <a:prstGeom prst="rect">
            <a:avLst/>
          </a:prstGeom>
        </p:spPr>
      </p:pic>
      <p:pic>
        <p:nvPicPr>
          <p:cNvPr id="23" name="Picture 22"/>
          <p:cNvPicPr>
            <a:picLocks noChangeAspect="1"/>
          </p:cNvPicPr>
          <p:nvPr/>
        </p:nvPicPr>
        <p:blipFill>
          <a:blip r:embed="rId4"/>
          <a:stretch>
            <a:fillRect/>
          </a:stretch>
        </p:blipFill>
        <p:spPr>
          <a:xfrm>
            <a:off x="1862199" y="3798631"/>
            <a:ext cx="810000" cy="691875"/>
          </a:xfrm>
          <a:prstGeom prst="rect">
            <a:avLst/>
          </a:prstGeom>
        </p:spPr>
      </p:pic>
    </p:spTree>
    <p:extLst>
      <p:ext uri="{BB962C8B-B14F-4D97-AF65-F5344CB8AC3E}">
        <p14:creationId xmlns:p14="http://schemas.microsoft.com/office/powerpoint/2010/main" val="419185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pPr algn="l"/>
            <a:r>
              <a:rPr lang="en-US" dirty="0"/>
              <a:t> What is ERM?</a:t>
            </a:r>
          </a:p>
        </p:txBody>
      </p:sp>
      <p:sp>
        <p:nvSpPr>
          <p:cNvPr id="3" name="Content Placeholder 2"/>
          <p:cNvSpPr>
            <a:spLocks noGrp="1"/>
          </p:cNvSpPr>
          <p:nvPr>
            <p:ph idx="1"/>
          </p:nvPr>
        </p:nvSpPr>
        <p:spPr>
          <a:xfrm>
            <a:off x="609600" y="1524000"/>
            <a:ext cx="8229600" cy="4953000"/>
          </a:xfrm>
        </p:spPr>
        <p:txBody>
          <a:bodyPr>
            <a:normAutofit fontScale="47500" lnSpcReduction="20000"/>
          </a:bodyPr>
          <a:lstStyle/>
          <a:p>
            <a:pPr>
              <a:buNone/>
            </a:pPr>
            <a:r>
              <a:rPr lang="en-US" sz="5000" b="1" dirty="0"/>
              <a:t>Enterprise Risk Management </a:t>
            </a:r>
            <a:r>
              <a:rPr lang="en-US" sz="4200" dirty="0"/>
              <a:t>is a strategic business discipline that supports the achievement of an organization’s objectives by addressing the full spectrum of its risks and managing the combined impact of those risks as an interrelated risk portfolio.ERM represents a significant evolution beyond previous approaches to risk management in that it:</a:t>
            </a:r>
            <a:r>
              <a:rPr lang="en-US" dirty="0"/>
              <a:t/>
            </a:r>
            <a:br>
              <a:rPr lang="en-US" dirty="0"/>
            </a:br>
            <a:endParaRPr lang="en-US" dirty="0"/>
          </a:p>
          <a:p>
            <a:pPr>
              <a:buFont typeface="Wingdings" pitchFamily="2" charset="2"/>
              <a:buChar char="Ø"/>
            </a:pPr>
            <a:r>
              <a:rPr lang="en-US" sz="3800" dirty="0"/>
              <a:t>Encompasses all areas of organizational exposure to risk (financial, operational, reporting, compliance, governance, strategic, reputational, etc.);</a:t>
            </a:r>
          </a:p>
          <a:p>
            <a:pPr>
              <a:buFont typeface="Wingdings" pitchFamily="2" charset="2"/>
              <a:buChar char="Ø"/>
            </a:pPr>
            <a:r>
              <a:rPr lang="en-US" sz="3800" dirty="0"/>
              <a:t>Prioritizes and manages those exposures as an interrelated risk portfolio rather than as individual “silos”;</a:t>
            </a:r>
          </a:p>
          <a:p>
            <a:pPr>
              <a:buFont typeface="Wingdings" pitchFamily="2" charset="2"/>
              <a:buChar char="Ø"/>
            </a:pPr>
            <a:r>
              <a:rPr lang="en-US" sz="3800" dirty="0"/>
              <a:t>Evaluates the risk portfolio in the context of all significant internal and external environments, systems, circumstances, and stakeholders;</a:t>
            </a:r>
          </a:p>
          <a:p>
            <a:pPr>
              <a:buFont typeface="Wingdings" pitchFamily="2" charset="2"/>
              <a:buChar char="Ø"/>
            </a:pPr>
            <a:r>
              <a:rPr lang="en-US" sz="3800" dirty="0"/>
              <a:t>Recognizes that individual risks across the organization are interrelated and can create a combined exposure that differs from the sum of the individual risks;</a:t>
            </a:r>
          </a:p>
          <a:p>
            <a:pPr>
              <a:buFont typeface="Wingdings" pitchFamily="2" charset="2"/>
              <a:buChar char="Ø"/>
            </a:pPr>
            <a:r>
              <a:rPr lang="en-US" sz="3800" dirty="0"/>
              <a:t>Provides a structured process for the management of all risks, whether those risks are primarily quantitative or qualitative in nature;</a:t>
            </a:r>
          </a:p>
          <a:p>
            <a:pPr>
              <a:buFont typeface="Wingdings" pitchFamily="2" charset="2"/>
              <a:buChar char="Ø"/>
            </a:pPr>
            <a:r>
              <a:rPr lang="en-US" sz="3800" dirty="0"/>
              <a:t>Views the effective management of risk as a competitive advantage; and</a:t>
            </a:r>
          </a:p>
          <a:p>
            <a:pPr>
              <a:buFont typeface="Wingdings" pitchFamily="2" charset="2"/>
              <a:buChar char="Ø"/>
            </a:pPr>
            <a:r>
              <a:rPr lang="en-US" sz="3800" dirty="0"/>
              <a:t>Seeks to embed risk management as a component in all critical decisions throughout the organization</a:t>
            </a:r>
            <a:r>
              <a:rPr lang="en-US" dirty="0"/>
              <a:t>.</a:t>
            </a:r>
          </a:p>
          <a:p>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t>Copyright © 2011 Risk and Insurance Management Society, Inc.  All rights reserved.</a:t>
            </a:r>
          </a:p>
        </p:txBody>
      </p:sp>
      <p:sp>
        <p:nvSpPr>
          <p:cNvPr id="5" name="Slide Number Placeholder 4"/>
          <p:cNvSpPr>
            <a:spLocks noGrp="1"/>
          </p:cNvSpPr>
          <p:nvPr>
            <p:ph type="sldNum" sz="quarter" idx="12"/>
          </p:nvPr>
        </p:nvSpPr>
        <p:spPr>
          <a:xfrm>
            <a:off x="8229600" y="6492875"/>
            <a:ext cx="685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rPr>
              <a:t>152</a:t>
            </a:r>
          </a:p>
        </p:txBody>
      </p:sp>
    </p:spTree>
    <p:extLst>
      <p:ext uri="{BB962C8B-B14F-4D97-AF65-F5344CB8AC3E}">
        <p14:creationId xmlns:p14="http://schemas.microsoft.com/office/powerpoint/2010/main" val="37376069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92080"/>
            <a:ext cx="4800600" cy="655720"/>
          </a:xfrm>
        </p:spPr>
        <p:txBody>
          <a:bodyPr/>
          <a:lstStyle/>
          <a:p>
            <a:r>
              <a:rPr lang="en-US" sz="3600" b="1" dirty="0"/>
              <a:t>Succession Planning</a:t>
            </a:r>
          </a:p>
        </p:txBody>
      </p:sp>
      <p:sp>
        <p:nvSpPr>
          <p:cNvPr id="4" name="Text Placeholder 3"/>
          <p:cNvSpPr>
            <a:spLocks noGrp="1"/>
          </p:cNvSpPr>
          <p:nvPr>
            <p:ph type="body" sz="half" idx="2"/>
          </p:nvPr>
        </p:nvSpPr>
        <p:spPr>
          <a:xfrm>
            <a:off x="457201" y="1447800"/>
            <a:ext cx="2139696" cy="4926367"/>
          </a:xfrm>
        </p:spPr>
        <p:txBody>
          <a:bodyPr>
            <a:normAutofit/>
          </a:bodyPr>
          <a:lstStyle/>
          <a:p>
            <a:pPr marL="285750" indent="-285750">
              <a:buFont typeface="Arial" panose="020B0604020202020204" pitchFamily="34" charset="0"/>
              <a:buChar char="•"/>
            </a:pPr>
            <a:r>
              <a:rPr lang="en-US" sz="2000" dirty="0"/>
              <a:t>Insurance graduates only fulfill 15% of staffing need</a:t>
            </a:r>
          </a:p>
          <a:p>
            <a:pPr marL="285750" indent="-285750">
              <a:buFont typeface="Arial" panose="020B0604020202020204" pitchFamily="34" charset="0"/>
              <a:buChar char="•"/>
            </a:pPr>
            <a:r>
              <a:rPr lang="en-US" sz="2000" dirty="0"/>
              <a:t>Five most difficult areas to recruit:</a:t>
            </a:r>
          </a:p>
          <a:p>
            <a:pPr marL="461963" lvl="1" indent="-174625">
              <a:buFont typeface="Arial" panose="020B0604020202020204" pitchFamily="34" charset="0"/>
              <a:buChar char="•"/>
            </a:pPr>
            <a:r>
              <a:rPr lang="en-US" sz="1800" dirty="0"/>
              <a:t>analytics,</a:t>
            </a:r>
          </a:p>
          <a:p>
            <a:pPr marL="461963" lvl="1" indent="-174625">
              <a:buFont typeface="Arial" panose="020B0604020202020204" pitchFamily="34" charset="0"/>
              <a:buChar char="•"/>
            </a:pPr>
            <a:r>
              <a:rPr lang="en-US" sz="1800" dirty="0"/>
              <a:t>Executives</a:t>
            </a:r>
          </a:p>
          <a:p>
            <a:pPr marL="461963" lvl="1" indent="-174625">
              <a:buFont typeface="Arial" panose="020B0604020202020204" pitchFamily="34" charset="0"/>
              <a:buChar char="•"/>
            </a:pPr>
            <a:r>
              <a:rPr lang="en-US" sz="1800" dirty="0"/>
              <a:t>actuarial,</a:t>
            </a:r>
          </a:p>
          <a:p>
            <a:pPr marL="461963" lvl="1" indent="-174625">
              <a:buFont typeface="Arial" panose="020B0604020202020204" pitchFamily="34" charset="0"/>
              <a:buChar char="•"/>
            </a:pPr>
            <a:r>
              <a:rPr lang="en-US" sz="1800" dirty="0"/>
              <a:t>technology</a:t>
            </a:r>
          </a:p>
          <a:p>
            <a:pPr marL="461963" lvl="1" indent="-174625">
              <a:buFont typeface="Arial" panose="020B0604020202020204" pitchFamily="34" charset="0"/>
              <a:buChar char="•"/>
            </a:pPr>
            <a:r>
              <a:rPr lang="en-US" sz="1800" dirty="0"/>
              <a:t>underwriting </a:t>
            </a:r>
          </a:p>
          <a:p>
            <a:endParaRPr lang="en-US" dirty="0"/>
          </a:p>
        </p:txBody>
      </p:sp>
      <p:pic>
        <p:nvPicPr>
          <p:cNvPr id="5"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43200" y="2438400"/>
            <a:ext cx="57150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5066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0"/>
            <a:ext cx="8229600" cy="4114800"/>
          </a:xfrm>
        </p:spPr>
        <p:txBody>
          <a:bodyPr/>
          <a:lstStyle/>
          <a:p>
            <a:r>
              <a:rPr lang="en-US" sz="4050" dirty="0"/>
              <a:t>Engaging and Retaining </a:t>
            </a:r>
            <a:br>
              <a:rPr lang="en-US" sz="4050" dirty="0"/>
            </a:br>
            <a:r>
              <a:rPr lang="en-US" sz="4050" dirty="0"/>
              <a:t>the Next Generation</a:t>
            </a:r>
          </a:p>
        </p:txBody>
      </p:sp>
    </p:spTree>
    <p:extLst>
      <p:ext uri="{BB962C8B-B14F-4D97-AF65-F5344CB8AC3E}">
        <p14:creationId xmlns:p14="http://schemas.microsoft.com/office/powerpoint/2010/main" val="33913245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06" y="857250"/>
            <a:ext cx="1810512" cy="4585064"/>
          </a:xfrm>
          <a:prstGeom prst="rect">
            <a:avLst/>
          </a:prstGeom>
          <a:solidFill>
            <a:srgbClr val="EA4D9E">
              <a:alpha val="25098"/>
            </a:srgbClr>
          </a:solidFill>
          <a:ln w="19050">
            <a:solidFill>
              <a:srgbClr val="EA4D9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1BDC9"/>
              </a:solidFill>
              <a:effectLst/>
              <a:uLnTx/>
              <a:uFillTx/>
              <a:latin typeface="Calibri"/>
              <a:ea typeface="+mn-ea"/>
              <a:cs typeface="+mn-cs"/>
            </a:endParaRPr>
          </a:p>
        </p:txBody>
      </p:sp>
      <p:sp>
        <p:nvSpPr>
          <p:cNvPr id="6" name="Rectangle 5"/>
          <p:cNvSpPr/>
          <p:nvPr/>
        </p:nvSpPr>
        <p:spPr>
          <a:xfrm>
            <a:off x="7329266" y="857250"/>
            <a:ext cx="1810512" cy="4585064"/>
          </a:xfrm>
          <a:prstGeom prst="rect">
            <a:avLst/>
          </a:prstGeom>
          <a:solidFill>
            <a:srgbClr val="614393">
              <a:alpha val="25098"/>
            </a:srgbClr>
          </a:solidFill>
          <a:ln w="19050">
            <a:solidFill>
              <a:srgbClr val="61439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501679" y="862927"/>
            <a:ext cx="1810512" cy="4585064"/>
          </a:xfrm>
          <a:prstGeom prst="rect">
            <a:avLst/>
          </a:prstGeom>
          <a:solidFill>
            <a:srgbClr val="76CFE1">
              <a:alpha val="25098"/>
            </a:srgbClr>
          </a:solidFill>
          <a:ln w="19050">
            <a:solidFill>
              <a:srgbClr val="76CFE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1842493" y="862927"/>
            <a:ext cx="1810512" cy="4585064"/>
          </a:xfrm>
          <a:prstGeom prst="rect">
            <a:avLst/>
          </a:prstGeom>
          <a:solidFill>
            <a:srgbClr val="F37344">
              <a:alpha val="25098"/>
            </a:srgbClr>
          </a:solidFill>
          <a:ln w="19050">
            <a:solidFill>
              <a:srgbClr val="F3734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3672071" y="862927"/>
            <a:ext cx="1810512" cy="4585064"/>
          </a:xfrm>
          <a:prstGeom prst="rect">
            <a:avLst/>
          </a:prstGeom>
          <a:solidFill>
            <a:srgbClr val="6CAB43">
              <a:alpha val="25098"/>
            </a:srgbClr>
          </a:solidFill>
          <a:ln w="19050">
            <a:solidFill>
              <a:srgbClr val="6CAB4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a:xfrm>
            <a:off x="457200" y="1063229"/>
            <a:ext cx="8229600" cy="857250"/>
          </a:xfrm>
        </p:spPr>
        <p:txBody>
          <a:bodyPr/>
          <a:lstStyle/>
          <a:p>
            <a:r>
              <a:rPr lang="en-US" dirty="0"/>
              <a:t>Generational Snapshot</a:t>
            </a:r>
          </a:p>
        </p:txBody>
      </p:sp>
      <p:sp>
        <p:nvSpPr>
          <p:cNvPr id="12" name="Rectangle 11"/>
          <p:cNvSpPr/>
          <p:nvPr/>
        </p:nvSpPr>
        <p:spPr>
          <a:xfrm flipH="1">
            <a:off x="7312191" y="2279223"/>
            <a:ext cx="1815722" cy="3000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38"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GENERATION Z</a:t>
            </a:r>
          </a:p>
        </p:txBody>
      </p:sp>
      <p:sp>
        <p:nvSpPr>
          <p:cNvPr id="13" name="Rectangle 12"/>
          <p:cNvSpPr/>
          <p:nvPr/>
        </p:nvSpPr>
        <p:spPr>
          <a:xfrm flipH="1">
            <a:off x="7429499" y="2769607"/>
            <a:ext cx="1647553" cy="2218556"/>
          </a:xfrm>
          <a:prstGeom prst="rect">
            <a:avLst/>
          </a:prstGeom>
        </p:spPr>
        <p:txBody>
          <a:bodyPr wrap="square">
            <a:spAutoFit/>
          </a:bodyPr>
          <a:lstStyle/>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1995 – 2012 </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Value sense of predictability</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Possess a strong work ethic</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Focused on technology</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Adept at multi-tasking</a:t>
            </a:r>
          </a:p>
        </p:txBody>
      </p:sp>
      <p:sp>
        <p:nvSpPr>
          <p:cNvPr id="14" name="Rectangle 13"/>
          <p:cNvSpPr/>
          <p:nvPr/>
        </p:nvSpPr>
        <p:spPr>
          <a:xfrm flipH="1">
            <a:off x="5494250" y="2279223"/>
            <a:ext cx="1815722" cy="3000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38"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MILLENNIALS</a:t>
            </a:r>
          </a:p>
        </p:txBody>
      </p:sp>
      <p:sp>
        <p:nvSpPr>
          <p:cNvPr id="15" name="Rectangle 14"/>
          <p:cNvSpPr/>
          <p:nvPr/>
        </p:nvSpPr>
        <p:spPr>
          <a:xfrm flipH="1">
            <a:off x="5568210" y="2769607"/>
            <a:ext cx="1627873" cy="2010807"/>
          </a:xfrm>
          <a:prstGeom prst="rect">
            <a:avLst/>
          </a:prstGeom>
        </p:spPr>
        <p:txBody>
          <a:bodyPr wrap="square">
            <a:spAutoFit/>
          </a:bodyPr>
          <a:lstStyle/>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1980 – 1994 </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Collaborative and energetic</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High employer expectations</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Technologically savvy</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Impact-driven</a:t>
            </a:r>
          </a:p>
        </p:txBody>
      </p:sp>
      <p:sp>
        <p:nvSpPr>
          <p:cNvPr id="16" name="Rectangle 15"/>
          <p:cNvSpPr/>
          <p:nvPr/>
        </p:nvSpPr>
        <p:spPr>
          <a:xfrm flipH="1">
            <a:off x="3669850" y="2279223"/>
            <a:ext cx="1807324" cy="3000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GENERATION X</a:t>
            </a:r>
          </a:p>
        </p:txBody>
      </p:sp>
      <p:sp>
        <p:nvSpPr>
          <p:cNvPr id="17" name="Rectangle 16"/>
          <p:cNvSpPr/>
          <p:nvPr/>
        </p:nvSpPr>
        <p:spPr>
          <a:xfrm flipH="1">
            <a:off x="3732095" y="2770387"/>
            <a:ext cx="1653476" cy="2218556"/>
          </a:xfrm>
          <a:prstGeom prst="rect">
            <a:avLst/>
          </a:prstGeom>
        </p:spPr>
        <p:txBody>
          <a:bodyPr wrap="square">
            <a:spAutoFit/>
          </a:bodyPr>
          <a:lstStyle/>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1965 – 1979 </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Independent and entrepreneurial</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Productive and energetic</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Technically competent</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Work-to-live centric</a:t>
            </a:r>
          </a:p>
        </p:txBody>
      </p:sp>
      <p:sp>
        <p:nvSpPr>
          <p:cNvPr id="18" name="Rectangle 17"/>
          <p:cNvSpPr/>
          <p:nvPr/>
        </p:nvSpPr>
        <p:spPr>
          <a:xfrm flipH="1">
            <a:off x="1837082" y="2175349"/>
            <a:ext cx="1804218"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38"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BABY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38"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BOOMERS</a:t>
            </a:r>
          </a:p>
        </p:txBody>
      </p:sp>
      <p:sp>
        <p:nvSpPr>
          <p:cNvPr id="19" name="Rectangle 18"/>
          <p:cNvSpPr/>
          <p:nvPr/>
        </p:nvSpPr>
        <p:spPr>
          <a:xfrm flipH="1">
            <a:off x="1933521" y="2773010"/>
            <a:ext cx="1641538" cy="2426305"/>
          </a:xfrm>
          <a:prstGeom prst="rect">
            <a:avLst/>
          </a:prstGeom>
        </p:spPr>
        <p:txBody>
          <a:bodyPr wrap="square">
            <a:spAutoFit/>
          </a:bodyPr>
          <a:lstStyle/>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1946 – 1964 </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Find sense of self in their work </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Sometimes resistant to change</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Place emphasis on competition</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Possess strong work ethic</a:t>
            </a:r>
          </a:p>
        </p:txBody>
      </p:sp>
      <p:sp>
        <p:nvSpPr>
          <p:cNvPr id="20" name="Rectangle 19"/>
          <p:cNvSpPr/>
          <p:nvPr/>
        </p:nvSpPr>
        <p:spPr>
          <a:xfrm flipH="1">
            <a:off x="-1" y="2279223"/>
            <a:ext cx="1794619" cy="3000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15"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TRADITIONALISTS</a:t>
            </a:r>
          </a:p>
        </p:txBody>
      </p:sp>
      <p:sp>
        <p:nvSpPr>
          <p:cNvPr id="21" name="Rectangle 20"/>
          <p:cNvSpPr/>
          <p:nvPr/>
        </p:nvSpPr>
        <p:spPr>
          <a:xfrm flipH="1">
            <a:off x="114300" y="2769608"/>
            <a:ext cx="1612085" cy="2426305"/>
          </a:xfrm>
          <a:prstGeom prst="rect">
            <a:avLst/>
          </a:prstGeom>
        </p:spPr>
        <p:txBody>
          <a:bodyPr wrap="square">
            <a:spAutoFit/>
          </a:bodyPr>
          <a:lstStyle/>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1900 – 1945</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Value work and jobs</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Possess a strong work ethic</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Place duty before pleasure</a:t>
            </a:r>
          </a:p>
          <a:p>
            <a:pPr marL="160731" marR="0" lvl="0" indent="-10287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Reluctant to technology changes</a:t>
            </a:r>
          </a:p>
        </p:txBody>
      </p:sp>
    </p:spTree>
    <p:extLst>
      <p:ext uri="{BB962C8B-B14F-4D97-AF65-F5344CB8AC3E}">
        <p14:creationId xmlns:p14="http://schemas.microsoft.com/office/powerpoint/2010/main" val="383441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100" fill="hold"/>
                                        <p:tgtEl>
                                          <p:spTgt spid="12"/>
                                        </p:tgtEl>
                                        <p:attrNameLst>
                                          <p:attrName>ppt_x</p:attrName>
                                        </p:attrNameLst>
                                      </p:cBhvr>
                                      <p:tavLst>
                                        <p:tav tm="0">
                                          <p:val>
                                            <p:strVal val="#ppt_x"/>
                                          </p:val>
                                        </p:tav>
                                        <p:tav tm="100000">
                                          <p:val>
                                            <p:strVal val="#ppt_x"/>
                                          </p:val>
                                        </p:tav>
                                      </p:tavLst>
                                    </p:anim>
                                    <p:anim calcmode="lin" valueType="num">
                                      <p:cBhvr additive="base">
                                        <p:cTn id="12" dur="11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200" fill="hold"/>
                                        <p:tgtEl>
                                          <p:spTgt spid="7"/>
                                        </p:tgtEl>
                                        <p:attrNameLst>
                                          <p:attrName>ppt_x</p:attrName>
                                        </p:attrNameLst>
                                      </p:cBhvr>
                                      <p:tavLst>
                                        <p:tav tm="0">
                                          <p:val>
                                            <p:strVal val="#ppt_x"/>
                                          </p:val>
                                        </p:tav>
                                        <p:tav tm="100000">
                                          <p:val>
                                            <p:strVal val="#ppt_x"/>
                                          </p:val>
                                        </p:tav>
                                      </p:tavLst>
                                    </p:anim>
                                    <p:anim calcmode="lin" valueType="num">
                                      <p:cBhvr additive="base">
                                        <p:cTn id="22" dur="12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200" fill="hold"/>
                                        <p:tgtEl>
                                          <p:spTgt spid="8"/>
                                        </p:tgtEl>
                                        <p:attrNameLst>
                                          <p:attrName>ppt_x</p:attrName>
                                        </p:attrNameLst>
                                      </p:cBhvr>
                                      <p:tavLst>
                                        <p:tav tm="0">
                                          <p:val>
                                            <p:strVal val="#ppt_x"/>
                                          </p:val>
                                        </p:tav>
                                        <p:tav tm="100000">
                                          <p:val>
                                            <p:strVal val="#ppt_x"/>
                                          </p:val>
                                        </p:tav>
                                      </p:tavLst>
                                    </p:anim>
                                    <p:anim calcmode="lin" valueType="num">
                                      <p:cBhvr additive="base">
                                        <p:cTn id="28" dur="12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decel="10000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100" fill="hold"/>
                                        <p:tgtEl>
                                          <p:spTgt spid="9"/>
                                        </p:tgtEl>
                                        <p:attrNameLst>
                                          <p:attrName>ppt_x</p:attrName>
                                        </p:attrNameLst>
                                      </p:cBhvr>
                                      <p:tavLst>
                                        <p:tav tm="0">
                                          <p:val>
                                            <p:strVal val="#ppt_x"/>
                                          </p:val>
                                        </p:tav>
                                        <p:tav tm="100000">
                                          <p:val>
                                            <p:strVal val="#ppt_x"/>
                                          </p:val>
                                        </p:tav>
                                      </p:tavLst>
                                    </p:anim>
                                    <p:anim calcmode="lin" valueType="num">
                                      <p:cBhvr additive="base">
                                        <p:cTn id="34" dur="1100" fill="hold"/>
                                        <p:tgtEl>
                                          <p:spTgt spid="9"/>
                                        </p:tgtEl>
                                        <p:attrNameLst>
                                          <p:attrName>ppt_y</p:attrName>
                                        </p:attrNameLst>
                                      </p:cBhvr>
                                      <p:tavLst>
                                        <p:tav tm="0">
                                          <p:val>
                                            <p:strVal val="0-#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100" fill="hold"/>
                                        <p:tgtEl>
                                          <p:spTgt spid="14"/>
                                        </p:tgtEl>
                                        <p:attrNameLst>
                                          <p:attrName>ppt_x</p:attrName>
                                        </p:attrNameLst>
                                      </p:cBhvr>
                                      <p:tavLst>
                                        <p:tav tm="0">
                                          <p:val>
                                            <p:strVal val="#ppt_x"/>
                                          </p:val>
                                        </p:tav>
                                        <p:tav tm="100000">
                                          <p:val>
                                            <p:strVal val="#ppt_x"/>
                                          </p:val>
                                        </p:tav>
                                      </p:tavLst>
                                    </p:anim>
                                    <p:anim calcmode="lin" valueType="num">
                                      <p:cBhvr additive="base">
                                        <p:cTn id="42" dur="1100" fill="hold"/>
                                        <p:tgtEl>
                                          <p:spTgt spid="14"/>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200" fill="hold"/>
                                        <p:tgtEl>
                                          <p:spTgt spid="15"/>
                                        </p:tgtEl>
                                        <p:attrNameLst>
                                          <p:attrName>ppt_x</p:attrName>
                                        </p:attrNameLst>
                                      </p:cBhvr>
                                      <p:tavLst>
                                        <p:tav tm="0">
                                          <p:val>
                                            <p:strVal val="#ppt_x"/>
                                          </p:val>
                                        </p:tav>
                                        <p:tav tm="100000">
                                          <p:val>
                                            <p:strVal val="#ppt_x"/>
                                          </p:val>
                                        </p:tav>
                                      </p:tavLst>
                                    </p:anim>
                                    <p:anim calcmode="lin" valueType="num">
                                      <p:cBhvr additive="base">
                                        <p:cTn id="46" dur="1200" fill="hold"/>
                                        <p:tgtEl>
                                          <p:spTgt spid="15"/>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1100" fill="hold"/>
                                        <p:tgtEl>
                                          <p:spTgt spid="16"/>
                                        </p:tgtEl>
                                        <p:attrNameLst>
                                          <p:attrName>ppt_x</p:attrName>
                                        </p:attrNameLst>
                                      </p:cBhvr>
                                      <p:tavLst>
                                        <p:tav tm="0">
                                          <p:val>
                                            <p:strVal val="#ppt_x"/>
                                          </p:val>
                                        </p:tav>
                                        <p:tav tm="100000">
                                          <p:val>
                                            <p:strVal val="#ppt_x"/>
                                          </p:val>
                                        </p:tav>
                                      </p:tavLst>
                                    </p:anim>
                                    <p:anim calcmode="lin" valueType="num">
                                      <p:cBhvr additive="base">
                                        <p:cTn id="50" dur="1100" fill="hold"/>
                                        <p:tgtEl>
                                          <p:spTgt spid="16"/>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1200" fill="hold"/>
                                        <p:tgtEl>
                                          <p:spTgt spid="17"/>
                                        </p:tgtEl>
                                        <p:attrNameLst>
                                          <p:attrName>ppt_x</p:attrName>
                                        </p:attrNameLst>
                                      </p:cBhvr>
                                      <p:tavLst>
                                        <p:tav tm="0">
                                          <p:val>
                                            <p:strVal val="#ppt_x"/>
                                          </p:val>
                                        </p:tav>
                                        <p:tav tm="100000">
                                          <p:val>
                                            <p:strVal val="#ppt_x"/>
                                          </p:val>
                                        </p:tav>
                                      </p:tavLst>
                                    </p:anim>
                                    <p:anim calcmode="lin" valueType="num">
                                      <p:cBhvr additive="base">
                                        <p:cTn id="54" dur="1200" fill="hold"/>
                                        <p:tgtEl>
                                          <p:spTgt spid="17"/>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1100" fill="hold"/>
                                        <p:tgtEl>
                                          <p:spTgt spid="18"/>
                                        </p:tgtEl>
                                        <p:attrNameLst>
                                          <p:attrName>ppt_x</p:attrName>
                                        </p:attrNameLst>
                                      </p:cBhvr>
                                      <p:tavLst>
                                        <p:tav tm="0">
                                          <p:val>
                                            <p:strVal val="#ppt_x"/>
                                          </p:val>
                                        </p:tav>
                                        <p:tav tm="100000">
                                          <p:val>
                                            <p:strVal val="#ppt_x"/>
                                          </p:val>
                                        </p:tav>
                                      </p:tavLst>
                                    </p:anim>
                                    <p:anim calcmode="lin" valueType="num">
                                      <p:cBhvr additive="base">
                                        <p:cTn id="58" dur="11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1" decel="10000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1200" fill="hold"/>
                                        <p:tgtEl>
                                          <p:spTgt spid="19"/>
                                        </p:tgtEl>
                                        <p:attrNameLst>
                                          <p:attrName>ppt_x</p:attrName>
                                        </p:attrNameLst>
                                      </p:cBhvr>
                                      <p:tavLst>
                                        <p:tav tm="0">
                                          <p:val>
                                            <p:strVal val="#ppt_x"/>
                                          </p:val>
                                        </p:tav>
                                        <p:tav tm="100000">
                                          <p:val>
                                            <p:strVal val="#ppt_x"/>
                                          </p:val>
                                        </p:tav>
                                      </p:tavLst>
                                    </p:anim>
                                    <p:anim calcmode="lin" valueType="num">
                                      <p:cBhvr additive="base">
                                        <p:cTn id="62" dur="1200" fill="hold"/>
                                        <p:tgtEl>
                                          <p:spTgt spid="19"/>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1100" fill="hold"/>
                                        <p:tgtEl>
                                          <p:spTgt spid="20"/>
                                        </p:tgtEl>
                                        <p:attrNameLst>
                                          <p:attrName>ppt_x</p:attrName>
                                        </p:attrNameLst>
                                      </p:cBhvr>
                                      <p:tavLst>
                                        <p:tav tm="0">
                                          <p:val>
                                            <p:strVal val="#ppt_x"/>
                                          </p:val>
                                        </p:tav>
                                        <p:tav tm="100000">
                                          <p:val>
                                            <p:strVal val="#ppt_x"/>
                                          </p:val>
                                        </p:tav>
                                      </p:tavLst>
                                    </p:anim>
                                    <p:anim calcmode="lin" valueType="num">
                                      <p:cBhvr additive="base">
                                        <p:cTn id="66" dur="1100" fill="hold"/>
                                        <p:tgtEl>
                                          <p:spTgt spid="20"/>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1200" fill="hold"/>
                                        <p:tgtEl>
                                          <p:spTgt spid="21"/>
                                        </p:tgtEl>
                                        <p:attrNameLst>
                                          <p:attrName>ppt_x</p:attrName>
                                        </p:attrNameLst>
                                      </p:cBhvr>
                                      <p:tavLst>
                                        <p:tav tm="0">
                                          <p:val>
                                            <p:strVal val="#ppt_x"/>
                                          </p:val>
                                        </p:tav>
                                        <p:tav tm="100000">
                                          <p:val>
                                            <p:strVal val="#ppt_x"/>
                                          </p:val>
                                        </p:tav>
                                      </p:tavLst>
                                    </p:anim>
                                    <p:anim calcmode="lin" valueType="num">
                                      <p:cBhvr additive="base">
                                        <p:cTn id="70" dur="12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9" grpId="0" animBg="1"/>
      <p:bldP spid="8" grpId="0" animBg="1"/>
      <p:bldP spid="12" grpId="0"/>
      <p:bldP spid="13" grpId="0"/>
      <p:bldP spid="14" grpId="0"/>
      <p:bldP spid="15" grpId="0"/>
      <p:bldP spid="16" grpId="0"/>
      <p:bldP spid="17" grpId="0"/>
      <p:bldP spid="18" grpId="0"/>
      <p:bldP spid="19" grpId="0"/>
      <p:bldP spid="20" grpId="0"/>
      <p:bldP spid="2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Industry Challenges</a:t>
            </a:r>
          </a:p>
        </p:txBody>
      </p:sp>
      <p:sp>
        <p:nvSpPr>
          <p:cNvPr id="6" name="TextBox 11"/>
          <p:cNvSpPr txBox="1">
            <a:spLocks noChangeArrowheads="1"/>
          </p:cNvSpPr>
          <p:nvPr/>
        </p:nvSpPr>
        <p:spPr bwMode="auto">
          <a:xfrm>
            <a:off x="457200" y="2157257"/>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Eight out of ten </a:t>
            </a:r>
            <a:r>
              <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Millennials are unfamiliar with insurance as a career path.</a:t>
            </a:r>
          </a:p>
        </p:txBody>
      </p:sp>
      <p:sp>
        <p:nvSpPr>
          <p:cNvPr id="7" name="TextBox 16"/>
          <p:cNvSpPr txBox="1">
            <a:spLocks noChangeArrowheads="1"/>
          </p:cNvSpPr>
          <p:nvPr/>
        </p:nvSpPr>
        <p:spPr bwMode="auto">
          <a:xfrm>
            <a:off x="4171950" y="3075160"/>
            <a:ext cx="451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Less than </a:t>
            </a:r>
            <a:r>
              <a:rPr kumimoji="0" lang="en-US" alt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one in ten </a:t>
            </a:r>
            <a:r>
              <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young professionals are interested in working in insurance.</a:t>
            </a:r>
          </a:p>
        </p:txBody>
      </p:sp>
      <p:sp>
        <p:nvSpPr>
          <p:cNvPr id="8" name="TextBox 15"/>
          <p:cNvSpPr txBox="1">
            <a:spLocks noChangeArrowheads="1"/>
          </p:cNvSpPr>
          <p:nvPr/>
        </p:nvSpPr>
        <p:spPr bwMode="auto">
          <a:xfrm>
            <a:off x="3200400" y="4270061"/>
            <a:ext cx="5481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Insurance is tied </a:t>
            </a:r>
            <a:r>
              <a:rPr kumimoji="0" lang="en-US" alt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second to last </a:t>
            </a:r>
            <a:r>
              <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with the defense industry in terms of overall </a:t>
            </a:r>
            <a:r>
              <a:rPr kumimoji="0" lang="en-US" alt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public image</a:t>
            </a:r>
            <a:r>
              <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a:t>
            </a:r>
          </a:p>
        </p:txBody>
      </p:sp>
      <p:sp>
        <p:nvSpPr>
          <p:cNvPr id="9" name="TextBox 3"/>
          <p:cNvSpPr txBox="1">
            <a:spLocks noChangeArrowheads="1"/>
          </p:cNvSpPr>
          <p:nvPr/>
        </p:nvSpPr>
        <p:spPr bwMode="auto">
          <a:xfrm>
            <a:off x="400051" y="5314950"/>
            <a:ext cx="177284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Source: The Institutes, PwC</a:t>
            </a:r>
          </a:p>
        </p:txBody>
      </p:sp>
      <p:pic>
        <p:nvPicPr>
          <p:cNvPr id="10" name="Picture 9"/>
          <p:cNvPicPr>
            <a:picLocks noChangeAspect="1"/>
          </p:cNvPicPr>
          <p:nvPr/>
        </p:nvPicPr>
        <p:blipFill>
          <a:blip r:embed="rId2"/>
          <a:stretch>
            <a:fillRect/>
          </a:stretch>
        </p:blipFill>
        <p:spPr>
          <a:xfrm>
            <a:off x="457200" y="2971800"/>
            <a:ext cx="797322" cy="2057400"/>
          </a:xfrm>
          <a:prstGeom prst="rect">
            <a:avLst/>
          </a:prstGeom>
        </p:spPr>
      </p:pic>
      <p:pic>
        <p:nvPicPr>
          <p:cNvPr id="11" name="Picture 10"/>
          <p:cNvPicPr>
            <a:picLocks noChangeAspect="1"/>
          </p:cNvPicPr>
          <p:nvPr/>
        </p:nvPicPr>
        <p:blipFill>
          <a:blip r:embed="rId3"/>
          <a:stretch>
            <a:fillRect/>
          </a:stretch>
        </p:blipFill>
        <p:spPr>
          <a:xfrm>
            <a:off x="1351897" y="2967800"/>
            <a:ext cx="734630" cy="2057400"/>
          </a:xfrm>
          <a:prstGeom prst="rect">
            <a:avLst/>
          </a:prstGeom>
        </p:spPr>
      </p:pic>
      <p:sp>
        <p:nvSpPr>
          <p:cNvPr id="12" name="Speech Bubble: Rectangle with Corners Rounded 11"/>
          <p:cNvSpPr/>
          <p:nvPr/>
        </p:nvSpPr>
        <p:spPr>
          <a:xfrm>
            <a:off x="2228850" y="2800350"/>
            <a:ext cx="1303518" cy="857250"/>
          </a:xfrm>
          <a:prstGeom prst="wedgeRoundRectCallout">
            <a:avLst>
              <a:gd name="adj1" fmla="val -63198"/>
              <a:gd name="adj2" fmla="val 32030"/>
              <a:gd name="adj3" fmla="val 16667"/>
            </a:avLst>
          </a:prstGeom>
          <a:solidFill>
            <a:srgbClr val="EA4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2228850" y="3040534"/>
            <a:ext cx="13035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Insurance?</a:t>
            </a:r>
          </a:p>
        </p:txBody>
      </p:sp>
    </p:spTree>
    <p:extLst>
      <p:ext uri="{BB962C8B-B14F-4D97-AF65-F5344CB8AC3E}">
        <p14:creationId xmlns:p14="http://schemas.microsoft.com/office/powerpoint/2010/main" val="19421990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0" y="274637"/>
            <a:ext cx="8692980" cy="1161041"/>
          </a:xfrm>
        </p:spPr>
        <p:txBody>
          <a:bodyPr/>
          <a:lstStyle/>
          <a:p>
            <a:pPr algn="l"/>
            <a:r>
              <a:rPr lang="en-US" dirty="0"/>
              <a:t>  Engaging Millennials and Generation Z</a:t>
            </a:r>
          </a:p>
        </p:txBody>
      </p:sp>
      <p:sp>
        <p:nvSpPr>
          <p:cNvPr id="14" name="TextBox 13"/>
          <p:cNvSpPr txBox="1"/>
          <p:nvPr/>
        </p:nvSpPr>
        <p:spPr>
          <a:xfrm>
            <a:off x="0" y="1521318"/>
            <a:ext cx="91439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Target the key benefits Millennials and Gen 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are looking for, including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a:t>
            </a:r>
          </a:p>
        </p:txBody>
      </p:sp>
      <p:sp>
        <p:nvSpPr>
          <p:cNvPr id="15" name="TextBox 14"/>
          <p:cNvSpPr txBox="1"/>
          <p:nvPr/>
        </p:nvSpPr>
        <p:spPr>
          <a:xfrm>
            <a:off x="857250" y="2742626"/>
            <a:ext cx="3893968" cy="2351926"/>
          </a:xfrm>
          <a:prstGeom prst="rect">
            <a:avLst/>
          </a:prstGeom>
          <a:noFill/>
        </p:spPr>
        <p:txBody>
          <a:bodyPr wrap="square" rtlCol="0">
            <a:spAutoFit/>
          </a:bodyPr>
          <a:lstStyle/>
          <a:p>
            <a:pPr marL="128588" marR="0" lvl="0" indent="-128588" algn="l" defTabSz="914400" rtl="0" eaLnBrk="1" fontAlgn="auto" latinLnBrk="0" hangingPunct="1">
              <a:lnSpc>
                <a:spcPct val="100000"/>
              </a:lnSpc>
              <a:spcBef>
                <a:spcPts val="0"/>
              </a:spcBef>
              <a:spcAft>
                <a:spcPts val="450"/>
              </a:spcAft>
              <a:buClr>
                <a:prstClr val="black"/>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Collaborative</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 and </a:t>
            </a:r>
            <a:r>
              <a:rPr kumimoji="0" 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energetic</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workplace</a:t>
            </a:r>
          </a:p>
          <a:p>
            <a:pPr marL="128588" marR="0" lvl="0" indent="-128588" algn="l" defTabSz="914400" rtl="0" eaLnBrk="1" fontAlgn="auto" latinLnBrk="0" hangingPunct="1">
              <a:lnSpc>
                <a:spcPct val="100000"/>
              </a:lnSpc>
              <a:spcBef>
                <a:spcPts val="0"/>
              </a:spcBef>
              <a:spcAft>
                <a:spcPts val="450"/>
              </a:spcAft>
              <a:buClr>
                <a:prstClr val="black"/>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Guidance</a:t>
            </a:r>
            <a:r>
              <a:rPr kumimoji="0" lang="en-US" sz="1800" b="0"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and </a:t>
            </a:r>
            <a:r>
              <a:rPr kumimoji="0" 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mentoring</a:t>
            </a:r>
          </a:p>
          <a:p>
            <a:pPr marL="128588" marR="0" lvl="0" indent="-128588" algn="l" defTabSz="914400" rtl="0" eaLnBrk="1" fontAlgn="auto" latinLnBrk="0" hangingPunct="1">
              <a:lnSpc>
                <a:spcPct val="100000"/>
              </a:lnSpc>
              <a:spcBef>
                <a:spcPts val="0"/>
              </a:spcBef>
              <a:spcAft>
                <a:spcPts val="45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Open </a:t>
            </a:r>
            <a:r>
              <a:rPr kumimoji="0" 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communication</a:t>
            </a:r>
          </a:p>
          <a:p>
            <a:pPr marL="128588" marR="0" lvl="0" indent="-128588" algn="l" defTabSz="914400" rtl="0" eaLnBrk="1" fontAlgn="auto" latinLnBrk="0" hangingPunct="1">
              <a:lnSpc>
                <a:spcPct val="100000"/>
              </a:lnSpc>
              <a:spcBef>
                <a:spcPts val="0"/>
              </a:spcBef>
              <a:spcAft>
                <a:spcPts val="450"/>
              </a:spcAft>
              <a:buClr>
                <a:prstClr val="black"/>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Stretch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Opportunities</a:t>
            </a:r>
          </a:p>
          <a:p>
            <a:pPr marL="128588" marR="0" lvl="0" indent="-128588" algn="l" defTabSz="914400" rtl="0" eaLnBrk="1" fontAlgn="auto" latinLnBrk="0" hangingPunct="1">
              <a:lnSpc>
                <a:spcPct val="100000"/>
              </a:lnSpc>
              <a:spcBef>
                <a:spcPts val="0"/>
              </a:spcBef>
              <a:spcAft>
                <a:spcPts val="45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Updated </a:t>
            </a:r>
            <a:r>
              <a:rPr kumimoji="0" 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technology</a:t>
            </a:r>
          </a:p>
          <a:p>
            <a:pPr marL="128588" marR="0" lvl="0" indent="-128588" algn="l" defTabSz="914400" rtl="0" eaLnBrk="1" fontAlgn="auto" latinLnBrk="0" hangingPunct="1">
              <a:lnSpc>
                <a:spcPct val="100000"/>
              </a:lnSpc>
              <a:spcBef>
                <a:spcPts val="0"/>
              </a:spcBef>
              <a:spcAft>
                <a:spcPts val="450"/>
              </a:spcAft>
              <a:buClr>
                <a:prstClr val="black"/>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Flexible</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 scheduling</a:t>
            </a:r>
          </a:p>
        </p:txBody>
      </p:sp>
      <p:sp>
        <p:nvSpPr>
          <p:cNvPr id="16" name="TextBox 15"/>
          <p:cNvSpPr txBox="1"/>
          <p:nvPr/>
        </p:nvSpPr>
        <p:spPr>
          <a:xfrm>
            <a:off x="1" y="4683657"/>
            <a:ext cx="914399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Provide </a:t>
            </a:r>
            <a:r>
              <a:rPr kumimoji="0" lang="en-US" sz="21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personalized professional development </a:t>
            </a:r>
            <a:r>
              <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opportunities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 give Millennial employees </a:t>
            </a:r>
            <a:r>
              <a:rPr kumimoji="0" lang="en-US" sz="2100" b="1" i="0" u="none" strike="noStrike" kern="1200" cap="none" spc="0" normalizeH="0" baseline="0" noProof="0" dirty="0">
                <a:ln>
                  <a:noFill/>
                </a:ln>
                <a:solidFill>
                  <a:srgbClr val="EA4D9E"/>
                </a:solidFill>
                <a:effectLst/>
                <a:uLnTx/>
                <a:uFillTx/>
                <a:latin typeface="Cambria" panose="02040503050406030204" pitchFamily="18" charset="0"/>
                <a:ea typeface="Verdana" panose="020B0604030504040204" pitchFamily="34" charset="0"/>
                <a:cs typeface="Verdana" panose="020B0604030504040204" pitchFamily="34" charset="0"/>
              </a:rPr>
              <a:t>ownership</a:t>
            </a:r>
            <a:r>
              <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rPr>
              <a:t> of the process.</a:t>
            </a:r>
          </a:p>
        </p:txBody>
      </p:sp>
      <p:pic>
        <p:nvPicPr>
          <p:cNvPr id="2" name="Picture 1"/>
          <p:cNvPicPr>
            <a:picLocks noChangeAspect="1"/>
          </p:cNvPicPr>
          <p:nvPr/>
        </p:nvPicPr>
        <p:blipFill>
          <a:blip r:embed="rId2"/>
          <a:stretch>
            <a:fillRect/>
          </a:stretch>
        </p:blipFill>
        <p:spPr>
          <a:xfrm>
            <a:off x="7309249" y="2732008"/>
            <a:ext cx="729619" cy="1862600"/>
          </a:xfrm>
          <a:prstGeom prst="rect">
            <a:avLst/>
          </a:prstGeom>
        </p:spPr>
      </p:pic>
      <p:pic>
        <p:nvPicPr>
          <p:cNvPr id="4" name="Picture 3"/>
          <p:cNvPicPr>
            <a:picLocks noChangeAspect="1"/>
          </p:cNvPicPr>
          <p:nvPr/>
        </p:nvPicPr>
        <p:blipFill>
          <a:blip r:embed="rId3"/>
          <a:stretch>
            <a:fillRect/>
          </a:stretch>
        </p:blipFill>
        <p:spPr>
          <a:xfrm>
            <a:off x="6135870" y="2708618"/>
            <a:ext cx="756394" cy="1889400"/>
          </a:xfrm>
          <a:prstGeom prst="rect">
            <a:avLst/>
          </a:prstGeom>
        </p:spPr>
      </p:pic>
      <p:pic>
        <p:nvPicPr>
          <p:cNvPr id="5" name="Picture 4"/>
          <p:cNvPicPr>
            <a:picLocks noChangeAspect="1"/>
          </p:cNvPicPr>
          <p:nvPr/>
        </p:nvPicPr>
        <p:blipFill>
          <a:blip r:embed="rId4"/>
          <a:stretch>
            <a:fillRect/>
          </a:stretch>
        </p:blipFill>
        <p:spPr>
          <a:xfrm>
            <a:off x="4989265" y="2758807"/>
            <a:ext cx="729619" cy="1835801"/>
          </a:xfrm>
          <a:prstGeom prst="rect">
            <a:avLst/>
          </a:prstGeom>
        </p:spPr>
      </p:pic>
    </p:spTree>
    <p:extLst>
      <p:ext uri="{BB962C8B-B14F-4D97-AF65-F5344CB8AC3E}">
        <p14:creationId xmlns:p14="http://schemas.microsoft.com/office/powerpoint/2010/main" val="29062968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762000" y="2133600"/>
            <a:ext cx="7924800" cy="3124200"/>
            <a:chOff x="381000" y="1600200"/>
            <a:chExt cx="6934200" cy="762000"/>
          </a:xfrm>
        </p:grpSpPr>
        <p:pic>
          <p:nvPicPr>
            <p:cNvPr id="92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6934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1000" y="1600200"/>
              <a:ext cx="6934200" cy="6094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219" name="Rectangle 2"/>
          <p:cNvSpPr>
            <a:spLocks noGrp="1" noChangeArrowheads="1"/>
          </p:cNvSpPr>
          <p:nvPr>
            <p:ph type="ctrTitle"/>
          </p:nvPr>
        </p:nvSpPr>
        <p:spPr>
          <a:xfrm>
            <a:off x="762000" y="2743200"/>
            <a:ext cx="7772400" cy="1295400"/>
          </a:xfrm>
        </p:spPr>
        <p:txBody>
          <a:bodyPr/>
          <a:lstStyle/>
          <a:p>
            <a:pPr algn="ctr" eaLnBrk="1" hangingPunct="1"/>
            <a:r>
              <a:rPr lang="en-US" altLang="en-US" sz="2400" b="1" dirty="0">
                <a:solidFill>
                  <a:srgbClr val="002060"/>
                </a:solidFill>
                <a:latin typeface="Lucida Grande"/>
                <a:cs typeface="ヒラギノ角ゴ Pro W3"/>
              </a:rPr>
              <a:t>Chris Mandel, RIMS-CRMP, RF, CPCU, ARMe</a:t>
            </a:r>
            <a:br>
              <a:rPr lang="en-US" altLang="en-US" sz="2400" b="1" dirty="0">
                <a:solidFill>
                  <a:srgbClr val="002060"/>
                </a:solidFill>
                <a:latin typeface="Lucida Grande"/>
                <a:cs typeface="ヒラギノ角ゴ Pro W3"/>
              </a:rPr>
            </a:br>
            <a:r>
              <a:rPr lang="en-US" altLang="en-US" sz="2400" b="1" dirty="0">
                <a:solidFill>
                  <a:srgbClr val="002060"/>
                </a:solidFill>
                <a:latin typeface="Lucida Grande"/>
                <a:cs typeface="ヒラギノ角ゴ Pro W3"/>
              </a:rPr>
              <a:t>SVP, Strategic Solutions, Sedgwick &amp;</a:t>
            </a:r>
            <a:br>
              <a:rPr lang="en-US" altLang="en-US" sz="2400" b="1" dirty="0">
                <a:solidFill>
                  <a:srgbClr val="002060"/>
                </a:solidFill>
                <a:latin typeface="Lucida Grande"/>
                <a:cs typeface="ヒラギノ角ゴ Pro W3"/>
              </a:rPr>
            </a:br>
            <a:r>
              <a:rPr lang="en-US" altLang="en-US" sz="2400" b="1" dirty="0">
                <a:solidFill>
                  <a:srgbClr val="002060"/>
                </a:solidFill>
                <a:latin typeface="Lucida Grande"/>
                <a:cs typeface="ヒラギノ角ゴ Pro W3"/>
              </a:rPr>
              <a:t>Director, Sedgwick Institute</a:t>
            </a:r>
          </a:p>
        </p:txBody>
      </p:sp>
      <p:sp>
        <p:nvSpPr>
          <p:cNvPr id="3" name="TextBox 2"/>
          <p:cNvSpPr txBox="1"/>
          <p:nvPr/>
        </p:nvSpPr>
        <p:spPr>
          <a:xfrm>
            <a:off x="6324600" y="6324600"/>
            <a:ext cx="455242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All content copyright Sedgwick Institute,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All rights reserved</a:t>
            </a:r>
          </a:p>
        </p:txBody>
      </p:sp>
    </p:spTree>
    <p:extLst>
      <p:ext uri="{BB962C8B-B14F-4D97-AF65-F5344CB8AC3E}">
        <p14:creationId xmlns:p14="http://schemas.microsoft.com/office/powerpoint/2010/main" val="36801184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934199" cy="1233152"/>
          </a:xfrm>
        </p:spPr>
        <p:txBody>
          <a:bodyPr/>
          <a:lstStyle/>
          <a:p>
            <a:r>
              <a:rPr lang="en-US" sz="2400" dirty="0">
                <a:solidFill>
                  <a:srgbClr val="002060"/>
                </a:solidFill>
                <a:latin typeface="+mj-lt"/>
              </a:rPr>
              <a:t> </a:t>
            </a:r>
            <a:r>
              <a:rPr lang="en-US" sz="3200" dirty="0">
                <a:solidFill>
                  <a:schemeClr val="tx1"/>
                </a:solidFill>
                <a:latin typeface="+mn-lt"/>
              </a:rPr>
              <a:t>The Opportunity for Risk Managers</a:t>
            </a:r>
          </a:p>
        </p:txBody>
      </p:sp>
      <p:sp>
        <p:nvSpPr>
          <p:cNvPr id="3" name="Text Placeholder 2"/>
          <p:cNvSpPr>
            <a:spLocks noGrp="1"/>
          </p:cNvSpPr>
          <p:nvPr>
            <p:ph type="body" sz="quarter" idx="10"/>
          </p:nvPr>
        </p:nvSpPr>
        <p:spPr>
          <a:xfrm>
            <a:off x="533400" y="1385552"/>
            <a:ext cx="7467600" cy="4939048"/>
          </a:xfrm>
        </p:spPr>
        <p:txBody>
          <a:bodyPr>
            <a:normAutofit lnSpcReduction="10000"/>
          </a:bodyPr>
          <a:lstStyle/>
          <a:p>
            <a:pPr marL="0" indent="0">
              <a:buNone/>
            </a:pPr>
            <a:r>
              <a:rPr lang="en-US" sz="3000" dirty="0"/>
              <a:t>Best practices for Emerging Risks:</a:t>
            </a:r>
          </a:p>
          <a:p>
            <a:pPr marL="0" indent="0">
              <a:buNone/>
            </a:pPr>
            <a:endParaRPr lang="en-US" sz="2000" dirty="0"/>
          </a:p>
          <a:p>
            <a:pPr>
              <a:buFont typeface="Wingdings" pitchFamily="2" charset="2"/>
              <a:buChar char="Ø"/>
            </a:pPr>
            <a:r>
              <a:rPr lang="en-US" sz="2000" dirty="0"/>
              <a:t>Uncover the unknown or poorly understood threats to businesses</a:t>
            </a:r>
            <a:br>
              <a:rPr lang="en-US" sz="2000" dirty="0"/>
            </a:br>
            <a:endParaRPr lang="en-US" sz="2000" dirty="0"/>
          </a:p>
          <a:p>
            <a:pPr>
              <a:buFont typeface="Wingdings" pitchFamily="2" charset="2"/>
              <a:buChar char="Ø"/>
            </a:pPr>
            <a:r>
              <a:rPr lang="en-US" sz="2000" dirty="0"/>
              <a:t>Bringing resources to bear to address the risks efficiently</a:t>
            </a:r>
          </a:p>
          <a:p>
            <a:pPr>
              <a:buFont typeface="Wingdings" pitchFamily="2" charset="2"/>
              <a:buChar char="Ø"/>
            </a:pPr>
            <a:endParaRPr lang="en-US" sz="2000" dirty="0"/>
          </a:p>
          <a:p>
            <a:pPr>
              <a:buFont typeface="Wingdings" pitchFamily="2" charset="2"/>
              <a:buChar char="Ø"/>
            </a:pPr>
            <a:r>
              <a:rPr lang="en-US" sz="2000" dirty="0"/>
              <a:t>Building resiliency and sustainability</a:t>
            </a:r>
          </a:p>
          <a:p>
            <a:pPr>
              <a:buFont typeface="Wingdings" pitchFamily="2" charset="2"/>
              <a:buChar char="Ø"/>
            </a:pPr>
            <a:endParaRPr lang="en-US" sz="2000" dirty="0"/>
          </a:p>
          <a:p>
            <a:pPr>
              <a:buFont typeface="Wingdings" pitchFamily="2" charset="2"/>
              <a:buChar char="Ø"/>
            </a:pPr>
            <a:r>
              <a:rPr lang="en-US" sz="2000" dirty="0"/>
              <a:t> Include those to opportunities that lend themselves to exploitation</a:t>
            </a:r>
          </a:p>
          <a:p>
            <a:pPr>
              <a:buFont typeface="Wingdings" pitchFamily="2" charset="2"/>
              <a:buChar char="Ø"/>
            </a:pPr>
            <a:endParaRPr lang="en-US" sz="2000" dirty="0"/>
          </a:p>
          <a:p>
            <a:pPr>
              <a:buFont typeface="Wingdings" pitchFamily="2" charset="2"/>
              <a:buChar char="Ø"/>
            </a:pPr>
            <a:r>
              <a:rPr lang="en-US" sz="2000" dirty="0"/>
              <a:t>Leveraging emerging risk processes for competitive advantage</a:t>
            </a:r>
          </a:p>
          <a:p>
            <a:pPr>
              <a:buFont typeface="Wingdings" pitchFamily="2" charset="2"/>
              <a:buChar char="Ø"/>
            </a:pPr>
            <a:endParaRPr lang="en-US" sz="1650" dirty="0"/>
          </a:p>
        </p:txBody>
      </p:sp>
    </p:spTree>
    <p:extLst>
      <p:ext uri="{BB962C8B-B14F-4D97-AF65-F5344CB8AC3E}">
        <p14:creationId xmlns:p14="http://schemas.microsoft.com/office/powerpoint/2010/main" val="2101603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template Corporate University">
  <a:themeElements>
    <a:clrScheme name="template Corporate Univers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Corporate Universit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Corporate Univers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Corporate Universi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Corporate Universi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Corporate Universi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Corporate Universi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Corporate Universi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Corporate Universit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Corporate Universi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Corporate Universi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Corporate Universi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Corporate Universi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Corporate Universi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larit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A7925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12599</TotalTime>
  <Words>6101</Words>
  <Application>Microsoft Office PowerPoint</Application>
  <PresentationFormat>On-screen Show (4:3)</PresentationFormat>
  <Paragraphs>1045</Paragraphs>
  <Slides>96</Slides>
  <Notes>36</Notes>
  <HiddenSlides>0</HiddenSlides>
  <MMClips>0</MMClips>
  <ScaleCrop>false</ScaleCrop>
  <HeadingPairs>
    <vt:vector size="8" baseType="variant">
      <vt:variant>
        <vt:lpstr>Fonts Used</vt:lpstr>
      </vt:variant>
      <vt:variant>
        <vt:i4>18</vt:i4>
      </vt:variant>
      <vt:variant>
        <vt:lpstr>Theme</vt:lpstr>
      </vt:variant>
      <vt:variant>
        <vt:i4>12</vt:i4>
      </vt:variant>
      <vt:variant>
        <vt:lpstr>Embedded OLE Servers</vt:lpstr>
      </vt:variant>
      <vt:variant>
        <vt:i4>1</vt:i4>
      </vt:variant>
      <vt:variant>
        <vt:lpstr>Slide Titles</vt:lpstr>
      </vt:variant>
      <vt:variant>
        <vt:i4>96</vt:i4>
      </vt:variant>
    </vt:vector>
  </HeadingPairs>
  <TitlesOfParts>
    <vt:vector size="127" baseType="lpstr">
      <vt:lpstr>MS PGothic</vt:lpstr>
      <vt:lpstr>MS PGothic</vt:lpstr>
      <vt:lpstr>Arial</vt:lpstr>
      <vt:lpstr>Calibri</vt:lpstr>
      <vt:lpstr>Calibri Light</vt:lpstr>
      <vt:lpstr>Cambria</vt:lpstr>
      <vt:lpstr>Courier New</vt:lpstr>
      <vt:lpstr>Eras Bold ITC</vt:lpstr>
      <vt:lpstr>Lucida Grande</vt:lpstr>
      <vt:lpstr>Lucida Sans Unicode</vt:lpstr>
      <vt:lpstr>Monotype Sorts</vt:lpstr>
      <vt:lpstr>Tahoma</vt:lpstr>
      <vt:lpstr>Times New Roman</vt:lpstr>
      <vt:lpstr>Verdana</vt:lpstr>
      <vt:lpstr>Wingdings</vt:lpstr>
      <vt:lpstr>Wingdings 2</vt:lpstr>
      <vt:lpstr>Wingdings 3</vt:lpstr>
      <vt:lpstr>ヒラギノ角ゴ Pro W3</vt:lpstr>
      <vt:lpstr>Concourse</vt:lpstr>
      <vt:lpstr>2_Office Theme</vt:lpstr>
      <vt:lpstr>4_Office Theme</vt:lpstr>
      <vt:lpstr>6_Office Theme</vt:lpstr>
      <vt:lpstr>3_Office Theme</vt:lpstr>
      <vt:lpstr>Office Theme</vt:lpstr>
      <vt:lpstr>Clarity</vt:lpstr>
      <vt:lpstr>1_Office Theme</vt:lpstr>
      <vt:lpstr>5_Office Theme</vt:lpstr>
      <vt:lpstr>template Corporate University</vt:lpstr>
      <vt:lpstr>7_Office Theme</vt:lpstr>
      <vt:lpstr>8_Office Theme</vt:lpstr>
      <vt:lpstr>Chart</vt:lpstr>
      <vt:lpstr>PowerPoint Presentation</vt:lpstr>
      <vt:lpstr>          Risk &amp; Insurance Industry Trends,  Challenges and Opportunities                                            Risk Manager in Residence            California State University    Northridge      October 2018</vt:lpstr>
      <vt:lpstr>Risk Manager Responsibilities</vt:lpstr>
      <vt:lpstr>Evolution of the Risk Manager</vt:lpstr>
      <vt:lpstr>Key Expertise in Risk Management</vt:lpstr>
      <vt:lpstr>Risk Management Department Functions</vt:lpstr>
      <vt:lpstr>PowerPoint Presentation</vt:lpstr>
      <vt:lpstr>PowerPoint Presentation</vt:lpstr>
      <vt:lpstr> What is ERM?</vt:lpstr>
      <vt:lpstr>ERM’s Purpose &amp; Value</vt:lpstr>
      <vt:lpstr>Summary Key Elements of an ERM Function</vt:lpstr>
      <vt:lpstr> Financial Crisis Inquiry Conclusions</vt:lpstr>
      <vt:lpstr>Why aren’t ERM Programs More Successful?</vt:lpstr>
      <vt:lpstr>PowerPoint Presentation</vt:lpstr>
      <vt:lpstr>PowerPoint Presentation</vt:lpstr>
      <vt:lpstr>The Risk Type Spectrum</vt:lpstr>
      <vt:lpstr> The Strategic Risk Dilemma: Beyond Insurable Risks</vt:lpstr>
      <vt:lpstr>High Performance and the Loss Curve</vt:lpstr>
      <vt:lpstr>PowerPoint Presentation</vt:lpstr>
      <vt:lpstr>What’s Your Risk Appetite?</vt:lpstr>
      <vt:lpstr>Why Care About Risk Appetite?</vt:lpstr>
      <vt:lpstr>Key Questions Addressing Risk Appetite</vt:lpstr>
      <vt:lpstr>emerging risks: critical to the strategic plan horizon and mission accomplishment</vt:lpstr>
      <vt:lpstr>The VUCA World</vt:lpstr>
      <vt:lpstr>What is an Emerging Risk?</vt:lpstr>
      <vt:lpstr>PowerPoint Presentation</vt:lpstr>
      <vt:lpstr>Are Standards/Frameworks Required?</vt:lpstr>
      <vt:lpstr>HPRM Book</vt:lpstr>
      <vt:lpstr>Performance Criteria </vt:lpstr>
      <vt:lpstr>More Criteria</vt:lpstr>
      <vt:lpstr>Profile of a Major U.S. University</vt:lpstr>
      <vt:lpstr>HPRM at a University</vt:lpstr>
      <vt:lpstr>Profile of Major US Real Estate Co</vt:lpstr>
      <vt:lpstr> HPRM in this Real Estate Co.</vt:lpstr>
      <vt:lpstr>The Experts</vt:lpstr>
      <vt:lpstr>Norman Marks – Risk Evangelist</vt:lpstr>
      <vt:lpstr>More Marks</vt:lpstr>
      <vt:lpstr>Tim Leach</vt:lpstr>
      <vt:lpstr>Jim DeLoach - Protiviti</vt:lpstr>
      <vt:lpstr>More DeLoach</vt:lpstr>
      <vt:lpstr>The Most Critical Elements of Your Business Case for ERM</vt:lpstr>
      <vt:lpstr>Deploying or Redeploying a Robust Risk Plan</vt:lpstr>
      <vt:lpstr>The Way We Were?</vt:lpstr>
      <vt:lpstr> What really matters in Risk Management  Leadership?</vt:lpstr>
      <vt:lpstr>Components of HPRM Risk Management</vt:lpstr>
      <vt:lpstr>Rating Agency Focus on ERM</vt:lpstr>
      <vt:lpstr>PowerPoint Presentation</vt:lpstr>
      <vt:lpstr>Key Challenges for the Future State  </vt:lpstr>
      <vt:lpstr>PowerPoint Presentation</vt:lpstr>
      <vt:lpstr>PowerPoint Presentation</vt:lpstr>
      <vt:lpstr>PowerPoint Presentation</vt:lpstr>
      <vt:lpstr>Two Further Considerations</vt:lpstr>
      <vt:lpstr>Questions and Principles to Consider</vt:lpstr>
      <vt:lpstr>Questions and Principles to Consider</vt:lpstr>
      <vt:lpstr>Key Take-a-ways</vt:lpstr>
      <vt:lpstr>Parting Thought</vt:lpstr>
      <vt:lpstr>PowerPoint Presentation</vt:lpstr>
      <vt:lpstr>PowerPoint Presentation</vt:lpstr>
      <vt:lpstr>Sedgwick CMS</vt:lpstr>
      <vt:lpstr>Sedgwick Institute</vt:lpstr>
      <vt:lpstr>PowerPoint Presentation</vt:lpstr>
      <vt:lpstr>Industry Solutions</vt:lpstr>
      <vt:lpstr>Meeting the recruitment challenge</vt:lpstr>
      <vt:lpstr>Meeting the challenge</vt:lpstr>
      <vt:lpstr>Strategies</vt:lpstr>
      <vt:lpstr>Fixing Engagement Deficits</vt:lpstr>
      <vt:lpstr>Recruiting Millennials </vt:lpstr>
      <vt:lpstr>Recruiting Millennials </vt:lpstr>
      <vt:lpstr>Embrace New Technologies</vt:lpstr>
      <vt:lpstr>Key Take-a-Ways </vt:lpstr>
      <vt:lpstr>PowerPoint Presentation</vt:lpstr>
      <vt:lpstr>Current TRends</vt:lpstr>
      <vt:lpstr>2018 Global Workforce Trends</vt:lpstr>
      <vt:lpstr>Work Force Environment  Change Drivers </vt:lpstr>
      <vt:lpstr>Emerging (disruptive) Workplace Issues</vt:lpstr>
      <vt:lpstr>Robotics: Creating and Replacing</vt:lpstr>
      <vt:lpstr>Acceleration in Technology</vt:lpstr>
      <vt:lpstr>The Future of Automation </vt:lpstr>
      <vt:lpstr>What Are the Key Challenges Faced  in the Industry?</vt:lpstr>
      <vt:lpstr>More Challenges</vt:lpstr>
      <vt:lpstr>Succession Planning</vt:lpstr>
      <vt:lpstr> Industry Perceptions</vt:lpstr>
      <vt:lpstr>Employment</vt:lpstr>
      <vt:lpstr>Aging Work Force</vt:lpstr>
      <vt:lpstr>PowerPoint Presentation</vt:lpstr>
      <vt:lpstr>PowerPoint Presentation</vt:lpstr>
      <vt:lpstr>PowerPoint Presentation</vt:lpstr>
      <vt:lpstr>PowerPoint Presentation</vt:lpstr>
      <vt:lpstr>PowerPoint Presentation</vt:lpstr>
      <vt:lpstr>Succession Planning</vt:lpstr>
      <vt:lpstr>Engaging and Retaining  the Next Generation</vt:lpstr>
      <vt:lpstr>Generational Snapshot</vt:lpstr>
      <vt:lpstr>Industry Challenges</vt:lpstr>
      <vt:lpstr>  Engaging Millennials and Generation Z</vt:lpstr>
      <vt:lpstr>Chris Mandel, RIMS-CRMP, RF, CPCU, ARMe SVP, Strategic Solutions, Sedgwick &amp; Director, Sedgwick Institute</vt:lpstr>
      <vt:lpstr> The Opportunity for Risk Managers</vt:lpstr>
    </vt:vector>
  </TitlesOfParts>
  <Company>Sedgwick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dynamic of the workforce</dc:title>
  <dc:creator>SedgwickUser</dc:creator>
  <cp:lastModifiedBy>Chang, Mu-Sheng</cp:lastModifiedBy>
  <cp:revision>85</cp:revision>
  <dcterms:created xsi:type="dcterms:W3CDTF">2018-07-31T16:06:44Z</dcterms:created>
  <dcterms:modified xsi:type="dcterms:W3CDTF">2018-10-03T21:04:38Z</dcterms:modified>
</cp:coreProperties>
</file>