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24"/>
  </p:notesMasterIdLst>
  <p:handoutMasterIdLst>
    <p:handoutMasterId r:id="rId25"/>
  </p:handoutMasterIdLst>
  <p:sldIdLst>
    <p:sldId id="258" r:id="rId2"/>
    <p:sldId id="256" r:id="rId3"/>
    <p:sldId id="257" r:id="rId4"/>
    <p:sldId id="303" r:id="rId5"/>
    <p:sldId id="302" r:id="rId6"/>
    <p:sldId id="312" r:id="rId7"/>
    <p:sldId id="294" r:id="rId8"/>
    <p:sldId id="306" r:id="rId9"/>
    <p:sldId id="264" r:id="rId10"/>
    <p:sldId id="308" r:id="rId11"/>
    <p:sldId id="297" r:id="rId12"/>
    <p:sldId id="298" r:id="rId13"/>
    <p:sldId id="301" r:id="rId14"/>
    <p:sldId id="309" r:id="rId15"/>
    <p:sldId id="288" r:id="rId16"/>
    <p:sldId id="304" r:id="rId17"/>
    <p:sldId id="313" r:id="rId18"/>
    <p:sldId id="315" r:id="rId19"/>
    <p:sldId id="314" r:id="rId20"/>
    <p:sldId id="280" r:id="rId21"/>
    <p:sldId id="310" r:id="rId22"/>
    <p:sldId id="311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fanie Friesen" initials="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0" autoAdjust="0"/>
    <p:restoredTop sz="94660"/>
  </p:normalViewPr>
  <p:slideViewPr>
    <p:cSldViewPr snapToGrid="0">
      <p:cViewPr varScale="1">
        <p:scale>
          <a:sx n="94" d="100"/>
          <a:sy n="94" d="100"/>
        </p:scale>
        <p:origin x="91" y="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205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2860CB2-1E5A-4894-8916-0C165C3D96E7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3EFFE2-178D-4158-A76F-3DD0DFC9DC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01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A11856-9F2F-4015-B586-496B2FF0BB3B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DF7A9A-EF96-4ABB-AAAD-C573156D2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6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attendee to write this down on 3x5 index card.  (Need small cards and pens)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24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proposal is in support of Institute/Center, please indicate the institute or center next to department on PAF.</a:t>
            </a:r>
          </a:p>
          <a:p>
            <a:endParaRPr lang="en-US" dirty="0"/>
          </a:p>
          <a:p>
            <a:r>
              <a:rPr lang="en-US" dirty="0" smtClean="0"/>
              <a:t>People </a:t>
            </a:r>
            <a:r>
              <a:rPr lang="en-US" dirty="0"/>
              <a:t>can contact </a:t>
            </a:r>
            <a:r>
              <a:rPr lang="en-US" dirty="0" smtClean="0"/>
              <a:t>Shawna Dark if </a:t>
            </a:r>
            <a:r>
              <a:rPr lang="en-US" dirty="0"/>
              <a:t>they have questions or want to engage with a particular center.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12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proposal is in support of Institute/Center, please indicate the institute or center next to department on PAF.</a:t>
            </a:r>
          </a:p>
          <a:p>
            <a:endParaRPr lang="en-US" dirty="0"/>
          </a:p>
          <a:p>
            <a:r>
              <a:rPr lang="en-US" dirty="0" smtClean="0"/>
              <a:t>People </a:t>
            </a:r>
            <a:r>
              <a:rPr lang="en-US" dirty="0"/>
              <a:t>can contact </a:t>
            </a:r>
            <a:r>
              <a:rPr lang="en-US" dirty="0" smtClean="0"/>
              <a:t>Shawna Dark if </a:t>
            </a:r>
            <a:r>
              <a:rPr lang="en-US" dirty="0"/>
              <a:t>they have questions or want to engage with a particular center.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5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proposal is in support of Institute/Center, please indicate the institute or center next to department on PAF.</a:t>
            </a:r>
          </a:p>
          <a:p>
            <a:endParaRPr lang="en-US" dirty="0"/>
          </a:p>
          <a:p>
            <a:r>
              <a:rPr lang="en-US" dirty="0" smtClean="0"/>
              <a:t>People </a:t>
            </a:r>
            <a:r>
              <a:rPr lang="en-US" dirty="0"/>
              <a:t>can contact </a:t>
            </a:r>
            <a:r>
              <a:rPr lang="en-US" dirty="0" smtClean="0"/>
              <a:t>Shawna Dark if </a:t>
            </a:r>
            <a:r>
              <a:rPr lang="en-US" dirty="0"/>
              <a:t>they have questions or want to engage with a particular center.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50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03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84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32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help from our ORSP friends!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8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2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21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17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83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addition, our dean is very supportive of efforts to seek external support.  Release</a:t>
            </a:r>
            <a:r>
              <a:rPr lang="en-US" baseline="0" dirty="0" smtClean="0"/>
              <a:t> time that is needed to seek large grants may be requested from the dean directly.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91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Anne Robison, CSBS External Relations and Programs Liaison, ext. 7738.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38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ym typeface="Wingdings" panose="05000000000000000000" pitchFamily="2" charset="2"/>
              </a:rPr>
              <a:t>Dept</a:t>
            </a:r>
            <a:r>
              <a:rPr lang="en-US" dirty="0" smtClean="0">
                <a:sym typeface="Wingdings" panose="05000000000000000000" pitchFamily="2" charset="2"/>
              </a:rPr>
              <a:t> of the Interior includes: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US Fish &amp; Wildlife Service</a:t>
            </a:r>
            <a:endParaRPr lang="en-US" dirty="0">
              <a:sym typeface="Wingdings" panose="05000000000000000000" pitchFamily="2" charset="2"/>
            </a:endParaRPr>
          </a:p>
          <a:p>
            <a:pPr marL="174708" indent="-174708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US National Park Service </a:t>
            </a:r>
          </a:p>
          <a:p>
            <a:pPr marL="174708" indent="-174708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US Geological Survey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Dept</a:t>
            </a:r>
            <a:r>
              <a:rPr lang="en-US" dirty="0" smtClean="0">
                <a:sym typeface="Wingdings" panose="05000000000000000000" pitchFamily="2" charset="2"/>
              </a:rPr>
              <a:t> of Agriculture includes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US Forest Service</a:t>
            </a:r>
          </a:p>
          <a:p>
            <a:endParaRPr lang="en-US" dirty="0" smtClean="0"/>
          </a:p>
          <a:p>
            <a:r>
              <a:rPr lang="en-US" dirty="0" err="1" smtClean="0"/>
              <a:t>Dept</a:t>
            </a:r>
            <a:r>
              <a:rPr lang="en-US" dirty="0" smtClean="0"/>
              <a:t> of Health and Human Services includes:</a:t>
            </a:r>
          </a:p>
          <a:p>
            <a:pPr marL="174708" indent="-174708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National Institutes of Health</a:t>
            </a:r>
          </a:p>
          <a:p>
            <a:pPr marL="174708" indent="-174708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Administration on Aging</a:t>
            </a:r>
          </a:p>
          <a:p>
            <a:pPr marL="174708" indent="-174708">
              <a:buFont typeface="Wingdings" panose="05000000000000000000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Sponsor “rules” determined by PRIME funder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Grants.gov does not include contract opportunities.</a:t>
            </a:r>
          </a:p>
          <a:p>
            <a:pPr marL="174708" indent="-174708">
              <a:buFont typeface="Wingdings" panose="05000000000000000000" pitchFamily="2" charset="2"/>
              <a:buChar char="à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F7A9A-EF96-4ABB-AAAD-C573156D21A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53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6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53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193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836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232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70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4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17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6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0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69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8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3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8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6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12/3/2014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30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un.edu/social-behavioral-sciences/grant-opportunities-search-request" TargetMode="External"/><Relationship Id="rId3" Type="http://schemas.openxmlformats.org/officeDocument/2006/relationships/hyperlink" Target="http://www.grants.gov/" TargetMode="External"/><Relationship Id="rId7" Type="http://schemas.openxmlformats.org/officeDocument/2006/relationships/hyperlink" Target="https://fconline.foundationcenter.org/" TargetMode="External"/><Relationship Id="rId2" Type="http://schemas.openxmlformats.org/officeDocument/2006/relationships/hyperlink" Target="http://www.csun.edu/research-graduate-studies/grant-listings-sour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pin.infoedglobal.com/Home/GridResults" TargetMode="External"/><Relationship Id="rId5" Type="http://schemas.openxmlformats.org/officeDocument/2006/relationships/hyperlink" Target="http://www.csun.edu/research-graduate-studies/grant-resource-center" TargetMode="External"/><Relationship Id="rId4" Type="http://schemas.openxmlformats.org/officeDocument/2006/relationships/hyperlink" Target="http://www.ca.gov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frances.Solano@CSUN.edu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begin, </a:t>
            </a:r>
            <a:br>
              <a:rPr lang="en-US" dirty="0" smtClean="0"/>
            </a:br>
            <a:r>
              <a:rPr lang="en-US" dirty="0" smtClean="0"/>
              <a:t>please write on the index card: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Your department</a:t>
            </a:r>
          </a:p>
          <a:p>
            <a:r>
              <a:rPr lang="en-US" dirty="0" smtClean="0"/>
              <a:t>Your scholarly and/or research interests (brief)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1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6977315" y="1447802"/>
            <a:ext cx="3521899" cy="5132612"/>
          </a:xfrm>
          <a:ln w="12700">
            <a:noFill/>
          </a:ln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Counties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Los Angeles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LA County DCFS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Ventura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San Bernardino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Los Angeles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City of Thousand Oaks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Port of Long </a:t>
            </a:r>
            <a:r>
              <a:rPr lang="en-US" dirty="0" smtClean="0"/>
              <a:t>Beach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Districts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LA Unified School District (LAUSD)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699941" y="1447802"/>
            <a:ext cx="3263568" cy="5132612"/>
          </a:xfrm>
          <a:ln w="12700">
            <a:noFill/>
          </a:ln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of California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Social Services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 smtClean="0"/>
              <a:t>DCFS (</a:t>
            </a:r>
            <a:r>
              <a:rPr lang="en-US" sz="1100" dirty="0" err="1" smtClean="0"/>
              <a:t>Dept</a:t>
            </a:r>
            <a:r>
              <a:rPr lang="en-US" sz="1100" dirty="0" smtClean="0"/>
              <a:t> of Children and Family Services)</a:t>
            </a:r>
            <a:endParaRPr lang="en-US" sz="105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California Council on Humanities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California Postsecondary Education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California Children &amp; Families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Southern California Association of Governments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164235" y="1447802"/>
            <a:ext cx="3823524" cy="5132613"/>
          </a:xfrm>
          <a:noFill/>
          <a:ln w="12700">
            <a:noFill/>
          </a:ln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Science Foundation (NSF)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Health and Human Services (HHS)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Education (</a:t>
            </a:r>
            <a:r>
              <a:rPr lang="en-US" dirty="0" err="1" smtClean="0"/>
              <a:t>DoED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Aerospace Agency (NASA)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Defense (DOD)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Security Agency (NSA)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Energy (DOE)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Environmental Protection Agency (EPA)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Endowment for the Humanities (NEH)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Housing &amp; Urban Development (HUD)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Internal Revenue Service (IRS)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the Interior (DOI)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Department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Dept</a:t>
            </a:r>
            <a:r>
              <a:rPr lang="en-US" dirty="0" smtClean="0"/>
              <a:t> of Agriculture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Smithsonian Institution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Government/Public Support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214" y="1740889"/>
            <a:ext cx="3225877" cy="576262"/>
          </a:xfrm>
        </p:spPr>
        <p:txBody>
          <a:bodyPr/>
          <a:lstStyle/>
          <a:p>
            <a:r>
              <a:rPr lang="en-US" u="sng" dirty="0" smtClean="0"/>
              <a:t>Federal – Grants.gov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84278" y="1781707"/>
            <a:ext cx="3210982" cy="576262"/>
          </a:xfrm>
        </p:spPr>
        <p:txBody>
          <a:bodyPr/>
          <a:lstStyle/>
          <a:p>
            <a:r>
              <a:rPr lang="en-US" u="sng" dirty="0" smtClean="0"/>
              <a:t>State – ca.gov/grants</a:t>
            </a:r>
            <a:endParaRPr lang="en-US" u="sn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55536" y="1453255"/>
            <a:ext cx="3070025" cy="576262"/>
          </a:xfrm>
        </p:spPr>
        <p:txBody>
          <a:bodyPr/>
          <a:lstStyle/>
          <a:p>
            <a:r>
              <a:rPr lang="en-US" u="sng" dirty="0" smtClean="0"/>
              <a:t>Local</a:t>
            </a:r>
            <a:endParaRPr lang="en-US" u="sng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65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557" y="1396093"/>
            <a:ext cx="11136086" cy="49149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Grant Listings by Source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www.csun.edu/research-graduate-studies/grant-listings-source</a:t>
            </a:r>
            <a:r>
              <a:rPr lang="en-US" dirty="0" smtClean="0"/>
              <a:t> (ORSP website)</a:t>
            </a:r>
          </a:p>
          <a:p>
            <a:pPr lvl="1"/>
            <a:r>
              <a:rPr lang="en-US" dirty="0" smtClean="0">
                <a:hlinkClick r:id="rId3"/>
              </a:rPr>
              <a:t>www.Grants.gov</a:t>
            </a:r>
            <a:r>
              <a:rPr lang="en-US" dirty="0" smtClean="0"/>
              <a:t> (Federal </a:t>
            </a:r>
            <a:r>
              <a:rPr lang="en-US" dirty="0"/>
              <a:t>Government </a:t>
            </a:r>
            <a:r>
              <a:rPr lang="en-US" dirty="0" smtClean="0"/>
              <a:t>sponsors)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www.CA.gov</a:t>
            </a:r>
            <a:r>
              <a:rPr lang="en-US" dirty="0" smtClean="0"/>
              <a:t> (State </a:t>
            </a:r>
            <a:r>
              <a:rPr lang="en-US" dirty="0"/>
              <a:t>and local </a:t>
            </a:r>
            <a:r>
              <a:rPr lang="en-US" dirty="0" smtClean="0"/>
              <a:t>sponsors)</a:t>
            </a:r>
          </a:p>
          <a:p>
            <a:endParaRPr lang="en-US" dirty="0" smtClean="0"/>
          </a:p>
          <a:p>
            <a:r>
              <a:rPr lang="en-US" dirty="0" smtClean="0"/>
              <a:t>Grant Resource Center (GRC)</a:t>
            </a:r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www.csun.edu/research-graduate-studies/grant-resource-center</a:t>
            </a:r>
            <a:endParaRPr lang="en-US" dirty="0" smtClean="0"/>
          </a:p>
          <a:p>
            <a:r>
              <a:rPr lang="en-US" dirty="0" smtClean="0"/>
              <a:t>Sponsored Programs Information Network (SPIN)</a:t>
            </a:r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spin.infoedglobal.com/Home/GridResults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Private Foundations:</a:t>
            </a:r>
          </a:p>
          <a:p>
            <a:pPr lvl="1"/>
            <a:r>
              <a:rPr lang="en-US" dirty="0" smtClean="0"/>
              <a:t>Foundation Directory Online</a:t>
            </a:r>
          </a:p>
          <a:p>
            <a:pPr lvl="1"/>
            <a:r>
              <a:rPr lang="en-US" dirty="0" smtClean="0">
                <a:hlinkClick r:id="rId7"/>
              </a:rPr>
              <a:t>https://fconline.foundationcenter.org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827119" y="3338136"/>
            <a:ext cx="2496745" cy="107721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For assistance in </a:t>
            </a:r>
            <a:r>
              <a:rPr lang="en-US" dirty="0" smtClean="0"/>
              <a:t>using  </a:t>
            </a:r>
            <a:r>
              <a:rPr lang="en-US" dirty="0"/>
              <a:t>GRC and SPIN, contact Jennifer Reifsneider</a:t>
            </a:r>
          </a:p>
          <a:p>
            <a:r>
              <a:rPr lang="en-US" dirty="0"/>
              <a:t>(ext. 2901)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0679" y="5139786"/>
            <a:ext cx="5003049" cy="107721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assistance in searching for private funding, initiate request </a:t>
            </a:r>
            <a:r>
              <a:rPr lang="en-US" sz="1600" dirty="0"/>
              <a:t>at </a:t>
            </a:r>
            <a:r>
              <a:rPr lang="en-US" sz="1600" dirty="0">
                <a:hlinkClick r:id="rId8"/>
              </a:rPr>
              <a:t>http://</a:t>
            </a:r>
            <a:r>
              <a:rPr lang="en-US" sz="1600" dirty="0" smtClean="0">
                <a:hlinkClick r:id="rId8"/>
              </a:rPr>
              <a:t>www.csun.edu/social-behavioral-sciences/grant-opportunities-search-request</a:t>
            </a:r>
            <a:r>
              <a:rPr lang="en-US" sz="1600" dirty="0" smtClean="0"/>
              <a:t> or contact Frances Solano (ext. 3317)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296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 Your Dean and Department 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7487" y="2377691"/>
            <a:ext cx="4677270" cy="3843490"/>
          </a:xfrm>
          <a:ln w="127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Academic Departments</a:t>
            </a:r>
          </a:p>
          <a:p>
            <a:pPr lvl="1"/>
            <a:r>
              <a:rPr lang="en-US" dirty="0" smtClean="0"/>
              <a:t>Africana Studies: </a:t>
            </a:r>
            <a:r>
              <a:rPr lang="en-US" sz="1600" b="1" dirty="0" smtClean="0"/>
              <a:t>Sylvia </a:t>
            </a:r>
            <a:r>
              <a:rPr lang="en-US" sz="1600" b="1" dirty="0" err="1" smtClean="0"/>
              <a:t>Macauley</a:t>
            </a:r>
            <a:endParaRPr lang="en-US" sz="1600" b="1" dirty="0" smtClean="0"/>
          </a:p>
          <a:p>
            <a:pPr lvl="1"/>
            <a:r>
              <a:rPr lang="en-US" dirty="0" smtClean="0"/>
              <a:t>Anthropology:  </a:t>
            </a:r>
            <a:r>
              <a:rPr lang="en-US" sz="1600" b="1" dirty="0" smtClean="0"/>
              <a:t>Cathy Costin</a:t>
            </a:r>
          </a:p>
          <a:p>
            <a:pPr lvl="1"/>
            <a:r>
              <a:rPr lang="en-US" dirty="0" smtClean="0"/>
              <a:t>Geography:  </a:t>
            </a:r>
            <a:r>
              <a:rPr lang="en-US" sz="1600" b="1" dirty="0" smtClean="0"/>
              <a:t>Ed Jackiewicz</a:t>
            </a:r>
          </a:p>
          <a:p>
            <a:pPr lvl="1"/>
            <a:r>
              <a:rPr lang="en-US" dirty="0" smtClean="0"/>
              <a:t>History:  </a:t>
            </a:r>
            <a:r>
              <a:rPr lang="en-US" sz="1600" b="1" dirty="0" smtClean="0"/>
              <a:t>Richard Horowitz</a:t>
            </a:r>
          </a:p>
          <a:p>
            <a:pPr lvl="1"/>
            <a:r>
              <a:rPr lang="en-US" dirty="0" smtClean="0"/>
              <a:t>Political Science:  </a:t>
            </a:r>
            <a:r>
              <a:rPr lang="en-US" sz="1600" b="1" dirty="0" smtClean="0"/>
              <a:t>Larry Becker</a:t>
            </a:r>
          </a:p>
          <a:p>
            <a:pPr lvl="1"/>
            <a:r>
              <a:rPr lang="en-US" dirty="0" smtClean="0"/>
              <a:t>Psychology:  </a:t>
            </a:r>
            <a:r>
              <a:rPr lang="en-US" sz="1600" b="1" dirty="0" smtClean="0"/>
              <a:t>Jill Razani</a:t>
            </a:r>
          </a:p>
          <a:p>
            <a:pPr lvl="1"/>
            <a:r>
              <a:rPr lang="en-US" dirty="0" smtClean="0"/>
              <a:t>Social Work:  </a:t>
            </a:r>
            <a:r>
              <a:rPr lang="en-US" sz="1600" b="1" dirty="0" smtClean="0"/>
              <a:t>Amy Levin</a:t>
            </a:r>
          </a:p>
          <a:p>
            <a:pPr lvl="1"/>
            <a:r>
              <a:rPr lang="en-US" dirty="0" smtClean="0"/>
              <a:t>Sociology:  </a:t>
            </a:r>
            <a:r>
              <a:rPr lang="en-US" sz="1600" b="1" dirty="0" smtClean="0"/>
              <a:t>Karen Morgaine</a:t>
            </a:r>
          </a:p>
          <a:p>
            <a:pPr lvl="1"/>
            <a:r>
              <a:rPr lang="en-US" dirty="0" smtClean="0"/>
              <a:t>Urban Studies:  </a:t>
            </a:r>
            <a:r>
              <a:rPr lang="en-US" b="1" dirty="0" smtClean="0"/>
              <a:t>Rob Kent</a:t>
            </a:r>
            <a:endParaRPr lang="en-US" sz="16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717001" y="2394025"/>
            <a:ext cx="4414878" cy="3753682"/>
          </a:xfrm>
          <a:ln w="1270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College of Social &amp; Behavioral Sciences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Stella Theodoulou</a:t>
            </a:r>
            <a:r>
              <a:rPr lang="en-US" dirty="0" smtClean="0"/>
              <a:t>, Dean</a:t>
            </a:r>
            <a:endParaRPr lang="en-US" sz="1600" dirty="0" smtClean="0"/>
          </a:p>
          <a:p>
            <a:pPr lvl="1"/>
            <a:r>
              <a:rPr lang="en-US" b="1" dirty="0" smtClean="0"/>
              <a:t>Matt Cahn</a:t>
            </a:r>
            <a:r>
              <a:rPr lang="en-US" dirty="0" smtClean="0"/>
              <a:t>, Associate Dean and Executive Director for the Institute of Social &amp; Behavioral Sciences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7127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Resources:  CSBS Institutes and Centers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469" y="1365735"/>
            <a:ext cx="5093381" cy="4924279"/>
          </a:xfrm>
          <a:ln w="12700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2000" dirty="0" smtClean="0"/>
              <a:t>CSBS Institutes &amp; Centers</a:t>
            </a:r>
          </a:p>
          <a:p>
            <a:pPr lvl="1"/>
            <a:r>
              <a:rPr lang="en-US" sz="1800" dirty="0" smtClean="0"/>
              <a:t>Institute for Social &amp; Behavioral Sciences (Dr. Matt Cahn)</a:t>
            </a:r>
          </a:p>
          <a:p>
            <a:pPr lvl="2"/>
            <a:r>
              <a:rPr lang="en-US" sz="1600" dirty="0" smtClean="0"/>
              <a:t>Center for Geographical Studies (Danielle Bram)</a:t>
            </a:r>
          </a:p>
          <a:p>
            <a:pPr lvl="2"/>
            <a:r>
              <a:rPr lang="en-US" sz="1600" dirty="0" smtClean="0"/>
              <a:t>Center for Urban Water Resilience (Mike Antos)</a:t>
            </a:r>
          </a:p>
          <a:p>
            <a:pPr lvl="2"/>
            <a:r>
              <a:rPr lang="en-US" sz="1600" dirty="0" smtClean="0"/>
              <a:t>Center for Southern California Studies (Dr. Kristy Michaud)</a:t>
            </a:r>
          </a:p>
          <a:p>
            <a:pPr lvl="2"/>
            <a:r>
              <a:rPr lang="en-US" sz="1600" dirty="0" smtClean="0"/>
              <a:t>Anthropological Research Institute (Dr. James Snead)</a:t>
            </a:r>
          </a:p>
          <a:p>
            <a:pPr lvl="2"/>
            <a:r>
              <a:rPr lang="en-US" sz="1600" dirty="0" smtClean="0"/>
              <a:t>DuBois-Hamer Institute (Dr. Cedric Hackett)</a:t>
            </a:r>
          </a:p>
          <a:p>
            <a:pPr lvl="2"/>
            <a:r>
              <a:rPr lang="en-US" sz="1600" dirty="0" smtClean="0"/>
              <a:t>Center for Latin and Mexican American Studies (Dr. Patricia Juarez-Dappe)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45629" y="1754476"/>
            <a:ext cx="5796642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CSBS Institutes and Centers are organized around broad themes</a:t>
            </a:r>
          </a:p>
          <a:p>
            <a:pPr algn="ctr"/>
            <a:r>
              <a:rPr lang="en-US" i="1" dirty="0" smtClean="0"/>
              <a:t>to facilitate </a:t>
            </a:r>
            <a:r>
              <a:rPr lang="en-US" i="1" u="sng" dirty="0" smtClean="0"/>
              <a:t>multi-disciplinary collaborations</a:t>
            </a:r>
          </a:p>
          <a:p>
            <a:pPr algn="ctr"/>
            <a:r>
              <a:rPr lang="en-US" i="1" dirty="0" smtClean="0"/>
              <a:t>focused on </a:t>
            </a:r>
            <a:r>
              <a:rPr lang="en-US" i="1" u="sng" dirty="0" smtClean="0"/>
              <a:t>applied research</a:t>
            </a:r>
          </a:p>
          <a:p>
            <a:pPr algn="ctr"/>
            <a:r>
              <a:rPr lang="en-US" i="1" dirty="0" smtClean="0"/>
              <a:t>to meet </a:t>
            </a:r>
            <a:r>
              <a:rPr lang="en-US" i="1" u="sng" dirty="0" smtClean="0"/>
              <a:t>community </a:t>
            </a:r>
            <a:r>
              <a:rPr lang="en-US" i="1" u="sng" dirty="0"/>
              <a:t>and </a:t>
            </a:r>
            <a:r>
              <a:rPr lang="en-US" i="1" u="sng" dirty="0" smtClean="0"/>
              <a:t>industry needs</a:t>
            </a:r>
            <a:r>
              <a:rPr lang="en-US" i="1" dirty="0" smtClean="0"/>
              <a:t>.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5845629" y="3845413"/>
            <a:ext cx="5796642" cy="2436437"/>
          </a:xfrm>
          <a:ln w="12700">
            <a:solidFill>
              <a:schemeClr val="tx1"/>
            </a:solidFill>
          </a:ln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900" u="sng" dirty="0" smtClean="0"/>
              <a:t>Benefits of an institute/center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4900" u="sng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Facilitates collaborations between disciplines, departments and colleges.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9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Facilitates the “contract” or  start-up process.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9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4900" dirty="0" smtClean="0"/>
              <a:t>Demonstrates to sponsor support by the university towards particular studies, services and goals.</a:t>
            </a:r>
          </a:p>
        </p:txBody>
      </p:sp>
    </p:spTree>
    <p:extLst>
      <p:ext uri="{BB962C8B-B14F-4D97-AF65-F5344CB8AC3E}">
        <p14:creationId xmlns:p14="http://schemas.microsoft.com/office/powerpoint/2010/main" val="13504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 CSUN Institutes and Centers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1765" y="2461828"/>
            <a:ext cx="10150842" cy="4195763"/>
          </a:xfrm>
        </p:spPr>
        <p:txBody>
          <a:bodyPr/>
          <a:lstStyle/>
          <a:p>
            <a:r>
              <a:rPr lang="en-US" sz="2000" dirty="0" smtClean="0"/>
              <a:t>Center for Assessment and Research Evaluation (CARE) -- Dr. Bev </a:t>
            </a:r>
            <a:r>
              <a:rPr lang="en-US" sz="2000" dirty="0" err="1" smtClean="0"/>
              <a:t>Caballo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Institute for Community Health &amp; Wellbeing -- Dr. David Boyns</a:t>
            </a:r>
          </a:p>
          <a:p>
            <a:endParaRPr lang="en-US" sz="2000" dirty="0" smtClean="0"/>
          </a:p>
          <a:p>
            <a:r>
              <a:rPr lang="en-US" sz="2000" dirty="0" smtClean="0"/>
              <a:t>Center for Sustainability -- Dr. Helen Cox</a:t>
            </a:r>
          </a:p>
          <a:p>
            <a:endParaRPr lang="en-US" sz="2000" dirty="0" smtClean="0"/>
          </a:p>
          <a:p>
            <a:r>
              <a:rPr lang="en-US" sz="2000" dirty="0" smtClean="0"/>
              <a:t>And more…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 Highlight on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5974" y="2170453"/>
            <a:ext cx="7422369" cy="371473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CSUN Center for Assessment, Research and Evaluation (CARE): </a:t>
            </a:r>
          </a:p>
          <a:p>
            <a:pPr lvl="1">
              <a:lnSpc>
                <a:spcPct val="120000"/>
              </a:lnSpc>
            </a:pPr>
            <a:r>
              <a:rPr lang="en-US" i="1" dirty="0" smtClean="0"/>
              <a:t>Support </a:t>
            </a:r>
            <a:r>
              <a:rPr lang="en-US" i="1" dirty="0"/>
              <a:t>CSUN investigators in developing research designs and evaluation plans for proposals for external funding.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i="1" dirty="0"/>
              <a:t>Provide evaluation services for funded grants/contracts (i.e., external evaluation).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i="1" dirty="0"/>
              <a:t>Provide research implementation and analytic support for campus investigators.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i="1" dirty="0"/>
              <a:t>Provide assessment services to academic units (e.g., colleges, departments), centers, institutions, and personnel on campus (e.g., scale creation, dissemination, psychometric evaluation).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31701" y="3062025"/>
            <a:ext cx="3088612" cy="707882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Dr. Bev Cabello</a:t>
            </a:r>
          </a:p>
          <a:p>
            <a:pPr lvl="1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/>
              <a:t>Ext. 2542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4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 CSBS Grants Officer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7544"/>
            <a:ext cx="8946541" cy="46808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Work with you to clarify your objectives.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/>
              <a:t>Direct you to the appropriate university resources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Help to identify potential funders.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Request clearance from CSUN Foundation through the CSBS Director of Development to approach private funders and avoid conflicts with other CSUN priorities. 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Work with you to establish a plan to prepare and submit a proposal.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Draft a budget to estimate the amount of support needed.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Liaise with university offices or potential funders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1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 ORSP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7544"/>
            <a:ext cx="8946541" cy="468085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u="sng" dirty="0" smtClean="0"/>
              <a:t>Office of Research and Sponsored Programs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Strategic Initiatives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Workshops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CUR memberships for faculty</a:t>
            </a:r>
          </a:p>
          <a:p>
            <a:pPr lvl="1">
              <a:spcBef>
                <a:spcPts val="0"/>
              </a:spcBef>
            </a:pPr>
            <a:endParaRPr lang="en-US" sz="2400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New communications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Resources:  Research &amp; Graduate Studies</a:t>
            </a:r>
            <a:br>
              <a:rPr lang="en-US" sz="2800" dirty="0" smtClean="0"/>
            </a:br>
            <a:r>
              <a:rPr lang="en-US" sz="2800" dirty="0" smtClean="0"/>
              <a:t>&gt; Office of Research &amp; Sponsored Projects (ORSP)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7544"/>
            <a:ext cx="9618279" cy="5104561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Scott Perez, Director, ORSP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Jennifer Reifsneider</a:t>
            </a:r>
            <a:endParaRPr lang="en-US" sz="2000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Funding announcements/searches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Boilerplate </a:t>
            </a:r>
            <a:r>
              <a:rPr lang="en-US" sz="1800" dirty="0"/>
              <a:t>text and tables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/>
              <a:t>Sample </a:t>
            </a:r>
            <a:r>
              <a:rPr lang="en-US" sz="1800" dirty="0" smtClean="0"/>
              <a:t>proposals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endParaRPr lang="en-US" sz="18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Stefanie Friesen, CSBS Liaison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Prepare/approve budgets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Complete sponsor forms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Submit applications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Negotiate/accept/administer awards and </a:t>
            </a:r>
            <a:r>
              <a:rPr lang="en-US" sz="1800" dirty="0" err="1" smtClean="0"/>
              <a:t>subawards</a:t>
            </a:r>
            <a:endParaRPr lang="en-US" sz="18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Kat Sohn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Human and Animal Subjects (IRB/IACUC)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000" dirty="0" smtClean="0"/>
              <a:t>Megha Patel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Intellectual Property / Technology Transfer</a:t>
            </a:r>
            <a:endParaRPr lang="en-US" sz="1800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Export Controls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Resources:  University Advancement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179864"/>
            <a:ext cx="9568037" cy="406853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/>
              <a:t>CSBS Director of Development:  Tracy Baum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Facilitate relations with alumni, donors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Office of Government Relations:  Francesca Vega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Facilitate relations with state and local public agencies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422071"/>
          </a:xfrm>
        </p:spPr>
        <p:txBody>
          <a:bodyPr/>
          <a:lstStyle/>
          <a:p>
            <a:r>
              <a:rPr lang="en-US" sz="3600" dirty="0" smtClean="0"/>
              <a:t>CSBS Faculty Workshop: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Funding Your Interests – Introduction to Grants and</a:t>
            </a:r>
            <a:br>
              <a:rPr lang="en-US" sz="4800" dirty="0" smtClean="0"/>
            </a:br>
            <a:r>
              <a:rPr lang="en-US" sz="4800" dirty="0" smtClean="0"/>
              <a:t>CSUN Resources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987316"/>
          </a:xfrm>
        </p:spPr>
        <p:txBody>
          <a:bodyPr>
            <a:noAutofit/>
          </a:bodyPr>
          <a:lstStyle/>
          <a:p>
            <a:r>
              <a:rPr lang="en-US" sz="1600" dirty="0" smtClean="0"/>
              <a:t>CSBS:  Frances Solano, Tracy Baum</a:t>
            </a:r>
          </a:p>
          <a:p>
            <a:r>
              <a:rPr lang="en-US" sz="1600" dirty="0" smtClean="0"/>
              <a:t>ORSP:  Jennifer Reifsneider, Stefanie Friesen</a:t>
            </a:r>
          </a:p>
          <a:p>
            <a:r>
              <a:rPr lang="en-US" sz="1600" dirty="0" smtClean="0"/>
              <a:t>September 9, 2015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674" y="1449976"/>
            <a:ext cx="10875331" cy="586522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800" b="1" dirty="0" smtClean="0"/>
              <a:t>CSBS Grants Office website: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Under </a:t>
            </a:r>
            <a:r>
              <a:rPr lang="en-US" sz="1800" u="sng" dirty="0" smtClean="0"/>
              <a:t>College of Social &amp; Behavioral Sciences</a:t>
            </a:r>
            <a:r>
              <a:rPr lang="en-US" sz="1800" dirty="0" smtClean="0"/>
              <a:t>, &gt;</a:t>
            </a:r>
            <a:r>
              <a:rPr lang="en-US" sz="1800" u="sng" dirty="0" smtClean="0"/>
              <a:t>Faculty Research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en-US" sz="1600" dirty="0" smtClean="0"/>
              <a:t>http://www.csun.edu/social-behavioral-sciences/college-grants-office</a:t>
            </a:r>
            <a:endParaRPr lang="en-US" sz="1800" dirty="0" smtClean="0"/>
          </a:p>
          <a:p>
            <a:pPr marL="457200" lvl="1" indent="0">
              <a:lnSpc>
                <a:spcPct val="110000"/>
              </a:lnSpc>
              <a:buNone/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en-US" sz="2800" b="1" dirty="0" smtClean="0"/>
              <a:t>ORSP website: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Under </a:t>
            </a:r>
            <a:r>
              <a:rPr lang="en-US" sz="1800" u="sng" dirty="0" smtClean="0"/>
              <a:t>Academics</a:t>
            </a:r>
            <a:r>
              <a:rPr lang="en-US" sz="1800" dirty="0" smtClean="0"/>
              <a:t>, &gt;</a:t>
            </a:r>
            <a:r>
              <a:rPr lang="en-US" sz="1800" u="sng" dirty="0" smtClean="0"/>
              <a:t>Research and Graduate Studies</a:t>
            </a:r>
          </a:p>
          <a:p>
            <a:pPr marL="914400" lvl="2" indent="0">
              <a:lnSpc>
                <a:spcPct val="110000"/>
              </a:lnSpc>
              <a:buNone/>
            </a:pPr>
            <a:r>
              <a:rPr lang="en-US" sz="1600" dirty="0" smtClean="0"/>
              <a:t>http://www.csun.edu/research-graduate-studies/research-and-sponsored-programs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en-US" sz="2800" b="1" dirty="0" smtClean="0"/>
              <a:t>Handouts: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/>
              <a:t>SPIN / GRC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9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Workshops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15" y="2060575"/>
            <a:ext cx="6799714" cy="41957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/>
              <a:t>Wednesday, September 16</a:t>
            </a:r>
            <a:r>
              <a:rPr lang="en-US" sz="2400" dirty="0" smtClean="0"/>
              <a:t>, 3:30 – 4:30 pm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Tuesday, October 13</a:t>
            </a:r>
            <a:r>
              <a:rPr lang="en-US" sz="2400" dirty="0" smtClean="0"/>
              <a:t>, 3:30 – 4:30 pm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Tuesday, November 17</a:t>
            </a:r>
            <a:r>
              <a:rPr lang="en-US" sz="2400" dirty="0" smtClean="0"/>
              <a:t>, 3:30 – 4:30 pm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Tuesday, December 15</a:t>
            </a:r>
            <a:r>
              <a:rPr lang="en-US" sz="2400" dirty="0" smtClean="0"/>
              <a:t>, 3:30 – 4:30 pm (TENTATIVE)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551964" y="2060576"/>
            <a:ext cx="2498870" cy="2886982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n-US" u="sng" dirty="0" smtClean="0"/>
          </a:p>
          <a:p>
            <a:endParaRPr lang="en-US" u="sng" dirty="0"/>
          </a:p>
          <a:p>
            <a:pPr marL="0" indent="0" algn="ctr">
              <a:buNone/>
            </a:pPr>
            <a:r>
              <a:rPr lang="en-US" u="sng" dirty="0" smtClean="0"/>
              <a:t>Location:</a:t>
            </a:r>
          </a:p>
          <a:p>
            <a:pPr marL="57150" indent="0" algn="ctr">
              <a:buNone/>
            </a:pPr>
            <a:r>
              <a:rPr lang="en-US" dirty="0" smtClean="0"/>
              <a:t>Sierra Hall, 4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</a:p>
          <a:p>
            <a:pPr marL="57150" indent="0" algn="ctr">
              <a:buNone/>
            </a:pPr>
            <a:r>
              <a:rPr lang="en-US" dirty="0" err="1" smtClean="0"/>
              <a:t>Whitsett</a:t>
            </a:r>
            <a:r>
              <a:rPr lang="en-US" dirty="0" smtClean="0"/>
              <a:t> Room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6043" y="5657850"/>
            <a:ext cx="9519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**** Please RSVP to </a:t>
            </a:r>
            <a:r>
              <a:rPr lang="en-US" sz="2400" b="1" dirty="0" smtClean="0">
                <a:hlinkClick r:id="rId2"/>
              </a:rPr>
              <a:t>frances.solano@CSUN.edu</a:t>
            </a:r>
            <a:r>
              <a:rPr lang="en-US" sz="2400" b="1" dirty="0" smtClean="0"/>
              <a:t>. ****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98895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Discussion…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QUESTIONS?</a:t>
            </a:r>
          </a:p>
          <a:p>
            <a:endParaRPr lang="en-US" sz="3600" dirty="0"/>
          </a:p>
          <a:p>
            <a:r>
              <a:rPr lang="en-US" sz="3600" dirty="0" smtClean="0"/>
              <a:t>COMMENTS?</a:t>
            </a:r>
          </a:p>
          <a:p>
            <a:endParaRPr lang="en-US" sz="3600" dirty="0"/>
          </a:p>
          <a:p>
            <a:r>
              <a:rPr lang="en-US" sz="3600" dirty="0" smtClean="0"/>
              <a:t>SUGGESTIONS?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203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What is your interest?  </a:t>
            </a:r>
          </a:p>
          <a:p>
            <a:r>
              <a:rPr lang="en-US" dirty="0" smtClean="0"/>
              <a:t>Looking for Funding Opportunities</a:t>
            </a:r>
          </a:p>
          <a:p>
            <a:pPr lvl="1"/>
            <a:r>
              <a:rPr lang="en-US" dirty="0" smtClean="0"/>
              <a:t>Internal / Philanthropic / Public</a:t>
            </a:r>
          </a:p>
          <a:p>
            <a:pPr lvl="1"/>
            <a:r>
              <a:rPr lang="en-US" dirty="0" smtClean="0"/>
              <a:t>Search Tools</a:t>
            </a:r>
          </a:p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51214"/>
            <a:ext cx="8946541" cy="469718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Frances Solano</a:t>
            </a:r>
            <a:r>
              <a:rPr lang="en-US" dirty="0" smtClean="0"/>
              <a:t>, CSBS Grants Officer (ext. 3317)</a:t>
            </a:r>
          </a:p>
          <a:p>
            <a:pPr marL="0" indent="0">
              <a:buNone/>
            </a:pPr>
            <a:r>
              <a:rPr lang="en-US" b="1" dirty="0" smtClean="0"/>
              <a:t>Tracy Baum</a:t>
            </a:r>
            <a:r>
              <a:rPr lang="en-US" dirty="0" smtClean="0"/>
              <a:t>, UA Director of Development for CSBS (ext. 3317)</a:t>
            </a:r>
          </a:p>
          <a:p>
            <a:pPr marL="0" indent="0">
              <a:buNone/>
            </a:pPr>
            <a:r>
              <a:rPr lang="en-US" b="1" dirty="0" smtClean="0"/>
              <a:t>Jennifer Reifsneider</a:t>
            </a:r>
            <a:r>
              <a:rPr lang="en-US" dirty="0" smtClean="0"/>
              <a:t>, ORSP Research &amp; Grants Specialist(ext. 2901)</a:t>
            </a:r>
          </a:p>
          <a:p>
            <a:pPr marL="0" indent="0">
              <a:buNone/>
            </a:pPr>
            <a:r>
              <a:rPr lang="en-US" b="1" dirty="0" smtClean="0"/>
              <a:t>Stefanie Friesen</a:t>
            </a:r>
            <a:r>
              <a:rPr lang="en-US" dirty="0" smtClean="0"/>
              <a:t>, ORSP Grants Coordinator for CSBS (ext. 2901)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And you? …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Department</a:t>
            </a:r>
          </a:p>
          <a:p>
            <a:pPr lvl="1"/>
            <a:r>
              <a:rPr lang="en-US" dirty="0" smtClean="0"/>
              <a:t>Your field of study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4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interest?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34868"/>
            <a:ext cx="8946541" cy="4195481"/>
          </a:xfrm>
        </p:spPr>
        <p:txBody>
          <a:bodyPr>
            <a:normAutofit/>
          </a:bodyPr>
          <a:lstStyle/>
          <a:p>
            <a:r>
              <a:rPr lang="en-US" dirty="0" smtClean="0"/>
              <a:t>Formulate your interest into a program or project</a:t>
            </a:r>
          </a:p>
          <a:p>
            <a:endParaRPr lang="en-US" dirty="0" smtClean="0"/>
          </a:p>
          <a:p>
            <a:r>
              <a:rPr lang="en-US" dirty="0" smtClean="0"/>
              <a:t>Clarify your Objectives / Develop an Hypothesis</a:t>
            </a:r>
          </a:p>
          <a:p>
            <a:pPr lvl="1"/>
            <a:r>
              <a:rPr lang="en-US" dirty="0" smtClean="0"/>
              <a:t>Write up brief concept paper.</a:t>
            </a:r>
          </a:p>
          <a:p>
            <a:pPr lvl="1"/>
            <a:r>
              <a:rPr lang="en-US" dirty="0" smtClean="0"/>
              <a:t>Be flexible in matching with funder goals.</a:t>
            </a:r>
          </a:p>
          <a:p>
            <a:endParaRPr lang="en-US" dirty="0" smtClean="0"/>
          </a:p>
          <a:p>
            <a:r>
              <a:rPr lang="en-US" dirty="0" smtClean="0"/>
              <a:t>Establish a Timeline </a:t>
            </a:r>
          </a:p>
          <a:p>
            <a:pPr lvl="1"/>
            <a:r>
              <a:rPr lang="en-US" dirty="0" smtClean="0"/>
              <a:t>Estimate your effort</a:t>
            </a:r>
          </a:p>
          <a:p>
            <a:endParaRPr lang="en-US" dirty="0" smtClean="0"/>
          </a:p>
          <a:p>
            <a:r>
              <a:rPr lang="en-US" dirty="0" smtClean="0"/>
              <a:t>Estimate budget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sponsor’s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734868"/>
            <a:ext cx="9918475" cy="45597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 smtClean="0"/>
              <a:t>When searching for funding, consider how your interest will help the sponsor meet their goals.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8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Become familiar with guidelines and specific requirements.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8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Use language from the RFP (Request for Proposal), PA (Program Announcement), or sponsor’s mission statement.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8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Explain fully(even though it may seem obvious).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US" sz="2800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800" dirty="0" smtClean="0"/>
              <a:t>Write for those outside your field.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 Funding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597474"/>
            <a:ext cx="2946866" cy="576262"/>
          </a:xfrm>
        </p:spPr>
        <p:txBody>
          <a:bodyPr/>
          <a:lstStyle/>
          <a:p>
            <a:r>
              <a:rPr lang="en-US" dirty="0" smtClean="0"/>
              <a:t>Internal Support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381251"/>
            <a:ext cx="2927350" cy="4109356"/>
          </a:xfrm>
        </p:spPr>
        <p:txBody>
          <a:bodyPr>
            <a:normAutofit/>
          </a:bodyPr>
          <a:lstStyle/>
          <a:p>
            <a:r>
              <a:rPr lang="en-US" dirty="0" smtClean="0"/>
              <a:t>Office of the President, CSUN</a:t>
            </a:r>
            <a:endParaRPr lang="en-US" dirty="0"/>
          </a:p>
          <a:p>
            <a:r>
              <a:rPr lang="en-US" dirty="0" smtClean="0"/>
              <a:t>Office of the Dean, CSBS</a:t>
            </a:r>
            <a:endParaRPr lang="en-US" dirty="0"/>
          </a:p>
          <a:p>
            <a:r>
              <a:rPr lang="en-US" dirty="0" smtClean="0"/>
              <a:t>Office of Academic Affairs</a:t>
            </a:r>
            <a:endParaRPr lang="en-US" dirty="0"/>
          </a:p>
          <a:p>
            <a:r>
              <a:rPr lang="en-US" dirty="0"/>
              <a:t>Office of Faculty </a:t>
            </a:r>
            <a:r>
              <a:rPr lang="en-US" dirty="0" smtClean="0"/>
              <a:t>Affairs</a:t>
            </a:r>
            <a:endParaRPr lang="en-US" dirty="0"/>
          </a:p>
          <a:p>
            <a:r>
              <a:rPr lang="en-US" dirty="0"/>
              <a:t>Office of Institutional </a:t>
            </a:r>
            <a:r>
              <a:rPr lang="en-US" dirty="0" smtClean="0"/>
              <a:t>Research</a:t>
            </a:r>
            <a:endParaRPr lang="en-US" dirty="0"/>
          </a:p>
          <a:p>
            <a:r>
              <a:rPr lang="en-US" dirty="0"/>
              <a:t>Office of Community </a:t>
            </a:r>
            <a:r>
              <a:rPr lang="en-US" dirty="0" smtClean="0"/>
              <a:t>Engagement</a:t>
            </a:r>
          </a:p>
          <a:p>
            <a:r>
              <a:rPr lang="en-US" dirty="0" smtClean="0"/>
              <a:t>Valley Nonprofit Resources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597474"/>
            <a:ext cx="2936241" cy="576262"/>
          </a:xfrm>
        </p:spPr>
        <p:txBody>
          <a:bodyPr/>
          <a:lstStyle/>
          <a:p>
            <a:r>
              <a:rPr lang="en-US" dirty="0" smtClean="0"/>
              <a:t>Philanthropy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3873106" y="2340432"/>
            <a:ext cx="2946794" cy="3589338"/>
          </a:xfrm>
        </p:spPr>
        <p:txBody>
          <a:bodyPr/>
          <a:lstStyle/>
          <a:p>
            <a:r>
              <a:rPr lang="en-US" dirty="0"/>
              <a:t>Ongoing program</a:t>
            </a:r>
          </a:p>
          <a:p>
            <a:r>
              <a:rPr lang="en-US" dirty="0"/>
              <a:t>General outcomes</a:t>
            </a:r>
          </a:p>
          <a:p>
            <a:r>
              <a:rPr lang="en-US" dirty="0"/>
              <a:t>Seeking multiple contributions</a:t>
            </a:r>
          </a:p>
          <a:p>
            <a:r>
              <a:rPr lang="en-US" dirty="0"/>
              <a:t>Contact your department chair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Dept</a:t>
            </a:r>
            <a:r>
              <a:rPr lang="en-US" dirty="0" smtClean="0"/>
              <a:t> chair will include your needs in the department’s priorities, and work with the Director of Development to contact potential donors.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4700" y="1597474"/>
            <a:ext cx="2932113" cy="576262"/>
          </a:xfrm>
        </p:spPr>
        <p:txBody>
          <a:bodyPr/>
          <a:lstStyle/>
          <a:p>
            <a:r>
              <a:rPr lang="en-US" dirty="0" smtClean="0"/>
              <a:t>Sponsored Activity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124700" y="2340432"/>
            <a:ext cx="3064329" cy="40032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Project </a:t>
            </a:r>
            <a:r>
              <a:rPr lang="en-US" dirty="0"/>
              <a:t>timeline</a:t>
            </a:r>
          </a:p>
          <a:p>
            <a:r>
              <a:rPr lang="en-US" dirty="0"/>
              <a:t>Purpose / Hypothesis / </a:t>
            </a:r>
            <a:r>
              <a:rPr lang="en-US" dirty="0" smtClean="0"/>
              <a:t>Methods</a:t>
            </a:r>
          </a:p>
          <a:p>
            <a:r>
              <a:rPr lang="en-US" dirty="0" smtClean="0"/>
              <a:t>Regulatory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Human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Animal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Intellectual 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Etc.</a:t>
            </a:r>
            <a:endParaRPr lang="en-US" dirty="0"/>
          </a:p>
          <a:p>
            <a:r>
              <a:rPr lang="en-US" dirty="0" smtClean="0"/>
              <a:t>Distinct budget </a:t>
            </a:r>
            <a:r>
              <a:rPr lang="en-US" dirty="0"/>
              <a:t>for each sponsor</a:t>
            </a:r>
          </a:p>
          <a:p>
            <a:r>
              <a:rPr lang="en-US" dirty="0"/>
              <a:t>Contact CSBS Grants </a:t>
            </a:r>
            <a:r>
              <a:rPr lang="en-US" dirty="0" smtClean="0"/>
              <a:t>Officer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If sponsor is non-government, Grants Officer will request clearance from CSUN Foundation to proceed.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666" y="1534885"/>
            <a:ext cx="10171342" cy="511900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/>
              <a:t>IRA--Instructionally Related Activities</a:t>
            </a:r>
            <a:r>
              <a:rPr lang="en-US" dirty="0"/>
              <a:t>:  From President’s Office.  </a:t>
            </a:r>
            <a:r>
              <a:rPr lang="en-US" dirty="0" smtClean="0"/>
              <a:t>Deadline in </a:t>
            </a:r>
            <a:r>
              <a:rPr lang="en-US" dirty="0"/>
              <a:t>early March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CSBS </a:t>
            </a:r>
            <a:r>
              <a:rPr lang="en-US" b="1" u="sng" dirty="0"/>
              <a:t>– Summer Research </a:t>
            </a:r>
            <a:r>
              <a:rPr lang="en-US" b="1" u="sng" dirty="0" smtClean="0"/>
              <a:t>Competition</a:t>
            </a:r>
            <a:r>
              <a:rPr lang="en-US" dirty="0" smtClean="0"/>
              <a:t>:  From the CSBS Office of the Dean.  Deadline in early May.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Judge Julian Beck Learning-Centered Instructional Projects</a:t>
            </a:r>
            <a:r>
              <a:rPr lang="en-US" dirty="0" smtClean="0"/>
              <a:t>:  From the Office of Faculty Development, Center for Innovative and Engaged Learning Opportunities (CIELO).  Deadline in March.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Exceptional </a:t>
            </a:r>
            <a:r>
              <a:rPr lang="en-US" b="1" u="sng" dirty="0"/>
              <a:t>Levels of Service to Student </a:t>
            </a:r>
            <a:r>
              <a:rPr lang="en-US" b="1" u="sng" dirty="0" smtClean="0"/>
              <a:t>Awards</a:t>
            </a:r>
            <a:r>
              <a:rPr lang="en-US" dirty="0" smtClean="0"/>
              <a:t>:  From the Office of Faculty Affairs.  Deadline in late April.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Learning </a:t>
            </a:r>
            <a:r>
              <a:rPr lang="en-US" b="1" u="sng" dirty="0"/>
              <a:t>Habits Faculty Fellow </a:t>
            </a:r>
            <a:r>
              <a:rPr lang="en-US" b="1" u="sng" dirty="0" smtClean="0"/>
              <a:t>Program</a:t>
            </a:r>
            <a:r>
              <a:rPr lang="en-US" dirty="0" smtClean="0"/>
              <a:t>:  From the </a:t>
            </a:r>
            <a:r>
              <a:rPr lang="en-US" dirty="0"/>
              <a:t>Office of Institutional </a:t>
            </a:r>
            <a:r>
              <a:rPr lang="en-US" dirty="0" smtClean="0"/>
              <a:t>Research.  Deadline in March.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Community </a:t>
            </a:r>
            <a:r>
              <a:rPr lang="en-US" b="1" u="sng" dirty="0"/>
              <a:t>Engagement Service Learning Course </a:t>
            </a:r>
            <a:r>
              <a:rPr lang="en-US" b="1" u="sng" dirty="0" smtClean="0"/>
              <a:t>Development</a:t>
            </a:r>
            <a:r>
              <a:rPr lang="en-US" dirty="0" smtClean="0"/>
              <a:t>:  From the </a:t>
            </a:r>
            <a:r>
              <a:rPr lang="en-US" dirty="0"/>
              <a:t>Office of Community </a:t>
            </a:r>
            <a:r>
              <a:rPr lang="en-US" dirty="0" smtClean="0"/>
              <a:t>Engagement.  Deadline in early April.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HIRI Nonprofit Research Fellowship</a:t>
            </a:r>
            <a:r>
              <a:rPr lang="en-US" dirty="0" smtClean="0"/>
              <a:t>:  (Human Interaction Research Institute) From Valley Nonprofit Resource Center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b="1" u="sng" dirty="0" smtClean="0"/>
              <a:t>NIH BUILD PODER:  </a:t>
            </a:r>
            <a:r>
              <a:rPr lang="en-US" dirty="0" smtClean="0"/>
              <a:t>From NIH BUILD grant (Crist Khachikian, Maggie Shiffrar, Carrie Saetermoe, Gabby Chavira) Deadline:  November 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60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6111" y="4814464"/>
            <a:ext cx="10256954" cy="1631216"/>
          </a:xfrm>
          <a:prstGeom prst="rect">
            <a:avLst/>
          </a:prstGeom>
          <a:noFill/>
          <a:ln w="190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ALERT!</a:t>
            </a:r>
            <a:r>
              <a:rPr lang="en-US" sz="2000" b="1" dirty="0" smtClean="0"/>
              <a:t>  </a:t>
            </a:r>
          </a:p>
          <a:p>
            <a:pPr algn="ctr"/>
            <a:r>
              <a:rPr lang="en-US" sz="2000" dirty="0" smtClean="0"/>
              <a:t>Clearance must be obtained from the CSUN Foundation </a:t>
            </a:r>
          </a:p>
          <a:p>
            <a:pPr algn="ctr"/>
            <a:r>
              <a:rPr lang="en-US" sz="2000" u="sng" dirty="0" smtClean="0"/>
              <a:t>prior</a:t>
            </a:r>
            <a:r>
              <a:rPr lang="en-US" sz="2000" dirty="0" smtClean="0"/>
              <a:t> to contacting any private/non-profit/corporate sponsors.  </a:t>
            </a:r>
          </a:p>
          <a:p>
            <a:pPr algn="ctr"/>
            <a:r>
              <a:rPr lang="en-US" sz="2000" u="sng" dirty="0" smtClean="0"/>
              <a:t>Contact Frances Solano, CSBS Grants Officer.</a:t>
            </a:r>
          </a:p>
          <a:p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90332"/>
          </a:xfrm>
        </p:spPr>
        <p:txBody>
          <a:bodyPr/>
          <a:lstStyle/>
          <a:p>
            <a:r>
              <a:rPr lang="en-US" sz="3600" dirty="0" smtClean="0"/>
              <a:t>Private support (Non-profit / Corporate)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111" y="1651081"/>
            <a:ext cx="5378836" cy="3002570"/>
          </a:xfrm>
          <a:ln w="12700"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Randolf</a:t>
            </a:r>
            <a:r>
              <a:rPr lang="en-US" dirty="0" smtClean="0"/>
              <a:t> and Dora Haynes Foundation*</a:t>
            </a:r>
          </a:p>
          <a:p>
            <a:r>
              <a:rPr lang="en-US" dirty="0"/>
              <a:t>Robert Wood Johnson </a:t>
            </a:r>
            <a:r>
              <a:rPr lang="en-US" dirty="0" smtClean="0"/>
              <a:t>Foundation*</a:t>
            </a:r>
          </a:p>
          <a:p>
            <a:r>
              <a:rPr lang="en-US" dirty="0"/>
              <a:t>Andrew W. Mellon Foundation</a:t>
            </a:r>
            <a:r>
              <a:rPr lang="en-US" dirty="0" smtClean="0"/>
              <a:t>*</a:t>
            </a:r>
          </a:p>
          <a:p>
            <a:r>
              <a:rPr lang="en-US" dirty="0" smtClean="0"/>
              <a:t>California Wellness Foundation</a:t>
            </a:r>
          </a:p>
          <a:p>
            <a:r>
              <a:rPr lang="en-US" dirty="0" smtClean="0"/>
              <a:t>Case Foundation</a:t>
            </a:r>
          </a:p>
          <a:p>
            <a:r>
              <a:rPr lang="en-US" dirty="0" smtClean="0"/>
              <a:t>Bill and Melinda Gates Foundation</a:t>
            </a:r>
          </a:p>
          <a:p>
            <a:r>
              <a:rPr lang="en-US" dirty="0" smtClean="0"/>
              <a:t>Alfred P. Sloane Foundation</a:t>
            </a:r>
          </a:p>
          <a:p>
            <a:r>
              <a:rPr lang="en-US" dirty="0" smtClean="0"/>
              <a:t>W.K. Kellogg Foundation</a:t>
            </a:r>
          </a:p>
          <a:p>
            <a:r>
              <a:rPr lang="en-US" dirty="0" smtClean="0"/>
              <a:t>William and Flora Hewlett Foundation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1581" y="1677468"/>
            <a:ext cx="4700058" cy="2976183"/>
          </a:xfrm>
          <a:ln w="12700"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Professional organizations:</a:t>
            </a:r>
          </a:p>
          <a:p>
            <a:pPr lvl="1"/>
            <a:r>
              <a:rPr lang="en-US" dirty="0" smtClean="0"/>
              <a:t>American Historical Association</a:t>
            </a:r>
          </a:p>
          <a:p>
            <a:pPr lvl="1"/>
            <a:r>
              <a:rPr lang="en-US" dirty="0" smtClean="0"/>
              <a:t>American Political Science Association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Corporate or Industry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9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2861</TotalTime>
  <Words>1756</Words>
  <Application>Microsoft Office PowerPoint</Application>
  <PresentationFormat>Widescreen</PresentationFormat>
  <Paragraphs>372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Wingdings</vt:lpstr>
      <vt:lpstr>Wingdings 3</vt:lpstr>
      <vt:lpstr>Ion</vt:lpstr>
      <vt:lpstr>Before we begin,  please write on the index card:</vt:lpstr>
      <vt:lpstr>CSBS Faculty Workshop: Funding Your Interests – Introduction to Grants and CSUN Resources</vt:lpstr>
      <vt:lpstr>Agenda</vt:lpstr>
      <vt:lpstr>Introductions</vt:lpstr>
      <vt:lpstr>What is your interest?</vt:lpstr>
      <vt:lpstr>What is the sponsor’s goals?</vt:lpstr>
      <vt:lpstr>Looking for Funding</vt:lpstr>
      <vt:lpstr>Internal Support</vt:lpstr>
      <vt:lpstr>Private support (Non-profit / Corporate)</vt:lpstr>
      <vt:lpstr>Government/Public Support</vt:lpstr>
      <vt:lpstr>Search Tools</vt:lpstr>
      <vt:lpstr>Resources:  Your Dean and Department Chair</vt:lpstr>
      <vt:lpstr>Resources:  CSBS Institutes and Centers</vt:lpstr>
      <vt:lpstr>Resources:  CSUN Institutes and Centers</vt:lpstr>
      <vt:lpstr>Resources:  Highlight on CARE</vt:lpstr>
      <vt:lpstr>Resources:  CSBS Grants Officer</vt:lpstr>
      <vt:lpstr>Resources:  ORSP</vt:lpstr>
      <vt:lpstr>Resources:  Research &amp; Graduate Studies &gt; Office of Research &amp; Sponsored Projects (ORSP)</vt:lpstr>
      <vt:lpstr>Resources:  University Advancement</vt:lpstr>
      <vt:lpstr>Resources</vt:lpstr>
      <vt:lpstr>Future Workshops</vt:lpstr>
      <vt:lpstr>Discussion…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CSBS Faculty Workshop: Proposal Preparation</dc:title>
  <dc:creator>Solano, Frances A.</dc:creator>
  <cp:lastModifiedBy>Frances</cp:lastModifiedBy>
  <cp:revision>168</cp:revision>
  <cp:lastPrinted>2015-08-21T23:32:45Z</cp:lastPrinted>
  <dcterms:created xsi:type="dcterms:W3CDTF">2014-11-19T22:23:01Z</dcterms:created>
  <dcterms:modified xsi:type="dcterms:W3CDTF">2015-09-09T17:37:32Z</dcterms:modified>
</cp:coreProperties>
</file>