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10"/>
  </p:notesMasterIdLst>
  <p:handoutMasterIdLst>
    <p:handoutMasterId r:id="rId11"/>
  </p:handoutMasterIdLst>
  <p:sldIdLst>
    <p:sldId id="258" r:id="rId2"/>
    <p:sldId id="306" r:id="rId3"/>
    <p:sldId id="264" r:id="rId4"/>
    <p:sldId id="308" r:id="rId5"/>
    <p:sldId id="301" r:id="rId6"/>
    <p:sldId id="309" r:id="rId7"/>
    <p:sldId id="288" r:id="rId8"/>
    <p:sldId id="304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fanie Friesen" initials="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4615" autoAdjust="0"/>
  </p:normalViewPr>
  <p:slideViewPr>
    <p:cSldViewPr snapToGrid="0">
      <p:cViewPr varScale="1">
        <p:scale>
          <a:sx n="94" d="100"/>
          <a:sy n="94" d="100"/>
        </p:scale>
        <p:origin x="91" y="1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205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2860CB2-1E5A-4894-8916-0C165C3D96E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3EFFE2-178D-4158-A76F-3DD0DFC9D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01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A11856-9F2F-4015-B586-496B2FF0BB3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DDF7A9A-EF96-4ABB-AAAD-C573156D2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62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attendee to write this down on 3x5 index card.  (Need small cards and pens)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24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addition, our dean is very supportive of efforts to seek external support.  Release</a:t>
            </a:r>
            <a:r>
              <a:rPr lang="en-US" baseline="0" dirty="0" smtClean="0"/>
              <a:t> time that is needed to seek large grants may be requested from the dean directly.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91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Anne Robison, CSBS External Relations and Programs Liaison, ext. 7738.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38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ym typeface="Wingdings" panose="05000000000000000000" pitchFamily="2" charset="2"/>
              </a:rPr>
              <a:t>Dept</a:t>
            </a:r>
            <a:r>
              <a:rPr lang="en-US" dirty="0" smtClean="0">
                <a:sym typeface="Wingdings" panose="05000000000000000000" pitchFamily="2" charset="2"/>
              </a:rPr>
              <a:t> of the Interior includes: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 US Fish &amp; Wildlife Service</a:t>
            </a:r>
            <a:endParaRPr lang="en-US" dirty="0">
              <a:sym typeface="Wingdings" panose="05000000000000000000" pitchFamily="2" charset="2"/>
            </a:endParaRPr>
          </a:p>
          <a:p>
            <a:pPr marL="174708" indent="-174708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US National Park Service </a:t>
            </a:r>
          </a:p>
          <a:p>
            <a:pPr marL="174708" indent="-174708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US Geological Survey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Dept</a:t>
            </a:r>
            <a:r>
              <a:rPr lang="en-US" dirty="0" smtClean="0">
                <a:sym typeface="Wingdings" panose="05000000000000000000" pitchFamily="2" charset="2"/>
              </a:rPr>
              <a:t> of Agriculture includes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 US Forest Service</a:t>
            </a:r>
          </a:p>
          <a:p>
            <a:endParaRPr lang="en-US" dirty="0" smtClean="0"/>
          </a:p>
          <a:p>
            <a:r>
              <a:rPr lang="en-US" dirty="0" err="1" smtClean="0"/>
              <a:t>Dept</a:t>
            </a:r>
            <a:r>
              <a:rPr lang="en-US" dirty="0" smtClean="0"/>
              <a:t> of Health and Human Services includes:</a:t>
            </a:r>
          </a:p>
          <a:p>
            <a:pPr marL="174708" indent="-174708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National Institutes of Health</a:t>
            </a:r>
          </a:p>
          <a:p>
            <a:pPr marL="174708" indent="-174708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Administration on Aging</a:t>
            </a:r>
          </a:p>
          <a:p>
            <a:pPr marL="174708" indent="-174708">
              <a:buFont typeface="Wingdings" panose="05000000000000000000" pitchFamily="2" charset="2"/>
              <a:buChar char="à"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Sponsor “rules” determined by PRIME funder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Grants.gov does not include contract opportunities.</a:t>
            </a:r>
          </a:p>
          <a:p>
            <a:pPr marL="174708" indent="-174708">
              <a:buFont typeface="Wingdings" panose="05000000000000000000" pitchFamily="2" charset="2"/>
              <a:buChar char="à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53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proposal is in support of Institute/Center, please indicate the institute or center next to department on PAF.</a:t>
            </a:r>
          </a:p>
          <a:p>
            <a:endParaRPr lang="en-US" dirty="0"/>
          </a:p>
          <a:p>
            <a:r>
              <a:rPr lang="en-US" dirty="0" smtClean="0"/>
              <a:t>People </a:t>
            </a:r>
            <a:r>
              <a:rPr lang="en-US" dirty="0"/>
              <a:t>can contact </a:t>
            </a:r>
            <a:r>
              <a:rPr lang="en-US" dirty="0" smtClean="0"/>
              <a:t>Shawna Dark if </a:t>
            </a:r>
            <a:r>
              <a:rPr lang="en-US" dirty="0"/>
              <a:t>they have questions or want to engage with a particular center.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5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proposal is in support of Institute/Center, please indicate the institute or center next to department on PAF.</a:t>
            </a:r>
          </a:p>
          <a:p>
            <a:endParaRPr lang="en-US" dirty="0"/>
          </a:p>
          <a:p>
            <a:r>
              <a:rPr lang="en-US" dirty="0" smtClean="0"/>
              <a:t>People </a:t>
            </a:r>
            <a:r>
              <a:rPr lang="en-US" dirty="0"/>
              <a:t>can contact </a:t>
            </a:r>
            <a:r>
              <a:rPr lang="en-US" dirty="0" smtClean="0"/>
              <a:t>Shawna Dark if </a:t>
            </a:r>
            <a:r>
              <a:rPr lang="en-US" dirty="0"/>
              <a:t>they have questions or want to engage with a particular center.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50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03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32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22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57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46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99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354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49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29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07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5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6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4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6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1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68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13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339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00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Funding Sources</a:t>
            </a:r>
            <a:endParaRPr lang="en-US" dirty="0" smtClean="0"/>
          </a:p>
          <a:p>
            <a:r>
              <a:rPr lang="en-US" dirty="0" smtClean="0"/>
              <a:t>Private Support (Non-profit / Corporate)</a:t>
            </a:r>
            <a:endParaRPr lang="en-US" dirty="0" smtClean="0"/>
          </a:p>
          <a:p>
            <a:r>
              <a:rPr lang="en-US" dirty="0" smtClean="0"/>
              <a:t>Government / Public Support</a:t>
            </a:r>
          </a:p>
          <a:p>
            <a:r>
              <a:rPr lang="en-US" dirty="0" smtClean="0"/>
              <a:t>Institutes and Centers</a:t>
            </a:r>
          </a:p>
          <a:p>
            <a:r>
              <a:rPr lang="en-US" dirty="0" smtClean="0"/>
              <a:t>CSBS Grants Officer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1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Funding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93" y="2351011"/>
            <a:ext cx="10809514" cy="455839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u="sng" dirty="0"/>
              <a:t>IRA--Instructionally Related Activities</a:t>
            </a:r>
            <a:r>
              <a:rPr lang="en-US" dirty="0"/>
              <a:t>:  From President’s Office.  </a:t>
            </a:r>
            <a:r>
              <a:rPr lang="en-US" dirty="0" smtClean="0"/>
              <a:t>Deadline in </a:t>
            </a:r>
            <a:r>
              <a:rPr lang="en-US" dirty="0"/>
              <a:t>early March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u="sng" dirty="0" smtClean="0"/>
              <a:t>CSBS </a:t>
            </a:r>
            <a:r>
              <a:rPr lang="en-US" b="1" u="sng" dirty="0"/>
              <a:t>– Summer Research </a:t>
            </a:r>
            <a:r>
              <a:rPr lang="en-US" b="1" u="sng" dirty="0" smtClean="0"/>
              <a:t>Competition</a:t>
            </a:r>
            <a:r>
              <a:rPr lang="en-US" dirty="0" smtClean="0"/>
              <a:t>:  From the CSBS Office of the Dean.  Deadline in early May.</a:t>
            </a:r>
            <a:endParaRPr lang="en-US" dirty="0"/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u="sng" dirty="0" smtClean="0"/>
              <a:t>Judge Julian Beck Learning-Centered Instructional Projects</a:t>
            </a:r>
            <a:r>
              <a:rPr lang="en-US" dirty="0" smtClean="0"/>
              <a:t>:  From the Office of Faculty Development, Center for Innovative and Engaged Learning Opportunities (CIELO).  Deadline in March.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u="sng" dirty="0" smtClean="0"/>
              <a:t>Exceptional </a:t>
            </a:r>
            <a:r>
              <a:rPr lang="en-US" b="1" u="sng" dirty="0"/>
              <a:t>Levels of Service to Student </a:t>
            </a:r>
            <a:r>
              <a:rPr lang="en-US" b="1" u="sng" dirty="0" smtClean="0"/>
              <a:t>Awards</a:t>
            </a:r>
            <a:r>
              <a:rPr lang="en-US" dirty="0" smtClean="0"/>
              <a:t>:  From the Office of Faculty Affairs.  Deadline in late April.</a:t>
            </a:r>
            <a:endParaRPr lang="en-US" dirty="0"/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u="sng" dirty="0" smtClean="0"/>
              <a:t>Learning </a:t>
            </a:r>
            <a:r>
              <a:rPr lang="en-US" b="1" u="sng" dirty="0"/>
              <a:t>Habits Faculty Fellow </a:t>
            </a:r>
            <a:r>
              <a:rPr lang="en-US" b="1" u="sng" dirty="0" smtClean="0"/>
              <a:t>Program</a:t>
            </a:r>
            <a:r>
              <a:rPr lang="en-US" dirty="0" smtClean="0"/>
              <a:t>:  From the </a:t>
            </a:r>
            <a:r>
              <a:rPr lang="en-US" dirty="0"/>
              <a:t>Office of Institutional </a:t>
            </a:r>
            <a:r>
              <a:rPr lang="en-US" dirty="0" smtClean="0"/>
              <a:t>Research.  Deadline in March.</a:t>
            </a:r>
            <a:endParaRPr lang="en-US" dirty="0"/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u="sng" dirty="0" smtClean="0"/>
              <a:t>Community </a:t>
            </a:r>
            <a:r>
              <a:rPr lang="en-US" b="1" u="sng" dirty="0"/>
              <a:t>Engagement Service Learning Course </a:t>
            </a:r>
            <a:r>
              <a:rPr lang="en-US" b="1" u="sng" dirty="0" smtClean="0"/>
              <a:t>Development</a:t>
            </a:r>
            <a:r>
              <a:rPr lang="en-US" dirty="0" smtClean="0"/>
              <a:t>:  From the </a:t>
            </a:r>
            <a:r>
              <a:rPr lang="en-US" dirty="0"/>
              <a:t>Office of Community </a:t>
            </a:r>
            <a:r>
              <a:rPr lang="en-US" dirty="0" smtClean="0"/>
              <a:t>Engagement.  Deadline in early April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u="sng" dirty="0" smtClean="0"/>
              <a:t>Research, Scholarship and Creative Activity (RSCA</a:t>
            </a:r>
            <a:r>
              <a:rPr lang="en-US" dirty="0" smtClean="0"/>
              <a:t>):  From the Office of Research &amp; Sponsored Programs (ORSP)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u="sng" dirty="0"/>
              <a:t>NIH BUILD PODER</a:t>
            </a:r>
            <a:r>
              <a:rPr lang="en-US" dirty="0"/>
              <a:t>:  Faculty Scholar Academy, Faculty Mentor, Pilot Projects</a:t>
            </a:r>
            <a:r>
              <a:rPr lang="en-US" dirty="0" smtClean="0"/>
              <a:t>.  Contact Carrie Saetermoe.</a:t>
            </a:r>
            <a:endParaRPr lang="en-US" dirty="0"/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60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39543" y="2394012"/>
            <a:ext cx="5556024" cy="3354765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ALERT!</a:t>
            </a:r>
            <a:r>
              <a:rPr lang="en-US" sz="3200" b="1" dirty="0" smtClean="0"/>
              <a:t>  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Clearance must be obtained from the CSUN Foundation </a:t>
            </a:r>
          </a:p>
          <a:p>
            <a:pPr algn="ctr"/>
            <a:r>
              <a:rPr lang="en-US" sz="2000" b="1" u="sng" dirty="0" smtClean="0"/>
              <a:t>prior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smtClean="0"/>
              <a:t>to contacting </a:t>
            </a:r>
          </a:p>
          <a:p>
            <a:pPr algn="ctr"/>
            <a:r>
              <a:rPr lang="en-US" sz="2000" dirty="0" smtClean="0"/>
              <a:t>any private/non-profit/corporate sponsors. </a:t>
            </a:r>
          </a:p>
          <a:p>
            <a:pPr algn="ctr"/>
            <a:r>
              <a:rPr lang="en-US" sz="2000" dirty="0" smtClean="0"/>
              <a:t> </a:t>
            </a:r>
          </a:p>
          <a:p>
            <a:pPr algn="ctr"/>
            <a:r>
              <a:rPr lang="en-US" sz="2000" u="sng" dirty="0" smtClean="0"/>
              <a:t>Contact Frances Solano</a:t>
            </a:r>
          </a:p>
          <a:p>
            <a:pPr algn="ctr"/>
            <a:r>
              <a:rPr lang="en-US" sz="2000" u="sng" dirty="0" smtClean="0"/>
              <a:t>CSBS Grants Officer.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90332"/>
          </a:xfrm>
        </p:spPr>
        <p:txBody>
          <a:bodyPr/>
          <a:lstStyle/>
          <a:p>
            <a:r>
              <a:rPr lang="en-US" sz="3600" dirty="0" smtClean="0"/>
              <a:t>Private support (Non-profit / Corporate)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6111" y="2297874"/>
            <a:ext cx="5378836" cy="3002570"/>
          </a:xfrm>
          <a:ln w="12700"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1700" b="1" dirty="0" smtClean="0"/>
              <a:t>Non-profit Foundations:</a:t>
            </a:r>
          </a:p>
          <a:p>
            <a:pPr lvl="1"/>
            <a:r>
              <a:rPr lang="en-US" sz="1500" dirty="0" smtClean="0"/>
              <a:t>John </a:t>
            </a:r>
            <a:r>
              <a:rPr lang="en-US" sz="1500" dirty="0" err="1" smtClean="0"/>
              <a:t>Randolf</a:t>
            </a:r>
            <a:r>
              <a:rPr lang="en-US" sz="1500" dirty="0" smtClean="0"/>
              <a:t> and Dora Haynes Foundation*</a:t>
            </a:r>
          </a:p>
          <a:p>
            <a:pPr lvl="1"/>
            <a:r>
              <a:rPr lang="en-US" sz="1500" dirty="0"/>
              <a:t>Robert Wood Johnson </a:t>
            </a:r>
            <a:r>
              <a:rPr lang="en-US" sz="1500" dirty="0" smtClean="0"/>
              <a:t>Foundation*</a:t>
            </a:r>
          </a:p>
          <a:p>
            <a:pPr lvl="1"/>
            <a:r>
              <a:rPr lang="en-US" sz="1500" dirty="0"/>
              <a:t>Andrew W. Mellon Foundation</a:t>
            </a:r>
            <a:r>
              <a:rPr lang="en-US" sz="1500" dirty="0" smtClean="0"/>
              <a:t>*</a:t>
            </a:r>
          </a:p>
          <a:p>
            <a:pPr lvl="1"/>
            <a:r>
              <a:rPr lang="en-US" sz="1500" dirty="0" smtClean="0"/>
              <a:t>California Wellness Foundation</a:t>
            </a:r>
          </a:p>
          <a:p>
            <a:pPr lvl="1"/>
            <a:r>
              <a:rPr lang="en-US" sz="1500" dirty="0" smtClean="0"/>
              <a:t>California Humanities</a:t>
            </a:r>
          </a:p>
          <a:p>
            <a:pPr lvl="1"/>
            <a:r>
              <a:rPr lang="en-US" sz="1500" dirty="0" smtClean="0"/>
              <a:t>Bill and Melinda Gates Foundation</a:t>
            </a:r>
          </a:p>
          <a:p>
            <a:pPr lvl="1"/>
            <a:r>
              <a:rPr lang="en-US" sz="1500" dirty="0" smtClean="0"/>
              <a:t>Alfred P. Sloane Foundation</a:t>
            </a:r>
          </a:p>
          <a:p>
            <a:pPr lvl="1"/>
            <a:r>
              <a:rPr lang="en-US" sz="1500" dirty="0" smtClean="0"/>
              <a:t>W.K. Kellogg Foundation</a:t>
            </a:r>
          </a:p>
          <a:p>
            <a:pPr lvl="1"/>
            <a:r>
              <a:rPr lang="en-US" sz="1500" dirty="0" smtClean="0"/>
              <a:t>William and Flora Hewlett Foundation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57" y="5336185"/>
            <a:ext cx="4700058" cy="1563404"/>
          </a:xfrm>
          <a:ln w="12700"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Professional organizations:</a:t>
            </a:r>
          </a:p>
          <a:p>
            <a:pPr lvl="1"/>
            <a:r>
              <a:rPr lang="en-US" dirty="0" smtClean="0"/>
              <a:t>American Historical Association</a:t>
            </a:r>
          </a:p>
          <a:p>
            <a:pPr lvl="1"/>
            <a:r>
              <a:rPr lang="en-US" dirty="0" smtClean="0"/>
              <a:t>American Political Science Association</a:t>
            </a:r>
          </a:p>
          <a:p>
            <a:r>
              <a:rPr lang="en-US" b="1" dirty="0" smtClean="0"/>
              <a:t>Corporate or Industry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9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Government/Public Support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7273" y="2410043"/>
            <a:ext cx="3192597" cy="576262"/>
          </a:xfrm>
        </p:spPr>
        <p:txBody>
          <a:bodyPr/>
          <a:lstStyle/>
          <a:p>
            <a:r>
              <a:rPr lang="en-US" u="sng" dirty="0" smtClean="0"/>
              <a:t>Federal – Grants.gov</a:t>
            </a:r>
            <a:endParaRPr lang="en-US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977273" y="3044038"/>
            <a:ext cx="3536391" cy="3704410"/>
          </a:xfrm>
          <a:noFill/>
          <a:ln w="12700">
            <a:solidFill>
              <a:schemeClr val="bg1"/>
            </a:solidFill>
          </a:ln>
        </p:spPr>
        <p:txBody>
          <a:bodyPr>
            <a:normAutofit fontScale="7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National Science Foundation (NSF)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Health and Human Services (HHS)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Dept</a:t>
            </a:r>
            <a:r>
              <a:rPr lang="en-US" dirty="0" smtClean="0"/>
              <a:t> of Education (</a:t>
            </a:r>
            <a:r>
              <a:rPr lang="en-US" dirty="0" err="1" smtClean="0"/>
              <a:t>DoED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National Aerospace Agency (NASA)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Dept</a:t>
            </a:r>
            <a:r>
              <a:rPr lang="en-US" dirty="0" smtClean="0"/>
              <a:t> of Defense (DOD)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National Security Agency (NSA)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Dept</a:t>
            </a:r>
            <a:r>
              <a:rPr lang="en-US" dirty="0" smtClean="0"/>
              <a:t> of Energy (DOE)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Environmental Protection Agency (EPA)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National Endowment for the Humanities (NEH)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Dept</a:t>
            </a:r>
            <a:r>
              <a:rPr lang="en-US" dirty="0" smtClean="0"/>
              <a:t> of Housing &amp; Urban Development (HUD)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Internal Revenue Service (IRS)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Dept</a:t>
            </a:r>
            <a:r>
              <a:rPr lang="en-US" dirty="0" smtClean="0"/>
              <a:t> of the Interior (DOI)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State Department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Dept</a:t>
            </a:r>
            <a:r>
              <a:rPr lang="en-US" dirty="0" smtClean="0"/>
              <a:t> of Agriculture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Smithsonian Institution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0296" y="2551802"/>
            <a:ext cx="3210982" cy="576262"/>
          </a:xfrm>
        </p:spPr>
        <p:txBody>
          <a:bodyPr/>
          <a:lstStyle/>
          <a:p>
            <a:r>
              <a:rPr lang="en-US" u="sng" dirty="0" smtClean="0"/>
              <a:t>State – ca.gov/grants</a:t>
            </a:r>
            <a:endParaRPr lang="en-US" u="sn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4506798" y="3171037"/>
            <a:ext cx="3146418" cy="3704410"/>
          </a:xfrm>
          <a:ln w="1270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State of California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Dept</a:t>
            </a:r>
            <a:r>
              <a:rPr lang="en-US" dirty="0" smtClean="0"/>
              <a:t> of Social Services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DCFS (</a:t>
            </a:r>
            <a:r>
              <a:rPr lang="en-US" sz="1100" dirty="0" err="1" smtClean="0"/>
              <a:t>Dept</a:t>
            </a:r>
            <a:r>
              <a:rPr lang="en-US" sz="1100" dirty="0" smtClean="0"/>
              <a:t> of Children and Family Services)</a:t>
            </a:r>
            <a:endParaRPr lang="en-US" sz="105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California Council on Humanities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California Postsecondary Education Commission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California Children &amp; Families Commission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Southern California Association of Governments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971972" y="2297727"/>
            <a:ext cx="3070025" cy="576262"/>
          </a:xfrm>
        </p:spPr>
        <p:txBody>
          <a:bodyPr/>
          <a:lstStyle/>
          <a:p>
            <a:r>
              <a:rPr lang="en-US" u="sng" dirty="0" smtClean="0"/>
              <a:t>Local</a:t>
            </a:r>
            <a:endParaRPr lang="en-US" u="sng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898629" y="2917037"/>
            <a:ext cx="3656975" cy="3956955"/>
          </a:xfrm>
          <a:ln w="1270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Counties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Los Angeles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LA County DCFS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Ventura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San Bernardino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Los Angeles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City of Thousand Oaks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Port of Long </a:t>
            </a:r>
            <a:r>
              <a:rPr lang="en-US" dirty="0" smtClean="0"/>
              <a:t>Beach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Districts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LA Unified School District (LAUSD)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65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Resources:  CSBS Institutes and Centers</a:t>
            </a:r>
            <a:endParaRPr lang="en-US" sz="3600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5845629" y="3845413"/>
            <a:ext cx="5796642" cy="2436437"/>
          </a:xfrm>
          <a:ln w="12700">
            <a:solidFill>
              <a:schemeClr val="tx1"/>
            </a:solidFill>
          </a:ln>
        </p:spPr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900" u="sng" dirty="0" smtClean="0"/>
              <a:t>Benefits of an institute/center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4900" u="sng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900" dirty="0" smtClean="0"/>
              <a:t>Facilitates collaborations between disciplines, departments and colleges.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49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900" dirty="0" smtClean="0"/>
              <a:t>Facilitates the “contract” or  start-up process.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49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900" dirty="0" smtClean="0"/>
              <a:t>Demonstrates to sponsor support by the university towards particular studies, services and goals.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469" y="2381735"/>
            <a:ext cx="5199518" cy="4924279"/>
          </a:xfrm>
          <a:ln w="127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lvl="1"/>
            <a:r>
              <a:rPr lang="en-US" b="1" dirty="0" smtClean="0"/>
              <a:t>Institute for Social &amp; Behavioral Sciences </a:t>
            </a:r>
            <a:r>
              <a:rPr lang="en-US" dirty="0" smtClean="0"/>
              <a:t>(Matt Cahn)</a:t>
            </a:r>
          </a:p>
          <a:p>
            <a:pPr lvl="2"/>
            <a:r>
              <a:rPr lang="en-US" sz="1600" b="1" dirty="0" smtClean="0"/>
              <a:t>Center for Geographical Studies </a:t>
            </a:r>
            <a:r>
              <a:rPr lang="en-US" sz="1600" dirty="0" smtClean="0"/>
              <a:t>(Danielle Bram)</a:t>
            </a:r>
          </a:p>
          <a:p>
            <a:pPr lvl="2"/>
            <a:r>
              <a:rPr lang="en-US" sz="1600" b="1" dirty="0" smtClean="0"/>
              <a:t>Center for Urban Water Resilience </a:t>
            </a:r>
          </a:p>
          <a:p>
            <a:pPr lvl="2"/>
            <a:r>
              <a:rPr lang="en-US" sz="1600" b="1" dirty="0" smtClean="0"/>
              <a:t>Center for Southern California Studies </a:t>
            </a:r>
            <a:r>
              <a:rPr lang="en-US" sz="1600" dirty="0" smtClean="0"/>
              <a:t>(Kristy Michaud)</a:t>
            </a:r>
          </a:p>
          <a:p>
            <a:pPr lvl="2"/>
            <a:r>
              <a:rPr lang="en-US" sz="1600" b="1" dirty="0" smtClean="0"/>
              <a:t>Anthropological Research Institute </a:t>
            </a:r>
            <a:r>
              <a:rPr lang="en-US" sz="1600" dirty="0" smtClean="0"/>
              <a:t>(James Snead)</a:t>
            </a:r>
          </a:p>
          <a:p>
            <a:pPr lvl="2"/>
            <a:r>
              <a:rPr lang="en-US" sz="1600" b="1" dirty="0" smtClean="0"/>
              <a:t>DuBois-Hamer Institute                 </a:t>
            </a:r>
            <a:r>
              <a:rPr lang="en-US" sz="1600" dirty="0" smtClean="0"/>
              <a:t>(Cedric Hackett)</a:t>
            </a:r>
          </a:p>
          <a:p>
            <a:pPr lvl="2"/>
            <a:r>
              <a:rPr lang="en-US" sz="1600" b="1" dirty="0" smtClean="0"/>
              <a:t>Center for Latin and Mexican American Studies                         </a:t>
            </a:r>
            <a:r>
              <a:rPr lang="en-US" sz="1600" dirty="0" smtClean="0"/>
              <a:t>(Patricia Juarez-Dappe)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45629" y="2389476"/>
            <a:ext cx="5796642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CSBS Institutes and Centers are organized around broad themes</a:t>
            </a:r>
          </a:p>
          <a:p>
            <a:pPr algn="ctr"/>
            <a:r>
              <a:rPr lang="en-US" i="1" dirty="0" smtClean="0"/>
              <a:t>to facilitate multi-disciplinary collaborations</a:t>
            </a:r>
          </a:p>
          <a:p>
            <a:pPr algn="ctr"/>
            <a:r>
              <a:rPr lang="en-US" i="1" dirty="0" smtClean="0"/>
              <a:t>focused on applied research</a:t>
            </a:r>
          </a:p>
          <a:p>
            <a:pPr algn="ctr"/>
            <a:r>
              <a:rPr lang="en-US" i="1" dirty="0" smtClean="0"/>
              <a:t>to meet community </a:t>
            </a:r>
            <a:r>
              <a:rPr lang="en-US" i="1" dirty="0"/>
              <a:t>and </a:t>
            </a:r>
            <a:r>
              <a:rPr lang="en-US" i="1" dirty="0" smtClean="0"/>
              <a:t>industry needs.</a:t>
            </a:r>
          </a:p>
        </p:txBody>
      </p:sp>
    </p:spTree>
    <p:extLst>
      <p:ext uri="{BB962C8B-B14F-4D97-AF65-F5344CB8AC3E}">
        <p14:creationId xmlns:p14="http://schemas.microsoft.com/office/powerpoint/2010/main" val="135046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  CSUN Institutes and 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668" y="3255648"/>
            <a:ext cx="10150842" cy="4195763"/>
          </a:xfrm>
        </p:spPr>
        <p:txBody>
          <a:bodyPr/>
          <a:lstStyle/>
          <a:p>
            <a:r>
              <a:rPr lang="en-US" sz="2000" dirty="0" smtClean="0"/>
              <a:t>Center for Assessment and Research Evaluation (CARE) -- Dr. Bev </a:t>
            </a:r>
            <a:r>
              <a:rPr lang="en-US" sz="2000" dirty="0" err="1" smtClean="0"/>
              <a:t>Caballo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Institute for Community Health &amp; Wellbeing -- Dr. David Boyns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And more…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69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  Highlight on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5974" y="2481955"/>
            <a:ext cx="7168237" cy="3714737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b="1" dirty="0" smtClean="0"/>
              <a:t>CSUN Center for Assessment, Research and Evaluation (CARE): 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Support </a:t>
            </a:r>
            <a:r>
              <a:rPr lang="en-US" i="1" dirty="0"/>
              <a:t>CSUN investigators in developing research designs and evaluation plans for proposals for external funding.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i="1" dirty="0"/>
              <a:t>Provide evaluation services for funded grants/contracts (i.e., external evaluation).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i="1" dirty="0"/>
              <a:t>Provide research implementation and analytic support for campus investigators.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i="1" dirty="0"/>
              <a:t>Provide assessment services to academic units (e.g., colleges, departments), centers, institutions, and personnel on campus (e.g., scale creation, dissemination, psychometric evaluation).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9525" y="3875941"/>
            <a:ext cx="3088612" cy="707882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Dr. Bev Cabello</a:t>
            </a:r>
          </a:p>
          <a:p>
            <a:pPr lvl="1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/>
              <a:t>Ext. 2542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4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  CSBS Grants Officer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3" y="2371412"/>
            <a:ext cx="10035785" cy="433083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Work with you to clarify project objectives.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/>
              <a:t>Direct you to the appropriate university resources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Help to identify potential funders.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Request clearance from CSUN Foundation through the CSBS Director of Development to approach private funders and avoid conflicts with other CSUN priorities. 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Work with you to establish a plan to prepare and submit a proposal.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Draft a budget to estimate the amount of support needed.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Liaise with university offices or potential funders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14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2774</TotalTime>
  <Words>971</Words>
  <Application>Microsoft Office PowerPoint</Application>
  <PresentationFormat>Widescreen</PresentationFormat>
  <Paragraphs>164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Wingdings 3</vt:lpstr>
      <vt:lpstr>Ion Boardroom</vt:lpstr>
      <vt:lpstr>HANDOUTS</vt:lpstr>
      <vt:lpstr>Internal Funding Sources</vt:lpstr>
      <vt:lpstr>Private support (Non-profit / Corporate)</vt:lpstr>
      <vt:lpstr>Government/Public Support</vt:lpstr>
      <vt:lpstr>Resources:  CSBS Institutes and Centers</vt:lpstr>
      <vt:lpstr>Resources:  CSUN Institutes and Centers</vt:lpstr>
      <vt:lpstr>Resources:  Highlight on CARE</vt:lpstr>
      <vt:lpstr>Resources:  CSBS Grants Officer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CSBS Faculty Workshop: Proposal Preparation</dc:title>
  <dc:creator>Solano, Frances A.</dc:creator>
  <cp:lastModifiedBy>Frances</cp:lastModifiedBy>
  <cp:revision>167</cp:revision>
  <cp:lastPrinted>2015-08-21T23:32:45Z</cp:lastPrinted>
  <dcterms:created xsi:type="dcterms:W3CDTF">2014-11-19T22:23:01Z</dcterms:created>
  <dcterms:modified xsi:type="dcterms:W3CDTF">2016-02-09T21:15:11Z</dcterms:modified>
</cp:coreProperties>
</file>