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0" r:id="rId2"/>
  </p:sldMasterIdLst>
  <p:notesMasterIdLst>
    <p:notesMasterId r:id="rId85"/>
  </p:notesMasterIdLst>
  <p:handoutMasterIdLst>
    <p:handoutMasterId r:id="rId86"/>
  </p:handoutMasterIdLst>
  <p:sldIdLst>
    <p:sldId id="305" r:id="rId3"/>
    <p:sldId id="306" r:id="rId4"/>
    <p:sldId id="308" r:id="rId5"/>
    <p:sldId id="309" r:id="rId6"/>
    <p:sldId id="401" r:id="rId7"/>
    <p:sldId id="403" r:id="rId8"/>
    <p:sldId id="311" r:id="rId9"/>
    <p:sldId id="312" r:id="rId10"/>
    <p:sldId id="313" r:id="rId11"/>
    <p:sldId id="314" r:id="rId12"/>
    <p:sldId id="315" r:id="rId13"/>
    <p:sldId id="316" r:id="rId14"/>
    <p:sldId id="317" r:id="rId15"/>
    <p:sldId id="318" r:id="rId16"/>
    <p:sldId id="319" r:id="rId17"/>
    <p:sldId id="320" r:id="rId18"/>
    <p:sldId id="321" r:id="rId19"/>
    <p:sldId id="322" r:id="rId20"/>
    <p:sldId id="323" r:id="rId21"/>
    <p:sldId id="324" r:id="rId22"/>
    <p:sldId id="325" r:id="rId23"/>
    <p:sldId id="326" r:id="rId24"/>
    <p:sldId id="327" r:id="rId25"/>
    <p:sldId id="328" r:id="rId26"/>
    <p:sldId id="329" r:id="rId27"/>
    <p:sldId id="330" r:id="rId28"/>
    <p:sldId id="331" r:id="rId29"/>
    <p:sldId id="332" r:id="rId30"/>
    <p:sldId id="333" r:id="rId31"/>
    <p:sldId id="334" r:id="rId32"/>
    <p:sldId id="335" r:id="rId33"/>
    <p:sldId id="336" r:id="rId34"/>
    <p:sldId id="337" r:id="rId35"/>
    <p:sldId id="338" r:id="rId36"/>
    <p:sldId id="339" r:id="rId37"/>
    <p:sldId id="340" r:id="rId38"/>
    <p:sldId id="341" r:id="rId39"/>
    <p:sldId id="342" r:id="rId40"/>
    <p:sldId id="343" r:id="rId41"/>
    <p:sldId id="344" r:id="rId42"/>
    <p:sldId id="345" r:id="rId43"/>
    <p:sldId id="346" r:id="rId44"/>
    <p:sldId id="347" r:id="rId45"/>
    <p:sldId id="348" r:id="rId46"/>
    <p:sldId id="349" r:id="rId47"/>
    <p:sldId id="350" r:id="rId48"/>
    <p:sldId id="351" r:id="rId49"/>
    <p:sldId id="352" r:id="rId50"/>
    <p:sldId id="353" r:id="rId51"/>
    <p:sldId id="354" r:id="rId52"/>
    <p:sldId id="355" r:id="rId53"/>
    <p:sldId id="356" r:id="rId54"/>
    <p:sldId id="357" r:id="rId55"/>
    <p:sldId id="358" r:id="rId56"/>
    <p:sldId id="359" r:id="rId57"/>
    <p:sldId id="360" r:id="rId58"/>
    <p:sldId id="361" r:id="rId59"/>
    <p:sldId id="362" r:id="rId60"/>
    <p:sldId id="363" r:id="rId61"/>
    <p:sldId id="364" r:id="rId62"/>
    <p:sldId id="365" r:id="rId63"/>
    <p:sldId id="366" r:id="rId64"/>
    <p:sldId id="367" r:id="rId65"/>
    <p:sldId id="368" r:id="rId66"/>
    <p:sldId id="369" r:id="rId67"/>
    <p:sldId id="370" r:id="rId68"/>
    <p:sldId id="371" r:id="rId69"/>
    <p:sldId id="372" r:id="rId70"/>
    <p:sldId id="373" r:id="rId71"/>
    <p:sldId id="387" r:id="rId72"/>
    <p:sldId id="388" r:id="rId73"/>
    <p:sldId id="389" r:id="rId74"/>
    <p:sldId id="390" r:id="rId75"/>
    <p:sldId id="391" r:id="rId76"/>
    <p:sldId id="393" r:id="rId77"/>
    <p:sldId id="394" r:id="rId78"/>
    <p:sldId id="395" r:id="rId79"/>
    <p:sldId id="396" r:id="rId80"/>
    <p:sldId id="397" r:id="rId81"/>
    <p:sldId id="398" r:id="rId82"/>
    <p:sldId id="399" r:id="rId83"/>
    <p:sldId id="400" r:id="rId8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77" autoAdjust="0"/>
  </p:normalViewPr>
  <p:slideViewPr>
    <p:cSldViewPr>
      <p:cViewPr varScale="1">
        <p:scale>
          <a:sx n="97" d="100"/>
          <a:sy n="97" d="100"/>
        </p:scale>
        <p:origin x="1042"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tableStyles" Target="tableStyles.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041DED-7FDF-45CB-9429-52EEFCFA7EAC}" type="doc">
      <dgm:prSet loTypeId="urn:microsoft.com/office/officeart/2005/8/layout/hierarchy4" loCatId="hierarchy" qsTypeId="urn:microsoft.com/office/officeart/2005/8/quickstyle/simple5" qsCatId="simple" csTypeId="urn:microsoft.com/office/officeart/2005/8/colors/accent5_5" csCatId="accent5" phldr="1"/>
      <dgm:spPr/>
      <dgm:t>
        <a:bodyPr/>
        <a:lstStyle/>
        <a:p>
          <a:endParaRPr lang="en-US"/>
        </a:p>
      </dgm:t>
    </dgm:pt>
    <dgm:pt modelId="{A27ED27F-9299-4DA4-9A09-6F1C89E15007}">
      <dgm:prSet/>
      <dgm:spPr>
        <a:solidFill>
          <a:schemeClr val="accent1"/>
        </a:solidFill>
      </dgm:spPr>
      <dgm:t>
        <a:bodyPr/>
        <a:lstStyle/>
        <a:p>
          <a:pPr rtl="0" eaLnBrk="1" latinLnBrk="0"/>
          <a:r>
            <a:rPr lang="en-US" dirty="0" smtClean="0">
              <a:solidFill>
                <a:schemeClr val="bg1"/>
              </a:solidFill>
            </a:rPr>
            <a:t>NSF Director</a:t>
          </a:r>
        </a:p>
        <a:p>
          <a:pPr rtl="0" eaLnBrk="1" latinLnBrk="0"/>
          <a:r>
            <a:rPr lang="en-US" dirty="0" smtClean="0">
              <a:solidFill>
                <a:schemeClr val="bg1"/>
              </a:solidFill>
            </a:rPr>
            <a:t>NSF Deputy Director</a:t>
          </a:r>
        </a:p>
      </dgm:t>
    </dgm:pt>
    <dgm:pt modelId="{93FCE981-5570-48D0-BC09-377847D20464}" type="parTrans" cxnId="{9D6CC06B-40EC-4E8D-8505-30B806543851}">
      <dgm:prSet/>
      <dgm:spPr/>
      <dgm:t>
        <a:bodyPr/>
        <a:lstStyle/>
        <a:p>
          <a:endParaRPr lang="en-US">
            <a:solidFill>
              <a:schemeClr val="tx1"/>
            </a:solidFill>
          </a:endParaRPr>
        </a:p>
      </dgm:t>
    </dgm:pt>
    <dgm:pt modelId="{C17D046D-6FD2-4BD2-9C78-DAD5D6DBA0E6}" type="sibTrans" cxnId="{9D6CC06B-40EC-4E8D-8505-30B806543851}">
      <dgm:prSet/>
      <dgm:spPr/>
      <dgm:t>
        <a:bodyPr/>
        <a:lstStyle/>
        <a:p>
          <a:endParaRPr lang="en-US">
            <a:solidFill>
              <a:schemeClr val="tx1"/>
            </a:solidFill>
          </a:endParaRPr>
        </a:p>
      </dgm:t>
    </dgm:pt>
    <dgm:pt modelId="{709CAAB4-9808-4A06-AB11-D0FE5A4EEAAE}">
      <dgm:prSet custT="1"/>
      <dgm:spPr>
        <a:solidFill>
          <a:schemeClr val="accent1"/>
        </a:solidFill>
      </dgm:spPr>
      <dgm:t>
        <a:bodyPr/>
        <a:lstStyle/>
        <a:p>
          <a:pPr rtl="0" eaLnBrk="1" latinLnBrk="0"/>
          <a:r>
            <a:rPr lang="en-US" sz="1200" dirty="0" smtClean="0">
              <a:solidFill>
                <a:schemeClr val="bg1"/>
              </a:solidFill>
            </a:rPr>
            <a:t>Biological Sciences</a:t>
          </a:r>
        </a:p>
        <a:p>
          <a:pPr rtl="0" eaLnBrk="1" latinLnBrk="0"/>
          <a:r>
            <a:rPr lang="en-US" sz="1200" dirty="0" smtClean="0">
              <a:solidFill>
                <a:schemeClr val="bg1"/>
              </a:solidFill>
            </a:rPr>
            <a:t>(BIO)</a:t>
          </a:r>
        </a:p>
      </dgm:t>
    </dgm:pt>
    <dgm:pt modelId="{2E66D87E-ADE0-4F9C-8CFA-17C38E01AD03}" type="parTrans" cxnId="{AFD638ED-016F-4652-818B-496CCF0EC9DA}">
      <dgm:prSet/>
      <dgm:spPr/>
      <dgm:t>
        <a:bodyPr/>
        <a:lstStyle/>
        <a:p>
          <a:endParaRPr lang="en-US">
            <a:solidFill>
              <a:schemeClr val="tx1"/>
            </a:solidFill>
          </a:endParaRPr>
        </a:p>
      </dgm:t>
    </dgm:pt>
    <dgm:pt modelId="{833FB574-8785-43ED-8BE3-0A9F5CE72832}" type="sibTrans" cxnId="{AFD638ED-016F-4652-818B-496CCF0EC9DA}">
      <dgm:prSet/>
      <dgm:spPr/>
      <dgm:t>
        <a:bodyPr/>
        <a:lstStyle/>
        <a:p>
          <a:endParaRPr lang="en-US">
            <a:solidFill>
              <a:schemeClr val="tx1"/>
            </a:solidFill>
          </a:endParaRPr>
        </a:p>
      </dgm:t>
    </dgm:pt>
    <dgm:pt modelId="{4E888A91-7DA5-40FC-8E0B-FCAB1CCDD7D2}">
      <dgm:prSet custT="1"/>
      <dgm:spPr>
        <a:solidFill>
          <a:schemeClr val="accent1"/>
        </a:solidFill>
      </dgm:spPr>
      <dgm:t>
        <a:bodyPr/>
        <a:lstStyle/>
        <a:p>
          <a:pPr rtl="0" eaLnBrk="1" latinLnBrk="0"/>
          <a:r>
            <a:rPr lang="en-US" sz="1200" dirty="0" smtClean="0">
              <a:solidFill>
                <a:schemeClr val="bg1"/>
              </a:solidFill>
            </a:rPr>
            <a:t>Social, Behavioral and Economic Sciences</a:t>
          </a:r>
        </a:p>
        <a:p>
          <a:pPr rtl="0" eaLnBrk="1" latinLnBrk="0"/>
          <a:r>
            <a:rPr lang="en-US" sz="1200" dirty="0" smtClean="0">
              <a:solidFill>
                <a:schemeClr val="bg1"/>
              </a:solidFill>
            </a:rPr>
            <a:t>(SBE)</a:t>
          </a:r>
        </a:p>
      </dgm:t>
    </dgm:pt>
    <dgm:pt modelId="{E490BCAC-7B98-4989-9428-1A7BA6D7A5E6}" type="parTrans" cxnId="{6AF708B4-FE55-4525-98E5-EF910A85E951}">
      <dgm:prSet/>
      <dgm:spPr/>
      <dgm:t>
        <a:bodyPr/>
        <a:lstStyle/>
        <a:p>
          <a:endParaRPr lang="en-US">
            <a:solidFill>
              <a:schemeClr val="tx1"/>
            </a:solidFill>
          </a:endParaRPr>
        </a:p>
      </dgm:t>
    </dgm:pt>
    <dgm:pt modelId="{76EE8658-C5DA-4AF3-94F8-479988663FB0}" type="sibTrans" cxnId="{6AF708B4-FE55-4525-98E5-EF910A85E951}">
      <dgm:prSet/>
      <dgm:spPr/>
      <dgm:t>
        <a:bodyPr/>
        <a:lstStyle/>
        <a:p>
          <a:endParaRPr lang="en-US">
            <a:solidFill>
              <a:schemeClr val="tx1"/>
            </a:solidFill>
          </a:endParaRPr>
        </a:p>
      </dgm:t>
    </dgm:pt>
    <dgm:pt modelId="{3824FA75-D623-4AF6-8577-93BB9A2062E3}">
      <dgm:prSet custT="1"/>
      <dgm:spPr>
        <a:solidFill>
          <a:schemeClr val="accent1"/>
        </a:solidFill>
      </dgm:spPr>
      <dgm:t>
        <a:bodyPr/>
        <a:lstStyle/>
        <a:p>
          <a:pPr rtl="0" eaLnBrk="1" latinLnBrk="0"/>
          <a:r>
            <a:rPr lang="en-US" sz="1200" b="1" dirty="0" smtClean="0">
              <a:solidFill>
                <a:schemeClr val="bg1"/>
              </a:solidFill>
            </a:rPr>
            <a:t>Computer &amp; Information Science &amp; Engineering</a:t>
          </a:r>
        </a:p>
        <a:p>
          <a:pPr rtl="0" eaLnBrk="1" latinLnBrk="0"/>
          <a:r>
            <a:rPr lang="en-US" sz="1200" b="1" dirty="0" smtClean="0">
              <a:solidFill>
                <a:schemeClr val="bg1"/>
              </a:solidFill>
            </a:rPr>
            <a:t>(CISE)</a:t>
          </a:r>
        </a:p>
      </dgm:t>
    </dgm:pt>
    <dgm:pt modelId="{39E061E4-8FC4-4137-8FB0-7577F39F5BA9}" type="parTrans" cxnId="{39D71D59-357C-4F2B-9683-EE7A188B3003}">
      <dgm:prSet/>
      <dgm:spPr/>
      <dgm:t>
        <a:bodyPr/>
        <a:lstStyle/>
        <a:p>
          <a:endParaRPr lang="en-US">
            <a:solidFill>
              <a:schemeClr val="tx1"/>
            </a:solidFill>
          </a:endParaRPr>
        </a:p>
      </dgm:t>
    </dgm:pt>
    <dgm:pt modelId="{B2BE6642-EAC4-421B-96FA-7378D6BF31A2}" type="sibTrans" cxnId="{39D71D59-357C-4F2B-9683-EE7A188B3003}">
      <dgm:prSet/>
      <dgm:spPr/>
      <dgm:t>
        <a:bodyPr/>
        <a:lstStyle/>
        <a:p>
          <a:endParaRPr lang="en-US">
            <a:solidFill>
              <a:schemeClr val="tx1"/>
            </a:solidFill>
          </a:endParaRPr>
        </a:p>
      </dgm:t>
    </dgm:pt>
    <dgm:pt modelId="{10CCDC05-5238-40C3-8612-3E0EBB132D6A}">
      <dgm:prSet custT="1"/>
      <dgm:spPr>
        <a:solidFill>
          <a:schemeClr val="accent1"/>
        </a:solidFill>
      </dgm:spPr>
      <dgm:t>
        <a:bodyPr/>
        <a:lstStyle/>
        <a:p>
          <a:pPr rtl="0" eaLnBrk="1" latinLnBrk="0"/>
          <a:r>
            <a:rPr lang="en-US" sz="1200" b="1" dirty="0" smtClean="0">
              <a:solidFill>
                <a:schemeClr val="bg1"/>
              </a:solidFill>
            </a:rPr>
            <a:t>Education and Human Resources (EHR)</a:t>
          </a:r>
        </a:p>
      </dgm:t>
    </dgm:pt>
    <dgm:pt modelId="{35A84D4A-C86C-4164-9EA4-FBF416AA5965}" type="parTrans" cxnId="{01A69F80-2E75-4EB4-9D63-82BDF772C38A}">
      <dgm:prSet/>
      <dgm:spPr/>
      <dgm:t>
        <a:bodyPr/>
        <a:lstStyle/>
        <a:p>
          <a:endParaRPr lang="en-US">
            <a:solidFill>
              <a:schemeClr val="tx1"/>
            </a:solidFill>
          </a:endParaRPr>
        </a:p>
      </dgm:t>
    </dgm:pt>
    <dgm:pt modelId="{F78C9D72-AFF3-47C1-8FAF-DFC1093DFCCF}" type="sibTrans" cxnId="{01A69F80-2E75-4EB4-9D63-82BDF772C38A}">
      <dgm:prSet/>
      <dgm:spPr/>
      <dgm:t>
        <a:bodyPr/>
        <a:lstStyle/>
        <a:p>
          <a:endParaRPr lang="en-US">
            <a:solidFill>
              <a:schemeClr val="tx1"/>
            </a:solidFill>
          </a:endParaRPr>
        </a:p>
      </dgm:t>
    </dgm:pt>
    <dgm:pt modelId="{1613D781-20F6-4252-9718-609FB4882DE0}">
      <dgm:prSet custT="1"/>
      <dgm:spPr>
        <a:solidFill>
          <a:schemeClr val="accent1"/>
        </a:solidFill>
      </dgm:spPr>
      <dgm:t>
        <a:bodyPr/>
        <a:lstStyle/>
        <a:p>
          <a:pPr rtl="0" eaLnBrk="1" latinLnBrk="0"/>
          <a:r>
            <a:rPr lang="en-US" sz="1200" dirty="0" smtClean="0">
              <a:solidFill>
                <a:schemeClr val="bg1"/>
              </a:solidFill>
            </a:rPr>
            <a:t>Engineering</a:t>
          </a:r>
        </a:p>
        <a:p>
          <a:pPr rtl="0" eaLnBrk="1" latinLnBrk="0"/>
          <a:r>
            <a:rPr lang="en-US" sz="1200" dirty="0" smtClean="0">
              <a:solidFill>
                <a:schemeClr val="bg1"/>
              </a:solidFill>
            </a:rPr>
            <a:t>(ENG)</a:t>
          </a:r>
        </a:p>
      </dgm:t>
    </dgm:pt>
    <dgm:pt modelId="{D223F342-2C78-4B3D-9A78-A01EF02F2E31}" type="parTrans" cxnId="{F667038A-964C-4EE7-8751-BCA2A1604A03}">
      <dgm:prSet/>
      <dgm:spPr/>
      <dgm:t>
        <a:bodyPr/>
        <a:lstStyle/>
        <a:p>
          <a:endParaRPr lang="en-US">
            <a:solidFill>
              <a:schemeClr val="tx1"/>
            </a:solidFill>
          </a:endParaRPr>
        </a:p>
      </dgm:t>
    </dgm:pt>
    <dgm:pt modelId="{96CF2BF8-5456-40E6-9B7C-846E4E3F81B0}" type="sibTrans" cxnId="{F667038A-964C-4EE7-8751-BCA2A1604A03}">
      <dgm:prSet/>
      <dgm:spPr/>
      <dgm:t>
        <a:bodyPr/>
        <a:lstStyle/>
        <a:p>
          <a:endParaRPr lang="en-US">
            <a:solidFill>
              <a:schemeClr val="tx1"/>
            </a:solidFill>
          </a:endParaRPr>
        </a:p>
      </dgm:t>
    </dgm:pt>
    <dgm:pt modelId="{8B868F8D-48FF-4AA2-AE43-0DBCF98594F9}">
      <dgm:prSet custT="1"/>
      <dgm:spPr>
        <a:solidFill>
          <a:schemeClr val="accent1"/>
        </a:solidFill>
      </dgm:spPr>
      <dgm:t>
        <a:bodyPr/>
        <a:lstStyle/>
        <a:p>
          <a:pPr rtl="0" eaLnBrk="1" latinLnBrk="0"/>
          <a:r>
            <a:rPr lang="en-US" sz="1200" dirty="0" smtClean="0">
              <a:solidFill>
                <a:schemeClr val="bg1"/>
              </a:solidFill>
            </a:rPr>
            <a:t>Geosciences</a:t>
          </a:r>
        </a:p>
        <a:p>
          <a:pPr rtl="0" eaLnBrk="1" latinLnBrk="0"/>
          <a:r>
            <a:rPr lang="en-US" sz="1200" dirty="0" smtClean="0">
              <a:solidFill>
                <a:schemeClr val="bg1"/>
              </a:solidFill>
            </a:rPr>
            <a:t>(GEO)</a:t>
          </a:r>
        </a:p>
      </dgm:t>
    </dgm:pt>
    <dgm:pt modelId="{0DB11991-8D7E-4530-9C04-6C02D3FC7A94}" type="parTrans" cxnId="{04E257C0-22C2-4DC4-84B0-74B845D5A29D}">
      <dgm:prSet/>
      <dgm:spPr/>
      <dgm:t>
        <a:bodyPr/>
        <a:lstStyle/>
        <a:p>
          <a:endParaRPr lang="en-US">
            <a:solidFill>
              <a:schemeClr val="tx1"/>
            </a:solidFill>
          </a:endParaRPr>
        </a:p>
      </dgm:t>
    </dgm:pt>
    <dgm:pt modelId="{D987B628-23A9-44C8-BDF5-5DF81350D9E6}" type="sibTrans" cxnId="{04E257C0-22C2-4DC4-84B0-74B845D5A29D}">
      <dgm:prSet/>
      <dgm:spPr/>
      <dgm:t>
        <a:bodyPr/>
        <a:lstStyle/>
        <a:p>
          <a:endParaRPr lang="en-US">
            <a:solidFill>
              <a:schemeClr val="tx1"/>
            </a:solidFill>
          </a:endParaRPr>
        </a:p>
      </dgm:t>
    </dgm:pt>
    <dgm:pt modelId="{6ADAFF5E-A97A-4F23-AC2B-7BC1D8EDEF5F}">
      <dgm:prSet custT="1"/>
      <dgm:spPr>
        <a:solidFill>
          <a:schemeClr val="accent1"/>
        </a:solidFill>
      </dgm:spPr>
      <dgm:t>
        <a:bodyPr/>
        <a:lstStyle/>
        <a:p>
          <a:pPr rtl="0" eaLnBrk="1" latinLnBrk="0"/>
          <a:r>
            <a:rPr lang="en-US" sz="1200" dirty="0" smtClean="0">
              <a:solidFill>
                <a:schemeClr val="bg1"/>
              </a:solidFill>
            </a:rPr>
            <a:t>Mathematical and Physical Sciences</a:t>
          </a:r>
        </a:p>
        <a:p>
          <a:pPr rtl="0" eaLnBrk="1" latinLnBrk="0"/>
          <a:r>
            <a:rPr lang="en-US" sz="1200" dirty="0" smtClean="0">
              <a:solidFill>
                <a:schemeClr val="bg1"/>
              </a:solidFill>
            </a:rPr>
            <a:t>(MPS)</a:t>
          </a:r>
        </a:p>
      </dgm:t>
    </dgm:pt>
    <dgm:pt modelId="{C00BFF42-52CF-4ECF-9309-1EB9946FDD20}" type="parTrans" cxnId="{005EE144-0EA8-4070-84C4-56AE7A99F507}">
      <dgm:prSet/>
      <dgm:spPr/>
      <dgm:t>
        <a:bodyPr/>
        <a:lstStyle/>
        <a:p>
          <a:endParaRPr lang="en-US">
            <a:solidFill>
              <a:schemeClr val="tx1"/>
            </a:solidFill>
          </a:endParaRPr>
        </a:p>
      </dgm:t>
    </dgm:pt>
    <dgm:pt modelId="{6DA75EED-6CD2-4168-B135-F970A5344837}" type="sibTrans" cxnId="{005EE144-0EA8-4070-84C4-56AE7A99F507}">
      <dgm:prSet/>
      <dgm:spPr/>
      <dgm:t>
        <a:bodyPr/>
        <a:lstStyle/>
        <a:p>
          <a:endParaRPr lang="en-US">
            <a:solidFill>
              <a:schemeClr val="tx1"/>
            </a:solidFill>
          </a:endParaRPr>
        </a:p>
      </dgm:t>
    </dgm:pt>
    <dgm:pt modelId="{90CF440E-B048-4871-9D2D-A58DEFDC5B3C}" type="pres">
      <dgm:prSet presAssocID="{55041DED-7FDF-45CB-9429-52EEFCFA7EAC}" presName="Name0" presStyleCnt="0">
        <dgm:presLayoutVars>
          <dgm:chPref val="1"/>
          <dgm:dir/>
          <dgm:animOne val="branch"/>
          <dgm:animLvl val="lvl"/>
          <dgm:resizeHandles/>
        </dgm:presLayoutVars>
      </dgm:prSet>
      <dgm:spPr/>
      <dgm:t>
        <a:bodyPr/>
        <a:lstStyle/>
        <a:p>
          <a:endParaRPr lang="en-US"/>
        </a:p>
      </dgm:t>
    </dgm:pt>
    <dgm:pt modelId="{25924808-0EFC-4233-923D-5ED26A42FC25}" type="pres">
      <dgm:prSet presAssocID="{A27ED27F-9299-4DA4-9A09-6F1C89E15007}" presName="vertOne" presStyleCnt="0"/>
      <dgm:spPr/>
    </dgm:pt>
    <dgm:pt modelId="{18E8BC1C-73A6-47B9-B0B2-8813C7D53FCF}" type="pres">
      <dgm:prSet presAssocID="{A27ED27F-9299-4DA4-9A09-6F1C89E15007}" presName="txOne" presStyleLbl="node0" presStyleIdx="0" presStyleCnt="1" custScaleY="137664" custLinFactNeighborX="-949" custLinFactNeighborY="-1012">
        <dgm:presLayoutVars>
          <dgm:chPref val="3"/>
        </dgm:presLayoutVars>
      </dgm:prSet>
      <dgm:spPr/>
      <dgm:t>
        <a:bodyPr/>
        <a:lstStyle/>
        <a:p>
          <a:endParaRPr lang="en-US"/>
        </a:p>
      </dgm:t>
    </dgm:pt>
    <dgm:pt modelId="{B74E56BD-50C4-472C-A1CF-205A6FE20228}" type="pres">
      <dgm:prSet presAssocID="{A27ED27F-9299-4DA4-9A09-6F1C89E15007}" presName="parTransOne" presStyleCnt="0"/>
      <dgm:spPr/>
    </dgm:pt>
    <dgm:pt modelId="{8580D8BE-D97C-4263-AB64-824EA516AED0}" type="pres">
      <dgm:prSet presAssocID="{A27ED27F-9299-4DA4-9A09-6F1C89E15007}" presName="horzOne" presStyleCnt="0"/>
      <dgm:spPr/>
    </dgm:pt>
    <dgm:pt modelId="{F83D9234-9575-4EFF-A8D9-28ABEEF681F8}" type="pres">
      <dgm:prSet presAssocID="{709CAAB4-9808-4A06-AB11-D0FE5A4EEAAE}" presName="vertTwo" presStyleCnt="0"/>
      <dgm:spPr/>
    </dgm:pt>
    <dgm:pt modelId="{06030E6C-234D-44D8-A0B2-0185E3F7A8B1}" type="pres">
      <dgm:prSet presAssocID="{709CAAB4-9808-4A06-AB11-D0FE5A4EEAAE}" presName="txTwo" presStyleLbl="node2" presStyleIdx="0" presStyleCnt="7" custScaleX="93013">
        <dgm:presLayoutVars>
          <dgm:chPref val="3"/>
        </dgm:presLayoutVars>
      </dgm:prSet>
      <dgm:spPr/>
      <dgm:t>
        <a:bodyPr/>
        <a:lstStyle/>
        <a:p>
          <a:endParaRPr lang="en-US"/>
        </a:p>
      </dgm:t>
    </dgm:pt>
    <dgm:pt modelId="{F9DA11D9-4976-4989-AC82-8946F50B3EE0}" type="pres">
      <dgm:prSet presAssocID="{709CAAB4-9808-4A06-AB11-D0FE5A4EEAAE}" presName="horzTwo" presStyleCnt="0"/>
      <dgm:spPr/>
    </dgm:pt>
    <dgm:pt modelId="{AB443DC1-3422-43E0-88C3-CB1753FD22B2}" type="pres">
      <dgm:prSet presAssocID="{833FB574-8785-43ED-8BE3-0A9F5CE72832}" presName="sibSpaceTwo" presStyleCnt="0"/>
      <dgm:spPr/>
    </dgm:pt>
    <dgm:pt modelId="{2282440B-7F3C-43DA-B726-1348CB14AEE3}" type="pres">
      <dgm:prSet presAssocID="{4E888A91-7DA5-40FC-8E0B-FCAB1CCDD7D2}" presName="vertTwo" presStyleCnt="0"/>
      <dgm:spPr/>
    </dgm:pt>
    <dgm:pt modelId="{73732B37-213F-4A79-BD30-8DE4948C4AB6}" type="pres">
      <dgm:prSet presAssocID="{4E888A91-7DA5-40FC-8E0B-FCAB1CCDD7D2}" presName="txTwo" presStyleLbl="node2" presStyleIdx="1" presStyleCnt="7">
        <dgm:presLayoutVars>
          <dgm:chPref val="3"/>
        </dgm:presLayoutVars>
      </dgm:prSet>
      <dgm:spPr/>
      <dgm:t>
        <a:bodyPr/>
        <a:lstStyle/>
        <a:p>
          <a:endParaRPr lang="en-US"/>
        </a:p>
      </dgm:t>
    </dgm:pt>
    <dgm:pt modelId="{20EE215B-71F1-4322-B6D0-F09206CD916E}" type="pres">
      <dgm:prSet presAssocID="{4E888A91-7DA5-40FC-8E0B-FCAB1CCDD7D2}" presName="horzTwo" presStyleCnt="0"/>
      <dgm:spPr/>
    </dgm:pt>
    <dgm:pt modelId="{668067A9-E670-48FC-9090-89B66035EDC9}" type="pres">
      <dgm:prSet presAssocID="{76EE8658-C5DA-4AF3-94F8-479988663FB0}" presName="sibSpaceTwo" presStyleCnt="0"/>
      <dgm:spPr/>
    </dgm:pt>
    <dgm:pt modelId="{F309C850-3418-4B92-8B68-E9FE2C3B6D7E}" type="pres">
      <dgm:prSet presAssocID="{3824FA75-D623-4AF6-8577-93BB9A2062E3}" presName="vertTwo" presStyleCnt="0"/>
      <dgm:spPr/>
    </dgm:pt>
    <dgm:pt modelId="{6AE06653-82E1-448B-A197-3150FFB36C86}" type="pres">
      <dgm:prSet presAssocID="{3824FA75-D623-4AF6-8577-93BB9A2062E3}" presName="txTwo" presStyleLbl="node2" presStyleIdx="2" presStyleCnt="7" custScaleX="127160">
        <dgm:presLayoutVars>
          <dgm:chPref val="3"/>
        </dgm:presLayoutVars>
      </dgm:prSet>
      <dgm:spPr/>
      <dgm:t>
        <a:bodyPr/>
        <a:lstStyle/>
        <a:p>
          <a:endParaRPr lang="en-US"/>
        </a:p>
      </dgm:t>
    </dgm:pt>
    <dgm:pt modelId="{34142D94-E258-4879-B6E5-2F6CB5D35F60}" type="pres">
      <dgm:prSet presAssocID="{3824FA75-D623-4AF6-8577-93BB9A2062E3}" presName="horzTwo" presStyleCnt="0"/>
      <dgm:spPr/>
    </dgm:pt>
    <dgm:pt modelId="{A1D37BBE-14CA-4A9E-840E-464E4177CCF7}" type="pres">
      <dgm:prSet presAssocID="{B2BE6642-EAC4-421B-96FA-7378D6BF31A2}" presName="sibSpaceTwo" presStyleCnt="0"/>
      <dgm:spPr/>
    </dgm:pt>
    <dgm:pt modelId="{7AA04051-83DD-4AB2-99A7-8993F05F3A2F}" type="pres">
      <dgm:prSet presAssocID="{10CCDC05-5238-40C3-8612-3E0EBB132D6A}" presName="vertTwo" presStyleCnt="0"/>
      <dgm:spPr/>
    </dgm:pt>
    <dgm:pt modelId="{3CAAA904-9330-42C3-9819-C340898DD8BD}" type="pres">
      <dgm:prSet presAssocID="{10CCDC05-5238-40C3-8612-3E0EBB132D6A}" presName="txTwo" presStyleLbl="node2" presStyleIdx="3" presStyleCnt="7" custScaleX="101166">
        <dgm:presLayoutVars>
          <dgm:chPref val="3"/>
        </dgm:presLayoutVars>
      </dgm:prSet>
      <dgm:spPr/>
      <dgm:t>
        <a:bodyPr/>
        <a:lstStyle/>
        <a:p>
          <a:endParaRPr lang="en-US"/>
        </a:p>
      </dgm:t>
    </dgm:pt>
    <dgm:pt modelId="{6F8C772A-C4C7-42D9-8FA4-0DA6F042766B}" type="pres">
      <dgm:prSet presAssocID="{10CCDC05-5238-40C3-8612-3E0EBB132D6A}" presName="horzTwo" presStyleCnt="0"/>
      <dgm:spPr/>
    </dgm:pt>
    <dgm:pt modelId="{235F4354-511A-4603-9E88-ECC74D093CB9}" type="pres">
      <dgm:prSet presAssocID="{F78C9D72-AFF3-47C1-8FAF-DFC1093DFCCF}" presName="sibSpaceTwo" presStyleCnt="0"/>
      <dgm:spPr/>
    </dgm:pt>
    <dgm:pt modelId="{1BF7A021-31CD-40CF-8EA4-8CAA1754AE95}" type="pres">
      <dgm:prSet presAssocID="{1613D781-20F6-4252-9718-609FB4882DE0}" presName="vertTwo" presStyleCnt="0"/>
      <dgm:spPr/>
    </dgm:pt>
    <dgm:pt modelId="{9EF20AEB-47FA-44F2-9FCD-DDB198D14BCB}" type="pres">
      <dgm:prSet presAssocID="{1613D781-20F6-4252-9718-609FB4882DE0}" presName="txTwo" presStyleLbl="node2" presStyleIdx="4" presStyleCnt="7" custScaleX="117812" custLinFactNeighborX="2023" custLinFactNeighborY="2183">
        <dgm:presLayoutVars>
          <dgm:chPref val="3"/>
        </dgm:presLayoutVars>
      </dgm:prSet>
      <dgm:spPr/>
      <dgm:t>
        <a:bodyPr/>
        <a:lstStyle/>
        <a:p>
          <a:endParaRPr lang="en-US"/>
        </a:p>
      </dgm:t>
    </dgm:pt>
    <dgm:pt modelId="{74E717F0-4806-48B6-B59B-0867E8F8A0CF}" type="pres">
      <dgm:prSet presAssocID="{1613D781-20F6-4252-9718-609FB4882DE0}" presName="horzTwo" presStyleCnt="0"/>
      <dgm:spPr/>
    </dgm:pt>
    <dgm:pt modelId="{97A4E0D5-2ED9-4E1F-9A8F-1F0A876F1513}" type="pres">
      <dgm:prSet presAssocID="{96CF2BF8-5456-40E6-9B7C-846E4E3F81B0}" presName="sibSpaceTwo" presStyleCnt="0"/>
      <dgm:spPr/>
    </dgm:pt>
    <dgm:pt modelId="{6877042F-DA06-48F7-8C8F-82B7B9213CE9}" type="pres">
      <dgm:prSet presAssocID="{8B868F8D-48FF-4AA2-AE43-0DBCF98594F9}" presName="vertTwo" presStyleCnt="0"/>
      <dgm:spPr/>
    </dgm:pt>
    <dgm:pt modelId="{BA46BBB2-F210-486F-A58F-E01F7D4D9A54}" type="pres">
      <dgm:prSet presAssocID="{8B868F8D-48FF-4AA2-AE43-0DBCF98594F9}" presName="txTwo" presStyleLbl="node2" presStyleIdx="5" presStyleCnt="7" custScaleX="107145">
        <dgm:presLayoutVars>
          <dgm:chPref val="3"/>
        </dgm:presLayoutVars>
      </dgm:prSet>
      <dgm:spPr/>
      <dgm:t>
        <a:bodyPr/>
        <a:lstStyle/>
        <a:p>
          <a:endParaRPr lang="en-US"/>
        </a:p>
      </dgm:t>
    </dgm:pt>
    <dgm:pt modelId="{8E88581B-B056-4476-A056-AF9895244150}" type="pres">
      <dgm:prSet presAssocID="{8B868F8D-48FF-4AA2-AE43-0DBCF98594F9}" presName="horzTwo" presStyleCnt="0"/>
      <dgm:spPr/>
    </dgm:pt>
    <dgm:pt modelId="{D753E737-73D1-4025-873D-94C8F116F30F}" type="pres">
      <dgm:prSet presAssocID="{D987B628-23A9-44C8-BDF5-5DF81350D9E6}" presName="sibSpaceTwo" presStyleCnt="0"/>
      <dgm:spPr/>
    </dgm:pt>
    <dgm:pt modelId="{78A40B98-9E60-4C13-A902-FFFBBA01ECC8}" type="pres">
      <dgm:prSet presAssocID="{6ADAFF5E-A97A-4F23-AC2B-7BC1D8EDEF5F}" presName="vertTwo" presStyleCnt="0"/>
      <dgm:spPr/>
    </dgm:pt>
    <dgm:pt modelId="{06902459-DB7C-4B5F-BFDC-1658B63BE93E}" type="pres">
      <dgm:prSet presAssocID="{6ADAFF5E-A97A-4F23-AC2B-7BC1D8EDEF5F}" presName="txTwo" presStyleLbl="node2" presStyleIdx="6" presStyleCnt="7" custScaleX="118194">
        <dgm:presLayoutVars>
          <dgm:chPref val="3"/>
        </dgm:presLayoutVars>
      </dgm:prSet>
      <dgm:spPr/>
      <dgm:t>
        <a:bodyPr/>
        <a:lstStyle/>
        <a:p>
          <a:endParaRPr lang="en-US"/>
        </a:p>
      </dgm:t>
    </dgm:pt>
    <dgm:pt modelId="{5EBC133F-3201-4AF9-ABA6-25DEAAC85A77}" type="pres">
      <dgm:prSet presAssocID="{6ADAFF5E-A97A-4F23-AC2B-7BC1D8EDEF5F}" presName="horzTwo" presStyleCnt="0"/>
      <dgm:spPr/>
    </dgm:pt>
  </dgm:ptLst>
  <dgm:cxnLst>
    <dgm:cxn modelId="{F667038A-964C-4EE7-8751-BCA2A1604A03}" srcId="{A27ED27F-9299-4DA4-9A09-6F1C89E15007}" destId="{1613D781-20F6-4252-9718-609FB4882DE0}" srcOrd="4" destOrd="0" parTransId="{D223F342-2C78-4B3D-9A78-A01EF02F2E31}" sibTransId="{96CF2BF8-5456-40E6-9B7C-846E4E3F81B0}"/>
    <dgm:cxn modelId="{005EE144-0EA8-4070-84C4-56AE7A99F507}" srcId="{A27ED27F-9299-4DA4-9A09-6F1C89E15007}" destId="{6ADAFF5E-A97A-4F23-AC2B-7BC1D8EDEF5F}" srcOrd="6" destOrd="0" parTransId="{C00BFF42-52CF-4ECF-9309-1EB9946FDD20}" sibTransId="{6DA75EED-6CD2-4168-B135-F970A5344837}"/>
    <dgm:cxn modelId="{99EF1066-A283-485D-8CA8-B6D5810E6B17}" type="presOf" srcId="{55041DED-7FDF-45CB-9429-52EEFCFA7EAC}" destId="{90CF440E-B048-4871-9D2D-A58DEFDC5B3C}" srcOrd="0" destOrd="0" presId="urn:microsoft.com/office/officeart/2005/8/layout/hierarchy4"/>
    <dgm:cxn modelId="{04E257C0-22C2-4DC4-84B0-74B845D5A29D}" srcId="{A27ED27F-9299-4DA4-9A09-6F1C89E15007}" destId="{8B868F8D-48FF-4AA2-AE43-0DBCF98594F9}" srcOrd="5" destOrd="0" parTransId="{0DB11991-8D7E-4530-9C04-6C02D3FC7A94}" sibTransId="{D987B628-23A9-44C8-BDF5-5DF81350D9E6}"/>
    <dgm:cxn modelId="{7C1A25AD-5814-45A0-A0DA-4BF47799A287}" type="presOf" srcId="{3824FA75-D623-4AF6-8577-93BB9A2062E3}" destId="{6AE06653-82E1-448B-A197-3150FFB36C86}" srcOrd="0" destOrd="0" presId="urn:microsoft.com/office/officeart/2005/8/layout/hierarchy4"/>
    <dgm:cxn modelId="{AFD638ED-016F-4652-818B-496CCF0EC9DA}" srcId="{A27ED27F-9299-4DA4-9A09-6F1C89E15007}" destId="{709CAAB4-9808-4A06-AB11-D0FE5A4EEAAE}" srcOrd="0" destOrd="0" parTransId="{2E66D87E-ADE0-4F9C-8CFA-17C38E01AD03}" sibTransId="{833FB574-8785-43ED-8BE3-0A9F5CE72832}"/>
    <dgm:cxn modelId="{9EDE6913-5D49-4090-9DDA-1C9AC1CDC46F}" type="presOf" srcId="{6ADAFF5E-A97A-4F23-AC2B-7BC1D8EDEF5F}" destId="{06902459-DB7C-4B5F-BFDC-1658B63BE93E}" srcOrd="0" destOrd="0" presId="urn:microsoft.com/office/officeart/2005/8/layout/hierarchy4"/>
    <dgm:cxn modelId="{6AF708B4-FE55-4525-98E5-EF910A85E951}" srcId="{A27ED27F-9299-4DA4-9A09-6F1C89E15007}" destId="{4E888A91-7DA5-40FC-8E0B-FCAB1CCDD7D2}" srcOrd="1" destOrd="0" parTransId="{E490BCAC-7B98-4989-9428-1A7BA6D7A5E6}" sibTransId="{76EE8658-C5DA-4AF3-94F8-479988663FB0}"/>
    <dgm:cxn modelId="{39D71D59-357C-4F2B-9683-EE7A188B3003}" srcId="{A27ED27F-9299-4DA4-9A09-6F1C89E15007}" destId="{3824FA75-D623-4AF6-8577-93BB9A2062E3}" srcOrd="2" destOrd="0" parTransId="{39E061E4-8FC4-4137-8FB0-7577F39F5BA9}" sibTransId="{B2BE6642-EAC4-421B-96FA-7378D6BF31A2}"/>
    <dgm:cxn modelId="{DCD455A5-2C16-4B7B-88CB-ADD9880BB860}" type="presOf" srcId="{4E888A91-7DA5-40FC-8E0B-FCAB1CCDD7D2}" destId="{73732B37-213F-4A79-BD30-8DE4948C4AB6}" srcOrd="0" destOrd="0" presId="urn:microsoft.com/office/officeart/2005/8/layout/hierarchy4"/>
    <dgm:cxn modelId="{8E69DBB0-B535-4FFA-84EC-0F1916A07EC6}" type="presOf" srcId="{1613D781-20F6-4252-9718-609FB4882DE0}" destId="{9EF20AEB-47FA-44F2-9FCD-DDB198D14BCB}" srcOrd="0" destOrd="0" presId="urn:microsoft.com/office/officeart/2005/8/layout/hierarchy4"/>
    <dgm:cxn modelId="{DB7C3827-E6DA-4659-A14A-E343D03B914B}" type="presOf" srcId="{709CAAB4-9808-4A06-AB11-D0FE5A4EEAAE}" destId="{06030E6C-234D-44D8-A0B2-0185E3F7A8B1}" srcOrd="0" destOrd="0" presId="urn:microsoft.com/office/officeart/2005/8/layout/hierarchy4"/>
    <dgm:cxn modelId="{9D6CC06B-40EC-4E8D-8505-30B806543851}" srcId="{55041DED-7FDF-45CB-9429-52EEFCFA7EAC}" destId="{A27ED27F-9299-4DA4-9A09-6F1C89E15007}" srcOrd="0" destOrd="0" parTransId="{93FCE981-5570-48D0-BC09-377847D20464}" sibTransId="{C17D046D-6FD2-4BD2-9C78-DAD5D6DBA0E6}"/>
    <dgm:cxn modelId="{6F501B9F-AFC2-4E33-8AF4-6625BF3DB5FE}" type="presOf" srcId="{10CCDC05-5238-40C3-8612-3E0EBB132D6A}" destId="{3CAAA904-9330-42C3-9819-C340898DD8BD}" srcOrd="0" destOrd="0" presId="urn:microsoft.com/office/officeart/2005/8/layout/hierarchy4"/>
    <dgm:cxn modelId="{BFD8F0E7-82AE-4A64-A4C6-F5F50FAE03DD}" type="presOf" srcId="{8B868F8D-48FF-4AA2-AE43-0DBCF98594F9}" destId="{BA46BBB2-F210-486F-A58F-E01F7D4D9A54}" srcOrd="0" destOrd="0" presId="urn:microsoft.com/office/officeart/2005/8/layout/hierarchy4"/>
    <dgm:cxn modelId="{01A69F80-2E75-4EB4-9D63-82BDF772C38A}" srcId="{A27ED27F-9299-4DA4-9A09-6F1C89E15007}" destId="{10CCDC05-5238-40C3-8612-3E0EBB132D6A}" srcOrd="3" destOrd="0" parTransId="{35A84D4A-C86C-4164-9EA4-FBF416AA5965}" sibTransId="{F78C9D72-AFF3-47C1-8FAF-DFC1093DFCCF}"/>
    <dgm:cxn modelId="{AA1C372B-F812-48F2-85E3-CF18CD084487}" type="presOf" srcId="{A27ED27F-9299-4DA4-9A09-6F1C89E15007}" destId="{18E8BC1C-73A6-47B9-B0B2-8813C7D53FCF}" srcOrd="0" destOrd="0" presId="urn:microsoft.com/office/officeart/2005/8/layout/hierarchy4"/>
    <dgm:cxn modelId="{4A008983-7529-4F14-A345-DAF2FB6E5A47}" type="presParOf" srcId="{90CF440E-B048-4871-9D2D-A58DEFDC5B3C}" destId="{25924808-0EFC-4233-923D-5ED26A42FC25}" srcOrd="0" destOrd="0" presId="urn:microsoft.com/office/officeart/2005/8/layout/hierarchy4"/>
    <dgm:cxn modelId="{B7D8562F-D22E-4540-A4A1-A10CFE573F3B}" type="presParOf" srcId="{25924808-0EFC-4233-923D-5ED26A42FC25}" destId="{18E8BC1C-73A6-47B9-B0B2-8813C7D53FCF}" srcOrd="0" destOrd="0" presId="urn:microsoft.com/office/officeart/2005/8/layout/hierarchy4"/>
    <dgm:cxn modelId="{5D13A993-31DB-4D0B-991A-523387B12FBE}" type="presParOf" srcId="{25924808-0EFC-4233-923D-5ED26A42FC25}" destId="{B74E56BD-50C4-472C-A1CF-205A6FE20228}" srcOrd="1" destOrd="0" presId="urn:microsoft.com/office/officeart/2005/8/layout/hierarchy4"/>
    <dgm:cxn modelId="{13C6CD08-DC95-438E-9B10-6E45C803E891}" type="presParOf" srcId="{25924808-0EFC-4233-923D-5ED26A42FC25}" destId="{8580D8BE-D97C-4263-AB64-824EA516AED0}" srcOrd="2" destOrd="0" presId="urn:microsoft.com/office/officeart/2005/8/layout/hierarchy4"/>
    <dgm:cxn modelId="{BC09BB6D-25AB-4D3E-9085-A8F973202B1F}" type="presParOf" srcId="{8580D8BE-D97C-4263-AB64-824EA516AED0}" destId="{F83D9234-9575-4EFF-A8D9-28ABEEF681F8}" srcOrd="0" destOrd="0" presId="urn:microsoft.com/office/officeart/2005/8/layout/hierarchy4"/>
    <dgm:cxn modelId="{9B9D1D64-2E2C-4D7E-9478-AF68B85AA345}" type="presParOf" srcId="{F83D9234-9575-4EFF-A8D9-28ABEEF681F8}" destId="{06030E6C-234D-44D8-A0B2-0185E3F7A8B1}" srcOrd="0" destOrd="0" presId="urn:microsoft.com/office/officeart/2005/8/layout/hierarchy4"/>
    <dgm:cxn modelId="{6FED4EFC-EF22-4784-92E2-195720BF4AB7}" type="presParOf" srcId="{F83D9234-9575-4EFF-A8D9-28ABEEF681F8}" destId="{F9DA11D9-4976-4989-AC82-8946F50B3EE0}" srcOrd="1" destOrd="0" presId="urn:microsoft.com/office/officeart/2005/8/layout/hierarchy4"/>
    <dgm:cxn modelId="{BEB7B244-77E4-4B9D-AFB4-DD8ED49268D1}" type="presParOf" srcId="{8580D8BE-D97C-4263-AB64-824EA516AED0}" destId="{AB443DC1-3422-43E0-88C3-CB1753FD22B2}" srcOrd="1" destOrd="0" presId="urn:microsoft.com/office/officeart/2005/8/layout/hierarchy4"/>
    <dgm:cxn modelId="{8B283B34-70B5-44BD-84FA-A3F6E98EEF54}" type="presParOf" srcId="{8580D8BE-D97C-4263-AB64-824EA516AED0}" destId="{2282440B-7F3C-43DA-B726-1348CB14AEE3}" srcOrd="2" destOrd="0" presId="urn:microsoft.com/office/officeart/2005/8/layout/hierarchy4"/>
    <dgm:cxn modelId="{122F1111-F578-45D2-B0F2-190EA2AF35B5}" type="presParOf" srcId="{2282440B-7F3C-43DA-B726-1348CB14AEE3}" destId="{73732B37-213F-4A79-BD30-8DE4948C4AB6}" srcOrd="0" destOrd="0" presId="urn:microsoft.com/office/officeart/2005/8/layout/hierarchy4"/>
    <dgm:cxn modelId="{53527B9A-B01B-4F17-8CA6-E1C70EDDF964}" type="presParOf" srcId="{2282440B-7F3C-43DA-B726-1348CB14AEE3}" destId="{20EE215B-71F1-4322-B6D0-F09206CD916E}" srcOrd="1" destOrd="0" presId="urn:microsoft.com/office/officeart/2005/8/layout/hierarchy4"/>
    <dgm:cxn modelId="{B32DDCB7-517E-439E-92E0-15C2EC68DDDD}" type="presParOf" srcId="{8580D8BE-D97C-4263-AB64-824EA516AED0}" destId="{668067A9-E670-48FC-9090-89B66035EDC9}" srcOrd="3" destOrd="0" presId="urn:microsoft.com/office/officeart/2005/8/layout/hierarchy4"/>
    <dgm:cxn modelId="{BDCC43AB-C7AC-4742-8658-E875E7BAC39A}" type="presParOf" srcId="{8580D8BE-D97C-4263-AB64-824EA516AED0}" destId="{F309C850-3418-4B92-8B68-E9FE2C3B6D7E}" srcOrd="4" destOrd="0" presId="urn:microsoft.com/office/officeart/2005/8/layout/hierarchy4"/>
    <dgm:cxn modelId="{892D8F17-71AD-4072-912A-33FDBFDB28EE}" type="presParOf" srcId="{F309C850-3418-4B92-8B68-E9FE2C3B6D7E}" destId="{6AE06653-82E1-448B-A197-3150FFB36C86}" srcOrd="0" destOrd="0" presId="urn:microsoft.com/office/officeart/2005/8/layout/hierarchy4"/>
    <dgm:cxn modelId="{1BED451C-1D82-403C-8787-E2713D11E419}" type="presParOf" srcId="{F309C850-3418-4B92-8B68-E9FE2C3B6D7E}" destId="{34142D94-E258-4879-B6E5-2F6CB5D35F60}" srcOrd="1" destOrd="0" presId="urn:microsoft.com/office/officeart/2005/8/layout/hierarchy4"/>
    <dgm:cxn modelId="{8D28F714-8EB0-42AC-B0C7-6976CDA07D13}" type="presParOf" srcId="{8580D8BE-D97C-4263-AB64-824EA516AED0}" destId="{A1D37BBE-14CA-4A9E-840E-464E4177CCF7}" srcOrd="5" destOrd="0" presId="urn:microsoft.com/office/officeart/2005/8/layout/hierarchy4"/>
    <dgm:cxn modelId="{F2B04B1E-1031-4FEC-A074-7BBF70B24401}" type="presParOf" srcId="{8580D8BE-D97C-4263-AB64-824EA516AED0}" destId="{7AA04051-83DD-4AB2-99A7-8993F05F3A2F}" srcOrd="6" destOrd="0" presId="urn:microsoft.com/office/officeart/2005/8/layout/hierarchy4"/>
    <dgm:cxn modelId="{675705FD-0C42-479E-BE2E-041DB53A7539}" type="presParOf" srcId="{7AA04051-83DD-4AB2-99A7-8993F05F3A2F}" destId="{3CAAA904-9330-42C3-9819-C340898DD8BD}" srcOrd="0" destOrd="0" presId="urn:microsoft.com/office/officeart/2005/8/layout/hierarchy4"/>
    <dgm:cxn modelId="{FD0715E8-02C9-4602-969C-9C35BABA55FB}" type="presParOf" srcId="{7AA04051-83DD-4AB2-99A7-8993F05F3A2F}" destId="{6F8C772A-C4C7-42D9-8FA4-0DA6F042766B}" srcOrd="1" destOrd="0" presId="urn:microsoft.com/office/officeart/2005/8/layout/hierarchy4"/>
    <dgm:cxn modelId="{D7E93E62-964B-46BF-9334-E609B0A07045}" type="presParOf" srcId="{8580D8BE-D97C-4263-AB64-824EA516AED0}" destId="{235F4354-511A-4603-9E88-ECC74D093CB9}" srcOrd="7" destOrd="0" presId="urn:microsoft.com/office/officeart/2005/8/layout/hierarchy4"/>
    <dgm:cxn modelId="{E89A71BB-8DBB-4ED6-B2D5-41F3058331DD}" type="presParOf" srcId="{8580D8BE-D97C-4263-AB64-824EA516AED0}" destId="{1BF7A021-31CD-40CF-8EA4-8CAA1754AE95}" srcOrd="8" destOrd="0" presId="urn:microsoft.com/office/officeart/2005/8/layout/hierarchy4"/>
    <dgm:cxn modelId="{79895C1E-7759-4F20-8368-BD09F7502726}" type="presParOf" srcId="{1BF7A021-31CD-40CF-8EA4-8CAA1754AE95}" destId="{9EF20AEB-47FA-44F2-9FCD-DDB198D14BCB}" srcOrd="0" destOrd="0" presId="urn:microsoft.com/office/officeart/2005/8/layout/hierarchy4"/>
    <dgm:cxn modelId="{7CA9DD95-D70B-44EB-A160-A0323D01D246}" type="presParOf" srcId="{1BF7A021-31CD-40CF-8EA4-8CAA1754AE95}" destId="{74E717F0-4806-48B6-B59B-0867E8F8A0CF}" srcOrd="1" destOrd="0" presId="urn:microsoft.com/office/officeart/2005/8/layout/hierarchy4"/>
    <dgm:cxn modelId="{B4052BA8-16AB-445B-AAA7-10BADCB3FBD1}" type="presParOf" srcId="{8580D8BE-D97C-4263-AB64-824EA516AED0}" destId="{97A4E0D5-2ED9-4E1F-9A8F-1F0A876F1513}" srcOrd="9" destOrd="0" presId="urn:microsoft.com/office/officeart/2005/8/layout/hierarchy4"/>
    <dgm:cxn modelId="{F4429834-F7C8-46A2-8607-1E72DF227D28}" type="presParOf" srcId="{8580D8BE-D97C-4263-AB64-824EA516AED0}" destId="{6877042F-DA06-48F7-8C8F-82B7B9213CE9}" srcOrd="10" destOrd="0" presId="urn:microsoft.com/office/officeart/2005/8/layout/hierarchy4"/>
    <dgm:cxn modelId="{8386C23E-430B-4D00-9649-78EE2FEE6C4B}" type="presParOf" srcId="{6877042F-DA06-48F7-8C8F-82B7B9213CE9}" destId="{BA46BBB2-F210-486F-A58F-E01F7D4D9A54}" srcOrd="0" destOrd="0" presId="urn:microsoft.com/office/officeart/2005/8/layout/hierarchy4"/>
    <dgm:cxn modelId="{485FBFD6-6CD7-47F9-A247-CE5C727A259F}" type="presParOf" srcId="{6877042F-DA06-48F7-8C8F-82B7B9213CE9}" destId="{8E88581B-B056-4476-A056-AF9895244150}" srcOrd="1" destOrd="0" presId="urn:microsoft.com/office/officeart/2005/8/layout/hierarchy4"/>
    <dgm:cxn modelId="{BA1A5905-EFF5-40C6-BC86-F5B0569895F5}" type="presParOf" srcId="{8580D8BE-D97C-4263-AB64-824EA516AED0}" destId="{D753E737-73D1-4025-873D-94C8F116F30F}" srcOrd="11" destOrd="0" presId="urn:microsoft.com/office/officeart/2005/8/layout/hierarchy4"/>
    <dgm:cxn modelId="{16B3A49B-2A6B-4205-959B-F0AACAE59B5F}" type="presParOf" srcId="{8580D8BE-D97C-4263-AB64-824EA516AED0}" destId="{78A40B98-9E60-4C13-A902-FFFBBA01ECC8}" srcOrd="12" destOrd="0" presId="urn:microsoft.com/office/officeart/2005/8/layout/hierarchy4"/>
    <dgm:cxn modelId="{3B24D3A9-512A-47CB-9F37-36146D26EB28}" type="presParOf" srcId="{78A40B98-9E60-4C13-A902-FFFBBA01ECC8}" destId="{06902459-DB7C-4B5F-BFDC-1658B63BE93E}" srcOrd="0" destOrd="0" presId="urn:microsoft.com/office/officeart/2005/8/layout/hierarchy4"/>
    <dgm:cxn modelId="{74992AC8-1463-4583-B5E5-8983D8C9E96C}" type="presParOf" srcId="{78A40B98-9E60-4C13-A902-FFFBBA01ECC8}" destId="{5EBC133F-3201-4AF9-ABA6-25DEAAC85A77}"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8BC1C-73A6-47B9-B0B2-8813C7D53FCF}">
      <dsp:nvSpPr>
        <dsp:cNvPr id="0" name=""/>
        <dsp:cNvSpPr/>
      </dsp:nvSpPr>
      <dsp:spPr>
        <a:xfrm>
          <a:off x="0" y="0"/>
          <a:ext cx="8151055" cy="2583930"/>
        </a:xfrm>
        <a:prstGeom prst="roundRect">
          <a:avLst>
            <a:gd name="adj" fmla="val 10000"/>
          </a:avLst>
        </a:prstGeom>
        <a:solidFill>
          <a:schemeClr val="accent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4790" tIns="224790" rIns="224790" bIns="224790" numCol="1" spcCol="1270" anchor="ctr" anchorCtr="0">
          <a:noAutofit/>
        </a:bodyPr>
        <a:lstStyle/>
        <a:p>
          <a:pPr lvl="0" algn="ctr" defTabSz="2622550" rtl="0" eaLnBrk="1" latinLnBrk="0">
            <a:lnSpc>
              <a:spcPct val="90000"/>
            </a:lnSpc>
            <a:spcBef>
              <a:spcPct val="0"/>
            </a:spcBef>
            <a:spcAft>
              <a:spcPct val="35000"/>
            </a:spcAft>
          </a:pPr>
          <a:r>
            <a:rPr lang="en-US" sz="5900" kern="1200" dirty="0" smtClean="0">
              <a:solidFill>
                <a:schemeClr val="bg1"/>
              </a:solidFill>
            </a:rPr>
            <a:t>NSF Director</a:t>
          </a:r>
        </a:p>
        <a:p>
          <a:pPr lvl="0" algn="ctr" defTabSz="2622550" rtl="0" eaLnBrk="1" latinLnBrk="0">
            <a:lnSpc>
              <a:spcPct val="90000"/>
            </a:lnSpc>
            <a:spcBef>
              <a:spcPct val="0"/>
            </a:spcBef>
            <a:spcAft>
              <a:spcPct val="35000"/>
            </a:spcAft>
          </a:pPr>
          <a:r>
            <a:rPr lang="en-US" sz="5900" kern="1200" dirty="0" smtClean="0">
              <a:solidFill>
                <a:schemeClr val="bg1"/>
              </a:solidFill>
            </a:rPr>
            <a:t>NSF Deputy Director</a:t>
          </a:r>
        </a:p>
      </dsp:txBody>
      <dsp:txXfrm>
        <a:off x="75681" y="75681"/>
        <a:ext cx="7999693" cy="2432568"/>
      </dsp:txXfrm>
    </dsp:sp>
    <dsp:sp modelId="{06030E6C-234D-44D8-A0B2-0185E3F7A8B1}">
      <dsp:nvSpPr>
        <dsp:cNvPr id="0" name=""/>
        <dsp:cNvSpPr/>
      </dsp:nvSpPr>
      <dsp:spPr>
        <a:xfrm>
          <a:off x="1172" y="2769761"/>
          <a:ext cx="930376" cy="1876983"/>
        </a:xfrm>
        <a:prstGeom prst="roundRect">
          <a:avLst>
            <a:gd name="adj" fmla="val 10000"/>
          </a:avLst>
        </a:prstGeom>
        <a:solidFill>
          <a:schemeClr val="accent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eaLnBrk="1" latinLnBrk="0">
            <a:lnSpc>
              <a:spcPct val="90000"/>
            </a:lnSpc>
            <a:spcBef>
              <a:spcPct val="0"/>
            </a:spcBef>
            <a:spcAft>
              <a:spcPct val="35000"/>
            </a:spcAft>
          </a:pPr>
          <a:r>
            <a:rPr lang="en-US" sz="1200" kern="1200" dirty="0" smtClean="0">
              <a:solidFill>
                <a:schemeClr val="bg1"/>
              </a:solidFill>
            </a:rPr>
            <a:t>Biological Sciences</a:t>
          </a:r>
        </a:p>
        <a:p>
          <a:pPr lvl="0" algn="ctr" defTabSz="533400" rtl="0" eaLnBrk="1" latinLnBrk="0">
            <a:lnSpc>
              <a:spcPct val="90000"/>
            </a:lnSpc>
            <a:spcBef>
              <a:spcPct val="0"/>
            </a:spcBef>
            <a:spcAft>
              <a:spcPct val="35000"/>
            </a:spcAft>
          </a:pPr>
          <a:r>
            <a:rPr lang="en-US" sz="1200" kern="1200" dirty="0" smtClean="0">
              <a:solidFill>
                <a:schemeClr val="bg1"/>
              </a:solidFill>
            </a:rPr>
            <a:t>(BIO)</a:t>
          </a:r>
        </a:p>
      </dsp:txBody>
      <dsp:txXfrm>
        <a:off x="28422" y="2797011"/>
        <a:ext cx="875876" cy="1822483"/>
      </dsp:txXfrm>
    </dsp:sp>
    <dsp:sp modelId="{73732B37-213F-4A79-BD30-8DE4948C4AB6}">
      <dsp:nvSpPr>
        <dsp:cNvPr id="0" name=""/>
        <dsp:cNvSpPr/>
      </dsp:nvSpPr>
      <dsp:spPr>
        <a:xfrm>
          <a:off x="1015570" y="2769761"/>
          <a:ext cx="1000264" cy="1876983"/>
        </a:xfrm>
        <a:prstGeom prst="roundRect">
          <a:avLst>
            <a:gd name="adj" fmla="val 10000"/>
          </a:avLst>
        </a:prstGeom>
        <a:solidFill>
          <a:schemeClr val="accent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eaLnBrk="1" latinLnBrk="0">
            <a:lnSpc>
              <a:spcPct val="90000"/>
            </a:lnSpc>
            <a:spcBef>
              <a:spcPct val="0"/>
            </a:spcBef>
            <a:spcAft>
              <a:spcPct val="35000"/>
            </a:spcAft>
          </a:pPr>
          <a:r>
            <a:rPr lang="en-US" sz="1200" kern="1200" dirty="0" smtClean="0">
              <a:solidFill>
                <a:schemeClr val="bg1"/>
              </a:solidFill>
            </a:rPr>
            <a:t>Social, Behavioral and Economic Sciences</a:t>
          </a:r>
        </a:p>
        <a:p>
          <a:pPr lvl="0" algn="ctr" defTabSz="533400" rtl="0" eaLnBrk="1" latinLnBrk="0">
            <a:lnSpc>
              <a:spcPct val="90000"/>
            </a:lnSpc>
            <a:spcBef>
              <a:spcPct val="0"/>
            </a:spcBef>
            <a:spcAft>
              <a:spcPct val="35000"/>
            </a:spcAft>
          </a:pPr>
          <a:r>
            <a:rPr lang="en-US" sz="1200" kern="1200" dirty="0" smtClean="0">
              <a:solidFill>
                <a:schemeClr val="bg1"/>
              </a:solidFill>
            </a:rPr>
            <a:t>(SBE)</a:t>
          </a:r>
        </a:p>
      </dsp:txBody>
      <dsp:txXfrm>
        <a:off x="1044867" y="2799058"/>
        <a:ext cx="941670" cy="1818389"/>
      </dsp:txXfrm>
    </dsp:sp>
    <dsp:sp modelId="{6AE06653-82E1-448B-A197-3150FFB36C86}">
      <dsp:nvSpPr>
        <dsp:cNvPr id="0" name=""/>
        <dsp:cNvSpPr/>
      </dsp:nvSpPr>
      <dsp:spPr>
        <a:xfrm>
          <a:off x="2099857" y="2769761"/>
          <a:ext cx="1271936" cy="1876983"/>
        </a:xfrm>
        <a:prstGeom prst="roundRect">
          <a:avLst>
            <a:gd name="adj" fmla="val 10000"/>
          </a:avLst>
        </a:prstGeom>
        <a:solidFill>
          <a:schemeClr val="accent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eaLnBrk="1" latinLnBrk="0">
            <a:lnSpc>
              <a:spcPct val="90000"/>
            </a:lnSpc>
            <a:spcBef>
              <a:spcPct val="0"/>
            </a:spcBef>
            <a:spcAft>
              <a:spcPct val="35000"/>
            </a:spcAft>
          </a:pPr>
          <a:r>
            <a:rPr lang="en-US" sz="1200" b="1" kern="1200" dirty="0" smtClean="0">
              <a:solidFill>
                <a:schemeClr val="bg1"/>
              </a:solidFill>
            </a:rPr>
            <a:t>Computer &amp; Information Science &amp; Engineering</a:t>
          </a:r>
        </a:p>
        <a:p>
          <a:pPr lvl="0" algn="ctr" defTabSz="533400" rtl="0" eaLnBrk="1" latinLnBrk="0">
            <a:lnSpc>
              <a:spcPct val="90000"/>
            </a:lnSpc>
            <a:spcBef>
              <a:spcPct val="0"/>
            </a:spcBef>
            <a:spcAft>
              <a:spcPct val="35000"/>
            </a:spcAft>
          </a:pPr>
          <a:r>
            <a:rPr lang="en-US" sz="1200" b="1" kern="1200" dirty="0" smtClean="0">
              <a:solidFill>
                <a:schemeClr val="bg1"/>
              </a:solidFill>
            </a:rPr>
            <a:t>(CISE)</a:t>
          </a:r>
        </a:p>
      </dsp:txBody>
      <dsp:txXfrm>
        <a:off x="2137111" y="2807015"/>
        <a:ext cx="1197428" cy="1802475"/>
      </dsp:txXfrm>
    </dsp:sp>
    <dsp:sp modelId="{3CAAA904-9330-42C3-9819-C340898DD8BD}">
      <dsp:nvSpPr>
        <dsp:cNvPr id="0" name=""/>
        <dsp:cNvSpPr/>
      </dsp:nvSpPr>
      <dsp:spPr>
        <a:xfrm>
          <a:off x="3455815" y="2769761"/>
          <a:ext cx="1011927" cy="1876983"/>
        </a:xfrm>
        <a:prstGeom prst="roundRect">
          <a:avLst>
            <a:gd name="adj" fmla="val 10000"/>
          </a:avLst>
        </a:prstGeom>
        <a:solidFill>
          <a:schemeClr val="accent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eaLnBrk="1" latinLnBrk="0">
            <a:lnSpc>
              <a:spcPct val="90000"/>
            </a:lnSpc>
            <a:spcBef>
              <a:spcPct val="0"/>
            </a:spcBef>
            <a:spcAft>
              <a:spcPct val="35000"/>
            </a:spcAft>
          </a:pPr>
          <a:r>
            <a:rPr lang="en-US" sz="1200" b="1" kern="1200" dirty="0" smtClean="0">
              <a:solidFill>
                <a:schemeClr val="bg1"/>
              </a:solidFill>
            </a:rPr>
            <a:t>Education and Human Resources (EHR)</a:t>
          </a:r>
        </a:p>
      </dsp:txBody>
      <dsp:txXfrm>
        <a:off x="3485453" y="2799399"/>
        <a:ext cx="952651" cy="1817707"/>
      </dsp:txXfrm>
    </dsp:sp>
    <dsp:sp modelId="{9EF20AEB-47FA-44F2-9FCD-DDB198D14BCB}">
      <dsp:nvSpPr>
        <dsp:cNvPr id="0" name=""/>
        <dsp:cNvSpPr/>
      </dsp:nvSpPr>
      <dsp:spPr>
        <a:xfrm>
          <a:off x="4572000" y="2771216"/>
          <a:ext cx="1178431" cy="1876983"/>
        </a:xfrm>
        <a:prstGeom prst="roundRect">
          <a:avLst>
            <a:gd name="adj" fmla="val 10000"/>
          </a:avLst>
        </a:prstGeom>
        <a:solidFill>
          <a:schemeClr val="accent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eaLnBrk="1" latinLnBrk="0">
            <a:lnSpc>
              <a:spcPct val="90000"/>
            </a:lnSpc>
            <a:spcBef>
              <a:spcPct val="0"/>
            </a:spcBef>
            <a:spcAft>
              <a:spcPct val="35000"/>
            </a:spcAft>
          </a:pPr>
          <a:r>
            <a:rPr lang="en-US" sz="1200" kern="1200" dirty="0" smtClean="0">
              <a:solidFill>
                <a:schemeClr val="bg1"/>
              </a:solidFill>
            </a:rPr>
            <a:t>Engineering</a:t>
          </a:r>
        </a:p>
        <a:p>
          <a:pPr lvl="0" algn="ctr" defTabSz="533400" rtl="0" eaLnBrk="1" latinLnBrk="0">
            <a:lnSpc>
              <a:spcPct val="90000"/>
            </a:lnSpc>
            <a:spcBef>
              <a:spcPct val="0"/>
            </a:spcBef>
            <a:spcAft>
              <a:spcPct val="35000"/>
            </a:spcAft>
          </a:pPr>
          <a:r>
            <a:rPr lang="en-US" sz="1200" kern="1200" dirty="0" smtClean="0">
              <a:solidFill>
                <a:schemeClr val="bg1"/>
              </a:solidFill>
            </a:rPr>
            <a:t>(ENG)</a:t>
          </a:r>
        </a:p>
      </dsp:txBody>
      <dsp:txXfrm>
        <a:off x="4606515" y="2805731"/>
        <a:ext cx="1109401" cy="1807953"/>
      </dsp:txXfrm>
    </dsp:sp>
    <dsp:sp modelId="{BA46BBB2-F210-486F-A58F-E01F7D4D9A54}">
      <dsp:nvSpPr>
        <dsp:cNvPr id="0" name=""/>
        <dsp:cNvSpPr/>
      </dsp:nvSpPr>
      <dsp:spPr>
        <a:xfrm>
          <a:off x="5814219" y="2769761"/>
          <a:ext cx="1071733" cy="1876983"/>
        </a:xfrm>
        <a:prstGeom prst="roundRect">
          <a:avLst>
            <a:gd name="adj" fmla="val 10000"/>
          </a:avLst>
        </a:prstGeom>
        <a:solidFill>
          <a:schemeClr val="accent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eaLnBrk="1" latinLnBrk="0">
            <a:lnSpc>
              <a:spcPct val="90000"/>
            </a:lnSpc>
            <a:spcBef>
              <a:spcPct val="0"/>
            </a:spcBef>
            <a:spcAft>
              <a:spcPct val="35000"/>
            </a:spcAft>
          </a:pPr>
          <a:r>
            <a:rPr lang="en-US" sz="1200" kern="1200" dirty="0" smtClean="0">
              <a:solidFill>
                <a:schemeClr val="bg1"/>
              </a:solidFill>
            </a:rPr>
            <a:t>Geosciences</a:t>
          </a:r>
        </a:p>
        <a:p>
          <a:pPr lvl="0" algn="ctr" defTabSz="533400" rtl="0" eaLnBrk="1" latinLnBrk="0">
            <a:lnSpc>
              <a:spcPct val="90000"/>
            </a:lnSpc>
            <a:spcBef>
              <a:spcPct val="0"/>
            </a:spcBef>
            <a:spcAft>
              <a:spcPct val="35000"/>
            </a:spcAft>
          </a:pPr>
          <a:r>
            <a:rPr lang="en-US" sz="1200" kern="1200" dirty="0" smtClean="0">
              <a:solidFill>
                <a:schemeClr val="bg1"/>
              </a:solidFill>
            </a:rPr>
            <a:t>(GEO)</a:t>
          </a:r>
        </a:p>
      </dsp:txBody>
      <dsp:txXfrm>
        <a:off x="5845609" y="2801151"/>
        <a:ext cx="1008953" cy="1814203"/>
      </dsp:txXfrm>
    </dsp:sp>
    <dsp:sp modelId="{06902459-DB7C-4B5F-BFDC-1658B63BE93E}">
      <dsp:nvSpPr>
        <dsp:cNvPr id="0" name=""/>
        <dsp:cNvSpPr/>
      </dsp:nvSpPr>
      <dsp:spPr>
        <a:xfrm>
          <a:off x="6969975" y="2769761"/>
          <a:ext cx="1182252" cy="1876983"/>
        </a:xfrm>
        <a:prstGeom prst="roundRect">
          <a:avLst>
            <a:gd name="adj" fmla="val 10000"/>
          </a:avLst>
        </a:prstGeom>
        <a:solidFill>
          <a:schemeClr val="accent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eaLnBrk="1" latinLnBrk="0">
            <a:lnSpc>
              <a:spcPct val="90000"/>
            </a:lnSpc>
            <a:spcBef>
              <a:spcPct val="0"/>
            </a:spcBef>
            <a:spcAft>
              <a:spcPct val="35000"/>
            </a:spcAft>
          </a:pPr>
          <a:r>
            <a:rPr lang="en-US" sz="1200" kern="1200" dirty="0" smtClean="0">
              <a:solidFill>
                <a:schemeClr val="bg1"/>
              </a:solidFill>
            </a:rPr>
            <a:t>Mathematical and Physical Sciences</a:t>
          </a:r>
        </a:p>
        <a:p>
          <a:pPr lvl="0" algn="ctr" defTabSz="533400" rtl="0" eaLnBrk="1" latinLnBrk="0">
            <a:lnSpc>
              <a:spcPct val="90000"/>
            </a:lnSpc>
            <a:spcBef>
              <a:spcPct val="0"/>
            </a:spcBef>
            <a:spcAft>
              <a:spcPct val="35000"/>
            </a:spcAft>
          </a:pPr>
          <a:r>
            <a:rPr lang="en-US" sz="1200" kern="1200" dirty="0" smtClean="0">
              <a:solidFill>
                <a:schemeClr val="bg1"/>
              </a:solidFill>
            </a:rPr>
            <a:t>(MPS)</a:t>
          </a:r>
        </a:p>
      </dsp:txBody>
      <dsp:txXfrm>
        <a:off x="7004602" y="2804388"/>
        <a:ext cx="1112998" cy="180772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ABBBCB6F-7E37-4811-8CB7-400AA7B5EC0F}" type="datetimeFigureOut">
              <a:rPr lang="en-US" smtClean="0"/>
              <a:t>4/23/2015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5BE1F13-0AF6-4D2B-9308-09C7035DA7E3}" type="slidenum">
              <a:rPr lang="en-US" smtClean="0"/>
              <a:t>‹#›</a:t>
            </a:fld>
            <a:endParaRPr lang="en-US"/>
          </a:p>
        </p:txBody>
      </p:sp>
    </p:spTree>
    <p:extLst>
      <p:ext uri="{BB962C8B-B14F-4D97-AF65-F5344CB8AC3E}">
        <p14:creationId xmlns:p14="http://schemas.microsoft.com/office/powerpoint/2010/main" val="34593044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F961684-CC3A-49CB-B8C2-6BDE014422A0}" type="datetimeFigureOut">
              <a:rPr lang="en-US" smtClean="0"/>
              <a:t>4/23/2015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11A007F-4C9C-40F4-AAD2-096C2FC9B453}" type="slidenum">
              <a:rPr lang="en-US" smtClean="0"/>
              <a:t>‹#›</a:t>
            </a:fld>
            <a:endParaRPr lang="en-US"/>
          </a:p>
        </p:txBody>
      </p:sp>
    </p:spTree>
    <p:extLst>
      <p:ext uri="{BB962C8B-B14F-4D97-AF65-F5344CB8AC3E}">
        <p14:creationId xmlns:p14="http://schemas.microsoft.com/office/powerpoint/2010/main" val="479065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DF7A9A-EF96-4ABB-AAAD-C573156D21A4}" type="slidenum">
              <a:rPr lang="en-US" smtClean="0"/>
              <a:t>1</a:t>
            </a:fld>
            <a:endParaRPr lang="en-US"/>
          </a:p>
        </p:txBody>
      </p:sp>
    </p:spTree>
    <p:extLst>
      <p:ext uri="{BB962C8B-B14F-4D97-AF65-F5344CB8AC3E}">
        <p14:creationId xmlns:p14="http://schemas.microsoft.com/office/powerpoint/2010/main" val="24799917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STEM:  Science, Technology, Engineering,</a:t>
            </a:r>
            <a:r>
              <a:rPr lang="en-US" baseline="0" dirty="0" smtClean="0"/>
              <a:t> Math</a:t>
            </a:r>
          </a:p>
          <a:p>
            <a:endParaRPr lang="en-US" dirty="0"/>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41758246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Emphasis:  WORKFORCE DEVELOPMENT</a:t>
            </a:r>
            <a:endParaRPr lang="en-US" dirty="0"/>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38314882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4606378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21288253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a:t>
            </a:r>
            <a:r>
              <a:rPr lang="en-US" baseline="0" dirty="0" smtClean="0"/>
              <a:t> is important to understand the sponsor’s goals—the areas of interest that they are willing to support.</a:t>
            </a:r>
            <a:endParaRPr lang="en-US" dirty="0"/>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14570381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31618616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9989359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latin typeface="Arial Narrow" pitchFamily="34" charset="0"/>
                <a:cs typeface="Arial" pitchFamily="34" charset="0"/>
              </a:rPr>
              <a:t>TUES Program</a:t>
            </a:r>
            <a:endParaRPr lang="en-US" dirty="0"/>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6312303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32082107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p:spPr>
        <p:txBody>
          <a:bodyPr/>
          <a:lstStyle/>
          <a:p>
            <a:fld id="{24115DCA-EC10-45C5-9882-710312F911F2}" type="slidenum">
              <a:rPr lang="en-US" smtClean="0">
                <a:solidFill>
                  <a:prstClr val="black"/>
                </a:solidFill>
              </a:rPr>
              <a:pPr/>
              <a:t>21</a:t>
            </a:fld>
            <a:endParaRPr lang="en-US" smtClean="0">
              <a:solidFill>
                <a:prstClr val="black"/>
              </a:solidFill>
            </a:endParaRPr>
          </a:p>
        </p:txBody>
      </p:sp>
      <p:sp>
        <p:nvSpPr>
          <p:cNvPr id="184323" name="Rectangle 2"/>
          <p:cNvSpPr>
            <a:spLocks noGrp="1" noRot="1" noChangeAspect="1" noChangeArrowheads="1" noTextEdit="1"/>
          </p:cNvSpPr>
          <p:nvPr>
            <p:ph type="sldImg"/>
          </p:nvPr>
        </p:nvSpPr>
        <p:spPr>
          <a:ln/>
        </p:spPr>
      </p:sp>
      <p:sp>
        <p:nvSpPr>
          <p:cNvPr id="18432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86058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DF7A9A-EF96-4ABB-AAAD-C573156D21A4}" type="slidenum">
              <a:rPr lang="en-US" smtClean="0"/>
              <a:t>2</a:t>
            </a:fld>
            <a:endParaRPr lang="en-US"/>
          </a:p>
        </p:txBody>
      </p:sp>
    </p:spTree>
    <p:extLst>
      <p:ext uri="{BB962C8B-B14F-4D97-AF65-F5344CB8AC3E}">
        <p14:creationId xmlns:p14="http://schemas.microsoft.com/office/powerpoint/2010/main" val="39731578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17336384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p:spPr>
        <p:txBody>
          <a:bodyPr/>
          <a:lstStyle/>
          <a:p>
            <a:fld id="{67C041D2-8741-45D0-8DE0-5C39E924B6F5}" type="slidenum">
              <a:rPr lang="en-US" smtClean="0">
                <a:solidFill>
                  <a:prstClr val="black"/>
                </a:solidFill>
              </a:rPr>
              <a:pPr/>
              <a:t>23</a:t>
            </a:fld>
            <a:endParaRPr lang="en-US" smtClean="0">
              <a:solidFill>
                <a:prstClr val="black"/>
              </a:solidFill>
            </a:endParaRPr>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810032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5524816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p:spPr>
        <p:txBody>
          <a:bodyPr/>
          <a:lstStyle/>
          <a:p>
            <a:fld id="{67C041D2-8741-45D0-8DE0-5C39E924B6F5}" type="slidenum">
              <a:rPr lang="en-US" smtClean="0">
                <a:solidFill>
                  <a:prstClr val="black"/>
                </a:solidFill>
              </a:rPr>
              <a:pPr/>
              <a:t>25</a:t>
            </a:fld>
            <a:endParaRPr lang="en-US" smtClean="0">
              <a:solidFill>
                <a:prstClr val="black"/>
              </a:solidFill>
            </a:endParaRPr>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5142603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180274F6-D681-46E7-B7D5-357A1AD86E3A}" type="slidenum">
              <a:rPr lang="en-US" smtClean="0">
                <a:solidFill>
                  <a:prstClr val="black"/>
                </a:solidFill>
              </a:rPr>
              <a:pPr/>
              <a:t>26</a:t>
            </a:fld>
            <a:endParaRPr lang="en-US" smtClean="0">
              <a:solidFill>
                <a:prstClr val="black"/>
              </a:solidFill>
            </a:endParaRPr>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7634811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180274F6-D681-46E7-B7D5-357A1AD86E3A}" type="slidenum">
              <a:rPr lang="en-US" smtClean="0">
                <a:solidFill>
                  <a:prstClr val="black"/>
                </a:solidFill>
              </a:rPr>
              <a:pPr/>
              <a:t>27</a:t>
            </a:fld>
            <a:endParaRPr lang="en-US" smtClean="0">
              <a:solidFill>
                <a:prstClr val="black"/>
              </a:solidFill>
            </a:endParaRPr>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3385742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p:spPr>
        <p:txBody>
          <a:bodyPr/>
          <a:lstStyle/>
          <a:p>
            <a:fld id="{3C757364-B742-4B96-AC4F-C269F09297EC}" type="slidenum">
              <a:rPr lang="en-US" smtClean="0">
                <a:solidFill>
                  <a:prstClr val="black"/>
                </a:solidFill>
              </a:rPr>
              <a:pPr/>
              <a:t>28</a:t>
            </a:fld>
            <a:endParaRPr lang="en-US" smtClean="0">
              <a:solidFill>
                <a:prstClr val="black"/>
              </a:solidFill>
            </a:endParaRPr>
          </a:p>
        </p:txBody>
      </p:sp>
      <p:sp>
        <p:nvSpPr>
          <p:cNvPr id="185347" name="Rectangle 2"/>
          <p:cNvSpPr>
            <a:spLocks noGrp="1" noRot="1" noChangeAspect="1" noChangeArrowheads="1" noTextEdit="1"/>
          </p:cNvSpPr>
          <p:nvPr>
            <p:ph type="sldImg"/>
          </p:nvPr>
        </p:nvSpPr>
        <p:spPr>
          <a:ln/>
        </p:spPr>
      </p:sp>
      <p:sp>
        <p:nvSpPr>
          <p:cNvPr id="1853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489858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2471539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357354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latin typeface="Arial Narrow" pitchFamily="34" charset="0"/>
                <a:cs typeface="Arial" pitchFamily="34" charset="0"/>
              </a:rPr>
              <a:t>TUES Program</a:t>
            </a:r>
            <a:endParaRPr lang="en-US" dirty="0"/>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2677350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DF7A9A-EF96-4ABB-AAAD-C573156D21A4}" type="slidenum">
              <a:rPr lang="en-US" smtClean="0"/>
              <a:t>4</a:t>
            </a:fld>
            <a:endParaRPr lang="en-US"/>
          </a:p>
        </p:txBody>
      </p:sp>
    </p:spTree>
    <p:extLst>
      <p:ext uri="{BB962C8B-B14F-4D97-AF65-F5344CB8AC3E}">
        <p14:creationId xmlns:p14="http://schemas.microsoft.com/office/powerpoint/2010/main" val="39299255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2597238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33</a:t>
            </a:fld>
            <a:endParaRPr lang="en-US">
              <a:solidFill>
                <a:prstClr val="black"/>
              </a:solidFill>
            </a:endParaRPr>
          </a:p>
        </p:txBody>
      </p:sp>
    </p:spTree>
    <p:extLst>
      <p:ext uri="{BB962C8B-B14F-4D97-AF65-F5344CB8AC3E}">
        <p14:creationId xmlns:p14="http://schemas.microsoft.com/office/powerpoint/2010/main" val="7462699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34</a:t>
            </a:fld>
            <a:endParaRPr lang="en-US">
              <a:solidFill>
                <a:prstClr val="black"/>
              </a:solidFill>
            </a:endParaRPr>
          </a:p>
        </p:txBody>
      </p:sp>
    </p:spTree>
    <p:extLst>
      <p:ext uri="{BB962C8B-B14F-4D97-AF65-F5344CB8AC3E}">
        <p14:creationId xmlns:p14="http://schemas.microsoft.com/office/powerpoint/2010/main" val="18537595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35</a:t>
            </a:fld>
            <a:endParaRPr lang="en-US">
              <a:solidFill>
                <a:prstClr val="black"/>
              </a:solidFill>
            </a:endParaRPr>
          </a:p>
        </p:txBody>
      </p:sp>
    </p:spTree>
    <p:extLst>
      <p:ext uri="{BB962C8B-B14F-4D97-AF65-F5344CB8AC3E}">
        <p14:creationId xmlns:p14="http://schemas.microsoft.com/office/powerpoint/2010/main" val="910326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a:t>
            </a:r>
            <a:r>
              <a:rPr lang="en-US" baseline="0" dirty="0" smtClean="0"/>
              <a:t> idea to visit sponsor/program officer.</a:t>
            </a:r>
            <a:endParaRPr lang="en-US" dirty="0"/>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36</a:t>
            </a:fld>
            <a:endParaRPr lang="en-US">
              <a:solidFill>
                <a:prstClr val="black"/>
              </a:solidFill>
            </a:endParaRPr>
          </a:p>
        </p:txBody>
      </p:sp>
    </p:spTree>
    <p:extLst>
      <p:ext uri="{BB962C8B-B14F-4D97-AF65-F5344CB8AC3E}">
        <p14:creationId xmlns:p14="http://schemas.microsoft.com/office/powerpoint/2010/main" val="29702714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37</a:t>
            </a:fld>
            <a:endParaRPr lang="en-US">
              <a:solidFill>
                <a:prstClr val="black"/>
              </a:solidFill>
            </a:endParaRPr>
          </a:p>
        </p:txBody>
      </p:sp>
    </p:spTree>
    <p:extLst>
      <p:ext uri="{BB962C8B-B14F-4D97-AF65-F5344CB8AC3E}">
        <p14:creationId xmlns:p14="http://schemas.microsoft.com/office/powerpoint/2010/main" val="261917514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38</a:t>
            </a:fld>
            <a:endParaRPr lang="en-US">
              <a:solidFill>
                <a:prstClr val="black"/>
              </a:solidFill>
            </a:endParaRPr>
          </a:p>
        </p:txBody>
      </p:sp>
    </p:spTree>
    <p:extLst>
      <p:ext uri="{BB962C8B-B14F-4D97-AF65-F5344CB8AC3E}">
        <p14:creationId xmlns:p14="http://schemas.microsoft.com/office/powerpoint/2010/main" val="8250216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40565688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40</a:t>
            </a:fld>
            <a:endParaRPr lang="en-US">
              <a:solidFill>
                <a:prstClr val="black"/>
              </a:solidFill>
            </a:endParaRPr>
          </a:p>
        </p:txBody>
      </p:sp>
    </p:spTree>
    <p:extLst>
      <p:ext uri="{BB962C8B-B14F-4D97-AF65-F5344CB8AC3E}">
        <p14:creationId xmlns:p14="http://schemas.microsoft.com/office/powerpoint/2010/main" val="71925184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41</a:t>
            </a:fld>
            <a:endParaRPr lang="en-US">
              <a:solidFill>
                <a:prstClr val="black"/>
              </a:solidFill>
            </a:endParaRPr>
          </a:p>
        </p:txBody>
      </p:sp>
    </p:spTree>
    <p:extLst>
      <p:ext uri="{BB962C8B-B14F-4D97-AF65-F5344CB8AC3E}">
        <p14:creationId xmlns:p14="http://schemas.microsoft.com/office/powerpoint/2010/main" val="2389801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144103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42</a:t>
            </a:fld>
            <a:endParaRPr lang="en-US">
              <a:solidFill>
                <a:prstClr val="black"/>
              </a:solidFill>
            </a:endParaRPr>
          </a:p>
        </p:txBody>
      </p:sp>
    </p:spTree>
    <p:extLst>
      <p:ext uri="{BB962C8B-B14F-4D97-AF65-F5344CB8AC3E}">
        <p14:creationId xmlns:p14="http://schemas.microsoft.com/office/powerpoint/2010/main" val="343119553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43</a:t>
            </a:fld>
            <a:endParaRPr lang="en-US">
              <a:solidFill>
                <a:prstClr val="black"/>
              </a:solidFill>
            </a:endParaRPr>
          </a:p>
        </p:txBody>
      </p:sp>
    </p:spTree>
    <p:extLst>
      <p:ext uri="{BB962C8B-B14F-4D97-AF65-F5344CB8AC3E}">
        <p14:creationId xmlns:p14="http://schemas.microsoft.com/office/powerpoint/2010/main" val="254036382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44</a:t>
            </a:fld>
            <a:endParaRPr lang="en-US">
              <a:solidFill>
                <a:prstClr val="black"/>
              </a:solidFill>
            </a:endParaRPr>
          </a:p>
        </p:txBody>
      </p:sp>
    </p:spTree>
    <p:extLst>
      <p:ext uri="{BB962C8B-B14F-4D97-AF65-F5344CB8AC3E}">
        <p14:creationId xmlns:p14="http://schemas.microsoft.com/office/powerpoint/2010/main" val="11124818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45</a:t>
            </a:fld>
            <a:endParaRPr lang="en-US">
              <a:solidFill>
                <a:prstClr val="black"/>
              </a:solidFill>
            </a:endParaRPr>
          </a:p>
        </p:txBody>
      </p:sp>
    </p:spTree>
    <p:extLst>
      <p:ext uri="{BB962C8B-B14F-4D97-AF65-F5344CB8AC3E}">
        <p14:creationId xmlns:p14="http://schemas.microsoft.com/office/powerpoint/2010/main" val="69811599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CSUN’s CARE</a:t>
            </a:r>
            <a:r>
              <a:rPr lang="en-US" baseline="0" dirty="0" smtClean="0"/>
              <a:t> --  Center for Assessment and Research Evaluation </a:t>
            </a:r>
            <a:endParaRPr lang="en-US" dirty="0"/>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46</a:t>
            </a:fld>
            <a:endParaRPr lang="en-US">
              <a:solidFill>
                <a:prstClr val="black"/>
              </a:solidFill>
            </a:endParaRPr>
          </a:p>
        </p:txBody>
      </p:sp>
    </p:spTree>
    <p:extLst>
      <p:ext uri="{BB962C8B-B14F-4D97-AF65-F5344CB8AC3E}">
        <p14:creationId xmlns:p14="http://schemas.microsoft.com/office/powerpoint/2010/main" val="156091959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47</a:t>
            </a:fld>
            <a:endParaRPr lang="en-US">
              <a:solidFill>
                <a:prstClr val="black"/>
              </a:solidFill>
            </a:endParaRPr>
          </a:p>
        </p:txBody>
      </p:sp>
    </p:spTree>
    <p:extLst>
      <p:ext uri="{BB962C8B-B14F-4D97-AF65-F5344CB8AC3E}">
        <p14:creationId xmlns:p14="http://schemas.microsoft.com/office/powerpoint/2010/main" val="310454564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48</a:t>
            </a:fld>
            <a:endParaRPr lang="en-US">
              <a:solidFill>
                <a:prstClr val="black"/>
              </a:solidFill>
            </a:endParaRPr>
          </a:p>
        </p:txBody>
      </p:sp>
    </p:spTree>
    <p:extLst>
      <p:ext uri="{BB962C8B-B14F-4D97-AF65-F5344CB8AC3E}">
        <p14:creationId xmlns:p14="http://schemas.microsoft.com/office/powerpoint/2010/main" val="72426945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49</a:t>
            </a:fld>
            <a:endParaRPr lang="en-US">
              <a:solidFill>
                <a:prstClr val="black"/>
              </a:solidFill>
            </a:endParaRPr>
          </a:p>
        </p:txBody>
      </p:sp>
    </p:spTree>
    <p:extLst>
      <p:ext uri="{BB962C8B-B14F-4D97-AF65-F5344CB8AC3E}">
        <p14:creationId xmlns:p14="http://schemas.microsoft.com/office/powerpoint/2010/main" val="159965916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50</a:t>
            </a:fld>
            <a:endParaRPr lang="en-US">
              <a:solidFill>
                <a:prstClr val="black"/>
              </a:solidFill>
            </a:endParaRPr>
          </a:p>
        </p:txBody>
      </p:sp>
    </p:spTree>
    <p:extLst>
      <p:ext uri="{BB962C8B-B14F-4D97-AF65-F5344CB8AC3E}">
        <p14:creationId xmlns:p14="http://schemas.microsoft.com/office/powerpoint/2010/main" val="160184235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51</a:t>
            </a:fld>
            <a:endParaRPr lang="en-US">
              <a:solidFill>
                <a:prstClr val="black"/>
              </a:solidFill>
            </a:endParaRPr>
          </a:p>
        </p:txBody>
      </p:sp>
    </p:spTree>
    <p:extLst>
      <p:ext uri="{BB962C8B-B14F-4D97-AF65-F5344CB8AC3E}">
        <p14:creationId xmlns:p14="http://schemas.microsoft.com/office/powerpoint/2010/main" val="3434111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a:noFill/>
        </p:spPr>
        <p:txBody>
          <a:bodyPr/>
          <a:lstStyle/>
          <a:p>
            <a:r>
              <a:rPr lang="en-US" dirty="0" smtClean="0">
                <a:solidFill>
                  <a:prstClr val="black"/>
                </a:solidFill>
              </a:rPr>
              <a:t>DUE DD Presentation</a:t>
            </a:r>
          </a:p>
        </p:txBody>
      </p:sp>
      <p:sp>
        <p:nvSpPr>
          <p:cNvPr id="64515" name="Rectangle 3"/>
          <p:cNvSpPr>
            <a:spLocks noGrp="1" noChangeArrowheads="1"/>
          </p:cNvSpPr>
          <p:nvPr>
            <p:ph type="dt" sz="quarter" idx="1"/>
          </p:nvPr>
        </p:nvSpPr>
        <p:spPr>
          <a:noFill/>
        </p:spPr>
        <p:txBody>
          <a:bodyPr/>
          <a:lstStyle/>
          <a:p>
            <a:r>
              <a:rPr lang="en-US" dirty="0" smtClean="0">
                <a:solidFill>
                  <a:prstClr val="black"/>
                </a:solidFill>
              </a:rPr>
              <a:t>14 Jul 06</a:t>
            </a:r>
          </a:p>
        </p:txBody>
      </p:sp>
      <p:sp>
        <p:nvSpPr>
          <p:cNvPr id="64516" name="Rectangle 6"/>
          <p:cNvSpPr>
            <a:spLocks noGrp="1" noChangeArrowheads="1"/>
          </p:cNvSpPr>
          <p:nvPr>
            <p:ph type="ftr" sz="quarter" idx="4"/>
          </p:nvPr>
        </p:nvSpPr>
        <p:spPr>
          <a:noFill/>
        </p:spPr>
        <p:txBody>
          <a:bodyPr/>
          <a:lstStyle/>
          <a:p>
            <a:r>
              <a:rPr lang="en-US" dirty="0" smtClean="0">
                <a:solidFill>
                  <a:prstClr val="black"/>
                </a:solidFill>
              </a:rPr>
              <a:t>D M Litynski</a:t>
            </a:r>
          </a:p>
        </p:txBody>
      </p:sp>
      <p:sp>
        <p:nvSpPr>
          <p:cNvPr id="64517" name="Rectangle 7"/>
          <p:cNvSpPr>
            <a:spLocks noGrp="1" noChangeArrowheads="1"/>
          </p:cNvSpPr>
          <p:nvPr>
            <p:ph type="sldNum" sz="quarter" idx="5"/>
          </p:nvPr>
        </p:nvSpPr>
        <p:spPr>
          <a:noFill/>
        </p:spPr>
        <p:txBody>
          <a:bodyPr/>
          <a:lstStyle/>
          <a:p>
            <a:fld id="{46898640-ABEC-4CEB-BBFA-1B42F388D50C}" type="slidenum">
              <a:rPr lang="en-US" smtClean="0">
                <a:solidFill>
                  <a:prstClr val="black"/>
                </a:solidFill>
              </a:rPr>
              <a:pPr/>
              <a:t>7</a:t>
            </a:fld>
            <a:endParaRPr lang="en-US" dirty="0" smtClean="0">
              <a:solidFill>
                <a:prstClr val="black"/>
              </a:solidFill>
            </a:endParaRPr>
          </a:p>
        </p:txBody>
      </p:sp>
      <p:sp>
        <p:nvSpPr>
          <p:cNvPr id="64518" name="Rectangle 2"/>
          <p:cNvSpPr>
            <a:spLocks noGrp="1" noRot="1" noChangeAspect="1" noChangeArrowheads="1" noTextEdit="1"/>
          </p:cNvSpPr>
          <p:nvPr>
            <p:ph type="sldImg"/>
          </p:nvPr>
        </p:nvSpPr>
        <p:spPr>
          <a:ln/>
        </p:spPr>
      </p:sp>
      <p:sp>
        <p:nvSpPr>
          <p:cNvPr id="64519"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18428195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52</a:t>
            </a:fld>
            <a:endParaRPr lang="en-US">
              <a:solidFill>
                <a:prstClr val="black"/>
              </a:solidFill>
            </a:endParaRPr>
          </a:p>
        </p:txBody>
      </p:sp>
    </p:spTree>
    <p:extLst>
      <p:ext uri="{BB962C8B-B14F-4D97-AF65-F5344CB8AC3E}">
        <p14:creationId xmlns:p14="http://schemas.microsoft.com/office/powerpoint/2010/main" val="212203441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53</a:t>
            </a:fld>
            <a:endParaRPr lang="en-US">
              <a:solidFill>
                <a:prstClr val="black"/>
              </a:solidFill>
            </a:endParaRPr>
          </a:p>
        </p:txBody>
      </p:sp>
    </p:spTree>
    <p:extLst>
      <p:ext uri="{BB962C8B-B14F-4D97-AF65-F5344CB8AC3E}">
        <p14:creationId xmlns:p14="http://schemas.microsoft.com/office/powerpoint/2010/main" val="194894974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bwMode="auto">
          <a:xfrm>
            <a:off x="701674" y="4415236"/>
            <a:ext cx="5607052" cy="4182271"/>
          </a:xfrm>
          <a:prstGeom prst="rect">
            <a:avLst/>
          </a:prstGeom>
          <a:noFill/>
          <a:ln>
            <a:miter lim="800000"/>
            <a:headEnd/>
            <a:tailEnd/>
          </a:ln>
        </p:spPr>
        <p:txBody>
          <a:bodyPr lIns="95683" tIns="47841" rIns="95683" bIns="47841"/>
          <a:lstStyle/>
          <a:p>
            <a:pPr lvl="1" eaLnBrk="1" hangingPunct="1">
              <a:lnSpc>
                <a:spcPct val="90000"/>
              </a:lnSpc>
              <a:buClr>
                <a:srgbClr val="FC0128"/>
              </a:buClr>
            </a:pPr>
            <a:endParaRPr lang="en-US" dirty="0" smtClean="0"/>
          </a:p>
        </p:txBody>
      </p:sp>
    </p:spTree>
    <p:extLst>
      <p:ext uri="{BB962C8B-B14F-4D97-AF65-F5344CB8AC3E}">
        <p14:creationId xmlns:p14="http://schemas.microsoft.com/office/powerpoint/2010/main" val="72251509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55</a:t>
            </a:fld>
            <a:endParaRPr lang="en-US">
              <a:solidFill>
                <a:prstClr val="black"/>
              </a:solidFill>
            </a:endParaRPr>
          </a:p>
        </p:txBody>
      </p:sp>
    </p:spTree>
    <p:extLst>
      <p:ext uri="{BB962C8B-B14F-4D97-AF65-F5344CB8AC3E}">
        <p14:creationId xmlns:p14="http://schemas.microsoft.com/office/powerpoint/2010/main" val="364742935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56</a:t>
            </a:fld>
            <a:endParaRPr lang="en-US">
              <a:solidFill>
                <a:prstClr val="black"/>
              </a:solidFill>
            </a:endParaRPr>
          </a:p>
        </p:txBody>
      </p:sp>
    </p:spTree>
    <p:extLst>
      <p:ext uri="{BB962C8B-B14F-4D97-AF65-F5344CB8AC3E}">
        <p14:creationId xmlns:p14="http://schemas.microsoft.com/office/powerpoint/2010/main" val="19752265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C9A5E9-68C4-4750-A554-9FB1DDCABC1A}" type="slidenum">
              <a:rPr lang="en-US" smtClean="0">
                <a:solidFill>
                  <a:prstClr val="black"/>
                </a:solidFill>
              </a:rPr>
              <a:pPr/>
              <a:t>57</a:t>
            </a:fld>
            <a:endParaRPr lang="en-US" dirty="0">
              <a:solidFill>
                <a:prstClr val="black"/>
              </a:solidFill>
            </a:endParaRPr>
          </a:p>
        </p:txBody>
      </p:sp>
    </p:spTree>
    <p:extLst>
      <p:ext uri="{BB962C8B-B14F-4D97-AF65-F5344CB8AC3E}">
        <p14:creationId xmlns:p14="http://schemas.microsoft.com/office/powerpoint/2010/main" val="379112236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58</a:t>
            </a:fld>
            <a:endParaRPr lang="en-US">
              <a:solidFill>
                <a:prstClr val="black"/>
              </a:solidFill>
            </a:endParaRPr>
          </a:p>
        </p:txBody>
      </p:sp>
    </p:spTree>
    <p:extLst>
      <p:ext uri="{BB962C8B-B14F-4D97-AF65-F5344CB8AC3E}">
        <p14:creationId xmlns:p14="http://schemas.microsoft.com/office/powerpoint/2010/main" val="19013139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209675" y="720725"/>
            <a:ext cx="4600575" cy="3449638"/>
          </a:xfrm>
          <a:ln/>
        </p:spPr>
      </p:sp>
      <p:sp>
        <p:nvSpPr>
          <p:cNvPr id="41987" name="Rectangle 3"/>
          <p:cNvSpPr>
            <a:spLocks noGrp="1" noChangeArrowheads="1"/>
          </p:cNvSpPr>
          <p:nvPr>
            <p:ph type="body" idx="1"/>
          </p:nvPr>
        </p:nvSpPr>
        <p:spPr bwMode="auto">
          <a:xfrm>
            <a:off x="936094" y="4448517"/>
            <a:ext cx="5165141" cy="4144235"/>
          </a:xfrm>
          <a:prstGeom prst="rect">
            <a:avLst/>
          </a:prstGeom>
          <a:noFill/>
          <a:ln w="12700">
            <a:miter lim="800000"/>
            <a:headEnd type="none" w="sm" len="sm"/>
            <a:tailEnd type="none" w="sm" len="sm"/>
          </a:ln>
        </p:spPr>
        <p:txBody>
          <a:bodyPr lIns="95683" tIns="47841" rIns="95683" bIns="47841"/>
          <a:lstStyle/>
          <a:p>
            <a:pPr defTabSz="956941">
              <a:spcBef>
                <a:spcPct val="0"/>
              </a:spcBef>
            </a:pPr>
            <a:endParaRPr lang="en-US" sz="2400" dirty="0"/>
          </a:p>
        </p:txBody>
      </p:sp>
    </p:spTree>
    <p:extLst>
      <p:ext uri="{BB962C8B-B14F-4D97-AF65-F5344CB8AC3E}">
        <p14:creationId xmlns:p14="http://schemas.microsoft.com/office/powerpoint/2010/main" val="164306608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bwMode="auto">
          <a:xfrm>
            <a:off x="701674" y="4416821"/>
            <a:ext cx="5607052" cy="4182270"/>
          </a:xfrm>
          <a:prstGeom prst="rect">
            <a:avLst/>
          </a:prstGeom>
          <a:noFill/>
          <a:ln>
            <a:miter lim="800000"/>
            <a:headEnd/>
            <a:tailEnd/>
          </a:ln>
        </p:spPr>
        <p:txBody>
          <a:bodyPr lIns="91432" tIns="45715" rIns="91432" bIns="45715"/>
          <a:lstStyle/>
          <a:p>
            <a:endParaRPr lang="en-US" smtClean="0"/>
          </a:p>
        </p:txBody>
      </p:sp>
    </p:spTree>
    <p:extLst>
      <p:ext uri="{BB962C8B-B14F-4D97-AF65-F5344CB8AC3E}">
        <p14:creationId xmlns:p14="http://schemas.microsoft.com/office/powerpoint/2010/main" val="33400259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 only</a:t>
            </a:r>
            <a:r>
              <a:rPr lang="en-US" baseline="0" dirty="0" smtClean="0"/>
              <a:t> one rating for TUES</a:t>
            </a:r>
          </a:p>
          <a:p>
            <a:r>
              <a:rPr lang="en-US" baseline="0" dirty="0" smtClean="0"/>
              <a:t>May change rating during or after panel discussion</a:t>
            </a:r>
            <a:endParaRPr lang="en-US" dirty="0"/>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61</a:t>
            </a:fld>
            <a:endParaRPr lang="en-US">
              <a:solidFill>
                <a:prstClr val="black"/>
              </a:solidFill>
            </a:endParaRPr>
          </a:p>
        </p:txBody>
      </p:sp>
    </p:spTree>
    <p:extLst>
      <p:ext uri="{BB962C8B-B14F-4D97-AF65-F5344CB8AC3E}">
        <p14:creationId xmlns:p14="http://schemas.microsoft.com/office/powerpoint/2010/main" val="1967343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NOTE:</a:t>
            </a:r>
            <a:r>
              <a:rPr lang="en-US" sz="1600" baseline="0" dirty="0" smtClean="0"/>
              <a:t>  Though this presentation speaks directly about the National Science Foundation, I will emphasize points that are applicable to all sponsors.</a:t>
            </a:r>
            <a:endParaRPr lang="en-US" sz="1600" dirty="0"/>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52643122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7F255EAA-B52B-461C-B875-D404FD4C0D47}" type="slidenum">
              <a:rPr lang="en-US" smtClean="0">
                <a:solidFill>
                  <a:prstClr val="black"/>
                </a:solidFill>
              </a:rPr>
              <a:pPr/>
              <a:t>62</a:t>
            </a:fld>
            <a:endParaRPr lang="en-US" smtClean="0">
              <a:solidFill>
                <a:prstClr val="black"/>
              </a:solidFill>
            </a:endParaRPr>
          </a:p>
        </p:txBody>
      </p:sp>
      <p:sp>
        <p:nvSpPr>
          <p:cNvPr id="56323" name="Rectangle 7"/>
          <p:cNvSpPr txBox="1">
            <a:spLocks noGrp="1" noChangeArrowheads="1"/>
          </p:cNvSpPr>
          <p:nvPr/>
        </p:nvSpPr>
        <p:spPr bwMode="auto">
          <a:xfrm>
            <a:off x="3972257" y="8830658"/>
            <a:ext cx="3038144" cy="465742"/>
          </a:xfrm>
          <a:prstGeom prst="rect">
            <a:avLst/>
          </a:prstGeom>
          <a:noFill/>
          <a:ln w="9525">
            <a:noFill/>
            <a:miter lim="800000"/>
            <a:headEnd/>
            <a:tailEnd/>
          </a:ln>
        </p:spPr>
        <p:txBody>
          <a:bodyPr lIns="93150" tIns="46575" rIns="93150" bIns="46575" anchor="b"/>
          <a:lstStyle/>
          <a:p>
            <a:pPr algn="r" defTabSz="931860"/>
            <a:fld id="{F5908465-E174-475E-8034-5585342BBEE3}" type="slidenum">
              <a:rPr lang="en-US" sz="1100">
                <a:solidFill>
                  <a:prstClr val="black"/>
                </a:solidFill>
              </a:rPr>
              <a:pPr algn="r" defTabSz="931860"/>
              <a:t>62</a:t>
            </a:fld>
            <a:endParaRPr lang="en-US" sz="1100" dirty="0">
              <a:solidFill>
                <a:prstClr val="black"/>
              </a:solidFill>
            </a:endParaRPr>
          </a:p>
        </p:txBody>
      </p:sp>
      <p:sp>
        <p:nvSpPr>
          <p:cNvPr id="56324" name="Rectangle 2"/>
          <p:cNvSpPr>
            <a:spLocks noGrp="1" noRot="1" noChangeAspect="1" noChangeArrowheads="1" noTextEdit="1"/>
          </p:cNvSpPr>
          <p:nvPr>
            <p:ph type="sldImg"/>
          </p:nvPr>
        </p:nvSpPr>
        <p:spPr>
          <a:ln/>
        </p:spPr>
      </p:sp>
      <p:sp>
        <p:nvSpPr>
          <p:cNvPr id="56325" name="Rectangle 3"/>
          <p:cNvSpPr>
            <a:spLocks noGrp="1" noChangeArrowheads="1"/>
          </p:cNvSpPr>
          <p:nvPr>
            <p:ph type="body" idx="1"/>
          </p:nvPr>
        </p:nvSpPr>
        <p:spPr>
          <a:noFill/>
          <a:ln/>
        </p:spPr>
        <p:txBody>
          <a:bodyPr/>
          <a:lstStyle/>
          <a:p>
            <a:pPr eaLnBrk="1" hangingPunct="1"/>
            <a:r>
              <a:rPr lang="en-US" smtClean="0">
                <a:latin typeface="Times New Roman" pitchFamily="18" charset="0"/>
              </a:rPr>
              <a:t>During talk need to give the appropriate directive relative to the need to read or use Supplementary Documentation</a:t>
            </a:r>
          </a:p>
        </p:txBody>
      </p:sp>
    </p:spTree>
    <p:extLst>
      <p:ext uri="{BB962C8B-B14F-4D97-AF65-F5344CB8AC3E}">
        <p14:creationId xmlns:p14="http://schemas.microsoft.com/office/powerpoint/2010/main" val="380775073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bwMode="auto">
          <a:xfrm>
            <a:off x="701674" y="4416821"/>
            <a:ext cx="5607052" cy="4182270"/>
          </a:xfrm>
          <a:prstGeom prst="rect">
            <a:avLst/>
          </a:prstGeom>
          <a:noFill/>
          <a:ln>
            <a:miter lim="800000"/>
            <a:headEnd/>
            <a:tailEnd/>
          </a:ln>
        </p:spPr>
        <p:txBody>
          <a:bodyPr lIns="91432" tIns="45715" rIns="91432" bIns="45715"/>
          <a:lstStyle/>
          <a:p>
            <a:endParaRPr lang="en-US" smtClean="0"/>
          </a:p>
        </p:txBody>
      </p:sp>
    </p:spTree>
    <p:extLst>
      <p:ext uri="{BB962C8B-B14F-4D97-AF65-F5344CB8AC3E}">
        <p14:creationId xmlns:p14="http://schemas.microsoft.com/office/powerpoint/2010/main" val="3114021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bwMode="auto">
          <a:xfrm>
            <a:off x="701674" y="4416821"/>
            <a:ext cx="5607052" cy="4182270"/>
          </a:xfrm>
          <a:prstGeom prst="rect">
            <a:avLst/>
          </a:prstGeom>
          <a:noFill/>
          <a:ln>
            <a:miter lim="800000"/>
            <a:headEnd/>
            <a:tailEnd/>
          </a:ln>
        </p:spPr>
        <p:txBody>
          <a:bodyPr lIns="91432" tIns="45715" rIns="91432" bIns="45715"/>
          <a:lstStyle/>
          <a:p>
            <a:endParaRPr lang="en-US" smtClean="0"/>
          </a:p>
        </p:txBody>
      </p:sp>
    </p:spTree>
    <p:extLst>
      <p:ext uri="{BB962C8B-B14F-4D97-AF65-F5344CB8AC3E}">
        <p14:creationId xmlns:p14="http://schemas.microsoft.com/office/powerpoint/2010/main" val="220157201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65</a:t>
            </a:fld>
            <a:endParaRPr lang="en-US">
              <a:solidFill>
                <a:prstClr val="black"/>
              </a:solidFill>
            </a:endParaRPr>
          </a:p>
        </p:txBody>
      </p:sp>
    </p:spTree>
    <p:extLst>
      <p:ext uri="{BB962C8B-B14F-4D97-AF65-F5344CB8AC3E}">
        <p14:creationId xmlns:p14="http://schemas.microsoft.com/office/powerpoint/2010/main" val="309981222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1209675" y="720725"/>
            <a:ext cx="4600575" cy="3449638"/>
          </a:xfrm>
          <a:ln/>
        </p:spPr>
      </p:sp>
      <p:sp>
        <p:nvSpPr>
          <p:cNvPr id="46083" name="Rectangle 3"/>
          <p:cNvSpPr>
            <a:spLocks noGrp="1" noChangeArrowheads="1"/>
          </p:cNvSpPr>
          <p:nvPr>
            <p:ph type="body" idx="1"/>
          </p:nvPr>
        </p:nvSpPr>
        <p:spPr bwMode="auto">
          <a:xfrm>
            <a:off x="923422" y="4423160"/>
            <a:ext cx="5163557" cy="4174347"/>
          </a:xfrm>
          <a:prstGeom prst="rect">
            <a:avLst/>
          </a:prstGeom>
          <a:noFill/>
          <a:ln w="12700">
            <a:miter lim="800000"/>
            <a:headEnd type="none" w="sm" len="sm"/>
            <a:tailEnd type="none" w="sm" len="sm"/>
          </a:ln>
        </p:spPr>
        <p:txBody>
          <a:bodyPr lIns="95683" tIns="47841" rIns="95683" bIns="47841"/>
          <a:lstStyle/>
          <a:p>
            <a:pPr defTabSz="956941">
              <a:spcBef>
                <a:spcPct val="0"/>
              </a:spcBef>
            </a:pPr>
            <a:endParaRPr lang="en-US" sz="2400" dirty="0"/>
          </a:p>
        </p:txBody>
      </p:sp>
    </p:spTree>
    <p:extLst>
      <p:ext uri="{BB962C8B-B14F-4D97-AF65-F5344CB8AC3E}">
        <p14:creationId xmlns:p14="http://schemas.microsoft.com/office/powerpoint/2010/main" val="122782854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1209675" y="720725"/>
            <a:ext cx="4600575" cy="3449638"/>
          </a:xfrm>
          <a:ln/>
        </p:spPr>
      </p:sp>
      <p:sp>
        <p:nvSpPr>
          <p:cNvPr id="50179" name="Rectangle 3"/>
          <p:cNvSpPr>
            <a:spLocks noGrp="1" noChangeArrowheads="1"/>
          </p:cNvSpPr>
          <p:nvPr>
            <p:ph type="body" idx="1"/>
          </p:nvPr>
        </p:nvSpPr>
        <p:spPr bwMode="auto">
          <a:xfrm>
            <a:off x="923422" y="4423160"/>
            <a:ext cx="5163557" cy="4174347"/>
          </a:xfrm>
          <a:prstGeom prst="rect">
            <a:avLst/>
          </a:prstGeom>
          <a:noFill/>
          <a:ln w="12700">
            <a:miter lim="800000"/>
            <a:headEnd type="none" w="sm" len="sm"/>
            <a:tailEnd type="none" w="sm" len="sm"/>
          </a:ln>
        </p:spPr>
        <p:txBody>
          <a:bodyPr lIns="95683" tIns="47841" rIns="95683" bIns="47841"/>
          <a:lstStyle/>
          <a:p>
            <a:pPr defTabSz="956941">
              <a:spcBef>
                <a:spcPct val="0"/>
              </a:spcBef>
            </a:pPr>
            <a:endParaRPr lang="en-US" sz="2400" dirty="0"/>
          </a:p>
        </p:txBody>
      </p:sp>
    </p:spTree>
    <p:extLst>
      <p:ext uri="{BB962C8B-B14F-4D97-AF65-F5344CB8AC3E}">
        <p14:creationId xmlns:p14="http://schemas.microsoft.com/office/powerpoint/2010/main" val="329731393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209675" y="720725"/>
            <a:ext cx="4600575" cy="3449638"/>
          </a:xfrm>
          <a:ln/>
        </p:spPr>
      </p:sp>
      <p:sp>
        <p:nvSpPr>
          <p:cNvPr id="51203" name="Rectangle 3"/>
          <p:cNvSpPr>
            <a:spLocks noGrp="1" noChangeArrowheads="1"/>
          </p:cNvSpPr>
          <p:nvPr>
            <p:ph type="body" idx="1"/>
          </p:nvPr>
        </p:nvSpPr>
        <p:spPr bwMode="auto">
          <a:xfrm>
            <a:off x="923422" y="4423160"/>
            <a:ext cx="5163557" cy="4174347"/>
          </a:xfrm>
          <a:prstGeom prst="rect">
            <a:avLst/>
          </a:prstGeom>
          <a:noFill/>
          <a:ln w="12700">
            <a:miter lim="800000"/>
            <a:headEnd type="none" w="sm" len="sm"/>
            <a:tailEnd type="none" w="sm" len="sm"/>
          </a:ln>
        </p:spPr>
        <p:txBody>
          <a:bodyPr lIns="95683" tIns="47841" rIns="95683" bIns="47841"/>
          <a:lstStyle/>
          <a:p>
            <a:pPr defTabSz="956941">
              <a:spcBef>
                <a:spcPct val="0"/>
              </a:spcBef>
            </a:pPr>
            <a:endParaRPr lang="en-US" sz="2400" dirty="0"/>
          </a:p>
        </p:txBody>
      </p:sp>
    </p:spTree>
    <p:extLst>
      <p:ext uri="{BB962C8B-B14F-4D97-AF65-F5344CB8AC3E}">
        <p14:creationId xmlns:p14="http://schemas.microsoft.com/office/powerpoint/2010/main" val="11334246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p:spPr>
        <p:txBody>
          <a:bodyPr/>
          <a:lstStyle/>
          <a:p>
            <a:fld id="{2FEC64B7-9C8C-471D-85C3-5CC57103CFC3}" type="slidenum">
              <a:rPr lang="en-US" smtClean="0">
                <a:solidFill>
                  <a:prstClr val="black"/>
                </a:solidFill>
              </a:rPr>
              <a:pPr/>
              <a:t>69</a:t>
            </a:fld>
            <a:endParaRPr lang="en-US" smtClean="0">
              <a:solidFill>
                <a:prstClr val="black"/>
              </a:solidFill>
            </a:endParaRPr>
          </a:p>
        </p:txBody>
      </p:sp>
      <p:sp>
        <p:nvSpPr>
          <p:cNvPr id="179203" name="Rectangle 2"/>
          <p:cNvSpPr>
            <a:spLocks noGrp="1" noRot="1" noChangeAspect="1" noChangeArrowheads="1" noTextEdit="1"/>
          </p:cNvSpPr>
          <p:nvPr>
            <p:ph type="sldImg"/>
          </p:nvPr>
        </p:nvSpPr>
        <p:spPr>
          <a:ln/>
        </p:spPr>
      </p:sp>
      <p:sp>
        <p:nvSpPr>
          <p:cNvPr id="17920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67262178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latin typeface="Arial Narrow" pitchFamily="34" charset="0"/>
                <a:cs typeface="Arial" pitchFamily="34" charset="0"/>
              </a:rPr>
              <a:t>TUES Program</a:t>
            </a:r>
            <a:endParaRPr lang="en-US" dirty="0"/>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70</a:t>
            </a:fld>
            <a:endParaRPr lang="en-US">
              <a:solidFill>
                <a:prstClr val="black"/>
              </a:solidFill>
            </a:endParaRPr>
          </a:p>
        </p:txBody>
      </p:sp>
    </p:spTree>
    <p:extLst>
      <p:ext uri="{BB962C8B-B14F-4D97-AF65-F5344CB8AC3E}">
        <p14:creationId xmlns:p14="http://schemas.microsoft.com/office/powerpoint/2010/main" val="268868049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1150938" y="690563"/>
            <a:ext cx="4708525" cy="3532187"/>
          </a:xfrm>
          <a:ln/>
        </p:spPr>
      </p:sp>
      <p:sp>
        <p:nvSpPr>
          <p:cNvPr id="33795" name="Rectangle 3"/>
          <p:cNvSpPr>
            <a:spLocks noGrp="1" noChangeArrowheads="1"/>
          </p:cNvSpPr>
          <p:nvPr>
            <p:ph type="body" idx="1"/>
          </p:nvPr>
        </p:nvSpPr>
        <p:spPr>
          <a:xfrm>
            <a:off x="924984" y="4449764"/>
            <a:ext cx="5160434" cy="4143374"/>
          </a:xfrm>
          <a:noFill/>
          <a:ln/>
        </p:spPr>
        <p:txBody>
          <a:bodyPr/>
          <a:lstStyle/>
          <a:p>
            <a:pPr eaLnBrk="1" hangingPunct="1"/>
            <a:endParaRPr lang="en-US" smtClean="0"/>
          </a:p>
        </p:txBody>
      </p:sp>
    </p:spTree>
    <p:extLst>
      <p:ext uri="{BB962C8B-B14F-4D97-AF65-F5344CB8AC3E}">
        <p14:creationId xmlns:p14="http://schemas.microsoft.com/office/powerpoint/2010/main" val="795591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90801384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1150938" y="690563"/>
            <a:ext cx="4708525" cy="3532187"/>
          </a:xfrm>
          <a:ln/>
        </p:spPr>
      </p:sp>
      <p:sp>
        <p:nvSpPr>
          <p:cNvPr id="33795" name="Rectangle 3"/>
          <p:cNvSpPr>
            <a:spLocks noGrp="1" noChangeArrowheads="1"/>
          </p:cNvSpPr>
          <p:nvPr>
            <p:ph type="body" idx="1"/>
          </p:nvPr>
        </p:nvSpPr>
        <p:spPr>
          <a:xfrm>
            <a:off x="924984" y="4449764"/>
            <a:ext cx="5160434" cy="4143374"/>
          </a:xfrm>
          <a:noFill/>
          <a:ln/>
        </p:spPr>
        <p:txBody>
          <a:bodyPr/>
          <a:lstStyle/>
          <a:p>
            <a:pPr eaLnBrk="1" hangingPunct="1"/>
            <a:endParaRPr lang="en-US" smtClean="0"/>
          </a:p>
        </p:txBody>
      </p:sp>
    </p:spTree>
    <p:extLst>
      <p:ext uri="{BB962C8B-B14F-4D97-AF65-F5344CB8AC3E}">
        <p14:creationId xmlns:p14="http://schemas.microsoft.com/office/powerpoint/2010/main" val="355193208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50938" y="690563"/>
            <a:ext cx="4708525" cy="3532187"/>
          </a:xfrm>
          <a:ln/>
        </p:spPr>
      </p:sp>
      <p:sp>
        <p:nvSpPr>
          <p:cNvPr id="35843" name="Rectangle 3"/>
          <p:cNvSpPr>
            <a:spLocks noGrp="1" noChangeArrowheads="1"/>
          </p:cNvSpPr>
          <p:nvPr>
            <p:ph type="body" idx="1"/>
          </p:nvPr>
        </p:nvSpPr>
        <p:spPr>
          <a:xfrm>
            <a:off x="924984" y="4449764"/>
            <a:ext cx="5160434" cy="4143374"/>
          </a:xfrm>
          <a:noFill/>
          <a:ln/>
        </p:spPr>
        <p:txBody>
          <a:bodyPr/>
          <a:lstStyle/>
          <a:p>
            <a:pPr eaLnBrk="1" hangingPunct="1">
              <a:buFontTx/>
              <a:buChar char="•"/>
            </a:pPr>
            <a:r>
              <a:rPr lang="en-US" dirty="0" smtClean="0"/>
              <a:t>Program Directors make a recommendation to award or decline based on the input from merit review</a:t>
            </a:r>
          </a:p>
          <a:p>
            <a:pPr eaLnBrk="1" hangingPunct="1">
              <a:buFontTx/>
              <a:buChar char="•"/>
            </a:pPr>
            <a:r>
              <a:rPr lang="en-US" dirty="0" smtClean="0"/>
              <a:t>Division Directors agree or not with this recommendation</a:t>
            </a:r>
          </a:p>
          <a:p>
            <a:pPr eaLnBrk="1" hangingPunct="1">
              <a:buFontTx/>
              <a:buChar char="•"/>
            </a:pPr>
            <a:r>
              <a:rPr lang="en-US" dirty="0" smtClean="0"/>
              <a:t>Grants Officers make awards to organizations.</a:t>
            </a:r>
          </a:p>
          <a:p>
            <a:pPr eaLnBrk="1" hangingPunct="1">
              <a:buFontTx/>
              <a:buChar char="•"/>
            </a:pPr>
            <a:r>
              <a:rPr lang="en-US" dirty="0" smtClean="0"/>
              <a:t>Committee of Visitors looks at the details of the Program process and outcomes and makes recommendations for improvement if needed</a:t>
            </a:r>
          </a:p>
          <a:p>
            <a:pPr eaLnBrk="1" hangingPunct="1"/>
            <a:endParaRPr lang="en-US" altLang="ko-KR" dirty="0" smtClean="0">
              <a:ea typeface="굴림" charset="-127"/>
            </a:endParaRPr>
          </a:p>
          <a:p>
            <a:pPr eaLnBrk="1" hangingPunct="1"/>
            <a:r>
              <a:rPr lang="en-US" altLang="ko-KR" dirty="0" smtClean="0">
                <a:ea typeface="굴림" charset="-127"/>
              </a:rPr>
              <a:t>Image description: NSF Merit Review Process: Phase I consists of steps for proposal preparation and submission within 90 days; Phase II consists of steps for proposal review and processing within 6 months; and Phase III consists of steps for award processing within 30 days.</a:t>
            </a:r>
            <a:endParaRPr lang="en-US" dirty="0" smtClean="0"/>
          </a:p>
        </p:txBody>
      </p:sp>
    </p:spTree>
    <p:extLst>
      <p:ext uri="{BB962C8B-B14F-4D97-AF65-F5344CB8AC3E}">
        <p14:creationId xmlns:p14="http://schemas.microsoft.com/office/powerpoint/2010/main" val="2231911521"/>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150938" y="690563"/>
            <a:ext cx="4708525" cy="3532187"/>
          </a:xfrm>
          <a:ln/>
        </p:spPr>
      </p:sp>
      <p:sp>
        <p:nvSpPr>
          <p:cNvPr id="43011" name="Rectangle 3"/>
          <p:cNvSpPr>
            <a:spLocks noGrp="1" noChangeArrowheads="1"/>
          </p:cNvSpPr>
          <p:nvPr>
            <p:ph type="body" idx="1"/>
          </p:nvPr>
        </p:nvSpPr>
        <p:spPr>
          <a:xfrm>
            <a:off x="925516" y="4449765"/>
            <a:ext cx="5159375" cy="4143374"/>
          </a:xfrm>
          <a:noFill/>
          <a:ln/>
        </p:spPr>
        <p:txBody>
          <a:bodyPr/>
          <a:lstStyle/>
          <a:p>
            <a:pPr eaLnBrk="1" hangingPunct="1">
              <a:buFontTx/>
              <a:buChar char="•"/>
            </a:pPr>
            <a:endParaRPr lang="en-US" dirty="0" smtClean="0"/>
          </a:p>
        </p:txBody>
      </p:sp>
    </p:spTree>
    <p:extLst>
      <p:ext uri="{BB962C8B-B14F-4D97-AF65-F5344CB8AC3E}">
        <p14:creationId xmlns:p14="http://schemas.microsoft.com/office/powerpoint/2010/main" val="184152140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36742316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76</a:t>
            </a:fld>
            <a:endParaRPr lang="en-US">
              <a:solidFill>
                <a:prstClr val="black"/>
              </a:solidFill>
            </a:endParaRPr>
          </a:p>
        </p:txBody>
      </p:sp>
    </p:spTree>
    <p:extLst>
      <p:ext uri="{BB962C8B-B14F-4D97-AF65-F5344CB8AC3E}">
        <p14:creationId xmlns:p14="http://schemas.microsoft.com/office/powerpoint/2010/main" val="3990672367"/>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bwMode="auto">
          <a:xfrm>
            <a:off x="701674" y="4415236"/>
            <a:ext cx="5607052" cy="4182271"/>
          </a:xfrm>
          <a:prstGeom prst="rect">
            <a:avLst/>
          </a:prstGeom>
          <a:noFill/>
          <a:ln>
            <a:miter lim="800000"/>
            <a:headEnd/>
            <a:tailEnd/>
          </a:ln>
        </p:spPr>
        <p:txBody>
          <a:bodyPr lIns="95683" tIns="47841" rIns="95683" bIns="47841"/>
          <a:lstStyle/>
          <a:p>
            <a:endParaRPr lang="en-US" smtClean="0"/>
          </a:p>
        </p:txBody>
      </p:sp>
    </p:spTree>
    <p:extLst>
      <p:ext uri="{BB962C8B-B14F-4D97-AF65-F5344CB8AC3E}">
        <p14:creationId xmlns:p14="http://schemas.microsoft.com/office/powerpoint/2010/main" val="3852749855"/>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bwMode="auto">
          <a:xfrm>
            <a:off x="701674" y="4415236"/>
            <a:ext cx="5607052" cy="4182271"/>
          </a:xfrm>
          <a:prstGeom prst="rect">
            <a:avLst/>
          </a:prstGeom>
          <a:noFill/>
          <a:ln>
            <a:miter lim="800000"/>
            <a:headEnd/>
            <a:tailEnd/>
          </a:ln>
        </p:spPr>
        <p:txBody>
          <a:bodyPr lIns="95683" tIns="47841" rIns="95683" bIns="47841"/>
          <a:lstStyle/>
          <a:p>
            <a:endParaRPr lang="en-US" smtClean="0"/>
          </a:p>
        </p:txBody>
      </p:sp>
    </p:spTree>
    <p:extLst>
      <p:ext uri="{BB962C8B-B14F-4D97-AF65-F5344CB8AC3E}">
        <p14:creationId xmlns:p14="http://schemas.microsoft.com/office/powerpoint/2010/main" val="3253491885"/>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79</a:t>
            </a:fld>
            <a:endParaRPr lang="en-US">
              <a:solidFill>
                <a:prstClr val="black"/>
              </a:solidFill>
            </a:endParaRPr>
          </a:p>
        </p:txBody>
      </p:sp>
    </p:spTree>
    <p:extLst>
      <p:ext uri="{BB962C8B-B14F-4D97-AF65-F5344CB8AC3E}">
        <p14:creationId xmlns:p14="http://schemas.microsoft.com/office/powerpoint/2010/main" val="3956712956"/>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bwMode="auto">
          <a:xfrm>
            <a:off x="701674" y="4415236"/>
            <a:ext cx="5607052" cy="4182271"/>
          </a:xfrm>
          <a:prstGeom prst="rect">
            <a:avLst/>
          </a:prstGeom>
          <a:noFill/>
          <a:ln>
            <a:miter lim="800000"/>
            <a:headEnd/>
            <a:tailEnd/>
          </a:ln>
        </p:spPr>
        <p:txBody>
          <a:bodyPr lIns="95683" tIns="47841" rIns="95683" bIns="47841"/>
          <a:lstStyle/>
          <a:p>
            <a:endParaRPr lang="en-US" smtClean="0"/>
          </a:p>
        </p:txBody>
      </p:sp>
    </p:spTree>
    <p:extLst>
      <p:ext uri="{BB962C8B-B14F-4D97-AF65-F5344CB8AC3E}">
        <p14:creationId xmlns:p14="http://schemas.microsoft.com/office/powerpoint/2010/main" val="592333882"/>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81</a:t>
            </a:fld>
            <a:endParaRPr lang="en-US">
              <a:solidFill>
                <a:prstClr val="black"/>
              </a:solidFill>
            </a:endParaRPr>
          </a:p>
        </p:txBody>
      </p:sp>
    </p:spTree>
    <p:extLst>
      <p:ext uri="{BB962C8B-B14F-4D97-AF65-F5344CB8AC3E}">
        <p14:creationId xmlns:p14="http://schemas.microsoft.com/office/powerpoint/2010/main" val="3246349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Arial Narrow" pitchFamily="34" charset="0"/>
                <a:cs typeface="Arial" pitchFamily="34" charset="0"/>
              </a:rPr>
              <a:t>It is important to understand your sponsor.  How</a:t>
            </a:r>
            <a:r>
              <a:rPr lang="en-US" baseline="0" dirty="0" smtClean="0">
                <a:latin typeface="Arial Narrow" pitchFamily="34" charset="0"/>
                <a:cs typeface="Arial" pitchFamily="34" charset="0"/>
              </a:rPr>
              <a:t> was this sponsor formed?  Its roots?  What is the mission?  What is the organizational structure?  Who is the program officer?  Who reviews the applications?</a:t>
            </a:r>
            <a:endParaRPr lang="en-US" dirty="0"/>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81615602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82</a:t>
            </a:fld>
            <a:endParaRPr lang="en-US">
              <a:solidFill>
                <a:prstClr val="black"/>
              </a:solidFill>
            </a:endParaRPr>
          </a:p>
        </p:txBody>
      </p:sp>
    </p:spTree>
    <p:extLst>
      <p:ext uri="{BB962C8B-B14F-4D97-AF65-F5344CB8AC3E}">
        <p14:creationId xmlns:p14="http://schemas.microsoft.com/office/powerpoint/2010/main" val="3137168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Point #3– why important?  Congress controls funding. </a:t>
            </a:r>
            <a:r>
              <a:rPr lang="en-US" baseline="0" dirty="0" smtClean="0"/>
              <a:t> They must inform Congress, who then informs citizens.</a:t>
            </a:r>
            <a:endParaRPr lang="en-US" dirty="0"/>
          </a:p>
        </p:txBody>
      </p:sp>
      <p:sp>
        <p:nvSpPr>
          <p:cNvPr id="4" name="Slide Number Placeholder 3"/>
          <p:cNvSpPr>
            <a:spLocks noGrp="1"/>
          </p:cNvSpPr>
          <p:nvPr>
            <p:ph type="sldNum" sz="quarter" idx="10"/>
          </p:nvPr>
        </p:nvSpPr>
        <p:spPr/>
        <p:txBody>
          <a:bodyPr/>
          <a:lstStyle/>
          <a:p>
            <a:fld id="{3F5DB00D-2C15-442D-8365-01532A3B1399}"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0477902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5ADC4683-64F8-46C2-B870-E04CBD4C1772}" type="datetimeFigureOut">
              <a:rPr lang="en-US" smtClean="0"/>
              <a:t>4/23/2015</a:t>
            </a:fld>
            <a:endParaRPr lang="en-US"/>
          </a:p>
        </p:txBody>
      </p:sp>
      <p:sp>
        <p:nvSpPr>
          <p:cNvPr id="5" name="Footer Placeholder 4"/>
          <p:cNvSpPr>
            <a:spLocks noGrp="1"/>
          </p:cNvSpPr>
          <p:nvPr>
            <p:ph type="ftr" sz="quarter" idx="11"/>
          </p:nvPr>
        </p:nvSpPr>
        <p:spPr>
          <a:xfrm>
            <a:off x="533401" y="5936189"/>
            <a:ext cx="4021666" cy="365125"/>
          </a:xfrm>
        </p:spPr>
        <p:txBody>
          <a:bodyPr/>
          <a:lstStyle/>
          <a:p>
            <a:endParaRPr lang="en-US"/>
          </a:p>
        </p:txBody>
      </p:sp>
      <p:sp>
        <p:nvSpPr>
          <p:cNvPr id="6" name="Slide Number Placeholder 5"/>
          <p:cNvSpPr>
            <a:spLocks noGrp="1"/>
          </p:cNvSpPr>
          <p:nvPr>
            <p:ph type="sldNum" sz="quarter" idx="12"/>
          </p:nvPr>
        </p:nvSpPr>
        <p:spPr>
          <a:xfrm>
            <a:off x="7010399" y="2750337"/>
            <a:ext cx="1370293" cy="1356442"/>
          </a:xfrm>
        </p:spPr>
        <p:txBody>
          <a:bodyPr/>
          <a:lstStyle/>
          <a:p>
            <a:fld id="{44C3199A-4D75-45D6-8D6F-0F4F493A40EF}" type="slidenum">
              <a:rPr lang="en-US" smtClean="0"/>
              <a:t>‹#›</a:t>
            </a:fld>
            <a:endParaRPr lang="en-US"/>
          </a:p>
        </p:txBody>
      </p:sp>
    </p:spTree>
    <p:extLst>
      <p:ext uri="{BB962C8B-B14F-4D97-AF65-F5344CB8AC3E}">
        <p14:creationId xmlns:p14="http://schemas.microsoft.com/office/powerpoint/2010/main" val="2641674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DC4683-64F8-46C2-B870-E04CBD4C1772}" type="datetimeFigureOut">
              <a:rPr lang="en-US" smtClean="0"/>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310"/>
            <a:ext cx="1149836" cy="1090789"/>
          </a:xfrm>
        </p:spPr>
        <p:txBody>
          <a:bodyPr/>
          <a:lstStyle/>
          <a:p>
            <a:fld id="{44C3199A-4D75-45D6-8D6F-0F4F493A40EF}" type="slidenum">
              <a:rPr lang="en-US" smtClean="0"/>
              <a:t>‹#›</a:t>
            </a:fld>
            <a:endParaRPr lang="en-US"/>
          </a:p>
        </p:txBody>
      </p:sp>
    </p:spTree>
    <p:extLst>
      <p:ext uri="{BB962C8B-B14F-4D97-AF65-F5344CB8AC3E}">
        <p14:creationId xmlns:p14="http://schemas.microsoft.com/office/powerpoint/2010/main" val="249416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DC4683-64F8-46C2-B870-E04CBD4C1772}" type="datetimeFigureOut">
              <a:rPr lang="en-US" smtClean="0"/>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616"/>
            <a:ext cx="1149836" cy="1090789"/>
          </a:xfrm>
        </p:spPr>
        <p:txBody>
          <a:bodyPr/>
          <a:lstStyle/>
          <a:p>
            <a:fld id="{44C3199A-4D75-45D6-8D6F-0F4F493A40EF}" type="slidenum">
              <a:rPr lang="en-US" smtClean="0"/>
              <a:t>‹#›</a:t>
            </a:fld>
            <a:endParaRPr lang="en-US"/>
          </a:p>
        </p:txBody>
      </p:sp>
    </p:spTree>
    <p:extLst>
      <p:ext uri="{BB962C8B-B14F-4D97-AF65-F5344CB8AC3E}">
        <p14:creationId xmlns:p14="http://schemas.microsoft.com/office/powerpoint/2010/main" val="2433994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DC4683-64F8-46C2-B870-E04CBD4C1772}" type="datetimeFigureOut">
              <a:rPr lang="en-US" smtClean="0"/>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44C3199A-4D75-45D6-8D6F-0F4F493A40EF}" type="slidenum">
              <a:rPr lang="en-US" smtClean="0"/>
              <a:t>‹#›</a:t>
            </a:fld>
            <a:endParaRPr lang="en-US"/>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299737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DC4683-64F8-46C2-B870-E04CBD4C1772}" type="datetimeFigureOut">
              <a:rPr lang="en-US" smtClean="0"/>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44C3199A-4D75-45D6-8D6F-0F4F493A40EF}" type="slidenum">
              <a:rPr lang="en-US" smtClean="0"/>
              <a:t>‹#›</a:t>
            </a:fld>
            <a:endParaRPr lang="en-US"/>
          </a:p>
        </p:txBody>
      </p:sp>
    </p:spTree>
    <p:extLst>
      <p:ext uri="{BB962C8B-B14F-4D97-AF65-F5344CB8AC3E}">
        <p14:creationId xmlns:p14="http://schemas.microsoft.com/office/powerpoint/2010/main" val="2511961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5ADC4683-64F8-46C2-B870-E04CBD4C1772}" type="datetimeFigureOut">
              <a:rPr lang="en-US" smtClean="0"/>
              <a:t>4/23/2015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C3199A-4D75-45D6-8D6F-0F4F493A40EF}" type="slidenum">
              <a:rPr lang="en-US" smtClean="0"/>
              <a:t>‹#›</a:t>
            </a:fld>
            <a:endParaRPr lang="en-US"/>
          </a:p>
        </p:txBody>
      </p:sp>
    </p:spTree>
    <p:extLst>
      <p:ext uri="{BB962C8B-B14F-4D97-AF65-F5344CB8AC3E}">
        <p14:creationId xmlns:p14="http://schemas.microsoft.com/office/powerpoint/2010/main" val="3961407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5ADC4683-64F8-46C2-B870-E04CBD4C1772}" type="datetimeFigureOut">
              <a:rPr lang="en-US" smtClean="0"/>
              <a:t>4/23/2015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C3199A-4D75-45D6-8D6F-0F4F493A40EF}" type="slidenum">
              <a:rPr lang="en-US" smtClean="0"/>
              <a:t>‹#›</a:t>
            </a:fld>
            <a:endParaRPr lang="en-US"/>
          </a:p>
        </p:txBody>
      </p:sp>
    </p:spTree>
    <p:extLst>
      <p:ext uri="{BB962C8B-B14F-4D97-AF65-F5344CB8AC3E}">
        <p14:creationId xmlns:p14="http://schemas.microsoft.com/office/powerpoint/2010/main" val="16955816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DC4683-64F8-46C2-B870-E04CBD4C1772}"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3199A-4D75-45D6-8D6F-0F4F493A40EF}" type="slidenum">
              <a:rPr lang="en-US" smtClean="0"/>
              <a:t>‹#›</a:t>
            </a:fld>
            <a:endParaRPr lang="en-US"/>
          </a:p>
        </p:txBody>
      </p:sp>
    </p:spTree>
    <p:extLst>
      <p:ext uri="{BB962C8B-B14F-4D97-AF65-F5344CB8AC3E}">
        <p14:creationId xmlns:p14="http://schemas.microsoft.com/office/powerpoint/2010/main" val="8705539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5ADC4683-64F8-46C2-B870-E04CBD4C1772}" type="datetimeFigureOut">
              <a:rPr lang="en-US" smtClean="0"/>
              <a:t>4/23/2015</a:t>
            </a:fld>
            <a:endParaRPr lang="en-US"/>
          </a:p>
        </p:txBody>
      </p:sp>
      <p:sp>
        <p:nvSpPr>
          <p:cNvPr id="5" name="Footer Placeholder 4"/>
          <p:cNvSpPr>
            <a:spLocks noGrp="1"/>
          </p:cNvSpPr>
          <p:nvPr>
            <p:ph type="ftr" sz="quarter" idx="11"/>
          </p:nvPr>
        </p:nvSpPr>
        <p:spPr>
          <a:xfrm>
            <a:off x="510241" y="5936189"/>
            <a:ext cx="4518959" cy="365125"/>
          </a:xfrm>
        </p:spPr>
        <p:txBody>
          <a:bodyPr/>
          <a:lstStyle/>
          <a:p>
            <a:endParaRPr lang="en-US"/>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44C3199A-4D75-45D6-8D6F-0F4F493A40EF}" type="slidenum">
              <a:rPr lang="en-US" smtClean="0"/>
              <a:t>‹#›</a:t>
            </a:fld>
            <a:endParaRPr lang="en-US"/>
          </a:p>
        </p:txBody>
      </p:sp>
    </p:spTree>
    <p:extLst>
      <p:ext uri="{BB962C8B-B14F-4D97-AF65-F5344CB8AC3E}">
        <p14:creationId xmlns:p14="http://schemas.microsoft.com/office/powerpoint/2010/main" val="30437934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36B355-5E3B-40FC-BFAC-2AFC4D4B0434}" type="datetime1">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47F3F5-2718-4C11-898E-59BF5B29279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342029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904508-C54B-4784-9B88-D1D4E5269868}" type="datetime1">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47F3F5-2718-4C11-898E-59BF5B29279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7366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DC4683-64F8-46C2-B870-E04CBD4C1772}"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3199A-4D75-45D6-8D6F-0F4F493A40EF}" type="slidenum">
              <a:rPr lang="en-US" smtClean="0"/>
              <a:t>‹#›</a:t>
            </a:fld>
            <a:endParaRPr lang="en-US"/>
          </a:p>
        </p:txBody>
      </p:sp>
    </p:spTree>
    <p:extLst>
      <p:ext uri="{BB962C8B-B14F-4D97-AF65-F5344CB8AC3E}">
        <p14:creationId xmlns:p14="http://schemas.microsoft.com/office/powerpoint/2010/main" val="42097512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EFE21C-09E6-4ED8-BECA-41CCE376548F}" type="datetime1">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47F3F5-2718-4C11-898E-59BF5B29279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13401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9614D1-5085-48F3-AA44-277635D7ED8B}" type="datetime1">
              <a:rPr lang="en-US" smtClean="0">
                <a:solidFill>
                  <a:prstClr val="black">
                    <a:tint val="75000"/>
                  </a:prstClr>
                </a:solidFill>
              </a:rPr>
              <a:pPr/>
              <a:t>4/23/2015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647F3F5-2718-4C11-898E-59BF5B29279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20453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734C03-D77F-45BF-BF83-FEB329B4066C}" type="datetime1">
              <a:rPr lang="en-US" smtClean="0">
                <a:solidFill>
                  <a:prstClr val="black">
                    <a:tint val="75000"/>
                  </a:prstClr>
                </a:solidFill>
              </a:rPr>
              <a:pPr/>
              <a:t>4/23/2015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647F3F5-2718-4C11-898E-59BF5B29279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33761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FD76F0-D374-480B-B85B-E6E58F74357B}" type="datetime1">
              <a:rPr lang="en-US" smtClean="0">
                <a:solidFill>
                  <a:prstClr val="black">
                    <a:tint val="75000"/>
                  </a:prstClr>
                </a:solidFill>
              </a:rPr>
              <a:pPr/>
              <a:t>4/23/2015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647F3F5-2718-4C11-898E-59BF5B29279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06568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0948C-A382-4441-A84D-02798343D8B8}" type="datetime1">
              <a:rPr lang="en-US" smtClean="0">
                <a:solidFill>
                  <a:prstClr val="black">
                    <a:tint val="75000"/>
                  </a:prstClr>
                </a:solidFill>
              </a:rPr>
              <a:pPr/>
              <a:t>4/23/2015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647F3F5-2718-4C11-898E-59BF5B29279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62064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6D0509-CFC6-4EC7-B247-CCC070621266}" type="datetime1">
              <a:rPr lang="en-US" smtClean="0">
                <a:solidFill>
                  <a:prstClr val="black">
                    <a:tint val="75000"/>
                  </a:prstClr>
                </a:solidFill>
              </a:rPr>
              <a:pPr/>
              <a:t>4/23/2015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647F3F5-2718-4C11-898E-59BF5B29279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007592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035814-7922-44B9-A74C-1B22F0A7DE78}" type="datetime1">
              <a:rPr lang="en-US" smtClean="0">
                <a:solidFill>
                  <a:prstClr val="black">
                    <a:tint val="75000"/>
                  </a:prstClr>
                </a:solidFill>
              </a:rPr>
              <a:pPr/>
              <a:t>4/23/2015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647F3F5-2718-4C11-898E-59BF5B29279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83293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37ECA9-7A94-49A9-9196-887834EB2409}" type="datetime1">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47F3F5-2718-4C11-898E-59BF5B29279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82399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2D1AC-B15F-452D-A920-A14326A9F93D}" type="datetime1">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47F3F5-2718-4C11-898E-59BF5B29279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6296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5ADC4683-64F8-46C2-B870-E04CBD4C1772}" type="datetimeFigureOut">
              <a:rPr lang="en-US" smtClean="0"/>
              <a:t>4/23/2015</a:t>
            </a:fld>
            <a:endParaRPr lang="en-US"/>
          </a:p>
        </p:txBody>
      </p:sp>
      <p:sp>
        <p:nvSpPr>
          <p:cNvPr id="5" name="Footer Placeholder 4"/>
          <p:cNvSpPr>
            <a:spLocks noGrp="1"/>
          </p:cNvSpPr>
          <p:nvPr>
            <p:ph type="ftr" sz="quarter" idx="11"/>
          </p:nvPr>
        </p:nvSpPr>
        <p:spPr>
          <a:xfrm>
            <a:off x="533400" y="5936189"/>
            <a:ext cx="4834673" cy="365125"/>
          </a:xfrm>
        </p:spPr>
        <p:txBody>
          <a:bodyPr/>
          <a:lstStyle/>
          <a:p>
            <a:endParaRPr lang="en-US"/>
          </a:p>
        </p:txBody>
      </p:sp>
      <p:sp>
        <p:nvSpPr>
          <p:cNvPr id="6" name="Slide Number Placeholder 5"/>
          <p:cNvSpPr>
            <a:spLocks noGrp="1"/>
          </p:cNvSpPr>
          <p:nvPr>
            <p:ph type="sldNum" sz="quarter" idx="12"/>
          </p:nvPr>
        </p:nvSpPr>
        <p:spPr>
          <a:xfrm>
            <a:off x="7856438" y="2869896"/>
            <a:ext cx="1149836" cy="1090789"/>
          </a:xfrm>
        </p:spPr>
        <p:txBody>
          <a:bodyPr/>
          <a:lstStyle/>
          <a:p>
            <a:fld id="{44C3199A-4D75-45D6-8D6F-0F4F493A40EF}" type="slidenum">
              <a:rPr lang="en-US" smtClean="0"/>
              <a:t>‹#›</a:t>
            </a:fld>
            <a:endParaRPr lang="en-US"/>
          </a:p>
        </p:txBody>
      </p:sp>
    </p:spTree>
    <p:extLst>
      <p:ext uri="{BB962C8B-B14F-4D97-AF65-F5344CB8AC3E}">
        <p14:creationId xmlns:p14="http://schemas.microsoft.com/office/powerpoint/2010/main" val="868576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DC4683-64F8-46C2-B870-E04CBD4C1772}" type="datetimeFigureOut">
              <a:rPr lang="en-US" smtClean="0"/>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C3199A-4D75-45D6-8D6F-0F4F493A40EF}" type="slidenum">
              <a:rPr lang="en-US" smtClean="0"/>
              <a:t>‹#›</a:t>
            </a:fld>
            <a:endParaRPr lang="en-US"/>
          </a:p>
        </p:txBody>
      </p:sp>
    </p:spTree>
    <p:extLst>
      <p:ext uri="{BB962C8B-B14F-4D97-AF65-F5344CB8AC3E}">
        <p14:creationId xmlns:p14="http://schemas.microsoft.com/office/powerpoint/2010/main" val="2586386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DC4683-64F8-46C2-B870-E04CBD4C1772}" type="datetimeFigureOut">
              <a:rPr lang="en-US" smtClean="0"/>
              <a:t>4/23/2015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C3199A-4D75-45D6-8D6F-0F4F493A40EF}" type="slidenum">
              <a:rPr lang="en-US" smtClean="0"/>
              <a:t>‹#›</a:t>
            </a:fld>
            <a:endParaRPr lang="en-US"/>
          </a:p>
        </p:txBody>
      </p:sp>
    </p:spTree>
    <p:extLst>
      <p:ext uri="{BB962C8B-B14F-4D97-AF65-F5344CB8AC3E}">
        <p14:creationId xmlns:p14="http://schemas.microsoft.com/office/powerpoint/2010/main" val="2923115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DC4683-64F8-46C2-B870-E04CBD4C1772}" type="datetimeFigureOut">
              <a:rPr lang="en-US" smtClean="0"/>
              <a:t>4/23/2015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C3199A-4D75-45D6-8D6F-0F4F493A40EF}" type="slidenum">
              <a:rPr lang="en-US" smtClean="0"/>
              <a:t>‹#›</a:t>
            </a:fld>
            <a:endParaRPr lang="en-US"/>
          </a:p>
        </p:txBody>
      </p:sp>
    </p:spTree>
    <p:extLst>
      <p:ext uri="{BB962C8B-B14F-4D97-AF65-F5344CB8AC3E}">
        <p14:creationId xmlns:p14="http://schemas.microsoft.com/office/powerpoint/2010/main" val="2117653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5ADC4683-64F8-46C2-B870-E04CBD4C1772}" type="datetimeFigureOut">
              <a:rPr lang="en-US" smtClean="0"/>
              <a:t>4/23/2015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C3199A-4D75-45D6-8D6F-0F4F493A40EF}" type="slidenum">
              <a:rPr lang="en-US" smtClean="0"/>
              <a:t>‹#›</a:t>
            </a:fld>
            <a:endParaRPr lang="en-US"/>
          </a:p>
        </p:txBody>
      </p:sp>
    </p:spTree>
    <p:extLst>
      <p:ext uri="{BB962C8B-B14F-4D97-AF65-F5344CB8AC3E}">
        <p14:creationId xmlns:p14="http://schemas.microsoft.com/office/powerpoint/2010/main" val="4024187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DC4683-64F8-46C2-B870-E04CBD4C1772}" type="datetimeFigureOut">
              <a:rPr lang="en-US" smtClean="0"/>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C3199A-4D75-45D6-8D6F-0F4F493A40EF}" type="slidenum">
              <a:rPr lang="en-US" smtClean="0"/>
              <a:t>‹#›</a:t>
            </a:fld>
            <a:endParaRPr lang="en-US"/>
          </a:p>
        </p:txBody>
      </p:sp>
    </p:spTree>
    <p:extLst>
      <p:ext uri="{BB962C8B-B14F-4D97-AF65-F5344CB8AC3E}">
        <p14:creationId xmlns:p14="http://schemas.microsoft.com/office/powerpoint/2010/main" val="3507647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DC4683-64F8-46C2-B870-E04CBD4C1772}" type="datetimeFigureOut">
              <a:rPr lang="en-US" smtClean="0"/>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C3199A-4D75-45D6-8D6F-0F4F493A40EF}" type="slidenum">
              <a:rPr lang="en-US" smtClean="0"/>
              <a:t>‹#›</a:t>
            </a:fld>
            <a:endParaRPr lang="en-US"/>
          </a:p>
        </p:txBody>
      </p:sp>
    </p:spTree>
    <p:extLst>
      <p:ext uri="{BB962C8B-B14F-4D97-AF65-F5344CB8AC3E}">
        <p14:creationId xmlns:p14="http://schemas.microsoft.com/office/powerpoint/2010/main" val="1214904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ADC4683-64F8-46C2-B870-E04CBD4C1772}" type="datetimeFigureOut">
              <a:rPr lang="en-US" smtClean="0"/>
              <a:t>4/23/2015</a:t>
            </a:fld>
            <a:endParaRPr lang="en-US"/>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44C3199A-4D75-45D6-8D6F-0F4F493A40EF}" type="slidenum">
              <a:rPr lang="en-US" smtClean="0"/>
              <a:t>‹#›</a:t>
            </a:fld>
            <a:endParaRPr lang="en-US"/>
          </a:p>
        </p:txBody>
      </p:sp>
    </p:spTree>
    <p:extLst>
      <p:ext uri="{BB962C8B-B14F-4D97-AF65-F5344CB8AC3E}">
        <p14:creationId xmlns:p14="http://schemas.microsoft.com/office/powerpoint/2010/main" val="213592568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636963-E357-4C6F-8F01-450CB7E656AA}" type="datetime1">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Reviewing NSF Proposals</a:t>
            </a: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47F3F5-2718-4C11-898E-59BF5B29279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988581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9.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9.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9.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9.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9.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9.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9.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9.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9.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9.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9.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9.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9.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9.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9.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hyperlink" Target="mailto:merlinge@nsf.gov" TargetMode="External"/><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image" Target="../media/image5.jpg"/></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9.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9.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9.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9.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9.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9.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9.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9.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9.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4.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4.xml"/></Relationships>
</file>

<file path=ppt/slides/_rels/slide7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1.xml"/><Relationship Id="rId1" Type="http://schemas.openxmlformats.org/officeDocument/2006/relationships/slideLayout" Target="../slideLayouts/slideLayout24.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9.xml"/></Relationships>
</file>

<file path=ppt/slides/_rels/slide75.xml.rels><?xml version="1.0" encoding="UTF-8" standalone="yes"?>
<Relationships xmlns="http://schemas.openxmlformats.org/package/2006/relationships"><Relationship Id="rId3" Type="http://schemas.openxmlformats.org/officeDocument/2006/relationships/hyperlink" Target="http://www.nsf.gov/about/" TargetMode="External"/><Relationship Id="rId2" Type="http://schemas.openxmlformats.org/officeDocument/2006/relationships/notesSlide" Target="../notesSlides/notesSlide73.xml"/><Relationship Id="rId1" Type="http://schemas.openxmlformats.org/officeDocument/2006/relationships/slideLayout" Target="../slideLayouts/slideLayout19.xml"/><Relationship Id="rId5" Type="http://schemas.openxmlformats.org/officeDocument/2006/relationships/hyperlink" Target="http://www.nsf.gov/about/career_opps/rotators/" TargetMode="External"/><Relationship Id="rId4" Type="http://schemas.openxmlformats.org/officeDocument/2006/relationships/hyperlink" Target="http://www.usajobs.gov/" TargetMode="Externa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3.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9.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9.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9.xml"/></Relationships>
</file>

<file path=ppt/slides/_rels/slide8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9.xml"/><Relationship Id="rId1" Type="http://schemas.openxmlformats.org/officeDocument/2006/relationships/slideLayout" Target="../slideLayouts/slideLayout23.xml"/><Relationship Id="rId4" Type="http://schemas.openxmlformats.org/officeDocument/2006/relationships/image" Target="../media/image9.gif"/></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2733709"/>
            <a:ext cx="6503310" cy="1373070"/>
          </a:xfrm>
        </p:spPr>
        <p:txBody>
          <a:bodyPr/>
          <a:lstStyle/>
          <a:p>
            <a:pPr>
              <a:lnSpc>
                <a:spcPct val="100000"/>
              </a:lnSpc>
            </a:pPr>
            <a:r>
              <a:rPr lang="en-US" sz="2400" dirty="0"/>
              <a:t>CSBS Fourth Friday Faculty </a:t>
            </a:r>
            <a:r>
              <a:rPr lang="en-US" sz="2400" dirty="0" smtClean="0"/>
              <a:t>Workshop:</a:t>
            </a:r>
            <a:r>
              <a:rPr lang="en-US" sz="2400" dirty="0"/>
              <a:t/>
            </a:r>
            <a:br>
              <a:rPr lang="en-US" sz="2400" dirty="0"/>
            </a:br>
            <a:r>
              <a:rPr lang="en-US" sz="2800" b="1" dirty="0" smtClean="0"/>
              <a:t>“Why was my proposal NOT Funded?”</a:t>
            </a:r>
            <a:br>
              <a:rPr lang="en-US" sz="2800" b="1" dirty="0" smtClean="0"/>
            </a:br>
            <a:r>
              <a:rPr lang="en-US" sz="2800" b="1" dirty="0" smtClean="0"/>
              <a:t>-- Nuggets from Dr. Mike </a:t>
            </a:r>
            <a:r>
              <a:rPr lang="en-US" sz="2800" b="1" dirty="0" err="1" smtClean="0"/>
              <a:t>Erlinger</a:t>
            </a:r>
            <a:endParaRPr lang="en-US" b="1" dirty="0"/>
          </a:p>
        </p:txBody>
      </p:sp>
      <p:sp>
        <p:nvSpPr>
          <p:cNvPr id="3" name="Subtitle 2"/>
          <p:cNvSpPr>
            <a:spLocks noGrp="1"/>
          </p:cNvSpPr>
          <p:nvPr>
            <p:ph type="subTitle" idx="1"/>
          </p:nvPr>
        </p:nvSpPr>
        <p:spPr>
          <a:xfrm>
            <a:off x="510241" y="4843342"/>
            <a:ext cx="6206924" cy="1633658"/>
          </a:xfrm>
        </p:spPr>
        <p:txBody>
          <a:bodyPr>
            <a:normAutofit/>
          </a:bodyPr>
          <a:lstStyle/>
          <a:p>
            <a:r>
              <a:rPr lang="en-US" dirty="0" smtClean="0"/>
              <a:t>Frances Solano</a:t>
            </a:r>
          </a:p>
          <a:p>
            <a:r>
              <a:rPr lang="en-US" dirty="0" smtClean="0"/>
              <a:t>4/24/2015</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23115767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0" y="2438400"/>
            <a:ext cx="7772400" cy="1143000"/>
          </a:xfrm>
        </p:spPr>
        <p:txBody>
          <a:bodyPr>
            <a:normAutofit fontScale="90000"/>
          </a:bodyPr>
          <a:lstStyle/>
          <a:p>
            <a:pPr algn="ctr"/>
            <a:r>
              <a:rPr lang="en-US" b="1" dirty="0" smtClean="0">
                <a:solidFill>
                  <a:schemeClr val="bg1"/>
                </a:solidFill>
                <a:latin typeface="Arial" panose="020B0604020202020204" pitchFamily="34" charset="0"/>
                <a:cs typeface="Arial" panose="020B0604020202020204" pitchFamily="34" charset="0"/>
              </a:rPr>
              <a:t>NSF mission, structure, programs…</a:t>
            </a:r>
            <a:endParaRPr lang="en-US" b="1" dirty="0">
              <a:solidFill>
                <a:schemeClr val="bg1"/>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0647F3F5-2718-4C11-898E-59BF5B29279A}" type="slidenum">
              <a:rPr lang="en-US" smtClean="0">
                <a:solidFill>
                  <a:prstClr val="black">
                    <a:tint val="75000"/>
                  </a:prstClr>
                </a:solidFill>
              </a:rPr>
              <a:pPr/>
              <a:t>10</a:t>
            </a:fld>
            <a:endParaRPr lang="en-US">
              <a:solidFill>
                <a:prstClr val="black">
                  <a:tint val="75000"/>
                </a:prstClr>
              </a:solidFill>
            </a:endParaRPr>
          </a:p>
        </p:txBody>
      </p:sp>
      <p:sp>
        <p:nvSpPr>
          <p:cNvPr id="4" name="Date Placeholder 3"/>
          <p:cNvSpPr>
            <a:spLocks noGrp="1"/>
          </p:cNvSpPr>
          <p:nvPr>
            <p:ph type="dt" sz="half" idx="10"/>
          </p:nvPr>
        </p:nvSpPr>
        <p:spPr/>
        <p:txBody>
          <a:bodyPr/>
          <a:lstStyle/>
          <a:p>
            <a:fld id="{590510E8-C1E6-41B7-B685-8AE67E993633}" type="datetime1">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18802074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Who Are We?</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Arial" panose="020B0604020202020204" pitchFamily="34" charset="0"/>
                <a:cs typeface="Arial" panose="020B0604020202020204" pitchFamily="34" charset="0"/>
              </a:rPr>
              <a:t>National Science Foundation</a:t>
            </a:r>
          </a:p>
          <a:p>
            <a:pPr lvl="1"/>
            <a:r>
              <a:rPr lang="en-US" dirty="0" smtClean="0">
                <a:latin typeface="Arial" panose="020B0604020202020204" pitchFamily="34" charset="0"/>
                <a:cs typeface="Arial" panose="020B0604020202020204" pitchFamily="34" charset="0"/>
              </a:rPr>
              <a:t>An </a:t>
            </a:r>
            <a:r>
              <a:rPr lang="en-US" dirty="0">
                <a:latin typeface="Arial" panose="020B0604020202020204" pitchFamily="34" charset="0"/>
                <a:cs typeface="Arial" panose="020B0604020202020204" pitchFamily="34" charset="0"/>
              </a:rPr>
              <a:t>independent federal agency created by Congress in 1950 "to promote the progress of science; to advance the national health, prosperity, and welfare; to secure the national defense</a:t>
            </a:r>
            <a:r>
              <a:rPr lang="en-US" dirty="0" smtClean="0">
                <a:latin typeface="Arial" panose="020B0604020202020204" pitchFamily="34" charset="0"/>
                <a:cs typeface="Arial" panose="020B0604020202020204" pitchFamily="34" charset="0"/>
              </a:rPr>
              <a:t>…“</a:t>
            </a:r>
            <a:br>
              <a:rPr lang="en-US"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Part of the executive branch</a:t>
            </a:r>
            <a:br>
              <a:rPr lang="en-US"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Very important – controlled/managed by the executive branch and congress </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0647F3F5-2718-4C11-898E-59BF5B29279A}" type="slidenum">
              <a:rPr lang="en-US" smtClean="0">
                <a:solidFill>
                  <a:prstClr val="black">
                    <a:tint val="75000"/>
                  </a:prstClr>
                </a:solidFill>
              </a:rPr>
              <a:pPr/>
              <a:t>11</a:t>
            </a:fld>
            <a:endParaRPr lang="en-US">
              <a:solidFill>
                <a:prstClr val="black">
                  <a:tint val="75000"/>
                </a:prstClr>
              </a:solidFill>
            </a:endParaRPr>
          </a:p>
        </p:txBody>
      </p:sp>
      <p:sp>
        <p:nvSpPr>
          <p:cNvPr id="4" name="Date Placeholder 3"/>
          <p:cNvSpPr>
            <a:spLocks noGrp="1"/>
          </p:cNvSpPr>
          <p:nvPr>
            <p:ph type="dt" sz="half" idx="10"/>
          </p:nvPr>
        </p:nvSpPr>
        <p:spPr/>
        <p:txBody>
          <a:bodyPr/>
          <a:lstStyle/>
          <a:p>
            <a:fld id="{450618C4-823F-4D77-8222-AD188FF713CD}" type="datetime1">
              <a:rPr lang="en-US" smtClean="0">
                <a:solidFill>
                  <a:prstClr val="black">
                    <a:tint val="75000"/>
                  </a:prstClr>
                </a:solidFill>
              </a:rPr>
              <a:pPr/>
              <a:t>4/23/2015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31401223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NSF Goals</a:t>
            </a:r>
            <a:endParaRPr lang="en-US"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533400" y="1600200"/>
            <a:ext cx="8305800" cy="4800600"/>
          </a:xfrm>
        </p:spPr>
        <p:txBody>
          <a:bodyPr>
            <a:noAutofit/>
          </a:bodyPr>
          <a:lstStyle/>
          <a:p>
            <a:r>
              <a:rPr lang="en-US" sz="3000" dirty="0" smtClean="0">
                <a:latin typeface="Arial" panose="020B0604020202020204" pitchFamily="34" charset="0"/>
                <a:cs typeface="Arial" panose="020B0604020202020204" pitchFamily="34" charset="0"/>
              </a:rPr>
              <a:t>Develop </a:t>
            </a:r>
            <a:r>
              <a:rPr lang="en-US" sz="3000" b="1" dirty="0">
                <a:latin typeface="Arial" panose="020B0604020202020204" pitchFamily="34" charset="0"/>
                <a:cs typeface="Arial" panose="020B0604020202020204" pitchFamily="34" charset="0"/>
              </a:rPr>
              <a:t>the </a:t>
            </a:r>
            <a:r>
              <a:rPr lang="en-US" sz="3000" b="1" dirty="0" smtClean="0">
                <a:latin typeface="Arial" panose="020B0604020202020204" pitchFamily="34" charset="0"/>
                <a:cs typeface="Arial" panose="020B0604020202020204" pitchFamily="34" charset="0"/>
              </a:rPr>
              <a:t>STEM/STEM</a:t>
            </a:r>
            <a:r>
              <a:rPr lang="en-US" sz="3000" b="1" dirty="0">
                <a:latin typeface="Arial" panose="020B0604020202020204" pitchFamily="34" charset="0"/>
                <a:cs typeface="Arial" panose="020B0604020202020204" pitchFamily="34" charset="0"/>
              </a:rPr>
              <a:t>-related </a:t>
            </a:r>
            <a:r>
              <a:rPr lang="en-US" sz="3000" b="1" dirty="0" smtClean="0">
                <a:latin typeface="Arial" panose="020B0604020202020204" pitchFamily="34" charset="0"/>
                <a:cs typeface="Arial" panose="020B0604020202020204" pitchFamily="34" charset="0"/>
              </a:rPr>
              <a:t>workforce</a:t>
            </a:r>
          </a:p>
          <a:p>
            <a:r>
              <a:rPr lang="en-US" sz="3000" dirty="0" smtClean="0">
                <a:latin typeface="Arial" panose="020B0604020202020204" pitchFamily="34" charset="0"/>
                <a:cs typeface="Arial" panose="020B0604020202020204" pitchFamily="34" charset="0"/>
              </a:rPr>
              <a:t>Advance science</a:t>
            </a:r>
          </a:p>
          <a:p>
            <a:r>
              <a:rPr lang="en-US" sz="3000" dirty="0" smtClean="0">
                <a:latin typeface="Arial" panose="020B0604020202020204" pitchFamily="34" charset="0"/>
                <a:cs typeface="Arial" panose="020B0604020202020204" pitchFamily="34" charset="0"/>
              </a:rPr>
              <a:t>Broaden </a:t>
            </a:r>
            <a:r>
              <a:rPr lang="en-US" sz="3000" dirty="0">
                <a:latin typeface="Arial" panose="020B0604020202020204" pitchFamily="34" charset="0"/>
                <a:cs typeface="Arial" panose="020B0604020202020204" pitchFamily="34" charset="0"/>
              </a:rPr>
              <a:t>participation in </a:t>
            </a:r>
            <a:r>
              <a:rPr lang="en-US" sz="3000" dirty="0" smtClean="0">
                <a:latin typeface="Arial" panose="020B0604020202020204" pitchFamily="34" charset="0"/>
                <a:cs typeface="Arial" panose="020B0604020202020204" pitchFamily="34" charset="0"/>
              </a:rPr>
              <a:t>STEM</a:t>
            </a:r>
          </a:p>
          <a:p>
            <a:r>
              <a:rPr lang="en-US" sz="3000" b="1" dirty="0" smtClean="0">
                <a:latin typeface="Arial" panose="020B0604020202020204" pitchFamily="34" charset="0"/>
                <a:cs typeface="Arial" panose="020B0604020202020204" pitchFamily="34" charset="0"/>
              </a:rPr>
              <a:t>Educate </a:t>
            </a:r>
            <a:r>
              <a:rPr lang="en-US" sz="3000" b="1" dirty="0">
                <a:latin typeface="Arial" panose="020B0604020202020204" pitchFamily="34" charset="0"/>
                <a:cs typeface="Arial" panose="020B0604020202020204" pitchFamily="34" charset="0"/>
              </a:rPr>
              <a:t>a STEM-literate </a:t>
            </a:r>
            <a:r>
              <a:rPr lang="en-US" sz="3000" b="1" dirty="0" smtClean="0">
                <a:latin typeface="Arial" panose="020B0604020202020204" pitchFamily="34" charset="0"/>
                <a:cs typeface="Arial" panose="020B0604020202020204" pitchFamily="34" charset="0"/>
              </a:rPr>
              <a:t>populace</a:t>
            </a:r>
          </a:p>
          <a:p>
            <a:r>
              <a:rPr lang="en-US" sz="3000" b="1" dirty="0">
                <a:latin typeface="Arial" panose="020B0604020202020204" pitchFamily="34" charset="0"/>
                <a:cs typeface="Arial" panose="020B0604020202020204" pitchFamily="34" charset="0"/>
              </a:rPr>
              <a:t>Build capacity in higher education</a:t>
            </a:r>
          </a:p>
          <a:p>
            <a:r>
              <a:rPr lang="en-US" sz="3000" b="1" dirty="0" smtClean="0">
                <a:latin typeface="Arial" panose="020B0604020202020204" pitchFamily="34" charset="0"/>
                <a:cs typeface="Arial" panose="020B0604020202020204" pitchFamily="34" charset="0"/>
              </a:rPr>
              <a:t>Improve K-12 STEM education</a:t>
            </a:r>
          </a:p>
          <a:p>
            <a:r>
              <a:rPr lang="en-US" sz="3000" b="1" dirty="0" smtClean="0">
                <a:latin typeface="Arial" panose="020B0604020202020204" pitchFamily="34" charset="0"/>
                <a:cs typeface="Arial" panose="020B0604020202020204" pitchFamily="34" charset="0"/>
              </a:rPr>
              <a:t>Encourage </a:t>
            </a:r>
            <a:r>
              <a:rPr lang="en-US" sz="3000" b="1" dirty="0">
                <a:latin typeface="Arial" panose="020B0604020202020204" pitchFamily="34" charset="0"/>
                <a:cs typeface="Arial" panose="020B0604020202020204" pitchFamily="34" charset="0"/>
              </a:rPr>
              <a:t>life-long </a:t>
            </a:r>
            <a:r>
              <a:rPr lang="en-US" sz="3000" b="1" dirty="0" smtClean="0">
                <a:latin typeface="Arial" panose="020B0604020202020204" pitchFamily="34" charset="0"/>
                <a:cs typeface="Arial" panose="020B0604020202020204" pitchFamily="34" charset="0"/>
              </a:rPr>
              <a:t>learning</a:t>
            </a:r>
          </a:p>
        </p:txBody>
      </p:sp>
      <p:sp>
        <p:nvSpPr>
          <p:cNvPr id="4" name="Slide Number Placeholder 3"/>
          <p:cNvSpPr>
            <a:spLocks noGrp="1"/>
          </p:cNvSpPr>
          <p:nvPr>
            <p:ph type="sldNum" sz="quarter" idx="12"/>
          </p:nvPr>
        </p:nvSpPr>
        <p:spPr/>
        <p:txBody>
          <a:bodyPr/>
          <a:lstStyle/>
          <a:p>
            <a:fld id="{0647F3F5-2718-4C11-898E-59BF5B29279A}" type="slidenum">
              <a:rPr lang="en-US" smtClean="0">
                <a:solidFill>
                  <a:prstClr val="black">
                    <a:tint val="75000"/>
                  </a:prstClr>
                </a:solidFill>
              </a:rPr>
              <a:pPr/>
              <a:t>12</a:t>
            </a:fld>
            <a:endParaRPr lang="en-US">
              <a:solidFill>
                <a:prstClr val="black">
                  <a:tint val="75000"/>
                </a:prstClr>
              </a:solidFill>
            </a:endParaRPr>
          </a:p>
        </p:txBody>
      </p:sp>
      <p:sp>
        <p:nvSpPr>
          <p:cNvPr id="5" name="Date Placeholder 4"/>
          <p:cNvSpPr>
            <a:spLocks noGrp="1"/>
          </p:cNvSpPr>
          <p:nvPr>
            <p:ph type="dt" sz="half" idx="10"/>
          </p:nvPr>
        </p:nvSpPr>
        <p:spPr/>
        <p:txBody>
          <a:bodyPr/>
          <a:lstStyle/>
          <a:p>
            <a:fld id="{5BF1B8D4-69BE-4E8E-9C0C-5B1A09404FBE}" type="datetime1">
              <a:rPr lang="en-US" smtClean="0">
                <a:solidFill>
                  <a:prstClr val="black">
                    <a:tint val="75000"/>
                  </a:prstClr>
                </a:solidFill>
              </a:rPr>
              <a:pPr/>
              <a:t>4/23/2015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36374151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latin typeface="Arial" panose="020B0604020202020204" pitchFamily="34" charset="0"/>
                <a:cs typeface="Arial" panose="020B0604020202020204" pitchFamily="34" charset="0"/>
              </a:rPr>
              <a:t>NSF STEM </a:t>
            </a:r>
            <a:r>
              <a:rPr lang="en-US" dirty="0">
                <a:latin typeface="Arial" panose="020B0604020202020204" pitchFamily="34" charset="0"/>
                <a:cs typeface="Arial" panose="020B0604020202020204" pitchFamily="34" charset="0"/>
              </a:rPr>
              <a:t>Workforce Priorities</a:t>
            </a:r>
          </a:p>
        </p:txBody>
      </p:sp>
      <p:sp>
        <p:nvSpPr>
          <p:cNvPr id="2" name="Content Placeholder 1"/>
          <p:cNvSpPr>
            <a:spLocks noGrp="1"/>
          </p:cNvSpPr>
          <p:nvPr>
            <p:ph idx="1"/>
          </p:nvPr>
        </p:nvSpPr>
        <p:spPr/>
        <p:txBody>
          <a:bodyPr>
            <a:normAutofit/>
          </a:bodyPr>
          <a:lstStyle/>
          <a:p>
            <a:pPr marL="519113" indent="-458788"/>
            <a:r>
              <a:rPr lang="en-US" sz="3600" dirty="0" smtClean="0">
                <a:latin typeface="Arial" panose="020B0604020202020204" pitchFamily="34" charset="0"/>
                <a:cs typeface="Arial" panose="020B0604020202020204" pitchFamily="34" charset="0"/>
              </a:rPr>
              <a:t>Prepare </a:t>
            </a:r>
            <a:r>
              <a:rPr lang="en-US" sz="3600" dirty="0">
                <a:latin typeface="Arial" panose="020B0604020202020204" pitchFamily="34" charset="0"/>
                <a:cs typeface="Arial" panose="020B0604020202020204" pitchFamily="34" charset="0"/>
              </a:rPr>
              <a:t>students to be </a:t>
            </a:r>
            <a:r>
              <a:rPr lang="en-US" sz="3600" dirty="0" smtClean="0">
                <a:latin typeface="Arial" panose="020B0604020202020204" pitchFamily="34" charset="0"/>
                <a:cs typeface="Arial" panose="020B0604020202020204" pitchFamily="34" charset="0"/>
              </a:rPr>
              <a:t>leaders</a:t>
            </a:r>
            <a:r>
              <a:rPr lang="en-US" sz="3600" dirty="0">
                <a:latin typeface="Arial" panose="020B0604020202020204" pitchFamily="34" charset="0"/>
                <a:cs typeface="Arial" panose="020B0604020202020204" pitchFamily="34" charset="0"/>
              </a:rPr>
              <a:t>,</a:t>
            </a:r>
            <a:r>
              <a:rPr lang="en-US" sz="3600" dirty="0" smtClean="0">
                <a:solidFill>
                  <a:srgbClr val="FF0000"/>
                </a:solidFill>
                <a:latin typeface="Arial" panose="020B0604020202020204" pitchFamily="34" charset="0"/>
                <a:cs typeface="Arial" panose="020B0604020202020204" pitchFamily="34" charset="0"/>
              </a:rPr>
              <a:t> </a:t>
            </a:r>
            <a:r>
              <a:rPr lang="en-US" sz="3600" dirty="0" smtClean="0">
                <a:latin typeface="Arial" panose="020B0604020202020204" pitchFamily="34" charset="0"/>
                <a:cs typeface="Arial" panose="020B0604020202020204" pitchFamily="34" charset="0"/>
              </a:rPr>
              <a:t>teachers, </a:t>
            </a:r>
            <a:r>
              <a:rPr lang="en-US" sz="3600" dirty="0">
                <a:latin typeface="Arial" panose="020B0604020202020204" pitchFamily="34" charset="0"/>
                <a:cs typeface="Arial" panose="020B0604020202020204" pitchFamily="34" charset="0"/>
              </a:rPr>
              <a:t>and innovators in emerging and rapidly changing STEM </a:t>
            </a:r>
            <a:r>
              <a:rPr lang="en-US" sz="3600" dirty="0" smtClean="0">
                <a:latin typeface="Arial" panose="020B0604020202020204" pitchFamily="34" charset="0"/>
                <a:cs typeface="Arial" panose="020B0604020202020204" pitchFamily="34" charset="0"/>
              </a:rPr>
              <a:t>fields</a:t>
            </a:r>
          </a:p>
          <a:p>
            <a:pPr marL="519113" indent="-458788"/>
            <a:r>
              <a:rPr lang="en-US" sz="3600" dirty="0" smtClean="0">
                <a:latin typeface="Arial" panose="020B0604020202020204" pitchFamily="34" charset="0"/>
                <a:cs typeface="Arial" panose="020B0604020202020204" pitchFamily="34" charset="0"/>
              </a:rPr>
              <a:t>Develop </a:t>
            </a:r>
            <a:r>
              <a:rPr lang="en-US" sz="3600" dirty="0">
                <a:latin typeface="Arial" panose="020B0604020202020204" pitchFamily="34" charset="0"/>
                <a:cs typeface="Arial" panose="020B0604020202020204" pitchFamily="34" charset="0"/>
              </a:rPr>
              <a:t>a scientifically literate </a:t>
            </a:r>
            <a:r>
              <a:rPr lang="en-US" sz="3600" dirty="0" smtClean="0">
                <a:latin typeface="Arial" panose="020B0604020202020204" pitchFamily="34" charset="0"/>
                <a:cs typeface="Arial" panose="020B0604020202020204" pitchFamily="34" charset="0"/>
              </a:rPr>
              <a:t>populace</a:t>
            </a:r>
            <a:endParaRPr lang="en-US" sz="3600" dirty="0">
              <a:latin typeface="Arial" panose="020B0604020202020204" pitchFamily="34" charset="0"/>
              <a:cs typeface="Arial" panose="020B0604020202020204" pitchFamily="34" charset="0"/>
            </a:endParaRPr>
          </a:p>
          <a:p>
            <a:pPr marL="60325" indent="0">
              <a:buNone/>
            </a:pPr>
            <a:r>
              <a:rPr lang="en-US" sz="3200" dirty="0" smtClean="0">
                <a:latin typeface="Arial" panose="020B0604020202020204" pitchFamily="34" charset="0"/>
                <a:cs typeface="Arial" panose="020B0604020202020204" pitchFamily="34" charset="0"/>
              </a:rPr>
              <a:t/>
            </a:r>
            <a:br>
              <a:rPr lang="en-US" sz="3200" dirty="0" smtClean="0">
                <a:latin typeface="Arial" panose="020B0604020202020204" pitchFamily="34" charset="0"/>
                <a:cs typeface="Arial" panose="020B0604020202020204" pitchFamily="34" charset="0"/>
              </a:rPr>
            </a:br>
            <a:r>
              <a:rPr lang="en-US" sz="3200" i="1" dirty="0" smtClean="0">
                <a:latin typeface="Arial" panose="020B0604020202020204" pitchFamily="34" charset="0"/>
                <a:cs typeface="Arial" panose="020B0604020202020204" pitchFamily="34" charset="0"/>
              </a:rPr>
              <a:t>Both depend </a:t>
            </a:r>
            <a:r>
              <a:rPr lang="en-US" sz="3200" i="1" dirty="0">
                <a:latin typeface="Arial" panose="020B0604020202020204" pitchFamily="34" charset="0"/>
                <a:cs typeface="Arial" panose="020B0604020202020204" pitchFamily="34" charset="0"/>
              </a:rPr>
              <a:t>on the </a:t>
            </a:r>
            <a:r>
              <a:rPr lang="en-US" sz="3200" i="1"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nature and quality</a:t>
            </a:r>
            <a:r>
              <a:rPr lang="en-US" sz="3200" i="1" dirty="0">
                <a:latin typeface="Arial" panose="020B0604020202020204" pitchFamily="34" charset="0"/>
                <a:cs typeface="Arial" panose="020B0604020202020204" pitchFamily="34" charset="0"/>
              </a:rPr>
              <a:t> of the undergraduate education </a:t>
            </a:r>
            <a:r>
              <a:rPr lang="en-US" sz="3200" i="1" dirty="0" smtClean="0">
                <a:latin typeface="Arial" panose="020B0604020202020204" pitchFamily="34" charset="0"/>
                <a:cs typeface="Arial" panose="020B0604020202020204" pitchFamily="34" charset="0"/>
              </a:rPr>
              <a:t>experience</a:t>
            </a:r>
            <a:endParaRPr lang="en-US" sz="3200"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647F3F5-2718-4C11-898E-59BF5B29279A}" type="slidenum">
              <a:rPr lang="en-US" smtClean="0">
                <a:solidFill>
                  <a:prstClr val="black">
                    <a:tint val="75000"/>
                  </a:prstClr>
                </a:solidFill>
              </a:rPr>
              <a:pPr/>
              <a:t>13</a:t>
            </a:fld>
            <a:endParaRPr lang="en-US">
              <a:solidFill>
                <a:prstClr val="black">
                  <a:tint val="75000"/>
                </a:prstClr>
              </a:solidFill>
            </a:endParaRPr>
          </a:p>
        </p:txBody>
      </p:sp>
      <p:sp>
        <p:nvSpPr>
          <p:cNvPr id="5" name="Date Placeholder 4"/>
          <p:cNvSpPr>
            <a:spLocks noGrp="1"/>
          </p:cNvSpPr>
          <p:nvPr>
            <p:ph type="dt" sz="half" idx="10"/>
          </p:nvPr>
        </p:nvSpPr>
        <p:spPr/>
        <p:txBody>
          <a:bodyPr/>
          <a:lstStyle/>
          <a:p>
            <a:fld id="{B4EF5326-052A-48CE-A213-F7C4A7DD1CE4}" type="datetime1">
              <a:rPr lang="en-US" smtClean="0">
                <a:solidFill>
                  <a:prstClr val="black">
                    <a:tint val="75000"/>
                  </a:prstClr>
                </a:solidFill>
              </a:rPr>
              <a:pPr/>
              <a:t>4/23/2015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7743997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Directorates</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0647F3F5-2718-4C11-898E-59BF5B29279A}" type="slidenum">
              <a:rPr lang="en-US" smtClean="0">
                <a:solidFill>
                  <a:prstClr val="black">
                    <a:tint val="75000"/>
                  </a:prstClr>
                </a:solidFill>
              </a:rPr>
              <a:pPr/>
              <a:t>14</a:t>
            </a:fld>
            <a:endParaRPr lang="en-US">
              <a:solidFill>
                <a:prstClr val="black">
                  <a:tint val="75000"/>
                </a:prstClr>
              </a:solidFill>
            </a:endParaRPr>
          </a:p>
        </p:txBody>
      </p:sp>
      <p:graphicFrame>
        <p:nvGraphicFramePr>
          <p:cNvPr id="6" name="Diagram 5"/>
          <p:cNvGraphicFramePr/>
          <p:nvPr>
            <p:extLst/>
          </p:nvPr>
        </p:nvGraphicFramePr>
        <p:xfrm>
          <a:off x="533400" y="1371600"/>
          <a:ext cx="81534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ate Placeholder 2"/>
          <p:cNvSpPr>
            <a:spLocks noGrp="1"/>
          </p:cNvSpPr>
          <p:nvPr>
            <p:ph type="dt" sz="half" idx="10"/>
          </p:nvPr>
        </p:nvSpPr>
        <p:spPr/>
        <p:txBody>
          <a:bodyPr/>
          <a:lstStyle/>
          <a:p>
            <a:fld id="{8209675F-1E86-41EA-983A-05997DF30A2D}" type="datetime1">
              <a:rPr lang="en-US" smtClean="0">
                <a:solidFill>
                  <a:prstClr val="black">
                    <a:tint val="75000"/>
                  </a:prstClr>
                </a:solidFill>
              </a:rPr>
              <a:pPr/>
              <a:t>4/23/2015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
        <p:nvSpPr>
          <p:cNvPr id="7" name="5-Point Star 6"/>
          <p:cNvSpPr/>
          <p:nvPr/>
        </p:nvSpPr>
        <p:spPr>
          <a:xfrm>
            <a:off x="4191000" y="6019800"/>
            <a:ext cx="762000" cy="304800"/>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4377738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EHR Organization</a:t>
            </a:r>
            <a:endParaRPr lang="en-US" dirty="0"/>
          </a:p>
        </p:txBody>
      </p:sp>
      <p:sp>
        <p:nvSpPr>
          <p:cNvPr id="3" name="Slide Number Placeholder 2"/>
          <p:cNvSpPr>
            <a:spLocks noGrp="1"/>
          </p:cNvSpPr>
          <p:nvPr>
            <p:ph type="sldNum" sz="quarter" idx="12"/>
          </p:nvPr>
        </p:nvSpPr>
        <p:spPr>
          <a:xfrm>
            <a:off x="5162550" y="6356350"/>
            <a:ext cx="2133600" cy="365125"/>
          </a:xfrm>
        </p:spPr>
        <p:txBody>
          <a:bodyPr/>
          <a:lstStyle/>
          <a:p>
            <a:fld id="{0647F3F5-2718-4C11-898E-59BF5B29279A}" type="slidenum">
              <a:rPr lang="en-US" smtClean="0">
                <a:solidFill>
                  <a:prstClr val="black">
                    <a:tint val="75000"/>
                  </a:prstClr>
                </a:solidFill>
              </a:rPr>
              <a:pPr/>
              <a:t>15</a:t>
            </a:fld>
            <a:endParaRPr lang="en-US">
              <a:solidFill>
                <a:prstClr val="black">
                  <a:tint val="75000"/>
                </a:prstClr>
              </a:solidFill>
            </a:endParaRPr>
          </a:p>
        </p:txBody>
      </p:sp>
      <p:sp>
        <p:nvSpPr>
          <p:cNvPr id="4" name="Rectangle 3"/>
          <p:cNvSpPr/>
          <p:nvPr/>
        </p:nvSpPr>
        <p:spPr>
          <a:xfrm>
            <a:off x="939421" y="1295400"/>
            <a:ext cx="73914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prstClr val="white"/>
                </a:solidFill>
              </a:rPr>
              <a:t>Office of the Assistant Director for EHR</a:t>
            </a:r>
          </a:p>
          <a:p>
            <a:pPr algn="ctr"/>
            <a:r>
              <a:rPr lang="en-US" dirty="0" smtClean="0">
                <a:solidFill>
                  <a:prstClr val="white"/>
                </a:solidFill>
              </a:rPr>
              <a:t>Assistant Director:  Joan </a:t>
            </a:r>
            <a:r>
              <a:rPr lang="en-US" dirty="0" err="1" smtClean="0">
                <a:solidFill>
                  <a:prstClr val="white"/>
                </a:solidFill>
              </a:rPr>
              <a:t>Ferrini</a:t>
            </a:r>
            <a:r>
              <a:rPr lang="en-US" dirty="0" smtClean="0">
                <a:solidFill>
                  <a:prstClr val="white"/>
                </a:solidFill>
              </a:rPr>
              <a:t>-Mundy</a:t>
            </a:r>
          </a:p>
          <a:p>
            <a:pPr algn="ctr"/>
            <a:r>
              <a:rPr lang="en-US" dirty="0" smtClean="0">
                <a:solidFill>
                  <a:prstClr val="white"/>
                </a:solidFill>
              </a:rPr>
              <a:t>Deputy Assistant Director:  Jim </a:t>
            </a:r>
            <a:r>
              <a:rPr lang="en-US" dirty="0" err="1" smtClean="0">
                <a:solidFill>
                  <a:prstClr val="white"/>
                </a:solidFill>
              </a:rPr>
              <a:t>Lightbourne</a:t>
            </a:r>
            <a:endParaRPr lang="en-US" dirty="0">
              <a:solidFill>
                <a:prstClr val="white"/>
              </a:solidFill>
            </a:endParaRPr>
          </a:p>
        </p:txBody>
      </p:sp>
      <p:sp>
        <p:nvSpPr>
          <p:cNvPr id="5" name="Rectangle 4"/>
          <p:cNvSpPr/>
          <p:nvPr/>
        </p:nvSpPr>
        <p:spPr>
          <a:xfrm>
            <a:off x="304800" y="3276600"/>
            <a:ext cx="1981200" cy="2667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prstClr val="white"/>
                </a:solidFill>
              </a:rPr>
              <a:t>Graduate Education</a:t>
            </a:r>
          </a:p>
          <a:p>
            <a:pPr algn="ctr"/>
            <a:r>
              <a:rPr lang="en-US" b="1" dirty="0" smtClean="0">
                <a:solidFill>
                  <a:prstClr val="white"/>
                </a:solidFill>
              </a:rPr>
              <a:t>(DGE)</a:t>
            </a:r>
          </a:p>
          <a:p>
            <a:pPr algn="ctr"/>
            <a:endParaRPr lang="en-US" dirty="0">
              <a:solidFill>
                <a:prstClr val="white"/>
              </a:solidFill>
            </a:endParaRPr>
          </a:p>
          <a:p>
            <a:pPr algn="ctr"/>
            <a:r>
              <a:rPr lang="en-US" dirty="0" smtClean="0">
                <a:solidFill>
                  <a:prstClr val="white"/>
                </a:solidFill>
              </a:rPr>
              <a:t>DD:  Jim </a:t>
            </a:r>
            <a:r>
              <a:rPr lang="en-US" dirty="0" err="1" smtClean="0">
                <a:solidFill>
                  <a:prstClr val="white"/>
                </a:solidFill>
              </a:rPr>
              <a:t>Lightbourne</a:t>
            </a:r>
            <a:endParaRPr lang="en-US" dirty="0">
              <a:solidFill>
                <a:prstClr val="white"/>
              </a:solidFill>
            </a:endParaRPr>
          </a:p>
        </p:txBody>
      </p:sp>
      <p:sp>
        <p:nvSpPr>
          <p:cNvPr id="8" name="Rectangle 7"/>
          <p:cNvSpPr/>
          <p:nvPr/>
        </p:nvSpPr>
        <p:spPr>
          <a:xfrm>
            <a:off x="2514600" y="3276600"/>
            <a:ext cx="1981200" cy="2667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prstClr val="white"/>
                </a:solidFill>
              </a:rPr>
              <a:t>Research on Learning in Formal and Informal Settings </a:t>
            </a:r>
          </a:p>
          <a:p>
            <a:pPr algn="ctr"/>
            <a:r>
              <a:rPr lang="en-US" b="1" dirty="0" smtClean="0">
                <a:solidFill>
                  <a:prstClr val="white"/>
                </a:solidFill>
              </a:rPr>
              <a:t>(DRL)</a:t>
            </a:r>
          </a:p>
          <a:p>
            <a:pPr algn="ctr"/>
            <a:endParaRPr lang="en-US" dirty="0">
              <a:solidFill>
                <a:prstClr val="white"/>
              </a:solidFill>
            </a:endParaRPr>
          </a:p>
          <a:p>
            <a:pPr algn="ctr"/>
            <a:r>
              <a:rPr lang="en-US" dirty="0" smtClean="0">
                <a:solidFill>
                  <a:prstClr val="white"/>
                </a:solidFill>
              </a:rPr>
              <a:t>DD:  Richard </a:t>
            </a:r>
            <a:r>
              <a:rPr lang="en-US" dirty="0" err="1" smtClean="0">
                <a:solidFill>
                  <a:prstClr val="white"/>
                </a:solidFill>
              </a:rPr>
              <a:t>Duschi</a:t>
            </a:r>
            <a:endParaRPr lang="en-US" dirty="0">
              <a:solidFill>
                <a:prstClr val="white"/>
              </a:solidFill>
            </a:endParaRPr>
          </a:p>
        </p:txBody>
      </p:sp>
      <p:sp>
        <p:nvSpPr>
          <p:cNvPr id="9" name="Rectangle 8"/>
          <p:cNvSpPr/>
          <p:nvPr/>
        </p:nvSpPr>
        <p:spPr>
          <a:xfrm>
            <a:off x="4724400" y="3276600"/>
            <a:ext cx="1981200" cy="2667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prstClr val="white"/>
                </a:solidFill>
              </a:rPr>
              <a:t>Undergraduate Education</a:t>
            </a:r>
          </a:p>
          <a:p>
            <a:pPr algn="ctr"/>
            <a:r>
              <a:rPr lang="en-US" b="1" dirty="0" smtClean="0">
                <a:solidFill>
                  <a:prstClr val="white"/>
                </a:solidFill>
              </a:rPr>
              <a:t>(DUE)</a:t>
            </a:r>
          </a:p>
          <a:p>
            <a:pPr algn="ctr"/>
            <a:endParaRPr lang="en-US" dirty="0">
              <a:solidFill>
                <a:prstClr val="white"/>
              </a:solidFill>
            </a:endParaRPr>
          </a:p>
          <a:p>
            <a:pPr algn="ctr"/>
            <a:r>
              <a:rPr lang="en-US" dirty="0" smtClean="0">
                <a:solidFill>
                  <a:prstClr val="white"/>
                </a:solidFill>
              </a:rPr>
              <a:t>DD:  Susan Singer</a:t>
            </a:r>
            <a:endParaRPr lang="en-US" dirty="0">
              <a:solidFill>
                <a:prstClr val="white"/>
              </a:solidFill>
            </a:endParaRPr>
          </a:p>
        </p:txBody>
      </p:sp>
      <p:sp>
        <p:nvSpPr>
          <p:cNvPr id="10" name="Rectangle 9"/>
          <p:cNvSpPr/>
          <p:nvPr/>
        </p:nvSpPr>
        <p:spPr>
          <a:xfrm>
            <a:off x="6934200" y="3276600"/>
            <a:ext cx="1981200" cy="2667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prstClr val="white"/>
                </a:solidFill>
              </a:rPr>
              <a:t>Human Resource Development</a:t>
            </a:r>
          </a:p>
          <a:p>
            <a:pPr algn="ctr"/>
            <a:r>
              <a:rPr lang="en-US" b="1" dirty="0" smtClean="0">
                <a:solidFill>
                  <a:prstClr val="white"/>
                </a:solidFill>
              </a:rPr>
              <a:t>(HRD)</a:t>
            </a:r>
          </a:p>
          <a:p>
            <a:pPr algn="ctr"/>
            <a:endParaRPr lang="en-US" dirty="0">
              <a:solidFill>
                <a:prstClr val="white"/>
              </a:solidFill>
            </a:endParaRPr>
          </a:p>
          <a:p>
            <a:pPr algn="ctr"/>
            <a:r>
              <a:rPr lang="en-US" dirty="0" smtClean="0">
                <a:solidFill>
                  <a:prstClr val="white"/>
                </a:solidFill>
              </a:rPr>
              <a:t>DD:  Sylvia James</a:t>
            </a:r>
            <a:endParaRPr lang="en-US" dirty="0">
              <a:solidFill>
                <a:prstClr val="white"/>
              </a:solidFill>
            </a:endParaRPr>
          </a:p>
        </p:txBody>
      </p:sp>
      <p:cxnSp>
        <p:nvCxnSpPr>
          <p:cNvPr id="12" name="Straight Connector 11"/>
          <p:cNvCxnSpPr/>
          <p:nvPr/>
        </p:nvCxnSpPr>
        <p:spPr>
          <a:xfrm>
            <a:off x="1295400" y="2819400"/>
            <a:ext cx="6629400" cy="0"/>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5" idx="0"/>
          </p:cNvCxnSpPr>
          <p:nvPr/>
        </p:nvCxnSpPr>
        <p:spPr>
          <a:xfrm>
            <a:off x="1295400" y="2819400"/>
            <a:ext cx="0" cy="4572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505200" y="2819400"/>
            <a:ext cx="0" cy="4572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5638800" y="2819400"/>
            <a:ext cx="0" cy="4572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7924800" y="2819400"/>
            <a:ext cx="0" cy="4572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572000" y="2362200"/>
            <a:ext cx="0" cy="4572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6" name="Date Placeholder 5"/>
          <p:cNvSpPr>
            <a:spLocks noGrp="1"/>
          </p:cNvSpPr>
          <p:nvPr>
            <p:ph type="dt" sz="half" idx="10"/>
          </p:nvPr>
        </p:nvSpPr>
        <p:spPr/>
        <p:txBody>
          <a:bodyPr/>
          <a:lstStyle/>
          <a:p>
            <a:fld id="{32909AF5-1B6A-4A6B-A063-8029266AEC1F}" type="datetime1">
              <a:rPr lang="en-US" smtClean="0">
                <a:solidFill>
                  <a:prstClr val="black">
                    <a:tint val="75000"/>
                  </a:prstClr>
                </a:solidFill>
              </a:rPr>
              <a:pPr/>
              <a:t>4/23/2015</a:t>
            </a:fld>
            <a:endParaRPr lang="en-US">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
        <p:nvSpPr>
          <p:cNvPr id="11" name="4-Point Star 10"/>
          <p:cNvSpPr/>
          <p:nvPr/>
        </p:nvSpPr>
        <p:spPr>
          <a:xfrm>
            <a:off x="5181600" y="6096000"/>
            <a:ext cx="914400" cy="381000"/>
          </a:xfrm>
          <a:prstGeom prst="star4">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3" name="TextBox 12"/>
          <p:cNvSpPr txBox="1"/>
          <p:nvPr/>
        </p:nvSpPr>
        <p:spPr>
          <a:xfrm>
            <a:off x="2971800" y="2438400"/>
            <a:ext cx="1018227" cy="369332"/>
          </a:xfrm>
          <a:prstGeom prst="rect">
            <a:avLst/>
          </a:prstGeom>
          <a:noFill/>
        </p:spPr>
        <p:txBody>
          <a:bodyPr wrap="none" rtlCol="0">
            <a:spAutoFit/>
          </a:bodyPr>
          <a:lstStyle/>
          <a:p>
            <a:r>
              <a:rPr lang="en-US" dirty="0" smtClean="0">
                <a:solidFill>
                  <a:prstClr val="black"/>
                </a:solidFill>
              </a:rPr>
              <a:t>Divisions</a:t>
            </a:r>
            <a:endParaRPr lang="en-US" dirty="0">
              <a:solidFill>
                <a:prstClr val="black"/>
              </a:solidFill>
            </a:endParaRPr>
          </a:p>
        </p:txBody>
      </p:sp>
    </p:spTree>
    <p:extLst>
      <p:ext uri="{BB962C8B-B14F-4D97-AF65-F5344CB8AC3E}">
        <p14:creationId xmlns:p14="http://schemas.microsoft.com/office/powerpoint/2010/main" val="9635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EHR Areas of Investment</a:t>
            </a:r>
            <a:endParaRPr lang="en-US"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457200" y="1295400"/>
            <a:ext cx="8305800" cy="4800600"/>
          </a:xfrm>
        </p:spPr>
        <p:txBody>
          <a:bodyPr>
            <a:noAutofit/>
          </a:bodyPr>
          <a:lstStyle/>
          <a:p>
            <a:r>
              <a:rPr lang="en-US" sz="3000" dirty="0" smtClean="0">
                <a:latin typeface="Arial" panose="020B0604020202020204" pitchFamily="34" charset="0"/>
                <a:cs typeface="Arial" panose="020B0604020202020204" pitchFamily="34" charset="0"/>
              </a:rPr>
              <a:t>Experiential learning</a:t>
            </a:r>
          </a:p>
          <a:p>
            <a:r>
              <a:rPr lang="en-US" sz="3000" dirty="0">
                <a:solidFill>
                  <a:srgbClr val="FF0000"/>
                </a:solidFill>
                <a:latin typeface="Arial" panose="020B0604020202020204" pitchFamily="34" charset="0"/>
                <a:cs typeface="Arial" panose="020B0604020202020204" pitchFamily="34" charset="0"/>
              </a:rPr>
              <a:t>A</a:t>
            </a:r>
            <a:r>
              <a:rPr lang="en-US" sz="3000" dirty="0" smtClean="0">
                <a:solidFill>
                  <a:srgbClr val="FF0000"/>
                </a:solidFill>
                <a:latin typeface="Arial" panose="020B0604020202020204" pitchFamily="34" charset="0"/>
                <a:cs typeface="Arial" panose="020B0604020202020204" pitchFamily="34" charset="0"/>
              </a:rPr>
              <a:t>ssessment</a:t>
            </a:r>
            <a:r>
              <a:rPr lang="en-US" sz="3000" dirty="0">
                <a:solidFill>
                  <a:srgbClr val="FF0000"/>
                </a:solidFill>
                <a:latin typeface="Arial" panose="020B0604020202020204" pitchFamily="34" charset="0"/>
                <a:cs typeface="Arial" panose="020B0604020202020204" pitchFamily="34" charset="0"/>
              </a:rPr>
              <a:t>/metrics of learning and </a:t>
            </a:r>
            <a:r>
              <a:rPr lang="en-US" sz="3000" dirty="0" smtClean="0">
                <a:solidFill>
                  <a:srgbClr val="FF0000"/>
                </a:solidFill>
                <a:latin typeface="Arial" panose="020B0604020202020204" pitchFamily="34" charset="0"/>
                <a:cs typeface="Arial" panose="020B0604020202020204" pitchFamily="34" charset="0"/>
              </a:rPr>
              <a:t>practice</a:t>
            </a:r>
          </a:p>
          <a:p>
            <a:r>
              <a:rPr lang="en-US" sz="3000" dirty="0" smtClean="0">
                <a:latin typeface="Arial" panose="020B0604020202020204" pitchFamily="34" charset="0"/>
                <a:cs typeface="Arial" panose="020B0604020202020204" pitchFamily="34" charset="0"/>
              </a:rPr>
              <a:t>Scholarships</a:t>
            </a:r>
          </a:p>
          <a:p>
            <a:r>
              <a:rPr lang="en-US" sz="3000" dirty="0" smtClean="0">
                <a:latin typeface="Arial" panose="020B0604020202020204" pitchFamily="34" charset="0"/>
                <a:cs typeface="Arial" panose="020B0604020202020204" pitchFamily="34" charset="0"/>
              </a:rPr>
              <a:t>Foundational </a:t>
            </a:r>
            <a:r>
              <a:rPr lang="en-US" sz="3000" dirty="0">
                <a:latin typeface="Arial" panose="020B0604020202020204" pitchFamily="34" charset="0"/>
                <a:cs typeface="Arial" panose="020B0604020202020204" pitchFamily="34" charset="0"/>
              </a:rPr>
              <a:t>education </a:t>
            </a:r>
            <a:r>
              <a:rPr lang="en-US" sz="3000" dirty="0" smtClean="0">
                <a:latin typeface="Arial" panose="020B0604020202020204" pitchFamily="34" charset="0"/>
                <a:cs typeface="Arial" panose="020B0604020202020204" pitchFamily="34" charset="0"/>
              </a:rPr>
              <a:t>research</a:t>
            </a:r>
          </a:p>
          <a:p>
            <a:r>
              <a:rPr lang="en-US" sz="3000" dirty="0">
                <a:latin typeface="Arial" panose="020B0604020202020204" pitchFamily="34" charset="0"/>
                <a:cs typeface="Arial" panose="020B0604020202020204" pitchFamily="34" charset="0"/>
              </a:rPr>
              <a:t>P</a:t>
            </a:r>
            <a:r>
              <a:rPr lang="en-US" sz="3000" dirty="0" smtClean="0">
                <a:latin typeface="Arial" panose="020B0604020202020204" pitchFamily="34" charset="0"/>
                <a:cs typeface="Arial" panose="020B0604020202020204" pitchFamily="34" charset="0"/>
              </a:rPr>
              <a:t>rofessional development</a:t>
            </a:r>
          </a:p>
          <a:p>
            <a:r>
              <a:rPr lang="en-US" sz="3000" dirty="0" smtClean="0">
                <a:latin typeface="Arial" panose="020B0604020202020204" pitchFamily="34" charset="0"/>
                <a:cs typeface="Arial" panose="020B0604020202020204" pitchFamily="34" charset="0"/>
              </a:rPr>
              <a:t>Institutional change</a:t>
            </a:r>
          </a:p>
          <a:p>
            <a:r>
              <a:rPr lang="en-US" sz="3000" dirty="0">
                <a:latin typeface="Arial" panose="020B0604020202020204" pitchFamily="34" charset="0"/>
                <a:cs typeface="Arial" panose="020B0604020202020204" pitchFamily="34" charset="0"/>
              </a:rPr>
              <a:t>F</a:t>
            </a:r>
            <a:r>
              <a:rPr lang="en-US" sz="3000" dirty="0" smtClean="0">
                <a:latin typeface="Arial" panose="020B0604020202020204" pitchFamily="34" charset="0"/>
                <a:cs typeface="Arial" panose="020B0604020202020204" pitchFamily="34" charset="0"/>
              </a:rPr>
              <a:t>ormal </a:t>
            </a:r>
            <a:r>
              <a:rPr lang="en-US" sz="3000" dirty="0">
                <a:latin typeface="Arial" panose="020B0604020202020204" pitchFamily="34" charset="0"/>
                <a:cs typeface="Arial" panose="020B0604020202020204" pitchFamily="34" charset="0"/>
              </a:rPr>
              <a:t>and informal learning </a:t>
            </a:r>
            <a:r>
              <a:rPr lang="en-US" sz="3000" dirty="0" smtClean="0">
                <a:latin typeface="Arial" panose="020B0604020202020204" pitchFamily="34" charset="0"/>
                <a:cs typeface="Arial" panose="020B0604020202020204" pitchFamily="34" charset="0"/>
              </a:rPr>
              <a:t>environments</a:t>
            </a:r>
          </a:p>
          <a:p>
            <a:r>
              <a:rPr lang="en-US" sz="3000" dirty="0">
                <a:solidFill>
                  <a:srgbClr val="FF0000"/>
                </a:solidFill>
                <a:latin typeface="Arial" panose="020B0604020202020204" pitchFamily="34" charset="0"/>
                <a:cs typeface="Arial" panose="020B0604020202020204" pitchFamily="34" charset="0"/>
              </a:rPr>
              <a:t>U</a:t>
            </a:r>
            <a:r>
              <a:rPr lang="en-US" sz="3000" dirty="0" smtClean="0">
                <a:solidFill>
                  <a:srgbClr val="FF0000"/>
                </a:solidFill>
                <a:latin typeface="Arial" panose="020B0604020202020204" pitchFamily="34" charset="0"/>
                <a:cs typeface="Arial" panose="020B0604020202020204" pitchFamily="34" charset="0"/>
              </a:rPr>
              <a:t>ndergraduate </a:t>
            </a:r>
            <a:r>
              <a:rPr lang="en-US" sz="3000" dirty="0">
                <a:solidFill>
                  <a:srgbClr val="FF0000"/>
                </a:solidFill>
                <a:latin typeface="Arial" panose="020B0604020202020204" pitchFamily="34" charset="0"/>
                <a:cs typeface="Arial" panose="020B0604020202020204" pitchFamily="34" charset="0"/>
              </a:rPr>
              <a:t>disciplinary </a:t>
            </a:r>
            <a:r>
              <a:rPr lang="en-US" sz="3000" dirty="0" smtClean="0">
                <a:solidFill>
                  <a:srgbClr val="FF0000"/>
                </a:solidFill>
                <a:latin typeface="Arial" panose="020B0604020202020204" pitchFamily="34" charset="0"/>
                <a:cs typeface="Arial" panose="020B0604020202020204" pitchFamily="34" charset="0"/>
              </a:rPr>
              <a:t>education based on learning science</a:t>
            </a:r>
          </a:p>
        </p:txBody>
      </p:sp>
      <p:sp>
        <p:nvSpPr>
          <p:cNvPr id="4" name="Slide Number Placeholder 3"/>
          <p:cNvSpPr>
            <a:spLocks noGrp="1"/>
          </p:cNvSpPr>
          <p:nvPr>
            <p:ph type="sldNum" sz="quarter" idx="12"/>
          </p:nvPr>
        </p:nvSpPr>
        <p:spPr/>
        <p:txBody>
          <a:bodyPr/>
          <a:lstStyle/>
          <a:p>
            <a:fld id="{0647F3F5-2718-4C11-898E-59BF5B29279A}" type="slidenum">
              <a:rPr lang="en-US" smtClean="0">
                <a:solidFill>
                  <a:prstClr val="black">
                    <a:tint val="75000"/>
                  </a:prstClr>
                </a:solidFill>
              </a:rPr>
              <a:pPr/>
              <a:t>16</a:t>
            </a:fld>
            <a:endParaRPr lang="en-US">
              <a:solidFill>
                <a:prstClr val="black">
                  <a:tint val="75000"/>
                </a:prstClr>
              </a:solidFill>
            </a:endParaRPr>
          </a:p>
        </p:txBody>
      </p:sp>
      <p:sp>
        <p:nvSpPr>
          <p:cNvPr id="5" name="Date Placeholder 4"/>
          <p:cNvSpPr>
            <a:spLocks noGrp="1"/>
          </p:cNvSpPr>
          <p:nvPr>
            <p:ph type="dt" sz="half" idx="10"/>
          </p:nvPr>
        </p:nvSpPr>
        <p:spPr/>
        <p:txBody>
          <a:bodyPr/>
          <a:lstStyle/>
          <a:p>
            <a:fld id="{CA9D6883-C02C-42CC-B292-179112E37372}" type="datetime1">
              <a:rPr lang="en-US" smtClean="0">
                <a:solidFill>
                  <a:prstClr val="black">
                    <a:tint val="75000"/>
                  </a:prstClr>
                </a:solidFill>
              </a:rPr>
              <a:pPr/>
              <a:t>4/23/2015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31459226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DUE Programs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1000" y="1066800"/>
            <a:ext cx="8763000" cy="5029200"/>
          </a:xfrm>
        </p:spPr>
        <p:txBody>
          <a:bodyPr>
            <a:noAutofit/>
          </a:bodyPr>
          <a:lstStyle/>
          <a:p>
            <a:r>
              <a:rPr lang="en-US" sz="3200" b="1" dirty="0" smtClean="0">
                <a:latin typeface="Arial" panose="020B0604020202020204" pitchFamily="34" charset="0"/>
                <a:cs typeface="Arial" panose="020B0604020202020204" pitchFamily="34" charset="0"/>
              </a:rPr>
              <a:t>Advanced Technological Education (ATE)</a:t>
            </a:r>
            <a:br>
              <a:rPr lang="en-US" sz="3200" b="1" dirty="0" smtClean="0">
                <a:latin typeface="Arial" panose="020B0604020202020204" pitchFamily="34" charset="0"/>
                <a:cs typeface="Arial" panose="020B0604020202020204" pitchFamily="34" charset="0"/>
              </a:rPr>
            </a:br>
            <a:endParaRPr lang="en-US" sz="3200" b="1" dirty="0" smtClean="0">
              <a:latin typeface="Arial" panose="020B0604020202020204" pitchFamily="34" charset="0"/>
              <a:cs typeface="Arial" panose="020B0604020202020204" pitchFamily="34" charset="0"/>
            </a:endParaRPr>
          </a:p>
          <a:p>
            <a:r>
              <a:rPr lang="en-US" sz="3200" b="1" dirty="0" smtClean="0">
                <a:latin typeface="Arial" panose="020B0604020202020204" pitchFamily="34" charset="0"/>
                <a:cs typeface="Arial" panose="020B0604020202020204" pitchFamily="34" charset="0"/>
              </a:rPr>
              <a:t>Improving Undergraduate STEM Education (IUSE)</a:t>
            </a:r>
            <a:br>
              <a:rPr lang="en-US" sz="3200" b="1" dirty="0" smtClean="0">
                <a:latin typeface="Arial" panose="020B0604020202020204" pitchFamily="34" charset="0"/>
                <a:cs typeface="Arial" panose="020B0604020202020204" pitchFamily="34" charset="0"/>
              </a:rPr>
            </a:br>
            <a:endParaRPr lang="en-US" sz="2800" b="1" dirty="0" smtClean="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NSF Scholarships in Science, Technology, Engineering, and Mathematics (S-STEM)</a:t>
            </a:r>
            <a:br>
              <a:rPr lang="en-US" sz="3200" dirty="0" smtClean="0">
                <a:latin typeface="Arial" panose="020B0604020202020204" pitchFamily="34" charset="0"/>
                <a:cs typeface="Arial" panose="020B0604020202020204" pitchFamily="34" charset="0"/>
              </a:rPr>
            </a:br>
            <a:endParaRPr lang="en-US" sz="3200" dirty="0" smtClean="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Robert </a:t>
            </a:r>
            <a:r>
              <a:rPr lang="en-US" sz="3200" dirty="0" err="1" smtClean="0">
                <a:latin typeface="Arial" panose="020B0604020202020204" pitchFamily="34" charset="0"/>
                <a:cs typeface="Arial" panose="020B0604020202020204" pitchFamily="34" charset="0"/>
              </a:rPr>
              <a:t>Noyce</a:t>
            </a:r>
            <a:r>
              <a:rPr lang="en-US" sz="3200" dirty="0" smtClean="0">
                <a:latin typeface="Arial" panose="020B0604020202020204" pitchFamily="34" charset="0"/>
                <a:cs typeface="Arial" panose="020B0604020202020204" pitchFamily="34" charset="0"/>
              </a:rPr>
              <a:t> Scholarship Program</a:t>
            </a:r>
          </a:p>
        </p:txBody>
      </p:sp>
      <p:sp>
        <p:nvSpPr>
          <p:cNvPr id="5" name="Slide Number Placeholder 4"/>
          <p:cNvSpPr>
            <a:spLocks noGrp="1"/>
          </p:cNvSpPr>
          <p:nvPr>
            <p:ph type="sldNum" sz="quarter" idx="12"/>
          </p:nvPr>
        </p:nvSpPr>
        <p:spPr/>
        <p:txBody>
          <a:bodyPr/>
          <a:lstStyle/>
          <a:p>
            <a:fld id="{0647F3F5-2718-4C11-898E-59BF5B29279A}" type="slidenum">
              <a:rPr lang="en-US" smtClean="0">
                <a:solidFill>
                  <a:prstClr val="black">
                    <a:tint val="75000"/>
                  </a:prstClr>
                </a:solidFill>
              </a:rPr>
              <a:pPr/>
              <a:t>17</a:t>
            </a:fld>
            <a:endParaRPr lang="en-US">
              <a:solidFill>
                <a:prstClr val="black">
                  <a:tint val="75000"/>
                </a:prstClr>
              </a:solidFill>
            </a:endParaRPr>
          </a:p>
        </p:txBody>
      </p:sp>
      <p:sp>
        <p:nvSpPr>
          <p:cNvPr id="4" name="Date Placeholder 3"/>
          <p:cNvSpPr>
            <a:spLocks noGrp="1"/>
          </p:cNvSpPr>
          <p:nvPr>
            <p:ph type="dt" sz="half" idx="10"/>
          </p:nvPr>
        </p:nvSpPr>
        <p:spPr/>
        <p:txBody>
          <a:bodyPr/>
          <a:lstStyle/>
          <a:p>
            <a:fld id="{BE3CF91D-A364-49F4-950F-D07F5A9FFA80}" type="datetime1">
              <a:rPr lang="en-US" smtClean="0">
                <a:solidFill>
                  <a:prstClr val="black">
                    <a:tint val="75000"/>
                  </a:prstClr>
                </a:solidFill>
              </a:rPr>
              <a:pPr/>
              <a:t>4/23/2015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1593003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 Programs</a:t>
            </a:r>
            <a:endParaRPr lang="en-US" dirty="0"/>
          </a:p>
        </p:txBody>
      </p:sp>
      <p:sp>
        <p:nvSpPr>
          <p:cNvPr id="3" name="Content Placeholder 2"/>
          <p:cNvSpPr>
            <a:spLocks noGrp="1"/>
          </p:cNvSpPr>
          <p:nvPr>
            <p:ph idx="1"/>
          </p:nvPr>
        </p:nvSpPr>
        <p:spPr/>
        <p:txBody>
          <a:bodyPr>
            <a:normAutofit lnSpcReduction="10000"/>
          </a:bodyPr>
          <a:lstStyle/>
          <a:p>
            <a:r>
              <a:rPr lang="en-US" dirty="0" err="1" smtClean="0">
                <a:latin typeface="Arial"/>
                <a:cs typeface="Arial"/>
              </a:rPr>
              <a:t>CyberCorps</a:t>
            </a:r>
            <a:r>
              <a:rPr lang="en-US" dirty="0" smtClean="0">
                <a:latin typeface="Arial"/>
                <a:cs typeface="Arial"/>
              </a:rPr>
              <a:t>© Scholarships for Service (SFS)</a:t>
            </a:r>
            <a:br>
              <a:rPr lang="en-US" dirty="0" smtClean="0">
                <a:latin typeface="Arial"/>
                <a:cs typeface="Arial"/>
              </a:rPr>
            </a:br>
            <a:endParaRPr lang="en-US" dirty="0" smtClean="0">
              <a:latin typeface="Arial"/>
              <a:cs typeface="Arial"/>
            </a:endParaRPr>
          </a:p>
          <a:p>
            <a:r>
              <a:rPr lang="en-US" dirty="0" smtClean="0">
                <a:latin typeface="Arial"/>
                <a:cs typeface="Arial"/>
              </a:rPr>
              <a:t>Secure and Trustworthy Cyberspace (</a:t>
            </a:r>
            <a:r>
              <a:rPr lang="en-US" dirty="0" err="1" smtClean="0">
                <a:latin typeface="Arial"/>
                <a:cs typeface="Arial"/>
              </a:rPr>
              <a:t>SaTC</a:t>
            </a:r>
            <a:r>
              <a:rPr lang="en-US" dirty="0" smtClean="0">
                <a:latin typeface="Arial"/>
                <a:cs typeface="Arial"/>
              </a:rPr>
              <a:t>)</a:t>
            </a:r>
            <a:br>
              <a:rPr lang="en-US" dirty="0" smtClean="0">
                <a:latin typeface="Arial"/>
                <a:cs typeface="Arial"/>
              </a:rPr>
            </a:br>
            <a:endParaRPr lang="en-US" dirty="0" smtClean="0">
              <a:latin typeface="Arial"/>
              <a:cs typeface="Arial"/>
            </a:endParaRPr>
          </a:p>
          <a:p>
            <a:r>
              <a:rPr lang="en-US" dirty="0" smtClean="0">
                <a:latin typeface="Arial"/>
                <a:cs typeface="Arial"/>
              </a:rPr>
              <a:t>STEM-C Partnerships (STEM-CP)</a:t>
            </a:r>
          </a:p>
          <a:p>
            <a:pPr marL="0" indent="0">
              <a:buNone/>
            </a:pPr>
            <a:endParaRPr lang="en-US" dirty="0" smtClean="0">
              <a:latin typeface="Arial"/>
              <a:cs typeface="Arial"/>
            </a:endParaRPr>
          </a:p>
          <a:p>
            <a:r>
              <a:rPr lang="en-US" b="1" dirty="0" smtClean="0">
                <a:latin typeface="Arial"/>
                <a:cs typeface="Arial"/>
              </a:rPr>
              <a:t>STEM+C Partnerships – K12 CS</a:t>
            </a:r>
            <a:endParaRPr lang="en-US" b="1" dirty="0">
              <a:latin typeface="Arial"/>
              <a:cs typeface="Arial"/>
            </a:endParaRPr>
          </a:p>
        </p:txBody>
      </p:sp>
      <p:sp>
        <p:nvSpPr>
          <p:cNvPr id="4" name="Slide Number Placeholder 3"/>
          <p:cNvSpPr>
            <a:spLocks noGrp="1"/>
          </p:cNvSpPr>
          <p:nvPr>
            <p:ph type="sldNum" sz="quarter" idx="12"/>
          </p:nvPr>
        </p:nvSpPr>
        <p:spPr/>
        <p:txBody>
          <a:bodyPr/>
          <a:lstStyle/>
          <a:p>
            <a:fld id="{0647F3F5-2718-4C11-898E-59BF5B29279A}" type="slidenum">
              <a:rPr lang="en-US" smtClean="0">
                <a:solidFill>
                  <a:prstClr val="black">
                    <a:tint val="75000"/>
                  </a:prstClr>
                </a:solidFill>
              </a:rPr>
              <a:pPr/>
              <a:t>18</a:t>
            </a:fld>
            <a:endParaRPr lang="en-US">
              <a:solidFill>
                <a:prstClr val="black">
                  <a:tint val="75000"/>
                </a:prstClr>
              </a:solidFill>
            </a:endParaRPr>
          </a:p>
        </p:txBody>
      </p:sp>
      <p:sp>
        <p:nvSpPr>
          <p:cNvPr id="5" name="Date Placeholder 4"/>
          <p:cNvSpPr>
            <a:spLocks noGrp="1"/>
          </p:cNvSpPr>
          <p:nvPr>
            <p:ph type="dt" sz="half" idx="10"/>
          </p:nvPr>
        </p:nvSpPr>
        <p:spPr/>
        <p:txBody>
          <a:bodyPr/>
          <a:lstStyle/>
          <a:p>
            <a:fld id="{FCEC2921-F3E0-4D4D-9B57-02C80C1F7D8E}" type="datetime1">
              <a:rPr lang="en-US" smtClean="0">
                <a:solidFill>
                  <a:prstClr val="black">
                    <a:tint val="75000"/>
                  </a:prstClr>
                </a:solidFill>
              </a:rPr>
              <a:pPr/>
              <a:t>4/23/2015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3532714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0" y="2438400"/>
            <a:ext cx="7772400" cy="1143000"/>
          </a:xfrm>
        </p:spPr>
        <p:txBody>
          <a:bodyPr>
            <a:normAutofit/>
          </a:bodyPr>
          <a:lstStyle/>
          <a:p>
            <a:pPr algn="ctr"/>
            <a:r>
              <a:rPr lang="en-US" b="1" dirty="0" smtClean="0">
                <a:solidFill>
                  <a:schemeClr val="bg1"/>
                </a:solidFill>
                <a:latin typeface="Arial" panose="020B0604020202020204" pitchFamily="34" charset="0"/>
                <a:cs typeface="Arial" panose="020B0604020202020204" pitchFamily="34" charset="0"/>
              </a:rPr>
              <a:t>Proposal Writing</a:t>
            </a:r>
            <a:endParaRPr lang="en-US" b="1" dirty="0">
              <a:solidFill>
                <a:schemeClr val="bg1"/>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0647F3F5-2718-4C11-898E-59BF5B29279A}" type="slidenum">
              <a:rPr lang="en-US" smtClean="0">
                <a:solidFill>
                  <a:prstClr val="black">
                    <a:tint val="75000"/>
                  </a:prstClr>
                </a:solidFill>
              </a:rPr>
              <a:pPr/>
              <a:t>19</a:t>
            </a:fld>
            <a:endParaRPr lang="en-US">
              <a:solidFill>
                <a:prstClr val="black">
                  <a:tint val="75000"/>
                </a:prstClr>
              </a:solidFill>
            </a:endParaRPr>
          </a:p>
        </p:txBody>
      </p:sp>
      <p:sp>
        <p:nvSpPr>
          <p:cNvPr id="4" name="Date Placeholder 3"/>
          <p:cNvSpPr>
            <a:spLocks noGrp="1"/>
          </p:cNvSpPr>
          <p:nvPr>
            <p:ph type="dt" sz="half" idx="10"/>
          </p:nvPr>
        </p:nvSpPr>
        <p:spPr/>
        <p:txBody>
          <a:bodyPr/>
          <a:lstStyle/>
          <a:p>
            <a:fld id="{61640DED-5BCB-40FE-8146-64DA4FF6C773}" type="datetime1">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3359300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idx="1"/>
          </p:nvPr>
        </p:nvSpPr>
        <p:spPr>
          <a:xfrm>
            <a:off x="510241" y="2609905"/>
            <a:ext cx="7290734" cy="3208583"/>
          </a:xfrm>
        </p:spPr>
        <p:txBody>
          <a:bodyPr>
            <a:normAutofit/>
          </a:bodyPr>
          <a:lstStyle/>
          <a:p>
            <a:r>
              <a:rPr lang="en-US" dirty="0" smtClean="0"/>
              <a:t>Welcome and Announcements</a:t>
            </a:r>
          </a:p>
          <a:p>
            <a:r>
              <a:rPr lang="en-US" dirty="0" smtClean="0"/>
              <a:t>Upcoming CSBS Faculty Workshop</a:t>
            </a:r>
          </a:p>
          <a:p>
            <a:r>
              <a:rPr lang="en-US" dirty="0" smtClean="0"/>
              <a:t>Introductions and CSUN Contacts</a:t>
            </a:r>
          </a:p>
          <a:p>
            <a:r>
              <a:rPr lang="en-US" dirty="0" smtClean="0"/>
              <a:t>Excerpts from Dr. </a:t>
            </a:r>
            <a:r>
              <a:rPr lang="en-US" dirty="0" err="1" smtClean="0"/>
              <a:t>Erlinger’s</a:t>
            </a:r>
            <a:r>
              <a:rPr lang="en-US" dirty="0" smtClean="0"/>
              <a:t> Presentation</a:t>
            </a:r>
          </a:p>
          <a:p>
            <a:pPr marL="0" indent="0">
              <a:buNone/>
            </a:pPr>
            <a:endParaRPr lang="en-US" dirty="0" smtClean="0"/>
          </a:p>
        </p:txBody>
      </p:sp>
      <p:sp>
        <p:nvSpPr>
          <p:cNvPr id="4" name="Date Placeholder 3"/>
          <p:cNvSpPr>
            <a:spLocks noGrp="1"/>
          </p:cNvSpPr>
          <p:nvPr>
            <p:ph type="dt" sz="half" idx="10"/>
          </p:nvPr>
        </p:nvSpPr>
        <p:spPr>
          <a:xfrm>
            <a:off x="6716428" y="5719644"/>
            <a:ext cx="2057400" cy="273844"/>
          </a:xfrm>
        </p:spPr>
        <p:txBody>
          <a:bodyPr/>
          <a:lstStyle/>
          <a:p>
            <a:r>
              <a:rPr lang="en-US" dirty="0" smtClean="0"/>
              <a:t>2/27/2015</a:t>
            </a:r>
          </a:p>
        </p:txBody>
      </p:sp>
      <p:sp>
        <p:nvSpPr>
          <p:cNvPr id="5" name="Slide Number Placeholder 4"/>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27768566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Commandments</a:t>
            </a:r>
            <a:endParaRPr lang="en-US"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0647F3F5-2718-4C11-898E-59BF5B29279A}" type="slidenum">
              <a:rPr lang="en-US" smtClean="0">
                <a:solidFill>
                  <a:prstClr val="black">
                    <a:tint val="75000"/>
                  </a:prstClr>
                </a:solidFill>
              </a:rPr>
              <a:pPr/>
              <a:t>20</a:t>
            </a:fld>
            <a:endParaRPr lang="en-US">
              <a:solidFill>
                <a:prstClr val="black">
                  <a:tint val="75000"/>
                </a:prstClr>
              </a:solidFill>
            </a:endParaRPr>
          </a:p>
        </p:txBody>
      </p:sp>
      <p:sp>
        <p:nvSpPr>
          <p:cNvPr id="5" name="Rectangle 4"/>
          <p:cNvSpPr/>
          <p:nvPr/>
        </p:nvSpPr>
        <p:spPr>
          <a:xfrm>
            <a:off x="990600" y="1676400"/>
            <a:ext cx="7239000"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rgbClr val="C0504D">
                        <a:satMod val="155000"/>
                      </a:srgbClr>
                    </a:gs>
                    <a:gs pos="100000">
                      <a:srgbClr val="C0504D">
                        <a:shade val="45000"/>
                        <a:satMod val="165000"/>
                      </a:srgbClr>
                    </a:gs>
                  </a:gsLst>
                  <a:lin ang="5400000"/>
                </a:gradFill>
                <a:effectLst>
                  <a:glow rad="228600">
                    <a:srgbClr val="8064A2">
                      <a:satMod val="175000"/>
                      <a:alpha val="40000"/>
                    </a:srgbClr>
                  </a:glow>
                  <a:outerShdw blurRad="76200" dist="50800" dir="5400000" algn="tl" rotWithShape="0">
                    <a:srgbClr val="000000">
                      <a:alpha val="65000"/>
                    </a:srgbClr>
                  </a:outerShdw>
                </a:effectLst>
              </a:rPr>
              <a:t>Write to the solicitation</a:t>
            </a:r>
            <a:endParaRPr lang="en-US" sz="5400" b="1" spc="50" dirty="0">
              <a:ln w="11430"/>
              <a:gradFill>
                <a:gsLst>
                  <a:gs pos="25000">
                    <a:srgbClr val="C0504D">
                      <a:satMod val="155000"/>
                    </a:srgbClr>
                  </a:gs>
                  <a:gs pos="100000">
                    <a:srgbClr val="C0504D">
                      <a:shade val="45000"/>
                      <a:satMod val="165000"/>
                    </a:srgbClr>
                  </a:gs>
                </a:gsLst>
                <a:lin ang="5400000"/>
              </a:gradFill>
              <a:effectLst>
                <a:glow rad="228600">
                  <a:srgbClr val="8064A2">
                    <a:satMod val="175000"/>
                    <a:alpha val="40000"/>
                  </a:srgbClr>
                </a:glow>
                <a:outerShdw blurRad="76200" dist="50800" dir="5400000" algn="tl" rotWithShape="0">
                  <a:srgbClr val="000000">
                    <a:alpha val="65000"/>
                  </a:srgbClr>
                </a:outerShdw>
              </a:effectLst>
            </a:endParaRPr>
          </a:p>
        </p:txBody>
      </p:sp>
      <p:sp>
        <p:nvSpPr>
          <p:cNvPr id="6" name="TextBox 5"/>
          <p:cNvSpPr txBox="1"/>
          <p:nvPr/>
        </p:nvSpPr>
        <p:spPr>
          <a:xfrm>
            <a:off x="1447800" y="2895600"/>
            <a:ext cx="6066534" cy="954107"/>
          </a:xfrm>
          <a:prstGeom prst="rect">
            <a:avLst/>
          </a:prstGeom>
          <a:noFill/>
        </p:spPr>
        <p:txBody>
          <a:bodyPr wrap="square" rtlCol="0">
            <a:spAutoFit/>
          </a:bodyPr>
          <a:lstStyle/>
          <a:p>
            <a:pPr algn="ctr"/>
            <a:r>
              <a:rPr lang="en-US" sz="2800" i="1" dirty="0" smtClean="0">
                <a:solidFill>
                  <a:prstClr val="black"/>
                </a:solidFill>
              </a:rPr>
              <a:t>Grant writing is not an exercise in creative writing!!</a:t>
            </a:r>
            <a:endParaRPr lang="en-US" sz="2800" i="1" dirty="0">
              <a:solidFill>
                <a:prstClr val="black"/>
              </a:solidFill>
            </a:endParaRPr>
          </a:p>
        </p:txBody>
      </p:sp>
      <p:sp>
        <p:nvSpPr>
          <p:cNvPr id="4" name="Date Placeholder 3"/>
          <p:cNvSpPr>
            <a:spLocks noGrp="1"/>
          </p:cNvSpPr>
          <p:nvPr>
            <p:ph type="dt" sz="half" idx="10"/>
          </p:nvPr>
        </p:nvSpPr>
        <p:spPr/>
        <p:txBody>
          <a:bodyPr/>
          <a:lstStyle/>
          <a:p>
            <a:fld id="{497795EA-B7B8-4CCF-B873-AFF12536A941}" type="datetime1">
              <a:rPr lang="en-US" smtClean="0">
                <a:solidFill>
                  <a:prstClr val="black">
                    <a:tint val="75000"/>
                  </a:prstClr>
                </a:solidFill>
              </a:rPr>
              <a:pPr/>
              <a:t>4/23/2015</a:t>
            </a:fld>
            <a:endParaRPr lang="en-US">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
        <p:nvSpPr>
          <p:cNvPr id="8" name="TextBox 7"/>
          <p:cNvSpPr txBox="1"/>
          <p:nvPr/>
        </p:nvSpPr>
        <p:spPr>
          <a:xfrm>
            <a:off x="1524000" y="4038600"/>
            <a:ext cx="6324600" cy="1200328"/>
          </a:xfrm>
          <a:prstGeom prst="rect">
            <a:avLst/>
          </a:prstGeom>
          <a:noFill/>
        </p:spPr>
        <p:txBody>
          <a:bodyPr wrap="square" rtlCol="0">
            <a:spAutoFit/>
          </a:bodyPr>
          <a:lstStyle/>
          <a:p>
            <a:r>
              <a:rPr lang="en-US" sz="2400" dirty="0" smtClean="0">
                <a:solidFill>
                  <a:prstClr val="black"/>
                </a:solidFill>
              </a:rPr>
              <a:t>Every Solicitation has a set of requirements </a:t>
            </a:r>
          </a:p>
          <a:p>
            <a:r>
              <a:rPr lang="en-US" sz="2400" dirty="0" smtClean="0">
                <a:solidFill>
                  <a:prstClr val="black"/>
                </a:solidFill>
              </a:rPr>
              <a:t>Embedded in the text.  Find and understand them</a:t>
            </a:r>
            <a:endParaRPr lang="en-US" sz="2400" dirty="0">
              <a:solidFill>
                <a:prstClr val="black"/>
              </a:solidFill>
            </a:endParaRPr>
          </a:p>
        </p:txBody>
      </p:sp>
    </p:spTree>
    <p:extLst>
      <p:ext uri="{BB962C8B-B14F-4D97-AF65-F5344CB8AC3E}">
        <p14:creationId xmlns:p14="http://schemas.microsoft.com/office/powerpoint/2010/main" val="4244583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2"/>
          <p:cNvSpPr>
            <a:spLocks noGrp="1" noChangeArrowheads="1"/>
          </p:cNvSpPr>
          <p:nvPr>
            <p:ph type="title"/>
          </p:nvPr>
        </p:nvSpPr>
        <p:spPr/>
        <p:txBody>
          <a:bodyPr>
            <a:normAutofit/>
          </a:bodyPr>
          <a:lstStyle/>
          <a:p>
            <a:r>
              <a:rPr lang="en-US" dirty="0" smtClean="0">
                <a:latin typeface="Arial" panose="020B0604020202020204" pitchFamily="34" charset="0"/>
                <a:cs typeface="Arial" panose="020B0604020202020204" pitchFamily="34" charset="0"/>
              </a:rPr>
              <a:t> Writing Guidelines</a:t>
            </a:r>
          </a:p>
        </p:txBody>
      </p:sp>
      <p:sp>
        <p:nvSpPr>
          <p:cNvPr id="100354" name="Rectangle 3"/>
          <p:cNvSpPr>
            <a:spLocks noGrp="1" noChangeArrowheads="1"/>
          </p:cNvSpPr>
          <p:nvPr>
            <p:ph idx="1"/>
          </p:nvPr>
        </p:nvSpPr>
        <p:spPr/>
        <p:txBody>
          <a:bodyPr>
            <a:normAutofit lnSpcReduction="10000"/>
          </a:bodyPr>
          <a:lstStyle/>
          <a:p>
            <a:r>
              <a:rPr lang="en-US" dirty="0" smtClean="0">
                <a:latin typeface="Arial" panose="020B0604020202020204" pitchFamily="34" charset="0"/>
                <a:cs typeface="Arial" panose="020B0604020202020204" pitchFamily="34" charset="0"/>
              </a:rPr>
              <a:t>Follow the solicitation and </a:t>
            </a:r>
            <a:r>
              <a:rPr lang="en-US" dirty="0" smtClean="0">
                <a:solidFill>
                  <a:srgbClr val="000090"/>
                </a:solidFill>
                <a:latin typeface="Arial" panose="020B0604020202020204" pitchFamily="34" charset="0"/>
                <a:cs typeface="Arial" panose="020B0604020202020204" pitchFamily="34" charset="0"/>
              </a:rPr>
              <a:t>GPG</a:t>
            </a:r>
          </a:p>
          <a:p>
            <a:pPr lvl="1"/>
            <a:r>
              <a:rPr lang="en-US" dirty="0" smtClean="0">
                <a:latin typeface="Arial" panose="020B0604020202020204" pitchFamily="34" charset="0"/>
                <a:cs typeface="Arial" panose="020B0604020202020204" pitchFamily="34" charset="0"/>
              </a:rPr>
              <a:t>Adhere to page, </a:t>
            </a:r>
            <a:r>
              <a:rPr lang="en-US" u="sng" dirty="0" smtClean="0">
                <a:latin typeface="Arial" panose="020B0604020202020204" pitchFamily="34" charset="0"/>
                <a:cs typeface="Arial" panose="020B0604020202020204" pitchFamily="34" charset="0"/>
              </a:rPr>
              <a:t>font size, and margin limitations</a:t>
            </a:r>
          </a:p>
          <a:p>
            <a:pPr lvl="2"/>
            <a:r>
              <a:rPr lang="en-US" dirty="0" smtClean="0">
                <a:latin typeface="Arial" panose="020B0604020202020204" pitchFamily="34" charset="0"/>
                <a:cs typeface="Arial" panose="020B0604020202020204" pitchFamily="34" charset="0"/>
              </a:rPr>
              <a:t>Use allotted space but don’t pad the proposal</a:t>
            </a:r>
          </a:p>
          <a:p>
            <a:pPr lvl="1"/>
            <a:r>
              <a:rPr lang="en-US" dirty="0" smtClean="0">
                <a:latin typeface="Arial" panose="020B0604020202020204" pitchFamily="34" charset="0"/>
                <a:cs typeface="Arial" panose="020B0604020202020204" pitchFamily="34" charset="0"/>
              </a:rPr>
              <a:t>Follow suggested (or implied) organization</a:t>
            </a:r>
          </a:p>
          <a:p>
            <a:pPr lvl="1"/>
            <a:r>
              <a:rPr lang="en-US" dirty="0" smtClean="0">
                <a:latin typeface="Arial" panose="020B0604020202020204" pitchFamily="34" charset="0"/>
                <a:cs typeface="Arial" panose="020B0604020202020204" pitchFamily="34" charset="0"/>
              </a:rPr>
              <a:t>Use appendices sparingly (check solicitation to see if allowed)</a:t>
            </a:r>
          </a:p>
          <a:p>
            <a:pPr lvl="1"/>
            <a:r>
              <a:rPr lang="en-US" dirty="0" smtClean="0">
                <a:latin typeface="Arial" panose="020B0604020202020204" pitchFamily="34" charset="0"/>
                <a:cs typeface="Arial" panose="020B0604020202020204" pitchFamily="34" charset="0"/>
              </a:rPr>
              <a:t>Include letters showing </a:t>
            </a:r>
            <a:r>
              <a:rPr lang="en-US" b="1" dirty="0" smtClean="0">
                <a:latin typeface="Arial" panose="020B0604020202020204" pitchFamily="34" charset="0"/>
                <a:cs typeface="Arial" panose="020B0604020202020204" pitchFamily="34" charset="0"/>
              </a:rPr>
              <a:t>commitments </a:t>
            </a:r>
            <a:r>
              <a:rPr lang="en-US" dirty="0" smtClean="0">
                <a:latin typeface="Arial" panose="020B0604020202020204" pitchFamily="34" charset="0"/>
                <a:cs typeface="Arial" panose="020B0604020202020204" pitchFamily="34" charset="0"/>
              </a:rPr>
              <a:t>from others</a:t>
            </a:r>
          </a:p>
          <a:p>
            <a:pPr lvl="2"/>
            <a:r>
              <a:rPr lang="en-US" dirty="0" smtClean="0">
                <a:solidFill>
                  <a:srgbClr val="FF0000"/>
                </a:solidFill>
                <a:latin typeface="Arial" panose="020B0604020202020204" pitchFamily="34" charset="0"/>
                <a:cs typeface="Arial" panose="020B0604020202020204" pitchFamily="34" charset="0"/>
              </a:rPr>
              <a:t>Avoid form letters</a:t>
            </a:r>
          </a:p>
        </p:txBody>
      </p:sp>
      <p:sp>
        <p:nvSpPr>
          <p:cNvPr id="100355" name="Slide Number Placeholder 5"/>
          <p:cNvSpPr>
            <a:spLocks noGrp="1"/>
          </p:cNvSpPr>
          <p:nvPr>
            <p:ph type="sldNum" sz="quarter" idx="12"/>
          </p:nvPr>
        </p:nvSpPr>
        <p:spPr bwMode="auto">
          <a:xfrm>
            <a:off x="8777288" y="6408738"/>
            <a:ext cx="366712" cy="365125"/>
          </a:xfrm>
          <a:prstGeom prst="rect">
            <a:avLst/>
          </a:prstGeom>
          <a:noFill/>
          <a:ln>
            <a:miter lim="800000"/>
            <a:headEnd/>
            <a:tailEnd/>
          </a:ln>
        </p:spPr>
        <p:txBody>
          <a:bodyPr wrap="square" lIns="91440" tIns="45720" rIns="91440" bIns="45720" numCol="1" anchorCtr="0" compatLnSpc="1">
            <a:prstTxWarp prst="textNoShape">
              <a:avLst/>
            </a:prstTxWarp>
          </a:bodyPr>
          <a:lstStyle/>
          <a:p>
            <a:fld id="{93B724C4-D704-40D6-82E9-51F1957525E6}" type="slidenum">
              <a:rPr lang="en-US" smtClean="0">
                <a:solidFill>
                  <a:prstClr val="black">
                    <a:tint val="75000"/>
                  </a:prstClr>
                </a:solidFill>
              </a:rPr>
              <a:pPr/>
              <a:t>21</a:t>
            </a:fld>
            <a:endParaRPr lang="en-US" smtClean="0">
              <a:solidFill>
                <a:prstClr val="black">
                  <a:tint val="75000"/>
                </a:prstClr>
              </a:solidFill>
            </a:endParaRPr>
          </a:p>
        </p:txBody>
      </p:sp>
      <p:sp>
        <p:nvSpPr>
          <p:cNvPr id="2" name="Date Placeholder 1"/>
          <p:cNvSpPr>
            <a:spLocks noGrp="1"/>
          </p:cNvSpPr>
          <p:nvPr>
            <p:ph type="dt" sz="half" idx="10"/>
          </p:nvPr>
        </p:nvSpPr>
        <p:spPr/>
        <p:txBody>
          <a:bodyPr/>
          <a:lstStyle/>
          <a:p>
            <a:fld id="{635717A4-C069-4822-80F7-6249322CA8F0}" type="datetime1">
              <a:rPr lang="en-US" smtClean="0">
                <a:solidFill>
                  <a:prstClr val="black">
                    <a:tint val="75000"/>
                  </a:prstClr>
                </a:solidFill>
              </a:rPr>
              <a:pPr/>
              <a:t>4/23/2015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958655779"/>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700"/>
            <a:ext cx="8458200" cy="1173162"/>
          </a:xfrm>
        </p:spPr>
        <p:txBody>
          <a:bodyPr>
            <a:normAutofit fontScale="90000"/>
          </a:bodyPr>
          <a:lstStyle/>
          <a:p>
            <a:r>
              <a:rPr lang="en-US" dirty="0" smtClean="0"/>
              <a:t>Read and Know</a:t>
            </a:r>
            <a:br>
              <a:rPr lang="en-US" dirty="0" smtClean="0"/>
            </a:br>
            <a:r>
              <a:rPr lang="en-US" dirty="0" smtClean="0"/>
              <a:t>“Common Guidelines for Ed Research”</a:t>
            </a:r>
            <a:endParaRPr lang="en-US" dirty="0"/>
          </a:p>
        </p:txBody>
      </p:sp>
      <p:sp>
        <p:nvSpPr>
          <p:cNvPr id="3" name="Content Placeholder 2"/>
          <p:cNvSpPr>
            <a:spLocks noGrp="1"/>
          </p:cNvSpPr>
          <p:nvPr>
            <p:ph idx="1"/>
          </p:nvPr>
        </p:nvSpPr>
        <p:spPr>
          <a:xfrm>
            <a:off x="304800" y="1371600"/>
            <a:ext cx="8686800" cy="4953000"/>
          </a:xfrm>
        </p:spPr>
        <p:txBody>
          <a:bodyPr/>
          <a:lstStyle/>
          <a:p>
            <a:r>
              <a:rPr lang="en-US" dirty="0" smtClean="0"/>
              <a:t>Developed by the Department of Education and the NSF</a:t>
            </a:r>
          </a:p>
          <a:p>
            <a:r>
              <a:rPr lang="en-US" dirty="0" smtClean="0"/>
              <a:t>Search</a:t>
            </a:r>
          </a:p>
          <a:p>
            <a:pPr lvl="1"/>
            <a:r>
              <a:rPr lang="en-US" dirty="0" smtClean="0">
                <a:solidFill>
                  <a:srgbClr val="000090"/>
                </a:solidFill>
              </a:rPr>
              <a:t>Common Guidelines for Education Research and Development</a:t>
            </a:r>
          </a:p>
          <a:p>
            <a:r>
              <a:rPr lang="en-US" dirty="0" smtClean="0"/>
              <a:t>Defines 6 types of research</a:t>
            </a:r>
          </a:p>
          <a:p>
            <a:r>
              <a:rPr lang="en-US" dirty="0" smtClean="0"/>
              <a:t>Reading will put you in the proper “mindset”</a:t>
            </a:r>
          </a:p>
          <a:p>
            <a:r>
              <a:rPr lang="en-US" dirty="0" smtClean="0">
                <a:solidFill>
                  <a:srgbClr val="FF0000"/>
                </a:solidFill>
              </a:rPr>
              <a:t>Every</a:t>
            </a:r>
            <a:r>
              <a:rPr lang="en-US" dirty="0" smtClean="0"/>
              <a:t> EHR Solicitation references this document</a:t>
            </a:r>
          </a:p>
          <a:p>
            <a:pPr marL="0" indent="0">
              <a:buNone/>
            </a:pPr>
            <a:endParaRPr lang="en-US" dirty="0"/>
          </a:p>
        </p:txBody>
      </p:sp>
      <p:sp>
        <p:nvSpPr>
          <p:cNvPr id="4" name="Slide Number Placeholder 3"/>
          <p:cNvSpPr>
            <a:spLocks noGrp="1"/>
          </p:cNvSpPr>
          <p:nvPr>
            <p:ph type="sldNum" sz="quarter" idx="12"/>
          </p:nvPr>
        </p:nvSpPr>
        <p:spPr/>
        <p:txBody>
          <a:bodyPr/>
          <a:lstStyle/>
          <a:p>
            <a:fld id="{0647F3F5-2718-4C11-898E-59BF5B29279A}" type="slidenum">
              <a:rPr lang="en-US" smtClean="0">
                <a:solidFill>
                  <a:prstClr val="black">
                    <a:tint val="75000"/>
                  </a:prstClr>
                </a:solidFill>
              </a:rPr>
              <a:pPr/>
              <a:t>22</a:t>
            </a:fld>
            <a:endParaRPr lang="en-US">
              <a:solidFill>
                <a:prstClr val="black">
                  <a:tint val="75000"/>
                </a:prstClr>
              </a:solidFill>
            </a:endParaRPr>
          </a:p>
        </p:txBody>
      </p:sp>
      <p:sp>
        <p:nvSpPr>
          <p:cNvPr id="5" name="Date Placeholder 4"/>
          <p:cNvSpPr>
            <a:spLocks noGrp="1"/>
          </p:cNvSpPr>
          <p:nvPr>
            <p:ph type="dt" sz="half" idx="10"/>
          </p:nvPr>
        </p:nvSpPr>
        <p:spPr/>
        <p:txBody>
          <a:bodyPr/>
          <a:lstStyle/>
          <a:p>
            <a:fld id="{D0AA264A-BFB7-4786-80CD-7CF849505C62}" type="datetime1">
              <a:rPr lang="en-US" smtClean="0">
                <a:solidFill>
                  <a:prstClr val="black">
                    <a:tint val="75000"/>
                  </a:prstClr>
                </a:solidFill>
              </a:rPr>
              <a:pPr/>
              <a:t>4/23/2015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1842363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Your Audience</a:t>
            </a:r>
            <a:endParaRPr lang="en-US" dirty="0">
              <a:latin typeface="Arial" panose="020B0604020202020204" pitchFamily="34" charset="0"/>
              <a:cs typeface="Arial" panose="020B0604020202020204" pitchFamily="34" charset="0"/>
            </a:endParaRPr>
          </a:p>
        </p:txBody>
      </p:sp>
      <p:sp>
        <p:nvSpPr>
          <p:cNvPr id="98306" name="Rectangle 3"/>
          <p:cNvSpPr>
            <a:spLocks noGrp="1" noChangeArrowheads="1"/>
          </p:cNvSpPr>
          <p:nvPr>
            <p:ph idx="1"/>
          </p:nvPr>
        </p:nvSpPr>
        <p:spPr>
          <a:xfrm>
            <a:off x="457200" y="1371600"/>
            <a:ext cx="8458200" cy="4876800"/>
          </a:xfrm>
        </p:spPr>
        <p:txBody>
          <a:bodyPr>
            <a:normAutofit/>
          </a:bodyPr>
          <a:lstStyle/>
          <a:p>
            <a:r>
              <a:rPr lang="en-US" dirty="0" smtClean="0">
                <a:latin typeface="Arial" panose="020B0604020202020204" pitchFamily="34" charset="0"/>
                <a:cs typeface="Arial" panose="020B0604020202020204" pitchFamily="34" charset="0"/>
              </a:rPr>
              <a:t>About 5 reviewers</a:t>
            </a:r>
          </a:p>
          <a:p>
            <a:pPr lvl="1"/>
            <a:r>
              <a:rPr lang="en-US" dirty="0" smtClean="0">
                <a:latin typeface="Arial" panose="020B0604020202020204" pitchFamily="34" charset="0"/>
                <a:cs typeface="Arial" panose="020B0604020202020204" pitchFamily="34" charset="0"/>
              </a:rPr>
              <a:t>Usually in your discipline (not always your field)</a:t>
            </a:r>
          </a:p>
          <a:p>
            <a:pPr lvl="1"/>
            <a:r>
              <a:rPr lang="en-US" dirty="0" smtClean="0">
                <a:latin typeface="Arial" panose="020B0604020202020204" pitchFamily="34" charset="0"/>
                <a:cs typeface="Arial" panose="020B0604020202020204" pitchFamily="34" charset="0"/>
              </a:rPr>
              <a:t>Do not assume they are experts in what you are proposing to do</a:t>
            </a:r>
          </a:p>
          <a:p>
            <a:pPr lvl="1"/>
            <a:r>
              <a:rPr lang="en-US" dirty="0" smtClean="0">
                <a:latin typeface="Arial" panose="020B0604020202020204" pitchFamily="34" charset="0"/>
                <a:cs typeface="Arial" panose="020B0604020202020204" pitchFamily="34" charset="0"/>
              </a:rPr>
              <a:t>You need to provide enough detail for them to understand what you want to do</a:t>
            </a:r>
          </a:p>
          <a:p>
            <a:r>
              <a:rPr lang="en-US" dirty="0" smtClean="0">
                <a:latin typeface="Arial" panose="020B0604020202020204" pitchFamily="34" charset="0"/>
                <a:cs typeface="Arial" panose="020B0604020202020204" pitchFamily="34" charset="0"/>
              </a:rPr>
              <a:t>Program Officer</a:t>
            </a:r>
          </a:p>
          <a:p>
            <a:r>
              <a:rPr lang="en-US" dirty="0" smtClean="0">
                <a:latin typeface="Arial" panose="020B0604020202020204" pitchFamily="34" charset="0"/>
                <a:cs typeface="Arial" panose="020B0604020202020204" pitchFamily="34" charset="0"/>
              </a:rPr>
              <a:t>Public</a:t>
            </a:r>
          </a:p>
          <a:p>
            <a:pPr lvl="1"/>
            <a:endParaRPr lang="en-US" b="1" dirty="0" smtClean="0"/>
          </a:p>
        </p:txBody>
      </p:sp>
      <p:sp>
        <p:nvSpPr>
          <p:cNvPr id="98307" name="Slide Number Placeholder 5"/>
          <p:cNvSpPr>
            <a:spLocks noGrp="1"/>
          </p:cNvSpPr>
          <p:nvPr>
            <p:ph type="sldNum" sz="quarter" idx="12"/>
          </p:nvPr>
        </p:nvSpPr>
        <p:spPr bwMode="auto">
          <a:xfrm>
            <a:off x="8777288" y="6408738"/>
            <a:ext cx="366712" cy="365125"/>
          </a:xfrm>
          <a:prstGeom prst="rect">
            <a:avLst/>
          </a:prstGeom>
          <a:noFill/>
          <a:ln>
            <a:miter lim="800000"/>
            <a:headEnd/>
            <a:tailEnd/>
          </a:ln>
        </p:spPr>
        <p:txBody>
          <a:bodyPr wrap="square" lIns="91440" tIns="45720" rIns="91440" bIns="45720" numCol="1" anchorCtr="0" compatLnSpc="1">
            <a:prstTxWarp prst="textNoShape">
              <a:avLst/>
            </a:prstTxWarp>
          </a:bodyPr>
          <a:lstStyle/>
          <a:p>
            <a:fld id="{6D626BAF-1B75-40E6-9089-151E004BF983}" type="slidenum">
              <a:rPr lang="en-US" smtClean="0">
                <a:solidFill>
                  <a:prstClr val="black">
                    <a:tint val="75000"/>
                  </a:prstClr>
                </a:solidFill>
              </a:rPr>
              <a:pPr/>
              <a:t>23</a:t>
            </a:fld>
            <a:endParaRPr lang="en-US" smtClean="0">
              <a:solidFill>
                <a:prstClr val="black">
                  <a:tint val="75000"/>
                </a:prstClr>
              </a:solidFill>
            </a:endParaRPr>
          </a:p>
        </p:txBody>
      </p:sp>
      <p:sp>
        <p:nvSpPr>
          <p:cNvPr id="2" name="Date Placeholder 1"/>
          <p:cNvSpPr>
            <a:spLocks noGrp="1"/>
          </p:cNvSpPr>
          <p:nvPr>
            <p:ph type="dt" sz="half" idx="10"/>
          </p:nvPr>
        </p:nvSpPr>
        <p:spPr/>
        <p:txBody>
          <a:bodyPr/>
          <a:lstStyle/>
          <a:p>
            <a:fld id="{20B949C2-174D-41D5-A562-AAE999C864F1}" type="datetime1">
              <a:rPr lang="en-US" smtClean="0">
                <a:solidFill>
                  <a:prstClr val="black">
                    <a:tint val="75000"/>
                  </a:prstClr>
                </a:solidFill>
              </a:rPr>
              <a:pPr/>
              <a:t>4/23/2015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3718958295"/>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Couple of Pages</a:t>
            </a:r>
            <a:endParaRPr lang="en-US" dirty="0"/>
          </a:p>
        </p:txBody>
      </p:sp>
      <p:sp>
        <p:nvSpPr>
          <p:cNvPr id="3" name="Content Placeholder 2"/>
          <p:cNvSpPr>
            <a:spLocks noGrp="1"/>
          </p:cNvSpPr>
          <p:nvPr>
            <p:ph idx="1"/>
          </p:nvPr>
        </p:nvSpPr>
        <p:spPr>
          <a:xfrm>
            <a:off x="381000" y="1371600"/>
            <a:ext cx="8305800" cy="4754563"/>
          </a:xfrm>
        </p:spPr>
        <p:txBody>
          <a:bodyPr/>
          <a:lstStyle/>
          <a:p>
            <a:r>
              <a:rPr lang="en-US" dirty="0" smtClean="0"/>
              <a:t>The first few pages of your proposal are the most important</a:t>
            </a:r>
          </a:p>
          <a:p>
            <a:r>
              <a:rPr lang="en-US" dirty="0" smtClean="0"/>
              <a:t>Must sell your audience on your idea and get them excited about it</a:t>
            </a:r>
          </a:p>
          <a:p>
            <a:r>
              <a:rPr lang="en-US" dirty="0" smtClean="0"/>
              <a:t>If you lose them, they will spend their time looking for ways to </a:t>
            </a:r>
            <a:r>
              <a:rPr lang="en-US" i="1" dirty="0" smtClean="0"/>
              <a:t>ding</a:t>
            </a:r>
            <a:r>
              <a:rPr lang="en-US" dirty="0" smtClean="0"/>
              <a:t> you</a:t>
            </a:r>
            <a:endParaRPr lang="en-US" dirty="0"/>
          </a:p>
        </p:txBody>
      </p:sp>
      <p:sp>
        <p:nvSpPr>
          <p:cNvPr id="4" name="Slide Number Placeholder 3"/>
          <p:cNvSpPr>
            <a:spLocks noGrp="1"/>
          </p:cNvSpPr>
          <p:nvPr>
            <p:ph type="sldNum" sz="quarter" idx="12"/>
          </p:nvPr>
        </p:nvSpPr>
        <p:spPr/>
        <p:txBody>
          <a:bodyPr/>
          <a:lstStyle/>
          <a:p>
            <a:fld id="{0647F3F5-2718-4C11-898E-59BF5B29279A}" type="slidenum">
              <a:rPr lang="en-US" smtClean="0">
                <a:solidFill>
                  <a:prstClr val="black">
                    <a:tint val="75000"/>
                  </a:prstClr>
                </a:solidFill>
              </a:rPr>
              <a:pPr/>
              <a:t>24</a:t>
            </a:fld>
            <a:endParaRPr lang="en-US">
              <a:solidFill>
                <a:prstClr val="black">
                  <a:tint val="75000"/>
                </a:prstClr>
              </a:solidFill>
            </a:endParaRPr>
          </a:p>
        </p:txBody>
      </p:sp>
      <p:sp>
        <p:nvSpPr>
          <p:cNvPr id="5" name="Date Placeholder 4"/>
          <p:cNvSpPr>
            <a:spLocks noGrp="1"/>
          </p:cNvSpPr>
          <p:nvPr>
            <p:ph type="dt" sz="half" idx="10"/>
          </p:nvPr>
        </p:nvSpPr>
        <p:spPr/>
        <p:txBody>
          <a:bodyPr/>
          <a:lstStyle/>
          <a:p>
            <a:fld id="{AA533152-4B89-45C7-848A-29523728FA4B}" type="datetime1">
              <a:rPr lang="en-US" smtClean="0">
                <a:solidFill>
                  <a:prstClr val="black">
                    <a:tint val="75000"/>
                  </a:prstClr>
                </a:solidFill>
              </a:rPr>
              <a:pPr/>
              <a:t>4/23/2015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229554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Writing Guidelines</a:t>
            </a:r>
            <a:endParaRPr lang="en-US" dirty="0">
              <a:latin typeface="Arial" panose="020B0604020202020204" pitchFamily="34" charset="0"/>
              <a:cs typeface="Arial" panose="020B0604020202020204" pitchFamily="34" charset="0"/>
            </a:endParaRPr>
          </a:p>
        </p:txBody>
      </p:sp>
      <p:sp>
        <p:nvSpPr>
          <p:cNvPr id="98306" name="Rectangle 3"/>
          <p:cNvSpPr>
            <a:spLocks noGrp="1" noChangeArrowheads="1"/>
          </p:cNvSpPr>
          <p:nvPr>
            <p:ph idx="1"/>
          </p:nvPr>
        </p:nvSpPr>
        <p:spPr/>
        <p:txBody>
          <a:bodyPr>
            <a:normAutofit/>
          </a:bodyPr>
          <a:lstStyle/>
          <a:p>
            <a:r>
              <a:rPr lang="en-US" dirty="0" smtClean="0">
                <a:latin typeface="Arial" panose="020B0604020202020204" pitchFamily="34" charset="0"/>
                <a:cs typeface="Arial" panose="020B0604020202020204" pitchFamily="34" charset="0"/>
              </a:rPr>
              <a:t>Use good style (clarity, organization, etc.)</a:t>
            </a:r>
          </a:p>
          <a:p>
            <a:pPr lvl="1"/>
            <a:r>
              <a:rPr lang="en-US" dirty="0" smtClean="0">
                <a:latin typeface="Arial" panose="020B0604020202020204" pitchFamily="34" charset="0"/>
                <a:cs typeface="Arial" panose="020B0604020202020204" pitchFamily="34" charset="0"/>
              </a:rPr>
              <a:t>Be concise, but complete</a:t>
            </a:r>
          </a:p>
          <a:p>
            <a:pPr lvl="1"/>
            <a:r>
              <a:rPr lang="en-US" dirty="0" smtClean="0">
                <a:latin typeface="Arial" panose="020B0604020202020204" pitchFamily="34" charset="0"/>
                <a:cs typeface="Arial" panose="020B0604020202020204" pitchFamily="34" charset="0"/>
              </a:rPr>
              <a:t>Write simply but professionally</a:t>
            </a:r>
          </a:p>
          <a:p>
            <a:pPr lvl="1"/>
            <a:r>
              <a:rPr lang="en-US" dirty="0" smtClean="0">
                <a:latin typeface="Arial" panose="020B0604020202020204" pitchFamily="34" charset="0"/>
                <a:cs typeface="Arial" panose="020B0604020202020204" pitchFamily="34" charset="0"/>
              </a:rPr>
              <a:t>Avoid jargon and acronyms</a:t>
            </a:r>
          </a:p>
          <a:p>
            <a:pPr lvl="1"/>
            <a:r>
              <a:rPr lang="en-US" dirty="0" smtClean="0">
                <a:latin typeface="Arial" panose="020B0604020202020204" pitchFamily="34" charset="0"/>
                <a:cs typeface="Arial" panose="020B0604020202020204" pitchFamily="34" charset="0"/>
              </a:rPr>
              <a:t>Check grammar and spelling</a:t>
            </a:r>
          </a:p>
          <a:p>
            <a:pPr lvl="1"/>
            <a:r>
              <a:rPr lang="en-US" dirty="0" smtClean="0">
                <a:latin typeface="Arial" panose="020B0604020202020204" pitchFamily="34" charset="0"/>
                <a:cs typeface="Arial" panose="020B0604020202020204" pitchFamily="34" charset="0"/>
              </a:rPr>
              <a:t>Use </a:t>
            </a:r>
            <a:r>
              <a:rPr lang="en-US" dirty="0" smtClean="0">
                <a:solidFill>
                  <a:srgbClr val="FF0000"/>
                </a:solidFill>
                <a:latin typeface="Arial" panose="020B0604020202020204" pitchFamily="34" charset="0"/>
                <a:cs typeface="Arial" panose="020B0604020202020204" pitchFamily="34" charset="0"/>
              </a:rPr>
              <a:t>sections</a:t>
            </a:r>
            <a:r>
              <a:rPr lang="en-US" dirty="0" smtClean="0">
                <a:latin typeface="Arial" panose="020B0604020202020204" pitchFamily="34" charset="0"/>
                <a:cs typeface="Arial" panose="020B0604020202020204" pitchFamily="34" charset="0"/>
              </a:rPr>
              <a:t>, headings, short paragraphs &amp; bullets (Avoid dense, compact text)</a:t>
            </a:r>
          </a:p>
          <a:p>
            <a:pPr lvl="1"/>
            <a:r>
              <a:rPr lang="en-US" dirty="0" smtClean="0">
                <a:latin typeface="Arial" panose="020B0604020202020204" pitchFamily="34" charset="0"/>
                <a:cs typeface="Arial" panose="020B0604020202020204" pitchFamily="34" charset="0"/>
              </a:rPr>
              <a:t>Provide appropriate level of detail</a:t>
            </a:r>
          </a:p>
          <a:p>
            <a:pPr lvl="1"/>
            <a:endParaRPr lang="en-US" b="1" dirty="0" smtClean="0"/>
          </a:p>
        </p:txBody>
      </p:sp>
      <p:sp>
        <p:nvSpPr>
          <p:cNvPr id="98307" name="Slide Number Placeholder 5"/>
          <p:cNvSpPr>
            <a:spLocks noGrp="1"/>
          </p:cNvSpPr>
          <p:nvPr>
            <p:ph type="sldNum" sz="quarter" idx="12"/>
          </p:nvPr>
        </p:nvSpPr>
        <p:spPr bwMode="auto">
          <a:xfrm>
            <a:off x="8777288" y="6408738"/>
            <a:ext cx="366712" cy="365125"/>
          </a:xfrm>
          <a:prstGeom prst="rect">
            <a:avLst/>
          </a:prstGeom>
          <a:noFill/>
          <a:ln>
            <a:miter lim="800000"/>
            <a:headEnd/>
            <a:tailEnd/>
          </a:ln>
        </p:spPr>
        <p:txBody>
          <a:bodyPr wrap="square" lIns="91440" tIns="45720" rIns="91440" bIns="45720" numCol="1" anchorCtr="0" compatLnSpc="1">
            <a:prstTxWarp prst="textNoShape">
              <a:avLst/>
            </a:prstTxWarp>
          </a:bodyPr>
          <a:lstStyle/>
          <a:p>
            <a:fld id="{6D626BAF-1B75-40E6-9089-151E004BF983}" type="slidenum">
              <a:rPr lang="en-US" smtClean="0">
                <a:solidFill>
                  <a:prstClr val="black">
                    <a:tint val="75000"/>
                  </a:prstClr>
                </a:solidFill>
              </a:rPr>
              <a:pPr/>
              <a:t>25</a:t>
            </a:fld>
            <a:endParaRPr lang="en-US" smtClean="0">
              <a:solidFill>
                <a:prstClr val="black">
                  <a:tint val="75000"/>
                </a:prstClr>
              </a:solidFill>
            </a:endParaRPr>
          </a:p>
        </p:txBody>
      </p:sp>
      <p:sp>
        <p:nvSpPr>
          <p:cNvPr id="2" name="Date Placeholder 1"/>
          <p:cNvSpPr>
            <a:spLocks noGrp="1"/>
          </p:cNvSpPr>
          <p:nvPr>
            <p:ph type="dt" sz="half" idx="10"/>
          </p:nvPr>
        </p:nvSpPr>
        <p:spPr/>
        <p:txBody>
          <a:bodyPr/>
          <a:lstStyle/>
          <a:p>
            <a:fld id="{23C8DBF0-EF0E-4E55-9F89-E50B5B24EBCA}" type="datetime1">
              <a:rPr lang="en-US" smtClean="0">
                <a:solidFill>
                  <a:prstClr val="black">
                    <a:tint val="75000"/>
                  </a:prstClr>
                </a:solidFill>
              </a:rPr>
              <a:pPr/>
              <a:t>4/23/2015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4280154612"/>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2"/>
          <p:cNvSpPr>
            <a:spLocks noGrp="1" noChangeArrowheads="1"/>
          </p:cNvSpPr>
          <p:nvPr>
            <p:ph type="title"/>
          </p:nvPr>
        </p:nvSpPr>
        <p:spPr/>
        <p:txBody>
          <a:bodyPr>
            <a:normAutofit/>
          </a:bodyPr>
          <a:lstStyle/>
          <a:p>
            <a:r>
              <a:rPr lang="en-US" dirty="0" smtClean="0">
                <a:latin typeface="Arial" panose="020B0604020202020204" pitchFamily="34" charset="0"/>
                <a:cs typeface="Arial" panose="020B0604020202020204" pitchFamily="34" charset="0"/>
              </a:rPr>
              <a:t>Writing Guidelines</a:t>
            </a:r>
          </a:p>
        </p:txBody>
      </p:sp>
      <p:sp>
        <p:nvSpPr>
          <p:cNvPr id="108548" name="Rectangle 3"/>
          <p:cNvSpPr>
            <a:spLocks noGrp="1" noChangeArrowheads="1"/>
          </p:cNvSpPr>
          <p:nvPr>
            <p:ph idx="1"/>
          </p:nvPr>
        </p:nvSpPr>
        <p:spPr/>
        <p:txBody>
          <a:bodyPr>
            <a:normAutofit/>
          </a:bodyPr>
          <a:lstStyle/>
          <a:p>
            <a:r>
              <a:rPr lang="en-US" dirty="0" smtClean="0">
                <a:latin typeface="Arial" panose="020B0604020202020204" pitchFamily="34" charset="0"/>
                <a:cs typeface="Arial" panose="020B0604020202020204" pitchFamily="34" charset="0"/>
              </a:rPr>
              <a:t>Reinforce your ideas</a:t>
            </a:r>
          </a:p>
          <a:p>
            <a:pPr lvl="2"/>
            <a:r>
              <a:rPr lang="en-US" dirty="0" smtClean="0">
                <a:latin typeface="Arial" panose="020B0604020202020204" pitchFamily="34" charset="0"/>
                <a:cs typeface="Arial" panose="020B0604020202020204" pitchFamily="34" charset="0"/>
              </a:rPr>
              <a:t>Summarize; highlight with judicious use of bolding, italics</a:t>
            </a:r>
          </a:p>
          <a:p>
            <a:r>
              <a:rPr lang="en-US" dirty="0" smtClean="0">
                <a:latin typeface="Arial" panose="020B0604020202020204" pitchFamily="34" charset="0"/>
                <a:cs typeface="Arial" panose="020B0604020202020204" pitchFamily="34" charset="0"/>
              </a:rPr>
              <a:t>Give examples</a:t>
            </a:r>
          </a:p>
          <a:p>
            <a:r>
              <a:rPr lang="en-US" dirty="0" smtClean="0">
                <a:latin typeface="Arial" panose="020B0604020202020204" pitchFamily="34" charset="0"/>
                <a:cs typeface="Arial" panose="020B0604020202020204" pitchFamily="34" charset="0"/>
              </a:rPr>
              <a:t>Use tables, figures – where it makes sense but be sure to explain them!!!</a:t>
            </a:r>
          </a:p>
          <a:p>
            <a:endParaRPr lang="en-US" dirty="0" smtClean="0">
              <a:latin typeface="Arial" panose="020B0604020202020204" pitchFamily="34" charset="0"/>
              <a:cs typeface="Arial" panose="020B0604020202020204" pitchFamily="34" charset="0"/>
            </a:endParaRPr>
          </a:p>
        </p:txBody>
      </p:sp>
      <p:sp>
        <p:nvSpPr>
          <p:cNvPr id="99331" name="Slide Number Placeholder 5"/>
          <p:cNvSpPr>
            <a:spLocks noGrp="1"/>
          </p:cNvSpPr>
          <p:nvPr>
            <p:ph type="sldNum" sz="quarter" idx="12"/>
          </p:nvPr>
        </p:nvSpPr>
        <p:spPr bwMode="auto">
          <a:xfrm>
            <a:off x="8777288" y="6408738"/>
            <a:ext cx="366712" cy="365125"/>
          </a:xfrm>
          <a:prstGeom prst="rect">
            <a:avLst/>
          </a:prstGeom>
          <a:noFill/>
          <a:ln>
            <a:miter lim="800000"/>
            <a:headEnd/>
            <a:tailEnd/>
          </a:ln>
        </p:spPr>
        <p:txBody>
          <a:bodyPr wrap="square" lIns="91440" tIns="45720" rIns="91440" bIns="45720" numCol="1" anchorCtr="0" compatLnSpc="1">
            <a:prstTxWarp prst="textNoShape">
              <a:avLst/>
            </a:prstTxWarp>
          </a:bodyPr>
          <a:lstStyle/>
          <a:p>
            <a:fld id="{BB6CF7B5-FF30-4ED4-B944-F757F81556B7}" type="slidenum">
              <a:rPr lang="en-US" smtClean="0">
                <a:solidFill>
                  <a:prstClr val="black">
                    <a:tint val="75000"/>
                  </a:prstClr>
                </a:solidFill>
              </a:rPr>
              <a:pPr/>
              <a:t>26</a:t>
            </a:fld>
            <a:endParaRPr lang="en-US" smtClean="0">
              <a:solidFill>
                <a:prstClr val="black">
                  <a:tint val="75000"/>
                </a:prstClr>
              </a:solidFill>
            </a:endParaRPr>
          </a:p>
        </p:txBody>
      </p:sp>
      <p:sp>
        <p:nvSpPr>
          <p:cNvPr id="2" name="Date Placeholder 1"/>
          <p:cNvSpPr>
            <a:spLocks noGrp="1"/>
          </p:cNvSpPr>
          <p:nvPr>
            <p:ph type="dt" sz="half" idx="10"/>
          </p:nvPr>
        </p:nvSpPr>
        <p:spPr/>
        <p:txBody>
          <a:bodyPr/>
          <a:lstStyle/>
          <a:p>
            <a:fld id="{06C266A2-4E67-4E1D-AA1A-1B79302528A9}" type="datetime1">
              <a:rPr lang="en-US" smtClean="0">
                <a:solidFill>
                  <a:prstClr val="black">
                    <a:tint val="75000"/>
                  </a:prstClr>
                </a:solidFill>
              </a:rPr>
              <a:pPr/>
              <a:t>4/23/2015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2918867952"/>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2"/>
          <p:cNvSpPr>
            <a:spLocks noGrp="1" noChangeArrowheads="1"/>
          </p:cNvSpPr>
          <p:nvPr>
            <p:ph type="title"/>
          </p:nvPr>
        </p:nvSpPr>
        <p:spPr/>
        <p:txBody>
          <a:bodyPr>
            <a:normAutofit/>
          </a:bodyPr>
          <a:lstStyle/>
          <a:p>
            <a:r>
              <a:rPr lang="en-US" dirty="0" smtClean="0">
                <a:latin typeface="Arial" panose="020B0604020202020204" pitchFamily="34" charset="0"/>
                <a:cs typeface="Arial" panose="020B0604020202020204" pitchFamily="34" charset="0"/>
              </a:rPr>
              <a:t>Project Summary</a:t>
            </a:r>
          </a:p>
        </p:txBody>
      </p:sp>
      <p:sp>
        <p:nvSpPr>
          <p:cNvPr id="108548" name="Rectangle 3"/>
          <p:cNvSpPr>
            <a:spLocks noGrp="1" noChangeArrowheads="1"/>
          </p:cNvSpPr>
          <p:nvPr>
            <p:ph idx="1"/>
          </p:nvPr>
        </p:nvSpPr>
        <p:spPr>
          <a:xfrm>
            <a:off x="381000" y="1295400"/>
            <a:ext cx="8458200" cy="4953000"/>
          </a:xfrm>
        </p:spPr>
        <p:txBody>
          <a:bodyPr>
            <a:normAutofit/>
          </a:bodyPr>
          <a:lstStyle/>
          <a:p>
            <a:r>
              <a:rPr lang="en-US" dirty="0" smtClean="0">
                <a:latin typeface="Arial" panose="020B0604020202020204" pitchFamily="34" charset="0"/>
                <a:cs typeface="Arial" panose="020B0604020202020204" pitchFamily="34" charset="0"/>
              </a:rPr>
              <a:t>Pay special attention to </a:t>
            </a:r>
            <a:r>
              <a:rPr lang="en-US" b="1" dirty="0" smtClean="0">
                <a:latin typeface="Arial" panose="020B0604020202020204" pitchFamily="34" charset="0"/>
                <a:cs typeface="Arial" panose="020B0604020202020204" pitchFamily="34" charset="0"/>
              </a:rPr>
              <a:t>Project Summary </a:t>
            </a:r>
            <a:endParaRPr lang="en-US" dirty="0" smtClean="0">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Plainly state what you plan to do</a:t>
            </a:r>
          </a:p>
          <a:p>
            <a:pPr lvl="1"/>
            <a:r>
              <a:rPr lang="en-US" dirty="0" smtClean="0">
                <a:latin typeface="Arial" panose="020B0604020202020204" pitchFamily="34" charset="0"/>
                <a:cs typeface="Arial" panose="020B0604020202020204" pitchFamily="34" charset="0"/>
              </a:rPr>
              <a:t>Summarize goals, rationale, methods, and evaluation and dissemination plans </a:t>
            </a:r>
          </a:p>
          <a:p>
            <a:pPr lvl="1"/>
            <a:r>
              <a:rPr lang="en-US" dirty="0" smtClean="0">
                <a:latin typeface="Arial" panose="020B0604020202020204" pitchFamily="34" charset="0"/>
                <a:cs typeface="Arial" panose="020B0604020202020204" pitchFamily="34" charset="0"/>
              </a:rPr>
              <a:t>Address intellectual merit and broader impacts </a:t>
            </a:r>
          </a:p>
          <a:p>
            <a:pPr lvl="2"/>
            <a:r>
              <a:rPr lang="en-US" dirty="0" smtClean="0">
                <a:latin typeface="Arial" panose="020B0604020202020204" pitchFamily="34" charset="0"/>
                <a:cs typeface="Arial" panose="020B0604020202020204" pitchFamily="34" charset="0"/>
              </a:rPr>
              <a:t>Explicitly and independently</a:t>
            </a:r>
          </a:p>
          <a:p>
            <a:pPr lvl="1"/>
            <a:r>
              <a:rPr lang="en-US" dirty="0" smtClean="0">
                <a:latin typeface="Arial" panose="020B0604020202020204" pitchFamily="34" charset="0"/>
                <a:cs typeface="Arial" panose="020B0604020202020204" pitchFamily="34" charset="0"/>
              </a:rPr>
              <a:t>Three paragraphs with headings:</a:t>
            </a:r>
          </a:p>
          <a:p>
            <a:pPr lvl="2"/>
            <a:r>
              <a:rPr lang="en-US" dirty="0" smtClean="0">
                <a:latin typeface="Arial" panose="020B0604020202020204" pitchFamily="34" charset="0"/>
                <a:cs typeface="Arial" panose="020B0604020202020204" pitchFamily="34" charset="0"/>
              </a:rPr>
              <a:t>“</a:t>
            </a:r>
            <a:r>
              <a:rPr lang="en-US" b="1" dirty="0" smtClean="0">
                <a:latin typeface="Arial" panose="020B0604020202020204" pitchFamily="34" charset="0"/>
                <a:cs typeface="Arial" panose="020B0604020202020204" pitchFamily="34" charset="0"/>
              </a:rPr>
              <a:t>Summary” </a:t>
            </a:r>
          </a:p>
          <a:p>
            <a:pPr lvl="2"/>
            <a:r>
              <a:rPr lang="en-US" b="1" dirty="0" smtClean="0">
                <a:latin typeface="Arial" panose="020B0604020202020204" pitchFamily="34" charset="0"/>
                <a:cs typeface="Arial" panose="020B0604020202020204" pitchFamily="34" charset="0"/>
              </a:rPr>
              <a:t>“Intellectual Merit”</a:t>
            </a:r>
          </a:p>
          <a:p>
            <a:pPr lvl="2"/>
            <a:r>
              <a:rPr lang="en-US" b="1" dirty="0" smtClean="0">
                <a:latin typeface="Arial" panose="020B0604020202020204" pitchFamily="34" charset="0"/>
                <a:cs typeface="Arial" panose="020B0604020202020204" pitchFamily="34" charset="0"/>
              </a:rPr>
              <a:t>“Broader Impacts”</a:t>
            </a:r>
          </a:p>
        </p:txBody>
      </p:sp>
      <p:sp>
        <p:nvSpPr>
          <p:cNvPr id="99331" name="Slide Number Placeholder 5"/>
          <p:cNvSpPr>
            <a:spLocks noGrp="1"/>
          </p:cNvSpPr>
          <p:nvPr>
            <p:ph type="sldNum" sz="quarter" idx="12"/>
          </p:nvPr>
        </p:nvSpPr>
        <p:spPr bwMode="auto">
          <a:xfrm>
            <a:off x="8777288" y="6408738"/>
            <a:ext cx="366712" cy="365125"/>
          </a:xfrm>
          <a:prstGeom prst="rect">
            <a:avLst/>
          </a:prstGeom>
          <a:noFill/>
          <a:ln>
            <a:miter lim="800000"/>
            <a:headEnd/>
            <a:tailEnd/>
          </a:ln>
        </p:spPr>
        <p:txBody>
          <a:bodyPr wrap="square" lIns="91440" tIns="45720" rIns="91440" bIns="45720" numCol="1" anchorCtr="0" compatLnSpc="1">
            <a:prstTxWarp prst="textNoShape">
              <a:avLst/>
            </a:prstTxWarp>
          </a:bodyPr>
          <a:lstStyle/>
          <a:p>
            <a:fld id="{BB6CF7B5-FF30-4ED4-B944-F757F81556B7}" type="slidenum">
              <a:rPr lang="en-US" smtClean="0">
                <a:solidFill>
                  <a:prstClr val="black">
                    <a:tint val="75000"/>
                  </a:prstClr>
                </a:solidFill>
              </a:rPr>
              <a:pPr/>
              <a:t>27</a:t>
            </a:fld>
            <a:endParaRPr lang="en-US" smtClean="0">
              <a:solidFill>
                <a:prstClr val="black">
                  <a:tint val="75000"/>
                </a:prstClr>
              </a:solidFill>
            </a:endParaRPr>
          </a:p>
        </p:txBody>
      </p:sp>
      <p:sp>
        <p:nvSpPr>
          <p:cNvPr id="2" name="Date Placeholder 1"/>
          <p:cNvSpPr>
            <a:spLocks noGrp="1"/>
          </p:cNvSpPr>
          <p:nvPr>
            <p:ph type="dt" sz="half" idx="10"/>
          </p:nvPr>
        </p:nvSpPr>
        <p:spPr/>
        <p:txBody>
          <a:bodyPr/>
          <a:lstStyle/>
          <a:p>
            <a:fld id="{5E11B79D-18BD-4A66-8F68-C382DCAACE9E}" type="datetime1">
              <a:rPr lang="en-US" smtClean="0">
                <a:solidFill>
                  <a:prstClr val="black">
                    <a:tint val="75000"/>
                  </a:prstClr>
                </a:solidFill>
              </a:rPr>
              <a:pPr/>
              <a:t>4/23/2015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3086953780"/>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2"/>
          <p:cNvSpPr>
            <a:spLocks noGrp="1" noChangeArrowheads="1"/>
          </p:cNvSpPr>
          <p:nvPr>
            <p:ph type="title"/>
          </p:nvPr>
        </p:nvSpPr>
        <p:spPr/>
        <p:txBody>
          <a:bodyPr>
            <a:normAutofit/>
          </a:bodyPr>
          <a:lstStyle/>
          <a:p>
            <a:r>
              <a:rPr lang="en-US" dirty="0" smtClean="0">
                <a:latin typeface="Arial" panose="020B0604020202020204" pitchFamily="34" charset="0"/>
                <a:cs typeface="Arial" panose="020B0604020202020204" pitchFamily="34" charset="0"/>
              </a:rPr>
              <a:t>Special Concerns</a:t>
            </a:r>
          </a:p>
        </p:txBody>
      </p:sp>
      <p:sp>
        <p:nvSpPr>
          <p:cNvPr id="101378" name="Rectangle 3"/>
          <p:cNvSpPr>
            <a:spLocks noGrp="1" noChangeArrowheads="1"/>
          </p:cNvSpPr>
          <p:nvPr>
            <p:ph idx="1"/>
          </p:nvPr>
        </p:nvSpPr>
        <p:spPr>
          <a:xfrm>
            <a:off x="457200" y="1371600"/>
            <a:ext cx="8229600" cy="4754563"/>
          </a:xfrm>
        </p:spPr>
        <p:txBody>
          <a:bodyPr>
            <a:normAutofit fontScale="92500" lnSpcReduction="10000"/>
          </a:bodyPr>
          <a:lstStyle/>
          <a:p>
            <a:r>
              <a:rPr lang="en-US" dirty="0" smtClean="0">
                <a:latin typeface="Arial" panose="020B0604020202020204" pitchFamily="34" charset="0"/>
                <a:cs typeface="Arial" panose="020B0604020202020204" pitchFamily="34" charset="0"/>
              </a:rPr>
              <a:t>Prepare credible budget </a:t>
            </a:r>
          </a:p>
          <a:p>
            <a:pPr lvl="1"/>
            <a:r>
              <a:rPr lang="en-US" dirty="0" smtClean="0">
                <a:latin typeface="Arial" panose="020B0604020202020204" pitchFamily="34" charset="0"/>
                <a:cs typeface="Arial" panose="020B0604020202020204" pitchFamily="34" charset="0"/>
              </a:rPr>
              <a:t>Consistent with the scope of project </a:t>
            </a:r>
          </a:p>
          <a:p>
            <a:pPr lvl="1"/>
            <a:r>
              <a:rPr lang="en-US" dirty="0" smtClean="0">
                <a:latin typeface="Arial" panose="020B0604020202020204" pitchFamily="34" charset="0"/>
                <a:cs typeface="Arial" panose="020B0604020202020204" pitchFamily="34" charset="0"/>
              </a:rPr>
              <a:t>Clearly explain and justify each item </a:t>
            </a:r>
          </a:p>
          <a:p>
            <a:r>
              <a:rPr lang="en-US" dirty="0" smtClean="0">
                <a:latin typeface="Arial" panose="020B0604020202020204" pitchFamily="34" charset="0"/>
                <a:cs typeface="Arial" panose="020B0604020202020204" pitchFamily="34" charset="0"/>
              </a:rPr>
              <a:t>Address prior funding when  appropriate</a:t>
            </a:r>
          </a:p>
          <a:p>
            <a:pPr lvl="1"/>
            <a:r>
              <a:rPr lang="en-US" dirty="0" smtClean="0">
                <a:latin typeface="Arial" panose="020B0604020202020204" pitchFamily="34" charset="0"/>
                <a:cs typeface="Arial" panose="020B0604020202020204" pitchFamily="34" charset="0"/>
              </a:rPr>
              <a:t>Emphasize results</a:t>
            </a:r>
          </a:p>
          <a:p>
            <a:r>
              <a:rPr lang="en-US" dirty="0" smtClean="0">
                <a:latin typeface="Arial" panose="020B0604020202020204" pitchFamily="34" charset="0"/>
                <a:cs typeface="Arial" panose="020B0604020202020204" pitchFamily="34" charset="0"/>
              </a:rPr>
              <a:t>Sell your ideas but don’t over promote</a:t>
            </a:r>
          </a:p>
          <a:p>
            <a:r>
              <a:rPr lang="en-US" b="1" dirty="0" smtClean="0">
                <a:latin typeface="Arial" panose="020B0604020202020204" pitchFamily="34" charset="0"/>
                <a:cs typeface="Arial" panose="020B0604020202020204" pitchFamily="34" charset="0"/>
              </a:rPr>
              <a:t>Someone else needs to Proofread the proposal</a:t>
            </a:r>
          </a:p>
          <a:p>
            <a:r>
              <a:rPr lang="en-US" dirty="0" smtClean="0">
                <a:latin typeface="Arial" panose="020B0604020202020204" pitchFamily="34" charset="0"/>
                <a:cs typeface="Arial" panose="020B0604020202020204" pitchFamily="34" charset="0"/>
              </a:rPr>
              <a:t>“Tell a story” and turn a good idea into a competitive proposal</a:t>
            </a:r>
          </a:p>
        </p:txBody>
      </p:sp>
      <p:sp>
        <p:nvSpPr>
          <p:cNvPr id="101379" name="Slide Number Placeholder 5"/>
          <p:cNvSpPr>
            <a:spLocks noGrp="1"/>
          </p:cNvSpPr>
          <p:nvPr>
            <p:ph type="sldNum" sz="quarter" idx="12"/>
          </p:nvPr>
        </p:nvSpPr>
        <p:spPr bwMode="auto">
          <a:xfrm>
            <a:off x="8777288" y="6408738"/>
            <a:ext cx="366712" cy="365125"/>
          </a:xfrm>
          <a:prstGeom prst="rect">
            <a:avLst/>
          </a:prstGeom>
          <a:noFill/>
          <a:ln>
            <a:miter lim="800000"/>
            <a:headEnd/>
            <a:tailEnd/>
          </a:ln>
        </p:spPr>
        <p:txBody>
          <a:bodyPr wrap="square" lIns="91440" tIns="45720" rIns="91440" bIns="45720" numCol="1" anchorCtr="0" compatLnSpc="1">
            <a:prstTxWarp prst="textNoShape">
              <a:avLst/>
            </a:prstTxWarp>
          </a:bodyPr>
          <a:lstStyle/>
          <a:p>
            <a:fld id="{58A67CD8-D12A-47AD-AAC5-233E05BFBA65}" type="slidenum">
              <a:rPr lang="en-US" smtClean="0">
                <a:solidFill>
                  <a:prstClr val="black">
                    <a:tint val="75000"/>
                  </a:prstClr>
                </a:solidFill>
              </a:rPr>
              <a:pPr/>
              <a:t>28</a:t>
            </a:fld>
            <a:endParaRPr lang="en-US" smtClean="0">
              <a:solidFill>
                <a:prstClr val="black">
                  <a:tint val="75000"/>
                </a:prstClr>
              </a:solidFill>
            </a:endParaRPr>
          </a:p>
        </p:txBody>
      </p:sp>
      <p:sp>
        <p:nvSpPr>
          <p:cNvPr id="2" name="Date Placeholder 1"/>
          <p:cNvSpPr>
            <a:spLocks noGrp="1"/>
          </p:cNvSpPr>
          <p:nvPr>
            <p:ph type="dt" sz="half" idx="10"/>
          </p:nvPr>
        </p:nvSpPr>
        <p:spPr/>
        <p:txBody>
          <a:bodyPr/>
          <a:lstStyle/>
          <a:p>
            <a:fld id="{E8827B01-6E49-41AD-8E22-E714CFFCBC21}" type="datetime1">
              <a:rPr lang="en-US" smtClean="0">
                <a:solidFill>
                  <a:prstClr val="black">
                    <a:tint val="75000"/>
                  </a:prstClr>
                </a:solidFill>
              </a:rPr>
              <a:pPr/>
              <a:t>4/23/2015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3338523497"/>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smtClean="0">
                <a:latin typeface="Arial" panose="020B0604020202020204" pitchFamily="34" charset="0"/>
                <a:cs typeface="Arial" panose="020B0604020202020204" pitchFamily="34" charset="0"/>
              </a:rPr>
              <a:t>Someone Else Review Proposal</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4800" y="1219200"/>
            <a:ext cx="8382000" cy="4906963"/>
          </a:xfrm>
        </p:spPr>
        <p:txBody>
          <a:bodyPr>
            <a:normAutofit lnSpcReduction="10000"/>
          </a:bodyPr>
          <a:lstStyle/>
          <a:p>
            <a:r>
              <a:rPr lang="en-US" dirty="0" smtClean="0">
                <a:latin typeface="Arial" panose="020B0604020202020204" pitchFamily="34" charset="0"/>
                <a:cs typeface="Arial" panose="020B0604020202020204" pitchFamily="34" charset="0"/>
              </a:rPr>
              <a:t>Pay attention to details</a:t>
            </a:r>
          </a:p>
          <a:p>
            <a:pPr lvl="1"/>
            <a:r>
              <a:rPr lang="en-US" dirty="0" smtClean="0">
                <a:latin typeface="Arial" panose="020B0604020202020204" pitchFamily="34" charset="0"/>
                <a:cs typeface="Arial" panose="020B0604020202020204" pitchFamily="34" charset="0"/>
              </a:rPr>
              <a:t>Does it MAKE sense</a:t>
            </a:r>
          </a:p>
          <a:p>
            <a:pPr lvl="1"/>
            <a:r>
              <a:rPr lang="en-US" dirty="0">
                <a:latin typeface="Arial" panose="020B0604020202020204" pitchFamily="34" charset="0"/>
                <a:cs typeface="Arial" panose="020B0604020202020204" pitchFamily="34" charset="0"/>
              </a:rPr>
              <a:t>L</a:t>
            </a:r>
            <a:r>
              <a:rPr lang="en-US" dirty="0" smtClean="0">
                <a:latin typeface="Arial" panose="020B0604020202020204" pitchFamily="34" charset="0"/>
                <a:cs typeface="Arial" panose="020B0604020202020204" pitchFamily="34" charset="0"/>
              </a:rPr>
              <a:t>etters of commitment</a:t>
            </a:r>
          </a:p>
          <a:p>
            <a:pPr lvl="1"/>
            <a:r>
              <a:rPr lang="en-US" dirty="0" smtClean="0">
                <a:latin typeface="Arial" panose="020B0604020202020204" pitchFamily="34" charset="0"/>
                <a:cs typeface="Arial" panose="020B0604020202020204" pitchFamily="34" charset="0"/>
              </a:rPr>
              <a:t>References</a:t>
            </a:r>
          </a:p>
          <a:p>
            <a:pPr lvl="1"/>
            <a:r>
              <a:rPr lang="en-US" dirty="0" smtClean="0">
                <a:latin typeface="Arial" panose="020B0604020202020204" pitchFamily="34" charset="0"/>
                <a:cs typeface="Arial" panose="020B0604020202020204" pitchFamily="34" charset="0"/>
              </a:rPr>
              <a:t>…</a:t>
            </a:r>
            <a:br>
              <a:rPr lang="en-US"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Review proposal before submitting</a:t>
            </a:r>
          </a:p>
          <a:p>
            <a:pPr lvl="1"/>
            <a:r>
              <a:rPr lang="en-US" dirty="0" smtClean="0">
                <a:latin typeface="Arial" panose="020B0604020202020204" pitchFamily="34" charset="0"/>
                <a:cs typeface="Arial" panose="020B0604020202020204" pitchFamily="34" charset="0"/>
              </a:rPr>
              <a:t>Spell/Grammar Check</a:t>
            </a:r>
          </a:p>
          <a:p>
            <a:pPr lvl="1"/>
            <a:r>
              <a:rPr lang="en-US" dirty="0" smtClean="0">
                <a:latin typeface="Arial" panose="020B0604020202020204" pitchFamily="34" charset="0"/>
                <a:cs typeface="Arial" panose="020B0604020202020204" pitchFamily="34" charset="0"/>
              </a:rPr>
              <a:t>Proofread, proofread, proofread</a:t>
            </a:r>
            <a:br>
              <a:rPr lang="en-US"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647F3F5-2718-4C11-898E-59BF5B29279A}" type="slidenum">
              <a:rPr lang="en-US" smtClean="0">
                <a:solidFill>
                  <a:prstClr val="black">
                    <a:tint val="75000"/>
                  </a:prstClr>
                </a:solidFill>
              </a:rPr>
              <a:pPr/>
              <a:t>29</a:t>
            </a:fld>
            <a:endParaRPr lang="en-US">
              <a:solidFill>
                <a:prstClr val="black">
                  <a:tint val="75000"/>
                </a:prstClr>
              </a:solidFill>
            </a:endParaRPr>
          </a:p>
        </p:txBody>
      </p:sp>
      <p:sp>
        <p:nvSpPr>
          <p:cNvPr id="5" name="Date Placeholder 4"/>
          <p:cNvSpPr>
            <a:spLocks noGrp="1"/>
          </p:cNvSpPr>
          <p:nvPr>
            <p:ph type="dt" sz="half" idx="10"/>
          </p:nvPr>
        </p:nvSpPr>
        <p:spPr/>
        <p:txBody>
          <a:bodyPr/>
          <a:lstStyle/>
          <a:p>
            <a:fld id="{544B5DF3-4A60-4BFC-8E1C-0843CE9E8D2E}" type="datetime1">
              <a:rPr lang="en-US" smtClean="0">
                <a:solidFill>
                  <a:prstClr val="black">
                    <a:tint val="75000"/>
                  </a:prstClr>
                </a:solidFill>
              </a:rPr>
              <a:pPr/>
              <a:t>4/23/2015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2146539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Spring 2015:  Fourth Friday Faculty Workshops</a:t>
            </a:r>
            <a:br>
              <a:rPr lang="en-US" sz="2400" dirty="0" smtClean="0"/>
            </a:br>
            <a:r>
              <a:rPr lang="en-US" sz="2400" dirty="0" smtClean="0"/>
              <a:t>Fall 2015:  Tuesday Faculty Workshops</a:t>
            </a:r>
            <a:endParaRPr lang="en-US" sz="2400" dirty="0"/>
          </a:p>
        </p:txBody>
      </p:sp>
      <p:sp>
        <p:nvSpPr>
          <p:cNvPr id="3" name="Content Placeholder 2"/>
          <p:cNvSpPr>
            <a:spLocks noGrp="1"/>
          </p:cNvSpPr>
          <p:nvPr>
            <p:ph sz="half" idx="1"/>
          </p:nvPr>
        </p:nvSpPr>
        <p:spPr>
          <a:xfrm>
            <a:off x="381000" y="2609905"/>
            <a:ext cx="3653009" cy="2300362"/>
          </a:xfrm>
          <a:ln w="12700">
            <a:solidFill>
              <a:schemeClr val="tx1"/>
            </a:solidFill>
          </a:ln>
        </p:spPr>
        <p:txBody>
          <a:bodyPr>
            <a:normAutofit fontScale="92500" lnSpcReduction="10000"/>
          </a:bodyPr>
          <a:lstStyle/>
          <a:p>
            <a:pPr marL="0" indent="0">
              <a:lnSpc>
                <a:spcPct val="110000"/>
              </a:lnSpc>
              <a:spcBef>
                <a:spcPts val="900"/>
              </a:spcBef>
              <a:buNone/>
            </a:pPr>
            <a:r>
              <a:rPr lang="en-US" sz="1500" dirty="0"/>
              <a:t>The </a:t>
            </a:r>
            <a:r>
              <a:rPr lang="en-US" sz="1500" dirty="0" smtClean="0"/>
              <a:t>last workshop of this spring </a:t>
            </a:r>
            <a:r>
              <a:rPr lang="en-US" sz="1500" dirty="0"/>
              <a:t>semester </a:t>
            </a:r>
            <a:r>
              <a:rPr lang="en-US" sz="1500" dirty="0" smtClean="0"/>
              <a:t>is scheduled on:</a:t>
            </a:r>
          </a:p>
          <a:p>
            <a:pPr marL="0" indent="0">
              <a:lnSpc>
                <a:spcPct val="110000"/>
              </a:lnSpc>
              <a:spcBef>
                <a:spcPts val="900"/>
              </a:spcBef>
              <a:buNone/>
            </a:pPr>
            <a:endParaRPr lang="en-US" sz="1300" dirty="0"/>
          </a:p>
          <a:p>
            <a:r>
              <a:rPr lang="en-US" sz="1500" dirty="0" smtClean="0"/>
              <a:t>Friday</a:t>
            </a:r>
            <a:r>
              <a:rPr lang="en-US" sz="1500" dirty="0"/>
              <a:t>, May 22, 2:00 – 3:00 pm</a:t>
            </a:r>
          </a:p>
          <a:p>
            <a:endParaRPr lang="en-US" sz="1500" dirty="0"/>
          </a:p>
        </p:txBody>
      </p:sp>
      <p:sp>
        <p:nvSpPr>
          <p:cNvPr id="4" name="Content Placeholder 3"/>
          <p:cNvSpPr>
            <a:spLocks noGrp="1"/>
          </p:cNvSpPr>
          <p:nvPr>
            <p:ph sz="half" idx="2"/>
          </p:nvPr>
        </p:nvSpPr>
        <p:spPr>
          <a:xfrm>
            <a:off x="4195592" y="2609905"/>
            <a:ext cx="3712732" cy="2300362"/>
          </a:xfrm>
          <a:ln w="12700">
            <a:solidFill>
              <a:schemeClr val="tx1"/>
            </a:solidFill>
          </a:ln>
        </p:spPr>
        <p:txBody>
          <a:bodyPr>
            <a:normAutofit fontScale="92500" lnSpcReduction="10000"/>
          </a:bodyPr>
          <a:lstStyle/>
          <a:p>
            <a:pPr marL="0" indent="0">
              <a:lnSpc>
                <a:spcPct val="110000"/>
              </a:lnSpc>
              <a:buNone/>
            </a:pPr>
            <a:r>
              <a:rPr lang="en-US" sz="1500" dirty="0"/>
              <a:t>The fall semester will focus on pre-award -- finding funding, proposal development and submission.</a:t>
            </a:r>
          </a:p>
          <a:p>
            <a:r>
              <a:rPr lang="en-US" sz="1500" dirty="0"/>
              <a:t>Tuesday, August 18, 3:00 – 4:00 pm</a:t>
            </a:r>
          </a:p>
          <a:p>
            <a:r>
              <a:rPr lang="en-US" sz="1500" dirty="0"/>
              <a:t>Tuesday, September 15, 3:00 – 4:00 pm</a:t>
            </a:r>
          </a:p>
          <a:p>
            <a:r>
              <a:rPr lang="en-US" sz="1500" dirty="0"/>
              <a:t>Tuesday, October 13, 3:00 – 4:00 pm</a:t>
            </a:r>
          </a:p>
          <a:p>
            <a:r>
              <a:rPr lang="en-US" sz="1500" dirty="0"/>
              <a:t>Tuesday, November 17, 3:00 – 4:00 pm</a:t>
            </a:r>
          </a:p>
          <a:p>
            <a:r>
              <a:rPr lang="en-US" sz="1500" dirty="0"/>
              <a:t>Tuesday, December 15, 3:00 – 4:00 pm</a:t>
            </a:r>
          </a:p>
        </p:txBody>
      </p:sp>
      <p:sp>
        <p:nvSpPr>
          <p:cNvPr id="5" name="Date Placeholder 4"/>
          <p:cNvSpPr>
            <a:spLocks noGrp="1"/>
          </p:cNvSpPr>
          <p:nvPr>
            <p:ph type="dt" sz="half" idx="10"/>
          </p:nvPr>
        </p:nvSpPr>
        <p:spPr>
          <a:xfrm>
            <a:off x="5867400" y="5936188"/>
            <a:ext cx="2057400" cy="365125"/>
          </a:xfrm>
        </p:spPr>
        <p:txBody>
          <a:bodyPr/>
          <a:lstStyle/>
          <a:p>
            <a:r>
              <a:rPr lang="en-US" dirty="0" smtClean="0"/>
              <a:t>2/27/15</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3</a:t>
            </a:fld>
            <a:endParaRPr lang="en-US" dirty="0"/>
          </a:p>
        </p:txBody>
      </p:sp>
      <p:sp>
        <p:nvSpPr>
          <p:cNvPr id="7" name="TextBox 6"/>
          <p:cNvSpPr txBox="1"/>
          <p:nvPr/>
        </p:nvSpPr>
        <p:spPr>
          <a:xfrm>
            <a:off x="1235058" y="4984407"/>
            <a:ext cx="6190735" cy="300082"/>
          </a:xfrm>
          <a:prstGeom prst="rect">
            <a:avLst/>
          </a:prstGeom>
          <a:noFill/>
          <a:ln w="19050">
            <a:solidFill>
              <a:schemeClr val="tx1"/>
            </a:solidFill>
          </a:ln>
        </p:spPr>
        <p:txBody>
          <a:bodyPr wrap="square" rtlCol="0">
            <a:spAutoFit/>
          </a:bodyPr>
          <a:lstStyle/>
          <a:p>
            <a:pPr algn="ctr"/>
            <a:r>
              <a:rPr lang="en-US" sz="1350" dirty="0"/>
              <a:t>All workshops to be held in the </a:t>
            </a:r>
            <a:r>
              <a:rPr lang="en-US" sz="1350" dirty="0" err="1"/>
              <a:t>Whitsett</a:t>
            </a:r>
            <a:r>
              <a:rPr lang="en-US" sz="1350" dirty="0"/>
              <a:t> Room, Sierra Hall, 4</a:t>
            </a:r>
            <a:r>
              <a:rPr lang="en-US" sz="1350" baseline="30000" dirty="0"/>
              <a:t>th</a:t>
            </a:r>
            <a:r>
              <a:rPr lang="en-US" sz="1350" dirty="0"/>
              <a:t> floor.</a:t>
            </a:r>
          </a:p>
        </p:txBody>
      </p:sp>
    </p:spTree>
    <p:extLst>
      <p:ext uri="{BB962C8B-B14F-4D97-AF65-F5344CB8AC3E}">
        <p14:creationId xmlns:p14="http://schemas.microsoft.com/office/powerpoint/2010/main" val="20233848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Wait!!</a:t>
            </a:r>
            <a:endParaRPr lang="en-US" dirty="0"/>
          </a:p>
        </p:txBody>
      </p:sp>
      <p:sp>
        <p:nvSpPr>
          <p:cNvPr id="4" name="Slide Number Placeholder 3"/>
          <p:cNvSpPr>
            <a:spLocks noGrp="1"/>
          </p:cNvSpPr>
          <p:nvPr>
            <p:ph type="sldNum" sz="quarter" idx="12"/>
          </p:nvPr>
        </p:nvSpPr>
        <p:spPr/>
        <p:txBody>
          <a:bodyPr/>
          <a:lstStyle/>
          <a:p>
            <a:fld id="{0647F3F5-2718-4C11-898E-59BF5B29279A}" type="slidenum">
              <a:rPr lang="en-US" smtClean="0">
                <a:solidFill>
                  <a:prstClr val="black">
                    <a:tint val="75000"/>
                  </a:prstClr>
                </a:solidFill>
              </a:rPr>
              <a:pPr/>
              <a:t>30</a:t>
            </a:fld>
            <a:endParaRPr lang="en-US">
              <a:solidFill>
                <a:prstClr val="black">
                  <a:tint val="75000"/>
                </a:prstClr>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676400"/>
            <a:ext cx="7448550" cy="418776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6" name="Date Placeholder 5"/>
          <p:cNvSpPr>
            <a:spLocks noGrp="1"/>
          </p:cNvSpPr>
          <p:nvPr>
            <p:ph type="dt" sz="half" idx="10"/>
          </p:nvPr>
        </p:nvSpPr>
        <p:spPr/>
        <p:txBody>
          <a:bodyPr/>
          <a:lstStyle/>
          <a:p>
            <a:fld id="{1E1DADD7-06C9-450F-9F36-0B223C859863}" type="datetime1">
              <a:rPr lang="en-US" smtClean="0">
                <a:solidFill>
                  <a:prstClr val="black">
                    <a:tint val="75000"/>
                  </a:prstClr>
                </a:solidFill>
              </a:rPr>
              <a:pPr/>
              <a:t>4/23/2015</a:t>
            </a:fld>
            <a:endParaRPr lang="en-US">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17600577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0" y="2438400"/>
            <a:ext cx="7772400" cy="1143000"/>
          </a:xfrm>
        </p:spPr>
        <p:txBody>
          <a:bodyPr>
            <a:normAutofit/>
          </a:bodyPr>
          <a:lstStyle/>
          <a:p>
            <a:pPr algn="ctr"/>
            <a:r>
              <a:rPr lang="en-US" b="1" dirty="0" smtClean="0">
                <a:solidFill>
                  <a:schemeClr val="bg1"/>
                </a:solidFill>
                <a:latin typeface="Arial" panose="020B0604020202020204" pitchFamily="34" charset="0"/>
                <a:cs typeface="Arial" panose="020B0604020202020204" pitchFamily="34" charset="0"/>
              </a:rPr>
              <a:t>Mike’s Commandments</a:t>
            </a:r>
            <a:endParaRPr lang="en-US" b="1" dirty="0">
              <a:solidFill>
                <a:schemeClr val="bg1"/>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0647F3F5-2718-4C11-898E-59BF5B29279A}" type="slidenum">
              <a:rPr lang="en-US" smtClean="0">
                <a:solidFill>
                  <a:prstClr val="black">
                    <a:tint val="75000"/>
                  </a:prstClr>
                </a:solidFill>
              </a:rPr>
              <a:pPr/>
              <a:t>31</a:t>
            </a:fld>
            <a:endParaRPr lang="en-US">
              <a:solidFill>
                <a:prstClr val="black">
                  <a:tint val="75000"/>
                </a:prstClr>
              </a:solidFill>
            </a:endParaRPr>
          </a:p>
        </p:txBody>
      </p:sp>
      <p:sp>
        <p:nvSpPr>
          <p:cNvPr id="4" name="Date Placeholder 3"/>
          <p:cNvSpPr>
            <a:spLocks noGrp="1"/>
          </p:cNvSpPr>
          <p:nvPr>
            <p:ph type="dt" sz="half" idx="10"/>
          </p:nvPr>
        </p:nvSpPr>
        <p:spPr/>
        <p:txBody>
          <a:bodyPr/>
          <a:lstStyle/>
          <a:p>
            <a:fld id="{61640DED-5BCB-40FE-8146-64DA4FF6C773}" type="datetime1">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4575423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It Is All Research!!</a:t>
            </a:r>
            <a:endParaRPr lang="en-US" dirty="0"/>
          </a:p>
        </p:txBody>
      </p:sp>
      <p:sp>
        <p:nvSpPr>
          <p:cNvPr id="7" name="Content Placeholder 6"/>
          <p:cNvSpPr>
            <a:spLocks noGrp="1"/>
          </p:cNvSpPr>
          <p:nvPr>
            <p:ph idx="1"/>
          </p:nvPr>
        </p:nvSpPr>
        <p:spPr>
          <a:xfrm>
            <a:off x="381000" y="1371600"/>
            <a:ext cx="8305800" cy="4754563"/>
          </a:xfrm>
        </p:spPr>
        <p:txBody>
          <a:bodyPr>
            <a:normAutofit/>
          </a:bodyPr>
          <a:lstStyle/>
          <a:p>
            <a:r>
              <a:rPr lang="en-US" dirty="0" smtClean="0"/>
              <a:t>NSF Motto </a:t>
            </a:r>
            <a:r>
              <a:rPr lang="en-US" dirty="0"/>
              <a:t>says:</a:t>
            </a:r>
          </a:p>
          <a:p>
            <a:pPr lvl="1"/>
            <a:r>
              <a:rPr lang="en-US" dirty="0"/>
              <a:t>Supporting Education and Research across all the fields of Science</a:t>
            </a:r>
            <a:r>
              <a:rPr lang="en-US" dirty="0" smtClean="0"/>
              <a:t>, Mathematics </a:t>
            </a:r>
            <a:r>
              <a:rPr lang="en-US" dirty="0"/>
              <a:t>and Technology</a:t>
            </a:r>
            <a:r>
              <a:rPr lang="en-US" dirty="0" smtClean="0"/>
              <a:t>.</a:t>
            </a:r>
            <a:br>
              <a:rPr lang="en-US" dirty="0" smtClean="0"/>
            </a:br>
            <a:endParaRPr lang="en-US" dirty="0"/>
          </a:p>
          <a:p>
            <a:r>
              <a:rPr lang="en-US" dirty="0"/>
              <a:t>The NSF has made it clear that Education must </a:t>
            </a:r>
            <a:r>
              <a:rPr lang="en-US" dirty="0" smtClean="0"/>
              <a:t>include </a:t>
            </a:r>
            <a:r>
              <a:rPr lang="en-US" dirty="0"/>
              <a:t>validation of learning </a:t>
            </a:r>
            <a:r>
              <a:rPr lang="en-US" dirty="0" smtClean="0"/>
              <a:t>based on </a:t>
            </a:r>
            <a:r>
              <a:rPr lang="en-US" dirty="0"/>
              <a:t>Educational Research. This requires a good Ed Research justification for </a:t>
            </a:r>
            <a:r>
              <a:rPr lang="en-US" dirty="0" smtClean="0"/>
              <a:t>any proposal</a:t>
            </a:r>
            <a:r>
              <a:rPr lang="en-US" dirty="0"/>
              <a:t>, i.e., no more anecdotal ‘good idea</a:t>
            </a:r>
            <a:r>
              <a:rPr lang="en-US" dirty="0" smtClean="0"/>
              <a:t>’, pay me to try it.</a:t>
            </a:r>
            <a:endParaRPr lang="en-US" dirty="0"/>
          </a:p>
        </p:txBody>
      </p:sp>
      <p:sp>
        <p:nvSpPr>
          <p:cNvPr id="3" name="Date Placeholder 2"/>
          <p:cNvSpPr>
            <a:spLocks noGrp="1"/>
          </p:cNvSpPr>
          <p:nvPr>
            <p:ph type="dt" sz="half" idx="10"/>
          </p:nvPr>
        </p:nvSpPr>
        <p:spPr/>
        <p:txBody>
          <a:bodyPr/>
          <a:lstStyle/>
          <a:p>
            <a:fld id="{40FD76F0-D374-480B-B85B-E6E58F74357B}" type="datetime1">
              <a:rPr lang="en-US" smtClean="0">
                <a:solidFill>
                  <a:prstClr val="black">
                    <a:tint val="75000"/>
                  </a:prstClr>
                </a:solidFill>
              </a:rPr>
              <a:pPr/>
              <a:t>4/23/2015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647F3F5-2718-4C11-898E-59BF5B29279A}" type="slidenum">
              <a:rPr lang="en-US" smtClean="0">
                <a:solidFill>
                  <a:prstClr val="black">
                    <a:tint val="75000"/>
                  </a:prstClr>
                </a:solidFill>
              </a:rPr>
              <a:pPr/>
              <a:t>32</a:t>
            </a:fld>
            <a:endParaRPr lang="en-US">
              <a:solidFill>
                <a:prstClr val="black">
                  <a:tint val="75000"/>
                </a:prstClr>
              </a:solidFill>
            </a:endParaRPr>
          </a:p>
        </p:txBody>
      </p:sp>
    </p:spTree>
    <p:extLst>
      <p:ext uri="{BB962C8B-B14F-4D97-AF65-F5344CB8AC3E}">
        <p14:creationId xmlns:p14="http://schemas.microsoft.com/office/powerpoint/2010/main" val="7625716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a:t>
            </a:r>
            <a:r>
              <a:rPr lang="en-US" i="1" dirty="0" smtClean="0"/>
              <a:t>Research</a:t>
            </a:r>
            <a:r>
              <a:rPr lang="en-US" dirty="0" smtClean="0"/>
              <a:t> So Treat it as Such</a:t>
            </a:r>
            <a:endParaRPr lang="en-US" dirty="0"/>
          </a:p>
        </p:txBody>
      </p:sp>
      <p:sp>
        <p:nvSpPr>
          <p:cNvPr id="3" name="Content Placeholder 2"/>
          <p:cNvSpPr>
            <a:spLocks noGrp="1"/>
          </p:cNvSpPr>
          <p:nvPr>
            <p:ph idx="1"/>
          </p:nvPr>
        </p:nvSpPr>
        <p:spPr>
          <a:xfrm>
            <a:off x="457200" y="1447800"/>
            <a:ext cx="8458200" cy="4724400"/>
          </a:xfrm>
        </p:spPr>
        <p:txBody>
          <a:bodyPr>
            <a:normAutofit fontScale="92500" lnSpcReduction="20000"/>
          </a:bodyPr>
          <a:lstStyle/>
          <a:p>
            <a:r>
              <a:rPr lang="en-US" dirty="0" smtClean="0"/>
              <a:t>Read </a:t>
            </a:r>
            <a:r>
              <a:rPr lang="en-US" dirty="0"/>
              <a:t>the Literature, Determine Adequate References</a:t>
            </a:r>
          </a:p>
          <a:p>
            <a:r>
              <a:rPr lang="en-US" dirty="0" smtClean="0"/>
              <a:t>Define </a:t>
            </a:r>
            <a:r>
              <a:rPr lang="en-US" dirty="0"/>
              <a:t>Hypotheses based on literature and your ideas</a:t>
            </a:r>
          </a:p>
          <a:p>
            <a:r>
              <a:rPr lang="en-US" dirty="0" smtClean="0"/>
              <a:t>Design </a:t>
            </a:r>
            <a:r>
              <a:rPr lang="en-US" dirty="0"/>
              <a:t>an experiment to test Hypothesis, i.e., your Proposal</a:t>
            </a:r>
          </a:p>
          <a:p>
            <a:r>
              <a:rPr lang="en-US" dirty="0" smtClean="0"/>
              <a:t>Independently</a:t>
            </a:r>
            <a:r>
              <a:rPr lang="en-US" dirty="0"/>
              <a:t>, Determine assessment questions</a:t>
            </a:r>
          </a:p>
          <a:p>
            <a:r>
              <a:rPr lang="en-US" dirty="0" smtClean="0"/>
              <a:t>Gather </a:t>
            </a:r>
            <a:r>
              <a:rPr lang="en-US" dirty="0"/>
              <a:t>Data</a:t>
            </a:r>
          </a:p>
          <a:p>
            <a:r>
              <a:rPr lang="en-US" dirty="0" smtClean="0"/>
              <a:t>Analyze </a:t>
            </a:r>
            <a:r>
              <a:rPr lang="en-US" dirty="0"/>
              <a:t>Outcomes</a:t>
            </a:r>
          </a:p>
          <a:p>
            <a:r>
              <a:rPr lang="en-US" dirty="0" smtClean="0"/>
              <a:t>Tell </a:t>
            </a:r>
            <a:r>
              <a:rPr lang="en-US" dirty="0"/>
              <a:t>the </a:t>
            </a:r>
            <a:r>
              <a:rPr lang="en-US" dirty="0" smtClean="0"/>
              <a:t>world</a:t>
            </a:r>
            <a:endParaRPr lang="en-US" dirty="0"/>
          </a:p>
        </p:txBody>
      </p:sp>
      <p:sp>
        <p:nvSpPr>
          <p:cNvPr id="4" name="Date Placeholder 3"/>
          <p:cNvSpPr>
            <a:spLocks noGrp="1"/>
          </p:cNvSpPr>
          <p:nvPr>
            <p:ph type="dt" sz="half" idx="10"/>
          </p:nvPr>
        </p:nvSpPr>
        <p:spPr/>
        <p:txBody>
          <a:bodyPr/>
          <a:lstStyle/>
          <a:p>
            <a:fld id="{7C904508-C54B-4784-9B88-D1D4E5269868}" type="datetime1">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47F3F5-2718-4C11-898E-59BF5B29279A}" type="slidenum">
              <a:rPr lang="en-US" smtClean="0">
                <a:solidFill>
                  <a:prstClr val="black">
                    <a:tint val="75000"/>
                  </a:prstClr>
                </a:solidFill>
              </a:rPr>
              <a:pPr/>
              <a:t>33</a:t>
            </a:fld>
            <a:endParaRPr lang="en-US">
              <a:solidFill>
                <a:prstClr val="black">
                  <a:tint val="75000"/>
                </a:prstClr>
              </a:solidFill>
            </a:endParaRPr>
          </a:p>
        </p:txBody>
      </p:sp>
    </p:spTree>
    <p:extLst>
      <p:ext uri="{BB962C8B-B14F-4D97-AF65-F5344CB8AC3E}">
        <p14:creationId xmlns:p14="http://schemas.microsoft.com/office/powerpoint/2010/main" val="9331317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020762"/>
          </a:xfrm>
        </p:spPr>
        <p:txBody>
          <a:bodyPr/>
          <a:lstStyle/>
          <a:p>
            <a:r>
              <a:rPr lang="en-US" dirty="0" smtClean="0"/>
              <a:t>Education Research Question</a:t>
            </a:r>
            <a:endParaRPr lang="en-US" dirty="0"/>
          </a:p>
        </p:txBody>
      </p:sp>
      <p:sp>
        <p:nvSpPr>
          <p:cNvPr id="3" name="Content Placeholder 2"/>
          <p:cNvSpPr>
            <a:spLocks noGrp="1"/>
          </p:cNvSpPr>
          <p:nvPr>
            <p:ph idx="1"/>
          </p:nvPr>
        </p:nvSpPr>
        <p:spPr>
          <a:xfrm>
            <a:off x="228600" y="1295400"/>
            <a:ext cx="8458200" cy="4830763"/>
          </a:xfrm>
        </p:spPr>
        <p:txBody>
          <a:bodyPr>
            <a:normAutofit fontScale="85000" lnSpcReduction="10000"/>
          </a:bodyPr>
          <a:lstStyle/>
          <a:p>
            <a:r>
              <a:rPr lang="en-US" dirty="0" smtClean="0"/>
              <a:t>Almost always required. </a:t>
            </a:r>
            <a:r>
              <a:rPr lang="en-US" dirty="0"/>
              <a:t>You cannot just gather data, rather you need </a:t>
            </a:r>
            <a:r>
              <a:rPr lang="en-US" dirty="0" smtClean="0"/>
              <a:t>to have </a:t>
            </a:r>
            <a:r>
              <a:rPr lang="en-US" dirty="0"/>
              <a:t>a purpose for that data and then be able to show some learning </a:t>
            </a:r>
            <a:r>
              <a:rPr lang="en-US" dirty="0" smtClean="0"/>
              <a:t>progress.</a:t>
            </a:r>
          </a:p>
          <a:p>
            <a:r>
              <a:rPr lang="en-US" dirty="0" smtClean="0"/>
              <a:t>This is probably </a:t>
            </a:r>
            <a:r>
              <a:rPr lang="en-US" dirty="0"/>
              <a:t>the most important feature of new proposals. </a:t>
            </a:r>
            <a:r>
              <a:rPr lang="en-US" dirty="0" smtClean="0"/>
              <a:t>Creating an Ed Research question is something </a:t>
            </a:r>
            <a:r>
              <a:rPr lang="en-US" dirty="0"/>
              <a:t>that probably goes beyond the technical PI.</a:t>
            </a:r>
          </a:p>
          <a:p>
            <a:r>
              <a:rPr lang="en-US" dirty="0"/>
              <a:t>Ed Research is the new concern of DUE (Division of Education). </a:t>
            </a:r>
            <a:endParaRPr lang="en-US" dirty="0" smtClean="0"/>
          </a:p>
          <a:p>
            <a:pPr lvl="1"/>
            <a:r>
              <a:rPr lang="en-US" dirty="0" smtClean="0"/>
              <a:t>Figure </a:t>
            </a:r>
            <a:r>
              <a:rPr lang="en-US" dirty="0"/>
              <a:t>out what </a:t>
            </a:r>
            <a:r>
              <a:rPr lang="en-US" dirty="0" smtClean="0"/>
              <a:t>it means </a:t>
            </a:r>
            <a:r>
              <a:rPr lang="en-US" dirty="0"/>
              <a:t>for what you want to do. </a:t>
            </a:r>
            <a:endParaRPr lang="en-US" dirty="0" smtClean="0"/>
          </a:p>
          <a:p>
            <a:pPr lvl="1"/>
            <a:r>
              <a:rPr lang="en-US" dirty="0" smtClean="0"/>
              <a:t>Find </a:t>
            </a:r>
            <a:r>
              <a:rPr lang="en-US" dirty="0"/>
              <a:t>and READ, “Common Guidelines for </a:t>
            </a:r>
            <a:r>
              <a:rPr lang="en-US" dirty="0" smtClean="0"/>
              <a:t>Education Research </a:t>
            </a:r>
            <a:r>
              <a:rPr lang="en-US" dirty="0"/>
              <a:t>and Development”</a:t>
            </a:r>
          </a:p>
        </p:txBody>
      </p:sp>
      <p:sp>
        <p:nvSpPr>
          <p:cNvPr id="4" name="Date Placeholder 3"/>
          <p:cNvSpPr>
            <a:spLocks noGrp="1"/>
          </p:cNvSpPr>
          <p:nvPr>
            <p:ph type="dt" sz="half" idx="10"/>
          </p:nvPr>
        </p:nvSpPr>
        <p:spPr/>
        <p:txBody>
          <a:bodyPr/>
          <a:lstStyle/>
          <a:p>
            <a:fld id="{7C904508-C54B-4784-9B88-D1D4E5269868}" type="datetime1">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47F3F5-2718-4C11-898E-59BF5B29279A}" type="slidenum">
              <a:rPr lang="en-US" smtClean="0">
                <a:solidFill>
                  <a:prstClr val="black">
                    <a:tint val="75000"/>
                  </a:prstClr>
                </a:solidFill>
              </a:rPr>
              <a:pPr/>
              <a:t>34</a:t>
            </a:fld>
            <a:endParaRPr lang="en-US">
              <a:solidFill>
                <a:prstClr val="black">
                  <a:tint val="75000"/>
                </a:prstClr>
              </a:solidFill>
            </a:endParaRPr>
          </a:p>
        </p:txBody>
      </p:sp>
    </p:spTree>
    <p:extLst>
      <p:ext uri="{BB962C8B-B14F-4D97-AF65-F5344CB8AC3E}">
        <p14:creationId xmlns:p14="http://schemas.microsoft.com/office/powerpoint/2010/main" val="35967807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Reader</a:t>
            </a:r>
            <a:endParaRPr lang="en-US" dirty="0"/>
          </a:p>
        </p:txBody>
      </p:sp>
      <p:sp>
        <p:nvSpPr>
          <p:cNvPr id="3" name="Content Placeholder 2"/>
          <p:cNvSpPr>
            <a:spLocks noGrp="1"/>
          </p:cNvSpPr>
          <p:nvPr>
            <p:ph idx="1"/>
          </p:nvPr>
        </p:nvSpPr>
        <p:spPr>
          <a:xfrm>
            <a:off x="457200" y="1295400"/>
            <a:ext cx="8382000" cy="4800600"/>
          </a:xfrm>
        </p:spPr>
        <p:txBody>
          <a:bodyPr>
            <a:normAutofit fontScale="92500" lnSpcReduction="20000"/>
          </a:bodyPr>
          <a:lstStyle/>
          <a:p>
            <a:r>
              <a:rPr lang="en-US" dirty="0" smtClean="0"/>
              <a:t>The </a:t>
            </a:r>
            <a:r>
              <a:rPr lang="en-US" dirty="0"/>
              <a:t>first and largest mistake that I have noticed in my ‘rejected’ proposals is the </a:t>
            </a:r>
            <a:r>
              <a:rPr lang="en-US" dirty="0" smtClean="0"/>
              <a:t>lack of </a:t>
            </a:r>
            <a:r>
              <a:rPr lang="en-US" dirty="0"/>
              <a:t>a ‘2nd Reader’. Proposal writers do NOT get someone in their department or field to </a:t>
            </a:r>
            <a:r>
              <a:rPr lang="en-US" dirty="0" smtClean="0"/>
              <a:t>read their </a:t>
            </a:r>
            <a:r>
              <a:rPr lang="en-US" dirty="0"/>
              <a:t>proposal nor do they get someone outside their particular emphasis to read </a:t>
            </a:r>
            <a:r>
              <a:rPr lang="en-US" dirty="0" smtClean="0"/>
              <a:t>their proposal</a:t>
            </a:r>
            <a:r>
              <a:rPr lang="en-US" dirty="0"/>
              <a:t>. </a:t>
            </a:r>
            <a:endParaRPr lang="en-US" dirty="0" smtClean="0"/>
          </a:p>
          <a:p>
            <a:r>
              <a:rPr lang="en-US" dirty="0" smtClean="0"/>
              <a:t>Panel </a:t>
            </a:r>
            <a:r>
              <a:rPr lang="en-US" dirty="0"/>
              <a:t>summaries of rejected proposals almost always refer to the lack of clarity.</a:t>
            </a:r>
          </a:p>
          <a:p>
            <a:pPr lvl="1"/>
            <a:r>
              <a:rPr lang="en-US" dirty="0"/>
              <a:t>The classic is: “very interesting concept, no idea what is actually being proposed” </a:t>
            </a:r>
            <a:endParaRPr lang="en-US" dirty="0" smtClean="0"/>
          </a:p>
          <a:p>
            <a:r>
              <a:rPr lang="en-US" dirty="0" smtClean="0"/>
              <a:t>Also, someone </a:t>
            </a:r>
            <a:r>
              <a:rPr lang="en-US" dirty="0"/>
              <a:t>needs to catch the grammar and spelling issues, etc.</a:t>
            </a:r>
          </a:p>
        </p:txBody>
      </p:sp>
      <p:sp>
        <p:nvSpPr>
          <p:cNvPr id="4" name="Date Placeholder 3"/>
          <p:cNvSpPr>
            <a:spLocks noGrp="1"/>
          </p:cNvSpPr>
          <p:nvPr>
            <p:ph type="dt" sz="half" idx="10"/>
          </p:nvPr>
        </p:nvSpPr>
        <p:spPr/>
        <p:txBody>
          <a:bodyPr/>
          <a:lstStyle/>
          <a:p>
            <a:fld id="{7C904508-C54B-4784-9B88-D1D4E5269868}" type="datetime1">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47F3F5-2718-4C11-898E-59BF5B29279A}" type="slidenum">
              <a:rPr lang="en-US" smtClean="0">
                <a:solidFill>
                  <a:prstClr val="black">
                    <a:tint val="75000"/>
                  </a:prstClr>
                </a:solidFill>
              </a:rPr>
              <a:pPr/>
              <a:t>35</a:t>
            </a:fld>
            <a:endParaRPr lang="en-US">
              <a:solidFill>
                <a:prstClr val="black">
                  <a:tint val="75000"/>
                </a:prstClr>
              </a:solidFill>
            </a:endParaRPr>
          </a:p>
        </p:txBody>
      </p:sp>
    </p:spTree>
    <p:extLst>
      <p:ext uri="{BB962C8B-B14F-4D97-AF65-F5344CB8AC3E}">
        <p14:creationId xmlns:p14="http://schemas.microsoft.com/office/powerpoint/2010/main" val="34210555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the Solicitation and the GPG</a:t>
            </a:r>
            <a:endParaRPr lang="en-US" dirty="0"/>
          </a:p>
        </p:txBody>
      </p:sp>
      <p:sp>
        <p:nvSpPr>
          <p:cNvPr id="3" name="Content Placeholder 2"/>
          <p:cNvSpPr>
            <a:spLocks noGrp="1"/>
          </p:cNvSpPr>
          <p:nvPr>
            <p:ph idx="1"/>
          </p:nvPr>
        </p:nvSpPr>
        <p:spPr>
          <a:xfrm>
            <a:off x="457200" y="1295400"/>
            <a:ext cx="8458200" cy="4953000"/>
          </a:xfrm>
        </p:spPr>
        <p:txBody>
          <a:bodyPr>
            <a:normAutofit fontScale="85000" lnSpcReduction="20000"/>
          </a:bodyPr>
          <a:lstStyle/>
          <a:p>
            <a:r>
              <a:rPr lang="en-US" dirty="0" smtClean="0"/>
              <a:t>In </a:t>
            </a:r>
            <a:r>
              <a:rPr lang="en-US" dirty="0"/>
              <a:t>particular determine any requirements, e.g. solicitation requires a </a:t>
            </a:r>
            <a:r>
              <a:rPr lang="en-US" dirty="0" smtClean="0"/>
              <a:t>Research Question</a:t>
            </a:r>
            <a:r>
              <a:rPr lang="en-US" dirty="0"/>
              <a:t>, solicitation requires substantial involvement of a X Type Institution, or certain </a:t>
            </a:r>
            <a:r>
              <a:rPr lang="en-US" dirty="0" smtClean="0"/>
              <a:t>Best Practices </a:t>
            </a:r>
            <a:r>
              <a:rPr lang="en-US" dirty="0"/>
              <a:t>are preferred</a:t>
            </a:r>
            <a:r>
              <a:rPr lang="en-US" dirty="0" smtClean="0"/>
              <a:t>.</a:t>
            </a:r>
          </a:p>
          <a:p>
            <a:r>
              <a:rPr lang="en-US" dirty="0" smtClean="0"/>
              <a:t>Make </a:t>
            </a:r>
            <a:r>
              <a:rPr lang="en-US" dirty="0"/>
              <a:t>a list of what is required and what is NOT required. </a:t>
            </a:r>
            <a:endParaRPr lang="en-US" dirty="0" smtClean="0"/>
          </a:p>
          <a:p>
            <a:r>
              <a:rPr lang="en-US" dirty="0" smtClean="0"/>
              <a:t>Make sure </a:t>
            </a:r>
            <a:r>
              <a:rPr lang="en-US" dirty="0"/>
              <a:t>your proposal references the </a:t>
            </a:r>
            <a:r>
              <a:rPr lang="en-US" dirty="0" smtClean="0"/>
              <a:t>solicitation. </a:t>
            </a:r>
          </a:p>
          <a:p>
            <a:r>
              <a:rPr lang="en-US" dirty="0" smtClean="0"/>
              <a:t>Make </a:t>
            </a:r>
            <a:r>
              <a:rPr lang="en-US" dirty="0"/>
              <a:t>sure that your proposal follows all the formatting rules, about 1% are </a:t>
            </a:r>
            <a:r>
              <a:rPr lang="en-US" dirty="0" smtClean="0"/>
              <a:t>returned because </a:t>
            </a:r>
            <a:r>
              <a:rPr lang="en-US" dirty="0"/>
              <a:t>they do not follow the directions, are missing required sections, or submitted to </a:t>
            </a:r>
            <a:r>
              <a:rPr lang="en-US" dirty="0" smtClean="0"/>
              <a:t>the wrong </a:t>
            </a:r>
            <a:r>
              <a:rPr lang="en-US" dirty="0"/>
              <a:t>program</a:t>
            </a:r>
            <a:r>
              <a:rPr lang="en-US" dirty="0" smtClean="0"/>
              <a:t>.</a:t>
            </a:r>
          </a:p>
          <a:p>
            <a:r>
              <a:rPr lang="en-US" dirty="0"/>
              <a:t>Finally, talk to a NSF Program Officer if you have any questions. On the east coast</a:t>
            </a:r>
            <a:r>
              <a:rPr lang="en-US" dirty="0" smtClean="0"/>
              <a:t>, faculty </a:t>
            </a:r>
            <a:r>
              <a:rPr lang="en-US" dirty="0"/>
              <a:t>visit NSF all the time to talk about their ideas.</a:t>
            </a:r>
          </a:p>
        </p:txBody>
      </p:sp>
      <p:sp>
        <p:nvSpPr>
          <p:cNvPr id="4" name="Date Placeholder 3"/>
          <p:cNvSpPr>
            <a:spLocks noGrp="1"/>
          </p:cNvSpPr>
          <p:nvPr>
            <p:ph type="dt" sz="half" idx="10"/>
          </p:nvPr>
        </p:nvSpPr>
        <p:spPr/>
        <p:txBody>
          <a:bodyPr/>
          <a:lstStyle/>
          <a:p>
            <a:fld id="{7C904508-C54B-4784-9B88-D1D4E5269868}" type="datetime1">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47F3F5-2718-4C11-898E-59BF5B29279A}" type="slidenum">
              <a:rPr lang="en-US" smtClean="0">
                <a:solidFill>
                  <a:prstClr val="black">
                    <a:tint val="75000"/>
                  </a:prstClr>
                </a:solidFill>
              </a:rPr>
              <a:pPr/>
              <a:t>36</a:t>
            </a:fld>
            <a:endParaRPr lang="en-US">
              <a:solidFill>
                <a:prstClr val="black">
                  <a:tint val="75000"/>
                </a:prstClr>
              </a:solidFill>
            </a:endParaRPr>
          </a:p>
        </p:txBody>
      </p:sp>
    </p:spTree>
    <p:extLst>
      <p:ext uri="{BB962C8B-B14F-4D97-AF65-F5344CB8AC3E}">
        <p14:creationId xmlns:p14="http://schemas.microsoft.com/office/powerpoint/2010/main" val="19890240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 in Reports from Prior Awards</a:t>
            </a:r>
            <a:endParaRPr lang="en-US" dirty="0"/>
          </a:p>
        </p:txBody>
      </p:sp>
      <p:sp>
        <p:nvSpPr>
          <p:cNvPr id="3" name="Content Placeholder 2"/>
          <p:cNvSpPr>
            <a:spLocks noGrp="1"/>
          </p:cNvSpPr>
          <p:nvPr>
            <p:ph idx="1"/>
          </p:nvPr>
        </p:nvSpPr>
        <p:spPr/>
        <p:txBody>
          <a:bodyPr/>
          <a:lstStyle/>
          <a:p>
            <a:r>
              <a:rPr lang="en-US" dirty="0" smtClean="0"/>
              <a:t>You </a:t>
            </a:r>
            <a:r>
              <a:rPr lang="en-US" dirty="0"/>
              <a:t>cannot have new money if you owe reports on old money. True of the PI </a:t>
            </a:r>
            <a:r>
              <a:rPr lang="en-US" dirty="0" smtClean="0"/>
              <a:t>and any </a:t>
            </a:r>
            <a:r>
              <a:rPr lang="en-US" dirty="0" err="1"/>
              <a:t>CoPI</a:t>
            </a:r>
            <a:r>
              <a:rPr lang="en-US" dirty="0" smtClean="0"/>
              <a:t>.</a:t>
            </a:r>
          </a:p>
          <a:p>
            <a:r>
              <a:rPr lang="en-US" dirty="0" smtClean="0"/>
              <a:t>Realize it may take some time for a program officer to approve a report.</a:t>
            </a:r>
            <a:endParaRPr lang="en-US" dirty="0"/>
          </a:p>
        </p:txBody>
      </p:sp>
      <p:sp>
        <p:nvSpPr>
          <p:cNvPr id="4" name="Date Placeholder 3"/>
          <p:cNvSpPr>
            <a:spLocks noGrp="1"/>
          </p:cNvSpPr>
          <p:nvPr>
            <p:ph type="dt" sz="half" idx="10"/>
          </p:nvPr>
        </p:nvSpPr>
        <p:spPr/>
        <p:txBody>
          <a:bodyPr/>
          <a:lstStyle/>
          <a:p>
            <a:fld id="{7C904508-C54B-4784-9B88-D1D4E5269868}" type="datetime1">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47F3F5-2718-4C11-898E-59BF5B29279A}" type="slidenum">
              <a:rPr lang="en-US" smtClean="0">
                <a:solidFill>
                  <a:prstClr val="black">
                    <a:tint val="75000"/>
                  </a:prstClr>
                </a:solidFill>
              </a:rPr>
              <a:pPr/>
              <a:t>37</a:t>
            </a:fld>
            <a:endParaRPr lang="en-US">
              <a:solidFill>
                <a:prstClr val="black">
                  <a:tint val="75000"/>
                </a:prstClr>
              </a:solidFill>
            </a:endParaRPr>
          </a:p>
        </p:txBody>
      </p:sp>
    </p:spTree>
    <p:extLst>
      <p:ext uri="{BB962C8B-B14F-4D97-AF65-F5344CB8AC3E}">
        <p14:creationId xmlns:p14="http://schemas.microsoft.com/office/powerpoint/2010/main" val="19580831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to the Figure</a:t>
            </a:r>
            <a:endParaRPr lang="en-US" dirty="0"/>
          </a:p>
        </p:txBody>
      </p:sp>
      <p:sp>
        <p:nvSpPr>
          <p:cNvPr id="3" name="Content Placeholder 2"/>
          <p:cNvSpPr>
            <a:spLocks noGrp="1"/>
          </p:cNvSpPr>
          <p:nvPr>
            <p:ph idx="1"/>
          </p:nvPr>
        </p:nvSpPr>
        <p:spPr/>
        <p:txBody>
          <a:bodyPr/>
          <a:lstStyle/>
          <a:p>
            <a:r>
              <a:rPr lang="en-US" dirty="0" smtClean="0"/>
              <a:t>Figures </a:t>
            </a:r>
            <a:r>
              <a:rPr lang="en-US" dirty="0"/>
              <a:t>and tables are powerful, but the text needs to match the figure. After </a:t>
            </a:r>
            <a:r>
              <a:rPr lang="en-US" dirty="0" smtClean="0"/>
              <a:t>you insert </a:t>
            </a:r>
            <a:r>
              <a:rPr lang="en-US" dirty="0"/>
              <a:t>the figure make sure that the text really does go along with the figure.</a:t>
            </a:r>
          </a:p>
        </p:txBody>
      </p:sp>
      <p:sp>
        <p:nvSpPr>
          <p:cNvPr id="4" name="Date Placeholder 3"/>
          <p:cNvSpPr>
            <a:spLocks noGrp="1"/>
          </p:cNvSpPr>
          <p:nvPr>
            <p:ph type="dt" sz="half" idx="10"/>
          </p:nvPr>
        </p:nvSpPr>
        <p:spPr/>
        <p:txBody>
          <a:bodyPr/>
          <a:lstStyle/>
          <a:p>
            <a:fld id="{7C904508-C54B-4784-9B88-D1D4E5269868}" type="datetime1">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47F3F5-2718-4C11-898E-59BF5B29279A}" type="slidenum">
              <a:rPr lang="en-US" smtClean="0">
                <a:solidFill>
                  <a:prstClr val="black">
                    <a:tint val="75000"/>
                  </a:prstClr>
                </a:solidFill>
              </a:rPr>
              <a:pPr/>
              <a:t>38</a:t>
            </a:fld>
            <a:endParaRPr lang="en-US">
              <a:solidFill>
                <a:prstClr val="black">
                  <a:tint val="75000"/>
                </a:prstClr>
              </a:solidFill>
            </a:endParaRPr>
          </a:p>
        </p:txBody>
      </p:sp>
    </p:spTree>
    <p:extLst>
      <p:ext uri="{BB962C8B-B14F-4D97-AF65-F5344CB8AC3E}">
        <p14:creationId xmlns:p14="http://schemas.microsoft.com/office/powerpoint/2010/main" val="41428204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 on Past References</a:t>
            </a:r>
            <a:endParaRPr lang="en-US" dirty="0"/>
          </a:p>
        </p:txBody>
      </p:sp>
      <p:sp>
        <p:nvSpPr>
          <p:cNvPr id="3" name="Content Placeholder 2"/>
          <p:cNvSpPr>
            <a:spLocks noGrp="1"/>
          </p:cNvSpPr>
          <p:nvPr>
            <p:ph idx="1"/>
          </p:nvPr>
        </p:nvSpPr>
        <p:spPr>
          <a:xfrm>
            <a:off x="381000" y="1371600"/>
            <a:ext cx="8305800" cy="4754563"/>
          </a:xfrm>
        </p:spPr>
        <p:txBody>
          <a:bodyPr>
            <a:normAutofit fontScale="85000" lnSpcReduction="20000"/>
          </a:bodyPr>
          <a:lstStyle/>
          <a:p>
            <a:r>
              <a:rPr lang="en-US" dirty="0" smtClean="0"/>
              <a:t>You </a:t>
            </a:r>
            <a:r>
              <a:rPr lang="en-US" dirty="0"/>
              <a:t>have done the literature search, make sure to use it. All good ideas are based </a:t>
            </a:r>
            <a:r>
              <a:rPr lang="en-US" dirty="0" smtClean="0"/>
              <a:t>on past </a:t>
            </a:r>
            <a:r>
              <a:rPr lang="en-US" dirty="0"/>
              <a:t>ideas and maybe even the same idea. Find the references. </a:t>
            </a:r>
            <a:endParaRPr lang="en-US" dirty="0" smtClean="0"/>
          </a:p>
          <a:p>
            <a:r>
              <a:rPr lang="en-US" dirty="0" smtClean="0"/>
              <a:t>Make </a:t>
            </a:r>
            <a:r>
              <a:rPr lang="en-US" dirty="0"/>
              <a:t>sure </a:t>
            </a:r>
            <a:r>
              <a:rPr lang="en-US" dirty="0" smtClean="0"/>
              <a:t>your project reflects </a:t>
            </a:r>
            <a:r>
              <a:rPr lang="en-US" dirty="0"/>
              <a:t>any Best Practices, e.g., </a:t>
            </a:r>
            <a:r>
              <a:rPr lang="en-US" dirty="0" smtClean="0"/>
              <a:t> </a:t>
            </a:r>
            <a:r>
              <a:rPr lang="en-US" dirty="0"/>
              <a:t>K12 </a:t>
            </a:r>
            <a:r>
              <a:rPr lang="en-US" dirty="0" smtClean="0"/>
              <a:t>in-service </a:t>
            </a:r>
            <a:r>
              <a:rPr lang="en-US" dirty="0"/>
              <a:t>PD </a:t>
            </a:r>
            <a:r>
              <a:rPr lang="en-US" dirty="0" smtClean="0"/>
              <a:t>has known requirements.</a:t>
            </a:r>
            <a:endParaRPr lang="en-US" dirty="0"/>
          </a:p>
          <a:p>
            <a:r>
              <a:rPr lang="en-US" dirty="0"/>
              <a:t>Look for references with proven approaches and evidence. </a:t>
            </a:r>
            <a:endParaRPr lang="en-US" dirty="0" smtClean="0"/>
          </a:p>
          <a:p>
            <a:r>
              <a:rPr lang="en-US" dirty="0" smtClean="0"/>
              <a:t>If </a:t>
            </a:r>
            <a:r>
              <a:rPr lang="en-US" dirty="0"/>
              <a:t>your approach is new </a:t>
            </a:r>
            <a:r>
              <a:rPr lang="en-US" dirty="0" smtClean="0"/>
              <a:t>or better</a:t>
            </a:r>
            <a:r>
              <a:rPr lang="en-US" dirty="0"/>
              <a:t>, explain why. Ed Research is the new concern of DUE. Figure out what it means </a:t>
            </a:r>
            <a:r>
              <a:rPr lang="en-US" dirty="0" smtClean="0"/>
              <a:t>for what </a:t>
            </a:r>
            <a:r>
              <a:rPr lang="en-US" dirty="0"/>
              <a:t>you want to do. Find and READ, “Common Guidelines for Education Research </a:t>
            </a:r>
            <a:r>
              <a:rPr lang="en-US" dirty="0" smtClean="0"/>
              <a:t>and Development</a:t>
            </a:r>
            <a:r>
              <a:rPr lang="en-US" dirty="0"/>
              <a:t>”</a:t>
            </a:r>
          </a:p>
        </p:txBody>
      </p:sp>
      <p:sp>
        <p:nvSpPr>
          <p:cNvPr id="4" name="Date Placeholder 3"/>
          <p:cNvSpPr>
            <a:spLocks noGrp="1"/>
          </p:cNvSpPr>
          <p:nvPr>
            <p:ph type="dt" sz="half" idx="10"/>
          </p:nvPr>
        </p:nvSpPr>
        <p:spPr/>
        <p:txBody>
          <a:bodyPr/>
          <a:lstStyle/>
          <a:p>
            <a:fld id="{7C904508-C54B-4784-9B88-D1D4E5269868}" type="datetime1">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47F3F5-2718-4C11-898E-59BF5B29279A}" type="slidenum">
              <a:rPr lang="en-US" smtClean="0">
                <a:solidFill>
                  <a:prstClr val="black">
                    <a:tint val="75000"/>
                  </a:prstClr>
                </a:solidFill>
              </a:rPr>
              <a:pPr/>
              <a:t>39</a:t>
            </a:fld>
            <a:endParaRPr lang="en-US">
              <a:solidFill>
                <a:prstClr val="black">
                  <a:tint val="75000"/>
                </a:prstClr>
              </a:solidFill>
            </a:endParaRPr>
          </a:p>
        </p:txBody>
      </p:sp>
    </p:spTree>
    <p:extLst>
      <p:ext uri="{BB962C8B-B14F-4D97-AF65-F5344CB8AC3E}">
        <p14:creationId xmlns:p14="http://schemas.microsoft.com/office/powerpoint/2010/main" val="4158230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Introductions &amp; CSUN Contacts</a:t>
            </a:r>
            <a:endParaRPr lang="en-US" dirty="0"/>
          </a:p>
        </p:txBody>
      </p:sp>
      <p:sp>
        <p:nvSpPr>
          <p:cNvPr id="3" name="Content Placeholder 2"/>
          <p:cNvSpPr>
            <a:spLocks noGrp="1"/>
          </p:cNvSpPr>
          <p:nvPr>
            <p:ph sz="half" idx="1"/>
          </p:nvPr>
        </p:nvSpPr>
        <p:spPr>
          <a:xfrm>
            <a:off x="1805639" y="2057400"/>
            <a:ext cx="7643161" cy="4572000"/>
          </a:xfrm>
        </p:spPr>
        <p:txBody>
          <a:bodyPr>
            <a:normAutofit fontScale="62500" lnSpcReduction="20000"/>
          </a:bodyPr>
          <a:lstStyle/>
          <a:p>
            <a:pPr marL="0" indent="0">
              <a:buNone/>
            </a:pPr>
            <a:r>
              <a:rPr lang="en-US" sz="2100" u="sng" dirty="0" smtClean="0"/>
              <a:t>CSBS (College of Social &amp; Behavioral Sciences)</a:t>
            </a:r>
            <a:endParaRPr lang="en-US" sz="2100" u="sng" dirty="0"/>
          </a:p>
          <a:p>
            <a:pPr marL="257175" lvl="1" indent="-257175">
              <a:spcBef>
                <a:spcPts val="750"/>
              </a:spcBef>
            </a:pPr>
            <a:r>
              <a:rPr lang="en-US" dirty="0"/>
              <a:t>Frances Solano, Grants &amp; Contracts Officer (ext. 6135</a:t>
            </a:r>
            <a:r>
              <a:rPr lang="en-US" dirty="0" smtClean="0"/>
              <a:t>)</a:t>
            </a:r>
          </a:p>
          <a:p>
            <a:pPr marL="257175" lvl="1" indent="-257175">
              <a:spcBef>
                <a:spcPts val="750"/>
              </a:spcBef>
            </a:pPr>
            <a:r>
              <a:rPr lang="en-US" dirty="0" smtClean="0"/>
              <a:t>Anne Robison, External Relations &amp; Programs Liaison (ext. 7738)</a:t>
            </a:r>
          </a:p>
          <a:p>
            <a:pPr marL="257175" lvl="1" indent="-257175">
              <a:spcBef>
                <a:spcPts val="750"/>
              </a:spcBef>
            </a:pPr>
            <a:r>
              <a:rPr lang="en-US" dirty="0" smtClean="0"/>
              <a:t>Tracy Baum, Director of Development (ext. 7129)</a:t>
            </a:r>
          </a:p>
          <a:p>
            <a:pPr marL="257175" lvl="1" indent="-257175">
              <a:spcBef>
                <a:spcPts val="750"/>
              </a:spcBef>
            </a:pPr>
            <a:r>
              <a:rPr lang="en-US" dirty="0" smtClean="0"/>
              <a:t>Pam Simon, Manager of Academic Resources (MAR) (ext. 2378)</a:t>
            </a:r>
            <a:endParaRPr lang="en-US" dirty="0"/>
          </a:p>
          <a:p>
            <a:pPr marL="0" indent="0">
              <a:buNone/>
            </a:pPr>
            <a:endParaRPr lang="en-US" sz="2100" u="sng" dirty="0"/>
          </a:p>
          <a:p>
            <a:pPr marL="0" indent="0">
              <a:buNone/>
            </a:pPr>
            <a:r>
              <a:rPr lang="en-US" sz="2100" u="sng" dirty="0" smtClean="0"/>
              <a:t>ORSP (Office of Research &amp; Sponsored Projects)</a:t>
            </a:r>
            <a:endParaRPr lang="en-US" sz="2100" u="sng" dirty="0"/>
          </a:p>
          <a:p>
            <a:pPr marL="257175" lvl="1" indent="-257175">
              <a:spcBef>
                <a:spcPts val="750"/>
              </a:spcBef>
            </a:pPr>
            <a:r>
              <a:rPr lang="en-US" dirty="0" smtClean="0"/>
              <a:t>Scott Perez, Director, ORSP (ext. 2901)</a:t>
            </a:r>
          </a:p>
          <a:p>
            <a:pPr marL="257175" lvl="1" indent="-257175">
              <a:spcBef>
                <a:spcPts val="750"/>
              </a:spcBef>
            </a:pPr>
            <a:r>
              <a:rPr lang="en-US" dirty="0" smtClean="0"/>
              <a:t>Stefanie </a:t>
            </a:r>
            <a:r>
              <a:rPr lang="en-US" dirty="0"/>
              <a:t>Friesen, </a:t>
            </a:r>
            <a:r>
              <a:rPr lang="en-US" dirty="0" smtClean="0"/>
              <a:t>Grant </a:t>
            </a:r>
            <a:r>
              <a:rPr lang="en-US" dirty="0"/>
              <a:t>Coordinator </a:t>
            </a:r>
            <a:r>
              <a:rPr lang="en-US" dirty="0" smtClean="0"/>
              <a:t>(</a:t>
            </a:r>
            <a:r>
              <a:rPr lang="en-US" dirty="0"/>
              <a:t>ext. 2901</a:t>
            </a:r>
            <a:r>
              <a:rPr lang="en-US" dirty="0" smtClean="0"/>
              <a:t>)</a:t>
            </a:r>
          </a:p>
          <a:p>
            <a:pPr marL="257175" lvl="1" indent="-257175">
              <a:spcBef>
                <a:spcPts val="750"/>
              </a:spcBef>
            </a:pPr>
            <a:r>
              <a:rPr lang="en-US" dirty="0" smtClean="0"/>
              <a:t>Jennifer Reifsneider, Grant Coordinator (ext. 2901)</a:t>
            </a:r>
          </a:p>
          <a:p>
            <a:pPr marL="257175" lvl="1" indent="-257175">
              <a:spcBef>
                <a:spcPts val="750"/>
              </a:spcBef>
            </a:pPr>
            <a:r>
              <a:rPr lang="en-US" dirty="0"/>
              <a:t>Kat Sohn, Compliance Officer (IRB), (ext. 2901)</a:t>
            </a:r>
          </a:p>
          <a:p>
            <a:pPr marL="0" indent="0">
              <a:buNone/>
            </a:pPr>
            <a:endParaRPr lang="en-US" sz="2100" u="sng" dirty="0"/>
          </a:p>
          <a:p>
            <a:pPr marL="0" indent="0">
              <a:buNone/>
            </a:pPr>
            <a:r>
              <a:rPr lang="en-US" sz="2100" u="sng" dirty="0" smtClean="0"/>
              <a:t>TUC (The University Corporation)</a:t>
            </a:r>
            <a:endParaRPr lang="en-US" sz="2100" u="sng" dirty="0"/>
          </a:p>
          <a:p>
            <a:r>
              <a:rPr lang="en-US" sz="2000" dirty="0" smtClean="0"/>
              <a:t>Georg Jahn, Director, Sponsored Programs (ext. 2698)</a:t>
            </a:r>
          </a:p>
          <a:p>
            <a:r>
              <a:rPr lang="en-US" sz="2000" dirty="0" smtClean="0"/>
              <a:t>Stacey </a:t>
            </a:r>
            <a:r>
              <a:rPr lang="en-US" sz="2000" dirty="0"/>
              <a:t>Lord, </a:t>
            </a:r>
            <a:r>
              <a:rPr lang="en-US" sz="2000" dirty="0" smtClean="0"/>
              <a:t>Sponsored Projects </a:t>
            </a:r>
            <a:r>
              <a:rPr lang="en-US" sz="2000" dirty="0"/>
              <a:t>Liaison (ext. 7289)</a:t>
            </a:r>
          </a:p>
          <a:p>
            <a:r>
              <a:rPr lang="en-US" sz="2000" dirty="0"/>
              <a:t>Maryann Camarillo, Accounting (ext. 3061</a:t>
            </a:r>
            <a:r>
              <a:rPr lang="en-US" sz="2000" dirty="0" smtClean="0"/>
              <a:t>)</a:t>
            </a:r>
          </a:p>
          <a:p>
            <a:r>
              <a:rPr lang="en-US" sz="2000" dirty="0" smtClean="0"/>
              <a:t>Angie Alvarado, Compliance Analyst (ext. 3498)</a:t>
            </a:r>
          </a:p>
          <a:p>
            <a:r>
              <a:rPr lang="en-US" sz="2000" dirty="0" smtClean="0"/>
              <a:t>Mahyar Sadri, Compliance Analyst (ext. 6414)</a:t>
            </a:r>
            <a:endParaRPr lang="en-US" sz="2000" dirty="0"/>
          </a:p>
          <a:p>
            <a:pPr lvl="1">
              <a:spcBef>
                <a:spcPts val="750"/>
              </a:spcBef>
            </a:pPr>
            <a:endParaRPr lang="en-US" sz="2200" dirty="0"/>
          </a:p>
        </p:txBody>
      </p:sp>
      <p:sp>
        <p:nvSpPr>
          <p:cNvPr id="5" name="Slide Number Placeholder 4"/>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11927650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Support for Sustainability, Institution, Department, Others…</a:t>
            </a:r>
            <a:endParaRPr lang="en-US" dirty="0"/>
          </a:p>
        </p:txBody>
      </p:sp>
      <p:sp>
        <p:nvSpPr>
          <p:cNvPr id="3" name="Content Placeholder 2"/>
          <p:cNvSpPr>
            <a:spLocks noGrp="1"/>
          </p:cNvSpPr>
          <p:nvPr>
            <p:ph idx="1"/>
          </p:nvPr>
        </p:nvSpPr>
        <p:spPr/>
        <p:txBody>
          <a:bodyPr>
            <a:normAutofit/>
          </a:bodyPr>
          <a:lstStyle/>
          <a:p>
            <a:r>
              <a:rPr lang="en-US" dirty="0" smtClean="0"/>
              <a:t>Are </a:t>
            </a:r>
            <a:r>
              <a:rPr lang="en-US" dirty="0"/>
              <a:t>you alone? Is your department and institution going to support you? Are </a:t>
            </a:r>
            <a:r>
              <a:rPr lang="en-US" dirty="0" smtClean="0"/>
              <a:t>there others </a:t>
            </a:r>
            <a:r>
              <a:rPr lang="en-US" dirty="0"/>
              <a:t>who will assist in your project. Saying the institution will sustain a project </a:t>
            </a:r>
            <a:r>
              <a:rPr lang="en-US" dirty="0" smtClean="0"/>
              <a:t>without some </a:t>
            </a:r>
            <a:r>
              <a:rPr lang="en-US" dirty="0"/>
              <a:t>letter from the institution to that effect is an </a:t>
            </a:r>
            <a:r>
              <a:rPr lang="en-US" dirty="0" smtClean="0"/>
              <a:t>issue.</a:t>
            </a:r>
            <a:endParaRPr lang="en-US" dirty="0"/>
          </a:p>
          <a:p>
            <a:r>
              <a:rPr lang="en-US" dirty="0"/>
              <a:t>Sustainability is important. Institution support reflecting sustainability is important.</a:t>
            </a:r>
          </a:p>
        </p:txBody>
      </p:sp>
      <p:sp>
        <p:nvSpPr>
          <p:cNvPr id="4" name="Date Placeholder 3"/>
          <p:cNvSpPr>
            <a:spLocks noGrp="1"/>
          </p:cNvSpPr>
          <p:nvPr>
            <p:ph type="dt" sz="half" idx="10"/>
          </p:nvPr>
        </p:nvSpPr>
        <p:spPr/>
        <p:txBody>
          <a:bodyPr/>
          <a:lstStyle/>
          <a:p>
            <a:fld id="{7C904508-C54B-4784-9B88-D1D4E5269868}" type="datetime1">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47F3F5-2718-4C11-898E-59BF5B29279A}" type="slidenum">
              <a:rPr lang="en-US" smtClean="0">
                <a:solidFill>
                  <a:prstClr val="black">
                    <a:tint val="75000"/>
                  </a:prstClr>
                </a:solidFill>
              </a:rPr>
              <a:pPr/>
              <a:t>40</a:t>
            </a:fld>
            <a:endParaRPr lang="en-US">
              <a:solidFill>
                <a:prstClr val="black">
                  <a:tint val="75000"/>
                </a:prstClr>
              </a:solidFill>
            </a:endParaRPr>
          </a:p>
        </p:txBody>
      </p:sp>
    </p:spTree>
    <p:extLst>
      <p:ext uri="{BB962C8B-B14F-4D97-AF65-F5344CB8AC3E}">
        <p14:creationId xmlns:p14="http://schemas.microsoft.com/office/powerpoint/2010/main" val="23637803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Commitment Letter not Support Letters</a:t>
            </a:r>
            <a:endParaRPr lang="en-US" dirty="0"/>
          </a:p>
        </p:txBody>
      </p:sp>
      <p:sp>
        <p:nvSpPr>
          <p:cNvPr id="3" name="Content Placeholder 2"/>
          <p:cNvSpPr>
            <a:spLocks noGrp="1"/>
          </p:cNvSpPr>
          <p:nvPr>
            <p:ph idx="1"/>
          </p:nvPr>
        </p:nvSpPr>
        <p:spPr/>
        <p:txBody>
          <a:bodyPr/>
          <a:lstStyle/>
          <a:p>
            <a:r>
              <a:rPr lang="en-US" dirty="0" smtClean="0"/>
              <a:t>The </a:t>
            </a:r>
            <a:r>
              <a:rPr lang="en-US" dirty="0"/>
              <a:t>classic prewritten letter for numerous people to say </a:t>
            </a:r>
            <a:r>
              <a:rPr lang="en-US" dirty="0" smtClean="0"/>
              <a:t>that they </a:t>
            </a:r>
            <a:r>
              <a:rPr lang="en-US" dirty="0"/>
              <a:t>like your proposal </a:t>
            </a:r>
            <a:r>
              <a:rPr lang="en-US" dirty="0" smtClean="0"/>
              <a:t>is useless</a:t>
            </a:r>
            <a:r>
              <a:rPr lang="en-US" dirty="0"/>
              <a:t>. Letters need to show some level of commitment. Usually such letters will </a:t>
            </a:r>
            <a:r>
              <a:rPr lang="en-US" dirty="0" smtClean="0"/>
              <a:t>show program </a:t>
            </a:r>
            <a:r>
              <a:rPr lang="en-US" dirty="0"/>
              <a:t>sustainment after NSF support, institution support, etc.</a:t>
            </a:r>
          </a:p>
        </p:txBody>
      </p:sp>
      <p:sp>
        <p:nvSpPr>
          <p:cNvPr id="4" name="Date Placeholder 3"/>
          <p:cNvSpPr>
            <a:spLocks noGrp="1"/>
          </p:cNvSpPr>
          <p:nvPr>
            <p:ph type="dt" sz="half" idx="10"/>
          </p:nvPr>
        </p:nvSpPr>
        <p:spPr/>
        <p:txBody>
          <a:bodyPr/>
          <a:lstStyle/>
          <a:p>
            <a:fld id="{7C904508-C54B-4784-9B88-D1D4E5269868}" type="datetime1">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47F3F5-2718-4C11-898E-59BF5B29279A}" type="slidenum">
              <a:rPr lang="en-US" smtClean="0">
                <a:solidFill>
                  <a:prstClr val="black">
                    <a:tint val="75000"/>
                  </a:prstClr>
                </a:solidFill>
              </a:rPr>
              <a:pPr/>
              <a:t>41</a:t>
            </a:fld>
            <a:endParaRPr lang="en-US">
              <a:solidFill>
                <a:prstClr val="black">
                  <a:tint val="75000"/>
                </a:prstClr>
              </a:solidFill>
            </a:endParaRPr>
          </a:p>
        </p:txBody>
      </p:sp>
    </p:spTree>
    <p:extLst>
      <p:ext uri="{BB962C8B-B14F-4D97-AF65-F5344CB8AC3E}">
        <p14:creationId xmlns:p14="http://schemas.microsoft.com/office/powerpoint/2010/main" val="7311732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Details of Prior Support</a:t>
            </a:r>
            <a:endParaRPr lang="en-US" dirty="0"/>
          </a:p>
        </p:txBody>
      </p:sp>
      <p:sp>
        <p:nvSpPr>
          <p:cNvPr id="3" name="Content Placeholder 2"/>
          <p:cNvSpPr>
            <a:spLocks noGrp="1"/>
          </p:cNvSpPr>
          <p:nvPr>
            <p:ph idx="1"/>
          </p:nvPr>
        </p:nvSpPr>
        <p:spPr/>
        <p:txBody>
          <a:bodyPr/>
          <a:lstStyle/>
          <a:p>
            <a:r>
              <a:rPr lang="en-US" dirty="0" smtClean="0"/>
              <a:t>If </a:t>
            </a:r>
            <a:r>
              <a:rPr lang="en-US" dirty="0"/>
              <a:t>there is prior support, make sure to provide details of success or failure. If </a:t>
            </a:r>
            <a:r>
              <a:rPr lang="en-US" dirty="0" smtClean="0"/>
              <a:t>this is </a:t>
            </a:r>
            <a:r>
              <a:rPr lang="en-US" dirty="0"/>
              <a:t>a continuation, make sure to show how it </a:t>
            </a:r>
            <a:r>
              <a:rPr lang="en-US" dirty="0" smtClean="0"/>
              <a:t>continues and improves </a:t>
            </a:r>
            <a:r>
              <a:rPr lang="en-US" dirty="0"/>
              <a:t>the previous effort.</a:t>
            </a:r>
          </a:p>
        </p:txBody>
      </p:sp>
      <p:sp>
        <p:nvSpPr>
          <p:cNvPr id="4" name="Date Placeholder 3"/>
          <p:cNvSpPr>
            <a:spLocks noGrp="1"/>
          </p:cNvSpPr>
          <p:nvPr>
            <p:ph type="dt" sz="half" idx="10"/>
          </p:nvPr>
        </p:nvSpPr>
        <p:spPr/>
        <p:txBody>
          <a:bodyPr/>
          <a:lstStyle/>
          <a:p>
            <a:fld id="{7C904508-C54B-4784-9B88-D1D4E5269868}" type="datetime1">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47F3F5-2718-4C11-898E-59BF5B29279A}" type="slidenum">
              <a:rPr lang="en-US" smtClean="0">
                <a:solidFill>
                  <a:prstClr val="black">
                    <a:tint val="75000"/>
                  </a:prstClr>
                </a:solidFill>
              </a:rPr>
              <a:pPr/>
              <a:t>42</a:t>
            </a:fld>
            <a:endParaRPr lang="en-US">
              <a:solidFill>
                <a:prstClr val="black">
                  <a:tint val="75000"/>
                </a:prstClr>
              </a:solidFill>
            </a:endParaRPr>
          </a:p>
        </p:txBody>
      </p:sp>
    </p:spTree>
    <p:extLst>
      <p:ext uri="{BB962C8B-B14F-4D97-AF65-F5344CB8AC3E}">
        <p14:creationId xmlns:p14="http://schemas.microsoft.com/office/powerpoint/2010/main" val="42737520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Volunteer for Panel Reviews</a:t>
            </a:r>
            <a:endParaRPr lang="en-US" dirty="0"/>
          </a:p>
        </p:txBody>
      </p:sp>
      <p:sp>
        <p:nvSpPr>
          <p:cNvPr id="3" name="Content Placeholder 2"/>
          <p:cNvSpPr>
            <a:spLocks noGrp="1"/>
          </p:cNvSpPr>
          <p:nvPr>
            <p:ph idx="1"/>
          </p:nvPr>
        </p:nvSpPr>
        <p:spPr/>
        <p:txBody>
          <a:bodyPr/>
          <a:lstStyle/>
          <a:p>
            <a:r>
              <a:rPr lang="en-US" dirty="0" smtClean="0"/>
              <a:t>Panels </a:t>
            </a:r>
            <a:r>
              <a:rPr lang="en-US" dirty="0"/>
              <a:t>are an important way to learn how the review process works. Also they are </a:t>
            </a:r>
            <a:r>
              <a:rPr lang="en-US" dirty="0" smtClean="0"/>
              <a:t>a way </a:t>
            </a:r>
            <a:r>
              <a:rPr lang="en-US" dirty="0"/>
              <a:t>to learn about NSF. You get </a:t>
            </a:r>
            <a:r>
              <a:rPr lang="en-US" dirty="0" smtClean="0"/>
              <a:t>paid (minimally). </a:t>
            </a:r>
            <a:r>
              <a:rPr lang="en-US" dirty="0"/>
              <a:t>More panels are moving to Virtual which </a:t>
            </a:r>
            <a:r>
              <a:rPr lang="en-US" dirty="0" smtClean="0"/>
              <a:t>reduces travel</a:t>
            </a:r>
            <a:r>
              <a:rPr lang="en-US" dirty="0"/>
              <a:t>, but also panel interaction.</a:t>
            </a:r>
          </a:p>
        </p:txBody>
      </p:sp>
      <p:sp>
        <p:nvSpPr>
          <p:cNvPr id="4" name="Date Placeholder 3"/>
          <p:cNvSpPr>
            <a:spLocks noGrp="1"/>
          </p:cNvSpPr>
          <p:nvPr>
            <p:ph type="dt" sz="half" idx="10"/>
          </p:nvPr>
        </p:nvSpPr>
        <p:spPr/>
        <p:txBody>
          <a:bodyPr/>
          <a:lstStyle/>
          <a:p>
            <a:fld id="{7C904508-C54B-4784-9B88-D1D4E5269868}" type="datetime1">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47F3F5-2718-4C11-898E-59BF5B29279A}" type="slidenum">
              <a:rPr lang="en-US" smtClean="0">
                <a:solidFill>
                  <a:prstClr val="black">
                    <a:tint val="75000"/>
                  </a:prstClr>
                </a:solidFill>
              </a:rPr>
              <a:pPr/>
              <a:t>43</a:t>
            </a:fld>
            <a:endParaRPr lang="en-US">
              <a:solidFill>
                <a:prstClr val="black">
                  <a:tint val="75000"/>
                </a:prstClr>
              </a:solidFill>
            </a:endParaRPr>
          </a:p>
        </p:txBody>
      </p:sp>
    </p:spTree>
    <p:extLst>
      <p:ext uri="{BB962C8B-B14F-4D97-AF65-F5344CB8AC3E}">
        <p14:creationId xmlns:p14="http://schemas.microsoft.com/office/powerpoint/2010/main" val="30323748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Management Plan Needs to be Real</a:t>
            </a:r>
            <a:endParaRPr lang="en-US" dirty="0"/>
          </a:p>
        </p:txBody>
      </p:sp>
      <p:sp>
        <p:nvSpPr>
          <p:cNvPr id="3" name="Content Placeholder 2"/>
          <p:cNvSpPr>
            <a:spLocks noGrp="1"/>
          </p:cNvSpPr>
          <p:nvPr>
            <p:ph idx="1"/>
          </p:nvPr>
        </p:nvSpPr>
        <p:spPr/>
        <p:txBody>
          <a:bodyPr>
            <a:normAutofit lnSpcReduction="10000"/>
          </a:bodyPr>
          <a:lstStyle/>
          <a:p>
            <a:r>
              <a:rPr lang="en-US" dirty="0" smtClean="0"/>
              <a:t>Long </a:t>
            </a:r>
            <a:r>
              <a:rPr lang="en-US" dirty="0"/>
              <a:t>term use of data should be part of preparation, e.g.</a:t>
            </a:r>
            <a:r>
              <a:rPr lang="en-US" dirty="0" smtClean="0"/>
              <a:t>, in the future </a:t>
            </a:r>
            <a:r>
              <a:rPr lang="en-US" dirty="0"/>
              <a:t>someone may want to </a:t>
            </a:r>
            <a:r>
              <a:rPr lang="en-US" dirty="0" smtClean="0"/>
              <a:t>look at </a:t>
            </a:r>
            <a:r>
              <a:rPr lang="en-US" dirty="0"/>
              <a:t>an evaluation of all the </a:t>
            </a:r>
            <a:r>
              <a:rPr lang="en-US" dirty="0" smtClean="0"/>
              <a:t>CS </a:t>
            </a:r>
            <a:r>
              <a:rPr lang="en-US" dirty="0"/>
              <a:t>Principles courses. NSF wants to get your data for future use.</a:t>
            </a:r>
          </a:p>
          <a:p>
            <a:r>
              <a:rPr lang="en-US" dirty="0"/>
              <a:t>This could be accomplished in a number of ways, but you need to know that </a:t>
            </a:r>
            <a:r>
              <a:rPr lang="en-US" dirty="0" smtClean="0"/>
              <a:t>data management </a:t>
            </a:r>
            <a:r>
              <a:rPr lang="en-US" dirty="0"/>
              <a:t>is extremely important to be able to justify the </a:t>
            </a:r>
            <a:r>
              <a:rPr lang="en-US" dirty="0" smtClean="0"/>
              <a:t>dollars </a:t>
            </a:r>
            <a:r>
              <a:rPr lang="en-US" dirty="0"/>
              <a:t>being </a:t>
            </a:r>
            <a:r>
              <a:rPr lang="en-US" dirty="0" smtClean="0"/>
              <a:t>spent	</a:t>
            </a:r>
            <a:endParaRPr lang="en-US" dirty="0"/>
          </a:p>
        </p:txBody>
      </p:sp>
      <p:sp>
        <p:nvSpPr>
          <p:cNvPr id="4" name="Date Placeholder 3"/>
          <p:cNvSpPr>
            <a:spLocks noGrp="1"/>
          </p:cNvSpPr>
          <p:nvPr>
            <p:ph type="dt" sz="half" idx="10"/>
          </p:nvPr>
        </p:nvSpPr>
        <p:spPr/>
        <p:txBody>
          <a:bodyPr/>
          <a:lstStyle/>
          <a:p>
            <a:fld id="{7C904508-C54B-4784-9B88-D1D4E5269868}" type="datetime1">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47F3F5-2718-4C11-898E-59BF5B29279A}" type="slidenum">
              <a:rPr lang="en-US" smtClean="0">
                <a:solidFill>
                  <a:prstClr val="black">
                    <a:tint val="75000"/>
                  </a:prstClr>
                </a:solidFill>
              </a:rPr>
              <a:pPr/>
              <a:t>44</a:t>
            </a:fld>
            <a:endParaRPr lang="en-US">
              <a:solidFill>
                <a:prstClr val="black">
                  <a:tint val="75000"/>
                </a:prstClr>
              </a:solidFill>
            </a:endParaRPr>
          </a:p>
        </p:txBody>
      </p:sp>
    </p:spTree>
    <p:extLst>
      <p:ext uri="{BB962C8B-B14F-4D97-AF65-F5344CB8AC3E}">
        <p14:creationId xmlns:p14="http://schemas.microsoft.com/office/powerpoint/2010/main" val="9311132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Objectives, and Sustainability</a:t>
            </a:r>
            <a:endParaRPr lang="en-US" dirty="0"/>
          </a:p>
        </p:txBody>
      </p:sp>
      <p:sp>
        <p:nvSpPr>
          <p:cNvPr id="3" name="Content Placeholder 2"/>
          <p:cNvSpPr>
            <a:spLocks noGrp="1"/>
          </p:cNvSpPr>
          <p:nvPr>
            <p:ph idx="1"/>
          </p:nvPr>
        </p:nvSpPr>
        <p:spPr/>
        <p:txBody>
          <a:bodyPr/>
          <a:lstStyle/>
          <a:p>
            <a:r>
              <a:rPr lang="en-US" dirty="0" smtClean="0"/>
              <a:t>Make </a:t>
            </a:r>
            <a:r>
              <a:rPr lang="en-US" dirty="0"/>
              <a:t>them CLEAR. Leave no doubt about what will be accomplished and </a:t>
            </a:r>
            <a:r>
              <a:rPr lang="en-US" dirty="0" smtClean="0"/>
              <a:t>what happens </a:t>
            </a:r>
            <a:r>
              <a:rPr lang="en-US" dirty="0">
                <a:solidFill>
                  <a:srgbClr val="FF0000"/>
                </a:solidFill>
              </a:rPr>
              <a:t>when NSF goes away</a:t>
            </a:r>
          </a:p>
        </p:txBody>
      </p:sp>
      <p:sp>
        <p:nvSpPr>
          <p:cNvPr id="4" name="Date Placeholder 3"/>
          <p:cNvSpPr>
            <a:spLocks noGrp="1"/>
          </p:cNvSpPr>
          <p:nvPr>
            <p:ph type="dt" sz="half" idx="10"/>
          </p:nvPr>
        </p:nvSpPr>
        <p:spPr/>
        <p:txBody>
          <a:bodyPr/>
          <a:lstStyle/>
          <a:p>
            <a:fld id="{7C904508-C54B-4784-9B88-D1D4E5269868}" type="datetime1">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47F3F5-2718-4C11-898E-59BF5B29279A}" type="slidenum">
              <a:rPr lang="en-US" smtClean="0">
                <a:solidFill>
                  <a:prstClr val="black">
                    <a:tint val="75000"/>
                  </a:prstClr>
                </a:solidFill>
              </a:rPr>
              <a:pPr/>
              <a:t>45</a:t>
            </a:fld>
            <a:endParaRPr lang="en-US">
              <a:solidFill>
                <a:prstClr val="black">
                  <a:tint val="75000"/>
                </a:prstClr>
              </a:solidFill>
            </a:endParaRPr>
          </a:p>
        </p:txBody>
      </p:sp>
    </p:spTree>
    <p:extLst>
      <p:ext uri="{BB962C8B-B14F-4D97-AF65-F5344CB8AC3E}">
        <p14:creationId xmlns:p14="http://schemas.microsoft.com/office/powerpoint/2010/main" val="18814221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a:xfrm>
            <a:off x="381000" y="1219200"/>
            <a:ext cx="8305800" cy="4906963"/>
          </a:xfrm>
        </p:spPr>
        <p:txBody>
          <a:bodyPr>
            <a:normAutofit fontScale="85000" lnSpcReduction="20000"/>
          </a:bodyPr>
          <a:lstStyle/>
          <a:p>
            <a:r>
              <a:rPr lang="en-US" dirty="0" smtClean="0"/>
              <a:t>The </a:t>
            </a:r>
            <a:r>
              <a:rPr lang="en-US" dirty="0"/>
              <a:t>NSF has moved quickly through the </a:t>
            </a:r>
            <a:r>
              <a:rPr lang="en-US" dirty="0" smtClean="0"/>
              <a:t>steps: </a:t>
            </a:r>
          </a:p>
          <a:p>
            <a:pPr lvl="1"/>
            <a:r>
              <a:rPr lang="en-US" dirty="0"/>
              <a:t>f</a:t>
            </a:r>
            <a:r>
              <a:rPr lang="en-US" dirty="0" smtClean="0"/>
              <a:t>rom: no </a:t>
            </a:r>
            <a:r>
              <a:rPr lang="en-US" dirty="0"/>
              <a:t>evaluation </a:t>
            </a:r>
            <a:r>
              <a:rPr lang="en-US" dirty="0" smtClean="0"/>
              <a:t>requirement</a:t>
            </a:r>
          </a:p>
          <a:p>
            <a:pPr lvl="1"/>
            <a:r>
              <a:rPr lang="en-US" dirty="0" smtClean="0"/>
              <a:t>to </a:t>
            </a:r>
            <a:r>
              <a:rPr lang="en-US" dirty="0"/>
              <a:t>: </a:t>
            </a:r>
            <a:r>
              <a:rPr lang="en-US" dirty="0" smtClean="0"/>
              <a:t>you </a:t>
            </a:r>
            <a:r>
              <a:rPr lang="en-US" dirty="0"/>
              <a:t>need to have an evaluation or </a:t>
            </a:r>
            <a:r>
              <a:rPr lang="en-US" dirty="0" smtClean="0"/>
              <a:t>assessment</a:t>
            </a:r>
          </a:p>
          <a:p>
            <a:pPr lvl="1"/>
            <a:r>
              <a:rPr lang="en-US" dirty="0" smtClean="0"/>
              <a:t>to </a:t>
            </a:r>
            <a:r>
              <a:rPr lang="en-US" dirty="0"/>
              <a:t>: you need an evaluator outside your </a:t>
            </a:r>
            <a:r>
              <a:rPr lang="en-US" dirty="0" smtClean="0"/>
              <a:t>department</a:t>
            </a:r>
          </a:p>
          <a:p>
            <a:pPr lvl="1"/>
            <a:r>
              <a:rPr lang="en-US" dirty="0" smtClean="0"/>
              <a:t>to</a:t>
            </a:r>
            <a:r>
              <a:rPr lang="en-US" dirty="0"/>
              <a:t>: you should (must) have external evaluation which includes both evaluation and </a:t>
            </a:r>
            <a:r>
              <a:rPr lang="en-US" dirty="0" smtClean="0"/>
              <a:t>an Ed </a:t>
            </a:r>
            <a:r>
              <a:rPr lang="en-US" dirty="0"/>
              <a:t>Research question.</a:t>
            </a:r>
          </a:p>
          <a:p>
            <a:r>
              <a:rPr lang="en-US" dirty="0"/>
              <a:t>Many of the large continuing Solicitations, e.g., </a:t>
            </a:r>
            <a:r>
              <a:rPr lang="en-US" dirty="0" smtClean="0"/>
              <a:t>STEM-C  have </a:t>
            </a:r>
            <a:r>
              <a:rPr lang="en-US" dirty="0"/>
              <a:t>hired an outside firm to act </a:t>
            </a:r>
            <a:r>
              <a:rPr lang="en-US" dirty="0" smtClean="0"/>
              <a:t>as a </a:t>
            </a:r>
            <a:r>
              <a:rPr lang="en-US" dirty="0"/>
              <a:t>source of evaluation and </a:t>
            </a:r>
            <a:r>
              <a:rPr lang="en-US" dirty="0" smtClean="0"/>
              <a:t>data management </a:t>
            </a:r>
            <a:r>
              <a:rPr lang="en-US" dirty="0"/>
              <a:t>activities. So far these companies </a:t>
            </a:r>
            <a:r>
              <a:rPr lang="en-US" dirty="0" smtClean="0"/>
              <a:t>are ‘</a:t>
            </a:r>
            <a:r>
              <a:rPr lang="en-US" dirty="0"/>
              <a:t>voluntary’ for PIs, but the future is clearly </a:t>
            </a:r>
            <a:r>
              <a:rPr lang="en-US" dirty="0" smtClean="0"/>
              <a:t>non-voluntary</a:t>
            </a:r>
            <a:r>
              <a:rPr lang="en-US" dirty="0"/>
              <a:t>. In some cases, NSF may soon </a:t>
            </a:r>
            <a:r>
              <a:rPr lang="en-US" dirty="0" smtClean="0"/>
              <a:t>tell you </a:t>
            </a:r>
            <a:r>
              <a:rPr lang="en-US" dirty="0"/>
              <a:t>the evaluation instruments (at a minimum) to be used</a:t>
            </a:r>
            <a:r>
              <a:rPr lang="en-US" dirty="0" smtClean="0"/>
              <a:t>.</a:t>
            </a:r>
            <a:endParaRPr lang="en-US" dirty="0"/>
          </a:p>
        </p:txBody>
      </p:sp>
      <p:sp>
        <p:nvSpPr>
          <p:cNvPr id="4" name="Date Placeholder 3"/>
          <p:cNvSpPr>
            <a:spLocks noGrp="1"/>
          </p:cNvSpPr>
          <p:nvPr>
            <p:ph type="dt" sz="half" idx="10"/>
          </p:nvPr>
        </p:nvSpPr>
        <p:spPr/>
        <p:txBody>
          <a:bodyPr/>
          <a:lstStyle/>
          <a:p>
            <a:fld id="{7C904508-C54B-4784-9B88-D1D4E5269868}" type="datetime1">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47F3F5-2718-4C11-898E-59BF5B29279A}" type="slidenum">
              <a:rPr lang="en-US" smtClean="0">
                <a:solidFill>
                  <a:prstClr val="black">
                    <a:tint val="75000"/>
                  </a:prstClr>
                </a:solidFill>
              </a:rPr>
              <a:pPr/>
              <a:t>46</a:t>
            </a:fld>
            <a:endParaRPr lang="en-US">
              <a:solidFill>
                <a:prstClr val="black">
                  <a:tint val="75000"/>
                </a:prstClr>
              </a:solidFill>
            </a:endParaRPr>
          </a:p>
        </p:txBody>
      </p:sp>
    </p:spTree>
    <p:extLst>
      <p:ext uri="{BB962C8B-B14F-4D97-AF65-F5344CB8AC3E}">
        <p14:creationId xmlns:p14="http://schemas.microsoft.com/office/powerpoint/2010/main" val="16113415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a:t>
            </a:r>
            <a:endParaRPr lang="en-US" dirty="0"/>
          </a:p>
        </p:txBody>
      </p:sp>
      <p:sp>
        <p:nvSpPr>
          <p:cNvPr id="3" name="Content Placeholder 2"/>
          <p:cNvSpPr>
            <a:spLocks noGrp="1"/>
          </p:cNvSpPr>
          <p:nvPr>
            <p:ph idx="1"/>
          </p:nvPr>
        </p:nvSpPr>
        <p:spPr/>
        <p:txBody>
          <a:bodyPr/>
          <a:lstStyle/>
          <a:p>
            <a:r>
              <a:rPr lang="en-US" dirty="0" smtClean="0"/>
              <a:t>The </a:t>
            </a:r>
            <a:r>
              <a:rPr lang="en-US" dirty="0"/>
              <a:t>schedule needs to be defined and detailed enough that reviewers can follow </a:t>
            </a:r>
            <a:r>
              <a:rPr lang="en-US" dirty="0" smtClean="0"/>
              <a:t>your plan</a:t>
            </a:r>
            <a:r>
              <a:rPr lang="en-US" dirty="0"/>
              <a:t>. Tables are good, but be sure to reference and clarify them in the text.</a:t>
            </a:r>
          </a:p>
        </p:txBody>
      </p:sp>
      <p:sp>
        <p:nvSpPr>
          <p:cNvPr id="4" name="Date Placeholder 3"/>
          <p:cNvSpPr>
            <a:spLocks noGrp="1"/>
          </p:cNvSpPr>
          <p:nvPr>
            <p:ph type="dt" sz="half" idx="10"/>
          </p:nvPr>
        </p:nvSpPr>
        <p:spPr/>
        <p:txBody>
          <a:bodyPr/>
          <a:lstStyle/>
          <a:p>
            <a:fld id="{7C904508-C54B-4784-9B88-D1D4E5269868}" type="datetime1">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47F3F5-2718-4C11-898E-59BF5B29279A}" type="slidenum">
              <a:rPr lang="en-US" smtClean="0">
                <a:solidFill>
                  <a:prstClr val="black">
                    <a:tint val="75000"/>
                  </a:prstClr>
                </a:solidFill>
              </a:rPr>
              <a:pPr/>
              <a:t>47</a:t>
            </a:fld>
            <a:endParaRPr lang="en-US">
              <a:solidFill>
                <a:prstClr val="black">
                  <a:tint val="75000"/>
                </a:prstClr>
              </a:solidFill>
            </a:endParaRPr>
          </a:p>
        </p:txBody>
      </p:sp>
    </p:spTree>
    <p:extLst>
      <p:ext uri="{BB962C8B-B14F-4D97-AF65-F5344CB8AC3E}">
        <p14:creationId xmlns:p14="http://schemas.microsoft.com/office/powerpoint/2010/main" val="19986384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Tricky Titles</a:t>
            </a:r>
            <a:endParaRPr lang="en-US" dirty="0"/>
          </a:p>
        </p:txBody>
      </p:sp>
      <p:sp>
        <p:nvSpPr>
          <p:cNvPr id="3" name="Content Placeholder 2"/>
          <p:cNvSpPr>
            <a:spLocks noGrp="1"/>
          </p:cNvSpPr>
          <p:nvPr>
            <p:ph idx="1"/>
          </p:nvPr>
        </p:nvSpPr>
        <p:spPr/>
        <p:txBody>
          <a:bodyPr/>
          <a:lstStyle/>
          <a:p>
            <a:r>
              <a:rPr lang="en-US" dirty="0" smtClean="0"/>
              <a:t>Congress </a:t>
            </a:r>
            <a:r>
              <a:rPr lang="en-US" dirty="0"/>
              <a:t>is ever present with features like: Waste Book. </a:t>
            </a:r>
            <a:endParaRPr lang="en-US" dirty="0" smtClean="0"/>
          </a:p>
          <a:p>
            <a:r>
              <a:rPr lang="en-US" dirty="0" smtClean="0"/>
              <a:t>Catchy </a:t>
            </a:r>
            <a:r>
              <a:rPr lang="en-US" dirty="0"/>
              <a:t>titles </a:t>
            </a:r>
            <a:r>
              <a:rPr lang="en-US" dirty="0" smtClean="0"/>
              <a:t>like ‘penetration </a:t>
            </a:r>
            <a:r>
              <a:rPr lang="en-US" dirty="0"/>
              <a:t>testing’ for a security proposal are not going to fly.</a:t>
            </a:r>
          </a:p>
        </p:txBody>
      </p:sp>
      <p:sp>
        <p:nvSpPr>
          <p:cNvPr id="4" name="Date Placeholder 3"/>
          <p:cNvSpPr>
            <a:spLocks noGrp="1"/>
          </p:cNvSpPr>
          <p:nvPr>
            <p:ph type="dt" sz="half" idx="10"/>
          </p:nvPr>
        </p:nvSpPr>
        <p:spPr/>
        <p:txBody>
          <a:bodyPr/>
          <a:lstStyle/>
          <a:p>
            <a:fld id="{7C904508-C54B-4784-9B88-D1D4E5269868}" type="datetime1">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47F3F5-2718-4C11-898E-59BF5B29279A}" type="slidenum">
              <a:rPr lang="en-US" smtClean="0">
                <a:solidFill>
                  <a:prstClr val="black">
                    <a:tint val="75000"/>
                  </a:prstClr>
                </a:solidFill>
              </a:rPr>
              <a:pPr/>
              <a:t>48</a:t>
            </a:fld>
            <a:endParaRPr lang="en-US">
              <a:solidFill>
                <a:prstClr val="black">
                  <a:tint val="75000"/>
                </a:prstClr>
              </a:solidFill>
            </a:endParaRPr>
          </a:p>
        </p:txBody>
      </p:sp>
    </p:spTree>
    <p:extLst>
      <p:ext uri="{BB962C8B-B14F-4D97-AF65-F5344CB8AC3E}">
        <p14:creationId xmlns:p14="http://schemas.microsoft.com/office/powerpoint/2010/main" val="39297234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the PI?</a:t>
            </a:r>
            <a:endParaRPr lang="en-US" dirty="0"/>
          </a:p>
        </p:txBody>
      </p:sp>
      <p:sp>
        <p:nvSpPr>
          <p:cNvPr id="3" name="Content Placeholder 2"/>
          <p:cNvSpPr>
            <a:spLocks noGrp="1"/>
          </p:cNvSpPr>
          <p:nvPr>
            <p:ph idx="1"/>
          </p:nvPr>
        </p:nvSpPr>
        <p:spPr/>
        <p:txBody>
          <a:bodyPr/>
          <a:lstStyle/>
          <a:p>
            <a:r>
              <a:rPr lang="en-US" dirty="0" smtClean="0"/>
              <a:t>A </a:t>
            </a:r>
            <a:r>
              <a:rPr lang="en-US" dirty="0"/>
              <a:t>technical proposal requires technical expertise from the start. Think about </a:t>
            </a:r>
            <a:r>
              <a:rPr lang="en-US" dirty="0" smtClean="0"/>
              <a:t>who should </a:t>
            </a:r>
            <a:r>
              <a:rPr lang="en-US" dirty="0"/>
              <a:t>be on the cover as PIs.</a:t>
            </a:r>
          </a:p>
        </p:txBody>
      </p:sp>
      <p:sp>
        <p:nvSpPr>
          <p:cNvPr id="4" name="Date Placeholder 3"/>
          <p:cNvSpPr>
            <a:spLocks noGrp="1"/>
          </p:cNvSpPr>
          <p:nvPr>
            <p:ph type="dt" sz="half" idx="10"/>
          </p:nvPr>
        </p:nvSpPr>
        <p:spPr/>
        <p:txBody>
          <a:bodyPr/>
          <a:lstStyle/>
          <a:p>
            <a:fld id="{7C904508-C54B-4784-9B88-D1D4E5269868}" type="datetime1">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47F3F5-2718-4C11-898E-59BF5B29279A}" type="slidenum">
              <a:rPr lang="en-US" smtClean="0">
                <a:solidFill>
                  <a:prstClr val="black">
                    <a:tint val="75000"/>
                  </a:prstClr>
                </a:solidFill>
              </a:rPr>
              <a:pPr/>
              <a:t>49</a:t>
            </a:fld>
            <a:endParaRPr lang="en-US">
              <a:solidFill>
                <a:prstClr val="black">
                  <a:tint val="75000"/>
                </a:prstClr>
              </a:solidFill>
            </a:endParaRPr>
          </a:p>
        </p:txBody>
      </p:sp>
    </p:spTree>
    <p:extLst>
      <p:ext uri="{BB962C8B-B14F-4D97-AF65-F5344CB8AC3E}">
        <p14:creationId xmlns:p14="http://schemas.microsoft.com/office/powerpoint/2010/main" val="4066014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Introducing Dr. Mike </a:t>
            </a:r>
            <a:r>
              <a:rPr lang="en-US" dirty="0" err="1" smtClean="0"/>
              <a:t>Erlinger</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2209800"/>
            <a:ext cx="1270000" cy="1270000"/>
          </a:xfrm>
          <a:prstGeom prst="rect">
            <a:avLst/>
          </a:prstGeom>
        </p:spPr>
      </p:pic>
      <p:sp>
        <p:nvSpPr>
          <p:cNvPr id="5" name="TextBox 4"/>
          <p:cNvSpPr txBox="1"/>
          <p:nvPr/>
        </p:nvSpPr>
        <p:spPr>
          <a:xfrm>
            <a:off x="2209800" y="2209800"/>
            <a:ext cx="6400800" cy="2308324"/>
          </a:xfrm>
          <a:prstGeom prst="rect">
            <a:avLst/>
          </a:prstGeom>
          <a:noFill/>
        </p:spPr>
        <p:txBody>
          <a:bodyPr wrap="square" rtlCol="0">
            <a:spAutoFit/>
          </a:bodyPr>
          <a:lstStyle/>
          <a:p>
            <a:r>
              <a:rPr lang="en-US" sz="1200" dirty="0" smtClean="0"/>
              <a:t>Dr. Mike </a:t>
            </a:r>
            <a:r>
              <a:rPr lang="en-US" sz="1200" dirty="0" err="1" smtClean="0"/>
              <a:t>Erlinger</a:t>
            </a:r>
            <a:r>
              <a:rPr lang="en-US" sz="1200" dirty="0" smtClean="0"/>
              <a:t> </a:t>
            </a:r>
            <a:r>
              <a:rPr lang="en-US" sz="1200" dirty="0"/>
              <a:t>received his Ph.D. in 1979 from UCLA with a dissertation focused on the boundary of computer hardware and software. Previously </a:t>
            </a:r>
            <a:r>
              <a:rPr lang="en-US" sz="1200" dirty="0" smtClean="0"/>
              <a:t>he </a:t>
            </a:r>
            <a:r>
              <a:rPr lang="en-US" sz="1200" dirty="0"/>
              <a:t>had worked at Bell Labs and Hughes Aircraft. </a:t>
            </a:r>
            <a:endParaRPr lang="en-US" sz="1200" dirty="0" smtClean="0"/>
          </a:p>
          <a:p>
            <a:endParaRPr lang="en-US" sz="1200" dirty="0"/>
          </a:p>
          <a:p>
            <a:r>
              <a:rPr lang="en-US" sz="1200" dirty="0" smtClean="0"/>
              <a:t>Dr. </a:t>
            </a:r>
            <a:r>
              <a:rPr lang="en-US" sz="1200" dirty="0" err="1" smtClean="0"/>
              <a:t>Erlinger</a:t>
            </a:r>
            <a:r>
              <a:rPr lang="en-US" sz="1200" dirty="0" smtClean="0"/>
              <a:t> </a:t>
            </a:r>
            <a:r>
              <a:rPr lang="en-US" sz="1200" dirty="0"/>
              <a:t>joined </a:t>
            </a:r>
            <a:r>
              <a:rPr lang="en-US" sz="1200" dirty="0" smtClean="0"/>
              <a:t>Harvey </a:t>
            </a:r>
            <a:r>
              <a:rPr lang="en-US" sz="1200" dirty="0" err="1" smtClean="0"/>
              <a:t>Mudd</a:t>
            </a:r>
            <a:r>
              <a:rPr lang="en-US" sz="1200" dirty="0" smtClean="0"/>
              <a:t> </a:t>
            </a:r>
            <a:r>
              <a:rPr lang="en-US" sz="1200" dirty="0" smtClean="0"/>
              <a:t>College (of the Claremont Colleges in Pomona, CA) </a:t>
            </a:r>
            <a:r>
              <a:rPr lang="en-US" sz="1200" dirty="0"/>
              <a:t>in 1981 as the first faculty member hired to form a computer science program. During the next 10 years computer science developed a curriculum modeled on the current ACM/IEEE standards, and passed through a number of administrative models - a college-wide group of interested faculty, a computer science group outside of any department, a computer science department with no major, and finally in 1992 a computer science department and major with status equivalent to all HMC departments. During this period </a:t>
            </a:r>
            <a:r>
              <a:rPr lang="en-US" sz="1200" dirty="0" smtClean="0"/>
              <a:t>Dr. </a:t>
            </a:r>
            <a:r>
              <a:rPr lang="en-US" sz="1200" dirty="0" err="1" smtClean="0"/>
              <a:t>Erlinger</a:t>
            </a:r>
            <a:r>
              <a:rPr lang="en-US" sz="1200" dirty="0" smtClean="0"/>
              <a:t> </a:t>
            </a:r>
            <a:r>
              <a:rPr lang="en-US" sz="1200" dirty="0"/>
              <a:t>developed a research interest in networking, in particular network management.</a:t>
            </a:r>
          </a:p>
        </p:txBody>
      </p:sp>
      <p:sp>
        <p:nvSpPr>
          <p:cNvPr id="8" name="TextBox 7"/>
          <p:cNvSpPr txBox="1"/>
          <p:nvPr/>
        </p:nvSpPr>
        <p:spPr>
          <a:xfrm>
            <a:off x="2222938" y="4623137"/>
            <a:ext cx="6400800" cy="1015663"/>
          </a:xfrm>
          <a:prstGeom prst="rect">
            <a:avLst/>
          </a:prstGeom>
          <a:noFill/>
        </p:spPr>
        <p:txBody>
          <a:bodyPr wrap="square" rtlCol="0">
            <a:spAutoFit/>
          </a:bodyPr>
          <a:lstStyle/>
          <a:p>
            <a:r>
              <a:rPr lang="en-US" sz="1200" dirty="0"/>
              <a:t>In 2001 </a:t>
            </a:r>
            <a:r>
              <a:rPr lang="en-US" sz="1200" dirty="0" smtClean="0"/>
              <a:t>Dr. </a:t>
            </a:r>
            <a:r>
              <a:rPr lang="en-US" sz="1200" dirty="0" err="1" smtClean="0"/>
              <a:t>Erlinger</a:t>
            </a:r>
            <a:r>
              <a:rPr lang="en-US" sz="1200" dirty="0" smtClean="0"/>
              <a:t> became </a:t>
            </a:r>
            <a:r>
              <a:rPr lang="en-US" sz="1200" dirty="0"/>
              <a:t>chair of the computer science department with goals of increasing outside recognition of the HMC program, improving introductory computer science at HMC, increasing outside research support, and being recognized as one of the top undergraduate programs. During this period </a:t>
            </a:r>
            <a:r>
              <a:rPr lang="en-US" sz="1200" dirty="0" smtClean="0"/>
              <a:t>he</a:t>
            </a:r>
            <a:r>
              <a:rPr lang="en-US" sz="1200" dirty="0" smtClean="0"/>
              <a:t> </a:t>
            </a:r>
            <a:r>
              <a:rPr lang="en-US" sz="1200" dirty="0"/>
              <a:t>moved his research interests to K-12 computer science.</a:t>
            </a:r>
          </a:p>
        </p:txBody>
      </p:sp>
      <p:sp>
        <p:nvSpPr>
          <p:cNvPr id="9" name="TextBox 8"/>
          <p:cNvSpPr txBox="1"/>
          <p:nvPr/>
        </p:nvSpPr>
        <p:spPr>
          <a:xfrm>
            <a:off x="2209800" y="5689937"/>
            <a:ext cx="6400800" cy="646331"/>
          </a:xfrm>
          <a:prstGeom prst="rect">
            <a:avLst/>
          </a:prstGeom>
          <a:noFill/>
        </p:spPr>
        <p:txBody>
          <a:bodyPr wrap="square" rtlCol="0">
            <a:spAutoFit/>
          </a:bodyPr>
          <a:lstStyle/>
          <a:p>
            <a:r>
              <a:rPr lang="en-US" sz="1200" dirty="0" smtClean="0"/>
              <a:t>Currently Dr. </a:t>
            </a:r>
            <a:r>
              <a:rPr lang="en-US" sz="1200" dirty="0" err="1" smtClean="0"/>
              <a:t>Erlinger</a:t>
            </a:r>
            <a:r>
              <a:rPr lang="en-US" sz="1200" dirty="0" smtClean="0"/>
              <a:t> is on an IPA assignment at the National Science Foundation as Program Officer for the Division of Undergraduate Education within the Directorate of Human Resources.  </a:t>
            </a:r>
            <a:endParaRPr lang="en-US" sz="1200" dirty="0"/>
          </a:p>
        </p:txBody>
      </p:sp>
    </p:spTree>
    <p:extLst>
      <p:ext uri="{BB962C8B-B14F-4D97-AF65-F5344CB8AC3E}">
        <p14:creationId xmlns:p14="http://schemas.microsoft.com/office/powerpoint/2010/main" val="49334695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Broader Impacts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t>
            </a:r>
            <a:r>
              <a:rPr lang="en-US" dirty="0"/>
              <a:t>should contribute more broadly to achieving societal goals</a:t>
            </a:r>
            <a:r>
              <a:rPr lang="en-US" dirty="0" smtClean="0"/>
              <a:t>...</a:t>
            </a:r>
          </a:p>
          <a:p>
            <a:r>
              <a:rPr lang="en-US" dirty="0" smtClean="0"/>
              <a:t>May </a:t>
            </a:r>
            <a:r>
              <a:rPr lang="en-US" dirty="0"/>
              <a:t>be </a:t>
            </a:r>
            <a:r>
              <a:rPr lang="en-US" dirty="0" smtClean="0"/>
              <a:t>accomplished through </a:t>
            </a:r>
            <a:r>
              <a:rPr lang="en-US" dirty="0"/>
              <a:t>the research itself, through activities directly related to the research, or </a:t>
            </a:r>
            <a:r>
              <a:rPr lang="en-US" dirty="0" smtClean="0"/>
              <a:t>through activities </a:t>
            </a:r>
            <a:r>
              <a:rPr lang="en-US" dirty="0"/>
              <a:t>that are supported by and complementary to the research.</a:t>
            </a:r>
          </a:p>
          <a:p>
            <a:r>
              <a:rPr lang="en-US" dirty="0"/>
              <a:t>Historically in Computer Science, Broader Impacts have meant </a:t>
            </a:r>
            <a:r>
              <a:rPr lang="en-US" dirty="0" smtClean="0"/>
              <a:t>underrepresented groups</a:t>
            </a:r>
            <a:r>
              <a:rPr lang="en-US" dirty="0"/>
              <a:t>, but while necessary that idea is limiting. Consider, Citizen Science, </a:t>
            </a:r>
            <a:r>
              <a:rPr lang="en-US" dirty="0" smtClean="0"/>
              <a:t>Workforce Development</a:t>
            </a:r>
            <a:r>
              <a:rPr lang="en-US" dirty="0"/>
              <a:t>, etc. Think Globally</a:t>
            </a:r>
          </a:p>
        </p:txBody>
      </p:sp>
      <p:sp>
        <p:nvSpPr>
          <p:cNvPr id="4" name="Date Placeholder 3"/>
          <p:cNvSpPr>
            <a:spLocks noGrp="1"/>
          </p:cNvSpPr>
          <p:nvPr>
            <p:ph type="dt" sz="half" idx="10"/>
          </p:nvPr>
        </p:nvSpPr>
        <p:spPr/>
        <p:txBody>
          <a:bodyPr/>
          <a:lstStyle/>
          <a:p>
            <a:fld id="{7C904508-C54B-4784-9B88-D1D4E5269868}" type="datetime1">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47F3F5-2718-4C11-898E-59BF5B29279A}" type="slidenum">
              <a:rPr lang="en-US" smtClean="0">
                <a:solidFill>
                  <a:prstClr val="black">
                    <a:tint val="75000"/>
                  </a:prstClr>
                </a:solidFill>
              </a:rPr>
              <a:pPr/>
              <a:t>50</a:t>
            </a:fld>
            <a:endParaRPr lang="en-US">
              <a:solidFill>
                <a:prstClr val="black">
                  <a:tint val="75000"/>
                </a:prstClr>
              </a:solidFill>
            </a:endParaRPr>
          </a:p>
        </p:txBody>
      </p:sp>
    </p:spTree>
    <p:extLst>
      <p:ext uri="{BB962C8B-B14F-4D97-AF65-F5344CB8AC3E}">
        <p14:creationId xmlns:p14="http://schemas.microsoft.com/office/powerpoint/2010/main" val="28872632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Dissemination</a:t>
            </a:r>
            <a:endParaRPr lang="en-US" dirty="0"/>
          </a:p>
        </p:txBody>
      </p:sp>
      <p:sp>
        <p:nvSpPr>
          <p:cNvPr id="3" name="Content Placeholder 2"/>
          <p:cNvSpPr>
            <a:spLocks noGrp="1"/>
          </p:cNvSpPr>
          <p:nvPr>
            <p:ph idx="1"/>
          </p:nvPr>
        </p:nvSpPr>
        <p:spPr/>
        <p:txBody>
          <a:bodyPr/>
          <a:lstStyle/>
          <a:p>
            <a:r>
              <a:rPr lang="en-US" dirty="0" smtClean="0"/>
              <a:t>More </a:t>
            </a:r>
            <a:r>
              <a:rPr lang="en-US" dirty="0"/>
              <a:t>than a web site!!! NSF has supported the development of a vast number </a:t>
            </a:r>
            <a:r>
              <a:rPr lang="en-US" dirty="0" smtClean="0"/>
              <a:t>of teaching </a:t>
            </a:r>
            <a:r>
              <a:rPr lang="en-US" dirty="0"/>
              <a:t>improvements, </a:t>
            </a:r>
            <a:r>
              <a:rPr lang="en-US" dirty="0" smtClean="0"/>
              <a:t>education </a:t>
            </a:r>
            <a:r>
              <a:rPr lang="en-US" dirty="0"/>
              <a:t>research, etc. How will the world know what you have done?</a:t>
            </a:r>
          </a:p>
        </p:txBody>
      </p:sp>
      <p:sp>
        <p:nvSpPr>
          <p:cNvPr id="4" name="Date Placeholder 3"/>
          <p:cNvSpPr>
            <a:spLocks noGrp="1"/>
          </p:cNvSpPr>
          <p:nvPr>
            <p:ph type="dt" sz="half" idx="10"/>
          </p:nvPr>
        </p:nvSpPr>
        <p:spPr/>
        <p:txBody>
          <a:bodyPr/>
          <a:lstStyle/>
          <a:p>
            <a:fld id="{7C904508-C54B-4784-9B88-D1D4E5269868}" type="datetime1">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47F3F5-2718-4C11-898E-59BF5B29279A}" type="slidenum">
              <a:rPr lang="en-US" smtClean="0">
                <a:solidFill>
                  <a:prstClr val="black">
                    <a:tint val="75000"/>
                  </a:prstClr>
                </a:solidFill>
              </a:rPr>
              <a:pPr/>
              <a:t>51</a:t>
            </a:fld>
            <a:endParaRPr lang="en-US">
              <a:solidFill>
                <a:prstClr val="black">
                  <a:tint val="75000"/>
                </a:prstClr>
              </a:solidFill>
            </a:endParaRPr>
          </a:p>
        </p:txBody>
      </p:sp>
    </p:spTree>
    <p:extLst>
      <p:ext uri="{BB962C8B-B14F-4D97-AF65-F5344CB8AC3E}">
        <p14:creationId xmlns:p14="http://schemas.microsoft.com/office/powerpoint/2010/main" val="25917875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Comments…</a:t>
            </a:r>
            <a:endParaRPr lang="en-US" dirty="0"/>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r>
              <a:rPr lang="en-US" dirty="0" smtClean="0"/>
              <a:t>Failure </a:t>
            </a:r>
            <a:r>
              <a:rPr lang="en-US" dirty="0"/>
              <a:t>to reference existing </a:t>
            </a:r>
            <a:r>
              <a:rPr lang="en-US" dirty="0" smtClean="0"/>
              <a:t>education </a:t>
            </a:r>
            <a:r>
              <a:rPr lang="en-US" dirty="0"/>
              <a:t>research and learning references</a:t>
            </a:r>
          </a:p>
          <a:p>
            <a:r>
              <a:rPr lang="en-US" dirty="0" smtClean="0"/>
              <a:t>Failure </a:t>
            </a:r>
            <a:r>
              <a:rPr lang="en-US" dirty="0"/>
              <a:t>to reference existing similar technical projects</a:t>
            </a:r>
          </a:p>
          <a:p>
            <a:r>
              <a:rPr lang="en-US" dirty="0" smtClean="0"/>
              <a:t>Failure </a:t>
            </a:r>
            <a:r>
              <a:rPr lang="en-US" dirty="0"/>
              <a:t>to adequately address evaluation and assessment</a:t>
            </a:r>
          </a:p>
          <a:p>
            <a:r>
              <a:rPr lang="en-US" dirty="0" smtClean="0"/>
              <a:t>Prior </a:t>
            </a:r>
            <a:r>
              <a:rPr lang="en-US" dirty="0"/>
              <a:t>to submitting any future proposal, you </a:t>
            </a:r>
            <a:r>
              <a:rPr lang="en-US" dirty="0" smtClean="0"/>
              <a:t>should (must) </a:t>
            </a:r>
            <a:r>
              <a:rPr lang="en-US" dirty="0"/>
              <a:t>consult the NSF documents</a:t>
            </a:r>
            <a:r>
              <a:rPr lang="en-US" dirty="0" smtClean="0"/>
              <a:t>, “</a:t>
            </a:r>
            <a:r>
              <a:rPr lang="en-US" dirty="0"/>
              <a:t>Common Guidelines for Education Research and Development” and “</a:t>
            </a:r>
            <a:r>
              <a:rPr lang="en-US" dirty="0" smtClean="0"/>
              <a:t>Grant Proposal </a:t>
            </a:r>
            <a:r>
              <a:rPr lang="en-US" dirty="0"/>
              <a:t>Guide”.</a:t>
            </a:r>
          </a:p>
          <a:p>
            <a:r>
              <a:rPr lang="en-US" dirty="0" smtClean="0"/>
              <a:t>“It </a:t>
            </a:r>
            <a:r>
              <a:rPr lang="en-US" dirty="0"/>
              <a:t>is not clear why the approach advocated here is preferable or </a:t>
            </a:r>
            <a:r>
              <a:rPr lang="en-US" dirty="0" smtClean="0"/>
              <a:t>fundamentally different </a:t>
            </a:r>
            <a:r>
              <a:rPr lang="en-US" dirty="0"/>
              <a:t>(more learning) than similar existing projects</a:t>
            </a:r>
            <a:r>
              <a:rPr lang="en-US" dirty="0" smtClean="0"/>
              <a:t>.”  </a:t>
            </a:r>
            <a:endParaRPr lang="en-US" dirty="0"/>
          </a:p>
        </p:txBody>
      </p:sp>
      <p:sp>
        <p:nvSpPr>
          <p:cNvPr id="4" name="Date Placeholder 3"/>
          <p:cNvSpPr>
            <a:spLocks noGrp="1"/>
          </p:cNvSpPr>
          <p:nvPr>
            <p:ph type="dt" sz="half" idx="10"/>
          </p:nvPr>
        </p:nvSpPr>
        <p:spPr/>
        <p:txBody>
          <a:bodyPr/>
          <a:lstStyle/>
          <a:p>
            <a:fld id="{7C904508-C54B-4784-9B88-D1D4E5269868}" type="datetime1">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47F3F5-2718-4C11-898E-59BF5B29279A}" type="slidenum">
              <a:rPr lang="en-US" smtClean="0">
                <a:solidFill>
                  <a:prstClr val="black">
                    <a:tint val="75000"/>
                  </a:prstClr>
                </a:solidFill>
              </a:rPr>
              <a:pPr/>
              <a:t>52</a:t>
            </a:fld>
            <a:endParaRPr lang="en-US">
              <a:solidFill>
                <a:prstClr val="black">
                  <a:tint val="75000"/>
                </a:prstClr>
              </a:solidFill>
            </a:endParaRPr>
          </a:p>
        </p:txBody>
      </p:sp>
    </p:spTree>
    <p:extLst>
      <p:ext uri="{BB962C8B-B14F-4D97-AF65-F5344CB8AC3E}">
        <p14:creationId xmlns:p14="http://schemas.microsoft.com/office/powerpoint/2010/main" val="3993620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0" y="2438400"/>
            <a:ext cx="7772400" cy="1143000"/>
          </a:xfrm>
        </p:spPr>
        <p:txBody>
          <a:bodyPr>
            <a:normAutofit fontScale="90000"/>
          </a:bodyPr>
          <a:lstStyle/>
          <a:p>
            <a:pPr algn="ctr"/>
            <a:r>
              <a:rPr lang="en-US" b="1" dirty="0" smtClean="0">
                <a:solidFill>
                  <a:schemeClr val="bg1"/>
                </a:solidFill>
                <a:latin typeface="Arial" panose="020B0604020202020204" pitchFamily="34" charset="0"/>
                <a:cs typeface="Arial" panose="020B0604020202020204" pitchFamily="34" charset="0"/>
              </a:rPr>
              <a:t>The Review Process</a:t>
            </a:r>
            <a:br>
              <a:rPr lang="en-US" b="1" dirty="0" smtClean="0">
                <a:solidFill>
                  <a:schemeClr val="bg1"/>
                </a:solidFill>
                <a:latin typeface="Arial" panose="020B0604020202020204" pitchFamily="34" charset="0"/>
                <a:cs typeface="Arial" panose="020B0604020202020204" pitchFamily="34" charset="0"/>
              </a:rPr>
            </a:br>
            <a:r>
              <a:rPr lang="en-US" b="1" dirty="0" smtClean="0">
                <a:solidFill>
                  <a:schemeClr val="bg1"/>
                </a:solidFill>
                <a:latin typeface="Arial" panose="020B0604020202020204" pitchFamily="34" charset="0"/>
                <a:cs typeface="Arial" panose="020B0604020202020204" pitchFamily="34" charset="0"/>
              </a:rPr>
              <a:t>Volunteer!!!!</a:t>
            </a:r>
            <a:endParaRPr lang="en-US" b="1" dirty="0">
              <a:solidFill>
                <a:schemeClr val="bg1"/>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0647F3F5-2718-4C11-898E-59BF5B29279A}" type="slidenum">
              <a:rPr lang="en-US" smtClean="0">
                <a:solidFill>
                  <a:prstClr val="black">
                    <a:tint val="75000"/>
                  </a:prstClr>
                </a:solidFill>
              </a:rPr>
              <a:pPr/>
              <a:t>53</a:t>
            </a:fld>
            <a:endParaRPr lang="en-US">
              <a:solidFill>
                <a:prstClr val="black">
                  <a:tint val="75000"/>
                </a:prstClr>
              </a:solidFill>
            </a:endParaRPr>
          </a:p>
        </p:txBody>
      </p:sp>
      <p:sp>
        <p:nvSpPr>
          <p:cNvPr id="4" name="Date Placeholder 3"/>
          <p:cNvSpPr>
            <a:spLocks noGrp="1"/>
          </p:cNvSpPr>
          <p:nvPr>
            <p:ph type="dt" sz="half" idx="10"/>
          </p:nvPr>
        </p:nvSpPr>
        <p:spPr/>
        <p:txBody>
          <a:bodyPr/>
          <a:lstStyle/>
          <a:p>
            <a:fld id="{A28DC52D-A0A7-4392-834C-36CB5EB173B8}" type="datetime1">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194991427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smtClean="0">
                <a:latin typeface="Arial" panose="020B0604020202020204" pitchFamily="34" charset="0"/>
                <a:cs typeface="Arial" panose="020B0604020202020204" pitchFamily="34" charset="0"/>
              </a:rPr>
              <a:t>DUE Review Panels</a:t>
            </a:r>
          </a:p>
        </p:txBody>
      </p:sp>
      <p:sp>
        <p:nvSpPr>
          <p:cNvPr id="10243" name="Rectangle 3"/>
          <p:cNvSpPr>
            <a:spLocks noGrp="1" noChangeArrowheads="1"/>
          </p:cNvSpPr>
          <p:nvPr>
            <p:ph idx="1"/>
          </p:nvPr>
        </p:nvSpPr>
        <p:spPr>
          <a:xfrm>
            <a:off x="457200" y="1295400"/>
            <a:ext cx="8153400" cy="5149850"/>
          </a:xfrm>
        </p:spPr>
        <p:txBody>
          <a:bodyPr>
            <a:normAutofit lnSpcReduction="10000"/>
          </a:bodyPr>
          <a:lstStyle/>
          <a:p>
            <a:pPr marL="367348"/>
            <a:r>
              <a:rPr lang="en-US" sz="2800" dirty="0" smtClean="0">
                <a:latin typeface="Arial" panose="020B0604020202020204" pitchFamily="34" charset="0"/>
                <a:cs typeface="Arial" panose="020B0604020202020204" pitchFamily="34" charset="0"/>
              </a:rPr>
              <a:t>Panelists selected for expertise in undergraduate education in a particular discipline or across disciplines</a:t>
            </a:r>
            <a:br>
              <a:rPr lang="en-US" sz="2800" dirty="0" smtClean="0">
                <a:latin typeface="Arial" panose="020B0604020202020204" pitchFamily="34" charset="0"/>
                <a:cs typeface="Arial" panose="020B0604020202020204" pitchFamily="34" charset="0"/>
              </a:rPr>
            </a:br>
            <a:endParaRPr lang="en-US" sz="2800" dirty="0" smtClean="0">
              <a:latin typeface="Arial" panose="020B0604020202020204" pitchFamily="34" charset="0"/>
              <a:cs typeface="Arial" panose="020B0604020202020204" pitchFamily="34" charset="0"/>
            </a:endParaRPr>
          </a:p>
          <a:p>
            <a:pPr marL="367348"/>
            <a:r>
              <a:rPr lang="en-US" sz="2800" dirty="0" smtClean="0">
                <a:latin typeface="Arial" panose="020B0604020202020204" pitchFamily="34" charset="0"/>
                <a:cs typeface="Arial" panose="020B0604020202020204" pitchFamily="34" charset="0"/>
              </a:rPr>
              <a:t>Distribution sought with regard to</a:t>
            </a:r>
          </a:p>
          <a:p>
            <a:pPr marL="641668" lvl="1"/>
            <a:r>
              <a:rPr lang="en-US" sz="2200" dirty="0" smtClean="0">
                <a:latin typeface="Arial" panose="020B0604020202020204" pitchFamily="34" charset="0"/>
                <a:cs typeface="Arial" panose="020B0604020202020204" pitchFamily="34" charset="0"/>
              </a:rPr>
              <a:t>Type and size of home institution</a:t>
            </a:r>
          </a:p>
          <a:p>
            <a:pPr marL="641668" lvl="1"/>
            <a:r>
              <a:rPr lang="en-US" sz="2200" dirty="0" smtClean="0">
                <a:latin typeface="Arial" panose="020B0604020202020204" pitchFamily="34" charset="0"/>
                <a:cs typeface="Arial" panose="020B0604020202020204" pitchFamily="34" charset="0"/>
              </a:rPr>
              <a:t>Rank and tenure status</a:t>
            </a:r>
          </a:p>
          <a:p>
            <a:pPr marL="641668" lvl="1"/>
            <a:r>
              <a:rPr lang="en-US" sz="2200" dirty="0" smtClean="0">
                <a:latin typeface="Arial" panose="020B0604020202020204" pitchFamily="34" charset="0"/>
                <a:cs typeface="Arial" panose="020B0604020202020204" pitchFamily="34" charset="0"/>
              </a:rPr>
              <a:t>Years of teaching, administrative, or industrial experience</a:t>
            </a:r>
          </a:p>
          <a:p>
            <a:pPr marL="641668" lvl="1"/>
            <a:r>
              <a:rPr lang="en-US" sz="2200" dirty="0" smtClean="0">
                <a:latin typeface="Arial" panose="020B0604020202020204" pitchFamily="34" charset="0"/>
                <a:cs typeface="Arial" panose="020B0604020202020204" pitchFamily="34" charset="0"/>
              </a:rPr>
              <a:t>Experience as a review panelist</a:t>
            </a:r>
          </a:p>
          <a:p>
            <a:pPr marL="641668" lvl="1"/>
            <a:r>
              <a:rPr lang="en-US" sz="2200" dirty="0" smtClean="0">
                <a:latin typeface="Arial" panose="020B0604020202020204" pitchFamily="34" charset="0"/>
                <a:cs typeface="Arial" panose="020B0604020202020204" pitchFamily="34" charset="0"/>
              </a:rPr>
              <a:t>Experience as a grant holder</a:t>
            </a:r>
          </a:p>
          <a:p>
            <a:pPr marL="641668" lvl="1"/>
            <a:r>
              <a:rPr lang="en-US" sz="2200" dirty="0" smtClean="0">
                <a:latin typeface="Arial" panose="020B0604020202020204" pitchFamily="34" charset="0"/>
                <a:cs typeface="Arial" panose="020B0604020202020204" pitchFamily="34" charset="0"/>
              </a:rPr>
              <a:t>Gender</a:t>
            </a:r>
          </a:p>
          <a:p>
            <a:pPr marL="641668" lvl="1"/>
            <a:r>
              <a:rPr lang="en-US" sz="2200" dirty="0" smtClean="0">
                <a:latin typeface="Arial" panose="020B0604020202020204" pitchFamily="34" charset="0"/>
                <a:cs typeface="Arial" panose="020B0604020202020204" pitchFamily="34" charset="0"/>
              </a:rPr>
              <a:t>Race/ethnicity</a:t>
            </a:r>
          </a:p>
          <a:p>
            <a:pPr marL="641668" lvl="1"/>
            <a:r>
              <a:rPr lang="en-US" sz="2200" dirty="0" smtClean="0">
                <a:latin typeface="Arial" panose="020B0604020202020204" pitchFamily="34" charset="0"/>
                <a:cs typeface="Arial" panose="020B0604020202020204" pitchFamily="34" charset="0"/>
              </a:rPr>
              <a:t>Geographical distribution</a:t>
            </a:r>
          </a:p>
        </p:txBody>
      </p:sp>
      <p:sp>
        <p:nvSpPr>
          <p:cNvPr id="11266" name="Slide Number Placeholder 3"/>
          <p:cNvSpPr>
            <a:spLocks noGrp="1"/>
          </p:cNvSpPr>
          <p:nvPr>
            <p:ph type="sldNum" sz="quarter" idx="12"/>
          </p:nvPr>
        </p:nvSpPr>
        <p:spPr/>
        <p:txBody>
          <a:bodyPr/>
          <a:lstStyle/>
          <a:p>
            <a:pPr>
              <a:defRPr/>
            </a:pPr>
            <a:fld id="{E85C985A-9D27-4E85-B9BE-0F3021B61AC8}" type="slidenum">
              <a:rPr lang="en-US">
                <a:solidFill>
                  <a:prstClr val="black">
                    <a:tint val="75000"/>
                  </a:prstClr>
                </a:solidFill>
              </a:rPr>
              <a:pPr>
                <a:defRPr/>
              </a:pPr>
              <a:t>54</a:t>
            </a:fld>
            <a:endParaRPr lang="en-US" dirty="0">
              <a:solidFill>
                <a:prstClr val="black">
                  <a:tint val="75000"/>
                </a:prstClr>
              </a:solidFill>
            </a:endParaRPr>
          </a:p>
        </p:txBody>
      </p:sp>
      <p:sp>
        <p:nvSpPr>
          <p:cNvPr id="2" name="Date Placeholder 1"/>
          <p:cNvSpPr>
            <a:spLocks noGrp="1"/>
          </p:cNvSpPr>
          <p:nvPr>
            <p:ph type="dt" sz="half" idx="10"/>
          </p:nvPr>
        </p:nvSpPr>
        <p:spPr/>
        <p:txBody>
          <a:bodyPr/>
          <a:lstStyle/>
          <a:p>
            <a:fld id="{76D1334D-0014-49D8-881A-92B57659B347}" type="datetime1">
              <a:rPr lang="en-US" smtClean="0">
                <a:solidFill>
                  <a:prstClr val="black">
                    <a:tint val="75000"/>
                  </a:prstClr>
                </a:solidFill>
              </a:rPr>
              <a:pPr/>
              <a:t>4/23/2015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303577020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dirty="0" smtClean="0">
                <a:latin typeface="Arial" panose="020B0604020202020204" pitchFamily="34" charset="0"/>
                <a:cs typeface="Arial" panose="020B0604020202020204" pitchFamily="34" charset="0"/>
              </a:rPr>
              <a:t>NSF Peer Review Process</a:t>
            </a:r>
          </a:p>
        </p:txBody>
      </p:sp>
      <p:sp>
        <p:nvSpPr>
          <p:cNvPr id="20483" name="Rectangle 3"/>
          <p:cNvSpPr>
            <a:spLocks noGrp="1" noChangeArrowheads="1"/>
          </p:cNvSpPr>
          <p:nvPr>
            <p:ph idx="1"/>
          </p:nvPr>
        </p:nvSpPr>
        <p:spPr>
          <a:xfrm>
            <a:off x="609600" y="1447800"/>
            <a:ext cx="8068064" cy="4613613"/>
          </a:xfrm>
        </p:spPr>
        <p:txBody>
          <a:bodyPr>
            <a:normAutofit fontScale="92500"/>
          </a:bodyPr>
          <a:lstStyle/>
          <a:p>
            <a:pPr eaLnBrk="1" hangingPunct="1">
              <a:lnSpc>
                <a:spcPct val="90000"/>
              </a:lnSpc>
            </a:pPr>
            <a:r>
              <a:rPr lang="en-US" dirty="0" smtClean="0">
                <a:latin typeface="Arial" panose="020B0604020202020204" pitchFamily="34" charset="0"/>
                <a:cs typeface="Arial" panose="020B0604020202020204" pitchFamily="34" charset="0"/>
              </a:rPr>
              <a:t>Reviewers are invited by program directors</a:t>
            </a:r>
          </a:p>
          <a:p>
            <a:pPr lvl="1">
              <a:lnSpc>
                <a:spcPct val="90000"/>
              </a:lnSpc>
            </a:pPr>
            <a:r>
              <a:rPr lang="en-US" sz="2200" dirty="0" smtClean="0">
                <a:latin typeface="Arial" panose="020B0604020202020204" pitchFamily="34" charset="0"/>
                <a:cs typeface="Arial" panose="020B0604020202020204" pitchFamily="34" charset="0"/>
              </a:rPr>
              <a:t>Number of proposals determines the number of panels</a:t>
            </a:r>
          </a:p>
          <a:p>
            <a:pPr lvl="1">
              <a:lnSpc>
                <a:spcPct val="90000"/>
              </a:lnSpc>
            </a:pPr>
            <a:r>
              <a:rPr lang="en-US" sz="2200" dirty="0" smtClean="0">
                <a:latin typeface="Arial" panose="020B0604020202020204" pitchFamily="34" charset="0"/>
                <a:cs typeface="Arial" panose="020B0604020202020204" pitchFamily="34" charset="0"/>
              </a:rPr>
              <a:t>Panels types:  Face to face or virtual</a:t>
            </a:r>
          </a:p>
          <a:p>
            <a:pPr lvl="1">
              <a:lnSpc>
                <a:spcPct val="90000"/>
              </a:lnSpc>
            </a:pPr>
            <a:r>
              <a:rPr lang="en-US" sz="2200" dirty="0" smtClean="0">
                <a:effectLst/>
                <a:latin typeface="Arial" panose="020B0604020202020204" pitchFamily="34" charset="0"/>
                <a:cs typeface="Arial" panose="020B0604020202020204" pitchFamily="34" charset="0"/>
              </a:rPr>
              <a:t>5-6 reviewers/panel</a:t>
            </a:r>
          </a:p>
          <a:p>
            <a:pPr lvl="1">
              <a:lnSpc>
                <a:spcPct val="90000"/>
              </a:lnSpc>
            </a:pPr>
            <a:r>
              <a:rPr lang="en-US" sz="2200" dirty="0" smtClean="0">
                <a:latin typeface="Arial" panose="020B0604020202020204" pitchFamily="34" charset="0"/>
                <a:cs typeface="Arial" panose="020B0604020202020204" pitchFamily="34" charset="0"/>
              </a:rPr>
              <a:t>14+ proposals/panel</a:t>
            </a:r>
            <a:br>
              <a:rPr lang="en-US" sz="2200" dirty="0" smtClean="0">
                <a:latin typeface="Arial" panose="020B0604020202020204" pitchFamily="34" charset="0"/>
                <a:cs typeface="Arial" panose="020B0604020202020204" pitchFamily="34" charset="0"/>
              </a:rPr>
            </a:br>
            <a:endParaRPr lang="en-US" sz="2200"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Reviewers write individual reviews and assign ratings for </a:t>
            </a:r>
            <a:r>
              <a:rPr lang="en-US" u="sng" dirty="0">
                <a:latin typeface="Arial" panose="020B0604020202020204" pitchFamily="34" charset="0"/>
                <a:cs typeface="Arial" panose="020B0604020202020204" pitchFamily="34" charset="0"/>
              </a:rPr>
              <a:t>all</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assigned proposals </a:t>
            </a:r>
            <a:r>
              <a:rPr lang="en-US" u="sng" dirty="0">
                <a:latin typeface="Arial" panose="020B0604020202020204" pitchFamily="34" charset="0"/>
                <a:cs typeface="Arial" panose="020B0604020202020204" pitchFamily="34" charset="0"/>
              </a:rPr>
              <a:t>before</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panel </a:t>
            </a:r>
            <a:r>
              <a:rPr lang="en-US" dirty="0" smtClean="0">
                <a:latin typeface="Arial" panose="020B0604020202020204" pitchFamily="34" charset="0"/>
                <a:cs typeface="Arial" panose="020B0604020202020204" pitchFamily="34" charset="0"/>
              </a:rPr>
              <a:t>convenes</a:t>
            </a:r>
            <a:br>
              <a:rPr lang="en-US" dirty="0" smtClean="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eaLnBrk="1" hangingPunct="1">
              <a:lnSpc>
                <a:spcPct val="90000"/>
              </a:lnSpc>
            </a:pPr>
            <a:r>
              <a:rPr lang="en-US" dirty="0" smtClean="0">
                <a:latin typeface="Arial" panose="020B0604020202020204" pitchFamily="34" charset="0"/>
                <a:cs typeface="Arial" panose="020B0604020202020204" pitchFamily="34" charset="0"/>
              </a:rPr>
              <a:t>Panels typically meet over a </a:t>
            </a:r>
            <a:r>
              <a:rPr lang="en-US" dirty="0">
                <a:latin typeface="Arial" panose="020B0604020202020204" pitchFamily="34" charset="0"/>
                <a:cs typeface="Arial" panose="020B0604020202020204" pitchFamily="34" charset="0"/>
              </a:rPr>
              <a:t>2</a:t>
            </a:r>
            <a:r>
              <a:rPr lang="en-US" dirty="0" smtClean="0">
                <a:latin typeface="Arial" panose="020B0604020202020204" pitchFamily="34" charset="0"/>
                <a:cs typeface="Arial" panose="020B0604020202020204" pitchFamily="34" charset="0"/>
              </a:rPr>
              <a:t> day period</a:t>
            </a:r>
          </a:p>
          <a:p>
            <a:pPr eaLnBrk="1" hangingPunct="1">
              <a:lnSpc>
                <a:spcPct val="90000"/>
              </a:lnSpc>
            </a:pPr>
            <a:endParaRPr lang="en-US" sz="2900" b="1" dirty="0" smtClean="0">
              <a:latin typeface="Arial Narrow" pitchFamily="34" charset="0"/>
              <a:cs typeface="Arial" pitchFamily="34" charset="0"/>
            </a:endParaRPr>
          </a:p>
          <a:p>
            <a:pPr eaLnBrk="1" hangingPunct="1">
              <a:lnSpc>
                <a:spcPct val="90000"/>
              </a:lnSpc>
            </a:pPr>
            <a:endParaRPr lang="en-US" sz="2900" b="1" dirty="0" smtClean="0">
              <a:latin typeface="Arial Narrow" pitchFamily="34" charset="0"/>
              <a:cs typeface="Arial" pitchFamily="34" charset="0"/>
            </a:endParaRPr>
          </a:p>
        </p:txBody>
      </p:sp>
      <p:sp>
        <p:nvSpPr>
          <p:cNvPr id="2" name="Slide Number Placeholder 1"/>
          <p:cNvSpPr>
            <a:spLocks noGrp="1"/>
          </p:cNvSpPr>
          <p:nvPr>
            <p:ph type="sldNum" sz="quarter" idx="12"/>
          </p:nvPr>
        </p:nvSpPr>
        <p:spPr/>
        <p:txBody>
          <a:bodyPr/>
          <a:lstStyle/>
          <a:p>
            <a:fld id="{0647F3F5-2718-4C11-898E-59BF5B29279A}" type="slidenum">
              <a:rPr lang="en-US" smtClean="0">
                <a:solidFill>
                  <a:prstClr val="black">
                    <a:tint val="75000"/>
                  </a:prstClr>
                </a:solidFill>
              </a:rPr>
              <a:pPr/>
              <a:t>55</a:t>
            </a:fld>
            <a:endParaRPr lang="en-US">
              <a:solidFill>
                <a:prstClr val="black">
                  <a:tint val="75000"/>
                </a:prstClr>
              </a:solidFill>
            </a:endParaRPr>
          </a:p>
        </p:txBody>
      </p:sp>
      <p:sp>
        <p:nvSpPr>
          <p:cNvPr id="3" name="Date Placeholder 2"/>
          <p:cNvSpPr>
            <a:spLocks noGrp="1"/>
          </p:cNvSpPr>
          <p:nvPr>
            <p:ph type="dt" sz="half" idx="10"/>
          </p:nvPr>
        </p:nvSpPr>
        <p:spPr/>
        <p:txBody>
          <a:bodyPr/>
          <a:lstStyle/>
          <a:p>
            <a:fld id="{D58727CE-0F54-465D-BE67-C7AE5078BB01}" type="datetime1">
              <a:rPr lang="en-US" smtClean="0">
                <a:solidFill>
                  <a:prstClr val="black">
                    <a:tint val="75000"/>
                  </a:prstClr>
                </a:solidFill>
              </a:rPr>
              <a:pPr/>
              <a:t>4/23/2015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3582714506"/>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dirty="0" smtClean="0">
                <a:latin typeface="Arial" panose="020B0604020202020204" pitchFamily="34" charset="0"/>
                <a:cs typeface="Arial" panose="020B0604020202020204" pitchFamily="34" charset="0"/>
              </a:rPr>
              <a:t>Panel Review Meeting</a:t>
            </a:r>
          </a:p>
        </p:txBody>
      </p:sp>
      <p:sp>
        <p:nvSpPr>
          <p:cNvPr id="20483" name="Rectangle 3"/>
          <p:cNvSpPr>
            <a:spLocks noGrp="1" noChangeArrowheads="1"/>
          </p:cNvSpPr>
          <p:nvPr>
            <p:ph idx="1"/>
          </p:nvPr>
        </p:nvSpPr>
        <p:spPr>
          <a:xfrm>
            <a:off x="618736" y="1447800"/>
            <a:ext cx="8068064" cy="4370780"/>
          </a:xfrm>
        </p:spPr>
        <p:txBody>
          <a:bodyPr>
            <a:normAutofit/>
          </a:bodyPr>
          <a:lstStyle/>
          <a:p>
            <a:pPr eaLnBrk="1" hangingPunct="1">
              <a:lnSpc>
                <a:spcPct val="90000"/>
              </a:lnSpc>
            </a:pPr>
            <a:r>
              <a:rPr lang="en-US" sz="2800" dirty="0" smtClean="0">
                <a:latin typeface="Arial" panose="020B0604020202020204" pitchFamily="34" charset="0"/>
                <a:cs typeface="Arial" panose="020B0604020202020204" pitchFamily="34" charset="0"/>
              </a:rPr>
              <a:t>Program officer facilitates the panel</a:t>
            </a:r>
            <a:endParaRPr lang="en-US" sz="2800" dirty="0" smtClean="0">
              <a:solidFill>
                <a:schemeClr val="accent1">
                  <a:lumMod val="75000"/>
                </a:schemeClr>
              </a:solidFill>
              <a:latin typeface="Arial" panose="020B0604020202020204" pitchFamily="34" charset="0"/>
              <a:cs typeface="Arial" panose="020B0604020202020204" pitchFamily="34" charset="0"/>
            </a:endParaRPr>
          </a:p>
          <a:p>
            <a:pPr eaLnBrk="1" hangingPunct="1">
              <a:lnSpc>
                <a:spcPct val="90000"/>
              </a:lnSpc>
            </a:pPr>
            <a:r>
              <a:rPr lang="en-US" sz="2800" dirty="0" smtClean="0">
                <a:latin typeface="Arial" panose="020B0604020202020204" pitchFamily="34" charset="0"/>
                <a:cs typeface="Arial" panose="020B0604020202020204" pitchFamily="34" charset="0"/>
              </a:rPr>
              <a:t>Proposals are discussed individually</a:t>
            </a:r>
          </a:p>
          <a:p>
            <a:pPr eaLnBrk="1" hangingPunct="1">
              <a:lnSpc>
                <a:spcPct val="90000"/>
              </a:lnSpc>
            </a:pPr>
            <a:r>
              <a:rPr lang="en-US" sz="2800" dirty="0" smtClean="0">
                <a:latin typeface="Arial" panose="020B0604020202020204" pitchFamily="34" charset="0"/>
                <a:cs typeface="Arial" panose="020B0604020202020204" pitchFamily="34" charset="0"/>
              </a:rPr>
              <a:t>Each proposal will have at least 3 reviews</a:t>
            </a:r>
          </a:p>
          <a:p>
            <a:pPr eaLnBrk="1" hangingPunct="1">
              <a:lnSpc>
                <a:spcPct val="90000"/>
              </a:lnSpc>
            </a:pPr>
            <a:r>
              <a:rPr lang="en-US" sz="2800" dirty="0" smtClean="0">
                <a:latin typeface="Arial" panose="020B0604020202020204" pitchFamily="34" charset="0"/>
                <a:cs typeface="Arial" panose="020B0604020202020204" pitchFamily="34" charset="0"/>
              </a:rPr>
              <a:t>A “scribe” is designated to capture all of the points brought up in discussion and produce a summary review – called the “Panel Summary”</a:t>
            </a:r>
          </a:p>
          <a:p>
            <a:pPr eaLnBrk="1" hangingPunct="1">
              <a:lnSpc>
                <a:spcPct val="90000"/>
              </a:lnSpc>
            </a:pPr>
            <a:r>
              <a:rPr lang="en-US" sz="2800" dirty="0" smtClean="0">
                <a:latin typeface="Arial" panose="020B0604020202020204" pitchFamily="34" charset="0"/>
                <a:cs typeface="Arial" panose="020B0604020202020204" pitchFamily="34" charset="0"/>
              </a:rPr>
              <a:t>The scribe will often start the discussion of a particular proposal</a:t>
            </a:r>
          </a:p>
          <a:p>
            <a:pPr eaLnBrk="1" hangingPunct="1">
              <a:lnSpc>
                <a:spcPct val="90000"/>
              </a:lnSpc>
            </a:pPr>
            <a:r>
              <a:rPr lang="en-US" sz="2800" dirty="0" smtClean="0">
                <a:latin typeface="Arial" panose="020B0604020202020204" pitchFamily="34" charset="0"/>
                <a:cs typeface="Arial" panose="020B0604020202020204" pitchFamily="34" charset="0"/>
              </a:rPr>
              <a:t>All reviewers return on day 2 to review and approve the Panel Summaries</a:t>
            </a:r>
          </a:p>
          <a:p>
            <a:pPr eaLnBrk="1" hangingPunct="1">
              <a:lnSpc>
                <a:spcPct val="90000"/>
              </a:lnSpc>
            </a:pPr>
            <a:endParaRPr lang="en-US" sz="2800" b="1" dirty="0" smtClean="0">
              <a:latin typeface="Arial Narrow" pitchFamily="34" charset="0"/>
              <a:cs typeface="Arial" pitchFamily="34" charset="0"/>
            </a:endParaRPr>
          </a:p>
          <a:p>
            <a:pPr eaLnBrk="1" hangingPunct="1">
              <a:lnSpc>
                <a:spcPct val="90000"/>
              </a:lnSpc>
            </a:pPr>
            <a:endParaRPr lang="en-US" sz="2800" b="1" dirty="0" smtClean="0">
              <a:latin typeface="Arial Narrow" pitchFamily="34" charset="0"/>
              <a:cs typeface="Arial" pitchFamily="34" charset="0"/>
            </a:endParaRPr>
          </a:p>
        </p:txBody>
      </p:sp>
      <p:sp>
        <p:nvSpPr>
          <p:cNvPr id="2" name="Slide Number Placeholder 1"/>
          <p:cNvSpPr>
            <a:spLocks noGrp="1"/>
          </p:cNvSpPr>
          <p:nvPr>
            <p:ph type="sldNum" sz="quarter" idx="12"/>
          </p:nvPr>
        </p:nvSpPr>
        <p:spPr/>
        <p:txBody>
          <a:bodyPr/>
          <a:lstStyle/>
          <a:p>
            <a:fld id="{0647F3F5-2718-4C11-898E-59BF5B29279A}" type="slidenum">
              <a:rPr lang="en-US" smtClean="0">
                <a:solidFill>
                  <a:prstClr val="black">
                    <a:tint val="75000"/>
                  </a:prstClr>
                </a:solidFill>
              </a:rPr>
              <a:pPr/>
              <a:t>56</a:t>
            </a:fld>
            <a:endParaRPr lang="en-US">
              <a:solidFill>
                <a:prstClr val="black">
                  <a:tint val="75000"/>
                </a:prstClr>
              </a:solidFill>
            </a:endParaRPr>
          </a:p>
        </p:txBody>
      </p:sp>
      <p:sp>
        <p:nvSpPr>
          <p:cNvPr id="3" name="Date Placeholder 2"/>
          <p:cNvSpPr>
            <a:spLocks noGrp="1"/>
          </p:cNvSpPr>
          <p:nvPr>
            <p:ph type="dt" sz="half" idx="10"/>
          </p:nvPr>
        </p:nvSpPr>
        <p:spPr/>
        <p:txBody>
          <a:bodyPr/>
          <a:lstStyle/>
          <a:p>
            <a:fld id="{0926A25E-0C46-40EE-A3DF-A71353B062C5}" type="datetime1">
              <a:rPr lang="en-US" smtClean="0">
                <a:solidFill>
                  <a:prstClr val="black">
                    <a:tint val="75000"/>
                  </a:prstClr>
                </a:solidFill>
              </a:rPr>
              <a:pPr/>
              <a:t>4/23/2015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378828319"/>
      </p:ext>
    </p:ext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457200" y="492195"/>
            <a:ext cx="8229600" cy="707886"/>
          </a:xfrm>
          <a:noFill/>
          <a:ln w="12700">
            <a:noFill/>
            <a:miter lim="800000"/>
            <a:headEnd type="none" w="sm" len="sm"/>
            <a:tailEnd type="none" w="sm" len="sm"/>
          </a:ln>
          <a:effectLst/>
        </p:spPr>
        <p:txBody>
          <a:bodyPr>
            <a:spAutoFit/>
          </a:bodyPr>
          <a:lstStyle/>
          <a:p>
            <a:pPr eaLnBrk="1" fontAlgn="base" hangingPunct="1">
              <a:spcAft>
                <a:spcPct val="0"/>
              </a:spcAft>
              <a:defRPr/>
            </a:pPr>
            <a:r>
              <a:rPr lang="en-US" sz="4000" dirty="0" smtClean="0">
                <a:latin typeface="Arial" panose="020B0604020202020204" pitchFamily="34" charset="0"/>
                <a:cs typeface="Arial" panose="020B0604020202020204" pitchFamily="34" charset="0"/>
              </a:rPr>
              <a:t>The Proposer Receives…</a:t>
            </a:r>
          </a:p>
        </p:txBody>
      </p:sp>
      <p:sp>
        <p:nvSpPr>
          <p:cNvPr id="11" name="Rectangle 3"/>
          <p:cNvSpPr>
            <a:spLocks noChangeArrowheads="1"/>
          </p:cNvSpPr>
          <p:nvPr/>
        </p:nvSpPr>
        <p:spPr bwMode="auto">
          <a:xfrm>
            <a:off x="1171575" y="2171582"/>
            <a:ext cx="1143000" cy="1524000"/>
          </a:xfrm>
          <a:prstGeom prst="rect">
            <a:avLst/>
          </a:prstGeom>
          <a:solidFill>
            <a:srgbClr val="FFFFFF"/>
          </a:solidFill>
          <a:ln w="12700">
            <a:solidFill>
              <a:schemeClr val="tx1"/>
            </a:solidFill>
            <a:miter lim="800000"/>
            <a:headEnd type="none" w="sm" len="sm"/>
            <a:tailEnd type="none" w="sm" len="sm"/>
          </a:ln>
        </p:spPr>
        <p:txBody>
          <a:bodyPr wrap="none" anchor="ctr"/>
          <a:lstStyle/>
          <a:p>
            <a:endParaRPr lang="en-US">
              <a:solidFill>
                <a:prstClr val="black"/>
              </a:solidFill>
            </a:endParaRPr>
          </a:p>
        </p:txBody>
      </p:sp>
      <p:sp>
        <p:nvSpPr>
          <p:cNvPr id="12" name="Rectangle 4"/>
          <p:cNvSpPr>
            <a:spLocks noChangeArrowheads="1"/>
          </p:cNvSpPr>
          <p:nvPr/>
        </p:nvSpPr>
        <p:spPr bwMode="auto">
          <a:xfrm>
            <a:off x="1019175" y="2323982"/>
            <a:ext cx="1143000" cy="1524000"/>
          </a:xfrm>
          <a:prstGeom prst="rect">
            <a:avLst/>
          </a:prstGeom>
          <a:solidFill>
            <a:srgbClr val="FFFFFF"/>
          </a:solidFill>
          <a:ln w="12700">
            <a:solidFill>
              <a:schemeClr val="tx1"/>
            </a:solidFill>
            <a:miter lim="800000"/>
            <a:headEnd type="none" w="sm" len="sm"/>
            <a:tailEnd type="none" w="sm" len="sm"/>
          </a:ln>
        </p:spPr>
        <p:txBody>
          <a:bodyPr wrap="none" anchor="ctr"/>
          <a:lstStyle/>
          <a:p>
            <a:endParaRPr lang="en-US">
              <a:solidFill>
                <a:prstClr val="black"/>
              </a:solidFill>
            </a:endParaRPr>
          </a:p>
        </p:txBody>
      </p:sp>
      <p:sp>
        <p:nvSpPr>
          <p:cNvPr id="13" name="Rectangle 5"/>
          <p:cNvSpPr>
            <a:spLocks noChangeArrowheads="1"/>
          </p:cNvSpPr>
          <p:nvPr/>
        </p:nvSpPr>
        <p:spPr bwMode="auto">
          <a:xfrm>
            <a:off x="866775" y="2476382"/>
            <a:ext cx="1143000" cy="1524000"/>
          </a:xfrm>
          <a:prstGeom prst="rect">
            <a:avLst/>
          </a:prstGeom>
          <a:solidFill>
            <a:srgbClr val="FFFFFF"/>
          </a:solidFill>
          <a:ln w="12700">
            <a:solidFill>
              <a:schemeClr val="tx1"/>
            </a:solidFill>
            <a:miter lim="800000"/>
            <a:headEnd type="none" w="sm" len="sm"/>
            <a:tailEnd type="none" w="sm" len="sm"/>
          </a:ln>
        </p:spPr>
        <p:txBody>
          <a:bodyPr wrap="none" anchor="ctr"/>
          <a:lstStyle/>
          <a:p>
            <a:endParaRPr lang="en-US">
              <a:solidFill>
                <a:prstClr val="black"/>
              </a:solidFill>
            </a:endParaRPr>
          </a:p>
        </p:txBody>
      </p:sp>
      <p:sp>
        <p:nvSpPr>
          <p:cNvPr id="14" name="Text Box 6"/>
          <p:cNvSpPr txBox="1">
            <a:spLocks noChangeArrowheads="1"/>
          </p:cNvSpPr>
          <p:nvPr/>
        </p:nvSpPr>
        <p:spPr bwMode="auto">
          <a:xfrm>
            <a:off x="409575" y="4423370"/>
            <a:ext cx="2438400" cy="646331"/>
          </a:xfrm>
          <a:prstGeom prst="rect">
            <a:avLst/>
          </a:prstGeom>
          <a:noFill/>
          <a:ln w="12700">
            <a:noFill/>
            <a:miter lim="800000"/>
            <a:headEnd type="none" w="sm" len="sm"/>
            <a:tailEnd type="none" w="sm" len="sm"/>
          </a:ln>
        </p:spPr>
        <p:txBody>
          <a:bodyPr>
            <a:spAutoFit/>
          </a:bodyPr>
          <a:lstStyle/>
          <a:p>
            <a:pPr algn="ctr" eaLnBrk="0" hangingPunct="0"/>
            <a:r>
              <a:rPr lang="en-US" b="1" dirty="0" smtClean="0">
                <a:solidFill>
                  <a:prstClr val="black"/>
                </a:solidFill>
                <a:latin typeface="Arial" panose="020B0604020202020204" pitchFamily="34" charset="0"/>
                <a:cs typeface="Arial" panose="020B0604020202020204" pitchFamily="34" charset="0"/>
              </a:rPr>
              <a:t>Reviews</a:t>
            </a:r>
            <a:r>
              <a:rPr lang="en-US" b="1" dirty="0">
                <a:solidFill>
                  <a:prstClr val="black"/>
                </a:solidFill>
                <a:latin typeface="Arial" panose="020B0604020202020204" pitchFamily="34" charset="0"/>
                <a:cs typeface="Arial" panose="020B0604020202020204" pitchFamily="34" charset="0"/>
              </a:rPr>
              <a:t/>
            </a:r>
            <a:br>
              <a:rPr lang="en-US" b="1" dirty="0">
                <a:solidFill>
                  <a:prstClr val="black"/>
                </a:solidFill>
                <a:latin typeface="Arial" panose="020B0604020202020204" pitchFamily="34" charset="0"/>
                <a:cs typeface="Arial" panose="020B0604020202020204" pitchFamily="34" charset="0"/>
              </a:rPr>
            </a:br>
            <a:endParaRPr lang="en-US" b="1" dirty="0">
              <a:solidFill>
                <a:prstClr val="black"/>
              </a:solidFill>
              <a:latin typeface="Arial" panose="020B0604020202020204" pitchFamily="34" charset="0"/>
              <a:cs typeface="Arial" panose="020B0604020202020204" pitchFamily="34" charset="0"/>
            </a:endParaRPr>
          </a:p>
        </p:txBody>
      </p:sp>
      <p:sp>
        <p:nvSpPr>
          <p:cNvPr id="15" name="Rectangle 7"/>
          <p:cNvSpPr>
            <a:spLocks noChangeArrowheads="1"/>
          </p:cNvSpPr>
          <p:nvPr/>
        </p:nvSpPr>
        <p:spPr bwMode="auto">
          <a:xfrm>
            <a:off x="3381375" y="2323982"/>
            <a:ext cx="1143000" cy="1524000"/>
          </a:xfrm>
          <a:prstGeom prst="rect">
            <a:avLst/>
          </a:prstGeom>
          <a:solidFill>
            <a:srgbClr val="FFFFFF"/>
          </a:solidFill>
          <a:ln w="12700">
            <a:solidFill>
              <a:schemeClr val="tx1"/>
            </a:solidFill>
            <a:miter lim="800000"/>
            <a:headEnd type="none" w="sm" len="sm"/>
            <a:tailEnd type="none" w="sm" len="sm"/>
          </a:ln>
        </p:spPr>
        <p:txBody>
          <a:bodyPr wrap="none" anchor="ctr"/>
          <a:lstStyle/>
          <a:p>
            <a:endParaRPr lang="en-US">
              <a:solidFill>
                <a:prstClr val="black"/>
              </a:solidFill>
            </a:endParaRPr>
          </a:p>
        </p:txBody>
      </p:sp>
      <p:sp>
        <p:nvSpPr>
          <p:cNvPr id="16" name="Text Box 8"/>
          <p:cNvSpPr txBox="1">
            <a:spLocks noChangeArrowheads="1"/>
          </p:cNvSpPr>
          <p:nvPr/>
        </p:nvSpPr>
        <p:spPr bwMode="auto">
          <a:xfrm>
            <a:off x="2924175" y="4439245"/>
            <a:ext cx="2514600" cy="646331"/>
          </a:xfrm>
          <a:prstGeom prst="rect">
            <a:avLst/>
          </a:prstGeom>
          <a:noFill/>
          <a:ln w="12700">
            <a:noFill/>
            <a:miter lim="800000"/>
            <a:headEnd type="none" w="sm" len="sm"/>
            <a:tailEnd type="none" w="sm" len="sm"/>
          </a:ln>
        </p:spPr>
        <p:txBody>
          <a:bodyPr>
            <a:spAutoFit/>
          </a:bodyPr>
          <a:lstStyle/>
          <a:p>
            <a:pPr algn="ctr" eaLnBrk="0" hangingPunct="0"/>
            <a:r>
              <a:rPr lang="en-US" b="1" dirty="0">
                <a:solidFill>
                  <a:prstClr val="black"/>
                </a:solidFill>
                <a:latin typeface="Arial" panose="020B0604020202020204" pitchFamily="34" charset="0"/>
                <a:cs typeface="Arial" panose="020B0604020202020204" pitchFamily="34" charset="0"/>
              </a:rPr>
              <a:t>Panel </a:t>
            </a:r>
            <a:r>
              <a:rPr lang="en-US" b="1" dirty="0" smtClean="0">
                <a:solidFill>
                  <a:prstClr val="black"/>
                </a:solidFill>
                <a:latin typeface="Arial" panose="020B0604020202020204" pitchFamily="34" charset="0"/>
                <a:cs typeface="Arial" panose="020B0604020202020204" pitchFamily="34" charset="0"/>
              </a:rPr>
              <a:t>Summary</a:t>
            </a:r>
            <a:endParaRPr lang="en-US" dirty="0" smtClean="0">
              <a:solidFill>
                <a:prstClr val="black"/>
              </a:solidFill>
              <a:latin typeface="Arial" panose="020B0604020202020204" pitchFamily="34" charset="0"/>
              <a:cs typeface="Arial" panose="020B0604020202020204" pitchFamily="34" charset="0"/>
            </a:endParaRPr>
          </a:p>
          <a:p>
            <a:pPr algn="ctr" eaLnBrk="0" hangingPunct="0"/>
            <a:r>
              <a:rPr lang="en-US" b="1" dirty="0" smtClean="0">
                <a:solidFill>
                  <a:prstClr val="black"/>
                </a:solidFill>
                <a:latin typeface="Arial" panose="020B0604020202020204" pitchFamily="34" charset="0"/>
                <a:cs typeface="Arial" panose="020B0604020202020204" pitchFamily="34" charset="0"/>
              </a:rPr>
              <a:t>(if applicable)</a:t>
            </a:r>
            <a:endParaRPr lang="en-US" b="1" dirty="0">
              <a:solidFill>
                <a:prstClr val="black"/>
              </a:solidFill>
              <a:latin typeface="Arial" panose="020B0604020202020204" pitchFamily="34" charset="0"/>
              <a:cs typeface="Arial" panose="020B0604020202020204" pitchFamily="34" charset="0"/>
            </a:endParaRPr>
          </a:p>
        </p:txBody>
      </p:sp>
      <p:sp>
        <p:nvSpPr>
          <p:cNvPr id="18" name="Text Box 9"/>
          <p:cNvSpPr txBox="1">
            <a:spLocks noChangeArrowheads="1"/>
          </p:cNvSpPr>
          <p:nvPr/>
        </p:nvSpPr>
        <p:spPr bwMode="auto">
          <a:xfrm>
            <a:off x="5715000" y="4410670"/>
            <a:ext cx="2971800" cy="923330"/>
          </a:xfrm>
          <a:prstGeom prst="rect">
            <a:avLst/>
          </a:prstGeom>
          <a:noFill/>
          <a:ln w="12700">
            <a:noFill/>
            <a:miter lim="800000"/>
            <a:headEnd type="none" w="sm" len="sm"/>
            <a:tailEnd type="none" w="sm" len="sm"/>
          </a:ln>
        </p:spPr>
        <p:txBody>
          <a:bodyPr>
            <a:spAutoFit/>
          </a:bodyPr>
          <a:lstStyle/>
          <a:p>
            <a:pPr algn="ctr" eaLnBrk="0" hangingPunct="0"/>
            <a:r>
              <a:rPr lang="en-US" b="1" dirty="0">
                <a:solidFill>
                  <a:prstClr val="black"/>
                </a:solidFill>
                <a:latin typeface="Arial" panose="020B0604020202020204" pitchFamily="34" charset="0"/>
                <a:cs typeface="Arial" panose="020B0604020202020204" pitchFamily="34" charset="0"/>
              </a:rPr>
              <a:t>Context statement </a:t>
            </a:r>
            <a:r>
              <a:rPr lang="en-US" b="1" dirty="0" smtClean="0">
                <a:solidFill>
                  <a:prstClr val="black"/>
                </a:solidFill>
                <a:latin typeface="Arial" panose="020B0604020202020204" pitchFamily="34" charset="0"/>
                <a:cs typeface="Arial" panose="020B0604020202020204" pitchFamily="34" charset="0"/>
              </a:rPr>
              <a:t/>
            </a:r>
            <a:br>
              <a:rPr lang="en-US" b="1" dirty="0" smtClean="0">
                <a:solidFill>
                  <a:prstClr val="black"/>
                </a:solidFill>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&amp; </a:t>
            </a:r>
            <a:br>
              <a:rPr lang="en-US" b="1" dirty="0" smtClean="0">
                <a:solidFill>
                  <a:prstClr val="black"/>
                </a:solidFill>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Award/Declination </a:t>
            </a:r>
            <a:r>
              <a:rPr lang="en-US" b="1" dirty="0">
                <a:solidFill>
                  <a:prstClr val="black"/>
                </a:solidFill>
                <a:latin typeface="Arial" panose="020B0604020202020204" pitchFamily="34" charset="0"/>
                <a:cs typeface="Arial" panose="020B0604020202020204" pitchFamily="34" charset="0"/>
              </a:rPr>
              <a:t>letter</a:t>
            </a:r>
          </a:p>
        </p:txBody>
      </p:sp>
      <p:grpSp>
        <p:nvGrpSpPr>
          <p:cNvPr id="19" name="Group 18"/>
          <p:cNvGrpSpPr>
            <a:grpSpLocks/>
          </p:cNvGrpSpPr>
          <p:nvPr/>
        </p:nvGrpSpPr>
        <p:grpSpPr bwMode="auto">
          <a:xfrm>
            <a:off x="5715000" y="2235082"/>
            <a:ext cx="1143000" cy="1524000"/>
            <a:chOff x="3552" y="528"/>
            <a:chExt cx="720" cy="960"/>
          </a:xfrm>
        </p:grpSpPr>
        <p:sp>
          <p:nvSpPr>
            <p:cNvPr id="20" name="Rectangle 19"/>
            <p:cNvSpPr>
              <a:spLocks noChangeArrowheads="1"/>
            </p:cNvSpPr>
            <p:nvPr/>
          </p:nvSpPr>
          <p:spPr bwMode="auto">
            <a:xfrm>
              <a:off x="3552" y="528"/>
              <a:ext cx="720" cy="960"/>
            </a:xfrm>
            <a:prstGeom prst="rect">
              <a:avLst/>
            </a:prstGeom>
            <a:solidFill>
              <a:srgbClr val="FFFFFF"/>
            </a:solidFill>
            <a:ln w="12700">
              <a:solidFill>
                <a:schemeClr val="tx1"/>
              </a:solidFill>
              <a:miter lim="800000"/>
              <a:headEnd type="none" w="sm" len="sm"/>
              <a:tailEnd type="none" w="sm" len="sm"/>
            </a:ln>
          </p:spPr>
          <p:txBody>
            <a:bodyPr wrap="none" anchor="ctr"/>
            <a:lstStyle/>
            <a:p>
              <a:endParaRPr lang="en-US">
                <a:solidFill>
                  <a:prstClr val="black"/>
                </a:solidFill>
              </a:endParaRPr>
            </a:p>
          </p:txBody>
        </p:sp>
        <p:sp>
          <p:nvSpPr>
            <p:cNvPr id="21" name="Text Box 14"/>
            <p:cNvSpPr txBox="1">
              <a:spLocks noChangeArrowheads="1"/>
            </p:cNvSpPr>
            <p:nvPr/>
          </p:nvSpPr>
          <p:spPr bwMode="auto">
            <a:xfrm>
              <a:off x="3768" y="1008"/>
              <a:ext cx="288" cy="288"/>
            </a:xfrm>
            <a:prstGeom prst="rect">
              <a:avLst/>
            </a:prstGeom>
            <a:noFill/>
            <a:ln w="12700">
              <a:noFill/>
              <a:miter lim="800000"/>
              <a:headEnd type="none" w="sm" len="sm"/>
              <a:tailEnd type="none" w="sm" len="sm"/>
            </a:ln>
          </p:spPr>
          <p:txBody>
            <a:bodyPr>
              <a:spAutoFit/>
            </a:bodyPr>
            <a:lstStyle/>
            <a:p>
              <a:pPr algn="ctr" eaLnBrk="0" hangingPunct="0"/>
              <a:r>
                <a:rPr lang="en-US" sz="2400">
                  <a:solidFill>
                    <a:prstClr val="black"/>
                  </a:solidFill>
                </a:rPr>
                <a:t>$</a:t>
              </a:r>
            </a:p>
          </p:txBody>
        </p:sp>
        <p:sp>
          <p:nvSpPr>
            <p:cNvPr id="22" name="Text Box 15"/>
            <p:cNvSpPr txBox="1">
              <a:spLocks noChangeArrowheads="1"/>
            </p:cNvSpPr>
            <p:nvPr/>
          </p:nvSpPr>
          <p:spPr bwMode="auto">
            <a:xfrm>
              <a:off x="3552" y="576"/>
              <a:ext cx="720" cy="400"/>
            </a:xfrm>
            <a:prstGeom prst="rect">
              <a:avLst/>
            </a:prstGeom>
            <a:noFill/>
            <a:ln w="12700">
              <a:noFill/>
              <a:miter lim="800000"/>
              <a:headEnd type="none" w="sm" len="sm"/>
              <a:tailEnd type="none" w="sm" len="sm"/>
            </a:ln>
          </p:spPr>
          <p:txBody>
            <a:bodyPr>
              <a:spAutoFit/>
            </a:bodyPr>
            <a:lstStyle/>
            <a:p>
              <a:pPr algn="ctr" eaLnBrk="0" hangingPunct="0"/>
              <a:r>
                <a:rPr lang="en-US" sz="400">
                  <a:solidFill>
                    <a:prstClr val="black"/>
                  </a:solidFill>
                </a:rPr>
                <a:t>NATIONAL SCIENCE FOUNDATION</a:t>
              </a:r>
            </a:p>
            <a:p>
              <a:pPr algn="ctr" eaLnBrk="0" hangingPunct="0"/>
              <a:r>
                <a:rPr lang="en-US" sz="400">
                  <a:solidFill>
                    <a:prstClr val="black"/>
                  </a:solidFill>
                </a:rPr>
                <a:t>4201 Wilson Boulevard</a:t>
              </a:r>
            </a:p>
            <a:p>
              <a:pPr algn="ctr" eaLnBrk="0" hangingPunct="0"/>
              <a:r>
                <a:rPr lang="en-US" sz="400">
                  <a:solidFill>
                    <a:prstClr val="black"/>
                  </a:solidFill>
                </a:rPr>
                <a:t>Arlington, Virginia  22230</a:t>
              </a:r>
            </a:p>
            <a:p>
              <a:pPr eaLnBrk="0" hangingPunct="0"/>
              <a:endParaRPr lang="en-US" sz="400">
                <a:solidFill>
                  <a:prstClr val="black"/>
                </a:solidFill>
              </a:endParaRPr>
            </a:p>
            <a:p>
              <a:pPr eaLnBrk="0" hangingPunct="0"/>
              <a:r>
                <a:rPr lang="en-US" sz="400">
                  <a:solidFill>
                    <a:prstClr val="black"/>
                  </a:solidFill>
                </a:rPr>
                <a:t>Dear Dr. Doe,</a:t>
              </a:r>
            </a:p>
            <a:p>
              <a:pPr eaLnBrk="0" hangingPunct="0"/>
              <a:endParaRPr lang="en-US" sz="400">
                <a:solidFill>
                  <a:prstClr val="black"/>
                </a:solidFill>
              </a:endParaRPr>
            </a:p>
            <a:p>
              <a:pPr eaLnBrk="0" hangingPunct="0"/>
              <a:r>
                <a:rPr lang="en-US" sz="400">
                  <a:solidFill>
                    <a:prstClr val="black"/>
                  </a:solidFill>
                </a:rPr>
                <a:t>The National Science Foundation hereby awards a grant of... </a:t>
              </a:r>
            </a:p>
            <a:p>
              <a:pPr algn="ctr" eaLnBrk="0" hangingPunct="0"/>
              <a:endParaRPr lang="en-US" sz="400">
                <a:solidFill>
                  <a:prstClr val="black"/>
                </a:solidFill>
              </a:endParaRPr>
            </a:p>
          </p:txBody>
        </p:sp>
      </p:grpSp>
      <p:grpSp>
        <p:nvGrpSpPr>
          <p:cNvPr id="23" name="Group 16"/>
          <p:cNvGrpSpPr>
            <a:grpSpLocks/>
          </p:cNvGrpSpPr>
          <p:nvPr/>
        </p:nvGrpSpPr>
        <p:grpSpPr bwMode="auto">
          <a:xfrm>
            <a:off x="7391400" y="2539882"/>
            <a:ext cx="1143000" cy="1524000"/>
            <a:chOff x="4608" y="912"/>
            <a:chExt cx="720" cy="960"/>
          </a:xfrm>
        </p:grpSpPr>
        <p:sp>
          <p:nvSpPr>
            <p:cNvPr id="24" name="Rectangle 17"/>
            <p:cNvSpPr>
              <a:spLocks noChangeArrowheads="1"/>
            </p:cNvSpPr>
            <p:nvPr/>
          </p:nvSpPr>
          <p:spPr bwMode="auto">
            <a:xfrm>
              <a:off x="4608" y="912"/>
              <a:ext cx="720" cy="960"/>
            </a:xfrm>
            <a:prstGeom prst="rect">
              <a:avLst/>
            </a:prstGeom>
            <a:solidFill>
              <a:srgbClr val="FFFFFF"/>
            </a:solidFill>
            <a:ln w="12700">
              <a:solidFill>
                <a:schemeClr val="tx1"/>
              </a:solidFill>
              <a:miter lim="800000"/>
              <a:headEnd type="none" w="sm" len="sm"/>
              <a:tailEnd type="none" w="sm" len="sm"/>
            </a:ln>
          </p:spPr>
          <p:txBody>
            <a:bodyPr wrap="none" anchor="ctr"/>
            <a:lstStyle/>
            <a:p>
              <a:endParaRPr lang="en-US">
                <a:solidFill>
                  <a:prstClr val="black"/>
                </a:solidFill>
              </a:endParaRPr>
            </a:p>
          </p:txBody>
        </p:sp>
        <p:sp>
          <p:nvSpPr>
            <p:cNvPr id="25" name="Text Box 18"/>
            <p:cNvSpPr txBox="1">
              <a:spLocks noChangeArrowheads="1"/>
            </p:cNvSpPr>
            <p:nvPr/>
          </p:nvSpPr>
          <p:spPr bwMode="auto">
            <a:xfrm>
              <a:off x="4608" y="960"/>
              <a:ext cx="720" cy="476"/>
            </a:xfrm>
            <a:prstGeom prst="rect">
              <a:avLst/>
            </a:prstGeom>
            <a:noFill/>
            <a:ln w="12700">
              <a:noFill/>
              <a:miter lim="800000"/>
              <a:headEnd type="none" w="sm" len="sm"/>
              <a:tailEnd type="none" w="sm" len="sm"/>
            </a:ln>
          </p:spPr>
          <p:txBody>
            <a:bodyPr>
              <a:spAutoFit/>
            </a:bodyPr>
            <a:lstStyle/>
            <a:p>
              <a:pPr algn="ctr" eaLnBrk="0" hangingPunct="0"/>
              <a:r>
                <a:rPr lang="en-US" sz="400">
                  <a:solidFill>
                    <a:prstClr val="black"/>
                  </a:solidFill>
                </a:rPr>
                <a:t>NATIONAL SCIENCE FOUNDATION</a:t>
              </a:r>
            </a:p>
            <a:p>
              <a:pPr algn="ctr" eaLnBrk="0" hangingPunct="0"/>
              <a:r>
                <a:rPr lang="en-US" sz="400">
                  <a:solidFill>
                    <a:prstClr val="black"/>
                  </a:solidFill>
                </a:rPr>
                <a:t>4201 Wilson Boulevard</a:t>
              </a:r>
            </a:p>
            <a:p>
              <a:pPr algn="ctr" eaLnBrk="0" hangingPunct="0"/>
              <a:r>
                <a:rPr lang="en-US" sz="400">
                  <a:solidFill>
                    <a:prstClr val="black"/>
                  </a:solidFill>
                </a:rPr>
                <a:t>Arlington, Virginia  22230</a:t>
              </a:r>
            </a:p>
            <a:p>
              <a:pPr eaLnBrk="0" hangingPunct="0"/>
              <a:endParaRPr lang="en-US" sz="400">
                <a:solidFill>
                  <a:prstClr val="black"/>
                </a:solidFill>
              </a:endParaRPr>
            </a:p>
            <a:p>
              <a:pPr eaLnBrk="0" hangingPunct="0"/>
              <a:r>
                <a:rPr lang="en-US" sz="400">
                  <a:solidFill>
                    <a:prstClr val="black"/>
                  </a:solidFill>
                </a:rPr>
                <a:t>Dear Dr. Doe,</a:t>
              </a:r>
            </a:p>
            <a:p>
              <a:pPr eaLnBrk="0" hangingPunct="0"/>
              <a:endParaRPr lang="en-US" sz="400">
                <a:solidFill>
                  <a:prstClr val="black"/>
                </a:solidFill>
              </a:endParaRPr>
            </a:p>
            <a:p>
              <a:pPr eaLnBrk="0" hangingPunct="0"/>
              <a:r>
                <a:rPr lang="en-US" sz="400">
                  <a:solidFill>
                    <a:prstClr val="black"/>
                  </a:solidFill>
                </a:rPr>
                <a:t>I regret to inform you that the National Science Foundation is unable to support your proposal referenced above...</a:t>
              </a:r>
            </a:p>
            <a:p>
              <a:pPr eaLnBrk="0" hangingPunct="0"/>
              <a:endParaRPr lang="en-US" sz="400">
                <a:solidFill>
                  <a:prstClr val="black"/>
                </a:solidFill>
              </a:endParaRPr>
            </a:p>
            <a:p>
              <a:pPr algn="ctr" eaLnBrk="0" hangingPunct="0"/>
              <a:endParaRPr lang="en-US" sz="400">
                <a:solidFill>
                  <a:prstClr val="black"/>
                </a:solidFill>
              </a:endParaRPr>
            </a:p>
          </p:txBody>
        </p:sp>
      </p:grpSp>
      <p:sp>
        <p:nvSpPr>
          <p:cNvPr id="26" name="Text Box 21"/>
          <p:cNvSpPr txBox="1">
            <a:spLocks noChangeArrowheads="1"/>
          </p:cNvSpPr>
          <p:nvPr/>
        </p:nvSpPr>
        <p:spPr bwMode="auto">
          <a:xfrm>
            <a:off x="6934200" y="2920882"/>
            <a:ext cx="381000" cy="366713"/>
          </a:xfrm>
          <a:prstGeom prst="rect">
            <a:avLst/>
          </a:prstGeom>
          <a:noFill/>
          <a:ln w="9525">
            <a:noFill/>
            <a:miter lim="800000"/>
            <a:headEnd/>
            <a:tailEnd/>
          </a:ln>
          <a:effectLst/>
        </p:spPr>
        <p:txBody>
          <a:bodyPr>
            <a:spAutoFit/>
          </a:bodyPr>
          <a:lstStyle/>
          <a:p>
            <a:pPr>
              <a:spcBef>
                <a:spcPct val="50000"/>
              </a:spcBef>
            </a:pPr>
            <a:r>
              <a:rPr lang="en-US" b="1">
                <a:solidFill>
                  <a:prstClr val="black"/>
                </a:solidFill>
              </a:rPr>
              <a:t>&amp;</a:t>
            </a:r>
          </a:p>
        </p:txBody>
      </p:sp>
      <p:sp>
        <p:nvSpPr>
          <p:cNvPr id="2" name="Slide Number Placeholder 1"/>
          <p:cNvSpPr>
            <a:spLocks noGrp="1"/>
          </p:cNvSpPr>
          <p:nvPr>
            <p:ph type="sldNum" sz="quarter" idx="12"/>
          </p:nvPr>
        </p:nvSpPr>
        <p:spPr/>
        <p:txBody>
          <a:bodyPr/>
          <a:lstStyle/>
          <a:p>
            <a:fld id="{0647F3F5-2718-4C11-898E-59BF5B29279A}" type="slidenum">
              <a:rPr lang="en-US" smtClean="0">
                <a:solidFill>
                  <a:prstClr val="black">
                    <a:tint val="75000"/>
                  </a:prstClr>
                </a:solidFill>
              </a:rPr>
              <a:pPr/>
              <a:t>57</a:t>
            </a:fld>
            <a:endParaRPr lang="en-US">
              <a:solidFill>
                <a:prstClr val="black">
                  <a:tint val="75000"/>
                </a:prstClr>
              </a:solidFill>
            </a:endParaRPr>
          </a:p>
        </p:txBody>
      </p:sp>
      <p:sp>
        <p:nvSpPr>
          <p:cNvPr id="3" name="Date Placeholder 2"/>
          <p:cNvSpPr>
            <a:spLocks noGrp="1"/>
          </p:cNvSpPr>
          <p:nvPr>
            <p:ph type="dt" sz="half" idx="10"/>
          </p:nvPr>
        </p:nvSpPr>
        <p:spPr/>
        <p:txBody>
          <a:bodyPr/>
          <a:lstStyle/>
          <a:p>
            <a:fld id="{38D0938A-7BCC-4567-B12C-CC537A1155A0}" type="datetime1">
              <a:rPr lang="en-US" smtClean="0">
                <a:solidFill>
                  <a:prstClr val="black">
                    <a:tint val="75000"/>
                  </a:prstClr>
                </a:solidFill>
              </a:rPr>
              <a:pPr/>
              <a:t>4/23/2015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2744070098"/>
      </p:ext>
    </p:extLst>
  </p:cSld>
  <p:clrMapOvr>
    <a:masterClrMapping/>
  </p:clrMapOvr>
  <p:transition advClick="0" advTm="6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dirty="0" smtClean="0">
                <a:latin typeface="Arial" panose="020B0604020202020204" pitchFamily="34" charset="0"/>
                <a:cs typeface="Arial" panose="020B0604020202020204" pitchFamily="34" charset="0"/>
              </a:rPr>
              <a:t>Audience for Reviews</a:t>
            </a:r>
          </a:p>
        </p:txBody>
      </p:sp>
      <p:sp>
        <p:nvSpPr>
          <p:cNvPr id="32771" name="Rectangle 3"/>
          <p:cNvSpPr>
            <a:spLocks noGrp="1" noChangeArrowheads="1"/>
          </p:cNvSpPr>
          <p:nvPr>
            <p:ph idx="1"/>
          </p:nvPr>
        </p:nvSpPr>
        <p:spPr/>
        <p:txBody>
          <a:bodyPr>
            <a:normAutofit/>
          </a:bodyPr>
          <a:lstStyle/>
          <a:p>
            <a:r>
              <a:rPr lang="en-US" sz="2800" dirty="0" smtClean="0">
                <a:latin typeface="Arial" panose="020B0604020202020204" pitchFamily="34" charset="0"/>
                <a:cs typeface="Arial" panose="020B0604020202020204" pitchFamily="34" charset="0"/>
              </a:rPr>
              <a:t>NSF program directors</a:t>
            </a:r>
          </a:p>
          <a:p>
            <a:pPr lvl="1"/>
            <a:r>
              <a:rPr lang="en-US" sz="2800" dirty="0" smtClean="0">
                <a:latin typeface="Arial" panose="020B0604020202020204" pitchFamily="34" charset="0"/>
                <a:cs typeface="Arial" panose="020B0604020202020204" pitchFamily="34" charset="0"/>
              </a:rPr>
              <a:t>Informs recommendations relative to funding</a:t>
            </a:r>
          </a:p>
          <a:p>
            <a:pPr lvl="1"/>
            <a:r>
              <a:rPr lang="en-US" sz="2800" dirty="0" smtClean="0">
                <a:latin typeface="Arial" panose="020B0604020202020204" pitchFamily="34" charset="0"/>
                <a:cs typeface="Arial" panose="020B0604020202020204" pitchFamily="34" charset="0"/>
              </a:rPr>
              <a:t>Guides pre-award negotiations</a:t>
            </a:r>
          </a:p>
          <a:p>
            <a:r>
              <a:rPr lang="en-US" sz="2800" dirty="0" smtClean="0">
                <a:latin typeface="Arial" panose="020B0604020202020204" pitchFamily="34" charset="0"/>
                <a:cs typeface="Arial" panose="020B0604020202020204" pitchFamily="34" charset="0"/>
              </a:rPr>
              <a:t>Applicants</a:t>
            </a:r>
          </a:p>
          <a:p>
            <a:pPr lvl="1"/>
            <a:r>
              <a:rPr lang="en-US" sz="2800" dirty="0" smtClean="0">
                <a:latin typeface="Arial" panose="020B0604020202020204" pitchFamily="34" charset="0"/>
                <a:cs typeface="Arial" panose="020B0604020202020204" pitchFamily="34" charset="0"/>
              </a:rPr>
              <a:t>If proposal is funded:</a:t>
            </a:r>
          </a:p>
          <a:p>
            <a:pPr lvl="2"/>
            <a:r>
              <a:rPr lang="en-US" sz="2400" dirty="0" smtClean="0">
                <a:latin typeface="Arial" panose="020B0604020202020204" pitchFamily="34" charset="0"/>
                <a:cs typeface="Arial" panose="020B0604020202020204" pitchFamily="34" charset="0"/>
              </a:rPr>
              <a:t>Provides suggestions for improving project</a:t>
            </a:r>
          </a:p>
          <a:p>
            <a:pPr lvl="1"/>
            <a:r>
              <a:rPr lang="en-US" sz="2800" dirty="0" smtClean="0">
                <a:latin typeface="Arial" panose="020B0604020202020204" pitchFamily="34" charset="0"/>
                <a:cs typeface="Arial" panose="020B0604020202020204" pitchFamily="34" charset="0"/>
              </a:rPr>
              <a:t>If proposal is not funded:</a:t>
            </a:r>
          </a:p>
          <a:p>
            <a:pPr lvl="2"/>
            <a:r>
              <a:rPr lang="en-US" sz="2400" dirty="0" smtClean="0">
                <a:latin typeface="Arial" panose="020B0604020202020204" pitchFamily="34" charset="0"/>
                <a:cs typeface="Arial" panose="020B0604020202020204" pitchFamily="34" charset="0"/>
              </a:rPr>
              <a:t>Provides information to guide a revision of the proposal</a:t>
            </a:r>
          </a:p>
        </p:txBody>
      </p:sp>
      <p:sp>
        <p:nvSpPr>
          <p:cNvPr id="2" name="Slide Number Placeholder 1"/>
          <p:cNvSpPr>
            <a:spLocks noGrp="1"/>
          </p:cNvSpPr>
          <p:nvPr>
            <p:ph type="sldNum" sz="quarter" idx="12"/>
          </p:nvPr>
        </p:nvSpPr>
        <p:spPr/>
        <p:txBody>
          <a:bodyPr/>
          <a:lstStyle/>
          <a:p>
            <a:fld id="{0647F3F5-2718-4C11-898E-59BF5B29279A}" type="slidenum">
              <a:rPr lang="en-US" smtClean="0">
                <a:solidFill>
                  <a:prstClr val="black">
                    <a:tint val="75000"/>
                  </a:prstClr>
                </a:solidFill>
              </a:rPr>
              <a:pPr/>
              <a:t>58</a:t>
            </a:fld>
            <a:endParaRPr lang="en-US">
              <a:solidFill>
                <a:prstClr val="black">
                  <a:tint val="75000"/>
                </a:prstClr>
              </a:solidFill>
            </a:endParaRPr>
          </a:p>
        </p:txBody>
      </p:sp>
      <p:sp>
        <p:nvSpPr>
          <p:cNvPr id="3" name="Date Placeholder 2"/>
          <p:cNvSpPr>
            <a:spLocks noGrp="1"/>
          </p:cNvSpPr>
          <p:nvPr>
            <p:ph type="dt" sz="half" idx="10"/>
          </p:nvPr>
        </p:nvSpPr>
        <p:spPr/>
        <p:txBody>
          <a:bodyPr/>
          <a:lstStyle/>
          <a:p>
            <a:fld id="{40A2562E-4F7D-45A3-A457-73E6510EB7C6}" type="datetime1">
              <a:rPr lang="en-US" smtClean="0">
                <a:solidFill>
                  <a:prstClr val="black">
                    <a:tint val="75000"/>
                  </a:prstClr>
                </a:solidFill>
              </a:rPr>
              <a:pPr/>
              <a:t>4/23/2015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2762973351"/>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smtClean="0">
                <a:latin typeface="Arial" panose="020B0604020202020204" pitchFamily="34" charset="0"/>
                <a:cs typeface="Arial" panose="020B0604020202020204" pitchFamily="34" charset="0"/>
              </a:rPr>
              <a:t>Parts of the Review</a:t>
            </a:r>
          </a:p>
        </p:txBody>
      </p:sp>
      <p:sp>
        <p:nvSpPr>
          <p:cNvPr id="13315" name="Rectangle 3"/>
          <p:cNvSpPr>
            <a:spLocks noGrp="1" noChangeArrowheads="1"/>
          </p:cNvSpPr>
          <p:nvPr>
            <p:ph idx="1"/>
          </p:nvPr>
        </p:nvSpPr>
        <p:spPr/>
        <p:txBody>
          <a:bodyPr/>
          <a:lstStyle/>
          <a:p>
            <a:pPr eaLnBrk="1" hangingPunct="1">
              <a:lnSpc>
                <a:spcPct val="90000"/>
              </a:lnSpc>
            </a:pPr>
            <a:r>
              <a:rPr lang="en-US" sz="2800" dirty="0" smtClean="0">
                <a:latin typeface="Arial" panose="020B0604020202020204" pitchFamily="34" charset="0"/>
                <a:cs typeface="Arial" panose="020B0604020202020204" pitchFamily="34" charset="0"/>
              </a:rPr>
              <a:t>Rating</a:t>
            </a:r>
          </a:p>
          <a:p>
            <a:pPr lvl="1" eaLnBrk="1" hangingPunct="1">
              <a:lnSpc>
                <a:spcPct val="90000"/>
              </a:lnSpc>
            </a:pPr>
            <a:r>
              <a:rPr lang="en-US" sz="2800" i="1" dirty="0" smtClean="0">
                <a:latin typeface="Arial" panose="020B0604020202020204" pitchFamily="34" charset="0"/>
                <a:cs typeface="Arial" panose="020B0604020202020204" pitchFamily="34" charset="0"/>
              </a:rPr>
              <a:t>Excellent, Very Good, Good, Fair, and Poor</a:t>
            </a:r>
            <a:br>
              <a:rPr lang="en-US" sz="2800" i="1" dirty="0" smtClean="0">
                <a:latin typeface="Arial" panose="020B0604020202020204" pitchFamily="34" charset="0"/>
                <a:cs typeface="Arial" panose="020B0604020202020204" pitchFamily="34" charset="0"/>
              </a:rPr>
            </a:br>
            <a:endParaRPr lang="en-US" sz="2800" i="1" dirty="0" smtClean="0">
              <a:latin typeface="Arial" panose="020B0604020202020204" pitchFamily="34" charset="0"/>
              <a:cs typeface="Arial" panose="020B0604020202020204" pitchFamily="34" charset="0"/>
            </a:endParaRPr>
          </a:p>
          <a:p>
            <a:pPr eaLnBrk="1" hangingPunct="1">
              <a:lnSpc>
                <a:spcPct val="90000"/>
              </a:lnSpc>
            </a:pPr>
            <a:r>
              <a:rPr lang="en-US" sz="2800" dirty="0" smtClean="0">
                <a:latin typeface="Arial" panose="020B0604020202020204" pitchFamily="34" charset="0"/>
                <a:cs typeface="Arial" panose="020B0604020202020204" pitchFamily="34" charset="0"/>
              </a:rPr>
              <a:t>Text - evidence supporting the rating presented in terms of</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a:t>
            </a:r>
          </a:p>
          <a:p>
            <a:pPr lvl="1" eaLnBrk="1" hangingPunct="1">
              <a:lnSpc>
                <a:spcPct val="90000"/>
              </a:lnSpc>
            </a:pPr>
            <a:r>
              <a:rPr lang="en-US" sz="2800" dirty="0" smtClean="0">
                <a:latin typeface="Arial" panose="020B0604020202020204" pitchFamily="34" charset="0"/>
                <a:cs typeface="Arial" panose="020B0604020202020204" pitchFamily="34" charset="0"/>
              </a:rPr>
              <a:t>Intellectual Merit (IM)</a:t>
            </a:r>
          </a:p>
          <a:p>
            <a:pPr lvl="1" eaLnBrk="1" hangingPunct="1">
              <a:lnSpc>
                <a:spcPct val="90000"/>
              </a:lnSpc>
            </a:pPr>
            <a:r>
              <a:rPr lang="en-US" sz="2800" dirty="0" smtClean="0">
                <a:latin typeface="Arial" panose="020B0604020202020204" pitchFamily="34" charset="0"/>
                <a:cs typeface="Arial" panose="020B0604020202020204" pitchFamily="34" charset="0"/>
              </a:rPr>
              <a:t>Broader Impacts (BI)</a:t>
            </a:r>
          </a:p>
        </p:txBody>
      </p:sp>
      <p:sp>
        <p:nvSpPr>
          <p:cNvPr id="14338" name="Slide Number Placeholder 3"/>
          <p:cNvSpPr>
            <a:spLocks noGrp="1"/>
          </p:cNvSpPr>
          <p:nvPr>
            <p:ph type="sldNum" sz="quarter" idx="12"/>
          </p:nvPr>
        </p:nvSpPr>
        <p:spPr/>
        <p:txBody>
          <a:bodyPr/>
          <a:lstStyle/>
          <a:p>
            <a:pPr>
              <a:defRPr/>
            </a:pPr>
            <a:fld id="{BF588F67-ACB7-44A3-9290-D6957EE31A56}" type="slidenum">
              <a:rPr lang="en-US">
                <a:solidFill>
                  <a:prstClr val="black">
                    <a:tint val="75000"/>
                  </a:prstClr>
                </a:solidFill>
              </a:rPr>
              <a:pPr>
                <a:defRPr/>
              </a:pPr>
              <a:t>59</a:t>
            </a:fld>
            <a:endParaRPr lang="en-US">
              <a:solidFill>
                <a:prstClr val="black">
                  <a:tint val="75000"/>
                </a:prstClr>
              </a:solidFill>
            </a:endParaRPr>
          </a:p>
        </p:txBody>
      </p:sp>
      <p:sp>
        <p:nvSpPr>
          <p:cNvPr id="2" name="Date Placeholder 1"/>
          <p:cNvSpPr>
            <a:spLocks noGrp="1"/>
          </p:cNvSpPr>
          <p:nvPr>
            <p:ph type="dt" sz="half" idx="10"/>
          </p:nvPr>
        </p:nvSpPr>
        <p:spPr/>
        <p:txBody>
          <a:bodyPr/>
          <a:lstStyle/>
          <a:p>
            <a:fld id="{28B82FE2-3283-47E4-89D9-AC4210190648}" type="datetime1">
              <a:rPr lang="en-US" smtClean="0">
                <a:solidFill>
                  <a:prstClr val="black">
                    <a:tint val="75000"/>
                  </a:prstClr>
                </a:solidFill>
              </a:rPr>
              <a:pPr/>
              <a:t>4/23/2015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499336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762000"/>
            <a:ext cx="8229600" cy="2761270"/>
          </a:xfrm>
        </p:spPr>
        <p:txBody>
          <a:bodyPr>
            <a:normAutofit/>
          </a:bodyPr>
          <a:lstStyle/>
          <a:p>
            <a:r>
              <a:rPr lang="en-US" dirty="0" smtClean="0">
                <a:latin typeface="Arial" panose="020B0604020202020204" pitchFamily="34" charset="0"/>
                <a:cs typeface="Arial" panose="020B0604020202020204" pitchFamily="34" charset="0"/>
              </a:rPr>
              <a:t>Why was my Proposal NOT Funded? </a:t>
            </a:r>
            <a:br>
              <a:rPr lang="en-US" dirty="0" smtClean="0">
                <a:latin typeface="Arial" panose="020B0604020202020204" pitchFamily="34" charset="0"/>
                <a:cs typeface="Arial" panose="020B0604020202020204" pitchFamily="34" charset="0"/>
              </a:rPr>
            </a:br>
            <a:r>
              <a:rPr lang="en-US" sz="3600" dirty="0" smtClean="0">
                <a:latin typeface="Arial" panose="020B0604020202020204" pitchFamily="34" charset="0"/>
                <a:cs typeface="Arial" panose="020B0604020202020204" pitchFamily="34" charset="0"/>
              </a:rPr>
              <a:t>Learning about Effective Proposal Writing via the Review Process</a:t>
            </a:r>
            <a:endParaRPr lang="en-US" dirty="0">
              <a:latin typeface="Arial" panose="020B0604020202020204" pitchFamily="34" charset="0"/>
              <a:cs typeface="Arial" panose="020B0604020202020204" pitchFamily="34" charset="0"/>
            </a:endParaRPr>
          </a:p>
        </p:txBody>
      </p:sp>
      <p:sp>
        <p:nvSpPr>
          <p:cNvPr id="6" name="Subtitle 5"/>
          <p:cNvSpPr>
            <a:spLocks noGrp="1"/>
          </p:cNvSpPr>
          <p:nvPr>
            <p:ph type="subTitle" idx="1"/>
          </p:nvPr>
        </p:nvSpPr>
        <p:spPr>
          <a:xfrm>
            <a:off x="1219200" y="3962400"/>
            <a:ext cx="6400800" cy="2209800"/>
          </a:xfrm>
        </p:spPr>
        <p:txBody>
          <a:bodyPr>
            <a:noAutofit/>
          </a:bodyPr>
          <a:lstStyle/>
          <a:p>
            <a:r>
              <a:rPr lang="en-US" sz="2800" b="1" dirty="0" smtClean="0">
                <a:latin typeface="Arial" panose="020B0604020202020204" pitchFamily="34" charset="0"/>
                <a:cs typeface="Arial" panose="020B0604020202020204" pitchFamily="34" charset="0"/>
              </a:rPr>
              <a:t>Mike </a:t>
            </a:r>
            <a:r>
              <a:rPr lang="en-US" sz="2800" b="1" dirty="0" err="1" smtClean="0">
                <a:latin typeface="Arial" panose="020B0604020202020204" pitchFamily="34" charset="0"/>
                <a:cs typeface="Arial" panose="020B0604020202020204" pitchFamily="34" charset="0"/>
              </a:rPr>
              <a:t>Erlinger</a:t>
            </a:r>
            <a:r>
              <a:rPr lang="en-US" sz="2800" b="1" dirty="0" smtClean="0">
                <a:latin typeface="Arial" panose="020B0604020202020204" pitchFamily="34" charset="0"/>
                <a:cs typeface="Arial" panose="020B0604020202020204" pitchFamily="34" charset="0"/>
              </a:rPr>
              <a:t>, </a:t>
            </a:r>
            <a:r>
              <a:rPr lang="en-US" sz="2800" b="1" dirty="0" smtClean="0">
                <a:latin typeface="Arial" panose="020B0604020202020204" pitchFamily="34" charset="0"/>
                <a:cs typeface="Arial" panose="020B0604020202020204" pitchFamily="34" charset="0"/>
                <a:hlinkClick r:id="rId3"/>
              </a:rPr>
              <a:t>merlinge@nsf.gov</a:t>
            </a:r>
            <a:endParaRPr lang="en-US" sz="2800" b="1" dirty="0" smtClean="0">
              <a:latin typeface="Arial" panose="020B0604020202020204" pitchFamily="34" charset="0"/>
              <a:cs typeface="Arial" panose="020B0604020202020204" pitchFamily="34" charset="0"/>
            </a:endParaRPr>
          </a:p>
          <a:p>
            <a:r>
              <a:rPr lang="en-US" sz="2800" b="1" dirty="0" smtClean="0">
                <a:latin typeface="Arial" panose="020B0604020202020204" pitchFamily="34" charset="0"/>
                <a:cs typeface="Arial" panose="020B0604020202020204" pitchFamily="34" charset="0"/>
              </a:rPr>
              <a:t>Program Director</a:t>
            </a:r>
          </a:p>
          <a:p>
            <a:r>
              <a:rPr lang="en-US" sz="2800" b="1" dirty="0" smtClean="0">
                <a:latin typeface="Arial" panose="020B0604020202020204" pitchFamily="34" charset="0"/>
                <a:cs typeface="Arial" panose="020B0604020202020204" pitchFamily="34" charset="0"/>
              </a:rPr>
              <a:t>EHR/DUE</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0749" y="4267200"/>
            <a:ext cx="990600" cy="996567"/>
          </a:xfrm>
          <a:prstGeom prst="rect">
            <a:avLst/>
          </a:prstGeom>
        </p:spPr>
      </p:pic>
    </p:spTree>
    <p:extLst>
      <p:ext uri="{BB962C8B-B14F-4D97-AF65-F5344CB8AC3E}">
        <p14:creationId xmlns:p14="http://schemas.microsoft.com/office/powerpoint/2010/main" val="21574322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01650" y="292100"/>
            <a:ext cx="7772400" cy="1143000"/>
          </a:xfrm>
        </p:spPr>
        <p:txBody>
          <a:bodyPr/>
          <a:lstStyle/>
          <a:p>
            <a:pPr eaLnBrk="1" hangingPunct="1"/>
            <a:r>
              <a:rPr lang="en-US" dirty="0" smtClean="0">
                <a:latin typeface="Arial" panose="020B0604020202020204" pitchFamily="34" charset="0"/>
                <a:cs typeface="Arial" panose="020B0604020202020204" pitchFamily="34" charset="0"/>
              </a:rPr>
              <a:t>Overview of the Review</a:t>
            </a:r>
          </a:p>
        </p:txBody>
      </p:sp>
      <p:sp>
        <p:nvSpPr>
          <p:cNvPr id="12291" name="Rectangle 3"/>
          <p:cNvSpPr>
            <a:spLocks noGrp="1" noChangeArrowheads="1"/>
          </p:cNvSpPr>
          <p:nvPr>
            <p:ph idx="1"/>
          </p:nvPr>
        </p:nvSpPr>
        <p:spPr>
          <a:xfrm>
            <a:off x="533400" y="1219200"/>
            <a:ext cx="8077200" cy="4876800"/>
          </a:xfrm>
        </p:spPr>
        <p:txBody>
          <a:bodyPr>
            <a:normAutofit fontScale="92500" lnSpcReduction="10000"/>
          </a:bodyPr>
          <a:lstStyle/>
          <a:p>
            <a:pPr eaLnBrk="1" hangingPunct="1">
              <a:lnSpc>
                <a:spcPct val="90000"/>
              </a:lnSpc>
            </a:pPr>
            <a:r>
              <a:rPr lang="en-US" sz="2800" dirty="0" smtClean="0">
                <a:latin typeface="Arial" panose="020B0604020202020204" pitchFamily="34" charset="0"/>
                <a:cs typeface="Arial" panose="020B0604020202020204" pitchFamily="34" charset="0"/>
              </a:rPr>
              <a:t>The review expresses the reviewers </a:t>
            </a:r>
            <a:r>
              <a:rPr lang="en-US" sz="2800" u="sng" dirty="0" smtClean="0">
                <a:latin typeface="Arial" panose="020B0604020202020204" pitchFamily="34" charset="0"/>
                <a:cs typeface="Arial" panose="020B0604020202020204" pitchFamily="34" charset="0"/>
              </a:rPr>
              <a:t>expert opinions</a:t>
            </a:r>
            <a:r>
              <a:rPr lang="en-US" sz="2800" dirty="0" smtClean="0">
                <a:latin typeface="Arial" panose="020B0604020202020204" pitchFamily="34" charset="0"/>
                <a:cs typeface="Arial" panose="020B0604020202020204" pitchFamily="34" charset="0"/>
              </a:rPr>
              <a:t> about the quality of the proposed projects</a:t>
            </a:r>
          </a:p>
          <a:p>
            <a:pPr eaLnBrk="1" hangingPunct="1">
              <a:lnSpc>
                <a:spcPct val="90000"/>
              </a:lnSpc>
            </a:pPr>
            <a:endParaRPr lang="en-US" sz="2800" dirty="0" smtClean="0">
              <a:latin typeface="Arial" panose="020B0604020202020204" pitchFamily="34" charset="0"/>
              <a:cs typeface="Arial" panose="020B0604020202020204" pitchFamily="34" charset="0"/>
            </a:endParaRPr>
          </a:p>
          <a:p>
            <a:pPr eaLnBrk="1" hangingPunct="1">
              <a:lnSpc>
                <a:spcPct val="90000"/>
              </a:lnSpc>
            </a:pPr>
            <a:r>
              <a:rPr lang="en-US" sz="2800" dirty="0" smtClean="0">
                <a:latin typeface="Arial" panose="020B0604020202020204" pitchFamily="34" charset="0"/>
                <a:cs typeface="Arial" panose="020B0604020202020204" pitchFamily="34" charset="0"/>
              </a:rPr>
              <a:t>Use the rating to indicate your overall evaluation of the proposal</a:t>
            </a:r>
          </a:p>
          <a:p>
            <a:pPr eaLnBrk="1" hangingPunct="1">
              <a:lnSpc>
                <a:spcPct val="90000"/>
              </a:lnSpc>
            </a:pPr>
            <a:endParaRPr lang="en-US" sz="2800" dirty="0" smtClean="0">
              <a:latin typeface="Arial" panose="020B0604020202020204" pitchFamily="34" charset="0"/>
              <a:cs typeface="Arial" panose="020B0604020202020204" pitchFamily="34" charset="0"/>
            </a:endParaRPr>
          </a:p>
          <a:p>
            <a:pPr eaLnBrk="1" hangingPunct="1">
              <a:lnSpc>
                <a:spcPct val="90000"/>
              </a:lnSpc>
            </a:pPr>
            <a:r>
              <a:rPr lang="en-US" sz="2800" dirty="0" smtClean="0">
                <a:latin typeface="Arial" panose="020B0604020202020204" pitchFamily="34" charset="0"/>
                <a:cs typeface="Arial" panose="020B0604020202020204" pitchFamily="34" charset="0"/>
              </a:rPr>
              <a:t>Organize review into sections for IM and BI</a:t>
            </a:r>
            <a:br>
              <a:rPr lang="en-US" sz="2800" dirty="0" smtClean="0">
                <a:latin typeface="Arial" panose="020B0604020202020204" pitchFamily="34" charset="0"/>
                <a:cs typeface="Arial" panose="020B0604020202020204" pitchFamily="34" charset="0"/>
              </a:rPr>
            </a:br>
            <a:endParaRPr lang="en-US" sz="2800" dirty="0" smtClean="0">
              <a:latin typeface="Arial" panose="020B0604020202020204" pitchFamily="34" charset="0"/>
              <a:cs typeface="Arial" panose="020B0604020202020204" pitchFamily="34" charset="0"/>
            </a:endParaRPr>
          </a:p>
          <a:p>
            <a:pPr eaLnBrk="1" hangingPunct="1">
              <a:lnSpc>
                <a:spcPct val="90000"/>
              </a:lnSpc>
            </a:pPr>
            <a:r>
              <a:rPr lang="en-US" sz="2800" dirty="0" smtClean="0">
                <a:latin typeface="Arial" panose="020B0604020202020204" pitchFamily="34" charset="0"/>
                <a:cs typeface="Arial" panose="020B0604020202020204" pitchFamily="34" charset="0"/>
              </a:rPr>
              <a:t>For each section (IM and BI) use the text to</a:t>
            </a:r>
          </a:p>
          <a:p>
            <a:pPr lvl="1" eaLnBrk="1" hangingPunct="1">
              <a:lnSpc>
                <a:spcPct val="90000"/>
              </a:lnSpc>
            </a:pPr>
            <a:r>
              <a:rPr lang="en-US" dirty="0" smtClean="0">
                <a:latin typeface="Arial" panose="020B0604020202020204" pitchFamily="34" charset="0"/>
                <a:cs typeface="Arial" panose="020B0604020202020204" pitchFamily="34" charset="0"/>
              </a:rPr>
              <a:t>Describe the evidence supporting your rating</a:t>
            </a:r>
          </a:p>
          <a:p>
            <a:pPr lvl="1" eaLnBrk="1" hangingPunct="1">
              <a:lnSpc>
                <a:spcPct val="90000"/>
              </a:lnSpc>
            </a:pPr>
            <a:r>
              <a:rPr lang="en-US" dirty="0" smtClean="0">
                <a:latin typeface="Arial" panose="020B0604020202020204" pitchFamily="34" charset="0"/>
                <a:cs typeface="Arial" panose="020B0604020202020204" pitchFamily="34" charset="0"/>
              </a:rPr>
              <a:t>Identify concerns </a:t>
            </a:r>
          </a:p>
          <a:p>
            <a:pPr lvl="1" eaLnBrk="1" hangingPunct="1">
              <a:lnSpc>
                <a:spcPct val="90000"/>
              </a:lnSpc>
            </a:pPr>
            <a:r>
              <a:rPr lang="en-US" dirty="0" smtClean="0">
                <a:latin typeface="Arial" panose="020B0604020202020204" pitchFamily="34" charset="0"/>
                <a:cs typeface="Arial" panose="020B0604020202020204" pitchFamily="34" charset="0"/>
              </a:rPr>
              <a:t>Provide suggestions for improvement</a:t>
            </a:r>
          </a:p>
        </p:txBody>
      </p:sp>
      <p:sp>
        <p:nvSpPr>
          <p:cNvPr id="13314" name="Slide Number Placeholder 3"/>
          <p:cNvSpPr>
            <a:spLocks noGrp="1"/>
          </p:cNvSpPr>
          <p:nvPr>
            <p:ph type="sldNum" sz="quarter" idx="12"/>
          </p:nvPr>
        </p:nvSpPr>
        <p:spPr/>
        <p:txBody>
          <a:bodyPr/>
          <a:lstStyle/>
          <a:p>
            <a:pPr>
              <a:defRPr/>
            </a:pPr>
            <a:fld id="{49804C3B-51E3-458F-B862-97DCBB6AFCC6}" type="slidenum">
              <a:rPr lang="en-US">
                <a:solidFill>
                  <a:prstClr val="black">
                    <a:tint val="75000"/>
                  </a:prstClr>
                </a:solidFill>
              </a:rPr>
              <a:pPr>
                <a:defRPr/>
              </a:pPr>
              <a:t>60</a:t>
            </a:fld>
            <a:endParaRPr lang="en-US">
              <a:solidFill>
                <a:prstClr val="black">
                  <a:tint val="75000"/>
                </a:prstClr>
              </a:solidFill>
            </a:endParaRPr>
          </a:p>
        </p:txBody>
      </p:sp>
      <p:sp>
        <p:nvSpPr>
          <p:cNvPr id="2" name="Date Placeholder 1"/>
          <p:cNvSpPr>
            <a:spLocks noGrp="1"/>
          </p:cNvSpPr>
          <p:nvPr>
            <p:ph type="dt" sz="half" idx="10"/>
          </p:nvPr>
        </p:nvSpPr>
        <p:spPr/>
        <p:txBody>
          <a:bodyPr/>
          <a:lstStyle/>
          <a:p>
            <a:fld id="{B4FCA232-59DE-4163-B079-D4D7B7D74F90}" type="datetime1">
              <a:rPr lang="en-US" smtClean="0">
                <a:solidFill>
                  <a:prstClr val="black">
                    <a:tint val="75000"/>
                  </a:prstClr>
                </a:solidFill>
              </a:rPr>
              <a:pPr/>
              <a:t>4/23/2015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302302712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Ratings</a:t>
            </a:r>
            <a:endParaRPr lang="en-US" b="1" dirty="0"/>
          </a:p>
        </p:txBody>
      </p:sp>
      <p:graphicFrame>
        <p:nvGraphicFramePr>
          <p:cNvPr id="4" name="Content Placeholder 3"/>
          <p:cNvGraphicFramePr>
            <a:graphicFrameLocks noGrp="1"/>
          </p:cNvGraphicFramePr>
          <p:nvPr>
            <p:ph idx="1"/>
            <p:extLst/>
          </p:nvPr>
        </p:nvGraphicFramePr>
        <p:xfrm>
          <a:off x="457200" y="1600200"/>
          <a:ext cx="8229600" cy="30835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Rating</a:t>
                      </a:r>
                      <a:endParaRPr lang="en-US" dirty="0"/>
                    </a:p>
                  </a:txBody>
                  <a:tcPr marL="96819" marR="96819"/>
                </a:tc>
                <a:tc>
                  <a:txBody>
                    <a:bodyPr/>
                    <a:lstStyle/>
                    <a:p>
                      <a:r>
                        <a:rPr lang="en-US" dirty="0" smtClean="0"/>
                        <a:t>Explanation</a:t>
                      </a:r>
                      <a:endParaRPr lang="en-US" dirty="0"/>
                    </a:p>
                  </a:txBody>
                  <a:tcPr marL="96819" marR="96819"/>
                </a:tc>
              </a:tr>
              <a:tr h="370840">
                <a:tc>
                  <a:txBody>
                    <a:bodyPr/>
                    <a:lstStyle/>
                    <a:p>
                      <a:r>
                        <a:rPr lang="en-US" sz="2400" b="1" dirty="0" smtClean="0"/>
                        <a:t>Excellent</a:t>
                      </a:r>
                      <a:r>
                        <a:rPr lang="en-US" sz="2400" dirty="0" smtClean="0"/>
                        <a:t> </a:t>
                      </a:r>
                      <a:endParaRPr lang="en-US" sz="2400" dirty="0"/>
                    </a:p>
                  </a:txBody>
                  <a:tcPr marL="96819" marR="96819"/>
                </a:tc>
                <a:tc>
                  <a:txBody>
                    <a:bodyPr/>
                    <a:lstStyle/>
                    <a:p>
                      <a:r>
                        <a:rPr lang="en-US" sz="2000" dirty="0" smtClean="0"/>
                        <a:t>outstanding, highest priority (need not be perfect)</a:t>
                      </a:r>
                      <a:endParaRPr lang="en-US" sz="2000" dirty="0"/>
                    </a:p>
                  </a:txBody>
                  <a:tcPr marL="96819" marR="96819"/>
                </a:tc>
              </a:tr>
              <a:tr h="370840">
                <a:tc>
                  <a:txBody>
                    <a:bodyPr/>
                    <a:lstStyle/>
                    <a:p>
                      <a:r>
                        <a:rPr lang="en-US" sz="2400" b="1" dirty="0" smtClean="0"/>
                        <a:t>Very Good</a:t>
                      </a:r>
                      <a:endParaRPr lang="en-US" sz="2400" dirty="0"/>
                    </a:p>
                  </a:txBody>
                  <a:tcPr marL="96819" marR="96819"/>
                </a:tc>
                <a:tc>
                  <a:txBody>
                    <a:bodyPr/>
                    <a:lstStyle/>
                    <a:p>
                      <a:r>
                        <a:rPr lang="en-US" sz="2000" dirty="0" smtClean="0"/>
                        <a:t>has merit, fund if possible</a:t>
                      </a:r>
                      <a:endParaRPr lang="en-US" sz="2000" dirty="0"/>
                    </a:p>
                  </a:txBody>
                  <a:tcPr marL="96819" marR="96819"/>
                </a:tc>
              </a:tr>
              <a:tr h="370840">
                <a:tc>
                  <a:txBody>
                    <a:bodyPr/>
                    <a:lstStyle/>
                    <a:p>
                      <a:r>
                        <a:rPr lang="en-US" sz="2400" b="1" dirty="0" smtClean="0"/>
                        <a:t>Good</a:t>
                      </a:r>
                      <a:endParaRPr lang="en-US" sz="2400" dirty="0"/>
                    </a:p>
                  </a:txBody>
                  <a:tcPr marL="96819" marR="96819"/>
                </a:tc>
                <a:tc>
                  <a:txBody>
                    <a:bodyPr/>
                    <a:lstStyle/>
                    <a:p>
                      <a:r>
                        <a:rPr lang="en-US" sz="2000" dirty="0" smtClean="0"/>
                        <a:t>has merit, not a high priority</a:t>
                      </a:r>
                      <a:endParaRPr lang="en-US" sz="2000" dirty="0"/>
                    </a:p>
                  </a:txBody>
                  <a:tcPr marL="96819" marR="96819"/>
                </a:tc>
              </a:tr>
              <a:tr h="370840">
                <a:tc>
                  <a:txBody>
                    <a:bodyPr/>
                    <a:lstStyle/>
                    <a:p>
                      <a:r>
                        <a:rPr lang="en-US" sz="2400" b="1" dirty="0" smtClean="0"/>
                        <a:t>Fair</a:t>
                      </a:r>
                      <a:endParaRPr lang="en-US" sz="2400" dirty="0"/>
                    </a:p>
                  </a:txBody>
                  <a:tcPr marL="96819" marR="96819"/>
                </a:tc>
                <a:tc>
                  <a:txBody>
                    <a:bodyPr/>
                    <a:lstStyle/>
                    <a:p>
                      <a:pPr eaLnBrk="1" hangingPunct="1">
                        <a:lnSpc>
                          <a:spcPct val="90000"/>
                        </a:lnSpc>
                        <a:buFontTx/>
                        <a:buNone/>
                      </a:pPr>
                      <a:r>
                        <a:rPr lang="en-US" sz="2000" dirty="0" smtClean="0"/>
                        <a:t>lacking in several critical aspects, a recommendation </a:t>
                      </a:r>
                      <a:r>
                        <a:rPr lang="en-US" sz="2000" u="sng" dirty="0" smtClean="0"/>
                        <a:t>against</a:t>
                      </a:r>
                      <a:r>
                        <a:rPr lang="en-US" sz="2000" dirty="0" smtClean="0"/>
                        <a:t> funding</a:t>
                      </a:r>
                    </a:p>
                  </a:txBody>
                  <a:tcPr marL="96819" marR="96819"/>
                </a:tc>
              </a:tr>
              <a:tr h="370840">
                <a:tc>
                  <a:txBody>
                    <a:bodyPr/>
                    <a:lstStyle/>
                    <a:p>
                      <a:r>
                        <a:rPr lang="en-US" sz="2400" b="1" dirty="0" smtClean="0"/>
                        <a:t>Poor</a:t>
                      </a:r>
                      <a:endParaRPr lang="en-US" sz="2400" dirty="0"/>
                    </a:p>
                  </a:txBody>
                  <a:tcPr marL="96819" marR="96819"/>
                </a:tc>
                <a:tc>
                  <a:txBody>
                    <a:bodyPr/>
                    <a:lstStyle/>
                    <a:p>
                      <a:r>
                        <a:rPr lang="en-US" sz="2000" dirty="0" smtClean="0"/>
                        <a:t>a waste of time</a:t>
                      </a:r>
                      <a:endParaRPr lang="en-US" sz="2000" dirty="0"/>
                    </a:p>
                  </a:txBody>
                  <a:tcPr marL="96819" marR="96819"/>
                </a:tc>
              </a:tr>
            </a:tbl>
          </a:graphicData>
        </a:graphic>
      </p:graphicFrame>
      <p:sp>
        <p:nvSpPr>
          <p:cNvPr id="3" name="Slide Number Placeholder 2"/>
          <p:cNvSpPr>
            <a:spLocks noGrp="1"/>
          </p:cNvSpPr>
          <p:nvPr>
            <p:ph type="sldNum" sz="quarter" idx="12"/>
          </p:nvPr>
        </p:nvSpPr>
        <p:spPr/>
        <p:txBody>
          <a:bodyPr/>
          <a:lstStyle/>
          <a:p>
            <a:fld id="{0647F3F5-2718-4C11-898E-59BF5B29279A}" type="slidenum">
              <a:rPr lang="en-US" smtClean="0">
                <a:solidFill>
                  <a:prstClr val="black">
                    <a:tint val="75000"/>
                  </a:prstClr>
                </a:solidFill>
              </a:rPr>
              <a:pPr/>
              <a:t>61</a:t>
            </a:fld>
            <a:endParaRPr lang="en-US">
              <a:solidFill>
                <a:prstClr val="black">
                  <a:tint val="75000"/>
                </a:prstClr>
              </a:solidFill>
            </a:endParaRPr>
          </a:p>
        </p:txBody>
      </p:sp>
      <p:sp>
        <p:nvSpPr>
          <p:cNvPr id="5" name="Date Placeholder 4"/>
          <p:cNvSpPr>
            <a:spLocks noGrp="1"/>
          </p:cNvSpPr>
          <p:nvPr>
            <p:ph type="dt" sz="half" idx="10"/>
          </p:nvPr>
        </p:nvSpPr>
        <p:spPr/>
        <p:txBody>
          <a:bodyPr/>
          <a:lstStyle/>
          <a:p>
            <a:fld id="{F749A157-C52B-431D-B2DF-4E962FEE0027}" type="datetime1">
              <a:rPr lang="en-US" smtClean="0">
                <a:solidFill>
                  <a:prstClr val="black">
                    <a:tint val="75000"/>
                  </a:prstClr>
                </a:solidFill>
              </a:rPr>
              <a:pPr/>
              <a:t>4/23/2015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904523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r>
              <a:rPr lang="en-US" dirty="0" smtClean="0">
                <a:latin typeface="Arial" panose="020B0604020202020204" pitchFamily="34" charset="0"/>
                <a:cs typeface="Arial" panose="020B0604020202020204" pitchFamily="34" charset="0"/>
              </a:rPr>
              <a:t>Review Material</a:t>
            </a:r>
          </a:p>
        </p:txBody>
      </p:sp>
      <p:sp>
        <p:nvSpPr>
          <p:cNvPr id="15364" name="Rectangle 3"/>
          <p:cNvSpPr>
            <a:spLocks noGrp="1" noChangeArrowheads="1"/>
          </p:cNvSpPr>
          <p:nvPr>
            <p:ph idx="1"/>
          </p:nvPr>
        </p:nvSpPr>
        <p:spPr/>
        <p:txBody>
          <a:bodyPr/>
          <a:lstStyle/>
          <a:p>
            <a:r>
              <a:rPr lang="en-US" dirty="0" smtClean="0">
                <a:latin typeface="Arial" panose="020B0604020202020204" pitchFamily="34" charset="0"/>
                <a:cs typeface="Arial" panose="020B0604020202020204" pitchFamily="34" charset="0"/>
              </a:rPr>
              <a:t>The entire proposal is used to inform reviewers</a:t>
            </a:r>
          </a:p>
          <a:p>
            <a:pPr lvl="1"/>
            <a:r>
              <a:rPr lang="en-US" dirty="0" smtClean="0">
                <a:latin typeface="Arial" panose="020B0604020202020204" pitchFamily="34" charset="0"/>
                <a:cs typeface="Arial" panose="020B0604020202020204" pitchFamily="34" charset="0"/>
              </a:rPr>
              <a:t>Project summary (not include with sample proposal)</a:t>
            </a:r>
          </a:p>
          <a:p>
            <a:pPr lvl="1"/>
            <a:r>
              <a:rPr lang="en-US" dirty="0" smtClean="0">
                <a:latin typeface="Arial" panose="020B0604020202020204" pitchFamily="34" charset="0"/>
                <a:cs typeface="Arial" panose="020B0604020202020204" pitchFamily="34" charset="0"/>
              </a:rPr>
              <a:t>Project description</a:t>
            </a:r>
          </a:p>
          <a:p>
            <a:pPr lvl="1"/>
            <a:r>
              <a:rPr lang="en-US" dirty="0" smtClean="0">
                <a:latin typeface="Arial" panose="020B0604020202020204" pitchFamily="34" charset="0"/>
                <a:cs typeface="Arial" panose="020B0604020202020204" pitchFamily="34" charset="0"/>
              </a:rPr>
              <a:t>Biographical sketches</a:t>
            </a:r>
          </a:p>
          <a:p>
            <a:pPr lvl="1"/>
            <a:r>
              <a:rPr lang="en-US" dirty="0" smtClean="0">
                <a:latin typeface="Arial" panose="020B0604020202020204" pitchFamily="34" charset="0"/>
                <a:cs typeface="Arial" panose="020B0604020202020204" pitchFamily="34" charset="0"/>
              </a:rPr>
              <a:t>Budget</a:t>
            </a:r>
          </a:p>
          <a:p>
            <a:pPr lvl="1"/>
            <a:r>
              <a:rPr lang="en-US" dirty="0" smtClean="0">
                <a:latin typeface="Arial" panose="020B0604020202020204" pitchFamily="34" charset="0"/>
                <a:cs typeface="Arial" panose="020B0604020202020204" pitchFamily="34" charset="0"/>
              </a:rPr>
              <a:t>Supplementary documentation</a:t>
            </a:r>
          </a:p>
          <a:p>
            <a:endParaRPr lang="en-US" dirty="0" smtClean="0"/>
          </a:p>
        </p:txBody>
      </p:sp>
      <p:sp>
        <p:nvSpPr>
          <p:cNvPr id="15362" name="Slide Number Placeholder 5"/>
          <p:cNvSpPr>
            <a:spLocks noGrp="1"/>
          </p:cNvSpPr>
          <p:nvPr>
            <p:ph type="sldNum" sz="quarter" idx="12"/>
          </p:nvPr>
        </p:nvSpPr>
        <p:spPr bwMode="auto">
          <a:xfrm>
            <a:off x="7239000" y="6248400"/>
            <a:ext cx="1905000" cy="457200"/>
          </a:xfrm>
          <a:prstGeom prst="rect">
            <a:avLst/>
          </a:prstGeom>
          <a:noFill/>
          <a:ln>
            <a:miter lim="800000"/>
            <a:headEnd/>
            <a:tailEnd/>
          </a:ln>
        </p:spPr>
        <p:txBody>
          <a:bodyPr/>
          <a:lstStyle/>
          <a:p>
            <a:fld id="{26F41268-1EBA-487F-9507-23D6E1505B0C}" type="slidenum">
              <a:rPr lang="en-US" sz="1400">
                <a:solidFill>
                  <a:prstClr val="black">
                    <a:tint val="75000"/>
                  </a:prstClr>
                </a:solidFill>
              </a:rPr>
              <a:pPr/>
              <a:t>62</a:t>
            </a:fld>
            <a:endParaRPr lang="en-US" sz="1400">
              <a:solidFill>
                <a:prstClr val="black">
                  <a:tint val="75000"/>
                </a:prstClr>
              </a:solidFill>
            </a:endParaRPr>
          </a:p>
        </p:txBody>
      </p:sp>
      <p:sp>
        <p:nvSpPr>
          <p:cNvPr id="2" name="Date Placeholder 1"/>
          <p:cNvSpPr>
            <a:spLocks noGrp="1"/>
          </p:cNvSpPr>
          <p:nvPr>
            <p:ph type="dt" sz="half" idx="10"/>
          </p:nvPr>
        </p:nvSpPr>
        <p:spPr/>
        <p:txBody>
          <a:bodyPr/>
          <a:lstStyle/>
          <a:p>
            <a:fld id="{90C121BC-BC43-45DE-85B9-F16DD19E0B4F}" type="datetime1">
              <a:rPr lang="en-US" smtClean="0">
                <a:solidFill>
                  <a:prstClr val="black">
                    <a:tint val="75000"/>
                  </a:prstClr>
                </a:solidFill>
              </a:rPr>
              <a:pPr/>
              <a:t>4/23/2015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1904178388"/>
      </p:ext>
    </p:extLst>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eaLnBrk="1" hangingPunct="1"/>
            <a:r>
              <a:rPr lang="en-US" sz="4000" dirty="0" smtClean="0">
                <a:latin typeface="Arial" panose="020B0604020202020204" pitchFamily="34" charset="0"/>
                <a:cs typeface="Arial" panose="020B0604020202020204" pitchFamily="34" charset="0"/>
              </a:rPr>
              <a:t>Characteristics of Informative Reviews</a:t>
            </a:r>
          </a:p>
        </p:txBody>
      </p:sp>
      <p:sp>
        <p:nvSpPr>
          <p:cNvPr id="19459" name="Rectangle 3"/>
          <p:cNvSpPr>
            <a:spLocks noGrp="1" noChangeArrowheads="1"/>
          </p:cNvSpPr>
          <p:nvPr>
            <p:ph idx="1"/>
          </p:nvPr>
        </p:nvSpPr>
        <p:spPr>
          <a:xfrm>
            <a:off x="457200" y="1371600"/>
            <a:ext cx="8229600" cy="4754563"/>
          </a:xfrm>
        </p:spPr>
        <p:txBody>
          <a:bodyPr>
            <a:normAutofit/>
          </a:bodyPr>
          <a:lstStyle/>
          <a:p>
            <a:pPr eaLnBrk="1" hangingPunct="1">
              <a:lnSpc>
                <a:spcPct val="90000"/>
              </a:lnSpc>
              <a:buFontTx/>
              <a:buNone/>
            </a:pPr>
            <a:r>
              <a:rPr lang="en-US" sz="2800" dirty="0" smtClean="0">
                <a:latin typeface="Arial" panose="020B0604020202020204" pitchFamily="34" charset="0"/>
                <a:cs typeface="Arial" panose="020B0604020202020204" pitchFamily="34" charset="0"/>
              </a:rPr>
              <a:t>An informative review </a:t>
            </a:r>
            <a:endParaRPr lang="en-US" sz="1400" dirty="0" smtClean="0">
              <a:latin typeface="Arial" panose="020B0604020202020204" pitchFamily="34" charset="0"/>
              <a:cs typeface="Arial" panose="020B0604020202020204" pitchFamily="34" charset="0"/>
            </a:endParaRPr>
          </a:p>
          <a:p>
            <a:pPr eaLnBrk="1" hangingPunct="1">
              <a:lnSpc>
                <a:spcPct val="90000"/>
              </a:lnSpc>
            </a:pPr>
            <a:r>
              <a:rPr lang="en-US" sz="2800" dirty="0" smtClean="0">
                <a:latin typeface="Arial" panose="020B0604020202020204" pitchFamily="34" charset="0"/>
                <a:cs typeface="Arial" panose="020B0604020202020204" pitchFamily="34" charset="0"/>
              </a:rPr>
              <a:t>Uses appropriate style with adequate details </a:t>
            </a:r>
          </a:p>
          <a:p>
            <a:pPr lvl="1" eaLnBrk="1" hangingPunct="1">
              <a:lnSpc>
                <a:spcPct val="90000"/>
              </a:lnSpc>
            </a:pPr>
            <a:r>
              <a:rPr lang="en-US" dirty="0" smtClean="0">
                <a:latin typeface="Arial" panose="020B0604020202020204" pitchFamily="34" charset="0"/>
                <a:cs typeface="Arial" panose="020B0604020202020204" pitchFamily="34" charset="0"/>
              </a:rPr>
              <a:t>Understandable and complete</a:t>
            </a:r>
            <a:br>
              <a:rPr lang="en-US" dirty="0" smtClean="0">
                <a:latin typeface="Arial" panose="020B0604020202020204" pitchFamily="34" charset="0"/>
                <a:cs typeface="Arial" panose="020B0604020202020204" pitchFamily="34" charset="0"/>
              </a:rPr>
            </a:br>
            <a:endParaRPr lang="en-US" sz="1050" dirty="0" smtClean="0">
              <a:latin typeface="Arial" panose="020B0604020202020204" pitchFamily="34" charset="0"/>
              <a:cs typeface="Arial" panose="020B0604020202020204" pitchFamily="34" charset="0"/>
            </a:endParaRPr>
          </a:p>
          <a:p>
            <a:pPr eaLnBrk="1" hangingPunct="1">
              <a:lnSpc>
                <a:spcPct val="90000"/>
              </a:lnSpc>
            </a:pPr>
            <a:r>
              <a:rPr lang="en-US" sz="2800" dirty="0" smtClean="0">
                <a:latin typeface="Arial" panose="020B0604020202020204" pitchFamily="34" charset="0"/>
                <a:cs typeface="Arial" panose="020B0604020202020204" pitchFamily="34" charset="0"/>
              </a:rPr>
              <a:t>Relates strengths and weakness to review criteria </a:t>
            </a:r>
          </a:p>
          <a:p>
            <a:pPr lvl="1" eaLnBrk="1" hangingPunct="1">
              <a:lnSpc>
                <a:spcPct val="90000"/>
              </a:lnSpc>
            </a:pPr>
            <a:r>
              <a:rPr lang="en-US" dirty="0" smtClean="0">
                <a:latin typeface="Arial" panose="020B0604020202020204" pitchFamily="34" charset="0"/>
                <a:cs typeface="Arial" panose="020B0604020202020204" pitchFamily="34" charset="0"/>
              </a:rPr>
              <a:t>Reasons why an aspect is a strength or weaknesses</a:t>
            </a:r>
            <a:br>
              <a:rPr lang="en-US" dirty="0" smtClean="0">
                <a:latin typeface="Arial" panose="020B0604020202020204" pitchFamily="34" charset="0"/>
                <a:cs typeface="Arial" panose="020B0604020202020204" pitchFamily="34" charset="0"/>
              </a:rPr>
            </a:br>
            <a:endParaRPr lang="en-US" sz="1000" dirty="0" smtClean="0">
              <a:latin typeface="Arial" panose="020B0604020202020204" pitchFamily="34" charset="0"/>
              <a:cs typeface="Arial" panose="020B0604020202020204" pitchFamily="34" charset="0"/>
            </a:endParaRPr>
          </a:p>
          <a:p>
            <a:pPr eaLnBrk="1" hangingPunct="1">
              <a:lnSpc>
                <a:spcPct val="90000"/>
              </a:lnSpc>
            </a:pPr>
            <a:r>
              <a:rPr lang="en-US" sz="2800" dirty="0" smtClean="0">
                <a:latin typeface="Arial" panose="020B0604020202020204" pitchFamily="34" charset="0"/>
                <a:cs typeface="Arial" panose="020B0604020202020204" pitchFamily="34" charset="0"/>
              </a:rPr>
              <a:t>Justifies the proposal rating in the written critique</a:t>
            </a:r>
          </a:p>
          <a:p>
            <a:pPr lvl="1" eaLnBrk="1" hangingPunct="1">
              <a:lnSpc>
                <a:spcPct val="90000"/>
              </a:lnSpc>
            </a:pPr>
            <a:r>
              <a:rPr lang="en-US" dirty="0" smtClean="0">
                <a:latin typeface="Arial" panose="020B0604020202020204" pitchFamily="34" charset="0"/>
                <a:cs typeface="Arial" panose="020B0604020202020204" pitchFamily="34" charset="0"/>
              </a:rPr>
              <a:t>Rating consistent with the written text</a:t>
            </a:r>
          </a:p>
        </p:txBody>
      </p:sp>
      <p:sp>
        <p:nvSpPr>
          <p:cNvPr id="2" name="Slide Number Placeholder 3"/>
          <p:cNvSpPr>
            <a:spLocks noGrp="1"/>
          </p:cNvSpPr>
          <p:nvPr>
            <p:ph type="sldNum" sz="quarter" idx="12"/>
          </p:nvPr>
        </p:nvSpPr>
        <p:spPr/>
        <p:txBody>
          <a:bodyPr/>
          <a:lstStyle/>
          <a:p>
            <a:pPr>
              <a:defRPr/>
            </a:pPr>
            <a:fld id="{748375E1-D3B7-49B4-A7A4-F3847DAF0131}" type="slidenum">
              <a:rPr lang="en-US">
                <a:solidFill>
                  <a:prstClr val="black">
                    <a:tint val="75000"/>
                  </a:prstClr>
                </a:solidFill>
              </a:rPr>
              <a:pPr>
                <a:defRPr/>
              </a:pPr>
              <a:t>63</a:t>
            </a:fld>
            <a:endParaRPr lang="en-US">
              <a:solidFill>
                <a:prstClr val="black">
                  <a:tint val="75000"/>
                </a:prstClr>
              </a:solidFill>
            </a:endParaRPr>
          </a:p>
        </p:txBody>
      </p:sp>
      <p:sp>
        <p:nvSpPr>
          <p:cNvPr id="3" name="Date Placeholder 2"/>
          <p:cNvSpPr>
            <a:spLocks noGrp="1"/>
          </p:cNvSpPr>
          <p:nvPr>
            <p:ph type="dt" sz="half" idx="10"/>
          </p:nvPr>
        </p:nvSpPr>
        <p:spPr/>
        <p:txBody>
          <a:bodyPr/>
          <a:lstStyle/>
          <a:p>
            <a:fld id="{B5D131E7-948D-4882-945D-2C2022F90471}" type="datetime1">
              <a:rPr lang="en-US" smtClean="0">
                <a:solidFill>
                  <a:prstClr val="black">
                    <a:tint val="75000"/>
                  </a:prstClr>
                </a:solidFill>
              </a:rPr>
              <a:pPr/>
              <a:t>4/23/2015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179401296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458200" cy="944562"/>
          </a:xfrm>
        </p:spPr>
        <p:txBody>
          <a:bodyPr/>
          <a:lstStyle/>
          <a:p>
            <a:pPr eaLnBrk="1" hangingPunct="1"/>
            <a:r>
              <a:rPr lang="en-US" dirty="0" smtClean="0">
                <a:latin typeface="Arial" panose="020B0604020202020204" pitchFamily="34" charset="0"/>
                <a:cs typeface="Arial" panose="020B0604020202020204" pitchFamily="34" charset="0"/>
              </a:rPr>
              <a:t>Other Important Ideas</a:t>
            </a:r>
          </a:p>
        </p:txBody>
      </p:sp>
      <p:sp>
        <p:nvSpPr>
          <p:cNvPr id="21507" name="Rectangle 3"/>
          <p:cNvSpPr>
            <a:spLocks noGrp="1" noChangeArrowheads="1"/>
          </p:cNvSpPr>
          <p:nvPr>
            <p:ph idx="1"/>
          </p:nvPr>
        </p:nvSpPr>
        <p:spPr>
          <a:xfrm>
            <a:off x="304800" y="1219200"/>
            <a:ext cx="8534400" cy="4953000"/>
          </a:xfrm>
        </p:spPr>
        <p:txBody>
          <a:bodyPr>
            <a:normAutofit/>
          </a:bodyPr>
          <a:lstStyle/>
          <a:p>
            <a:pPr eaLnBrk="1" hangingPunct="1">
              <a:lnSpc>
                <a:spcPct val="80000"/>
              </a:lnSpc>
            </a:pPr>
            <a:r>
              <a:rPr lang="en-US" sz="2800" dirty="0" smtClean="0">
                <a:latin typeface="Arial" panose="020B0604020202020204" pitchFamily="34" charset="0"/>
                <a:cs typeface="Arial" panose="020B0604020202020204" pitchFamily="34" charset="0"/>
              </a:rPr>
              <a:t>Do not be overly critical</a:t>
            </a:r>
            <a:endParaRPr lang="en-US" sz="700" dirty="0" smtClean="0">
              <a:latin typeface="Arial" panose="020B0604020202020204" pitchFamily="34" charset="0"/>
              <a:cs typeface="Arial" panose="020B0604020202020204" pitchFamily="34" charset="0"/>
            </a:endParaRPr>
          </a:p>
          <a:p>
            <a:pPr lvl="1" eaLnBrk="1" hangingPunct="1">
              <a:lnSpc>
                <a:spcPct val="80000"/>
              </a:lnSpc>
            </a:pPr>
            <a:r>
              <a:rPr lang="en-US" dirty="0" smtClean="0">
                <a:latin typeface="Arial" panose="020B0604020202020204" pitchFamily="34" charset="0"/>
                <a:cs typeface="Arial" panose="020B0604020202020204" pitchFamily="34" charset="0"/>
              </a:rPr>
              <a:t>Most meritorious proposals (fundable proposals) have some weaknesses</a:t>
            </a:r>
            <a:endParaRPr lang="en-US" sz="600" dirty="0" smtClean="0">
              <a:latin typeface="Arial" panose="020B0604020202020204" pitchFamily="34" charset="0"/>
              <a:cs typeface="Arial" panose="020B0604020202020204" pitchFamily="34" charset="0"/>
            </a:endParaRPr>
          </a:p>
          <a:p>
            <a:pPr lvl="1" eaLnBrk="1" hangingPunct="1">
              <a:lnSpc>
                <a:spcPct val="80000"/>
              </a:lnSpc>
            </a:pPr>
            <a:r>
              <a:rPr lang="en-US" dirty="0" smtClean="0">
                <a:latin typeface="Arial" panose="020B0604020202020204" pitchFamily="34" charset="0"/>
                <a:cs typeface="Arial" panose="020B0604020202020204" pitchFamily="34" charset="0"/>
              </a:rPr>
              <a:t>Some are correctable through negotiations</a:t>
            </a:r>
            <a:br>
              <a:rPr lang="en-US" dirty="0" smtClean="0">
                <a:latin typeface="Arial" panose="020B0604020202020204" pitchFamily="34" charset="0"/>
                <a:cs typeface="Arial" panose="020B0604020202020204" pitchFamily="34" charset="0"/>
              </a:rPr>
            </a:br>
            <a:endParaRPr lang="en-US" sz="600" dirty="0" smtClean="0">
              <a:latin typeface="Arial" panose="020B0604020202020204" pitchFamily="34" charset="0"/>
              <a:cs typeface="Arial" panose="020B0604020202020204" pitchFamily="34" charset="0"/>
            </a:endParaRPr>
          </a:p>
          <a:p>
            <a:pPr eaLnBrk="1" hangingPunct="1">
              <a:lnSpc>
                <a:spcPct val="80000"/>
              </a:lnSpc>
            </a:pPr>
            <a:r>
              <a:rPr lang="en-US" sz="2800" dirty="0" smtClean="0">
                <a:latin typeface="Arial" panose="020B0604020202020204" pitchFamily="34" charset="0"/>
                <a:cs typeface="Arial" panose="020B0604020202020204" pitchFamily="34" charset="0"/>
              </a:rPr>
              <a:t>Be constructive</a:t>
            </a:r>
            <a:endParaRPr lang="en-US" sz="600" dirty="0" smtClean="0">
              <a:latin typeface="Arial" panose="020B0604020202020204" pitchFamily="34" charset="0"/>
              <a:cs typeface="Arial" panose="020B0604020202020204" pitchFamily="34" charset="0"/>
            </a:endParaRPr>
          </a:p>
          <a:p>
            <a:pPr lvl="1" eaLnBrk="1" hangingPunct="1">
              <a:lnSpc>
                <a:spcPct val="80000"/>
              </a:lnSpc>
            </a:pPr>
            <a:r>
              <a:rPr lang="en-US" dirty="0" smtClean="0">
                <a:latin typeface="Arial" panose="020B0604020202020204" pitchFamily="34" charset="0"/>
                <a:cs typeface="Arial" panose="020B0604020202020204" pitchFamily="34" charset="0"/>
              </a:rPr>
              <a:t>Provide suggestion to help applicants improve their proposals</a:t>
            </a:r>
            <a:br>
              <a:rPr lang="en-US" dirty="0" smtClean="0">
                <a:latin typeface="Arial" panose="020B0604020202020204" pitchFamily="34" charset="0"/>
                <a:cs typeface="Arial" panose="020B0604020202020204" pitchFamily="34" charset="0"/>
              </a:rPr>
            </a:br>
            <a:endParaRPr lang="en-US" sz="600" dirty="0" smtClean="0">
              <a:latin typeface="Arial" panose="020B0604020202020204" pitchFamily="34" charset="0"/>
              <a:cs typeface="Arial" panose="020B0604020202020204" pitchFamily="34" charset="0"/>
            </a:endParaRPr>
          </a:p>
          <a:p>
            <a:pPr eaLnBrk="1" hangingPunct="1">
              <a:lnSpc>
                <a:spcPct val="80000"/>
              </a:lnSpc>
            </a:pPr>
            <a:r>
              <a:rPr lang="en-US" sz="2800" dirty="0" smtClean="0">
                <a:latin typeface="Arial" panose="020B0604020202020204" pitchFamily="34" charset="0"/>
                <a:cs typeface="Arial" panose="020B0604020202020204" pitchFamily="34" charset="0"/>
              </a:rPr>
              <a:t>Be complete</a:t>
            </a:r>
            <a:endParaRPr lang="en-US" sz="600" dirty="0" smtClean="0">
              <a:latin typeface="Arial" panose="020B0604020202020204" pitchFamily="34" charset="0"/>
              <a:cs typeface="Arial" panose="020B0604020202020204" pitchFamily="34" charset="0"/>
            </a:endParaRPr>
          </a:p>
          <a:p>
            <a:pPr lvl="1" eaLnBrk="1" hangingPunct="1">
              <a:lnSpc>
                <a:spcPct val="80000"/>
              </a:lnSpc>
            </a:pPr>
            <a:r>
              <a:rPr lang="en-US" dirty="0" smtClean="0">
                <a:latin typeface="Arial" panose="020B0604020202020204" pitchFamily="34" charset="0"/>
                <a:cs typeface="Arial" panose="020B0604020202020204" pitchFamily="34" charset="0"/>
              </a:rPr>
              <a:t>Do not just list strengths and weaknesses</a:t>
            </a:r>
            <a:endParaRPr lang="en-US" sz="600" dirty="0" smtClean="0">
              <a:latin typeface="Arial" panose="020B0604020202020204" pitchFamily="34" charset="0"/>
              <a:cs typeface="Arial" panose="020B0604020202020204" pitchFamily="34" charset="0"/>
            </a:endParaRPr>
          </a:p>
          <a:p>
            <a:pPr lvl="1" eaLnBrk="1" hangingPunct="1">
              <a:lnSpc>
                <a:spcPct val="80000"/>
              </a:lnSpc>
            </a:pPr>
            <a:r>
              <a:rPr lang="en-US" dirty="0" smtClean="0">
                <a:latin typeface="Arial" panose="020B0604020202020204" pitchFamily="34" charset="0"/>
                <a:cs typeface="Arial" panose="020B0604020202020204" pitchFamily="34" charset="0"/>
              </a:rPr>
              <a:t>Indicate why they are strengths and weaknesses</a:t>
            </a:r>
          </a:p>
          <a:p>
            <a:pPr eaLnBrk="1" hangingPunct="1">
              <a:lnSpc>
                <a:spcPct val="80000"/>
              </a:lnSpc>
            </a:pPr>
            <a:endParaRPr lang="en-US" sz="2800" dirty="0" smtClean="0">
              <a:latin typeface="Arial" panose="020B0604020202020204" pitchFamily="34" charset="0"/>
              <a:cs typeface="Arial" panose="020B0604020202020204" pitchFamily="34" charset="0"/>
            </a:endParaRPr>
          </a:p>
        </p:txBody>
      </p:sp>
      <p:sp>
        <p:nvSpPr>
          <p:cNvPr id="2" name="Slide Number Placeholder 3"/>
          <p:cNvSpPr>
            <a:spLocks noGrp="1"/>
          </p:cNvSpPr>
          <p:nvPr>
            <p:ph type="sldNum" sz="quarter" idx="12"/>
          </p:nvPr>
        </p:nvSpPr>
        <p:spPr/>
        <p:txBody>
          <a:bodyPr/>
          <a:lstStyle/>
          <a:p>
            <a:pPr>
              <a:defRPr/>
            </a:pPr>
            <a:fld id="{BA77D596-3549-4C3E-8614-959E29733C2A}" type="slidenum">
              <a:rPr lang="en-US">
                <a:solidFill>
                  <a:prstClr val="black">
                    <a:tint val="75000"/>
                  </a:prstClr>
                </a:solidFill>
              </a:rPr>
              <a:pPr>
                <a:defRPr/>
              </a:pPr>
              <a:t>64</a:t>
            </a:fld>
            <a:endParaRPr lang="en-US">
              <a:solidFill>
                <a:prstClr val="black">
                  <a:tint val="75000"/>
                </a:prstClr>
              </a:solidFill>
            </a:endParaRPr>
          </a:p>
        </p:txBody>
      </p:sp>
      <p:sp>
        <p:nvSpPr>
          <p:cNvPr id="3" name="Date Placeholder 2"/>
          <p:cNvSpPr>
            <a:spLocks noGrp="1"/>
          </p:cNvSpPr>
          <p:nvPr>
            <p:ph type="dt" sz="half" idx="10"/>
          </p:nvPr>
        </p:nvSpPr>
        <p:spPr/>
        <p:txBody>
          <a:bodyPr/>
          <a:lstStyle/>
          <a:p>
            <a:fld id="{10423A1A-A36A-441D-A215-2B0798750C12}" type="datetime1">
              <a:rPr lang="en-US" smtClean="0">
                <a:solidFill>
                  <a:prstClr val="black">
                    <a:tint val="75000"/>
                  </a:prstClr>
                </a:solidFill>
              </a:rPr>
              <a:pPr/>
              <a:t>4/23/2015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265550936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76200"/>
            <a:ext cx="8991600" cy="1295400"/>
          </a:xfrm>
        </p:spPr>
        <p:txBody>
          <a:bodyPr>
            <a:normAutofit/>
          </a:bodyPr>
          <a:lstStyle/>
          <a:p>
            <a:pPr eaLnBrk="1" hangingPunct="1"/>
            <a:r>
              <a:rPr lang="en-US" dirty="0" smtClean="0">
                <a:latin typeface="Arial" panose="020B0604020202020204" pitchFamily="34" charset="0"/>
                <a:cs typeface="Arial" panose="020B0604020202020204" pitchFamily="34" charset="0"/>
              </a:rPr>
              <a:t>Specific and Complete Comments </a:t>
            </a:r>
          </a:p>
        </p:txBody>
      </p:sp>
      <p:sp>
        <p:nvSpPr>
          <p:cNvPr id="31747" name="Rectangle 3"/>
          <p:cNvSpPr>
            <a:spLocks noGrp="1" noChangeArrowheads="1"/>
          </p:cNvSpPr>
          <p:nvPr>
            <p:ph idx="1"/>
          </p:nvPr>
        </p:nvSpPr>
        <p:spPr>
          <a:xfrm>
            <a:off x="381000" y="1371600"/>
            <a:ext cx="8305800" cy="4754563"/>
          </a:xfrm>
        </p:spPr>
        <p:txBody>
          <a:bodyPr>
            <a:normAutofit/>
          </a:bodyPr>
          <a:lstStyle/>
          <a:p>
            <a:pPr eaLnBrk="1" hangingPunct="1">
              <a:lnSpc>
                <a:spcPct val="90000"/>
              </a:lnSpc>
            </a:pPr>
            <a:r>
              <a:rPr lang="en-US" sz="2400" dirty="0" smtClean="0">
                <a:latin typeface="Arial" panose="020B0604020202020204" pitchFamily="34" charset="0"/>
                <a:cs typeface="Arial" panose="020B0604020202020204" pitchFamily="34" charset="0"/>
              </a:rPr>
              <a:t>Identify a strength or weaknesses and indicate why it is one and why it is important</a:t>
            </a:r>
            <a:br>
              <a:rPr lang="en-US" sz="2400" dirty="0" smtClean="0">
                <a:latin typeface="Arial" panose="020B0604020202020204" pitchFamily="34" charset="0"/>
                <a:cs typeface="Arial" panose="020B0604020202020204" pitchFamily="34" charset="0"/>
              </a:rPr>
            </a:br>
            <a:endParaRPr lang="en-US" sz="2400" dirty="0" smtClean="0">
              <a:latin typeface="Arial" panose="020B0604020202020204" pitchFamily="34" charset="0"/>
              <a:cs typeface="Arial" panose="020B0604020202020204" pitchFamily="34" charset="0"/>
            </a:endParaRPr>
          </a:p>
          <a:p>
            <a:pPr lvl="1" eaLnBrk="1" hangingPunct="1">
              <a:lnSpc>
                <a:spcPct val="90000"/>
              </a:lnSpc>
            </a:pPr>
            <a:r>
              <a:rPr lang="en-US" sz="2000" dirty="0" smtClean="0">
                <a:latin typeface="Arial" panose="020B0604020202020204" pitchFamily="34" charset="0"/>
                <a:cs typeface="Arial" panose="020B0604020202020204" pitchFamily="34" charset="0"/>
              </a:rPr>
              <a:t>“The evaluation plan includes a competent, independent evaluator, … and it will guide the investigators as the project evolves and provide a measure of its effectiveness at the end.”</a:t>
            </a:r>
            <a:br>
              <a:rPr lang="en-US" sz="2000" dirty="0" smtClean="0">
                <a:latin typeface="Arial" panose="020B0604020202020204" pitchFamily="34" charset="0"/>
                <a:cs typeface="Arial" panose="020B0604020202020204" pitchFamily="34" charset="0"/>
              </a:rPr>
            </a:br>
            <a:endParaRPr lang="en-US" sz="2400" dirty="0" smtClean="0">
              <a:latin typeface="Arial" panose="020B0604020202020204" pitchFamily="34" charset="0"/>
              <a:cs typeface="Arial" panose="020B0604020202020204" pitchFamily="34" charset="0"/>
            </a:endParaRPr>
          </a:p>
          <a:p>
            <a:pPr eaLnBrk="1" hangingPunct="1">
              <a:lnSpc>
                <a:spcPct val="90000"/>
              </a:lnSpc>
            </a:pPr>
            <a:r>
              <a:rPr lang="en-US" sz="2400" dirty="0" smtClean="0">
                <a:latin typeface="Arial" panose="020B0604020202020204" pitchFamily="34" charset="0"/>
                <a:cs typeface="Arial" panose="020B0604020202020204" pitchFamily="34" charset="0"/>
              </a:rPr>
              <a:t>Identify a strength, indicate why it is one, why it is important, and how it could be improved</a:t>
            </a:r>
            <a:br>
              <a:rPr lang="en-US" sz="2400" dirty="0" smtClean="0">
                <a:latin typeface="Arial" panose="020B0604020202020204" pitchFamily="34" charset="0"/>
                <a:cs typeface="Arial" panose="020B0604020202020204" pitchFamily="34" charset="0"/>
              </a:rPr>
            </a:br>
            <a:endParaRPr lang="en-US" sz="2400" dirty="0" smtClean="0">
              <a:latin typeface="Arial" panose="020B0604020202020204" pitchFamily="34" charset="0"/>
              <a:cs typeface="Arial" panose="020B0604020202020204" pitchFamily="34" charset="0"/>
            </a:endParaRPr>
          </a:p>
          <a:p>
            <a:pPr lvl="1" eaLnBrk="1" hangingPunct="1">
              <a:lnSpc>
                <a:spcPct val="90000"/>
              </a:lnSpc>
            </a:pPr>
            <a:r>
              <a:rPr lang="en-US" sz="2000" dirty="0" smtClean="0">
                <a:latin typeface="Arial" panose="020B0604020202020204" pitchFamily="34" charset="0"/>
                <a:cs typeface="Arial" panose="020B0604020202020204" pitchFamily="34" charset="0"/>
              </a:rPr>
              <a:t>“The evaluation plan is a strength because it includes a competent, independent evaluator, … and this will guide the investigators as the project evolves and provide a measure of its effectiveness at the end. It could be improved by adding …”</a:t>
            </a:r>
          </a:p>
        </p:txBody>
      </p:sp>
      <p:sp>
        <p:nvSpPr>
          <p:cNvPr id="2" name="Slide Number Placeholder 1"/>
          <p:cNvSpPr>
            <a:spLocks noGrp="1"/>
          </p:cNvSpPr>
          <p:nvPr>
            <p:ph type="sldNum" sz="quarter" idx="12"/>
          </p:nvPr>
        </p:nvSpPr>
        <p:spPr/>
        <p:txBody>
          <a:bodyPr/>
          <a:lstStyle/>
          <a:p>
            <a:fld id="{0647F3F5-2718-4C11-898E-59BF5B29279A}" type="slidenum">
              <a:rPr lang="en-US" smtClean="0">
                <a:solidFill>
                  <a:prstClr val="black">
                    <a:tint val="75000"/>
                  </a:prstClr>
                </a:solidFill>
              </a:rPr>
              <a:pPr/>
              <a:t>65</a:t>
            </a:fld>
            <a:endParaRPr lang="en-US">
              <a:solidFill>
                <a:prstClr val="black">
                  <a:tint val="75000"/>
                </a:prstClr>
              </a:solidFill>
            </a:endParaRPr>
          </a:p>
        </p:txBody>
      </p:sp>
      <p:sp>
        <p:nvSpPr>
          <p:cNvPr id="3" name="Date Placeholder 2"/>
          <p:cNvSpPr>
            <a:spLocks noGrp="1"/>
          </p:cNvSpPr>
          <p:nvPr>
            <p:ph type="dt" sz="half" idx="10"/>
          </p:nvPr>
        </p:nvSpPr>
        <p:spPr/>
        <p:txBody>
          <a:bodyPr/>
          <a:lstStyle/>
          <a:p>
            <a:fld id="{4EC69934-F492-4632-A1FF-1AAB202DF20A}" type="datetime1">
              <a:rPr lang="en-US" smtClean="0">
                <a:solidFill>
                  <a:prstClr val="black">
                    <a:tint val="75000"/>
                  </a:prstClr>
                </a:solidFill>
              </a:rPr>
              <a:pPr/>
              <a:t>4/23/2015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2303965118"/>
      </p:ext>
    </p:extLst>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dirty="0" smtClean="0">
                <a:latin typeface="Arial" panose="020B0604020202020204" pitchFamily="34" charset="0"/>
                <a:cs typeface="Arial" panose="020B0604020202020204" pitchFamily="34" charset="0"/>
              </a:rPr>
              <a:t>Panel Summary</a:t>
            </a:r>
          </a:p>
        </p:txBody>
      </p:sp>
      <p:sp>
        <p:nvSpPr>
          <p:cNvPr id="18435" name="Rectangle 3"/>
          <p:cNvSpPr>
            <a:spLocks noGrp="1" noChangeArrowheads="1"/>
          </p:cNvSpPr>
          <p:nvPr>
            <p:ph idx="1"/>
          </p:nvPr>
        </p:nvSpPr>
        <p:spPr/>
        <p:txBody>
          <a:bodyPr>
            <a:normAutofit lnSpcReduction="10000"/>
          </a:bodyPr>
          <a:lstStyle/>
          <a:p>
            <a:pPr eaLnBrk="1" hangingPunct="1"/>
            <a:r>
              <a:rPr lang="en-US" sz="2800" dirty="0" smtClean="0">
                <a:latin typeface="Arial" panose="020B0604020202020204" pitchFamily="34" charset="0"/>
                <a:cs typeface="Arial" panose="020B0604020202020204" pitchFamily="34" charset="0"/>
              </a:rPr>
              <a:t>Purpose</a:t>
            </a:r>
            <a:endParaRPr lang="en-US" sz="4000" dirty="0" smtClean="0">
              <a:latin typeface="Arial" panose="020B0604020202020204" pitchFamily="34" charset="0"/>
              <a:cs typeface="Arial" panose="020B0604020202020204" pitchFamily="34" charset="0"/>
            </a:endParaRPr>
          </a:p>
          <a:p>
            <a:pPr lvl="1" eaLnBrk="1" hangingPunct="1"/>
            <a:r>
              <a:rPr lang="en-US" sz="2800" dirty="0" smtClean="0">
                <a:latin typeface="Arial" panose="020B0604020202020204" pitchFamily="34" charset="0"/>
                <a:cs typeface="Arial" panose="020B0604020202020204" pitchFamily="34" charset="0"/>
              </a:rPr>
              <a:t>to capture thoughts not expressed in individual reviews but present in discussions</a:t>
            </a:r>
          </a:p>
          <a:p>
            <a:pPr lvl="1" eaLnBrk="1" hangingPunct="1"/>
            <a:r>
              <a:rPr lang="en-US" sz="2800" dirty="0" smtClean="0">
                <a:latin typeface="Arial" panose="020B0604020202020204" pitchFamily="34" charset="0"/>
                <a:cs typeface="Arial" panose="020B0604020202020204" pitchFamily="34" charset="0"/>
              </a:rPr>
              <a:t>to indicate areas of general agreement and disagreement</a:t>
            </a:r>
            <a:br>
              <a:rPr lang="en-US" sz="2800" dirty="0" smtClean="0">
                <a:latin typeface="Arial" panose="020B0604020202020204" pitchFamily="34" charset="0"/>
                <a:cs typeface="Arial" panose="020B0604020202020204" pitchFamily="34" charset="0"/>
              </a:rPr>
            </a:br>
            <a:endParaRPr lang="en-US" sz="2800" dirty="0" smtClean="0">
              <a:latin typeface="Arial" panose="020B0604020202020204" pitchFamily="34" charset="0"/>
              <a:cs typeface="Arial" panose="020B0604020202020204" pitchFamily="34" charset="0"/>
            </a:endParaRPr>
          </a:p>
          <a:p>
            <a:pPr eaLnBrk="1" hangingPunct="1"/>
            <a:r>
              <a:rPr lang="en-US" sz="2800" dirty="0" smtClean="0">
                <a:latin typeface="Arial" panose="020B0604020202020204" pitchFamily="34" charset="0"/>
                <a:cs typeface="Arial" panose="020B0604020202020204" pitchFamily="34" charset="0"/>
              </a:rPr>
              <a:t>Summary does not contain a rating</a:t>
            </a:r>
            <a:br>
              <a:rPr lang="en-US" sz="2800" dirty="0" smtClean="0">
                <a:latin typeface="Arial" panose="020B0604020202020204" pitchFamily="34" charset="0"/>
                <a:cs typeface="Arial" panose="020B0604020202020204" pitchFamily="34" charset="0"/>
              </a:rPr>
            </a:br>
            <a:endParaRPr lang="en-US" sz="2800" dirty="0" smtClean="0">
              <a:latin typeface="Arial" panose="020B0604020202020204" pitchFamily="34" charset="0"/>
              <a:cs typeface="Arial" panose="020B0604020202020204" pitchFamily="34" charset="0"/>
            </a:endParaRPr>
          </a:p>
          <a:p>
            <a:pPr eaLnBrk="1" hangingPunct="1"/>
            <a:r>
              <a:rPr lang="en-US" sz="2800" dirty="0" smtClean="0">
                <a:latin typeface="Arial" panose="020B0604020202020204" pitchFamily="34" charset="0"/>
                <a:cs typeface="Arial" panose="020B0604020202020204" pitchFamily="34" charset="0"/>
              </a:rPr>
              <a:t>One panelist is assigned the job of scribe for each proposal</a:t>
            </a:r>
          </a:p>
        </p:txBody>
      </p:sp>
      <p:sp>
        <p:nvSpPr>
          <p:cNvPr id="2" name="Slide Number Placeholder 3"/>
          <p:cNvSpPr>
            <a:spLocks noGrp="1"/>
          </p:cNvSpPr>
          <p:nvPr>
            <p:ph type="sldNum" sz="quarter" idx="12"/>
          </p:nvPr>
        </p:nvSpPr>
        <p:spPr/>
        <p:txBody>
          <a:bodyPr/>
          <a:lstStyle/>
          <a:p>
            <a:pPr>
              <a:defRPr/>
            </a:pPr>
            <a:fld id="{5576795E-9B4F-487C-89E7-AAFE84C092A8}" type="slidenum">
              <a:rPr lang="en-US">
                <a:solidFill>
                  <a:prstClr val="black">
                    <a:tint val="75000"/>
                  </a:prstClr>
                </a:solidFill>
              </a:rPr>
              <a:pPr>
                <a:defRPr/>
              </a:pPr>
              <a:t>66</a:t>
            </a:fld>
            <a:endParaRPr lang="en-US">
              <a:solidFill>
                <a:prstClr val="black">
                  <a:tint val="75000"/>
                </a:prstClr>
              </a:solidFill>
            </a:endParaRPr>
          </a:p>
        </p:txBody>
      </p:sp>
      <p:sp>
        <p:nvSpPr>
          <p:cNvPr id="3" name="Date Placeholder 2"/>
          <p:cNvSpPr>
            <a:spLocks noGrp="1"/>
          </p:cNvSpPr>
          <p:nvPr>
            <p:ph type="dt" sz="half" idx="10"/>
          </p:nvPr>
        </p:nvSpPr>
        <p:spPr/>
        <p:txBody>
          <a:bodyPr/>
          <a:lstStyle/>
          <a:p>
            <a:fld id="{8342A19F-2C35-4029-8086-B8F9FB4C1D1E}" type="datetime1">
              <a:rPr lang="en-US" smtClean="0">
                <a:solidFill>
                  <a:prstClr val="black">
                    <a:tint val="75000"/>
                  </a:prstClr>
                </a:solidFill>
              </a:rPr>
              <a:pPr/>
              <a:t>4/23/2015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13921742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3600" dirty="0" smtClean="0">
                <a:latin typeface="Arial" panose="020B0604020202020204" pitchFamily="34" charset="0"/>
                <a:cs typeface="Arial" panose="020B0604020202020204" pitchFamily="34" charset="0"/>
              </a:rPr>
              <a:t>Confidentiality</a:t>
            </a:r>
          </a:p>
        </p:txBody>
      </p:sp>
      <p:sp>
        <p:nvSpPr>
          <p:cNvPr id="22531" name="Rectangle 3"/>
          <p:cNvSpPr>
            <a:spLocks noGrp="1" noChangeArrowheads="1"/>
          </p:cNvSpPr>
          <p:nvPr>
            <p:ph idx="1"/>
          </p:nvPr>
        </p:nvSpPr>
        <p:spPr>
          <a:xfrm>
            <a:off x="381000" y="1371600"/>
            <a:ext cx="8153400" cy="4571999"/>
          </a:xfrm>
        </p:spPr>
        <p:txBody>
          <a:bodyPr/>
          <a:lstStyle/>
          <a:p>
            <a:pPr eaLnBrk="1" hangingPunct="1"/>
            <a:r>
              <a:rPr lang="en-US" sz="2800" dirty="0" smtClean="0">
                <a:latin typeface="Arial" panose="020B0604020202020204" pitchFamily="34" charset="0"/>
                <a:cs typeface="Arial" panose="020B0604020202020204" pitchFamily="34" charset="0"/>
              </a:rPr>
              <a:t>What you read and discuss as panelists</a:t>
            </a:r>
          </a:p>
          <a:p>
            <a:pPr lvl="1" eaLnBrk="1" hangingPunct="1"/>
            <a:r>
              <a:rPr lang="en-US" sz="2200" dirty="0" smtClean="0">
                <a:latin typeface="Arial" panose="020B0604020202020204" pitchFamily="34" charset="0"/>
                <a:cs typeface="Arial" panose="020B0604020202020204" pitchFamily="34" charset="0"/>
              </a:rPr>
              <a:t>do not quote or use</a:t>
            </a:r>
          </a:p>
          <a:p>
            <a:pPr lvl="1" eaLnBrk="1" hangingPunct="1"/>
            <a:r>
              <a:rPr lang="en-US" sz="2200" dirty="0" smtClean="0">
                <a:latin typeface="Arial" panose="020B0604020202020204" pitchFamily="34" charset="0"/>
                <a:cs typeface="Arial" panose="020B0604020202020204" pitchFamily="34" charset="0"/>
              </a:rPr>
              <a:t>leave all proposals behind</a:t>
            </a:r>
          </a:p>
          <a:p>
            <a:pPr lvl="1" eaLnBrk="1" hangingPunct="1"/>
            <a:r>
              <a:rPr lang="en-US" sz="2200" dirty="0" smtClean="0">
                <a:latin typeface="Arial" panose="020B0604020202020204" pitchFamily="34" charset="0"/>
                <a:cs typeface="Arial" panose="020B0604020202020204" pitchFamily="34" charset="0"/>
              </a:rPr>
              <a:t>do not discuss outside of panel</a:t>
            </a:r>
            <a:br>
              <a:rPr lang="en-US" sz="2200" dirty="0" smtClean="0">
                <a:latin typeface="Arial" panose="020B0604020202020204" pitchFamily="34" charset="0"/>
                <a:cs typeface="Arial" panose="020B0604020202020204" pitchFamily="34" charset="0"/>
              </a:rPr>
            </a:br>
            <a:endParaRPr lang="en-US" sz="2200" dirty="0" smtClean="0">
              <a:latin typeface="Arial" panose="020B0604020202020204" pitchFamily="34" charset="0"/>
              <a:cs typeface="Arial" panose="020B0604020202020204" pitchFamily="34" charset="0"/>
            </a:endParaRPr>
          </a:p>
          <a:p>
            <a:pPr eaLnBrk="1" hangingPunct="1"/>
            <a:r>
              <a:rPr lang="en-US" sz="2800" dirty="0" smtClean="0">
                <a:latin typeface="Arial" panose="020B0604020202020204" pitchFamily="34" charset="0"/>
                <a:cs typeface="Arial" panose="020B0604020202020204" pitchFamily="34" charset="0"/>
              </a:rPr>
              <a:t>Don’t reveal your identity to the PIs</a:t>
            </a:r>
          </a:p>
          <a:p>
            <a:pPr lvl="1" eaLnBrk="1" hangingPunct="1"/>
            <a:r>
              <a:rPr lang="en-US" sz="2200" dirty="0" smtClean="0">
                <a:latin typeface="Arial" panose="020B0604020202020204" pitchFamily="34" charset="0"/>
                <a:cs typeface="Arial" panose="020B0604020202020204" pitchFamily="34" charset="0"/>
              </a:rPr>
              <a:t>they  receive anonymous copies of  all reviews</a:t>
            </a:r>
          </a:p>
          <a:p>
            <a:pPr lvl="1" eaLnBrk="1" hangingPunct="1"/>
            <a:r>
              <a:rPr lang="en-US" sz="2200" dirty="0" smtClean="0">
                <a:latin typeface="Arial" panose="020B0604020202020204" pitchFamily="34" charset="0"/>
                <a:cs typeface="Arial" panose="020B0604020202020204" pitchFamily="34" charset="0"/>
              </a:rPr>
              <a:t>don’t discuss  reviews once you leave</a:t>
            </a:r>
          </a:p>
        </p:txBody>
      </p:sp>
      <p:sp>
        <p:nvSpPr>
          <p:cNvPr id="2" name="Slide Number Placeholder 3"/>
          <p:cNvSpPr>
            <a:spLocks noGrp="1"/>
          </p:cNvSpPr>
          <p:nvPr>
            <p:ph type="sldNum" sz="quarter" idx="12"/>
          </p:nvPr>
        </p:nvSpPr>
        <p:spPr/>
        <p:txBody>
          <a:bodyPr/>
          <a:lstStyle/>
          <a:p>
            <a:pPr>
              <a:defRPr/>
            </a:pPr>
            <a:fld id="{90B02962-E85F-4D6C-B1DC-6EF36577E2C4}" type="slidenum">
              <a:rPr lang="en-US">
                <a:solidFill>
                  <a:prstClr val="black">
                    <a:tint val="75000"/>
                  </a:prstClr>
                </a:solidFill>
              </a:rPr>
              <a:pPr>
                <a:defRPr/>
              </a:pPr>
              <a:t>67</a:t>
            </a:fld>
            <a:endParaRPr lang="en-US">
              <a:solidFill>
                <a:prstClr val="black">
                  <a:tint val="75000"/>
                </a:prstClr>
              </a:solidFill>
            </a:endParaRPr>
          </a:p>
        </p:txBody>
      </p:sp>
      <p:sp>
        <p:nvSpPr>
          <p:cNvPr id="3" name="Date Placeholder 2"/>
          <p:cNvSpPr>
            <a:spLocks noGrp="1"/>
          </p:cNvSpPr>
          <p:nvPr>
            <p:ph type="dt" sz="half" idx="10"/>
          </p:nvPr>
        </p:nvSpPr>
        <p:spPr/>
        <p:txBody>
          <a:bodyPr/>
          <a:lstStyle/>
          <a:p>
            <a:fld id="{E196E1BD-424A-4369-8C9B-3B5680B33003}" type="datetime1">
              <a:rPr lang="en-US" smtClean="0">
                <a:solidFill>
                  <a:prstClr val="black">
                    <a:tint val="75000"/>
                  </a:prstClr>
                </a:solidFill>
              </a:rPr>
              <a:pPr/>
              <a:t>4/23/2015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96533320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p:txBody>
          <a:bodyPr rtlCol="0">
            <a:normAutofit/>
          </a:bodyPr>
          <a:lstStyle/>
          <a:p>
            <a:pPr eaLnBrk="1" fontAlgn="auto" hangingPunct="1">
              <a:spcAft>
                <a:spcPts val="0"/>
              </a:spcAft>
              <a:defRPr/>
            </a:pPr>
            <a:r>
              <a:rPr lang="en-US" sz="3600" dirty="0" smtClean="0">
                <a:latin typeface="Arial" panose="020B0604020202020204" pitchFamily="34" charset="0"/>
                <a:cs typeface="Arial" panose="020B0604020202020204" pitchFamily="34" charset="0"/>
              </a:rPr>
              <a:t>Conflicts of Interest</a:t>
            </a:r>
          </a:p>
        </p:txBody>
      </p:sp>
      <p:sp>
        <p:nvSpPr>
          <p:cNvPr id="23555" name="Rectangle 3"/>
          <p:cNvSpPr>
            <a:spLocks noGrp="1" noChangeArrowheads="1"/>
          </p:cNvSpPr>
          <p:nvPr>
            <p:ph idx="1"/>
          </p:nvPr>
        </p:nvSpPr>
        <p:spPr>
          <a:xfrm>
            <a:off x="457200" y="1219200"/>
            <a:ext cx="8382000" cy="4953000"/>
          </a:xfrm>
        </p:spPr>
        <p:txBody>
          <a:bodyPr>
            <a:normAutofit fontScale="92500"/>
          </a:bodyPr>
          <a:lstStyle/>
          <a:p>
            <a:pPr eaLnBrk="1" hangingPunct="1"/>
            <a:r>
              <a:rPr lang="en-US" sz="2800" dirty="0" smtClean="0">
                <a:latin typeface="Arial" panose="020B0604020202020204" pitchFamily="34" charset="0"/>
                <a:cs typeface="Arial" panose="020B0604020202020204" pitchFamily="34" charset="0"/>
              </a:rPr>
              <a:t>You cannot review a proposal from your own institution</a:t>
            </a:r>
          </a:p>
          <a:p>
            <a:pPr eaLnBrk="1" hangingPunct="1"/>
            <a:r>
              <a:rPr lang="en-US" sz="2800" dirty="0" smtClean="0">
                <a:latin typeface="Arial" panose="020B0604020202020204" pitchFamily="34" charset="0"/>
                <a:cs typeface="Arial" panose="020B0604020202020204" pitchFamily="34" charset="0"/>
              </a:rPr>
              <a:t>You cannot review a proposal  when you  have a close personal relationship with project personnel</a:t>
            </a:r>
          </a:p>
          <a:p>
            <a:pPr eaLnBrk="1" hangingPunct="1"/>
            <a:r>
              <a:rPr lang="en-US" sz="2800" dirty="0" smtClean="0">
                <a:latin typeface="Arial" panose="020B0604020202020204" pitchFamily="34" charset="0"/>
                <a:cs typeface="Arial" panose="020B0604020202020204" pitchFamily="34" charset="0"/>
              </a:rPr>
              <a:t>You cannot review a proposal if you are named as a consultant or participant in the body of the proposal, </a:t>
            </a:r>
            <a:r>
              <a:rPr lang="en-US" sz="2800" u="sng" dirty="0" smtClean="0">
                <a:latin typeface="Arial" panose="020B0604020202020204" pitchFamily="34" charset="0"/>
                <a:cs typeface="Arial" panose="020B0604020202020204" pitchFamily="34" charset="0"/>
              </a:rPr>
              <a:t>particularly</a:t>
            </a:r>
            <a:r>
              <a:rPr lang="en-US" sz="2800" dirty="0" smtClean="0">
                <a:latin typeface="Arial" panose="020B0604020202020204" pitchFamily="34" charset="0"/>
                <a:cs typeface="Arial" panose="020B0604020202020204" pitchFamily="34" charset="0"/>
              </a:rPr>
              <a:t> if the proposers are planning to pay you</a:t>
            </a:r>
          </a:p>
          <a:p>
            <a:pPr eaLnBrk="1" hangingPunct="1"/>
            <a:r>
              <a:rPr lang="en-US" sz="2800" dirty="0" smtClean="0">
                <a:latin typeface="Arial" panose="020B0604020202020204" pitchFamily="34" charset="0"/>
                <a:cs typeface="Arial" panose="020B0604020202020204" pitchFamily="34" charset="0"/>
              </a:rPr>
              <a:t>You </a:t>
            </a:r>
            <a:r>
              <a:rPr lang="en-US" sz="2800" u="sng" dirty="0" smtClean="0">
                <a:latin typeface="Arial" panose="020B0604020202020204" pitchFamily="34" charset="0"/>
                <a:cs typeface="Arial" panose="020B0604020202020204" pitchFamily="34" charset="0"/>
              </a:rPr>
              <a:t>can</a:t>
            </a:r>
            <a:r>
              <a:rPr lang="en-US" sz="2800" dirty="0" smtClean="0">
                <a:latin typeface="Arial" panose="020B0604020202020204" pitchFamily="34" charset="0"/>
                <a:cs typeface="Arial" panose="020B0604020202020204" pitchFamily="34" charset="0"/>
              </a:rPr>
              <a:t> review a proposal if you know the proposer</a:t>
            </a:r>
          </a:p>
          <a:p>
            <a:pPr eaLnBrk="1" hangingPunct="1"/>
            <a:r>
              <a:rPr lang="en-US" sz="2800" dirty="0" smtClean="0">
                <a:latin typeface="Arial" panose="020B0604020202020204" pitchFamily="34" charset="0"/>
                <a:cs typeface="Arial" panose="020B0604020202020204" pitchFamily="34" charset="0"/>
              </a:rPr>
              <a:t>Use common sense – avoid even the appearance of impropriety</a:t>
            </a:r>
          </a:p>
        </p:txBody>
      </p:sp>
      <p:sp>
        <p:nvSpPr>
          <p:cNvPr id="23554" name="Slide Number Placeholder 3"/>
          <p:cNvSpPr>
            <a:spLocks noGrp="1"/>
          </p:cNvSpPr>
          <p:nvPr>
            <p:ph type="sldNum" sz="quarter" idx="12"/>
          </p:nvPr>
        </p:nvSpPr>
        <p:spPr/>
        <p:txBody>
          <a:bodyPr/>
          <a:lstStyle/>
          <a:p>
            <a:pPr>
              <a:defRPr/>
            </a:pPr>
            <a:fld id="{274E9E93-963D-4D80-A876-D85CE9EA8DEC}" type="slidenum">
              <a:rPr lang="en-US">
                <a:solidFill>
                  <a:prstClr val="black">
                    <a:tint val="75000"/>
                  </a:prstClr>
                </a:solidFill>
              </a:rPr>
              <a:pPr>
                <a:defRPr/>
              </a:pPr>
              <a:t>68</a:t>
            </a:fld>
            <a:endParaRPr lang="en-US">
              <a:solidFill>
                <a:prstClr val="black">
                  <a:tint val="75000"/>
                </a:prstClr>
              </a:solidFill>
            </a:endParaRPr>
          </a:p>
        </p:txBody>
      </p:sp>
      <p:sp>
        <p:nvSpPr>
          <p:cNvPr id="2" name="Date Placeholder 1"/>
          <p:cNvSpPr>
            <a:spLocks noGrp="1"/>
          </p:cNvSpPr>
          <p:nvPr>
            <p:ph type="dt" sz="half" idx="10"/>
          </p:nvPr>
        </p:nvSpPr>
        <p:spPr/>
        <p:txBody>
          <a:bodyPr/>
          <a:lstStyle/>
          <a:p>
            <a:fld id="{AAB73669-10CA-40B7-90CD-697D7B1708EC}" type="datetime1">
              <a:rPr lang="en-US" smtClean="0">
                <a:solidFill>
                  <a:prstClr val="black">
                    <a:tint val="75000"/>
                  </a:prstClr>
                </a:solidFill>
              </a:rPr>
              <a:pPr/>
              <a:t>4/23/2015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84226590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2"/>
          <p:cNvSpPr>
            <a:spLocks noGrp="1" noChangeArrowheads="1"/>
          </p:cNvSpPr>
          <p:nvPr>
            <p:ph type="title"/>
          </p:nvPr>
        </p:nvSpPr>
        <p:spPr>
          <a:xfrm>
            <a:off x="152400" y="228600"/>
            <a:ext cx="8763000" cy="1066800"/>
          </a:xfrm>
        </p:spPr>
        <p:txBody>
          <a:bodyPr>
            <a:normAutofit fontScale="90000"/>
          </a:bodyPr>
          <a:lstStyle/>
          <a:p>
            <a:r>
              <a:rPr lang="en-US" dirty="0" smtClean="0">
                <a:latin typeface="Arial" panose="020B0604020202020204" pitchFamily="34" charset="0"/>
                <a:cs typeface="Arial" panose="020B0604020202020204" pitchFamily="34" charset="0"/>
              </a:rPr>
              <a:t>Practical Aspects of Review Process</a:t>
            </a:r>
          </a:p>
        </p:txBody>
      </p:sp>
      <p:sp>
        <p:nvSpPr>
          <p:cNvPr id="6" name="Content Placeholder 5"/>
          <p:cNvSpPr>
            <a:spLocks noGrp="1"/>
          </p:cNvSpPr>
          <p:nvPr>
            <p:ph idx="1"/>
          </p:nvPr>
        </p:nvSpPr>
        <p:spPr>
          <a:xfrm>
            <a:off x="457200" y="1371600"/>
            <a:ext cx="8437682" cy="5020557"/>
          </a:xfrm>
        </p:spPr>
        <p:txBody>
          <a:bodyPr>
            <a:normAutofit/>
          </a:bodyPr>
          <a:lstStyle/>
          <a:p>
            <a:pPr marL="255588" indent="-255588">
              <a:lnSpc>
                <a:spcPct val="90000"/>
              </a:lnSpc>
              <a:buNone/>
            </a:pPr>
            <a:r>
              <a:rPr lang="en-US" sz="2800" dirty="0" smtClean="0">
                <a:latin typeface="Arial" panose="020B0604020202020204" pitchFamily="34" charset="0"/>
                <a:cs typeface="Arial" panose="020B0604020202020204" pitchFamily="34" charset="0"/>
              </a:rPr>
              <a:t>Reviewers have:</a:t>
            </a:r>
          </a:p>
          <a:p>
            <a:pPr>
              <a:lnSpc>
                <a:spcPct val="90000"/>
              </a:lnSpc>
            </a:pPr>
            <a:r>
              <a:rPr lang="en-US" sz="2800" dirty="0" smtClean="0">
                <a:latin typeface="Arial" panose="020B0604020202020204" pitchFamily="34" charset="0"/>
                <a:cs typeface="Arial" panose="020B0604020202020204" pitchFamily="34" charset="0"/>
              </a:rPr>
              <a:t>Many proposals  (ten or more from several areas)</a:t>
            </a:r>
          </a:p>
          <a:p>
            <a:pPr>
              <a:lnSpc>
                <a:spcPct val="90000"/>
              </a:lnSpc>
            </a:pPr>
            <a:r>
              <a:rPr lang="en-US" sz="2800" dirty="0" smtClean="0">
                <a:latin typeface="Arial" panose="020B0604020202020204" pitchFamily="34" charset="0"/>
                <a:cs typeface="Arial" panose="020B0604020202020204" pitchFamily="34" charset="0"/>
              </a:rPr>
              <a:t>Limited time for each proposal</a:t>
            </a:r>
          </a:p>
          <a:p>
            <a:pPr>
              <a:lnSpc>
                <a:spcPct val="90000"/>
              </a:lnSpc>
            </a:pPr>
            <a:r>
              <a:rPr lang="en-US" sz="2800" dirty="0" smtClean="0">
                <a:latin typeface="Arial" panose="020B0604020202020204" pitchFamily="34" charset="0"/>
                <a:cs typeface="Arial" panose="020B0604020202020204" pitchFamily="34" charset="0"/>
              </a:rPr>
              <a:t>Different experiences in review process</a:t>
            </a:r>
          </a:p>
          <a:p>
            <a:pPr lvl="1">
              <a:lnSpc>
                <a:spcPct val="90000"/>
              </a:lnSpc>
            </a:pPr>
            <a:r>
              <a:rPr lang="en-US" dirty="0" smtClean="0">
                <a:latin typeface="Arial" panose="020B0604020202020204" pitchFamily="34" charset="0"/>
                <a:cs typeface="Arial" panose="020B0604020202020204" pitchFamily="34" charset="0"/>
              </a:rPr>
              <a:t>Veterans to novices</a:t>
            </a:r>
          </a:p>
          <a:p>
            <a:pPr>
              <a:lnSpc>
                <a:spcPct val="90000"/>
              </a:lnSpc>
            </a:pPr>
            <a:r>
              <a:rPr lang="en-US" sz="2800" dirty="0" smtClean="0">
                <a:latin typeface="Arial" panose="020B0604020202020204" pitchFamily="34" charset="0"/>
                <a:cs typeface="Arial" panose="020B0604020202020204" pitchFamily="34" charset="0"/>
              </a:rPr>
              <a:t>Different levels of knowledge in proposal area </a:t>
            </a:r>
          </a:p>
          <a:p>
            <a:pPr lvl="1">
              <a:lnSpc>
                <a:spcPct val="90000"/>
              </a:lnSpc>
            </a:pPr>
            <a:r>
              <a:rPr lang="en-US" dirty="0" smtClean="0">
                <a:latin typeface="Arial" panose="020B0604020202020204" pitchFamily="34" charset="0"/>
                <a:cs typeface="Arial" panose="020B0604020202020204" pitchFamily="34" charset="0"/>
              </a:rPr>
              <a:t>Experts  to outsiders </a:t>
            </a:r>
          </a:p>
          <a:p>
            <a:pPr>
              <a:lnSpc>
                <a:spcPct val="90000"/>
              </a:lnSpc>
            </a:pPr>
            <a:r>
              <a:rPr lang="en-US" sz="2800" dirty="0" smtClean="0">
                <a:latin typeface="Arial" panose="020B0604020202020204" pitchFamily="34" charset="0"/>
                <a:cs typeface="Arial" panose="020B0604020202020204" pitchFamily="34" charset="0"/>
              </a:rPr>
              <a:t>Discussions of proposals’ merits at panel meeting</a:t>
            </a:r>
          </a:p>
          <a:p>
            <a:pPr lvl="1">
              <a:lnSpc>
                <a:spcPct val="90000"/>
              </a:lnSpc>
            </a:pPr>
            <a:r>
              <a:rPr lang="en-US" dirty="0" smtClean="0">
                <a:latin typeface="Arial" panose="020B0604020202020204" pitchFamily="34" charset="0"/>
                <a:cs typeface="Arial" panose="020B0604020202020204" pitchFamily="34" charset="0"/>
              </a:rPr>
              <a:t>Share expertise and experience</a:t>
            </a:r>
          </a:p>
        </p:txBody>
      </p:sp>
      <p:sp>
        <p:nvSpPr>
          <p:cNvPr id="95235" name="Slide Number Placeholder 5"/>
          <p:cNvSpPr>
            <a:spLocks noGrp="1"/>
          </p:cNvSpPr>
          <p:nvPr>
            <p:ph type="sldNum" sz="quarter" idx="12"/>
          </p:nvPr>
        </p:nvSpPr>
        <p:spPr bwMode="auto">
          <a:xfrm>
            <a:off x="8777288" y="6408738"/>
            <a:ext cx="366712" cy="365125"/>
          </a:xfrm>
          <a:prstGeom prst="rect">
            <a:avLst/>
          </a:prstGeom>
          <a:noFill/>
          <a:ln>
            <a:miter lim="800000"/>
            <a:headEnd/>
            <a:tailEnd/>
          </a:ln>
        </p:spPr>
        <p:txBody>
          <a:bodyPr wrap="square" lIns="91440" tIns="45720" rIns="91440" bIns="45720" numCol="1" anchorCtr="0" compatLnSpc="1">
            <a:prstTxWarp prst="textNoShape">
              <a:avLst/>
            </a:prstTxWarp>
          </a:bodyPr>
          <a:lstStyle/>
          <a:p>
            <a:fld id="{017B81E5-2B2A-4E6B-B7C9-90ED9D01CDB3}" type="slidenum">
              <a:rPr lang="en-US" smtClean="0">
                <a:solidFill>
                  <a:prstClr val="black">
                    <a:tint val="75000"/>
                  </a:prstClr>
                </a:solidFill>
              </a:rPr>
              <a:pPr/>
              <a:t>69</a:t>
            </a:fld>
            <a:endParaRPr lang="en-US" smtClean="0">
              <a:solidFill>
                <a:prstClr val="black">
                  <a:tint val="75000"/>
                </a:prstClr>
              </a:solidFill>
            </a:endParaRPr>
          </a:p>
        </p:txBody>
      </p:sp>
      <p:sp>
        <p:nvSpPr>
          <p:cNvPr id="2" name="Date Placeholder 1"/>
          <p:cNvSpPr>
            <a:spLocks noGrp="1"/>
          </p:cNvSpPr>
          <p:nvPr>
            <p:ph type="dt" sz="half" idx="10"/>
          </p:nvPr>
        </p:nvSpPr>
        <p:spPr/>
        <p:txBody>
          <a:bodyPr/>
          <a:lstStyle/>
          <a:p>
            <a:fld id="{EFD41732-E388-4000-A2D9-43E1D74BDB2B}" type="datetime1">
              <a:rPr lang="en-US" smtClean="0">
                <a:solidFill>
                  <a:prstClr val="black">
                    <a:tint val="75000"/>
                  </a:prstClr>
                </a:solidFill>
              </a:rPr>
              <a:pPr/>
              <a:t>4/23/2015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23119767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5" name="Rectangle 3"/>
          <p:cNvSpPr>
            <a:spLocks noGrp="1" noChangeArrowheads="1"/>
          </p:cNvSpPr>
          <p:nvPr>
            <p:ph idx="1"/>
          </p:nvPr>
        </p:nvSpPr>
        <p:spPr>
          <a:xfrm>
            <a:off x="457200" y="2057400"/>
            <a:ext cx="8229600" cy="3949891"/>
          </a:xfrm>
        </p:spPr>
        <p:txBody>
          <a:bodyPr>
            <a:normAutofit lnSpcReduction="10000"/>
          </a:bodyPr>
          <a:lstStyle/>
          <a:p>
            <a:pPr eaLnBrk="1" hangingPunct="1">
              <a:defRPr/>
            </a:pPr>
            <a:r>
              <a:rPr lang="en-US" sz="2800" dirty="0" smtClean="0">
                <a:latin typeface="Arial" pitchFamily="34" charset="0"/>
                <a:cs typeface="Arial" pitchFamily="34" charset="0"/>
              </a:rPr>
              <a:t>All information provided here represents the opinions of an individual Program Officer and is based on a particular experience</a:t>
            </a:r>
          </a:p>
          <a:p>
            <a:pPr eaLnBrk="1" hangingPunct="1">
              <a:buNone/>
              <a:defRPr/>
            </a:pPr>
            <a:endParaRPr lang="en-US" sz="2800" dirty="0" smtClean="0">
              <a:latin typeface="Arial" pitchFamily="34" charset="0"/>
              <a:cs typeface="Arial" pitchFamily="34" charset="0"/>
            </a:endParaRPr>
          </a:p>
          <a:p>
            <a:pPr eaLnBrk="1" hangingPunct="1">
              <a:defRPr/>
            </a:pPr>
            <a:r>
              <a:rPr lang="en-US" sz="2800" dirty="0" smtClean="0">
                <a:latin typeface="Arial" pitchFamily="34" charset="0"/>
                <a:cs typeface="Arial" pitchFamily="34" charset="0"/>
              </a:rPr>
              <a:t>The </a:t>
            </a:r>
            <a:r>
              <a:rPr lang="en-US" sz="2800" b="1" dirty="0" smtClean="0">
                <a:latin typeface="Arial" pitchFamily="34" charset="0"/>
                <a:cs typeface="Arial" pitchFamily="34" charset="0"/>
              </a:rPr>
              <a:t>ONLY</a:t>
            </a:r>
            <a:r>
              <a:rPr lang="en-US" sz="2800" dirty="0" smtClean="0">
                <a:latin typeface="Arial" pitchFamily="34" charset="0"/>
                <a:cs typeface="Arial" pitchFamily="34" charset="0"/>
              </a:rPr>
              <a:t> </a:t>
            </a:r>
            <a:r>
              <a:rPr lang="en-US" sz="2800" b="1" dirty="0" smtClean="0">
                <a:latin typeface="Arial" pitchFamily="34" charset="0"/>
                <a:cs typeface="Arial" pitchFamily="34" charset="0"/>
              </a:rPr>
              <a:t>official</a:t>
            </a:r>
            <a:r>
              <a:rPr lang="en-US" sz="2800" dirty="0" smtClean="0">
                <a:latin typeface="Arial" pitchFamily="34" charset="0"/>
                <a:cs typeface="Arial" pitchFamily="34" charset="0"/>
              </a:rPr>
              <a:t> source for NSF policy is published materials</a:t>
            </a:r>
          </a:p>
          <a:p>
            <a:pPr eaLnBrk="1" hangingPunct="1">
              <a:defRPr/>
            </a:pPr>
            <a:endParaRPr lang="en-US" sz="2800" dirty="0">
              <a:latin typeface="Arial" pitchFamily="34" charset="0"/>
              <a:cs typeface="Arial" pitchFamily="34" charset="0"/>
            </a:endParaRPr>
          </a:p>
          <a:p>
            <a:pPr marL="109728" indent="0" algn="ctr">
              <a:buNone/>
              <a:defRPr/>
            </a:pPr>
            <a:r>
              <a:rPr lang="en-US" sz="4000" b="1" dirty="0">
                <a:latin typeface="Arial" pitchFamily="34" charset="0"/>
                <a:cs typeface="Arial" pitchFamily="34" charset="0"/>
              </a:rPr>
              <a:t>http://</a:t>
            </a:r>
            <a:r>
              <a:rPr lang="en-US" sz="4000" b="1" dirty="0" smtClean="0">
                <a:latin typeface="Arial" pitchFamily="34" charset="0"/>
                <a:cs typeface="Arial" pitchFamily="34" charset="0"/>
              </a:rPr>
              <a:t>nsf.gov/</a:t>
            </a:r>
          </a:p>
        </p:txBody>
      </p:sp>
      <p:sp>
        <p:nvSpPr>
          <p:cNvPr id="5123" name="Rectangle 2"/>
          <p:cNvSpPr>
            <a:spLocks noGrp="1" noChangeArrowheads="1"/>
          </p:cNvSpPr>
          <p:nvPr>
            <p:ph type="title"/>
          </p:nvPr>
        </p:nvSpPr>
        <p:spPr>
          <a:xfrm>
            <a:off x="457200" y="533400"/>
            <a:ext cx="8229600" cy="1371600"/>
          </a:xfrm>
        </p:spPr>
        <p:txBody>
          <a:bodyPr>
            <a:normAutofit/>
          </a:bodyPr>
          <a:lstStyle/>
          <a:p>
            <a:pPr algn="ctr" eaLnBrk="1" hangingPunct="1"/>
            <a:r>
              <a:rPr lang="en-US" sz="6600" dirty="0" smtClean="0">
                <a:solidFill>
                  <a:srgbClr val="FF0000"/>
                </a:solidFill>
                <a:effectLst/>
                <a:latin typeface="Chiller" pitchFamily="82" charset="0"/>
              </a:rPr>
              <a:t>Important!</a:t>
            </a:r>
          </a:p>
        </p:txBody>
      </p:sp>
      <p:sp>
        <p:nvSpPr>
          <p:cNvPr id="7" name="Slide Number Placeholder 6"/>
          <p:cNvSpPr>
            <a:spLocks noGrp="1"/>
          </p:cNvSpPr>
          <p:nvPr>
            <p:ph type="sldNum" sz="quarter" idx="12"/>
          </p:nvPr>
        </p:nvSpPr>
        <p:spPr/>
        <p:txBody>
          <a:bodyPr/>
          <a:lstStyle/>
          <a:p>
            <a:fld id="{6FB0513B-F3DF-46CC-AA39-02C2A5DFB1A8}" type="slidenum">
              <a:rPr lang="en-US" smtClean="0">
                <a:solidFill>
                  <a:prstClr val="black">
                    <a:tint val="75000"/>
                  </a:prstClr>
                </a:solidFill>
              </a:rPr>
              <a:pPr/>
              <a:t>7</a:t>
            </a:fld>
            <a:endParaRPr lang="en-US" dirty="0">
              <a:solidFill>
                <a:prstClr val="black">
                  <a:tint val="75000"/>
                </a:prstClr>
              </a:solidFill>
            </a:endParaRPr>
          </a:p>
        </p:txBody>
      </p:sp>
      <p:sp>
        <p:nvSpPr>
          <p:cNvPr id="2" name="Date Placeholder 1"/>
          <p:cNvSpPr>
            <a:spLocks noGrp="1"/>
          </p:cNvSpPr>
          <p:nvPr>
            <p:ph type="dt" sz="half" idx="10"/>
          </p:nvPr>
        </p:nvSpPr>
        <p:spPr/>
        <p:txBody>
          <a:bodyPr/>
          <a:lstStyle/>
          <a:p>
            <a:fld id="{56F7CB34-6AB8-4200-B9C2-EE0EFFF981AA}" type="datetime1">
              <a:rPr lang="en-US" smtClean="0">
                <a:solidFill>
                  <a:prstClr val="black">
                    <a:tint val="75000"/>
                  </a:prstClr>
                </a:solidFill>
              </a:rPr>
              <a:pPr/>
              <a:t>4/23/2015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301413612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2438400"/>
            <a:ext cx="8229600" cy="1143000"/>
          </a:xfrm>
        </p:spPr>
        <p:txBody>
          <a:bodyPr>
            <a:normAutofit fontScale="90000"/>
          </a:bodyPr>
          <a:lstStyle/>
          <a:p>
            <a:pPr algn="ctr"/>
            <a:r>
              <a:rPr lang="en-US" b="1" dirty="0" smtClean="0">
                <a:solidFill>
                  <a:schemeClr val="bg1"/>
                </a:solidFill>
                <a:latin typeface="Arial" panose="020B0604020202020204" pitchFamily="34" charset="0"/>
                <a:cs typeface="Arial" panose="020B0604020202020204" pitchFamily="34" charset="0"/>
              </a:rPr>
              <a:t>IPAs</a:t>
            </a:r>
            <a:br>
              <a:rPr lang="en-US" b="1" dirty="0" smtClean="0">
                <a:solidFill>
                  <a:schemeClr val="bg1"/>
                </a:solidFill>
                <a:latin typeface="Arial" panose="020B0604020202020204" pitchFamily="34" charset="0"/>
                <a:cs typeface="Arial" panose="020B0604020202020204" pitchFamily="34" charset="0"/>
              </a:rPr>
            </a:br>
            <a:r>
              <a:rPr lang="en-US" b="1" dirty="0" smtClean="0">
                <a:solidFill>
                  <a:schemeClr val="bg1"/>
                </a:solidFill>
                <a:latin typeface="Arial" panose="020B0604020202020204" pitchFamily="34" charset="0"/>
                <a:cs typeface="Arial" panose="020B0604020202020204" pitchFamily="34" charset="0"/>
              </a:rPr>
              <a:t>Intergovernmental Personnel Act</a:t>
            </a:r>
            <a:endParaRPr lang="en-US" b="1" dirty="0">
              <a:solidFill>
                <a:schemeClr val="bg1"/>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0647F3F5-2718-4C11-898E-59BF5B29279A}" type="slidenum">
              <a:rPr lang="en-US" smtClean="0">
                <a:solidFill>
                  <a:prstClr val="black">
                    <a:tint val="75000"/>
                  </a:prstClr>
                </a:solidFill>
              </a:rPr>
              <a:pPr/>
              <a:t>70</a:t>
            </a:fld>
            <a:endParaRPr lang="en-US">
              <a:solidFill>
                <a:prstClr val="black">
                  <a:tint val="75000"/>
                </a:prstClr>
              </a:solidFill>
            </a:endParaRPr>
          </a:p>
        </p:txBody>
      </p:sp>
      <p:sp>
        <p:nvSpPr>
          <p:cNvPr id="4" name="Date Placeholder 3"/>
          <p:cNvSpPr>
            <a:spLocks noGrp="1"/>
          </p:cNvSpPr>
          <p:nvPr>
            <p:ph type="dt" sz="half" idx="10"/>
          </p:nvPr>
        </p:nvSpPr>
        <p:spPr/>
        <p:txBody>
          <a:bodyPr/>
          <a:lstStyle/>
          <a:p>
            <a:fld id="{61640DED-5BCB-40FE-8146-64DA4FF6C773}" type="datetime1">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409465628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fld id="{EBBDE370-5CC1-45D7-AB82-C1508CC3411F}" type="slidenum">
              <a:rPr lang="en-US" sz="1200">
                <a:solidFill>
                  <a:prstClr val="black"/>
                </a:solidFill>
                <a:latin typeface="Tahoma" pitchFamily="34" charset="0"/>
                <a:ea typeface="ＭＳ Ｐゴシック" pitchFamily="1" charset="-128"/>
              </a:rPr>
              <a:pPr algn="ctr"/>
              <a:t>71</a:t>
            </a:fld>
            <a:endParaRPr lang="en-US" sz="1200">
              <a:solidFill>
                <a:prstClr val="black"/>
              </a:solidFill>
              <a:latin typeface="Tahoma" pitchFamily="34" charset="0"/>
              <a:ea typeface="ＭＳ Ｐゴシック" pitchFamily="1" charset="-128"/>
            </a:endParaRPr>
          </a:p>
        </p:txBody>
      </p:sp>
      <p:sp>
        <p:nvSpPr>
          <p:cNvPr id="15363" name="Rectangle 2"/>
          <p:cNvSpPr>
            <a:spLocks noGrp="1" noChangeArrowheads="1"/>
          </p:cNvSpPr>
          <p:nvPr>
            <p:ph type="title" idx="4294967295"/>
          </p:nvPr>
        </p:nvSpPr>
        <p:spPr>
          <a:xfrm>
            <a:off x="685800" y="304800"/>
            <a:ext cx="7772400" cy="838200"/>
          </a:xfrm>
        </p:spPr>
        <p:txBody>
          <a:bodyPr/>
          <a:lstStyle/>
          <a:p>
            <a:pPr eaLnBrk="1" hangingPunct="1"/>
            <a:r>
              <a:rPr lang="en-US" dirty="0" smtClean="0"/>
              <a:t>What is an IPA?</a:t>
            </a:r>
          </a:p>
        </p:txBody>
      </p:sp>
      <p:sp>
        <p:nvSpPr>
          <p:cNvPr id="15364" name="Rectangle 3"/>
          <p:cNvSpPr>
            <a:spLocks noGrp="1" noChangeArrowheads="1"/>
          </p:cNvSpPr>
          <p:nvPr>
            <p:ph type="body" idx="4294967295"/>
          </p:nvPr>
        </p:nvSpPr>
        <p:spPr>
          <a:xfrm>
            <a:off x="685800" y="1371600"/>
            <a:ext cx="8458200" cy="5029200"/>
          </a:xfrm>
        </p:spPr>
        <p:txBody>
          <a:bodyPr>
            <a:noAutofit/>
          </a:bodyPr>
          <a:lstStyle/>
          <a:p>
            <a:pPr eaLnBrk="1" hangingPunct="1">
              <a:lnSpc>
                <a:spcPct val="90000"/>
              </a:lnSpc>
            </a:pPr>
            <a:r>
              <a:rPr lang="en-US" sz="2800" dirty="0" smtClean="0"/>
              <a:t>A Faculty member at some institution who is on loan to NSF for a year, then maybe a second, maybe a third, and in unusual circumstances a fourth</a:t>
            </a:r>
          </a:p>
          <a:p>
            <a:pPr eaLnBrk="1" hangingPunct="1">
              <a:lnSpc>
                <a:spcPct val="90000"/>
              </a:lnSpc>
            </a:pPr>
            <a:endParaRPr lang="en-US" sz="2800" dirty="0"/>
          </a:p>
          <a:p>
            <a:pPr eaLnBrk="1" hangingPunct="1">
              <a:lnSpc>
                <a:spcPct val="90000"/>
              </a:lnSpc>
            </a:pPr>
            <a:r>
              <a:rPr lang="en-US" sz="2800" dirty="0" smtClean="0"/>
              <a:t>100% salary plus summer support plus per diem*</a:t>
            </a:r>
            <a:endParaRPr lang="en-US" sz="2800" dirty="0"/>
          </a:p>
          <a:p>
            <a:pPr lvl="1">
              <a:lnSpc>
                <a:spcPct val="90000"/>
              </a:lnSpc>
            </a:pPr>
            <a:r>
              <a:rPr lang="en-US" dirty="0" smtClean="0"/>
              <a:t>IRD Support</a:t>
            </a:r>
          </a:p>
          <a:p>
            <a:pPr lvl="1">
              <a:lnSpc>
                <a:spcPct val="90000"/>
              </a:lnSpc>
            </a:pPr>
            <a:r>
              <a:rPr lang="en-US" dirty="0" smtClean="0"/>
              <a:t>Conference Support</a:t>
            </a:r>
          </a:p>
          <a:p>
            <a:pPr marL="457200" lvl="1" indent="0">
              <a:lnSpc>
                <a:spcPct val="90000"/>
              </a:lnSpc>
              <a:buNone/>
            </a:pPr>
            <a:endParaRPr lang="en-US" dirty="0" smtClean="0"/>
          </a:p>
          <a:p>
            <a:pPr>
              <a:lnSpc>
                <a:spcPct val="90000"/>
              </a:lnSpc>
            </a:pPr>
            <a:r>
              <a:rPr lang="en-US" sz="2800" dirty="0" smtClean="0"/>
              <a:t>Get to live in DC!!</a:t>
            </a:r>
          </a:p>
          <a:p>
            <a:pPr>
              <a:lnSpc>
                <a:spcPct val="90000"/>
              </a:lnSpc>
            </a:pPr>
            <a:endParaRPr lang="en-US" sz="2800" dirty="0"/>
          </a:p>
          <a:p>
            <a:pPr>
              <a:lnSpc>
                <a:spcPct val="90000"/>
              </a:lnSpc>
            </a:pPr>
            <a:r>
              <a:rPr lang="en-US" sz="2800" dirty="0" smtClean="0"/>
              <a:t>JOB:  Manage Programs, NSF Program Officer</a:t>
            </a:r>
          </a:p>
        </p:txBody>
      </p:sp>
    </p:spTree>
    <p:extLst>
      <p:ext uri="{BB962C8B-B14F-4D97-AF65-F5344CB8AC3E}">
        <p14:creationId xmlns:p14="http://schemas.microsoft.com/office/powerpoint/2010/main" val="338543145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fld id="{EBBDE370-5CC1-45D7-AB82-C1508CC3411F}" type="slidenum">
              <a:rPr lang="en-US" sz="1200">
                <a:solidFill>
                  <a:prstClr val="black"/>
                </a:solidFill>
                <a:latin typeface="Tahoma" pitchFamily="34" charset="0"/>
                <a:ea typeface="ＭＳ Ｐゴシック" pitchFamily="1" charset="-128"/>
              </a:rPr>
              <a:pPr algn="ctr"/>
              <a:t>72</a:t>
            </a:fld>
            <a:endParaRPr lang="en-US" sz="1200">
              <a:solidFill>
                <a:prstClr val="black"/>
              </a:solidFill>
              <a:latin typeface="Tahoma" pitchFamily="34" charset="0"/>
              <a:ea typeface="ＭＳ Ｐゴシック" pitchFamily="1" charset="-128"/>
            </a:endParaRPr>
          </a:p>
        </p:txBody>
      </p:sp>
      <p:sp>
        <p:nvSpPr>
          <p:cNvPr id="15363" name="Rectangle 2"/>
          <p:cNvSpPr>
            <a:spLocks noGrp="1" noChangeArrowheads="1"/>
          </p:cNvSpPr>
          <p:nvPr>
            <p:ph type="title" idx="4294967295"/>
          </p:nvPr>
        </p:nvSpPr>
        <p:spPr>
          <a:xfrm>
            <a:off x="685800" y="304800"/>
            <a:ext cx="7772400" cy="838200"/>
          </a:xfrm>
        </p:spPr>
        <p:txBody>
          <a:bodyPr/>
          <a:lstStyle/>
          <a:p>
            <a:pPr eaLnBrk="1" hangingPunct="1"/>
            <a:r>
              <a:rPr lang="en-US" dirty="0" smtClean="0"/>
              <a:t>What is a Program?</a:t>
            </a:r>
          </a:p>
        </p:txBody>
      </p:sp>
      <p:sp>
        <p:nvSpPr>
          <p:cNvPr id="15364" name="Rectangle 3"/>
          <p:cNvSpPr>
            <a:spLocks noGrp="1" noChangeArrowheads="1"/>
          </p:cNvSpPr>
          <p:nvPr>
            <p:ph type="body" idx="4294967295"/>
          </p:nvPr>
        </p:nvSpPr>
        <p:spPr>
          <a:xfrm>
            <a:off x="685800" y="1371600"/>
            <a:ext cx="8077200" cy="4572000"/>
          </a:xfrm>
        </p:spPr>
        <p:txBody>
          <a:bodyPr/>
          <a:lstStyle/>
          <a:p>
            <a:pPr eaLnBrk="1" hangingPunct="1">
              <a:lnSpc>
                <a:spcPct val="90000"/>
              </a:lnSpc>
            </a:pPr>
            <a:r>
              <a:rPr lang="en-US" sz="2800" dirty="0" smtClean="0"/>
              <a:t>A well-defined grant-giving function, usually with a well-defined budget</a:t>
            </a:r>
          </a:p>
          <a:p>
            <a:pPr eaLnBrk="1" hangingPunct="1">
              <a:lnSpc>
                <a:spcPct val="90000"/>
              </a:lnSpc>
            </a:pPr>
            <a:r>
              <a:rPr lang="en-US" sz="2800" dirty="0" smtClean="0"/>
              <a:t>Usually means an individual investigator grant program, but could also refer to a facilities program (e.g., National Radio Astronomy Observatory), a center program or fellowship program for students.</a:t>
            </a:r>
          </a:p>
          <a:p>
            <a:pPr eaLnBrk="1" hangingPunct="1">
              <a:lnSpc>
                <a:spcPct val="90000"/>
              </a:lnSpc>
            </a:pPr>
            <a:r>
              <a:rPr lang="en-US" sz="2800" dirty="0" smtClean="0"/>
              <a:t>IPA’s manage programs</a:t>
            </a:r>
          </a:p>
        </p:txBody>
      </p:sp>
    </p:spTree>
    <p:extLst>
      <p:ext uri="{BB962C8B-B14F-4D97-AF65-F5344CB8AC3E}">
        <p14:creationId xmlns:p14="http://schemas.microsoft.com/office/powerpoint/2010/main" val="44348184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457200" y="274638"/>
            <a:ext cx="8229600" cy="639762"/>
          </a:xfrm>
        </p:spPr>
        <p:txBody>
          <a:bodyPr>
            <a:normAutofit fontScale="90000"/>
          </a:bodyPr>
          <a:lstStyle/>
          <a:p>
            <a:pPr eaLnBrk="1" hangingPunct="1"/>
            <a:r>
              <a:rPr lang="en-US" dirty="0" smtClean="0"/>
              <a:t>NSF Merit Review Process</a:t>
            </a:r>
          </a:p>
        </p:txBody>
      </p:sp>
      <p:pic>
        <p:nvPicPr>
          <p:cNvPr id="17411" name="Picture 4" descr="Image description: NSF Merit Review Process: Phase I consists of steps for proposal preparation and submission within 90 days; Phase II consists of steps for proposal review and processing within 6 months; and Phase III consists of steps for award processing within 30 days.&#10;"/>
          <p:cNvPicPr>
            <a:picLocks noChangeAspect="1" noChangeArrowheads="1"/>
          </p:cNvPicPr>
          <p:nvPr/>
        </p:nvPicPr>
        <p:blipFill>
          <a:blip r:embed="rId3" cstate="print"/>
          <a:srcRect/>
          <a:stretch>
            <a:fillRect/>
          </a:stretch>
        </p:blipFill>
        <p:spPr bwMode="auto">
          <a:xfrm>
            <a:off x="304800" y="914400"/>
            <a:ext cx="7944520" cy="5035700"/>
          </a:xfrm>
          <a:prstGeom prst="rect">
            <a:avLst/>
          </a:prstGeom>
          <a:noFill/>
          <a:ln w="9525">
            <a:noFill/>
            <a:miter lim="800000"/>
            <a:headEnd/>
            <a:tailEnd/>
          </a:ln>
        </p:spPr>
      </p:pic>
    </p:spTree>
    <p:extLst>
      <p:ext uri="{BB962C8B-B14F-4D97-AF65-F5344CB8AC3E}">
        <p14:creationId xmlns:p14="http://schemas.microsoft.com/office/powerpoint/2010/main" val="121634709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304800" y="0"/>
            <a:ext cx="7543800" cy="1524000"/>
          </a:xfrm>
        </p:spPr>
        <p:txBody>
          <a:bodyPr>
            <a:normAutofit/>
          </a:bodyPr>
          <a:lstStyle/>
          <a:p>
            <a:pPr eaLnBrk="1" hangingPunct="1"/>
            <a:r>
              <a:rPr lang="en-US" dirty="0" smtClean="0"/>
              <a:t>Program Appointment Types</a:t>
            </a:r>
          </a:p>
        </p:txBody>
      </p:sp>
      <p:sp>
        <p:nvSpPr>
          <p:cNvPr id="6" name="Rectangle 3"/>
          <p:cNvSpPr txBox="1">
            <a:spLocks/>
          </p:cNvSpPr>
          <p:nvPr/>
        </p:nvSpPr>
        <p:spPr bwMode="auto">
          <a:xfrm>
            <a:off x="304800" y="1600200"/>
            <a:ext cx="8382000" cy="3962400"/>
          </a:xfrm>
          <a:prstGeom prst="rect">
            <a:avLst/>
          </a:prstGeom>
          <a:noFill/>
          <a:ln w="9525">
            <a:noFill/>
            <a:miter lim="800000"/>
            <a:headEnd/>
            <a:tailEnd/>
          </a:ln>
        </p:spPr>
        <p:txBody>
          <a:bodyPr/>
          <a:lstStyle/>
          <a:p>
            <a:pPr marL="342900" indent="-342900" eaLnBrk="0" hangingPunct="0">
              <a:spcBef>
                <a:spcPct val="20000"/>
              </a:spcBef>
              <a:buFont typeface="Arial" charset="0"/>
              <a:buChar char="•"/>
              <a:defRPr/>
            </a:pPr>
            <a:r>
              <a:rPr lang="en-US" sz="2600" dirty="0" smtClean="0">
                <a:solidFill>
                  <a:prstClr val="black"/>
                </a:solidFill>
              </a:rPr>
              <a:t>Excepted Service (Temporary </a:t>
            </a:r>
            <a:r>
              <a:rPr lang="en-US" sz="2600" dirty="0">
                <a:solidFill>
                  <a:prstClr val="black"/>
                </a:solidFill>
              </a:rPr>
              <a:t>or Permanent</a:t>
            </a:r>
            <a:r>
              <a:rPr lang="en-US" sz="2600" dirty="0" smtClean="0">
                <a:solidFill>
                  <a:prstClr val="black"/>
                </a:solidFill>
              </a:rPr>
              <a:t>)</a:t>
            </a:r>
          </a:p>
          <a:p>
            <a:pPr eaLnBrk="0" hangingPunct="0">
              <a:spcBef>
                <a:spcPct val="20000"/>
              </a:spcBef>
              <a:defRPr/>
            </a:pPr>
            <a:endParaRPr lang="en-US" sz="2600" dirty="0">
              <a:solidFill>
                <a:prstClr val="black"/>
              </a:solidFill>
            </a:endParaRPr>
          </a:p>
          <a:p>
            <a:pPr marL="342900" indent="-342900" eaLnBrk="0" hangingPunct="0">
              <a:spcBef>
                <a:spcPct val="20000"/>
              </a:spcBef>
              <a:buFont typeface="Arial" charset="0"/>
              <a:buChar char="•"/>
              <a:defRPr/>
            </a:pPr>
            <a:r>
              <a:rPr lang="en-US" sz="2600" dirty="0">
                <a:solidFill>
                  <a:prstClr val="black"/>
                </a:solidFill>
              </a:rPr>
              <a:t>Intergovernmental Personnel Act Assignments (IPAs</a:t>
            </a:r>
            <a:r>
              <a:rPr lang="en-US" sz="2600" dirty="0" smtClean="0">
                <a:solidFill>
                  <a:prstClr val="black"/>
                </a:solidFill>
              </a:rPr>
              <a:t>)</a:t>
            </a:r>
          </a:p>
          <a:p>
            <a:pPr marL="342900" indent="-342900" eaLnBrk="0" hangingPunct="0">
              <a:spcBef>
                <a:spcPct val="20000"/>
              </a:spcBef>
              <a:buFont typeface="Arial" charset="0"/>
              <a:buChar char="•"/>
              <a:defRPr/>
            </a:pPr>
            <a:endParaRPr lang="en-US" sz="2600" dirty="0">
              <a:solidFill>
                <a:prstClr val="black"/>
              </a:solidFill>
            </a:endParaRPr>
          </a:p>
          <a:p>
            <a:pPr marL="342900" indent="-342900" eaLnBrk="0" hangingPunct="0">
              <a:spcBef>
                <a:spcPct val="20000"/>
              </a:spcBef>
              <a:buFont typeface="Arial" charset="0"/>
              <a:buChar char="•"/>
              <a:defRPr/>
            </a:pPr>
            <a:r>
              <a:rPr lang="en-US" sz="2600" dirty="0">
                <a:solidFill>
                  <a:prstClr val="black"/>
                </a:solidFill>
              </a:rPr>
              <a:t>Visiting Scientists, Engineers and Educators (VSEEs</a:t>
            </a:r>
            <a:r>
              <a:rPr lang="en-US" sz="2600" dirty="0" smtClean="0">
                <a:solidFill>
                  <a:prstClr val="black"/>
                </a:solidFill>
              </a:rPr>
              <a:t>)</a:t>
            </a:r>
            <a:endParaRPr lang="en-US" sz="2600" dirty="0">
              <a:solidFill>
                <a:prstClr val="black"/>
              </a:solidFill>
            </a:endParaRPr>
          </a:p>
        </p:txBody>
      </p:sp>
    </p:spTree>
    <p:extLst>
      <p:ext uri="{BB962C8B-B14F-4D97-AF65-F5344CB8AC3E}">
        <p14:creationId xmlns:p14="http://schemas.microsoft.com/office/powerpoint/2010/main" val="1186838306"/>
      </p:ext>
    </p:extLst>
  </p:cSld>
  <p:clrMapOvr>
    <a:masterClrMapping/>
  </p:clrMapOvr>
  <p:transition advClick="0"/>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a:xfrm>
            <a:off x="381000" y="228600"/>
            <a:ext cx="8458200" cy="762000"/>
          </a:xfrm>
        </p:spPr>
        <p:txBody>
          <a:bodyPr>
            <a:normAutofit fontScale="90000"/>
          </a:bodyPr>
          <a:lstStyle/>
          <a:p>
            <a:r>
              <a:rPr lang="en-US" sz="2700" b="1" dirty="0" smtClean="0"/>
              <a:t>To apply for Scientific/Engineering/Education positions at NS</a:t>
            </a:r>
            <a:r>
              <a:rPr lang="en-US" sz="2400" dirty="0" smtClean="0"/>
              <a:t>F</a:t>
            </a:r>
            <a:br>
              <a:rPr lang="en-US" sz="2400" dirty="0" smtClean="0"/>
            </a:br>
            <a:endParaRPr lang="en-US" sz="2400" dirty="0" smtClean="0"/>
          </a:p>
        </p:txBody>
      </p:sp>
      <p:sp>
        <p:nvSpPr>
          <p:cNvPr id="22531" name="Rectangle 3"/>
          <p:cNvSpPr>
            <a:spLocks noGrp="1"/>
          </p:cNvSpPr>
          <p:nvPr>
            <p:ph type="body" idx="1"/>
          </p:nvPr>
        </p:nvSpPr>
        <p:spPr>
          <a:xfrm>
            <a:off x="152400" y="838200"/>
            <a:ext cx="8839200" cy="5715000"/>
          </a:xfrm>
        </p:spPr>
        <p:txBody>
          <a:bodyPr/>
          <a:lstStyle/>
          <a:p>
            <a:pPr>
              <a:lnSpc>
                <a:spcPct val="80000"/>
              </a:lnSpc>
            </a:pPr>
            <a:r>
              <a:rPr lang="en-US" sz="2400" dirty="0" smtClean="0"/>
              <a:t>Go to  </a:t>
            </a:r>
            <a:r>
              <a:rPr lang="en-US" sz="2400" b="1" dirty="0" smtClean="0">
                <a:hlinkClick r:id="rId3"/>
              </a:rPr>
              <a:t>http://www.nsf.gov/about/</a:t>
            </a:r>
            <a:endParaRPr lang="en-US" sz="2400" dirty="0" smtClean="0"/>
          </a:p>
          <a:p>
            <a:pPr lvl="1">
              <a:lnSpc>
                <a:spcPct val="80000"/>
              </a:lnSpc>
            </a:pPr>
            <a:r>
              <a:rPr lang="en-US" sz="2000" dirty="0" smtClean="0"/>
              <a:t>Click on “Career Opportunities” then “Job Openings”</a:t>
            </a:r>
          </a:p>
          <a:p>
            <a:pPr lvl="1">
              <a:lnSpc>
                <a:spcPct val="80000"/>
              </a:lnSpc>
            </a:pPr>
            <a:r>
              <a:rPr lang="en-US" sz="2000" dirty="0" smtClean="0"/>
              <a:t>Then select “Scientific/Engineering/Education” </a:t>
            </a:r>
          </a:p>
          <a:p>
            <a:pPr lvl="1">
              <a:lnSpc>
                <a:spcPct val="80000"/>
              </a:lnSpc>
            </a:pPr>
            <a:r>
              <a:rPr lang="en-US" sz="2000" dirty="0" smtClean="0"/>
              <a:t>Select your Directorate of Choice from the dropdown menu, click on the green arrow, and open your desired position. </a:t>
            </a:r>
          </a:p>
          <a:p>
            <a:pPr lvl="1">
              <a:lnSpc>
                <a:spcPct val="80000"/>
              </a:lnSpc>
            </a:pPr>
            <a:r>
              <a:rPr lang="en-US" sz="2000" dirty="0" smtClean="0"/>
              <a:t>Program Directors may be appointed on a Federal Permanent or Federal Temporary basis, through the Visiting Scientist, Engineer, and Educator (VSEE) program or under the provisions of the Intergovernmental Personnel Act (IPA). </a:t>
            </a:r>
            <a:endParaRPr lang="en-US" sz="2000" dirty="0" smtClean="0">
              <a:solidFill>
                <a:srgbClr val="FF0000"/>
              </a:solidFill>
            </a:endParaRPr>
          </a:p>
          <a:p>
            <a:pPr>
              <a:lnSpc>
                <a:spcPct val="80000"/>
              </a:lnSpc>
            </a:pPr>
            <a:r>
              <a:rPr lang="en-US" sz="2400" dirty="0" smtClean="0">
                <a:solidFill>
                  <a:srgbClr val="FF0000"/>
                </a:solidFill>
              </a:rPr>
              <a:t>Contact the relevant NSF program office</a:t>
            </a:r>
          </a:p>
          <a:p>
            <a:pPr>
              <a:lnSpc>
                <a:spcPct val="80000"/>
              </a:lnSpc>
            </a:pPr>
            <a:r>
              <a:rPr lang="en-US" sz="2400" dirty="0" smtClean="0"/>
              <a:t>Contact the Division of Human Resource Management </a:t>
            </a:r>
          </a:p>
          <a:p>
            <a:pPr>
              <a:lnSpc>
                <a:spcPct val="80000"/>
              </a:lnSpc>
            </a:pPr>
            <a:r>
              <a:rPr lang="en-US" sz="2400" dirty="0" smtClean="0"/>
              <a:t>Check </a:t>
            </a:r>
            <a:r>
              <a:rPr lang="en-US" sz="2400" b="1" dirty="0" smtClean="0">
                <a:hlinkClick r:id="rId4"/>
              </a:rPr>
              <a:t>http://www.usajobs.gov</a:t>
            </a:r>
            <a:endParaRPr lang="en-US" sz="2400" dirty="0" smtClean="0"/>
          </a:p>
          <a:p>
            <a:pPr>
              <a:lnSpc>
                <a:spcPct val="80000"/>
              </a:lnSpc>
            </a:pPr>
            <a:r>
              <a:rPr lang="en-US" sz="2400" dirty="0" smtClean="0"/>
              <a:t>For more information about rotator opportunities at NSF, please visit</a:t>
            </a:r>
            <a:br>
              <a:rPr lang="en-US" sz="2400" dirty="0" smtClean="0"/>
            </a:br>
            <a:r>
              <a:rPr lang="en-US" sz="2400" b="1" dirty="0" smtClean="0">
                <a:hlinkClick r:id="rId5"/>
              </a:rPr>
              <a:t>http://www.nsf.gov/careers/rotators/</a:t>
            </a:r>
            <a:endParaRPr lang="en-US" sz="2400" dirty="0" smtClean="0"/>
          </a:p>
        </p:txBody>
      </p:sp>
    </p:spTree>
    <p:extLst>
      <p:ext uri="{BB962C8B-B14F-4D97-AF65-F5344CB8AC3E}">
        <p14:creationId xmlns:p14="http://schemas.microsoft.com/office/powerpoint/2010/main" val="5652724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0" y="2438400"/>
            <a:ext cx="7772400" cy="1143000"/>
          </a:xfrm>
        </p:spPr>
        <p:txBody>
          <a:bodyPr>
            <a:normAutofit/>
          </a:bodyPr>
          <a:lstStyle/>
          <a:p>
            <a:pPr algn="ctr"/>
            <a:r>
              <a:rPr lang="en-US" b="1" dirty="0" smtClean="0">
                <a:solidFill>
                  <a:schemeClr val="bg1"/>
                </a:solidFill>
                <a:latin typeface="Arial" panose="020B0604020202020204" pitchFamily="34" charset="0"/>
                <a:cs typeface="Arial" panose="020B0604020202020204" pitchFamily="34" charset="0"/>
              </a:rPr>
              <a:t>Summary</a:t>
            </a:r>
            <a:endParaRPr lang="en-US" b="1" dirty="0">
              <a:solidFill>
                <a:schemeClr val="bg1"/>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0647F3F5-2718-4C11-898E-59BF5B29279A}" type="slidenum">
              <a:rPr lang="en-US" smtClean="0">
                <a:solidFill>
                  <a:prstClr val="black">
                    <a:tint val="75000"/>
                  </a:prstClr>
                </a:solidFill>
              </a:rPr>
              <a:pPr/>
              <a:t>76</a:t>
            </a:fld>
            <a:endParaRPr lang="en-US">
              <a:solidFill>
                <a:prstClr val="black">
                  <a:tint val="75000"/>
                </a:prstClr>
              </a:solidFill>
            </a:endParaRPr>
          </a:p>
        </p:txBody>
      </p:sp>
      <p:sp>
        <p:nvSpPr>
          <p:cNvPr id="4" name="Date Placeholder 3"/>
          <p:cNvSpPr>
            <a:spLocks noGrp="1"/>
          </p:cNvSpPr>
          <p:nvPr>
            <p:ph type="dt" sz="half" idx="10"/>
          </p:nvPr>
        </p:nvSpPr>
        <p:spPr/>
        <p:txBody>
          <a:bodyPr/>
          <a:lstStyle/>
          <a:p>
            <a:fld id="{0A366E60-6E47-42CE-BD55-68C030DF7D1C}" type="datetime1">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382099647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pPr eaLnBrk="1" hangingPunct="1"/>
            <a:r>
              <a:rPr lang="en-US" dirty="0" smtClean="0">
                <a:latin typeface="Arial" panose="020B0604020202020204" pitchFamily="34" charset="0"/>
                <a:cs typeface="Arial" panose="020B0604020202020204" pitchFamily="34" charset="0"/>
              </a:rPr>
              <a:t>What makes a good proposal?</a:t>
            </a:r>
          </a:p>
        </p:txBody>
      </p:sp>
      <p:sp>
        <p:nvSpPr>
          <p:cNvPr id="8195" name="Rectangle 3"/>
          <p:cNvSpPr>
            <a:spLocks noGrp="1" noChangeArrowheads="1"/>
          </p:cNvSpPr>
          <p:nvPr>
            <p:ph idx="1"/>
          </p:nvPr>
        </p:nvSpPr>
        <p:spPr/>
        <p:txBody>
          <a:bodyPr/>
          <a:lstStyle/>
          <a:p>
            <a:pPr eaLnBrk="1" hangingPunct="1"/>
            <a:r>
              <a:rPr lang="en-US" sz="2800" dirty="0" smtClean="0">
                <a:latin typeface="Arial" panose="020B0604020202020204" pitchFamily="34" charset="0"/>
                <a:cs typeface="Arial" panose="020B0604020202020204" pitchFamily="34" charset="0"/>
              </a:rPr>
              <a:t>A good idea that is a significant improvement</a:t>
            </a:r>
          </a:p>
          <a:p>
            <a:pPr eaLnBrk="1" hangingPunct="1"/>
            <a:r>
              <a:rPr lang="en-US" sz="2800" dirty="0" smtClean="0">
                <a:latin typeface="Arial" panose="020B0604020202020204" pitchFamily="34" charset="0"/>
                <a:cs typeface="Arial" panose="020B0604020202020204" pitchFamily="34" charset="0"/>
              </a:rPr>
              <a:t>A capable person or team to do the project</a:t>
            </a:r>
          </a:p>
          <a:p>
            <a:pPr eaLnBrk="1" hangingPunct="1"/>
            <a:r>
              <a:rPr lang="en-US" sz="2800" dirty="0" smtClean="0">
                <a:latin typeface="Arial" panose="020B0604020202020204" pitchFamily="34" charset="0"/>
                <a:cs typeface="Arial" panose="020B0604020202020204" pitchFamily="34" charset="0"/>
              </a:rPr>
              <a:t>Time, equipment, technical support to carry out the project</a:t>
            </a:r>
          </a:p>
          <a:p>
            <a:pPr eaLnBrk="1" hangingPunct="1"/>
            <a:r>
              <a:rPr lang="en-US" sz="2800" dirty="0" smtClean="0">
                <a:latin typeface="Arial" panose="020B0604020202020204" pitchFamily="34" charset="0"/>
                <a:cs typeface="Arial" panose="020B0604020202020204" pitchFamily="34" charset="0"/>
              </a:rPr>
              <a:t>Preliminary work helps</a:t>
            </a:r>
          </a:p>
          <a:p>
            <a:pPr eaLnBrk="1" hangingPunct="1"/>
            <a:r>
              <a:rPr lang="en-US" sz="2800" dirty="0" smtClean="0">
                <a:latin typeface="Arial" panose="020B0604020202020204" pitchFamily="34" charset="0"/>
                <a:cs typeface="Arial" panose="020B0604020202020204" pitchFamily="34" charset="0"/>
              </a:rPr>
              <a:t>Knowing the literature -- what has been done elsewhere -- and building on it!!</a:t>
            </a:r>
          </a:p>
        </p:txBody>
      </p:sp>
      <p:sp>
        <p:nvSpPr>
          <p:cNvPr id="9218" name="Slide Number Placeholder 3"/>
          <p:cNvSpPr>
            <a:spLocks noGrp="1"/>
          </p:cNvSpPr>
          <p:nvPr>
            <p:ph type="sldNum" sz="quarter" idx="12"/>
          </p:nvPr>
        </p:nvSpPr>
        <p:spPr/>
        <p:txBody>
          <a:bodyPr/>
          <a:lstStyle/>
          <a:p>
            <a:pPr>
              <a:defRPr/>
            </a:pPr>
            <a:fld id="{43CF174C-7BC6-4574-92D8-9C604DBA7A1A}" type="slidenum">
              <a:rPr lang="en-US">
                <a:solidFill>
                  <a:prstClr val="black">
                    <a:tint val="75000"/>
                  </a:prstClr>
                </a:solidFill>
              </a:rPr>
              <a:pPr>
                <a:defRPr/>
              </a:pPr>
              <a:t>77</a:t>
            </a:fld>
            <a:endParaRPr lang="en-US">
              <a:solidFill>
                <a:prstClr val="black">
                  <a:tint val="75000"/>
                </a:prstClr>
              </a:solidFill>
            </a:endParaRPr>
          </a:p>
        </p:txBody>
      </p:sp>
      <p:sp>
        <p:nvSpPr>
          <p:cNvPr id="2" name="Date Placeholder 1"/>
          <p:cNvSpPr>
            <a:spLocks noGrp="1"/>
          </p:cNvSpPr>
          <p:nvPr>
            <p:ph type="dt" sz="half" idx="10"/>
          </p:nvPr>
        </p:nvSpPr>
        <p:spPr/>
        <p:txBody>
          <a:bodyPr/>
          <a:lstStyle/>
          <a:p>
            <a:fld id="{8E8924A6-E7B5-48B5-AA7C-AE997349B5B7}" type="datetime1">
              <a:rPr lang="en-US" smtClean="0">
                <a:solidFill>
                  <a:prstClr val="black">
                    <a:tint val="75000"/>
                  </a:prstClr>
                </a:solidFill>
              </a:rPr>
              <a:pPr/>
              <a:t>4/23/2015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255262512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p:txBody>
          <a:bodyPr/>
          <a:lstStyle/>
          <a:p>
            <a:pPr eaLnBrk="1" hangingPunct="1"/>
            <a:r>
              <a:rPr lang="en-US" dirty="0" smtClean="0">
                <a:latin typeface="Arial" panose="020B0604020202020204" pitchFamily="34" charset="0"/>
                <a:cs typeface="Arial" panose="020B0604020202020204" pitchFamily="34" charset="0"/>
              </a:rPr>
              <a:t>What makes a good proposal?</a:t>
            </a:r>
          </a:p>
        </p:txBody>
      </p:sp>
      <p:sp>
        <p:nvSpPr>
          <p:cNvPr id="9219" name="Rectangle 1027"/>
          <p:cNvSpPr>
            <a:spLocks noGrp="1" noChangeArrowheads="1"/>
          </p:cNvSpPr>
          <p:nvPr>
            <p:ph idx="1"/>
          </p:nvPr>
        </p:nvSpPr>
        <p:spPr/>
        <p:txBody>
          <a:bodyPr/>
          <a:lstStyle/>
          <a:p>
            <a:pPr eaLnBrk="1" hangingPunct="1"/>
            <a:r>
              <a:rPr lang="en-US" sz="2800" dirty="0" smtClean="0">
                <a:latin typeface="Arial" panose="020B0604020202020204" pitchFamily="34" charset="0"/>
                <a:cs typeface="Arial" panose="020B0604020202020204" pitchFamily="34" charset="0"/>
              </a:rPr>
              <a:t>Put the project in context -- local and national</a:t>
            </a:r>
          </a:p>
          <a:p>
            <a:pPr eaLnBrk="1" hangingPunct="1"/>
            <a:r>
              <a:rPr lang="en-US" sz="2800" dirty="0" smtClean="0">
                <a:latin typeface="Arial" panose="020B0604020202020204" pitchFamily="34" charset="0"/>
                <a:cs typeface="Arial" panose="020B0604020202020204" pitchFamily="34" charset="0"/>
              </a:rPr>
              <a:t>Be specific about what is to be done and who will do it</a:t>
            </a:r>
          </a:p>
          <a:p>
            <a:pPr eaLnBrk="1" hangingPunct="1"/>
            <a:r>
              <a:rPr lang="en-US" sz="2800" dirty="0" smtClean="0">
                <a:latin typeface="Arial" panose="020B0604020202020204" pitchFamily="34" charset="0"/>
                <a:cs typeface="Arial" panose="020B0604020202020204" pitchFamily="34" charset="0"/>
              </a:rPr>
              <a:t>Describe what the project will accomplish - products</a:t>
            </a:r>
          </a:p>
          <a:p>
            <a:pPr eaLnBrk="1" hangingPunct="1"/>
            <a:r>
              <a:rPr lang="en-US" sz="2800" dirty="0" smtClean="0">
                <a:latin typeface="Arial" panose="020B0604020202020204" pitchFamily="34" charset="0"/>
                <a:cs typeface="Arial" panose="020B0604020202020204" pitchFamily="34" charset="0"/>
              </a:rPr>
              <a:t>Describe evaluation and dissemination appropriate to the project</a:t>
            </a:r>
          </a:p>
          <a:p>
            <a:pPr eaLnBrk="1" hangingPunct="1"/>
            <a:r>
              <a:rPr lang="en-US" sz="2800" dirty="0" smtClean="0">
                <a:latin typeface="Arial" panose="020B0604020202020204" pitchFamily="34" charset="0"/>
                <a:cs typeface="Arial" panose="020B0604020202020204" pitchFamily="34" charset="0"/>
              </a:rPr>
              <a:t>Relate the budget to what is to be done</a:t>
            </a:r>
          </a:p>
        </p:txBody>
      </p:sp>
      <p:sp>
        <p:nvSpPr>
          <p:cNvPr id="10242" name="Slide Number Placeholder 3"/>
          <p:cNvSpPr>
            <a:spLocks noGrp="1"/>
          </p:cNvSpPr>
          <p:nvPr>
            <p:ph type="sldNum" sz="quarter" idx="12"/>
          </p:nvPr>
        </p:nvSpPr>
        <p:spPr/>
        <p:txBody>
          <a:bodyPr/>
          <a:lstStyle/>
          <a:p>
            <a:pPr>
              <a:defRPr/>
            </a:pPr>
            <a:fld id="{11A9CB1A-DA59-430E-9692-94BF53D2A964}" type="slidenum">
              <a:rPr lang="en-US">
                <a:solidFill>
                  <a:prstClr val="black">
                    <a:tint val="75000"/>
                  </a:prstClr>
                </a:solidFill>
              </a:rPr>
              <a:pPr>
                <a:defRPr/>
              </a:pPr>
              <a:t>78</a:t>
            </a:fld>
            <a:endParaRPr lang="en-US">
              <a:solidFill>
                <a:prstClr val="black">
                  <a:tint val="75000"/>
                </a:prstClr>
              </a:solidFill>
            </a:endParaRPr>
          </a:p>
        </p:txBody>
      </p:sp>
      <p:sp>
        <p:nvSpPr>
          <p:cNvPr id="2" name="Date Placeholder 1"/>
          <p:cNvSpPr>
            <a:spLocks noGrp="1"/>
          </p:cNvSpPr>
          <p:nvPr>
            <p:ph type="dt" sz="half" idx="10"/>
          </p:nvPr>
        </p:nvSpPr>
        <p:spPr/>
        <p:txBody>
          <a:bodyPr/>
          <a:lstStyle/>
          <a:p>
            <a:fld id="{C39D6B2B-ED9F-4604-93AA-EABC23F38EC1}" type="datetime1">
              <a:rPr lang="en-US" smtClean="0">
                <a:solidFill>
                  <a:prstClr val="black">
                    <a:tint val="75000"/>
                  </a:prstClr>
                </a:solidFill>
              </a:rPr>
              <a:pPr/>
              <a:t>4/23/2015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87804854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To Become a Reviewer</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endParaRPr lang="en-US" sz="28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The best way to learn how to write a great proposal is to serve on a review panel</a:t>
            </a:r>
            <a:br>
              <a:rPr lang="en-US" sz="2800" dirty="0" smtClean="0">
                <a:latin typeface="Arial" panose="020B0604020202020204" pitchFamily="34" charset="0"/>
                <a:cs typeface="Arial" panose="020B0604020202020204" pitchFamily="34" charset="0"/>
              </a:rPr>
            </a:br>
            <a:endParaRPr lang="en-US" sz="2800" dirty="0" smtClean="0">
              <a:latin typeface="Arial" panose="020B0604020202020204" pitchFamily="34" charset="0"/>
              <a:cs typeface="Arial" panose="020B0604020202020204" pitchFamily="34" charset="0"/>
            </a:endParaRPr>
          </a:p>
          <a:p>
            <a:pPr lvl="1"/>
            <a:r>
              <a:rPr lang="en-US" sz="2400" dirty="0" smtClean="0">
                <a:latin typeface="Arial" panose="020B0604020202020204" pitchFamily="34" charset="0"/>
                <a:cs typeface="Arial" panose="020B0604020202020204" pitchFamily="34" charset="0"/>
              </a:rPr>
              <a:t>Let a CS program officer know you are interested in reviewing</a:t>
            </a:r>
          </a:p>
          <a:p>
            <a:pPr lvl="1"/>
            <a:r>
              <a:rPr lang="en-US" sz="2400" dirty="0" smtClean="0">
                <a:latin typeface="Arial" panose="020B0604020202020204" pitchFamily="34" charset="0"/>
                <a:cs typeface="Arial" panose="020B0604020202020204" pitchFamily="34" charset="0"/>
              </a:rPr>
              <a:t>Mention the specific program(s) you wish to review for</a:t>
            </a:r>
          </a:p>
          <a:p>
            <a:pPr lvl="1"/>
            <a:r>
              <a:rPr lang="en-US" sz="2400" dirty="0" smtClean="0">
                <a:latin typeface="Arial" panose="020B0604020202020204" pitchFamily="34" charset="0"/>
                <a:cs typeface="Arial" panose="020B0604020202020204" pitchFamily="34" charset="0"/>
              </a:rPr>
              <a:t>Each program maintains its own list of interested reviewers</a:t>
            </a:r>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647F3F5-2718-4C11-898E-59BF5B29279A}" type="slidenum">
              <a:rPr lang="en-US" smtClean="0">
                <a:solidFill>
                  <a:prstClr val="black">
                    <a:tint val="75000"/>
                  </a:prstClr>
                </a:solidFill>
              </a:rPr>
              <a:pPr/>
              <a:t>79</a:t>
            </a:fld>
            <a:endParaRPr lang="en-US">
              <a:solidFill>
                <a:prstClr val="black">
                  <a:tint val="75000"/>
                </a:prstClr>
              </a:solidFill>
            </a:endParaRPr>
          </a:p>
        </p:txBody>
      </p:sp>
      <p:sp>
        <p:nvSpPr>
          <p:cNvPr id="5" name="Date Placeholder 4"/>
          <p:cNvSpPr>
            <a:spLocks noGrp="1"/>
          </p:cNvSpPr>
          <p:nvPr>
            <p:ph type="dt" sz="half" idx="10"/>
          </p:nvPr>
        </p:nvSpPr>
        <p:spPr/>
        <p:txBody>
          <a:bodyPr/>
          <a:lstStyle/>
          <a:p>
            <a:fld id="{BDA19041-0422-4DEF-9F51-45B1246A34B4}" type="datetime1">
              <a:rPr lang="en-US" smtClean="0">
                <a:solidFill>
                  <a:prstClr val="black">
                    <a:tint val="75000"/>
                  </a:prstClr>
                </a:solidFill>
              </a:rPr>
              <a:pPr/>
              <a:t>4/23/2015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18047350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panose="020B0604020202020204" pitchFamily="34" charset="0"/>
                <a:cs typeface="Arial" panose="020B0604020202020204" pitchFamily="34" charset="0"/>
              </a:rPr>
              <a:t>Workshop Goals and Outcomes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pPr>
              <a:spcAft>
                <a:spcPts val="1200"/>
              </a:spcAft>
            </a:pPr>
            <a:r>
              <a:rPr lang="en-US" sz="2800" dirty="0" smtClean="0">
                <a:latin typeface="Arial" panose="020B0604020202020204" pitchFamily="34" charset="0"/>
                <a:cs typeface="Arial" panose="020B0604020202020204" pitchFamily="34" charset="0"/>
              </a:rPr>
              <a:t>Understand NSF structure and mission</a:t>
            </a:r>
          </a:p>
          <a:p>
            <a:pPr>
              <a:spcAft>
                <a:spcPts val="1200"/>
              </a:spcAft>
            </a:pPr>
            <a:r>
              <a:rPr lang="en-US" sz="2800" dirty="0" smtClean="0">
                <a:latin typeface="Arial" panose="020B0604020202020204" pitchFamily="34" charset="0"/>
                <a:cs typeface="Arial" panose="020B0604020202020204" pitchFamily="34" charset="0"/>
              </a:rPr>
              <a:t>Understand what makes a good proposal</a:t>
            </a:r>
          </a:p>
          <a:p>
            <a:pPr>
              <a:spcAft>
                <a:spcPts val="1200"/>
              </a:spcAft>
            </a:pPr>
            <a:r>
              <a:rPr lang="en-US" sz="2800" dirty="0" smtClean="0">
                <a:latin typeface="Arial" panose="020B0604020202020204" pitchFamily="34" charset="0"/>
                <a:cs typeface="Arial" panose="020B0604020202020204" pitchFamily="34" charset="0"/>
              </a:rPr>
              <a:t>Better understand the use of intellectual merit/broader impact criteria in reviewing proposals</a:t>
            </a:r>
          </a:p>
          <a:p>
            <a:pPr>
              <a:spcAft>
                <a:spcPts val="1200"/>
              </a:spcAft>
            </a:pPr>
            <a:r>
              <a:rPr lang="en-US" sz="2800" dirty="0">
                <a:latin typeface="Arial" panose="020B0604020202020204" pitchFamily="34" charset="0"/>
                <a:cs typeface="Arial" panose="020B0604020202020204" pitchFamily="34" charset="0"/>
              </a:rPr>
              <a:t>Become more familiar with the proposal review process</a:t>
            </a:r>
          </a:p>
          <a:p>
            <a:pPr>
              <a:spcAft>
                <a:spcPts val="1200"/>
              </a:spcAft>
            </a:pPr>
            <a:r>
              <a:rPr lang="en-US" sz="2800" dirty="0" smtClean="0">
                <a:latin typeface="Arial" panose="020B0604020202020204" pitchFamily="34" charset="0"/>
                <a:cs typeface="Arial" panose="020B0604020202020204" pitchFamily="34" charset="0"/>
              </a:rPr>
              <a:t>Develop more competitive proposals</a:t>
            </a:r>
          </a:p>
          <a:p>
            <a:pPr>
              <a:spcAft>
                <a:spcPts val="1200"/>
              </a:spcAft>
            </a:pPr>
            <a:r>
              <a:rPr lang="en-US" sz="2800" dirty="0" smtClean="0">
                <a:latin typeface="Arial" panose="020B0604020202020204" pitchFamily="34" charset="0"/>
                <a:cs typeface="Arial" panose="020B0604020202020204" pitchFamily="34" charset="0"/>
              </a:rPr>
              <a:t>Join the group of NSF Reviewers</a:t>
            </a:r>
          </a:p>
          <a:p>
            <a:pPr>
              <a:buNone/>
            </a:pPr>
            <a:endParaRPr lang="en-US" dirty="0"/>
          </a:p>
        </p:txBody>
      </p:sp>
      <p:sp>
        <p:nvSpPr>
          <p:cNvPr id="4" name="Slide Number Placeholder 3"/>
          <p:cNvSpPr>
            <a:spLocks noGrp="1"/>
          </p:cNvSpPr>
          <p:nvPr>
            <p:ph type="sldNum" sz="quarter" idx="12"/>
          </p:nvPr>
        </p:nvSpPr>
        <p:spPr/>
        <p:txBody>
          <a:bodyPr/>
          <a:lstStyle/>
          <a:p>
            <a:fld id="{0647F3F5-2718-4C11-898E-59BF5B29279A}" type="slidenum">
              <a:rPr lang="en-US" smtClean="0">
                <a:solidFill>
                  <a:prstClr val="black">
                    <a:tint val="75000"/>
                  </a:prstClr>
                </a:solidFill>
              </a:rPr>
              <a:pPr/>
              <a:t>8</a:t>
            </a:fld>
            <a:endParaRPr lang="en-US">
              <a:solidFill>
                <a:prstClr val="black">
                  <a:tint val="75000"/>
                </a:prstClr>
              </a:solidFill>
            </a:endParaRPr>
          </a:p>
        </p:txBody>
      </p:sp>
      <p:sp>
        <p:nvSpPr>
          <p:cNvPr id="5" name="Date Placeholder 4"/>
          <p:cNvSpPr>
            <a:spLocks noGrp="1"/>
          </p:cNvSpPr>
          <p:nvPr>
            <p:ph type="dt" sz="half" idx="10"/>
          </p:nvPr>
        </p:nvSpPr>
        <p:spPr/>
        <p:txBody>
          <a:bodyPr/>
          <a:lstStyle/>
          <a:p>
            <a:fld id="{BA76E780-7966-469B-9FEC-A34551722F99}" type="datetime1">
              <a:rPr lang="en-US" smtClean="0">
                <a:solidFill>
                  <a:prstClr val="black">
                    <a:tint val="75000"/>
                  </a:prstClr>
                </a:solidFill>
              </a:rPr>
              <a:pPr/>
              <a:t>4/23/2015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83403242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381000"/>
            <a:ext cx="7772400" cy="819150"/>
          </a:xfrm>
        </p:spPr>
        <p:txBody>
          <a:bodyPr/>
          <a:lstStyle/>
          <a:p>
            <a:pPr eaLnBrk="1" hangingPunct="1"/>
            <a:r>
              <a:rPr lang="en-US" dirty="0" smtClean="0">
                <a:latin typeface="Arial" panose="020B0604020202020204" pitchFamily="34" charset="0"/>
                <a:cs typeface="Arial" panose="020B0604020202020204" pitchFamily="34" charset="0"/>
              </a:rPr>
              <a:t>Additional Information</a:t>
            </a:r>
          </a:p>
        </p:txBody>
      </p:sp>
      <p:sp>
        <p:nvSpPr>
          <p:cNvPr id="28675" name="Rectangle 3"/>
          <p:cNvSpPr>
            <a:spLocks noGrp="1" noChangeArrowheads="1"/>
          </p:cNvSpPr>
          <p:nvPr>
            <p:ph idx="1"/>
          </p:nvPr>
        </p:nvSpPr>
        <p:spPr>
          <a:xfrm>
            <a:off x="533400" y="1295400"/>
            <a:ext cx="7772400" cy="4552950"/>
          </a:xfrm>
        </p:spPr>
        <p:txBody>
          <a:bodyPr>
            <a:normAutofit fontScale="92500"/>
          </a:bodyPr>
          <a:lstStyle/>
          <a:p>
            <a:r>
              <a:rPr lang="en-US" dirty="0" smtClean="0">
                <a:latin typeface="Arial" panose="020B0604020202020204" pitchFamily="34" charset="0"/>
                <a:cs typeface="Arial" panose="020B0604020202020204" pitchFamily="34" charset="0"/>
              </a:rPr>
              <a:t>NSF Proposal Processing and Review (includes Review Criteria) </a:t>
            </a:r>
            <a:r>
              <a:rPr lang="en-US" u="sng" dirty="0" smtClean="0">
                <a:solidFill>
                  <a:srgbClr val="9E3611"/>
                </a:solidFill>
                <a:latin typeface="Arial" panose="020B0604020202020204" pitchFamily="34" charset="0"/>
                <a:cs typeface="Arial" panose="020B0604020202020204" pitchFamily="34" charset="0"/>
              </a:rPr>
              <a:t>http://www.nsf.gov/pubs/policydocs/pappguide/nsf11001/gpg_3.jsp</a:t>
            </a:r>
            <a:endParaRPr lang="en-US" dirty="0" smtClean="0">
              <a:solidFill>
                <a:srgbClr val="9E3611"/>
              </a:solidFill>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Merit Review  </a:t>
            </a:r>
            <a:r>
              <a:rPr lang="en-US" u="sng" dirty="0" smtClean="0">
                <a:solidFill>
                  <a:srgbClr val="9E3611"/>
                </a:solidFill>
                <a:latin typeface="Arial" panose="020B0604020202020204" pitchFamily="34" charset="0"/>
                <a:cs typeface="Arial" panose="020B0604020202020204" pitchFamily="34" charset="0"/>
              </a:rPr>
              <a:t>http://nsf.gov/bfa/dias/policy/meritreview/</a:t>
            </a:r>
            <a:endParaRPr lang="en-US" dirty="0" smtClean="0">
              <a:solidFill>
                <a:srgbClr val="9E3611"/>
              </a:solidFill>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Merit Review Facts </a:t>
            </a:r>
            <a:r>
              <a:rPr lang="en-US" u="sng" dirty="0" smtClean="0">
                <a:solidFill>
                  <a:srgbClr val="9E3611"/>
                </a:solidFill>
                <a:latin typeface="Arial" panose="020B0604020202020204" pitchFamily="34" charset="0"/>
                <a:cs typeface="Arial" panose="020B0604020202020204" pitchFamily="34" charset="0"/>
              </a:rPr>
              <a:t>http://nsf.gov/bfa/dias/policy/meritreview/facts.jsp</a:t>
            </a:r>
            <a:endParaRPr lang="en-US" dirty="0" smtClean="0">
              <a:solidFill>
                <a:srgbClr val="9E3611"/>
              </a:solidFill>
              <a:latin typeface="Arial" panose="020B0604020202020204" pitchFamily="34" charset="0"/>
              <a:cs typeface="Arial" panose="020B0604020202020204" pitchFamily="34" charset="0"/>
            </a:endParaRPr>
          </a:p>
        </p:txBody>
      </p:sp>
      <p:sp>
        <p:nvSpPr>
          <p:cNvPr id="2" name="Slide Number Placeholder 3"/>
          <p:cNvSpPr>
            <a:spLocks noGrp="1"/>
          </p:cNvSpPr>
          <p:nvPr>
            <p:ph type="sldNum" sz="quarter" idx="12"/>
          </p:nvPr>
        </p:nvSpPr>
        <p:spPr/>
        <p:txBody>
          <a:bodyPr/>
          <a:lstStyle/>
          <a:p>
            <a:pPr>
              <a:defRPr/>
            </a:pPr>
            <a:fld id="{0105A6A4-42C7-48AC-9E5E-F712D954D85F}" type="slidenum">
              <a:rPr lang="en-US">
                <a:solidFill>
                  <a:prstClr val="black">
                    <a:tint val="75000"/>
                  </a:prstClr>
                </a:solidFill>
              </a:rPr>
              <a:pPr>
                <a:defRPr/>
              </a:pPr>
              <a:t>80</a:t>
            </a:fld>
            <a:endParaRPr lang="en-US">
              <a:solidFill>
                <a:prstClr val="black">
                  <a:tint val="75000"/>
                </a:prstClr>
              </a:solidFill>
            </a:endParaRPr>
          </a:p>
        </p:txBody>
      </p:sp>
      <p:sp>
        <p:nvSpPr>
          <p:cNvPr id="3" name="Date Placeholder 2"/>
          <p:cNvSpPr>
            <a:spLocks noGrp="1"/>
          </p:cNvSpPr>
          <p:nvPr>
            <p:ph type="dt" sz="half" idx="10"/>
          </p:nvPr>
        </p:nvSpPr>
        <p:spPr/>
        <p:txBody>
          <a:bodyPr/>
          <a:lstStyle/>
          <a:p>
            <a:fld id="{DF087420-2985-4EA7-9233-7884B9799FA3}" type="datetime1">
              <a:rPr lang="en-US" smtClean="0">
                <a:solidFill>
                  <a:prstClr val="black">
                    <a:tint val="75000"/>
                  </a:prstClr>
                </a:solidFill>
              </a:rPr>
              <a:pPr/>
              <a:t>4/23/2015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381486106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12"/>
          </p:nvPr>
        </p:nvSpPr>
        <p:spPr/>
        <p:txBody>
          <a:bodyPr/>
          <a:lstStyle/>
          <a:p>
            <a:fld id="{0647F3F5-2718-4C11-898E-59BF5B29279A}" type="slidenum">
              <a:rPr lang="en-US" smtClean="0">
                <a:solidFill>
                  <a:prstClr val="black">
                    <a:tint val="75000"/>
                  </a:prstClr>
                </a:solidFill>
              </a:rPr>
              <a:pPr/>
              <a:t>81</a:t>
            </a:fld>
            <a:endParaRPr lang="en-US">
              <a:solidFill>
                <a:prstClr val="black">
                  <a:tint val="75000"/>
                </a:prstClr>
              </a:solidFill>
            </a:endParaRPr>
          </a:p>
        </p:txBody>
      </p:sp>
      <p:pic>
        <p:nvPicPr>
          <p:cNvPr id="2050" name="Picture 2" descr="http://1.bp.blogspot.com/-ZJUgt27ZY0U/T527bQHGYxI/AAAAAAAAG_E/qEeeAc8EQJs/s1600/Ketron+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371600"/>
            <a:ext cx="3623336" cy="4648200"/>
          </a:xfrm>
          <a:prstGeom prst="rect">
            <a:avLst/>
          </a:prstGeom>
          <a:noFill/>
          <a:extLst>
            <a:ext uri="{909E8E84-426E-40dd-AFC4-6F175D3DCCD1}">
              <a14:hiddenFill xmlns="" xmlns:a14="http://schemas.microsoft.com/office/drawing/2010/main">
                <a:solidFill>
                  <a:srgbClr val="FFFFFF"/>
                </a:solidFill>
              </a14:hiddenFill>
            </a:ext>
          </a:extLst>
        </p:spPr>
      </p:pic>
      <p:pic>
        <p:nvPicPr>
          <p:cNvPr id="2052" name="Picture 4" descr="http://utcom2010.wikispaces.com/file/view/fs51.gif/30150286/fs5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1353972"/>
            <a:ext cx="3869235" cy="5046828"/>
          </a:xfrm>
          <a:prstGeom prst="rect">
            <a:avLst/>
          </a:prstGeom>
          <a:noFill/>
          <a:extLst>
            <a:ext uri="{909E8E84-426E-40dd-AFC4-6F175D3DCCD1}">
              <a14:hiddenFill xmlns=""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fld id="{275ED741-2AA6-4A4B-9BA7-BE9D3B7006FB}" type="datetime1">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656508890"/>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28600" y="152400"/>
            <a:ext cx="8686800" cy="1219200"/>
          </a:xfrm>
        </p:spPr>
        <p:txBody>
          <a:bodyPr>
            <a:normAutofit fontScale="90000"/>
          </a:bodyPr>
          <a:lstStyle/>
          <a:p>
            <a:pPr eaLnBrk="1" hangingPunct="1"/>
            <a:r>
              <a:rPr lang="en-US" dirty="0" smtClean="0">
                <a:latin typeface="Arial" panose="020B0604020202020204" pitchFamily="34" charset="0"/>
                <a:cs typeface="Arial" panose="020B0604020202020204" pitchFamily="34" charset="0"/>
              </a:rPr>
              <a:t>Specific and Complete Comments - 1</a:t>
            </a:r>
          </a:p>
        </p:txBody>
      </p:sp>
      <p:sp>
        <p:nvSpPr>
          <p:cNvPr id="31747" name="Rectangle 3"/>
          <p:cNvSpPr>
            <a:spLocks noGrp="1" noChangeArrowheads="1"/>
          </p:cNvSpPr>
          <p:nvPr>
            <p:ph idx="1"/>
          </p:nvPr>
        </p:nvSpPr>
        <p:spPr>
          <a:xfrm>
            <a:off x="457200" y="1371600"/>
            <a:ext cx="8229600" cy="4754563"/>
          </a:xfrm>
        </p:spPr>
        <p:txBody>
          <a:bodyPr/>
          <a:lstStyle/>
          <a:p>
            <a:pPr eaLnBrk="1" hangingPunct="1">
              <a:lnSpc>
                <a:spcPct val="90000"/>
              </a:lnSpc>
            </a:pPr>
            <a:r>
              <a:rPr lang="en-US" sz="2800" dirty="0" smtClean="0">
                <a:latin typeface="Arial" panose="020B0604020202020204" pitchFamily="34" charset="0"/>
                <a:cs typeface="Arial" panose="020B0604020202020204" pitchFamily="34" charset="0"/>
              </a:rPr>
              <a:t>Identify a strength or weaknesses</a:t>
            </a:r>
          </a:p>
          <a:p>
            <a:pPr lvl="1" eaLnBrk="1" hangingPunct="1">
              <a:lnSpc>
                <a:spcPct val="90000"/>
              </a:lnSpc>
            </a:pPr>
            <a:r>
              <a:rPr lang="en-US" sz="200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“The evaluation plan is a strength.”</a:t>
            </a:r>
            <a:br>
              <a:rPr lang="en-US" dirty="0" smtClean="0">
                <a:latin typeface="Arial" panose="020B0604020202020204" pitchFamily="34" charset="0"/>
                <a:cs typeface="Arial" panose="020B0604020202020204" pitchFamily="34" charset="0"/>
              </a:rPr>
            </a:br>
            <a:endParaRPr lang="en-US" sz="2000" dirty="0" smtClean="0">
              <a:latin typeface="Arial" panose="020B0604020202020204" pitchFamily="34" charset="0"/>
              <a:cs typeface="Arial" panose="020B0604020202020204" pitchFamily="34" charset="0"/>
            </a:endParaRPr>
          </a:p>
          <a:p>
            <a:pPr eaLnBrk="1" hangingPunct="1">
              <a:lnSpc>
                <a:spcPct val="90000"/>
              </a:lnSpc>
            </a:pPr>
            <a:r>
              <a:rPr lang="en-US" sz="2800" dirty="0" smtClean="0">
                <a:latin typeface="Arial" panose="020B0604020202020204" pitchFamily="34" charset="0"/>
                <a:cs typeface="Arial" panose="020B0604020202020204" pitchFamily="34" charset="0"/>
              </a:rPr>
              <a:t>Identify a strength or weaknesses and indicate </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why it is one</a:t>
            </a:r>
          </a:p>
          <a:p>
            <a:pPr lvl="1">
              <a:lnSpc>
                <a:spcPct val="90000"/>
              </a:lnSpc>
            </a:pPr>
            <a:r>
              <a:rPr lang="en-US" dirty="0" smtClean="0">
                <a:latin typeface="Arial" panose="020B0604020202020204" pitchFamily="34" charset="0"/>
                <a:cs typeface="Arial" panose="020B0604020202020204" pitchFamily="34" charset="0"/>
              </a:rPr>
              <a:t>“The evaluation plan includes a competent, independent evaluator...” </a:t>
            </a:r>
          </a:p>
          <a:p>
            <a:pPr lvl="1">
              <a:lnSpc>
                <a:spcPct val="90000"/>
              </a:lnSpc>
            </a:pPr>
            <a:r>
              <a:rPr lang="en-US" dirty="0" smtClean="0">
                <a:latin typeface="Arial" panose="020B0604020202020204" pitchFamily="34" charset="0"/>
                <a:cs typeface="Arial" panose="020B0604020202020204" pitchFamily="34" charset="0"/>
              </a:rPr>
              <a:t>“The background discussion is well referenced, shows a good understanding of the prior work, supports the proposed work...” </a:t>
            </a:r>
          </a:p>
          <a:p>
            <a:pPr lvl="1">
              <a:lnSpc>
                <a:spcPct val="90000"/>
              </a:lnSpc>
            </a:pPr>
            <a:endParaRPr lang="en-US" sz="1800" b="1" dirty="0" smtClean="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0647F3F5-2718-4C11-898E-59BF5B29279A}" type="slidenum">
              <a:rPr lang="en-US" smtClean="0">
                <a:solidFill>
                  <a:prstClr val="black">
                    <a:tint val="75000"/>
                  </a:prstClr>
                </a:solidFill>
              </a:rPr>
              <a:pPr/>
              <a:t>82</a:t>
            </a:fld>
            <a:endParaRPr lang="en-US">
              <a:solidFill>
                <a:prstClr val="black">
                  <a:tint val="75000"/>
                </a:prstClr>
              </a:solidFill>
            </a:endParaRPr>
          </a:p>
        </p:txBody>
      </p:sp>
      <p:sp>
        <p:nvSpPr>
          <p:cNvPr id="3" name="Date Placeholder 2"/>
          <p:cNvSpPr>
            <a:spLocks noGrp="1"/>
          </p:cNvSpPr>
          <p:nvPr>
            <p:ph type="dt" sz="half" idx="10"/>
          </p:nvPr>
        </p:nvSpPr>
        <p:spPr/>
        <p:txBody>
          <a:bodyPr/>
          <a:lstStyle/>
          <a:p>
            <a:fld id="{9EDF6032-D730-477B-8883-5A06AB784F5A}" type="datetime1">
              <a:rPr lang="en-US" smtClean="0">
                <a:solidFill>
                  <a:prstClr val="black">
                    <a:tint val="75000"/>
                  </a:prstClr>
                </a:solidFill>
              </a:rPr>
              <a:pPr/>
              <a:t>4/23/2015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209341426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Agenda</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lvl="0">
              <a:spcBef>
                <a:spcPts val="0"/>
              </a:spcBef>
            </a:pPr>
            <a:r>
              <a:rPr lang="en-US" sz="2800" dirty="0" smtClean="0">
                <a:latin typeface="Arial" panose="020B0604020202020204" pitchFamily="34" charset="0"/>
                <a:cs typeface="Arial" panose="020B0604020202020204" pitchFamily="34" charset="0"/>
              </a:rPr>
              <a:t>What is NSF</a:t>
            </a:r>
          </a:p>
          <a:p>
            <a:pPr lvl="0">
              <a:spcBef>
                <a:spcPts val="0"/>
              </a:spcBef>
            </a:pPr>
            <a:r>
              <a:rPr lang="en-US" sz="2800" dirty="0" smtClean="0">
                <a:latin typeface="Arial" panose="020B0604020202020204" pitchFamily="34" charset="0"/>
                <a:cs typeface="Arial" panose="020B0604020202020204" pitchFamily="34" charset="0"/>
              </a:rPr>
              <a:t>Proposal Writing</a:t>
            </a:r>
          </a:p>
          <a:p>
            <a:pPr lvl="0">
              <a:spcBef>
                <a:spcPts val="0"/>
              </a:spcBef>
            </a:pPr>
            <a:r>
              <a:rPr lang="en-US" sz="2800" dirty="0" smtClean="0">
                <a:latin typeface="Arial" panose="020B0604020202020204" pitchFamily="34" charset="0"/>
                <a:cs typeface="Arial" panose="020B0604020202020204" pitchFamily="34" charset="0"/>
              </a:rPr>
              <a:t>Review Criteria</a:t>
            </a:r>
          </a:p>
          <a:p>
            <a:pPr lvl="0">
              <a:spcBef>
                <a:spcPts val="0"/>
              </a:spcBef>
            </a:pPr>
            <a:r>
              <a:rPr lang="en-US" sz="2800" strike="sngStrike" dirty="0" smtClean="0">
                <a:latin typeface="Arial" panose="020B0604020202020204" pitchFamily="34" charset="0"/>
                <a:cs typeface="Arial" panose="020B0604020202020204" pitchFamily="34" charset="0"/>
              </a:rPr>
              <a:t>The Review Process</a:t>
            </a:r>
          </a:p>
          <a:p>
            <a:pPr>
              <a:spcBef>
                <a:spcPts val="0"/>
              </a:spcBef>
            </a:pPr>
            <a:r>
              <a:rPr lang="en-US" sz="2800" strike="sngStrike" dirty="0" smtClean="0">
                <a:latin typeface="Arial" panose="020B0604020202020204" pitchFamily="34" charset="0"/>
                <a:cs typeface="Arial" panose="020B0604020202020204" pitchFamily="34" charset="0"/>
              </a:rPr>
              <a:t>Mock Review Panel Results</a:t>
            </a:r>
          </a:p>
          <a:p>
            <a:pPr>
              <a:spcBef>
                <a:spcPts val="0"/>
              </a:spcBef>
            </a:pPr>
            <a:r>
              <a:rPr lang="en-US" sz="2800" dirty="0" smtClean="0">
                <a:latin typeface="Arial" panose="020B0604020202020204" pitchFamily="34" charset="0"/>
                <a:cs typeface="Arial" panose="020B0604020202020204" pitchFamily="34" charset="0"/>
              </a:rPr>
              <a:t>Wrap-up Q&amp;A</a:t>
            </a:r>
            <a:endParaRPr lang="en-US"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647F3F5-2718-4C11-898E-59BF5B29279A}" type="slidenum">
              <a:rPr lang="en-US" smtClean="0">
                <a:solidFill>
                  <a:prstClr val="black">
                    <a:tint val="75000"/>
                  </a:prstClr>
                </a:solidFill>
              </a:rPr>
              <a:pPr/>
              <a:t>9</a:t>
            </a:fld>
            <a:endParaRPr lang="en-US">
              <a:solidFill>
                <a:prstClr val="black">
                  <a:tint val="75000"/>
                </a:prstClr>
              </a:solidFill>
            </a:endParaRPr>
          </a:p>
        </p:txBody>
      </p:sp>
      <p:sp>
        <p:nvSpPr>
          <p:cNvPr id="5" name="Date Placeholder 4"/>
          <p:cNvSpPr>
            <a:spLocks noGrp="1"/>
          </p:cNvSpPr>
          <p:nvPr>
            <p:ph type="dt" sz="half" idx="10"/>
          </p:nvPr>
        </p:nvSpPr>
        <p:spPr/>
        <p:txBody>
          <a:bodyPr/>
          <a:lstStyle/>
          <a:p>
            <a:fld id="{E489B025-F333-47EE-BC35-7F3D7B280223}" type="datetime1">
              <a:rPr lang="en-US" smtClean="0">
                <a:solidFill>
                  <a:prstClr val="black">
                    <a:tint val="75000"/>
                  </a:prstClr>
                </a:solidFill>
              </a:rPr>
              <a:pPr/>
              <a:t>4/23/2015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Reviewing NSF Proposals</a:t>
            </a:r>
            <a:endParaRPr lang="en-US">
              <a:solidFill>
                <a:prstClr val="black">
                  <a:tint val="75000"/>
                </a:prstClr>
              </a:solidFill>
            </a:endParaRPr>
          </a:p>
        </p:txBody>
      </p:sp>
    </p:spTree>
    <p:extLst>
      <p:ext uri="{BB962C8B-B14F-4D97-AF65-F5344CB8AC3E}">
        <p14:creationId xmlns:p14="http://schemas.microsoft.com/office/powerpoint/2010/main" val="341042604"/>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22959</TotalTime>
  <Words>4383</Words>
  <Application>Microsoft Office PowerPoint</Application>
  <PresentationFormat>On-screen Show (4:3)</PresentationFormat>
  <Paragraphs>813</Paragraphs>
  <Slides>82</Slides>
  <Notes>80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82</vt:i4>
      </vt:variant>
    </vt:vector>
  </HeadingPairs>
  <TitlesOfParts>
    <vt:vector size="93" baseType="lpstr">
      <vt:lpstr>굴림</vt:lpstr>
      <vt:lpstr>ＭＳ Ｐゴシック</vt:lpstr>
      <vt:lpstr>Arial</vt:lpstr>
      <vt:lpstr>Arial Narrow</vt:lpstr>
      <vt:lpstr>Calibri</vt:lpstr>
      <vt:lpstr>Chiller</vt:lpstr>
      <vt:lpstr>Tahoma</vt:lpstr>
      <vt:lpstr>Times New Roman</vt:lpstr>
      <vt:lpstr>Trebuchet MS</vt:lpstr>
      <vt:lpstr>Berlin</vt:lpstr>
      <vt:lpstr>Office Theme</vt:lpstr>
      <vt:lpstr>CSBS Fourth Friday Faculty Workshop: “Why was my proposal NOT Funded?” -- Nuggets from Dr. Mike Erlinger</vt:lpstr>
      <vt:lpstr>Today’s Agenda</vt:lpstr>
      <vt:lpstr>Spring 2015:  Fourth Friday Faculty Workshops Fall 2015:  Tuesday Faculty Workshops</vt:lpstr>
      <vt:lpstr>Introductions &amp; CSUN Contacts</vt:lpstr>
      <vt:lpstr>Introducing Dr. Mike Erlinger</vt:lpstr>
      <vt:lpstr>Why was my Proposal NOT Funded?  Learning about Effective Proposal Writing via the Review Process</vt:lpstr>
      <vt:lpstr>Important!</vt:lpstr>
      <vt:lpstr>Workshop Goals and Outcomes</vt:lpstr>
      <vt:lpstr>Agenda</vt:lpstr>
      <vt:lpstr>NSF mission, structure, programs…</vt:lpstr>
      <vt:lpstr>Who Are We?</vt:lpstr>
      <vt:lpstr>NSF Goals</vt:lpstr>
      <vt:lpstr>NSF STEM Workforce Priorities</vt:lpstr>
      <vt:lpstr>Directorates</vt:lpstr>
      <vt:lpstr>EHR Organization</vt:lpstr>
      <vt:lpstr>EHR Areas of Investment</vt:lpstr>
      <vt:lpstr>DUE Programs</vt:lpstr>
      <vt:lpstr>Joint Programs</vt:lpstr>
      <vt:lpstr>Proposal Writing</vt:lpstr>
      <vt:lpstr>Commandments</vt:lpstr>
      <vt:lpstr> Writing Guidelines</vt:lpstr>
      <vt:lpstr>Read and Know “Common Guidelines for Ed Research”</vt:lpstr>
      <vt:lpstr>Your Audience</vt:lpstr>
      <vt:lpstr>First Couple of Pages</vt:lpstr>
      <vt:lpstr>Writing Guidelines</vt:lpstr>
      <vt:lpstr>Writing Guidelines</vt:lpstr>
      <vt:lpstr>Project Summary</vt:lpstr>
      <vt:lpstr>Special Concerns</vt:lpstr>
      <vt:lpstr>Someone Else Review Proposal</vt:lpstr>
      <vt:lpstr>Don’t Wait!!</vt:lpstr>
      <vt:lpstr>Mike’s Commandments</vt:lpstr>
      <vt:lpstr>It Is All Research!!</vt:lpstr>
      <vt:lpstr>This is Research So Treat it as Such</vt:lpstr>
      <vt:lpstr>Education Research Question</vt:lpstr>
      <vt:lpstr>Second Reader</vt:lpstr>
      <vt:lpstr>Read the Solicitation and the GPG</vt:lpstr>
      <vt:lpstr>Turn in Reports from Prior Awards</vt:lpstr>
      <vt:lpstr>Write to the Figure</vt:lpstr>
      <vt:lpstr>Build on Past References</vt:lpstr>
      <vt:lpstr>Support for Sustainability, Institution, Department, Others…</vt:lpstr>
      <vt:lpstr>Commitment Letter not Support Letters</vt:lpstr>
      <vt:lpstr>Details of Prior Support</vt:lpstr>
      <vt:lpstr>Volunteer for Panel Reviews</vt:lpstr>
      <vt:lpstr>Data Management Plan Needs to be Real</vt:lpstr>
      <vt:lpstr>Goals, Objectives, and Sustainability</vt:lpstr>
      <vt:lpstr>Evaluation</vt:lpstr>
      <vt:lpstr>Schedule</vt:lpstr>
      <vt:lpstr>No Tricky Titles</vt:lpstr>
      <vt:lpstr>Who is the PI?</vt:lpstr>
      <vt:lpstr>Broader Impacts</vt:lpstr>
      <vt:lpstr>Dissemination</vt:lpstr>
      <vt:lpstr>Common Comments…</vt:lpstr>
      <vt:lpstr>The Review Process Volunteer!!!!</vt:lpstr>
      <vt:lpstr>DUE Review Panels</vt:lpstr>
      <vt:lpstr>NSF Peer Review Process</vt:lpstr>
      <vt:lpstr>Panel Review Meeting</vt:lpstr>
      <vt:lpstr>The Proposer Receives…</vt:lpstr>
      <vt:lpstr>Audience for Reviews</vt:lpstr>
      <vt:lpstr>Parts of the Review</vt:lpstr>
      <vt:lpstr>Overview of the Review</vt:lpstr>
      <vt:lpstr>Ratings</vt:lpstr>
      <vt:lpstr>Review Material</vt:lpstr>
      <vt:lpstr>Characteristics of Informative Reviews</vt:lpstr>
      <vt:lpstr>Other Important Ideas</vt:lpstr>
      <vt:lpstr>Specific and Complete Comments </vt:lpstr>
      <vt:lpstr>Panel Summary</vt:lpstr>
      <vt:lpstr>Confidentiality</vt:lpstr>
      <vt:lpstr>Conflicts of Interest</vt:lpstr>
      <vt:lpstr>Practical Aspects of Review Process</vt:lpstr>
      <vt:lpstr>IPAs Intergovernmental Personnel Act</vt:lpstr>
      <vt:lpstr>What is an IPA?</vt:lpstr>
      <vt:lpstr>What is a Program?</vt:lpstr>
      <vt:lpstr>NSF Merit Review Process</vt:lpstr>
      <vt:lpstr>Program Appointment Types</vt:lpstr>
      <vt:lpstr>To apply for Scientific/Engineering/Education positions at NSF </vt:lpstr>
      <vt:lpstr>Summary</vt:lpstr>
      <vt:lpstr>What makes a good proposal?</vt:lpstr>
      <vt:lpstr>What makes a good proposal?</vt:lpstr>
      <vt:lpstr>To Become a Reviewer</vt:lpstr>
      <vt:lpstr>Additional Information</vt:lpstr>
      <vt:lpstr>Questions?</vt:lpstr>
      <vt:lpstr>Specific and Complete Comments - 1</vt:lpstr>
    </vt:vector>
  </TitlesOfParts>
  <Company>California State University Northridge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University Corporation 2013 Sponsored Programs  Customer Satisfaction Survey Sponsored Programs</dc:title>
  <dc:creator>gjahn</dc:creator>
  <cp:lastModifiedBy>Solano, Frances A.</cp:lastModifiedBy>
  <cp:revision>192</cp:revision>
  <cp:lastPrinted>2015-02-18T18:26:50Z</cp:lastPrinted>
  <dcterms:created xsi:type="dcterms:W3CDTF">2013-01-15T16:43:51Z</dcterms:created>
  <dcterms:modified xsi:type="dcterms:W3CDTF">2015-04-23T20:28:55Z</dcterms:modified>
</cp:coreProperties>
</file>