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305" r:id="rId2"/>
    <p:sldId id="306" r:id="rId3"/>
    <p:sldId id="310" r:id="rId4"/>
    <p:sldId id="311" r:id="rId5"/>
    <p:sldId id="312" r:id="rId6"/>
    <p:sldId id="313" r:id="rId7"/>
    <p:sldId id="316" r:id="rId8"/>
    <p:sldId id="315" r:id="rId9"/>
    <p:sldId id="308" r:id="rId10"/>
    <p:sldId id="30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7" autoAdjust="0"/>
  </p:normalViewPr>
  <p:slideViewPr>
    <p:cSldViewPr>
      <p:cViewPr varScale="1">
        <p:scale>
          <a:sx n="97" d="100"/>
          <a:sy n="97" d="100"/>
        </p:scale>
        <p:origin x="104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BCB6F-7E37-4811-8CB7-400AA7B5EC0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E1F13-0AF6-4D2B-9308-09C7035DA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04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F961684-CC3A-49CB-B8C2-6BDE014422A0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1A007F-4C9C-40F4-AAD2-096C2FC9B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65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help from our ORSP and TUC friends!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917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25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57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61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xfrm>
            <a:off x="1168400" y="4464050"/>
            <a:ext cx="4518025" cy="4229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7848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04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Additional pay: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Summer pay may be limited</a:t>
            </a:r>
            <a:r>
              <a:rPr lang="en-US" baseline="0" dirty="0" smtClean="0"/>
              <a:t> by sponsor.  For example, NSF allows only 2 months summer pay.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Winter pay is calculated based on days and sponsor type.  For example, federally-sponsored grants allow up to 11 days; non-federal up to 13.75 days.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10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6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35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Dates for the fall semester have bee</a:t>
            </a:r>
            <a:r>
              <a:rPr lang="en-US" baseline="0" dirty="0" smtClean="0"/>
              <a:t> revised from Friday afternoons to TUESDAY afternoons!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A007F-4C9C-40F4-AAD2-096C2FC9B4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61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5ADC4683-64F8-46C2-B870-E04CBD4C177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7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9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9737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61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0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81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53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5ADC4683-64F8-46C2-B870-E04CBD4C177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93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5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5ADC4683-64F8-46C2-B870-E04CBD4C177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76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8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15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53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8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4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0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C4683-64F8-46C2-B870-E04CBD4C177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256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1.xls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733709"/>
            <a:ext cx="6274710" cy="1373070"/>
          </a:xfrm>
        </p:spPr>
        <p:txBody>
          <a:bodyPr/>
          <a:lstStyle/>
          <a:p>
            <a:r>
              <a:rPr lang="en-US" sz="2000" dirty="0"/>
              <a:t>CSBS Fourth Friday Faculty </a:t>
            </a:r>
            <a:r>
              <a:rPr lang="en-US" sz="2000" dirty="0" smtClean="0"/>
              <a:t>Workshop: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4000" dirty="0" smtClean="0"/>
              <a:t>Faculty Effort and</a:t>
            </a:r>
            <a:br>
              <a:rPr lang="en-US" sz="4000" dirty="0" smtClean="0"/>
            </a:br>
            <a:r>
              <a:rPr lang="en-US" sz="4000" dirty="0" smtClean="0"/>
              <a:t>Other Personnel Costs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843342"/>
            <a:ext cx="6206924" cy="1633658"/>
          </a:xfrm>
        </p:spPr>
        <p:txBody>
          <a:bodyPr>
            <a:normAutofit/>
          </a:bodyPr>
          <a:lstStyle/>
          <a:p>
            <a:r>
              <a:rPr lang="en-US" dirty="0" smtClean="0"/>
              <a:t>CSBS:  Frances Solano</a:t>
            </a:r>
          </a:p>
          <a:p>
            <a:r>
              <a:rPr lang="en-US" dirty="0" smtClean="0"/>
              <a:t>ORSP:  Stefanie Friesen</a:t>
            </a:r>
          </a:p>
          <a:p>
            <a:r>
              <a:rPr lang="en-US" dirty="0" smtClean="0"/>
              <a:t>TUC:  Stacey Lord</a:t>
            </a:r>
          </a:p>
          <a:p>
            <a:r>
              <a:rPr lang="en-US" dirty="0" smtClean="0"/>
              <a:t>3/27/2015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7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CSUN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5639" y="2057400"/>
            <a:ext cx="7643161" cy="4572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100" u="sng" dirty="0" smtClean="0"/>
              <a:t>CSBS (College of Social &amp; Behavioral Sciences)</a:t>
            </a:r>
            <a:endParaRPr lang="en-US" sz="2100" u="sng" dirty="0"/>
          </a:p>
          <a:p>
            <a:pPr marL="257175" lvl="1" indent="-257175">
              <a:spcBef>
                <a:spcPts val="750"/>
              </a:spcBef>
            </a:pPr>
            <a:r>
              <a:rPr lang="en-US" dirty="0"/>
              <a:t>Frances Solano, Grants &amp; Contracts Officer (ext. 6135</a:t>
            </a:r>
            <a:r>
              <a:rPr lang="en-US" dirty="0" smtClean="0"/>
              <a:t>)</a:t>
            </a:r>
          </a:p>
          <a:p>
            <a:pPr marL="257175" lvl="1" indent="-257175">
              <a:spcBef>
                <a:spcPts val="750"/>
              </a:spcBef>
            </a:pPr>
            <a:r>
              <a:rPr lang="en-US" dirty="0" smtClean="0"/>
              <a:t>Anne Robison, External Relations &amp; Programs Liaison (ext. 7738)</a:t>
            </a:r>
          </a:p>
          <a:p>
            <a:pPr marL="257175" lvl="1" indent="-257175">
              <a:spcBef>
                <a:spcPts val="750"/>
              </a:spcBef>
            </a:pPr>
            <a:r>
              <a:rPr lang="en-US" dirty="0" smtClean="0"/>
              <a:t>Tracy Baum, Director of Development (ext. 7129)</a:t>
            </a:r>
          </a:p>
          <a:p>
            <a:pPr marL="257175" lvl="1" indent="-257175">
              <a:spcBef>
                <a:spcPts val="750"/>
              </a:spcBef>
            </a:pPr>
            <a:r>
              <a:rPr lang="en-US" dirty="0" smtClean="0"/>
              <a:t>Pam Simon, Manager of Academic Resources (MAR) (ext. 2378)</a:t>
            </a:r>
            <a:endParaRPr lang="en-US" dirty="0"/>
          </a:p>
          <a:p>
            <a:pPr marL="0" indent="0">
              <a:buNone/>
            </a:pPr>
            <a:endParaRPr lang="en-US" sz="2100" u="sng" dirty="0"/>
          </a:p>
          <a:p>
            <a:pPr marL="0" indent="0">
              <a:buNone/>
            </a:pPr>
            <a:r>
              <a:rPr lang="en-US" sz="2100" u="sng" dirty="0" smtClean="0"/>
              <a:t>ORSP (Office of Research &amp; Sponsored Projects)</a:t>
            </a:r>
            <a:endParaRPr lang="en-US" sz="2100" u="sng" dirty="0"/>
          </a:p>
          <a:p>
            <a:pPr marL="257175" lvl="1" indent="-257175">
              <a:spcBef>
                <a:spcPts val="750"/>
              </a:spcBef>
            </a:pPr>
            <a:r>
              <a:rPr lang="en-US" dirty="0" smtClean="0"/>
              <a:t>Scott Perez, Director, ORSP (ext. 2901)</a:t>
            </a:r>
          </a:p>
          <a:p>
            <a:pPr marL="257175" lvl="1" indent="-257175">
              <a:spcBef>
                <a:spcPts val="750"/>
              </a:spcBef>
            </a:pPr>
            <a:r>
              <a:rPr lang="en-US" dirty="0" smtClean="0"/>
              <a:t>Stefanie </a:t>
            </a:r>
            <a:r>
              <a:rPr lang="en-US" dirty="0"/>
              <a:t>Friesen, </a:t>
            </a:r>
            <a:r>
              <a:rPr lang="en-US" dirty="0" smtClean="0"/>
              <a:t>Grant </a:t>
            </a:r>
            <a:r>
              <a:rPr lang="en-US" dirty="0"/>
              <a:t>Coordinator </a:t>
            </a:r>
            <a:r>
              <a:rPr lang="en-US" dirty="0" smtClean="0"/>
              <a:t>(</a:t>
            </a:r>
            <a:r>
              <a:rPr lang="en-US" dirty="0"/>
              <a:t>ext. 2901</a:t>
            </a:r>
            <a:r>
              <a:rPr lang="en-US" dirty="0" smtClean="0"/>
              <a:t>)</a:t>
            </a:r>
          </a:p>
          <a:p>
            <a:pPr marL="257175" lvl="1" indent="-257175">
              <a:spcBef>
                <a:spcPts val="750"/>
              </a:spcBef>
            </a:pPr>
            <a:r>
              <a:rPr lang="en-US" dirty="0" smtClean="0"/>
              <a:t>Jennifer Reifsneider, Grant Coordinator (ext. 2901)</a:t>
            </a:r>
          </a:p>
          <a:p>
            <a:pPr marL="257175" lvl="1" indent="-257175">
              <a:spcBef>
                <a:spcPts val="750"/>
              </a:spcBef>
            </a:pPr>
            <a:r>
              <a:rPr lang="en-US" dirty="0"/>
              <a:t>Kat Sohn, Compliance Officer (IRB), (ext. 2901)</a:t>
            </a:r>
          </a:p>
          <a:p>
            <a:pPr marL="0" indent="0">
              <a:buNone/>
            </a:pPr>
            <a:endParaRPr lang="en-US" sz="2100" u="sng" dirty="0"/>
          </a:p>
          <a:p>
            <a:pPr marL="0" indent="0">
              <a:buNone/>
            </a:pPr>
            <a:r>
              <a:rPr lang="en-US" sz="2100" u="sng" dirty="0" smtClean="0"/>
              <a:t>TUC (The University Corporation)</a:t>
            </a:r>
            <a:endParaRPr lang="en-US" sz="2100" u="sng" dirty="0"/>
          </a:p>
          <a:p>
            <a:r>
              <a:rPr lang="en-US" sz="2000" dirty="0" smtClean="0"/>
              <a:t>Georg Jahn, Director, Sponsored Programs (ext. 2698)</a:t>
            </a:r>
          </a:p>
          <a:p>
            <a:r>
              <a:rPr lang="en-US" sz="2000" dirty="0" smtClean="0"/>
              <a:t>Stacey </a:t>
            </a:r>
            <a:r>
              <a:rPr lang="en-US" sz="2000" dirty="0"/>
              <a:t>Lord, </a:t>
            </a:r>
            <a:r>
              <a:rPr lang="en-US" sz="2000" dirty="0" smtClean="0"/>
              <a:t>Sponsored Projects </a:t>
            </a:r>
            <a:r>
              <a:rPr lang="en-US" sz="2000" dirty="0"/>
              <a:t>Liaison (ext. 7289)</a:t>
            </a:r>
          </a:p>
          <a:p>
            <a:r>
              <a:rPr lang="en-US" sz="2000" dirty="0" smtClean="0"/>
              <a:t>Mahyar Sadri, Compliance Analyst (ext. 6414)</a:t>
            </a:r>
          </a:p>
          <a:p>
            <a:r>
              <a:rPr lang="en-US" sz="2000" dirty="0"/>
              <a:t>Maryann Camarillo, Accounting (ext. 3061)</a:t>
            </a:r>
          </a:p>
          <a:p>
            <a:pPr marL="0" indent="0">
              <a:buNone/>
            </a:pPr>
            <a:endParaRPr lang="en-US" sz="2000" dirty="0"/>
          </a:p>
          <a:p>
            <a:pPr lvl="1">
              <a:spcBef>
                <a:spcPts val="750"/>
              </a:spcBef>
            </a:pP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09905"/>
            <a:ext cx="7696200" cy="3208583"/>
          </a:xfrm>
        </p:spPr>
        <p:txBody>
          <a:bodyPr>
            <a:normAutofit/>
          </a:bodyPr>
          <a:lstStyle/>
          <a:p>
            <a:r>
              <a:rPr lang="en-US" dirty="0" smtClean="0"/>
              <a:t>Welcome and Announcements</a:t>
            </a:r>
          </a:p>
          <a:p>
            <a:r>
              <a:rPr lang="en-US" dirty="0" smtClean="0"/>
              <a:t>Introductions </a:t>
            </a:r>
          </a:p>
          <a:p>
            <a:r>
              <a:rPr lang="en-US" dirty="0" smtClean="0"/>
              <a:t>Understanding effort for budgeting and management</a:t>
            </a:r>
          </a:p>
          <a:p>
            <a:r>
              <a:rPr lang="en-US" dirty="0" smtClean="0"/>
              <a:t>Other “personnel” costs</a:t>
            </a:r>
          </a:p>
          <a:p>
            <a:pPr lvl="1"/>
            <a:r>
              <a:rPr lang="en-US" dirty="0" smtClean="0"/>
              <a:t>Collaborators, Independent Contractors, Vendors, Students, </a:t>
            </a:r>
            <a:endParaRPr lang="en-US" dirty="0"/>
          </a:p>
          <a:p>
            <a:r>
              <a:rPr lang="en-US" dirty="0" smtClean="0"/>
              <a:t>Upcoming </a:t>
            </a:r>
            <a:r>
              <a:rPr lang="en-US" dirty="0"/>
              <a:t>CSBS Faculty </a:t>
            </a:r>
            <a:r>
              <a:rPr lang="en-US" dirty="0" smtClean="0"/>
              <a:t>Workshops</a:t>
            </a:r>
          </a:p>
          <a:p>
            <a:r>
              <a:rPr lang="en-US" dirty="0" smtClean="0"/>
              <a:t>CSUN Contacts and Resources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16428" y="5719644"/>
            <a:ext cx="2057400" cy="273844"/>
          </a:xfrm>
        </p:spPr>
        <p:txBody>
          <a:bodyPr/>
          <a:lstStyle/>
          <a:p>
            <a:r>
              <a:rPr lang="en-US" dirty="0" smtClean="0"/>
              <a:t>3/27/2015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85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“effort”?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09905"/>
            <a:ext cx="7696200" cy="3208583"/>
          </a:xfrm>
        </p:spPr>
        <p:txBody>
          <a:bodyPr>
            <a:normAutofit/>
          </a:bodyPr>
          <a:lstStyle/>
          <a:p>
            <a:r>
              <a:rPr lang="en-US" u="sng" dirty="0"/>
              <a:t>A</a:t>
            </a:r>
            <a:r>
              <a:rPr lang="en-US" u="sng" dirty="0" smtClean="0"/>
              <a:t>ll</a:t>
            </a:r>
            <a:r>
              <a:rPr lang="en-US" dirty="0" smtClean="0"/>
              <a:t> professional activities covered by salary received from the university:</a:t>
            </a:r>
          </a:p>
          <a:p>
            <a:pPr lvl="1"/>
            <a:r>
              <a:rPr lang="en-US" dirty="0" smtClean="0"/>
              <a:t>Instruction</a:t>
            </a:r>
          </a:p>
          <a:p>
            <a:pPr lvl="1"/>
            <a:r>
              <a:rPr lang="en-US" dirty="0" smtClean="0"/>
              <a:t>Service</a:t>
            </a:r>
          </a:p>
          <a:p>
            <a:pPr lvl="1"/>
            <a:r>
              <a:rPr lang="en-US" dirty="0" smtClean="0"/>
              <a:t>Community outreach</a:t>
            </a:r>
          </a:p>
          <a:p>
            <a:pPr lvl="1"/>
            <a:r>
              <a:rPr lang="en-US" dirty="0" smtClean="0"/>
              <a:t>Research and other scholarly activities</a:t>
            </a:r>
          </a:p>
          <a:p>
            <a:pPr lvl="1"/>
            <a:endParaRPr lang="en-US" dirty="0"/>
          </a:p>
          <a:p>
            <a:r>
              <a:rPr lang="en-US" dirty="0" smtClean="0"/>
              <a:t>Equals 100% -- regardless of number of hours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16428" y="5719644"/>
            <a:ext cx="2057400" cy="273844"/>
          </a:xfrm>
        </p:spPr>
        <p:txBody>
          <a:bodyPr/>
          <a:lstStyle/>
          <a:p>
            <a:r>
              <a:rPr lang="en-US" dirty="0" smtClean="0"/>
              <a:t>3/27/2015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42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An example…</a:t>
            </a:r>
          </a:p>
        </p:txBody>
      </p:sp>
      <p:graphicFrame>
        <p:nvGraphicFramePr>
          <p:cNvPr id="2253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523832"/>
              </p:ext>
            </p:extLst>
          </p:nvPr>
        </p:nvGraphicFramePr>
        <p:xfrm>
          <a:off x="847725" y="1997075"/>
          <a:ext cx="7250113" cy="402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Worksheet" r:id="rId4" imgW="11650942" imgH="6461760" progId="Excel.Sheet.8">
                  <p:embed/>
                </p:oleObj>
              </mc:Choice>
              <mc:Fallback>
                <p:oleObj name="Worksheet" r:id="rId4" imgW="11650942" imgH="6461760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1997075"/>
                        <a:ext cx="7250113" cy="402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838200" y="2362200"/>
            <a:ext cx="22098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296DC0"/>
                </a:solidFill>
                <a:latin typeface="Whitney Book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▪"/>
              <a:defRPr sz="2400">
                <a:solidFill>
                  <a:schemeClr val="tx1"/>
                </a:solidFill>
                <a:latin typeface="Whitney Book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▪"/>
              <a:defRPr sz="2000">
                <a:solidFill>
                  <a:schemeClr val="tx1"/>
                </a:solidFill>
                <a:latin typeface="Whitney Book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Whitney Book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Whitney Book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Whitney Book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Whitney Book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Whitney Book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Whitney Book" pitchFamily="2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Effort  </a:t>
            </a:r>
            <a:r>
              <a:rPr lang="en-US" altLang="en-US" sz="24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= </a:t>
            </a:r>
            <a:r>
              <a:rPr lang="en-US" altLang="en-US" sz="24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 100</a:t>
            </a:r>
            <a:r>
              <a:rPr lang="en-US" altLang="en-US" sz="24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58537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Effort is based on IBS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1"/>
            <a:ext cx="7924800" cy="36086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Institutional Base Salary (IBS)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Salary rate established by University.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Example: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Academic year salary = $72,000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Academic year = 8 months (4 in fall, 4 in spring)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Monthly salary rate = $9,000</a:t>
            </a:r>
          </a:p>
          <a:p>
            <a:pPr lvl="2">
              <a:lnSpc>
                <a:spcPct val="110000"/>
              </a:lnSpc>
            </a:pP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It is expected that externally sponsored grants fully support faculty effort at the “full external” rate.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Anything less requires discussion with and approval by the dean.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248400"/>
            <a:ext cx="2057400" cy="273844"/>
          </a:xfrm>
        </p:spPr>
        <p:txBody>
          <a:bodyPr/>
          <a:lstStyle/>
          <a:p>
            <a:r>
              <a:rPr lang="en-US" dirty="0" smtClean="0"/>
              <a:t>3/27/2015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34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effort on 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686800" cy="431244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900" b="1" dirty="0" smtClean="0"/>
              <a:t>Reimbursing the state for time on grant</a:t>
            </a:r>
            <a:endParaRPr lang="en-US" b="1" dirty="0" smtClean="0"/>
          </a:p>
          <a:p>
            <a:pPr lvl="1">
              <a:lnSpc>
                <a:spcPct val="120000"/>
              </a:lnSpc>
            </a:pPr>
            <a:r>
              <a:rPr lang="en-US" sz="2200" dirty="0" smtClean="0"/>
              <a:t>Direct pay from grant for “buyout”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Request for Individual Reimbursed Time form</a:t>
            </a:r>
          </a:p>
          <a:p>
            <a:pPr lvl="1">
              <a:lnSpc>
                <a:spcPct val="120000"/>
              </a:lnSpc>
            </a:pPr>
            <a:r>
              <a:rPr lang="en-US" sz="2200" dirty="0" smtClean="0"/>
              <a:t>Large Grant Release Program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Release time (in units) based on IDC budgeted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Transfer made to college from ORSP</a:t>
            </a:r>
          </a:p>
          <a:p>
            <a:pPr lvl="1">
              <a:lnSpc>
                <a:spcPct val="120000"/>
              </a:lnSpc>
            </a:pPr>
            <a:r>
              <a:rPr lang="en-US" sz="2200" dirty="0" smtClean="0"/>
              <a:t>Release time paid from other departments/centers/colleges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Release time based on teaching units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Transfer made to CSBS from other unit.</a:t>
            </a:r>
          </a:p>
          <a:p>
            <a:pPr lvl="2"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sz="2900" b="1" dirty="0" smtClean="0"/>
              <a:t>Additional payment (Faculty Payment Request form)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Up to 25% overload during academic </a:t>
            </a:r>
            <a:r>
              <a:rPr lang="en-US" dirty="0" smtClean="0"/>
              <a:t>year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Up to 3 months summer </a:t>
            </a:r>
            <a:r>
              <a:rPr lang="en-US" dirty="0" smtClean="0"/>
              <a:t>pay (may be limited by sponsor, e.g. NSF allows 2 months). 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Up to </a:t>
            </a:r>
            <a:r>
              <a:rPr lang="en-US" dirty="0" smtClean="0"/>
              <a:t>approximately half-</a:t>
            </a:r>
            <a:r>
              <a:rPr lang="en-US" dirty="0" smtClean="0"/>
              <a:t>month </a:t>
            </a:r>
            <a:r>
              <a:rPr lang="en-US" dirty="0" smtClean="0"/>
              <a:t>winter </a:t>
            </a:r>
            <a:r>
              <a:rPr lang="en-US" dirty="0" smtClean="0"/>
              <a:t>pay (calculated based on days)</a:t>
            </a:r>
            <a:endParaRPr lang="en-US" dirty="0" smtClean="0"/>
          </a:p>
          <a:p>
            <a:pPr lvl="2">
              <a:lnSpc>
                <a:spcPct val="120000"/>
              </a:lnSpc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24600" y="6324600"/>
            <a:ext cx="2057400" cy="273844"/>
          </a:xfrm>
        </p:spPr>
        <p:txBody>
          <a:bodyPr/>
          <a:lstStyle/>
          <a:p>
            <a:r>
              <a:rPr lang="en-US" dirty="0" smtClean="0"/>
              <a:t>3/27/2015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55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Certifying effort on 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31244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2900" b="1" dirty="0" smtClean="0"/>
              <a:t>All effort must be documented and certified –-  Distribution of effort is based on pay.</a:t>
            </a:r>
          </a:p>
          <a:p>
            <a:pPr lvl="1">
              <a:lnSpc>
                <a:spcPct val="120000"/>
              </a:lnSpc>
            </a:pPr>
            <a:r>
              <a:rPr lang="en-US" b="1" dirty="0" smtClean="0"/>
              <a:t>TUC drafts report based on all pay received by faculty.</a:t>
            </a:r>
          </a:p>
          <a:p>
            <a:pPr lvl="2">
              <a:lnSpc>
                <a:spcPct val="120000"/>
              </a:lnSpc>
            </a:pPr>
            <a:r>
              <a:rPr lang="en-US" b="1" dirty="0" smtClean="0"/>
              <a:t>Regular pay</a:t>
            </a:r>
          </a:p>
          <a:p>
            <a:pPr lvl="2">
              <a:lnSpc>
                <a:spcPct val="120000"/>
              </a:lnSpc>
            </a:pPr>
            <a:r>
              <a:rPr lang="en-US" b="1" dirty="0" smtClean="0"/>
              <a:t>Additional / special pay (Faculty Payment Requests)</a:t>
            </a:r>
          </a:p>
          <a:p>
            <a:pPr lvl="2">
              <a:lnSpc>
                <a:spcPct val="120000"/>
              </a:lnSpc>
            </a:pPr>
            <a:r>
              <a:rPr lang="en-US" b="1" dirty="0" smtClean="0"/>
              <a:t>Reimbursed time from grants</a:t>
            </a:r>
          </a:p>
          <a:p>
            <a:pPr lvl="2">
              <a:lnSpc>
                <a:spcPct val="120000"/>
              </a:lnSpc>
            </a:pPr>
            <a:r>
              <a:rPr lang="en-US" b="1" dirty="0" smtClean="0"/>
              <a:t>Cost-share release time</a:t>
            </a:r>
          </a:p>
          <a:p>
            <a:pPr lvl="2">
              <a:lnSpc>
                <a:spcPct val="120000"/>
              </a:lnSpc>
            </a:pPr>
            <a:endParaRPr lang="en-US" b="1" dirty="0" smtClean="0"/>
          </a:p>
          <a:p>
            <a:pPr lvl="1">
              <a:lnSpc>
                <a:spcPct val="120000"/>
              </a:lnSpc>
            </a:pPr>
            <a:r>
              <a:rPr lang="en-US" b="1" dirty="0" smtClean="0"/>
              <a:t>Faculty person confirms that the report is complete and accurate based on effort spent on each </a:t>
            </a:r>
            <a:r>
              <a:rPr lang="en-US" b="1" dirty="0" err="1" smtClean="0"/>
              <a:t>activitiy</a:t>
            </a:r>
            <a:r>
              <a:rPr lang="en-US" b="1" dirty="0" smtClean="0"/>
              <a:t>.</a:t>
            </a:r>
          </a:p>
          <a:p>
            <a:pPr lvl="2">
              <a:lnSpc>
                <a:spcPct val="120000"/>
              </a:lnSpc>
            </a:pPr>
            <a:r>
              <a:rPr lang="en-US" b="1" dirty="0" smtClean="0"/>
              <a:t>(CSBS Grants &amp; Contracts Officer will assist in this.)</a:t>
            </a:r>
          </a:p>
          <a:p>
            <a:pPr lvl="2">
              <a:lnSpc>
                <a:spcPct val="120000"/>
              </a:lnSpc>
            </a:pPr>
            <a:endParaRPr lang="en-US" b="1" dirty="0" smtClean="0"/>
          </a:p>
          <a:p>
            <a:pPr lvl="1">
              <a:lnSpc>
                <a:spcPct val="120000"/>
              </a:lnSpc>
            </a:pPr>
            <a:r>
              <a:rPr lang="en-US" b="1" dirty="0" smtClean="0"/>
              <a:t>Report must then be approved by the </a:t>
            </a:r>
            <a:r>
              <a:rPr lang="en-US" b="1" dirty="0" smtClean="0"/>
              <a:t>Principal Investigator (PI)</a:t>
            </a:r>
            <a:r>
              <a:rPr lang="en-US" b="1" dirty="0" smtClean="0"/>
              <a:t>.</a:t>
            </a:r>
          </a:p>
          <a:p>
            <a:pPr lvl="2">
              <a:lnSpc>
                <a:spcPct val="120000"/>
              </a:lnSpc>
            </a:pPr>
            <a:r>
              <a:rPr lang="en-US" b="1" dirty="0" smtClean="0"/>
              <a:t>If PI is not available, chair must certify.</a:t>
            </a:r>
            <a:endParaRPr lang="en-US" b="1" dirty="0" smtClean="0"/>
          </a:p>
          <a:p>
            <a:pPr lvl="2">
              <a:lnSpc>
                <a:spcPct val="120000"/>
              </a:lnSpc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24600" y="6324600"/>
            <a:ext cx="2057400" cy="273844"/>
          </a:xfrm>
        </p:spPr>
        <p:txBody>
          <a:bodyPr/>
          <a:lstStyle/>
          <a:p>
            <a:r>
              <a:rPr lang="en-US" dirty="0" smtClean="0"/>
              <a:t>3/27/2015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7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ther “Personnel”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09800"/>
            <a:ext cx="8915400" cy="42672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u="sng" dirty="0" smtClean="0"/>
              <a:t>Collaborators</a:t>
            </a:r>
            <a:r>
              <a:rPr lang="en-US" dirty="0" smtClean="0"/>
              <a:t> versus </a:t>
            </a:r>
            <a:r>
              <a:rPr lang="en-US" u="sng" dirty="0" smtClean="0"/>
              <a:t>Independent Contractors</a:t>
            </a:r>
            <a:r>
              <a:rPr lang="en-US" dirty="0" smtClean="0"/>
              <a:t> versus </a:t>
            </a:r>
            <a:r>
              <a:rPr lang="en-US" u="sng" dirty="0" smtClean="0"/>
              <a:t>Vendors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Collaborators:  Substantive work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Requires commitment forms prior to proposal being submitted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ORSP will execute subcontract to organization with purchase order: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</a:t>
            </a:r>
            <a:r>
              <a:rPr lang="en-US" dirty="0" smtClean="0"/>
              <a:t>ndependent contractors (individuals): For professional services (e.g. transcribing)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Cannot be CSUN or TUC employee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Vendors:  Purchase of goods and services</a:t>
            </a:r>
          </a:p>
          <a:p>
            <a:pPr>
              <a:lnSpc>
                <a:spcPct val="120000"/>
              </a:lnSpc>
            </a:pPr>
            <a:r>
              <a:rPr lang="en-US" u="sng" dirty="0" smtClean="0"/>
              <a:t>Stipends</a:t>
            </a:r>
            <a:r>
              <a:rPr lang="en-US" dirty="0" smtClean="0"/>
              <a:t> vs. </a:t>
            </a:r>
            <a:r>
              <a:rPr lang="en-US" u="sng" dirty="0" smtClean="0"/>
              <a:t>Salary/Wages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Salary/wages paid to employee providing effort on project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Stipends:  No effort required on project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For the benefit of the individual, NOT the project</a:t>
            </a:r>
          </a:p>
          <a:p>
            <a:pPr>
              <a:lnSpc>
                <a:spcPct val="120000"/>
              </a:lnSpc>
            </a:pPr>
            <a:r>
              <a:rPr lang="en-US" u="sng" dirty="0" smtClean="0"/>
              <a:t>Students</a:t>
            </a:r>
            <a:r>
              <a:rPr lang="en-US" dirty="0" smtClean="0"/>
              <a:t> vs. </a:t>
            </a:r>
            <a:r>
              <a:rPr lang="en-US" u="sng" dirty="0" smtClean="0"/>
              <a:t>Non-students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Students:  Undergraduate (recommend $8 - $12 / hour); Graduate ($12 - $16 / hour)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Non-students:  Research Assistant; emergency hire limited to a 120 day appointment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24600" y="6507956"/>
            <a:ext cx="2057400" cy="273844"/>
          </a:xfrm>
        </p:spPr>
        <p:txBody>
          <a:bodyPr/>
          <a:lstStyle/>
          <a:p>
            <a:r>
              <a:rPr lang="en-US" dirty="0" smtClean="0"/>
              <a:t>3/27/2015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8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Spring 2015:  Fourth Friday Faculty Workshops</a:t>
            </a:r>
            <a:br>
              <a:rPr lang="en-US" sz="2400" dirty="0" smtClean="0"/>
            </a:br>
            <a:r>
              <a:rPr lang="en-US" sz="2400" dirty="0" smtClean="0"/>
              <a:t>Fall 2015:  </a:t>
            </a:r>
            <a:r>
              <a:rPr lang="en-US" sz="2400" b="1" u="sng" dirty="0" smtClean="0"/>
              <a:t>Tuesday</a:t>
            </a:r>
            <a:r>
              <a:rPr lang="en-US" sz="2400" dirty="0" smtClean="0"/>
              <a:t> Faculty </a:t>
            </a:r>
            <a:r>
              <a:rPr lang="en-US" sz="2400" dirty="0" smtClean="0"/>
              <a:t>Workshops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609905"/>
            <a:ext cx="3653009" cy="2300362"/>
          </a:xfrm>
          <a:ln w="127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900"/>
              </a:spcBef>
              <a:buNone/>
            </a:pPr>
            <a:r>
              <a:rPr lang="en-US" sz="1500" dirty="0"/>
              <a:t>The spring semester will be focused on post-award management</a:t>
            </a:r>
            <a:r>
              <a:rPr lang="en-US" sz="1500" dirty="0" smtClean="0"/>
              <a:t>.</a:t>
            </a:r>
          </a:p>
          <a:p>
            <a:pPr marL="0" indent="0">
              <a:lnSpc>
                <a:spcPct val="110000"/>
              </a:lnSpc>
              <a:spcBef>
                <a:spcPts val="900"/>
              </a:spcBef>
              <a:buNone/>
            </a:pPr>
            <a:endParaRPr lang="en-US" sz="1300" dirty="0"/>
          </a:p>
          <a:p>
            <a:r>
              <a:rPr lang="en-US" sz="1500" dirty="0" smtClean="0"/>
              <a:t>WEDNESDAY, April 1, 11:30 am – 1:30 pm</a:t>
            </a:r>
            <a:endParaRPr lang="en-US" sz="1500" dirty="0"/>
          </a:p>
          <a:p>
            <a:r>
              <a:rPr lang="en-US" sz="1500" dirty="0"/>
              <a:t>Friday, April 24, 9:00 – 10:00 am</a:t>
            </a:r>
          </a:p>
          <a:p>
            <a:r>
              <a:rPr lang="en-US" sz="1500" dirty="0"/>
              <a:t>Friday, May 22, 2:00 – 3:00 pm</a:t>
            </a:r>
          </a:p>
          <a:p>
            <a:endParaRPr lang="en-US" sz="15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5592" y="2609905"/>
            <a:ext cx="3712732" cy="2300362"/>
          </a:xfrm>
          <a:ln w="127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500" dirty="0"/>
              <a:t>The fall semester will focus on pre-award -- finding funding, proposal development and submission.</a:t>
            </a:r>
          </a:p>
          <a:p>
            <a:r>
              <a:rPr lang="en-US" sz="1500" dirty="0" smtClean="0"/>
              <a:t>Tuesday, </a:t>
            </a:r>
            <a:r>
              <a:rPr lang="en-US" sz="1500" dirty="0"/>
              <a:t>August </a:t>
            </a:r>
            <a:r>
              <a:rPr lang="en-US" sz="1500" dirty="0" smtClean="0"/>
              <a:t>18</a:t>
            </a:r>
            <a:r>
              <a:rPr lang="en-US" sz="1500" dirty="0" smtClean="0"/>
              <a:t>, </a:t>
            </a:r>
            <a:r>
              <a:rPr lang="en-US" sz="1500" dirty="0"/>
              <a:t>3:00 – 4:00 pm</a:t>
            </a:r>
          </a:p>
          <a:p>
            <a:r>
              <a:rPr lang="en-US" sz="1500" dirty="0" smtClean="0"/>
              <a:t>Tuesday, </a:t>
            </a:r>
            <a:r>
              <a:rPr lang="en-US" sz="1500" dirty="0"/>
              <a:t>September </a:t>
            </a:r>
            <a:r>
              <a:rPr lang="en-US" sz="1500" dirty="0" smtClean="0"/>
              <a:t>15</a:t>
            </a:r>
            <a:r>
              <a:rPr lang="en-US" sz="1500" dirty="0" smtClean="0"/>
              <a:t>, </a:t>
            </a:r>
            <a:r>
              <a:rPr lang="en-US" sz="1500" dirty="0"/>
              <a:t>3:00 – 4:00 pm</a:t>
            </a:r>
          </a:p>
          <a:p>
            <a:r>
              <a:rPr lang="en-US" sz="1500" dirty="0" smtClean="0"/>
              <a:t>Tuesday, </a:t>
            </a:r>
            <a:r>
              <a:rPr lang="en-US" sz="1500" dirty="0"/>
              <a:t>October </a:t>
            </a:r>
            <a:r>
              <a:rPr lang="en-US" sz="1500" dirty="0" smtClean="0"/>
              <a:t>13</a:t>
            </a:r>
            <a:r>
              <a:rPr lang="en-US" sz="1500" dirty="0" smtClean="0"/>
              <a:t>, </a:t>
            </a:r>
            <a:r>
              <a:rPr lang="en-US" sz="1500" dirty="0"/>
              <a:t>3:00 – 4:00 pm</a:t>
            </a:r>
          </a:p>
          <a:p>
            <a:r>
              <a:rPr lang="en-US" sz="1500" dirty="0" smtClean="0"/>
              <a:t>Tuesday, </a:t>
            </a:r>
            <a:r>
              <a:rPr lang="en-US" sz="1500" dirty="0"/>
              <a:t>November </a:t>
            </a:r>
            <a:r>
              <a:rPr lang="en-US" sz="1500" dirty="0" smtClean="0"/>
              <a:t>17</a:t>
            </a:r>
            <a:r>
              <a:rPr lang="en-US" sz="1500" dirty="0" smtClean="0"/>
              <a:t>, </a:t>
            </a:r>
            <a:r>
              <a:rPr lang="en-US" sz="1500" dirty="0"/>
              <a:t>3:00 – 4:00 pm</a:t>
            </a:r>
          </a:p>
          <a:p>
            <a:r>
              <a:rPr lang="en-US" sz="1500" dirty="0" smtClean="0"/>
              <a:t>Tuesday, December 15, </a:t>
            </a:r>
            <a:r>
              <a:rPr lang="en-US" sz="1500" dirty="0"/>
              <a:t>3:00 – 4:00 pm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7400" y="5936188"/>
            <a:ext cx="2057400" cy="365125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/27/15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35058" y="4984407"/>
            <a:ext cx="6190735" cy="30008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All workshops to be held in the </a:t>
            </a:r>
            <a:r>
              <a:rPr lang="en-US" sz="1350" dirty="0" err="1"/>
              <a:t>Whitsett</a:t>
            </a:r>
            <a:r>
              <a:rPr lang="en-US" sz="1350" dirty="0"/>
              <a:t> Room, Sierra Hall, 4</a:t>
            </a:r>
            <a:r>
              <a:rPr lang="en-US" sz="1350" baseline="30000" dirty="0"/>
              <a:t>th</a:t>
            </a:r>
            <a:r>
              <a:rPr lang="en-US" sz="1350" dirty="0"/>
              <a:t> floor.</a:t>
            </a:r>
          </a:p>
        </p:txBody>
      </p:sp>
    </p:spTree>
    <p:extLst>
      <p:ext uri="{BB962C8B-B14F-4D97-AF65-F5344CB8AC3E}">
        <p14:creationId xmlns:p14="http://schemas.microsoft.com/office/powerpoint/2010/main" val="202338489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22783</TotalTime>
  <Words>894</Words>
  <Application>Microsoft Office PowerPoint</Application>
  <PresentationFormat>On-screen Show (4:3)</PresentationFormat>
  <Paragraphs>147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Trebuchet MS</vt:lpstr>
      <vt:lpstr>Berlin</vt:lpstr>
      <vt:lpstr>Microsoft Excel 97-2003 Worksheet</vt:lpstr>
      <vt:lpstr>CSBS Fourth Friday Faculty Workshop: Faculty Effort and Other Personnel Costs</vt:lpstr>
      <vt:lpstr>Today’s Agenda</vt:lpstr>
      <vt:lpstr>What is “effort”?</vt:lpstr>
      <vt:lpstr>An example…</vt:lpstr>
      <vt:lpstr>Effort is based on IBS</vt:lpstr>
      <vt:lpstr>Funding effort on grants</vt:lpstr>
      <vt:lpstr>Certifying effort on grants</vt:lpstr>
      <vt:lpstr>Other “Personnel” Costs</vt:lpstr>
      <vt:lpstr>Spring 2015:  Fourth Friday Faculty Workshops Fall 2015:  Tuesday Faculty Workshops</vt:lpstr>
      <vt:lpstr>CSUN Contacts</vt:lpstr>
    </vt:vector>
  </TitlesOfParts>
  <Company>California State University Northridge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University Corporation 2013 Sponsored Programs  Customer Satisfaction Survey Sponsored Programs</dc:title>
  <dc:creator>gjahn</dc:creator>
  <cp:lastModifiedBy>Solano, Frances A.</cp:lastModifiedBy>
  <cp:revision>203</cp:revision>
  <cp:lastPrinted>2015-02-18T18:26:50Z</cp:lastPrinted>
  <dcterms:created xsi:type="dcterms:W3CDTF">2013-01-15T16:43:51Z</dcterms:created>
  <dcterms:modified xsi:type="dcterms:W3CDTF">2015-03-20T17:46:16Z</dcterms:modified>
</cp:coreProperties>
</file>