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handoutMasterIdLst>
    <p:handoutMasterId r:id="rId28"/>
  </p:handoutMasterIdLst>
  <p:sldIdLst>
    <p:sldId id="305" r:id="rId3"/>
    <p:sldId id="306" r:id="rId4"/>
    <p:sldId id="308" r:id="rId5"/>
    <p:sldId id="309" r:id="rId6"/>
    <p:sldId id="257" r:id="rId7"/>
    <p:sldId id="289" r:id="rId8"/>
    <p:sldId id="302" r:id="rId9"/>
    <p:sldId id="288" r:id="rId10"/>
    <p:sldId id="290" r:id="rId11"/>
    <p:sldId id="291" r:id="rId12"/>
    <p:sldId id="292" r:id="rId13"/>
    <p:sldId id="295" r:id="rId14"/>
    <p:sldId id="293" r:id="rId15"/>
    <p:sldId id="294" r:id="rId16"/>
    <p:sldId id="297" r:id="rId17"/>
    <p:sldId id="298" r:id="rId18"/>
    <p:sldId id="301" r:id="rId19"/>
    <p:sldId id="296" r:id="rId20"/>
    <p:sldId id="285" r:id="rId21"/>
    <p:sldId id="286" r:id="rId22"/>
    <p:sldId id="300" r:id="rId23"/>
    <p:sldId id="299" r:id="rId24"/>
    <p:sldId id="287" r:id="rId25"/>
    <p:sldId id="303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7" autoAdjust="0"/>
  </p:normalViewPr>
  <p:slideViewPr>
    <p:cSldViewPr>
      <p:cViewPr varScale="1">
        <p:scale>
          <a:sx n="97" d="100"/>
          <a:sy n="97" d="100"/>
        </p:scale>
        <p:origin x="32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BCB6F-7E37-4811-8CB7-400AA7B5EC0F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E1F13-0AF6-4D2B-9308-09C7035DA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04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961684-CC3A-49CB-B8C2-6BDE014422A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1A007F-4C9C-40F4-AAD2-096C2FC9B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65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help from our ORSP friends!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91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57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25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95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defTabSz="94795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defTabSz="94795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defTabSz="94795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defTabSz="94795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defTabSz="947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defTabSz="947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defTabSz="947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defTabSz="947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0C7DA46-0256-473B-A1DB-621785E7DF39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790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74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51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76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86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15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53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87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4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4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6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94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9737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615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07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816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539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9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4683-64F8-46C2-B870-E04CBD4C177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256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thumbs.dreamstime.com/z/highly-explosive-signboard-8116866.jpg" TargetMode="Externa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hcroftsurgery.co.uk/wp-content/uploads/2013/09/crying-baby.jpg" TargetMode="Externa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n.edu/sponsoredprograms/cost-sharing" TargetMode="Externa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CSBS Fourth Friday Faculty Workshop 1:</a:t>
            </a:r>
            <a:br>
              <a:rPr lang="en-US" sz="2400" dirty="0"/>
            </a:br>
            <a:r>
              <a:rPr lang="en-US" dirty="0" smtClean="0"/>
              <a:t>Cost-sharing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843342"/>
            <a:ext cx="6206924" cy="1633658"/>
          </a:xfrm>
        </p:spPr>
        <p:txBody>
          <a:bodyPr>
            <a:normAutofit/>
          </a:bodyPr>
          <a:lstStyle/>
          <a:p>
            <a:r>
              <a:rPr lang="en-US" dirty="0" smtClean="0"/>
              <a:t>CSBS:  Frances Solano</a:t>
            </a:r>
          </a:p>
          <a:p>
            <a:r>
              <a:rPr lang="en-US" dirty="0" smtClean="0"/>
              <a:t>TUC:  Georg Jahn</a:t>
            </a:r>
            <a:endParaRPr lang="en-US" dirty="0" smtClean="0"/>
          </a:p>
          <a:p>
            <a:r>
              <a:rPr lang="en-US" dirty="0" smtClean="0"/>
              <a:t>2/27</a:t>
            </a:r>
            <a:r>
              <a:rPr lang="en-US" dirty="0" smtClean="0"/>
              <a:t>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7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CSUN Cost Sharing Policy</a:t>
            </a:r>
            <a:endParaRPr lang="en-US" sz="24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7675" y="22860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 Sharing will </a:t>
            </a:r>
            <a:r>
              <a:rPr lang="en-US" b="1" u="sng" dirty="0" smtClean="0"/>
              <a:t>only</a:t>
            </a:r>
            <a:r>
              <a:rPr lang="en-US" b="1" dirty="0" smtClean="0"/>
              <a:t> </a:t>
            </a:r>
            <a:r>
              <a:rPr lang="en-US" dirty="0" smtClean="0"/>
              <a:t>be provided</a:t>
            </a:r>
            <a:r>
              <a:rPr lang="en-US" b="1" dirty="0" smtClean="0"/>
              <a:t>:</a:t>
            </a:r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if </a:t>
            </a:r>
            <a:r>
              <a:rPr lang="en-US" b="1" u="sng" dirty="0" smtClean="0"/>
              <a:t>required</a:t>
            </a:r>
            <a:r>
              <a:rPr lang="en-US" u="sng" dirty="0" smtClean="0"/>
              <a:t> </a:t>
            </a:r>
            <a:r>
              <a:rPr lang="en-US" dirty="0" smtClean="0"/>
              <a:t>by the sponsor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	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and then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only to the </a:t>
            </a:r>
            <a:r>
              <a:rPr lang="en-US" b="1" u="sng" dirty="0" smtClean="0"/>
              <a:t>extent necessary </a:t>
            </a:r>
            <a:r>
              <a:rPr lang="en-US" dirty="0" smtClean="0"/>
              <a:t>to meet the specific requirements of the sponsored project.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2154226"/>
            <a:ext cx="4257676" cy="245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86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Criteria for Cost Sharing Sources</a:t>
            </a:r>
            <a:endParaRPr lang="en-US" sz="24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209800"/>
            <a:ext cx="7924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Verifiable</a:t>
            </a:r>
            <a:r>
              <a:rPr lang="en-US" dirty="0"/>
              <a:t> from the recipient's </a:t>
            </a:r>
            <a:r>
              <a:rPr lang="en-US" dirty="0" smtClean="0"/>
              <a:t>record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Not</a:t>
            </a:r>
            <a:r>
              <a:rPr lang="en-US" dirty="0"/>
              <a:t> be included as </a:t>
            </a:r>
            <a:r>
              <a:rPr lang="en-US" b="1" dirty="0"/>
              <a:t>contributions</a:t>
            </a:r>
            <a:r>
              <a:rPr lang="en-US" dirty="0"/>
              <a:t> for any </a:t>
            </a:r>
            <a:r>
              <a:rPr lang="en-US" b="1" dirty="0"/>
              <a:t>other federally</a:t>
            </a:r>
            <a:r>
              <a:rPr lang="en-US" dirty="0"/>
              <a:t> assisted project or </a:t>
            </a:r>
            <a:r>
              <a:rPr lang="en-US" dirty="0" smtClean="0"/>
              <a:t>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 </a:t>
            </a:r>
            <a:r>
              <a:rPr lang="en-US" b="1" dirty="0"/>
              <a:t>necessary</a:t>
            </a:r>
            <a:r>
              <a:rPr lang="en-US" dirty="0"/>
              <a:t> and </a:t>
            </a:r>
            <a:r>
              <a:rPr lang="en-US" b="1" dirty="0"/>
              <a:t>reasonable</a:t>
            </a:r>
            <a:r>
              <a:rPr lang="en-US" dirty="0"/>
              <a:t> for proper and efficient completion of the project or program </a:t>
            </a:r>
            <a:r>
              <a:rPr lang="en-US" dirty="0" smtClean="0"/>
              <a:t>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 </a:t>
            </a:r>
            <a:r>
              <a:rPr lang="en-US" b="1" dirty="0"/>
              <a:t>allowable</a:t>
            </a:r>
            <a:r>
              <a:rPr lang="en-US" dirty="0"/>
              <a:t> under the applicable cost principles (OMB Circular A-21, or other sponsor </a:t>
            </a:r>
            <a:r>
              <a:rPr lang="en-US" dirty="0" smtClean="0"/>
              <a:t>regulations, </a:t>
            </a:r>
            <a:r>
              <a:rPr lang="en-US" dirty="0"/>
              <a:t>if </a:t>
            </a:r>
            <a:r>
              <a:rPr lang="en-US" dirty="0" smtClean="0"/>
              <a:t>non-federal)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Not</a:t>
            </a:r>
            <a:r>
              <a:rPr lang="en-US" dirty="0"/>
              <a:t> be </a:t>
            </a:r>
            <a:r>
              <a:rPr lang="en-US" b="1" dirty="0"/>
              <a:t>paid</a:t>
            </a:r>
            <a:r>
              <a:rPr lang="en-US" dirty="0"/>
              <a:t> by the </a:t>
            </a:r>
            <a:r>
              <a:rPr lang="en-US" b="1" dirty="0"/>
              <a:t>federal</a:t>
            </a:r>
            <a:r>
              <a:rPr lang="en-US" dirty="0"/>
              <a:t> government under another </a:t>
            </a:r>
            <a:r>
              <a:rPr lang="en-US" b="1" dirty="0"/>
              <a:t>award</a:t>
            </a:r>
            <a:r>
              <a:rPr lang="en-US" dirty="0"/>
              <a:t>, except where authorized by federal statute to be used for cost sharing or </a:t>
            </a:r>
            <a:r>
              <a:rPr lang="en-US" dirty="0" smtClean="0"/>
              <a:t>matching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50849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Allowable Cost Sharing Expenses</a:t>
            </a:r>
            <a:endParaRPr lang="en-US" sz="24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2098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All Cost Sharing expenses must meet the </a:t>
            </a:r>
            <a:r>
              <a:rPr lang="en-US" sz="1600" b="1" dirty="0" smtClean="0"/>
              <a:t>same criteria </a:t>
            </a:r>
            <a:r>
              <a:rPr lang="en-US" sz="1600" dirty="0" smtClean="0"/>
              <a:t>for</a:t>
            </a:r>
            <a:r>
              <a:rPr lang="en-US" sz="1600" b="1" dirty="0" smtClean="0"/>
              <a:t> allowability </a:t>
            </a:r>
            <a:r>
              <a:rPr lang="en-US" sz="1600" dirty="0" smtClean="0"/>
              <a:t>then the regular</a:t>
            </a:r>
            <a:r>
              <a:rPr lang="en-US" sz="1600" b="1" dirty="0" smtClean="0"/>
              <a:t> </a:t>
            </a:r>
            <a:r>
              <a:rPr lang="en-US" sz="1600" dirty="0" smtClean="0"/>
              <a:t>(federally funded) </a:t>
            </a:r>
            <a:r>
              <a:rPr lang="en-US" sz="1600" b="1" dirty="0" smtClean="0"/>
              <a:t>project expenses:</a:t>
            </a:r>
          </a:p>
          <a:p>
            <a:endParaRPr lang="en-US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Reasonable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b="1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Allocable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Be within the project time period</a:t>
            </a:r>
          </a:p>
          <a:p>
            <a:pPr lvl="2"/>
            <a:endParaRPr lang="en-US" sz="1600" b="1" dirty="0" smtClean="0"/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77967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Allowable Elements</a:t>
            </a:r>
            <a:endParaRPr lang="en-US" sz="24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209800"/>
            <a:ext cx="7924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Salaries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Fringe </a:t>
            </a:r>
            <a:r>
              <a:rPr lang="en-US" sz="1600" b="1" dirty="0" smtClean="0"/>
              <a:t>benefit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Direct </a:t>
            </a:r>
            <a:r>
              <a:rPr lang="en-US" sz="1600" b="1" dirty="0"/>
              <a:t>costs</a:t>
            </a:r>
            <a:r>
              <a:rPr lang="en-US" sz="1600" dirty="0"/>
              <a:t>, </a:t>
            </a:r>
            <a:r>
              <a:rPr lang="en-US" sz="1600" dirty="0" smtClean="0"/>
              <a:t>(e.g. supplies, travel, non-capitalized assets)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Project </a:t>
            </a:r>
            <a:r>
              <a:rPr lang="en-US" sz="1600" dirty="0"/>
              <a:t>costs financed by </a:t>
            </a:r>
            <a:r>
              <a:rPr lang="en-US" sz="1600" b="1" dirty="0"/>
              <a:t>cash contributions</a:t>
            </a:r>
            <a:r>
              <a:rPr lang="en-US" sz="1600" dirty="0"/>
              <a:t> by the recipient, or by cash from third </a:t>
            </a:r>
            <a:r>
              <a:rPr lang="en-US" sz="1600" dirty="0" smtClean="0"/>
              <a:t>parties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Contributions of </a:t>
            </a:r>
            <a:r>
              <a:rPr lang="en-US" sz="1600" b="1" dirty="0"/>
              <a:t>services</a:t>
            </a:r>
            <a:r>
              <a:rPr lang="en-US" sz="1600" dirty="0"/>
              <a:t> and </a:t>
            </a:r>
            <a:r>
              <a:rPr lang="en-US" sz="1600" b="1" dirty="0"/>
              <a:t>property donated</a:t>
            </a:r>
            <a:r>
              <a:rPr lang="en-US" sz="1600" dirty="0"/>
              <a:t> </a:t>
            </a:r>
            <a:r>
              <a:rPr lang="en-US" sz="1600" dirty="0" smtClean="0"/>
              <a:t>(by recipient </a:t>
            </a:r>
            <a:r>
              <a:rPr lang="en-US" sz="1600" dirty="0"/>
              <a:t>or third parties </a:t>
            </a:r>
            <a:r>
              <a:rPr lang="en-US" sz="1600" dirty="0" smtClean="0"/>
              <a:t>values </a:t>
            </a:r>
            <a:r>
              <a:rPr lang="en-US" sz="1600" dirty="0"/>
              <a:t>are established in accordance with applicable cost </a:t>
            </a:r>
            <a:r>
              <a:rPr lang="en-US" sz="1600" dirty="0" smtClean="0"/>
              <a:t>principles)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Indirect </a:t>
            </a:r>
            <a:r>
              <a:rPr lang="en-US" sz="1600" b="1" dirty="0"/>
              <a:t>costs foregone (waived IDC)</a:t>
            </a:r>
            <a:r>
              <a:rPr lang="en-US" sz="1600" dirty="0"/>
              <a:t>, </a:t>
            </a:r>
            <a:r>
              <a:rPr lang="en-US" sz="1600" dirty="0" smtClean="0"/>
              <a:t>(less </a:t>
            </a:r>
            <a:r>
              <a:rPr lang="en-US" sz="1600" dirty="0"/>
              <a:t>than the federally approved </a:t>
            </a:r>
            <a:r>
              <a:rPr lang="en-US" sz="1600" dirty="0" smtClean="0"/>
              <a:t>IDC-Rate)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3512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Non-Allowable Elements</a:t>
            </a:r>
            <a:endParaRPr lang="en-US" sz="24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209800"/>
            <a:ext cx="7924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Expenses covered by Indirect Costs </a:t>
            </a:r>
          </a:p>
          <a:p>
            <a:r>
              <a:rPr lang="en-US" sz="1600" dirty="0" smtClean="0"/>
              <a:t>     </a:t>
            </a:r>
            <a:r>
              <a:rPr lang="en-US" sz="1400" dirty="0" smtClean="0"/>
              <a:t>(On Campus Office Space, Office Supplies, Utilities, Cost of Administrative Support,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Expenses not directly expended on behalf of the project </a:t>
            </a:r>
            <a:r>
              <a:rPr lang="en-US" sz="1600" dirty="0" smtClean="0"/>
              <a:t>(unrelated expenses)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Unallowable</a:t>
            </a:r>
            <a:r>
              <a:rPr lang="en-US" sz="1600" dirty="0" smtClean="0"/>
              <a:t> Expenses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outside the project period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Not verifiable (no or insufficient documentation)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unreasonable</a:t>
            </a:r>
          </a:p>
          <a:p>
            <a:endParaRPr lang="en-US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Expenses</a:t>
            </a:r>
            <a:r>
              <a:rPr lang="en-US" sz="1600" b="1" dirty="0" smtClean="0"/>
              <a:t> already used </a:t>
            </a:r>
            <a:r>
              <a:rPr lang="en-US" sz="1600" dirty="0" smtClean="0"/>
              <a:t>as Cost Sharing </a:t>
            </a:r>
            <a:r>
              <a:rPr lang="en-US" sz="1600" b="1" dirty="0" smtClean="0"/>
              <a:t>for another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Expenses</a:t>
            </a:r>
            <a:r>
              <a:rPr lang="en-US" sz="1600" b="1" dirty="0" smtClean="0"/>
              <a:t> funded </a:t>
            </a:r>
            <a:r>
              <a:rPr lang="en-US" sz="1600" dirty="0" smtClean="0"/>
              <a:t>through</a:t>
            </a:r>
            <a:r>
              <a:rPr lang="en-US" sz="1600" b="1" dirty="0" smtClean="0"/>
              <a:t> another federal program</a:t>
            </a:r>
            <a:endParaRPr lang="en-US" sz="16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5190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Third Party - Cash Contribution</a:t>
            </a:r>
            <a:endParaRPr lang="en-US" sz="24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819400"/>
            <a:ext cx="7924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Apply for </a:t>
            </a:r>
            <a:r>
              <a:rPr lang="en-US" sz="1600" b="1" dirty="0" smtClean="0"/>
              <a:t>Agency Account </a:t>
            </a:r>
            <a:r>
              <a:rPr lang="en-US" sz="1600" dirty="0" smtClean="0"/>
              <a:t>at TUC (Approval CSUN-AVP Finance &amp; Accounting)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/>
              <a:t>Transfer funds </a:t>
            </a:r>
            <a:r>
              <a:rPr lang="en-US" sz="1600" dirty="0" smtClean="0"/>
              <a:t>to /deposit third party check in Agency Account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/>
              <a:t>Expend funds </a:t>
            </a:r>
            <a:r>
              <a:rPr lang="en-US" sz="1600" dirty="0" smtClean="0"/>
              <a:t>the same way as project expenses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(PO, Check Request, Timesheet,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1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5122" name="Picture 2" descr="Don't miss the IRA contribution dead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1219355"/>
            <a:ext cx="2273300" cy="16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7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Third Party – In Kind Contribution</a:t>
            </a:r>
            <a:endParaRPr lang="en-US" sz="24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5300" y="30480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Types: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/>
              <a:t>Volunteer Services </a:t>
            </a:r>
            <a:r>
              <a:rPr lang="en-US" sz="2000" dirty="0" smtClean="0"/>
              <a:t>(Employee Time, Student Time)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/>
              <a:t>Expandable Property </a:t>
            </a:r>
            <a:r>
              <a:rPr lang="en-US" sz="2000" dirty="0" smtClean="0"/>
              <a:t>(Supplies, Materials,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/>
              <a:t>Non-Expendable Property </a:t>
            </a:r>
            <a:r>
              <a:rPr lang="en-US" sz="2000" dirty="0" smtClean="0"/>
              <a:t>(Use of Space, Land, Buildings)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r>
              <a:rPr lang="en-US" sz="2000" b="1" u="sng" dirty="0" smtClean="0"/>
              <a:t>Challenges</a:t>
            </a:r>
            <a:r>
              <a:rPr lang="en-US" sz="2000" b="1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US" sz="2000" b="1" dirty="0" smtClean="0"/>
              <a:t>Documentation </a:t>
            </a:r>
            <a:r>
              <a:rPr lang="en-US" sz="2000" dirty="0" smtClean="0"/>
              <a:t>(Timesheets, Receipts, etc.)</a:t>
            </a:r>
          </a:p>
          <a:p>
            <a:pPr marL="285750" indent="-285750">
              <a:buFontTx/>
              <a:buChar char="-"/>
            </a:pPr>
            <a:r>
              <a:rPr lang="en-US" sz="2000" b="1" dirty="0" smtClean="0"/>
              <a:t>Evaluation </a:t>
            </a:r>
            <a:r>
              <a:rPr lang="en-US" sz="2000" dirty="0" smtClean="0"/>
              <a:t>(Hourly Rate, Comparable Rents, Market Value)</a:t>
            </a:r>
          </a:p>
          <a:p>
            <a:endParaRPr lang="en-US" sz="1600" b="1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pic>
        <p:nvPicPr>
          <p:cNvPr id="6148" name="Picture 4" descr="volunteer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15" y="2021741"/>
            <a:ext cx="1959594" cy="69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.directindustry.com/images_di/photo-g/blister-packaging-machine-60364-254694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98459"/>
            <a:ext cx="2044616" cy="114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fisher-products.com/Fastener%20Pictur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94686"/>
            <a:ext cx="141093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97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Subrecipient’s Cost Sharing</a:t>
            </a:r>
            <a:endParaRPr lang="en-US" sz="24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4384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recipient of an award CSUN/TUC is </a:t>
            </a:r>
            <a:r>
              <a:rPr lang="en-US" sz="2000" b="1" u="sng" dirty="0" smtClean="0"/>
              <a:t>fully</a:t>
            </a:r>
            <a:r>
              <a:rPr lang="en-US" sz="2000" b="1" dirty="0" smtClean="0"/>
              <a:t> responsible for</a:t>
            </a:r>
            <a:r>
              <a:rPr lang="en-US" sz="2000" dirty="0" smtClean="0"/>
              <a:t> the cost sharing of a </a:t>
            </a:r>
            <a:r>
              <a:rPr lang="en-US" sz="2000" b="1" dirty="0" smtClean="0"/>
              <a:t>subrecipient</a:t>
            </a:r>
            <a:r>
              <a:rPr lang="en-US" sz="2000" dirty="0" smtClean="0"/>
              <a:t>.</a:t>
            </a:r>
          </a:p>
          <a:p>
            <a:endParaRPr lang="en-US" sz="1600" b="1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pic>
        <p:nvPicPr>
          <p:cNvPr id="2051" name="Picture 3" descr="Highly explosive signboard">
            <a:hlinkClick r:id="rId3" tooltip="Download Highly Explosive Signboard Royalty Free Stock Image - Image: 8116866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581400"/>
            <a:ext cx="38100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://static.giantbomb.com/uploads/scale_small/0/6087/2411171-1_a_1_firecrackers_explosives_seized_in_lakk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44661"/>
            <a:ext cx="1627414" cy="16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03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Risk</a:t>
            </a:r>
            <a:endParaRPr lang="en-US" sz="24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438400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Disallowance of Cost Sharing Expenses:</a:t>
            </a:r>
          </a:p>
          <a:p>
            <a:endParaRPr lang="en-US" dirty="0"/>
          </a:p>
          <a:p>
            <a:r>
              <a:rPr lang="en-US" dirty="0" smtClean="0"/>
              <a:t>50</a:t>
            </a:r>
            <a:r>
              <a:rPr lang="en-US" dirty="0"/>
              <a:t>% of missing/unallowable cost-share must be returned in funded </a:t>
            </a:r>
            <a:r>
              <a:rPr lang="en-US" dirty="0" smtClean="0"/>
              <a:t>awards</a:t>
            </a:r>
          </a:p>
          <a:p>
            <a:endParaRPr lang="en-US" dirty="0"/>
          </a:p>
          <a:p>
            <a:endParaRPr lang="en-US" u="sng" dirty="0" smtClean="0"/>
          </a:p>
          <a:p>
            <a:r>
              <a:rPr lang="en-US" u="sng" dirty="0" smtClean="0"/>
              <a:t>Example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/>
            <a:r>
              <a:rPr lang="en-US" dirty="0" smtClean="0"/>
              <a:t>Disallowed Cost Sharing Expenses: 		$500k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Funds to be returned to Granting Agency:	$250k</a:t>
            </a:r>
            <a:endParaRPr lang="en-US" dirty="0"/>
          </a:p>
          <a:p>
            <a:endParaRPr lang="en-US" sz="1200" dirty="0"/>
          </a:p>
        </p:txBody>
      </p:sp>
      <p:sp>
        <p:nvSpPr>
          <p:cNvPr id="5" name="Right Arrow 4"/>
          <p:cNvSpPr/>
          <p:nvPr/>
        </p:nvSpPr>
        <p:spPr>
          <a:xfrm rot="5400000">
            <a:off x="2862261" y="4757736"/>
            <a:ext cx="228602" cy="161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8" name="Picture 6" descr="crying-bab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780" y="4724398"/>
            <a:ext cx="1986620" cy="131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99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New Cost Sharing Procedure</a:t>
            </a: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1905000"/>
            <a:ext cx="7924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Key Elements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smtClean="0"/>
              <a:t>Dean</a:t>
            </a:r>
            <a:r>
              <a:rPr lang="en-US" sz="2000" dirty="0" smtClean="0"/>
              <a:t> (or designee) </a:t>
            </a:r>
            <a:r>
              <a:rPr lang="en-US" sz="2000" b="1" dirty="0" smtClean="0"/>
              <a:t>certifies correctness </a:t>
            </a:r>
            <a:r>
              <a:rPr lang="en-US" sz="2000" dirty="0" smtClean="0"/>
              <a:t>of expenses used for cost sharing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smtClean="0"/>
              <a:t>PI</a:t>
            </a:r>
            <a:r>
              <a:rPr lang="en-US" sz="2000" dirty="0" smtClean="0"/>
              <a:t> is responsible to </a:t>
            </a:r>
            <a:r>
              <a:rPr lang="en-US" sz="2000" b="1" dirty="0" smtClean="0"/>
              <a:t>provide</a:t>
            </a:r>
            <a:r>
              <a:rPr lang="en-US" sz="2000" dirty="0" smtClean="0"/>
              <a:t> certified cost-share </a:t>
            </a:r>
            <a:r>
              <a:rPr lang="en-US" sz="2000" b="1" dirty="0" smtClean="0"/>
              <a:t>documentation</a:t>
            </a:r>
            <a:r>
              <a:rPr lang="en-US" sz="2000" dirty="0" smtClean="0"/>
              <a:t> </a:t>
            </a:r>
            <a:r>
              <a:rPr lang="en-US" sz="2000" dirty="0"/>
              <a:t>to </a:t>
            </a:r>
            <a:r>
              <a:rPr lang="en-US" sz="2000" dirty="0" smtClean="0"/>
              <a:t>TUC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smtClean="0"/>
              <a:t>TUC</a:t>
            </a:r>
            <a:r>
              <a:rPr lang="en-US" sz="2000" dirty="0" smtClean="0"/>
              <a:t> </a:t>
            </a:r>
            <a:r>
              <a:rPr lang="en-US" sz="2000" b="1" dirty="0" smtClean="0"/>
              <a:t>maintains</a:t>
            </a:r>
            <a:r>
              <a:rPr lang="en-US" sz="2000" dirty="0" smtClean="0"/>
              <a:t> </a:t>
            </a:r>
            <a:r>
              <a:rPr lang="en-US" sz="2000" dirty="0"/>
              <a:t>cost-share </a:t>
            </a:r>
            <a:r>
              <a:rPr lang="en-US" sz="2000" b="1" dirty="0" smtClean="0"/>
              <a:t>documentation</a:t>
            </a:r>
            <a:r>
              <a:rPr lang="en-US" sz="2000" dirty="0" smtClean="0"/>
              <a:t> and </a:t>
            </a:r>
            <a:r>
              <a:rPr lang="en-US" sz="2000" b="1" dirty="0" smtClean="0"/>
              <a:t>monitors</a:t>
            </a:r>
            <a:r>
              <a:rPr lang="en-US" sz="2000" dirty="0" smtClean="0"/>
              <a:t> expenses</a:t>
            </a:r>
            <a:endParaRPr lang="en-US" sz="2000" dirty="0"/>
          </a:p>
          <a:p>
            <a:endParaRPr lang="en-US" sz="2000" dirty="0"/>
          </a:p>
          <a:p>
            <a:r>
              <a:rPr lang="en-US" sz="2000" b="1" u="sng" dirty="0" smtClean="0"/>
              <a:t>Advantages: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Centralized</a:t>
            </a:r>
            <a:r>
              <a:rPr lang="en-US" sz="2000" dirty="0"/>
              <a:t> r</a:t>
            </a:r>
            <a:r>
              <a:rPr lang="en-US" sz="2000" dirty="0" smtClean="0"/>
              <a:t>esponsibility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TUC </a:t>
            </a:r>
            <a:r>
              <a:rPr lang="en-US" sz="2000" b="1" dirty="0" smtClean="0"/>
              <a:t>ensures allowability </a:t>
            </a:r>
            <a:r>
              <a:rPr lang="en-US" sz="2000" dirty="0" smtClean="0"/>
              <a:t>of costs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Correct/complete</a:t>
            </a:r>
            <a:r>
              <a:rPr lang="en-US" sz="2000" dirty="0" smtClean="0"/>
              <a:t> accounting</a:t>
            </a:r>
            <a:endParaRPr lang="en-US" sz="2000" b="1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67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1" y="2609905"/>
            <a:ext cx="7290734" cy="3208583"/>
          </a:xfrm>
        </p:spPr>
        <p:txBody>
          <a:bodyPr>
            <a:normAutofit/>
          </a:bodyPr>
          <a:lstStyle/>
          <a:p>
            <a:r>
              <a:rPr lang="en-US" dirty="0" smtClean="0"/>
              <a:t>Welcome and </a:t>
            </a:r>
            <a:r>
              <a:rPr lang="en-US" dirty="0" smtClean="0"/>
              <a:t>Announcements</a:t>
            </a:r>
          </a:p>
          <a:p>
            <a:r>
              <a:rPr lang="en-US" dirty="0" smtClean="0"/>
              <a:t>Upcoming CSBS Faculty Workshops</a:t>
            </a:r>
          </a:p>
          <a:p>
            <a:r>
              <a:rPr lang="en-US" dirty="0" smtClean="0"/>
              <a:t>Introductions and CSUN Contacts</a:t>
            </a:r>
          </a:p>
          <a:p>
            <a:r>
              <a:rPr lang="en-US" dirty="0" smtClean="0"/>
              <a:t>Cost-sharing presentation by Georg Jahn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6428" y="5719644"/>
            <a:ext cx="2057400" cy="273844"/>
          </a:xfrm>
        </p:spPr>
        <p:txBody>
          <a:bodyPr/>
          <a:lstStyle/>
          <a:p>
            <a:r>
              <a:rPr lang="en-US" dirty="0" smtClean="0"/>
              <a:t>2/27</a:t>
            </a:r>
            <a:r>
              <a:rPr lang="en-US" dirty="0" smtClean="0"/>
              <a:t>/2015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85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New Procedure - Role of the Dean (or Designee)</a:t>
            </a: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2133600"/>
            <a:ext cx="79248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Proposal Submission</a:t>
            </a:r>
          </a:p>
          <a:p>
            <a:endParaRPr lang="en-US" sz="12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Determine</a:t>
            </a:r>
            <a:r>
              <a:rPr lang="en-US" dirty="0" smtClean="0"/>
              <a:t> if sufficient </a:t>
            </a:r>
            <a:r>
              <a:rPr lang="en-US" u="sng" dirty="0" smtClean="0"/>
              <a:t>allowable</a:t>
            </a:r>
            <a:r>
              <a:rPr lang="en-US" dirty="0" smtClean="0"/>
              <a:t> funds for cost sharing for project are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‘Pre-encumber’</a:t>
            </a:r>
            <a:r>
              <a:rPr lang="en-US" dirty="0" smtClean="0"/>
              <a:t> assigned funds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Approve</a:t>
            </a:r>
            <a:r>
              <a:rPr lang="en-US" dirty="0" smtClean="0"/>
              <a:t> cost </a:t>
            </a:r>
            <a:r>
              <a:rPr lang="en-US" dirty="0"/>
              <a:t>sharing as part of </a:t>
            </a:r>
            <a:r>
              <a:rPr lang="en-US" dirty="0" smtClean="0"/>
              <a:t>proposal</a:t>
            </a:r>
          </a:p>
          <a:p>
            <a:pPr lvl="1"/>
            <a:r>
              <a:rPr lang="en-US" dirty="0" smtClean="0"/>
              <a:t>(The approval commits college </a:t>
            </a:r>
            <a:r>
              <a:rPr lang="en-US" dirty="0"/>
              <a:t>to provide </a:t>
            </a:r>
            <a:r>
              <a:rPr lang="en-US" dirty="0" smtClean="0"/>
              <a:t>necessary </a:t>
            </a:r>
            <a:r>
              <a:rPr lang="en-US" dirty="0"/>
              <a:t>cost </a:t>
            </a:r>
            <a:r>
              <a:rPr lang="en-US" dirty="0" smtClean="0"/>
              <a:t>sharing and the required documentation, </a:t>
            </a:r>
            <a:r>
              <a:rPr lang="en-US" dirty="0"/>
              <a:t>if </a:t>
            </a:r>
            <a:r>
              <a:rPr lang="en-US" dirty="0" smtClean="0"/>
              <a:t>granting </a:t>
            </a:r>
            <a:r>
              <a:rPr lang="en-US" dirty="0"/>
              <a:t>agency </a:t>
            </a:r>
            <a:r>
              <a:rPr lang="en-US" dirty="0" smtClean="0"/>
              <a:t>awards project)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1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New Procedure - Role of the Dean (or Designee)</a:t>
            </a: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2133600"/>
            <a:ext cx="7924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Award of Grant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Receive ‘</a:t>
            </a:r>
            <a:r>
              <a:rPr lang="en-US" dirty="0" smtClean="0"/>
              <a:t>Cost </a:t>
            </a:r>
            <a:r>
              <a:rPr lang="en-US" dirty="0"/>
              <a:t>Share Budget’ form </a:t>
            </a:r>
            <a:r>
              <a:rPr lang="en-US" dirty="0" smtClean="0"/>
              <a:t>from TUC</a:t>
            </a:r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Clearly</a:t>
            </a:r>
            <a:r>
              <a:rPr lang="en-US" b="1" dirty="0"/>
              <a:t> identify </a:t>
            </a:r>
            <a:r>
              <a:rPr lang="en-US" dirty="0"/>
              <a:t>and</a:t>
            </a:r>
            <a:r>
              <a:rPr lang="en-US" b="1" dirty="0"/>
              <a:t> ‘encumber’</a:t>
            </a:r>
            <a:r>
              <a:rPr lang="en-US" dirty="0"/>
              <a:t> release time and other costs, preventing them for being used for another </a:t>
            </a:r>
            <a:r>
              <a:rPr lang="en-US" dirty="0" smtClean="0"/>
              <a:t>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Verify</a:t>
            </a:r>
            <a:r>
              <a:rPr lang="en-US" dirty="0" smtClean="0"/>
              <a:t> </a:t>
            </a:r>
            <a:r>
              <a:rPr lang="en-US" dirty="0"/>
              <a:t>college’s cost share </a:t>
            </a:r>
            <a:r>
              <a:rPr lang="en-US" dirty="0" smtClean="0"/>
              <a:t>commitment, s</a:t>
            </a:r>
            <a:r>
              <a:rPr lang="en-US" b="1" dirty="0" smtClean="0"/>
              <a:t>ign</a:t>
            </a:r>
            <a:r>
              <a:rPr lang="en-US" dirty="0" smtClean="0"/>
              <a:t> ‘Cost Share Budget’ form and </a:t>
            </a:r>
            <a:r>
              <a:rPr lang="en-US" b="1" dirty="0" smtClean="0"/>
              <a:t>return</a:t>
            </a:r>
            <a:r>
              <a:rPr lang="en-US" dirty="0" smtClean="0"/>
              <a:t> to TUC</a:t>
            </a:r>
            <a:endParaRPr lang="en-US" b="1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New Procedure - Role of the Dean (or Designee)</a:t>
            </a: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1905000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During the Project:</a:t>
            </a:r>
            <a:endParaRPr lang="en-US" sz="2000" b="1" u="sng" dirty="0"/>
          </a:p>
          <a:p>
            <a:endParaRPr lang="en-US" b="1" u="sng" dirty="0" smtClean="0"/>
          </a:p>
          <a:p>
            <a:r>
              <a:rPr lang="en-US" b="1" dirty="0" smtClean="0"/>
              <a:t>1. Certification </a:t>
            </a:r>
            <a:r>
              <a:rPr lang="en-US" b="1" dirty="0"/>
              <a:t>of Release Time as Cost Share </a:t>
            </a:r>
          </a:p>
          <a:p>
            <a:endParaRPr lang="en-US" sz="12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Receive</a:t>
            </a:r>
            <a:r>
              <a:rPr lang="en-US" dirty="0" smtClean="0"/>
              <a:t> </a:t>
            </a:r>
            <a:r>
              <a:rPr lang="en-US" dirty="0"/>
              <a:t>‘Faculty Cost Share Effort’ </a:t>
            </a:r>
            <a:r>
              <a:rPr lang="en-US" dirty="0" smtClean="0"/>
              <a:t>form from TUC after each semester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Review/Correct</a:t>
            </a:r>
            <a:r>
              <a:rPr lang="en-US" dirty="0" smtClean="0"/>
              <a:t> ‘Faculty </a:t>
            </a:r>
            <a:r>
              <a:rPr lang="en-US" dirty="0"/>
              <a:t>Cost Share Effort’ </a:t>
            </a:r>
            <a:r>
              <a:rPr lang="en-US" dirty="0" smtClean="0"/>
              <a:t>form</a:t>
            </a:r>
          </a:p>
          <a:p>
            <a:pPr lvl="1"/>
            <a:endParaRPr lang="en-US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Certify</a:t>
            </a:r>
            <a:r>
              <a:rPr lang="en-US" dirty="0" smtClean="0"/>
              <a:t> that release </a:t>
            </a:r>
            <a:r>
              <a:rPr lang="en-US" dirty="0"/>
              <a:t>time</a:t>
            </a:r>
            <a:r>
              <a:rPr lang="en-US" dirty="0" smtClean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is cost sharing paid by CSUN for the </a:t>
            </a:r>
            <a:r>
              <a:rPr lang="en-US" dirty="0" smtClean="0"/>
              <a:t>listed </a:t>
            </a:r>
            <a:r>
              <a:rPr lang="en-US" dirty="0"/>
              <a:t>project(s)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has not been reimbursed by any </a:t>
            </a:r>
            <a:r>
              <a:rPr lang="en-US" dirty="0" smtClean="0"/>
              <a:t>other sponsored </a:t>
            </a:r>
            <a:r>
              <a:rPr lang="en-US" dirty="0"/>
              <a:t>program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has not been used as cost sharing in any other project. </a:t>
            </a:r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Maintain </a:t>
            </a:r>
            <a:r>
              <a:rPr lang="en-US" dirty="0"/>
              <a:t>adequate</a:t>
            </a:r>
            <a:r>
              <a:rPr lang="en-US" b="1" dirty="0"/>
              <a:t> </a:t>
            </a:r>
            <a:r>
              <a:rPr lang="en-US" dirty="0"/>
              <a:t>records of the release </a:t>
            </a:r>
            <a:r>
              <a:rPr lang="en-US" dirty="0" smtClean="0"/>
              <a:t>time used for cost sharing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New Procedure - Role of the Dean (or Designee)</a:t>
            </a: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1905000"/>
            <a:ext cx="79248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During the Project:</a:t>
            </a:r>
          </a:p>
          <a:p>
            <a:endParaRPr lang="en-US" b="1" u="sng" dirty="0"/>
          </a:p>
          <a:p>
            <a:r>
              <a:rPr lang="en-US" b="1" dirty="0" smtClean="0"/>
              <a:t>2. Certification of Operating Expenditures  as Cost Sharing</a:t>
            </a:r>
            <a:endParaRPr lang="en-US" b="1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with PI to </a:t>
            </a:r>
            <a:r>
              <a:rPr lang="en-US" b="1" dirty="0" smtClean="0"/>
              <a:t>determine allowable expenses </a:t>
            </a:r>
            <a:r>
              <a:rPr lang="en-US" dirty="0" smtClean="0"/>
              <a:t>used for cost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Stamp</a:t>
            </a:r>
            <a:r>
              <a:rPr lang="en-US" dirty="0" smtClean="0"/>
              <a:t> copy/</a:t>
            </a:r>
            <a:r>
              <a:rPr lang="en-US" b="1" dirty="0" smtClean="0"/>
              <a:t>verify</a:t>
            </a:r>
            <a:r>
              <a:rPr lang="en-US" dirty="0" smtClean="0"/>
              <a:t> receipt/supporting documentation: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Documents represent </a:t>
            </a:r>
            <a:r>
              <a:rPr lang="en-US" sz="1400" dirty="0"/>
              <a:t>a true copy of the original documentation, which is kept in the college or at CSUN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The expenditures are made by the college as cost sharing in support of the particular project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The expenditures have not been used as cost sharing for any other </a:t>
            </a:r>
            <a:r>
              <a:rPr lang="en-US" sz="1400" dirty="0" smtClean="0"/>
              <a:t>project</a:t>
            </a:r>
          </a:p>
          <a:p>
            <a:pPr lvl="1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Send</a:t>
            </a:r>
            <a:r>
              <a:rPr lang="en-US" dirty="0" smtClean="0"/>
              <a:t> stamped copy to TUC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Example of ‘Perfect’ Cost Sharing Documentation</a:t>
            </a:r>
            <a:endParaRPr lang="en-US" sz="24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http://www.adweek.com/socialtimes/files/2013/07/perfect-10-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286000"/>
            <a:ext cx="4876800" cy="320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2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Spring 2015:  Fourth Friday Faculty Workshops</a:t>
            </a:r>
            <a:br>
              <a:rPr lang="en-US" sz="2400" dirty="0" smtClean="0"/>
            </a:br>
            <a:r>
              <a:rPr lang="en-US" sz="2400" dirty="0" smtClean="0"/>
              <a:t>Fall 2015:  Third Friday Faculty Workshops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609905"/>
            <a:ext cx="3653009" cy="2300362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900"/>
              </a:spcBef>
              <a:buNone/>
            </a:pPr>
            <a:r>
              <a:rPr lang="en-US" sz="1500" dirty="0"/>
              <a:t>The spring semester will be focused on post-award management</a:t>
            </a:r>
            <a:r>
              <a:rPr lang="en-US" sz="1500" dirty="0" smtClean="0"/>
              <a:t>.</a:t>
            </a:r>
          </a:p>
          <a:p>
            <a:pPr marL="0" indent="0">
              <a:lnSpc>
                <a:spcPct val="110000"/>
              </a:lnSpc>
              <a:spcBef>
                <a:spcPts val="900"/>
              </a:spcBef>
              <a:buNone/>
            </a:pPr>
            <a:endParaRPr lang="en-US" sz="1300" dirty="0"/>
          </a:p>
          <a:p>
            <a:r>
              <a:rPr lang="en-US" sz="1500" dirty="0" smtClean="0"/>
              <a:t>Friday</a:t>
            </a:r>
            <a:r>
              <a:rPr lang="en-US" sz="1500" dirty="0"/>
              <a:t>, February 27, 2:00 – 3:00 pm</a:t>
            </a:r>
          </a:p>
          <a:p>
            <a:r>
              <a:rPr lang="en-US" sz="1500" dirty="0"/>
              <a:t>Friday, </a:t>
            </a:r>
            <a:r>
              <a:rPr lang="en-US" sz="1500" dirty="0" smtClean="0"/>
              <a:t>March </a:t>
            </a:r>
            <a:r>
              <a:rPr lang="en-US" sz="1500" dirty="0"/>
              <a:t>27, 2:00 – 3:00 </a:t>
            </a:r>
            <a:r>
              <a:rPr lang="en-US" sz="1500" dirty="0" smtClean="0"/>
              <a:t>pm</a:t>
            </a:r>
          </a:p>
          <a:p>
            <a:r>
              <a:rPr lang="en-US" sz="1500" dirty="0" smtClean="0"/>
              <a:t>WEDNESDAY, April 1, 11:30 am – 1:30 pm</a:t>
            </a:r>
            <a:endParaRPr lang="en-US" sz="1500" dirty="0"/>
          </a:p>
          <a:p>
            <a:r>
              <a:rPr lang="en-US" sz="1500" dirty="0"/>
              <a:t>Friday, April 24, 9:00 – 10:00 am</a:t>
            </a:r>
          </a:p>
          <a:p>
            <a:r>
              <a:rPr lang="en-US" sz="1500" dirty="0"/>
              <a:t>Friday, May 22, 2:00 – 3:00 pm</a:t>
            </a:r>
          </a:p>
          <a:p>
            <a:endParaRPr lang="en-US" sz="1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2609905"/>
            <a:ext cx="3712732" cy="2300362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500" dirty="0"/>
              <a:t>The fall semester will focus on pre-award -- finding funding, proposal development and submission.</a:t>
            </a:r>
          </a:p>
          <a:p>
            <a:r>
              <a:rPr lang="en-US" sz="1500" dirty="0"/>
              <a:t>Friday, August 21, 3:00 – 4:00 pm</a:t>
            </a:r>
          </a:p>
          <a:p>
            <a:r>
              <a:rPr lang="en-US" sz="1500" dirty="0"/>
              <a:t>Friday, September 18, 3:00 – 4:00 pm</a:t>
            </a:r>
          </a:p>
          <a:p>
            <a:r>
              <a:rPr lang="en-US" sz="1500" dirty="0"/>
              <a:t>Friday, October 16, 3:00 – 4:00 pm</a:t>
            </a:r>
          </a:p>
          <a:p>
            <a:r>
              <a:rPr lang="en-US" sz="1500" dirty="0"/>
              <a:t>Friday, November 20, 3:00 – 4:00 pm</a:t>
            </a:r>
          </a:p>
          <a:p>
            <a:r>
              <a:rPr lang="en-US" sz="1500" dirty="0"/>
              <a:t>Friday, December 18, 3:00 – 4:00 pm</a:t>
            </a:r>
            <a:endParaRPr lang="en-US" sz="15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7400" y="5936188"/>
            <a:ext cx="2057400" cy="365125"/>
          </a:xfrm>
        </p:spPr>
        <p:txBody>
          <a:bodyPr/>
          <a:lstStyle/>
          <a:p>
            <a:r>
              <a:rPr lang="en-US" dirty="0" smtClean="0"/>
              <a:t>2/27</a:t>
            </a:r>
            <a:r>
              <a:rPr lang="en-US" dirty="0" smtClean="0"/>
              <a:t>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35058" y="4984407"/>
            <a:ext cx="6190735" cy="3000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All workshops to be held in the </a:t>
            </a:r>
            <a:r>
              <a:rPr lang="en-US" sz="1350" dirty="0" err="1"/>
              <a:t>Whitsett</a:t>
            </a:r>
            <a:r>
              <a:rPr lang="en-US" sz="1350" dirty="0"/>
              <a:t> Room, Sierra Hall, 4</a:t>
            </a:r>
            <a:r>
              <a:rPr lang="en-US" sz="1350" baseline="30000" dirty="0"/>
              <a:t>th</a:t>
            </a:r>
            <a:r>
              <a:rPr lang="en-US" sz="1350" dirty="0"/>
              <a:t> floor.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02338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CSUN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5639" y="2057400"/>
            <a:ext cx="7643161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100" u="sng" dirty="0" smtClean="0"/>
              <a:t>CSBS (College of Social &amp; Behavioral Sciences)</a:t>
            </a:r>
            <a:endParaRPr lang="en-US" sz="2100" u="sng" dirty="0"/>
          </a:p>
          <a:p>
            <a:pPr marL="257175" lvl="1" indent="-257175">
              <a:spcBef>
                <a:spcPts val="750"/>
              </a:spcBef>
            </a:pPr>
            <a:r>
              <a:rPr lang="en-US" dirty="0"/>
              <a:t>Frances Solano, Grants &amp; Contracts Officer (ext. 6135</a:t>
            </a:r>
            <a:r>
              <a:rPr lang="en-US" dirty="0" smtClean="0"/>
              <a:t>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Anne Robison, External Relations &amp; Programs Liaison (ext. 7738)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Tracy Baum, Director of Development (ext. 7129)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Pam Simon, Manager of Academic Resources (MAR) (ext. 2378)</a:t>
            </a:r>
            <a:endParaRPr lang="en-US" dirty="0"/>
          </a:p>
          <a:p>
            <a:pPr marL="0" indent="0">
              <a:buNone/>
            </a:pPr>
            <a:endParaRPr lang="en-US" sz="2100" u="sng" dirty="0"/>
          </a:p>
          <a:p>
            <a:pPr marL="0" indent="0">
              <a:buNone/>
            </a:pPr>
            <a:r>
              <a:rPr lang="en-US" sz="2100" u="sng" dirty="0" smtClean="0"/>
              <a:t>ORSP (Office of Research &amp; Sponsored Projects)</a:t>
            </a:r>
            <a:endParaRPr lang="en-US" sz="2100" u="sng" dirty="0"/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Scott Perez, Director, ORSP (ext. 2901)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Stefanie </a:t>
            </a:r>
            <a:r>
              <a:rPr lang="en-US" dirty="0"/>
              <a:t>Friesen, </a:t>
            </a:r>
            <a:r>
              <a:rPr lang="en-US" dirty="0" smtClean="0"/>
              <a:t>Grant </a:t>
            </a:r>
            <a:r>
              <a:rPr lang="en-US" dirty="0"/>
              <a:t>Coordinator </a:t>
            </a:r>
            <a:r>
              <a:rPr lang="en-US" dirty="0" smtClean="0"/>
              <a:t>(</a:t>
            </a:r>
            <a:r>
              <a:rPr lang="en-US" dirty="0"/>
              <a:t>ext. 2901</a:t>
            </a:r>
            <a:r>
              <a:rPr lang="en-US" dirty="0" smtClean="0"/>
              <a:t>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Jennifer Reifsneider, Grant Coordinator (ext. 2901)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/>
              <a:t>Kat Sohn, Compliance Officer (IRB), (ext. 2901)</a:t>
            </a:r>
          </a:p>
          <a:p>
            <a:pPr marL="0" indent="0">
              <a:buNone/>
            </a:pPr>
            <a:endParaRPr lang="en-US" sz="2100" u="sng" dirty="0"/>
          </a:p>
          <a:p>
            <a:pPr marL="0" indent="0">
              <a:buNone/>
            </a:pPr>
            <a:r>
              <a:rPr lang="en-US" sz="2100" u="sng" dirty="0" smtClean="0"/>
              <a:t>TUC (The University Corporation)</a:t>
            </a:r>
            <a:endParaRPr lang="en-US" sz="2100" u="sng" dirty="0"/>
          </a:p>
          <a:p>
            <a:r>
              <a:rPr lang="en-US" sz="2000" dirty="0" smtClean="0"/>
              <a:t>Georg Jahn, Director, Sponsored Programs (ext. 2698)</a:t>
            </a:r>
          </a:p>
          <a:p>
            <a:r>
              <a:rPr lang="en-US" sz="2000" dirty="0" smtClean="0"/>
              <a:t>Stacey </a:t>
            </a:r>
            <a:r>
              <a:rPr lang="en-US" sz="2000" dirty="0"/>
              <a:t>Lord, </a:t>
            </a:r>
            <a:r>
              <a:rPr lang="en-US" sz="2000" dirty="0" smtClean="0"/>
              <a:t>Sponsored Projects </a:t>
            </a:r>
            <a:r>
              <a:rPr lang="en-US" sz="2000" dirty="0"/>
              <a:t>Liaison (ext. </a:t>
            </a:r>
            <a:r>
              <a:rPr lang="en-US" sz="2000" dirty="0"/>
              <a:t>7289)</a:t>
            </a:r>
            <a:endParaRPr lang="en-US" sz="2000" dirty="0"/>
          </a:p>
          <a:p>
            <a:r>
              <a:rPr lang="en-US" sz="2000" dirty="0"/>
              <a:t>Maryann </a:t>
            </a:r>
            <a:r>
              <a:rPr lang="en-US" sz="2000" dirty="0"/>
              <a:t>Camarillo, Accounting (ext. </a:t>
            </a:r>
            <a:r>
              <a:rPr lang="en-US" sz="2000" dirty="0"/>
              <a:t>3061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Angie Alvarado, Compliance Analyst (ext. 3498)</a:t>
            </a:r>
          </a:p>
          <a:p>
            <a:r>
              <a:rPr lang="en-US" sz="2000" dirty="0" smtClean="0"/>
              <a:t>Mahyar Sadri, Compliance Analyst (ext. 6414)</a:t>
            </a:r>
            <a:endParaRPr lang="en-US" sz="2000" dirty="0"/>
          </a:p>
          <a:p>
            <a:pPr lvl="1">
              <a:spcBef>
                <a:spcPts val="750"/>
              </a:spcBef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5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36576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The University Corporation</a:t>
            </a:r>
            <a:r>
              <a:rPr lang="en-US" sz="3600" dirty="0" smtClean="0">
                <a:latin typeface="Century Gothic" panose="020B0502020202020204" pitchFamily="34" charset="0"/>
              </a:rPr>
              <a:t/>
            </a:r>
            <a:br>
              <a:rPr lang="en-US" sz="3600" dirty="0" smtClean="0">
                <a:latin typeface="Century Gothic" panose="020B0502020202020204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Cost Sharing</a:t>
            </a:r>
            <a:r>
              <a:rPr lang="en-US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/>
            </a:r>
            <a:br>
              <a:rPr lang="en-US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Sponsored Programs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1800" i="1" dirty="0" smtClean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215" y="457200"/>
            <a:ext cx="718820" cy="52451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3400" y="892314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The University Corporation</a:t>
            </a:r>
            <a:br>
              <a:rPr lang="en-US" sz="1000" b="1" dirty="0" smtClean="0"/>
            </a:b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Research, Investments and Commercial Services</a:t>
            </a:r>
            <a:b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California State University, Northridge</a:t>
            </a:r>
          </a:p>
          <a:p>
            <a:pPr algn="ctr"/>
            <a:r>
              <a:rPr lang="en-US" sz="1000" dirty="0" smtClean="0">
                <a:solidFill>
                  <a:srgbClr val="C00000"/>
                </a:solidFill>
                <a:sym typeface="Wingdings 3"/>
              </a:rPr>
              <a:t></a:t>
            </a:r>
            <a:endParaRPr lang="en-US" sz="1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1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Sources of Information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7924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Sponsored Programs Website</a:t>
            </a:r>
            <a:endParaRPr lang="en-US" b="1" u="sng" dirty="0">
              <a:hlinkClick r:id="rId3"/>
            </a:endParaRPr>
          </a:p>
          <a:p>
            <a:pPr lvl="1"/>
            <a:r>
              <a:rPr lang="en-US" sz="1600" dirty="0" smtClean="0"/>
              <a:t>http</a:t>
            </a:r>
            <a:r>
              <a:rPr lang="en-US" sz="1600" dirty="0"/>
              <a:t>://</a:t>
            </a:r>
            <a:r>
              <a:rPr lang="en-US" sz="1600" dirty="0" smtClean="0"/>
              <a:t>www.csun.edu/sponsoredprograms/cost-sharing</a:t>
            </a:r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Sponsored Programs Administrative Compliance Analysts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Mahyar Sadri (x 6414, mahyar.sadri@csun.edu)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Angelica Alvarado (x 3498, angelica.alvarado@csun.edu)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Sponsored Programs </a:t>
            </a:r>
            <a:r>
              <a:rPr lang="en-US" b="1" dirty="0" smtClean="0"/>
              <a:t>Liaison for your College</a:t>
            </a:r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Federal Regulations</a:t>
            </a:r>
            <a:endParaRPr lang="en-US" b="1" dirty="0"/>
          </a:p>
          <a:p>
            <a:r>
              <a:rPr lang="en-US" dirty="0" smtClean="0"/>
              <a:t> 	(</a:t>
            </a:r>
            <a:r>
              <a:rPr lang="en-US" dirty="0"/>
              <a:t>OMB) Circular A-110 Subpart C, Section .23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932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Definition </a:t>
            </a: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209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 dirty="0" smtClean="0"/>
          </a:p>
          <a:p>
            <a:endParaRPr lang="en-US" dirty="0"/>
          </a:p>
        </p:txBody>
      </p:sp>
      <p:pic>
        <p:nvPicPr>
          <p:cNvPr id="1026" name="Picture 2" descr="H:\01 PRIVATE\2. TUC-CSUN\Z CSUN Pictures\197752_470462723028927_1403738979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04775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69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Definition </a:t>
            </a: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209800"/>
            <a:ext cx="7924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Cost Sharing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Funds expended for the project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From own resources or third-party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That would be allowable, as if federal funds would be expanded</a:t>
            </a:r>
          </a:p>
          <a:p>
            <a:endParaRPr lang="en-US" sz="2000" dirty="0"/>
          </a:p>
          <a:p>
            <a:r>
              <a:rPr lang="en-US" sz="2000" b="1" u="sng" dirty="0" smtClean="0"/>
              <a:t>Cost Matching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Specific Form of Cost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 some proportion (%-age) of the provided funds</a:t>
            </a:r>
          </a:p>
          <a:p>
            <a:endParaRPr lang="en-US" b="1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81075"/>
            <a:ext cx="8229600" cy="39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Cost Sharing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9890"/>
            <a:ext cx="718820" cy="52451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25562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Definition </a:t>
            </a:r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– Continued</a:t>
            </a:r>
          </a:p>
        </p:txBody>
      </p:sp>
      <p:sp>
        <p:nvSpPr>
          <p:cNvPr id="2" name="Rectangle 1"/>
          <p:cNvSpPr/>
          <p:nvPr/>
        </p:nvSpPr>
        <p:spPr>
          <a:xfrm>
            <a:off x="7162800" y="838200"/>
            <a:ext cx="1981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University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Corporation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8001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4701" y="1981200"/>
            <a:ext cx="79248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Committed Cost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Funds </a:t>
            </a:r>
            <a:r>
              <a:rPr lang="en-US" u="sng" dirty="0" smtClean="0"/>
              <a:t>required/agreed</a:t>
            </a:r>
            <a:r>
              <a:rPr lang="en-US" dirty="0" smtClean="0"/>
              <a:t> as per accepted award documents</a:t>
            </a:r>
          </a:p>
          <a:p>
            <a:endParaRPr lang="en-US" dirty="0"/>
          </a:p>
          <a:p>
            <a:r>
              <a:rPr lang="en-US" sz="2000" b="1" dirty="0" smtClean="0"/>
              <a:t>Voluntary Committed Cost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Funds initially </a:t>
            </a:r>
            <a:r>
              <a:rPr lang="en-US" u="sng" dirty="0" smtClean="0"/>
              <a:t>not required </a:t>
            </a:r>
            <a:r>
              <a:rPr lang="en-US" dirty="0" smtClean="0"/>
              <a:t>by the granting agency, but offered by the grant recipient and </a:t>
            </a:r>
            <a:r>
              <a:rPr lang="en-US" u="sng" dirty="0" smtClean="0"/>
              <a:t>agreed</a:t>
            </a:r>
            <a:r>
              <a:rPr lang="en-US" dirty="0" smtClean="0"/>
              <a:t> on by accepting the award document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r>
              <a:rPr lang="en-US" sz="1100" b="1" dirty="0"/>
              <a:t>	=&gt; </a:t>
            </a:r>
            <a:r>
              <a:rPr lang="en-US" sz="1400" b="1" dirty="0"/>
              <a:t>CSUN </a:t>
            </a:r>
            <a:r>
              <a:rPr lang="en-US" sz="1400" b="1" dirty="0" smtClean="0"/>
              <a:t>provides ‘Voluntary Committed </a:t>
            </a:r>
            <a:r>
              <a:rPr lang="en-US" sz="1400" b="1" dirty="0"/>
              <a:t>Cost </a:t>
            </a:r>
            <a:r>
              <a:rPr lang="en-US" sz="1400" b="1" dirty="0" smtClean="0"/>
              <a:t>Sharing’, in only very few  		    exceptional circumstances 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r>
              <a:rPr lang="en-US" sz="2000" b="1" dirty="0"/>
              <a:t>Voluntary Uncommitted Cost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Funds </a:t>
            </a:r>
            <a:r>
              <a:rPr lang="en-US" u="sng" dirty="0" smtClean="0"/>
              <a:t>not </a:t>
            </a:r>
            <a:r>
              <a:rPr lang="en-US" u="sng" dirty="0"/>
              <a:t>required </a:t>
            </a:r>
            <a:r>
              <a:rPr lang="en-US" dirty="0"/>
              <a:t>by the granting </a:t>
            </a:r>
            <a:r>
              <a:rPr lang="en-US" dirty="0" smtClean="0"/>
              <a:t>agency, and </a:t>
            </a:r>
            <a:r>
              <a:rPr lang="en-US" u="sng" dirty="0" smtClean="0"/>
              <a:t>not agreed </a:t>
            </a:r>
            <a:r>
              <a:rPr lang="en-US" dirty="0" smtClean="0"/>
              <a:t>on in the award document, </a:t>
            </a:r>
            <a:r>
              <a:rPr lang="en-US" dirty="0"/>
              <a:t>but offered by the grant </a:t>
            </a:r>
            <a:r>
              <a:rPr lang="en-US" dirty="0" smtClean="0"/>
              <a:t>recipient </a:t>
            </a:r>
            <a:endParaRPr lang="en-US" sz="1100" dirty="0" smtClean="0"/>
          </a:p>
          <a:p>
            <a:endParaRPr lang="en-US" sz="1100" dirty="0" smtClean="0"/>
          </a:p>
          <a:p>
            <a:r>
              <a:rPr lang="en-US" sz="1400" b="1" dirty="0"/>
              <a:t>	</a:t>
            </a:r>
            <a:r>
              <a:rPr lang="en-US" sz="1400" b="1" dirty="0" smtClean="0"/>
              <a:t>=&gt; CSUN does </a:t>
            </a:r>
            <a:r>
              <a:rPr lang="en-US" sz="1400" b="1" u="sng" dirty="0" smtClean="0"/>
              <a:t>NOT</a:t>
            </a:r>
            <a:r>
              <a:rPr lang="en-US" sz="1400" b="1" dirty="0" smtClean="0"/>
              <a:t> provide ‘Voluntary Uncommitted Cost Sharing’, </a:t>
            </a:r>
          </a:p>
          <a:p>
            <a:r>
              <a:rPr lang="en-US" sz="1400" b="1" dirty="0"/>
              <a:t>	 </a:t>
            </a:r>
            <a:r>
              <a:rPr lang="en-US" sz="1400" b="1" dirty="0" smtClean="0"/>
              <a:t>     since it negatively affects our Indirect Cost Recovery</a:t>
            </a:r>
          </a:p>
          <a:p>
            <a:endParaRPr lang="en-US" dirty="0"/>
          </a:p>
        </p:txBody>
      </p:sp>
      <p:pic>
        <p:nvPicPr>
          <p:cNvPr id="1026" name="Picture 2" descr="http://www.clipartbest.com/cliparts/dir/En6/dirEn6yi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195" y="1730822"/>
            <a:ext cx="938010" cy="936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lipartbest.com/cliparts/RiA/R5o/RiAR5oMi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781" y="4572000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femoticons.net/images/posts/crying_emoticon_for_faceboo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637" y="3010457"/>
            <a:ext cx="1131126" cy="93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48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22542</TotalTime>
  <Words>1369</Words>
  <Application>Microsoft Office PowerPoint</Application>
  <PresentationFormat>On-screen Show (4:3)</PresentationFormat>
  <Paragraphs>280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Century Gothic</vt:lpstr>
      <vt:lpstr>Trebuchet MS</vt:lpstr>
      <vt:lpstr>Wingdings</vt:lpstr>
      <vt:lpstr>Wingdings 3</vt:lpstr>
      <vt:lpstr>Clarity</vt:lpstr>
      <vt:lpstr>Berlin</vt:lpstr>
      <vt:lpstr>CSBS Fourth Friday Faculty Workshop 1: Cost-sharing</vt:lpstr>
      <vt:lpstr>Today’s Agenda</vt:lpstr>
      <vt:lpstr>Spring 2015:  Fourth Friday Faculty Workshops Fall 2015:  Third Friday Faculty Workshops</vt:lpstr>
      <vt:lpstr>CSUN Contacts</vt:lpstr>
      <vt:lpstr>The University Corporation Cost Sharing Sponsored Programs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California State University Northridge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Corporation 2013 Sponsored Programs  Customer Satisfaction Survey Sponsored Programs</dc:title>
  <dc:creator>gjahn</dc:creator>
  <cp:lastModifiedBy>Solano, Frances A.</cp:lastModifiedBy>
  <cp:revision>180</cp:revision>
  <cp:lastPrinted>2015-02-18T18:26:50Z</cp:lastPrinted>
  <dcterms:created xsi:type="dcterms:W3CDTF">2013-01-15T16:43:51Z</dcterms:created>
  <dcterms:modified xsi:type="dcterms:W3CDTF">2015-02-26T22:02:29Z</dcterms:modified>
</cp:coreProperties>
</file>