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5" r:id="rId28"/>
    <p:sldId id="284" r:id="rId29"/>
    <p:sldId id="283" r:id="rId30"/>
    <p:sldId id="264"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60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34D84F8-8961-430C-8833-69DE10CEA3F2}"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84F22-38FE-450B-9860-1A9F2ED22886}"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4D84F8-8961-430C-8833-69DE10CEA3F2}"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84F22-38FE-450B-9860-1A9F2ED2288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34D84F8-8961-430C-8833-69DE10CEA3F2}"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84F22-38FE-450B-9860-1A9F2ED2288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4D84F8-8961-430C-8833-69DE10CEA3F2}"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84F22-38FE-450B-9860-1A9F2ED2288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4D84F8-8961-430C-8833-69DE10CEA3F2}"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84F22-38FE-450B-9860-1A9F2ED22886}"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34D84F8-8961-430C-8833-69DE10CEA3F2}" type="datetimeFigureOut">
              <a:rPr lang="en-US" smtClean="0"/>
              <a:t>5/8/2014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684F22-38FE-450B-9860-1A9F2ED2288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34D84F8-8961-430C-8833-69DE10CEA3F2}" type="datetimeFigureOut">
              <a:rPr lang="en-US" smtClean="0"/>
              <a:t>5/8/2014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684F22-38FE-450B-9860-1A9F2ED22886}"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4D84F8-8961-430C-8833-69DE10CEA3F2}" type="datetimeFigureOut">
              <a:rPr lang="en-US" smtClean="0"/>
              <a:t>5/8/2014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684F22-38FE-450B-9860-1A9F2ED2288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4D84F8-8961-430C-8833-69DE10CEA3F2}" type="datetimeFigureOut">
              <a:rPr lang="en-US" smtClean="0"/>
              <a:t>5/8/2014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684F22-38FE-450B-9860-1A9F2ED2288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4D84F8-8961-430C-8833-69DE10CEA3F2}" type="datetimeFigureOut">
              <a:rPr lang="en-US" smtClean="0"/>
              <a:t>5/8/2014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684F22-38FE-450B-9860-1A9F2ED22886}"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4D84F8-8961-430C-8833-69DE10CEA3F2}" type="datetimeFigureOut">
              <a:rPr lang="en-US" smtClean="0"/>
              <a:t>5/8/2014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684F22-38FE-450B-9860-1A9F2ED2288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34D84F8-8961-430C-8833-69DE10CEA3F2}" type="datetimeFigureOut">
              <a:rPr lang="en-US" smtClean="0"/>
              <a:t>5/8/2014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A684F22-38FE-450B-9860-1A9F2ED2288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kristina.meshelski@csun.edu" TargetMode="External"/><Relationship Id="rId2" Type="http://schemas.openxmlformats.org/officeDocument/2006/relationships/hyperlink" Target="mailto:joel.krantz@csun.edu" TargetMode="External"/><Relationship Id="rId1" Type="http://schemas.openxmlformats.org/officeDocument/2006/relationships/slideLayout" Target="../slideLayouts/slideLayout2.xml"/><Relationship Id="rId5" Type="http://schemas.openxmlformats.org/officeDocument/2006/relationships/hyperlink" Target="mailto:weimin.sun@csun.edu" TargetMode="External"/><Relationship Id="rId4" Type="http://schemas.openxmlformats.org/officeDocument/2006/relationships/hyperlink" Target="mailto:marquita.pellerin@csun.edu"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Assessing Critical Thinking across the Disciplines</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Bonnie Paller, context</a:t>
            </a:r>
          </a:p>
          <a:p>
            <a:r>
              <a:rPr lang="en-US" dirty="0" smtClean="0"/>
              <a:t>Joel Krantz, CTVA </a:t>
            </a:r>
          </a:p>
          <a:p>
            <a:r>
              <a:rPr lang="en-US" dirty="0" smtClean="0"/>
              <a:t>Marquita Pellerin, PAS</a:t>
            </a:r>
          </a:p>
          <a:p>
            <a:r>
              <a:rPr lang="en-US" dirty="0" smtClean="0"/>
              <a:t>Kristina Meshelski, Philosophy</a:t>
            </a:r>
          </a:p>
          <a:p>
            <a:r>
              <a:rPr lang="en-US" dirty="0" err="1" smtClean="0"/>
              <a:t>Weimin</a:t>
            </a:r>
            <a:r>
              <a:rPr lang="en-US" dirty="0" smtClean="0"/>
              <a:t> Sun, Philosophy</a:t>
            </a:r>
            <a:endParaRPr lang="en-US" dirty="0"/>
          </a:p>
        </p:txBody>
      </p:sp>
    </p:spTree>
    <p:extLst>
      <p:ext uri="{BB962C8B-B14F-4D97-AF65-F5344CB8AC3E}">
        <p14:creationId xmlns:p14="http://schemas.microsoft.com/office/powerpoint/2010/main" val="3495600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778187" cy="1143000"/>
          </a:xfrm>
        </p:spPr>
        <p:txBody>
          <a:bodyPr>
            <a:noAutofit/>
          </a:bodyPr>
          <a:lstStyle/>
          <a:p>
            <a:r>
              <a:rPr lang="en-US" sz="4000" dirty="0" smtClean="0"/>
              <a:t>Film Studies Critical Writing Prompt</a:t>
            </a:r>
            <a:endParaRPr lang="en-US" sz="4000" dirty="0"/>
          </a:p>
        </p:txBody>
      </p:sp>
      <p:sp>
        <p:nvSpPr>
          <p:cNvPr id="3" name="Content Placeholder 2"/>
          <p:cNvSpPr>
            <a:spLocks noGrp="1"/>
          </p:cNvSpPr>
          <p:nvPr>
            <p:ph idx="1"/>
          </p:nvPr>
        </p:nvSpPr>
        <p:spPr>
          <a:xfrm>
            <a:off x="376177" y="1904035"/>
            <a:ext cx="8310623" cy="4222128"/>
          </a:xfrm>
        </p:spPr>
        <p:txBody>
          <a:bodyPr>
            <a:normAutofit/>
          </a:bodyPr>
          <a:lstStyle/>
          <a:p>
            <a:endParaRPr lang="en-US" dirty="0" smtClean="0"/>
          </a:p>
          <a:p>
            <a:pPr marL="0" indent="0">
              <a:buNone/>
            </a:pPr>
            <a:r>
              <a:rPr lang="en-US" dirty="0" smtClean="0"/>
              <a:t>This </a:t>
            </a:r>
            <a:r>
              <a:rPr lang="en-US" dirty="0"/>
              <a:t>semester, you learned that most films follow a </a:t>
            </a:r>
            <a:r>
              <a:rPr lang="en-US" dirty="0" smtClean="0"/>
              <a:t>“Three</a:t>
            </a:r>
            <a:r>
              <a:rPr lang="en-US" dirty="0"/>
              <a:t>-act </a:t>
            </a:r>
            <a:r>
              <a:rPr lang="en-US" dirty="0" smtClean="0"/>
              <a:t>structure”, </a:t>
            </a:r>
            <a:r>
              <a:rPr lang="en-US" dirty="0"/>
              <a:t>meaning </a:t>
            </a:r>
            <a:r>
              <a:rPr lang="en-US" dirty="0" smtClean="0"/>
              <a:t>that a </a:t>
            </a:r>
            <a:r>
              <a:rPr lang="en-US" dirty="0"/>
              <a:t>film can be divided into three </a:t>
            </a:r>
            <a:r>
              <a:rPr lang="en-US" dirty="0" smtClean="0"/>
              <a:t>separate parts</a:t>
            </a:r>
            <a:r>
              <a:rPr lang="en-US" dirty="0"/>
              <a:t>: </a:t>
            </a:r>
            <a:r>
              <a:rPr lang="en-US" b="1" dirty="0"/>
              <a:t>Setup</a:t>
            </a:r>
            <a:r>
              <a:rPr lang="en-US" dirty="0"/>
              <a:t>, </a:t>
            </a:r>
            <a:r>
              <a:rPr lang="en-US" b="1" dirty="0"/>
              <a:t>Confrontation</a:t>
            </a:r>
            <a:r>
              <a:rPr lang="en-US" dirty="0"/>
              <a:t>, and </a:t>
            </a:r>
            <a:r>
              <a:rPr lang="en-US" b="1" dirty="0"/>
              <a:t>Resolution</a:t>
            </a:r>
            <a:r>
              <a:rPr lang="en-US" dirty="0"/>
              <a:t>. Select one of the films screened in class this semester, and then write a critical essay which examines the film’s adherence to the “Three-act structure”.</a:t>
            </a:r>
          </a:p>
          <a:p>
            <a:endParaRPr lang="en-US" dirty="0"/>
          </a:p>
        </p:txBody>
      </p:sp>
    </p:spTree>
    <p:extLst>
      <p:ext uri="{BB962C8B-B14F-4D97-AF65-F5344CB8AC3E}">
        <p14:creationId xmlns:p14="http://schemas.microsoft.com/office/powerpoint/2010/main" val="4155394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Prompt Help</a:t>
            </a:r>
            <a:endParaRPr lang="en-US" dirty="0"/>
          </a:p>
        </p:txBody>
      </p:sp>
      <p:sp>
        <p:nvSpPr>
          <p:cNvPr id="3" name="Content Placeholder 2"/>
          <p:cNvSpPr>
            <a:spLocks noGrp="1"/>
          </p:cNvSpPr>
          <p:nvPr>
            <p:ph idx="1"/>
          </p:nvPr>
        </p:nvSpPr>
        <p:spPr/>
        <p:txBody>
          <a:bodyPr>
            <a:normAutofit/>
          </a:bodyPr>
          <a:lstStyle/>
          <a:p>
            <a:r>
              <a:rPr lang="en-US" dirty="0" smtClean="0"/>
              <a:t>While the </a:t>
            </a:r>
            <a:r>
              <a:rPr lang="en-US" dirty="0"/>
              <a:t>topic of the essay requires </a:t>
            </a:r>
            <a:r>
              <a:rPr lang="en-US" dirty="0" smtClean="0"/>
              <a:t>you </a:t>
            </a:r>
            <a:r>
              <a:rPr lang="en-US" dirty="0"/>
              <a:t>to recount the story of the </a:t>
            </a:r>
            <a:r>
              <a:rPr lang="en-US" dirty="0" smtClean="0"/>
              <a:t>film, you should not </a:t>
            </a:r>
            <a:r>
              <a:rPr lang="en-US" dirty="0"/>
              <a:t>stop at mere </a:t>
            </a:r>
            <a:r>
              <a:rPr lang="en-US" dirty="0" smtClean="0"/>
              <a:t>summary. Instead, explain </a:t>
            </a:r>
            <a:r>
              <a:rPr lang="en-US" dirty="0"/>
              <a:t>how each event fits into the underlying structure of the film. The paper </a:t>
            </a:r>
            <a:r>
              <a:rPr lang="en-US" dirty="0" smtClean="0"/>
              <a:t>must offer analysis</a:t>
            </a:r>
            <a:r>
              <a:rPr lang="en-US" dirty="0"/>
              <a:t>, not just summary</a:t>
            </a:r>
            <a:r>
              <a:rPr lang="en-US" dirty="0" smtClean="0"/>
              <a:t>.</a:t>
            </a:r>
          </a:p>
          <a:p>
            <a:endParaRPr lang="en-US" dirty="0"/>
          </a:p>
          <a:p>
            <a:r>
              <a:rPr lang="en-US" dirty="0" smtClean="0"/>
              <a:t>Your </a:t>
            </a:r>
            <a:r>
              <a:rPr lang="en-US" dirty="0"/>
              <a:t>conclusion </a:t>
            </a:r>
            <a:r>
              <a:rPr lang="en-US" dirty="0" smtClean="0"/>
              <a:t>should place </a:t>
            </a:r>
            <a:r>
              <a:rPr lang="en-US" dirty="0"/>
              <a:t>the thesis of the paper in a larger context, showing that despite the apparent rigidity of the </a:t>
            </a:r>
            <a:r>
              <a:rPr lang="en-US" dirty="0" smtClean="0"/>
              <a:t>“Three</a:t>
            </a:r>
            <a:r>
              <a:rPr lang="en-US" dirty="0"/>
              <a:t>-act </a:t>
            </a:r>
            <a:r>
              <a:rPr lang="en-US" dirty="0" smtClean="0"/>
              <a:t>structure”, </a:t>
            </a:r>
            <a:r>
              <a:rPr lang="en-US" dirty="0"/>
              <a:t>the structure still leaves room </a:t>
            </a:r>
            <a:r>
              <a:rPr lang="en-US" dirty="0" smtClean="0"/>
              <a:t>for variation.</a:t>
            </a:r>
            <a:endParaRPr lang="en-US" dirty="0"/>
          </a:p>
        </p:txBody>
      </p:sp>
    </p:spTree>
    <p:extLst>
      <p:ext uri="{BB962C8B-B14F-4D97-AF65-F5344CB8AC3E}">
        <p14:creationId xmlns:p14="http://schemas.microsoft.com/office/powerpoint/2010/main" val="1426387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Connection to Bloom’s Taxonomy</a:t>
            </a:r>
            <a:endParaRPr lang="en-US" dirty="0"/>
          </a:p>
        </p:txBody>
      </p:sp>
      <p:sp>
        <p:nvSpPr>
          <p:cNvPr id="3" name="Content Placeholder 2"/>
          <p:cNvSpPr>
            <a:spLocks noGrp="1"/>
          </p:cNvSpPr>
          <p:nvPr>
            <p:ph idx="1"/>
          </p:nvPr>
        </p:nvSpPr>
        <p:spPr/>
        <p:txBody>
          <a:bodyPr/>
          <a:lstStyle/>
          <a:p>
            <a:pPr marL="0" indent="0">
              <a:buNone/>
            </a:pPr>
            <a:r>
              <a:rPr lang="en-US" dirty="0" smtClean="0"/>
              <a:t>The film studies critical writing assignment has a direct connection to Bloom’s Taxonomy by requiring:</a:t>
            </a:r>
          </a:p>
          <a:p>
            <a:pPr marL="0" indent="0">
              <a:buNone/>
            </a:pPr>
            <a:endParaRPr lang="en-US" dirty="0" smtClean="0"/>
          </a:p>
          <a:p>
            <a:r>
              <a:rPr lang="en-US" dirty="0" smtClean="0"/>
              <a:t>Analyzing: Examination</a:t>
            </a:r>
          </a:p>
          <a:p>
            <a:r>
              <a:rPr lang="en-US" dirty="0" smtClean="0"/>
              <a:t>Creating: Conclusion</a:t>
            </a:r>
            <a:endParaRPr lang="en-US" dirty="0"/>
          </a:p>
        </p:txBody>
      </p:sp>
    </p:spTree>
    <p:extLst>
      <p:ext uri="{BB962C8B-B14F-4D97-AF65-F5344CB8AC3E}">
        <p14:creationId xmlns:p14="http://schemas.microsoft.com/office/powerpoint/2010/main" val="475657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89830"/>
          </a:xfrm>
        </p:spPr>
        <p:txBody>
          <a:bodyPr>
            <a:normAutofit fontScale="90000"/>
          </a:bodyPr>
          <a:lstStyle/>
          <a:p>
            <a:r>
              <a:rPr lang="en-US" dirty="0" smtClean="0"/>
              <a:t>CTVA Film Studies Grading Rubric for Critical Thinking</a:t>
            </a:r>
            <a:endParaRPr lang="en-US" dirty="0"/>
          </a:p>
        </p:txBody>
      </p:sp>
      <p:sp>
        <p:nvSpPr>
          <p:cNvPr id="7" name="Content Placeholder 6"/>
          <p:cNvSpPr>
            <a:spLocks noGrp="1"/>
          </p:cNvSpPr>
          <p:nvPr>
            <p:ph idx="1"/>
          </p:nvPr>
        </p:nvSpPr>
        <p:spPr/>
        <p:txBody>
          <a:bodyPr>
            <a:normAutofit/>
          </a:bodyPr>
          <a:lstStyle/>
          <a:p>
            <a:pPr marL="0" indent="0">
              <a:buNone/>
            </a:pPr>
            <a:r>
              <a:rPr lang="en-US" dirty="0" smtClean="0"/>
              <a:t>(4 points) The paper offers plentiful, detailed, subtle and strongly relevant evidence/film analysis.</a:t>
            </a:r>
          </a:p>
          <a:p>
            <a:pPr marL="0" indent="0">
              <a:buNone/>
            </a:pPr>
            <a:endParaRPr lang="en-US" dirty="0" smtClean="0"/>
          </a:p>
          <a:p>
            <a:pPr marL="0" indent="0">
              <a:buNone/>
            </a:pPr>
            <a:r>
              <a:rPr lang="en-US" dirty="0" smtClean="0"/>
              <a:t>(3 Points) The paper offers substantial evidence/film analysis to support the argument.</a:t>
            </a:r>
          </a:p>
          <a:p>
            <a:pPr marL="0" indent="0">
              <a:buNone/>
            </a:pPr>
            <a:endParaRPr lang="en-US" dirty="0" smtClean="0"/>
          </a:p>
          <a:p>
            <a:pPr marL="0" indent="0">
              <a:buNone/>
            </a:pPr>
            <a:r>
              <a:rPr lang="en-US" dirty="0" smtClean="0"/>
              <a:t>(2 Points) The paper offers evidence/film analysis, but it could be more complete or relevant.</a:t>
            </a:r>
          </a:p>
          <a:p>
            <a:pPr marL="0" indent="0">
              <a:buNone/>
            </a:pPr>
            <a:endParaRPr lang="en-US" dirty="0" smtClean="0"/>
          </a:p>
          <a:p>
            <a:pPr marL="0" indent="0">
              <a:buNone/>
            </a:pPr>
            <a:r>
              <a:rPr lang="en-US" dirty="0" smtClean="0"/>
              <a:t>(1 Point) The paper offers thoughts, opinions and hearsay, but no solid evidence or film analysis.</a:t>
            </a:r>
            <a:endParaRPr lang="en-US" dirty="0"/>
          </a:p>
        </p:txBody>
      </p:sp>
    </p:spTree>
    <p:extLst>
      <p:ext uri="{BB962C8B-B14F-4D97-AF65-F5344CB8AC3E}">
        <p14:creationId xmlns:p14="http://schemas.microsoft.com/office/powerpoint/2010/main" val="249282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Teaching </a:t>
            </a:r>
            <a:r>
              <a:rPr lang="en-US" dirty="0" smtClean="0"/>
              <a:t>Critical Thinking</a:t>
            </a:r>
            <a:endParaRPr lang="en-US" dirty="0"/>
          </a:p>
        </p:txBody>
      </p:sp>
      <p:sp>
        <p:nvSpPr>
          <p:cNvPr id="3" name="Subtitle 2"/>
          <p:cNvSpPr>
            <a:spLocks noGrp="1"/>
          </p:cNvSpPr>
          <p:nvPr>
            <p:ph type="subTitle" idx="1"/>
          </p:nvPr>
        </p:nvSpPr>
        <p:spPr/>
        <p:txBody>
          <a:bodyPr>
            <a:normAutofit/>
          </a:bodyPr>
          <a:lstStyle/>
          <a:p>
            <a:r>
              <a:rPr lang="en-US" dirty="0" smtClean="0"/>
              <a:t>Dr. Marquita Pellerin</a:t>
            </a:r>
          </a:p>
          <a:p>
            <a:r>
              <a:rPr lang="en-US" sz="2400" dirty="0" smtClean="0"/>
              <a:t>Assistant Professor</a:t>
            </a:r>
          </a:p>
          <a:p>
            <a:r>
              <a:rPr lang="en-US" sz="2400" dirty="0" smtClean="0"/>
              <a:t>Pan African Studies</a:t>
            </a:r>
            <a:endParaRPr lang="en-US" sz="2400" dirty="0"/>
          </a:p>
        </p:txBody>
      </p:sp>
    </p:spTree>
    <p:extLst>
      <p:ext uri="{BB962C8B-B14F-4D97-AF65-F5344CB8AC3E}">
        <p14:creationId xmlns:p14="http://schemas.microsoft.com/office/powerpoint/2010/main" val="1013087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Critical Thinking</a:t>
            </a:r>
            <a:endParaRPr lang="en-US" dirty="0"/>
          </a:p>
        </p:txBody>
      </p:sp>
      <p:sp>
        <p:nvSpPr>
          <p:cNvPr id="3" name="Content Placeholder 2"/>
          <p:cNvSpPr>
            <a:spLocks noGrp="1"/>
          </p:cNvSpPr>
          <p:nvPr>
            <p:ph idx="1"/>
          </p:nvPr>
        </p:nvSpPr>
        <p:spPr/>
        <p:txBody>
          <a:bodyPr/>
          <a:lstStyle/>
          <a:p>
            <a:pPr marL="0" indent="0">
              <a:buNone/>
            </a:pPr>
            <a:r>
              <a:rPr lang="en-US" b="1" u="sng" dirty="0" smtClean="0"/>
              <a:t>Critical Response Paper</a:t>
            </a:r>
          </a:p>
          <a:p>
            <a:r>
              <a:rPr lang="en-US" dirty="0" smtClean="0"/>
              <a:t>Assignment Prompt- Sample 1: </a:t>
            </a:r>
          </a:p>
          <a:p>
            <a:pPr marL="457200" lvl="1" indent="0">
              <a:buNone/>
            </a:pPr>
            <a:r>
              <a:rPr lang="en-US" dirty="0" smtClean="0"/>
              <a:t>Students are to submit critical responses of 5 pages typed (double-spaced, font size-12), addressing a course reading from the current week (Student’s Choice).  A total of 5 Reading Response papers are to be submitted.  [Late papers are not accepted]</a:t>
            </a:r>
          </a:p>
        </p:txBody>
      </p:sp>
    </p:spTree>
    <p:extLst>
      <p:ext uri="{BB962C8B-B14F-4D97-AF65-F5344CB8AC3E}">
        <p14:creationId xmlns:p14="http://schemas.microsoft.com/office/powerpoint/2010/main" val="6580883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sz="3600" dirty="0" smtClean="0"/>
              <a:t>Critical Response Paper: Evaluation Rubric</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0707268"/>
              </p:ext>
            </p:extLst>
          </p:nvPr>
        </p:nvGraphicFramePr>
        <p:xfrm>
          <a:off x="381000" y="1143000"/>
          <a:ext cx="8458199" cy="5349240"/>
        </p:xfrm>
        <a:graphic>
          <a:graphicData uri="http://schemas.openxmlformats.org/drawingml/2006/table">
            <a:tbl>
              <a:tblPr firstRow="1" firstCol="1" bandRow="1"/>
              <a:tblGrid>
                <a:gridCol w="1604020"/>
                <a:gridCol w="1117338"/>
                <a:gridCol w="1145601"/>
                <a:gridCol w="1145601"/>
                <a:gridCol w="1146485"/>
                <a:gridCol w="1135886"/>
                <a:gridCol w="1163268"/>
              </a:tblGrid>
              <a:tr h="74943">
                <a:tc>
                  <a:txBody>
                    <a:bodyPr/>
                    <a:lstStyle/>
                    <a:p>
                      <a:pPr marL="0" marR="0">
                        <a:spcBef>
                          <a:spcPts val="0"/>
                        </a:spcBef>
                        <a:spcAft>
                          <a:spcPts val="0"/>
                        </a:spcAft>
                      </a:pPr>
                      <a:r>
                        <a:rPr lang="en-US" sz="900" dirty="0">
                          <a:effectLst/>
                          <a:latin typeface="Times New Roman"/>
                          <a:ea typeface="Calibri"/>
                          <a:cs typeface="Times New Roman"/>
                        </a:rPr>
                        <a:t>Assessment Criteria</a:t>
                      </a:r>
                      <a:endParaRPr lang="en-US" sz="1000" dirty="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0</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1</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2</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3</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4</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5</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818">
                <a:tc>
                  <a:txBody>
                    <a:bodyPr/>
                    <a:lstStyle/>
                    <a:p>
                      <a:pPr marL="0" marR="0">
                        <a:spcBef>
                          <a:spcPts val="0"/>
                        </a:spcBef>
                        <a:spcAft>
                          <a:spcPts val="0"/>
                        </a:spcAft>
                      </a:pPr>
                      <a:r>
                        <a:rPr lang="en-US" sz="900">
                          <a:effectLst/>
                          <a:latin typeface="Times New Roman"/>
                          <a:ea typeface="Calibri"/>
                          <a:cs typeface="Times New Roman"/>
                        </a:rPr>
                        <a:t>Summary of author’s central argument</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Times New Roman"/>
                          <a:ea typeface="Calibri"/>
                          <a:cs typeface="Times New Roman"/>
                        </a:rPr>
                        <a:t>Lack of articulation of author’s central argument showing no ability to identify and </a:t>
                      </a:r>
                      <a:r>
                        <a:rPr lang="en-US" sz="1050" dirty="0">
                          <a:effectLst/>
                          <a:latin typeface="Times New Roman"/>
                          <a:ea typeface="Calibri"/>
                          <a:cs typeface="Times New Roman"/>
                        </a:rPr>
                        <a:t>summarize</a:t>
                      </a:r>
                      <a:r>
                        <a:rPr lang="en-US" sz="900" dirty="0">
                          <a:effectLst/>
                          <a:latin typeface="Times New Roman"/>
                          <a:ea typeface="Calibri"/>
                          <a:cs typeface="Times New Roman"/>
                        </a:rPr>
                        <a:t> main points.</a:t>
                      </a:r>
                      <a:endParaRPr lang="en-US" sz="1000" dirty="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Poor articulation of author’s central argument showing lack of ability to identify and summarize main points.</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Limited articulation of author’s central argument showing fair ability to identify and summarize main points.</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Good articulation of author’s central argument showing good ability to identify and summarize main points.</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Very good articulation of author’s central argument showing high ability to identify and summarize main points.</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Outstanding articulation of author’s central argument showing excellent ability to identify and summarize main points.</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123">
                <a:tc>
                  <a:txBody>
                    <a:bodyPr/>
                    <a:lstStyle/>
                    <a:p>
                      <a:pPr marL="0" marR="0">
                        <a:spcBef>
                          <a:spcPts val="0"/>
                        </a:spcBef>
                        <a:spcAft>
                          <a:spcPts val="0"/>
                        </a:spcAft>
                      </a:pPr>
                      <a:r>
                        <a:rPr lang="en-US" sz="900">
                          <a:effectLst/>
                          <a:latin typeface="Times New Roman"/>
                          <a:ea typeface="Calibri"/>
                          <a:cs typeface="Times New Roman"/>
                        </a:rPr>
                        <a:t>Thesis</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Times New Roman"/>
                          <a:ea typeface="Calibri"/>
                          <a:cs typeface="Times New Roman"/>
                        </a:rPr>
                        <a:t>Lack of applications of original assessment of author’s work demonstrating no ability to analyze in order to form new arguments.ck of </a:t>
                      </a:r>
                      <a:endParaRPr lang="en-US" sz="1000" dirty="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Poor applications of original assessment of author’s work demonstrating lack of ability to analyze in order to form new arguments.</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Limited applications of original assessment of author’s work demonstrating fair ability to analyze in order to form new arguments.</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Good applications of original assessment of author’s work demonstrating good ability to analyze in order to form new arguments.</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Very good applications of original assessment of author’s work demonstrating high ability to analyze in order to form new arguments.</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Outstanding applications of original assessment of author’s work demonstrating excellent ability to analyze in order to form new arguments.</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328">
                <a:tc>
                  <a:txBody>
                    <a:bodyPr/>
                    <a:lstStyle/>
                    <a:p>
                      <a:pPr marL="0" marR="0">
                        <a:spcBef>
                          <a:spcPts val="0"/>
                        </a:spcBef>
                        <a:spcAft>
                          <a:spcPts val="0"/>
                        </a:spcAft>
                      </a:pPr>
                      <a:r>
                        <a:rPr lang="en-US" sz="900">
                          <a:effectLst/>
                          <a:latin typeface="Times New Roman"/>
                          <a:ea typeface="Calibri"/>
                          <a:cs typeface="Times New Roman"/>
                        </a:rPr>
                        <a:t>Claims</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Lack of development of original claims showing no ability to critically examine and challenge the author’s central argument.</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Poor development of original claims showing lack of ability to critically examine and challenge the author’s central argument. </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Limited development of original claims showing fair ability to critically examine and challenge the author’s central argument.</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Good development of original claims showing good ability to critically examine and challenge the author’s central argument.</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Very good development of original claims showing high ability to critically examine and challenge the author’s central argument.</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Outstanding development of original claims showing excellent ability to critically examine and challenge the author’s central argument.</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9633">
                <a:tc>
                  <a:txBody>
                    <a:bodyPr/>
                    <a:lstStyle/>
                    <a:p>
                      <a:pPr marL="0" marR="0">
                        <a:spcBef>
                          <a:spcPts val="0"/>
                        </a:spcBef>
                        <a:spcAft>
                          <a:spcPts val="0"/>
                        </a:spcAft>
                      </a:pPr>
                      <a:r>
                        <a:rPr lang="en-US" sz="900">
                          <a:effectLst/>
                          <a:latin typeface="Times New Roman"/>
                          <a:ea typeface="Calibri"/>
                          <a:cs typeface="Times New Roman"/>
                        </a:rPr>
                        <a:t>Evidence/ Support</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Lack of use of </a:t>
                      </a:r>
                      <a:r>
                        <a:rPr lang="en-US" sz="900">
                          <a:effectLst/>
                          <a:latin typeface="Times New Roman"/>
                          <a:ea typeface="Times New Roman"/>
                          <a:cs typeface="Times New Roman"/>
                        </a:rPr>
                        <a:t>examples/illustrations from the author’s text that demonstrate no ability to synthesize evidence in analytical way to formulate clear conclusions.</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Poor use of </a:t>
                      </a:r>
                      <a:r>
                        <a:rPr lang="en-US" sz="900">
                          <a:effectLst/>
                          <a:latin typeface="Times New Roman"/>
                          <a:ea typeface="Times New Roman"/>
                          <a:cs typeface="Times New Roman"/>
                        </a:rPr>
                        <a:t>examples/illustrations from the author’s text that demonstrate lack of ability to synthesize evidence in analytical way to formulate clear conclusions.</a:t>
                      </a:r>
                      <a:endParaRPr lang="en-US" sz="1000">
                        <a:effectLst/>
                        <a:latin typeface="Calibri"/>
                        <a:ea typeface="Calibri"/>
                        <a:cs typeface="Times New Roman"/>
                      </a:endParaRPr>
                    </a:p>
                    <a:p>
                      <a:pPr marL="0" marR="0">
                        <a:spcBef>
                          <a:spcPts val="0"/>
                        </a:spcBef>
                        <a:spcAft>
                          <a:spcPts val="0"/>
                        </a:spcAft>
                      </a:pPr>
                      <a:r>
                        <a:rPr lang="en-US" sz="900">
                          <a:effectLst/>
                          <a:latin typeface="Times New Roman"/>
                          <a:ea typeface="Calibri"/>
                          <a:cs typeface="Times New Roman"/>
                        </a:rPr>
                        <a:t> </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Limited use of </a:t>
                      </a:r>
                      <a:r>
                        <a:rPr lang="en-US" sz="900">
                          <a:effectLst/>
                          <a:latin typeface="Times New Roman"/>
                          <a:ea typeface="Times New Roman"/>
                          <a:cs typeface="Times New Roman"/>
                        </a:rPr>
                        <a:t>examples/illustrations from the author’s text that demonstrate fair ability to synthesize evidence in analytical way to formulate clear conclusions.</a:t>
                      </a:r>
                      <a:endParaRPr lang="en-US" sz="1000">
                        <a:effectLst/>
                        <a:latin typeface="Calibri"/>
                        <a:ea typeface="Calibri"/>
                        <a:cs typeface="Times New Roman"/>
                      </a:endParaRPr>
                    </a:p>
                    <a:p>
                      <a:pPr marL="0" marR="0">
                        <a:spcBef>
                          <a:spcPts val="0"/>
                        </a:spcBef>
                        <a:spcAft>
                          <a:spcPts val="0"/>
                        </a:spcAft>
                      </a:pPr>
                      <a:r>
                        <a:rPr lang="en-US" sz="900">
                          <a:effectLst/>
                          <a:latin typeface="Times New Roman"/>
                          <a:ea typeface="Calibri"/>
                          <a:cs typeface="Times New Roman"/>
                        </a:rPr>
                        <a:t> </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Good use of </a:t>
                      </a:r>
                      <a:r>
                        <a:rPr lang="en-US" sz="900">
                          <a:effectLst/>
                          <a:latin typeface="Times New Roman"/>
                          <a:ea typeface="Times New Roman"/>
                          <a:cs typeface="Times New Roman"/>
                        </a:rPr>
                        <a:t>examples/illustrations from the author’s text that demonstrate good ability to synthesize evidence in analytical way to formulate clear conclusions.</a:t>
                      </a:r>
                      <a:endParaRPr lang="en-US" sz="1000">
                        <a:effectLst/>
                        <a:latin typeface="Calibri"/>
                        <a:ea typeface="Calibri"/>
                        <a:cs typeface="Times New Roman"/>
                      </a:endParaRPr>
                    </a:p>
                    <a:p>
                      <a:pPr marL="0" marR="0">
                        <a:spcBef>
                          <a:spcPts val="0"/>
                        </a:spcBef>
                        <a:spcAft>
                          <a:spcPts val="0"/>
                        </a:spcAft>
                      </a:pPr>
                      <a:r>
                        <a:rPr lang="en-US" sz="900">
                          <a:effectLst/>
                          <a:latin typeface="Times New Roman"/>
                          <a:ea typeface="Calibri"/>
                          <a:cs typeface="Times New Roman"/>
                        </a:rPr>
                        <a:t> </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Very good use of </a:t>
                      </a:r>
                      <a:r>
                        <a:rPr lang="en-US" sz="900">
                          <a:effectLst/>
                          <a:latin typeface="Times New Roman"/>
                          <a:ea typeface="Times New Roman"/>
                          <a:cs typeface="Times New Roman"/>
                        </a:rPr>
                        <a:t>examples/illustrations from the author’s text that demonstrate high ability to synthesize evidence in analytical way to formulate clear conclusions.</a:t>
                      </a:r>
                      <a:endParaRPr lang="en-US" sz="1000">
                        <a:effectLst/>
                        <a:latin typeface="Calibri"/>
                        <a:ea typeface="Calibri"/>
                        <a:cs typeface="Times New Roman"/>
                      </a:endParaRPr>
                    </a:p>
                    <a:p>
                      <a:pPr marL="0" marR="0">
                        <a:spcBef>
                          <a:spcPts val="0"/>
                        </a:spcBef>
                        <a:spcAft>
                          <a:spcPts val="0"/>
                        </a:spcAft>
                      </a:pPr>
                      <a:r>
                        <a:rPr lang="en-US" sz="900">
                          <a:effectLst/>
                          <a:latin typeface="Times New Roman"/>
                          <a:ea typeface="Calibri"/>
                          <a:cs typeface="Times New Roman"/>
                        </a:rPr>
                        <a:t> </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Outstanding use of </a:t>
                      </a:r>
                      <a:r>
                        <a:rPr lang="en-US" sz="900">
                          <a:effectLst/>
                          <a:latin typeface="Times New Roman"/>
                          <a:ea typeface="Times New Roman"/>
                          <a:cs typeface="Times New Roman"/>
                        </a:rPr>
                        <a:t>examples/illustrations from the author’s text that demonstrate excellent ability to synthesize evidence in analytical way to formulate clear conclusions.</a:t>
                      </a:r>
                      <a:endParaRPr lang="en-US" sz="1000">
                        <a:effectLst/>
                        <a:latin typeface="Calibri"/>
                        <a:ea typeface="Calibri"/>
                        <a:cs typeface="Times New Roman"/>
                      </a:endParaRPr>
                    </a:p>
                    <a:p>
                      <a:pPr marL="0" marR="0">
                        <a:spcBef>
                          <a:spcPts val="0"/>
                        </a:spcBef>
                        <a:spcAft>
                          <a:spcPts val="0"/>
                        </a:spcAft>
                      </a:pPr>
                      <a:r>
                        <a:rPr lang="en-US" sz="900">
                          <a:effectLst/>
                          <a:latin typeface="Times New Roman"/>
                          <a:ea typeface="Calibri"/>
                          <a:cs typeface="Times New Roman"/>
                        </a:rPr>
                        <a:t> </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spcBef>
                          <a:spcPts val="0"/>
                        </a:spcBef>
                        <a:spcAft>
                          <a:spcPts val="0"/>
                        </a:spcAft>
                      </a:pPr>
                      <a:r>
                        <a:rPr lang="en-US" sz="900">
                          <a:effectLst/>
                          <a:latin typeface="Times New Roman"/>
                          <a:ea typeface="Calibri"/>
                          <a:cs typeface="Times New Roman"/>
                        </a:rPr>
                        <a:t>Implications</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Lack of discussion of the implications demonstrating no ability to support new arguments.</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Poor discussion of the implications demonstrating lack of ability to support new arguments.</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Limited discussion of the implications demonstrating fair ability to support new arguments.</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Times New Roman"/>
                          <a:ea typeface="Calibri"/>
                          <a:cs typeface="Times New Roman"/>
                        </a:rPr>
                        <a:t>Good discussion of the implications demonstrating good ability to support new arguments.</a:t>
                      </a:r>
                      <a:endParaRPr lang="en-US" sz="1000" dirty="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Calibri"/>
                          <a:cs typeface="Times New Roman"/>
                        </a:rPr>
                        <a:t>Very good discussion of the implications demonstrating high ability to support new arguments.</a:t>
                      </a:r>
                      <a:endParaRPr lang="en-US" sz="100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Times New Roman"/>
                          <a:ea typeface="Calibri"/>
                          <a:cs typeface="Times New Roman"/>
                        </a:rPr>
                        <a:t>Outstanding discussion of the implications demonstrating excellent ability to support new arguments.</a:t>
                      </a:r>
                      <a:endParaRPr lang="en-US" sz="1000" dirty="0">
                        <a:effectLst/>
                        <a:latin typeface="Calibri"/>
                        <a:ea typeface="Calibri"/>
                        <a:cs typeface="Times New Roman"/>
                      </a:endParaRPr>
                    </a:p>
                  </a:txBody>
                  <a:tcPr marL="36500" marR="36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711863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Response Sample Paper #1</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	</a:t>
            </a:r>
            <a:r>
              <a:rPr lang="en-US" sz="2200" dirty="0" smtClean="0"/>
              <a:t>Does the phrase, “innocent before proven guilty” ring a bell? Within chapter two, entitled, The New Jim Crow, Michelle Alexander discusses the difference between the real criminal justice system and the made for TV criminal justice system and how both of them function totally different from one another.   </a:t>
            </a:r>
            <a:endParaRPr lang="en-US" sz="2200" dirty="0" smtClean="0"/>
          </a:p>
          <a:p>
            <a:pPr marL="0" indent="0">
              <a:buNone/>
            </a:pPr>
            <a:endParaRPr lang="en-US" sz="2200" dirty="0" smtClean="0"/>
          </a:p>
          <a:p>
            <a:pPr marL="0" indent="0">
              <a:buNone/>
            </a:pPr>
            <a:r>
              <a:rPr lang="en-US" sz="2200" dirty="0" smtClean="0"/>
              <a:t>	The criminal justice system that has been enforced in real life is actually not a pleasant one  “Full-blown trials of guilt or innocence rarely occur; many people never even meet with an attorney; witnesses are routinely paid and coerced by the government; police regularly stop and search people for no reason whatsoever; penalties for many crimes are so severe that innocent people plead guilty, accepting plea bargains to avoid harsh mandatory sentences; and children, even as young as fourteen, are sent to adult prisons.”(pg.59 ) with this being stated, it almost as if television gives an illusion of the real life criminal world. It’s unfortunate that the treatment of black males is very poor when it comes to the criminal justice system. </a:t>
            </a:r>
            <a:endParaRPr lang="en-US" sz="2200" dirty="0"/>
          </a:p>
        </p:txBody>
      </p:sp>
    </p:spTree>
    <p:extLst>
      <p:ext uri="{BB962C8B-B14F-4D97-AF65-F5344CB8AC3E}">
        <p14:creationId xmlns:p14="http://schemas.microsoft.com/office/powerpoint/2010/main" val="41919531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Critical Thinking</a:t>
            </a:r>
            <a:endParaRPr lang="en-US" dirty="0"/>
          </a:p>
        </p:txBody>
      </p:sp>
      <p:sp>
        <p:nvSpPr>
          <p:cNvPr id="3" name="Content Placeholder 2"/>
          <p:cNvSpPr>
            <a:spLocks noGrp="1"/>
          </p:cNvSpPr>
          <p:nvPr>
            <p:ph idx="1"/>
          </p:nvPr>
        </p:nvSpPr>
        <p:spPr/>
        <p:txBody>
          <a:bodyPr>
            <a:normAutofit/>
          </a:bodyPr>
          <a:lstStyle/>
          <a:p>
            <a:pPr marL="0" indent="0">
              <a:buNone/>
            </a:pPr>
            <a:r>
              <a:rPr lang="en-US" b="1" u="sng" dirty="0" smtClean="0"/>
              <a:t>Critical Response Paper</a:t>
            </a:r>
          </a:p>
          <a:p>
            <a:r>
              <a:rPr lang="en-US" dirty="0" smtClean="0"/>
              <a:t>Assignment Prompt-Sample 2: </a:t>
            </a:r>
          </a:p>
          <a:p>
            <a:pPr marL="400050" lvl="1" indent="0">
              <a:buNone/>
            </a:pPr>
            <a:r>
              <a:rPr lang="en-US" dirty="0" smtClean="0"/>
              <a:t>Students must provide a 5-page critically evaluation of one of the weekly reading. </a:t>
            </a:r>
            <a:r>
              <a:rPr lang="en-US" dirty="0"/>
              <a:t>S</a:t>
            </a:r>
            <a:r>
              <a:rPr lang="en-US" dirty="0" smtClean="0"/>
              <a:t>tudents must identify and summarize the main points of the article. Critically examine and analyze the author’s central argument in order to develop an original thesis. Introduce major claims that support your thesis and provide examples that support your claim. Students must also discuss how the implications of their claims impact the African American community. Finally, provide a clear conclusion.</a:t>
            </a:r>
          </a:p>
          <a:p>
            <a:pPr marL="400050" lvl="1" indent="0">
              <a:buNone/>
            </a:pPr>
            <a:endParaRPr lang="en-US" dirty="0" smtClean="0"/>
          </a:p>
        </p:txBody>
      </p:sp>
    </p:spTree>
    <p:extLst>
      <p:ext uri="{BB962C8B-B14F-4D97-AF65-F5344CB8AC3E}">
        <p14:creationId xmlns:p14="http://schemas.microsoft.com/office/powerpoint/2010/main" val="19343069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457200"/>
          </a:xfrm>
        </p:spPr>
        <p:txBody>
          <a:bodyPr>
            <a:normAutofit fontScale="90000"/>
          </a:bodyPr>
          <a:lstStyle/>
          <a:p>
            <a:r>
              <a:rPr lang="en-US" dirty="0" smtClean="0"/>
              <a:t>Sample Critical Response Paper #2</a:t>
            </a:r>
            <a:endParaRPr lang="en-US" dirty="0"/>
          </a:p>
        </p:txBody>
      </p:sp>
      <p:sp>
        <p:nvSpPr>
          <p:cNvPr id="3" name="Content Placeholder 2"/>
          <p:cNvSpPr>
            <a:spLocks noGrp="1"/>
          </p:cNvSpPr>
          <p:nvPr>
            <p:ph idx="1"/>
          </p:nvPr>
        </p:nvSpPr>
        <p:spPr>
          <a:xfrm>
            <a:off x="457200" y="990600"/>
            <a:ext cx="8229600" cy="4114801"/>
          </a:xfrm>
        </p:spPr>
        <p:txBody>
          <a:bodyPr>
            <a:noAutofit/>
          </a:bodyPr>
          <a:lstStyle/>
          <a:p>
            <a:pPr marL="0" indent="0">
              <a:buNone/>
            </a:pPr>
            <a:r>
              <a:rPr lang="en-US" sz="1400" dirty="0" smtClean="0"/>
              <a:t>	Welch </a:t>
            </a:r>
            <a:r>
              <a:rPr lang="en-US" sz="1400" dirty="0"/>
              <a:t>(2007) discusses the impact of the stereotyping effect on racial profiling of Black Americans as criminal offenders.  Through a content analysis, Welch explains this phenomenon through a critical analysis of previous research that sampled African Americans throughout American History. This research attempts to understand how Black criminal stereotypes have been used to justify racial profiling. The researcher found that while Blacks are indeed disproportionally arrested for crimes, the public sentiment does not accurately reflect African Americans involvement in criminal activity.  These findings reveal that there exists an embedded assumption about Black Americans which directly leads to Blacks being stereotyped as criminals, and may in turn cause law enforcement to unfairly target African Americans. Although Welch was able to provide an analysis of previous research to support her claim that Black criminal stereotypes lead to racial profiling, she failed to adequately link these stereotypes to the racism embedded in American society, which if left unaddressed will aid in the continuation of profiling Blacks as criminals. </a:t>
            </a:r>
          </a:p>
          <a:p>
            <a:pPr marL="0" indent="0">
              <a:buNone/>
            </a:pPr>
            <a:r>
              <a:rPr lang="en-US" sz="1400" dirty="0" smtClean="0"/>
              <a:t>	Even </a:t>
            </a:r>
            <a:r>
              <a:rPr lang="en-US" sz="1400" dirty="0"/>
              <a:t>though Welch identifies the fact that since the Civil Rights era a link between crime and African Americans was developed, she neglects the role of the pre-Civil Rights era of Jim Crow in creating these stereotypes in the first place.   The stereotyping of Blacks as criminals is historically rooted in the 19</a:t>
            </a:r>
            <a:r>
              <a:rPr lang="en-US" sz="1400" baseline="30000" dirty="0"/>
              <a:t>th</a:t>
            </a:r>
            <a:r>
              <a:rPr lang="en-US" sz="1400" dirty="0"/>
              <a:t> century race-based notions of Blackness. According to Michelle Alexander, in </a:t>
            </a:r>
            <a:r>
              <a:rPr lang="en-US" sz="1400" u="sng" dirty="0"/>
              <a:t>The New Jim Crow</a:t>
            </a:r>
            <a:r>
              <a:rPr lang="en-US" sz="1400" dirty="0"/>
              <a:t>, this era placed African Americans in position of second-class citizenship in the same way that mass incarceration currently places those convicted of felonies. Yet, Welch fails to mention this connection. Instead, Welch focuses on the role that the media plays in </a:t>
            </a:r>
            <a:r>
              <a:rPr lang="en-US" sz="1400" dirty="0" smtClean="0"/>
              <a:t>perpetuating </a:t>
            </a:r>
            <a:r>
              <a:rPr lang="en-US" sz="1400" dirty="0"/>
              <a:t>these ideas linking Blacks to criminal activity .  According to Welch, “the media provide readily accessible depictions of criminality, which may help to shape perceptions about crime and subsequent justice practices” (281). While this may be true, any accurate discussion of the role of the media must take into consideration that from which media has adopted these concepts. Given Welch’s argument that the common stereotype of Blacks as criminals has erroneously served as a subtle rationale for the unofficial policy and practice of racial profiling by criminal justice practitioners, it is vitally important that research </a:t>
            </a:r>
            <a:r>
              <a:rPr lang="en-US" sz="1400" dirty="0" smtClean="0"/>
              <a:t>connect </a:t>
            </a:r>
            <a:r>
              <a:rPr lang="en-US" sz="1400" dirty="0"/>
              <a:t>these practices to the historical foundations of race in America in order to challenge and ultimately change these systems. </a:t>
            </a:r>
          </a:p>
        </p:txBody>
      </p:sp>
    </p:spTree>
    <p:extLst>
      <p:ext uri="{BB962C8B-B14F-4D97-AF65-F5344CB8AC3E}">
        <p14:creationId xmlns:p14="http://schemas.microsoft.com/office/powerpoint/2010/main" val="2532833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Building Critical Thinking Assignment Prompts </a:t>
            </a:r>
            <a:endParaRPr lang="en-US" dirty="0"/>
          </a:p>
        </p:txBody>
      </p:sp>
      <p:sp>
        <p:nvSpPr>
          <p:cNvPr id="3" name="Subtitle 2"/>
          <p:cNvSpPr>
            <a:spLocks noGrp="1"/>
          </p:cNvSpPr>
          <p:nvPr>
            <p:ph type="subTitle" idx="1"/>
          </p:nvPr>
        </p:nvSpPr>
        <p:spPr/>
        <p:txBody>
          <a:bodyPr>
            <a:normAutofit/>
          </a:bodyPr>
          <a:lstStyle/>
          <a:p>
            <a:r>
              <a:rPr lang="en-US" dirty="0" smtClean="0"/>
              <a:t>Bonnie Paller</a:t>
            </a:r>
          </a:p>
          <a:p>
            <a:r>
              <a:rPr lang="en-US" dirty="0" smtClean="0"/>
              <a:t>AALC Retreat 2014</a:t>
            </a:r>
          </a:p>
          <a:p>
            <a:r>
              <a:rPr lang="en-US" dirty="0" smtClean="0"/>
              <a:t>May 9, 2014</a:t>
            </a:r>
            <a:endParaRPr lang="en-US" dirty="0"/>
          </a:p>
        </p:txBody>
      </p:sp>
    </p:spTree>
    <p:extLst>
      <p:ext uri="{BB962C8B-B14F-4D97-AF65-F5344CB8AC3E}">
        <p14:creationId xmlns:p14="http://schemas.microsoft.com/office/powerpoint/2010/main" val="28741148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Oral Critical Thinking: </a:t>
            </a:r>
            <a:br>
              <a:rPr lang="en-US" dirty="0" smtClean="0"/>
            </a:br>
            <a:r>
              <a:rPr lang="en-US" dirty="0" smtClean="0"/>
              <a:t>Debate Presentations</a:t>
            </a:r>
            <a:endParaRPr lang="en-US" dirty="0"/>
          </a:p>
        </p:txBody>
      </p:sp>
      <p:sp>
        <p:nvSpPr>
          <p:cNvPr id="3" name="Content Placeholder 2"/>
          <p:cNvSpPr>
            <a:spLocks noGrp="1"/>
          </p:cNvSpPr>
          <p:nvPr>
            <p:ph idx="1"/>
          </p:nvPr>
        </p:nvSpPr>
        <p:spPr>
          <a:xfrm>
            <a:off x="457200" y="1600200"/>
            <a:ext cx="8305800" cy="4953000"/>
          </a:xfrm>
        </p:spPr>
        <p:txBody>
          <a:bodyPr>
            <a:normAutofit fontScale="85000" lnSpcReduction="10000"/>
          </a:bodyPr>
          <a:lstStyle/>
          <a:p>
            <a:pPr marL="0" indent="0">
              <a:buNone/>
            </a:pPr>
            <a:r>
              <a:rPr lang="en-US" b="1" u="sng" dirty="0" smtClean="0"/>
              <a:t>Assignment Prompt:</a:t>
            </a:r>
          </a:p>
          <a:p>
            <a:pPr marL="0" indent="0">
              <a:buNone/>
            </a:pPr>
            <a:endParaRPr lang="en-US" b="1" u="sng" dirty="0" smtClean="0"/>
          </a:p>
          <a:p>
            <a:pPr marL="0" indent="0" algn="just">
              <a:buNone/>
            </a:pPr>
            <a:r>
              <a:rPr lang="en-US" dirty="0" smtClean="0"/>
              <a:t>Each student will need to select a debate topic and there will be 3 pro and 3 con slots available for each debate . The debate presentations will follow an 18 minute format and this format will include a 3 minute introduction, 3 minute rebuttal, and a 3 minute closing for each debate group. The only material that each debater can use is one 3 by 5 note card . At least two class readings and two outside sources must be used to support the debaters claims. Students are required to develop a three part  argument for or against their topic that  explore s and critically analyzes  the issue in relation to its impact on the African American community. Students  are expected to incorporate quantitative evidence to support their claims. Students must analyze and respond to the opposing team’s argument. Your debate group will be expected to answer questions from the audience after your presentation. Students must turn in a list of references used in the debate. </a:t>
            </a:r>
          </a:p>
        </p:txBody>
      </p:sp>
    </p:spTree>
    <p:extLst>
      <p:ext uri="{BB962C8B-B14F-4D97-AF65-F5344CB8AC3E}">
        <p14:creationId xmlns:p14="http://schemas.microsoft.com/office/powerpoint/2010/main" val="4091835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normAutofit/>
          </a:bodyPr>
          <a:lstStyle/>
          <a:p>
            <a:r>
              <a:rPr lang="en-US" sz="3600" dirty="0" smtClean="0"/>
              <a:t>Oral Critical Thinking: Evaluation Rubric</a:t>
            </a:r>
            <a:endParaRPr lang="en-US" sz="3600" dirty="0"/>
          </a:p>
        </p:txBody>
      </p:sp>
      <p:sp>
        <p:nvSpPr>
          <p:cNvPr id="3" name="Content Placeholder 2"/>
          <p:cNvSpPr>
            <a:spLocks noGrp="1"/>
          </p:cNvSpPr>
          <p:nvPr>
            <p:ph idx="1"/>
          </p:nvPr>
        </p:nvSpPr>
        <p:spPr>
          <a:xfrm>
            <a:off x="457200" y="1219200"/>
            <a:ext cx="8229600" cy="4906963"/>
          </a:xfrm>
        </p:spPr>
        <p:txBody>
          <a:bodyPr/>
          <a:lstStyle/>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89831126"/>
              </p:ext>
            </p:extLst>
          </p:nvPr>
        </p:nvGraphicFramePr>
        <p:xfrm>
          <a:off x="381000" y="990601"/>
          <a:ext cx="8534400" cy="5943599"/>
        </p:xfrm>
        <a:graphic>
          <a:graphicData uri="http://schemas.openxmlformats.org/drawingml/2006/table">
            <a:tbl>
              <a:tblPr firstRow="1" bandRow="1">
                <a:tableStyleId>{5C22544A-7EE6-4342-B048-85BDC9FD1C3A}</a:tableStyleId>
              </a:tblPr>
              <a:tblGrid>
                <a:gridCol w="1434988"/>
                <a:gridCol w="2039193"/>
                <a:gridCol w="2416821"/>
                <a:gridCol w="2643398"/>
              </a:tblGrid>
              <a:tr h="447319">
                <a:tc>
                  <a:txBody>
                    <a:bodyPr/>
                    <a:lstStyle/>
                    <a:p>
                      <a:r>
                        <a:rPr lang="en-US" dirty="0" smtClean="0"/>
                        <a:t>Criteria</a:t>
                      </a:r>
                      <a:endParaRPr lang="en-US" dirty="0"/>
                    </a:p>
                  </a:txBody>
                  <a:tcPr/>
                </a:tc>
                <a:tc>
                  <a:txBody>
                    <a:bodyPr/>
                    <a:lstStyle/>
                    <a:p>
                      <a:r>
                        <a:rPr lang="en-US" dirty="0" smtClean="0"/>
                        <a:t>1 Point</a:t>
                      </a:r>
                      <a:r>
                        <a:rPr lang="en-US" baseline="0" dirty="0" smtClean="0"/>
                        <a:t> (each)</a:t>
                      </a:r>
                      <a:endParaRPr lang="en-US" dirty="0"/>
                    </a:p>
                  </a:txBody>
                  <a:tcPr/>
                </a:tc>
                <a:tc>
                  <a:txBody>
                    <a:bodyPr/>
                    <a:lstStyle/>
                    <a:p>
                      <a:r>
                        <a:rPr lang="en-US" dirty="0" smtClean="0"/>
                        <a:t>2 Points</a:t>
                      </a:r>
                      <a:r>
                        <a:rPr lang="en-US" baseline="0" dirty="0" smtClean="0"/>
                        <a:t> (each)</a:t>
                      </a:r>
                      <a:endParaRPr lang="en-US" dirty="0"/>
                    </a:p>
                  </a:txBody>
                  <a:tcPr/>
                </a:tc>
                <a:tc>
                  <a:txBody>
                    <a:bodyPr/>
                    <a:lstStyle/>
                    <a:p>
                      <a:r>
                        <a:rPr lang="en-US" dirty="0" smtClean="0"/>
                        <a:t>15 Points</a:t>
                      </a:r>
                      <a:endParaRPr lang="en-US" dirty="0"/>
                    </a:p>
                  </a:txBody>
                  <a:tcPr/>
                </a:tc>
              </a:tr>
              <a:tr h="923309">
                <a:tc>
                  <a:txBody>
                    <a:bodyPr/>
                    <a:lstStyle/>
                    <a:p>
                      <a:r>
                        <a:rPr lang="en-US" dirty="0" smtClean="0"/>
                        <a:t>Presentation</a:t>
                      </a:r>
                      <a:endParaRPr lang="en-US" dirty="0"/>
                    </a:p>
                  </a:txBody>
                  <a:tcPr/>
                </a:tc>
                <a:tc>
                  <a:txBody>
                    <a:bodyPr/>
                    <a:lstStyle/>
                    <a:p>
                      <a:r>
                        <a:rPr lang="en-US" dirty="0" smtClean="0"/>
                        <a:t>Unclear</a:t>
                      </a:r>
                      <a:r>
                        <a:rPr lang="en-US" baseline="0" dirty="0" smtClean="0"/>
                        <a:t> &amp; </a:t>
                      </a:r>
                      <a:r>
                        <a:rPr lang="en-US" dirty="0" smtClean="0"/>
                        <a:t>Poor time management .</a:t>
                      </a:r>
                      <a:endParaRPr lang="en-US" dirty="0"/>
                    </a:p>
                  </a:txBody>
                  <a:tcPr/>
                </a:tc>
                <a:tc>
                  <a:txBody>
                    <a:bodyPr/>
                    <a:lstStyle/>
                    <a:p>
                      <a:r>
                        <a:rPr lang="en-US" dirty="0" smtClean="0"/>
                        <a:t>Timely but limited</a:t>
                      </a:r>
                      <a:r>
                        <a:rPr lang="en-US" baseline="0" dirty="0" smtClean="0"/>
                        <a:t> clarity in argument.</a:t>
                      </a:r>
                      <a:endParaRPr lang="en-US" dirty="0"/>
                    </a:p>
                  </a:txBody>
                  <a:tcPr/>
                </a:tc>
                <a:tc>
                  <a:txBody>
                    <a:bodyPr/>
                    <a:lstStyle/>
                    <a:p>
                      <a:r>
                        <a:rPr lang="en-US" dirty="0" smtClean="0"/>
                        <a:t>Presented a timely clear debate.</a:t>
                      </a:r>
                      <a:endParaRPr lang="en-US" dirty="0"/>
                    </a:p>
                  </a:txBody>
                  <a:tcPr/>
                </a:tc>
              </a:tr>
              <a:tr h="1200301">
                <a:tc>
                  <a:txBody>
                    <a:bodyPr/>
                    <a:lstStyle/>
                    <a:p>
                      <a:r>
                        <a:rPr lang="en-US" dirty="0" smtClean="0"/>
                        <a:t>Argument</a:t>
                      </a:r>
                      <a:endParaRPr lang="en-US" dirty="0"/>
                    </a:p>
                  </a:txBody>
                  <a:tcPr/>
                </a:tc>
                <a:tc>
                  <a:txBody>
                    <a:bodyPr/>
                    <a:lstStyle/>
                    <a:p>
                      <a:r>
                        <a:rPr lang="en-US" dirty="0" smtClean="0"/>
                        <a:t>Poor synthesis</a:t>
                      </a:r>
                      <a:r>
                        <a:rPr lang="en-US" baseline="0" dirty="0" smtClean="0"/>
                        <a:t> of </a:t>
                      </a:r>
                      <a:r>
                        <a:rPr lang="en-US" dirty="0" smtClean="0"/>
                        <a:t>evidence  resulting in weak argument.</a:t>
                      </a:r>
                    </a:p>
                  </a:txBody>
                  <a:tcPr/>
                </a:tc>
                <a:tc>
                  <a:txBody>
                    <a:bodyPr/>
                    <a:lstStyle/>
                    <a:p>
                      <a:r>
                        <a:rPr lang="en-US" dirty="0" smtClean="0"/>
                        <a:t>Limited synthesis</a:t>
                      </a:r>
                      <a:r>
                        <a:rPr lang="en-US" baseline="0" dirty="0" smtClean="0"/>
                        <a:t> of </a:t>
                      </a:r>
                      <a:r>
                        <a:rPr lang="en-US" dirty="0" smtClean="0"/>
                        <a:t>evidence</a:t>
                      </a:r>
                      <a:r>
                        <a:rPr lang="en-US" baseline="0" dirty="0" smtClean="0"/>
                        <a:t> leading to fair support for argument.</a:t>
                      </a:r>
                      <a:endParaRPr lang="en-US" dirty="0" smtClean="0"/>
                    </a:p>
                  </a:txBody>
                  <a:tcPr/>
                </a:tc>
                <a:tc>
                  <a:txBody>
                    <a:bodyPr/>
                    <a:lstStyle/>
                    <a:p>
                      <a:r>
                        <a:rPr lang="en-US" dirty="0" smtClean="0"/>
                        <a:t>Synthesized evidence in analytical way to formulate clear argument.</a:t>
                      </a:r>
                      <a:endParaRPr lang="en-US" dirty="0"/>
                    </a:p>
                  </a:txBody>
                  <a:tcPr/>
                </a:tc>
              </a:tr>
              <a:tr h="1246506">
                <a:tc>
                  <a:txBody>
                    <a:bodyPr/>
                    <a:lstStyle/>
                    <a:p>
                      <a:r>
                        <a:rPr lang="en-US" dirty="0" smtClean="0"/>
                        <a:t>Addressing Opposing Argument</a:t>
                      </a:r>
                      <a:endParaRPr lang="en-US" dirty="0"/>
                    </a:p>
                  </a:txBody>
                  <a:tcPr/>
                </a:tc>
                <a:tc>
                  <a:txBody>
                    <a:bodyPr/>
                    <a:lstStyle/>
                    <a:p>
                      <a:r>
                        <a:rPr lang="en-US" dirty="0" smtClean="0"/>
                        <a:t>Poor</a:t>
                      </a:r>
                      <a:r>
                        <a:rPr lang="en-US" baseline="0" dirty="0" smtClean="0"/>
                        <a:t> </a:t>
                      </a:r>
                      <a:r>
                        <a:rPr lang="en-US" dirty="0" smtClean="0"/>
                        <a:t>critique</a:t>
                      </a:r>
                      <a:r>
                        <a:rPr lang="en-US" baseline="0" dirty="0" smtClean="0"/>
                        <a:t> of opposing argument  &amp; no use of sources.</a:t>
                      </a:r>
                      <a:endParaRPr lang="en-US" dirty="0"/>
                    </a:p>
                  </a:txBody>
                  <a:tcPr/>
                </a:tc>
                <a:tc>
                  <a:txBody>
                    <a:bodyPr/>
                    <a:lstStyle/>
                    <a:p>
                      <a:r>
                        <a:rPr lang="en-US" dirty="0" smtClean="0"/>
                        <a:t>Limited evidence for challenging opposing argument.</a:t>
                      </a:r>
                      <a:endParaRPr lang="en-US" dirty="0"/>
                    </a:p>
                  </a:txBody>
                  <a:tcPr/>
                </a:tc>
                <a:tc>
                  <a:txBody>
                    <a:bodyPr/>
                    <a:lstStyle/>
                    <a:p>
                      <a:r>
                        <a:rPr lang="en-US" dirty="0" smtClean="0"/>
                        <a:t>Critically examined and challenged</a:t>
                      </a:r>
                      <a:r>
                        <a:rPr lang="en-US" baseline="0" dirty="0" smtClean="0"/>
                        <a:t> </a:t>
                      </a:r>
                      <a:r>
                        <a:rPr lang="en-US" dirty="0" smtClean="0"/>
                        <a:t>the opposing</a:t>
                      </a:r>
                      <a:r>
                        <a:rPr lang="en-US" baseline="0" dirty="0" smtClean="0"/>
                        <a:t> </a:t>
                      </a:r>
                      <a:r>
                        <a:rPr lang="en-US" dirty="0" smtClean="0"/>
                        <a:t>argument</a:t>
                      </a:r>
                      <a:r>
                        <a:rPr lang="en-US" baseline="0" dirty="0" smtClean="0"/>
                        <a:t> with evidence</a:t>
                      </a:r>
                      <a:endParaRPr lang="en-US" dirty="0"/>
                    </a:p>
                  </a:txBody>
                  <a:tcPr/>
                </a:tc>
              </a:tr>
              <a:tr h="1200301">
                <a:tc>
                  <a:txBody>
                    <a:bodyPr/>
                    <a:lstStyle/>
                    <a:p>
                      <a:r>
                        <a:rPr lang="en-US" dirty="0" smtClean="0"/>
                        <a:t>Addressing Audience Questions</a:t>
                      </a:r>
                      <a:endParaRPr lang="en-US" dirty="0"/>
                    </a:p>
                  </a:txBody>
                  <a:tcPr/>
                </a:tc>
                <a:tc>
                  <a:txBody>
                    <a:bodyPr/>
                    <a:lstStyle/>
                    <a:p>
                      <a:r>
                        <a:rPr lang="en-US" dirty="0" smtClean="0"/>
                        <a:t>Relied</a:t>
                      </a:r>
                      <a:r>
                        <a:rPr lang="en-US" baseline="0" dirty="0" smtClean="0"/>
                        <a:t> too heavily on opinions and not authorities. </a:t>
                      </a:r>
                      <a:endParaRPr lang="en-US" dirty="0"/>
                    </a:p>
                  </a:txBody>
                  <a:tcPr/>
                </a:tc>
                <a:tc>
                  <a:txBody>
                    <a:bodyPr/>
                    <a:lstStyle/>
                    <a:p>
                      <a:r>
                        <a:rPr lang="en-US" dirty="0" smtClean="0"/>
                        <a:t>Limited use of authorities in response to questions.</a:t>
                      </a:r>
                      <a:endParaRPr lang="en-US" dirty="0"/>
                    </a:p>
                  </a:txBody>
                  <a:tcPr/>
                </a:tc>
                <a:tc>
                  <a:txBody>
                    <a:bodyPr/>
                    <a:lstStyle/>
                    <a:p>
                      <a:r>
                        <a:rPr lang="en-US" dirty="0" smtClean="0"/>
                        <a:t>Accurately</a:t>
                      </a:r>
                      <a:r>
                        <a:rPr lang="en-US" baseline="0" dirty="0" smtClean="0"/>
                        <a:t> relied on authorities  in </a:t>
                      </a:r>
                      <a:r>
                        <a:rPr lang="en-US" dirty="0" smtClean="0"/>
                        <a:t>response</a:t>
                      </a:r>
                      <a:r>
                        <a:rPr lang="en-US" baseline="0" dirty="0" smtClean="0"/>
                        <a:t> </a:t>
                      </a:r>
                      <a:r>
                        <a:rPr lang="en-US" dirty="0" smtClean="0"/>
                        <a:t>to questions.</a:t>
                      </a:r>
                      <a:r>
                        <a:rPr lang="en-US" baseline="0" dirty="0" smtClean="0"/>
                        <a:t> </a:t>
                      </a:r>
                      <a:endParaRPr lang="en-US" dirty="0"/>
                    </a:p>
                  </a:txBody>
                  <a:tcPr/>
                </a:tc>
              </a:tr>
              <a:tr h="925863">
                <a:tc>
                  <a:txBody>
                    <a:bodyPr/>
                    <a:lstStyle/>
                    <a:p>
                      <a:r>
                        <a:rPr lang="en-US" dirty="0" smtClean="0"/>
                        <a:t>Sources</a:t>
                      </a:r>
                      <a:endParaRPr lang="en-US" dirty="0"/>
                    </a:p>
                  </a:txBody>
                  <a:tcPr/>
                </a:tc>
                <a:tc>
                  <a:txBody>
                    <a:bodyPr/>
                    <a:lstStyle/>
                    <a:p>
                      <a:r>
                        <a:rPr lang="en-US" dirty="0" smtClean="0"/>
                        <a:t>Lacked empirical evidence to support claims.</a:t>
                      </a:r>
                      <a:endParaRPr lang="en-US" dirty="0"/>
                    </a:p>
                  </a:txBody>
                  <a:tcPr/>
                </a:tc>
                <a:tc>
                  <a:txBody>
                    <a:bodyPr/>
                    <a:lstStyle/>
                    <a:p>
                      <a:r>
                        <a:rPr lang="en-US" dirty="0" smtClean="0"/>
                        <a:t>Limited use of empirical</a:t>
                      </a:r>
                      <a:r>
                        <a:rPr lang="en-US" baseline="0" dirty="0" smtClean="0"/>
                        <a:t> research .</a:t>
                      </a:r>
                      <a:endParaRPr lang="en-US" dirty="0"/>
                    </a:p>
                  </a:txBody>
                  <a:tcPr/>
                </a:tc>
                <a:tc>
                  <a:txBody>
                    <a:bodyPr/>
                    <a:lstStyle/>
                    <a:p>
                      <a:r>
                        <a:rPr lang="en-US" dirty="0" smtClean="0"/>
                        <a:t>Incorporate d quantitative data to support claims. </a:t>
                      </a:r>
                      <a:endParaRPr lang="en-US" dirty="0"/>
                    </a:p>
                  </a:txBody>
                  <a:tcPr/>
                </a:tc>
              </a:tr>
            </a:tbl>
          </a:graphicData>
        </a:graphic>
      </p:graphicFrame>
    </p:spTree>
    <p:extLst>
      <p:ext uri="{BB962C8B-B14F-4D97-AF65-F5344CB8AC3E}">
        <p14:creationId xmlns:p14="http://schemas.microsoft.com/office/powerpoint/2010/main" val="2144463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Oral Critical Thinking</a:t>
            </a:r>
            <a:endParaRPr lang="en-US" dirty="0"/>
          </a:p>
        </p:txBody>
      </p:sp>
      <p:sp>
        <p:nvSpPr>
          <p:cNvPr id="3" name="Content Placeholder 2"/>
          <p:cNvSpPr>
            <a:spLocks noGrp="1"/>
          </p:cNvSpPr>
          <p:nvPr>
            <p:ph idx="1"/>
          </p:nvPr>
        </p:nvSpPr>
        <p:spPr>
          <a:xfrm>
            <a:off x="457200" y="2696528"/>
            <a:ext cx="8458200" cy="3704272"/>
          </a:xfrm>
        </p:spPr>
        <p:txBody>
          <a:bodyPr numCol="2">
            <a:normAutofit fontScale="85000" lnSpcReduction="10000"/>
          </a:bodyPr>
          <a:lstStyle/>
          <a:p>
            <a:pPr marL="0" indent="0">
              <a:buNone/>
            </a:pPr>
            <a:r>
              <a:rPr lang="en-US" sz="1800" b="1" dirty="0" smtClean="0"/>
              <a:t>Presentation</a:t>
            </a:r>
            <a:r>
              <a:rPr lang="en-US" sz="1800" dirty="0" smtClean="0"/>
              <a:t>	 </a:t>
            </a:r>
          </a:p>
          <a:p>
            <a:pPr marL="0" indent="0">
              <a:buNone/>
            </a:pPr>
            <a:r>
              <a:rPr lang="en-US" sz="1800" dirty="0" smtClean="0"/>
              <a:t>	Time    ________</a:t>
            </a:r>
          </a:p>
          <a:p>
            <a:pPr marL="0" indent="0">
              <a:buNone/>
            </a:pPr>
            <a:r>
              <a:rPr lang="en-US" sz="1800" dirty="0" smtClean="0"/>
              <a:t>	Flow    ________</a:t>
            </a:r>
          </a:p>
          <a:p>
            <a:pPr marL="0" indent="0">
              <a:buNone/>
            </a:pPr>
            <a:r>
              <a:rPr lang="en-US" sz="1800" dirty="0" smtClean="0"/>
              <a:t>	Clarity ________</a:t>
            </a:r>
          </a:p>
          <a:p>
            <a:pPr marL="0" indent="0">
              <a:buNone/>
            </a:pPr>
            <a:endParaRPr lang="en-US" sz="1800" b="1" dirty="0" smtClean="0"/>
          </a:p>
          <a:p>
            <a:pPr marL="0" indent="0">
              <a:buNone/>
            </a:pPr>
            <a:r>
              <a:rPr lang="en-US" sz="1800" b="1" dirty="0" smtClean="0"/>
              <a:t>Argument</a:t>
            </a:r>
          </a:p>
          <a:p>
            <a:pPr marL="0" indent="0">
              <a:buNone/>
            </a:pPr>
            <a:r>
              <a:rPr lang="en-US" sz="1800" dirty="0" smtClean="0"/>
              <a:t>   Support for Claims ________</a:t>
            </a:r>
          </a:p>
          <a:p>
            <a:pPr marL="0" indent="0">
              <a:buNone/>
            </a:pPr>
            <a:r>
              <a:rPr lang="en-US" sz="1800" dirty="0" smtClean="0"/>
              <a:t>	Accuracy ________</a:t>
            </a:r>
          </a:p>
          <a:p>
            <a:pPr marL="0" indent="0">
              <a:buNone/>
            </a:pPr>
            <a:r>
              <a:rPr lang="en-US" sz="1800" dirty="0" smtClean="0"/>
              <a:t>	Strength   ________		</a:t>
            </a:r>
          </a:p>
          <a:p>
            <a:pPr marL="0" indent="0">
              <a:buNone/>
            </a:pPr>
            <a:endParaRPr lang="en-US" sz="1800" dirty="0"/>
          </a:p>
          <a:p>
            <a:pPr marL="0" indent="0">
              <a:buNone/>
            </a:pPr>
            <a:r>
              <a:rPr lang="en-US" sz="1800" b="1" dirty="0" smtClean="0"/>
              <a:t>Addressing Opposing points </a:t>
            </a:r>
          </a:p>
          <a:p>
            <a:pPr marL="0" indent="0">
              <a:buNone/>
            </a:pPr>
            <a:r>
              <a:rPr lang="en-US" sz="1800" dirty="0" smtClean="0"/>
              <a:t>	Use of Sources ______</a:t>
            </a:r>
          </a:p>
          <a:p>
            <a:pPr marL="0" indent="0">
              <a:buNone/>
            </a:pPr>
            <a:r>
              <a:rPr lang="en-US" sz="1800" dirty="0" smtClean="0"/>
              <a:t>	Strength _______</a:t>
            </a:r>
          </a:p>
          <a:p>
            <a:pPr marL="0" indent="0">
              <a:buNone/>
            </a:pPr>
            <a:r>
              <a:rPr lang="en-US" sz="1800" dirty="0" smtClean="0"/>
              <a:t>	Clarity   _______</a:t>
            </a:r>
          </a:p>
          <a:p>
            <a:pPr marL="0" indent="0">
              <a:buNone/>
            </a:pPr>
            <a:r>
              <a:rPr lang="en-US" sz="1800" b="1" dirty="0" smtClean="0"/>
              <a:t>Addressing the audience questions</a:t>
            </a:r>
          </a:p>
          <a:p>
            <a:pPr marL="0" indent="0">
              <a:buNone/>
            </a:pPr>
            <a:r>
              <a:rPr lang="en-US" sz="1800" dirty="0" smtClean="0"/>
              <a:t>	Answer questions _______ </a:t>
            </a:r>
          </a:p>
          <a:p>
            <a:pPr marL="0" indent="0">
              <a:buNone/>
            </a:pPr>
            <a:r>
              <a:rPr lang="en-US" sz="1800" dirty="0" smtClean="0"/>
              <a:t>	Incorporate quantitative support __</a:t>
            </a:r>
          </a:p>
          <a:p>
            <a:pPr marL="0" indent="0">
              <a:buNone/>
            </a:pPr>
            <a:r>
              <a:rPr lang="en-US" sz="1800" dirty="0" smtClean="0"/>
              <a:t>	Clarity of Response ________</a:t>
            </a:r>
          </a:p>
          <a:p>
            <a:pPr marL="0" indent="0">
              <a:buNone/>
            </a:pPr>
            <a:endParaRPr lang="en-US" sz="1800" dirty="0" smtClean="0"/>
          </a:p>
          <a:p>
            <a:pPr marL="0" indent="0">
              <a:buNone/>
            </a:pPr>
            <a:r>
              <a:rPr lang="en-US" sz="1800" b="1" dirty="0" smtClean="0"/>
              <a:t>Sources</a:t>
            </a:r>
          </a:p>
          <a:p>
            <a:pPr marL="0" indent="0">
              <a:buNone/>
            </a:pPr>
            <a:r>
              <a:rPr lang="en-US" sz="1800" dirty="0" smtClean="0"/>
              <a:t>	List of References ________</a:t>
            </a:r>
          </a:p>
          <a:p>
            <a:pPr marL="0" indent="0">
              <a:buNone/>
            </a:pPr>
            <a:r>
              <a:rPr lang="en-US" sz="1800" dirty="0" smtClean="0"/>
              <a:t>	Empirical Research _________</a:t>
            </a:r>
          </a:p>
          <a:p>
            <a:pPr marL="0" indent="0">
              <a:buNone/>
            </a:pPr>
            <a:r>
              <a:rPr lang="en-US" sz="1800" dirty="0" smtClean="0"/>
              <a:t>	Validity of Sources _________</a:t>
            </a:r>
          </a:p>
          <a:p>
            <a:pPr marL="0" indent="0">
              <a:buNone/>
            </a:pPr>
            <a:endParaRPr lang="en-US" sz="1800" dirty="0" smtClean="0"/>
          </a:p>
          <a:p>
            <a:pPr marL="0" indent="0">
              <a:buNone/>
            </a:pPr>
            <a:r>
              <a:rPr lang="en-US" sz="1800" b="1" dirty="0" smtClean="0"/>
              <a:t>Total Points Earned _______</a:t>
            </a:r>
          </a:p>
          <a:p>
            <a:pPr marL="0" indent="0">
              <a:buNone/>
            </a:pPr>
            <a:r>
              <a:rPr lang="en-US" sz="1800" b="1" dirty="0" smtClean="0"/>
              <a:t>Comments: </a:t>
            </a:r>
          </a:p>
          <a:p>
            <a:pPr marL="0" indent="0">
              <a:buNone/>
            </a:pPr>
            <a:endParaRPr lang="en-US" sz="1800" dirty="0"/>
          </a:p>
        </p:txBody>
      </p:sp>
      <p:sp>
        <p:nvSpPr>
          <p:cNvPr id="4" name="TextBox 3"/>
          <p:cNvSpPr txBox="1"/>
          <p:nvPr/>
        </p:nvSpPr>
        <p:spPr>
          <a:xfrm>
            <a:off x="381000" y="1219200"/>
            <a:ext cx="8077200" cy="1477328"/>
          </a:xfrm>
          <a:prstGeom prst="rect">
            <a:avLst/>
          </a:prstGeom>
          <a:noFill/>
        </p:spPr>
        <p:txBody>
          <a:bodyPr wrap="square" rtlCol="0">
            <a:spAutoFit/>
          </a:bodyPr>
          <a:lstStyle/>
          <a:p>
            <a:r>
              <a:rPr lang="en-US" b="1" u="sng" dirty="0" smtClean="0"/>
              <a:t>Student Evaluation Form:</a:t>
            </a:r>
          </a:p>
          <a:p>
            <a:r>
              <a:rPr lang="en-US" dirty="0" smtClean="0"/>
              <a:t>Your group’s debate presentation was evaluated on the five categories listed below.  Each category is worth three points.  The debate presentation is worth a total of 15 points.  Comments at the bottom of the evaluation will provide further clarity for your group’s score. </a:t>
            </a:r>
            <a:endParaRPr lang="en-US" dirty="0"/>
          </a:p>
        </p:txBody>
      </p:sp>
    </p:spTree>
    <p:extLst>
      <p:ext uri="{BB962C8B-B14F-4D97-AF65-F5344CB8AC3E}">
        <p14:creationId xmlns:p14="http://schemas.microsoft.com/office/powerpoint/2010/main" val="37242817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Sequenced revisions of an assignment prompt</a:t>
            </a:r>
            <a:r>
              <a:rPr lang="en-US" dirty="0" smtClean="0"/>
              <a:t/>
            </a:r>
            <a:br>
              <a:rPr lang="en-US" dirty="0" smtClean="0"/>
            </a:br>
            <a:r>
              <a:rPr lang="en-US" sz="3100" dirty="0" err="1" smtClean="0"/>
              <a:t>Weimin</a:t>
            </a:r>
            <a:r>
              <a:rPr lang="en-US" sz="3100" dirty="0" smtClean="0"/>
              <a:t> Sun, Philosophy</a:t>
            </a:r>
            <a:endParaRPr lang="en-US" sz="3100" dirty="0"/>
          </a:p>
        </p:txBody>
      </p:sp>
      <p:sp>
        <p:nvSpPr>
          <p:cNvPr id="3" name="Content Placeholder 2"/>
          <p:cNvSpPr>
            <a:spLocks noGrp="1"/>
          </p:cNvSpPr>
          <p:nvPr>
            <p:ph idx="1"/>
          </p:nvPr>
        </p:nvSpPr>
        <p:spPr/>
        <p:txBody>
          <a:bodyPr>
            <a:normAutofit/>
          </a:bodyPr>
          <a:lstStyle/>
          <a:p>
            <a:r>
              <a:rPr lang="en-US" dirty="0" smtClean="0"/>
              <a:t>Assignment 1</a:t>
            </a:r>
          </a:p>
          <a:p>
            <a:endParaRPr lang="en-US" dirty="0" smtClean="0"/>
          </a:p>
          <a:p>
            <a:pPr marL="0" indent="0">
              <a:buNone/>
            </a:pPr>
            <a:r>
              <a:rPr lang="en-US" dirty="0" smtClean="0"/>
              <a:t>After listening to Dr. A &amp; B’s talks and reading the accompanying pieces, what parts did you find clever and why, or what parts didn't hold water for you and why? You may also comment on other student's comments. At the very least, give a dissection of part of someone's argument, pointing out premises and conclusions.</a:t>
            </a:r>
            <a:endParaRPr lang="en-US" dirty="0"/>
          </a:p>
        </p:txBody>
      </p:sp>
    </p:spTree>
    <p:extLst>
      <p:ext uri="{BB962C8B-B14F-4D97-AF65-F5344CB8AC3E}">
        <p14:creationId xmlns:p14="http://schemas.microsoft.com/office/powerpoint/2010/main" val="35169008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to revise assignment 1</a:t>
            </a:r>
            <a:endParaRPr lang="en-US" dirty="0"/>
          </a:p>
        </p:txBody>
      </p:sp>
      <p:sp>
        <p:nvSpPr>
          <p:cNvPr id="3" name="Content Placeholder 2"/>
          <p:cNvSpPr>
            <a:spLocks noGrp="1"/>
          </p:cNvSpPr>
          <p:nvPr>
            <p:ph idx="1"/>
          </p:nvPr>
        </p:nvSpPr>
        <p:spPr/>
        <p:txBody>
          <a:bodyPr/>
          <a:lstStyle/>
          <a:p>
            <a:r>
              <a:rPr lang="en-US" dirty="0" smtClean="0"/>
              <a:t>This is the first assignment for this critical thinking course. The initial assignment 1 did not give specific details on what we look for from students’ critical responses, and we get varied responses from students. </a:t>
            </a:r>
            <a:endParaRPr lang="en-US" dirty="0" smtClean="0"/>
          </a:p>
          <a:p>
            <a:pPr marL="0" indent="0">
              <a:buNone/>
            </a:pPr>
            <a:endParaRPr lang="en-US" dirty="0" smtClean="0"/>
          </a:p>
          <a:p>
            <a:r>
              <a:rPr lang="en-US" dirty="0" smtClean="0"/>
              <a:t>As a result, we revised the assignment to make sure that students would think critically about the issues. </a:t>
            </a:r>
            <a:endParaRPr lang="en-US" dirty="0"/>
          </a:p>
        </p:txBody>
      </p:sp>
    </p:spTree>
    <p:extLst>
      <p:ext uri="{BB962C8B-B14F-4D97-AF65-F5344CB8AC3E}">
        <p14:creationId xmlns:p14="http://schemas.microsoft.com/office/powerpoint/2010/main" val="38364721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1 --revised</a:t>
            </a:r>
            <a:endParaRPr lang="en-US" dirty="0"/>
          </a:p>
        </p:txBody>
      </p:sp>
      <p:sp>
        <p:nvSpPr>
          <p:cNvPr id="3" name="Content Placeholder 2"/>
          <p:cNvSpPr>
            <a:spLocks noGrp="1"/>
          </p:cNvSpPr>
          <p:nvPr>
            <p:ph idx="1"/>
          </p:nvPr>
        </p:nvSpPr>
        <p:spPr/>
        <p:txBody>
          <a:bodyPr>
            <a:normAutofit/>
          </a:bodyPr>
          <a:lstStyle/>
          <a:p>
            <a:r>
              <a:rPr lang="en-US" dirty="0" smtClean="0"/>
              <a:t>We just had two great lectures. In </a:t>
            </a:r>
            <a:r>
              <a:rPr lang="en-US" dirty="0"/>
              <a:t>your critical response, please address the following questions</a:t>
            </a:r>
            <a:r>
              <a:rPr lang="en-US" dirty="0" smtClean="0"/>
              <a:t>.</a:t>
            </a:r>
          </a:p>
          <a:p>
            <a:pPr marL="0" indent="0">
              <a:buNone/>
            </a:pPr>
            <a:r>
              <a:rPr lang="en-US" dirty="0"/>
              <a:t> </a:t>
            </a:r>
          </a:p>
          <a:p>
            <a:pPr lvl="1" indent="0">
              <a:buNone/>
            </a:pPr>
            <a:r>
              <a:rPr lang="en-US" dirty="0" smtClean="0"/>
              <a:t>1. What </a:t>
            </a:r>
            <a:r>
              <a:rPr lang="en-US" dirty="0"/>
              <a:t>did the speakers try to argue for? That is, what are their main theses? Try to state as clearly and precisely as you can. </a:t>
            </a:r>
            <a:endParaRPr lang="en-US" dirty="0" smtClean="0"/>
          </a:p>
          <a:p>
            <a:pPr marL="914400" lvl="1" indent="-457200">
              <a:buAutoNum type="arabicPeriod"/>
            </a:pPr>
            <a:endParaRPr lang="en-US" dirty="0"/>
          </a:p>
          <a:p>
            <a:pPr marL="457200" lvl="1" indent="0">
              <a:buNone/>
            </a:pPr>
            <a:r>
              <a:rPr lang="en-US" dirty="0"/>
              <a:t>2. Detail some arguments that the speakers used to support their main idea. </a:t>
            </a:r>
            <a:endParaRPr lang="en-US" dirty="0" smtClean="0"/>
          </a:p>
          <a:p>
            <a:pPr marL="457200" lvl="1" indent="0">
              <a:buNone/>
            </a:pPr>
            <a:endParaRPr lang="en-US" dirty="0"/>
          </a:p>
          <a:p>
            <a:pPr marL="457200" lvl="1" indent="0">
              <a:buNone/>
            </a:pPr>
            <a:r>
              <a:rPr lang="en-US" dirty="0"/>
              <a:t>3. Are there any differences between Dr. </a:t>
            </a:r>
            <a:r>
              <a:rPr lang="en-US" dirty="0" smtClean="0"/>
              <a:t>A </a:t>
            </a:r>
            <a:r>
              <a:rPr lang="en-US" dirty="0"/>
              <a:t>and Dr. </a:t>
            </a:r>
            <a:r>
              <a:rPr lang="en-US" dirty="0" smtClean="0"/>
              <a:t>B's </a:t>
            </a:r>
            <a:r>
              <a:rPr lang="en-US" dirty="0"/>
              <a:t>views on human nature? If so, what are their differences? </a:t>
            </a:r>
          </a:p>
          <a:p>
            <a:endParaRPr lang="en-US" dirty="0"/>
          </a:p>
        </p:txBody>
      </p:sp>
    </p:spTree>
    <p:extLst>
      <p:ext uri="{BB962C8B-B14F-4D97-AF65-F5344CB8AC3E}">
        <p14:creationId xmlns:p14="http://schemas.microsoft.com/office/powerpoint/2010/main" val="40624502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sz="2200" dirty="0" smtClean="0"/>
              <a:t/>
            </a:r>
            <a:br>
              <a:rPr lang="en-US" sz="2200" dirty="0" smtClean="0"/>
            </a:br>
            <a:r>
              <a:rPr lang="en-US" sz="2200" dirty="0" smtClean="0"/>
              <a:t>The </a:t>
            </a:r>
            <a:r>
              <a:rPr lang="en-US" sz="2200" dirty="0" smtClean="0"/>
              <a:t>assignment revised again - students are asked to apply more critical thinking tools (e.g. argument evaluation and argument development): </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marL="457200" lvl="1" indent="0">
              <a:buNone/>
            </a:pPr>
            <a:r>
              <a:rPr lang="en-US" sz="2000" dirty="0" smtClean="0"/>
              <a:t>Both </a:t>
            </a:r>
            <a:r>
              <a:rPr lang="en-US" sz="2000" dirty="0"/>
              <a:t>Prof. </a:t>
            </a:r>
            <a:r>
              <a:rPr lang="en-US" sz="2000" dirty="0" smtClean="0"/>
              <a:t>A and B’s talks </a:t>
            </a:r>
            <a:r>
              <a:rPr lang="en-US" sz="2000" dirty="0"/>
              <a:t>are very stimulating, and are nice topics for your critical review. Try to answer to the following questions in your critical review, and analyze them in a deeper way. </a:t>
            </a:r>
            <a:endParaRPr lang="en-US" sz="2000" dirty="0" smtClean="0"/>
          </a:p>
          <a:p>
            <a:pPr marL="457200" lvl="1" indent="0">
              <a:buNone/>
            </a:pPr>
            <a:endParaRPr lang="en-US" sz="2000" dirty="0"/>
          </a:p>
          <a:p>
            <a:pPr marL="857250" lvl="2" indent="0">
              <a:buNone/>
            </a:pPr>
            <a:r>
              <a:rPr lang="en-US" sz="2000" dirty="0"/>
              <a:t>1.What is Prof. </a:t>
            </a:r>
            <a:r>
              <a:rPr lang="en-US" sz="2000" dirty="0" smtClean="0"/>
              <a:t>A’s main </a:t>
            </a:r>
            <a:r>
              <a:rPr lang="en-US" sz="2000" dirty="0"/>
              <a:t>thesis in her talk? (That is, what does she try to argue for?) How does she support her thesis?</a:t>
            </a:r>
          </a:p>
          <a:p>
            <a:pPr marL="857250" lvl="2" indent="0">
              <a:buNone/>
            </a:pPr>
            <a:r>
              <a:rPr lang="en-US" sz="2000" dirty="0"/>
              <a:t>2. Do you agree with Prof. </a:t>
            </a:r>
            <a:r>
              <a:rPr lang="en-US" sz="2000" dirty="0" smtClean="0"/>
              <a:t>A’s </a:t>
            </a:r>
            <a:r>
              <a:rPr lang="en-US" sz="2000" dirty="0"/>
              <a:t>position or her arguments? Is there anything that you think needs to be better clarified or supported?</a:t>
            </a:r>
          </a:p>
          <a:p>
            <a:pPr marL="857250" lvl="2" indent="0">
              <a:buNone/>
            </a:pPr>
            <a:r>
              <a:rPr lang="en-US" sz="2000" dirty="0"/>
              <a:t>3. What is Prof. </a:t>
            </a:r>
            <a:r>
              <a:rPr lang="en-US" sz="2000" dirty="0" smtClean="0"/>
              <a:t>B’s </a:t>
            </a:r>
            <a:r>
              <a:rPr lang="en-US" sz="2000" dirty="0"/>
              <a:t>main thesis in his talk? (What does he try to argue for in his talk?) And how did Prof. </a:t>
            </a:r>
            <a:r>
              <a:rPr lang="en-US" sz="2000" dirty="0" smtClean="0"/>
              <a:t>B argue </a:t>
            </a:r>
            <a:r>
              <a:rPr lang="en-US" sz="2000" dirty="0"/>
              <a:t>for his main position?</a:t>
            </a:r>
          </a:p>
          <a:p>
            <a:pPr marL="857250" lvl="2" indent="0">
              <a:buNone/>
            </a:pPr>
            <a:r>
              <a:rPr lang="en-US" sz="2000" dirty="0"/>
              <a:t>4. Do you agree with Prof. </a:t>
            </a:r>
            <a:r>
              <a:rPr lang="en-US" sz="2000" dirty="0" smtClean="0"/>
              <a:t>B’s position </a:t>
            </a:r>
            <a:r>
              <a:rPr lang="en-US" sz="2000" dirty="0"/>
              <a:t>or his arguments? Why or why not? Give some detailed reasons to support your own position</a:t>
            </a:r>
            <a:r>
              <a:rPr lang="en-US" sz="2000" dirty="0" smtClean="0"/>
              <a:t>.</a:t>
            </a:r>
            <a:endParaRPr lang="en-US" sz="2000" dirty="0"/>
          </a:p>
        </p:txBody>
      </p:sp>
    </p:spTree>
    <p:extLst>
      <p:ext uri="{BB962C8B-B14F-4D97-AF65-F5344CB8AC3E}">
        <p14:creationId xmlns:p14="http://schemas.microsoft.com/office/powerpoint/2010/main" val="34380790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Kristina Meshelski, Philosophy</a:t>
            </a:r>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r>
              <a:rPr lang="en-US" dirty="0" smtClean="0"/>
              <a:t>“Can a machine think? Discuss Turing and Searle in your paper.”</a:t>
            </a:r>
          </a:p>
          <a:p>
            <a:endParaRPr lang="en-US" dirty="0"/>
          </a:p>
          <a:p>
            <a:pPr lvl="1"/>
            <a:r>
              <a:rPr lang="en-US" dirty="0" smtClean="0"/>
              <a:t>Bloom’s Taxonomy: Evaluate</a:t>
            </a:r>
            <a:endParaRPr lang="en-US" dirty="0"/>
          </a:p>
        </p:txBody>
      </p:sp>
    </p:spTree>
    <p:extLst>
      <p:ext uri="{BB962C8B-B14F-4D97-AF65-F5344CB8AC3E}">
        <p14:creationId xmlns:p14="http://schemas.microsoft.com/office/powerpoint/2010/main" val="14348023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8964" y="914400"/>
            <a:ext cx="6934436"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143000" y="381000"/>
            <a:ext cx="3429000" cy="369332"/>
          </a:xfrm>
          <a:prstGeom prst="rect">
            <a:avLst/>
          </a:prstGeom>
          <a:noFill/>
        </p:spPr>
        <p:txBody>
          <a:bodyPr wrap="square" rtlCol="0">
            <a:spAutoFit/>
          </a:bodyPr>
          <a:lstStyle/>
          <a:p>
            <a:r>
              <a:rPr lang="en-US" dirty="0" smtClean="0"/>
              <a:t>Helpful Hints</a:t>
            </a:r>
            <a:endParaRPr lang="en-US" dirty="0"/>
          </a:p>
        </p:txBody>
      </p:sp>
    </p:spTree>
    <p:extLst>
      <p:ext uri="{BB962C8B-B14F-4D97-AF65-F5344CB8AC3E}">
        <p14:creationId xmlns:p14="http://schemas.microsoft.com/office/powerpoint/2010/main" val="17199103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5775" y="87313"/>
            <a:ext cx="5630863" cy="668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948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At what levels does critical thinking occur?</a:t>
            </a:r>
            <a:endParaRPr lang="en-US" sz="40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1219201"/>
            <a:ext cx="7135024" cy="5029200"/>
          </a:xfrm>
          <a:prstGeom prst="rect">
            <a:avLst/>
          </a:prstGeom>
        </p:spPr>
      </p:pic>
    </p:spTree>
    <p:extLst>
      <p:ext uri="{BB962C8B-B14F-4D97-AF65-F5344CB8AC3E}">
        <p14:creationId xmlns:p14="http://schemas.microsoft.com/office/powerpoint/2010/main" val="30047675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sz="3600" dirty="0" smtClean="0"/>
              <a:t>What do you think?</a:t>
            </a:r>
            <a:endParaRPr lang="en-US" sz="3600" dirty="0"/>
          </a:p>
        </p:txBody>
      </p:sp>
      <p:sp>
        <p:nvSpPr>
          <p:cNvPr id="3" name="Content Placeholder 2"/>
          <p:cNvSpPr>
            <a:spLocks noGrp="1"/>
          </p:cNvSpPr>
          <p:nvPr>
            <p:ph idx="1"/>
          </p:nvPr>
        </p:nvSpPr>
        <p:spPr>
          <a:xfrm>
            <a:off x="457200" y="1219200"/>
            <a:ext cx="8229600" cy="4906963"/>
          </a:xfrm>
        </p:spPr>
        <p:txBody>
          <a:bodyPr>
            <a:normAutofit fontScale="70000" lnSpcReduction="20000"/>
          </a:bodyPr>
          <a:lstStyle/>
          <a:p>
            <a:pPr marL="0" indent="0">
              <a:buNone/>
            </a:pPr>
            <a:r>
              <a:rPr lang="en-US" b="1" dirty="0"/>
              <a:t>Utilizing the above information, and the Affective, Cognitive, and Behavioral Components</a:t>
            </a:r>
          </a:p>
          <a:p>
            <a:pPr marL="0" indent="0">
              <a:buNone/>
            </a:pPr>
            <a:r>
              <a:rPr lang="en-US" b="1" dirty="0"/>
              <a:t>from The Critical Thinking Process document</a:t>
            </a:r>
            <a:r>
              <a:rPr lang="en-US" dirty="0"/>
              <a:t>, answer the following questions and </a:t>
            </a:r>
            <a:r>
              <a:rPr lang="en-US" dirty="0" smtClean="0"/>
              <a:t>submit your </a:t>
            </a:r>
            <a:r>
              <a:rPr lang="en-US" dirty="0"/>
              <a:t>written response in essay form to the Judicial Affairs office, srhoten@fullerton.edu, </a:t>
            </a:r>
            <a:r>
              <a:rPr lang="en-US" dirty="0" smtClean="0"/>
              <a:t>by 5:00 </a:t>
            </a:r>
            <a:r>
              <a:rPr lang="en-US" dirty="0"/>
              <a:t>PM on the date specified on your Administrative Review form. Your essay must be </a:t>
            </a:r>
            <a:r>
              <a:rPr lang="en-US" dirty="0" smtClean="0"/>
              <a:t>2-3 pages</a:t>
            </a:r>
            <a:r>
              <a:rPr lang="en-US" dirty="0"/>
              <a:t>: typed, double-spaced, 12-point type, properly cited, with appropriate language, </a:t>
            </a:r>
            <a:r>
              <a:rPr lang="en-US" dirty="0" smtClean="0"/>
              <a:t>grammar and </a:t>
            </a:r>
            <a:r>
              <a:rPr lang="en-US" dirty="0"/>
              <a:t>spelling</a:t>
            </a:r>
            <a:r>
              <a:rPr lang="en-US" dirty="0" smtClean="0"/>
              <a:t>.</a:t>
            </a:r>
          </a:p>
          <a:p>
            <a:endParaRPr lang="en-US" dirty="0"/>
          </a:p>
          <a:p>
            <a:pPr marL="0" indent="0">
              <a:buNone/>
            </a:pPr>
            <a:r>
              <a:rPr lang="en-US" b="1" dirty="0"/>
              <a:t>1. Identify the issues </a:t>
            </a:r>
            <a:r>
              <a:rPr lang="en-US" dirty="0"/>
              <a:t>which caused you to be referred to the Judicial Affairs Office.</a:t>
            </a:r>
          </a:p>
          <a:p>
            <a:pPr marL="0" indent="0">
              <a:buNone/>
            </a:pPr>
            <a:r>
              <a:rPr lang="en-US" b="1" dirty="0"/>
              <a:t>2. Analyze the facts </a:t>
            </a:r>
            <a:r>
              <a:rPr lang="en-US" dirty="0"/>
              <a:t>about the incident and explain how you made your decisions.</a:t>
            </a:r>
          </a:p>
          <a:p>
            <a:pPr marL="0" indent="0">
              <a:buNone/>
            </a:pPr>
            <a:r>
              <a:rPr lang="en-US" b="1" dirty="0"/>
              <a:t>3. Evaluate your actions </a:t>
            </a:r>
            <a:r>
              <a:rPr lang="en-US" dirty="0"/>
              <a:t>and assess how you now see how you used information to </a:t>
            </a:r>
            <a:r>
              <a:rPr lang="en-US" dirty="0" smtClean="0"/>
              <a:t>make your </a:t>
            </a:r>
            <a:r>
              <a:rPr lang="en-US" dirty="0"/>
              <a:t>decisions.</a:t>
            </a:r>
          </a:p>
          <a:p>
            <a:pPr marL="0" indent="0">
              <a:buNone/>
            </a:pPr>
            <a:r>
              <a:rPr lang="en-US" b="1" dirty="0"/>
              <a:t>4. </a:t>
            </a:r>
            <a:r>
              <a:rPr lang="en-US" dirty="0"/>
              <a:t>What </a:t>
            </a:r>
            <a:r>
              <a:rPr lang="en-US" b="1" dirty="0"/>
              <a:t>conclusions </a:t>
            </a:r>
            <a:r>
              <a:rPr lang="en-US" dirty="0"/>
              <a:t>can you make about how you made your decisions?</a:t>
            </a:r>
          </a:p>
          <a:p>
            <a:pPr marL="0" indent="0">
              <a:buNone/>
            </a:pPr>
            <a:r>
              <a:rPr lang="en-US" b="1" dirty="0"/>
              <a:t>5. </a:t>
            </a:r>
            <a:r>
              <a:rPr lang="en-US" dirty="0"/>
              <a:t>Explain the </a:t>
            </a:r>
            <a:r>
              <a:rPr lang="en-US" b="1" dirty="0"/>
              <a:t>assumptions </a:t>
            </a:r>
            <a:r>
              <a:rPr lang="en-US" dirty="0"/>
              <a:t>that you had that caused you to take these actions. Why </a:t>
            </a:r>
            <a:r>
              <a:rPr lang="en-US" dirty="0" smtClean="0"/>
              <a:t>were these </a:t>
            </a:r>
            <a:r>
              <a:rPr lang="en-US" dirty="0"/>
              <a:t>assumptions faulty? What information did you fail to consider?</a:t>
            </a:r>
          </a:p>
          <a:p>
            <a:pPr marL="0" indent="0">
              <a:buNone/>
            </a:pPr>
            <a:r>
              <a:rPr lang="en-US" b="1" dirty="0"/>
              <a:t>6. </a:t>
            </a:r>
            <a:r>
              <a:rPr lang="en-US" dirty="0"/>
              <a:t>How did your behavior </a:t>
            </a:r>
            <a:r>
              <a:rPr lang="en-US" b="1" dirty="0"/>
              <a:t>impact other members of the community</a:t>
            </a:r>
            <a:r>
              <a:rPr lang="en-US" dirty="0"/>
              <a:t>?</a:t>
            </a:r>
          </a:p>
          <a:p>
            <a:pPr marL="0" indent="0">
              <a:buNone/>
            </a:pPr>
            <a:r>
              <a:rPr lang="en-US" b="1" dirty="0"/>
              <a:t>7. </a:t>
            </a:r>
            <a:r>
              <a:rPr lang="en-US" dirty="0"/>
              <a:t>What have you </a:t>
            </a:r>
            <a:r>
              <a:rPr lang="en-US" b="1" dirty="0"/>
              <a:t>learned </a:t>
            </a:r>
            <a:r>
              <a:rPr lang="en-US" dirty="0"/>
              <a:t>from this incident and completion of this exercise?</a:t>
            </a:r>
          </a:p>
          <a:p>
            <a:pPr marL="0" indent="0">
              <a:buNone/>
            </a:pPr>
            <a:r>
              <a:rPr lang="en-US" b="1" dirty="0"/>
              <a:t>8. </a:t>
            </a:r>
            <a:r>
              <a:rPr lang="en-US" dirty="0"/>
              <a:t>What will you </a:t>
            </a:r>
            <a:r>
              <a:rPr lang="en-US" b="1" dirty="0"/>
              <a:t>do differently </a:t>
            </a:r>
            <a:r>
              <a:rPr lang="en-US" dirty="0"/>
              <a:t>in the future in terms of the decisions you make?</a:t>
            </a:r>
          </a:p>
        </p:txBody>
      </p:sp>
    </p:spTree>
    <p:extLst>
      <p:ext uri="{BB962C8B-B14F-4D97-AF65-F5344CB8AC3E}">
        <p14:creationId xmlns:p14="http://schemas.microsoft.com/office/powerpoint/2010/main" val="19892408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Want to work on an assignment prompt?</a:t>
            </a:r>
            <a:endParaRPr lang="en-US" sz="3600" dirty="0"/>
          </a:p>
        </p:txBody>
      </p:sp>
      <p:sp>
        <p:nvSpPr>
          <p:cNvPr id="3" name="Content Placeholder 2"/>
          <p:cNvSpPr>
            <a:spLocks noGrp="1"/>
          </p:cNvSpPr>
          <p:nvPr>
            <p:ph idx="1"/>
          </p:nvPr>
        </p:nvSpPr>
        <p:spPr/>
        <p:txBody>
          <a:bodyPr/>
          <a:lstStyle/>
          <a:p>
            <a:r>
              <a:rPr lang="en-US" dirty="0" smtClean="0"/>
              <a:t>Contact:</a:t>
            </a:r>
          </a:p>
          <a:p>
            <a:pPr marL="0" indent="0">
              <a:buNone/>
            </a:pPr>
            <a:endParaRPr lang="en-US" dirty="0" smtClean="0"/>
          </a:p>
          <a:p>
            <a:pPr marL="0" indent="0">
              <a:buNone/>
            </a:pPr>
            <a:r>
              <a:rPr lang="en-US" dirty="0" smtClean="0"/>
              <a:t>Krantz</a:t>
            </a:r>
            <a:r>
              <a:rPr lang="en-US" dirty="0"/>
              <a:t>, Joel </a:t>
            </a:r>
            <a:r>
              <a:rPr lang="en-US" dirty="0" smtClean="0">
                <a:hlinkClick r:id="rId2"/>
              </a:rPr>
              <a:t>joel.krantz@csun.edu</a:t>
            </a:r>
            <a:endParaRPr lang="en-US" dirty="0" smtClean="0"/>
          </a:p>
          <a:p>
            <a:pPr marL="0" indent="0">
              <a:buNone/>
            </a:pPr>
            <a:r>
              <a:rPr lang="en-US" dirty="0"/>
              <a:t>Meshelski, Kristina </a:t>
            </a:r>
            <a:r>
              <a:rPr lang="en-US" dirty="0" smtClean="0">
                <a:hlinkClick r:id="rId3"/>
              </a:rPr>
              <a:t>kristina.meshelski@csun.edu</a:t>
            </a:r>
            <a:endParaRPr lang="en-US" dirty="0" smtClean="0"/>
          </a:p>
          <a:p>
            <a:pPr marL="0" indent="0">
              <a:buNone/>
            </a:pPr>
            <a:r>
              <a:rPr lang="en-US" dirty="0"/>
              <a:t>Pellerin, Marquita M </a:t>
            </a:r>
            <a:r>
              <a:rPr lang="en-US" dirty="0" smtClean="0">
                <a:hlinkClick r:id="rId4"/>
              </a:rPr>
              <a:t>marquita.pellerin@csun.edu</a:t>
            </a:r>
            <a:r>
              <a:rPr lang="en-US" dirty="0" smtClean="0"/>
              <a:t> </a:t>
            </a:r>
          </a:p>
          <a:p>
            <a:pPr marL="0" indent="0">
              <a:buNone/>
            </a:pPr>
            <a:r>
              <a:rPr lang="en-US" dirty="0"/>
              <a:t>Sun, </a:t>
            </a:r>
            <a:r>
              <a:rPr lang="en-US" dirty="0" err="1"/>
              <a:t>Weimin</a:t>
            </a:r>
            <a:r>
              <a:rPr lang="en-US" dirty="0"/>
              <a:t> </a:t>
            </a:r>
            <a:r>
              <a:rPr lang="en-US" dirty="0" smtClean="0">
                <a:hlinkClick r:id="rId5"/>
              </a:rPr>
              <a:t>weimin.sun@csun.edu</a:t>
            </a:r>
            <a:r>
              <a:rPr lang="en-US" dirty="0" smtClean="0"/>
              <a:t> </a:t>
            </a:r>
            <a:endParaRPr lang="en-US" dirty="0"/>
          </a:p>
        </p:txBody>
      </p:sp>
    </p:spTree>
    <p:extLst>
      <p:ext uri="{BB962C8B-B14F-4D97-AF65-F5344CB8AC3E}">
        <p14:creationId xmlns:p14="http://schemas.microsoft.com/office/powerpoint/2010/main" val="2872403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000" dirty="0" smtClean="0"/>
              <a:t>Bloom’s Verbs</a:t>
            </a:r>
            <a:endParaRPr lang="en-US" sz="40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57200" y="1790645"/>
            <a:ext cx="8229600" cy="44959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37637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The</a:t>
            </a:r>
            <a:r>
              <a:rPr lang="en-US" dirty="0"/>
              <a:t> </a:t>
            </a:r>
            <a:r>
              <a:rPr lang="en-US" sz="3600" dirty="0"/>
              <a:t>assignment prompt design </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182880" lvl="1"/>
            <a:r>
              <a:rPr lang="en-US" dirty="0"/>
              <a:t>What level of Bloom’s are you targeting</a:t>
            </a:r>
            <a:r>
              <a:rPr lang="en-US" dirty="0" smtClean="0"/>
              <a:t>?</a:t>
            </a:r>
          </a:p>
          <a:p>
            <a:pPr marL="182880" lvl="1"/>
            <a:endParaRPr lang="en-US" dirty="0" smtClean="0"/>
          </a:p>
          <a:p>
            <a:r>
              <a:rPr lang="en-US" sz="2000" dirty="0" smtClean="0"/>
              <a:t>Is </a:t>
            </a:r>
            <a:r>
              <a:rPr lang="en-US" sz="2000" dirty="0"/>
              <a:t>the assignment at the appropriate cognitive level:</a:t>
            </a:r>
          </a:p>
          <a:p>
            <a:pPr lvl="1"/>
            <a:r>
              <a:rPr lang="en-US" dirty="0" smtClean="0"/>
              <a:t>For </a:t>
            </a:r>
            <a:r>
              <a:rPr lang="en-US" dirty="0"/>
              <a:t>the course</a:t>
            </a:r>
            <a:r>
              <a:rPr lang="en-US" dirty="0" smtClean="0"/>
              <a:t>?</a:t>
            </a:r>
            <a:endParaRPr lang="en-US" dirty="0" smtClean="0"/>
          </a:p>
          <a:p>
            <a:pPr lvl="1"/>
            <a:r>
              <a:rPr lang="en-US" dirty="0" smtClean="0"/>
              <a:t>For </a:t>
            </a:r>
            <a:r>
              <a:rPr lang="en-US" dirty="0"/>
              <a:t>its place in the semester</a:t>
            </a:r>
            <a:r>
              <a:rPr lang="en-US" dirty="0" smtClean="0"/>
              <a:t>?</a:t>
            </a:r>
            <a:endParaRPr lang="en-US" dirty="0" smtClean="0"/>
          </a:p>
          <a:p>
            <a:pPr lvl="1"/>
            <a:r>
              <a:rPr lang="en-US" dirty="0" smtClean="0"/>
              <a:t>For </a:t>
            </a:r>
            <a:r>
              <a:rPr lang="en-US" dirty="0"/>
              <a:t>its place in the program</a:t>
            </a:r>
            <a:r>
              <a:rPr lang="en-US" dirty="0" smtClean="0"/>
              <a:t>?</a:t>
            </a:r>
          </a:p>
          <a:p>
            <a:pPr lvl="1"/>
            <a:endParaRPr lang="en-US" dirty="0"/>
          </a:p>
          <a:p>
            <a:r>
              <a:rPr lang="en-US" sz="2000" dirty="0" smtClean="0"/>
              <a:t>How much scaffolding is assumed by the assignment?</a:t>
            </a:r>
          </a:p>
          <a:p>
            <a:pPr marL="0" indent="0">
              <a:buNone/>
            </a:pPr>
            <a:endParaRPr lang="en-US" sz="2000" dirty="0" smtClean="0"/>
          </a:p>
          <a:p>
            <a:r>
              <a:rPr lang="en-US" sz="2000" dirty="0" smtClean="0"/>
              <a:t>How will this assignment sequence to the next assignment or course?</a:t>
            </a:r>
            <a:endParaRPr lang="en-US" sz="2000" dirty="0"/>
          </a:p>
          <a:p>
            <a:pPr lvl="1"/>
            <a:endParaRPr lang="en-US" dirty="0" smtClean="0"/>
          </a:p>
        </p:txBody>
      </p:sp>
    </p:spTree>
    <p:extLst>
      <p:ext uri="{BB962C8B-B14F-4D97-AF65-F5344CB8AC3E}">
        <p14:creationId xmlns:p14="http://schemas.microsoft.com/office/powerpoint/2010/main" val="3326250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dirty="0" smtClean="0"/>
              <a:t>Sustainability</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a:t>The nation is facing a variety of ecological problems that have the following general form: an established practice, whether on the part of business and industry or on the part of the public, is contributing to serious health problems for a large number of people. At the same time it would be costly to modify the practice so as to reduce the health problem. </a:t>
            </a:r>
            <a:endParaRPr lang="en-US" dirty="0" smtClean="0"/>
          </a:p>
          <a:p>
            <a:endParaRPr lang="en-US" dirty="0"/>
          </a:p>
          <a:p>
            <a:r>
              <a:rPr lang="en-US" dirty="0"/>
              <a:t>People often say that the answer is one of achieving a "balance" between the amount of money we spend to correct the problem and the number of lives we would save by that expenditure. </a:t>
            </a:r>
            <a:endParaRPr lang="en-US" dirty="0" smtClean="0"/>
          </a:p>
          <a:p>
            <a:endParaRPr lang="en-US" dirty="0"/>
          </a:p>
          <a:p>
            <a:r>
              <a:rPr lang="en-US" dirty="0"/>
              <a:t>Develop a point of view and some plausible criteria for telling how one would determine this "balance." Make sure you address any dilemmas inherent in your strategy for solving such problems. </a:t>
            </a:r>
          </a:p>
          <a:p>
            <a:endParaRPr lang="en-US" dirty="0"/>
          </a:p>
        </p:txBody>
      </p:sp>
    </p:spTree>
    <p:extLst>
      <p:ext uri="{BB962C8B-B14F-4D97-AF65-F5344CB8AC3E}">
        <p14:creationId xmlns:p14="http://schemas.microsoft.com/office/powerpoint/2010/main" val="764049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fontScale="90000"/>
          </a:bodyPr>
          <a:lstStyle/>
          <a:p>
            <a:r>
              <a:rPr lang="en-US" sz="3600" dirty="0" smtClean="0"/>
              <a:t/>
            </a:r>
            <a:br>
              <a:rPr lang="en-US" sz="3600" dirty="0" smtClean="0"/>
            </a:br>
            <a:r>
              <a:rPr lang="en-US" sz="3600" dirty="0" smtClean="0"/>
              <a:t>What makes this assignment a ‘good’ one?</a:t>
            </a:r>
            <a:endParaRPr lang="en-US" sz="3600" dirty="0"/>
          </a:p>
        </p:txBody>
      </p:sp>
      <p:sp>
        <p:nvSpPr>
          <p:cNvPr id="3" name="Content Placeholder 2"/>
          <p:cNvSpPr>
            <a:spLocks noGrp="1"/>
          </p:cNvSpPr>
          <p:nvPr>
            <p:ph idx="1"/>
          </p:nvPr>
        </p:nvSpPr>
        <p:spPr/>
        <p:txBody>
          <a:bodyPr>
            <a:normAutofit fontScale="92500"/>
          </a:bodyPr>
          <a:lstStyle/>
          <a:p>
            <a:pPr marL="0" indent="0">
              <a:buNone/>
            </a:pPr>
            <a:r>
              <a:rPr lang="en-US" dirty="0" smtClean="0"/>
              <a:t>Critical thinking assignments identify a </a:t>
            </a:r>
            <a:r>
              <a:rPr lang="en-US" u="sng" dirty="0" smtClean="0">
                <a:solidFill>
                  <a:schemeClr val="accent1"/>
                </a:solidFill>
              </a:rPr>
              <a:t>context</a:t>
            </a:r>
            <a:r>
              <a:rPr lang="en-US" dirty="0" smtClean="0"/>
              <a:t> and have a </a:t>
            </a:r>
            <a:r>
              <a:rPr lang="en-US" u="sng" dirty="0" smtClean="0">
                <a:solidFill>
                  <a:schemeClr val="accent1"/>
                </a:solidFill>
              </a:rPr>
              <a:t>task description</a:t>
            </a:r>
            <a:r>
              <a:rPr lang="en-US" dirty="0" smtClean="0"/>
              <a:t>.</a:t>
            </a:r>
          </a:p>
          <a:p>
            <a:pPr marL="0" indent="0">
              <a:buNone/>
            </a:pPr>
            <a:endParaRPr lang="en-US" dirty="0" smtClean="0"/>
          </a:p>
          <a:p>
            <a:pPr marL="0" indent="0">
              <a:buNone/>
            </a:pPr>
            <a:r>
              <a:rPr lang="en-US" dirty="0" smtClean="0"/>
              <a:t>Critical </a:t>
            </a:r>
            <a:r>
              <a:rPr lang="en-US" dirty="0"/>
              <a:t>thinking assignments should identify and require students to use </a:t>
            </a:r>
            <a:r>
              <a:rPr lang="en-US" u="sng" dirty="0" smtClean="0">
                <a:solidFill>
                  <a:schemeClr val="accent1"/>
                </a:solidFill>
              </a:rPr>
              <a:t>cognitive skills </a:t>
            </a:r>
            <a:r>
              <a:rPr lang="en-US" dirty="0" smtClean="0"/>
              <a:t>associated </a:t>
            </a:r>
            <a:r>
              <a:rPr lang="en-US" dirty="0"/>
              <a:t>with critical thinking. </a:t>
            </a:r>
            <a:endParaRPr lang="en-US" dirty="0" smtClean="0"/>
          </a:p>
          <a:p>
            <a:pPr marL="0" indent="0">
              <a:buNone/>
            </a:pPr>
            <a:endParaRPr lang="en-US" dirty="0" smtClean="0"/>
          </a:p>
          <a:p>
            <a:pPr marL="0" indent="0">
              <a:buNone/>
            </a:pPr>
            <a:r>
              <a:rPr lang="en-US" dirty="0" smtClean="0"/>
              <a:t>Critical </a:t>
            </a:r>
            <a:r>
              <a:rPr lang="en-US" dirty="0"/>
              <a:t>thinking assignments should ask questions requiring reasoned judgment within </a:t>
            </a:r>
            <a:r>
              <a:rPr lang="en-US" u="sng" dirty="0" smtClean="0">
                <a:solidFill>
                  <a:schemeClr val="accent1"/>
                </a:solidFill>
              </a:rPr>
              <a:t>conflicting systems or complex questions</a:t>
            </a:r>
            <a:r>
              <a:rPr lang="en-US" dirty="0" smtClean="0">
                <a:solidFill>
                  <a:schemeClr val="accent1"/>
                </a:solidFill>
              </a:rPr>
              <a:t> </a:t>
            </a:r>
            <a:r>
              <a:rPr lang="en-US" dirty="0"/>
              <a:t>requiring evidence and reasoning within one system</a:t>
            </a:r>
            <a:r>
              <a:rPr lang="en-US" dirty="0" smtClean="0"/>
              <a:t>.</a:t>
            </a:r>
          </a:p>
          <a:p>
            <a:endParaRPr lang="en-US" dirty="0" smtClean="0"/>
          </a:p>
          <a:p>
            <a:pPr marL="0" indent="0">
              <a:buNone/>
            </a:pPr>
            <a:r>
              <a:rPr lang="en-US" dirty="0" smtClean="0"/>
              <a:t>Critical thinking assignments should ask students to </a:t>
            </a:r>
            <a:r>
              <a:rPr lang="en-US" u="sng" dirty="0" smtClean="0">
                <a:solidFill>
                  <a:schemeClr val="accent1"/>
                </a:solidFill>
              </a:rPr>
              <a:t>think about their thinking (meta-cognition)</a:t>
            </a:r>
            <a:r>
              <a:rPr lang="en-US" dirty="0" smtClean="0"/>
              <a:t>.</a:t>
            </a:r>
            <a:endParaRPr lang="en-US" dirty="0"/>
          </a:p>
        </p:txBody>
      </p:sp>
    </p:spTree>
    <p:extLst>
      <p:ext uri="{BB962C8B-B14F-4D97-AF65-F5344CB8AC3E}">
        <p14:creationId xmlns:p14="http://schemas.microsoft.com/office/powerpoint/2010/main" val="3486562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371600"/>
          </a:xfrm>
        </p:spPr>
        <p:txBody>
          <a:bodyPr/>
          <a:lstStyle/>
          <a:p>
            <a:r>
              <a:rPr lang="en-US" sz="4000" dirty="0" smtClean="0"/>
              <a:t>Political Science</a:t>
            </a:r>
            <a:br>
              <a:rPr lang="en-US" sz="4000" dirty="0" smtClean="0"/>
            </a:br>
            <a:endParaRPr lang="en-US" sz="4000" dirty="0"/>
          </a:p>
        </p:txBody>
      </p:sp>
      <p:sp>
        <p:nvSpPr>
          <p:cNvPr id="3" name="Content Placeholder 2"/>
          <p:cNvSpPr>
            <a:spLocks noGrp="1"/>
          </p:cNvSpPr>
          <p:nvPr>
            <p:ph idx="1"/>
          </p:nvPr>
        </p:nvSpPr>
        <p:spPr>
          <a:xfrm>
            <a:off x="457200" y="1371600"/>
            <a:ext cx="8229600" cy="4754563"/>
          </a:xfrm>
        </p:spPr>
        <p:txBody>
          <a:bodyPr>
            <a:normAutofit fontScale="85000" lnSpcReduction="10000"/>
          </a:bodyPr>
          <a:lstStyle/>
          <a:p>
            <a:r>
              <a:rPr lang="en-US" dirty="0"/>
              <a:t>There is a growing number of Americans who do not vote in national and local elections. Many of them explain their non-participation by saying that their vote would not make a difference. </a:t>
            </a:r>
            <a:endParaRPr lang="en-US" dirty="0" smtClean="0"/>
          </a:p>
          <a:p>
            <a:endParaRPr lang="en-US" dirty="0"/>
          </a:p>
          <a:p>
            <a:r>
              <a:rPr lang="en-US" dirty="0"/>
              <a:t>Some go on to argue that this is true because "money plays such a large role in elections that the candidate with the highest paid, and the highest quality, media campaign wins." Most people agree that money sometimes plays an inappropriate role in determining the outcome of elections. </a:t>
            </a:r>
            <a:endParaRPr lang="en-US" dirty="0" smtClean="0"/>
          </a:p>
          <a:p>
            <a:pPr marL="0" indent="0">
              <a:buNone/>
            </a:pPr>
            <a:endParaRPr lang="en-US" dirty="0"/>
          </a:p>
          <a:p>
            <a:r>
              <a:rPr lang="en-US" dirty="0"/>
              <a:t>Develop a proposed solution to this problem that takes into account the view that people and organizations with money have a right to use that money to advance political causes they believe in. If you like, you may decide to develop a position to the effect that there is no solution to the problem and that we have no choice but to accept the status quo. </a:t>
            </a:r>
          </a:p>
          <a:p>
            <a:endParaRPr lang="en-US" dirty="0"/>
          </a:p>
        </p:txBody>
      </p:sp>
    </p:spTree>
    <p:extLst>
      <p:ext uri="{BB962C8B-B14F-4D97-AF65-F5344CB8AC3E}">
        <p14:creationId xmlns:p14="http://schemas.microsoft.com/office/powerpoint/2010/main" val="3635704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Joel Krantz</a:t>
            </a:r>
            <a:endParaRPr lang="en-US" dirty="0"/>
          </a:p>
        </p:txBody>
      </p:sp>
      <p:sp>
        <p:nvSpPr>
          <p:cNvPr id="3" name="Subtitle 2"/>
          <p:cNvSpPr>
            <a:spLocks noGrp="1"/>
          </p:cNvSpPr>
          <p:nvPr>
            <p:ph type="subTitle" idx="1"/>
          </p:nvPr>
        </p:nvSpPr>
        <p:spPr/>
        <p:txBody>
          <a:bodyPr>
            <a:normAutofit/>
          </a:bodyPr>
          <a:lstStyle/>
          <a:p>
            <a:r>
              <a:rPr lang="en-US" dirty="0" smtClean="0"/>
              <a:t>Mike Curb College of Arts, Media, and Communication</a:t>
            </a:r>
          </a:p>
          <a:p>
            <a:r>
              <a:rPr lang="en-US" dirty="0" smtClean="0"/>
              <a:t>Department of Cinema and Television Arts</a:t>
            </a:r>
            <a:endParaRPr lang="en-US" dirty="0"/>
          </a:p>
        </p:txBody>
      </p:sp>
    </p:spTree>
    <p:extLst>
      <p:ext uri="{BB962C8B-B14F-4D97-AF65-F5344CB8AC3E}">
        <p14:creationId xmlns:p14="http://schemas.microsoft.com/office/powerpoint/2010/main" val="12467028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70</TotalTime>
  <Words>2494</Words>
  <Application>Microsoft Office PowerPoint</Application>
  <PresentationFormat>On-screen Show (4:3)</PresentationFormat>
  <Paragraphs>239</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Clarity</vt:lpstr>
      <vt:lpstr>Assessing Critical Thinking across the Disciplines</vt:lpstr>
      <vt:lpstr>Building Critical Thinking Assignment Prompts </vt:lpstr>
      <vt:lpstr>At what levels does critical thinking occur?</vt:lpstr>
      <vt:lpstr>Bloom’s Verbs</vt:lpstr>
      <vt:lpstr>The assignment prompt design  </vt:lpstr>
      <vt:lpstr>Sustainability</vt:lpstr>
      <vt:lpstr> What makes this assignment a ‘good’ one?</vt:lpstr>
      <vt:lpstr>Political Science </vt:lpstr>
      <vt:lpstr>Joel Krantz</vt:lpstr>
      <vt:lpstr>Film Studies Critical Writing Prompt</vt:lpstr>
      <vt:lpstr>Assignment Prompt Help</vt:lpstr>
      <vt:lpstr>Connection to Bloom’s Taxonomy</vt:lpstr>
      <vt:lpstr>CTVA Film Studies Grading Rubric for Critical Thinking</vt:lpstr>
      <vt:lpstr>Teaching Critical Thinking</vt:lpstr>
      <vt:lpstr>Written Critical Thinking</vt:lpstr>
      <vt:lpstr>Critical Response Paper: Evaluation Rubric</vt:lpstr>
      <vt:lpstr>Critical Response Sample Paper #1</vt:lpstr>
      <vt:lpstr>Written Critical Thinking</vt:lpstr>
      <vt:lpstr>Sample Critical Response Paper #2</vt:lpstr>
      <vt:lpstr>Oral Critical Thinking:  Debate Presentations</vt:lpstr>
      <vt:lpstr>Oral Critical Thinking: Evaluation Rubric</vt:lpstr>
      <vt:lpstr>Oral Critical Thinking</vt:lpstr>
      <vt:lpstr>Sequenced revisions of an assignment prompt Weimin Sun, Philosophy</vt:lpstr>
      <vt:lpstr>Reasons to revise assignment 1</vt:lpstr>
      <vt:lpstr>Assignment 1 --revised</vt:lpstr>
      <vt:lpstr> The assignment revised again - students are asked to apply more critical thinking tools (e.g. argument evaluation and argument development):  </vt:lpstr>
      <vt:lpstr>Kristina Meshelski, Philosophy </vt:lpstr>
      <vt:lpstr>PowerPoint Presentation</vt:lpstr>
      <vt:lpstr>PowerPoint Presentation</vt:lpstr>
      <vt:lpstr>What do you think?</vt:lpstr>
      <vt:lpstr>Want to work on an assignment prompt?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Critical Thinking across the Disciplines</dc:title>
  <dc:creator>123</dc:creator>
  <cp:lastModifiedBy>123</cp:lastModifiedBy>
  <cp:revision>15</cp:revision>
  <dcterms:created xsi:type="dcterms:W3CDTF">2014-05-05T22:06:27Z</dcterms:created>
  <dcterms:modified xsi:type="dcterms:W3CDTF">2014-05-08T18:09:02Z</dcterms:modified>
</cp:coreProperties>
</file>