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8" r:id="rId3"/>
    <p:sldId id="257" r:id="rId4"/>
    <p:sldId id="258" r:id="rId5"/>
    <p:sldId id="263" r:id="rId6"/>
    <p:sldId id="260" r:id="rId7"/>
    <p:sldId id="261" r:id="rId8"/>
    <p:sldId id="262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4A1384-E154-42ED-B1E2-C7471D16B57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C9ECE1-36A0-4D4A-ADB1-F253E5233CE9}">
      <dgm:prSet phldrT="[Text]" custT="1"/>
      <dgm:spPr/>
      <dgm:t>
        <a:bodyPr/>
        <a:lstStyle/>
        <a:p>
          <a:r>
            <a:rPr lang="en-US" sz="2400" dirty="0" smtClean="0"/>
            <a:t>Diversity in Mission Statement</a:t>
          </a:r>
          <a:r>
            <a:rPr lang="en-US" sz="1600" dirty="0" smtClean="0"/>
            <a:t>:</a:t>
          </a:r>
        </a:p>
        <a:p>
          <a:r>
            <a:rPr lang="en-US" sz="1600" dirty="0" smtClean="0"/>
            <a:t>Diversity Goals &amp; Objectives</a:t>
          </a:r>
          <a:endParaRPr lang="en-US" sz="2400" dirty="0"/>
        </a:p>
      </dgm:t>
    </dgm:pt>
    <dgm:pt modelId="{C306D5D3-EC17-405B-92A3-81387F5B0E99}" type="parTrans" cxnId="{F934A396-5469-486F-9457-7C296BDA68BD}">
      <dgm:prSet/>
      <dgm:spPr/>
      <dgm:t>
        <a:bodyPr/>
        <a:lstStyle/>
        <a:p>
          <a:endParaRPr lang="en-US"/>
        </a:p>
      </dgm:t>
    </dgm:pt>
    <dgm:pt modelId="{0D5C98BC-005C-4263-A866-E9B8CA14186B}" type="sibTrans" cxnId="{F934A396-5469-486F-9457-7C296BDA68BD}">
      <dgm:prSet/>
      <dgm:spPr/>
      <dgm:t>
        <a:bodyPr/>
        <a:lstStyle/>
        <a:p>
          <a:endParaRPr lang="en-US"/>
        </a:p>
      </dgm:t>
    </dgm:pt>
    <dgm:pt modelId="{2AC33839-3AFB-4E5B-87AE-04E01760B5E1}">
      <dgm:prSet phldrT="[Text]" custT="1"/>
      <dgm:spPr/>
      <dgm:t>
        <a:bodyPr/>
        <a:lstStyle/>
        <a:p>
          <a:r>
            <a:rPr lang="en-US" sz="3200" dirty="0" smtClean="0"/>
            <a:t>Administration:  </a:t>
          </a:r>
        </a:p>
        <a:p>
          <a:r>
            <a:rPr lang="en-US" sz="1600" dirty="0" smtClean="0"/>
            <a:t>Chief Diversity Officer; Diversity Standing Committee, Financial Line, Incentives; </a:t>
          </a:r>
          <a:r>
            <a:rPr lang="en-US" sz="1600" smtClean="0"/>
            <a:t>Community Engagement/Inclusiveness</a:t>
          </a:r>
          <a:endParaRPr lang="en-US" sz="1600" dirty="0"/>
        </a:p>
      </dgm:t>
    </dgm:pt>
    <dgm:pt modelId="{167A9640-7375-41D2-8172-D1CC407C4D8C}" type="parTrans" cxnId="{F9014FE3-3409-4FAA-A6F3-DC147F28B50C}">
      <dgm:prSet/>
      <dgm:spPr/>
      <dgm:t>
        <a:bodyPr/>
        <a:lstStyle/>
        <a:p>
          <a:endParaRPr lang="en-US"/>
        </a:p>
      </dgm:t>
    </dgm:pt>
    <dgm:pt modelId="{C158BC54-F2D0-47B5-B451-96527775ABDE}" type="sibTrans" cxnId="{F9014FE3-3409-4FAA-A6F3-DC147F28B50C}">
      <dgm:prSet/>
      <dgm:spPr/>
      <dgm:t>
        <a:bodyPr/>
        <a:lstStyle/>
        <a:p>
          <a:endParaRPr lang="en-US"/>
        </a:p>
      </dgm:t>
    </dgm:pt>
    <dgm:pt modelId="{E99D0FC2-C3A0-4332-8890-C3AB8317E385}">
      <dgm:prSet phldrT="[Text]" custT="1"/>
      <dgm:spPr/>
      <dgm:t>
        <a:bodyPr/>
        <a:lstStyle/>
        <a:p>
          <a:r>
            <a:rPr lang="en-US" sz="3200" dirty="0" smtClean="0"/>
            <a:t>Department</a:t>
          </a:r>
          <a:r>
            <a:rPr lang="en-US" sz="2800" dirty="0" smtClean="0"/>
            <a:t> &amp; College</a:t>
          </a:r>
        </a:p>
      </dgm:t>
    </dgm:pt>
    <dgm:pt modelId="{6C40E3B5-CDD0-478B-A751-2D3FE4246055}" type="parTrans" cxnId="{1B3794E8-EE38-4A06-AFA7-0B141B512ADC}">
      <dgm:prSet/>
      <dgm:spPr/>
      <dgm:t>
        <a:bodyPr/>
        <a:lstStyle/>
        <a:p>
          <a:endParaRPr lang="en-US"/>
        </a:p>
      </dgm:t>
    </dgm:pt>
    <dgm:pt modelId="{F186E750-A3E8-4FF1-8CB7-C71AE48C8CD1}" type="sibTrans" cxnId="{1B3794E8-EE38-4A06-AFA7-0B141B512ADC}">
      <dgm:prSet/>
      <dgm:spPr/>
      <dgm:t>
        <a:bodyPr/>
        <a:lstStyle/>
        <a:p>
          <a:endParaRPr lang="en-US"/>
        </a:p>
      </dgm:t>
    </dgm:pt>
    <dgm:pt modelId="{7E077E0D-CADF-4D6F-8655-8AF4920871A7}">
      <dgm:prSet phldrT="[Text]" custT="1"/>
      <dgm:spPr/>
      <dgm:t>
        <a:bodyPr/>
        <a:lstStyle/>
        <a:p>
          <a:r>
            <a:rPr lang="en-US" sz="3200" dirty="0" smtClean="0"/>
            <a:t>Classroom &amp; Co-Curriculum</a:t>
          </a:r>
          <a:endParaRPr lang="en-US" sz="3200" dirty="0"/>
        </a:p>
      </dgm:t>
    </dgm:pt>
    <dgm:pt modelId="{FF4F8321-58B6-4608-A3FB-567842AF7064}" type="parTrans" cxnId="{F3D49F1D-9FF4-4D10-8A6F-B222F779874A}">
      <dgm:prSet/>
      <dgm:spPr/>
      <dgm:t>
        <a:bodyPr/>
        <a:lstStyle/>
        <a:p>
          <a:endParaRPr lang="en-US"/>
        </a:p>
      </dgm:t>
    </dgm:pt>
    <dgm:pt modelId="{8DC833B5-77B6-4030-9826-13C0B3DEEF7D}" type="sibTrans" cxnId="{F3D49F1D-9FF4-4D10-8A6F-B222F779874A}">
      <dgm:prSet/>
      <dgm:spPr/>
      <dgm:t>
        <a:bodyPr/>
        <a:lstStyle/>
        <a:p>
          <a:endParaRPr lang="en-US"/>
        </a:p>
      </dgm:t>
    </dgm:pt>
    <dgm:pt modelId="{3D57EA0D-57CE-4356-8DB4-7D442CD485CE}">
      <dgm:prSet phldrT="[Text]" custT="1"/>
      <dgm:spPr/>
      <dgm:t>
        <a:bodyPr/>
        <a:lstStyle/>
        <a:p>
          <a:r>
            <a:rPr lang="en-US" sz="3200" baseline="0" dirty="0" smtClean="0"/>
            <a:t>Student Driven</a:t>
          </a:r>
          <a:endParaRPr lang="en-US" sz="3200" baseline="0" dirty="0"/>
        </a:p>
      </dgm:t>
    </dgm:pt>
    <dgm:pt modelId="{22B21DD8-992F-4AF3-87D7-4254FF210AAD}" type="parTrans" cxnId="{AC5F8583-98AC-45E0-8B80-E1BB76F256DA}">
      <dgm:prSet/>
      <dgm:spPr/>
      <dgm:t>
        <a:bodyPr/>
        <a:lstStyle/>
        <a:p>
          <a:endParaRPr lang="en-US"/>
        </a:p>
      </dgm:t>
    </dgm:pt>
    <dgm:pt modelId="{AFC401C0-8C4E-4162-A692-6000023BEAD0}" type="sibTrans" cxnId="{AC5F8583-98AC-45E0-8B80-E1BB76F256DA}">
      <dgm:prSet/>
      <dgm:spPr/>
      <dgm:t>
        <a:bodyPr/>
        <a:lstStyle/>
        <a:p>
          <a:endParaRPr lang="en-US"/>
        </a:p>
      </dgm:t>
    </dgm:pt>
    <dgm:pt modelId="{3F12CF0F-9DDE-41BB-B6FF-56D206C52CA5}" type="pres">
      <dgm:prSet presAssocID="{644A1384-E154-42ED-B1E2-C7471D16B57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8513B614-ECAA-42D4-A496-03B7C2E8D273}" type="pres">
      <dgm:prSet presAssocID="{644A1384-E154-42ED-B1E2-C7471D16B570}" presName="arrowNode" presStyleLbl="node1" presStyleIdx="0" presStyleCnt="1"/>
      <dgm:spPr/>
    </dgm:pt>
    <dgm:pt modelId="{334655FC-F9E1-4757-80C1-923E728D889A}" type="pres">
      <dgm:prSet presAssocID="{BEC9ECE1-36A0-4D4A-ADB1-F253E5233CE9}" presName="txNode1" presStyleLbl="revTx" presStyleIdx="0" presStyleCnt="5" custScaleX="210956" custLinFactNeighborX="-2587" custLinFactNeighborY="9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B974E-AA46-40CE-B213-A4F26D421323}" type="pres">
      <dgm:prSet presAssocID="{2AC33839-3AFB-4E5B-87AE-04E01760B5E1}" presName="txNode2" presStyleLbl="revTx" presStyleIdx="1" presStyleCnt="5" custScaleY="207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6FE47A-0392-4FEB-967F-20CE7F1ED832}" type="pres">
      <dgm:prSet presAssocID="{C158BC54-F2D0-47B5-B451-96527775ABDE}" presName="dotNode2" presStyleCnt="0"/>
      <dgm:spPr/>
    </dgm:pt>
    <dgm:pt modelId="{981E757F-0EDC-4A1E-A234-E0A04C1F2BD3}" type="pres">
      <dgm:prSet presAssocID="{C158BC54-F2D0-47B5-B451-96527775ABDE}" presName="dotRepeatNode" presStyleLbl="fgShp" presStyleIdx="0" presStyleCnt="3"/>
      <dgm:spPr/>
      <dgm:t>
        <a:bodyPr/>
        <a:lstStyle/>
        <a:p>
          <a:endParaRPr lang="en-US"/>
        </a:p>
      </dgm:t>
    </dgm:pt>
    <dgm:pt modelId="{7BBF2E3E-1D52-454C-87E2-67B8697CB761}" type="pres">
      <dgm:prSet presAssocID="{E99D0FC2-C3A0-4332-8890-C3AB8317E385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978CB-BCE5-4DAB-83C4-15225A95ADED}" type="pres">
      <dgm:prSet presAssocID="{F186E750-A3E8-4FF1-8CB7-C71AE48C8CD1}" presName="dotNode3" presStyleCnt="0"/>
      <dgm:spPr/>
    </dgm:pt>
    <dgm:pt modelId="{3247DA3B-B508-444A-B133-8306A02F1C00}" type="pres">
      <dgm:prSet presAssocID="{F186E750-A3E8-4FF1-8CB7-C71AE48C8CD1}" presName="dotRepeatNode" presStyleLbl="fgShp" presStyleIdx="1" presStyleCnt="3"/>
      <dgm:spPr/>
      <dgm:t>
        <a:bodyPr/>
        <a:lstStyle/>
        <a:p>
          <a:endParaRPr lang="en-US"/>
        </a:p>
      </dgm:t>
    </dgm:pt>
    <dgm:pt modelId="{8117368C-95F3-479F-B667-2C66915B0AFC}" type="pres">
      <dgm:prSet presAssocID="{7E077E0D-CADF-4D6F-8655-8AF4920871A7}" presName="txNode4" presStyleLbl="revTx" presStyleIdx="3" presStyleCnt="5" custScaleX="1997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2D6A0F-C795-4D7C-B2EB-C4285CFF0307}" type="pres">
      <dgm:prSet presAssocID="{8DC833B5-77B6-4030-9826-13C0B3DEEF7D}" presName="dotNode4" presStyleCnt="0"/>
      <dgm:spPr/>
    </dgm:pt>
    <dgm:pt modelId="{CDF9B12B-4D3A-4A55-A664-970472D15FF6}" type="pres">
      <dgm:prSet presAssocID="{8DC833B5-77B6-4030-9826-13C0B3DEEF7D}" presName="dotRepeatNode" presStyleLbl="fgShp" presStyleIdx="2" presStyleCnt="3"/>
      <dgm:spPr/>
      <dgm:t>
        <a:bodyPr/>
        <a:lstStyle/>
        <a:p>
          <a:endParaRPr lang="en-US"/>
        </a:p>
      </dgm:t>
    </dgm:pt>
    <dgm:pt modelId="{72E16924-B46A-43FF-A074-9E6A34E147B3}" type="pres">
      <dgm:prSet presAssocID="{3D57EA0D-57CE-4356-8DB4-7D442CD485CE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6E36F6-2BF9-451E-8179-462E7CCBADCF}" type="presOf" srcId="{BEC9ECE1-36A0-4D4A-ADB1-F253E5233CE9}" destId="{334655FC-F9E1-4757-80C1-923E728D889A}" srcOrd="0" destOrd="0" presId="urn:microsoft.com/office/officeart/2009/3/layout/DescendingProcess"/>
    <dgm:cxn modelId="{1037B383-A770-4E82-87C5-0BE506D49479}" type="presOf" srcId="{C158BC54-F2D0-47B5-B451-96527775ABDE}" destId="{981E757F-0EDC-4A1E-A234-E0A04C1F2BD3}" srcOrd="0" destOrd="0" presId="urn:microsoft.com/office/officeart/2009/3/layout/DescendingProcess"/>
    <dgm:cxn modelId="{599725E6-CB20-499F-B659-334A97922B73}" type="presOf" srcId="{E99D0FC2-C3A0-4332-8890-C3AB8317E385}" destId="{7BBF2E3E-1D52-454C-87E2-67B8697CB761}" srcOrd="0" destOrd="0" presId="urn:microsoft.com/office/officeart/2009/3/layout/DescendingProcess"/>
    <dgm:cxn modelId="{79AAF91E-26E7-4DAF-A5FE-375C82071216}" type="presOf" srcId="{2AC33839-3AFB-4E5B-87AE-04E01760B5E1}" destId="{F39B974E-AA46-40CE-B213-A4F26D421323}" srcOrd="0" destOrd="0" presId="urn:microsoft.com/office/officeart/2009/3/layout/DescendingProcess"/>
    <dgm:cxn modelId="{AC5F8583-98AC-45E0-8B80-E1BB76F256DA}" srcId="{644A1384-E154-42ED-B1E2-C7471D16B570}" destId="{3D57EA0D-57CE-4356-8DB4-7D442CD485CE}" srcOrd="4" destOrd="0" parTransId="{22B21DD8-992F-4AF3-87D7-4254FF210AAD}" sibTransId="{AFC401C0-8C4E-4162-A692-6000023BEAD0}"/>
    <dgm:cxn modelId="{49A4FBC5-A2EA-4534-8A32-1A3F3BD99453}" type="presOf" srcId="{3D57EA0D-57CE-4356-8DB4-7D442CD485CE}" destId="{72E16924-B46A-43FF-A074-9E6A34E147B3}" srcOrd="0" destOrd="0" presId="urn:microsoft.com/office/officeart/2009/3/layout/DescendingProcess"/>
    <dgm:cxn modelId="{561DB493-10B2-44D7-B5F0-7FBBDFCB4DAD}" type="presOf" srcId="{8DC833B5-77B6-4030-9826-13C0B3DEEF7D}" destId="{CDF9B12B-4D3A-4A55-A664-970472D15FF6}" srcOrd="0" destOrd="0" presId="urn:microsoft.com/office/officeart/2009/3/layout/DescendingProcess"/>
    <dgm:cxn modelId="{1B3794E8-EE38-4A06-AFA7-0B141B512ADC}" srcId="{644A1384-E154-42ED-B1E2-C7471D16B570}" destId="{E99D0FC2-C3A0-4332-8890-C3AB8317E385}" srcOrd="2" destOrd="0" parTransId="{6C40E3B5-CDD0-478B-A751-2D3FE4246055}" sibTransId="{F186E750-A3E8-4FF1-8CB7-C71AE48C8CD1}"/>
    <dgm:cxn modelId="{B0F280DC-E174-4FF4-83BF-97E8F10F3F0E}" type="presOf" srcId="{F186E750-A3E8-4FF1-8CB7-C71AE48C8CD1}" destId="{3247DA3B-B508-444A-B133-8306A02F1C00}" srcOrd="0" destOrd="0" presId="urn:microsoft.com/office/officeart/2009/3/layout/DescendingProcess"/>
    <dgm:cxn modelId="{F934A396-5469-486F-9457-7C296BDA68BD}" srcId="{644A1384-E154-42ED-B1E2-C7471D16B570}" destId="{BEC9ECE1-36A0-4D4A-ADB1-F253E5233CE9}" srcOrd="0" destOrd="0" parTransId="{C306D5D3-EC17-405B-92A3-81387F5B0E99}" sibTransId="{0D5C98BC-005C-4263-A866-E9B8CA14186B}"/>
    <dgm:cxn modelId="{6A94660F-4904-4891-8159-A118C7D2EE87}" type="presOf" srcId="{644A1384-E154-42ED-B1E2-C7471D16B570}" destId="{3F12CF0F-9DDE-41BB-B6FF-56D206C52CA5}" srcOrd="0" destOrd="0" presId="urn:microsoft.com/office/officeart/2009/3/layout/DescendingProcess"/>
    <dgm:cxn modelId="{F9014FE3-3409-4FAA-A6F3-DC147F28B50C}" srcId="{644A1384-E154-42ED-B1E2-C7471D16B570}" destId="{2AC33839-3AFB-4E5B-87AE-04E01760B5E1}" srcOrd="1" destOrd="0" parTransId="{167A9640-7375-41D2-8172-D1CC407C4D8C}" sibTransId="{C158BC54-F2D0-47B5-B451-96527775ABDE}"/>
    <dgm:cxn modelId="{D494BD13-B620-46CA-AB7E-BF148AD3717C}" type="presOf" srcId="{7E077E0D-CADF-4D6F-8655-8AF4920871A7}" destId="{8117368C-95F3-479F-B667-2C66915B0AFC}" srcOrd="0" destOrd="0" presId="urn:microsoft.com/office/officeart/2009/3/layout/DescendingProcess"/>
    <dgm:cxn modelId="{F3D49F1D-9FF4-4D10-8A6F-B222F779874A}" srcId="{644A1384-E154-42ED-B1E2-C7471D16B570}" destId="{7E077E0D-CADF-4D6F-8655-8AF4920871A7}" srcOrd="3" destOrd="0" parTransId="{FF4F8321-58B6-4608-A3FB-567842AF7064}" sibTransId="{8DC833B5-77B6-4030-9826-13C0B3DEEF7D}"/>
    <dgm:cxn modelId="{A4819157-158D-4BB5-A71C-2E560D95C30C}" type="presParOf" srcId="{3F12CF0F-9DDE-41BB-B6FF-56D206C52CA5}" destId="{8513B614-ECAA-42D4-A496-03B7C2E8D273}" srcOrd="0" destOrd="0" presId="urn:microsoft.com/office/officeart/2009/3/layout/DescendingProcess"/>
    <dgm:cxn modelId="{5781C093-159A-4E39-9B31-4AEFA9C7D74A}" type="presParOf" srcId="{3F12CF0F-9DDE-41BB-B6FF-56D206C52CA5}" destId="{334655FC-F9E1-4757-80C1-923E728D889A}" srcOrd="1" destOrd="0" presId="urn:microsoft.com/office/officeart/2009/3/layout/DescendingProcess"/>
    <dgm:cxn modelId="{5F6A0D2E-AB5F-4C73-9446-C7FACE5FD84C}" type="presParOf" srcId="{3F12CF0F-9DDE-41BB-B6FF-56D206C52CA5}" destId="{F39B974E-AA46-40CE-B213-A4F26D421323}" srcOrd="2" destOrd="0" presId="urn:microsoft.com/office/officeart/2009/3/layout/DescendingProcess"/>
    <dgm:cxn modelId="{726FE00B-25AB-4E9A-AD43-0D700B23E6D6}" type="presParOf" srcId="{3F12CF0F-9DDE-41BB-B6FF-56D206C52CA5}" destId="{226FE47A-0392-4FEB-967F-20CE7F1ED832}" srcOrd="3" destOrd="0" presId="urn:microsoft.com/office/officeart/2009/3/layout/DescendingProcess"/>
    <dgm:cxn modelId="{0CA8272C-D1AF-44D8-AA39-F412A0617809}" type="presParOf" srcId="{226FE47A-0392-4FEB-967F-20CE7F1ED832}" destId="{981E757F-0EDC-4A1E-A234-E0A04C1F2BD3}" srcOrd="0" destOrd="0" presId="urn:microsoft.com/office/officeart/2009/3/layout/DescendingProcess"/>
    <dgm:cxn modelId="{53A3F452-1C1E-433D-A6D4-389F15D15DA5}" type="presParOf" srcId="{3F12CF0F-9DDE-41BB-B6FF-56D206C52CA5}" destId="{7BBF2E3E-1D52-454C-87E2-67B8697CB761}" srcOrd="4" destOrd="0" presId="urn:microsoft.com/office/officeart/2009/3/layout/DescendingProcess"/>
    <dgm:cxn modelId="{B4233A28-CD14-45D4-A6CE-9B949742157D}" type="presParOf" srcId="{3F12CF0F-9DDE-41BB-B6FF-56D206C52CA5}" destId="{CB2978CB-BCE5-4DAB-83C4-15225A95ADED}" srcOrd="5" destOrd="0" presId="urn:microsoft.com/office/officeart/2009/3/layout/DescendingProcess"/>
    <dgm:cxn modelId="{B68B8C86-3B15-46A2-9782-143FC67347CA}" type="presParOf" srcId="{CB2978CB-BCE5-4DAB-83C4-15225A95ADED}" destId="{3247DA3B-B508-444A-B133-8306A02F1C00}" srcOrd="0" destOrd="0" presId="urn:microsoft.com/office/officeart/2009/3/layout/DescendingProcess"/>
    <dgm:cxn modelId="{7A848E97-639F-49CE-AE35-3AA61FF90858}" type="presParOf" srcId="{3F12CF0F-9DDE-41BB-B6FF-56D206C52CA5}" destId="{8117368C-95F3-479F-B667-2C66915B0AFC}" srcOrd="6" destOrd="0" presId="urn:microsoft.com/office/officeart/2009/3/layout/DescendingProcess"/>
    <dgm:cxn modelId="{0A902559-66E0-49FB-A1D8-FF18231B28BE}" type="presParOf" srcId="{3F12CF0F-9DDE-41BB-B6FF-56D206C52CA5}" destId="{DC2D6A0F-C795-4D7C-B2EB-C4285CFF0307}" srcOrd="7" destOrd="0" presId="urn:microsoft.com/office/officeart/2009/3/layout/DescendingProcess"/>
    <dgm:cxn modelId="{823C2C27-D6C6-48F7-9908-559677AA8ED2}" type="presParOf" srcId="{DC2D6A0F-C795-4D7C-B2EB-C4285CFF0307}" destId="{CDF9B12B-4D3A-4A55-A664-970472D15FF6}" srcOrd="0" destOrd="0" presId="urn:microsoft.com/office/officeart/2009/3/layout/DescendingProcess"/>
    <dgm:cxn modelId="{1D592DDD-A1AF-4A5D-96E9-AB66FBEB957D}" type="presParOf" srcId="{3F12CF0F-9DDE-41BB-B6FF-56D206C52CA5}" destId="{72E16924-B46A-43FF-A074-9E6A34E147B3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6348D58C-9514-4CC8-8C35-1B2AFF764B07}" type="datetimeFigureOut">
              <a:rPr lang="en-US" smtClean="0"/>
              <a:t>8/28/2013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9F3E8741-BF52-4D6E-8CD5-04791A6871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senate/reports/campusclimatesurveyresults051012.pdf" TargetMode="External"/><Relationship Id="rId2" Type="http://schemas.openxmlformats.org/officeDocument/2006/relationships/hyperlink" Target="http://www.csun.edu/senate/reports/climatesurvey042210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p.org/statistics/trends/reports/bachplus5c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Implementing Positive Changes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Campus Climate: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37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SUCCESSES:  </a:t>
            </a:r>
          </a:p>
          <a:p>
            <a:pPr marL="0" indent="0">
              <a:buNone/>
            </a:pPr>
            <a:r>
              <a:rPr lang="en-US" dirty="0" smtClean="0"/>
              <a:t>Completion of Campus Climate Survey:</a:t>
            </a:r>
          </a:p>
          <a:p>
            <a:r>
              <a:rPr lang="en-US" u="sng" dirty="0">
                <a:hlinkClick r:id="rId2"/>
              </a:rPr>
              <a:t>http://www.csun.edu/senate/reports/climatesurvey042210.pdf</a:t>
            </a:r>
            <a:endParaRPr lang="en-US" dirty="0"/>
          </a:p>
          <a:p>
            <a:r>
              <a:rPr lang="en-US" u="sng" dirty="0">
                <a:hlinkClick r:id="rId3"/>
              </a:rPr>
              <a:t>http://www.csun.edu/senate/reports/campusclimatesurveyresults051012.pdf</a:t>
            </a:r>
            <a:endParaRPr lang="en-US" dirty="0"/>
          </a:p>
          <a:p>
            <a:r>
              <a:rPr lang="en-US" b="1" dirty="0" smtClean="0"/>
              <a:t>RECOMMENDATIONS made as a result of the survey</a:t>
            </a:r>
            <a:endParaRPr lang="en-US" b="1" dirty="0"/>
          </a:p>
          <a:p>
            <a:r>
              <a:rPr lang="en-US" dirty="0" smtClean="0"/>
              <a:t>Establishment of Campus </a:t>
            </a:r>
            <a:r>
              <a:rPr lang="en-US" dirty="0"/>
              <a:t>Climate Assessment </a:t>
            </a:r>
            <a:r>
              <a:rPr lang="en-US" dirty="0" smtClean="0"/>
              <a:t>Subcommittee</a:t>
            </a:r>
          </a:p>
          <a:p>
            <a:r>
              <a:rPr lang="en-US" dirty="0" smtClean="0"/>
              <a:t>Changes made in Academic Assessment &amp; Program Review Office</a:t>
            </a:r>
          </a:p>
        </p:txBody>
      </p:sp>
    </p:spTree>
    <p:extLst>
      <p:ext uri="{BB962C8B-B14F-4D97-AF65-F5344CB8AC3E}">
        <p14:creationId xmlns:p14="http://schemas.microsoft.com/office/powerpoint/2010/main" val="354553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Campus climate refers to the atmosphere in which learning occurs</a:t>
            </a:r>
            <a:r>
              <a:rPr lang="en-US" dirty="0" smtClean="0"/>
              <a:t>.</a:t>
            </a:r>
          </a:p>
          <a:p>
            <a:r>
              <a:rPr lang="en-US" sz="1600" dirty="0" smtClean="0"/>
              <a:t>Source:  </a:t>
            </a:r>
            <a:r>
              <a:rPr lang="en-US" sz="1600" dirty="0"/>
              <a:t>Bartle, E., Ballard, S. L., Masequesmay, G.  (2010).  Identifying Queer allies: The impact of ally training on campus climate.  </a:t>
            </a:r>
            <a:r>
              <a:rPr lang="en-US" sz="1600" i="1" dirty="0"/>
              <a:t>ERIC Database</a:t>
            </a:r>
            <a:r>
              <a:rPr lang="en-US" sz="1600" dirty="0"/>
              <a:t>.  </a:t>
            </a:r>
          </a:p>
          <a:p>
            <a:pPr marL="0" indent="0">
              <a:buNone/>
            </a:pPr>
            <a:endParaRPr lang="en-US" dirty="0" smtClean="0"/>
          </a:p>
          <a:p>
            <a:pPr lvl="0"/>
            <a:r>
              <a:rPr lang="en-US" dirty="0"/>
              <a:t>Campus climate is ‘the current perceptions and attitudes of faculty, staff, and students regarding issues of diversity on a campus.”   </a:t>
            </a:r>
          </a:p>
          <a:p>
            <a:pPr marL="285750" indent="-285750"/>
            <a:r>
              <a:rPr lang="en-US" sz="1600" dirty="0" smtClean="0"/>
              <a:t>Source</a:t>
            </a:r>
            <a:r>
              <a:rPr lang="en-US" sz="1600" dirty="0"/>
              <a:t>:  Rankin, S. R., &amp; Reasons, R. D.  (2005). Differing perceptions: How students of color and white students perceive campus climate for underrepresented groups.  </a:t>
            </a:r>
            <a:r>
              <a:rPr lang="en-US" sz="1600" u="sng" dirty="0"/>
              <a:t>Journal of College Student Development</a:t>
            </a:r>
            <a:r>
              <a:rPr lang="en-US" sz="1600" dirty="0"/>
              <a:t>, 46 (1), 43-61.  </a:t>
            </a:r>
            <a:endParaRPr lang="en-US" sz="1600" dirty="0" smtClean="0"/>
          </a:p>
          <a:p>
            <a:pPr marL="285750" indent="-285750"/>
            <a:endParaRPr lang="en-US" sz="1600" dirty="0"/>
          </a:p>
          <a:p>
            <a:pPr marL="285750" indent="-285750"/>
            <a:r>
              <a:rPr lang="en-US" dirty="0"/>
              <a:t>A campus climate is defined as behaviors or interactions within a workplace or learning environment that can influence whether an individual feels personally valued and treated </a:t>
            </a:r>
            <a:r>
              <a:rPr lang="en-US" dirty="0" smtClean="0"/>
              <a:t>fairly.  </a:t>
            </a:r>
          </a:p>
          <a:p>
            <a:pPr marL="285750" indent="-285750"/>
            <a:r>
              <a:rPr lang="en-US" sz="1600" dirty="0" smtClean="0"/>
              <a:t>Source:  adapted </a:t>
            </a:r>
            <a:r>
              <a:rPr lang="en-US" sz="1600" dirty="0"/>
              <a:t>from the 2005 report by the Presidential Task Force Team on Campus Climate at Stony Brook </a:t>
            </a:r>
            <a:r>
              <a:rPr lang="en-US" sz="1600" dirty="0" smtClean="0"/>
              <a:t>University</a:t>
            </a:r>
            <a:r>
              <a:rPr lang="en-US" sz="1600" dirty="0"/>
              <a:t> </a:t>
            </a:r>
            <a:r>
              <a:rPr lang="en-US" sz="1600" dirty="0" smtClean="0"/>
              <a:t>by CSUN </a:t>
            </a:r>
            <a:endParaRPr lang="en-US" sz="1600" dirty="0"/>
          </a:p>
          <a:p>
            <a:pPr marL="285750" indent="-285750"/>
            <a:endParaRPr lang="en-US" sz="16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30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words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Definition terminology gives direction for implementation.  Some key terms from the definitions in the literature are:  </a:t>
            </a:r>
          </a:p>
          <a:p>
            <a:pPr marL="0" indent="0">
              <a:buNone/>
            </a:pPr>
            <a:r>
              <a:rPr lang="en-US" dirty="0" smtClean="0"/>
              <a:t>Welcoming?</a:t>
            </a:r>
          </a:p>
          <a:p>
            <a:pPr marL="0" indent="0">
              <a:buNone/>
            </a:pPr>
            <a:r>
              <a:rPr lang="en-US" dirty="0" smtClean="0"/>
              <a:t>Challenging?</a:t>
            </a:r>
          </a:p>
          <a:p>
            <a:pPr marL="0" indent="0">
              <a:buNone/>
            </a:pPr>
            <a:r>
              <a:rPr lang="en-US" dirty="0" smtClean="0"/>
              <a:t>Fair?</a:t>
            </a:r>
          </a:p>
          <a:p>
            <a:pPr marL="0" indent="0">
              <a:buNone/>
            </a:pPr>
            <a:r>
              <a:rPr lang="en-US" dirty="0" smtClean="0"/>
              <a:t>Supportive?</a:t>
            </a:r>
          </a:p>
          <a:p>
            <a:pPr marL="0" indent="0">
              <a:buNone/>
            </a:pPr>
            <a:r>
              <a:rPr lang="en-US" dirty="0" smtClean="0"/>
              <a:t>Safe?</a:t>
            </a:r>
          </a:p>
          <a:p>
            <a:pPr marL="0" indent="0">
              <a:buNone/>
            </a:pPr>
            <a:r>
              <a:rPr lang="en-US" dirty="0" smtClean="0"/>
              <a:t>Inclusive?</a:t>
            </a:r>
          </a:p>
          <a:p>
            <a:pPr marL="0" indent="0">
              <a:buNone/>
            </a:pPr>
            <a:r>
              <a:rPr lang="en-US" dirty="0" smtClean="0"/>
              <a:t>Justice?</a:t>
            </a:r>
          </a:p>
          <a:p>
            <a:pPr marL="0" indent="0">
              <a:buNone/>
            </a:pPr>
            <a:r>
              <a:rPr lang="en-US" dirty="0" smtClean="0"/>
              <a:t>Diverse?</a:t>
            </a:r>
          </a:p>
          <a:p>
            <a:pPr marL="0" indent="0">
              <a:buNone/>
            </a:pPr>
            <a:r>
              <a:rPr lang="en-US" dirty="0" smtClean="0"/>
              <a:t>Student Centered?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13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91550" cy="1066801"/>
          </a:xfrm>
        </p:spPr>
        <p:txBody>
          <a:bodyPr>
            <a:normAutofit/>
          </a:bodyPr>
          <a:lstStyle/>
          <a:p>
            <a:r>
              <a:rPr lang="en-US" dirty="0" smtClean="0"/>
              <a:t>Key Components of Department 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curriculum, </a:t>
            </a:r>
            <a:endParaRPr lang="en-US" dirty="0" smtClean="0"/>
          </a:p>
          <a:p>
            <a:r>
              <a:rPr lang="en-US" dirty="0" smtClean="0"/>
              <a:t>teaching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professors </a:t>
            </a:r>
            <a:r>
              <a:rPr lang="en-US" dirty="0"/>
              <a:t>as mentors or role models, </a:t>
            </a:r>
            <a:endParaRPr lang="en-US" dirty="0" smtClean="0"/>
          </a:p>
          <a:p>
            <a:r>
              <a:rPr lang="en-US" dirty="0" smtClean="0"/>
              <a:t>advising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supportiveness </a:t>
            </a:r>
            <a:r>
              <a:rPr lang="en-US" dirty="0"/>
              <a:t>of professors, </a:t>
            </a:r>
            <a:endParaRPr lang="en-US" dirty="0" smtClean="0"/>
          </a:p>
          <a:p>
            <a:r>
              <a:rPr lang="en-US" dirty="0" smtClean="0"/>
              <a:t>working </a:t>
            </a:r>
            <a:r>
              <a:rPr lang="en-US" dirty="0"/>
              <a:t>relationships with professors, and </a:t>
            </a:r>
            <a:endParaRPr lang="en-US" dirty="0" smtClean="0"/>
          </a:p>
          <a:p>
            <a:r>
              <a:rPr lang="en-US" dirty="0" smtClean="0"/>
              <a:t>working </a:t>
            </a:r>
            <a:r>
              <a:rPr lang="en-US" dirty="0"/>
              <a:t>relationships with </a:t>
            </a:r>
            <a:r>
              <a:rPr lang="en-US" dirty="0" smtClean="0"/>
              <a:t>students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Reference:  </a:t>
            </a:r>
          </a:p>
          <a:p>
            <a:r>
              <a:rPr lang="en-US" dirty="0" err="1"/>
              <a:t>Ivie</a:t>
            </a:r>
            <a:r>
              <a:rPr lang="en-US" dirty="0"/>
              <a:t>, R., &amp; </a:t>
            </a:r>
            <a:r>
              <a:rPr lang="en-US" dirty="0" err="1"/>
              <a:t>Nies</a:t>
            </a:r>
            <a:r>
              <a:rPr lang="en-US" dirty="0"/>
              <a:t>, K.  (2004, June).  Does it matter where I go to college? Effects of physics departments on student outcomes.  </a:t>
            </a:r>
            <a:r>
              <a:rPr lang="en-US" u="sng" dirty="0"/>
              <a:t>American Institute of Physics AIP Report</a:t>
            </a:r>
            <a:r>
              <a:rPr lang="en-US" dirty="0"/>
              <a:t>.  AIP Pub. Number R-433.03.  Retrieved:  </a:t>
            </a:r>
            <a:r>
              <a:rPr lang="en-US" u="sng" dirty="0">
                <a:solidFill>
                  <a:schemeClr val="tx1"/>
                </a:solidFill>
                <a:hlinkClick r:id="rId2"/>
              </a:rPr>
              <a:t>http://www.aip.org/statistics/trends/reports/bachplus5c.pdf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89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campus climate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Attracts more students</a:t>
            </a:r>
          </a:p>
          <a:p>
            <a:r>
              <a:rPr lang="en-US" dirty="0" smtClean="0"/>
              <a:t>Enhances learning (students perform better in atmosphere of affirmative and appreciation)</a:t>
            </a:r>
          </a:p>
          <a:p>
            <a:r>
              <a:rPr lang="en-US" dirty="0" smtClean="0"/>
              <a:t>Increases retention</a:t>
            </a:r>
          </a:p>
          <a:p>
            <a:r>
              <a:rPr lang="en-US" dirty="0" smtClean="0"/>
              <a:t>Raises graduate rates</a:t>
            </a:r>
          </a:p>
          <a:p>
            <a:r>
              <a:rPr lang="en-US" dirty="0" smtClean="0"/>
              <a:t>People from historically oppressed groups perceive climate as more hostile than do the groups that oppress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28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Whose responsibility is it to implement?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Organizational / Institutional Level:  Administration, Diversity Office, Department Level, Curriculum Level, Co-Curriculum Level (Invited Presentations, On-Campus Living; Student Organizations; Health Centers, Police)</a:t>
            </a:r>
          </a:p>
          <a:p>
            <a:r>
              <a:rPr lang="en-US" dirty="0" smtClean="0"/>
              <a:t>Key Players:  Faculty, Staff, Students, Administrators</a:t>
            </a:r>
          </a:p>
          <a:p>
            <a:r>
              <a:rPr lang="en-US" dirty="0" smtClean="0"/>
              <a:t>Policy:  Mission, Program Review, Assessment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Does one size fit all?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06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the point of entry?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Institution</a:t>
            </a:r>
          </a:p>
          <a:p>
            <a:r>
              <a:rPr lang="en-US" dirty="0" smtClean="0"/>
              <a:t>Community</a:t>
            </a:r>
          </a:p>
          <a:p>
            <a:r>
              <a:rPr lang="en-US" dirty="0" smtClean="0"/>
              <a:t>Ground Up </a:t>
            </a:r>
          </a:p>
          <a:p>
            <a:r>
              <a:rPr lang="en-US" dirty="0" smtClean="0"/>
              <a:t>Top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4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Entry &amp; Key Needs/People/Groups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36069300"/>
              </p:ext>
            </p:extLst>
          </p:nvPr>
        </p:nvGraphicFramePr>
        <p:xfrm>
          <a:off x="274638" y="1298575"/>
          <a:ext cx="859472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405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</Template>
  <TotalTime>285</TotalTime>
  <Words>499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Soho</vt:lpstr>
      <vt:lpstr>Campus Climate:</vt:lpstr>
      <vt:lpstr>Introduction</vt:lpstr>
      <vt:lpstr>What is it?</vt:lpstr>
      <vt:lpstr>Key words to consider</vt:lpstr>
      <vt:lpstr>Key Components of Department Climate</vt:lpstr>
      <vt:lpstr>Why is campus climate important?</vt:lpstr>
      <vt:lpstr>Whose responsibility is it to implement?</vt:lpstr>
      <vt:lpstr>Where is the point of entry?</vt:lpstr>
      <vt:lpstr>Points of Entry &amp; Key Needs/People/Groups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Campus Climate:</dc:title>
  <dc:creator>ebartle</dc:creator>
  <cp:lastModifiedBy>Diaz, Mayra Roxi</cp:lastModifiedBy>
  <cp:revision>25</cp:revision>
  <dcterms:created xsi:type="dcterms:W3CDTF">2013-08-02T07:25:56Z</dcterms:created>
  <dcterms:modified xsi:type="dcterms:W3CDTF">2013-08-28T20:59:40Z</dcterms:modified>
</cp:coreProperties>
</file>