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  <p:sldId id="261" r:id="rId4"/>
    <p:sldId id="262" r:id="rId5"/>
    <p:sldId id="257" r:id="rId6"/>
    <p:sldId id="258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CE7758F8-D3CF-43AA-AAD4-06984EF88BF5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741F7DF7-9D67-403B-B77C-D231F2778A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96B704-923C-4937-B3D6-1EC94C4A381E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A8A234-A7C8-48D0-A095-BD4176FA66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0AEEE-8ACD-4ECE-A56F-5EE26E4477CB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3D14BE-A868-4A14-8544-F07250186B2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CB327637-EF41-4C0D-BF9F-8A2D75EE1BE2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12FAE619-DF19-4006-9332-CD83C611D7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6F1F4684-99C2-48B2-A4A0-F444E73F8434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8289C8AD-2E38-4E18-8D3F-D425BF92EE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B44166-E519-4B70-A11B-9345AA605871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52D3C-C561-4AD0-B8C2-AF1FC5426C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946257-4A2C-4487-A5FC-4C1EC778E029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2E3C8E-6F08-4B28-B6AF-A7EF6B5857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0C905B0-1556-4705-BBF6-E56B88DA9977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04E298D-6DDD-4905-B088-7C74F0653B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7899DF-6471-43C9-8AB9-CBCBEA0013D3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75B579-8388-4F06-BA2E-0B3A648D0B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DE62C885-EF98-41C1-99C9-FF789F441ABA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68B03C5A-9195-4ACB-885F-A0147D094F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47A58798-45CA-4C10-8B8C-0A418E4AA8CB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82E961EF-BD44-473C-A07F-7BB673C700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3420DFC-753D-4A05-A12C-8904158FF02D}" type="datetimeFigureOut">
              <a:rPr lang="en-US" smtClean="0"/>
              <a:pPr>
                <a:defRPr/>
              </a:pPr>
              <a:t>5/7/2013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FAA310D-90AD-4CD6-8A59-3D4955E808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858000" cy="1371600"/>
          </a:xfrm>
        </p:spPr>
        <p:txBody>
          <a:bodyPr/>
          <a:lstStyle/>
          <a:p>
            <a:r>
              <a:rPr lang="en-US" dirty="0" smtClean="0"/>
              <a:t>The GE Assessment Pilot:</a:t>
            </a:r>
            <a:br>
              <a:rPr lang="en-US" dirty="0" smtClean="0"/>
            </a:br>
            <a:r>
              <a:rPr lang="en-US" dirty="0" smtClean="0"/>
              <a:t>Comparative Cultural Studies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 algn="r"/>
            <a:r>
              <a:rPr lang="en-US" dirty="0" smtClean="0"/>
              <a:t>Gigi Hessamian</a:t>
            </a:r>
          </a:p>
          <a:p>
            <a:pPr lvl="0" algn="r"/>
            <a:r>
              <a:rPr lang="en-US" dirty="0" smtClean="0"/>
              <a:t>Mintesnot Woldeamanuel </a:t>
            </a:r>
          </a:p>
          <a:p>
            <a:pPr lvl="0" algn="r"/>
            <a:r>
              <a:rPr lang="en-US" dirty="0" smtClean="0"/>
              <a:t>Beth Lasky</a:t>
            </a:r>
          </a:p>
          <a:p>
            <a:pPr lvl="0" algn="r"/>
            <a:r>
              <a:rPr lang="en-US" dirty="0" smtClean="0"/>
              <a:t>Anu Thakur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Strategic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Summer Institute at CSU Chancellor’s Office</a:t>
            </a:r>
          </a:p>
          <a:p>
            <a:r>
              <a:rPr lang="en-US" dirty="0" smtClean="0"/>
              <a:t>Planning for GE Assessment</a:t>
            </a:r>
          </a:p>
          <a:p>
            <a:r>
              <a:rPr lang="en-US" dirty="0" smtClean="0"/>
              <a:t>GE Learning Outcomes</a:t>
            </a:r>
          </a:p>
          <a:p>
            <a:r>
              <a:rPr lang="en-US" dirty="0" smtClean="0"/>
              <a:t>Pilot with Comparative Cultural Studies</a:t>
            </a:r>
          </a:p>
          <a:p>
            <a:pPr lvl="1"/>
            <a:r>
              <a:rPr lang="en-US" dirty="0" smtClean="0"/>
              <a:t>Recertification in Fall’14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The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Questionnaires to department chairs</a:t>
            </a:r>
          </a:p>
          <a:p>
            <a:r>
              <a:rPr lang="en-US" dirty="0" smtClean="0"/>
              <a:t>Responses from faculty teaching CCS</a:t>
            </a:r>
          </a:p>
          <a:p>
            <a:r>
              <a:rPr lang="en-US" dirty="0" smtClean="0"/>
              <a:t>Faculty who agreed to participate in the assessment</a:t>
            </a:r>
          </a:p>
          <a:p>
            <a:r>
              <a:rPr lang="en-US" dirty="0" smtClean="0"/>
              <a:t>Selection of 5 members:</a:t>
            </a:r>
          </a:p>
          <a:p>
            <a:pPr lvl="1"/>
            <a:r>
              <a:rPr lang="en-US" dirty="0" smtClean="0"/>
              <a:t>Different colleges and departments</a:t>
            </a:r>
          </a:p>
          <a:p>
            <a:pPr lvl="1"/>
            <a:r>
              <a:rPr lang="en-US" dirty="0" smtClean="0"/>
              <a:t>Tenured, tenure-track, full-time lecturer, part-time lecturer</a:t>
            </a:r>
          </a:p>
          <a:p>
            <a:pPr lvl="1"/>
            <a:endParaRPr lang="en-US" dirty="0" smtClean="0"/>
          </a:p>
          <a:p>
            <a:r>
              <a:rPr lang="en-US" sz="2200" dirty="0" smtClean="0"/>
              <a:t>Ashley Samson, Kinesiology			</a:t>
            </a:r>
          </a:p>
          <a:p>
            <a:r>
              <a:rPr lang="en-US" sz="2200" dirty="0" err="1" smtClean="0"/>
              <a:t>Beto</a:t>
            </a:r>
            <a:r>
              <a:rPr lang="en-US" sz="2200" dirty="0" smtClean="0"/>
              <a:t> Gutierrez, </a:t>
            </a:r>
            <a:r>
              <a:rPr lang="en-US" sz="2200" dirty="0" err="1" smtClean="0"/>
              <a:t>Chicana</a:t>
            </a:r>
            <a:r>
              <a:rPr lang="en-US" sz="2200" dirty="0" smtClean="0"/>
              <a:t>/o Studies</a:t>
            </a:r>
          </a:p>
          <a:p>
            <a:r>
              <a:rPr lang="en-US" sz="2200" dirty="0" smtClean="0"/>
              <a:t>Gigi Hessamian, Communication Studies</a:t>
            </a:r>
          </a:p>
          <a:p>
            <a:r>
              <a:rPr lang="en-US" sz="2200" dirty="0" smtClean="0"/>
              <a:t>Mintesnot Woldeamanuel, Urban Studies and Planning</a:t>
            </a:r>
          </a:p>
          <a:p>
            <a:r>
              <a:rPr lang="en-US" sz="2200" dirty="0" smtClean="0"/>
              <a:t>Nina Golden, Business Law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The Team’s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Discuss classes and assignments</a:t>
            </a:r>
          </a:p>
          <a:p>
            <a:r>
              <a:rPr lang="en-US" dirty="0" smtClean="0"/>
              <a:t>Similar assignments in each of the 5 classes</a:t>
            </a:r>
          </a:p>
          <a:p>
            <a:pPr lvl="1"/>
            <a:r>
              <a:rPr lang="en-US" dirty="0" smtClean="0"/>
              <a:t>Reflection papers</a:t>
            </a:r>
          </a:p>
          <a:p>
            <a:r>
              <a:rPr lang="en-US" dirty="0" smtClean="0"/>
              <a:t>Can we use this assignment as a signature assignment?</a:t>
            </a:r>
          </a:p>
          <a:p>
            <a:r>
              <a:rPr lang="en-US" dirty="0" smtClean="0"/>
              <a:t>Discussion of assignments and grading criteria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PLAN:</a:t>
            </a:r>
          </a:p>
          <a:p>
            <a:r>
              <a:rPr lang="en-US" dirty="0" smtClean="0"/>
              <a:t>Assess sample reflection papers from each of the five classes using a common CCS rubric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smtClean="0"/>
              <a:t>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1438"/>
            <a:ext cx="8458200" cy="5211762"/>
          </a:xfrm>
        </p:spPr>
        <p:txBody>
          <a:bodyPr>
            <a:normAutofit/>
          </a:bodyPr>
          <a:lstStyle/>
          <a:p>
            <a:pPr marL="350838" indent="-350838">
              <a:lnSpc>
                <a:spcPct val="80000"/>
              </a:lnSpc>
            </a:pPr>
            <a:r>
              <a:rPr lang="en-US" sz="2600" dirty="0" smtClean="0"/>
              <a:t>Developing rubric based on GELO and five professors’ sample rubrics/grading criteria</a:t>
            </a:r>
          </a:p>
          <a:p>
            <a:pPr marL="350838" indent="-350838">
              <a:lnSpc>
                <a:spcPct val="80000"/>
              </a:lnSpc>
            </a:pPr>
            <a:endParaRPr lang="en-US" sz="2600" dirty="0" smtClean="0"/>
          </a:p>
          <a:p>
            <a:pPr marL="350838" indent="-350838">
              <a:lnSpc>
                <a:spcPct val="80000"/>
              </a:lnSpc>
            </a:pPr>
            <a:r>
              <a:rPr lang="en-US" sz="2600" dirty="0" smtClean="0"/>
              <a:t>Calibrate the rubric</a:t>
            </a:r>
          </a:p>
          <a:p>
            <a:pPr marL="350838" indent="-350838">
              <a:lnSpc>
                <a:spcPct val="80000"/>
              </a:lnSpc>
            </a:pPr>
            <a:endParaRPr lang="en-US" sz="2600" dirty="0" smtClean="0"/>
          </a:p>
          <a:p>
            <a:pPr marL="350838" indent="-350838">
              <a:lnSpc>
                <a:spcPct val="80000"/>
              </a:lnSpc>
            </a:pPr>
            <a:r>
              <a:rPr lang="en-US" sz="2600" dirty="0" smtClean="0"/>
              <a:t>Each team member brings 15 assignments</a:t>
            </a:r>
          </a:p>
          <a:p>
            <a:pPr marL="350838" indent="-350838">
              <a:lnSpc>
                <a:spcPct val="80000"/>
              </a:lnSpc>
            </a:pPr>
            <a:endParaRPr lang="en-US" sz="2600" dirty="0" smtClean="0"/>
          </a:p>
          <a:p>
            <a:pPr marL="350838" indent="-350838">
              <a:lnSpc>
                <a:spcPct val="80000"/>
              </a:lnSpc>
            </a:pPr>
            <a:r>
              <a:rPr lang="en-US" sz="2600" dirty="0" smtClean="0"/>
              <a:t>Randomly select 8 papers from each class for a total of 40 papers</a:t>
            </a:r>
          </a:p>
          <a:p>
            <a:pPr marL="350838" indent="-350838">
              <a:lnSpc>
                <a:spcPct val="80000"/>
              </a:lnSpc>
            </a:pPr>
            <a:endParaRPr lang="en-US" sz="2600" dirty="0" smtClean="0"/>
          </a:p>
          <a:p>
            <a:pPr marL="350838" indent="-350838">
              <a:lnSpc>
                <a:spcPct val="80000"/>
              </a:lnSpc>
            </a:pPr>
            <a:r>
              <a:rPr lang="en-US" sz="2600" dirty="0" smtClean="0"/>
              <a:t>Two members apply rubric to each paper</a:t>
            </a:r>
          </a:p>
          <a:p>
            <a:pPr marL="350838" indent="-350838">
              <a:lnSpc>
                <a:spcPct val="80000"/>
              </a:lnSpc>
            </a:pPr>
            <a:endParaRPr lang="en-US" sz="2600" dirty="0" smtClean="0"/>
          </a:p>
          <a:p>
            <a:pPr marL="350838" indent="-350838">
              <a:lnSpc>
                <a:spcPct val="80000"/>
              </a:lnSpc>
            </a:pPr>
            <a:r>
              <a:rPr lang="en-US" sz="2600" dirty="0" smtClean="0"/>
              <a:t>Quantify results and offer recommendations</a:t>
            </a:r>
          </a:p>
          <a:p>
            <a:pPr marL="350838" indent="-350838">
              <a:lnSpc>
                <a:spcPct val="80000"/>
              </a:lnSpc>
              <a:buFont typeface="Arial" charset="0"/>
              <a:buNone/>
            </a:pPr>
            <a:endParaRPr lang="en-US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/>
          <p:cNvPicPr>
            <a:picLocks noChangeAspect="1" noChangeArrowheads="1"/>
          </p:cNvPicPr>
          <p:nvPr/>
        </p:nvPicPr>
        <p:blipFill>
          <a:blip r:embed="rId2" cstate="print"/>
          <a:srcRect l="22452" t="18956" r="22139" b="31651"/>
          <a:stretch>
            <a:fillRect/>
          </a:stretch>
        </p:blipFill>
        <p:spPr bwMode="auto">
          <a:xfrm>
            <a:off x="457200" y="1331913"/>
            <a:ext cx="8151813" cy="544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RUBRIC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specific about what a “reflection” assignment is. </a:t>
            </a:r>
          </a:p>
          <a:p>
            <a:endParaRPr lang="en-US" dirty="0" smtClean="0"/>
          </a:p>
          <a:p>
            <a:r>
              <a:rPr lang="en-US" dirty="0" smtClean="0"/>
              <a:t>Make sure to have the assignment directions attached to the paper. </a:t>
            </a:r>
          </a:p>
          <a:p>
            <a:endParaRPr lang="en-US" dirty="0" smtClean="0"/>
          </a:p>
          <a:p>
            <a:r>
              <a:rPr lang="en-US" dirty="0" smtClean="0"/>
              <a:t>Calibration and scoring need to occur the same day.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one last time to discuss and possibly make changes to the rubric based on feedback from team members.</a:t>
            </a:r>
          </a:p>
          <a:p>
            <a:endParaRPr lang="en-US" dirty="0" smtClean="0"/>
          </a:p>
          <a:p>
            <a:r>
              <a:rPr lang="en-US" dirty="0" smtClean="0"/>
              <a:t>Ask other instructors in CCS to use the rubric.</a:t>
            </a:r>
          </a:p>
          <a:p>
            <a:endParaRPr lang="en-US" dirty="0" smtClean="0"/>
          </a:p>
          <a:p>
            <a:r>
              <a:rPr lang="en-US" dirty="0" smtClean="0"/>
              <a:t>Ask instructors from other GE areas to use the rubric.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391</TotalTime>
  <Words>260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The GE Assessment Pilot: Comparative Cultural Studies</vt:lpstr>
      <vt:lpstr>Strategic Planning</vt:lpstr>
      <vt:lpstr>The Team</vt:lpstr>
      <vt:lpstr>The Team’s Strategic Plan</vt:lpstr>
      <vt:lpstr>The Process</vt:lpstr>
      <vt:lpstr>THE RUBRIC</vt:lpstr>
      <vt:lpstr>What We Learned</vt:lpstr>
      <vt:lpstr>Next Steps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Woldeamanuel, Mintesnot</dc:creator>
  <cp:lastModifiedBy>Diaz, Mayra Roxi</cp:lastModifiedBy>
  <cp:revision>13</cp:revision>
  <dcterms:created xsi:type="dcterms:W3CDTF">2013-04-30T23:31:04Z</dcterms:created>
  <dcterms:modified xsi:type="dcterms:W3CDTF">2013-05-07T17:50:24Z</dcterms:modified>
</cp:coreProperties>
</file>