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4" r:id="rId6"/>
    <p:sldId id="267" r:id="rId7"/>
    <p:sldId id="266" r:id="rId8"/>
    <p:sldId id="268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43D53-576D-4F1D-8422-4709BA46F3EF}" type="datetimeFigureOut">
              <a:rPr lang="en-US" smtClean="0"/>
              <a:t>5/7/2013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3511-4915-4242-B1E9-DFA258CB6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55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43D53-576D-4F1D-8422-4709BA46F3EF}" type="datetimeFigureOut">
              <a:rPr lang="en-US" smtClean="0"/>
              <a:t>5/7/2013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3511-4915-4242-B1E9-DFA258CB6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483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43D53-576D-4F1D-8422-4709BA46F3EF}" type="datetimeFigureOut">
              <a:rPr lang="en-US" smtClean="0"/>
              <a:t>5/7/2013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3511-4915-4242-B1E9-DFA258CB6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68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43D53-576D-4F1D-8422-4709BA46F3EF}" type="datetimeFigureOut">
              <a:rPr lang="en-US" smtClean="0"/>
              <a:t>5/7/2013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3511-4915-4242-B1E9-DFA258CB6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266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43D53-576D-4F1D-8422-4709BA46F3EF}" type="datetimeFigureOut">
              <a:rPr lang="en-US" smtClean="0"/>
              <a:t>5/7/2013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3511-4915-4242-B1E9-DFA258CB6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109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43D53-576D-4F1D-8422-4709BA46F3EF}" type="datetimeFigureOut">
              <a:rPr lang="en-US" smtClean="0"/>
              <a:t>5/7/2013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3511-4915-4242-B1E9-DFA258CB6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14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43D53-576D-4F1D-8422-4709BA46F3EF}" type="datetimeFigureOut">
              <a:rPr lang="en-US" smtClean="0"/>
              <a:t>5/7/2013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3511-4915-4242-B1E9-DFA258CB6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01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43D53-576D-4F1D-8422-4709BA46F3EF}" type="datetimeFigureOut">
              <a:rPr lang="en-US" smtClean="0"/>
              <a:t>5/7/2013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3511-4915-4242-B1E9-DFA258CB6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59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43D53-576D-4F1D-8422-4709BA46F3EF}" type="datetimeFigureOut">
              <a:rPr lang="en-US" smtClean="0"/>
              <a:t>5/7/2013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3511-4915-4242-B1E9-DFA258CB6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934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43D53-576D-4F1D-8422-4709BA46F3EF}" type="datetimeFigureOut">
              <a:rPr lang="en-US" smtClean="0"/>
              <a:t>5/7/2013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3511-4915-4242-B1E9-DFA258CB6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390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43D53-576D-4F1D-8422-4709BA46F3EF}" type="datetimeFigureOut">
              <a:rPr lang="en-US" smtClean="0"/>
              <a:t>5/7/2013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3511-4915-4242-B1E9-DFA258CB6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009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43D53-576D-4F1D-8422-4709BA46F3EF}" type="datetimeFigureOut">
              <a:rPr lang="en-US" smtClean="0"/>
              <a:t>5/7/2013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E3511-4915-4242-B1E9-DFA258CB6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60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78362"/>
          </a:xfrm>
        </p:spPr>
        <p:txBody>
          <a:bodyPr>
            <a:normAutofit/>
          </a:bodyPr>
          <a:lstStyle/>
          <a:p>
            <a:r>
              <a:rPr lang="en-US" dirty="0" smtClean="0"/>
              <a:t>Got Rubrics?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667000"/>
            <a:ext cx="3810000" cy="3505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9405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What is a “Good” Rubric? </a:t>
            </a:r>
            <a:br>
              <a:rPr lang="en-US" dirty="0" smtClean="0"/>
            </a:br>
            <a:r>
              <a:rPr lang="en-US" dirty="0" smtClean="0"/>
              <a:t>aka Scoring Guide</a:t>
            </a:r>
            <a:endParaRPr lang="en-US" dirty="0"/>
          </a:p>
        </p:txBody>
      </p:sp>
      <p:pic>
        <p:nvPicPr>
          <p:cNvPr id="2050" name="Picture 2" descr="C:\Users\hcfes007\AppData\Local\Microsoft\Windows\Temporary Internet Files\Content.IE5\MGA0NG5F\MC900078825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2668" y="2568575"/>
            <a:ext cx="4538663" cy="258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8213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Scoring Guides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Checklists</a:t>
            </a:r>
          </a:p>
          <a:p>
            <a:r>
              <a:rPr lang="en-US" sz="4800" b="1" dirty="0" smtClean="0">
                <a:solidFill>
                  <a:schemeClr val="tx2"/>
                </a:solidFill>
              </a:rPr>
              <a:t>Rating Scales</a:t>
            </a:r>
          </a:p>
          <a:p>
            <a:r>
              <a:rPr lang="en-US" sz="4800" b="1" dirty="0" err="1" smtClean="0"/>
              <a:t>Likert</a:t>
            </a:r>
            <a:r>
              <a:rPr lang="en-US" sz="4800" b="1" dirty="0" smtClean="0"/>
              <a:t>-type Rating Scales</a:t>
            </a:r>
          </a:p>
          <a:p>
            <a:r>
              <a:rPr lang="en-US" sz="4800" b="1" dirty="0" smtClean="0">
                <a:solidFill>
                  <a:schemeClr val="tx2"/>
                </a:solidFill>
              </a:rPr>
              <a:t>Holistic Rubrics</a:t>
            </a:r>
          </a:p>
          <a:p>
            <a:r>
              <a:rPr lang="en-US" sz="4800" b="1" dirty="0" smtClean="0"/>
              <a:t>Analytic Rubrics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601764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Checklist </a:t>
            </a:r>
            <a:r>
              <a:rPr lang="en-US" sz="2800" dirty="0" smtClean="0"/>
              <a:t>(U of Pittsburg)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800" b="1" dirty="0" smtClean="0">
                <a:effectLst/>
              </a:rPr>
              <a:t>Strengths: Argument and Presentation</a:t>
            </a:r>
          </a:p>
          <a:p>
            <a:pPr>
              <a:buFont typeface="Wingdings" pitchFamily="2" charset="2"/>
              <a:buChar char="q"/>
            </a:pPr>
            <a:r>
              <a:rPr lang="en-US" sz="3800" dirty="0"/>
              <a:t>Clear thesis.</a:t>
            </a:r>
          </a:p>
          <a:p>
            <a:pPr>
              <a:buFont typeface="Wingdings" pitchFamily="2" charset="2"/>
              <a:buChar char="q"/>
            </a:pPr>
            <a:r>
              <a:rPr lang="en-US" sz="3800" dirty="0"/>
              <a:t>Paper is logical and convincing, i.e., solid reasoning throughout.</a:t>
            </a:r>
          </a:p>
          <a:p>
            <a:pPr>
              <a:buFont typeface="Wingdings" pitchFamily="2" charset="2"/>
              <a:buChar char="q"/>
            </a:pPr>
            <a:r>
              <a:rPr lang="en-US" sz="3800" dirty="0"/>
              <a:t>Good introduction, i.e., Interesting and anticipates argument.</a:t>
            </a:r>
          </a:p>
          <a:p>
            <a:pPr>
              <a:buFont typeface="Wingdings" pitchFamily="2" charset="2"/>
              <a:buChar char="q"/>
            </a:pPr>
            <a:r>
              <a:rPr lang="en-US" sz="3800" dirty="0"/>
              <a:t>Good conclusion, i.e., effectively summarizes argument.</a:t>
            </a:r>
          </a:p>
          <a:p>
            <a:pPr>
              <a:buFont typeface="Wingdings" pitchFamily="2" charset="2"/>
              <a:buChar char="q"/>
            </a:pPr>
            <a:r>
              <a:rPr lang="en-US" sz="3800" dirty="0"/>
              <a:t>Well organized.</a:t>
            </a:r>
          </a:p>
          <a:p>
            <a:pPr>
              <a:buFont typeface="Wingdings" pitchFamily="2" charset="2"/>
              <a:buChar char="q"/>
            </a:pPr>
            <a:r>
              <a:rPr lang="en-US" sz="3800" dirty="0"/>
              <a:t>Plentiful and well-chosen evidence supports thesis.</a:t>
            </a:r>
          </a:p>
          <a:p>
            <a:pPr>
              <a:buFont typeface="Wingdings" pitchFamily="2" charset="2"/>
              <a:buChar char="q"/>
            </a:pPr>
            <a:r>
              <a:rPr lang="en-US" sz="3800" dirty="0"/>
              <a:t>Good grasp of key issues.</a:t>
            </a:r>
          </a:p>
          <a:p>
            <a:pPr>
              <a:buFont typeface="Wingdings" pitchFamily="2" charset="2"/>
              <a:buChar char="q"/>
            </a:pPr>
            <a:r>
              <a:rPr lang="en-US" sz="3800" dirty="0"/>
              <a:t>Addresses all aspects of the question.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522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Rating Scale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52847"/>
          <a:ext cx="8229599" cy="38206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45570"/>
                <a:gridCol w="1011836"/>
                <a:gridCol w="899410"/>
                <a:gridCol w="674557"/>
                <a:gridCol w="798226"/>
              </a:tblGrid>
              <a:tr h="1199213">
                <a:tc>
                  <a:txBody>
                    <a:bodyPr/>
                    <a:lstStyle/>
                    <a:p>
                      <a:pPr marL="0" marR="0"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en-US" sz="2900" kern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>
                          <a:effectLst/>
                        </a:rPr>
                        <a:t>Strongly agree</a:t>
                      </a:r>
                      <a:endParaRPr lang="en-US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>
                          <a:effectLst/>
                        </a:rPr>
                        <a:t>Agree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>
                          <a:effectLst/>
                        </a:rPr>
                        <a:t> </a:t>
                      </a:r>
                      <a:endParaRPr lang="en-US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>
                          <a:effectLst/>
                        </a:rPr>
                        <a:t>Disagree</a:t>
                      </a:r>
                      <a:endParaRPr lang="en-US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>
                          <a:effectLst/>
                        </a:rPr>
                        <a:t>Strongly disagree</a:t>
                      </a:r>
                      <a:endParaRPr lang="en-US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7456" marR="67456" marT="0" marB="0"/>
                </a:tc>
              </a:tr>
              <a:tr h="434715">
                <a:tc>
                  <a:txBody>
                    <a:bodyPr/>
                    <a:lstStyle/>
                    <a:p>
                      <a:pPr marL="0" marR="0"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en-US" sz="2600" kern="1200">
                          <a:effectLst/>
                        </a:rPr>
                        <a:t>Clear thesis</a:t>
                      </a:r>
                      <a:endParaRPr lang="en-US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en-US" sz="2900" kern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en-US" sz="2900" kern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en-US" sz="2900" kern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en-US" sz="2900" kern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7456" marR="67456" marT="0" marB="0"/>
                </a:tc>
              </a:tr>
              <a:tr h="779489">
                <a:tc>
                  <a:txBody>
                    <a:bodyPr/>
                    <a:lstStyle/>
                    <a:p>
                      <a:pPr marL="0" marR="0"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en-US" sz="2600" kern="1200">
                          <a:effectLst/>
                        </a:rPr>
                        <a:t>Paper is logical and convincing, i.e., solid reasoning throughout</a:t>
                      </a:r>
                      <a:endParaRPr lang="en-US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en-US" sz="2900" kern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en-US" sz="2900" kern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en-US" sz="2900" kern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en-US" sz="2900" kern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7456" marR="67456" marT="0" marB="0"/>
                </a:tc>
              </a:tr>
              <a:tr h="8964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kern="1200">
                          <a:effectLst/>
                        </a:rPr>
                        <a:t>Good introduction, i.e., Interesting and anticipates argument.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en-US" sz="2900" kern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en-US" sz="2900" kern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en-US" sz="2900" kern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95"/>
                        </a:spcBef>
                        <a:spcAft>
                          <a:spcPts val="0"/>
                        </a:spcAft>
                      </a:pPr>
                      <a:r>
                        <a:rPr lang="en-US" sz="2900" kern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7456" marR="67456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1952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Argument and Presentation</a:t>
            </a: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148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97346"/>
            <a:ext cx="8382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/>
              <a:t>Likert</a:t>
            </a:r>
            <a:r>
              <a:rPr lang="en-US" sz="3600" b="1" dirty="0"/>
              <a:t>-type Rating </a:t>
            </a:r>
            <a:r>
              <a:rPr lang="en-US" sz="3600" b="1" dirty="0" smtClean="0"/>
              <a:t>Scale </a:t>
            </a:r>
            <a:r>
              <a:rPr lang="en-US" b="1" dirty="0" smtClean="0"/>
              <a:t>(J. Bean, </a:t>
            </a:r>
            <a:r>
              <a:rPr lang="en-US" b="1" i="1" dirty="0" smtClean="0"/>
              <a:t>Engaging Ideas)</a:t>
            </a:r>
            <a:endParaRPr lang="en-US" b="1" dirty="0" smtClean="0"/>
          </a:p>
          <a:p>
            <a:endParaRPr lang="en-US" sz="3600" dirty="0"/>
          </a:p>
          <a:p>
            <a:r>
              <a:rPr lang="en-US" sz="2400" dirty="0" smtClean="0">
                <a:solidFill>
                  <a:schemeClr val="accent2"/>
                </a:solidFill>
              </a:rPr>
              <a:t>Does your essay have a thesis statement at the end of the first paragraph that answers the assigned questions?</a:t>
            </a:r>
            <a:endParaRPr lang="en-US" sz="2400" dirty="0"/>
          </a:p>
          <a:p>
            <a:r>
              <a:rPr lang="en-US" sz="2400" b="1" dirty="0"/>
              <a:t>No thesis or unclear </a:t>
            </a:r>
            <a:r>
              <a:rPr lang="en-US" sz="2400" b="1" dirty="0" smtClean="0"/>
              <a:t>thesis             </a:t>
            </a:r>
            <a:r>
              <a:rPr lang="en-US" sz="2400" b="1" dirty="0"/>
              <a:t>	</a:t>
            </a:r>
            <a:r>
              <a:rPr lang="en-US" sz="2400" b="1" dirty="0" smtClean="0"/>
              <a:t>                             Clear </a:t>
            </a:r>
            <a:r>
              <a:rPr lang="en-US" sz="2400" b="1" dirty="0"/>
              <a:t>thesis</a:t>
            </a:r>
            <a:endParaRPr lang="en-US" sz="2400" dirty="0"/>
          </a:p>
          <a:p>
            <a:r>
              <a:rPr lang="en-US" sz="2400" b="1" dirty="0" smtClean="0"/>
              <a:t>   0          2         3          4         5          6         7          8          9           10</a:t>
            </a:r>
            <a:r>
              <a:rPr lang="en-US" sz="2400" b="1" dirty="0"/>
              <a:t>				 </a:t>
            </a:r>
            <a:r>
              <a:rPr lang="en-US" sz="2400" b="1" dirty="0" smtClean="0"/>
              <a:t>         </a:t>
            </a:r>
            <a:endParaRPr lang="en-US" sz="2400" dirty="0"/>
          </a:p>
          <a:p>
            <a:r>
              <a:rPr lang="en-US" sz="2400" dirty="0"/>
              <a:t> </a:t>
            </a:r>
          </a:p>
          <a:p>
            <a:r>
              <a:rPr lang="en-US" sz="2400" dirty="0">
                <a:solidFill>
                  <a:schemeClr val="accent2"/>
                </a:solidFill>
              </a:rPr>
              <a:t>Is your thesis supported with strong argumentation and use of significant details taken from the story</a:t>
            </a:r>
            <a:r>
              <a:rPr lang="en-US" sz="2400" dirty="0" smtClean="0">
                <a:solidFill>
                  <a:schemeClr val="accent2"/>
                </a:solidFill>
              </a:rPr>
              <a:t>?</a:t>
            </a:r>
            <a:endParaRPr lang="en-US" sz="2400" dirty="0">
              <a:solidFill>
                <a:schemeClr val="accent2"/>
              </a:solidFill>
            </a:endParaRPr>
          </a:p>
          <a:p>
            <a:r>
              <a:rPr lang="en-US" sz="2400" b="1" dirty="0" smtClean="0"/>
              <a:t>Weak argument/lack of details     Strong argument/good  details</a:t>
            </a:r>
          </a:p>
          <a:p>
            <a:r>
              <a:rPr lang="en-US" sz="2400" b="1" dirty="0" smtClean="0"/>
              <a:t>   0          </a:t>
            </a:r>
            <a:r>
              <a:rPr lang="en-US" sz="2400" b="1" dirty="0"/>
              <a:t>2         3          4         5          6         7          8          9           10</a:t>
            </a:r>
            <a:endParaRPr lang="en-U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901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/>
          <a:lstStyle/>
          <a:p>
            <a:r>
              <a:rPr lang="en-US" dirty="0" smtClean="0"/>
              <a:t>Characteristics of “Good” Rubrics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Aligned with major, complex assignments</a:t>
            </a:r>
          </a:p>
          <a:p>
            <a:r>
              <a:rPr lang="en-US" sz="3600" b="1" dirty="0" smtClean="0">
                <a:solidFill>
                  <a:schemeClr val="tx2"/>
                </a:solidFill>
              </a:rPr>
              <a:t>Makes clear what is valued in the performance or product</a:t>
            </a:r>
          </a:p>
          <a:p>
            <a:r>
              <a:rPr lang="en-US" sz="3600" b="1" dirty="0" smtClean="0"/>
              <a:t>Contains predetermined, measurable criteria</a:t>
            </a:r>
          </a:p>
          <a:p>
            <a:r>
              <a:rPr lang="en-US" sz="3600" b="1" dirty="0" smtClean="0">
                <a:solidFill>
                  <a:schemeClr val="tx2"/>
                </a:solidFill>
              </a:rPr>
              <a:t>Provides information about the degrees or levels of achievement</a:t>
            </a:r>
          </a:p>
          <a:p>
            <a:r>
              <a:rPr lang="en-US" sz="3600" b="1" dirty="0" smtClean="0"/>
              <a:t>They are normed</a:t>
            </a:r>
          </a:p>
          <a:p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776812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Holistic Rubrics </a:t>
            </a:r>
            <a:r>
              <a:rPr lang="en-US" sz="2800" dirty="0" smtClean="0"/>
              <a:t>(Irene Clark)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A)Papers: Represent a superior, well-polished, level of writing that satisfied all assignment requirements.</a:t>
            </a:r>
            <a:endParaRPr lang="en-US" dirty="0"/>
          </a:p>
          <a:p>
            <a:pPr lvl="0"/>
            <a:r>
              <a:rPr lang="en-US" dirty="0"/>
              <a:t>Thesis is thoughtful, considerably clear, and skillfully supported.</a:t>
            </a:r>
          </a:p>
          <a:p>
            <a:pPr lvl="0"/>
            <a:r>
              <a:rPr lang="en-US" dirty="0"/>
              <a:t>Sentences are free of grammatical errors, careless mistakes, and exhibit noticeable variety.</a:t>
            </a:r>
          </a:p>
          <a:p>
            <a:r>
              <a:rPr lang="en-US" b="1" dirty="0"/>
              <a:t>(B)Papers: Represent a commendable level of writing that satisfies all assignment requirements.</a:t>
            </a:r>
            <a:endParaRPr lang="en-US" dirty="0"/>
          </a:p>
          <a:p>
            <a:pPr lvl="0"/>
            <a:r>
              <a:rPr lang="en-US" dirty="0"/>
              <a:t>Thesis is thoughtful, clear, and well supported.</a:t>
            </a:r>
          </a:p>
          <a:p>
            <a:pPr lvl="0"/>
            <a:r>
              <a:rPr lang="en-US" dirty="0"/>
              <a:t>Sentences are free of </a:t>
            </a:r>
            <a:r>
              <a:rPr lang="en-US" i="1" dirty="0"/>
              <a:t>major</a:t>
            </a:r>
            <a:r>
              <a:rPr lang="en-US" dirty="0"/>
              <a:t> grammatical errors, careless mistakes, and exhibit sufficient variety.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834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 Rubric </a:t>
            </a:r>
            <a:br>
              <a:rPr lang="en-US" dirty="0" smtClean="0"/>
            </a:br>
            <a:r>
              <a:rPr lang="en-US" sz="1800" dirty="0" smtClean="0"/>
              <a:t>(Common </a:t>
            </a:r>
            <a:r>
              <a:rPr lang="en-US" sz="1800" dirty="0"/>
              <a:t>C</a:t>
            </a:r>
            <a:r>
              <a:rPr lang="en-US" sz="1800" dirty="0" smtClean="0"/>
              <a:t>ore </a:t>
            </a:r>
            <a:r>
              <a:rPr lang="en-US" sz="1800" dirty="0"/>
              <a:t>S</a:t>
            </a:r>
            <a:r>
              <a:rPr lang="en-US" sz="1800" dirty="0" smtClean="0"/>
              <a:t>tate </a:t>
            </a:r>
            <a:r>
              <a:rPr lang="en-US" sz="1800" dirty="0"/>
              <a:t>S</a:t>
            </a:r>
            <a:r>
              <a:rPr lang="en-US" sz="1800" dirty="0" smtClean="0"/>
              <a:t>tandards </a:t>
            </a:r>
            <a:r>
              <a:rPr lang="en-US" sz="1800" dirty="0"/>
              <a:t>W</a:t>
            </a:r>
            <a:r>
              <a:rPr lang="en-US" sz="1800" dirty="0" smtClean="0"/>
              <a:t>riting </a:t>
            </a:r>
            <a:r>
              <a:rPr lang="en-US" sz="1800" dirty="0"/>
              <a:t>R</a:t>
            </a:r>
            <a:r>
              <a:rPr lang="en-US" sz="1800" dirty="0" smtClean="0"/>
              <a:t>ubric, grades 11-12)</a:t>
            </a: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6315966"/>
              </p:ext>
            </p:extLst>
          </p:nvPr>
        </p:nvGraphicFramePr>
        <p:xfrm>
          <a:off x="457200" y="1637379"/>
          <a:ext cx="8229600" cy="44096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8977"/>
                <a:gridCol w="1338497"/>
                <a:gridCol w="1324131"/>
                <a:gridCol w="1331626"/>
                <a:gridCol w="1337872"/>
                <a:gridCol w="1338497"/>
              </a:tblGrid>
              <a:tr h="6486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Argument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 Exceptional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 Skilled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 Proficient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 Developing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Inadequate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</a:tr>
              <a:tr h="6895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Claim: </a:t>
                      </a:r>
                      <a:r>
                        <a:rPr lang="en-US" sz="800" dirty="0">
                          <a:effectLst/>
                        </a:rPr>
                        <a:t>The text introduces a clear, arguable claim that can be supported by reasons and evidence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The text introduces a compelling claim that is arguable and takes a purposeful position on an issue.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The text introduces a precise claim that is clearly arguable and takes an identifiable position on an issue.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The text introduces a claim that is arguable and takes a position. 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The text contains an unclear or emerging claim that suggests a vague position.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The text contains an unidentifiable claim or vague position.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</a:tr>
              <a:tr h="2713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Development: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</a:tr>
              <a:tr h="4482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Audience: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</a:tr>
              <a:tr h="4482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Cohesion: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</a:tr>
              <a:tr h="4482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Style and Conventions: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</a:tr>
              <a:tr h="4137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Informative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 Exceptional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 Skilled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 Proficient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 Developing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Inadequate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</a:tr>
              <a:tr h="4137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Narrative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 Exceptional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 Skilled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 Proficient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 Developing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 Inadequate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56" marR="67456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16367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997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422</Words>
  <Application>Microsoft Office PowerPoint</Application>
  <PresentationFormat>On-screen Show (4:3)</PresentationFormat>
  <Paragraphs>114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Got Rubrics? </vt:lpstr>
      <vt:lpstr> What is a “Good” Rubric?  aka Scoring Guide</vt:lpstr>
      <vt:lpstr>Types of Scoring Guides</vt:lpstr>
      <vt:lpstr>Checklist (U of Pittsburg)</vt:lpstr>
      <vt:lpstr>Rating Scale</vt:lpstr>
      <vt:lpstr>PowerPoint Presentation</vt:lpstr>
      <vt:lpstr>Characteristics of “Good” Rubrics</vt:lpstr>
      <vt:lpstr>Holistic Rubrics (Irene Clark)</vt:lpstr>
      <vt:lpstr>Analytic Rubric  (Common Core State Standards Writing Rubric, grades 11-12)</vt:lpstr>
    </vt:vector>
  </TitlesOfParts>
  <Company>HHD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Got Rubrics?</dc:title>
  <dc:creator>hhdd</dc:creator>
  <cp:lastModifiedBy>Diaz, Mayra Roxi</cp:lastModifiedBy>
  <cp:revision>31</cp:revision>
  <dcterms:created xsi:type="dcterms:W3CDTF">2013-05-01T15:53:13Z</dcterms:created>
  <dcterms:modified xsi:type="dcterms:W3CDTF">2013-05-07T17:44:06Z</dcterms:modified>
</cp:coreProperties>
</file>