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9" r:id="rId1"/>
  </p:sldMasterIdLst>
  <p:notesMasterIdLst>
    <p:notesMasterId r:id="rId35"/>
  </p:notesMasterIdLst>
  <p:handoutMasterIdLst>
    <p:handoutMasterId r:id="rId36"/>
  </p:handoutMasterIdLst>
  <p:sldIdLst>
    <p:sldId id="256" r:id="rId2"/>
    <p:sldId id="290" r:id="rId3"/>
    <p:sldId id="298" r:id="rId4"/>
    <p:sldId id="258" r:id="rId5"/>
    <p:sldId id="287" r:id="rId6"/>
    <p:sldId id="299" r:id="rId7"/>
    <p:sldId id="300" r:id="rId8"/>
    <p:sldId id="301" r:id="rId9"/>
    <p:sldId id="302" r:id="rId10"/>
    <p:sldId id="263" r:id="rId11"/>
    <p:sldId id="303" r:id="rId12"/>
    <p:sldId id="265" r:id="rId13"/>
    <p:sldId id="266" r:id="rId14"/>
    <p:sldId id="267" r:id="rId15"/>
    <p:sldId id="268" r:id="rId16"/>
    <p:sldId id="269" r:id="rId17"/>
    <p:sldId id="304" r:id="rId18"/>
    <p:sldId id="271" r:id="rId19"/>
    <p:sldId id="272" r:id="rId20"/>
    <p:sldId id="305" r:id="rId21"/>
    <p:sldId id="274" r:id="rId22"/>
    <p:sldId id="275" r:id="rId23"/>
    <p:sldId id="306" r:id="rId24"/>
    <p:sldId id="307" r:id="rId25"/>
    <p:sldId id="309" r:id="rId26"/>
    <p:sldId id="308" r:id="rId27"/>
    <p:sldId id="278" r:id="rId28"/>
    <p:sldId id="279" r:id="rId29"/>
    <p:sldId id="291" r:id="rId30"/>
    <p:sldId id="294" r:id="rId31"/>
    <p:sldId id="296" r:id="rId32"/>
    <p:sldId id="289" r:id="rId33"/>
    <p:sldId id="297" r:id="rId34"/>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00CC99"/>
    <a:srgbClr val="000000"/>
    <a:srgbClr val="FFFF00"/>
    <a:srgbClr val="990000"/>
    <a:srgbClr val="00CCFF"/>
    <a:srgbClr val="00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3910" autoAdjust="0"/>
  </p:normalViewPr>
  <p:slideViewPr>
    <p:cSldViewPr>
      <p:cViewPr varScale="1">
        <p:scale>
          <a:sx n="64" d="100"/>
          <a:sy n="64"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5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301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28573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0938" y="692150"/>
            <a:ext cx="4556125" cy="3416300"/>
          </a:xfrm>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418377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50938" y="692150"/>
            <a:ext cx="4556125" cy="3416300"/>
          </a:xfrm>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Sometimes during the</a:t>
            </a:r>
            <a:r>
              <a:rPr lang="en-US" altLang="en-US" baseline="0" dirty="0" smtClean="0">
                <a:cs typeface="Arial" pitchFamily="34" charset="0"/>
              </a:rPr>
              <a:t> conceptual modeling process, we begin to recognize common themes among several entity types. For example they may all share many of the same attributes, such as in this example. Here, cars trucks and motorcycles all have prices, engine displacements and vehicle makes and models.</a:t>
            </a:r>
            <a:endParaRPr lang="en-US" altLang="en-US" dirty="0" smtClean="0">
              <a:cs typeface="Arial" pitchFamily="34" charset="0"/>
            </a:endParaRPr>
          </a:p>
        </p:txBody>
      </p:sp>
    </p:spTree>
    <p:extLst>
      <p:ext uri="{BB962C8B-B14F-4D97-AF65-F5344CB8AC3E}">
        <p14:creationId xmlns:p14="http://schemas.microsoft.com/office/powerpoint/2010/main" val="146496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50938" y="692150"/>
            <a:ext cx="4556125" cy="3416300"/>
          </a:xfrm>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132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Sometimes</a:t>
            </a:r>
            <a:r>
              <a:rPr lang="en-US" baseline="0" dirty="0" smtClean="0"/>
              <a:t> during conceptual modeling we discover that certain attributes (or relationships) apply only to a subset of the entities in a given entity type. In this example, we have a manufacturing firm that may manufacture some of its own parts and purchase others. If the part is manufactured by the firm itself, it has a routing number, but if purchased it does not. If purchased, it comes from a supplier, but if manufactured it does not.</a:t>
            </a:r>
          </a:p>
          <a:p>
            <a:endParaRPr lang="en-US" baseline="0" dirty="0" smtClean="0"/>
          </a:p>
          <a:p>
            <a:r>
              <a:rPr lang="en-US" baseline="0" dirty="0" smtClean="0"/>
              <a:t>Note the representation of supplier as a composite multivalued attribute in this diagram.</a:t>
            </a:r>
            <a:endParaRPr lang="en-US" dirty="0"/>
          </a:p>
        </p:txBody>
      </p:sp>
    </p:spTree>
    <p:extLst>
      <p:ext uri="{BB962C8B-B14F-4D97-AF65-F5344CB8AC3E}">
        <p14:creationId xmlns:p14="http://schemas.microsoft.com/office/powerpoint/2010/main" val="93389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When we fine a situation</a:t>
            </a:r>
            <a:r>
              <a:rPr lang="en-US" baseline="0" dirty="0" smtClean="0"/>
              <a:t> like this, it makes sense to do “specialization”. In this case, we created two subtypes of Part, one for manufactured parts and one for purchased part. All parts have part numbers, descriptions, locations, and quantity. But only manufactured parts have routing numbers, and only purchased parts have suppliers.</a:t>
            </a:r>
          </a:p>
          <a:p>
            <a:endParaRPr lang="en-US" baseline="0" dirty="0" smtClean="0"/>
          </a:p>
          <a:p>
            <a:r>
              <a:rPr lang="en-US" baseline="0" dirty="0" smtClean="0"/>
              <a:t>Note that unlike the previous slide, the concept of supplier is now represented as a separate entity, and an associative entity represents a M:N relationship between purchased part and supplier, with unit price being an attribute of the associative entity.</a:t>
            </a:r>
          </a:p>
          <a:p>
            <a:endParaRPr lang="en-US" baseline="0" dirty="0" smtClean="0"/>
          </a:p>
          <a:p>
            <a:r>
              <a:rPr lang="en-US" baseline="0" dirty="0" smtClean="0"/>
              <a:t>This provides information that was not explicit in the previous figure. A multivalued attribute does not explicitly describe a M:N relationship. It could also convey a 1:N relationship. But when you represent the supplier as a separate entity, you can explicitly show the cardinality of relationship.</a:t>
            </a:r>
          </a:p>
          <a:p>
            <a:endParaRPr lang="en-US" baseline="0" dirty="0" smtClean="0"/>
          </a:p>
          <a:p>
            <a:r>
              <a:rPr lang="en-US" baseline="0" dirty="0" smtClean="0"/>
              <a:t>For an example of a multivalued attribute that implies a 1:N relationship, refer to figure 2.19 from chapter 2. Here we have time stamps of price history changes. For a given product, there may be many price history items, but each price history item belongs to only one product. That’s different from what we have here with parts and suppliers, where a part can have many suppliers and a supplier could supply many parts.</a:t>
            </a:r>
            <a:endParaRPr lang="en-US" dirty="0"/>
          </a:p>
        </p:txBody>
      </p:sp>
    </p:spTree>
    <p:extLst>
      <p:ext uri="{BB962C8B-B14F-4D97-AF65-F5344CB8AC3E}">
        <p14:creationId xmlns:p14="http://schemas.microsoft.com/office/powerpoint/2010/main" val="345527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50938" y="692150"/>
            <a:ext cx="4556125" cy="3416300"/>
          </a:xfrm>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There are two types of constraints in supertype/subtype relationships. One is called a completeness constraint, and indicates whether there</a:t>
            </a:r>
            <a:r>
              <a:rPr lang="en-US" altLang="en-US" baseline="0" dirty="0" smtClean="0">
                <a:cs typeface="Arial" pitchFamily="34" charset="0"/>
              </a:rPr>
              <a:t> must be an explicit subtype for each possible instance of the supertype. The other is called a disjointness constraint, which indicates whether a particular instance of a supertype could also be more than one of the subtypes.</a:t>
            </a:r>
            <a:endParaRPr lang="en-US" altLang="en-US" dirty="0" smtClean="0">
              <a:cs typeface="Arial" pitchFamily="34" charset="0"/>
            </a:endParaRPr>
          </a:p>
        </p:txBody>
      </p:sp>
    </p:spTree>
    <p:extLst>
      <p:ext uri="{BB962C8B-B14F-4D97-AF65-F5344CB8AC3E}">
        <p14:creationId xmlns:p14="http://schemas.microsoft.com/office/powerpoint/2010/main" val="42186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In this case, a patient MUST</a:t>
            </a:r>
            <a:r>
              <a:rPr lang="en-US" baseline="0" dirty="0" smtClean="0"/>
              <a:t> either be an outpatient or a resident patient. There is no other possibility. This particular completeness constraint is called total specialization, and is represented by double lines coming down from the supertype entity type.</a:t>
            </a:r>
            <a:endParaRPr lang="en-US" dirty="0"/>
          </a:p>
        </p:txBody>
      </p:sp>
    </p:spTree>
    <p:extLst>
      <p:ext uri="{BB962C8B-B14F-4D97-AF65-F5344CB8AC3E}">
        <p14:creationId xmlns:p14="http://schemas.microsoft.com/office/powerpoint/2010/main" val="365931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We already saw this example from earlier. This is partial specialization, because some vehicles are motorcycles, which is not explicitly represented as a subtype</a:t>
            </a:r>
            <a:r>
              <a:rPr lang="en-US" baseline="0" dirty="0" smtClean="0"/>
              <a:t> entity.</a:t>
            </a:r>
          </a:p>
          <a:p>
            <a:endParaRPr lang="en-US" baseline="0" dirty="0" smtClean="0"/>
          </a:p>
          <a:p>
            <a:r>
              <a:rPr lang="en-US" baseline="0" dirty="0" smtClean="0"/>
              <a:t>Question: going back to figure 2-5, do you think the division of PART into manufactured vs. purchased parts implies total specialization or partial specialization ?</a:t>
            </a:r>
          </a:p>
          <a:p>
            <a:r>
              <a:rPr lang="en-US" baseline="0" dirty="0" smtClean="0"/>
              <a:t>Answer: probably total specialization . Either a part is manufactured in-house or purchased from an external supplier. There is probably no other option.</a:t>
            </a:r>
          </a:p>
          <a:p>
            <a:endParaRPr lang="en-US" baseline="0" dirty="0" smtClean="0"/>
          </a:p>
          <a:p>
            <a:endParaRPr lang="en-US" dirty="0"/>
          </a:p>
        </p:txBody>
      </p:sp>
    </p:spTree>
    <p:extLst>
      <p:ext uri="{BB962C8B-B14F-4D97-AF65-F5344CB8AC3E}">
        <p14:creationId xmlns:p14="http://schemas.microsoft.com/office/powerpoint/2010/main" val="391238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00874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Here we see a disjoint</a:t>
            </a:r>
            <a:r>
              <a:rPr lang="en-US" baseline="0" dirty="0" smtClean="0"/>
              <a:t> (not overlap) rule regarding patients. A patient can’t be both a resident and an outpatient, at least not at the same time. Of course it’s possible for a patient to be a resident for a period of time and then change to an outpatient (or vice versa), but the patient cannot be both simultaneously. </a:t>
            </a:r>
            <a:endParaRPr lang="en-US" dirty="0"/>
          </a:p>
        </p:txBody>
      </p:sp>
    </p:spTree>
    <p:extLst>
      <p:ext uri="{BB962C8B-B14F-4D97-AF65-F5344CB8AC3E}">
        <p14:creationId xmlns:p14="http://schemas.microsoft.com/office/powerpoint/2010/main" val="306430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Here is</a:t>
            </a:r>
            <a:r>
              <a:rPr lang="en-US" baseline="0" dirty="0" smtClean="0"/>
              <a:t> an overlap rule. Some kinds of parts could be manufactured in-house and also purchased from external suppliers. Note the total specialization rule, which we discussed earlier.</a:t>
            </a:r>
            <a:endParaRPr lang="en-US" dirty="0"/>
          </a:p>
        </p:txBody>
      </p:sp>
    </p:spTree>
    <p:extLst>
      <p:ext uri="{BB962C8B-B14F-4D97-AF65-F5344CB8AC3E}">
        <p14:creationId xmlns:p14="http://schemas.microsoft.com/office/powerpoint/2010/main" val="308092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02431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50938" y="692150"/>
            <a:ext cx="4556125" cy="3416300"/>
          </a:xfrm>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55615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Here, for the disjoint rule we have Employee Type as the subtype discriminator, and it can have three possible values, one for each subtype.</a:t>
            </a:r>
          </a:p>
          <a:p>
            <a:endParaRPr lang="en-US" dirty="0" smtClean="0"/>
          </a:p>
          <a:p>
            <a:r>
              <a:rPr lang="en-US" dirty="0" smtClean="0"/>
              <a:t>Going back to figure 3-7, what would be a possible subtype discriminator, and what would its values be?</a:t>
            </a:r>
          </a:p>
          <a:p>
            <a:endParaRPr lang="en-US" dirty="0"/>
          </a:p>
        </p:txBody>
      </p:sp>
    </p:spTree>
    <p:extLst>
      <p:ext uri="{BB962C8B-B14F-4D97-AF65-F5344CB8AC3E}">
        <p14:creationId xmlns:p14="http://schemas.microsoft.com/office/powerpoint/2010/main" val="129775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Note the requirement for a composite subtype discriminator here. So, there are three possible scenarios:</a:t>
            </a:r>
          </a:p>
          <a:p>
            <a:endParaRPr lang="en-US" dirty="0" smtClean="0"/>
          </a:p>
          <a:p>
            <a:pPr marL="228600" indent="-228600">
              <a:buAutoNum type="arabicParenR"/>
            </a:pPr>
            <a:r>
              <a:rPr lang="en-US" dirty="0" smtClean="0"/>
              <a:t>Manufactured = “Y” and Purchased</a:t>
            </a:r>
            <a:r>
              <a:rPr lang="en-US" baseline="0" dirty="0" smtClean="0"/>
              <a:t> = “Y”</a:t>
            </a:r>
          </a:p>
          <a:p>
            <a:pPr marL="228600" indent="-228600">
              <a:buAutoNum type="arabicParenR"/>
            </a:pPr>
            <a:r>
              <a:rPr lang="en-US" baseline="0" dirty="0" smtClean="0"/>
              <a:t>Manufactured = “Y” and Purchased = “N”</a:t>
            </a:r>
          </a:p>
          <a:p>
            <a:pPr marL="228600" indent="-228600">
              <a:buAutoNum type="arabicParenR"/>
            </a:pPr>
            <a:r>
              <a:rPr lang="en-US" baseline="0" dirty="0" smtClean="0"/>
              <a:t>Manufactured = “N” and Purchased = “N”</a:t>
            </a:r>
          </a:p>
          <a:p>
            <a:pPr marL="228600" indent="-228600">
              <a:buAutoNum type="arabicParenR"/>
            </a:pPr>
            <a:endParaRPr lang="en-US" baseline="0" dirty="0" smtClean="0"/>
          </a:p>
          <a:p>
            <a:pPr marL="0" indent="0">
              <a:buNone/>
            </a:pPr>
            <a:r>
              <a:rPr lang="en-US" baseline="0" dirty="0" smtClean="0"/>
              <a:t>Note that it is impossible for this scenario to occur: Manufactured = “N” and Purchased = “N”.  Why is this not possible?</a:t>
            </a:r>
          </a:p>
          <a:p>
            <a:pPr marL="0" indent="0">
              <a:buNone/>
            </a:pPr>
            <a:endParaRPr lang="en-US" baseline="0" dirty="0" smtClean="0"/>
          </a:p>
          <a:p>
            <a:pPr marL="0" indent="0">
              <a:buNone/>
            </a:pPr>
            <a:r>
              <a:rPr lang="en-US" baseline="0" dirty="0" smtClean="0"/>
              <a:t>Answer: because of the total specialization rule. At least one of these have to be “Y”.</a:t>
            </a:r>
            <a:endParaRPr lang="en-US" dirty="0" smtClean="0"/>
          </a:p>
          <a:p>
            <a:endParaRPr lang="en-US" dirty="0" smtClean="0"/>
          </a:p>
        </p:txBody>
      </p:sp>
    </p:spTree>
    <p:extLst>
      <p:ext uri="{BB962C8B-B14F-4D97-AF65-F5344CB8AC3E}">
        <p14:creationId xmlns:p14="http://schemas.microsoft.com/office/powerpoint/2010/main" val="2389295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50938" y="692150"/>
            <a:ext cx="4556125" cy="3416300"/>
          </a:xfrm>
          <a:ln/>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56416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50938" y="692150"/>
            <a:ext cx="4556125" cy="3416300"/>
          </a:xfrm>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70458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50938" y="692150"/>
            <a:ext cx="4556125" cy="3416300"/>
          </a:xfrm>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24668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a:t>
            </a:r>
            <a:r>
              <a:rPr lang="en-US" altLang="en-US" baseline="0" dirty="0" smtClean="0">
                <a:cs typeface="Arial" pitchFamily="34" charset="0"/>
              </a:rPr>
              <a:t> see 22 entities. That’s a lot, and can be difficult to read and make sense of at an aggregate, summary level.</a:t>
            </a:r>
            <a:endParaRPr lang="en-US" altLang="en-US" dirty="0" smtClean="0">
              <a:cs typeface="Arial" pitchFamily="34" charset="0"/>
            </a:endParaRPr>
          </a:p>
        </p:txBody>
      </p:sp>
    </p:spTree>
    <p:extLst>
      <p:ext uri="{BB962C8B-B14F-4D97-AF65-F5344CB8AC3E}">
        <p14:creationId xmlns:p14="http://schemas.microsoft.com/office/powerpoint/2010/main" val="89264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0938" y="692150"/>
            <a:ext cx="4556125" cy="3416300"/>
          </a:xfrm>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 clustered</a:t>
            </a:r>
            <a:r>
              <a:rPr lang="en-US" altLang="en-US" baseline="0" dirty="0" smtClean="0">
                <a:cs typeface="Arial" pitchFamily="34" charset="0"/>
              </a:rPr>
              <a:t> these 22 entities into eight clusters. The relationships between clusters occur if there are relationships between entities within the individual clusters. For example, since there is a 1:N relationship between the Customer entity and the Order entity, this implies a 1:N relationship between the Customer cluster and the Item Sale cluster.</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Note that the associative entities often stand apart from the clusters and provide linkages between them.</a:t>
            </a:r>
            <a:endParaRPr lang="en-US" altLang="en-US" dirty="0" smtClean="0">
              <a:cs typeface="Arial" pitchFamily="34" charset="0"/>
            </a:endParaRPr>
          </a:p>
        </p:txBody>
      </p:sp>
    </p:spTree>
    <p:extLst>
      <p:ext uri="{BB962C8B-B14F-4D97-AF65-F5344CB8AC3E}">
        <p14:creationId xmlns:p14="http://schemas.microsoft.com/office/powerpoint/2010/main" val="2679557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50938" y="692150"/>
            <a:ext cx="4556125" cy="3416300"/>
          </a:xfrm>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You can imagine</a:t>
            </a:r>
            <a:r>
              <a:rPr lang="en-US" altLang="en-US" baseline="0" dirty="0" smtClean="0">
                <a:cs typeface="Arial" pitchFamily="34" charset="0"/>
              </a:rPr>
              <a:t> the entity cluster diagram to be a “bird’s eye view” model. The modeler can the “drill down” to see detailed views of individual clusters.</a:t>
            </a:r>
            <a:endParaRPr lang="en-US" altLang="en-US" dirty="0" smtClean="0">
              <a:cs typeface="Arial" pitchFamily="34" charset="0"/>
            </a:endParaRPr>
          </a:p>
        </p:txBody>
      </p:sp>
    </p:spTree>
    <p:extLst>
      <p:ext uri="{BB962C8B-B14F-4D97-AF65-F5344CB8AC3E}">
        <p14:creationId xmlns:p14="http://schemas.microsoft.com/office/powerpoint/2010/main" val="736741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51794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97174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50938" y="692150"/>
            <a:ext cx="4556125" cy="3416300"/>
          </a:xfrm>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980932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50938" y="692150"/>
            <a:ext cx="4556125" cy="3416300"/>
          </a:xfrm>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Universal and packaged data models are useful because they are reusable and customizable. This is a good example. Most companies will have entities similar</a:t>
            </a:r>
            <a:r>
              <a:rPr lang="en-US" altLang="en-US" baseline="0" dirty="0" smtClean="0">
                <a:cs typeface="Arial" pitchFamily="34" charset="0"/>
              </a:rPr>
              <a:t> to people, employees, contacts, suppliers, departments, bills, etc. If this is given to you from the beginning, you don’t have to “reinvent the wheel”, and can instead tweak it to your specific needs.</a:t>
            </a:r>
            <a:endParaRPr lang="en-US" altLang="en-US" dirty="0" smtClean="0">
              <a:cs typeface="Arial" pitchFamily="34" charset="0"/>
            </a:endParaRPr>
          </a:p>
        </p:txBody>
      </p:sp>
    </p:spTree>
    <p:extLst>
      <p:ext uri="{BB962C8B-B14F-4D97-AF65-F5344CB8AC3E}">
        <p14:creationId xmlns:p14="http://schemas.microsoft.com/office/powerpoint/2010/main" val="4155234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50938" y="692150"/>
            <a:ext cx="4556125" cy="3416300"/>
          </a:xfrm>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we see an</a:t>
            </a:r>
            <a:r>
              <a:rPr lang="en-US" altLang="en-US" baseline="0" dirty="0" smtClean="0">
                <a:cs typeface="Arial" pitchFamily="34" charset="0"/>
              </a:rPr>
              <a:t> alternative notation for supertype/subtype representations. E-R and EER models have various ways they can be represented in diagrams. But conceptually they are all pretty similar.</a:t>
            </a:r>
            <a:endParaRPr lang="en-US" altLang="en-US" dirty="0" smtClean="0">
              <a:cs typeface="Arial" pitchFamily="34" charset="0"/>
            </a:endParaRPr>
          </a:p>
        </p:txBody>
      </p:sp>
    </p:spTree>
    <p:extLst>
      <p:ext uri="{BB962C8B-B14F-4D97-AF65-F5344CB8AC3E}">
        <p14:creationId xmlns:p14="http://schemas.microsoft.com/office/powerpoint/2010/main" val="328961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3000" y="685800"/>
            <a:ext cx="4572000" cy="342900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is only one possible notation for</a:t>
            </a:r>
            <a:r>
              <a:rPr lang="en-US" altLang="en-US" baseline="0" dirty="0" smtClean="0">
                <a:cs typeface="Arial" pitchFamily="34" charset="0"/>
              </a:rPr>
              <a:t> EER. In other figures we will see Microsoft Visio notation, which is similar but not identical.</a:t>
            </a:r>
            <a:endParaRPr lang="en-US" altLang="en-US" dirty="0" smtClean="0">
              <a:cs typeface="Arial" pitchFamily="34" charset="0"/>
            </a:endParaRPr>
          </a:p>
        </p:txBody>
      </p:sp>
    </p:spTree>
    <p:extLst>
      <p:ext uri="{BB962C8B-B14F-4D97-AF65-F5344CB8AC3E}">
        <p14:creationId xmlns:p14="http://schemas.microsoft.com/office/powerpoint/2010/main" val="388543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105379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0243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0938" y="692150"/>
            <a:ext cx="4556125" cy="3416300"/>
          </a:xfrm>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2089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9811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50938" y="692150"/>
            <a:ext cx="4556125" cy="3416300"/>
          </a:xfrm>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262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3A1FB69-33A5-48E8-9D6B-7A10C88EE66E}" type="datetime1">
              <a:rPr lang="en-US" smtClean="0"/>
              <a:t>2/21/2018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Tree>
    <p:extLst>
      <p:ext uri="{BB962C8B-B14F-4D97-AF65-F5344CB8AC3E}">
        <p14:creationId xmlns:p14="http://schemas.microsoft.com/office/powerpoint/2010/main" val="27868149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35FA7377-DD97-4782-8F72-0E0EF2241AB5}" type="datetime1">
              <a:rPr lang="en-US" smtClean="0"/>
              <a:t>2/21/2018</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dirty="0"/>
            </a:lvl1pPr>
          </a:lstStyle>
          <a:p>
            <a:pPr>
              <a:defRPr/>
            </a:pPr>
            <a:endParaRPr lang="en-US"/>
          </a:p>
        </p:txBody>
      </p:sp>
    </p:spTree>
    <p:extLst>
      <p:ext uri="{BB962C8B-B14F-4D97-AF65-F5344CB8AC3E}">
        <p14:creationId xmlns:p14="http://schemas.microsoft.com/office/powerpoint/2010/main" val="1614138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fld id="{6E4B518F-7A04-4157-8986-741B862FE4E8}" type="datetime1">
              <a:rPr lang="en-US" smtClean="0"/>
              <a:t>2/21/2018</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928924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1326631C-3ED6-4D4F-8D90-E081C32D0B5F}" type="datetime1">
              <a:rPr lang="en-US" smtClean="0"/>
              <a:t>2/21/2018</a:t>
            </a:fld>
            <a:endParaRPr lang="en-US" dirty="0"/>
          </a:p>
        </p:txBody>
      </p:sp>
      <p:sp>
        <p:nvSpPr>
          <p:cNvPr id="3" name="Footer Placeholder 23"/>
          <p:cNvSpPr>
            <a:spLocks noGrp="1"/>
          </p:cNvSpPr>
          <p:nvPr>
            <p:ph type="ftr" sz="quarter" idx="11"/>
          </p:nvPr>
        </p:nvSpPr>
        <p:spPr/>
        <p:txBody>
          <a:bodyPr/>
          <a:lstStyle>
            <a:lvl1pPr>
              <a:defRPr dirty="0"/>
            </a:lvl1pPr>
          </a:lstStyle>
          <a:p>
            <a:pPr>
              <a:defRPr/>
            </a:pPr>
            <a:endParaRPr lang="en-US"/>
          </a:p>
        </p:txBody>
      </p:sp>
      <p:sp>
        <p:nvSpPr>
          <p:cNvPr id="10"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3</a:t>
            </a:r>
            <a:endParaRPr lang="en-US" sz="1600" dirty="0"/>
          </a:p>
        </p:txBody>
      </p:sp>
      <p:sp>
        <p:nvSpPr>
          <p:cNvPr id="11"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12" name="TextBox 11"/>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3-</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36639020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Arial" charset="0"/>
              </a:defRPr>
            </a:lvl1pPr>
          </a:lstStyle>
          <a:p>
            <a:pPr>
              <a:defRPr/>
            </a:pPr>
            <a:fld id="{4B0829AB-3C69-4A54-B658-EDDAE794DC23}" type="datetime1">
              <a:rPr lang="en-US" smtClean="0"/>
              <a:t>2/21/2018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dirty="0">
                <a:solidFill>
                  <a:schemeClr val="accent1">
                    <a:shade val="75000"/>
                  </a:schemeClr>
                </a:solidFill>
                <a:cs typeface="Arial" charset="0"/>
              </a:defRPr>
            </a:lvl1pPr>
          </a:lstStyle>
          <a:p>
            <a:pPr>
              <a:defRPr/>
            </a:pPr>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3"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3</a:t>
            </a:r>
            <a:endParaRPr lang="en-US" sz="1600" dirty="0"/>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3" name="TextBox 2"/>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3-</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177401697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3200" kern="1200" cap="all" dirty="0">
          <a:solidFill>
            <a:srgbClr val="000000"/>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Wv84bMUBuo" TargetMode="External"/><Relationship Id="rId2" Type="http://schemas.openxmlformats.org/officeDocument/2006/relationships/hyperlink" Target="https://www.youtube.com/watch?v=Bn9uB--RwAw&amp;t=618s" TargetMode="External"/><Relationship Id="rId1" Type="http://schemas.openxmlformats.org/officeDocument/2006/relationships/slideLayout" Target="../slideLayouts/slideLayout2.xml"/><Relationship Id="rId4" Type="http://schemas.openxmlformats.org/officeDocument/2006/relationships/hyperlink" Target="https://www.youtube.com/watch?v=0ZOFZ-Hh66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990600" y="3352800"/>
            <a:ext cx="7315200" cy="1752600"/>
          </a:xfrm>
        </p:spPr>
        <p:txBody>
          <a:bodyPr lIns="90488" tIns="44450" rIns="90488" bIns="44450">
            <a:normAutofit/>
          </a:bodyPr>
          <a:lstStyle/>
          <a:p>
            <a:pPr marL="342900" indent="-342900" algn="ctr" eaLnBrk="1" hangingPunct="1">
              <a:lnSpc>
                <a:spcPct val="90000"/>
              </a:lnSpc>
            </a:pPr>
            <a:r>
              <a:rPr lang="en-US" altLang="en-US" sz="2800" b="1" i="1" dirty="0" smtClean="0">
                <a:solidFill>
                  <a:srgbClr val="0070C0"/>
                </a:solidFill>
                <a:cs typeface="Times New Roman" pitchFamily="18" charset="0"/>
              </a:rPr>
              <a:t>Modern Database Management</a:t>
            </a:r>
          </a:p>
          <a:p>
            <a:pPr marL="342900" indent="-342900" algn="ctr" eaLnBrk="1" hangingPunct="1">
              <a:lnSpc>
                <a:spcPct val="90000"/>
              </a:lnSpc>
            </a:pPr>
            <a:r>
              <a:rPr lang="en-US" altLang="en-US" sz="2000" b="1" i="1" dirty="0" smtClean="0">
                <a:solidFill>
                  <a:srgbClr val="0070C0"/>
                </a:solidFill>
                <a:cs typeface="Times New Roman" pitchFamily="18" charset="0"/>
              </a:rPr>
              <a:t>12</a:t>
            </a:r>
            <a:r>
              <a:rPr lang="en-US" altLang="en-US" sz="2000" b="1" i="1" baseline="30000" dirty="0" smtClean="0">
                <a:solidFill>
                  <a:srgbClr val="0070C0"/>
                </a:solidFill>
                <a:cs typeface="Times New Roman" pitchFamily="18" charset="0"/>
              </a:rPr>
              <a:t>th</a:t>
            </a:r>
            <a:r>
              <a:rPr lang="en-US" altLang="en-US" sz="2000" b="1" i="1" dirty="0" smtClean="0">
                <a:solidFill>
                  <a:srgbClr val="0070C0"/>
                </a:solidFill>
                <a:cs typeface="Times New Roman" pitchFamily="18" charset="0"/>
              </a:rPr>
              <a:t> Edition</a:t>
            </a:r>
            <a:endParaRPr lang="en-US" altLang="en-US" sz="2000" dirty="0" smtClean="0">
              <a:solidFill>
                <a:srgbClr val="0070C0"/>
              </a:solidFill>
              <a:cs typeface="Times New Roman" pitchFamily="18" charset="0"/>
            </a:endParaRPr>
          </a:p>
          <a:p>
            <a:pPr marL="342900" indent="-342900" algn="ctr" eaLnBrk="1" hangingPunct="1">
              <a:lnSpc>
                <a:spcPct val="90000"/>
              </a:lnSpc>
            </a:pPr>
            <a:r>
              <a:rPr lang="en-US" altLang="en-US" sz="2600" b="1" i="1" dirty="0" smtClean="0">
                <a:solidFill>
                  <a:srgbClr val="FF9900"/>
                </a:solidFill>
                <a:cs typeface="Times New Roman" pitchFamily="18" charset="0"/>
              </a:rPr>
              <a:t>Jeff Hoffer,  Ramesh </a:t>
            </a:r>
            <a:r>
              <a:rPr lang="en-US" altLang="en-US" sz="2600" b="1" i="1" dirty="0" err="1">
                <a:solidFill>
                  <a:srgbClr val="FF9900"/>
                </a:solidFill>
                <a:cs typeface="Times New Roman" pitchFamily="18" charset="0"/>
              </a:rPr>
              <a:t>Venkataraman</a:t>
            </a:r>
            <a:r>
              <a:rPr lang="en-US" altLang="en-US" sz="2600" b="1" i="1" dirty="0">
                <a:solidFill>
                  <a:srgbClr val="FF9900"/>
                </a:solidFill>
                <a:cs typeface="Times New Roman" pitchFamily="18" charset="0"/>
              </a:rPr>
              <a:t>, </a:t>
            </a:r>
            <a:endParaRPr lang="en-US" altLang="en-US" sz="2600" b="1" i="1" dirty="0" smtClean="0">
              <a:solidFill>
                <a:srgbClr val="FF9900"/>
              </a:solidFill>
              <a:cs typeface="Times New Roman" pitchFamily="18" charset="0"/>
            </a:endParaRPr>
          </a:p>
          <a:p>
            <a:pPr marL="342900" indent="-342900" algn="ctr" eaLnBrk="1" hangingPunct="1">
              <a:lnSpc>
                <a:spcPct val="90000"/>
              </a:lnSpc>
            </a:pPr>
            <a:r>
              <a:rPr lang="en-US" altLang="en-US" sz="2600" b="1" i="1" dirty="0" err="1" smtClean="0">
                <a:solidFill>
                  <a:srgbClr val="FF9900"/>
                </a:solidFill>
                <a:cs typeface="Times New Roman" pitchFamily="18" charset="0"/>
              </a:rPr>
              <a:t>Heikki</a:t>
            </a:r>
            <a:r>
              <a:rPr lang="en-US" altLang="en-US" sz="2600" b="1" i="1" dirty="0" smtClean="0">
                <a:solidFill>
                  <a:srgbClr val="FF9900"/>
                </a:solidFill>
                <a:cs typeface="Times New Roman" pitchFamily="18" charset="0"/>
              </a:rPr>
              <a:t> </a:t>
            </a:r>
            <a:r>
              <a:rPr lang="en-US" altLang="en-US" sz="2600" b="1" i="1" dirty="0" err="1" smtClean="0">
                <a:solidFill>
                  <a:srgbClr val="FF9900"/>
                </a:solidFill>
                <a:cs typeface="Times New Roman" pitchFamily="18" charset="0"/>
              </a:rPr>
              <a:t>Topi</a:t>
            </a:r>
            <a:r>
              <a:rPr lang="en-US" altLang="en-US" sz="2200" dirty="0" smtClean="0">
                <a:solidFill>
                  <a:srgbClr val="443329"/>
                </a:solidFill>
              </a:rPr>
              <a:t> </a:t>
            </a:r>
          </a:p>
        </p:txBody>
      </p:sp>
      <p:sp>
        <p:nvSpPr>
          <p:cNvPr id="4098" name="Rectangle 2"/>
          <p:cNvSpPr>
            <a:spLocks noGrp="1" noChangeArrowheads="1"/>
          </p:cNvSpPr>
          <p:nvPr>
            <p:ph type="title"/>
          </p:nvPr>
        </p:nvSpPr>
        <p:spPr>
          <a:xfrm>
            <a:off x="762000" y="1371600"/>
            <a:ext cx="7772400" cy="1143000"/>
          </a:xfrm>
        </p:spPr>
        <p:txBody>
          <a:bodyPr lIns="90488" tIns="44450" rIns="90488" bIns="44450">
            <a:normAutofit/>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Chapter 3:</a:t>
            </a:r>
            <a:br>
              <a:rPr lang="en-US" dirty="0" smtClean="0">
                <a:solidFill>
                  <a:srgbClr val="000000"/>
                </a:solidFill>
                <a:effectLst>
                  <a:outerShdw blurRad="38100" dist="38100" dir="2700000" algn="tl">
                    <a:srgbClr val="FFFFFF"/>
                  </a:outerShdw>
                </a:effectLst>
              </a:rPr>
            </a:br>
            <a:r>
              <a:rPr lang="en-US" dirty="0" smtClean="0">
                <a:solidFill>
                  <a:srgbClr val="000000"/>
                </a:solidFill>
                <a:effectLst>
                  <a:outerShdw blurRad="38100" dist="38100" dir="2700000" algn="tl">
                    <a:srgbClr val="FFFFFF"/>
                  </a:outerShdw>
                </a:effectLst>
              </a:rPr>
              <a:t>The Enhanced E-R Model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057400" y="152400"/>
            <a:ext cx="517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3-4 Example of generalization</a:t>
            </a:r>
          </a:p>
        </p:txBody>
      </p:sp>
      <p:sp>
        <p:nvSpPr>
          <p:cNvPr id="19460" name="Text Box 4"/>
          <p:cNvSpPr txBox="1">
            <a:spLocks noChangeArrowheads="1"/>
          </p:cNvSpPr>
          <p:nvPr/>
        </p:nvSpPr>
        <p:spPr bwMode="auto">
          <a:xfrm>
            <a:off x="906463" y="685800"/>
            <a:ext cx="790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a) Three entity types: CAR, TRUCK, and MOTORCYCLE</a:t>
            </a:r>
          </a:p>
        </p:txBody>
      </p:sp>
      <p:sp>
        <p:nvSpPr>
          <p:cNvPr id="19461" name="Text Box 5"/>
          <p:cNvSpPr txBox="1">
            <a:spLocks noChangeArrowheads="1"/>
          </p:cNvSpPr>
          <p:nvPr/>
        </p:nvSpPr>
        <p:spPr bwMode="auto">
          <a:xfrm>
            <a:off x="1046809" y="482856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latin typeface="Times New Roman" pitchFamily="18" charset="0"/>
              </a:rPr>
              <a:t>All these types of vehicles have common attributes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19" y="1752600"/>
            <a:ext cx="8498181"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731795" y="5262101"/>
            <a:ext cx="5821697"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FF"/>
                </a:solidFill>
              </a:rPr>
              <a:t>“Subtype = </a:t>
            </a:r>
            <a:r>
              <a:rPr lang="en-US" sz="2400" b="1" dirty="0" err="1" smtClean="0">
                <a:solidFill>
                  <a:srgbClr val="0000FF"/>
                </a:solidFill>
              </a:rPr>
              <a:t>Supertype</a:t>
            </a:r>
            <a:r>
              <a:rPr lang="en-US" sz="2400" b="1" dirty="0" smtClean="0">
                <a:solidFill>
                  <a:srgbClr val="0000FF"/>
                </a:solidFill>
              </a:rPr>
              <a:t> + Uniqueness”</a:t>
            </a:r>
          </a:p>
          <a:p>
            <a:r>
              <a:rPr lang="en-US" sz="2400" b="1" dirty="0" smtClean="0">
                <a:solidFill>
                  <a:srgbClr val="0000FF"/>
                </a:solidFill>
              </a:rPr>
              <a:t>CAR = AUTO + </a:t>
            </a:r>
            <a:r>
              <a:rPr lang="en-US" sz="2400" b="1" dirty="0" err="1" smtClean="0">
                <a:solidFill>
                  <a:srgbClr val="0000FF"/>
                </a:solidFill>
              </a:rPr>
              <a:t>Num</a:t>
            </a:r>
            <a:r>
              <a:rPr lang="en-US" sz="2400" b="1" dirty="0" smtClean="0">
                <a:solidFill>
                  <a:srgbClr val="0000FF"/>
                </a:solidFill>
              </a:rPr>
              <a:t>-passengers (2 or 4)</a:t>
            </a:r>
          </a:p>
          <a:p>
            <a:r>
              <a:rPr lang="en-US" sz="2400" b="1" dirty="0" smtClean="0">
                <a:solidFill>
                  <a:srgbClr val="0000FF"/>
                </a:solidFill>
              </a:rPr>
              <a:t>SUV = AUTO + All-wheel-drive (Yes or No)</a:t>
            </a:r>
            <a:endParaRPr lang="en-US" sz="2400" b="1" dirty="0">
              <a:solidFill>
                <a:srgbClr val="0000FF"/>
              </a:solidFill>
            </a:endParaRPr>
          </a:p>
        </p:txBody>
      </p:sp>
      <p:sp>
        <p:nvSpPr>
          <p:cNvPr id="2" name="Rounded Rectangle 1"/>
          <p:cNvSpPr/>
          <p:nvPr/>
        </p:nvSpPr>
        <p:spPr>
          <a:xfrm>
            <a:off x="906463" y="2590800"/>
            <a:ext cx="7551737"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295400" y="152400"/>
            <a:ext cx="6118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a:solidFill>
                  <a:srgbClr val="000000"/>
                </a:solidFill>
                <a:latin typeface="Arial" charset="0"/>
              </a:rPr>
              <a:t>Figure 3-4 Example of generalization (cont.)</a:t>
            </a:r>
          </a:p>
          <a:p>
            <a:endParaRPr lang="en-US" altLang="en-US" sz="2400">
              <a:solidFill>
                <a:srgbClr val="000000"/>
              </a:solidFill>
              <a:latin typeface="Arial" charset="0"/>
            </a:endParaRPr>
          </a:p>
        </p:txBody>
      </p:sp>
      <p:sp>
        <p:nvSpPr>
          <p:cNvPr id="13316" name="Text Box 4"/>
          <p:cNvSpPr txBox="1">
            <a:spLocks noChangeArrowheads="1"/>
          </p:cNvSpPr>
          <p:nvPr/>
        </p:nvSpPr>
        <p:spPr bwMode="auto">
          <a:xfrm>
            <a:off x="6567487" y="1785937"/>
            <a:ext cx="1692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2400" dirty="0">
                <a:solidFill>
                  <a:srgbClr val="990000"/>
                </a:solidFill>
                <a:latin typeface="Times New Roman" pitchFamily="18" charset="0"/>
              </a:rPr>
              <a:t>So we put the shared attributes in a </a:t>
            </a:r>
            <a:r>
              <a:rPr lang="en-US" altLang="en-US" sz="2400" dirty="0" err="1">
                <a:solidFill>
                  <a:srgbClr val="990000"/>
                </a:solidFill>
                <a:latin typeface="Times New Roman" pitchFamily="18" charset="0"/>
              </a:rPr>
              <a:t>supertype</a:t>
            </a:r>
            <a:endParaRPr lang="en-US" altLang="en-US" sz="2400" dirty="0">
              <a:solidFill>
                <a:srgbClr val="990000"/>
              </a:solidFill>
              <a:latin typeface="Times New Roman" pitchFamily="18" charset="0"/>
            </a:endParaRPr>
          </a:p>
        </p:txBody>
      </p:sp>
      <p:sp>
        <p:nvSpPr>
          <p:cNvPr id="13317" name="Text Box 5"/>
          <p:cNvSpPr txBox="1">
            <a:spLocks noChangeArrowheads="1"/>
          </p:cNvSpPr>
          <p:nvPr/>
        </p:nvSpPr>
        <p:spPr bwMode="auto">
          <a:xfrm>
            <a:off x="365125" y="5791200"/>
            <a:ext cx="814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2400">
                <a:solidFill>
                  <a:srgbClr val="990000"/>
                </a:solidFill>
                <a:latin typeface="Times New Roman" pitchFamily="18" charset="0"/>
              </a:rPr>
              <a:t>Note: no subtype for motorcycle, since it has no unique attributes</a:t>
            </a:r>
          </a:p>
        </p:txBody>
      </p:sp>
      <p:sp>
        <p:nvSpPr>
          <p:cNvPr id="13318" name="Text Box 7"/>
          <p:cNvSpPr txBox="1">
            <a:spLocks noChangeArrowheads="1"/>
          </p:cNvSpPr>
          <p:nvPr/>
        </p:nvSpPr>
        <p:spPr bwMode="auto">
          <a:xfrm>
            <a:off x="1295400" y="685800"/>
            <a:ext cx="574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a:solidFill>
                  <a:srgbClr val="000000"/>
                </a:solidFill>
                <a:latin typeface="Arial" charset="0"/>
              </a:rPr>
              <a:t>b) Generalization to VEHICLE supertype </a:t>
            </a:r>
          </a:p>
        </p:txBody>
      </p:sp>
      <p:pic>
        <p:nvPicPr>
          <p:cNvPr id="13319" name="Picture 7"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04925"/>
            <a:ext cx="4419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a:off x="5313405" y="2224216"/>
            <a:ext cx="1087395" cy="4942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6497" y="1532237"/>
            <a:ext cx="1746422" cy="1519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REGISTRATION</a:t>
            </a:r>
          </a:p>
          <a:p>
            <a:pPr algn="ctr"/>
            <a:r>
              <a:rPr lang="en-US" dirty="0" smtClean="0"/>
              <a:t>(for example)</a:t>
            </a:r>
            <a:endParaRPr lang="en-US" dirty="0"/>
          </a:p>
        </p:txBody>
      </p:sp>
      <p:cxnSp>
        <p:nvCxnSpPr>
          <p:cNvPr id="5" name="Straight Connector 4"/>
          <p:cNvCxnSpPr>
            <a:stCxn id="3" idx="3"/>
          </p:cNvCxnSpPr>
          <p:nvPr/>
        </p:nvCxnSpPr>
        <p:spPr>
          <a:xfrm flipV="1">
            <a:off x="1832919" y="2292177"/>
            <a:ext cx="1429265"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08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643372"/>
            <a:ext cx="4419600" cy="399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Text Box 3"/>
          <p:cNvSpPr txBox="1">
            <a:spLocks noChangeArrowheads="1"/>
          </p:cNvSpPr>
          <p:nvPr/>
        </p:nvSpPr>
        <p:spPr bwMode="auto">
          <a:xfrm>
            <a:off x="2362200" y="0"/>
            <a:ext cx="510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3-5 Example of specialization</a:t>
            </a:r>
          </a:p>
        </p:txBody>
      </p:sp>
      <p:sp>
        <p:nvSpPr>
          <p:cNvPr id="21509" name="Text Box 4"/>
          <p:cNvSpPr txBox="1">
            <a:spLocks noChangeArrowheads="1"/>
          </p:cNvSpPr>
          <p:nvPr/>
        </p:nvSpPr>
        <p:spPr bwMode="auto">
          <a:xfrm>
            <a:off x="3276600" y="609600"/>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 a) Entity type PART</a:t>
            </a:r>
          </a:p>
        </p:txBody>
      </p:sp>
      <p:grpSp>
        <p:nvGrpSpPr>
          <p:cNvPr id="21510" name="Group 15"/>
          <p:cNvGrpSpPr>
            <a:grpSpLocks/>
          </p:cNvGrpSpPr>
          <p:nvPr/>
        </p:nvGrpSpPr>
        <p:grpSpPr bwMode="auto">
          <a:xfrm>
            <a:off x="1296988" y="3211822"/>
            <a:ext cx="7085012" cy="1101725"/>
            <a:chOff x="817" y="1804"/>
            <a:chExt cx="4463" cy="694"/>
          </a:xfrm>
        </p:grpSpPr>
        <p:sp>
          <p:nvSpPr>
            <p:cNvPr id="21518" name="Rectangle 9"/>
            <p:cNvSpPr>
              <a:spLocks noChangeArrowheads="1"/>
            </p:cNvSpPr>
            <p:nvPr/>
          </p:nvSpPr>
          <p:spPr bwMode="auto">
            <a:xfrm>
              <a:off x="3456" y="1804"/>
              <a:ext cx="18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a:solidFill>
                    <a:srgbClr val="990000"/>
                  </a:solidFill>
                </a:rPr>
                <a:t>Only applies to manufactured parts</a:t>
              </a:r>
            </a:p>
          </p:txBody>
        </p:sp>
        <p:sp>
          <p:nvSpPr>
            <p:cNvPr id="21519" name="Rectangle 11"/>
            <p:cNvSpPr>
              <a:spLocks noChangeArrowheads="1"/>
            </p:cNvSpPr>
            <p:nvPr/>
          </p:nvSpPr>
          <p:spPr bwMode="auto">
            <a:xfrm>
              <a:off x="817" y="2304"/>
              <a:ext cx="1393" cy="194"/>
            </a:xfrm>
            <a:prstGeom prst="rect">
              <a:avLst/>
            </a:prstGeom>
            <a:noFill/>
            <a:ln w="127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21520" name="Line 13"/>
            <p:cNvSpPr>
              <a:spLocks noChangeShapeType="1"/>
            </p:cNvSpPr>
            <p:nvPr/>
          </p:nvSpPr>
          <p:spPr bwMode="auto">
            <a:xfrm flipH="1">
              <a:off x="2256" y="2064"/>
              <a:ext cx="1200" cy="288"/>
            </a:xfrm>
            <a:prstGeom prst="line">
              <a:avLst/>
            </a:prstGeom>
            <a:noFill/>
            <a:ln w="12700">
              <a:solidFill>
                <a:srgbClr val="9900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grpSp>
        <p:nvGrpSpPr>
          <p:cNvPr id="21511" name="Group 16"/>
          <p:cNvGrpSpPr>
            <a:grpSpLocks/>
          </p:cNvGrpSpPr>
          <p:nvPr/>
        </p:nvGrpSpPr>
        <p:grpSpPr bwMode="auto">
          <a:xfrm>
            <a:off x="1295400" y="4386572"/>
            <a:ext cx="7542213" cy="762000"/>
            <a:chOff x="816" y="2544"/>
            <a:chExt cx="4751" cy="480"/>
          </a:xfrm>
        </p:grpSpPr>
        <p:sp>
          <p:nvSpPr>
            <p:cNvPr id="21515" name="Rectangle 8"/>
            <p:cNvSpPr>
              <a:spLocks noChangeArrowheads="1"/>
            </p:cNvSpPr>
            <p:nvPr/>
          </p:nvSpPr>
          <p:spPr bwMode="auto">
            <a:xfrm>
              <a:off x="3456" y="2688"/>
              <a:ext cx="21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a:solidFill>
                    <a:srgbClr val="990000"/>
                  </a:solidFill>
                </a:rPr>
                <a:t>Applies only to purchased parts</a:t>
              </a:r>
            </a:p>
          </p:txBody>
        </p:sp>
        <p:sp>
          <p:nvSpPr>
            <p:cNvPr id="21516" name="Rectangle 12"/>
            <p:cNvSpPr>
              <a:spLocks noChangeArrowheads="1"/>
            </p:cNvSpPr>
            <p:nvPr/>
          </p:nvSpPr>
          <p:spPr bwMode="auto">
            <a:xfrm>
              <a:off x="816" y="2544"/>
              <a:ext cx="2160" cy="480"/>
            </a:xfrm>
            <a:prstGeom prst="rect">
              <a:avLst/>
            </a:prstGeom>
            <a:noFill/>
            <a:ln w="127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21517" name="Line 14"/>
            <p:cNvSpPr>
              <a:spLocks noChangeShapeType="1"/>
            </p:cNvSpPr>
            <p:nvPr/>
          </p:nvSpPr>
          <p:spPr bwMode="auto">
            <a:xfrm flipH="1">
              <a:off x="2976" y="2784"/>
              <a:ext cx="480" cy="0"/>
            </a:xfrm>
            <a:prstGeom prst="line">
              <a:avLst/>
            </a:prstGeom>
            <a:noFill/>
            <a:ln w="12700">
              <a:solidFill>
                <a:srgbClr val="990000"/>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4676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Text Box 3"/>
          <p:cNvSpPr txBox="1">
            <a:spLocks noChangeArrowheads="1"/>
          </p:cNvSpPr>
          <p:nvPr/>
        </p:nvSpPr>
        <p:spPr bwMode="auto">
          <a:xfrm>
            <a:off x="381000" y="609600"/>
            <a:ext cx="891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a:solidFill>
                  <a:srgbClr val="000000"/>
                </a:solidFill>
                <a:latin typeface="Arial" pitchFamily="34" charset="0"/>
              </a:rPr>
              <a:t>b) Specialization to MANUFACTURED PART and PURCHASED PART</a:t>
            </a:r>
          </a:p>
        </p:txBody>
      </p:sp>
      <p:sp>
        <p:nvSpPr>
          <p:cNvPr id="22534" name="Text Box 7"/>
          <p:cNvSpPr txBox="1">
            <a:spLocks noChangeArrowheads="1"/>
          </p:cNvSpPr>
          <p:nvPr/>
        </p:nvSpPr>
        <p:spPr bwMode="auto">
          <a:xfrm>
            <a:off x="990600" y="2971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a:solidFill>
                  <a:srgbClr val="990000"/>
                </a:solidFill>
                <a:latin typeface="Times New Roman" pitchFamily="18" charset="0"/>
              </a:rPr>
              <a:t>Created 2 subtypes</a:t>
            </a:r>
          </a:p>
        </p:txBody>
      </p:sp>
      <p:sp>
        <p:nvSpPr>
          <p:cNvPr id="22535" name="Text Box 11"/>
          <p:cNvSpPr txBox="1">
            <a:spLocks noChangeArrowheads="1"/>
          </p:cNvSpPr>
          <p:nvPr/>
        </p:nvSpPr>
        <p:spPr bwMode="auto">
          <a:xfrm>
            <a:off x="1905000" y="76200"/>
            <a:ext cx="6049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3-5 Example of specialization (cont.)</a:t>
            </a:r>
          </a:p>
        </p:txBody>
      </p:sp>
      <p:sp>
        <p:nvSpPr>
          <p:cNvPr id="3" name="Rounded Rectangular Callout 2"/>
          <p:cNvSpPr/>
          <p:nvPr/>
        </p:nvSpPr>
        <p:spPr>
          <a:xfrm>
            <a:off x="2343150" y="5838826"/>
            <a:ext cx="5611813" cy="1019174"/>
          </a:xfrm>
          <a:prstGeom prst="wedgeRoundRectCallout">
            <a:avLst>
              <a:gd name="adj1" fmla="val 35410"/>
              <a:gd name="adj2" fmla="val -93137"/>
              <a:gd name="adj3" fmla="val 1666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en-US" sz="2000" dirty="0">
                <a:solidFill>
                  <a:srgbClr val="990000"/>
                </a:solidFill>
                <a:latin typeface="Times New Roman" pitchFamily="18" charset="0"/>
              </a:rPr>
              <a:t>Note: multivalued composite attribute was replaced by an associative entity relationship to another </a:t>
            </a:r>
            <a:r>
              <a:rPr lang="en-US" altLang="en-US" sz="2000" dirty="0" smtClean="0">
                <a:solidFill>
                  <a:srgbClr val="990000"/>
                </a:solidFill>
                <a:latin typeface="Times New Roman" pitchFamily="18" charset="0"/>
              </a:rPr>
              <a:t>entity</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52400" y="609600"/>
            <a:ext cx="89916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Constraints in Supertype/SUBTYPE RELATIONSHIPS</a:t>
            </a:r>
          </a:p>
        </p:txBody>
      </p:sp>
      <p:sp>
        <p:nvSpPr>
          <p:cNvPr id="164867" name="Rectangle 3"/>
          <p:cNvSpPr>
            <a:spLocks noGrp="1" noChangeArrowheads="1"/>
          </p:cNvSpPr>
          <p:nvPr>
            <p:ph idx="1"/>
          </p:nvPr>
        </p:nvSpPr>
        <p:spPr>
          <a:xfrm>
            <a:off x="152400" y="1981200"/>
            <a:ext cx="8991600" cy="4343400"/>
          </a:xfrm>
        </p:spPr>
        <p:txBody>
          <a:bodyPr>
            <a:noAutofit/>
          </a:bodyPr>
          <a:lstStyle/>
          <a:p>
            <a:pPr eaLnBrk="1" fontAlgn="auto" hangingPunct="1">
              <a:spcAft>
                <a:spcPts val="0"/>
              </a:spcAft>
              <a:buFont typeface="Wingdings 2"/>
              <a:buChar char=""/>
              <a:defRPr/>
            </a:pPr>
            <a:r>
              <a:rPr lang="en-US" b="1" i="1" dirty="0" smtClean="0">
                <a:solidFill>
                  <a:srgbClr val="000000"/>
                </a:solidFill>
                <a:effectLst>
                  <a:outerShdw blurRad="38100" dist="38100" dir="2700000" algn="tl">
                    <a:srgbClr val="FFFFFF"/>
                  </a:outerShdw>
                </a:effectLst>
              </a:rPr>
              <a:t>Completeness Constraints</a:t>
            </a:r>
            <a:r>
              <a:rPr lang="en-US" dirty="0" smtClean="0">
                <a:solidFill>
                  <a:srgbClr val="000000"/>
                </a:solidFill>
                <a:effectLst>
                  <a:outerShdw blurRad="38100" dist="38100" dir="2700000" algn="tl">
                    <a:srgbClr val="FFFFFF"/>
                  </a:outerShdw>
                </a:effectLst>
              </a:rPr>
              <a:t>: Whether an instance of a supertype </a:t>
            </a:r>
            <a:r>
              <a:rPr lang="en-US" b="1" i="1" dirty="0" smtClean="0">
                <a:solidFill>
                  <a:srgbClr val="000000"/>
                </a:solidFill>
                <a:effectLst>
                  <a:outerShdw blurRad="38100" dist="38100" dir="2700000" algn="tl">
                    <a:srgbClr val="FFFFFF"/>
                  </a:outerShdw>
                </a:effectLst>
              </a:rPr>
              <a:t>must</a:t>
            </a:r>
            <a:r>
              <a:rPr lang="en-US" dirty="0" smtClean="0">
                <a:solidFill>
                  <a:srgbClr val="000000"/>
                </a:solidFill>
                <a:effectLst>
                  <a:outerShdw blurRad="38100" dist="38100" dir="2700000" algn="tl">
                    <a:srgbClr val="FFFFFF"/>
                  </a:outerShdw>
                </a:effectLst>
              </a:rPr>
              <a:t> also be a member of at least one subtype</a:t>
            </a:r>
          </a:p>
          <a:p>
            <a:pPr lvl="1" eaLnBrk="1" fontAlgn="auto" hangingPunct="1">
              <a:spcAft>
                <a:spcPts val="0"/>
              </a:spcAft>
              <a:buFont typeface="Wingdings 2"/>
              <a:buChar char=""/>
              <a:defRPr/>
            </a:pPr>
            <a:r>
              <a:rPr lang="en-US" sz="3200" dirty="0" smtClean="0">
                <a:solidFill>
                  <a:srgbClr val="C00000"/>
                </a:solidFill>
                <a:effectLst>
                  <a:outerShdw blurRad="38100" dist="38100" dir="2700000" algn="tl">
                    <a:srgbClr val="FFFFFF"/>
                  </a:outerShdw>
                </a:effectLst>
              </a:rPr>
              <a:t>Total</a:t>
            </a:r>
            <a:r>
              <a:rPr lang="en-US" sz="3200" dirty="0" smtClean="0">
                <a:solidFill>
                  <a:srgbClr val="000000"/>
                </a:solidFill>
                <a:effectLst>
                  <a:outerShdw blurRad="38100" dist="38100" dir="2700000" algn="tl">
                    <a:srgbClr val="FFFFFF"/>
                  </a:outerShdw>
                </a:effectLst>
              </a:rPr>
              <a:t> Specialization Rule: Yes (</a:t>
            </a:r>
            <a:r>
              <a:rPr lang="en-US" sz="3200" dirty="0" smtClean="0">
                <a:solidFill>
                  <a:srgbClr val="C00000"/>
                </a:solidFill>
                <a:effectLst>
                  <a:outerShdw blurRad="38100" dist="38100" dir="2700000" algn="tl">
                    <a:srgbClr val="FFFFFF"/>
                  </a:outerShdw>
                </a:effectLst>
              </a:rPr>
              <a:t>double</a:t>
            </a:r>
            <a:r>
              <a:rPr lang="en-US" sz="3200" dirty="0" smtClean="0">
                <a:solidFill>
                  <a:srgbClr val="000000"/>
                </a:solidFill>
                <a:effectLst>
                  <a:outerShdw blurRad="38100" dist="38100" dir="2700000" algn="tl">
                    <a:srgbClr val="FFFFFF"/>
                  </a:outerShdw>
                </a:effectLst>
              </a:rPr>
              <a:t> line)</a:t>
            </a:r>
          </a:p>
          <a:p>
            <a:pPr lvl="1" eaLnBrk="1" fontAlgn="auto" hangingPunct="1">
              <a:spcAft>
                <a:spcPts val="0"/>
              </a:spcAft>
              <a:buFont typeface="Wingdings 2"/>
              <a:buChar char=""/>
              <a:defRPr/>
            </a:pPr>
            <a:r>
              <a:rPr lang="en-US" sz="3200" dirty="0" smtClean="0">
                <a:solidFill>
                  <a:srgbClr val="0066FF"/>
                </a:solidFill>
                <a:effectLst>
                  <a:outerShdw blurRad="38100" dist="38100" dir="2700000" algn="tl">
                    <a:srgbClr val="FFFFFF"/>
                  </a:outerShdw>
                </a:effectLst>
              </a:rPr>
              <a:t>Partial</a:t>
            </a:r>
            <a:r>
              <a:rPr lang="en-US" sz="3200" dirty="0" smtClean="0">
                <a:solidFill>
                  <a:srgbClr val="000000"/>
                </a:solidFill>
                <a:effectLst>
                  <a:outerShdw blurRad="38100" dist="38100" dir="2700000" algn="tl">
                    <a:srgbClr val="FFFFFF"/>
                  </a:outerShdw>
                </a:effectLst>
              </a:rPr>
              <a:t> Specialization Rule: No (</a:t>
            </a:r>
            <a:r>
              <a:rPr lang="en-US" sz="3200" dirty="0" smtClean="0">
                <a:solidFill>
                  <a:srgbClr val="0066FF"/>
                </a:solidFill>
                <a:effectLst>
                  <a:outerShdw blurRad="38100" dist="38100" dir="2700000" algn="tl">
                    <a:srgbClr val="FFFFFF"/>
                  </a:outerShdw>
                </a:effectLst>
              </a:rPr>
              <a:t>single</a:t>
            </a:r>
            <a:r>
              <a:rPr lang="en-US" sz="3200" dirty="0" smtClean="0">
                <a:solidFill>
                  <a:srgbClr val="000000"/>
                </a:solidFill>
                <a:effectLst>
                  <a:outerShdw blurRad="38100" dist="38100" dir="2700000" algn="tl">
                    <a:srgbClr val="FFFFFF"/>
                  </a:outerShdw>
                </a:effectLst>
              </a:rPr>
              <a:t> line)</a:t>
            </a:r>
          </a:p>
          <a:p>
            <a:pPr lvl="2"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An instance of the </a:t>
            </a:r>
            <a:r>
              <a:rPr lang="en-US" sz="2800" dirty="0" err="1" smtClean="0">
                <a:solidFill>
                  <a:srgbClr val="000000"/>
                </a:solidFill>
                <a:effectLst>
                  <a:outerShdw blurRad="38100" dist="38100" dir="2700000" algn="tl">
                    <a:srgbClr val="FFFFFF"/>
                  </a:outerShdw>
                </a:effectLst>
              </a:rPr>
              <a:t>supertype</a:t>
            </a:r>
            <a:r>
              <a:rPr lang="en-US" sz="2800" dirty="0" smtClean="0">
                <a:solidFill>
                  <a:srgbClr val="000000"/>
                </a:solidFill>
                <a:effectLst>
                  <a:outerShdw blurRad="38100" dist="38100" dir="2700000" algn="tl">
                    <a:srgbClr val="FFFFFF"/>
                  </a:outerShdw>
                </a:effectLst>
              </a:rPr>
              <a:t> does NOT have to be member of a subtype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371600" y="212725"/>
            <a:ext cx="686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3-6 Examples of completeness constraints</a:t>
            </a:r>
          </a:p>
        </p:txBody>
      </p:sp>
      <p:sp>
        <p:nvSpPr>
          <p:cNvPr id="24579" name="Text Box 4"/>
          <p:cNvSpPr txBox="1">
            <a:spLocks noChangeArrowheads="1"/>
          </p:cNvSpPr>
          <p:nvPr/>
        </p:nvSpPr>
        <p:spPr bwMode="auto">
          <a:xfrm>
            <a:off x="2743200" y="669925"/>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 a) </a:t>
            </a:r>
            <a:r>
              <a:rPr lang="en-US" altLang="en-US" sz="2400" dirty="0">
                <a:solidFill>
                  <a:srgbClr val="FF0000"/>
                </a:solidFill>
                <a:latin typeface="Arial" pitchFamily="34" charset="0"/>
              </a:rPr>
              <a:t>Total</a:t>
            </a:r>
            <a:r>
              <a:rPr lang="en-US" altLang="en-US" sz="2400" dirty="0">
                <a:solidFill>
                  <a:srgbClr val="000000"/>
                </a:solidFill>
                <a:latin typeface="Arial" pitchFamily="34" charset="0"/>
              </a:rPr>
              <a:t> specialization rule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 y="1371600"/>
            <a:ext cx="7715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5334000" y="3657600"/>
            <a:ext cx="76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133600" y="533400"/>
            <a:ext cx="4020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b) </a:t>
            </a:r>
            <a:r>
              <a:rPr lang="en-US" altLang="en-US" sz="2400" b="1" i="1" dirty="0">
                <a:solidFill>
                  <a:srgbClr val="0066FF"/>
                </a:solidFill>
                <a:latin typeface="Arial" pitchFamily="34" charset="0"/>
              </a:rPr>
              <a:t>Partial</a:t>
            </a:r>
            <a:r>
              <a:rPr lang="en-US" altLang="en-US" sz="2400" dirty="0">
                <a:solidFill>
                  <a:srgbClr val="000000"/>
                </a:solidFill>
                <a:latin typeface="Arial" pitchFamily="34" charset="0"/>
              </a:rPr>
              <a:t> specialization rule</a:t>
            </a:r>
          </a:p>
        </p:txBody>
      </p:sp>
      <p:sp>
        <p:nvSpPr>
          <p:cNvPr id="25604" name="Text Box 10"/>
          <p:cNvSpPr txBox="1">
            <a:spLocks noChangeArrowheads="1"/>
          </p:cNvSpPr>
          <p:nvPr/>
        </p:nvSpPr>
        <p:spPr bwMode="auto">
          <a:xfrm>
            <a:off x="914400" y="76200"/>
            <a:ext cx="781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3-6 Examples of completeness constraints (cont.)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434" y="1143000"/>
            <a:ext cx="66865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590800" y="3505200"/>
            <a:ext cx="533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AF1A68E-24A9-42F8-B656-1C55A3F2A6A6}" type="slidenum">
              <a:rPr lang="en-US"/>
              <a:pPr>
                <a:defRPr/>
              </a:pPr>
              <a:t>17</a:t>
            </a:fld>
            <a:endParaRPr lang="en-US"/>
          </a:p>
        </p:txBody>
      </p:sp>
      <p:sp>
        <p:nvSpPr>
          <p:cNvPr id="167938" name="Rectangle 2"/>
          <p:cNvSpPr>
            <a:spLocks noGrp="1" noChangeArrowheads="1"/>
          </p:cNvSpPr>
          <p:nvPr>
            <p:ph type="title"/>
          </p:nvPr>
        </p:nvSpPr>
        <p:spPr>
          <a:xfrm>
            <a:off x="329514" y="247135"/>
            <a:ext cx="8686800" cy="838200"/>
          </a:xfrm>
        </p:spPr>
        <p:txBody>
          <a:bodyPr>
            <a:normAutofit fontScale="90000"/>
          </a:bodyPr>
          <a:lstStyle/>
          <a:p>
            <a:pPr eaLnBrk="1" hangingPunct="1">
              <a:defRPr/>
            </a:pPr>
            <a:r>
              <a:rPr lang="en-US" dirty="0" smtClean="0">
                <a:solidFill>
                  <a:srgbClr val="000000"/>
                </a:solidFill>
                <a:effectLst>
                  <a:outerShdw blurRad="38100" dist="38100" dir="2700000" algn="tl">
                    <a:srgbClr val="FFFFFF"/>
                  </a:outerShdw>
                </a:effectLst>
              </a:rPr>
              <a:t>Constraints in Supertype/ Disjointness constraint</a:t>
            </a:r>
          </a:p>
        </p:txBody>
      </p:sp>
      <p:sp>
        <p:nvSpPr>
          <p:cNvPr id="167939" name="Rectangle 3"/>
          <p:cNvSpPr>
            <a:spLocks noGrp="1" noChangeArrowheads="1"/>
          </p:cNvSpPr>
          <p:nvPr>
            <p:ph type="body" idx="1"/>
          </p:nvPr>
        </p:nvSpPr>
        <p:spPr>
          <a:xfrm>
            <a:off x="304800" y="990600"/>
            <a:ext cx="8686800" cy="4632325"/>
          </a:xfrm>
        </p:spPr>
        <p:txBody>
          <a:bodyPr/>
          <a:lstStyle/>
          <a:p>
            <a:pPr eaLnBrk="1" hangingPunct="1">
              <a:defRPr/>
            </a:pPr>
            <a:r>
              <a:rPr lang="en-US" b="1" dirty="0" smtClean="0">
                <a:solidFill>
                  <a:srgbClr val="C00000"/>
                </a:solidFill>
              </a:rPr>
              <a:t>(when a member of the </a:t>
            </a:r>
            <a:r>
              <a:rPr lang="en-US" b="1" dirty="0" err="1" smtClean="0">
                <a:solidFill>
                  <a:srgbClr val="C00000"/>
                </a:solidFill>
              </a:rPr>
              <a:t>suupertype</a:t>
            </a:r>
            <a:r>
              <a:rPr lang="en-US" b="1" dirty="0" smtClean="0">
                <a:solidFill>
                  <a:srgbClr val="C00000"/>
                </a:solidFill>
              </a:rPr>
              <a:t> is a member of some subtype(s)) – “exclusiveness”</a:t>
            </a:r>
          </a:p>
          <a:p>
            <a:pPr eaLnBrk="1" hangingPunct="1">
              <a:defRPr/>
            </a:pPr>
            <a:r>
              <a:rPr lang="en-US" sz="3600" b="1" i="1" dirty="0" err="1" smtClean="0">
                <a:solidFill>
                  <a:srgbClr val="000000"/>
                </a:solidFill>
                <a:effectLst>
                  <a:outerShdw blurRad="38100" dist="38100" dir="2700000" algn="tl">
                    <a:srgbClr val="FFFFFF"/>
                  </a:outerShdw>
                </a:effectLst>
              </a:rPr>
              <a:t>Disjointness</a:t>
            </a:r>
            <a:r>
              <a:rPr lang="en-US" sz="3600" b="1" i="1" dirty="0" smtClean="0">
                <a:solidFill>
                  <a:srgbClr val="000000"/>
                </a:solidFill>
                <a:effectLst>
                  <a:outerShdw blurRad="38100" dist="38100" dir="2700000" algn="tl">
                    <a:srgbClr val="FFFFFF"/>
                  </a:outerShdw>
                </a:effectLst>
              </a:rPr>
              <a:t> Constraints</a:t>
            </a:r>
            <a:r>
              <a:rPr lang="en-US" dirty="0" smtClean="0">
                <a:solidFill>
                  <a:srgbClr val="000000"/>
                </a:solidFill>
                <a:effectLst>
                  <a:outerShdw blurRad="38100" dist="38100" dir="2700000" algn="tl">
                    <a:srgbClr val="FFFFFF"/>
                  </a:outerShdw>
                </a:effectLst>
              </a:rPr>
              <a:t>:  Whether an instance of a supertype may </a:t>
            </a:r>
            <a:r>
              <a:rPr lang="en-US" i="1" dirty="0" smtClean="0">
                <a:solidFill>
                  <a:srgbClr val="000000"/>
                </a:solidFill>
                <a:effectLst>
                  <a:outerShdw blurRad="38100" dist="38100" dir="2700000" algn="tl">
                    <a:srgbClr val="FFFFFF"/>
                  </a:outerShdw>
                </a:effectLst>
              </a:rPr>
              <a:t>simultaneously</a:t>
            </a:r>
            <a:r>
              <a:rPr lang="en-US" dirty="0" smtClean="0">
                <a:solidFill>
                  <a:srgbClr val="000000"/>
                </a:solidFill>
                <a:effectLst>
                  <a:outerShdw blurRad="38100" dist="38100" dir="2700000" algn="tl">
                    <a:srgbClr val="FFFFFF"/>
                  </a:outerShdw>
                </a:effectLst>
              </a:rPr>
              <a:t> be a member of two (or more) subtypes</a:t>
            </a:r>
          </a:p>
          <a:p>
            <a:pPr lvl="1" eaLnBrk="1" hangingPunct="1">
              <a:defRPr/>
            </a:pPr>
            <a:r>
              <a:rPr lang="en-US" dirty="0" smtClean="0">
                <a:solidFill>
                  <a:srgbClr val="FF0000"/>
                </a:solidFill>
                <a:effectLst>
                  <a:outerShdw blurRad="38100" dist="38100" dir="2700000" algn="tl">
                    <a:srgbClr val="FFFFFF"/>
                  </a:outerShdw>
                </a:effectLst>
              </a:rPr>
              <a:t>Disjoint</a:t>
            </a:r>
            <a:r>
              <a:rPr lang="en-US" dirty="0" smtClean="0">
                <a:solidFill>
                  <a:srgbClr val="000000"/>
                </a:solidFill>
                <a:effectLst>
                  <a:outerShdw blurRad="38100" dist="38100" dir="2700000" algn="tl">
                    <a:srgbClr val="FFFFFF"/>
                  </a:outerShdw>
                </a:effectLst>
              </a:rPr>
              <a:t> Rule: An instance of the supertype can be </a:t>
            </a:r>
            <a:r>
              <a:rPr lang="en-US" dirty="0" smtClean="0">
                <a:solidFill>
                  <a:srgbClr val="FF0000"/>
                </a:solidFill>
                <a:effectLst>
                  <a:outerShdw blurRad="38100" dist="38100" dir="2700000" algn="tl">
                    <a:srgbClr val="FFFFFF"/>
                  </a:outerShdw>
                </a:effectLst>
              </a:rPr>
              <a:t>only ONE </a:t>
            </a:r>
            <a:r>
              <a:rPr lang="en-US" dirty="0" smtClean="0">
                <a:solidFill>
                  <a:srgbClr val="000000"/>
                </a:solidFill>
                <a:effectLst>
                  <a:outerShdw blurRad="38100" dist="38100" dir="2700000" algn="tl">
                    <a:srgbClr val="FFFFFF"/>
                  </a:outerShdw>
                </a:effectLst>
              </a:rPr>
              <a:t>of the subtypes </a:t>
            </a:r>
            <a:r>
              <a:rPr lang="en-US" dirty="0" smtClean="0">
                <a:solidFill>
                  <a:srgbClr val="C00000"/>
                </a:solidFill>
                <a:effectLst>
                  <a:outerShdw blurRad="38100" dist="38100" dir="2700000" algn="tl">
                    <a:srgbClr val="FFFFFF"/>
                  </a:outerShdw>
                </a:effectLst>
              </a:rPr>
              <a:t>(“Exclusive-OR”)</a:t>
            </a:r>
          </a:p>
          <a:p>
            <a:pPr lvl="2" eaLnBrk="1" hangingPunct="1">
              <a:defRPr/>
            </a:pPr>
            <a:r>
              <a:rPr lang="en-US" dirty="0" smtClean="0">
                <a:solidFill>
                  <a:srgbClr val="C00000"/>
                </a:solidFill>
                <a:effectLst>
                  <a:outerShdw blurRad="38100" dist="38100" dir="2700000" algn="tl">
                    <a:srgbClr val="FFFFFF"/>
                  </a:outerShdw>
                </a:effectLst>
              </a:rPr>
              <a:t>If you are in subtype 1 you _____________ in subtype 2</a:t>
            </a:r>
          </a:p>
          <a:p>
            <a:pPr lvl="1" eaLnBrk="1" hangingPunct="1">
              <a:defRPr/>
            </a:pPr>
            <a:r>
              <a:rPr lang="en-US" dirty="0" smtClean="0">
                <a:solidFill>
                  <a:srgbClr val="0000FF"/>
                </a:solidFill>
                <a:effectLst>
                  <a:outerShdw blurRad="38100" dist="38100" dir="2700000" algn="tl">
                    <a:srgbClr val="FFFFFF"/>
                  </a:outerShdw>
                </a:effectLst>
              </a:rPr>
              <a:t>Overlap</a:t>
            </a:r>
            <a:r>
              <a:rPr lang="en-US" dirty="0" smtClean="0">
                <a:solidFill>
                  <a:srgbClr val="000000"/>
                </a:solidFill>
                <a:effectLst>
                  <a:outerShdw blurRad="38100" dist="38100" dir="2700000" algn="tl">
                    <a:srgbClr val="FFFFFF"/>
                  </a:outerShdw>
                </a:effectLst>
              </a:rPr>
              <a:t> Rule: An instance of the supertype could be </a:t>
            </a:r>
            <a:r>
              <a:rPr lang="en-US" dirty="0" smtClean="0">
                <a:solidFill>
                  <a:srgbClr val="0000FF"/>
                </a:solidFill>
                <a:effectLst>
                  <a:outerShdw blurRad="38100" dist="38100" dir="2700000" algn="tl">
                    <a:srgbClr val="FFFFFF"/>
                  </a:outerShdw>
                </a:effectLst>
              </a:rPr>
              <a:t>more than one </a:t>
            </a:r>
            <a:r>
              <a:rPr lang="en-US" dirty="0" smtClean="0">
                <a:solidFill>
                  <a:srgbClr val="000000"/>
                </a:solidFill>
                <a:effectLst>
                  <a:outerShdw blurRad="38100" dist="38100" dir="2700000" algn="tl">
                    <a:srgbClr val="FFFFFF"/>
                  </a:outerShdw>
                </a:effectLst>
              </a:rPr>
              <a:t>of the subtypes </a:t>
            </a:r>
            <a:r>
              <a:rPr lang="en-US" dirty="0" smtClean="0">
                <a:solidFill>
                  <a:srgbClr val="C00000"/>
                </a:solidFill>
                <a:effectLst>
                  <a:outerShdw blurRad="38100" dist="38100" dir="2700000" algn="tl">
                    <a:srgbClr val="FFFFFF"/>
                  </a:outerShdw>
                </a:effectLst>
              </a:rPr>
              <a:t>(“</a:t>
            </a:r>
            <a:r>
              <a:rPr lang="en-US" b="1" dirty="0" smtClean="0">
                <a:solidFill>
                  <a:srgbClr val="0000FF"/>
                </a:solidFill>
                <a:effectLst>
                  <a:outerShdw blurRad="38100" dist="38100" dir="2700000" algn="tl">
                    <a:srgbClr val="FFFFFF"/>
                  </a:outerShdw>
                </a:effectLst>
              </a:rPr>
              <a:t>In</a:t>
            </a:r>
            <a:r>
              <a:rPr lang="en-US" dirty="0" smtClean="0">
                <a:solidFill>
                  <a:srgbClr val="C00000"/>
                </a:solidFill>
                <a:effectLst>
                  <a:outerShdw blurRad="38100" dist="38100" dir="2700000" algn="tl">
                    <a:srgbClr val="FFFFFF"/>
                  </a:outerShdw>
                </a:effectLst>
              </a:rPr>
              <a:t>clusive-OR”)</a:t>
            </a:r>
          </a:p>
          <a:p>
            <a:pPr lvl="2" eaLnBrk="1" hangingPunct="1">
              <a:defRPr/>
            </a:pPr>
            <a:r>
              <a:rPr lang="en-US" dirty="0">
                <a:solidFill>
                  <a:srgbClr val="C00000"/>
                </a:solidFill>
                <a:effectLst>
                  <a:outerShdw blurRad="38100" dist="38100" dir="2700000" algn="tl">
                    <a:srgbClr val="FFFFFF"/>
                  </a:outerShdw>
                </a:effectLst>
              </a:rPr>
              <a:t>If you are in subtype 1 you _____________ </a:t>
            </a:r>
            <a:r>
              <a:rPr lang="en-US" dirty="0" smtClean="0">
                <a:solidFill>
                  <a:srgbClr val="C00000"/>
                </a:solidFill>
                <a:effectLst>
                  <a:outerShdw blurRad="38100" dist="38100" dir="2700000" algn="tl">
                    <a:srgbClr val="FFFFFF"/>
                  </a:outerShdw>
                </a:effectLst>
              </a:rPr>
              <a:t>in subtype </a:t>
            </a:r>
            <a:r>
              <a:rPr lang="en-US" dirty="0">
                <a:solidFill>
                  <a:srgbClr val="C00000"/>
                </a:solidFill>
                <a:effectLst>
                  <a:outerShdw blurRad="38100" dist="38100" dir="2700000" algn="tl">
                    <a:srgbClr val="FFFFFF"/>
                  </a:outerShdw>
                </a:effectLst>
              </a:rPr>
              <a:t>2</a:t>
            </a:r>
          </a:p>
          <a:p>
            <a:pPr lvl="1" eaLnBrk="1" hangingPunct="1">
              <a:defRPr/>
            </a:pPr>
            <a:endParaRPr lang="en-US" dirty="0" smtClean="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38869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505200" y="609600"/>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 a) Disjoint rule</a:t>
            </a:r>
          </a:p>
        </p:txBody>
      </p:sp>
      <p:sp>
        <p:nvSpPr>
          <p:cNvPr id="27652" name="Text Box 4"/>
          <p:cNvSpPr txBox="1">
            <a:spLocks noChangeArrowheads="1"/>
          </p:cNvSpPr>
          <p:nvPr/>
        </p:nvSpPr>
        <p:spPr bwMode="auto">
          <a:xfrm>
            <a:off x="1219200" y="0"/>
            <a:ext cx="657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Figure 3-7 Examples of disjointness constraints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99234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733800" y="457200"/>
            <a:ext cx="220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Overlap rule</a:t>
            </a:r>
          </a:p>
        </p:txBody>
      </p:sp>
      <p:sp>
        <p:nvSpPr>
          <p:cNvPr id="28676" name="Text Box 8"/>
          <p:cNvSpPr txBox="1">
            <a:spLocks noChangeArrowheads="1"/>
          </p:cNvSpPr>
          <p:nvPr/>
        </p:nvSpPr>
        <p:spPr bwMode="auto">
          <a:xfrm>
            <a:off x="838200" y="76200"/>
            <a:ext cx="752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Figure 3-7 Examples of disjointness constraints (cont.)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8900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09600" y="76200"/>
            <a:ext cx="82296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Objectives</a:t>
            </a:r>
          </a:p>
        </p:txBody>
      </p:sp>
      <p:sp>
        <p:nvSpPr>
          <p:cNvPr id="190467" name="Rectangle 3"/>
          <p:cNvSpPr>
            <a:spLocks noGrp="1" noChangeArrowheads="1"/>
          </p:cNvSpPr>
          <p:nvPr>
            <p:ph idx="1"/>
          </p:nvPr>
        </p:nvSpPr>
        <p:spPr>
          <a:xfrm>
            <a:off x="457200" y="1600200"/>
            <a:ext cx="8229600" cy="4495800"/>
          </a:xfrm>
        </p:spPr>
        <p:txBody>
          <a:bodyPr>
            <a:normAutofit/>
          </a:bodyPr>
          <a:lstStyle/>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Define terms</a:t>
            </a:r>
          </a:p>
          <a:p>
            <a:pPr eaLnBrk="1" fontAlgn="auto" hangingPunct="1">
              <a:lnSpc>
                <a:spcPct val="90000"/>
              </a:lnSpc>
              <a:spcAft>
                <a:spcPts val="0"/>
              </a:spcAft>
              <a:buFont typeface="Wingdings 2"/>
              <a:buChar char=""/>
              <a:defRPr/>
            </a:pPr>
            <a:r>
              <a:rPr lang="en-US" sz="2400" dirty="0" smtClean="0">
                <a:solidFill>
                  <a:srgbClr val="C00000"/>
                </a:solidFill>
                <a:effectLst>
                  <a:outerShdw blurRad="38100" dist="38100" dir="2700000" algn="tl">
                    <a:srgbClr val="FFFFFF"/>
                  </a:outerShdw>
                </a:effectLst>
              </a:rPr>
              <a:t>Understand use of supertype/subtype relationships</a:t>
            </a:r>
          </a:p>
          <a:p>
            <a:pPr eaLnBrk="1" fontAlgn="auto" hangingPunct="1">
              <a:lnSpc>
                <a:spcPct val="90000"/>
              </a:lnSpc>
              <a:spcAft>
                <a:spcPts val="0"/>
              </a:spcAft>
              <a:buFont typeface="Wingdings 2"/>
              <a:buChar char=""/>
              <a:defRPr/>
            </a:pPr>
            <a:r>
              <a:rPr lang="en-US" sz="2400" dirty="0" smtClean="0">
                <a:solidFill>
                  <a:srgbClr val="C00000"/>
                </a:solidFill>
                <a:effectLst>
                  <a:outerShdw blurRad="38100" dist="38100" dir="2700000" algn="tl">
                    <a:srgbClr val="FFFFFF"/>
                  </a:outerShdw>
                </a:effectLst>
              </a:rPr>
              <a:t>Use specialization and generalization techniques</a:t>
            </a:r>
          </a:p>
          <a:p>
            <a:pPr eaLnBrk="1" fontAlgn="auto" hangingPunct="1">
              <a:lnSpc>
                <a:spcPct val="90000"/>
              </a:lnSpc>
              <a:spcAft>
                <a:spcPts val="0"/>
              </a:spcAft>
              <a:buFont typeface="Wingdings 2"/>
              <a:buChar char=""/>
              <a:defRPr/>
            </a:pPr>
            <a:r>
              <a:rPr lang="en-US" sz="2400" dirty="0" smtClean="0">
                <a:solidFill>
                  <a:srgbClr val="C00000"/>
                </a:solidFill>
                <a:effectLst>
                  <a:outerShdw blurRad="38100" dist="38100" dir="2700000" algn="tl">
                    <a:srgbClr val="FFFFFF"/>
                  </a:outerShdw>
                </a:effectLst>
              </a:rPr>
              <a:t>Specify completeness and disjointness constraints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Develop supertype/subtype hierarchies for realistic business situations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Develop entity clusters</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Explain universal (packaged) data model</a:t>
            </a:r>
          </a:p>
          <a:p>
            <a:pPr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Describe special features of data modeling project using packaged data model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8D8151C-4ABE-4D37-9F84-CF72E46A007B}" type="slidenum">
              <a:rPr lang="en-US"/>
              <a:pPr>
                <a:defRPr/>
              </a:pPr>
              <a:t>20</a:t>
            </a:fld>
            <a:endParaRPr lang="en-US"/>
          </a:p>
        </p:txBody>
      </p:sp>
      <p:sp>
        <p:nvSpPr>
          <p:cNvPr id="171010" name="Rectangle 2"/>
          <p:cNvSpPr>
            <a:spLocks noGrp="1" noChangeArrowheads="1"/>
          </p:cNvSpPr>
          <p:nvPr>
            <p:ph type="title"/>
          </p:nvPr>
        </p:nvSpPr>
        <p:spPr>
          <a:xfrm>
            <a:off x="366584" y="135924"/>
            <a:ext cx="8686800" cy="838200"/>
          </a:xfrm>
        </p:spPr>
        <p:txBody>
          <a:bodyPr>
            <a:normAutofit fontScale="90000"/>
          </a:bodyPr>
          <a:lstStyle/>
          <a:p>
            <a:pPr eaLnBrk="1" hangingPunct="1">
              <a:defRPr/>
            </a:pPr>
            <a:r>
              <a:rPr lang="en-US" dirty="0" smtClean="0">
                <a:solidFill>
                  <a:srgbClr val="000000"/>
                </a:solidFill>
                <a:effectLst>
                  <a:outerShdw blurRad="38100" dist="38100" dir="2700000" algn="tl">
                    <a:srgbClr val="FFFFFF"/>
                  </a:outerShdw>
                </a:effectLst>
              </a:rPr>
              <a:t>Constraints in Supertype/ Subtype Discriminators</a:t>
            </a:r>
          </a:p>
        </p:txBody>
      </p:sp>
      <p:sp>
        <p:nvSpPr>
          <p:cNvPr id="171011" name="Rectangle 3"/>
          <p:cNvSpPr>
            <a:spLocks noGrp="1" noChangeArrowheads="1"/>
          </p:cNvSpPr>
          <p:nvPr>
            <p:ph type="body" idx="1"/>
          </p:nvPr>
        </p:nvSpPr>
        <p:spPr/>
        <p:txBody>
          <a:bodyPr/>
          <a:lstStyle/>
          <a:p>
            <a:pPr eaLnBrk="1" hangingPunct="1">
              <a:defRPr/>
            </a:pPr>
            <a:r>
              <a:rPr lang="en-US" b="1" i="1" dirty="0" smtClean="0">
                <a:solidFill>
                  <a:srgbClr val="FF0000"/>
                </a:solidFill>
                <a:effectLst>
                  <a:outerShdw blurRad="38100" dist="38100" dir="2700000" algn="tl">
                    <a:srgbClr val="FFFFFF"/>
                  </a:outerShdw>
                </a:effectLst>
              </a:rPr>
              <a:t>Subtype Discriminator</a:t>
            </a:r>
            <a:r>
              <a:rPr lang="en-US" sz="2800" dirty="0" smtClean="0">
                <a:solidFill>
                  <a:srgbClr val="000000"/>
                </a:solidFill>
                <a:effectLst>
                  <a:outerShdw blurRad="38100" dist="38100" dir="2700000" algn="tl">
                    <a:srgbClr val="FFFFFF"/>
                  </a:outerShdw>
                </a:effectLst>
              </a:rPr>
              <a:t>: An attribute of the supertype whose values determine the target subtype(s)</a:t>
            </a:r>
          </a:p>
          <a:p>
            <a:pPr lvl="1" eaLnBrk="1" hangingPunct="1">
              <a:defRPr/>
            </a:pPr>
            <a:r>
              <a:rPr lang="en-US" sz="2400" b="1" dirty="0" smtClean="0">
                <a:solidFill>
                  <a:srgbClr val="000000"/>
                </a:solidFill>
                <a:effectLst>
                  <a:outerShdw blurRad="38100" dist="38100" dir="2700000" algn="tl">
                    <a:srgbClr val="FFFFFF"/>
                  </a:outerShdw>
                </a:effectLst>
              </a:rPr>
              <a:t>Disjoint</a:t>
            </a:r>
            <a:r>
              <a:rPr lang="en-US" sz="2400" dirty="0" smtClean="0">
                <a:solidFill>
                  <a:srgbClr val="000000"/>
                </a:solidFill>
                <a:effectLst>
                  <a:outerShdw blurRad="38100" dist="38100" dir="2700000" algn="tl">
                    <a:srgbClr val="FFFFFF"/>
                  </a:outerShdw>
                </a:effectLst>
              </a:rPr>
              <a:t> – a </a:t>
            </a:r>
            <a:r>
              <a:rPr lang="en-US" sz="2400" i="1" u="sng" dirty="0" smtClean="0">
                <a:solidFill>
                  <a:srgbClr val="FF0000"/>
                </a:solidFill>
                <a:effectLst>
                  <a:outerShdw blurRad="38100" dist="38100" dir="2700000" algn="tl">
                    <a:srgbClr val="FFFFFF"/>
                  </a:outerShdw>
                </a:effectLst>
              </a:rPr>
              <a:t>simple</a:t>
            </a:r>
            <a:r>
              <a:rPr lang="en-US" sz="2400" u="sng" dirty="0" smtClean="0">
                <a:solidFill>
                  <a:srgbClr val="FF0000"/>
                </a:solidFill>
                <a:effectLst>
                  <a:outerShdw blurRad="38100" dist="38100" dir="2700000" algn="tl">
                    <a:srgbClr val="FFFFFF"/>
                  </a:outerShdw>
                </a:effectLst>
              </a:rPr>
              <a:t> attribute </a:t>
            </a:r>
          </a:p>
          <a:p>
            <a:pPr lvl="2" eaLnBrk="1" hangingPunct="1">
              <a:defRPr/>
            </a:pPr>
            <a:r>
              <a:rPr lang="en-US" dirty="0" smtClean="0">
                <a:solidFill>
                  <a:srgbClr val="000000"/>
                </a:solidFill>
                <a:effectLst>
                  <a:outerShdw blurRad="38100" dist="38100" dir="2700000" algn="tl">
                    <a:srgbClr val="FFFFFF"/>
                  </a:outerShdw>
                </a:effectLst>
              </a:rPr>
              <a:t>with alternative values to indicate the possible subtypes</a:t>
            </a:r>
          </a:p>
          <a:p>
            <a:pPr lvl="1" eaLnBrk="1" hangingPunct="1">
              <a:defRPr/>
            </a:pPr>
            <a:r>
              <a:rPr lang="en-US" sz="2400" b="1" dirty="0" smtClean="0">
                <a:solidFill>
                  <a:srgbClr val="000000"/>
                </a:solidFill>
                <a:effectLst>
                  <a:outerShdw blurRad="38100" dist="38100" dir="2700000" algn="tl">
                    <a:srgbClr val="FFFFFF"/>
                  </a:outerShdw>
                </a:effectLst>
              </a:rPr>
              <a:t>Overlapping</a:t>
            </a:r>
            <a:r>
              <a:rPr lang="en-US" sz="2400" dirty="0" smtClean="0">
                <a:solidFill>
                  <a:srgbClr val="000000"/>
                </a:solidFill>
                <a:effectLst>
                  <a:outerShdw blurRad="38100" dist="38100" dir="2700000" algn="tl">
                    <a:srgbClr val="FFFFFF"/>
                  </a:outerShdw>
                </a:effectLst>
              </a:rPr>
              <a:t> – a </a:t>
            </a:r>
            <a:r>
              <a:rPr lang="en-US" sz="2400" i="1" u="sng" dirty="0" smtClean="0">
                <a:solidFill>
                  <a:srgbClr val="FF0000"/>
                </a:solidFill>
                <a:effectLst>
                  <a:outerShdw blurRad="38100" dist="38100" dir="2700000" algn="tl">
                    <a:srgbClr val="FFFFFF"/>
                  </a:outerShdw>
                </a:effectLst>
              </a:rPr>
              <a:t>composite</a:t>
            </a:r>
            <a:r>
              <a:rPr lang="en-US" sz="2400" u="sng" dirty="0" smtClean="0">
                <a:solidFill>
                  <a:srgbClr val="FF0000"/>
                </a:solidFill>
                <a:effectLst>
                  <a:outerShdw blurRad="38100" dist="38100" dir="2700000" algn="tl">
                    <a:srgbClr val="FFFFFF"/>
                  </a:outerShdw>
                </a:effectLst>
              </a:rPr>
              <a:t> attribute </a:t>
            </a:r>
          </a:p>
          <a:p>
            <a:pPr lvl="2" eaLnBrk="1" hangingPunct="1">
              <a:defRPr/>
            </a:pPr>
            <a:r>
              <a:rPr lang="en-US" dirty="0" smtClean="0">
                <a:solidFill>
                  <a:srgbClr val="000000"/>
                </a:solidFill>
                <a:effectLst>
                  <a:outerShdw blurRad="38100" dist="38100" dir="2700000" algn="tl">
                    <a:srgbClr val="FFFFFF"/>
                  </a:outerShdw>
                </a:effectLst>
              </a:rPr>
              <a:t>whose subparts pertain to different subtypes. </a:t>
            </a:r>
          </a:p>
          <a:p>
            <a:pPr lvl="2" eaLnBrk="1" hangingPunct="1">
              <a:defRPr/>
            </a:pPr>
            <a:r>
              <a:rPr lang="en-US" dirty="0" smtClean="0">
                <a:solidFill>
                  <a:srgbClr val="000000"/>
                </a:solidFill>
                <a:effectLst>
                  <a:outerShdw blurRad="38100" dist="38100" dir="2700000" algn="tl">
                    <a:srgbClr val="FFFFFF"/>
                  </a:outerShdw>
                </a:effectLst>
              </a:rPr>
              <a:t>Each subpart contains a Boolean value to indicate whether or not the instance belongs to the associated subtype</a:t>
            </a:r>
          </a:p>
        </p:txBody>
      </p:sp>
    </p:spTree>
    <p:extLst>
      <p:ext uri="{BB962C8B-B14F-4D97-AF65-F5344CB8AC3E}">
        <p14:creationId xmlns:p14="http://schemas.microsoft.com/office/powerpoint/2010/main" val="360945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81768" y="228600"/>
            <a:ext cx="8618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Figure 3-8 Introducing a subtype discriminator (</a:t>
            </a:r>
            <a:r>
              <a:rPr lang="en-US" altLang="en-US" sz="2800" b="1" i="1" dirty="0">
                <a:solidFill>
                  <a:srgbClr val="000000"/>
                </a:solidFill>
                <a:latin typeface="Arial" pitchFamily="34" charset="0"/>
              </a:rPr>
              <a:t>disjoint</a:t>
            </a:r>
            <a:r>
              <a:rPr lang="en-US" altLang="en-US" sz="2400" dirty="0">
                <a:solidFill>
                  <a:srgbClr val="000000"/>
                </a:solidFill>
                <a:latin typeface="Arial" pitchFamily="34" charset="0"/>
              </a:rPr>
              <a:t> rule)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752475"/>
            <a:ext cx="822007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143000" y="5795061"/>
            <a:ext cx="6351373" cy="506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The subtype discriminator has only ONE value</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336675" y="242888"/>
            <a:ext cx="6740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3-9 Subtype discriminator (</a:t>
            </a:r>
            <a:r>
              <a:rPr lang="en-US" altLang="en-US" sz="2800" b="1" i="1">
                <a:solidFill>
                  <a:srgbClr val="000000"/>
                </a:solidFill>
                <a:latin typeface="Arial" pitchFamily="34" charset="0"/>
              </a:rPr>
              <a:t>overlap</a:t>
            </a:r>
            <a:r>
              <a:rPr lang="en-US" altLang="en-US" sz="2400">
                <a:solidFill>
                  <a:srgbClr val="000000"/>
                </a:solidFill>
                <a:latin typeface="Arial" pitchFamily="34" charset="0"/>
              </a:rPr>
              <a:t> rule)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838200"/>
            <a:ext cx="712294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67426" y="914399"/>
            <a:ext cx="1944710" cy="2356835"/>
          </a:xfrm>
          <a:prstGeom prst="wedgeRoundRectCallout">
            <a:avLst>
              <a:gd name="adj1" fmla="val 81752"/>
              <a:gd name="adj2" fmla="val 478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This is a part number which may have thousands of pieces, not “a piece” which one can touch</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pPr>
              <a:defRPr/>
            </a:pPr>
            <a:fld id="{B5E67918-9A75-4614-AC0E-1202D3F3ABD3}" type="slidenum">
              <a:rPr lang="en-US"/>
              <a:pPr>
                <a:defRPr/>
              </a:pPr>
              <a:t>23</a:t>
            </a:fld>
            <a:endParaRPr lang="en-US"/>
          </a:p>
        </p:txBody>
      </p:sp>
      <p:sp>
        <p:nvSpPr>
          <p:cNvPr id="25603" name="Text Box 5"/>
          <p:cNvSpPr txBox="1">
            <a:spLocks noChangeArrowheads="1"/>
          </p:cNvSpPr>
          <p:nvPr/>
        </p:nvSpPr>
        <p:spPr bwMode="auto">
          <a:xfrm>
            <a:off x="942975" y="127000"/>
            <a:ext cx="735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a:solidFill>
                  <a:srgbClr val="000000"/>
                </a:solidFill>
                <a:latin typeface="Arial" charset="0"/>
              </a:rPr>
              <a:t>Figure 3-10 Example of supertype/subtype hierarchy </a:t>
            </a:r>
          </a:p>
        </p:txBody>
      </p:sp>
      <p:pic>
        <p:nvPicPr>
          <p:cNvPr id="25604" name="Picture 4"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70104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6808573" y="2187146"/>
            <a:ext cx="1977081" cy="827903"/>
          </a:xfrm>
          <a:prstGeom prst="wedgeRoundRectCallout">
            <a:avLst>
              <a:gd name="adj1" fmla="val -153958"/>
              <a:gd name="adj2" fmla="val -46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Compare 1</a:t>
            </a:r>
            <a:endParaRPr lang="en-US" sz="2800" b="1" dirty="0"/>
          </a:p>
        </p:txBody>
      </p:sp>
      <p:sp>
        <p:nvSpPr>
          <p:cNvPr id="6" name="Rounded Rectangular Callout 5"/>
          <p:cNvSpPr/>
          <p:nvPr/>
        </p:nvSpPr>
        <p:spPr>
          <a:xfrm>
            <a:off x="78259" y="4213654"/>
            <a:ext cx="1977081" cy="827903"/>
          </a:xfrm>
          <a:prstGeom prst="wedgeRoundRectCallout">
            <a:avLst>
              <a:gd name="adj1" fmla="val 102292"/>
              <a:gd name="adj2" fmla="val -554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Compare 2</a:t>
            </a:r>
            <a:endParaRPr lang="en-US" sz="2800" b="1" dirty="0"/>
          </a:p>
        </p:txBody>
      </p:sp>
      <p:cxnSp>
        <p:nvCxnSpPr>
          <p:cNvPr id="5" name="Straight Arrow Connector 4"/>
          <p:cNvCxnSpPr/>
          <p:nvPr/>
        </p:nvCxnSpPr>
        <p:spPr>
          <a:xfrm flipH="1">
            <a:off x="6116595" y="3015049"/>
            <a:ext cx="2063578" cy="13592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5340" y="4213654"/>
            <a:ext cx="3851190" cy="6796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723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152400"/>
            <a:ext cx="8686800" cy="1371600"/>
          </a:xfrm>
        </p:spPr>
        <p:txBody>
          <a:bodyPr/>
          <a:lstStyle/>
          <a:p>
            <a:pPr eaLnBrk="1" hangingPunct="1">
              <a:defRPr/>
            </a:pPr>
            <a:r>
              <a:rPr lang="en-US" sz="3400" dirty="0" err="1" smtClean="0">
                <a:solidFill>
                  <a:srgbClr val="C00000"/>
                </a:solidFill>
                <a:effectLst>
                  <a:outerShdw blurRad="38100" dist="38100" dir="2700000" algn="tl">
                    <a:srgbClr val="FFFFFF"/>
                  </a:outerShdw>
                </a:effectLst>
                <a:latin typeface="Arial Narrow" panose="020B0606020202030204" pitchFamily="34" charset="0"/>
              </a:rPr>
              <a:t>Supertype</a:t>
            </a:r>
            <a:r>
              <a:rPr lang="en-US" sz="3400" dirty="0" smtClean="0">
                <a:solidFill>
                  <a:srgbClr val="C00000"/>
                </a:solidFill>
                <a:effectLst>
                  <a:outerShdw blurRad="38100" dist="38100" dir="2700000" algn="tl">
                    <a:srgbClr val="FFFFFF"/>
                  </a:outerShdw>
                </a:effectLst>
                <a:latin typeface="Arial Narrow" panose="020B0606020202030204" pitchFamily="34" charset="0"/>
              </a:rPr>
              <a:t> &amp; Subtype</a:t>
            </a:r>
            <a:r>
              <a:rPr lang="en-US" sz="3400" dirty="0" smtClean="0">
                <a:solidFill>
                  <a:srgbClr val="C00000"/>
                </a:solidFill>
                <a:effectLst>
                  <a:outerShdw blurRad="38100" dist="38100" dir="2700000" algn="tl">
                    <a:srgbClr val="FFFFFF"/>
                  </a:outerShdw>
                </a:effectLst>
              </a:rPr>
              <a:t>: </a:t>
            </a:r>
            <a:r>
              <a:rPr lang="en-US" sz="3700" dirty="0" smtClean="0">
                <a:solidFill>
                  <a:srgbClr val="0000FF"/>
                </a:solidFill>
                <a:effectLst>
                  <a:outerShdw blurRad="38100" dist="38100" dir="2700000" algn="tl">
                    <a:srgbClr val="FFFFFF"/>
                  </a:outerShdw>
                </a:effectLst>
              </a:rPr>
              <a:t>BOTH</a:t>
            </a:r>
            <a:r>
              <a:rPr lang="en-US" sz="3700" dirty="0" smtClean="0">
                <a:solidFill>
                  <a:srgbClr val="C00000"/>
                </a:solidFill>
                <a:effectLst>
                  <a:outerShdw blurRad="38100" dist="38100" dir="2700000" algn="tl">
                    <a:srgbClr val="FFFFFF"/>
                  </a:outerShdw>
                </a:effectLst>
              </a:rPr>
              <a:t> are entities</a:t>
            </a:r>
          </a:p>
        </p:txBody>
      </p:sp>
      <p:sp>
        <p:nvSpPr>
          <p:cNvPr id="175107" name="Rectangle 3"/>
          <p:cNvSpPr>
            <a:spLocks noGrp="1" noChangeArrowheads="1"/>
          </p:cNvSpPr>
          <p:nvPr>
            <p:ph type="body" idx="1"/>
          </p:nvPr>
        </p:nvSpPr>
        <p:spPr>
          <a:xfrm>
            <a:off x="457200" y="1752600"/>
            <a:ext cx="8229600" cy="4572000"/>
          </a:xfrm>
        </p:spPr>
        <p:txBody>
          <a:bodyPr/>
          <a:lstStyle/>
          <a:p>
            <a:pPr eaLnBrk="1" hangingPunct="1">
              <a:defRPr/>
            </a:pPr>
            <a:r>
              <a:rPr lang="en-US" sz="2800" dirty="0" smtClean="0">
                <a:solidFill>
                  <a:srgbClr val="000000"/>
                </a:solidFill>
                <a:effectLst>
                  <a:outerShdw blurRad="38100" dist="38100" dir="2700000" algn="tl">
                    <a:srgbClr val="FFFFFF"/>
                  </a:outerShdw>
                </a:effectLst>
              </a:rPr>
              <a:t>The title says it all – </a:t>
            </a:r>
          </a:p>
          <a:p>
            <a:pPr lvl="1" eaLnBrk="1" hangingPunct="1">
              <a:defRPr/>
            </a:pPr>
            <a:r>
              <a:rPr lang="en-US" sz="2400" dirty="0" smtClean="0">
                <a:solidFill>
                  <a:srgbClr val="000000"/>
                </a:solidFill>
                <a:effectLst>
                  <a:outerShdw blurRad="38100" dist="38100" dir="2700000" algn="tl">
                    <a:srgbClr val="FFFFFF"/>
                  </a:outerShdw>
                </a:effectLst>
              </a:rPr>
              <a:t>In past semesters there were students treated attributes as subtypes, or EVEN (!) values of attributes as subtypes</a:t>
            </a:r>
          </a:p>
          <a:p>
            <a:pPr lvl="1" eaLnBrk="1" hangingPunct="1">
              <a:defRPr/>
            </a:pPr>
            <a:endParaRPr lang="en-US" sz="1600" dirty="0" smtClean="0">
              <a:solidFill>
                <a:srgbClr val="000000"/>
              </a:solidFill>
              <a:effectLst>
                <a:outerShdw blurRad="38100" dist="38100" dir="2700000" algn="tl">
                  <a:srgbClr val="FFFFFF"/>
                </a:outerShdw>
              </a:effectLst>
            </a:endParaRPr>
          </a:p>
          <a:p>
            <a:pPr eaLnBrk="1" hangingPunct="1">
              <a:defRPr/>
            </a:pPr>
            <a:r>
              <a:rPr lang="en-US" sz="2800" dirty="0" smtClean="0">
                <a:solidFill>
                  <a:srgbClr val="000000"/>
                </a:solidFill>
                <a:effectLst>
                  <a:outerShdw blurRad="38100" dist="38100" dir="2700000" algn="tl">
                    <a:srgbClr val="FFFFFF"/>
                  </a:outerShdw>
                </a:effectLst>
              </a:rPr>
              <a:t>Logical example (</a:t>
            </a:r>
            <a:r>
              <a:rPr lang="en-US" sz="2800" dirty="0" smtClean="0">
                <a:solidFill>
                  <a:srgbClr val="FF0000"/>
                </a:solidFill>
                <a:effectLst>
                  <a:outerShdw blurRad="38100" dist="38100" dir="2700000" algn="tl">
                    <a:srgbClr val="FFFFFF"/>
                  </a:outerShdw>
                </a:effectLst>
              </a:rPr>
              <a:t>example of mistakes</a:t>
            </a:r>
            <a:r>
              <a:rPr lang="en-US" sz="2800" dirty="0" smtClean="0">
                <a:solidFill>
                  <a:srgbClr val="000000"/>
                </a:solidFill>
                <a:effectLst>
                  <a:outerShdw blurRad="38100" dist="38100" dir="2700000" algn="tl">
                    <a:srgbClr val="FFFFFF"/>
                  </a:outerShdw>
                </a:effectLst>
              </a:rPr>
              <a:t>):</a:t>
            </a:r>
          </a:p>
          <a:p>
            <a:pPr lvl="1" eaLnBrk="1" hangingPunct="1">
              <a:defRPr/>
            </a:pPr>
            <a:r>
              <a:rPr lang="en-US" sz="2400" dirty="0" err="1" smtClean="0">
                <a:solidFill>
                  <a:srgbClr val="000000"/>
                </a:solidFill>
                <a:effectLst>
                  <a:outerShdw blurRad="38100" dist="38100" dir="2700000" algn="tl">
                    <a:srgbClr val="FFFFFF"/>
                  </a:outerShdw>
                </a:effectLst>
              </a:rPr>
              <a:t>Supertype</a:t>
            </a:r>
            <a:r>
              <a:rPr lang="en-US" sz="2400" dirty="0" smtClean="0">
                <a:solidFill>
                  <a:srgbClr val="000000"/>
                </a:solidFill>
                <a:effectLst>
                  <a:outerShdw blurRad="38100" dist="38100" dir="2700000" algn="tl">
                    <a:srgbClr val="FFFFFF"/>
                  </a:outerShdw>
                </a:effectLst>
              </a:rPr>
              <a:t>: Autos</a:t>
            </a:r>
          </a:p>
          <a:p>
            <a:pPr lvl="1" eaLnBrk="1" hangingPunct="1">
              <a:defRPr/>
            </a:pPr>
            <a:r>
              <a:rPr lang="en-US" sz="2400" dirty="0" smtClean="0">
                <a:solidFill>
                  <a:srgbClr val="000000"/>
                </a:solidFill>
                <a:effectLst>
                  <a:outerShdw blurRad="38100" dist="38100" dir="2700000" algn="tl">
                    <a:srgbClr val="FFFFFF"/>
                  </a:outerShdw>
                </a:effectLst>
              </a:rPr>
              <a:t>Subtype: sedan, SUV, truck, MPH, Tank volume, </a:t>
            </a:r>
            <a:r>
              <a:rPr lang="en-US" sz="2400" dirty="0" err="1" smtClean="0">
                <a:solidFill>
                  <a:srgbClr val="000000"/>
                </a:solidFill>
                <a:effectLst>
                  <a:outerShdw blurRad="38100" dist="38100" dir="2700000" algn="tl">
                    <a:srgbClr val="FFFFFF"/>
                  </a:outerShdw>
                </a:effectLst>
              </a:rPr>
              <a:t>Mecedez</a:t>
            </a:r>
            <a:r>
              <a:rPr lang="en-US" sz="2400" dirty="0" smtClean="0">
                <a:solidFill>
                  <a:srgbClr val="000000"/>
                </a:solidFill>
                <a:effectLst>
                  <a:outerShdw blurRad="38100" dist="38100" dir="2700000" algn="tl">
                    <a:srgbClr val="FFFFFF"/>
                  </a:outerShdw>
                </a:effectLst>
              </a:rPr>
              <a:t>, BMW, Accord</a:t>
            </a:r>
          </a:p>
          <a:p>
            <a:pPr lvl="1" eaLnBrk="1" hangingPunct="1">
              <a:defRPr/>
            </a:pPr>
            <a:r>
              <a:rPr lang="en-US" sz="2400" dirty="0" smtClean="0">
                <a:solidFill>
                  <a:srgbClr val="000000"/>
                </a:solidFill>
                <a:effectLst>
                  <a:outerShdw blurRad="38100" dist="38100" dir="2700000" algn="tl">
                    <a:srgbClr val="FFFFFF"/>
                  </a:outerShdw>
                </a:effectLst>
              </a:rPr>
              <a:t>What are right and what are wrong? </a:t>
            </a:r>
          </a:p>
          <a:p>
            <a:pPr lvl="1" eaLnBrk="1" hangingPunct="1">
              <a:defRPr/>
            </a:pPr>
            <a:r>
              <a:rPr lang="en-US" sz="2400" dirty="0" smtClean="0">
                <a:solidFill>
                  <a:srgbClr val="000000"/>
                </a:solidFill>
                <a:effectLst>
                  <a:outerShdw blurRad="38100" dist="38100" dir="2700000" algn="tl">
                    <a:srgbClr val="FFFFFF"/>
                  </a:outerShdw>
                </a:effectLst>
              </a:rPr>
              <a:t>Among the wrong ones, which ones are of what types of mistakes?</a:t>
            </a:r>
          </a:p>
          <a:p>
            <a:pPr eaLnBrk="1" hangingPunct="1">
              <a:defRPr/>
            </a:pPr>
            <a:endParaRPr lang="en-US" sz="2800" dirty="0" smtClean="0">
              <a:solidFill>
                <a:srgbClr val="000000"/>
              </a:solidFill>
              <a:effectLst>
                <a:outerShdw blurRad="38100" dist="38100" dir="2700000" algn="tl">
                  <a:srgbClr val="FFFFFF"/>
                </a:outerShdw>
              </a:effectLst>
            </a:endParaRPr>
          </a:p>
        </p:txBody>
      </p:sp>
      <p:sp>
        <p:nvSpPr>
          <p:cNvPr id="2" name="Rounded Rectangle 1"/>
          <p:cNvSpPr/>
          <p:nvPr/>
        </p:nvSpPr>
        <p:spPr>
          <a:xfrm>
            <a:off x="4648200" y="1143000"/>
            <a:ext cx="4343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800" b="1" dirty="0" smtClean="0"/>
              <a:t>Do not confuse attributes for subtypes</a:t>
            </a:r>
            <a:endParaRPr lang="en-US" sz="2800" b="1" dirty="0"/>
          </a:p>
        </p:txBody>
      </p:sp>
      <p:sp>
        <p:nvSpPr>
          <p:cNvPr id="3" name="Rounded Rectangle 2"/>
          <p:cNvSpPr/>
          <p:nvPr/>
        </p:nvSpPr>
        <p:spPr>
          <a:xfrm>
            <a:off x="7391400" y="3124200"/>
            <a:ext cx="17526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FF"/>
                </a:solidFill>
              </a:rPr>
              <a:t>Supertype</a:t>
            </a:r>
            <a:r>
              <a:rPr lang="en-US" sz="2400" b="1" dirty="0" smtClean="0">
                <a:solidFill>
                  <a:srgbClr val="0000FF"/>
                </a:solidFill>
              </a:rPr>
              <a:t> and sub-type are same “type” of things</a:t>
            </a:r>
            <a:endParaRPr lang="en-US" sz="2400" b="1" dirty="0">
              <a:solidFill>
                <a:srgbClr val="0000FF"/>
              </a:solidFill>
            </a:endParaRPr>
          </a:p>
        </p:txBody>
      </p:sp>
    </p:spTree>
    <p:extLst>
      <p:ext uri="{BB962C8B-B14F-4D97-AF65-F5344CB8AC3E}">
        <p14:creationId xmlns:p14="http://schemas.microsoft.com/office/powerpoint/2010/main" val="1918494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resources</a:t>
            </a:r>
            <a:endParaRPr lang="en-US" dirty="0"/>
          </a:p>
        </p:txBody>
      </p:sp>
      <p:sp>
        <p:nvSpPr>
          <p:cNvPr id="3" name="Content Placeholder 2"/>
          <p:cNvSpPr>
            <a:spLocks noGrp="1"/>
          </p:cNvSpPr>
          <p:nvPr>
            <p:ph idx="1"/>
          </p:nvPr>
        </p:nvSpPr>
        <p:spPr>
          <a:xfrm>
            <a:off x="304800" y="1295400"/>
            <a:ext cx="8686800" cy="5029200"/>
          </a:xfrm>
        </p:spPr>
        <p:txBody>
          <a:bodyPr/>
          <a:lstStyle/>
          <a:p>
            <a:r>
              <a:rPr lang="en-US" dirty="0"/>
              <a:t>Chapter 3: Data models - EER </a:t>
            </a:r>
            <a:r>
              <a:rPr lang="en-US" dirty="0" smtClean="0"/>
              <a:t>model (~7:30)</a:t>
            </a:r>
            <a:endParaRPr lang="en-US" dirty="0"/>
          </a:p>
          <a:p>
            <a:pPr lvl="1"/>
            <a:r>
              <a:rPr lang="en-US" dirty="0" smtClean="0">
                <a:hlinkClick r:id="rId2"/>
              </a:rPr>
              <a:t>https</a:t>
            </a:r>
            <a:r>
              <a:rPr lang="en-US" dirty="0">
                <a:hlinkClick r:id="rId2"/>
              </a:rPr>
              <a:t>://www.youtube.com/watch?v=Bn9uB--</a:t>
            </a:r>
            <a:r>
              <a:rPr lang="en-US" dirty="0" smtClean="0">
                <a:hlinkClick r:id="rId2"/>
              </a:rPr>
              <a:t>RwAw&amp;t=618s</a:t>
            </a:r>
            <a:r>
              <a:rPr lang="en-US" dirty="0" smtClean="0"/>
              <a:t> </a:t>
            </a:r>
          </a:p>
          <a:p>
            <a:r>
              <a:rPr lang="en-US" dirty="0"/>
              <a:t>EER Diagram Example &amp; </a:t>
            </a:r>
            <a:r>
              <a:rPr lang="en-US" dirty="0" smtClean="0"/>
              <a:t>Solution (6:38)</a:t>
            </a:r>
            <a:endParaRPr lang="en-US" dirty="0"/>
          </a:p>
          <a:p>
            <a:pPr lvl="1"/>
            <a:r>
              <a:rPr lang="en-US" dirty="0">
                <a:hlinkClick r:id="rId3"/>
              </a:rPr>
              <a:t>https://</a:t>
            </a:r>
            <a:r>
              <a:rPr lang="en-US" dirty="0" smtClean="0">
                <a:hlinkClick r:id="rId3"/>
              </a:rPr>
              <a:t>www.youtube.com/watch?v=SWv84bMUBuo</a:t>
            </a:r>
            <a:r>
              <a:rPr lang="en-US" dirty="0" smtClean="0"/>
              <a:t> </a:t>
            </a:r>
          </a:p>
          <a:p>
            <a:r>
              <a:rPr lang="en-US" dirty="0"/>
              <a:t>EER to Relational Translation </a:t>
            </a:r>
            <a:r>
              <a:rPr lang="en-US" dirty="0" smtClean="0"/>
              <a:t>Techniques </a:t>
            </a:r>
            <a:r>
              <a:rPr lang="en-US" sz="2400" dirty="0" smtClean="0"/>
              <a:t>(~4:40)</a:t>
            </a:r>
          </a:p>
          <a:p>
            <a:pPr lvl="1"/>
            <a:r>
              <a:rPr lang="en-US" dirty="0">
                <a:hlinkClick r:id="rId4"/>
              </a:rPr>
              <a:t>https://</a:t>
            </a:r>
            <a:r>
              <a:rPr lang="en-US" dirty="0" smtClean="0">
                <a:hlinkClick r:id="rId4"/>
              </a:rPr>
              <a:t>www.youtube.com/watch?v=0ZOFZ-Hh664</a:t>
            </a:r>
            <a:r>
              <a:rPr lang="en-US" dirty="0" smtClean="0"/>
              <a:t> </a:t>
            </a:r>
            <a:endParaRPr lang="en-US" dirty="0"/>
          </a:p>
        </p:txBody>
      </p:sp>
    </p:spTree>
    <p:extLst>
      <p:ext uri="{BB962C8B-B14F-4D97-AF65-F5344CB8AC3E}">
        <p14:creationId xmlns:p14="http://schemas.microsoft.com/office/powerpoint/2010/main" val="2959712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US" dirty="0" smtClean="0">
                <a:solidFill>
                  <a:srgbClr val="000000"/>
                </a:solidFill>
                <a:effectLst>
                  <a:outerShdw blurRad="38100" dist="38100" dir="2700000" algn="tl">
                    <a:srgbClr val="FFFFFF"/>
                  </a:outerShdw>
                </a:effectLst>
              </a:rPr>
              <a:t>Entity Clusters</a:t>
            </a:r>
          </a:p>
        </p:txBody>
      </p:sp>
      <p:sp>
        <p:nvSpPr>
          <p:cNvPr id="175107" name="Rectangle 3"/>
          <p:cNvSpPr>
            <a:spLocks noGrp="1" noChangeArrowheads="1"/>
          </p:cNvSpPr>
          <p:nvPr>
            <p:ph type="body" idx="1"/>
          </p:nvPr>
        </p:nvSpPr>
        <p:spPr>
          <a:xfrm>
            <a:off x="304800" y="1322173"/>
            <a:ext cx="8686800" cy="4757952"/>
          </a:xfrm>
        </p:spPr>
        <p:txBody>
          <a:bodyPr/>
          <a:lstStyle/>
          <a:p>
            <a:pPr eaLnBrk="1" hangingPunct="1">
              <a:defRPr/>
            </a:pPr>
            <a:r>
              <a:rPr lang="en-US" dirty="0" smtClean="0">
                <a:solidFill>
                  <a:srgbClr val="000000"/>
                </a:solidFill>
                <a:effectLst>
                  <a:outerShdw blurRad="38100" dist="38100" dir="2700000" algn="tl">
                    <a:srgbClr val="FFFFFF"/>
                  </a:outerShdw>
                </a:effectLst>
              </a:rPr>
              <a:t>EER diagrams are difficult to read when there are too many entities and relationships</a:t>
            </a:r>
          </a:p>
          <a:p>
            <a:pPr eaLnBrk="1" hangingPunct="1">
              <a:defRPr/>
            </a:pPr>
            <a:r>
              <a:rPr lang="en-US" dirty="0" smtClean="0">
                <a:solidFill>
                  <a:srgbClr val="000000"/>
                </a:solidFill>
                <a:effectLst>
                  <a:outerShdw blurRad="38100" dist="38100" dir="2700000" algn="tl">
                    <a:srgbClr val="FFFFFF"/>
                  </a:outerShdw>
                </a:effectLst>
              </a:rPr>
              <a:t>Solution: Group entities and relationships into </a:t>
            </a:r>
            <a:r>
              <a:rPr lang="en-US" b="1" i="1" dirty="0" smtClean="0">
                <a:solidFill>
                  <a:srgbClr val="000000"/>
                </a:solidFill>
                <a:effectLst>
                  <a:outerShdw blurRad="38100" dist="38100" dir="2700000" algn="tl">
                    <a:srgbClr val="FFFFFF"/>
                  </a:outerShdw>
                </a:effectLst>
              </a:rPr>
              <a:t>entity clusters</a:t>
            </a:r>
          </a:p>
          <a:p>
            <a:pPr eaLnBrk="1" hangingPunct="1">
              <a:defRPr/>
            </a:pPr>
            <a:r>
              <a:rPr lang="en-US" b="1" dirty="0" smtClean="0">
                <a:solidFill>
                  <a:srgbClr val="000000"/>
                </a:solidFill>
                <a:effectLst>
                  <a:outerShdw blurRad="38100" dist="38100" dir="2700000" algn="tl">
                    <a:srgbClr val="FFFFFF"/>
                  </a:outerShdw>
                </a:effectLst>
              </a:rPr>
              <a:t>Entity cluster</a:t>
            </a:r>
            <a:r>
              <a:rPr lang="en-US" dirty="0" smtClean="0">
                <a:solidFill>
                  <a:srgbClr val="000000"/>
                </a:solidFill>
                <a:effectLst>
                  <a:outerShdw blurRad="38100" dist="38100" dir="2700000" algn="tl">
                    <a:srgbClr val="FFFFFF"/>
                  </a:outerShdw>
                </a:effectLst>
              </a:rPr>
              <a:t>: Set of one or more entity types and associated relationships grouped into a single abstract entity type</a:t>
            </a:r>
          </a:p>
          <a:p>
            <a:pPr eaLnBrk="1" hangingPunct="1">
              <a:defRPr/>
            </a:pPr>
            <a:endParaRPr lang="en-US" sz="1400" dirty="0" smtClean="0">
              <a:solidFill>
                <a:srgbClr val="000000"/>
              </a:solidFill>
              <a:effectLst>
                <a:outerShdw blurRad="38100" dist="38100" dir="2700000" algn="tl">
                  <a:srgbClr val="FFFFFF"/>
                </a:outerShdw>
              </a:effectLst>
            </a:endParaRPr>
          </a:p>
          <a:p>
            <a:pPr eaLnBrk="1" hangingPunct="1">
              <a:defRPr/>
            </a:pPr>
            <a:r>
              <a:rPr lang="en-US" dirty="0" smtClean="0">
                <a:solidFill>
                  <a:srgbClr val="C00000"/>
                </a:solidFill>
                <a:effectLst>
                  <a:outerShdw blurRad="38100" dist="38100" dir="2700000" algn="tl">
                    <a:srgbClr val="FFFFFF"/>
                  </a:outerShdw>
                </a:effectLst>
              </a:rPr>
              <a:t>“Taking a step back”; Enable to see the “Big Picture”</a:t>
            </a:r>
          </a:p>
        </p:txBody>
      </p:sp>
    </p:spTree>
    <p:extLst>
      <p:ext uri="{BB962C8B-B14F-4D97-AF65-F5344CB8AC3E}">
        <p14:creationId xmlns:p14="http://schemas.microsoft.com/office/powerpoint/2010/main" val="2584129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4"/>
          <p:cNvSpPr txBox="1">
            <a:spLocks noChangeArrowheads="1"/>
          </p:cNvSpPr>
          <p:nvPr/>
        </p:nvSpPr>
        <p:spPr bwMode="auto">
          <a:xfrm>
            <a:off x="381000" y="1143000"/>
            <a:ext cx="228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3-13a   </a:t>
            </a:r>
            <a:r>
              <a:rPr lang="en-US" altLang="en-US" sz="2000">
                <a:solidFill>
                  <a:srgbClr val="000000"/>
                </a:solidFill>
                <a:latin typeface="Arial" pitchFamily="34" charset="0"/>
              </a:rPr>
              <a:t>Possible entity clusters for Pine Valley Furniture in Microsoft Visio</a:t>
            </a:r>
          </a:p>
        </p:txBody>
      </p:sp>
      <p:sp>
        <p:nvSpPr>
          <p:cNvPr id="34820" name="Text Box 5"/>
          <p:cNvSpPr txBox="1">
            <a:spLocks noChangeArrowheads="1"/>
          </p:cNvSpPr>
          <p:nvPr/>
        </p:nvSpPr>
        <p:spPr bwMode="auto">
          <a:xfrm>
            <a:off x="457200" y="3886200"/>
            <a:ext cx="1828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Related groups of entities could become clusters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09600"/>
            <a:ext cx="524857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30" y="835908"/>
            <a:ext cx="7336360" cy="602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Text Box 3"/>
          <p:cNvSpPr txBox="1">
            <a:spLocks noChangeArrowheads="1"/>
          </p:cNvSpPr>
          <p:nvPr/>
        </p:nvSpPr>
        <p:spPr bwMode="auto">
          <a:xfrm>
            <a:off x="920750" y="381000"/>
            <a:ext cx="677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3-13b EER diagram of PVF entity clusters</a:t>
            </a:r>
          </a:p>
        </p:txBody>
      </p:sp>
      <p:sp>
        <p:nvSpPr>
          <p:cNvPr id="35845" name="Text Box 4"/>
          <p:cNvSpPr txBox="1">
            <a:spLocks noChangeArrowheads="1"/>
          </p:cNvSpPr>
          <p:nvPr/>
        </p:nvSpPr>
        <p:spPr bwMode="auto">
          <a:xfrm>
            <a:off x="1371600" y="4495800"/>
            <a:ext cx="2190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More readable, isn’t it?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219200" y="228600"/>
            <a:ext cx="5557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Figure 3-14 Manufacturing entity cluster</a:t>
            </a:r>
          </a:p>
        </p:txBody>
      </p:sp>
      <p:sp>
        <p:nvSpPr>
          <p:cNvPr id="36868" name="Text Box 4"/>
          <p:cNvSpPr txBox="1">
            <a:spLocks noChangeArrowheads="1"/>
          </p:cNvSpPr>
          <p:nvPr/>
        </p:nvSpPr>
        <p:spPr bwMode="auto">
          <a:xfrm>
            <a:off x="2667000" y="60198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latin typeface="Times New Roman" pitchFamily="18" charset="0"/>
              </a:rPr>
              <a:t>Detail for a single cluster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9" y="838200"/>
            <a:ext cx="922384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228600"/>
            <a:ext cx="7772400" cy="1143000"/>
          </a:xfrm>
        </p:spPr>
        <p:txBody>
          <a:bodyPr/>
          <a:lstStyle/>
          <a:p>
            <a:pPr eaLnBrk="1" hangingPunct="1">
              <a:defRPr/>
            </a:pPr>
            <a:r>
              <a:rPr lang="en-US" dirty="0" smtClean="0">
                <a:solidFill>
                  <a:srgbClr val="000000"/>
                </a:solidFill>
                <a:effectLst>
                  <a:outerShdw blurRad="38100" dist="38100" dir="2700000" algn="tl">
                    <a:srgbClr val="FFFFFF"/>
                  </a:outerShdw>
                </a:effectLst>
              </a:rPr>
              <a:t>Supertypes and Subtypes</a:t>
            </a:r>
          </a:p>
        </p:txBody>
      </p:sp>
      <p:sp>
        <p:nvSpPr>
          <p:cNvPr id="153603" name="Rectangle 3"/>
          <p:cNvSpPr>
            <a:spLocks noGrp="1" noChangeArrowheads="1"/>
          </p:cNvSpPr>
          <p:nvPr>
            <p:ph type="body" idx="1"/>
          </p:nvPr>
        </p:nvSpPr>
        <p:spPr>
          <a:xfrm>
            <a:off x="609600" y="1219200"/>
            <a:ext cx="7772400" cy="5181600"/>
          </a:xfrm>
        </p:spPr>
        <p:txBody>
          <a:bodyPr/>
          <a:lstStyle/>
          <a:p>
            <a:pPr eaLnBrk="1" hangingPunct="1">
              <a:lnSpc>
                <a:spcPct val="90000"/>
              </a:lnSpc>
              <a:defRPr/>
            </a:pPr>
            <a:r>
              <a:rPr lang="en-US" dirty="0" smtClean="0">
                <a:solidFill>
                  <a:srgbClr val="000000"/>
                </a:solidFill>
                <a:effectLst>
                  <a:outerShdw blurRad="38100" dist="38100" dir="2700000" algn="tl">
                    <a:srgbClr val="FFFFFF"/>
                  </a:outerShdw>
                </a:effectLst>
              </a:rPr>
              <a:t>Enhanced ER model: </a:t>
            </a:r>
            <a:r>
              <a:rPr lang="en-US" sz="2400" dirty="0" smtClean="0">
                <a:solidFill>
                  <a:srgbClr val="000000"/>
                </a:solidFill>
                <a:effectLst>
                  <a:outerShdw blurRad="38100" dist="38100" dir="2700000" algn="tl">
                    <a:srgbClr val="FFFFFF"/>
                  </a:outerShdw>
                </a:effectLst>
              </a:rPr>
              <a:t>extends original ER model with new modeling constructs</a:t>
            </a:r>
          </a:p>
          <a:p>
            <a:pPr eaLnBrk="1" hangingPunct="1">
              <a:lnSpc>
                <a:spcPct val="90000"/>
              </a:lnSpc>
              <a:defRPr/>
            </a:pPr>
            <a:r>
              <a:rPr lang="en-US" dirty="0" smtClean="0">
                <a:solidFill>
                  <a:srgbClr val="000000"/>
                </a:solidFill>
                <a:effectLst>
                  <a:outerShdw blurRad="38100" dist="38100" dir="2700000" algn="tl">
                    <a:srgbClr val="FFFFFF"/>
                  </a:outerShdw>
                </a:effectLst>
              </a:rPr>
              <a:t>Subtype:</a:t>
            </a:r>
            <a:r>
              <a:rPr lang="en-US" sz="2800" dirty="0" smtClean="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A </a:t>
            </a:r>
            <a:r>
              <a:rPr lang="en-US" sz="2400" dirty="0" smtClean="0">
                <a:solidFill>
                  <a:srgbClr val="C00000"/>
                </a:solidFill>
                <a:effectLst>
                  <a:outerShdw blurRad="38100" dist="38100" dir="2700000" algn="tl">
                    <a:srgbClr val="FFFFFF"/>
                  </a:outerShdw>
                </a:effectLst>
              </a:rPr>
              <a:t>subgrouping of the entities in an entity type</a:t>
            </a:r>
            <a:r>
              <a:rPr lang="en-US" sz="2400" dirty="0" smtClean="0">
                <a:solidFill>
                  <a:srgbClr val="000000"/>
                </a:solidFill>
                <a:effectLst>
                  <a:outerShdw blurRad="38100" dist="38100" dir="2700000" algn="tl">
                    <a:srgbClr val="FFFFFF"/>
                  </a:outerShdw>
                </a:effectLst>
              </a:rPr>
              <a:t> that has </a:t>
            </a:r>
            <a:r>
              <a:rPr lang="en-US" sz="2400" dirty="0" smtClean="0">
                <a:solidFill>
                  <a:srgbClr val="FF0000"/>
                </a:solidFill>
                <a:effectLst>
                  <a:outerShdw blurRad="38100" dist="38100" dir="2700000" algn="tl">
                    <a:srgbClr val="FFFFFF"/>
                  </a:outerShdw>
                </a:effectLst>
              </a:rPr>
              <a:t>attributes distinct </a:t>
            </a:r>
            <a:r>
              <a:rPr lang="en-US" sz="2400" dirty="0" smtClean="0">
                <a:solidFill>
                  <a:schemeClr val="tx1"/>
                </a:solidFill>
                <a:effectLst>
                  <a:outerShdw blurRad="38100" dist="38100" dir="2700000" algn="tl">
                    <a:srgbClr val="FFFFFF"/>
                  </a:outerShdw>
                </a:effectLst>
              </a:rPr>
              <a:t>from those in </a:t>
            </a:r>
            <a:r>
              <a:rPr lang="en-US" sz="2400" dirty="0" smtClean="0">
                <a:solidFill>
                  <a:srgbClr val="C00000"/>
                </a:solidFill>
                <a:effectLst>
                  <a:outerShdw blurRad="38100" dist="38100" dir="2700000" algn="tl">
                    <a:srgbClr val="FFFFFF"/>
                  </a:outerShdw>
                </a:effectLst>
              </a:rPr>
              <a:t>other subgroupings </a:t>
            </a:r>
            <a:r>
              <a:rPr lang="en-US" sz="2400" b="1" dirty="0" smtClean="0">
                <a:solidFill>
                  <a:srgbClr val="0000FF"/>
                </a:solidFill>
                <a:effectLst>
                  <a:outerShdw blurRad="38100" dist="38100" dir="2700000" algn="tl">
                    <a:srgbClr val="FFFFFF"/>
                  </a:outerShdw>
                </a:effectLst>
              </a:rPr>
              <a:t>(“siblings” from the same parents)</a:t>
            </a:r>
          </a:p>
          <a:p>
            <a:pPr eaLnBrk="1" hangingPunct="1">
              <a:lnSpc>
                <a:spcPct val="90000"/>
              </a:lnSpc>
              <a:defRPr/>
            </a:pPr>
            <a:r>
              <a:rPr lang="en-US" dirty="0" smtClean="0">
                <a:solidFill>
                  <a:srgbClr val="000000"/>
                </a:solidFill>
                <a:effectLst>
                  <a:outerShdw blurRad="38100" dist="38100" dir="2700000" algn="tl">
                    <a:srgbClr val="FFFFFF"/>
                  </a:outerShdw>
                </a:effectLst>
              </a:rPr>
              <a:t>Supertype:</a:t>
            </a:r>
            <a:r>
              <a:rPr lang="en-US" sz="2800" dirty="0" smtClean="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A generic entity type that has a relationship with one or more subtypes</a:t>
            </a:r>
          </a:p>
          <a:p>
            <a:pPr eaLnBrk="1" hangingPunct="1">
              <a:lnSpc>
                <a:spcPct val="90000"/>
              </a:lnSpc>
              <a:defRPr/>
            </a:pPr>
            <a:r>
              <a:rPr lang="en-US" dirty="0" smtClean="0">
                <a:solidFill>
                  <a:srgbClr val="000000"/>
                </a:solidFill>
                <a:effectLst>
                  <a:outerShdw blurRad="38100" dist="38100" dir="2700000" algn="tl">
                    <a:srgbClr val="FFFFFF"/>
                  </a:outerShdw>
                </a:effectLst>
              </a:rPr>
              <a:t>Attribute Inheritance:</a:t>
            </a:r>
          </a:p>
          <a:p>
            <a:pPr lvl="1" eaLnBrk="1" hangingPunct="1">
              <a:lnSpc>
                <a:spcPct val="90000"/>
              </a:lnSpc>
              <a:defRPr/>
            </a:pPr>
            <a:r>
              <a:rPr lang="en-US" sz="2400" dirty="0" smtClean="0">
                <a:solidFill>
                  <a:srgbClr val="000000"/>
                </a:solidFill>
                <a:effectLst>
                  <a:outerShdw blurRad="38100" dist="38100" dir="2700000" algn="tl">
                    <a:srgbClr val="FFFFFF"/>
                  </a:outerShdw>
                </a:effectLst>
              </a:rPr>
              <a:t>Subtype entities inherit values of all attributes of the </a:t>
            </a:r>
            <a:r>
              <a:rPr lang="en-US" sz="2400" dirty="0" err="1" smtClean="0">
                <a:solidFill>
                  <a:srgbClr val="000000"/>
                </a:solidFill>
                <a:effectLst>
                  <a:outerShdw blurRad="38100" dist="38100" dir="2700000" algn="tl">
                    <a:srgbClr val="FFFFFF"/>
                  </a:outerShdw>
                </a:effectLst>
              </a:rPr>
              <a:t>supertype</a:t>
            </a:r>
            <a:r>
              <a:rPr lang="en-US" sz="2400" dirty="0" smtClean="0">
                <a:solidFill>
                  <a:srgbClr val="000000"/>
                </a:solidFill>
                <a:effectLst>
                  <a:outerShdw blurRad="38100" dist="38100" dir="2700000" algn="tl">
                    <a:srgbClr val="FFFFFF"/>
                  </a:outerShdw>
                </a:effectLst>
              </a:rPr>
              <a:t> </a:t>
            </a:r>
            <a:r>
              <a:rPr lang="en-US" sz="2400" b="1" dirty="0" smtClean="0">
                <a:solidFill>
                  <a:srgbClr val="0000FF"/>
                </a:solidFill>
                <a:effectLst>
                  <a:outerShdw blurRad="38100" dist="38100" dir="2700000" algn="tl">
                    <a:srgbClr val="FFFFFF"/>
                  </a:outerShdw>
                </a:effectLst>
              </a:rPr>
              <a:t>(“children” inherit from “parents”)</a:t>
            </a:r>
          </a:p>
          <a:p>
            <a:pPr lvl="1" eaLnBrk="1" hangingPunct="1">
              <a:lnSpc>
                <a:spcPct val="90000"/>
              </a:lnSpc>
              <a:defRPr/>
            </a:pPr>
            <a:r>
              <a:rPr lang="en-US" sz="2400" dirty="0" smtClean="0">
                <a:solidFill>
                  <a:srgbClr val="000000"/>
                </a:solidFill>
                <a:effectLst>
                  <a:outerShdw blurRad="38100" dist="38100" dir="2700000" algn="tl">
                    <a:srgbClr val="FFFFFF"/>
                  </a:outerShdw>
                </a:effectLst>
              </a:rPr>
              <a:t>An instance of a subtype is also an instance of the supertype</a:t>
            </a:r>
          </a:p>
        </p:txBody>
      </p:sp>
      <p:sp>
        <p:nvSpPr>
          <p:cNvPr id="2" name="Rounded Rectangle 1"/>
          <p:cNvSpPr/>
          <p:nvPr/>
        </p:nvSpPr>
        <p:spPr>
          <a:xfrm>
            <a:off x="2819400" y="5953695"/>
            <a:ext cx="5241701" cy="904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FF"/>
                </a:solidFill>
              </a:rPr>
              <a:t>“Subtype = </a:t>
            </a:r>
            <a:r>
              <a:rPr lang="en-US" sz="2400" b="1" dirty="0" err="1" smtClean="0">
                <a:solidFill>
                  <a:srgbClr val="0000FF"/>
                </a:solidFill>
              </a:rPr>
              <a:t>Supertype</a:t>
            </a:r>
            <a:r>
              <a:rPr lang="en-US" sz="2400" b="1" dirty="0" smtClean="0">
                <a:solidFill>
                  <a:srgbClr val="0000FF"/>
                </a:solidFill>
              </a:rPr>
              <a:t> + Uniqueness”</a:t>
            </a:r>
          </a:p>
          <a:p>
            <a:r>
              <a:rPr lang="en-US" sz="2400" b="1" dirty="0" smtClean="0">
                <a:solidFill>
                  <a:srgbClr val="0000FF"/>
                </a:solidFill>
              </a:rPr>
              <a:t>Uniqueness: Attributes with domains</a:t>
            </a:r>
            <a:endParaRPr lang="en-US" sz="2400" b="1" dirty="0">
              <a:solidFill>
                <a:srgbClr val="0000FF"/>
              </a:solidFill>
            </a:endParaRPr>
          </a:p>
        </p:txBody>
      </p:sp>
    </p:spTree>
    <p:extLst>
      <p:ext uri="{BB962C8B-B14F-4D97-AF65-F5344CB8AC3E}">
        <p14:creationId xmlns:p14="http://schemas.microsoft.com/office/powerpoint/2010/main" val="3107759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304800"/>
            <a:ext cx="75438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Packaged Data Models</a:t>
            </a:r>
          </a:p>
        </p:txBody>
      </p:sp>
      <p:sp>
        <p:nvSpPr>
          <p:cNvPr id="175107" name="Rectangle 3"/>
          <p:cNvSpPr>
            <a:spLocks noGrp="1" noChangeArrowheads="1"/>
          </p:cNvSpPr>
          <p:nvPr>
            <p:ph idx="1"/>
          </p:nvPr>
        </p:nvSpPr>
        <p:spPr/>
        <p:txBody>
          <a:bodyPr>
            <a:norm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Predefined data models</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Could be universal or industry-specific</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Universal data model = a generic or template data model that can be reused as a starting point for a data modeling project (also called a “pattern”)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762000" y="381000"/>
            <a:ext cx="80772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Advantages of Packaged Data Models</a:t>
            </a:r>
          </a:p>
        </p:txBody>
      </p:sp>
      <p:sp>
        <p:nvSpPr>
          <p:cNvPr id="175107" name="Rectangle 3"/>
          <p:cNvSpPr>
            <a:spLocks noGrp="1" noChangeArrowheads="1"/>
          </p:cNvSpPr>
          <p:nvPr>
            <p:ph idx="1"/>
          </p:nvPr>
        </p:nvSpPr>
        <p:spPr>
          <a:xfrm>
            <a:off x="457200" y="1905000"/>
            <a:ext cx="8229600" cy="4114800"/>
          </a:xfrm>
        </p:spPr>
        <p:txBody>
          <a:bodyPr>
            <a:normAutofit fontScale="92500" lnSpcReduction="10000"/>
          </a:bodyPr>
          <a:lstStyle/>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Use proven model components</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Save time and cost</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Less likelihood of data model errors</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Easier to evolve and modify over time</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Aid in requirements determination</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Easier to read</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Supertype/subtype hierarchies promote reuse</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Many-to-many relationships enhance model flexibility</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Vendor-supplied data model fosters integration with vendor’s applications</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Universal models support inter-organizational systems</a:t>
            </a:r>
          </a:p>
          <a:p>
            <a:pPr eaLnBrk="1" fontAlgn="auto" hangingPunct="1">
              <a:spcAft>
                <a:spcPts val="0"/>
              </a:spcAft>
              <a:buFont typeface="Wingdings 2"/>
              <a:buChar char=""/>
              <a:defRPr/>
            </a:pPr>
            <a:endParaRPr lang="en-US" sz="24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3941"/>
            <a:ext cx="6781800" cy="512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0" name="Text Box 4"/>
          <p:cNvSpPr txBox="1">
            <a:spLocks noChangeArrowheads="1"/>
          </p:cNvSpPr>
          <p:nvPr/>
        </p:nvSpPr>
        <p:spPr bwMode="auto">
          <a:xfrm>
            <a:off x="7239000" y="2057400"/>
            <a:ext cx="1905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990000"/>
                </a:solidFill>
                <a:latin typeface="Times New Roman" pitchFamily="18" charset="0"/>
              </a:rPr>
              <a:t>Packaged data models are generic models that can be customized for a particular organization’s business rules.</a:t>
            </a:r>
          </a:p>
        </p:txBody>
      </p:sp>
      <p:sp>
        <p:nvSpPr>
          <p:cNvPr id="39941" name="Text Box 3"/>
          <p:cNvSpPr txBox="1">
            <a:spLocks noChangeArrowheads="1"/>
          </p:cNvSpPr>
          <p:nvPr/>
        </p:nvSpPr>
        <p:spPr bwMode="auto">
          <a:xfrm>
            <a:off x="692150" y="160338"/>
            <a:ext cx="7766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3-15 PARTY, PARTY ROLE, and ROLE TYPE in a universal data model</a:t>
            </a:r>
          </a:p>
        </p:txBody>
      </p:sp>
      <p:sp>
        <p:nvSpPr>
          <p:cNvPr id="39942" name="Rectangle 6"/>
          <p:cNvSpPr>
            <a:spLocks noChangeArrowheads="1"/>
          </p:cNvSpPr>
          <p:nvPr/>
        </p:nvSpPr>
        <p:spPr bwMode="auto">
          <a:xfrm>
            <a:off x="4267200" y="1066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dirty="0">
                <a:solidFill>
                  <a:srgbClr val="000000"/>
                </a:solidFill>
              </a:rPr>
              <a:t>(a) Basic PARTY universal data model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692150" y="76200"/>
            <a:ext cx="776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3-15 PARTY, PARTY ROLE, and ROLE TYPE in a universal data model</a:t>
            </a:r>
          </a:p>
        </p:txBody>
      </p:sp>
      <p:sp>
        <p:nvSpPr>
          <p:cNvPr id="40964" name="Rectangle 6"/>
          <p:cNvSpPr>
            <a:spLocks noChangeArrowheads="1"/>
          </p:cNvSpPr>
          <p:nvPr/>
        </p:nvSpPr>
        <p:spPr bwMode="auto">
          <a:xfrm>
            <a:off x="2590800" y="1143000"/>
            <a:ext cx="418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000000"/>
                </a:solidFill>
              </a:rPr>
              <a:t>(b) PARTY supertype/subtype hierarchy</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1530206"/>
            <a:ext cx="6359525" cy="485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90" y="895350"/>
            <a:ext cx="822007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Text Box 6"/>
          <p:cNvSpPr txBox="1">
            <a:spLocks noChangeArrowheads="1"/>
          </p:cNvSpPr>
          <p:nvPr/>
        </p:nvSpPr>
        <p:spPr bwMode="auto">
          <a:xfrm>
            <a:off x="898525" y="304800"/>
            <a:ext cx="653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3-1 Basic notation for supertype/subtype notation</a:t>
            </a:r>
          </a:p>
        </p:txBody>
      </p:sp>
      <p:sp>
        <p:nvSpPr>
          <p:cNvPr id="13317" name="Text Box 8"/>
          <p:cNvSpPr txBox="1">
            <a:spLocks noChangeArrowheads="1"/>
          </p:cNvSpPr>
          <p:nvPr/>
        </p:nvSpPr>
        <p:spPr bwMode="auto">
          <a:xfrm>
            <a:off x="609600" y="1219199"/>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dirty="0">
                <a:solidFill>
                  <a:srgbClr val="000000"/>
                </a:solidFill>
              </a:rPr>
              <a:t>a) EER            notation</a:t>
            </a:r>
          </a:p>
        </p:txBody>
      </p:sp>
      <p:sp>
        <p:nvSpPr>
          <p:cNvPr id="5" name="Rounded Rectangular Callout 4"/>
          <p:cNvSpPr/>
          <p:nvPr/>
        </p:nvSpPr>
        <p:spPr>
          <a:xfrm>
            <a:off x="2887361" y="6145471"/>
            <a:ext cx="5266039" cy="630195"/>
          </a:xfrm>
          <a:prstGeom prst="wedgeRoundRectCallout">
            <a:avLst>
              <a:gd name="adj1" fmla="val -48970"/>
              <a:gd name="adj2" fmla="val -1610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Every member of subtype 1 is also a member of the </a:t>
            </a:r>
            <a:r>
              <a:rPr lang="en-US" b="1" dirty="0" err="1" smtClean="0"/>
              <a:t>supertype</a:t>
            </a:r>
            <a:r>
              <a:rPr lang="en-US" b="1" dirty="0" smtClean="0"/>
              <a:t>; the same can be said of subtype 2</a:t>
            </a:r>
            <a:endParaRPr lang="en-US" b="1" dirty="0"/>
          </a:p>
        </p:txBody>
      </p:sp>
      <p:sp>
        <p:nvSpPr>
          <p:cNvPr id="6" name="Rectangle 5"/>
          <p:cNvSpPr/>
          <p:nvPr/>
        </p:nvSpPr>
        <p:spPr>
          <a:xfrm>
            <a:off x="2281880" y="1920874"/>
            <a:ext cx="1210962" cy="102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957" y="4435847"/>
            <a:ext cx="1210962" cy="102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 y="914400"/>
            <a:ext cx="82200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 Box 4"/>
          <p:cNvSpPr txBox="1">
            <a:spLocks noChangeArrowheads="1"/>
          </p:cNvSpPr>
          <p:nvPr/>
        </p:nvSpPr>
        <p:spPr bwMode="auto">
          <a:xfrm>
            <a:off x="762000" y="5257800"/>
            <a:ext cx="731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rPr>
              <a:t>Different modeling tools may have different notation for the same modeling constructs.</a:t>
            </a:r>
          </a:p>
        </p:txBody>
      </p:sp>
      <p:sp>
        <p:nvSpPr>
          <p:cNvPr id="14341" name="Text Box 8"/>
          <p:cNvSpPr txBox="1">
            <a:spLocks noChangeArrowheads="1"/>
          </p:cNvSpPr>
          <p:nvPr/>
        </p:nvSpPr>
        <p:spPr bwMode="auto">
          <a:xfrm>
            <a:off x="801688" y="1447800"/>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r>
              <a:rPr lang="en-US" altLang="en-US" sz="2000">
                <a:solidFill>
                  <a:srgbClr val="000000"/>
                </a:solidFill>
              </a:rPr>
              <a:t>b) Microsoft Visio Notation</a:t>
            </a:r>
          </a:p>
        </p:txBody>
      </p:sp>
      <p:sp>
        <p:nvSpPr>
          <p:cNvPr id="14342" name="Text Box 10"/>
          <p:cNvSpPr txBox="1">
            <a:spLocks noChangeArrowheads="1"/>
          </p:cNvSpPr>
          <p:nvPr/>
        </p:nvSpPr>
        <p:spPr bwMode="auto">
          <a:xfrm>
            <a:off x="898525" y="304800"/>
            <a:ext cx="736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3-1 Basic notation for supertype/subtype notation (cont.)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8486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
          <p:cNvSpPr txBox="1">
            <a:spLocks noChangeArrowheads="1"/>
          </p:cNvSpPr>
          <p:nvPr/>
        </p:nvSpPr>
        <p:spPr bwMode="auto">
          <a:xfrm>
            <a:off x="685800" y="304800"/>
            <a:ext cx="723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a:solidFill>
                  <a:srgbClr val="000000"/>
                </a:solidFill>
                <a:latin typeface="Arial" charset="0"/>
              </a:rPr>
              <a:t>Figure 3-2  Employee supertype with three subtypes</a:t>
            </a:r>
          </a:p>
        </p:txBody>
      </p:sp>
      <p:sp>
        <p:nvSpPr>
          <p:cNvPr id="8197" name="Text Box 4"/>
          <p:cNvSpPr txBox="1">
            <a:spLocks noChangeArrowheads="1"/>
          </p:cNvSpPr>
          <p:nvPr/>
        </p:nvSpPr>
        <p:spPr bwMode="auto">
          <a:xfrm>
            <a:off x="6003924" y="1610497"/>
            <a:ext cx="268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dirty="0">
                <a:solidFill>
                  <a:srgbClr val="990000"/>
                </a:solidFill>
                <a:latin typeface="Times New Roman" pitchFamily="18" charset="0"/>
              </a:rPr>
              <a:t>All employee subtypes will have employee number, name, address, and date hired</a:t>
            </a:r>
          </a:p>
        </p:txBody>
      </p:sp>
      <p:sp>
        <p:nvSpPr>
          <p:cNvPr id="8198" name="Text Box 5"/>
          <p:cNvSpPr txBox="1">
            <a:spLocks noChangeArrowheads="1"/>
          </p:cNvSpPr>
          <p:nvPr/>
        </p:nvSpPr>
        <p:spPr bwMode="auto">
          <a:xfrm>
            <a:off x="1680519" y="6034088"/>
            <a:ext cx="6610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b="1" dirty="0">
                <a:solidFill>
                  <a:srgbClr val="990000"/>
                </a:solidFill>
                <a:latin typeface="Times New Roman" pitchFamily="18" charset="0"/>
              </a:rPr>
              <a:t>Each employee subtype will also have its own </a:t>
            </a:r>
            <a:r>
              <a:rPr lang="en-US" altLang="en-US" b="1" dirty="0" smtClean="0">
                <a:solidFill>
                  <a:srgbClr val="990000"/>
                </a:solidFill>
                <a:latin typeface="Times New Roman" pitchFamily="18" charset="0"/>
              </a:rPr>
              <a:t>UNIQUE attributes</a:t>
            </a:r>
            <a:endParaRPr lang="en-US" altLang="en-US" b="1" dirty="0">
              <a:solidFill>
                <a:srgbClr val="990000"/>
              </a:solidFill>
              <a:latin typeface="Times New Roman" pitchFamily="18" charset="0"/>
            </a:endParaRPr>
          </a:p>
        </p:txBody>
      </p:sp>
      <p:cxnSp>
        <p:nvCxnSpPr>
          <p:cNvPr id="3" name="Straight Arrow Connector 2"/>
          <p:cNvCxnSpPr/>
          <p:nvPr/>
        </p:nvCxnSpPr>
        <p:spPr>
          <a:xfrm flipH="1" flipV="1">
            <a:off x="1952368" y="5362832"/>
            <a:ext cx="691978" cy="671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4596714" y="5597611"/>
            <a:ext cx="24713" cy="4364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672649" y="5362832"/>
            <a:ext cx="459988" cy="671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952" y="1610497"/>
            <a:ext cx="1545464" cy="669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DEPARTMENT</a:t>
            </a:r>
            <a:endParaRPr lang="en-US" b="1" dirty="0"/>
          </a:p>
        </p:txBody>
      </p:sp>
      <p:cxnSp>
        <p:nvCxnSpPr>
          <p:cNvPr id="7" name="Straight Connector 6"/>
          <p:cNvCxnSpPr>
            <a:stCxn id="2" idx="3"/>
          </p:cNvCxnSpPr>
          <p:nvPr/>
        </p:nvCxnSpPr>
        <p:spPr>
          <a:xfrm>
            <a:off x="1559416" y="1945348"/>
            <a:ext cx="217545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59416" y="1610497"/>
            <a:ext cx="824248" cy="334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H</a:t>
            </a:r>
            <a:r>
              <a:rPr lang="en-US" dirty="0" smtClean="0">
                <a:solidFill>
                  <a:srgbClr val="C00000"/>
                </a:solidFill>
              </a:rPr>
              <a:t>as</a:t>
            </a:r>
            <a:endParaRPr lang="en-US" dirty="0">
              <a:solidFill>
                <a:srgbClr val="C00000"/>
              </a:solidFill>
            </a:endParaRPr>
          </a:p>
        </p:txBody>
      </p:sp>
      <p:sp>
        <p:nvSpPr>
          <p:cNvPr id="14" name="Rectangle 13"/>
          <p:cNvSpPr/>
          <p:nvPr/>
        </p:nvSpPr>
        <p:spPr>
          <a:xfrm>
            <a:off x="2537138" y="1945348"/>
            <a:ext cx="1197735" cy="334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Works_for</a:t>
            </a:r>
            <a:endParaRPr lang="en-US" dirty="0">
              <a:solidFill>
                <a:srgbClr val="C00000"/>
              </a:solidFill>
            </a:endParaRPr>
          </a:p>
        </p:txBody>
      </p:sp>
    </p:spTree>
    <p:extLst>
      <p:ext uri="{BB962C8B-B14F-4D97-AF65-F5344CB8AC3E}">
        <p14:creationId xmlns:p14="http://schemas.microsoft.com/office/powerpoint/2010/main" val="3326642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D417968-E1E6-4574-940A-FD8D1E3FE2A2}" type="slidenum">
              <a:rPr lang="en-US"/>
              <a:pPr>
                <a:defRPr/>
              </a:pPr>
              <a:t>7</a:t>
            </a:fld>
            <a:endParaRPr lang="en-US"/>
          </a:p>
        </p:txBody>
      </p:sp>
      <p:sp>
        <p:nvSpPr>
          <p:cNvPr id="157698" name="Rectangle 2"/>
          <p:cNvSpPr>
            <a:spLocks noGrp="1" noChangeArrowheads="1"/>
          </p:cNvSpPr>
          <p:nvPr>
            <p:ph type="title"/>
          </p:nvPr>
        </p:nvSpPr>
        <p:spPr/>
        <p:txBody>
          <a:bodyPr/>
          <a:lstStyle/>
          <a:p>
            <a:pPr eaLnBrk="1" hangingPunct="1">
              <a:defRPr/>
            </a:pPr>
            <a:r>
              <a:rPr lang="en-US" dirty="0" smtClean="0">
                <a:solidFill>
                  <a:srgbClr val="C00000"/>
                </a:solidFill>
                <a:effectLst>
                  <a:outerShdw blurRad="38100" dist="38100" dir="2700000" algn="tl">
                    <a:srgbClr val="FFFFFF"/>
                  </a:outerShdw>
                </a:effectLst>
              </a:rPr>
              <a:t>Relationships</a:t>
            </a:r>
            <a:r>
              <a:rPr lang="en-US" dirty="0" smtClean="0">
                <a:solidFill>
                  <a:srgbClr val="000000"/>
                </a:solidFill>
                <a:effectLst>
                  <a:outerShdw blurRad="38100" dist="38100" dir="2700000" algn="tl">
                    <a:srgbClr val="FFFFFF"/>
                  </a:outerShdw>
                </a:effectLst>
              </a:rPr>
              <a:t> and Subtypes</a:t>
            </a:r>
          </a:p>
        </p:txBody>
      </p:sp>
      <p:sp>
        <p:nvSpPr>
          <p:cNvPr id="157699" name="Rectangle 3"/>
          <p:cNvSpPr>
            <a:spLocks noGrp="1" noChangeArrowheads="1"/>
          </p:cNvSpPr>
          <p:nvPr>
            <p:ph type="body" idx="1"/>
          </p:nvPr>
        </p:nvSpPr>
        <p:spPr/>
        <p:txBody>
          <a:bodyPr/>
          <a:lstStyle/>
          <a:p>
            <a:pPr eaLnBrk="1" hangingPunct="1">
              <a:defRPr/>
            </a:pPr>
            <a:r>
              <a:rPr lang="en-US" dirty="0" smtClean="0">
                <a:solidFill>
                  <a:srgbClr val="000000"/>
                </a:solidFill>
                <a:effectLst>
                  <a:outerShdw blurRad="38100" dist="38100" dir="2700000" algn="tl">
                    <a:srgbClr val="FFFFFF"/>
                  </a:outerShdw>
                </a:effectLst>
              </a:rPr>
              <a:t>Relationships </a:t>
            </a:r>
            <a:r>
              <a:rPr lang="en-US" u="sng" dirty="0" smtClean="0">
                <a:solidFill>
                  <a:srgbClr val="000000"/>
                </a:solidFill>
                <a:effectLst>
                  <a:outerShdw blurRad="38100" dist="38100" dir="2700000" algn="tl">
                    <a:srgbClr val="FFFFFF"/>
                  </a:outerShdw>
                </a:effectLst>
              </a:rPr>
              <a:t>at the </a:t>
            </a:r>
            <a:r>
              <a:rPr lang="en-US" b="1" i="1" u="sng" dirty="0" smtClean="0">
                <a:solidFill>
                  <a:srgbClr val="000000"/>
                </a:solidFill>
                <a:effectLst>
                  <a:outerShdw blurRad="38100" dist="38100" dir="2700000" algn="tl">
                    <a:srgbClr val="FFFFFF"/>
                  </a:outerShdw>
                </a:effectLst>
              </a:rPr>
              <a:t>supertype</a:t>
            </a:r>
            <a:r>
              <a:rPr lang="en-US" u="sng" dirty="0" smtClean="0">
                <a:solidFill>
                  <a:srgbClr val="000000"/>
                </a:solidFill>
                <a:effectLst>
                  <a:outerShdw blurRad="38100" dist="38100" dir="2700000" algn="tl">
                    <a:srgbClr val="FFFFFF"/>
                  </a:outerShdw>
                </a:effectLst>
              </a:rPr>
              <a:t> level </a:t>
            </a:r>
            <a:r>
              <a:rPr lang="en-US" dirty="0" smtClean="0">
                <a:solidFill>
                  <a:srgbClr val="000000"/>
                </a:solidFill>
                <a:effectLst>
                  <a:outerShdw blurRad="38100" dist="38100" dir="2700000" algn="tl">
                    <a:srgbClr val="FFFFFF"/>
                  </a:outerShdw>
                </a:effectLst>
              </a:rPr>
              <a:t>indicate that </a:t>
            </a:r>
            <a:r>
              <a:rPr lang="en-US" u="sng" dirty="0" smtClean="0">
                <a:solidFill>
                  <a:srgbClr val="000000"/>
                </a:solidFill>
                <a:effectLst>
                  <a:outerShdw blurRad="38100" dist="38100" dir="2700000" algn="tl">
                    <a:srgbClr val="FFFFFF"/>
                  </a:outerShdw>
                </a:effectLst>
              </a:rPr>
              <a:t>all subtypes will participate </a:t>
            </a:r>
            <a:r>
              <a:rPr lang="en-US" dirty="0" smtClean="0">
                <a:solidFill>
                  <a:srgbClr val="000000"/>
                </a:solidFill>
                <a:effectLst>
                  <a:outerShdw blurRad="38100" dist="38100" dir="2700000" algn="tl">
                    <a:srgbClr val="FFFFFF"/>
                  </a:outerShdw>
                </a:effectLst>
              </a:rPr>
              <a:t>in the relationship</a:t>
            </a:r>
          </a:p>
          <a:p>
            <a:pPr eaLnBrk="1" hangingPunct="1">
              <a:defRPr/>
            </a:pPr>
            <a:r>
              <a:rPr lang="en-US" dirty="0" smtClean="0">
                <a:solidFill>
                  <a:srgbClr val="000000"/>
                </a:solidFill>
                <a:effectLst>
                  <a:outerShdw blurRad="38100" dist="38100" dir="2700000" algn="tl">
                    <a:srgbClr val="FFFFFF"/>
                  </a:outerShdw>
                </a:effectLst>
              </a:rPr>
              <a:t>The instances of a </a:t>
            </a:r>
            <a:r>
              <a:rPr lang="en-US" b="1" i="1" dirty="0" smtClean="0">
                <a:solidFill>
                  <a:srgbClr val="000000"/>
                </a:solidFill>
                <a:effectLst>
                  <a:outerShdw blurRad="38100" dist="38100" dir="2700000" algn="tl">
                    <a:srgbClr val="FFFFFF"/>
                  </a:outerShdw>
                </a:effectLst>
              </a:rPr>
              <a:t>subtype</a:t>
            </a:r>
            <a:r>
              <a:rPr lang="en-US" dirty="0" smtClean="0">
                <a:solidFill>
                  <a:srgbClr val="000000"/>
                </a:solidFill>
                <a:effectLst>
                  <a:outerShdw blurRad="38100" dist="38100" dir="2700000" algn="tl">
                    <a:srgbClr val="FFFFFF"/>
                  </a:outerShdw>
                </a:effectLst>
              </a:rPr>
              <a:t> may participate in a relationship </a:t>
            </a:r>
            <a:r>
              <a:rPr lang="en-US" u="sng" dirty="0" smtClean="0">
                <a:solidFill>
                  <a:srgbClr val="000000"/>
                </a:solidFill>
                <a:effectLst>
                  <a:outerShdw blurRad="38100" dist="38100" dir="2700000" algn="tl">
                    <a:srgbClr val="FFFFFF"/>
                  </a:outerShdw>
                </a:effectLst>
              </a:rPr>
              <a:t>unique to that subtype</a:t>
            </a:r>
            <a:r>
              <a:rPr lang="en-US" dirty="0" smtClean="0">
                <a:solidFill>
                  <a:srgbClr val="000000"/>
                </a:solidFill>
                <a:effectLst>
                  <a:outerShdw blurRad="38100" dist="38100" dir="2700000" algn="tl">
                    <a:srgbClr val="FFFFFF"/>
                  </a:outerShdw>
                </a:effectLst>
              </a:rPr>
              <a:t>.  </a:t>
            </a:r>
          </a:p>
          <a:p>
            <a:pPr lvl="1" eaLnBrk="1" hangingPunct="1">
              <a:defRPr/>
            </a:pPr>
            <a:r>
              <a:rPr lang="en-US" sz="3200" dirty="0" smtClean="0">
                <a:solidFill>
                  <a:srgbClr val="000000"/>
                </a:solidFill>
                <a:effectLst>
                  <a:outerShdw blurRad="38100" dist="38100" dir="2700000" algn="tl">
                    <a:srgbClr val="FFFFFF"/>
                  </a:outerShdw>
                </a:effectLst>
              </a:rPr>
              <a:t>In this situation, the relationship is shown at the subtype level</a:t>
            </a:r>
          </a:p>
        </p:txBody>
      </p:sp>
    </p:spTree>
    <p:extLst>
      <p:ext uri="{BB962C8B-B14F-4D97-AF65-F5344CB8AC3E}">
        <p14:creationId xmlns:p14="http://schemas.microsoft.com/office/powerpoint/2010/main" val="2694294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84566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0"/>
          </p:nvPr>
        </p:nvSpPr>
        <p:spPr/>
        <p:txBody>
          <a:bodyPr/>
          <a:lstStyle/>
          <a:p>
            <a:pPr>
              <a:defRPr/>
            </a:pPr>
            <a:fld id="{ACB68708-1262-4548-A70F-1829CAAF6AF9}" type="slidenum">
              <a:rPr lang="en-US"/>
              <a:pPr>
                <a:defRPr/>
              </a:pPr>
              <a:t>8</a:t>
            </a:fld>
            <a:endParaRPr lang="en-US"/>
          </a:p>
        </p:txBody>
      </p:sp>
      <p:sp>
        <p:nvSpPr>
          <p:cNvPr id="10244" name="Text Box 3"/>
          <p:cNvSpPr txBox="1">
            <a:spLocks noChangeArrowheads="1"/>
          </p:cNvSpPr>
          <p:nvPr/>
        </p:nvSpPr>
        <p:spPr bwMode="auto">
          <a:xfrm>
            <a:off x="381000" y="160338"/>
            <a:ext cx="7788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dirty="0">
                <a:solidFill>
                  <a:srgbClr val="000000"/>
                </a:solidFill>
                <a:latin typeface="Arial" charset="0"/>
              </a:rPr>
              <a:t>Figure 3-3 </a:t>
            </a:r>
            <a:r>
              <a:rPr lang="en-US" altLang="en-US" sz="2400" dirty="0" err="1">
                <a:solidFill>
                  <a:srgbClr val="000000"/>
                </a:solidFill>
                <a:latin typeface="Arial" charset="0"/>
              </a:rPr>
              <a:t>Supertype</a:t>
            </a:r>
            <a:r>
              <a:rPr lang="en-US" altLang="en-US" sz="2400" dirty="0">
                <a:solidFill>
                  <a:srgbClr val="000000"/>
                </a:solidFill>
                <a:latin typeface="Arial" charset="0"/>
              </a:rPr>
              <a:t>/subtype relationships in a hospital</a:t>
            </a:r>
          </a:p>
          <a:p>
            <a:endParaRPr lang="en-US" altLang="en-US" sz="2400" dirty="0">
              <a:solidFill>
                <a:srgbClr val="000000"/>
              </a:solidFill>
              <a:latin typeface="Arial" charset="0"/>
            </a:endParaRPr>
          </a:p>
        </p:txBody>
      </p:sp>
      <p:sp>
        <p:nvSpPr>
          <p:cNvPr id="10245" name="Text Box 4"/>
          <p:cNvSpPr txBox="1">
            <a:spLocks noChangeArrowheads="1"/>
          </p:cNvSpPr>
          <p:nvPr/>
        </p:nvSpPr>
        <p:spPr bwMode="auto">
          <a:xfrm>
            <a:off x="7239000" y="685800"/>
            <a:ext cx="1524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000" dirty="0">
                <a:solidFill>
                  <a:srgbClr val="990000"/>
                </a:solidFill>
                <a:latin typeface="Times New Roman" pitchFamily="18" charset="0"/>
              </a:rPr>
              <a:t>Both outpatients and resident patients are cared for by a responsible physician</a:t>
            </a:r>
          </a:p>
        </p:txBody>
      </p:sp>
      <p:sp>
        <p:nvSpPr>
          <p:cNvPr id="10246" name="Text Box 5"/>
          <p:cNvSpPr txBox="1">
            <a:spLocks noChangeArrowheads="1"/>
          </p:cNvSpPr>
          <p:nvPr/>
        </p:nvSpPr>
        <p:spPr bwMode="auto">
          <a:xfrm>
            <a:off x="5387546" y="3352800"/>
            <a:ext cx="268965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000" dirty="0">
                <a:solidFill>
                  <a:srgbClr val="990000"/>
                </a:solidFill>
                <a:latin typeface="Times New Roman" pitchFamily="18" charset="0"/>
              </a:rPr>
              <a:t>Only resident patients are assigned to a bed</a:t>
            </a:r>
          </a:p>
        </p:txBody>
      </p:sp>
      <p:sp>
        <p:nvSpPr>
          <p:cNvPr id="2" name="Rounded Rectangular Callout 1"/>
          <p:cNvSpPr/>
          <p:nvPr/>
        </p:nvSpPr>
        <p:spPr>
          <a:xfrm>
            <a:off x="135924" y="1198605"/>
            <a:ext cx="1309817" cy="888957"/>
          </a:xfrm>
          <a:prstGeom prst="wedgeRoundRectCallout">
            <a:avLst>
              <a:gd name="adj1" fmla="val 97091"/>
              <a:gd name="adj2" fmla="val 388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Attributes for ALL types</a:t>
            </a:r>
            <a:endParaRPr lang="en-US" b="1" dirty="0"/>
          </a:p>
        </p:txBody>
      </p:sp>
      <p:sp>
        <p:nvSpPr>
          <p:cNvPr id="8" name="Text Box 5"/>
          <p:cNvSpPr txBox="1">
            <a:spLocks noChangeArrowheads="1"/>
          </p:cNvSpPr>
          <p:nvPr/>
        </p:nvSpPr>
        <p:spPr bwMode="auto">
          <a:xfrm>
            <a:off x="1970902" y="6025722"/>
            <a:ext cx="388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b="1" dirty="0" smtClean="0">
                <a:solidFill>
                  <a:srgbClr val="990000"/>
                </a:solidFill>
                <a:latin typeface="Times New Roman" pitchFamily="18" charset="0"/>
              </a:rPr>
              <a:t>Unique attributes for each subtype</a:t>
            </a:r>
            <a:endParaRPr lang="en-US" altLang="en-US" b="1" dirty="0">
              <a:solidFill>
                <a:srgbClr val="990000"/>
              </a:solidFill>
              <a:latin typeface="Times New Roman" pitchFamily="18" charset="0"/>
            </a:endParaRPr>
          </a:p>
        </p:txBody>
      </p:sp>
      <p:cxnSp>
        <p:nvCxnSpPr>
          <p:cNvPr id="9" name="Straight Arrow Connector 8"/>
          <p:cNvCxnSpPr/>
          <p:nvPr/>
        </p:nvCxnSpPr>
        <p:spPr>
          <a:xfrm flipH="1" flipV="1">
            <a:off x="1618735" y="4856205"/>
            <a:ext cx="1025611" cy="117788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473146" y="5140411"/>
            <a:ext cx="1" cy="96563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3654511" y="2582561"/>
            <a:ext cx="2956354" cy="531341"/>
          </a:xfrm>
          <a:prstGeom prst="wedgeRoundRectCallout">
            <a:avLst>
              <a:gd name="adj1" fmla="val -16117"/>
              <a:gd name="adj2" fmla="val -2093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Relationship for all types</a:t>
            </a:r>
            <a:endParaRPr lang="en-US" b="1" dirty="0"/>
          </a:p>
        </p:txBody>
      </p:sp>
      <p:sp>
        <p:nvSpPr>
          <p:cNvPr id="11" name="Rounded Rectangular Callout 10"/>
          <p:cNvSpPr/>
          <p:nvPr/>
        </p:nvSpPr>
        <p:spPr>
          <a:xfrm>
            <a:off x="5041557" y="5623226"/>
            <a:ext cx="3721443" cy="482815"/>
          </a:xfrm>
          <a:prstGeom prst="wedgeRoundRectCallout">
            <a:avLst>
              <a:gd name="adj1" fmla="val -26815"/>
              <a:gd name="adj2" fmla="val -2164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Unique relationship for one subtype</a:t>
            </a:r>
            <a:endParaRPr lang="en-US" dirty="0"/>
          </a:p>
        </p:txBody>
      </p:sp>
    </p:spTree>
    <p:extLst>
      <p:ext uri="{BB962C8B-B14F-4D97-AF65-F5344CB8AC3E}">
        <p14:creationId xmlns:p14="http://schemas.microsoft.com/office/powerpoint/2010/main" val="3025276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08DEFC-3157-4E16-AF55-2853A0D6AB8E}" type="slidenum">
              <a:rPr lang="en-US"/>
              <a:pPr>
                <a:defRPr/>
              </a:pPr>
              <a:t>9</a:t>
            </a:fld>
            <a:endParaRPr lang="en-US"/>
          </a:p>
        </p:txBody>
      </p:sp>
      <p:sp>
        <p:nvSpPr>
          <p:cNvPr id="159746" name="Rectangle 2"/>
          <p:cNvSpPr>
            <a:spLocks noGrp="1" noChangeArrowheads="1"/>
          </p:cNvSpPr>
          <p:nvPr>
            <p:ph type="title"/>
          </p:nvPr>
        </p:nvSpPr>
        <p:spPr/>
        <p:txBody>
          <a:bodyPr/>
          <a:lstStyle/>
          <a:p>
            <a:pPr eaLnBrk="1" hangingPunct="1">
              <a:defRPr/>
            </a:pPr>
            <a:r>
              <a:rPr lang="en-US" dirty="0" smtClean="0">
                <a:solidFill>
                  <a:srgbClr val="000000"/>
                </a:solidFill>
                <a:effectLst>
                  <a:outerShdw blurRad="38100" dist="38100" dir="2700000" algn="tl">
                    <a:srgbClr val="FFFFFF"/>
                  </a:outerShdw>
                </a:effectLst>
              </a:rPr>
              <a:t>Generalization and Specialization</a:t>
            </a:r>
          </a:p>
        </p:txBody>
      </p:sp>
      <p:sp>
        <p:nvSpPr>
          <p:cNvPr id="159747" name="Rectangle 3"/>
          <p:cNvSpPr>
            <a:spLocks noGrp="1" noChangeArrowheads="1"/>
          </p:cNvSpPr>
          <p:nvPr>
            <p:ph type="body" idx="1"/>
          </p:nvPr>
        </p:nvSpPr>
        <p:spPr/>
        <p:txBody>
          <a:bodyPr/>
          <a:lstStyle/>
          <a:p>
            <a:pPr eaLnBrk="1" hangingPunct="1">
              <a:defRPr/>
            </a:pPr>
            <a:r>
              <a:rPr lang="en-US" sz="3600" b="1" i="1" dirty="0" smtClean="0">
                <a:solidFill>
                  <a:srgbClr val="000000"/>
                </a:solidFill>
                <a:effectLst>
                  <a:outerShdw blurRad="38100" dist="38100" dir="2700000" algn="tl">
                    <a:srgbClr val="FFFFFF"/>
                  </a:outerShdw>
                </a:effectLst>
              </a:rPr>
              <a:t>Generalization:</a:t>
            </a:r>
            <a:r>
              <a:rPr lang="en-US" dirty="0" smtClean="0">
                <a:solidFill>
                  <a:srgbClr val="000000"/>
                </a:solidFill>
                <a:effectLst>
                  <a:outerShdw blurRad="38100" dist="38100" dir="2700000" algn="tl">
                    <a:srgbClr val="FFFFFF"/>
                  </a:outerShdw>
                </a:effectLst>
              </a:rPr>
              <a:t> The process of defining a more general entity type from a set of more specialized entity types. </a:t>
            </a:r>
            <a:r>
              <a:rPr lang="en-US" u="sng" dirty="0" smtClean="0">
                <a:solidFill>
                  <a:srgbClr val="000000"/>
                </a:solidFill>
                <a:effectLst>
                  <a:outerShdw blurRad="38100" dist="38100" dir="2700000" algn="tl">
                    <a:srgbClr val="FFFFFF"/>
                  </a:outerShdw>
                </a:effectLst>
              </a:rPr>
              <a:t>BOTTOM-UP</a:t>
            </a:r>
          </a:p>
          <a:p>
            <a:pPr lvl="1" eaLnBrk="1" hangingPunct="1">
              <a:defRPr/>
            </a:pPr>
            <a:r>
              <a:rPr lang="en-US" dirty="0" smtClean="0">
                <a:solidFill>
                  <a:srgbClr val="000000"/>
                </a:solidFill>
                <a:effectLst>
                  <a:outerShdw blurRad="38100" dist="38100" dir="2700000" algn="tl">
                    <a:srgbClr val="FFFFFF"/>
                  </a:outerShdw>
                </a:effectLst>
              </a:rPr>
              <a:t>From specific to general </a:t>
            </a:r>
            <a:r>
              <a:rPr lang="en-US" dirty="0" smtClean="0">
                <a:solidFill>
                  <a:srgbClr val="C00000"/>
                </a:solidFill>
                <a:effectLst>
                  <a:outerShdw blurRad="38100" dist="38100" dir="2700000" algn="tl">
                    <a:srgbClr val="FFFFFF"/>
                  </a:outerShdw>
                </a:effectLst>
              </a:rPr>
              <a:t>– “extract commonalities”</a:t>
            </a:r>
            <a:endParaRPr lang="en-US" dirty="0" smtClean="0">
              <a:solidFill>
                <a:srgbClr val="000000"/>
              </a:solidFill>
              <a:effectLst>
                <a:outerShdw blurRad="38100" dist="38100" dir="2700000" algn="tl">
                  <a:srgbClr val="FFFFFF"/>
                </a:outerShdw>
              </a:effectLst>
            </a:endParaRPr>
          </a:p>
          <a:p>
            <a:pPr eaLnBrk="1" hangingPunct="1">
              <a:defRPr/>
            </a:pPr>
            <a:r>
              <a:rPr lang="en-US" sz="3600" b="1" i="1" dirty="0" smtClean="0">
                <a:solidFill>
                  <a:srgbClr val="000000"/>
                </a:solidFill>
                <a:effectLst>
                  <a:outerShdw blurRad="38100" dist="38100" dir="2700000" algn="tl">
                    <a:srgbClr val="FFFFFF"/>
                  </a:outerShdw>
                </a:effectLst>
              </a:rPr>
              <a:t>Specialization:</a:t>
            </a:r>
            <a:r>
              <a:rPr lang="en-US" dirty="0" smtClean="0">
                <a:solidFill>
                  <a:srgbClr val="000000"/>
                </a:solidFill>
                <a:effectLst>
                  <a:outerShdw blurRad="38100" dist="38100" dir="2700000" algn="tl">
                    <a:srgbClr val="FFFFFF"/>
                  </a:outerShdw>
                </a:effectLst>
              </a:rPr>
              <a:t> The process </a:t>
            </a:r>
            <a:r>
              <a:rPr lang="en-US" u="sng" dirty="0" smtClean="0">
                <a:solidFill>
                  <a:srgbClr val="000000"/>
                </a:solidFill>
                <a:effectLst>
                  <a:outerShdw blurRad="38100" dist="38100" dir="2700000" algn="tl">
                    <a:srgbClr val="FFFFFF"/>
                  </a:outerShdw>
                </a:effectLst>
              </a:rPr>
              <a:t>of defining one or more subtypes of the supertype</a:t>
            </a:r>
            <a:r>
              <a:rPr lang="en-US" dirty="0" smtClean="0">
                <a:solidFill>
                  <a:srgbClr val="000000"/>
                </a:solidFill>
                <a:effectLst>
                  <a:outerShdw blurRad="38100" dist="38100" dir="2700000" algn="tl">
                    <a:srgbClr val="FFFFFF"/>
                  </a:outerShdw>
                </a:effectLst>
              </a:rPr>
              <a:t> and forming supertype/subtype relationships. </a:t>
            </a:r>
            <a:r>
              <a:rPr lang="en-US" u="sng" dirty="0" smtClean="0">
                <a:solidFill>
                  <a:srgbClr val="000000"/>
                </a:solidFill>
                <a:effectLst>
                  <a:outerShdw blurRad="38100" dist="38100" dir="2700000" algn="tl">
                    <a:srgbClr val="FFFFFF"/>
                  </a:outerShdw>
                </a:effectLst>
              </a:rPr>
              <a:t>TOP-DOWN</a:t>
            </a:r>
          </a:p>
          <a:p>
            <a:pPr lvl="1" eaLnBrk="1" hangingPunct="1">
              <a:defRPr/>
            </a:pPr>
            <a:r>
              <a:rPr lang="en-US" dirty="0" smtClean="0">
                <a:solidFill>
                  <a:srgbClr val="000000"/>
                </a:solidFill>
                <a:effectLst>
                  <a:outerShdw blurRad="38100" dist="38100" dir="2700000" algn="tl">
                    <a:srgbClr val="FFFFFF"/>
                  </a:outerShdw>
                </a:effectLst>
              </a:rPr>
              <a:t>From general to specific – </a:t>
            </a:r>
            <a:r>
              <a:rPr lang="en-US" dirty="0" smtClean="0">
                <a:solidFill>
                  <a:srgbClr val="C00000"/>
                </a:solidFill>
                <a:effectLst>
                  <a:outerShdw blurRad="38100" dist="38100" dir="2700000" algn="tl">
                    <a:srgbClr val="FFFFFF"/>
                  </a:outerShdw>
                </a:effectLst>
              </a:rPr>
              <a:t>“add </a:t>
            </a:r>
            <a:r>
              <a:rPr lang="en-US" dirty="0" err="1" smtClean="0">
                <a:solidFill>
                  <a:srgbClr val="C00000"/>
                </a:solidFill>
                <a:effectLst>
                  <a:outerShdw blurRad="38100" dist="38100" dir="2700000" algn="tl">
                    <a:srgbClr val="FFFFFF"/>
                  </a:outerShdw>
                </a:effectLst>
              </a:rPr>
              <a:t>uniquenesses</a:t>
            </a:r>
            <a:r>
              <a:rPr lang="en-US" dirty="0" smtClean="0">
                <a:solidFill>
                  <a:srgbClr val="C00000"/>
                </a:solidFill>
                <a:effectLst>
                  <a:outerShdw blurRad="38100" dist="38100" dir="2700000" algn="tl">
                    <a:srgbClr val="FFFFFF"/>
                  </a:outerShdw>
                </a:effectLst>
              </a:rPr>
              <a:t>”</a:t>
            </a:r>
          </a:p>
        </p:txBody>
      </p:sp>
    </p:spTree>
    <p:extLst>
      <p:ext uri="{BB962C8B-B14F-4D97-AF65-F5344CB8AC3E}">
        <p14:creationId xmlns:p14="http://schemas.microsoft.com/office/powerpoint/2010/main" val="3556058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6056</TotalTime>
  <Pages>9</Pages>
  <Words>2389</Words>
  <Application>Microsoft Office PowerPoint</Application>
  <PresentationFormat>On-screen Show (4:3)</PresentationFormat>
  <Paragraphs>200</Paragraphs>
  <Slides>33</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Franklin Gothic Book</vt:lpstr>
      <vt:lpstr>Franklin Gothic Medium</vt:lpstr>
      <vt:lpstr>Tahoma</vt:lpstr>
      <vt:lpstr>Times New Roman</vt:lpstr>
      <vt:lpstr>Wingdings 2</vt:lpstr>
      <vt:lpstr>1_Trek</vt:lpstr>
      <vt:lpstr>Chapter 3: The Enhanced E-R Model</vt:lpstr>
      <vt:lpstr>Objectives</vt:lpstr>
      <vt:lpstr>Supertypes and Subtypes</vt:lpstr>
      <vt:lpstr>PowerPoint Presentation</vt:lpstr>
      <vt:lpstr>PowerPoint Presentation</vt:lpstr>
      <vt:lpstr>PowerPoint Presentation</vt:lpstr>
      <vt:lpstr>Relationships and Subtypes</vt:lpstr>
      <vt:lpstr>PowerPoint Presentation</vt:lpstr>
      <vt:lpstr>Generalization and Specialization</vt:lpstr>
      <vt:lpstr>PowerPoint Presentation</vt:lpstr>
      <vt:lpstr>PowerPoint Presentation</vt:lpstr>
      <vt:lpstr>PowerPoint Presentation</vt:lpstr>
      <vt:lpstr>PowerPoint Presentation</vt:lpstr>
      <vt:lpstr>Constraints in Supertype/SUBTYPE RELATIONSHIPS</vt:lpstr>
      <vt:lpstr>PowerPoint Presentation</vt:lpstr>
      <vt:lpstr>PowerPoint Presentation</vt:lpstr>
      <vt:lpstr>Constraints in Supertype/ Disjointness constraint</vt:lpstr>
      <vt:lpstr>PowerPoint Presentation</vt:lpstr>
      <vt:lpstr>PowerPoint Presentation</vt:lpstr>
      <vt:lpstr>Constraints in Supertype/ Subtype Discriminators</vt:lpstr>
      <vt:lpstr>PowerPoint Presentation</vt:lpstr>
      <vt:lpstr>PowerPoint Presentation</vt:lpstr>
      <vt:lpstr>PowerPoint Presentation</vt:lpstr>
      <vt:lpstr>Supertype &amp; Subtype: BOTH are entities</vt:lpstr>
      <vt:lpstr>YouTube resources</vt:lpstr>
      <vt:lpstr>Entity Clusters</vt:lpstr>
      <vt:lpstr>PowerPoint Presentation</vt:lpstr>
      <vt:lpstr>PowerPoint Presentation</vt:lpstr>
      <vt:lpstr>PowerPoint Presentation</vt:lpstr>
      <vt:lpstr>Packaged Data Models</vt:lpstr>
      <vt:lpstr>Advantages of Packaged Data Models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Enhanced ER Model and Business Rules</dc:title>
  <dc:creator>Michel Mitri</dc:creator>
  <cp:lastModifiedBy>Zhang, Yue</cp:lastModifiedBy>
  <cp:revision>502</cp:revision>
  <cp:lastPrinted>1998-01-19T09:29:56Z</cp:lastPrinted>
  <dcterms:created xsi:type="dcterms:W3CDTF">1998-01-19T10:00:26Z</dcterms:created>
  <dcterms:modified xsi:type="dcterms:W3CDTF">2018-02-22T00:50:39Z</dcterms:modified>
</cp:coreProperties>
</file>